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88" r:id="rId2"/>
    <p:sldId id="336" r:id="rId3"/>
    <p:sldId id="296" r:id="rId4"/>
    <p:sldId id="297" r:id="rId5"/>
    <p:sldId id="337" r:id="rId6"/>
    <p:sldId id="339"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4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746" autoAdjust="0"/>
  </p:normalViewPr>
  <p:slideViewPr>
    <p:cSldViewPr snapToGrid="0" snapToObjects="1">
      <p:cViewPr varScale="1">
        <p:scale>
          <a:sx n="82" d="100"/>
          <a:sy n="82" d="100"/>
        </p:scale>
        <p:origin x="-928" y="-120"/>
      </p:cViewPr>
      <p:guideLst>
        <p:guide orient="horz" pos="2160"/>
        <p:guide pos="2880"/>
      </p:guideLst>
    </p:cSldViewPr>
  </p:slideViewPr>
  <p:outlineViewPr>
    <p:cViewPr>
      <p:scale>
        <a:sx n="33" d="100"/>
        <a:sy n="33" d="100"/>
      </p:scale>
      <p:origin x="0" y="979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72305-A848-A041-975A-6B0F49729DE1}" type="datetimeFigureOut">
              <a:rPr lang="fr-FR" smtClean="0"/>
              <a:t>16/11/2013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B1AD7-0B65-3945-86A0-0EB9EC909C47}" type="slidenum">
              <a:rPr lang="fr-FR" smtClean="0"/>
              <a:t>‹#›</a:t>
            </a:fld>
            <a:endParaRPr lang="fr-FR"/>
          </a:p>
        </p:txBody>
      </p:sp>
    </p:spTree>
    <p:extLst>
      <p:ext uri="{BB962C8B-B14F-4D97-AF65-F5344CB8AC3E}">
        <p14:creationId xmlns:p14="http://schemas.microsoft.com/office/powerpoint/2010/main" val="2215904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a typeface="MS PGothic" charset="0"/>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l" rtl="1" eaLnBrk="1" hangingPunct="1"/>
            <a:fld id="{306566F7-A19A-FB44-805A-FE86DD88B2A3}" type="slidenum">
              <a:rPr lang="fr-FR" sz="1200"/>
              <a:pPr algn="l" rtl="1" eaLnBrk="1" hangingPunct="1"/>
              <a:t>12</a:t>
            </a:fld>
            <a:endParaRPr 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ce réservé de l'image des diapositives 1"/>
          <p:cNvSpPr>
            <a:spLocks noGrp="1" noRot="1" noChangeAspect="1" noTextEdit="1"/>
          </p:cNvSpPr>
          <p:nvPr>
            <p:ph type="sldImg"/>
          </p:nvPr>
        </p:nvSpPr>
        <p:spPr>
          <a:ln/>
        </p:spPr>
      </p:sp>
      <p:sp>
        <p:nvSpPr>
          <p:cNvPr id="1290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90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2CDA04B-416B-E340-A890-186904799DE2}" type="slidenum">
              <a:rPr lang="fr-FR" sz="1200"/>
              <a:pPr/>
              <a:t>34</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Espace réservé de l'image des diapositives 1"/>
          <p:cNvSpPr>
            <a:spLocks noGrp="1" noRot="1" noChangeAspect="1" noTextEdit="1"/>
          </p:cNvSpPr>
          <p:nvPr>
            <p:ph type="sldImg"/>
          </p:nvPr>
        </p:nvSpPr>
        <p:spPr>
          <a:ln/>
        </p:spPr>
      </p:sp>
      <p:sp>
        <p:nvSpPr>
          <p:cNvPr id="1310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10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367EF6A-E269-6D46-8488-7ABBA386FDB0}" type="slidenum">
              <a:rPr lang="fr-FR" sz="1200"/>
              <a:pPr/>
              <a:t>35</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Espace réservé de l'image des diapositives 1"/>
          <p:cNvSpPr>
            <a:spLocks noGrp="1" noRot="1" noChangeAspect="1" noTextEdit="1"/>
          </p:cNvSpPr>
          <p:nvPr>
            <p:ph type="sldImg"/>
          </p:nvPr>
        </p:nvSpPr>
        <p:spPr>
          <a:ln/>
        </p:spPr>
      </p:sp>
      <p:sp>
        <p:nvSpPr>
          <p:cNvPr id="1331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31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5F90EE2-547D-EE42-A9AC-599016660327}" type="slidenum">
              <a:rPr lang="fr-FR" sz="1200"/>
              <a:pPr/>
              <a:t>36</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e l'image des diapositives 1"/>
          <p:cNvSpPr>
            <a:spLocks noGrp="1" noRot="1" noChangeAspect="1" noTextEdit="1"/>
          </p:cNvSpPr>
          <p:nvPr>
            <p:ph type="sldImg"/>
          </p:nvPr>
        </p:nvSpPr>
        <p:spPr>
          <a:ln/>
        </p:spPr>
      </p:sp>
      <p:sp>
        <p:nvSpPr>
          <p:cNvPr id="135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5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2F3AD2-0400-A64A-AA23-5F4DD9D7C688}" type="slidenum">
              <a:rPr lang="fr-FR" sz="1200"/>
              <a:pPr/>
              <a:t>37</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07EE51A-19F0-D249-93A4-8D076BD0DB4D}" type="slidenum">
              <a:rPr lang="fr-FR" sz="1200"/>
              <a:pPr/>
              <a:t>38</a:t>
            </a:fld>
            <a:endParaRPr lang="fr-FR" sz="1200"/>
          </a:p>
        </p:txBody>
      </p:sp>
      <p:sp>
        <p:nvSpPr>
          <p:cNvPr id="137218" name="Rectangle 2"/>
          <p:cNvSpPr>
            <a:spLocks noGrp="1" noRot="1" noChangeAspect="1" noChangeArrowheads="1" noTextEdit="1"/>
          </p:cNvSpPr>
          <p:nvPr>
            <p:ph type="sldImg"/>
          </p:nvPr>
        </p:nvSpPr>
        <p:spPr>
          <a:xfrm>
            <a:off x="1141413" y="685800"/>
            <a:ext cx="4572000" cy="3429000"/>
          </a:xfrm>
          <a:solidFill>
            <a:srgbClr val="FFFFFF"/>
          </a:solidFill>
          <a:ln/>
        </p:spPr>
      </p:sp>
      <p:sp>
        <p:nvSpPr>
          <p:cNvPr id="137219" name="Rectangle 3"/>
          <p:cNvSpPr>
            <a:spLocks noGrp="1" noChangeArrowheads="1"/>
          </p:cNvSpPr>
          <p:nvPr>
            <p:ph type="body" idx="1"/>
          </p:nvPr>
        </p:nvSpPr>
        <p:spPr>
          <a:xfrm>
            <a:off x="912813" y="4343400"/>
            <a:ext cx="5032375" cy="4114800"/>
          </a:xfrm>
          <a:solidFill>
            <a:srgbClr val="FFFFFF"/>
          </a:solidFill>
          <a:ln>
            <a:solidFill>
              <a:srgbClr val="000000"/>
            </a:solidFill>
          </a:ln>
        </p:spPr>
        <p:txBody>
          <a:bodyPr lIns="92290" tIns="46145" rIns="92290" bIns="46145"/>
          <a:lstStyle/>
          <a:p>
            <a:pPr marL="190500" indent="-190500"/>
            <a:r>
              <a:rPr lang="en-US">
                <a:latin typeface="Arial" charset="0"/>
              </a:rPr>
              <a:t>Slide 9 – Rationale for Treating Streptococcal Pharyngitis</a:t>
            </a:r>
          </a:p>
          <a:p>
            <a:pPr marL="190500" indent="-190500"/>
            <a:r>
              <a:rPr lang="en-US">
                <a:latin typeface="Arial" charset="0"/>
              </a:rPr>
              <a:t>Teaching points</a:t>
            </a:r>
          </a:p>
          <a:p>
            <a:pPr marL="190500" indent="-190500">
              <a:buFontTx/>
              <a:buChar char="•"/>
            </a:pPr>
            <a:r>
              <a:rPr lang="en-US">
                <a:latin typeface="Arial" charset="0"/>
              </a:rPr>
              <a:t>Pharyngitis is a very common disease, particularly in children, and ranges from a mild, self-limiting infection with few symptoms to a severe condition, which may have serious sequelae.</a:t>
            </a:r>
          </a:p>
          <a:p>
            <a:pPr marL="190500" indent="-190500">
              <a:buFontTx/>
              <a:buChar char="•"/>
            </a:pPr>
            <a:r>
              <a:rPr lang="en-US">
                <a:latin typeface="Arial" charset="0"/>
              </a:rPr>
              <a:t>Treatment of pharyngitis is designed to alleviate the immediate clinical signs and symptoms, and also to prevent the development of complications, particularly acute rheumatic fever and acute glomerulonephritis, which can be life-threatening.</a:t>
            </a:r>
          </a:p>
          <a:p>
            <a:pPr marL="190500" indent="-190500">
              <a:buFontTx/>
              <a:buChar char="•"/>
            </a:pPr>
            <a:r>
              <a:rPr lang="en-US">
                <a:latin typeface="Arial" charset="0"/>
              </a:rPr>
              <a:t>Treatment can also speed up the time until a patient can return to school/daycare center.</a:t>
            </a:r>
          </a:p>
          <a:p>
            <a:pPr marL="190500" indent="-190500">
              <a:buFontTx/>
              <a:buChar char="•"/>
            </a:pPr>
            <a:r>
              <a:rPr lang="en-US">
                <a:latin typeface="Arial" charset="0"/>
              </a:rPr>
              <a:t>As pharyngitis is transferred by person-to-person contact, shortening the time for which the patient has an active infection can reduce the number of contacts of that patient who themselves develop the infection.</a:t>
            </a:r>
          </a:p>
          <a:p>
            <a:pPr marL="190500" indent="-190500">
              <a:buFontTx/>
              <a:buChar char="•"/>
            </a:pPr>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Espace réservé de l'image des diapositives 1"/>
          <p:cNvSpPr>
            <a:spLocks noGrp="1" noRot="1" noChangeAspect="1" noTextEdit="1"/>
          </p:cNvSpPr>
          <p:nvPr>
            <p:ph type="sldImg"/>
          </p:nvPr>
        </p:nvSpPr>
        <p:spPr>
          <a:ln/>
        </p:spPr>
      </p:sp>
      <p:sp>
        <p:nvSpPr>
          <p:cNvPr id="14336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4336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C8F666E-9885-F34D-B599-AA7DAA450A9E}" type="slidenum">
              <a:rPr lang="fr-FR" sz="1200"/>
              <a:pPr/>
              <a:t>39</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Espace réservé de l'image des diapositives 1"/>
          <p:cNvSpPr>
            <a:spLocks noGrp="1" noRot="1" noChangeAspect="1" noTextEdit="1"/>
          </p:cNvSpPr>
          <p:nvPr>
            <p:ph type="sldImg"/>
          </p:nvPr>
        </p:nvSpPr>
        <p:spPr>
          <a:ln/>
        </p:spPr>
      </p:sp>
      <p:sp>
        <p:nvSpPr>
          <p:cNvPr id="1454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454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D4F245A-B7BA-7242-9678-4727BE8E363E}" type="slidenum">
              <a:rPr lang="fr-FR" sz="1200"/>
              <a:pPr/>
              <a:t>40</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Espace réservé de l'image des diapositives 1"/>
          <p:cNvSpPr>
            <a:spLocks noGrp="1" noRot="1" noChangeAspect="1" noTextEdit="1"/>
          </p:cNvSpPr>
          <p:nvPr>
            <p:ph type="sldImg"/>
          </p:nvPr>
        </p:nvSpPr>
        <p:spPr>
          <a:ln/>
        </p:spPr>
      </p:sp>
      <p:sp>
        <p:nvSpPr>
          <p:cNvPr id="155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55651" name="Espace réservé du numéro de diapositive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20000"/>
              </a:spcBef>
              <a:buFontTx/>
              <a:buChar char="–"/>
            </a:pPr>
            <a:fld id="{80451860-4D6D-2840-AA4B-78F4C6A525BE}" type="slidenum">
              <a:rPr lang="fr-FR" sz="1200" b="1"/>
              <a:pPr algn="r" eaLnBrk="1" hangingPunct="1">
                <a:spcBef>
                  <a:spcPct val="20000"/>
                </a:spcBef>
                <a:buFontTx/>
                <a:buChar char="–"/>
              </a:pPr>
              <a:t>41</a:t>
            </a:fld>
            <a:endParaRPr lang="fr-FR" sz="12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l" rtl="1" eaLnBrk="1" hangingPunct="1"/>
            <a:fld id="{C98D8F3D-9CBD-B64C-9639-FAAC166DFF1F}" type="slidenum">
              <a:rPr lang="en-US" sz="1200">
                <a:ea typeface="ＭＳ Ｐゴシック" charset="0"/>
                <a:cs typeface="ＭＳ Ｐゴシック" charset="0"/>
              </a:rPr>
              <a:pPr algn="l" rtl="1" eaLnBrk="1" hangingPunct="1"/>
              <a:t>13</a:t>
            </a:fld>
            <a:endParaRPr lang="en-US" sz="1200">
              <a:ea typeface="ＭＳ Ｐゴシック" charset="0"/>
              <a:cs typeface="ＭＳ Ｐゴシック" charset="0"/>
            </a:endParaRPr>
          </a:p>
        </p:txBody>
      </p:sp>
      <p:sp>
        <p:nvSpPr>
          <p:cNvPr id="307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a typeface="MS PGothic" charset="0"/>
            </a:endParaRPr>
          </a:p>
        </p:txBody>
      </p:sp>
      <p:sp>
        <p:nvSpPr>
          <p:cNvPr id="409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336705D-F96B-DD43-8366-9B98DAB7241D}" type="slidenum">
              <a:rPr lang="fr-FR" sz="1200"/>
              <a:pPr eaLnBrk="1" hangingPunct="1"/>
              <a:t>16</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a typeface="MS PGothic" charset="0"/>
            </a:endParaRPr>
          </a:p>
        </p:txBody>
      </p:sp>
      <p:sp>
        <p:nvSpPr>
          <p:cNvPr id="430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58BE175-2800-C14B-BD24-F18336957538}" type="slidenum">
              <a:rPr lang="fr-FR" sz="1200"/>
              <a:pPr eaLnBrk="1" hangingPunct="1"/>
              <a:t>17</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a typeface="MS PGothic" charset="0"/>
            </a:endParaRPr>
          </a:p>
        </p:txBody>
      </p:sp>
      <p:sp>
        <p:nvSpPr>
          <p:cNvPr id="542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6388DFD-C5CD-ED46-AE37-C22FC9D590C3}" type="slidenum">
              <a:rPr lang="fr-FR" sz="1200"/>
              <a:pPr eaLnBrk="1" hangingPunct="1"/>
              <a:t>19</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185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274307-5AC0-2745-BD43-0ADE41EE65B5}" type="slidenum">
              <a:rPr lang="fr-FR" sz="1200"/>
              <a:pPr/>
              <a:t>30</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noTextEdit="1"/>
          </p:cNvSpPr>
          <p:nvPr>
            <p:ph type="sldImg"/>
          </p:nvPr>
        </p:nvSpPr>
        <p:spPr>
          <a:ln/>
        </p:spPr>
      </p:sp>
      <p:sp>
        <p:nvSpPr>
          <p:cNvPr id="1249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49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70619FB-B870-F248-9842-5B91A84B1090}" type="slidenum">
              <a:rPr lang="fr-FR" sz="1200"/>
              <a:pPr/>
              <a:t>32</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space réservé de l'image des diapositives 1"/>
          <p:cNvSpPr>
            <a:spLocks noGrp="1" noRot="1" noChangeAspect="1" noTextEdit="1"/>
          </p:cNvSpPr>
          <p:nvPr>
            <p:ph type="sldImg"/>
          </p:nvPr>
        </p:nvSpPr>
        <p:spPr>
          <a:ln/>
        </p:spPr>
      </p:sp>
      <p:sp>
        <p:nvSpPr>
          <p:cNvPr id="1269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69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A7E697A-4740-2742-B582-D50FAB12FB76}" type="slidenum">
              <a:rPr lang="fr-FR" sz="1200"/>
              <a:pPr/>
              <a:t>33</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Rectangle 3"/>
          <p:cNvSpPr txBox="1">
            <a:spLocks noChangeArrowheads="1"/>
          </p:cNvSpPr>
          <p:nvPr userDrawn="1"/>
        </p:nvSpPr>
        <p:spPr>
          <a:xfrm>
            <a:off x="3540125" y="6245225"/>
            <a:ext cx="2133600" cy="476250"/>
          </a:xfrm>
          <a:prstGeom prst="rect">
            <a:avLst/>
          </a:prstGeom>
        </p:spPr>
        <p:txBody>
          <a:bodyPr/>
          <a:lstStyle>
            <a:lvl1pPr eaLnBrk="0" hangingPunct="0">
              <a:defRPr sz="2400">
                <a:solidFill>
                  <a:schemeClr val="tx1"/>
                </a:solidFill>
                <a:latin typeface="Calibri" charset="0"/>
                <a:ea typeface="MS PGothic" charset="0"/>
                <a:cs typeface="MS PGothic" charset="0"/>
              </a:defRPr>
            </a:lvl1pPr>
            <a:lvl2pPr marL="37931725" indent="-37474525" eaLnBrk="0" hangingPunct="0">
              <a:defRPr sz="2400">
                <a:solidFill>
                  <a:schemeClr val="tx1"/>
                </a:solidFill>
                <a:latin typeface="Calibri" charset="0"/>
                <a:ea typeface="MS PGothic" charset="0"/>
                <a:cs typeface="MS PGothic" charset="0"/>
              </a:defRPr>
            </a:lvl2pPr>
            <a:lvl3pPr eaLnBrk="0" hangingPunct="0">
              <a:defRPr sz="2400">
                <a:solidFill>
                  <a:schemeClr val="tx1"/>
                </a:solidFill>
                <a:latin typeface="Calibri" charset="0"/>
                <a:ea typeface="MS PGothic" charset="0"/>
                <a:cs typeface="MS PGothic" charset="0"/>
              </a:defRPr>
            </a:lvl3pPr>
            <a:lvl4pPr eaLnBrk="0" hangingPunct="0">
              <a:defRPr sz="2400">
                <a:solidFill>
                  <a:schemeClr val="tx1"/>
                </a:solidFill>
                <a:latin typeface="Calibri" charset="0"/>
                <a:ea typeface="MS PGothic" charset="0"/>
                <a:cs typeface="MS PGothic" charset="0"/>
              </a:defRPr>
            </a:lvl4pPr>
            <a:lvl5pPr eaLnBrk="0" hangingPunct="0">
              <a:defRPr sz="2400">
                <a:solidFill>
                  <a:schemeClr val="tx1"/>
                </a:solidFill>
                <a:latin typeface="Calibri" charset="0"/>
                <a:ea typeface="MS PGothic" charset="0"/>
                <a:cs typeface="MS PGothic" charset="0"/>
              </a:defRPr>
            </a:lvl5pPr>
            <a:lvl6pPr marL="457200" eaLnBrk="0" fontAlgn="base" hangingPunct="0">
              <a:spcBef>
                <a:spcPct val="0"/>
              </a:spcBef>
              <a:spcAft>
                <a:spcPct val="0"/>
              </a:spcAft>
              <a:defRPr sz="2400">
                <a:solidFill>
                  <a:schemeClr val="tx1"/>
                </a:solidFill>
                <a:latin typeface="Calibri" charset="0"/>
                <a:ea typeface="MS PGothic" charset="0"/>
                <a:cs typeface="MS PGothic" charset="0"/>
              </a:defRPr>
            </a:lvl6pPr>
            <a:lvl7pPr marL="914400" eaLnBrk="0" fontAlgn="base" hangingPunct="0">
              <a:spcBef>
                <a:spcPct val="0"/>
              </a:spcBef>
              <a:spcAft>
                <a:spcPct val="0"/>
              </a:spcAft>
              <a:defRPr sz="2400">
                <a:solidFill>
                  <a:schemeClr val="tx1"/>
                </a:solidFill>
                <a:latin typeface="Calibri" charset="0"/>
                <a:ea typeface="MS PGothic" charset="0"/>
                <a:cs typeface="MS PGothic" charset="0"/>
              </a:defRPr>
            </a:lvl7pPr>
            <a:lvl8pPr marL="1371600" eaLnBrk="0" fontAlgn="base" hangingPunct="0">
              <a:spcBef>
                <a:spcPct val="0"/>
              </a:spcBef>
              <a:spcAft>
                <a:spcPct val="0"/>
              </a:spcAft>
              <a:defRPr sz="2400">
                <a:solidFill>
                  <a:schemeClr val="tx1"/>
                </a:solidFill>
                <a:latin typeface="Calibri" charset="0"/>
                <a:ea typeface="MS PGothic" charset="0"/>
                <a:cs typeface="MS PGothic" charset="0"/>
              </a:defRPr>
            </a:lvl8pPr>
            <a:lvl9pPr marL="18288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fld id="{A3B66858-702C-8D4E-AAA0-E0AC10CC492C}" type="slidenum">
              <a:rPr lang="fr-FR" sz="1600" b="1" smtClean="0">
                <a:latin typeface="Arial Narrow" charset="0"/>
                <a:cs typeface="Arial" charset="0"/>
              </a:rPr>
              <a:pPr algn="ctr" eaLnBrk="1" hangingPunct="1">
                <a:defRPr/>
              </a:pPr>
              <a:t>‹#›</a:t>
            </a:fld>
            <a:endParaRPr lang="fr-FR" sz="1600" b="1" smtClean="0">
              <a:latin typeface="Arial Narrow" charset="0"/>
              <a:cs typeface="Arial" charset="0"/>
            </a:endParaRPr>
          </a:p>
        </p:txBody>
      </p:sp>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41475"/>
            <a:ext cx="3818467" cy="4454525"/>
          </a:xfrm>
        </p:spPr>
        <p:txBody>
          <a:bodyPr/>
          <a:lstStyle/>
          <a:p>
            <a:pPr lvl="0"/>
            <a:endParaRPr lang="en-US" noProof="0"/>
          </a:p>
        </p:txBody>
      </p:sp>
      <p:sp>
        <p:nvSpPr>
          <p:cNvPr id="4" name="Text Placeholder 3"/>
          <p:cNvSpPr>
            <a:spLocks noGrp="1"/>
          </p:cNvSpPr>
          <p:nvPr>
            <p:ph type="body" sz="half" idx="2"/>
          </p:nvPr>
        </p:nvSpPr>
        <p:spPr>
          <a:xfrm>
            <a:off x="4639734" y="1641475"/>
            <a:ext cx="3818467"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ea typeface="MS PGothic" pitchFamily="34" charset="-128"/>
                <a:cs typeface="MS PGothic" pitchFamily="34" charset="-128"/>
              </a:defRPr>
            </a:lvl1pPr>
          </a:lstStyle>
          <a:p>
            <a:pPr>
              <a:defRPr/>
            </a:pPr>
            <a:endParaRPr lang="en-US"/>
          </a:p>
        </p:txBody>
      </p:sp>
      <p:sp>
        <p:nvSpPr>
          <p:cNvPr id="7" name="Slide Number Placeholder 6"/>
          <p:cNvSpPr>
            <a:spLocks noGrp="1"/>
          </p:cNvSpPr>
          <p:nvPr>
            <p:ph type="sldNum" sz="quarter" idx="11"/>
          </p:nvPr>
        </p:nvSpPr>
        <p:spPr>
          <a:xfrm>
            <a:off x="6553200" y="6248400"/>
            <a:ext cx="1905000" cy="457200"/>
          </a:xfrm>
        </p:spPr>
        <p:txBody>
          <a:bodyPr/>
          <a:lstStyle>
            <a:lvl1pPr>
              <a:defRPr>
                <a:solidFill>
                  <a:srgbClr val="FFFFFF"/>
                </a:solidFill>
              </a:defRPr>
            </a:lvl1pPr>
          </a:lstStyle>
          <a:p>
            <a:pPr>
              <a:defRPr/>
            </a:pPr>
            <a:fld id="{7B728ACD-823F-1044-95A2-8A2795E54000}" type="slidenum">
              <a:rPr lang="en-US"/>
              <a:pPr>
                <a:defRPr/>
              </a:pPr>
              <a:t>‹#›</a:t>
            </a:fld>
            <a:endParaRPr lang="en-US"/>
          </a:p>
        </p:txBody>
      </p:sp>
    </p:spTree>
    <p:extLst>
      <p:ext uri="{BB962C8B-B14F-4D97-AF65-F5344CB8AC3E}">
        <p14:creationId xmlns:p14="http://schemas.microsoft.com/office/powerpoint/2010/main" val="62311353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r>
              <a:rPr lang="en-US" dirty="0" err="1" smtClean="0"/>
              <a:t>Synthèse</a:t>
            </a:r>
            <a:r>
              <a:rPr lang="en-US" dirty="0" smtClean="0"/>
              <a:t> </a:t>
            </a:r>
            <a:r>
              <a:rPr lang="en-US" dirty="0" err="1" smtClean="0"/>
              <a:t>réalisée</a:t>
            </a:r>
            <a:r>
              <a:rPr lang="en-US" dirty="0" smtClean="0"/>
              <a:t> par la  SPILF</a:t>
            </a:r>
          </a:p>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16/11/2013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16/11/2013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dirty="0" err="1" smtClean="0"/>
              <a:t>Synthèse</a:t>
            </a:r>
            <a:r>
              <a:rPr lang="en-US" dirty="0" smtClean="0"/>
              <a:t> </a:t>
            </a:r>
            <a:r>
              <a:rPr lang="en-US" dirty="0" err="1" smtClean="0"/>
              <a:t>réalisée</a:t>
            </a:r>
            <a:r>
              <a:rPr lang="en-US" dirty="0" smtClean="0"/>
              <a:t> par la  SPILF</a:t>
            </a: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pic>
        <p:nvPicPr>
          <p:cNvPr id="7" name="Image 6"/>
          <p:cNvPicPr>
            <a:picLocks noChangeAspect="1"/>
          </p:cNvPicPr>
          <p:nvPr userDrawn="1"/>
        </p:nvPicPr>
        <p:blipFill>
          <a:blip r:embed="rId15"/>
          <a:stretch>
            <a:fillRect/>
          </a:stretch>
        </p:blipFill>
        <p:spPr>
          <a:xfrm>
            <a:off x="7897906" y="0"/>
            <a:ext cx="1123235" cy="10411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oleObject" Target="../embeddings/Document_Microsoft_Word_97_-_20041.doc"/><Relationship Id="rId6"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21.wmf"/><Relationship Id="rId6" Type="http://schemas.openxmlformats.org/officeDocument/2006/relationships/oleObject" Target="../embeddings/oleObject3.bin"/><Relationship Id="rId7" Type="http://schemas.openxmlformats.org/officeDocument/2006/relationships/oleObject" Target="../embeddings/Document_Microsoft_Word_97_-_20042.doc"/><Relationship Id="rId8"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23.wmf"/><Relationship Id="rId6" Type="http://schemas.openxmlformats.org/officeDocument/2006/relationships/oleObject" Target="../embeddings/oleObject5.bin"/><Relationship Id="rId7" Type="http://schemas.openxmlformats.org/officeDocument/2006/relationships/oleObject" Target="../embeddings/Document_Microsoft_Word_97_-_20043.doc"/><Relationship Id="rId8" Type="http://schemas.openxmlformats.org/officeDocument/2006/relationships/image" Target="../media/image24.w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Document_Microsoft_Word1.docx"/><Relationship Id="rId5" Type="http://schemas.openxmlformats.org/officeDocument/2006/relationships/image" Target="../media/image25.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725" y="2350145"/>
            <a:ext cx="8187410" cy="1724867"/>
          </a:xfrm>
        </p:spPr>
        <p:txBody>
          <a:bodyPr>
            <a:normAutofit fontScale="90000"/>
          </a:bodyPr>
          <a:lstStyle/>
          <a:p>
            <a:r>
              <a:rPr lang="fr-CH" dirty="0" smtClean="0"/>
              <a:t>RECOMMANDATIONS INFECTIONS RESPIRATOIRES HAUTES DE L’ADULTE ET DE L’ENFANT</a:t>
            </a:r>
            <a:endParaRPr lang="fr-CH" dirty="0"/>
          </a:p>
        </p:txBody>
      </p:sp>
      <p:sp>
        <p:nvSpPr>
          <p:cNvPr id="3" name="Sous-titre 2"/>
          <p:cNvSpPr>
            <a:spLocks noGrp="1"/>
          </p:cNvSpPr>
          <p:nvPr>
            <p:ph type="subTitle" idx="1"/>
          </p:nvPr>
        </p:nvSpPr>
        <p:spPr>
          <a:xfrm>
            <a:off x="1428728" y="4786322"/>
            <a:ext cx="6400800" cy="857256"/>
          </a:xfrm>
        </p:spPr>
        <p:txBody>
          <a:bodyPr/>
          <a:lstStyle/>
          <a:p>
            <a:r>
              <a:rPr lang="fr-CH" dirty="0" smtClean="0"/>
              <a:t>SPILF-GPIP-SFP</a:t>
            </a:r>
            <a:endParaRPr lang="fr-CH" dirty="0"/>
          </a:p>
        </p:txBody>
      </p:sp>
    </p:spTree>
    <p:extLst>
      <p:ext uri="{BB962C8B-B14F-4D97-AF65-F5344CB8AC3E}">
        <p14:creationId xmlns:p14="http://schemas.microsoft.com/office/powerpoint/2010/main" val="16429945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382713" y="304800"/>
            <a:ext cx="6343650" cy="1143000"/>
          </a:xfrm>
        </p:spPr>
        <p:txBody>
          <a:bodyPr/>
          <a:lstStyle/>
          <a:p>
            <a:r>
              <a:rPr lang="fr-FR" sz="3200">
                <a:latin typeface="Arial Narrow" charset="0"/>
                <a:ea typeface="MS PGothic" charset="0"/>
              </a:rPr>
              <a:t>Antibiotiques vs. Placebo ou pas de </a:t>
            </a:r>
            <a:br>
              <a:rPr lang="fr-FR" sz="3200">
                <a:latin typeface="Arial Narrow" charset="0"/>
                <a:ea typeface="MS PGothic" charset="0"/>
              </a:rPr>
            </a:br>
            <a:r>
              <a:rPr lang="fr-FR" sz="3200">
                <a:latin typeface="Arial Narrow" charset="0"/>
                <a:ea typeface="MS PGothic" charset="0"/>
              </a:rPr>
              <a:t>traitement dans les OMA</a:t>
            </a:r>
          </a:p>
        </p:txBody>
      </p:sp>
      <p:sp>
        <p:nvSpPr>
          <p:cNvPr id="23554" name="Rectangle 3"/>
          <p:cNvSpPr>
            <a:spLocks noGrp="1" noChangeArrowheads="1"/>
          </p:cNvSpPr>
          <p:nvPr>
            <p:ph type="body" sz="half" idx="2"/>
          </p:nvPr>
        </p:nvSpPr>
        <p:spPr>
          <a:xfrm>
            <a:off x="4568825" y="1992313"/>
            <a:ext cx="3773488" cy="3962400"/>
          </a:xfrm>
        </p:spPr>
        <p:txBody>
          <a:bodyPr/>
          <a:lstStyle/>
          <a:p>
            <a:pPr marL="401638" indent="-401638">
              <a:spcBef>
                <a:spcPct val="40000"/>
              </a:spcBef>
            </a:pPr>
            <a:r>
              <a:rPr lang="fr-FR" sz="2400">
                <a:latin typeface="Arial Narrow" charset="0"/>
                <a:ea typeface="MS PGothic" charset="0"/>
                <a:cs typeface="MS PGothic" charset="0"/>
              </a:rPr>
              <a:t>14 études randomisées</a:t>
            </a:r>
          </a:p>
          <a:p>
            <a:pPr marL="401638" indent="-401638">
              <a:spcBef>
                <a:spcPct val="40000"/>
              </a:spcBef>
            </a:pPr>
            <a:r>
              <a:rPr lang="fr-FR" sz="2400">
                <a:latin typeface="Arial Narrow" charset="0"/>
                <a:ea typeface="MS PGothic" charset="0"/>
                <a:cs typeface="MS PGothic" charset="0"/>
              </a:rPr>
              <a:t>Diagnostic de l</a:t>
            </a:r>
            <a:r>
              <a:rPr lang="ja-JP" altLang="fr-FR" sz="2400">
                <a:latin typeface="Arial Narrow" charset="0"/>
                <a:ea typeface="MS PGothic" charset="0"/>
                <a:cs typeface="MS PGothic" charset="0"/>
              </a:rPr>
              <a:t>’</a:t>
            </a:r>
            <a:r>
              <a:rPr lang="fr-FR" altLang="ja-JP" sz="2400">
                <a:latin typeface="Arial Narrow" charset="0"/>
                <a:ea typeface="MS PGothic" charset="0"/>
                <a:cs typeface="MS PGothic" charset="0"/>
              </a:rPr>
              <a:t>OMA  par</a:t>
            </a:r>
          </a:p>
          <a:p>
            <a:pPr marL="801688" lvl="1" indent="-401638">
              <a:spcBef>
                <a:spcPct val="40000"/>
              </a:spcBef>
            </a:pPr>
            <a:r>
              <a:rPr lang="fr-FR" sz="2400">
                <a:latin typeface="Arial Narrow" charset="0"/>
                <a:ea typeface="MS PGothic" charset="0"/>
                <a:cs typeface="MS PGothic" charset="0"/>
              </a:rPr>
              <a:t>Otoscopie (8)</a:t>
            </a:r>
          </a:p>
          <a:p>
            <a:pPr marL="801688" lvl="1" indent="-401638">
              <a:spcBef>
                <a:spcPct val="40000"/>
              </a:spcBef>
            </a:pPr>
            <a:r>
              <a:rPr lang="fr-FR" sz="2400">
                <a:latin typeface="Arial Narrow" charset="0"/>
                <a:ea typeface="MS PGothic" charset="0"/>
                <a:cs typeface="MS PGothic" charset="0"/>
              </a:rPr>
              <a:t>otomicroscopie (5)</a:t>
            </a:r>
          </a:p>
          <a:p>
            <a:pPr marL="801688" lvl="1" indent="-401638">
              <a:spcBef>
                <a:spcPct val="40000"/>
              </a:spcBef>
            </a:pPr>
            <a:r>
              <a:rPr lang="fr-FR" sz="2400">
                <a:latin typeface="Arial Narrow" charset="0"/>
                <a:ea typeface="MS PGothic" charset="0"/>
                <a:cs typeface="MS PGothic" charset="0"/>
              </a:rPr>
              <a:t>tympanocentesis (1)</a:t>
            </a:r>
          </a:p>
          <a:p>
            <a:pPr marL="401638" indent="-401638">
              <a:spcBef>
                <a:spcPct val="40000"/>
              </a:spcBef>
            </a:pPr>
            <a:r>
              <a:rPr lang="fr-FR" sz="2400">
                <a:latin typeface="Arial Narrow" charset="0"/>
                <a:ea typeface="MS PGothic" charset="0"/>
                <a:cs typeface="MS PGothic" charset="0"/>
              </a:rPr>
              <a:t>Enfant de moins de 2 ans exclus dans 3 études</a:t>
            </a:r>
          </a:p>
        </p:txBody>
      </p:sp>
      <p:sp>
        <p:nvSpPr>
          <p:cNvPr id="23555" name="AutoShape 5"/>
          <p:cNvSpPr>
            <a:spLocks noChangeArrowheads="1"/>
          </p:cNvSpPr>
          <p:nvPr/>
        </p:nvSpPr>
        <p:spPr bwMode="auto">
          <a:xfrm>
            <a:off x="1133475" y="1681163"/>
            <a:ext cx="3170238" cy="4273550"/>
          </a:xfrm>
          <a:prstGeom prst="roundRect">
            <a:avLst>
              <a:gd name="adj" fmla="val 16667"/>
            </a:avLst>
          </a:prstGeom>
          <a:solidFill>
            <a:srgbClr val="3366FF">
              <a:alpha val="47058"/>
            </a:srgbClr>
          </a:solidFill>
          <a:ln w="38100" cap="sq">
            <a:solidFill>
              <a:schemeClr val="bg2"/>
            </a:solidFill>
            <a:round/>
            <a:headEnd/>
            <a:tailEnd/>
          </a:ln>
        </p:spPr>
        <p:txBody>
          <a:bodyPr wrap="none" anchor="ctr"/>
          <a:lstStyle/>
          <a:p>
            <a:pPr marL="450850" indent="-450850">
              <a:spcBef>
                <a:spcPct val="10000"/>
              </a:spcBef>
              <a:buClr>
                <a:srgbClr val="0066FF"/>
              </a:buClr>
            </a:pPr>
            <a:r>
              <a:rPr lang="en-US" sz="1700" b="1">
                <a:solidFill>
                  <a:srgbClr val="000090"/>
                </a:solidFill>
                <a:latin typeface="Arial Narrow" charset="0"/>
              </a:rPr>
              <a:t>1968 Halsted, AJDC</a:t>
            </a:r>
          </a:p>
          <a:p>
            <a:pPr marL="450850" indent="-450850">
              <a:spcBef>
                <a:spcPct val="10000"/>
              </a:spcBef>
              <a:buClr>
                <a:srgbClr val="0066FF"/>
              </a:buClr>
            </a:pPr>
            <a:r>
              <a:rPr lang="en-US" sz="1700" b="1">
                <a:solidFill>
                  <a:srgbClr val="000090"/>
                </a:solidFill>
                <a:latin typeface="Arial Narrow" charset="0"/>
              </a:rPr>
              <a:t>1970 Laxdal, CMAJ</a:t>
            </a:r>
          </a:p>
          <a:p>
            <a:pPr marL="450850" indent="-450850">
              <a:spcBef>
                <a:spcPct val="10000"/>
              </a:spcBef>
              <a:buClr>
                <a:srgbClr val="0066FF"/>
              </a:buClr>
            </a:pPr>
            <a:r>
              <a:rPr lang="en-US" sz="1700" b="1">
                <a:solidFill>
                  <a:srgbClr val="000090"/>
                </a:solidFill>
                <a:latin typeface="Arial Narrow" charset="0"/>
              </a:rPr>
              <a:t>1972 Howie, Clin Pediatr</a:t>
            </a:r>
          </a:p>
          <a:p>
            <a:pPr marL="450850" indent="-450850">
              <a:spcBef>
                <a:spcPct val="10000"/>
              </a:spcBef>
              <a:buClr>
                <a:srgbClr val="0066FF"/>
              </a:buClr>
            </a:pPr>
            <a:r>
              <a:rPr lang="en-US" sz="1700" b="1">
                <a:solidFill>
                  <a:srgbClr val="000090"/>
                </a:solidFill>
                <a:latin typeface="Arial Narrow" charset="0"/>
              </a:rPr>
              <a:t>1981 Mygind, Clin Otolaryngol</a:t>
            </a:r>
          </a:p>
          <a:p>
            <a:pPr marL="450850" indent="-450850">
              <a:spcBef>
                <a:spcPct val="10000"/>
              </a:spcBef>
              <a:buClr>
                <a:srgbClr val="0066FF"/>
              </a:buClr>
            </a:pPr>
            <a:r>
              <a:rPr lang="en-US" sz="1700" b="1">
                <a:solidFill>
                  <a:srgbClr val="000090"/>
                </a:solidFill>
                <a:latin typeface="Arial Narrow" charset="0"/>
              </a:rPr>
              <a:t>1981 van Buchem, Lancet</a:t>
            </a:r>
          </a:p>
          <a:p>
            <a:pPr marL="450850" indent="-450850">
              <a:spcBef>
                <a:spcPct val="10000"/>
              </a:spcBef>
              <a:buClr>
                <a:srgbClr val="0066FF"/>
              </a:buClr>
            </a:pPr>
            <a:r>
              <a:rPr lang="en-US" sz="1700" b="1">
                <a:solidFill>
                  <a:srgbClr val="000090"/>
                </a:solidFill>
                <a:latin typeface="Arial Narrow" charset="0"/>
              </a:rPr>
              <a:t>1986 Thalin, OM Symposium</a:t>
            </a:r>
          </a:p>
          <a:p>
            <a:pPr marL="450850" indent="-450850">
              <a:spcBef>
                <a:spcPct val="10000"/>
              </a:spcBef>
              <a:buClr>
                <a:srgbClr val="0066FF"/>
              </a:buClr>
            </a:pPr>
            <a:r>
              <a:rPr lang="en-US" sz="1700" b="1">
                <a:solidFill>
                  <a:srgbClr val="000090"/>
                </a:solidFill>
                <a:latin typeface="Arial Narrow" charset="0"/>
              </a:rPr>
              <a:t>1991 Appelman, BMJ</a:t>
            </a:r>
          </a:p>
          <a:p>
            <a:pPr marL="450850" indent="-450850">
              <a:spcBef>
                <a:spcPct val="10000"/>
              </a:spcBef>
              <a:buClr>
                <a:srgbClr val="0066FF"/>
              </a:buClr>
            </a:pPr>
            <a:r>
              <a:rPr lang="en-US" sz="1700" b="1">
                <a:solidFill>
                  <a:srgbClr val="000090"/>
                </a:solidFill>
                <a:latin typeface="Arial Narrow" charset="0"/>
              </a:rPr>
              <a:t>1991 Burke, BMJ</a:t>
            </a:r>
          </a:p>
          <a:p>
            <a:pPr marL="450850" indent="-450850">
              <a:spcBef>
                <a:spcPct val="10000"/>
              </a:spcBef>
              <a:buClr>
                <a:srgbClr val="0066FF"/>
              </a:buClr>
            </a:pPr>
            <a:r>
              <a:rPr lang="en-US" sz="1700" b="1">
                <a:solidFill>
                  <a:srgbClr val="000090"/>
                </a:solidFill>
                <a:latin typeface="Arial Narrow" charset="0"/>
              </a:rPr>
              <a:t>1991 Kaleida, Pediatrics</a:t>
            </a:r>
          </a:p>
          <a:p>
            <a:pPr marL="450850" indent="-450850">
              <a:spcBef>
                <a:spcPct val="10000"/>
              </a:spcBef>
              <a:buClr>
                <a:srgbClr val="0066FF"/>
              </a:buClr>
            </a:pPr>
            <a:r>
              <a:rPr lang="en-US" sz="1700" b="1">
                <a:solidFill>
                  <a:srgbClr val="000090"/>
                </a:solidFill>
                <a:latin typeface="Arial Narrow" charset="0"/>
              </a:rPr>
              <a:t>2000 Damoiseaux, BMJ</a:t>
            </a:r>
          </a:p>
          <a:p>
            <a:pPr marL="450850" indent="-450850">
              <a:spcBef>
                <a:spcPct val="10000"/>
              </a:spcBef>
              <a:buClr>
                <a:srgbClr val="0066FF"/>
              </a:buClr>
            </a:pPr>
            <a:r>
              <a:rPr lang="en-US" sz="1700" b="1">
                <a:solidFill>
                  <a:srgbClr val="000090"/>
                </a:solidFill>
                <a:latin typeface="Arial Narrow" charset="0"/>
              </a:rPr>
              <a:t>2005 Le Saux, CMAJ</a:t>
            </a:r>
          </a:p>
          <a:p>
            <a:pPr marL="450850" indent="-450850">
              <a:spcBef>
                <a:spcPct val="10000"/>
              </a:spcBef>
              <a:buClr>
                <a:srgbClr val="0066FF"/>
              </a:buClr>
            </a:pPr>
            <a:r>
              <a:rPr lang="en-US" sz="1700" b="1">
                <a:solidFill>
                  <a:srgbClr val="000090"/>
                </a:solidFill>
                <a:latin typeface="Arial Narrow" charset="0"/>
              </a:rPr>
              <a:t>2007 Neumark, Scand J Pri Care</a:t>
            </a:r>
          </a:p>
          <a:p>
            <a:pPr marL="450850" indent="-450850">
              <a:spcBef>
                <a:spcPct val="10000"/>
              </a:spcBef>
              <a:buClr>
                <a:srgbClr val="0066FF"/>
              </a:buClr>
            </a:pPr>
            <a:r>
              <a:rPr lang="en-US" sz="1600" b="1">
                <a:solidFill>
                  <a:srgbClr val="000090"/>
                </a:solidFill>
                <a:latin typeface="Arial Black" charset="0"/>
              </a:rPr>
              <a:t>2011 Hoberman, NEJM</a:t>
            </a:r>
          </a:p>
          <a:p>
            <a:pPr marL="450850" indent="-450850">
              <a:spcBef>
                <a:spcPct val="10000"/>
              </a:spcBef>
              <a:buClr>
                <a:srgbClr val="0066FF"/>
              </a:buClr>
            </a:pPr>
            <a:r>
              <a:rPr lang="en-US" sz="1600" b="1">
                <a:solidFill>
                  <a:srgbClr val="000090"/>
                </a:solidFill>
                <a:latin typeface="Arial Black" charset="0"/>
              </a:rPr>
              <a:t>2011 Tähtinen, NEJM</a:t>
            </a:r>
          </a:p>
        </p:txBody>
      </p:sp>
      <p:sp>
        <p:nvSpPr>
          <p:cNvPr id="23556" name="Espace réservé de la date 7"/>
          <p:cNvSpPr>
            <a:spLocks noGrp="1"/>
          </p:cNvSpPr>
          <p:nvPr>
            <p:ph type="dt" sz="quarter" idx="10"/>
          </p:nvPr>
        </p:nvSpPr>
        <p:spPr bwMode="auto">
          <a:xfrm>
            <a:off x="3616325" y="63404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solidFill>
                  <a:srgbClr val="FFFFFF"/>
                </a:solidFill>
              </a:rPr>
              <a:t>77</a:t>
            </a:r>
          </a:p>
        </p:txBody>
      </p:sp>
      <p:pic>
        <p:nvPicPr>
          <p:cNvPr id="23557" name="Image 9" descr="logo_spilf.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3263" y="6007100"/>
            <a:ext cx="8207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 10" descr="Logo CH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6178550"/>
            <a:ext cx="19732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age 11" descr="LOGO GPI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9288" y="106363"/>
            <a:ext cx="7953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Image 12" descr="logo Activ.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39700"/>
            <a:ext cx="10795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Espace réservé du numéro de diapositive 1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7D178C1-3584-7147-930B-9FB67669A625}" type="slidenum">
              <a:rPr lang="en-US" sz="1600">
                <a:solidFill>
                  <a:srgbClr val="FFFFFF"/>
                </a:solidFill>
                <a:latin typeface="Arial Narrow" charset="0"/>
                <a:cs typeface="Arial" charset="0"/>
              </a:rPr>
              <a:pPr eaLnBrk="1" hangingPunct="1"/>
              <a:t>10</a:t>
            </a:fld>
            <a:endParaRPr lang="en-US" sz="1600">
              <a:solidFill>
                <a:srgbClr val="FFFFFF"/>
              </a:solidFill>
              <a:latin typeface="Arial Narrow" charset="0"/>
              <a:cs typeface="Arial" charset="0"/>
            </a:endParaRPr>
          </a:p>
        </p:txBody>
      </p:sp>
    </p:spTree>
    <p:extLst>
      <p:ext uri="{BB962C8B-B14F-4D97-AF65-F5344CB8AC3E}">
        <p14:creationId xmlns:p14="http://schemas.microsoft.com/office/powerpoint/2010/main" val="2683895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71550"/>
            <a:ext cx="83089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221163"/>
            <a:ext cx="9144000" cy="2873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rtl="1">
              <a:defRPr/>
            </a:pPr>
            <a:endParaRPr lang="fr-FR">
              <a:solidFill>
                <a:srgbClr val="FFFFFF"/>
              </a:solidFill>
              <a:ea typeface="MS PGothic" pitchFamily="34" charset="-128"/>
              <a:cs typeface="MS PGothic" pitchFamily="34" charset="-128"/>
            </a:endParaRPr>
          </a:p>
        </p:txBody>
      </p:sp>
      <p:sp>
        <p:nvSpPr>
          <p:cNvPr id="2457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5B5C957-3211-0745-B66F-52D3DA740267}" type="slidenum">
              <a:rPr lang="fr-FR" sz="1600">
                <a:latin typeface="Arial Narrow" charset="0"/>
                <a:cs typeface="Arial" charset="0"/>
              </a:rPr>
              <a:pPr eaLnBrk="1" hangingPunct="1"/>
              <a:t>11</a:t>
            </a:fld>
            <a:endParaRPr lang="fr-FR" sz="1600">
              <a:latin typeface="Arial Narrow" charset="0"/>
              <a:cs typeface="Arial" charset="0"/>
            </a:endParaRPr>
          </a:p>
        </p:txBody>
      </p:sp>
    </p:spTree>
    <p:extLst>
      <p:ext uri="{BB962C8B-B14F-4D97-AF65-F5344CB8AC3E}">
        <p14:creationId xmlns:p14="http://schemas.microsoft.com/office/powerpoint/2010/main" val="2017842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3" name="Group 43"/>
          <p:cNvGraphicFramePr>
            <a:graphicFrameLocks noGrp="1"/>
          </p:cNvGraphicFramePr>
          <p:nvPr>
            <p:ph idx="1"/>
          </p:nvPr>
        </p:nvGraphicFramePr>
        <p:xfrm>
          <a:off x="434975" y="2609850"/>
          <a:ext cx="8423275" cy="3292476"/>
        </p:xfrm>
        <a:graphic>
          <a:graphicData uri="http://schemas.openxmlformats.org/drawingml/2006/table">
            <a:tbl>
              <a:tblPr/>
              <a:tblGrid>
                <a:gridCol w="1684338"/>
                <a:gridCol w="1684337"/>
                <a:gridCol w="1684338"/>
                <a:gridCol w="1684337"/>
                <a:gridCol w="1685925"/>
              </a:tblGrid>
              <a:tr h="91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2"/>
                          </a:solidFill>
                          <a:effectLst/>
                          <a:latin typeface="Calibri" charset="0"/>
                          <a:ea typeface="MS PGothic" pitchFamily="34" charset="-128"/>
                          <a:cs typeface="MS PGothic" pitchFamily="34" charset="-128"/>
                        </a:rPr>
                        <a:t>Treatment</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2"/>
                          </a:solidFill>
                          <a:effectLst/>
                          <a:latin typeface="Calibri" charset="0"/>
                          <a:ea typeface="MS PGothic" pitchFamily="34" charset="-128"/>
                          <a:cs typeface="MS PGothic" pitchFamily="34" charset="-128"/>
                        </a:rPr>
                        <a:t>Placebo</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bg2"/>
                          </a:solidFill>
                          <a:effectLst/>
                          <a:latin typeface="Calibri" charset="0"/>
                          <a:ea typeface="MS PGothic" pitchFamily="34" charset="-128"/>
                          <a:cs typeface="MS PGothic" pitchFamily="34" charset="-128"/>
                        </a:rPr>
                        <a:t>Amox-clav</a:t>
                      </a:r>
                      <a:endParaRPr kumimoji="0" lang="fr-FR" sz="1800" b="1" i="0" u="none" strike="noStrike" cap="none" normalizeH="0" baseline="0" dirty="0">
                        <a:ln>
                          <a:noFill/>
                        </a:ln>
                        <a:solidFill>
                          <a:schemeClr val="bg2"/>
                        </a:solidFill>
                        <a:effectLst/>
                        <a:latin typeface="Calibri"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2"/>
                          </a:solidFill>
                          <a:effectLst/>
                          <a:latin typeface="Calibri" charset="0"/>
                          <a:ea typeface="MS PGothic" pitchFamily="34" charset="-128"/>
                          <a:cs typeface="MS PGothic" pitchFamily="34" charset="-128"/>
                        </a:rPr>
                        <a:t>90mg/6.4mg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bg2"/>
                          </a:solidFill>
                          <a:effectLst/>
                          <a:latin typeface="Calibri" charset="0"/>
                          <a:ea typeface="MS PGothic" pitchFamily="34" charset="-128"/>
                          <a:cs typeface="MS PGothic" pitchFamily="34" charset="-128"/>
                        </a:rPr>
                        <a:t>bid</a:t>
                      </a:r>
                      <a:endParaRPr kumimoji="0" lang="fr-FR" sz="1800" b="1" i="0" u="none" strike="noStrike" cap="none" normalizeH="0" baseline="0" dirty="0">
                        <a:ln>
                          <a:noFill/>
                        </a:ln>
                        <a:solidFill>
                          <a:schemeClr val="bg2"/>
                        </a:solidFill>
                        <a:effectLst/>
                        <a:latin typeface="Calibri" charset="0"/>
                        <a:ea typeface="MS PGothic" pitchFamily="34" charset="-128"/>
                        <a:cs typeface="MS PGothic" pitchFamily="34" charset="-128"/>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2"/>
                          </a:solidFill>
                          <a:effectLst/>
                          <a:latin typeface="Calibri" charset="0"/>
                          <a:ea typeface="MS PGothic" pitchFamily="34" charset="-128"/>
                          <a:cs typeface="MS PGothic" pitchFamily="34" charset="-128"/>
                        </a:rPr>
                        <a:t>Placebo</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MS PGothic" pitchFamily="34" charset="-128"/>
                          <a:cs typeface="MS PGothic" pitchFamily="34" charset="-128"/>
                        </a:rPr>
                        <a:t>Amox-clav</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MS PGothic" pitchFamily="34" charset="-128"/>
                          <a:cs typeface="MS PGothic" pitchFamily="34" charset="-128"/>
                        </a:rPr>
                        <a:t>40mg/5.7mg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MS PGothic" pitchFamily="34" charset="-128"/>
                          <a:cs typeface="MS PGothic" pitchFamily="34" charset="-128"/>
                        </a:rPr>
                        <a:t>bid</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Duration (days)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7 d</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10 d</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r h="91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Age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Range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Mean</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2"/>
                        </a:solidFill>
                        <a:effectLst/>
                        <a:latin typeface="Calibri"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2"/>
                          </a:solidFill>
                          <a:effectLst/>
                          <a:latin typeface="Calibri" charset="0"/>
                          <a:ea typeface="MS PGothic" pitchFamily="34" charset="-128"/>
                          <a:cs typeface="MS PGothic" pitchFamily="34" charset="-128"/>
                        </a:rPr>
                        <a:t>6-23 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2"/>
                          </a:solidFill>
                          <a:effectLst/>
                          <a:latin typeface="Calibri" charset="0"/>
                          <a:ea typeface="MS PGothic" pitchFamily="34" charset="-128"/>
                          <a:cs typeface="MS PGothic" pitchFamily="34" charset="-128"/>
                        </a:rPr>
                        <a:t>≈10 m</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6-35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16 m</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r>
              <a:tr h="365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N of patients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291</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359</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r h="365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Failures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51%</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16%</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44.9</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18.6</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Calibri" charset="0"/>
                          <a:ea typeface="MS PGothic" pitchFamily="34" charset="-128"/>
                          <a:cs typeface="MS PGothic" pitchFamily="34" charset="-128"/>
                        </a:rPr>
                        <a:t>P = 0.001</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2"/>
                          </a:solidFill>
                          <a:effectLst/>
                          <a:latin typeface="Calibri" charset="0"/>
                          <a:ea typeface="MS PGothic" pitchFamily="34" charset="-128"/>
                          <a:cs typeface="MS PGothic" pitchFamily="34" charset="-128"/>
                        </a:rPr>
                        <a:t>P = 0.001</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bl>
          </a:graphicData>
        </a:graphic>
      </p:graphicFrame>
      <p:pic>
        <p:nvPicPr>
          <p:cNvPr id="2768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1838"/>
            <a:ext cx="43624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8" name="Espace réservé du numéro de diapositive 5"/>
          <p:cNvSpPr>
            <a:spLocks noGrp="1"/>
          </p:cNvSpPr>
          <p:nvPr>
            <p:ph type="sldNum" sz="quarter" idx="10"/>
          </p:nvPr>
        </p:nvSpPr>
        <p:spPr bwMode="auto">
          <a:xfrm>
            <a:off x="37655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rtl="1" eaLnBrk="1" hangingPunct="1"/>
            <a:fld id="{E231363B-26ED-2447-829E-B49CFED2F451}" type="slidenum">
              <a:rPr lang="fr-FR" sz="1600">
                <a:solidFill>
                  <a:srgbClr val="898989"/>
                </a:solidFill>
                <a:ea typeface="ＭＳ Ｐゴシック" charset="0"/>
                <a:cs typeface="ＭＳ Ｐゴシック" charset="0"/>
              </a:rPr>
              <a:pPr rtl="1" eaLnBrk="1" hangingPunct="1"/>
              <a:t>12</a:t>
            </a:fld>
            <a:endParaRPr lang="fr-FR" sz="1600">
              <a:solidFill>
                <a:srgbClr val="898989"/>
              </a:solidFill>
              <a:ea typeface="ＭＳ Ｐゴシック" charset="0"/>
              <a:cs typeface="ＭＳ Ｐゴシック" charset="0"/>
            </a:endParaRPr>
          </a:p>
        </p:txBody>
      </p:sp>
      <p:pic>
        <p:nvPicPr>
          <p:cNvPr id="27689" name="Image 7" descr="Sans ti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493713"/>
            <a:ext cx="403383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70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3"/>
          <p:cNvSpPr>
            <a:spLocks noChangeShapeType="1"/>
          </p:cNvSpPr>
          <p:nvPr/>
        </p:nvSpPr>
        <p:spPr bwMode="auto">
          <a:xfrm>
            <a:off x="-12700" y="1498600"/>
            <a:ext cx="91821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698" name="Rectangle 4"/>
          <p:cNvSpPr>
            <a:spLocks noGrp="1" noChangeArrowheads="1"/>
          </p:cNvSpPr>
          <p:nvPr>
            <p:ph type="title"/>
          </p:nvPr>
        </p:nvSpPr>
        <p:spPr>
          <a:xfrm>
            <a:off x="517525" y="328613"/>
            <a:ext cx="6505575" cy="1143000"/>
          </a:xfrm>
        </p:spPr>
        <p:txBody>
          <a:bodyPr anchor="t"/>
          <a:lstStyle/>
          <a:p>
            <a:pPr eaLnBrk="1" hangingPunct="1"/>
            <a:r>
              <a:rPr lang="en-US" sz="3600">
                <a:latin typeface="Arial Narrow" charset="0"/>
                <a:ea typeface="MS PGothic" charset="0"/>
                <a:cs typeface="MS PGothic" charset="0"/>
              </a:rPr>
              <a:t>Traitement antibiotique </a:t>
            </a:r>
            <a:br>
              <a:rPr lang="en-US" sz="3600">
                <a:latin typeface="Arial Narrow" charset="0"/>
                <a:ea typeface="MS PGothic" charset="0"/>
                <a:cs typeface="MS PGothic" charset="0"/>
              </a:rPr>
            </a:br>
            <a:r>
              <a:rPr lang="en-US" sz="3600">
                <a:latin typeface="Arial Narrow" charset="0"/>
                <a:ea typeface="MS PGothic" charset="0"/>
                <a:cs typeface="MS PGothic" charset="0"/>
              </a:rPr>
              <a:t>de l’OMA</a:t>
            </a:r>
          </a:p>
        </p:txBody>
      </p:sp>
      <p:sp>
        <p:nvSpPr>
          <p:cNvPr id="29699" name="Text Box 5"/>
          <p:cNvSpPr txBox="1">
            <a:spLocks noChangeArrowheads="1"/>
          </p:cNvSpPr>
          <p:nvPr/>
        </p:nvSpPr>
        <p:spPr bwMode="auto">
          <a:xfrm>
            <a:off x="90488" y="3384550"/>
            <a:ext cx="2251075" cy="1431925"/>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sz="2000" b="1" i="1">
                <a:solidFill>
                  <a:srgbClr val="000066"/>
                </a:solidFill>
                <a:latin typeface="Arial Narrow" charset="0"/>
                <a:ea typeface="ＭＳ Ｐゴシック" charset="0"/>
                <a:cs typeface="ＭＳ Ｐゴシック" charset="0"/>
              </a:rPr>
              <a:t>Niveau du patient </a:t>
            </a:r>
            <a:r>
              <a:rPr lang="en-US" sz="2000" i="1">
                <a:solidFill>
                  <a:srgbClr val="000066"/>
                </a:solidFill>
                <a:latin typeface="Arial Narrow" charset="0"/>
                <a:ea typeface="ＭＳ Ｐゴシック" charset="0"/>
                <a:cs typeface="ＭＳ Ｐゴシック" charset="0"/>
              </a:rPr>
              <a:t>% guérison plus fréquente et plus rapide </a:t>
            </a:r>
          </a:p>
        </p:txBody>
      </p:sp>
      <p:grpSp>
        <p:nvGrpSpPr>
          <p:cNvPr id="29700" name="Group 7"/>
          <p:cNvGrpSpPr>
            <a:grpSpLocks/>
          </p:cNvGrpSpPr>
          <p:nvPr/>
        </p:nvGrpSpPr>
        <p:grpSpPr bwMode="auto">
          <a:xfrm>
            <a:off x="3463925" y="4511675"/>
            <a:ext cx="2513013" cy="2230438"/>
            <a:chOff x="2375" y="1357"/>
            <a:chExt cx="1671" cy="1509"/>
          </a:xfrm>
        </p:grpSpPr>
        <p:sp>
          <p:nvSpPr>
            <p:cNvPr id="29709" name="Freeform 8"/>
            <p:cNvSpPr>
              <a:spLocks/>
            </p:cNvSpPr>
            <p:nvPr/>
          </p:nvSpPr>
          <p:spPr bwMode="auto">
            <a:xfrm>
              <a:off x="3031" y="2584"/>
              <a:ext cx="426" cy="187"/>
            </a:xfrm>
            <a:custGeom>
              <a:avLst/>
              <a:gdLst>
                <a:gd name="T0" fmla="*/ 0 w 426"/>
                <a:gd name="T1" fmla="*/ 8 h 187"/>
                <a:gd name="T2" fmla="*/ 2 w 426"/>
                <a:gd name="T3" fmla="*/ 27 h 187"/>
                <a:gd name="T4" fmla="*/ 5 w 426"/>
                <a:gd name="T5" fmla="*/ 43 h 187"/>
                <a:gd name="T6" fmla="*/ 11 w 426"/>
                <a:gd name="T7" fmla="*/ 60 h 187"/>
                <a:gd name="T8" fmla="*/ 16 w 426"/>
                <a:gd name="T9" fmla="*/ 76 h 187"/>
                <a:gd name="T10" fmla="*/ 25 w 426"/>
                <a:gd name="T11" fmla="*/ 92 h 187"/>
                <a:gd name="T12" fmla="*/ 36 w 426"/>
                <a:gd name="T13" fmla="*/ 106 h 187"/>
                <a:gd name="T14" fmla="*/ 47 w 426"/>
                <a:gd name="T15" fmla="*/ 120 h 187"/>
                <a:gd name="T16" fmla="*/ 59 w 426"/>
                <a:gd name="T17" fmla="*/ 134 h 187"/>
                <a:gd name="T18" fmla="*/ 75 w 426"/>
                <a:gd name="T19" fmla="*/ 145 h 187"/>
                <a:gd name="T20" fmla="*/ 93 w 426"/>
                <a:gd name="T21" fmla="*/ 156 h 187"/>
                <a:gd name="T22" fmla="*/ 109 w 426"/>
                <a:gd name="T23" fmla="*/ 164 h 187"/>
                <a:gd name="T24" fmla="*/ 129 w 426"/>
                <a:gd name="T25" fmla="*/ 172 h 187"/>
                <a:gd name="T26" fmla="*/ 151 w 426"/>
                <a:gd name="T27" fmla="*/ 178 h 187"/>
                <a:gd name="T28" fmla="*/ 174 w 426"/>
                <a:gd name="T29" fmla="*/ 184 h 187"/>
                <a:gd name="T30" fmla="*/ 200 w 426"/>
                <a:gd name="T31" fmla="*/ 184 h 187"/>
                <a:gd name="T32" fmla="*/ 225 w 426"/>
                <a:gd name="T33" fmla="*/ 184 h 187"/>
                <a:gd name="T34" fmla="*/ 250 w 426"/>
                <a:gd name="T35" fmla="*/ 184 h 187"/>
                <a:gd name="T36" fmla="*/ 276 w 426"/>
                <a:gd name="T37" fmla="*/ 178 h 187"/>
                <a:gd name="T38" fmla="*/ 296 w 426"/>
                <a:gd name="T39" fmla="*/ 172 h 187"/>
                <a:gd name="T40" fmla="*/ 315 w 426"/>
                <a:gd name="T41" fmla="*/ 167 h 187"/>
                <a:gd name="T42" fmla="*/ 335 w 426"/>
                <a:gd name="T43" fmla="*/ 156 h 187"/>
                <a:gd name="T44" fmla="*/ 352 w 426"/>
                <a:gd name="T45" fmla="*/ 145 h 187"/>
                <a:gd name="T46" fmla="*/ 366 w 426"/>
                <a:gd name="T47" fmla="*/ 134 h 187"/>
                <a:gd name="T48" fmla="*/ 380 w 426"/>
                <a:gd name="T49" fmla="*/ 120 h 187"/>
                <a:gd name="T50" fmla="*/ 391 w 426"/>
                <a:gd name="T51" fmla="*/ 106 h 187"/>
                <a:gd name="T52" fmla="*/ 399 w 426"/>
                <a:gd name="T53" fmla="*/ 92 h 187"/>
                <a:gd name="T54" fmla="*/ 409 w 426"/>
                <a:gd name="T55" fmla="*/ 76 h 187"/>
                <a:gd name="T56" fmla="*/ 417 w 426"/>
                <a:gd name="T57" fmla="*/ 60 h 187"/>
                <a:gd name="T58" fmla="*/ 419 w 426"/>
                <a:gd name="T59" fmla="*/ 43 h 187"/>
                <a:gd name="T60" fmla="*/ 425 w 426"/>
                <a:gd name="T61" fmla="*/ 27 h 187"/>
                <a:gd name="T62" fmla="*/ 425 w 426"/>
                <a:gd name="T63" fmla="*/ 8 h 187"/>
                <a:gd name="T64" fmla="*/ 0 w 426"/>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187"/>
                <a:gd name="T101" fmla="*/ 426 w 426"/>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187">
                  <a:moveTo>
                    <a:pt x="0" y="0"/>
                  </a:moveTo>
                  <a:lnTo>
                    <a:pt x="0" y="8"/>
                  </a:lnTo>
                  <a:lnTo>
                    <a:pt x="2" y="19"/>
                  </a:lnTo>
                  <a:lnTo>
                    <a:pt x="2" y="27"/>
                  </a:lnTo>
                  <a:lnTo>
                    <a:pt x="2" y="35"/>
                  </a:lnTo>
                  <a:lnTo>
                    <a:pt x="5" y="43"/>
                  </a:lnTo>
                  <a:lnTo>
                    <a:pt x="8" y="51"/>
                  </a:lnTo>
                  <a:lnTo>
                    <a:pt x="11" y="60"/>
                  </a:lnTo>
                  <a:lnTo>
                    <a:pt x="14" y="68"/>
                  </a:lnTo>
                  <a:lnTo>
                    <a:pt x="16" y="76"/>
                  </a:lnTo>
                  <a:lnTo>
                    <a:pt x="19" y="84"/>
                  </a:lnTo>
                  <a:lnTo>
                    <a:pt x="25" y="92"/>
                  </a:lnTo>
                  <a:lnTo>
                    <a:pt x="31" y="98"/>
                  </a:lnTo>
                  <a:lnTo>
                    <a:pt x="36" y="106"/>
                  </a:lnTo>
                  <a:lnTo>
                    <a:pt x="42" y="115"/>
                  </a:lnTo>
                  <a:lnTo>
                    <a:pt x="47" y="120"/>
                  </a:lnTo>
                  <a:lnTo>
                    <a:pt x="53" y="129"/>
                  </a:lnTo>
                  <a:lnTo>
                    <a:pt x="59" y="134"/>
                  </a:lnTo>
                  <a:lnTo>
                    <a:pt x="67" y="139"/>
                  </a:lnTo>
                  <a:lnTo>
                    <a:pt x="75" y="145"/>
                  </a:lnTo>
                  <a:lnTo>
                    <a:pt x="85" y="151"/>
                  </a:lnTo>
                  <a:lnTo>
                    <a:pt x="93" y="156"/>
                  </a:lnTo>
                  <a:lnTo>
                    <a:pt x="101" y="161"/>
                  </a:lnTo>
                  <a:lnTo>
                    <a:pt x="109" y="164"/>
                  </a:lnTo>
                  <a:lnTo>
                    <a:pt x="121" y="170"/>
                  </a:lnTo>
                  <a:lnTo>
                    <a:pt x="129" y="172"/>
                  </a:lnTo>
                  <a:lnTo>
                    <a:pt x="141" y="175"/>
                  </a:lnTo>
                  <a:lnTo>
                    <a:pt x="151" y="178"/>
                  </a:lnTo>
                  <a:lnTo>
                    <a:pt x="163" y="180"/>
                  </a:lnTo>
                  <a:lnTo>
                    <a:pt x="174" y="184"/>
                  </a:lnTo>
                  <a:lnTo>
                    <a:pt x="188" y="184"/>
                  </a:lnTo>
                  <a:lnTo>
                    <a:pt x="200" y="184"/>
                  </a:lnTo>
                  <a:lnTo>
                    <a:pt x="214" y="186"/>
                  </a:lnTo>
                  <a:lnTo>
                    <a:pt x="225" y="184"/>
                  </a:lnTo>
                  <a:lnTo>
                    <a:pt x="240" y="184"/>
                  </a:lnTo>
                  <a:lnTo>
                    <a:pt x="250" y="184"/>
                  </a:lnTo>
                  <a:lnTo>
                    <a:pt x="262" y="180"/>
                  </a:lnTo>
                  <a:lnTo>
                    <a:pt x="276" y="178"/>
                  </a:lnTo>
                  <a:lnTo>
                    <a:pt x="284" y="175"/>
                  </a:lnTo>
                  <a:lnTo>
                    <a:pt x="296" y="172"/>
                  </a:lnTo>
                  <a:lnTo>
                    <a:pt x="306" y="170"/>
                  </a:lnTo>
                  <a:lnTo>
                    <a:pt x="315" y="167"/>
                  </a:lnTo>
                  <a:lnTo>
                    <a:pt x="326" y="161"/>
                  </a:lnTo>
                  <a:lnTo>
                    <a:pt x="335" y="156"/>
                  </a:lnTo>
                  <a:lnTo>
                    <a:pt x="343" y="151"/>
                  </a:lnTo>
                  <a:lnTo>
                    <a:pt x="352" y="145"/>
                  </a:lnTo>
                  <a:lnTo>
                    <a:pt x="360" y="139"/>
                  </a:lnTo>
                  <a:lnTo>
                    <a:pt x="366" y="134"/>
                  </a:lnTo>
                  <a:lnTo>
                    <a:pt x="375" y="129"/>
                  </a:lnTo>
                  <a:lnTo>
                    <a:pt x="380" y="120"/>
                  </a:lnTo>
                  <a:lnTo>
                    <a:pt x="385" y="115"/>
                  </a:lnTo>
                  <a:lnTo>
                    <a:pt x="391" y="106"/>
                  </a:lnTo>
                  <a:lnTo>
                    <a:pt x="397" y="102"/>
                  </a:lnTo>
                  <a:lnTo>
                    <a:pt x="399" y="92"/>
                  </a:lnTo>
                  <a:lnTo>
                    <a:pt x="405" y="84"/>
                  </a:lnTo>
                  <a:lnTo>
                    <a:pt x="409" y="76"/>
                  </a:lnTo>
                  <a:lnTo>
                    <a:pt x="411" y="68"/>
                  </a:lnTo>
                  <a:lnTo>
                    <a:pt x="417" y="60"/>
                  </a:lnTo>
                  <a:lnTo>
                    <a:pt x="419" y="51"/>
                  </a:lnTo>
                  <a:lnTo>
                    <a:pt x="419" y="43"/>
                  </a:lnTo>
                  <a:lnTo>
                    <a:pt x="423" y="35"/>
                  </a:lnTo>
                  <a:lnTo>
                    <a:pt x="425" y="27"/>
                  </a:lnTo>
                  <a:lnTo>
                    <a:pt x="425" y="19"/>
                  </a:lnTo>
                  <a:lnTo>
                    <a:pt x="425" y="8"/>
                  </a:lnTo>
                  <a:lnTo>
                    <a:pt x="425"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10" name="Freeform 9"/>
            <p:cNvSpPr>
              <a:spLocks/>
            </p:cNvSpPr>
            <p:nvPr/>
          </p:nvSpPr>
          <p:spPr bwMode="auto">
            <a:xfrm>
              <a:off x="3024" y="2584"/>
              <a:ext cx="435" cy="194"/>
            </a:xfrm>
            <a:custGeom>
              <a:avLst/>
              <a:gdLst>
                <a:gd name="T0" fmla="*/ 0 w 435"/>
                <a:gd name="T1" fmla="*/ 8 h 194"/>
                <a:gd name="T2" fmla="*/ 0 w 435"/>
                <a:gd name="T3" fmla="*/ 25 h 194"/>
                <a:gd name="T4" fmla="*/ 2 w 435"/>
                <a:gd name="T5" fmla="*/ 46 h 194"/>
                <a:gd name="T6" fmla="*/ 8 w 435"/>
                <a:gd name="T7" fmla="*/ 64 h 194"/>
                <a:gd name="T8" fmla="*/ 14 w 435"/>
                <a:gd name="T9" fmla="*/ 80 h 194"/>
                <a:gd name="T10" fmla="*/ 23 w 435"/>
                <a:gd name="T11" fmla="*/ 95 h 194"/>
                <a:gd name="T12" fmla="*/ 35 w 435"/>
                <a:gd name="T13" fmla="*/ 111 h 194"/>
                <a:gd name="T14" fmla="*/ 46 w 435"/>
                <a:gd name="T15" fmla="*/ 126 h 194"/>
                <a:gd name="T16" fmla="*/ 60 w 435"/>
                <a:gd name="T17" fmla="*/ 140 h 194"/>
                <a:gd name="T18" fmla="*/ 74 w 435"/>
                <a:gd name="T19" fmla="*/ 152 h 194"/>
                <a:gd name="T20" fmla="*/ 92 w 435"/>
                <a:gd name="T21" fmla="*/ 164 h 194"/>
                <a:gd name="T22" fmla="*/ 109 w 435"/>
                <a:gd name="T23" fmla="*/ 173 h 194"/>
                <a:gd name="T24" fmla="*/ 132 w 435"/>
                <a:gd name="T25" fmla="*/ 181 h 194"/>
                <a:gd name="T26" fmla="*/ 152 w 435"/>
                <a:gd name="T27" fmla="*/ 187 h 194"/>
                <a:gd name="T28" fmla="*/ 175 w 435"/>
                <a:gd name="T29" fmla="*/ 189 h 194"/>
                <a:gd name="T30" fmla="*/ 201 w 435"/>
                <a:gd name="T31" fmla="*/ 193 h 194"/>
                <a:gd name="T32" fmla="*/ 230 w 435"/>
                <a:gd name="T33" fmla="*/ 193 h 194"/>
                <a:gd name="T34" fmla="*/ 257 w 435"/>
                <a:gd name="T35" fmla="*/ 189 h 194"/>
                <a:gd name="T36" fmla="*/ 279 w 435"/>
                <a:gd name="T37" fmla="*/ 187 h 194"/>
                <a:gd name="T38" fmla="*/ 300 w 435"/>
                <a:gd name="T39" fmla="*/ 181 h 194"/>
                <a:gd name="T40" fmla="*/ 323 w 435"/>
                <a:gd name="T41" fmla="*/ 173 h 194"/>
                <a:gd name="T42" fmla="*/ 339 w 435"/>
                <a:gd name="T43" fmla="*/ 164 h 194"/>
                <a:gd name="T44" fmla="*/ 357 w 435"/>
                <a:gd name="T45" fmla="*/ 152 h 194"/>
                <a:gd name="T46" fmla="*/ 372 w 435"/>
                <a:gd name="T47" fmla="*/ 140 h 194"/>
                <a:gd name="T48" fmla="*/ 386 w 435"/>
                <a:gd name="T49" fmla="*/ 126 h 194"/>
                <a:gd name="T50" fmla="*/ 397 w 435"/>
                <a:gd name="T51" fmla="*/ 111 h 194"/>
                <a:gd name="T52" fmla="*/ 409 w 435"/>
                <a:gd name="T53" fmla="*/ 97 h 194"/>
                <a:gd name="T54" fmla="*/ 417 w 435"/>
                <a:gd name="T55" fmla="*/ 80 h 194"/>
                <a:gd name="T56" fmla="*/ 423 w 435"/>
                <a:gd name="T57" fmla="*/ 64 h 194"/>
                <a:gd name="T58" fmla="*/ 429 w 435"/>
                <a:gd name="T59" fmla="*/ 46 h 194"/>
                <a:gd name="T60" fmla="*/ 432 w 435"/>
                <a:gd name="T61" fmla="*/ 25 h 194"/>
                <a:gd name="T62" fmla="*/ 434 w 435"/>
                <a:gd name="T63" fmla="*/ 8 h 194"/>
                <a:gd name="T64" fmla="*/ 0 w 43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194"/>
                <a:gd name="T101" fmla="*/ 435 w 43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194">
                  <a:moveTo>
                    <a:pt x="0" y="0"/>
                  </a:moveTo>
                  <a:lnTo>
                    <a:pt x="0" y="8"/>
                  </a:lnTo>
                  <a:lnTo>
                    <a:pt x="0" y="17"/>
                  </a:lnTo>
                  <a:lnTo>
                    <a:pt x="0" y="25"/>
                  </a:lnTo>
                  <a:lnTo>
                    <a:pt x="0" y="37"/>
                  </a:lnTo>
                  <a:lnTo>
                    <a:pt x="2" y="46"/>
                  </a:lnTo>
                  <a:lnTo>
                    <a:pt x="6" y="54"/>
                  </a:lnTo>
                  <a:lnTo>
                    <a:pt x="8" y="64"/>
                  </a:lnTo>
                  <a:lnTo>
                    <a:pt x="12" y="72"/>
                  </a:lnTo>
                  <a:lnTo>
                    <a:pt x="14" y="80"/>
                  </a:lnTo>
                  <a:lnTo>
                    <a:pt x="20" y="89"/>
                  </a:lnTo>
                  <a:lnTo>
                    <a:pt x="23" y="95"/>
                  </a:lnTo>
                  <a:lnTo>
                    <a:pt x="29" y="103"/>
                  </a:lnTo>
                  <a:lnTo>
                    <a:pt x="35" y="111"/>
                  </a:lnTo>
                  <a:lnTo>
                    <a:pt x="41" y="117"/>
                  </a:lnTo>
                  <a:lnTo>
                    <a:pt x="46" y="126"/>
                  </a:lnTo>
                  <a:lnTo>
                    <a:pt x="52" y="132"/>
                  </a:lnTo>
                  <a:lnTo>
                    <a:pt x="60" y="140"/>
                  </a:lnTo>
                  <a:lnTo>
                    <a:pt x="66" y="146"/>
                  </a:lnTo>
                  <a:lnTo>
                    <a:pt x="74" y="152"/>
                  </a:lnTo>
                  <a:lnTo>
                    <a:pt x="84" y="158"/>
                  </a:lnTo>
                  <a:lnTo>
                    <a:pt x="92" y="164"/>
                  </a:lnTo>
                  <a:lnTo>
                    <a:pt x="101" y="167"/>
                  </a:lnTo>
                  <a:lnTo>
                    <a:pt x="109" y="173"/>
                  </a:lnTo>
                  <a:lnTo>
                    <a:pt x="121" y="179"/>
                  </a:lnTo>
                  <a:lnTo>
                    <a:pt x="132" y="181"/>
                  </a:lnTo>
                  <a:lnTo>
                    <a:pt x="141" y="183"/>
                  </a:lnTo>
                  <a:lnTo>
                    <a:pt x="152" y="187"/>
                  </a:lnTo>
                  <a:lnTo>
                    <a:pt x="164" y="189"/>
                  </a:lnTo>
                  <a:lnTo>
                    <a:pt x="175" y="189"/>
                  </a:lnTo>
                  <a:lnTo>
                    <a:pt x="189" y="193"/>
                  </a:lnTo>
                  <a:lnTo>
                    <a:pt x="201" y="193"/>
                  </a:lnTo>
                  <a:lnTo>
                    <a:pt x="216" y="193"/>
                  </a:lnTo>
                  <a:lnTo>
                    <a:pt x="230" y="193"/>
                  </a:lnTo>
                  <a:lnTo>
                    <a:pt x="242" y="193"/>
                  </a:lnTo>
                  <a:lnTo>
                    <a:pt x="257" y="189"/>
                  </a:lnTo>
                  <a:lnTo>
                    <a:pt x="267" y="189"/>
                  </a:lnTo>
                  <a:lnTo>
                    <a:pt x="279" y="187"/>
                  </a:lnTo>
                  <a:lnTo>
                    <a:pt x="290" y="183"/>
                  </a:lnTo>
                  <a:lnTo>
                    <a:pt x="300" y="181"/>
                  </a:lnTo>
                  <a:lnTo>
                    <a:pt x="311" y="179"/>
                  </a:lnTo>
                  <a:lnTo>
                    <a:pt x="323" y="173"/>
                  </a:lnTo>
                  <a:lnTo>
                    <a:pt x="331" y="169"/>
                  </a:lnTo>
                  <a:lnTo>
                    <a:pt x="339" y="164"/>
                  </a:lnTo>
                  <a:lnTo>
                    <a:pt x="348" y="158"/>
                  </a:lnTo>
                  <a:lnTo>
                    <a:pt x="357" y="152"/>
                  </a:lnTo>
                  <a:lnTo>
                    <a:pt x="366" y="146"/>
                  </a:lnTo>
                  <a:lnTo>
                    <a:pt x="372" y="140"/>
                  </a:lnTo>
                  <a:lnTo>
                    <a:pt x="380" y="132"/>
                  </a:lnTo>
                  <a:lnTo>
                    <a:pt x="386" y="126"/>
                  </a:lnTo>
                  <a:lnTo>
                    <a:pt x="391" y="121"/>
                  </a:lnTo>
                  <a:lnTo>
                    <a:pt x="397" y="111"/>
                  </a:lnTo>
                  <a:lnTo>
                    <a:pt x="403" y="103"/>
                  </a:lnTo>
                  <a:lnTo>
                    <a:pt x="409" y="97"/>
                  </a:lnTo>
                  <a:lnTo>
                    <a:pt x="411" y="89"/>
                  </a:lnTo>
                  <a:lnTo>
                    <a:pt x="417" y="80"/>
                  </a:lnTo>
                  <a:lnTo>
                    <a:pt x="420" y="72"/>
                  </a:lnTo>
                  <a:lnTo>
                    <a:pt x="423" y="64"/>
                  </a:lnTo>
                  <a:lnTo>
                    <a:pt x="426" y="54"/>
                  </a:lnTo>
                  <a:lnTo>
                    <a:pt x="429" y="46"/>
                  </a:lnTo>
                  <a:lnTo>
                    <a:pt x="429" y="37"/>
                  </a:lnTo>
                  <a:lnTo>
                    <a:pt x="432" y="25"/>
                  </a:lnTo>
                  <a:lnTo>
                    <a:pt x="432" y="17"/>
                  </a:lnTo>
                  <a:lnTo>
                    <a:pt x="434" y="8"/>
                  </a:lnTo>
                  <a:lnTo>
                    <a:pt x="434" y="0"/>
                  </a:lnTo>
                  <a:lnTo>
                    <a:pt x="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11" name="Freeform 10"/>
            <p:cNvSpPr>
              <a:spLocks/>
            </p:cNvSpPr>
            <p:nvPr/>
          </p:nvSpPr>
          <p:spPr bwMode="auto">
            <a:xfrm>
              <a:off x="3031" y="2535"/>
              <a:ext cx="426" cy="205"/>
            </a:xfrm>
            <a:custGeom>
              <a:avLst/>
              <a:gdLst>
                <a:gd name="T0" fmla="*/ 2 w 426"/>
                <a:gd name="T1" fmla="*/ 11 h 205"/>
                <a:gd name="T2" fmla="*/ 0 w 426"/>
                <a:gd name="T3" fmla="*/ 30 h 205"/>
                <a:gd name="T4" fmla="*/ 2 w 426"/>
                <a:gd name="T5" fmla="*/ 53 h 205"/>
                <a:gd name="T6" fmla="*/ 5 w 426"/>
                <a:gd name="T7" fmla="*/ 69 h 205"/>
                <a:gd name="T8" fmla="*/ 14 w 426"/>
                <a:gd name="T9" fmla="*/ 88 h 205"/>
                <a:gd name="T10" fmla="*/ 22 w 426"/>
                <a:gd name="T11" fmla="*/ 104 h 205"/>
                <a:gd name="T12" fmla="*/ 33 w 426"/>
                <a:gd name="T13" fmla="*/ 121 h 205"/>
                <a:gd name="T14" fmla="*/ 45 w 426"/>
                <a:gd name="T15" fmla="*/ 138 h 205"/>
                <a:gd name="T16" fmla="*/ 61 w 426"/>
                <a:gd name="T17" fmla="*/ 151 h 205"/>
                <a:gd name="T18" fmla="*/ 79 w 426"/>
                <a:gd name="T19" fmla="*/ 165 h 205"/>
                <a:gd name="T20" fmla="*/ 95 w 426"/>
                <a:gd name="T21" fmla="*/ 176 h 205"/>
                <a:gd name="T22" fmla="*/ 115 w 426"/>
                <a:gd name="T23" fmla="*/ 185 h 205"/>
                <a:gd name="T24" fmla="*/ 135 w 426"/>
                <a:gd name="T25" fmla="*/ 193 h 205"/>
                <a:gd name="T26" fmla="*/ 157 w 426"/>
                <a:gd name="T27" fmla="*/ 198 h 205"/>
                <a:gd name="T28" fmla="*/ 180 w 426"/>
                <a:gd name="T29" fmla="*/ 201 h 205"/>
                <a:gd name="T30" fmla="*/ 202 w 426"/>
                <a:gd name="T31" fmla="*/ 204 h 205"/>
                <a:gd name="T32" fmla="*/ 225 w 426"/>
                <a:gd name="T33" fmla="*/ 204 h 205"/>
                <a:gd name="T34" fmla="*/ 248 w 426"/>
                <a:gd name="T35" fmla="*/ 201 h 205"/>
                <a:gd name="T36" fmla="*/ 270 w 426"/>
                <a:gd name="T37" fmla="*/ 198 h 205"/>
                <a:gd name="T38" fmla="*/ 290 w 426"/>
                <a:gd name="T39" fmla="*/ 190 h 205"/>
                <a:gd name="T40" fmla="*/ 310 w 426"/>
                <a:gd name="T41" fmla="*/ 185 h 205"/>
                <a:gd name="T42" fmla="*/ 329 w 426"/>
                <a:gd name="T43" fmla="*/ 173 h 205"/>
                <a:gd name="T44" fmla="*/ 349 w 426"/>
                <a:gd name="T45" fmla="*/ 165 h 205"/>
                <a:gd name="T46" fmla="*/ 366 w 426"/>
                <a:gd name="T47" fmla="*/ 151 h 205"/>
                <a:gd name="T48" fmla="*/ 380 w 426"/>
                <a:gd name="T49" fmla="*/ 138 h 205"/>
                <a:gd name="T50" fmla="*/ 394 w 426"/>
                <a:gd name="T51" fmla="*/ 124 h 205"/>
                <a:gd name="T52" fmla="*/ 405 w 426"/>
                <a:gd name="T53" fmla="*/ 108 h 205"/>
                <a:gd name="T54" fmla="*/ 413 w 426"/>
                <a:gd name="T55" fmla="*/ 91 h 205"/>
                <a:gd name="T56" fmla="*/ 419 w 426"/>
                <a:gd name="T57" fmla="*/ 71 h 205"/>
                <a:gd name="T58" fmla="*/ 425 w 426"/>
                <a:gd name="T59" fmla="*/ 53 h 205"/>
                <a:gd name="T60" fmla="*/ 425 w 426"/>
                <a:gd name="T61" fmla="*/ 33 h 205"/>
                <a:gd name="T62" fmla="*/ 425 w 426"/>
                <a:gd name="T63" fmla="*/ 11 h 205"/>
                <a:gd name="T64" fmla="*/ 2 w 426"/>
                <a:gd name="T65" fmla="*/ 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205"/>
                <a:gd name="T101" fmla="*/ 426 w 426"/>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205">
                  <a:moveTo>
                    <a:pt x="2" y="0"/>
                  </a:moveTo>
                  <a:lnTo>
                    <a:pt x="2" y="11"/>
                  </a:lnTo>
                  <a:lnTo>
                    <a:pt x="0" y="19"/>
                  </a:lnTo>
                  <a:lnTo>
                    <a:pt x="0" y="30"/>
                  </a:lnTo>
                  <a:lnTo>
                    <a:pt x="0" y="41"/>
                  </a:lnTo>
                  <a:lnTo>
                    <a:pt x="2" y="53"/>
                  </a:lnTo>
                  <a:lnTo>
                    <a:pt x="2" y="61"/>
                  </a:lnTo>
                  <a:lnTo>
                    <a:pt x="5" y="69"/>
                  </a:lnTo>
                  <a:lnTo>
                    <a:pt x="8" y="80"/>
                  </a:lnTo>
                  <a:lnTo>
                    <a:pt x="14" y="88"/>
                  </a:lnTo>
                  <a:lnTo>
                    <a:pt x="16" y="96"/>
                  </a:lnTo>
                  <a:lnTo>
                    <a:pt x="22" y="104"/>
                  </a:lnTo>
                  <a:lnTo>
                    <a:pt x="28" y="116"/>
                  </a:lnTo>
                  <a:lnTo>
                    <a:pt x="33" y="121"/>
                  </a:lnTo>
                  <a:lnTo>
                    <a:pt x="39" y="130"/>
                  </a:lnTo>
                  <a:lnTo>
                    <a:pt x="45" y="138"/>
                  </a:lnTo>
                  <a:lnTo>
                    <a:pt x="53" y="146"/>
                  </a:lnTo>
                  <a:lnTo>
                    <a:pt x="61" y="151"/>
                  </a:lnTo>
                  <a:lnTo>
                    <a:pt x="70" y="159"/>
                  </a:lnTo>
                  <a:lnTo>
                    <a:pt x="79" y="165"/>
                  </a:lnTo>
                  <a:lnTo>
                    <a:pt x="87" y="171"/>
                  </a:lnTo>
                  <a:lnTo>
                    <a:pt x="95" y="176"/>
                  </a:lnTo>
                  <a:lnTo>
                    <a:pt x="103" y="181"/>
                  </a:lnTo>
                  <a:lnTo>
                    <a:pt x="115" y="185"/>
                  </a:lnTo>
                  <a:lnTo>
                    <a:pt x="123" y="190"/>
                  </a:lnTo>
                  <a:lnTo>
                    <a:pt x="135" y="193"/>
                  </a:lnTo>
                  <a:lnTo>
                    <a:pt x="146" y="195"/>
                  </a:lnTo>
                  <a:lnTo>
                    <a:pt x="157" y="198"/>
                  </a:lnTo>
                  <a:lnTo>
                    <a:pt x="169" y="201"/>
                  </a:lnTo>
                  <a:lnTo>
                    <a:pt x="180" y="201"/>
                  </a:lnTo>
                  <a:lnTo>
                    <a:pt x="191" y="204"/>
                  </a:lnTo>
                  <a:lnTo>
                    <a:pt x="202" y="204"/>
                  </a:lnTo>
                  <a:lnTo>
                    <a:pt x="214" y="204"/>
                  </a:lnTo>
                  <a:lnTo>
                    <a:pt x="225" y="204"/>
                  </a:lnTo>
                  <a:lnTo>
                    <a:pt x="236" y="201"/>
                  </a:lnTo>
                  <a:lnTo>
                    <a:pt x="248" y="201"/>
                  </a:lnTo>
                  <a:lnTo>
                    <a:pt x="258" y="198"/>
                  </a:lnTo>
                  <a:lnTo>
                    <a:pt x="270" y="198"/>
                  </a:lnTo>
                  <a:lnTo>
                    <a:pt x="282" y="195"/>
                  </a:lnTo>
                  <a:lnTo>
                    <a:pt x="290" y="190"/>
                  </a:lnTo>
                  <a:lnTo>
                    <a:pt x="301" y="187"/>
                  </a:lnTo>
                  <a:lnTo>
                    <a:pt x="310" y="185"/>
                  </a:lnTo>
                  <a:lnTo>
                    <a:pt x="321" y="179"/>
                  </a:lnTo>
                  <a:lnTo>
                    <a:pt x="329" y="173"/>
                  </a:lnTo>
                  <a:lnTo>
                    <a:pt x="340" y="167"/>
                  </a:lnTo>
                  <a:lnTo>
                    <a:pt x="349" y="165"/>
                  </a:lnTo>
                  <a:lnTo>
                    <a:pt x="357" y="157"/>
                  </a:lnTo>
                  <a:lnTo>
                    <a:pt x="366" y="151"/>
                  </a:lnTo>
                  <a:lnTo>
                    <a:pt x="375" y="146"/>
                  </a:lnTo>
                  <a:lnTo>
                    <a:pt x="380" y="138"/>
                  </a:lnTo>
                  <a:lnTo>
                    <a:pt x="389" y="132"/>
                  </a:lnTo>
                  <a:lnTo>
                    <a:pt x="394" y="124"/>
                  </a:lnTo>
                  <a:lnTo>
                    <a:pt x="399" y="116"/>
                  </a:lnTo>
                  <a:lnTo>
                    <a:pt x="405" y="108"/>
                  </a:lnTo>
                  <a:lnTo>
                    <a:pt x="411" y="99"/>
                  </a:lnTo>
                  <a:lnTo>
                    <a:pt x="413" y="91"/>
                  </a:lnTo>
                  <a:lnTo>
                    <a:pt x="417" y="83"/>
                  </a:lnTo>
                  <a:lnTo>
                    <a:pt x="419" y="71"/>
                  </a:lnTo>
                  <a:lnTo>
                    <a:pt x="423" y="63"/>
                  </a:lnTo>
                  <a:lnTo>
                    <a:pt x="425" y="53"/>
                  </a:lnTo>
                  <a:lnTo>
                    <a:pt x="425" y="41"/>
                  </a:lnTo>
                  <a:lnTo>
                    <a:pt x="425" y="33"/>
                  </a:lnTo>
                  <a:lnTo>
                    <a:pt x="425" y="22"/>
                  </a:lnTo>
                  <a:lnTo>
                    <a:pt x="425" y="11"/>
                  </a:lnTo>
                  <a:lnTo>
                    <a:pt x="423" y="0"/>
                  </a:lnTo>
                  <a:lnTo>
                    <a:pt x="2"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12" name="Freeform 11"/>
            <p:cNvSpPr>
              <a:spLocks/>
            </p:cNvSpPr>
            <p:nvPr/>
          </p:nvSpPr>
          <p:spPr bwMode="auto">
            <a:xfrm>
              <a:off x="3024" y="2533"/>
              <a:ext cx="435" cy="217"/>
            </a:xfrm>
            <a:custGeom>
              <a:avLst/>
              <a:gdLst>
                <a:gd name="T0" fmla="*/ 0 w 435"/>
                <a:gd name="T1" fmla="*/ 14 h 217"/>
                <a:gd name="T2" fmla="*/ 0 w 435"/>
                <a:gd name="T3" fmla="*/ 34 h 217"/>
                <a:gd name="T4" fmla="*/ 0 w 435"/>
                <a:gd name="T5" fmla="*/ 54 h 217"/>
                <a:gd name="T6" fmla="*/ 2 w 435"/>
                <a:gd name="T7" fmla="*/ 74 h 217"/>
                <a:gd name="T8" fmla="*/ 12 w 435"/>
                <a:gd name="T9" fmla="*/ 95 h 217"/>
                <a:gd name="T10" fmla="*/ 20 w 435"/>
                <a:gd name="T11" fmla="*/ 112 h 217"/>
                <a:gd name="T12" fmla="*/ 31 w 435"/>
                <a:gd name="T13" fmla="*/ 130 h 217"/>
                <a:gd name="T14" fmla="*/ 46 w 435"/>
                <a:gd name="T15" fmla="*/ 146 h 217"/>
                <a:gd name="T16" fmla="*/ 60 w 435"/>
                <a:gd name="T17" fmla="*/ 161 h 217"/>
                <a:gd name="T18" fmla="*/ 78 w 435"/>
                <a:gd name="T19" fmla="*/ 175 h 217"/>
                <a:gd name="T20" fmla="*/ 95 w 435"/>
                <a:gd name="T21" fmla="*/ 184 h 217"/>
                <a:gd name="T22" fmla="*/ 115 w 435"/>
                <a:gd name="T23" fmla="*/ 196 h 217"/>
                <a:gd name="T24" fmla="*/ 138 w 435"/>
                <a:gd name="T25" fmla="*/ 204 h 217"/>
                <a:gd name="T26" fmla="*/ 158 w 435"/>
                <a:gd name="T27" fmla="*/ 210 h 217"/>
                <a:gd name="T28" fmla="*/ 181 w 435"/>
                <a:gd name="T29" fmla="*/ 212 h 217"/>
                <a:gd name="T30" fmla="*/ 204 w 435"/>
                <a:gd name="T31" fmla="*/ 216 h 217"/>
                <a:gd name="T32" fmla="*/ 228 w 435"/>
                <a:gd name="T33" fmla="*/ 212 h 217"/>
                <a:gd name="T34" fmla="*/ 251 w 435"/>
                <a:gd name="T35" fmla="*/ 212 h 217"/>
                <a:gd name="T36" fmla="*/ 273 w 435"/>
                <a:gd name="T37" fmla="*/ 206 h 217"/>
                <a:gd name="T38" fmla="*/ 296 w 435"/>
                <a:gd name="T39" fmla="*/ 202 h 217"/>
                <a:gd name="T40" fmla="*/ 317 w 435"/>
                <a:gd name="T41" fmla="*/ 196 h 217"/>
                <a:gd name="T42" fmla="*/ 337 w 435"/>
                <a:gd name="T43" fmla="*/ 184 h 217"/>
                <a:gd name="T44" fmla="*/ 354 w 435"/>
                <a:gd name="T45" fmla="*/ 173 h 217"/>
                <a:gd name="T46" fmla="*/ 372 w 435"/>
                <a:gd name="T47" fmla="*/ 161 h 217"/>
                <a:gd name="T48" fmla="*/ 386 w 435"/>
                <a:gd name="T49" fmla="*/ 146 h 217"/>
                <a:gd name="T50" fmla="*/ 400 w 435"/>
                <a:gd name="T51" fmla="*/ 132 h 217"/>
                <a:gd name="T52" fmla="*/ 411 w 435"/>
                <a:gd name="T53" fmla="*/ 115 h 217"/>
                <a:gd name="T54" fmla="*/ 420 w 435"/>
                <a:gd name="T55" fmla="*/ 97 h 217"/>
                <a:gd name="T56" fmla="*/ 429 w 435"/>
                <a:gd name="T57" fmla="*/ 77 h 217"/>
                <a:gd name="T58" fmla="*/ 432 w 435"/>
                <a:gd name="T59" fmla="*/ 58 h 217"/>
                <a:gd name="T60" fmla="*/ 434 w 435"/>
                <a:gd name="T61" fmla="*/ 34 h 217"/>
                <a:gd name="T62" fmla="*/ 432 w 435"/>
                <a:gd name="T63" fmla="*/ 11 h 217"/>
                <a:gd name="T64" fmla="*/ 2 w 435"/>
                <a:gd name="T65" fmla="*/ 2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217"/>
                <a:gd name="T101" fmla="*/ 435 w 435"/>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217">
                  <a:moveTo>
                    <a:pt x="2" y="2"/>
                  </a:moveTo>
                  <a:lnTo>
                    <a:pt x="0" y="14"/>
                  </a:lnTo>
                  <a:lnTo>
                    <a:pt x="0" y="23"/>
                  </a:lnTo>
                  <a:lnTo>
                    <a:pt x="0" y="34"/>
                  </a:lnTo>
                  <a:lnTo>
                    <a:pt x="0" y="46"/>
                  </a:lnTo>
                  <a:lnTo>
                    <a:pt x="0" y="54"/>
                  </a:lnTo>
                  <a:lnTo>
                    <a:pt x="0" y="66"/>
                  </a:lnTo>
                  <a:lnTo>
                    <a:pt x="2" y="74"/>
                  </a:lnTo>
                  <a:lnTo>
                    <a:pt x="6" y="86"/>
                  </a:lnTo>
                  <a:lnTo>
                    <a:pt x="12" y="95"/>
                  </a:lnTo>
                  <a:lnTo>
                    <a:pt x="14" y="103"/>
                  </a:lnTo>
                  <a:lnTo>
                    <a:pt x="20" y="112"/>
                  </a:lnTo>
                  <a:lnTo>
                    <a:pt x="26" y="120"/>
                  </a:lnTo>
                  <a:lnTo>
                    <a:pt x="31" y="130"/>
                  </a:lnTo>
                  <a:lnTo>
                    <a:pt x="37" y="138"/>
                  </a:lnTo>
                  <a:lnTo>
                    <a:pt x="46" y="146"/>
                  </a:lnTo>
                  <a:lnTo>
                    <a:pt x="52" y="152"/>
                  </a:lnTo>
                  <a:lnTo>
                    <a:pt x="60" y="161"/>
                  </a:lnTo>
                  <a:lnTo>
                    <a:pt x="70" y="167"/>
                  </a:lnTo>
                  <a:lnTo>
                    <a:pt x="78" y="175"/>
                  </a:lnTo>
                  <a:lnTo>
                    <a:pt x="86" y="178"/>
                  </a:lnTo>
                  <a:lnTo>
                    <a:pt x="95" y="184"/>
                  </a:lnTo>
                  <a:lnTo>
                    <a:pt x="107" y="190"/>
                  </a:lnTo>
                  <a:lnTo>
                    <a:pt x="115" y="196"/>
                  </a:lnTo>
                  <a:lnTo>
                    <a:pt x="127" y="198"/>
                  </a:lnTo>
                  <a:lnTo>
                    <a:pt x="138" y="204"/>
                  </a:lnTo>
                  <a:lnTo>
                    <a:pt x="146" y="206"/>
                  </a:lnTo>
                  <a:lnTo>
                    <a:pt x="158" y="210"/>
                  </a:lnTo>
                  <a:lnTo>
                    <a:pt x="170" y="212"/>
                  </a:lnTo>
                  <a:lnTo>
                    <a:pt x="181" y="212"/>
                  </a:lnTo>
                  <a:lnTo>
                    <a:pt x="193" y="212"/>
                  </a:lnTo>
                  <a:lnTo>
                    <a:pt x="204" y="216"/>
                  </a:lnTo>
                  <a:lnTo>
                    <a:pt x="216" y="216"/>
                  </a:lnTo>
                  <a:lnTo>
                    <a:pt x="228" y="212"/>
                  </a:lnTo>
                  <a:lnTo>
                    <a:pt x="239" y="212"/>
                  </a:lnTo>
                  <a:lnTo>
                    <a:pt x="251" y="212"/>
                  </a:lnTo>
                  <a:lnTo>
                    <a:pt x="261" y="210"/>
                  </a:lnTo>
                  <a:lnTo>
                    <a:pt x="273" y="206"/>
                  </a:lnTo>
                  <a:lnTo>
                    <a:pt x="285" y="204"/>
                  </a:lnTo>
                  <a:lnTo>
                    <a:pt x="296" y="202"/>
                  </a:lnTo>
                  <a:lnTo>
                    <a:pt x="305" y="198"/>
                  </a:lnTo>
                  <a:lnTo>
                    <a:pt x="317" y="196"/>
                  </a:lnTo>
                  <a:lnTo>
                    <a:pt x="325" y="190"/>
                  </a:lnTo>
                  <a:lnTo>
                    <a:pt x="337" y="184"/>
                  </a:lnTo>
                  <a:lnTo>
                    <a:pt x="345" y="178"/>
                  </a:lnTo>
                  <a:lnTo>
                    <a:pt x="354" y="173"/>
                  </a:lnTo>
                  <a:lnTo>
                    <a:pt x="362" y="167"/>
                  </a:lnTo>
                  <a:lnTo>
                    <a:pt x="372" y="161"/>
                  </a:lnTo>
                  <a:lnTo>
                    <a:pt x="380" y="155"/>
                  </a:lnTo>
                  <a:lnTo>
                    <a:pt x="386" y="146"/>
                  </a:lnTo>
                  <a:lnTo>
                    <a:pt x="394" y="140"/>
                  </a:lnTo>
                  <a:lnTo>
                    <a:pt x="400" y="132"/>
                  </a:lnTo>
                  <a:lnTo>
                    <a:pt x="405" y="124"/>
                  </a:lnTo>
                  <a:lnTo>
                    <a:pt x="411" y="115"/>
                  </a:lnTo>
                  <a:lnTo>
                    <a:pt x="417" y="106"/>
                  </a:lnTo>
                  <a:lnTo>
                    <a:pt x="420" y="97"/>
                  </a:lnTo>
                  <a:lnTo>
                    <a:pt x="426" y="86"/>
                  </a:lnTo>
                  <a:lnTo>
                    <a:pt x="429" y="77"/>
                  </a:lnTo>
                  <a:lnTo>
                    <a:pt x="432" y="66"/>
                  </a:lnTo>
                  <a:lnTo>
                    <a:pt x="432" y="58"/>
                  </a:lnTo>
                  <a:lnTo>
                    <a:pt x="434" y="46"/>
                  </a:lnTo>
                  <a:lnTo>
                    <a:pt x="434" y="34"/>
                  </a:lnTo>
                  <a:lnTo>
                    <a:pt x="434" y="23"/>
                  </a:lnTo>
                  <a:lnTo>
                    <a:pt x="432" y="11"/>
                  </a:lnTo>
                  <a:lnTo>
                    <a:pt x="429" y="0"/>
                  </a:lnTo>
                  <a:lnTo>
                    <a:pt x="2" y="2"/>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13" name="Freeform 12"/>
            <p:cNvSpPr>
              <a:spLocks/>
            </p:cNvSpPr>
            <p:nvPr/>
          </p:nvSpPr>
          <p:spPr bwMode="auto">
            <a:xfrm>
              <a:off x="3045" y="2552"/>
              <a:ext cx="400" cy="133"/>
            </a:xfrm>
            <a:custGeom>
              <a:avLst/>
              <a:gdLst>
                <a:gd name="T0" fmla="*/ 188 w 400"/>
                <a:gd name="T1" fmla="*/ 97 h 133"/>
                <a:gd name="T2" fmla="*/ 165 w 400"/>
                <a:gd name="T3" fmla="*/ 94 h 133"/>
                <a:gd name="T4" fmla="*/ 143 w 400"/>
                <a:gd name="T5" fmla="*/ 92 h 133"/>
                <a:gd name="T6" fmla="*/ 123 w 400"/>
                <a:gd name="T7" fmla="*/ 86 h 133"/>
                <a:gd name="T8" fmla="*/ 103 w 400"/>
                <a:gd name="T9" fmla="*/ 81 h 133"/>
                <a:gd name="T10" fmla="*/ 84 w 400"/>
                <a:gd name="T11" fmla="*/ 70 h 133"/>
                <a:gd name="T12" fmla="*/ 65 w 400"/>
                <a:gd name="T13" fmla="*/ 63 h 133"/>
                <a:gd name="T14" fmla="*/ 47 w 400"/>
                <a:gd name="T15" fmla="*/ 51 h 133"/>
                <a:gd name="T16" fmla="*/ 31 w 400"/>
                <a:gd name="T17" fmla="*/ 36 h 133"/>
                <a:gd name="T18" fmla="*/ 14 w 400"/>
                <a:gd name="T19" fmla="*/ 19 h 133"/>
                <a:gd name="T20" fmla="*/ 0 w 400"/>
                <a:gd name="T21" fmla="*/ 3 h 133"/>
                <a:gd name="T22" fmla="*/ 5 w 400"/>
                <a:gd name="T23" fmla="*/ 22 h 133"/>
                <a:gd name="T24" fmla="*/ 14 w 400"/>
                <a:gd name="T25" fmla="*/ 38 h 133"/>
                <a:gd name="T26" fmla="*/ 25 w 400"/>
                <a:gd name="T27" fmla="*/ 57 h 133"/>
                <a:gd name="T28" fmla="*/ 42 w 400"/>
                <a:gd name="T29" fmla="*/ 73 h 133"/>
                <a:gd name="T30" fmla="*/ 59 w 400"/>
                <a:gd name="T31" fmla="*/ 89 h 133"/>
                <a:gd name="T32" fmla="*/ 79 w 400"/>
                <a:gd name="T33" fmla="*/ 103 h 133"/>
                <a:gd name="T34" fmla="*/ 99 w 400"/>
                <a:gd name="T35" fmla="*/ 113 h 133"/>
                <a:gd name="T36" fmla="*/ 123 w 400"/>
                <a:gd name="T37" fmla="*/ 121 h 133"/>
                <a:gd name="T38" fmla="*/ 149 w 400"/>
                <a:gd name="T39" fmla="*/ 130 h 133"/>
                <a:gd name="T40" fmla="*/ 180 w 400"/>
                <a:gd name="T41" fmla="*/ 132 h 133"/>
                <a:gd name="T42" fmla="*/ 208 w 400"/>
                <a:gd name="T43" fmla="*/ 132 h 133"/>
                <a:gd name="T44" fmla="*/ 236 w 400"/>
                <a:gd name="T45" fmla="*/ 132 h 133"/>
                <a:gd name="T46" fmla="*/ 262 w 400"/>
                <a:gd name="T47" fmla="*/ 126 h 133"/>
                <a:gd name="T48" fmla="*/ 286 w 400"/>
                <a:gd name="T49" fmla="*/ 119 h 133"/>
                <a:gd name="T50" fmla="*/ 310 w 400"/>
                <a:gd name="T51" fmla="*/ 107 h 133"/>
                <a:gd name="T52" fmla="*/ 329 w 400"/>
                <a:gd name="T53" fmla="*/ 94 h 133"/>
                <a:gd name="T54" fmla="*/ 349 w 400"/>
                <a:gd name="T55" fmla="*/ 81 h 133"/>
                <a:gd name="T56" fmla="*/ 366 w 400"/>
                <a:gd name="T57" fmla="*/ 65 h 133"/>
                <a:gd name="T58" fmla="*/ 380 w 400"/>
                <a:gd name="T59" fmla="*/ 46 h 133"/>
                <a:gd name="T60" fmla="*/ 391 w 400"/>
                <a:gd name="T61" fmla="*/ 27 h 133"/>
                <a:gd name="T62" fmla="*/ 397 w 400"/>
                <a:gd name="T63" fmla="*/ 9 h 133"/>
                <a:gd name="T64" fmla="*/ 391 w 400"/>
                <a:gd name="T65" fmla="*/ 13 h 133"/>
                <a:gd name="T66" fmla="*/ 377 w 400"/>
                <a:gd name="T67" fmla="*/ 30 h 133"/>
                <a:gd name="T68" fmla="*/ 360 w 400"/>
                <a:gd name="T69" fmla="*/ 44 h 133"/>
                <a:gd name="T70" fmla="*/ 343 w 400"/>
                <a:gd name="T71" fmla="*/ 57 h 133"/>
                <a:gd name="T72" fmla="*/ 324 w 400"/>
                <a:gd name="T73" fmla="*/ 67 h 133"/>
                <a:gd name="T74" fmla="*/ 304 w 400"/>
                <a:gd name="T75" fmla="*/ 76 h 133"/>
                <a:gd name="T76" fmla="*/ 284 w 400"/>
                <a:gd name="T77" fmla="*/ 84 h 133"/>
                <a:gd name="T78" fmla="*/ 262 w 400"/>
                <a:gd name="T79" fmla="*/ 89 h 133"/>
                <a:gd name="T80" fmla="*/ 242 w 400"/>
                <a:gd name="T81" fmla="*/ 94 h 133"/>
                <a:gd name="T82" fmla="*/ 222 w 400"/>
                <a:gd name="T83" fmla="*/ 97 h 133"/>
                <a:gd name="T84" fmla="*/ 200 w 400"/>
                <a:gd name="T85" fmla="*/ 97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0"/>
                <a:gd name="T130" fmla="*/ 0 h 133"/>
                <a:gd name="T131" fmla="*/ 400 w 400"/>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0" h="133">
                  <a:moveTo>
                    <a:pt x="200" y="97"/>
                  </a:moveTo>
                  <a:lnTo>
                    <a:pt x="194" y="97"/>
                  </a:lnTo>
                  <a:lnTo>
                    <a:pt x="188" y="97"/>
                  </a:lnTo>
                  <a:lnTo>
                    <a:pt x="180" y="97"/>
                  </a:lnTo>
                  <a:lnTo>
                    <a:pt x="174" y="94"/>
                  </a:lnTo>
                  <a:lnTo>
                    <a:pt x="165" y="94"/>
                  </a:lnTo>
                  <a:lnTo>
                    <a:pt x="157" y="94"/>
                  </a:lnTo>
                  <a:lnTo>
                    <a:pt x="151" y="92"/>
                  </a:lnTo>
                  <a:lnTo>
                    <a:pt x="143" y="92"/>
                  </a:lnTo>
                  <a:lnTo>
                    <a:pt x="137" y="89"/>
                  </a:lnTo>
                  <a:lnTo>
                    <a:pt x="129" y="89"/>
                  </a:lnTo>
                  <a:lnTo>
                    <a:pt x="123" y="86"/>
                  </a:lnTo>
                  <a:lnTo>
                    <a:pt x="117" y="84"/>
                  </a:lnTo>
                  <a:lnTo>
                    <a:pt x="109" y="84"/>
                  </a:lnTo>
                  <a:lnTo>
                    <a:pt x="103" y="81"/>
                  </a:lnTo>
                  <a:lnTo>
                    <a:pt x="99" y="78"/>
                  </a:lnTo>
                  <a:lnTo>
                    <a:pt x="89" y="76"/>
                  </a:lnTo>
                  <a:lnTo>
                    <a:pt x="84" y="70"/>
                  </a:lnTo>
                  <a:lnTo>
                    <a:pt x="79" y="67"/>
                  </a:lnTo>
                  <a:lnTo>
                    <a:pt x="70" y="65"/>
                  </a:lnTo>
                  <a:lnTo>
                    <a:pt x="65" y="63"/>
                  </a:lnTo>
                  <a:lnTo>
                    <a:pt x="59" y="57"/>
                  </a:lnTo>
                  <a:lnTo>
                    <a:pt x="53" y="54"/>
                  </a:lnTo>
                  <a:lnTo>
                    <a:pt x="47" y="51"/>
                  </a:lnTo>
                  <a:lnTo>
                    <a:pt x="42" y="46"/>
                  </a:lnTo>
                  <a:lnTo>
                    <a:pt x="36" y="40"/>
                  </a:lnTo>
                  <a:lnTo>
                    <a:pt x="31" y="36"/>
                  </a:lnTo>
                  <a:lnTo>
                    <a:pt x="25" y="30"/>
                  </a:lnTo>
                  <a:lnTo>
                    <a:pt x="19" y="25"/>
                  </a:lnTo>
                  <a:lnTo>
                    <a:pt x="14" y="19"/>
                  </a:lnTo>
                  <a:lnTo>
                    <a:pt x="8" y="13"/>
                  </a:lnTo>
                  <a:lnTo>
                    <a:pt x="5" y="9"/>
                  </a:lnTo>
                  <a:lnTo>
                    <a:pt x="0" y="3"/>
                  </a:lnTo>
                  <a:lnTo>
                    <a:pt x="2" y="9"/>
                  </a:lnTo>
                  <a:lnTo>
                    <a:pt x="2" y="13"/>
                  </a:lnTo>
                  <a:lnTo>
                    <a:pt x="5" y="22"/>
                  </a:lnTo>
                  <a:lnTo>
                    <a:pt x="8" y="27"/>
                  </a:lnTo>
                  <a:lnTo>
                    <a:pt x="11" y="32"/>
                  </a:lnTo>
                  <a:lnTo>
                    <a:pt x="14" y="38"/>
                  </a:lnTo>
                  <a:lnTo>
                    <a:pt x="19" y="46"/>
                  </a:lnTo>
                  <a:lnTo>
                    <a:pt x="22" y="51"/>
                  </a:lnTo>
                  <a:lnTo>
                    <a:pt x="25" y="57"/>
                  </a:lnTo>
                  <a:lnTo>
                    <a:pt x="31" y="63"/>
                  </a:lnTo>
                  <a:lnTo>
                    <a:pt x="36" y="67"/>
                  </a:lnTo>
                  <a:lnTo>
                    <a:pt x="42" y="73"/>
                  </a:lnTo>
                  <a:lnTo>
                    <a:pt x="47" y="78"/>
                  </a:lnTo>
                  <a:lnTo>
                    <a:pt x="53" y="84"/>
                  </a:lnTo>
                  <a:lnTo>
                    <a:pt x="59" y="89"/>
                  </a:lnTo>
                  <a:lnTo>
                    <a:pt x="65" y="92"/>
                  </a:lnTo>
                  <a:lnTo>
                    <a:pt x="70" y="97"/>
                  </a:lnTo>
                  <a:lnTo>
                    <a:pt x="79" y="103"/>
                  </a:lnTo>
                  <a:lnTo>
                    <a:pt x="84" y="105"/>
                  </a:lnTo>
                  <a:lnTo>
                    <a:pt x="93" y="111"/>
                  </a:lnTo>
                  <a:lnTo>
                    <a:pt x="99" y="113"/>
                  </a:lnTo>
                  <a:lnTo>
                    <a:pt x="107" y="116"/>
                  </a:lnTo>
                  <a:lnTo>
                    <a:pt x="115" y="119"/>
                  </a:lnTo>
                  <a:lnTo>
                    <a:pt x="123" y="121"/>
                  </a:lnTo>
                  <a:lnTo>
                    <a:pt x="131" y="124"/>
                  </a:lnTo>
                  <a:lnTo>
                    <a:pt x="141" y="126"/>
                  </a:lnTo>
                  <a:lnTo>
                    <a:pt x="149" y="130"/>
                  </a:lnTo>
                  <a:lnTo>
                    <a:pt x="160" y="130"/>
                  </a:lnTo>
                  <a:lnTo>
                    <a:pt x="169" y="132"/>
                  </a:lnTo>
                  <a:lnTo>
                    <a:pt x="180" y="132"/>
                  </a:lnTo>
                  <a:lnTo>
                    <a:pt x="188" y="132"/>
                  </a:lnTo>
                  <a:lnTo>
                    <a:pt x="200" y="132"/>
                  </a:lnTo>
                  <a:lnTo>
                    <a:pt x="208" y="132"/>
                  </a:lnTo>
                  <a:lnTo>
                    <a:pt x="216" y="132"/>
                  </a:lnTo>
                  <a:lnTo>
                    <a:pt x="228" y="132"/>
                  </a:lnTo>
                  <a:lnTo>
                    <a:pt x="236" y="132"/>
                  </a:lnTo>
                  <a:lnTo>
                    <a:pt x="244" y="130"/>
                  </a:lnTo>
                  <a:lnTo>
                    <a:pt x="253" y="130"/>
                  </a:lnTo>
                  <a:lnTo>
                    <a:pt x="262" y="126"/>
                  </a:lnTo>
                  <a:lnTo>
                    <a:pt x="270" y="124"/>
                  </a:lnTo>
                  <a:lnTo>
                    <a:pt x="278" y="121"/>
                  </a:lnTo>
                  <a:lnTo>
                    <a:pt x="286" y="119"/>
                  </a:lnTo>
                  <a:lnTo>
                    <a:pt x="296" y="116"/>
                  </a:lnTo>
                  <a:lnTo>
                    <a:pt x="300" y="111"/>
                  </a:lnTo>
                  <a:lnTo>
                    <a:pt x="310" y="107"/>
                  </a:lnTo>
                  <a:lnTo>
                    <a:pt x="318" y="103"/>
                  </a:lnTo>
                  <a:lnTo>
                    <a:pt x="324" y="100"/>
                  </a:lnTo>
                  <a:lnTo>
                    <a:pt x="329" y="94"/>
                  </a:lnTo>
                  <a:lnTo>
                    <a:pt x="338" y="92"/>
                  </a:lnTo>
                  <a:lnTo>
                    <a:pt x="343" y="86"/>
                  </a:lnTo>
                  <a:lnTo>
                    <a:pt x="349" y="81"/>
                  </a:lnTo>
                  <a:lnTo>
                    <a:pt x="354" y="76"/>
                  </a:lnTo>
                  <a:lnTo>
                    <a:pt x="360" y="70"/>
                  </a:lnTo>
                  <a:lnTo>
                    <a:pt x="366" y="65"/>
                  </a:lnTo>
                  <a:lnTo>
                    <a:pt x="371" y="59"/>
                  </a:lnTo>
                  <a:lnTo>
                    <a:pt x="374" y="51"/>
                  </a:lnTo>
                  <a:lnTo>
                    <a:pt x="380" y="46"/>
                  </a:lnTo>
                  <a:lnTo>
                    <a:pt x="383" y="40"/>
                  </a:lnTo>
                  <a:lnTo>
                    <a:pt x="385" y="36"/>
                  </a:lnTo>
                  <a:lnTo>
                    <a:pt x="391" y="27"/>
                  </a:lnTo>
                  <a:lnTo>
                    <a:pt x="394" y="22"/>
                  </a:lnTo>
                  <a:lnTo>
                    <a:pt x="394" y="13"/>
                  </a:lnTo>
                  <a:lnTo>
                    <a:pt x="397" y="9"/>
                  </a:lnTo>
                  <a:lnTo>
                    <a:pt x="399" y="0"/>
                  </a:lnTo>
                  <a:lnTo>
                    <a:pt x="394" y="6"/>
                  </a:lnTo>
                  <a:lnTo>
                    <a:pt x="391" y="13"/>
                  </a:lnTo>
                  <a:lnTo>
                    <a:pt x="385" y="19"/>
                  </a:lnTo>
                  <a:lnTo>
                    <a:pt x="380" y="25"/>
                  </a:lnTo>
                  <a:lnTo>
                    <a:pt x="377" y="30"/>
                  </a:lnTo>
                  <a:lnTo>
                    <a:pt x="371" y="36"/>
                  </a:lnTo>
                  <a:lnTo>
                    <a:pt x="366" y="38"/>
                  </a:lnTo>
                  <a:lnTo>
                    <a:pt x="360" y="44"/>
                  </a:lnTo>
                  <a:lnTo>
                    <a:pt x="354" y="49"/>
                  </a:lnTo>
                  <a:lnTo>
                    <a:pt x="349" y="51"/>
                  </a:lnTo>
                  <a:lnTo>
                    <a:pt x="343" y="57"/>
                  </a:lnTo>
                  <a:lnTo>
                    <a:pt x="338" y="59"/>
                  </a:lnTo>
                  <a:lnTo>
                    <a:pt x="329" y="65"/>
                  </a:lnTo>
                  <a:lnTo>
                    <a:pt x="324" y="67"/>
                  </a:lnTo>
                  <a:lnTo>
                    <a:pt x="318" y="70"/>
                  </a:lnTo>
                  <a:lnTo>
                    <a:pt x="312" y="73"/>
                  </a:lnTo>
                  <a:lnTo>
                    <a:pt x="304" y="76"/>
                  </a:lnTo>
                  <a:lnTo>
                    <a:pt x="298" y="78"/>
                  </a:lnTo>
                  <a:lnTo>
                    <a:pt x="290" y="81"/>
                  </a:lnTo>
                  <a:lnTo>
                    <a:pt x="284" y="84"/>
                  </a:lnTo>
                  <a:lnTo>
                    <a:pt x="278" y="86"/>
                  </a:lnTo>
                  <a:lnTo>
                    <a:pt x="270" y="86"/>
                  </a:lnTo>
                  <a:lnTo>
                    <a:pt x="262" y="89"/>
                  </a:lnTo>
                  <a:lnTo>
                    <a:pt x="256" y="92"/>
                  </a:lnTo>
                  <a:lnTo>
                    <a:pt x="248" y="92"/>
                  </a:lnTo>
                  <a:lnTo>
                    <a:pt x="242" y="94"/>
                  </a:lnTo>
                  <a:lnTo>
                    <a:pt x="236" y="94"/>
                  </a:lnTo>
                  <a:lnTo>
                    <a:pt x="228" y="94"/>
                  </a:lnTo>
                  <a:lnTo>
                    <a:pt x="222" y="97"/>
                  </a:lnTo>
                  <a:lnTo>
                    <a:pt x="214" y="97"/>
                  </a:lnTo>
                  <a:lnTo>
                    <a:pt x="208" y="97"/>
                  </a:lnTo>
                  <a:lnTo>
                    <a:pt x="200" y="97"/>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14" name="Freeform 13"/>
            <p:cNvSpPr>
              <a:spLocks/>
            </p:cNvSpPr>
            <p:nvPr/>
          </p:nvSpPr>
          <p:spPr bwMode="auto">
            <a:xfrm>
              <a:off x="3036" y="2552"/>
              <a:ext cx="409" cy="142"/>
            </a:xfrm>
            <a:custGeom>
              <a:avLst/>
              <a:gdLst>
                <a:gd name="T0" fmla="*/ 192 w 409"/>
                <a:gd name="T1" fmla="*/ 104 h 142"/>
                <a:gd name="T2" fmla="*/ 169 w 409"/>
                <a:gd name="T3" fmla="*/ 100 h 142"/>
                <a:gd name="T4" fmla="*/ 149 w 409"/>
                <a:gd name="T5" fmla="*/ 98 h 142"/>
                <a:gd name="T6" fmla="*/ 126 w 409"/>
                <a:gd name="T7" fmla="*/ 92 h 142"/>
                <a:gd name="T8" fmla="*/ 106 w 409"/>
                <a:gd name="T9" fmla="*/ 84 h 142"/>
                <a:gd name="T10" fmla="*/ 86 w 409"/>
                <a:gd name="T11" fmla="*/ 75 h 142"/>
                <a:gd name="T12" fmla="*/ 66 w 409"/>
                <a:gd name="T13" fmla="*/ 67 h 142"/>
                <a:gd name="T14" fmla="*/ 48 w 409"/>
                <a:gd name="T15" fmla="*/ 53 h 142"/>
                <a:gd name="T16" fmla="*/ 31 w 409"/>
                <a:gd name="T17" fmla="*/ 38 h 142"/>
                <a:gd name="T18" fmla="*/ 14 w 409"/>
                <a:gd name="T19" fmla="*/ 20 h 142"/>
                <a:gd name="T20" fmla="*/ 0 w 409"/>
                <a:gd name="T21" fmla="*/ 0 h 142"/>
                <a:gd name="T22" fmla="*/ 5 w 409"/>
                <a:gd name="T23" fmla="*/ 20 h 142"/>
                <a:gd name="T24" fmla="*/ 17 w 409"/>
                <a:gd name="T25" fmla="*/ 41 h 142"/>
                <a:gd name="T26" fmla="*/ 29 w 409"/>
                <a:gd name="T27" fmla="*/ 61 h 142"/>
                <a:gd name="T28" fmla="*/ 43 w 409"/>
                <a:gd name="T29" fmla="*/ 78 h 142"/>
                <a:gd name="T30" fmla="*/ 60 w 409"/>
                <a:gd name="T31" fmla="*/ 92 h 142"/>
                <a:gd name="T32" fmla="*/ 80 w 409"/>
                <a:gd name="T33" fmla="*/ 106 h 142"/>
                <a:gd name="T34" fmla="*/ 103 w 409"/>
                <a:gd name="T35" fmla="*/ 121 h 142"/>
                <a:gd name="T36" fmla="*/ 126 w 409"/>
                <a:gd name="T37" fmla="*/ 129 h 142"/>
                <a:gd name="T38" fmla="*/ 155 w 409"/>
                <a:gd name="T39" fmla="*/ 139 h 142"/>
                <a:gd name="T40" fmla="*/ 184 w 409"/>
                <a:gd name="T41" fmla="*/ 141 h 142"/>
                <a:gd name="T42" fmla="*/ 212 w 409"/>
                <a:gd name="T43" fmla="*/ 141 h 142"/>
                <a:gd name="T44" fmla="*/ 241 w 409"/>
                <a:gd name="T45" fmla="*/ 141 h 142"/>
                <a:gd name="T46" fmla="*/ 268 w 409"/>
                <a:gd name="T47" fmla="*/ 135 h 142"/>
                <a:gd name="T48" fmla="*/ 293 w 409"/>
                <a:gd name="T49" fmla="*/ 124 h 142"/>
                <a:gd name="T50" fmla="*/ 317 w 409"/>
                <a:gd name="T51" fmla="*/ 115 h 142"/>
                <a:gd name="T52" fmla="*/ 340 w 409"/>
                <a:gd name="T53" fmla="*/ 100 h 142"/>
                <a:gd name="T54" fmla="*/ 356 w 409"/>
                <a:gd name="T55" fmla="*/ 86 h 142"/>
                <a:gd name="T56" fmla="*/ 374 w 409"/>
                <a:gd name="T57" fmla="*/ 69 h 142"/>
                <a:gd name="T58" fmla="*/ 389 w 409"/>
                <a:gd name="T59" fmla="*/ 49 h 142"/>
                <a:gd name="T60" fmla="*/ 400 w 409"/>
                <a:gd name="T61" fmla="*/ 29 h 142"/>
                <a:gd name="T62" fmla="*/ 406 w 409"/>
                <a:gd name="T63" fmla="*/ 6 h 142"/>
                <a:gd name="T64" fmla="*/ 400 w 409"/>
                <a:gd name="T65" fmla="*/ 12 h 142"/>
                <a:gd name="T66" fmla="*/ 385 w 409"/>
                <a:gd name="T67" fmla="*/ 29 h 142"/>
                <a:gd name="T68" fmla="*/ 368 w 409"/>
                <a:gd name="T69" fmla="*/ 47 h 142"/>
                <a:gd name="T70" fmla="*/ 350 w 409"/>
                <a:gd name="T71" fmla="*/ 57 h 142"/>
                <a:gd name="T72" fmla="*/ 331 w 409"/>
                <a:gd name="T73" fmla="*/ 72 h 142"/>
                <a:gd name="T74" fmla="*/ 311 w 409"/>
                <a:gd name="T75" fmla="*/ 81 h 142"/>
                <a:gd name="T76" fmla="*/ 290 w 409"/>
                <a:gd name="T77" fmla="*/ 90 h 142"/>
                <a:gd name="T78" fmla="*/ 270 w 409"/>
                <a:gd name="T79" fmla="*/ 96 h 142"/>
                <a:gd name="T80" fmla="*/ 247 w 409"/>
                <a:gd name="T81" fmla="*/ 98 h 142"/>
                <a:gd name="T82" fmla="*/ 227 w 409"/>
                <a:gd name="T83" fmla="*/ 100 h 142"/>
                <a:gd name="T84" fmla="*/ 206 w 409"/>
                <a:gd name="T85" fmla="*/ 104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9"/>
                <a:gd name="T130" fmla="*/ 0 h 142"/>
                <a:gd name="T131" fmla="*/ 409 w 409"/>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9" h="142">
                  <a:moveTo>
                    <a:pt x="206" y="104"/>
                  </a:moveTo>
                  <a:lnTo>
                    <a:pt x="198" y="104"/>
                  </a:lnTo>
                  <a:lnTo>
                    <a:pt x="192" y="104"/>
                  </a:lnTo>
                  <a:lnTo>
                    <a:pt x="184" y="100"/>
                  </a:lnTo>
                  <a:lnTo>
                    <a:pt x="178" y="100"/>
                  </a:lnTo>
                  <a:lnTo>
                    <a:pt x="169" y="100"/>
                  </a:lnTo>
                  <a:lnTo>
                    <a:pt x="163" y="98"/>
                  </a:lnTo>
                  <a:lnTo>
                    <a:pt x="155" y="98"/>
                  </a:lnTo>
                  <a:lnTo>
                    <a:pt x="149" y="98"/>
                  </a:lnTo>
                  <a:lnTo>
                    <a:pt x="140" y="96"/>
                  </a:lnTo>
                  <a:lnTo>
                    <a:pt x="134" y="92"/>
                  </a:lnTo>
                  <a:lnTo>
                    <a:pt x="126" y="92"/>
                  </a:lnTo>
                  <a:lnTo>
                    <a:pt x="120" y="90"/>
                  </a:lnTo>
                  <a:lnTo>
                    <a:pt x="112" y="86"/>
                  </a:lnTo>
                  <a:lnTo>
                    <a:pt x="106" y="84"/>
                  </a:lnTo>
                  <a:lnTo>
                    <a:pt x="101" y="81"/>
                  </a:lnTo>
                  <a:lnTo>
                    <a:pt x="91" y="78"/>
                  </a:lnTo>
                  <a:lnTo>
                    <a:pt x="86" y="75"/>
                  </a:lnTo>
                  <a:lnTo>
                    <a:pt x="80" y="72"/>
                  </a:lnTo>
                  <a:lnTo>
                    <a:pt x="74" y="69"/>
                  </a:lnTo>
                  <a:lnTo>
                    <a:pt x="66" y="67"/>
                  </a:lnTo>
                  <a:lnTo>
                    <a:pt x="60" y="61"/>
                  </a:lnTo>
                  <a:lnTo>
                    <a:pt x="54" y="57"/>
                  </a:lnTo>
                  <a:lnTo>
                    <a:pt x="48" y="53"/>
                  </a:lnTo>
                  <a:lnTo>
                    <a:pt x="43" y="49"/>
                  </a:lnTo>
                  <a:lnTo>
                    <a:pt x="37" y="43"/>
                  </a:lnTo>
                  <a:lnTo>
                    <a:pt x="31" y="38"/>
                  </a:lnTo>
                  <a:lnTo>
                    <a:pt x="25" y="32"/>
                  </a:lnTo>
                  <a:lnTo>
                    <a:pt x="19" y="26"/>
                  </a:lnTo>
                  <a:lnTo>
                    <a:pt x="14" y="20"/>
                  </a:lnTo>
                  <a:lnTo>
                    <a:pt x="11" y="14"/>
                  </a:lnTo>
                  <a:lnTo>
                    <a:pt x="5" y="10"/>
                  </a:lnTo>
                  <a:lnTo>
                    <a:pt x="0" y="0"/>
                  </a:lnTo>
                  <a:lnTo>
                    <a:pt x="2" y="10"/>
                  </a:lnTo>
                  <a:lnTo>
                    <a:pt x="5" y="14"/>
                  </a:lnTo>
                  <a:lnTo>
                    <a:pt x="5" y="20"/>
                  </a:lnTo>
                  <a:lnTo>
                    <a:pt x="8" y="29"/>
                  </a:lnTo>
                  <a:lnTo>
                    <a:pt x="11" y="35"/>
                  </a:lnTo>
                  <a:lnTo>
                    <a:pt x="17" y="41"/>
                  </a:lnTo>
                  <a:lnTo>
                    <a:pt x="19" y="47"/>
                  </a:lnTo>
                  <a:lnTo>
                    <a:pt x="23" y="55"/>
                  </a:lnTo>
                  <a:lnTo>
                    <a:pt x="29" y="61"/>
                  </a:lnTo>
                  <a:lnTo>
                    <a:pt x="31" y="67"/>
                  </a:lnTo>
                  <a:lnTo>
                    <a:pt x="37" y="72"/>
                  </a:lnTo>
                  <a:lnTo>
                    <a:pt x="43" y="78"/>
                  </a:lnTo>
                  <a:lnTo>
                    <a:pt x="48" y="84"/>
                  </a:lnTo>
                  <a:lnTo>
                    <a:pt x="54" y="90"/>
                  </a:lnTo>
                  <a:lnTo>
                    <a:pt x="60" y="92"/>
                  </a:lnTo>
                  <a:lnTo>
                    <a:pt x="66" y="98"/>
                  </a:lnTo>
                  <a:lnTo>
                    <a:pt x="74" y="104"/>
                  </a:lnTo>
                  <a:lnTo>
                    <a:pt x="80" y="106"/>
                  </a:lnTo>
                  <a:lnTo>
                    <a:pt x="86" y="112"/>
                  </a:lnTo>
                  <a:lnTo>
                    <a:pt x="95" y="115"/>
                  </a:lnTo>
                  <a:lnTo>
                    <a:pt x="103" y="121"/>
                  </a:lnTo>
                  <a:lnTo>
                    <a:pt x="109" y="124"/>
                  </a:lnTo>
                  <a:lnTo>
                    <a:pt x="118" y="127"/>
                  </a:lnTo>
                  <a:lnTo>
                    <a:pt x="126" y="129"/>
                  </a:lnTo>
                  <a:lnTo>
                    <a:pt x="134" y="133"/>
                  </a:lnTo>
                  <a:lnTo>
                    <a:pt x="144" y="135"/>
                  </a:lnTo>
                  <a:lnTo>
                    <a:pt x="155" y="139"/>
                  </a:lnTo>
                  <a:lnTo>
                    <a:pt x="163" y="139"/>
                  </a:lnTo>
                  <a:lnTo>
                    <a:pt x="173" y="141"/>
                  </a:lnTo>
                  <a:lnTo>
                    <a:pt x="184" y="141"/>
                  </a:lnTo>
                  <a:lnTo>
                    <a:pt x="192" y="141"/>
                  </a:lnTo>
                  <a:lnTo>
                    <a:pt x="204" y="141"/>
                  </a:lnTo>
                  <a:lnTo>
                    <a:pt x="212" y="141"/>
                  </a:lnTo>
                  <a:lnTo>
                    <a:pt x="224" y="141"/>
                  </a:lnTo>
                  <a:lnTo>
                    <a:pt x="233" y="141"/>
                  </a:lnTo>
                  <a:lnTo>
                    <a:pt x="241" y="141"/>
                  </a:lnTo>
                  <a:lnTo>
                    <a:pt x="250" y="139"/>
                  </a:lnTo>
                  <a:lnTo>
                    <a:pt x="259" y="135"/>
                  </a:lnTo>
                  <a:lnTo>
                    <a:pt x="268" y="135"/>
                  </a:lnTo>
                  <a:lnTo>
                    <a:pt x="276" y="133"/>
                  </a:lnTo>
                  <a:lnTo>
                    <a:pt x="284" y="129"/>
                  </a:lnTo>
                  <a:lnTo>
                    <a:pt x="293" y="124"/>
                  </a:lnTo>
                  <a:lnTo>
                    <a:pt x="302" y="124"/>
                  </a:lnTo>
                  <a:lnTo>
                    <a:pt x="311" y="118"/>
                  </a:lnTo>
                  <a:lnTo>
                    <a:pt x="317" y="115"/>
                  </a:lnTo>
                  <a:lnTo>
                    <a:pt x="325" y="110"/>
                  </a:lnTo>
                  <a:lnTo>
                    <a:pt x="331" y="106"/>
                  </a:lnTo>
                  <a:lnTo>
                    <a:pt x="340" y="100"/>
                  </a:lnTo>
                  <a:lnTo>
                    <a:pt x="346" y="96"/>
                  </a:lnTo>
                  <a:lnTo>
                    <a:pt x="350" y="90"/>
                  </a:lnTo>
                  <a:lnTo>
                    <a:pt x="356" y="86"/>
                  </a:lnTo>
                  <a:lnTo>
                    <a:pt x="365" y="81"/>
                  </a:lnTo>
                  <a:lnTo>
                    <a:pt x="368" y="75"/>
                  </a:lnTo>
                  <a:lnTo>
                    <a:pt x="374" y="69"/>
                  </a:lnTo>
                  <a:lnTo>
                    <a:pt x="379" y="61"/>
                  </a:lnTo>
                  <a:lnTo>
                    <a:pt x="385" y="55"/>
                  </a:lnTo>
                  <a:lnTo>
                    <a:pt x="389" y="49"/>
                  </a:lnTo>
                  <a:lnTo>
                    <a:pt x="391" y="43"/>
                  </a:lnTo>
                  <a:lnTo>
                    <a:pt x="397" y="35"/>
                  </a:lnTo>
                  <a:lnTo>
                    <a:pt x="400" y="29"/>
                  </a:lnTo>
                  <a:lnTo>
                    <a:pt x="403" y="20"/>
                  </a:lnTo>
                  <a:lnTo>
                    <a:pt x="406" y="14"/>
                  </a:lnTo>
                  <a:lnTo>
                    <a:pt x="406" y="6"/>
                  </a:lnTo>
                  <a:lnTo>
                    <a:pt x="408" y="0"/>
                  </a:lnTo>
                  <a:lnTo>
                    <a:pt x="406" y="6"/>
                  </a:lnTo>
                  <a:lnTo>
                    <a:pt x="400" y="12"/>
                  </a:lnTo>
                  <a:lnTo>
                    <a:pt x="394" y="18"/>
                  </a:lnTo>
                  <a:lnTo>
                    <a:pt x="391" y="24"/>
                  </a:lnTo>
                  <a:lnTo>
                    <a:pt x="385" y="29"/>
                  </a:lnTo>
                  <a:lnTo>
                    <a:pt x="379" y="35"/>
                  </a:lnTo>
                  <a:lnTo>
                    <a:pt x="374" y="41"/>
                  </a:lnTo>
                  <a:lnTo>
                    <a:pt x="368" y="47"/>
                  </a:lnTo>
                  <a:lnTo>
                    <a:pt x="362" y="49"/>
                  </a:lnTo>
                  <a:lnTo>
                    <a:pt x="356" y="55"/>
                  </a:lnTo>
                  <a:lnTo>
                    <a:pt x="350" y="57"/>
                  </a:lnTo>
                  <a:lnTo>
                    <a:pt x="346" y="63"/>
                  </a:lnTo>
                  <a:lnTo>
                    <a:pt x="340" y="67"/>
                  </a:lnTo>
                  <a:lnTo>
                    <a:pt x="331" y="72"/>
                  </a:lnTo>
                  <a:lnTo>
                    <a:pt x="325" y="75"/>
                  </a:lnTo>
                  <a:lnTo>
                    <a:pt x="319" y="78"/>
                  </a:lnTo>
                  <a:lnTo>
                    <a:pt x="311" y="81"/>
                  </a:lnTo>
                  <a:lnTo>
                    <a:pt x="305" y="84"/>
                  </a:lnTo>
                  <a:lnTo>
                    <a:pt x="299" y="86"/>
                  </a:lnTo>
                  <a:lnTo>
                    <a:pt x="290" y="90"/>
                  </a:lnTo>
                  <a:lnTo>
                    <a:pt x="284" y="90"/>
                  </a:lnTo>
                  <a:lnTo>
                    <a:pt x="276" y="92"/>
                  </a:lnTo>
                  <a:lnTo>
                    <a:pt x="270" y="96"/>
                  </a:lnTo>
                  <a:lnTo>
                    <a:pt x="262" y="96"/>
                  </a:lnTo>
                  <a:lnTo>
                    <a:pt x="256" y="98"/>
                  </a:lnTo>
                  <a:lnTo>
                    <a:pt x="247" y="98"/>
                  </a:lnTo>
                  <a:lnTo>
                    <a:pt x="241" y="100"/>
                  </a:lnTo>
                  <a:lnTo>
                    <a:pt x="233" y="100"/>
                  </a:lnTo>
                  <a:lnTo>
                    <a:pt x="227" y="100"/>
                  </a:lnTo>
                  <a:lnTo>
                    <a:pt x="218" y="104"/>
                  </a:lnTo>
                  <a:lnTo>
                    <a:pt x="212" y="104"/>
                  </a:lnTo>
                  <a:lnTo>
                    <a:pt x="206" y="104"/>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15" name="Freeform 14"/>
            <p:cNvSpPr>
              <a:spLocks/>
            </p:cNvSpPr>
            <p:nvPr/>
          </p:nvSpPr>
          <p:spPr bwMode="auto">
            <a:xfrm>
              <a:off x="3019" y="2276"/>
              <a:ext cx="452" cy="372"/>
            </a:xfrm>
            <a:custGeom>
              <a:avLst/>
              <a:gdLst>
                <a:gd name="T0" fmla="*/ 200 w 452"/>
                <a:gd name="T1" fmla="*/ 0 h 372"/>
                <a:gd name="T2" fmla="*/ 169 w 452"/>
                <a:gd name="T3" fmla="*/ 6 h 372"/>
                <a:gd name="T4" fmla="*/ 139 w 452"/>
                <a:gd name="T5" fmla="*/ 14 h 372"/>
                <a:gd name="T6" fmla="*/ 107 w 452"/>
                <a:gd name="T7" fmla="*/ 26 h 372"/>
                <a:gd name="T8" fmla="*/ 82 w 452"/>
                <a:gd name="T9" fmla="*/ 42 h 372"/>
                <a:gd name="T10" fmla="*/ 59 w 452"/>
                <a:gd name="T11" fmla="*/ 60 h 372"/>
                <a:gd name="T12" fmla="*/ 36 w 452"/>
                <a:gd name="T13" fmla="*/ 82 h 372"/>
                <a:gd name="T14" fmla="*/ 22 w 452"/>
                <a:gd name="T15" fmla="*/ 104 h 372"/>
                <a:gd name="T16" fmla="*/ 8 w 452"/>
                <a:gd name="T17" fmla="*/ 130 h 372"/>
                <a:gd name="T18" fmla="*/ 2 w 452"/>
                <a:gd name="T19" fmla="*/ 158 h 372"/>
                <a:gd name="T20" fmla="*/ 0 w 452"/>
                <a:gd name="T21" fmla="*/ 186 h 372"/>
                <a:gd name="T22" fmla="*/ 2 w 452"/>
                <a:gd name="T23" fmla="*/ 213 h 372"/>
                <a:gd name="T24" fmla="*/ 8 w 452"/>
                <a:gd name="T25" fmla="*/ 239 h 372"/>
                <a:gd name="T26" fmla="*/ 22 w 452"/>
                <a:gd name="T27" fmla="*/ 264 h 372"/>
                <a:gd name="T28" fmla="*/ 36 w 452"/>
                <a:gd name="T29" fmla="*/ 289 h 372"/>
                <a:gd name="T30" fmla="*/ 59 w 452"/>
                <a:gd name="T31" fmla="*/ 309 h 372"/>
                <a:gd name="T32" fmla="*/ 82 w 452"/>
                <a:gd name="T33" fmla="*/ 329 h 372"/>
                <a:gd name="T34" fmla="*/ 107 w 452"/>
                <a:gd name="T35" fmla="*/ 343 h 372"/>
                <a:gd name="T36" fmla="*/ 139 w 452"/>
                <a:gd name="T37" fmla="*/ 357 h 372"/>
                <a:gd name="T38" fmla="*/ 169 w 452"/>
                <a:gd name="T39" fmla="*/ 365 h 372"/>
                <a:gd name="T40" fmla="*/ 200 w 452"/>
                <a:gd name="T41" fmla="*/ 371 h 372"/>
                <a:gd name="T42" fmla="*/ 237 w 452"/>
                <a:gd name="T43" fmla="*/ 371 h 372"/>
                <a:gd name="T44" fmla="*/ 270 w 452"/>
                <a:gd name="T45" fmla="*/ 365 h 372"/>
                <a:gd name="T46" fmla="*/ 302 w 452"/>
                <a:gd name="T47" fmla="*/ 359 h 372"/>
                <a:gd name="T48" fmla="*/ 332 w 452"/>
                <a:gd name="T49" fmla="*/ 349 h 372"/>
                <a:gd name="T50" fmla="*/ 358 w 452"/>
                <a:gd name="T51" fmla="*/ 335 h 372"/>
                <a:gd name="T52" fmla="*/ 383 w 452"/>
                <a:gd name="T53" fmla="*/ 315 h 372"/>
                <a:gd name="T54" fmla="*/ 406 w 452"/>
                <a:gd name="T55" fmla="*/ 295 h 372"/>
                <a:gd name="T56" fmla="*/ 423 w 452"/>
                <a:gd name="T57" fmla="*/ 273 h 372"/>
                <a:gd name="T58" fmla="*/ 437 w 452"/>
                <a:gd name="T59" fmla="*/ 247 h 372"/>
                <a:gd name="T60" fmla="*/ 445 w 452"/>
                <a:gd name="T61" fmla="*/ 222 h 372"/>
                <a:gd name="T62" fmla="*/ 451 w 452"/>
                <a:gd name="T63" fmla="*/ 194 h 372"/>
                <a:gd name="T64" fmla="*/ 449 w 452"/>
                <a:gd name="T65" fmla="*/ 166 h 372"/>
                <a:gd name="T66" fmla="*/ 443 w 452"/>
                <a:gd name="T67" fmla="*/ 138 h 372"/>
                <a:gd name="T68" fmla="*/ 431 w 452"/>
                <a:gd name="T69" fmla="*/ 112 h 372"/>
                <a:gd name="T70" fmla="*/ 417 w 452"/>
                <a:gd name="T71" fmla="*/ 88 h 372"/>
                <a:gd name="T72" fmla="*/ 397 w 452"/>
                <a:gd name="T73" fmla="*/ 68 h 372"/>
                <a:gd name="T74" fmla="*/ 375 w 452"/>
                <a:gd name="T75" fmla="*/ 48 h 372"/>
                <a:gd name="T76" fmla="*/ 350 w 452"/>
                <a:gd name="T77" fmla="*/ 32 h 372"/>
                <a:gd name="T78" fmla="*/ 322 w 452"/>
                <a:gd name="T79" fmla="*/ 18 h 372"/>
                <a:gd name="T80" fmla="*/ 290 w 452"/>
                <a:gd name="T81" fmla="*/ 8 h 372"/>
                <a:gd name="T82" fmla="*/ 260 w 452"/>
                <a:gd name="T83" fmla="*/ 4 h 372"/>
                <a:gd name="T84" fmla="*/ 226 w 452"/>
                <a:gd name="T85" fmla="*/ 0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2"/>
                <a:gd name="T130" fmla="*/ 0 h 372"/>
                <a:gd name="T131" fmla="*/ 452 w 452"/>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2" h="372">
                  <a:moveTo>
                    <a:pt x="226" y="0"/>
                  </a:moveTo>
                  <a:lnTo>
                    <a:pt x="214" y="0"/>
                  </a:lnTo>
                  <a:lnTo>
                    <a:pt x="200" y="0"/>
                  </a:lnTo>
                  <a:lnTo>
                    <a:pt x="191" y="4"/>
                  </a:lnTo>
                  <a:lnTo>
                    <a:pt x="181" y="4"/>
                  </a:lnTo>
                  <a:lnTo>
                    <a:pt x="169" y="6"/>
                  </a:lnTo>
                  <a:lnTo>
                    <a:pt x="157" y="8"/>
                  </a:lnTo>
                  <a:lnTo>
                    <a:pt x="147" y="12"/>
                  </a:lnTo>
                  <a:lnTo>
                    <a:pt x="139" y="14"/>
                  </a:lnTo>
                  <a:lnTo>
                    <a:pt x="127" y="18"/>
                  </a:lnTo>
                  <a:lnTo>
                    <a:pt x="119" y="22"/>
                  </a:lnTo>
                  <a:lnTo>
                    <a:pt x="107" y="26"/>
                  </a:lnTo>
                  <a:lnTo>
                    <a:pt x="99" y="32"/>
                  </a:lnTo>
                  <a:lnTo>
                    <a:pt x="90" y="36"/>
                  </a:lnTo>
                  <a:lnTo>
                    <a:pt x="82" y="42"/>
                  </a:lnTo>
                  <a:lnTo>
                    <a:pt x="73" y="48"/>
                  </a:lnTo>
                  <a:lnTo>
                    <a:pt x="65" y="54"/>
                  </a:lnTo>
                  <a:lnTo>
                    <a:pt x="59" y="60"/>
                  </a:lnTo>
                  <a:lnTo>
                    <a:pt x="51" y="68"/>
                  </a:lnTo>
                  <a:lnTo>
                    <a:pt x="45" y="74"/>
                  </a:lnTo>
                  <a:lnTo>
                    <a:pt x="36" y="82"/>
                  </a:lnTo>
                  <a:lnTo>
                    <a:pt x="31" y="88"/>
                  </a:lnTo>
                  <a:lnTo>
                    <a:pt x="26" y="96"/>
                  </a:lnTo>
                  <a:lnTo>
                    <a:pt x="22" y="104"/>
                  </a:lnTo>
                  <a:lnTo>
                    <a:pt x="16" y="112"/>
                  </a:lnTo>
                  <a:lnTo>
                    <a:pt x="14" y="121"/>
                  </a:lnTo>
                  <a:lnTo>
                    <a:pt x="8" y="130"/>
                  </a:lnTo>
                  <a:lnTo>
                    <a:pt x="6" y="138"/>
                  </a:lnTo>
                  <a:lnTo>
                    <a:pt x="2" y="149"/>
                  </a:lnTo>
                  <a:lnTo>
                    <a:pt x="2" y="158"/>
                  </a:lnTo>
                  <a:lnTo>
                    <a:pt x="0" y="166"/>
                  </a:lnTo>
                  <a:lnTo>
                    <a:pt x="0" y="174"/>
                  </a:lnTo>
                  <a:lnTo>
                    <a:pt x="0" y="186"/>
                  </a:lnTo>
                  <a:lnTo>
                    <a:pt x="0" y="194"/>
                  </a:lnTo>
                  <a:lnTo>
                    <a:pt x="0" y="205"/>
                  </a:lnTo>
                  <a:lnTo>
                    <a:pt x="2" y="213"/>
                  </a:lnTo>
                  <a:lnTo>
                    <a:pt x="2" y="222"/>
                  </a:lnTo>
                  <a:lnTo>
                    <a:pt x="6" y="231"/>
                  </a:lnTo>
                  <a:lnTo>
                    <a:pt x="8" y="239"/>
                  </a:lnTo>
                  <a:lnTo>
                    <a:pt x="14" y="247"/>
                  </a:lnTo>
                  <a:lnTo>
                    <a:pt x="16" y="255"/>
                  </a:lnTo>
                  <a:lnTo>
                    <a:pt x="22" y="264"/>
                  </a:lnTo>
                  <a:lnTo>
                    <a:pt x="26" y="273"/>
                  </a:lnTo>
                  <a:lnTo>
                    <a:pt x="31" y="281"/>
                  </a:lnTo>
                  <a:lnTo>
                    <a:pt x="36" y="289"/>
                  </a:lnTo>
                  <a:lnTo>
                    <a:pt x="45" y="295"/>
                  </a:lnTo>
                  <a:lnTo>
                    <a:pt x="51" y="303"/>
                  </a:lnTo>
                  <a:lnTo>
                    <a:pt x="59" y="309"/>
                  </a:lnTo>
                  <a:lnTo>
                    <a:pt x="65" y="315"/>
                  </a:lnTo>
                  <a:lnTo>
                    <a:pt x="73" y="323"/>
                  </a:lnTo>
                  <a:lnTo>
                    <a:pt x="82" y="329"/>
                  </a:lnTo>
                  <a:lnTo>
                    <a:pt x="90" y="335"/>
                  </a:lnTo>
                  <a:lnTo>
                    <a:pt x="99" y="339"/>
                  </a:lnTo>
                  <a:lnTo>
                    <a:pt x="107" y="343"/>
                  </a:lnTo>
                  <a:lnTo>
                    <a:pt x="119" y="349"/>
                  </a:lnTo>
                  <a:lnTo>
                    <a:pt x="127" y="351"/>
                  </a:lnTo>
                  <a:lnTo>
                    <a:pt x="139" y="357"/>
                  </a:lnTo>
                  <a:lnTo>
                    <a:pt x="147" y="359"/>
                  </a:lnTo>
                  <a:lnTo>
                    <a:pt x="157" y="363"/>
                  </a:lnTo>
                  <a:lnTo>
                    <a:pt x="169" y="365"/>
                  </a:lnTo>
                  <a:lnTo>
                    <a:pt x="181" y="365"/>
                  </a:lnTo>
                  <a:lnTo>
                    <a:pt x="191" y="367"/>
                  </a:lnTo>
                  <a:lnTo>
                    <a:pt x="200" y="371"/>
                  </a:lnTo>
                  <a:lnTo>
                    <a:pt x="214" y="371"/>
                  </a:lnTo>
                  <a:lnTo>
                    <a:pt x="226" y="371"/>
                  </a:lnTo>
                  <a:lnTo>
                    <a:pt x="237" y="371"/>
                  </a:lnTo>
                  <a:lnTo>
                    <a:pt x="248" y="371"/>
                  </a:lnTo>
                  <a:lnTo>
                    <a:pt x="260" y="367"/>
                  </a:lnTo>
                  <a:lnTo>
                    <a:pt x="270" y="365"/>
                  </a:lnTo>
                  <a:lnTo>
                    <a:pt x="282" y="365"/>
                  </a:lnTo>
                  <a:lnTo>
                    <a:pt x="290" y="363"/>
                  </a:lnTo>
                  <a:lnTo>
                    <a:pt x="302" y="359"/>
                  </a:lnTo>
                  <a:lnTo>
                    <a:pt x="312" y="357"/>
                  </a:lnTo>
                  <a:lnTo>
                    <a:pt x="322" y="351"/>
                  </a:lnTo>
                  <a:lnTo>
                    <a:pt x="332" y="349"/>
                  </a:lnTo>
                  <a:lnTo>
                    <a:pt x="341" y="343"/>
                  </a:lnTo>
                  <a:lnTo>
                    <a:pt x="350" y="339"/>
                  </a:lnTo>
                  <a:lnTo>
                    <a:pt x="358" y="335"/>
                  </a:lnTo>
                  <a:lnTo>
                    <a:pt x="366" y="329"/>
                  </a:lnTo>
                  <a:lnTo>
                    <a:pt x="375" y="323"/>
                  </a:lnTo>
                  <a:lnTo>
                    <a:pt x="383" y="315"/>
                  </a:lnTo>
                  <a:lnTo>
                    <a:pt x="392" y="309"/>
                  </a:lnTo>
                  <a:lnTo>
                    <a:pt x="397" y="303"/>
                  </a:lnTo>
                  <a:lnTo>
                    <a:pt x="406" y="295"/>
                  </a:lnTo>
                  <a:lnTo>
                    <a:pt x="411" y="289"/>
                  </a:lnTo>
                  <a:lnTo>
                    <a:pt x="417" y="281"/>
                  </a:lnTo>
                  <a:lnTo>
                    <a:pt x="423" y="273"/>
                  </a:lnTo>
                  <a:lnTo>
                    <a:pt x="429" y="264"/>
                  </a:lnTo>
                  <a:lnTo>
                    <a:pt x="431" y="255"/>
                  </a:lnTo>
                  <a:lnTo>
                    <a:pt x="437" y="247"/>
                  </a:lnTo>
                  <a:lnTo>
                    <a:pt x="439" y="239"/>
                  </a:lnTo>
                  <a:lnTo>
                    <a:pt x="443" y="231"/>
                  </a:lnTo>
                  <a:lnTo>
                    <a:pt x="445" y="222"/>
                  </a:lnTo>
                  <a:lnTo>
                    <a:pt x="449" y="213"/>
                  </a:lnTo>
                  <a:lnTo>
                    <a:pt x="449" y="205"/>
                  </a:lnTo>
                  <a:lnTo>
                    <a:pt x="451" y="194"/>
                  </a:lnTo>
                  <a:lnTo>
                    <a:pt x="451" y="186"/>
                  </a:lnTo>
                  <a:lnTo>
                    <a:pt x="451" y="174"/>
                  </a:lnTo>
                  <a:lnTo>
                    <a:pt x="449" y="166"/>
                  </a:lnTo>
                  <a:lnTo>
                    <a:pt x="449" y="158"/>
                  </a:lnTo>
                  <a:lnTo>
                    <a:pt x="445" y="149"/>
                  </a:lnTo>
                  <a:lnTo>
                    <a:pt x="443" y="138"/>
                  </a:lnTo>
                  <a:lnTo>
                    <a:pt x="439" y="130"/>
                  </a:lnTo>
                  <a:lnTo>
                    <a:pt x="437" y="121"/>
                  </a:lnTo>
                  <a:lnTo>
                    <a:pt x="431" y="112"/>
                  </a:lnTo>
                  <a:lnTo>
                    <a:pt x="429" y="104"/>
                  </a:lnTo>
                  <a:lnTo>
                    <a:pt x="423" y="96"/>
                  </a:lnTo>
                  <a:lnTo>
                    <a:pt x="417" y="88"/>
                  </a:lnTo>
                  <a:lnTo>
                    <a:pt x="411" y="82"/>
                  </a:lnTo>
                  <a:lnTo>
                    <a:pt x="406" y="74"/>
                  </a:lnTo>
                  <a:lnTo>
                    <a:pt x="397" y="68"/>
                  </a:lnTo>
                  <a:lnTo>
                    <a:pt x="392" y="60"/>
                  </a:lnTo>
                  <a:lnTo>
                    <a:pt x="383" y="54"/>
                  </a:lnTo>
                  <a:lnTo>
                    <a:pt x="375" y="48"/>
                  </a:lnTo>
                  <a:lnTo>
                    <a:pt x="366" y="42"/>
                  </a:lnTo>
                  <a:lnTo>
                    <a:pt x="358" y="36"/>
                  </a:lnTo>
                  <a:lnTo>
                    <a:pt x="350" y="32"/>
                  </a:lnTo>
                  <a:lnTo>
                    <a:pt x="341" y="26"/>
                  </a:lnTo>
                  <a:lnTo>
                    <a:pt x="332" y="22"/>
                  </a:lnTo>
                  <a:lnTo>
                    <a:pt x="322" y="18"/>
                  </a:lnTo>
                  <a:lnTo>
                    <a:pt x="312" y="14"/>
                  </a:lnTo>
                  <a:lnTo>
                    <a:pt x="302" y="12"/>
                  </a:lnTo>
                  <a:lnTo>
                    <a:pt x="290" y="8"/>
                  </a:lnTo>
                  <a:lnTo>
                    <a:pt x="282" y="6"/>
                  </a:lnTo>
                  <a:lnTo>
                    <a:pt x="270" y="4"/>
                  </a:lnTo>
                  <a:lnTo>
                    <a:pt x="260" y="4"/>
                  </a:lnTo>
                  <a:lnTo>
                    <a:pt x="248" y="0"/>
                  </a:lnTo>
                  <a:lnTo>
                    <a:pt x="237" y="0"/>
                  </a:lnTo>
                  <a:lnTo>
                    <a:pt x="226"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16" name="Freeform 15"/>
            <p:cNvSpPr>
              <a:spLocks/>
            </p:cNvSpPr>
            <p:nvPr/>
          </p:nvSpPr>
          <p:spPr bwMode="auto">
            <a:xfrm>
              <a:off x="3009" y="2274"/>
              <a:ext cx="462" cy="383"/>
            </a:xfrm>
            <a:custGeom>
              <a:avLst/>
              <a:gdLst>
                <a:gd name="T0" fmla="*/ 208 w 462"/>
                <a:gd name="T1" fmla="*/ 2 h 383"/>
                <a:gd name="T2" fmla="*/ 173 w 462"/>
                <a:gd name="T3" fmla="*/ 6 h 383"/>
                <a:gd name="T4" fmla="*/ 142 w 462"/>
                <a:gd name="T5" fmla="*/ 17 h 383"/>
                <a:gd name="T6" fmla="*/ 113 w 462"/>
                <a:gd name="T7" fmla="*/ 29 h 383"/>
                <a:gd name="T8" fmla="*/ 84 w 462"/>
                <a:gd name="T9" fmla="*/ 46 h 383"/>
                <a:gd name="T10" fmla="*/ 60 w 462"/>
                <a:gd name="T11" fmla="*/ 63 h 383"/>
                <a:gd name="T12" fmla="*/ 41 w 462"/>
                <a:gd name="T13" fmla="*/ 86 h 383"/>
                <a:gd name="T14" fmla="*/ 23 w 462"/>
                <a:gd name="T15" fmla="*/ 109 h 383"/>
                <a:gd name="T16" fmla="*/ 12 w 462"/>
                <a:gd name="T17" fmla="*/ 135 h 383"/>
                <a:gd name="T18" fmla="*/ 2 w 462"/>
                <a:gd name="T19" fmla="*/ 160 h 383"/>
                <a:gd name="T20" fmla="*/ 0 w 462"/>
                <a:gd name="T21" fmla="*/ 193 h 383"/>
                <a:gd name="T22" fmla="*/ 2 w 462"/>
                <a:gd name="T23" fmla="*/ 218 h 383"/>
                <a:gd name="T24" fmla="*/ 12 w 462"/>
                <a:gd name="T25" fmla="*/ 247 h 383"/>
                <a:gd name="T26" fmla="*/ 23 w 462"/>
                <a:gd name="T27" fmla="*/ 273 h 383"/>
                <a:gd name="T28" fmla="*/ 41 w 462"/>
                <a:gd name="T29" fmla="*/ 296 h 383"/>
                <a:gd name="T30" fmla="*/ 60 w 462"/>
                <a:gd name="T31" fmla="*/ 319 h 383"/>
                <a:gd name="T32" fmla="*/ 84 w 462"/>
                <a:gd name="T33" fmla="*/ 335 h 383"/>
                <a:gd name="T34" fmla="*/ 113 w 462"/>
                <a:gd name="T35" fmla="*/ 353 h 383"/>
                <a:gd name="T36" fmla="*/ 142 w 462"/>
                <a:gd name="T37" fmla="*/ 368 h 383"/>
                <a:gd name="T38" fmla="*/ 173 w 462"/>
                <a:gd name="T39" fmla="*/ 374 h 383"/>
                <a:gd name="T40" fmla="*/ 208 w 462"/>
                <a:gd name="T41" fmla="*/ 378 h 383"/>
                <a:gd name="T42" fmla="*/ 243 w 462"/>
                <a:gd name="T43" fmla="*/ 382 h 383"/>
                <a:gd name="T44" fmla="*/ 276 w 462"/>
                <a:gd name="T45" fmla="*/ 376 h 383"/>
                <a:gd name="T46" fmla="*/ 309 w 462"/>
                <a:gd name="T47" fmla="*/ 368 h 383"/>
                <a:gd name="T48" fmla="*/ 340 w 462"/>
                <a:gd name="T49" fmla="*/ 359 h 383"/>
                <a:gd name="T50" fmla="*/ 369 w 462"/>
                <a:gd name="T51" fmla="*/ 341 h 383"/>
                <a:gd name="T52" fmla="*/ 391 w 462"/>
                <a:gd name="T53" fmla="*/ 325 h 383"/>
                <a:gd name="T54" fmla="*/ 415 w 462"/>
                <a:gd name="T55" fmla="*/ 304 h 383"/>
                <a:gd name="T56" fmla="*/ 432 w 462"/>
                <a:gd name="T57" fmla="*/ 281 h 383"/>
                <a:gd name="T58" fmla="*/ 447 w 462"/>
                <a:gd name="T59" fmla="*/ 255 h 383"/>
                <a:gd name="T60" fmla="*/ 455 w 462"/>
                <a:gd name="T61" fmla="*/ 230 h 383"/>
                <a:gd name="T62" fmla="*/ 461 w 462"/>
                <a:gd name="T63" fmla="*/ 201 h 383"/>
                <a:gd name="T64" fmla="*/ 459 w 462"/>
                <a:gd name="T65" fmla="*/ 172 h 383"/>
                <a:gd name="T66" fmla="*/ 453 w 462"/>
                <a:gd name="T67" fmla="*/ 144 h 383"/>
                <a:gd name="T68" fmla="*/ 444 w 462"/>
                <a:gd name="T69" fmla="*/ 117 h 383"/>
                <a:gd name="T70" fmla="*/ 426 w 462"/>
                <a:gd name="T71" fmla="*/ 92 h 383"/>
                <a:gd name="T72" fmla="*/ 409 w 462"/>
                <a:gd name="T73" fmla="*/ 72 h 383"/>
                <a:gd name="T74" fmla="*/ 387 w 462"/>
                <a:gd name="T75" fmla="*/ 51 h 383"/>
                <a:gd name="T76" fmla="*/ 360 w 462"/>
                <a:gd name="T77" fmla="*/ 35 h 383"/>
                <a:gd name="T78" fmla="*/ 329 w 462"/>
                <a:gd name="T79" fmla="*/ 20 h 383"/>
                <a:gd name="T80" fmla="*/ 300 w 462"/>
                <a:gd name="T81" fmla="*/ 8 h 383"/>
                <a:gd name="T82" fmla="*/ 265 w 462"/>
                <a:gd name="T83" fmla="*/ 2 h 383"/>
                <a:gd name="T84" fmla="*/ 231 w 462"/>
                <a:gd name="T85" fmla="*/ 0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2"/>
                <a:gd name="T130" fmla="*/ 0 h 383"/>
                <a:gd name="T131" fmla="*/ 462 w 462"/>
                <a:gd name="T132" fmla="*/ 383 h 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2" h="383">
                  <a:moveTo>
                    <a:pt x="231" y="0"/>
                  </a:moveTo>
                  <a:lnTo>
                    <a:pt x="218" y="2"/>
                  </a:lnTo>
                  <a:lnTo>
                    <a:pt x="208" y="2"/>
                  </a:lnTo>
                  <a:lnTo>
                    <a:pt x="196" y="2"/>
                  </a:lnTo>
                  <a:lnTo>
                    <a:pt x="185" y="6"/>
                  </a:lnTo>
                  <a:lnTo>
                    <a:pt x="173" y="6"/>
                  </a:lnTo>
                  <a:lnTo>
                    <a:pt x="161" y="8"/>
                  </a:lnTo>
                  <a:lnTo>
                    <a:pt x="152" y="11"/>
                  </a:lnTo>
                  <a:lnTo>
                    <a:pt x="142" y="17"/>
                  </a:lnTo>
                  <a:lnTo>
                    <a:pt x="130" y="20"/>
                  </a:lnTo>
                  <a:lnTo>
                    <a:pt x="121" y="23"/>
                  </a:lnTo>
                  <a:lnTo>
                    <a:pt x="113" y="29"/>
                  </a:lnTo>
                  <a:lnTo>
                    <a:pt x="101" y="35"/>
                  </a:lnTo>
                  <a:lnTo>
                    <a:pt x="92" y="40"/>
                  </a:lnTo>
                  <a:lnTo>
                    <a:pt x="84" y="46"/>
                  </a:lnTo>
                  <a:lnTo>
                    <a:pt x="74" y="51"/>
                  </a:lnTo>
                  <a:lnTo>
                    <a:pt x="66" y="57"/>
                  </a:lnTo>
                  <a:lnTo>
                    <a:pt x="60" y="63"/>
                  </a:lnTo>
                  <a:lnTo>
                    <a:pt x="52" y="72"/>
                  </a:lnTo>
                  <a:lnTo>
                    <a:pt x="46" y="78"/>
                  </a:lnTo>
                  <a:lnTo>
                    <a:pt x="41" y="86"/>
                  </a:lnTo>
                  <a:lnTo>
                    <a:pt x="35" y="92"/>
                  </a:lnTo>
                  <a:lnTo>
                    <a:pt x="29" y="101"/>
                  </a:lnTo>
                  <a:lnTo>
                    <a:pt x="23" y="109"/>
                  </a:lnTo>
                  <a:lnTo>
                    <a:pt x="17" y="117"/>
                  </a:lnTo>
                  <a:lnTo>
                    <a:pt x="14" y="126"/>
                  </a:lnTo>
                  <a:lnTo>
                    <a:pt x="12" y="135"/>
                  </a:lnTo>
                  <a:lnTo>
                    <a:pt x="6" y="144"/>
                  </a:lnTo>
                  <a:lnTo>
                    <a:pt x="6" y="152"/>
                  </a:lnTo>
                  <a:lnTo>
                    <a:pt x="2" y="160"/>
                  </a:lnTo>
                  <a:lnTo>
                    <a:pt x="0" y="172"/>
                  </a:lnTo>
                  <a:lnTo>
                    <a:pt x="0" y="181"/>
                  </a:lnTo>
                  <a:lnTo>
                    <a:pt x="0" y="193"/>
                  </a:lnTo>
                  <a:lnTo>
                    <a:pt x="0" y="201"/>
                  </a:lnTo>
                  <a:lnTo>
                    <a:pt x="0" y="210"/>
                  </a:lnTo>
                  <a:lnTo>
                    <a:pt x="2" y="218"/>
                  </a:lnTo>
                  <a:lnTo>
                    <a:pt x="6" y="230"/>
                  </a:lnTo>
                  <a:lnTo>
                    <a:pt x="6" y="238"/>
                  </a:lnTo>
                  <a:lnTo>
                    <a:pt x="12" y="247"/>
                  </a:lnTo>
                  <a:lnTo>
                    <a:pt x="14" y="255"/>
                  </a:lnTo>
                  <a:lnTo>
                    <a:pt x="17" y="263"/>
                  </a:lnTo>
                  <a:lnTo>
                    <a:pt x="23" y="273"/>
                  </a:lnTo>
                  <a:lnTo>
                    <a:pt x="29" y="281"/>
                  </a:lnTo>
                  <a:lnTo>
                    <a:pt x="35" y="290"/>
                  </a:lnTo>
                  <a:lnTo>
                    <a:pt x="41" y="296"/>
                  </a:lnTo>
                  <a:lnTo>
                    <a:pt x="46" y="304"/>
                  </a:lnTo>
                  <a:lnTo>
                    <a:pt x="52" y="313"/>
                  </a:lnTo>
                  <a:lnTo>
                    <a:pt x="60" y="319"/>
                  </a:lnTo>
                  <a:lnTo>
                    <a:pt x="66" y="325"/>
                  </a:lnTo>
                  <a:lnTo>
                    <a:pt x="74" y="331"/>
                  </a:lnTo>
                  <a:lnTo>
                    <a:pt x="84" y="335"/>
                  </a:lnTo>
                  <a:lnTo>
                    <a:pt x="92" y="341"/>
                  </a:lnTo>
                  <a:lnTo>
                    <a:pt x="101" y="347"/>
                  </a:lnTo>
                  <a:lnTo>
                    <a:pt x="113" y="353"/>
                  </a:lnTo>
                  <a:lnTo>
                    <a:pt x="121" y="359"/>
                  </a:lnTo>
                  <a:lnTo>
                    <a:pt x="130" y="362"/>
                  </a:lnTo>
                  <a:lnTo>
                    <a:pt x="142" y="368"/>
                  </a:lnTo>
                  <a:lnTo>
                    <a:pt x="152" y="368"/>
                  </a:lnTo>
                  <a:lnTo>
                    <a:pt x="161" y="374"/>
                  </a:lnTo>
                  <a:lnTo>
                    <a:pt x="173" y="374"/>
                  </a:lnTo>
                  <a:lnTo>
                    <a:pt x="185" y="376"/>
                  </a:lnTo>
                  <a:lnTo>
                    <a:pt x="196" y="378"/>
                  </a:lnTo>
                  <a:lnTo>
                    <a:pt x="208" y="378"/>
                  </a:lnTo>
                  <a:lnTo>
                    <a:pt x="218" y="382"/>
                  </a:lnTo>
                  <a:lnTo>
                    <a:pt x="231" y="382"/>
                  </a:lnTo>
                  <a:lnTo>
                    <a:pt x="243" y="382"/>
                  </a:lnTo>
                  <a:lnTo>
                    <a:pt x="253" y="378"/>
                  </a:lnTo>
                  <a:lnTo>
                    <a:pt x="265" y="378"/>
                  </a:lnTo>
                  <a:lnTo>
                    <a:pt x="276" y="376"/>
                  </a:lnTo>
                  <a:lnTo>
                    <a:pt x="288" y="374"/>
                  </a:lnTo>
                  <a:lnTo>
                    <a:pt x="300" y="374"/>
                  </a:lnTo>
                  <a:lnTo>
                    <a:pt x="309" y="368"/>
                  </a:lnTo>
                  <a:lnTo>
                    <a:pt x="319" y="368"/>
                  </a:lnTo>
                  <a:lnTo>
                    <a:pt x="329" y="362"/>
                  </a:lnTo>
                  <a:lnTo>
                    <a:pt x="340" y="359"/>
                  </a:lnTo>
                  <a:lnTo>
                    <a:pt x="348" y="353"/>
                  </a:lnTo>
                  <a:lnTo>
                    <a:pt x="360" y="347"/>
                  </a:lnTo>
                  <a:lnTo>
                    <a:pt x="369" y="341"/>
                  </a:lnTo>
                  <a:lnTo>
                    <a:pt x="377" y="335"/>
                  </a:lnTo>
                  <a:lnTo>
                    <a:pt x="387" y="331"/>
                  </a:lnTo>
                  <a:lnTo>
                    <a:pt x="391" y="325"/>
                  </a:lnTo>
                  <a:lnTo>
                    <a:pt x="401" y="319"/>
                  </a:lnTo>
                  <a:lnTo>
                    <a:pt x="409" y="313"/>
                  </a:lnTo>
                  <a:lnTo>
                    <a:pt x="415" y="304"/>
                  </a:lnTo>
                  <a:lnTo>
                    <a:pt x="420" y="296"/>
                  </a:lnTo>
                  <a:lnTo>
                    <a:pt x="426" y="290"/>
                  </a:lnTo>
                  <a:lnTo>
                    <a:pt x="432" y="281"/>
                  </a:lnTo>
                  <a:lnTo>
                    <a:pt x="438" y="273"/>
                  </a:lnTo>
                  <a:lnTo>
                    <a:pt x="444" y="263"/>
                  </a:lnTo>
                  <a:lnTo>
                    <a:pt x="447" y="255"/>
                  </a:lnTo>
                  <a:lnTo>
                    <a:pt x="449" y="247"/>
                  </a:lnTo>
                  <a:lnTo>
                    <a:pt x="453" y="238"/>
                  </a:lnTo>
                  <a:lnTo>
                    <a:pt x="455" y="230"/>
                  </a:lnTo>
                  <a:lnTo>
                    <a:pt x="459" y="218"/>
                  </a:lnTo>
                  <a:lnTo>
                    <a:pt x="459" y="210"/>
                  </a:lnTo>
                  <a:lnTo>
                    <a:pt x="461" y="201"/>
                  </a:lnTo>
                  <a:lnTo>
                    <a:pt x="461" y="193"/>
                  </a:lnTo>
                  <a:lnTo>
                    <a:pt x="461" y="181"/>
                  </a:lnTo>
                  <a:lnTo>
                    <a:pt x="459" y="172"/>
                  </a:lnTo>
                  <a:lnTo>
                    <a:pt x="459" y="160"/>
                  </a:lnTo>
                  <a:lnTo>
                    <a:pt x="455" y="152"/>
                  </a:lnTo>
                  <a:lnTo>
                    <a:pt x="453" y="144"/>
                  </a:lnTo>
                  <a:lnTo>
                    <a:pt x="449" y="135"/>
                  </a:lnTo>
                  <a:lnTo>
                    <a:pt x="447" y="126"/>
                  </a:lnTo>
                  <a:lnTo>
                    <a:pt x="444" y="117"/>
                  </a:lnTo>
                  <a:lnTo>
                    <a:pt x="438" y="109"/>
                  </a:lnTo>
                  <a:lnTo>
                    <a:pt x="432" y="101"/>
                  </a:lnTo>
                  <a:lnTo>
                    <a:pt x="426" y="92"/>
                  </a:lnTo>
                  <a:lnTo>
                    <a:pt x="420" y="86"/>
                  </a:lnTo>
                  <a:lnTo>
                    <a:pt x="415" y="78"/>
                  </a:lnTo>
                  <a:lnTo>
                    <a:pt x="409" y="72"/>
                  </a:lnTo>
                  <a:lnTo>
                    <a:pt x="401" y="63"/>
                  </a:lnTo>
                  <a:lnTo>
                    <a:pt x="391" y="57"/>
                  </a:lnTo>
                  <a:lnTo>
                    <a:pt x="387" y="51"/>
                  </a:lnTo>
                  <a:lnTo>
                    <a:pt x="377" y="46"/>
                  </a:lnTo>
                  <a:lnTo>
                    <a:pt x="369" y="40"/>
                  </a:lnTo>
                  <a:lnTo>
                    <a:pt x="360" y="35"/>
                  </a:lnTo>
                  <a:lnTo>
                    <a:pt x="348" y="29"/>
                  </a:lnTo>
                  <a:lnTo>
                    <a:pt x="340" y="23"/>
                  </a:lnTo>
                  <a:lnTo>
                    <a:pt x="329" y="20"/>
                  </a:lnTo>
                  <a:lnTo>
                    <a:pt x="319" y="17"/>
                  </a:lnTo>
                  <a:lnTo>
                    <a:pt x="309" y="11"/>
                  </a:lnTo>
                  <a:lnTo>
                    <a:pt x="300" y="8"/>
                  </a:lnTo>
                  <a:lnTo>
                    <a:pt x="288" y="6"/>
                  </a:lnTo>
                  <a:lnTo>
                    <a:pt x="276" y="6"/>
                  </a:lnTo>
                  <a:lnTo>
                    <a:pt x="265" y="2"/>
                  </a:lnTo>
                  <a:lnTo>
                    <a:pt x="253" y="2"/>
                  </a:lnTo>
                  <a:lnTo>
                    <a:pt x="243" y="2"/>
                  </a:lnTo>
                  <a:lnTo>
                    <a:pt x="231"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17" name="Freeform 16"/>
            <p:cNvSpPr>
              <a:spLocks/>
            </p:cNvSpPr>
            <p:nvPr/>
          </p:nvSpPr>
          <p:spPr bwMode="auto">
            <a:xfrm>
              <a:off x="3070" y="2216"/>
              <a:ext cx="346" cy="284"/>
            </a:xfrm>
            <a:custGeom>
              <a:avLst/>
              <a:gdLst>
                <a:gd name="T0" fmla="*/ 154 w 346"/>
                <a:gd name="T1" fmla="*/ 2 h 284"/>
                <a:gd name="T2" fmla="*/ 130 w 346"/>
                <a:gd name="T3" fmla="*/ 6 h 284"/>
                <a:gd name="T4" fmla="*/ 106 w 346"/>
                <a:gd name="T5" fmla="*/ 10 h 284"/>
                <a:gd name="T6" fmla="*/ 84 w 346"/>
                <a:gd name="T7" fmla="*/ 22 h 284"/>
                <a:gd name="T8" fmla="*/ 64 w 346"/>
                <a:gd name="T9" fmla="*/ 34 h 284"/>
                <a:gd name="T10" fmla="*/ 46 w 346"/>
                <a:gd name="T11" fmla="*/ 48 h 284"/>
                <a:gd name="T12" fmla="*/ 32 w 346"/>
                <a:gd name="T13" fmla="*/ 64 h 284"/>
                <a:gd name="T14" fmla="*/ 18 w 346"/>
                <a:gd name="T15" fmla="*/ 80 h 284"/>
                <a:gd name="T16" fmla="*/ 8 w 346"/>
                <a:gd name="T17" fmla="*/ 100 h 284"/>
                <a:gd name="T18" fmla="*/ 4 w 346"/>
                <a:gd name="T19" fmla="*/ 119 h 284"/>
                <a:gd name="T20" fmla="*/ 0 w 346"/>
                <a:gd name="T21" fmla="*/ 142 h 284"/>
                <a:gd name="T22" fmla="*/ 4 w 346"/>
                <a:gd name="T23" fmla="*/ 164 h 284"/>
                <a:gd name="T24" fmla="*/ 8 w 346"/>
                <a:gd name="T25" fmla="*/ 183 h 284"/>
                <a:gd name="T26" fmla="*/ 18 w 346"/>
                <a:gd name="T27" fmla="*/ 203 h 284"/>
                <a:gd name="T28" fmla="*/ 32 w 346"/>
                <a:gd name="T29" fmla="*/ 223 h 284"/>
                <a:gd name="T30" fmla="*/ 46 w 346"/>
                <a:gd name="T31" fmla="*/ 237 h 284"/>
                <a:gd name="T32" fmla="*/ 64 w 346"/>
                <a:gd name="T33" fmla="*/ 251 h 284"/>
                <a:gd name="T34" fmla="*/ 84 w 346"/>
                <a:gd name="T35" fmla="*/ 261 h 284"/>
                <a:gd name="T36" fmla="*/ 106 w 346"/>
                <a:gd name="T37" fmla="*/ 273 h 284"/>
                <a:gd name="T38" fmla="*/ 130 w 346"/>
                <a:gd name="T39" fmla="*/ 278 h 284"/>
                <a:gd name="T40" fmla="*/ 154 w 346"/>
                <a:gd name="T41" fmla="*/ 283 h 284"/>
                <a:gd name="T42" fmla="*/ 182 w 346"/>
                <a:gd name="T43" fmla="*/ 283 h 284"/>
                <a:gd name="T44" fmla="*/ 208 w 346"/>
                <a:gd name="T45" fmla="*/ 281 h 284"/>
                <a:gd name="T46" fmla="*/ 233 w 346"/>
                <a:gd name="T47" fmla="*/ 275 h 284"/>
                <a:gd name="T48" fmla="*/ 256 w 346"/>
                <a:gd name="T49" fmla="*/ 267 h 284"/>
                <a:gd name="T50" fmla="*/ 275 w 346"/>
                <a:gd name="T51" fmla="*/ 255 h 284"/>
                <a:gd name="T52" fmla="*/ 295 w 346"/>
                <a:gd name="T53" fmla="*/ 242 h 284"/>
                <a:gd name="T54" fmla="*/ 312 w 346"/>
                <a:gd name="T55" fmla="*/ 228 h 284"/>
                <a:gd name="T56" fmla="*/ 326 w 346"/>
                <a:gd name="T57" fmla="*/ 209 h 284"/>
                <a:gd name="T58" fmla="*/ 337 w 346"/>
                <a:gd name="T59" fmla="*/ 191 h 284"/>
                <a:gd name="T60" fmla="*/ 343 w 346"/>
                <a:gd name="T61" fmla="*/ 169 h 284"/>
                <a:gd name="T62" fmla="*/ 345 w 346"/>
                <a:gd name="T63" fmla="*/ 150 h 284"/>
                <a:gd name="T64" fmla="*/ 345 w 346"/>
                <a:gd name="T65" fmla="*/ 128 h 284"/>
                <a:gd name="T66" fmla="*/ 340 w 346"/>
                <a:gd name="T67" fmla="*/ 108 h 284"/>
                <a:gd name="T68" fmla="*/ 331 w 346"/>
                <a:gd name="T69" fmla="*/ 86 h 284"/>
                <a:gd name="T70" fmla="*/ 320 w 346"/>
                <a:gd name="T71" fmla="*/ 70 h 284"/>
                <a:gd name="T72" fmla="*/ 306 w 346"/>
                <a:gd name="T73" fmla="*/ 52 h 284"/>
                <a:gd name="T74" fmla="*/ 289 w 346"/>
                <a:gd name="T75" fmla="*/ 38 h 284"/>
                <a:gd name="T76" fmla="*/ 270 w 346"/>
                <a:gd name="T77" fmla="*/ 24 h 284"/>
                <a:gd name="T78" fmla="*/ 247 w 346"/>
                <a:gd name="T79" fmla="*/ 14 h 284"/>
                <a:gd name="T80" fmla="*/ 225 w 346"/>
                <a:gd name="T81" fmla="*/ 8 h 284"/>
                <a:gd name="T82" fmla="*/ 200 w 346"/>
                <a:gd name="T83" fmla="*/ 2 h 284"/>
                <a:gd name="T84" fmla="*/ 174 w 346"/>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284"/>
                <a:gd name="T131" fmla="*/ 346 w 346"/>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284">
                  <a:moveTo>
                    <a:pt x="174" y="0"/>
                  </a:moveTo>
                  <a:lnTo>
                    <a:pt x="166" y="0"/>
                  </a:lnTo>
                  <a:lnTo>
                    <a:pt x="154" y="2"/>
                  </a:lnTo>
                  <a:lnTo>
                    <a:pt x="149" y="2"/>
                  </a:lnTo>
                  <a:lnTo>
                    <a:pt x="138" y="2"/>
                  </a:lnTo>
                  <a:lnTo>
                    <a:pt x="130" y="6"/>
                  </a:lnTo>
                  <a:lnTo>
                    <a:pt x="120" y="8"/>
                  </a:lnTo>
                  <a:lnTo>
                    <a:pt x="116" y="10"/>
                  </a:lnTo>
                  <a:lnTo>
                    <a:pt x="106" y="10"/>
                  </a:lnTo>
                  <a:lnTo>
                    <a:pt x="98" y="14"/>
                  </a:lnTo>
                  <a:lnTo>
                    <a:pt x="90" y="20"/>
                  </a:lnTo>
                  <a:lnTo>
                    <a:pt x="84" y="22"/>
                  </a:lnTo>
                  <a:lnTo>
                    <a:pt x="76" y="24"/>
                  </a:lnTo>
                  <a:lnTo>
                    <a:pt x="70" y="28"/>
                  </a:lnTo>
                  <a:lnTo>
                    <a:pt x="64" y="34"/>
                  </a:lnTo>
                  <a:lnTo>
                    <a:pt x="56" y="38"/>
                  </a:lnTo>
                  <a:lnTo>
                    <a:pt x="50" y="42"/>
                  </a:lnTo>
                  <a:lnTo>
                    <a:pt x="46" y="48"/>
                  </a:lnTo>
                  <a:lnTo>
                    <a:pt x="40" y="52"/>
                  </a:lnTo>
                  <a:lnTo>
                    <a:pt x="34" y="58"/>
                  </a:lnTo>
                  <a:lnTo>
                    <a:pt x="32" y="64"/>
                  </a:lnTo>
                  <a:lnTo>
                    <a:pt x="26" y="70"/>
                  </a:lnTo>
                  <a:lnTo>
                    <a:pt x="22" y="75"/>
                  </a:lnTo>
                  <a:lnTo>
                    <a:pt x="18" y="80"/>
                  </a:lnTo>
                  <a:lnTo>
                    <a:pt x="14" y="86"/>
                  </a:lnTo>
                  <a:lnTo>
                    <a:pt x="12" y="94"/>
                  </a:lnTo>
                  <a:lnTo>
                    <a:pt x="8" y="100"/>
                  </a:lnTo>
                  <a:lnTo>
                    <a:pt x="6" y="108"/>
                  </a:lnTo>
                  <a:lnTo>
                    <a:pt x="4" y="114"/>
                  </a:lnTo>
                  <a:lnTo>
                    <a:pt x="4" y="119"/>
                  </a:lnTo>
                  <a:lnTo>
                    <a:pt x="0" y="128"/>
                  </a:lnTo>
                  <a:lnTo>
                    <a:pt x="0" y="136"/>
                  </a:lnTo>
                  <a:lnTo>
                    <a:pt x="0" y="142"/>
                  </a:lnTo>
                  <a:lnTo>
                    <a:pt x="0" y="150"/>
                  </a:lnTo>
                  <a:lnTo>
                    <a:pt x="0" y="155"/>
                  </a:lnTo>
                  <a:lnTo>
                    <a:pt x="4" y="164"/>
                  </a:lnTo>
                  <a:lnTo>
                    <a:pt x="4" y="169"/>
                  </a:lnTo>
                  <a:lnTo>
                    <a:pt x="6" y="177"/>
                  </a:lnTo>
                  <a:lnTo>
                    <a:pt x="8" y="183"/>
                  </a:lnTo>
                  <a:lnTo>
                    <a:pt x="12" y="191"/>
                  </a:lnTo>
                  <a:lnTo>
                    <a:pt x="14" y="197"/>
                  </a:lnTo>
                  <a:lnTo>
                    <a:pt x="18" y="203"/>
                  </a:lnTo>
                  <a:lnTo>
                    <a:pt x="22" y="209"/>
                  </a:lnTo>
                  <a:lnTo>
                    <a:pt x="26" y="215"/>
                  </a:lnTo>
                  <a:lnTo>
                    <a:pt x="32" y="223"/>
                  </a:lnTo>
                  <a:lnTo>
                    <a:pt x="34" y="228"/>
                  </a:lnTo>
                  <a:lnTo>
                    <a:pt x="40" y="231"/>
                  </a:lnTo>
                  <a:lnTo>
                    <a:pt x="46" y="237"/>
                  </a:lnTo>
                  <a:lnTo>
                    <a:pt x="50" y="242"/>
                  </a:lnTo>
                  <a:lnTo>
                    <a:pt x="56" y="247"/>
                  </a:lnTo>
                  <a:lnTo>
                    <a:pt x="64" y="251"/>
                  </a:lnTo>
                  <a:lnTo>
                    <a:pt x="70" y="255"/>
                  </a:lnTo>
                  <a:lnTo>
                    <a:pt x="76" y="259"/>
                  </a:lnTo>
                  <a:lnTo>
                    <a:pt x="84" y="261"/>
                  </a:lnTo>
                  <a:lnTo>
                    <a:pt x="90" y="267"/>
                  </a:lnTo>
                  <a:lnTo>
                    <a:pt x="98" y="269"/>
                  </a:lnTo>
                  <a:lnTo>
                    <a:pt x="106" y="273"/>
                  </a:lnTo>
                  <a:lnTo>
                    <a:pt x="116" y="275"/>
                  </a:lnTo>
                  <a:lnTo>
                    <a:pt x="120" y="278"/>
                  </a:lnTo>
                  <a:lnTo>
                    <a:pt x="130" y="278"/>
                  </a:lnTo>
                  <a:lnTo>
                    <a:pt x="138" y="281"/>
                  </a:lnTo>
                  <a:lnTo>
                    <a:pt x="149" y="281"/>
                  </a:lnTo>
                  <a:lnTo>
                    <a:pt x="154" y="283"/>
                  </a:lnTo>
                  <a:lnTo>
                    <a:pt x="166" y="283"/>
                  </a:lnTo>
                  <a:lnTo>
                    <a:pt x="174" y="283"/>
                  </a:lnTo>
                  <a:lnTo>
                    <a:pt x="182" y="283"/>
                  </a:lnTo>
                  <a:lnTo>
                    <a:pt x="191" y="283"/>
                  </a:lnTo>
                  <a:lnTo>
                    <a:pt x="200" y="281"/>
                  </a:lnTo>
                  <a:lnTo>
                    <a:pt x="208" y="281"/>
                  </a:lnTo>
                  <a:lnTo>
                    <a:pt x="216" y="278"/>
                  </a:lnTo>
                  <a:lnTo>
                    <a:pt x="225" y="278"/>
                  </a:lnTo>
                  <a:lnTo>
                    <a:pt x="233" y="275"/>
                  </a:lnTo>
                  <a:lnTo>
                    <a:pt x="242" y="273"/>
                  </a:lnTo>
                  <a:lnTo>
                    <a:pt x="247" y="269"/>
                  </a:lnTo>
                  <a:lnTo>
                    <a:pt x="256" y="267"/>
                  </a:lnTo>
                  <a:lnTo>
                    <a:pt x="264" y="261"/>
                  </a:lnTo>
                  <a:lnTo>
                    <a:pt x="270" y="259"/>
                  </a:lnTo>
                  <a:lnTo>
                    <a:pt x="275" y="255"/>
                  </a:lnTo>
                  <a:lnTo>
                    <a:pt x="284" y="251"/>
                  </a:lnTo>
                  <a:lnTo>
                    <a:pt x="289" y="247"/>
                  </a:lnTo>
                  <a:lnTo>
                    <a:pt x="295" y="242"/>
                  </a:lnTo>
                  <a:lnTo>
                    <a:pt x="301" y="237"/>
                  </a:lnTo>
                  <a:lnTo>
                    <a:pt x="306" y="231"/>
                  </a:lnTo>
                  <a:lnTo>
                    <a:pt x="312" y="228"/>
                  </a:lnTo>
                  <a:lnTo>
                    <a:pt x="317" y="223"/>
                  </a:lnTo>
                  <a:lnTo>
                    <a:pt x="320" y="215"/>
                  </a:lnTo>
                  <a:lnTo>
                    <a:pt x="326" y="209"/>
                  </a:lnTo>
                  <a:lnTo>
                    <a:pt x="329" y="203"/>
                  </a:lnTo>
                  <a:lnTo>
                    <a:pt x="331" y="197"/>
                  </a:lnTo>
                  <a:lnTo>
                    <a:pt x="337" y="191"/>
                  </a:lnTo>
                  <a:lnTo>
                    <a:pt x="337" y="183"/>
                  </a:lnTo>
                  <a:lnTo>
                    <a:pt x="340" y="177"/>
                  </a:lnTo>
                  <a:lnTo>
                    <a:pt x="343" y="169"/>
                  </a:lnTo>
                  <a:lnTo>
                    <a:pt x="343" y="164"/>
                  </a:lnTo>
                  <a:lnTo>
                    <a:pt x="345" y="155"/>
                  </a:lnTo>
                  <a:lnTo>
                    <a:pt x="345" y="150"/>
                  </a:lnTo>
                  <a:lnTo>
                    <a:pt x="345" y="142"/>
                  </a:lnTo>
                  <a:lnTo>
                    <a:pt x="345" y="136"/>
                  </a:lnTo>
                  <a:lnTo>
                    <a:pt x="345" y="128"/>
                  </a:lnTo>
                  <a:lnTo>
                    <a:pt x="343" y="119"/>
                  </a:lnTo>
                  <a:lnTo>
                    <a:pt x="343" y="114"/>
                  </a:lnTo>
                  <a:lnTo>
                    <a:pt x="340" y="108"/>
                  </a:lnTo>
                  <a:lnTo>
                    <a:pt x="337" y="100"/>
                  </a:lnTo>
                  <a:lnTo>
                    <a:pt x="337" y="94"/>
                  </a:lnTo>
                  <a:lnTo>
                    <a:pt x="331" y="86"/>
                  </a:lnTo>
                  <a:lnTo>
                    <a:pt x="329" y="80"/>
                  </a:lnTo>
                  <a:lnTo>
                    <a:pt x="326" y="75"/>
                  </a:lnTo>
                  <a:lnTo>
                    <a:pt x="320" y="70"/>
                  </a:lnTo>
                  <a:lnTo>
                    <a:pt x="317" y="64"/>
                  </a:lnTo>
                  <a:lnTo>
                    <a:pt x="312" y="58"/>
                  </a:lnTo>
                  <a:lnTo>
                    <a:pt x="306" y="52"/>
                  </a:lnTo>
                  <a:lnTo>
                    <a:pt x="301" y="48"/>
                  </a:lnTo>
                  <a:lnTo>
                    <a:pt x="295" y="42"/>
                  </a:lnTo>
                  <a:lnTo>
                    <a:pt x="289" y="38"/>
                  </a:lnTo>
                  <a:lnTo>
                    <a:pt x="284" y="34"/>
                  </a:lnTo>
                  <a:lnTo>
                    <a:pt x="275" y="28"/>
                  </a:lnTo>
                  <a:lnTo>
                    <a:pt x="270" y="24"/>
                  </a:lnTo>
                  <a:lnTo>
                    <a:pt x="264" y="22"/>
                  </a:lnTo>
                  <a:lnTo>
                    <a:pt x="256" y="20"/>
                  </a:lnTo>
                  <a:lnTo>
                    <a:pt x="247" y="14"/>
                  </a:lnTo>
                  <a:lnTo>
                    <a:pt x="242" y="10"/>
                  </a:lnTo>
                  <a:lnTo>
                    <a:pt x="233" y="10"/>
                  </a:lnTo>
                  <a:lnTo>
                    <a:pt x="225" y="8"/>
                  </a:lnTo>
                  <a:lnTo>
                    <a:pt x="216" y="6"/>
                  </a:lnTo>
                  <a:lnTo>
                    <a:pt x="208" y="2"/>
                  </a:lnTo>
                  <a:lnTo>
                    <a:pt x="200" y="2"/>
                  </a:lnTo>
                  <a:lnTo>
                    <a:pt x="191" y="2"/>
                  </a:lnTo>
                  <a:lnTo>
                    <a:pt x="182" y="0"/>
                  </a:lnTo>
                  <a:lnTo>
                    <a:pt x="174"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18" name="Freeform 17"/>
            <p:cNvSpPr>
              <a:spLocks/>
            </p:cNvSpPr>
            <p:nvPr/>
          </p:nvSpPr>
          <p:spPr bwMode="auto">
            <a:xfrm>
              <a:off x="3061" y="2216"/>
              <a:ext cx="355" cy="294"/>
            </a:xfrm>
            <a:custGeom>
              <a:avLst/>
              <a:gdLst>
                <a:gd name="T0" fmla="*/ 162 w 355"/>
                <a:gd name="T1" fmla="*/ 0 h 294"/>
                <a:gd name="T2" fmla="*/ 136 w 355"/>
                <a:gd name="T3" fmla="*/ 6 h 294"/>
                <a:gd name="T4" fmla="*/ 109 w 355"/>
                <a:gd name="T5" fmla="*/ 11 h 294"/>
                <a:gd name="T6" fmla="*/ 86 w 355"/>
                <a:gd name="T7" fmla="*/ 23 h 294"/>
                <a:gd name="T8" fmla="*/ 66 w 355"/>
                <a:gd name="T9" fmla="*/ 35 h 294"/>
                <a:gd name="T10" fmla="*/ 49 w 355"/>
                <a:gd name="T11" fmla="*/ 49 h 294"/>
                <a:gd name="T12" fmla="*/ 32 w 355"/>
                <a:gd name="T13" fmla="*/ 64 h 294"/>
                <a:gd name="T14" fmla="*/ 20 w 355"/>
                <a:gd name="T15" fmla="*/ 83 h 294"/>
                <a:gd name="T16" fmla="*/ 8 w 355"/>
                <a:gd name="T17" fmla="*/ 103 h 294"/>
                <a:gd name="T18" fmla="*/ 4 w 355"/>
                <a:gd name="T19" fmla="*/ 124 h 294"/>
                <a:gd name="T20" fmla="*/ 0 w 355"/>
                <a:gd name="T21" fmla="*/ 147 h 294"/>
                <a:gd name="T22" fmla="*/ 4 w 355"/>
                <a:gd name="T23" fmla="*/ 169 h 294"/>
                <a:gd name="T24" fmla="*/ 8 w 355"/>
                <a:gd name="T25" fmla="*/ 190 h 294"/>
                <a:gd name="T26" fmla="*/ 20 w 355"/>
                <a:gd name="T27" fmla="*/ 210 h 294"/>
                <a:gd name="T28" fmla="*/ 32 w 355"/>
                <a:gd name="T29" fmla="*/ 227 h 294"/>
                <a:gd name="T30" fmla="*/ 49 w 355"/>
                <a:gd name="T31" fmla="*/ 245 h 294"/>
                <a:gd name="T32" fmla="*/ 66 w 355"/>
                <a:gd name="T33" fmla="*/ 259 h 294"/>
                <a:gd name="T34" fmla="*/ 86 w 355"/>
                <a:gd name="T35" fmla="*/ 270 h 294"/>
                <a:gd name="T36" fmla="*/ 109 w 355"/>
                <a:gd name="T37" fmla="*/ 282 h 294"/>
                <a:gd name="T38" fmla="*/ 136 w 355"/>
                <a:gd name="T39" fmla="*/ 288 h 294"/>
                <a:gd name="T40" fmla="*/ 162 w 355"/>
                <a:gd name="T41" fmla="*/ 291 h 294"/>
                <a:gd name="T42" fmla="*/ 187 w 355"/>
                <a:gd name="T43" fmla="*/ 293 h 294"/>
                <a:gd name="T44" fmla="*/ 214 w 355"/>
                <a:gd name="T45" fmla="*/ 291 h 294"/>
                <a:gd name="T46" fmla="*/ 239 w 355"/>
                <a:gd name="T47" fmla="*/ 285 h 294"/>
                <a:gd name="T48" fmla="*/ 263 w 355"/>
                <a:gd name="T49" fmla="*/ 276 h 294"/>
                <a:gd name="T50" fmla="*/ 286 w 355"/>
                <a:gd name="T51" fmla="*/ 264 h 294"/>
                <a:gd name="T52" fmla="*/ 302 w 355"/>
                <a:gd name="T53" fmla="*/ 251 h 294"/>
                <a:gd name="T54" fmla="*/ 320 w 355"/>
                <a:gd name="T55" fmla="*/ 233 h 294"/>
                <a:gd name="T56" fmla="*/ 335 w 355"/>
                <a:gd name="T57" fmla="*/ 216 h 294"/>
                <a:gd name="T58" fmla="*/ 346 w 355"/>
                <a:gd name="T59" fmla="*/ 196 h 294"/>
                <a:gd name="T60" fmla="*/ 352 w 355"/>
                <a:gd name="T61" fmla="*/ 175 h 294"/>
                <a:gd name="T62" fmla="*/ 354 w 355"/>
                <a:gd name="T63" fmla="*/ 153 h 294"/>
                <a:gd name="T64" fmla="*/ 354 w 355"/>
                <a:gd name="T65" fmla="*/ 132 h 294"/>
                <a:gd name="T66" fmla="*/ 349 w 355"/>
                <a:gd name="T67" fmla="*/ 109 h 294"/>
                <a:gd name="T68" fmla="*/ 343 w 355"/>
                <a:gd name="T69" fmla="*/ 89 h 294"/>
                <a:gd name="T70" fmla="*/ 329 w 355"/>
                <a:gd name="T71" fmla="*/ 72 h 294"/>
                <a:gd name="T72" fmla="*/ 314 w 355"/>
                <a:gd name="T73" fmla="*/ 54 h 294"/>
                <a:gd name="T74" fmla="*/ 296 w 355"/>
                <a:gd name="T75" fmla="*/ 37 h 294"/>
                <a:gd name="T76" fmla="*/ 277 w 355"/>
                <a:gd name="T77" fmla="*/ 25 h 294"/>
                <a:gd name="T78" fmla="*/ 257 w 355"/>
                <a:gd name="T79" fmla="*/ 14 h 294"/>
                <a:gd name="T80" fmla="*/ 230 w 355"/>
                <a:gd name="T81" fmla="*/ 6 h 294"/>
                <a:gd name="T82" fmla="*/ 205 w 355"/>
                <a:gd name="T83" fmla="*/ 2 h 294"/>
                <a:gd name="T84" fmla="*/ 179 w 355"/>
                <a:gd name="T85" fmla="*/ 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294"/>
                <a:gd name="T131" fmla="*/ 355 w 355"/>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294">
                  <a:moveTo>
                    <a:pt x="179" y="0"/>
                  </a:moveTo>
                  <a:lnTo>
                    <a:pt x="170" y="0"/>
                  </a:lnTo>
                  <a:lnTo>
                    <a:pt x="162" y="0"/>
                  </a:lnTo>
                  <a:lnTo>
                    <a:pt x="152" y="2"/>
                  </a:lnTo>
                  <a:lnTo>
                    <a:pt x="144" y="2"/>
                  </a:lnTo>
                  <a:lnTo>
                    <a:pt x="136" y="6"/>
                  </a:lnTo>
                  <a:lnTo>
                    <a:pt x="127" y="6"/>
                  </a:lnTo>
                  <a:lnTo>
                    <a:pt x="119" y="8"/>
                  </a:lnTo>
                  <a:lnTo>
                    <a:pt x="109" y="11"/>
                  </a:lnTo>
                  <a:lnTo>
                    <a:pt x="101" y="14"/>
                  </a:lnTo>
                  <a:lnTo>
                    <a:pt x="95" y="17"/>
                  </a:lnTo>
                  <a:lnTo>
                    <a:pt x="86" y="23"/>
                  </a:lnTo>
                  <a:lnTo>
                    <a:pt x="80" y="25"/>
                  </a:lnTo>
                  <a:lnTo>
                    <a:pt x="72" y="29"/>
                  </a:lnTo>
                  <a:lnTo>
                    <a:pt x="66" y="35"/>
                  </a:lnTo>
                  <a:lnTo>
                    <a:pt x="61" y="37"/>
                  </a:lnTo>
                  <a:lnTo>
                    <a:pt x="52" y="43"/>
                  </a:lnTo>
                  <a:lnTo>
                    <a:pt x="49" y="49"/>
                  </a:lnTo>
                  <a:lnTo>
                    <a:pt x="43" y="54"/>
                  </a:lnTo>
                  <a:lnTo>
                    <a:pt x="37" y="60"/>
                  </a:lnTo>
                  <a:lnTo>
                    <a:pt x="32" y="64"/>
                  </a:lnTo>
                  <a:lnTo>
                    <a:pt x="26" y="72"/>
                  </a:lnTo>
                  <a:lnTo>
                    <a:pt x="23" y="78"/>
                  </a:lnTo>
                  <a:lnTo>
                    <a:pt x="20" y="83"/>
                  </a:lnTo>
                  <a:lnTo>
                    <a:pt x="14" y="89"/>
                  </a:lnTo>
                  <a:lnTo>
                    <a:pt x="12" y="97"/>
                  </a:lnTo>
                  <a:lnTo>
                    <a:pt x="8" y="103"/>
                  </a:lnTo>
                  <a:lnTo>
                    <a:pt x="6" y="109"/>
                  </a:lnTo>
                  <a:lnTo>
                    <a:pt x="6" y="118"/>
                  </a:lnTo>
                  <a:lnTo>
                    <a:pt x="4" y="124"/>
                  </a:lnTo>
                  <a:lnTo>
                    <a:pt x="4" y="132"/>
                  </a:lnTo>
                  <a:lnTo>
                    <a:pt x="0" y="138"/>
                  </a:lnTo>
                  <a:lnTo>
                    <a:pt x="0" y="147"/>
                  </a:lnTo>
                  <a:lnTo>
                    <a:pt x="0" y="153"/>
                  </a:lnTo>
                  <a:lnTo>
                    <a:pt x="4" y="161"/>
                  </a:lnTo>
                  <a:lnTo>
                    <a:pt x="4" y="169"/>
                  </a:lnTo>
                  <a:lnTo>
                    <a:pt x="6" y="175"/>
                  </a:lnTo>
                  <a:lnTo>
                    <a:pt x="6" y="184"/>
                  </a:lnTo>
                  <a:lnTo>
                    <a:pt x="8" y="190"/>
                  </a:lnTo>
                  <a:lnTo>
                    <a:pt x="12" y="196"/>
                  </a:lnTo>
                  <a:lnTo>
                    <a:pt x="14" y="204"/>
                  </a:lnTo>
                  <a:lnTo>
                    <a:pt x="20" y="210"/>
                  </a:lnTo>
                  <a:lnTo>
                    <a:pt x="23" y="216"/>
                  </a:lnTo>
                  <a:lnTo>
                    <a:pt x="26" y="222"/>
                  </a:lnTo>
                  <a:lnTo>
                    <a:pt x="32" y="227"/>
                  </a:lnTo>
                  <a:lnTo>
                    <a:pt x="37" y="233"/>
                  </a:lnTo>
                  <a:lnTo>
                    <a:pt x="43" y="239"/>
                  </a:lnTo>
                  <a:lnTo>
                    <a:pt x="49" y="245"/>
                  </a:lnTo>
                  <a:lnTo>
                    <a:pt x="52" y="251"/>
                  </a:lnTo>
                  <a:lnTo>
                    <a:pt x="61" y="253"/>
                  </a:lnTo>
                  <a:lnTo>
                    <a:pt x="66" y="259"/>
                  </a:lnTo>
                  <a:lnTo>
                    <a:pt x="72" y="264"/>
                  </a:lnTo>
                  <a:lnTo>
                    <a:pt x="80" y="268"/>
                  </a:lnTo>
                  <a:lnTo>
                    <a:pt x="86" y="270"/>
                  </a:lnTo>
                  <a:lnTo>
                    <a:pt x="95" y="276"/>
                  </a:lnTo>
                  <a:lnTo>
                    <a:pt x="101" y="279"/>
                  </a:lnTo>
                  <a:lnTo>
                    <a:pt x="109" y="282"/>
                  </a:lnTo>
                  <a:lnTo>
                    <a:pt x="119" y="285"/>
                  </a:lnTo>
                  <a:lnTo>
                    <a:pt x="127" y="288"/>
                  </a:lnTo>
                  <a:lnTo>
                    <a:pt x="136" y="288"/>
                  </a:lnTo>
                  <a:lnTo>
                    <a:pt x="144" y="291"/>
                  </a:lnTo>
                  <a:lnTo>
                    <a:pt x="152" y="291"/>
                  </a:lnTo>
                  <a:lnTo>
                    <a:pt x="162" y="291"/>
                  </a:lnTo>
                  <a:lnTo>
                    <a:pt x="170" y="293"/>
                  </a:lnTo>
                  <a:lnTo>
                    <a:pt x="179" y="293"/>
                  </a:lnTo>
                  <a:lnTo>
                    <a:pt x="187" y="293"/>
                  </a:lnTo>
                  <a:lnTo>
                    <a:pt x="196" y="291"/>
                  </a:lnTo>
                  <a:lnTo>
                    <a:pt x="205" y="291"/>
                  </a:lnTo>
                  <a:lnTo>
                    <a:pt x="214" y="291"/>
                  </a:lnTo>
                  <a:lnTo>
                    <a:pt x="222" y="288"/>
                  </a:lnTo>
                  <a:lnTo>
                    <a:pt x="230" y="288"/>
                  </a:lnTo>
                  <a:lnTo>
                    <a:pt x="239" y="285"/>
                  </a:lnTo>
                  <a:lnTo>
                    <a:pt x="248" y="282"/>
                  </a:lnTo>
                  <a:lnTo>
                    <a:pt x="257" y="279"/>
                  </a:lnTo>
                  <a:lnTo>
                    <a:pt x="263" y="276"/>
                  </a:lnTo>
                  <a:lnTo>
                    <a:pt x="271" y="270"/>
                  </a:lnTo>
                  <a:lnTo>
                    <a:pt x="277" y="268"/>
                  </a:lnTo>
                  <a:lnTo>
                    <a:pt x="286" y="264"/>
                  </a:lnTo>
                  <a:lnTo>
                    <a:pt x="292" y="259"/>
                  </a:lnTo>
                  <a:lnTo>
                    <a:pt x="296" y="253"/>
                  </a:lnTo>
                  <a:lnTo>
                    <a:pt x="302" y="251"/>
                  </a:lnTo>
                  <a:lnTo>
                    <a:pt x="311" y="245"/>
                  </a:lnTo>
                  <a:lnTo>
                    <a:pt x="314" y="239"/>
                  </a:lnTo>
                  <a:lnTo>
                    <a:pt x="320" y="233"/>
                  </a:lnTo>
                  <a:lnTo>
                    <a:pt x="325" y="227"/>
                  </a:lnTo>
                  <a:lnTo>
                    <a:pt x="329" y="222"/>
                  </a:lnTo>
                  <a:lnTo>
                    <a:pt x="335" y="216"/>
                  </a:lnTo>
                  <a:lnTo>
                    <a:pt x="337" y="210"/>
                  </a:lnTo>
                  <a:lnTo>
                    <a:pt x="343" y="204"/>
                  </a:lnTo>
                  <a:lnTo>
                    <a:pt x="346" y="196"/>
                  </a:lnTo>
                  <a:lnTo>
                    <a:pt x="349" y="190"/>
                  </a:lnTo>
                  <a:lnTo>
                    <a:pt x="349" y="184"/>
                  </a:lnTo>
                  <a:lnTo>
                    <a:pt x="352" y="175"/>
                  </a:lnTo>
                  <a:lnTo>
                    <a:pt x="354" y="169"/>
                  </a:lnTo>
                  <a:lnTo>
                    <a:pt x="354" y="161"/>
                  </a:lnTo>
                  <a:lnTo>
                    <a:pt x="354" y="153"/>
                  </a:lnTo>
                  <a:lnTo>
                    <a:pt x="354" y="147"/>
                  </a:lnTo>
                  <a:lnTo>
                    <a:pt x="354" y="138"/>
                  </a:lnTo>
                  <a:lnTo>
                    <a:pt x="354" y="132"/>
                  </a:lnTo>
                  <a:lnTo>
                    <a:pt x="354" y="124"/>
                  </a:lnTo>
                  <a:lnTo>
                    <a:pt x="352" y="118"/>
                  </a:lnTo>
                  <a:lnTo>
                    <a:pt x="349" y="109"/>
                  </a:lnTo>
                  <a:lnTo>
                    <a:pt x="349" y="103"/>
                  </a:lnTo>
                  <a:lnTo>
                    <a:pt x="346" y="97"/>
                  </a:lnTo>
                  <a:lnTo>
                    <a:pt x="343" y="89"/>
                  </a:lnTo>
                  <a:lnTo>
                    <a:pt x="337" y="83"/>
                  </a:lnTo>
                  <a:lnTo>
                    <a:pt x="335" y="78"/>
                  </a:lnTo>
                  <a:lnTo>
                    <a:pt x="329" y="72"/>
                  </a:lnTo>
                  <a:lnTo>
                    <a:pt x="325" y="64"/>
                  </a:lnTo>
                  <a:lnTo>
                    <a:pt x="320" y="60"/>
                  </a:lnTo>
                  <a:lnTo>
                    <a:pt x="314" y="54"/>
                  </a:lnTo>
                  <a:lnTo>
                    <a:pt x="311" y="49"/>
                  </a:lnTo>
                  <a:lnTo>
                    <a:pt x="302" y="43"/>
                  </a:lnTo>
                  <a:lnTo>
                    <a:pt x="296" y="37"/>
                  </a:lnTo>
                  <a:lnTo>
                    <a:pt x="292" y="35"/>
                  </a:lnTo>
                  <a:lnTo>
                    <a:pt x="286" y="29"/>
                  </a:lnTo>
                  <a:lnTo>
                    <a:pt x="277" y="25"/>
                  </a:lnTo>
                  <a:lnTo>
                    <a:pt x="271" y="23"/>
                  </a:lnTo>
                  <a:lnTo>
                    <a:pt x="263" y="17"/>
                  </a:lnTo>
                  <a:lnTo>
                    <a:pt x="257" y="14"/>
                  </a:lnTo>
                  <a:lnTo>
                    <a:pt x="248" y="11"/>
                  </a:lnTo>
                  <a:lnTo>
                    <a:pt x="239" y="8"/>
                  </a:lnTo>
                  <a:lnTo>
                    <a:pt x="230" y="6"/>
                  </a:lnTo>
                  <a:lnTo>
                    <a:pt x="222" y="6"/>
                  </a:lnTo>
                  <a:lnTo>
                    <a:pt x="214" y="2"/>
                  </a:lnTo>
                  <a:lnTo>
                    <a:pt x="205" y="2"/>
                  </a:lnTo>
                  <a:lnTo>
                    <a:pt x="196" y="0"/>
                  </a:lnTo>
                  <a:lnTo>
                    <a:pt x="187" y="0"/>
                  </a:lnTo>
                  <a:lnTo>
                    <a:pt x="179"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19" name="Freeform 18"/>
            <p:cNvSpPr>
              <a:spLocks/>
            </p:cNvSpPr>
            <p:nvPr/>
          </p:nvSpPr>
          <p:spPr bwMode="auto">
            <a:xfrm>
              <a:off x="3088" y="2184"/>
              <a:ext cx="311" cy="287"/>
            </a:xfrm>
            <a:custGeom>
              <a:avLst/>
              <a:gdLst>
                <a:gd name="T0" fmla="*/ 140 w 311"/>
                <a:gd name="T1" fmla="*/ 47 h 287"/>
                <a:gd name="T2" fmla="*/ 117 w 311"/>
                <a:gd name="T3" fmla="*/ 42 h 287"/>
                <a:gd name="T4" fmla="*/ 94 w 311"/>
                <a:gd name="T5" fmla="*/ 37 h 287"/>
                <a:gd name="T6" fmla="*/ 75 w 311"/>
                <a:gd name="T7" fmla="*/ 25 h 287"/>
                <a:gd name="T8" fmla="*/ 56 w 311"/>
                <a:gd name="T9" fmla="*/ 12 h 287"/>
                <a:gd name="T10" fmla="*/ 47 w 311"/>
                <a:gd name="T11" fmla="*/ 17 h 287"/>
                <a:gd name="T12" fmla="*/ 42 w 311"/>
                <a:gd name="T13" fmla="*/ 56 h 287"/>
                <a:gd name="T14" fmla="*/ 30 w 311"/>
                <a:gd name="T15" fmla="*/ 83 h 287"/>
                <a:gd name="T16" fmla="*/ 14 w 311"/>
                <a:gd name="T17" fmla="*/ 109 h 287"/>
                <a:gd name="T18" fmla="*/ 2 w 311"/>
                <a:gd name="T19" fmla="*/ 137 h 287"/>
                <a:gd name="T20" fmla="*/ 0 w 311"/>
                <a:gd name="T21" fmla="*/ 162 h 287"/>
                <a:gd name="T22" fmla="*/ 2 w 311"/>
                <a:gd name="T23" fmla="*/ 181 h 287"/>
                <a:gd name="T24" fmla="*/ 8 w 311"/>
                <a:gd name="T25" fmla="*/ 198 h 287"/>
                <a:gd name="T26" fmla="*/ 16 w 311"/>
                <a:gd name="T27" fmla="*/ 214 h 287"/>
                <a:gd name="T28" fmla="*/ 28 w 311"/>
                <a:gd name="T29" fmla="*/ 232 h 287"/>
                <a:gd name="T30" fmla="*/ 42 w 311"/>
                <a:gd name="T31" fmla="*/ 245 h 287"/>
                <a:gd name="T32" fmla="*/ 58 w 311"/>
                <a:gd name="T33" fmla="*/ 259 h 287"/>
                <a:gd name="T34" fmla="*/ 75 w 311"/>
                <a:gd name="T35" fmla="*/ 270 h 287"/>
                <a:gd name="T36" fmla="*/ 94 w 311"/>
                <a:gd name="T37" fmla="*/ 278 h 287"/>
                <a:gd name="T38" fmla="*/ 117 w 311"/>
                <a:gd name="T39" fmla="*/ 284 h 287"/>
                <a:gd name="T40" fmla="*/ 140 w 311"/>
                <a:gd name="T41" fmla="*/ 286 h 287"/>
                <a:gd name="T42" fmla="*/ 164 w 311"/>
                <a:gd name="T43" fmla="*/ 286 h 287"/>
                <a:gd name="T44" fmla="*/ 186 w 311"/>
                <a:gd name="T45" fmla="*/ 284 h 287"/>
                <a:gd name="T46" fmla="*/ 210 w 311"/>
                <a:gd name="T47" fmla="*/ 278 h 287"/>
                <a:gd name="T48" fmla="*/ 228 w 311"/>
                <a:gd name="T49" fmla="*/ 273 h 287"/>
                <a:gd name="T50" fmla="*/ 248 w 311"/>
                <a:gd name="T51" fmla="*/ 262 h 287"/>
                <a:gd name="T52" fmla="*/ 266 w 311"/>
                <a:gd name="T53" fmla="*/ 250 h 287"/>
                <a:gd name="T54" fmla="*/ 280 w 311"/>
                <a:gd name="T55" fmla="*/ 236 h 287"/>
                <a:gd name="T56" fmla="*/ 290 w 311"/>
                <a:gd name="T57" fmla="*/ 220 h 287"/>
                <a:gd name="T58" fmla="*/ 302 w 311"/>
                <a:gd name="T59" fmla="*/ 204 h 287"/>
                <a:gd name="T60" fmla="*/ 308 w 311"/>
                <a:gd name="T61" fmla="*/ 186 h 287"/>
                <a:gd name="T62" fmla="*/ 310 w 311"/>
                <a:gd name="T63" fmla="*/ 167 h 287"/>
                <a:gd name="T64" fmla="*/ 310 w 311"/>
                <a:gd name="T65" fmla="*/ 145 h 287"/>
                <a:gd name="T66" fmla="*/ 302 w 311"/>
                <a:gd name="T67" fmla="*/ 117 h 287"/>
                <a:gd name="T68" fmla="*/ 282 w 311"/>
                <a:gd name="T69" fmla="*/ 89 h 287"/>
                <a:gd name="T70" fmla="*/ 268 w 311"/>
                <a:gd name="T71" fmla="*/ 61 h 287"/>
                <a:gd name="T72" fmla="*/ 266 w 311"/>
                <a:gd name="T73" fmla="*/ 25 h 287"/>
                <a:gd name="T74" fmla="*/ 260 w 311"/>
                <a:gd name="T75" fmla="*/ 6 h 287"/>
                <a:gd name="T76" fmla="*/ 242 w 311"/>
                <a:gd name="T77" fmla="*/ 23 h 287"/>
                <a:gd name="T78" fmla="*/ 224 w 311"/>
                <a:gd name="T79" fmla="*/ 34 h 287"/>
                <a:gd name="T80" fmla="*/ 200 w 311"/>
                <a:gd name="T81" fmla="*/ 42 h 287"/>
                <a:gd name="T82" fmla="*/ 178 w 311"/>
                <a:gd name="T83" fmla="*/ 47 h 287"/>
                <a:gd name="T84" fmla="*/ 156 w 311"/>
                <a:gd name="T85" fmla="*/ 47 h 2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287"/>
                <a:gd name="T131" fmla="*/ 311 w 311"/>
                <a:gd name="T132" fmla="*/ 287 h 2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287">
                  <a:moveTo>
                    <a:pt x="156" y="47"/>
                  </a:moveTo>
                  <a:lnTo>
                    <a:pt x="148" y="47"/>
                  </a:lnTo>
                  <a:lnTo>
                    <a:pt x="140" y="47"/>
                  </a:lnTo>
                  <a:lnTo>
                    <a:pt x="131" y="47"/>
                  </a:lnTo>
                  <a:lnTo>
                    <a:pt x="126" y="45"/>
                  </a:lnTo>
                  <a:lnTo>
                    <a:pt x="117" y="42"/>
                  </a:lnTo>
                  <a:lnTo>
                    <a:pt x="108" y="42"/>
                  </a:lnTo>
                  <a:lnTo>
                    <a:pt x="100" y="39"/>
                  </a:lnTo>
                  <a:lnTo>
                    <a:pt x="94" y="37"/>
                  </a:lnTo>
                  <a:lnTo>
                    <a:pt x="86" y="34"/>
                  </a:lnTo>
                  <a:lnTo>
                    <a:pt x="80" y="28"/>
                  </a:lnTo>
                  <a:lnTo>
                    <a:pt x="75" y="25"/>
                  </a:lnTo>
                  <a:lnTo>
                    <a:pt x="66" y="23"/>
                  </a:lnTo>
                  <a:lnTo>
                    <a:pt x="61" y="17"/>
                  </a:lnTo>
                  <a:lnTo>
                    <a:pt x="56" y="12"/>
                  </a:lnTo>
                  <a:lnTo>
                    <a:pt x="50" y="6"/>
                  </a:lnTo>
                  <a:lnTo>
                    <a:pt x="47" y="0"/>
                  </a:lnTo>
                  <a:lnTo>
                    <a:pt x="47" y="17"/>
                  </a:lnTo>
                  <a:lnTo>
                    <a:pt x="44" y="31"/>
                  </a:lnTo>
                  <a:lnTo>
                    <a:pt x="44" y="42"/>
                  </a:lnTo>
                  <a:lnTo>
                    <a:pt x="42" y="56"/>
                  </a:lnTo>
                  <a:lnTo>
                    <a:pt x="38" y="67"/>
                  </a:lnTo>
                  <a:lnTo>
                    <a:pt x="36" y="75"/>
                  </a:lnTo>
                  <a:lnTo>
                    <a:pt x="30" y="83"/>
                  </a:lnTo>
                  <a:lnTo>
                    <a:pt x="28" y="89"/>
                  </a:lnTo>
                  <a:lnTo>
                    <a:pt x="19" y="101"/>
                  </a:lnTo>
                  <a:lnTo>
                    <a:pt x="14" y="109"/>
                  </a:lnTo>
                  <a:lnTo>
                    <a:pt x="8" y="120"/>
                  </a:lnTo>
                  <a:lnTo>
                    <a:pt x="5" y="129"/>
                  </a:lnTo>
                  <a:lnTo>
                    <a:pt x="2" y="137"/>
                  </a:lnTo>
                  <a:lnTo>
                    <a:pt x="2" y="145"/>
                  </a:lnTo>
                  <a:lnTo>
                    <a:pt x="0" y="153"/>
                  </a:lnTo>
                  <a:lnTo>
                    <a:pt x="0" y="162"/>
                  </a:lnTo>
                  <a:lnTo>
                    <a:pt x="0" y="167"/>
                  </a:lnTo>
                  <a:lnTo>
                    <a:pt x="2" y="173"/>
                  </a:lnTo>
                  <a:lnTo>
                    <a:pt x="2" y="181"/>
                  </a:lnTo>
                  <a:lnTo>
                    <a:pt x="2" y="186"/>
                  </a:lnTo>
                  <a:lnTo>
                    <a:pt x="5" y="192"/>
                  </a:lnTo>
                  <a:lnTo>
                    <a:pt x="8" y="198"/>
                  </a:lnTo>
                  <a:lnTo>
                    <a:pt x="10" y="204"/>
                  </a:lnTo>
                  <a:lnTo>
                    <a:pt x="14" y="208"/>
                  </a:lnTo>
                  <a:lnTo>
                    <a:pt x="16" y="214"/>
                  </a:lnTo>
                  <a:lnTo>
                    <a:pt x="19" y="220"/>
                  </a:lnTo>
                  <a:lnTo>
                    <a:pt x="22" y="226"/>
                  </a:lnTo>
                  <a:lnTo>
                    <a:pt x="28" y="232"/>
                  </a:lnTo>
                  <a:lnTo>
                    <a:pt x="30" y="236"/>
                  </a:lnTo>
                  <a:lnTo>
                    <a:pt x="36" y="242"/>
                  </a:lnTo>
                  <a:lnTo>
                    <a:pt x="42" y="245"/>
                  </a:lnTo>
                  <a:lnTo>
                    <a:pt x="47" y="250"/>
                  </a:lnTo>
                  <a:lnTo>
                    <a:pt x="52" y="256"/>
                  </a:lnTo>
                  <a:lnTo>
                    <a:pt x="58" y="259"/>
                  </a:lnTo>
                  <a:lnTo>
                    <a:pt x="64" y="262"/>
                  </a:lnTo>
                  <a:lnTo>
                    <a:pt x="70" y="264"/>
                  </a:lnTo>
                  <a:lnTo>
                    <a:pt x="75" y="270"/>
                  </a:lnTo>
                  <a:lnTo>
                    <a:pt x="80" y="273"/>
                  </a:lnTo>
                  <a:lnTo>
                    <a:pt x="89" y="276"/>
                  </a:lnTo>
                  <a:lnTo>
                    <a:pt x="94" y="278"/>
                  </a:lnTo>
                  <a:lnTo>
                    <a:pt x="103" y="278"/>
                  </a:lnTo>
                  <a:lnTo>
                    <a:pt x="108" y="281"/>
                  </a:lnTo>
                  <a:lnTo>
                    <a:pt x="117" y="284"/>
                  </a:lnTo>
                  <a:lnTo>
                    <a:pt x="126" y="284"/>
                  </a:lnTo>
                  <a:lnTo>
                    <a:pt x="131" y="286"/>
                  </a:lnTo>
                  <a:lnTo>
                    <a:pt x="140" y="286"/>
                  </a:lnTo>
                  <a:lnTo>
                    <a:pt x="148" y="286"/>
                  </a:lnTo>
                  <a:lnTo>
                    <a:pt x="156" y="286"/>
                  </a:lnTo>
                  <a:lnTo>
                    <a:pt x="164" y="286"/>
                  </a:lnTo>
                  <a:lnTo>
                    <a:pt x="170" y="286"/>
                  </a:lnTo>
                  <a:lnTo>
                    <a:pt x="178" y="286"/>
                  </a:lnTo>
                  <a:lnTo>
                    <a:pt x="186" y="284"/>
                  </a:lnTo>
                  <a:lnTo>
                    <a:pt x="196" y="284"/>
                  </a:lnTo>
                  <a:lnTo>
                    <a:pt x="200" y="281"/>
                  </a:lnTo>
                  <a:lnTo>
                    <a:pt x="210" y="278"/>
                  </a:lnTo>
                  <a:lnTo>
                    <a:pt x="214" y="278"/>
                  </a:lnTo>
                  <a:lnTo>
                    <a:pt x="224" y="276"/>
                  </a:lnTo>
                  <a:lnTo>
                    <a:pt x="228" y="273"/>
                  </a:lnTo>
                  <a:lnTo>
                    <a:pt x="234" y="270"/>
                  </a:lnTo>
                  <a:lnTo>
                    <a:pt x="242" y="264"/>
                  </a:lnTo>
                  <a:lnTo>
                    <a:pt x="248" y="262"/>
                  </a:lnTo>
                  <a:lnTo>
                    <a:pt x="254" y="259"/>
                  </a:lnTo>
                  <a:lnTo>
                    <a:pt x="260" y="256"/>
                  </a:lnTo>
                  <a:lnTo>
                    <a:pt x="266" y="250"/>
                  </a:lnTo>
                  <a:lnTo>
                    <a:pt x="270" y="245"/>
                  </a:lnTo>
                  <a:lnTo>
                    <a:pt x="274" y="242"/>
                  </a:lnTo>
                  <a:lnTo>
                    <a:pt x="280" y="236"/>
                  </a:lnTo>
                  <a:lnTo>
                    <a:pt x="284" y="232"/>
                  </a:lnTo>
                  <a:lnTo>
                    <a:pt x="288" y="226"/>
                  </a:lnTo>
                  <a:lnTo>
                    <a:pt x="290" y="220"/>
                  </a:lnTo>
                  <a:lnTo>
                    <a:pt x="296" y="214"/>
                  </a:lnTo>
                  <a:lnTo>
                    <a:pt x="298" y="208"/>
                  </a:lnTo>
                  <a:lnTo>
                    <a:pt x="302" y="204"/>
                  </a:lnTo>
                  <a:lnTo>
                    <a:pt x="304" y="198"/>
                  </a:lnTo>
                  <a:lnTo>
                    <a:pt x="304" y="192"/>
                  </a:lnTo>
                  <a:lnTo>
                    <a:pt x="308" y="186"/>
                  </a:lnTo>
                  <a:lnTo>
                    <a:pt x="310" y="181"/>
                  </a:lnTo>
                  <a:lnTo>
                    <a:pt x="310" y="173"/>
                  </a:lnTo>
                  <a:lnTo>
                    <a:pt x="310" y="167"/>
                  </a:lnTo>
                  <a:lnTo>
                    <a:pt x="310" y="162"/>
                  </a:lnTo>
                  <a:lnTo>
                    <a:pt x="310" y="153"/>
                  </a:lnTo>
                  <a:lnTo>
                    <a:pt x="310" y="145"/>
                  </a:lnTo>
                  <a:lnTo>
                    <a:pt x="308" y="137"/>
                  </a:lnTo>
                  <a:lnTo>
                    <a:pt x="304" y="125"/>
                  </a:lnTo>
                  <a:lnTo>
                    <a:pt x="302" y="117"/>
                  </a:lnTo>
                  <a:lnTo>
                    <a:pt x="296" y="109"/>
                  </a:lnTo>
                  <a:lnTo>
                    <a:pt x="290" y="97"/>
                  </a:lnTo>
                  <a:lnTo>
                    <a:pt x="282" y="89"/>
                  </a:lnTo>
                  <a:lnTo>
                    <a:pt x="276" y="81"/>
                  </a:lnTo>
                  <a:lnTo>
                    <a:pt x="270" y="73"/>
                  </a:lnTo>
                  <a:lnTo>
                    <a:pt x="268" y="61"/>
                  </a:lnTo>
                  <a:lnTo>
                    <a:pt x="266" y="47"/>
                  </a:lnTo>
                  <a:lnTo>
                    <a:pt x="266" y="37"/>
                  </a:lnTo>
                  <a:lnTo>
                    <a:pt x="266" y="25"/>
                  </a:lnTo>
                  <a:lnTo>
                    <a:pt x="266" y="12"/>
                  </a:lnTo>
                  <a:lnTo>
                    <a:pt x="266" y="0"/>
                  </a:lnTo>
                  <a:lnTo>
                    <a:pt x="260" y="6"/>
                  </a:lnTo>
                  <a:lnTo>
                    <a:pt x="254" y="12"/>
                  </a:lnTo>
                  <a:lnTo>
                    <a:pt x="248" y="17"/>
                  </a:lnTo>
                  <a:lnTo>
                    <a:pt x="242" y="23"/>
                  </a:lnTo>
                  <a:lnTo>
                    <a:pt x="238" y="25"/>
                  </a:lnTo>
                  <a:lnTo>
                    <a:pt x="232" y="28"/>
                  </a:lnTo>
                  <a:lnTo>
                    <a:pt x="224" y="34"/>
                  </a:lnTo>
                  <a:lnTo>
                    <a:pt x="218" y="37"/>
                  </a:lnTo>
                  <a:lnTo>
                    <a:pt x="210" y="39"/>
                  </a:lnTo>
                  <a:lnTo>
                    <a:pt x="200" y="42"/>
                  </a:lnTo>
                  <a:lnTo>
                    <a:pt x="196" y="42"/>
                  </a:lnTo>
                  <a:lnTo>
                    <a:pt x="186" y="45"/>
                  </a:lnTo>
                  <a:lnTo>
                    <a:pt x="178" y="47"/>
                  </a:lnTo>
                  <a:lnTo>
                    <a:pt x="170" y="47"/>
                  </a:lnTo>
                  <a:lnTo>
                    <a:pt x="164" y="47"/>
                  </a:lnTo>
                  <a:lnTo>
                    <a:pt x="156" y="47"/>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20" name="Freeform 19"/>
            <p:cNvSpPr>
              <a:spLocks/>
            </p:cNvSpPr>
            <p:nvPr/>
          </p:nvSpPr>
          <p:spPr bwMode="auto">
            <a:xfrm>
              <a:off x="3081" y="2184"/>
              <a:ext cx="318" cy="297"/>
            </a:xfrm>
            <a:custGeom>
              <a:avLst/>
              <a:gdLst>
                <a:gd name="T0" fmla="*/ 142 w 318"/>
                <a:gd name="T1" fmla="*/ 49 h 297"/>
                <a:gd name="T2" fmla="*/ 118 w 318"/>
                <a:gd name="T3" fmla="*/ 43 h 297"/>
                <a:gd name="T4" fmla="*/ 95 w 318"/>
                <a:gd name="T5" fmla="*/ 38 h 297"/>
                <a:gd name="T6" fmla="*/ 74 w 318"/>
                <a:gd name="T7" fmla="*/ 26 h 297"/>
                <a:gd name="T8" fmla="*/ 58 w 318"/>
                <a:gd name="T9" fmla="*/ 12 h 297"/>
                <a:gd name="T10" fmla="*/ 46 w 318"/>
                <a:gd name="T11" fmla="*/ 14 h 297"/>
                <a:gd name="T12" fmla="*/ 41 w 318"/>
                <a:gd name="T13" fmla="*/ 58 h 297"/>
                <a:gd name="T14" fmla="*/ 31 w 318"/>
                <a:gd name="T15" fmla="*/ 86 h 297"/>
                <a:gd name="T16" fmla="*/ 12 w 318"/>
                <a:gd name="T17" fmla="*/ 113 h 297"/>
                <a:gd name="T18" fmla="*/ 0 w 318"/>
                <a:gd name="T19" fmla="*/ 141 h 297"/>
                <a:gd name="T20" fmla="*/ 0 w 318"/>
                <a:gd name="T21" fmla="*/ 164 h 297"/>
                <a:gd name="T22" fmla="*/ 0 w 318"/>
                <a:gd name="T23" fmla="*/ 185 h 297"/>
                <a:gd name="T24" fmla="*/ 6 w 318"/>
                <a:gd name="T25" fmla="*/ 205 h 297"/>
                <a:gd name="T26" fmla="*/ 14 w 318"/>
                <a:gd name="T27" fmla="*/ 222 h 297"/>
                <a:gd name="T28" fmla="*/ 26 w 318"/>
                <a:gd name="T29" fmla="*/ 240 h 297"/>
                <a:gd name="T30" fmla="*/ 41 w 318"/>
                <a:gd name="T31" fmla="*/ 254 h 297"/>
                <a:gd name="T32" fmla="*/ 58 w 318"/>
                <a:gd name="T33" fmla="*/ 268 h 297"/>
                <a:gd name="T34" fmla="*/ 74 w 318"/>
                <a:gd name="T35" fmla="*/ 279 h 297"/>
                <a:gd name="T36" fmla="*/ 98 w 318"/>
                <a:gd name="T37" fmla="*/ 285 h 297"/>
                <a:gd name="T38" fmla="*/ 118 w 318"/>
                <a:gd name="T39" fmla="*/ 294 h 297"/>
                <a:gd name="T40" fmla="*/ 142 w 318"/>
                <a:gd name="T41" fmla="*/ 296 h 297"/>
                <a:gd name="T42" fmla="*/ 167 w 318"/>
                <a:gd name="T43" fmla="*/ 296 h 297"/>
                <a:gd name="T44" fmla="*/ 190 w 318"/>
                <a:gd name="T45" fmla="*/ 294 h 297"/>
                <a:gd name="T46" fmla="*/ 214 w 318"/>
                <a:gd name="T47" fmla="*/ 288 h 297"/>
                <a:gd name="T48" fmla="*/ 233 w 318"/>
                <a:gd name="T49" fmla="*/ 283 h 297"/>
                <a:gd name="T50" fmla="*/ 253 w 318"/>
                <a:gd name="T51" fmla="*/ 271 h 297"/>
                <a:gd name="T52" fmla="*/ 271 w 318"/>
                <a:gd name="T53" fmla="*/ 259 h 297"/>
                <a:gd name="T54" fmla="*/ 286 w 318"/>
                <a:gd name="T55" fmla="*/ 244 h 297"/>
                <a:gd name="T56" fmla="*/ 300 w 318"/>
                <a:gd name="T57" fmla="*/ 228 h 297"/>
                <a:gd name="T58" fmla="*/ 309 w 318"/>
                <a:gd name="T59" fmla="*/ 211 h 297"/>
                <a:gd name="T60" fmla="*/ 315 w 318"/>
                <a:gd name="T61" fmla="*/ 193 h 297"/>
                <a:gd name="T62" fmla="*/ 317 w 318"/>
                <a:gd name="T63" fmla="*/ 173 h 297"/>
                <a:gd name="T64" fmla="*/ 317 w 318"/>
                <a:gd name="T65" fmla="*/ 150 h 297"/>
                <a:gd name="T66" fmla="*/ 309 w 318"/>
                <a:gd name="T67" fmla="*/ 121 h 297"/>
                <a:gd name="T68" fmla="*/ 291 w 318"/>
                <a:gd name="T69" fmla="*/ 92 h 297"/>
                <a:gd name="T70" fmla="*/ 274 w 318"/>
                <a:gd name="T71" fmla="*/ 61 h 297"/>
                <a:gd name="T72" fmla="*/ 271 w 318"/>
                <a:gd name="T73" fmla="*/ 26 h 297"/>
                <a:gd name="T74" fmla="*/ 265 w 318"/>
                <a:gd name="T75" fmla="*/ 6 h 297"/>
                <a:gd name="T76" fmla="*/ 247 w 318"/>
                <a:gd name="T77" fmla="*/ 20 h 297"/>
                <a:gd name="T78" fmla="*/ 228 w 318"/>
                <a:gd name="T79" fmla="*/ 32 h 297"/>
                <a:gd name="T80" fmla="*/ 208 w 318"/>
                <a:gd name="T81" fmla="*/ 43 h 297"/>
                <a:gd name="T82" fmla="*/ 185 w 318"/>
                <a:gd name="T83" fmla="*/ 47 h 297"/>
                <a:gd name="T84" fmla="*/ 159 w 318"/>
                <a:gd name="T85" fmla="*/ 49 h 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297"/>
                <a:gd name="T131" fmla="*/ 318 w 318"/>
                <a:gd name="T132" fmla="*/ 297 h 2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297">
                  <a:moveTo>
                    <a:pt x="159" y="49"/>
                  </a:moveTo>
                  <a:lnTo>
                    <a:pt x="150" y="49"/>
                  </a:lnTo>
                  <a:lnTo>
                    <a:pt x="142" y="49"/>
                  </a:lnTo>
                  <a:lnTo>
                    <a:pt x="132" y="47"/>
                  </a:lnTo>
                  <a:lnTo>
                    <a:pt x="127" y="47"/>
                  </a:lnTo>
                  <a:lnTo>
                    <a:pt x="118" y="43"/>
                  </a:lnTo>
                  <a:lnTo>
                    <a:pt x="109" y="43"/>
                  </a:lnTo>
                  <a:lnTo>
                    <a:pt x="103" y="41"/>
                  </a:lnTo>
                  <a:lnTo>
                    <a:pt x="95" y="38"/>
                  </a:lnTo>
                  <a:lnTo>
                    <a:pt x="89" y="32"/>
                  </a:lnTo>
                  <a:lnTo>
                    <a:pt x="80" y="29"/>
                  </a:lnTo>
                  <a:lnTo>
                    <a:pt x="74" y="26"/>
                  </a:lnTo>
                  <a:lnTo>
                    <a:pt x="70" y="20"/>
                  </a:lnTo>
                  <a:lnTo>
                    <a:pt x="64" y="18"/>
                  </a:lnTo>
                  <a:lnTo>
                    <a:pt x="58" y="12"/>
                  </a:lnTo>
                  <a:lnTo>
                    <a:pt x="52" y="6"/>
                  </a:lnTo>
                  <a:lnTo>
                    <a:pt x="46" y="0"/>
                  </a:lnTo>
                  <a:lnTo>
                    <a:pt x="46" y="14"/>
                  </a:lnTo>
                  <a:lnTo>
                    <a:pt x="46" y="29"/>
                  </a:lnTo>
                  <a:lnTo>
                    <a:pt x="43" y="43"/>
                  </a:lnTo>
                  <a:lnTo>
                    <a:pt x="41" y="58"/>
                  </a:lnTo>
                  <a:lnTo>
                    <a:pt x="37" y="67"/>
                  </a:lnTo>
                  <a:lnTo>
                    <a:pt x="35" y="78"/>
                  </a:lnTo>
                  <a:lnTo>
                    <a:pt x="31" y="86"/>
                  </a:lnTo>
                  <a:lnTo>
                    <a:pt x="26" y="92"/>
                  </a:lnTo>
                  <a:lnTo>
                    <a:pt x="17" y="101"/>
                  </a:lnTo>
                  <a:lnTo>
                    <a:pt x="12" y="113"/>
                  </a:lnTo>
                  <a:lnTo>
                    <a:pt x="8" y="121"/>
                  </a:lnTo>
                  <a:lnTo>
                    <a:pt x="2" y="133"/>
                  </a:lnTo>
                  <a:lnTo>
                    <a:pt x="0" y="141"/>
                  </a:lnTo>
                  <a:lnTo>
                    <a:pt x="0" y="150"/>
                  </a:lnTo>
                  <a:lnTo>
                    <a:pt x="0" y="158"/>
                  </a:lnTo>
                  <a:lnTo>
                    <a:pt x="0" y="164"/>
                  </a:lnTo>
                  <a:lnTo>
                    <a:pt x="0" y="173"/>
                  </a:lnTo>
                  <a:lnTo>
                    <a:pt x="0" y="179"/>
                  </a:lnTo>
                  <a:lnTo>
                    <a:pt x="0" y="185"/>
                  </a:lnTo>
                  <a:lnTo>
                    <a:pt x="2" y="193"/>
                  </a:lnTo>
                  <a:lnTo>
                    <a:pt x="2" y="199"/>
                  </a:lnTo>
                  <a:lnTo>
                    <a:pt x="6" y="205"/>
                  </a:lnTo>
                  <a:lnTo>
                    <a:pt x="8" y="211"/>
                  </a:lnTo>
                  <a:lnTo>
                    <a:pt x="12" y="216"/>
                  </a:lnTo>
                  <a:lnTo>
                    <a:pt x="14" y="222"/>
                  </a:lnTo>
                  <a:lnTo>
                    <a:pt x="17" y="228"/>
                  </a:lnTo>
                  <a:lnTo>
                    <a:pt x="23" y="234"/>
                  </a:lnTo>
                  <a:lnTo>
                    <a:pt x="26" y="240"/>
                  </a:lnTo>
                  <a:lnTo>
                    <a:pt x="31" y="244"/>
                  </a:lnTo>
                  <a:lnTo>
                    <a:pt x="35" y="250"/>
                  </a:lnTo>
                  <a:lnTo>
                    <a:pt x="41" y="254"/>
                  </a:lnTo>
                  <a:lnTo>
                    <a:pt x="46" y="259"/>
                  </a:lnTo>
                  <a:lnTo>
                    <a:pt x="52" y="262"/>
                  </a:lnTo>
                  <a:lnTo>
                    <a:pt x="58" y="268"/>
                  </a:lnTo>
                  <a:lnTo>
                    <a:pt x="64" y="271"/>
                  </a:lnTo>
                  <a:lnTo>
                    <a:pt x="70" y="273"/>
                  </a:lnTo>
                  <a:lnTo>
                    <a:pt x="74" y="279"/>
                  </a:lnTo>
                  <a:lnTo>
                    <a:pt x="84" y="283"/>
                  </a:lnTo>
                  <a:lnTo>
                    <a:pt x="89" y="285"/>
                  </a:lnTo>
                  <a:lnTo>
                    <a:pt x="98" y="285"/>
                  </a:lnTo>
                  <a:lnTo>
                    <a:pt x="103" y="288"/>
                  </a:lnTo>
                  <a:lnTo>
                    <a:pt x="113" y="291"/>
                  </a:lnTo>
                  <a:lnTo>
                    <a:pt x="118" y="294"/>
                  </a:lnTo>
                  <a:lnTo>
                    <a:pt x="127" y="294"/>
                  </a:lnTo>
                  <a:lnTo>
                    <a:pt x="132" y="296"/>
                  </a:lnTo>
                  <a:lnTo>
                    <a:pt x="142" y="296"/>
                  </a:lnTo>
                  <a:lnTo>
                    <a:pt x="150" y="296"/>
                  </a:lnTo>
                  <a:lnTo>
                    <a:pt x="159" y="296"/>
                  </a:lnTo>
                  <a:lnTo>
                    <a:pt x="167" y="296"/>
                  </a:lnTo>
                  <a:lnTo>
                    <a:pt x="175" y="296"/>
                  </a:lnTo>
                  <a:lnTo>
                    <a:pt x="181" y="296"/>
                  </a:lnTo>
                  <a:lnTo>
                    <a:pt x="190" y="294"/>
                  </a:lnTo>
                  <a:lnTo>
                    <a:pt x="199" y="294"/>
                  </a:lnTo>
                  <a:lnTo>
                    <a:pt x="204" y="291"/>
                  </a:lnTo>
                  <a:lnTo>
                    <a:pt x="214" y="288"/>
                  </a:lnTo>
                  <a:lnTo>
                    <a:pt x="222" y="285"/>
                  </a:lnTo>
                  <a:lnTo>
                    <a:pt x="228" y="285"/>
                  </a:lnTo>
                  <a:lnTo>
                    <a:pt x="233" y="283"/>
                  </a:lnTo>
                  <a:lnTo>
                    <a:pt x="243" y="279"/>
                  </a:lnTo>
                  <a:lnTo>
                    <a:pt x="247" y="273"/>
                  </a:lnTo>
                  <a:lnTo>
                    <a:pt x="253" y="271"/>
                  </a:lnTo>
                  <a:lnTo>
                    <a:pt x="259" y="268"/>
                  </a:lnTo>
                  <a:lnTo>
                    <a:pt x="265" y="262"/>
                  </a:lnTo>
                  <a:lnTo>
                    <a:pt x="271" y="259"/>
                  </a:lnTo>
                  <a:lnTo>
                    <a:pt x="276" y="254"/>
                  </a:lnTo>
                  <a:lnTo>
                    <a:pt x="282" y="250"/>
                  </a:lnTo>
                  <a:lnTo>
                    <a:pt x="286" y="244"/>
                  </a:lnTo>
                  <a:lnTo>
                    <a:pt x="291" y="240"/>
                  </a:lnTo>
                  <a:lnTo>
                    <a:pt x="294" y="234"/>
                  </a:lnTo>
                  <a:lnTo>
                    <a:pt x="300" y="228"/>
                  </a:lnTo>
                  <a:lnTo>
                    <a:pt x="303" y="222"/>
                  </a:lnTo>
                  <a:lnTo>
                    <a:pt x="305" y="216"/>
                  </a:lnTo>
                  <a:lnTo>
                    <a:pt x="309" y="211"/>
                  </a:lnTo>
                  <a:lnTo>
                    <a:pt x="311" y="205"/>
                  </a:lnTo>
                  <a:lnTo>
                    <a:pt x="315" y="199"/>
                  </a:lnTo>
                  <a:lnTo>
                    <a:pt x="315" y="193"/>
                  </a:lnTo>
                  <a:lnTo>
                    <a:pt x="317" y="185"/>
                  </a:lnTo>
                  <a:lnTo>
                    <a:pt x="317" y="179"/>
                  </a:lnTo>
                  <a:lnTo>
                    <a:pt x="317" y="173"/>
                  </a:lnTo>
                  <a:lnTo>
                    <a:pt x="317" y="164"/>
                  </a:lnTo>
                  <a:lnTo>
                    <a:pt x="317" y="158"/>
                  </a:lnTo>
                  <a:lnTo>
                    <a:pt x="317" y="150"/>
                  </a:lnTo>
                  <a:lnTo>
                    <a:pt x="315" y="141"/>
                  </a:lnTo>
                  <a:lnTo>
                    <a:pt x="311" y="129"/>
                  </a:lnTo>
                  <a:lnTo>
                    <a:pt x="309" y="121"/>
                  </a:lnTo>
                  <a:lnTo>
                    <a:pt x="303" y="110"/>
                  </a:lnTo>
                  <a:lnTo>
                    <a:pt x="297" y="101"/>
                  </a:lnTo>
                  <a:lnTo>
                    <a:pt x="291" y="92"/>
                  </a:lnTo>
                  <a:lnTo>
                    <a:pt x="282" y="84"/>
                  </a:lnTo>
                  <a:lnTo>
                    <a:pt x="276" y="72"/>
                  </a:lnTo>
                  <a:lnTo>
                    <a:pt x="274" y="61"/>
                  </a:lnTo>
                  <a:lnTo>
                    <a:pt x="274" y="49"/>
                  </a:lnTo>
                  <a:lnTo>
                    <a:pt x="271" y="38"/>
                  </a:lnTo>
                  <a:lnTo>
                    <a:pt x="271" y="26"/>
                  </a:lnTo>
                  <a:lnTo>
                    <a:pt x="271" y="12"/>
                  </a:lnTo>
                  <a:lnTo>
                    <a:pt x="271" y="0"/>
                  </a:lnTo>
                  <a:lnTo>
                    <a:pt x="265" y="6"/>
                  </a:lnTo>
                  <a:lnTo>
                    <a:pt x="259" y="12"/>
                  </a:lnTo>
                  <a:lnTo>
                    <a:pt x="253" y="18"/>
                  </a:lnTo>
                  <a:lnTo>
                    <a:pt x="247" y="20"/>
                  </a:lnTo>
                  <a:lnTo>
                    <a:pt x="243" y="26"/>
                  </a:lnTo>
                  <a:lnTo>
                    <a:pt x="237" y="29"/>
                  </a:lnTo>
                  <a:lnTo>
                    <a:pt x="228" y="32"/>
                  </a:lnTo>
                  <a:lnTo>
                    <a:pt x="222" y="38"/>
                  </a:lnTo>
                  <a:lnTo>
                    <a:pt x="214" y="41"/>
                  </a:lnTo>
                  <a:lnTo>
                    <a:pt x="208" y="43"/>
                  </a:lnTo>
                  <a:lnTo>
                    <a:pt x="199" y="43"/>
                  </a:lnTo>
                  <a:lnTo>
                    <a:pt x="190" y="47"/>
                  </a:lnTo>
                  <a:lnTo>
                    <a:pt x="185" y="47"/>
                  </a:lnTo>
                  <a:lnTo>
                    <a:pt x="175" y="49"/>
                  </a:lnTo>
                  <a:lnTo>
                    <a:pt x="167" y="49"/>
                  </a:lnTo>
                  <a:lnTo>
                    <a:pt x="159" y="49"/>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21" name="Freeform 20"/>
            <p:cNvSpPr>
              <a:spLocks/>
            </p:cNvSpPr>
            <p:nvPr/>
          </p:nvSpPr>
          <p:spPr bwMode="auto">
            <a:xfrm>
              <a:off x="3111" y="2008"/>
              <a:ext cx="265" cy="216"/>
            </a:xfrm>
            <a:custGeom>
              <a:avLst/>
              <a:gdLst>
                <a:gd name="T0" fmla="*/ 119 w 265"/>
                <a:gd name="T1" fmla="*/ 0 h 216"/>
                <a:gd name="T2" fmla="*/ 100 w 265"/>
                <a:gd name="T3" fmla="*/ 2 h 216"/>
                <a:gd name="T4" fmla="*/ 80 w 265"/>
                <a:gd name="T5" fmla="*/ 8 h 216"/>
                <a:gd name="T6" fmla="*/ 64 w 265"/>
                <a:gd name="T7" fmla="*/ 16 h 216"/>
                <a:gd name="T8" fmla="*/ 50 w 265"/>
                <a:gd name="T9" fmla="*/ 25 h 216"/>
                <a:gd name="T10" fmla="*/ 36 w 265"/>
                <a:gd name="T11" fmla="*/ 36 h 216"/>
                <a:gd name="T12" fmla="*/ 24 w 265"/>
                <a:gd name="T13" fmla="*/ 47 h 216"/>
                <a:gd name="T14" fmla="*/ 14 w 265"/>
                <a:gd name="T15" fmla="*/ 61 h 216"/>
                <a:gd name="T16" fmla="*/ 8 w 265"/>
                <a:gd name="T17" fmla="*/ 75 h 216"/>
                <a:gd name="T18" fmla="*/ 2 w 265"/>
                <a:gd name="T19" fmla="*/ 91 h 216"/>
                <a:gd name="T20" fmla="*/ 0 w 265"/>
                <a:gd name="T21" fmla="*/ 108 h 216"/>
                <a:gd name="T22" fmla="*/ 2 w 265"/>
                <a:gd name="T23" fmla="*/ 124 h 216"/>
                <a:gd name="T24" fmla="*/ 8 w 265"/>
                <a:gd name="T25" fmla="*/ 140 h 216"/>
                <a:gd name="T26" fmla="*/ 14 w 265"/>
                <a:gd name="T27" fmla="*/ 154 h 216"/>
                <a:gd name="T28" fmla="*/ 24 w 265"/>
                <a:gd name="T29" fmla="*/ 168 h 216"/>
                <a:gd name="T30" fmla="*/ 36 w 265"/>
                <a:gd name="T31" fmla="*/ 179 h 216"/>
                <a:gd name="T32" fmla="*/ 50 w 265"/>
                <a:gd name="T33" fmla="*/ 191 h 216"/>
                <a:gd name="T34" fmla="*/ 64 w 265"/>
                <a:gd name="T35" fmla="*/ 201 h 216"/>
                <a:gd name="T36" fmla="*/ 80 w 265"/>
                <a:gd name="T37" fmla="*/ 207 h 216"/>
                <a:gd name="T38" fmla="*/ 100 w 265"/>
                <a:gd name="T39" fmla="*/ 213 h 216"/>
                <a:gd name="T40" fmla="*/ 119 w 265"/>
                <a:gd name="T41" fmla="*/ 215 h 216"/>
                <a:gd name="T42" fmla="*/ 139 w 265"/>
                <a:gd name="T43" fmla="*/ 215 h 216"/>
                <a:gd name="T44" fmla="*/ 159 w 265"/>
                <a:gd name="T45" fmla="*/ 213 h 216"/>
                <a:gd name="T46" fmla="*/ 177 w 265"/>
                <a:gd name="T47" fmla="*/ 209 h 216"/>
                <a:gd name="T48" fmla="*/ 195 w 265"/>
                <a:gd name="T49" fmla="*/ 205 h 216"/>
                <a:gd name="T50" fmla="*/ 211 w 265"/>
                <a:gd name="T51" fmla="*/ 193 h 216"/>
                <a:gd name="T52" fmla="*/ 225 w 265"/>
                <a:gd name="T53" fmla="*/ 185 h 216"/>
                <a:gd name="T54" fmla="*/ 239 w 265"/>
                <a:gd name="T55" fmla="*/ 174 h 216"/>
                <a:gd name="T56" fmla="*/ 247 w 265"/>
                <a:gd name="T57" fmla="*/ 160 h 216"/>
                <a:gd name="T58" fmla="*/ 256 w 265"/>
                <a:gd name="T59" fmla="*/ 146 h 216"/>
                <a:gd name="T60" fmla="*/ 261 w 265"/>
                <a:gd name="T61" fmla="*/ 130 h 216"/>
                <a:gd name="T62" fmla="*/ 264 w 265"/>
                <a:gd name="T63" fmla="*/ 113 h 216"/>
                <a:gd name="T64" fmla="*/ 264 w 265"/>
                <a:gd name="T65" fmla="*/ 97 h 216"/>
                <a:gd name="T66" fmla="*/ 261 w 265"/>
                <a:gd name="T67" fmla="*/ 80 h 216"/>
                <a:gd name="T68" fmla="*/ 252 w 265"/>
                <a:gd name="T69" fmla="*/ 67 h 216"/>
                <a:gd name="T70" fmla="*/ 244 w 265"/>
                <a:gd name="T71" fmla="*/ 53 h 216"/>
                <a:gd name="T72" fmla="*/ 233 w 265"/>
                <a:gd name="T73" fmla="*/ 39 h 216"/>
                <a:gd name="T74" fmla="*/ 222 w 265"/>
                <a:gd name="T75" fmla="*/ 28 h 216"/>
                <a:gd name="T76" fmla="*/ 205 w 265"/>
                <a:gd name="T77" fmla="*/ 20 h 216"/>
                <a:gd name="T78" fmla="*/ 189 w 265"/>
                <a:gd name="T79" fmla="*/ 11 h 216"/>
                <a:gd name="T80" fmla="*/ 173 w 265"/>
                <a:gd name="T81" fmla="*/ 6 h 216"/>
                <a:gd name="T82" fmla="*/ 153 w 265"/>
                <a:gd name="T83" fmla="*/ 2 h 216"/>
                <a:gd name="T84" fmla="*/ 133 w 265"/>
                <a:gd name="T85" fmla="*/ 0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5"/>
                <a:gd name="T130" fmla="*/ 0 h 216"/>
                <a:gd name="T131" fmla="*/ 265 w 265"/>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5" h="216">
                  <a:moveTo>
                    <a:pt x="133" y="0"/>
                  </a:moveTo>
                  <a:lnTo>
                    <a:pt x="125" y="0"/>
                  </a:lnTo>
                  <a:lnTo>
                    <a:pt x="119" y="0"/>
                  </a:lnTo>
                  <a:lnTo>
                    <a:pt x="113" y="2"/>
                  </a:lnTo>
                  <a:lnTo>
                    <a:pt x="105" y="2"/>
                  </a:lnTo>
                  <a:lnTo>
                    <a:pt x="100" y="2"/>
                  </a:lnTo>
                  <a:lnTo>
                    <a:pt x="94" y="6"/>
                  </a:lnTo>
                  <a:lnTo>
                    <a:pt x="89" y="8"/>
                  </a:lnTo>
                  <a:lnTo>
                    <a:pt x="80" y="8"/>
                  </a:lnTo>
                  <a:lnTo>
                    <a:pt x="75" y="11"/>
                  </a:lnTo>
                  <a:lnTo>
                    <a:pt x="69" y="14"/>
                  </a:lnTo>
                  <a:lnTo>
                    <a:pt x="64" y="16"/>
                  </a:lnTo>
                  <a:lnTo>
                    <a:pt x="58" y="20"/>
                  </a:lnTo>
                  <a:lnTo>
                    <a:pt x="56" y="22"/>
                  </a:lnTo>
                  <a:lnTo>
                    <a:pt x="50" y="25"/>
                  </a:lnTo>
                  <a:lnTo>
                    <a:pt x="44" y="28"/>
                  </a:lnTo>
                  <a:lnTo>
                    <a:pt x="38" y="33"/>
                  </a:lnTo>
                  <a:lnTo>
                    <a:pt x="36" y="36"/>
                  </a:lnTo>
                  <a:lnTo>
                    <a:pt x="30" y="39"/>
                  </a:lnTo>
                  <a:lnTo>
                    <a:pt x="28" y="44"/>
                  </a:lnTo>
                  <a:lnTo>
                    <a:pt x="24" y="47"/>
                  </a:lnTo>
                  <a:lnTo>
                    <a:pt x="20" y="53"/>
                  </a:lnTo>
                  <a:lnTo>
                    <a:pt x="16" y="57"/>
                  </a:lnTo>
                  <a:lnTo>
                    <a:pt x="14" y="61"/>
                  </a:lnTo>
                  <a:lnTo>
                    <a:pt x="10" y="67"/>
                  </a:lnTo>
                  <a:lnTo>
                    <a:pt x="8" y="71"/>
                  </a:lnTo>
                  <a:lnTo>
                    <a:pt x="8" y="75"/>
                  </a:lnTo>
                  <a:lnTo>
                    <a:pt x="6" y="80"/>
                  </a:lnTo>
                  <a:lnTo>
                    <a:pt x="2" y="85"/>
                  </a:lnTo>
                  <a:lnTo>
                    <a:pt x="2" y="91"/>
                  </a:lnTo>
                  <a:lnTo>
                    <a:pt x="2" y="97"/>
                  </a:lnTo>
                  <a:lnTo>
                    <a:pt x="2" y="102"/>
                  </a:lnTo>
                  <a:lnTo>
                    <a:pt x="0" y="108"/>
                  </a:lnTo>
                  <a:lnTo>
                    <a:pt x="2" y="113"/>
                  </a:lnTo>
                  <a:lnTo>
                    <a:pt x="2" y="118"/>
                  </a:lnTo>
                  <a:lnTo>
                    <a:pt x="2" y="124"/>
                  </a:lnTo>
                  <a:lnTo>
                    <a:pt x="2" y="130"/>
                  </a:lnTo>
                  <a:lnTo>
                    <a:pt x="6" y="136"/>
                  </a:lnTo>
                  <a:lnTo>
                    <a:pt x="8" y="140"/>
                  </a:lnTo>
                  <a:lnTo>
                    <a:pt x="8" y="146"/>
                  </a:lnTo>
                  <a:lnTo>
                    <a:pt x="10" y="149"/>
                  </a:lnTo>
                  <a:lnTo>
                    <a:pt x="14" y="154"/>
                  </a:lnTo>
                  <a:lnTo>
                    <a:pt x="16" y="160"/>
                  </a:lnTo>
                  <a:lnTo>
                    <a:pt x="20" y="163"/>
                  </a:lnTo>
                  <a:lnTo>
                    <a:pt x="24" y="168"/>
                  </a:lnTo>
                  <a:lnTo>
                    <a:pt x="28" y="174"/>
                  </a:lnTo>
                  <a:lnTo>
                    <a:pt x="30" y="177"/>
                  </a:lnTo>
                  <a:lnTo>
                    <a:pt x="36" y="179"/>
                  </a:lnTo>
                  <a:lnTo>
                    <a:pt x="38" y="185"/>
                  </a:lnTo>
                  <a:lnTo>
                    <a:pt x="44" y="187"/>
                  </a:lnTo>
                  <a:lnTo>
                    <a:pt x="50" y="191"/>
                  </a:lnTo>
                  <a:lnTo>
                    <a:pt x="56" y="193"/>
                  </a:lnTo>
                  <a:lnTo>
                    <a:pt x="58" y="199"/>
                  </a:lnTo>
                  <a:lnTo>
                    <a:pt x="64" y="201"/>
                  </a:lnTo>
                  <a:lnTo>
                    <a:pt x="69" y="205"/>
                  </a:lnTo>
                  <a:lnTo>
                    <a:pt x="75" y="205"/>
                  </a:lnTo>
                  <a:lnTo>
                    <a:pt x="80" y="207"/>
                  </a:lnTo>
                  <a:lnTo>
                    <a:pt x="89" y="209"/>
                  </a:lnTo>
                  <a:lnTo>
                    <a:pt x="94" y="209"/>
                  </a:lnTo>
                  <a:lnTo>
                    <a:pt x="100" y="213"/>
                  </a:lnTo>
                  <a:lnTo>
                    <a:pt x="105" y="213"/>
                  </a:lnTo>
                  <a:lnTo>
                    <a:pt x="113" y="215"/>
                  </a:lnTo>
                  <a:lnTo>
                    <a:pt x="119" y="215"/>
                  </a:lnTo>
                  <a:lnTo>
                    <a:pt x="125" y="215"/>
                  </a:lnTo>
                  <a:lnTo>
                    <a:pt x="133" y="215"/>
                  </a:lnTo>
                  <a:lnTo>
                    <a:pt x="139" y="215"/>
                  </a:lnTo>
                  <a:lnTo>
                    <a:pt x="147" y="215"/>
                  </a:lnTo>
                  <a:lnTo>
                    <a:pt x="153" y="215"/>
                  </a:lnTo>
                  <a:lnTo>
                    <a:pt x="159" y="213"/>
                  </a:lnTo>
                  <a:lnTo>
                    <a:pt x="167" y="213"/>
                  </a:lnTo>
                  <a:lnTo>
                    <a:pt x="173" y="209"/>
                  </a:lnTo>
                  <a:lnTo>
                    <a:pt x="177" y="209"/>
                  </a:lnTo>
                  <a:lnTo>
                    <a:pt x="183" y="207"/>
                  </a:lnTo>
                  <a:lnTo>
                    <a:pt x="189" y="205"/>
                  </a:lnTo>
                  <a:lnTo>
                    <a:pt x="195" y="205"/>
                  </a:lnTo>
                  <a:lnTo>
                    <a:pt x="200" y="201"/>
                  </a:lnTo>
                  <a:lnTo>
                    <a:pt x="205" y="199"/>
                  </a:lnTo>
                  <a:lnTo>
                    <a:pt x="211" y="193"/>
                  </a:lnTo>
                  <a:lnTo>
                    <a:pt x="217" y="191"/>
                  </a:lnTo>
                  <a:lnTo>
                    <a:pt x="222" y="187"/>
                  </a:lnTo>
                  <a:lnTo>
                    <a:pt x="225" y="185"/>
                  </a:lnTo>
                  <a:lnTo>
                    <a:pt x="230" y="179"/>
                  </a:lnTo>
                  <a:lnTo>
                    <a:pt x="233" y="177"/>
                  </a:lnTo>
                  <a:lnTo>
                    <a:pt x="239" y="174"/>
                  </a:lnTo>
                  <a:lnTo>
                    <a:pt x="242" y="168"/>
                  </a:lnTo>
                  <a:lnTo>
                    <a:pt x="244" y="163"/>
                  </a:lnTo>
                  <a:lnTo>
                    <a:pt x="247" y="160"/>
                  </a:lnTo>
                  <a:lnTo>
                    <a:pt x="250" y="154"/>
                  </a:lnTo>
                  <a:lnTo>
                    <a:pt x="252" y="149"/>
                  </a:lnTo>
                  <a:lnTo>
                    <a:pt x="256" y="146"/>
                  </a:lnTo>
                  <a:lnTo>
                    <a:pt x="258" y="140"/>
                  </a:lnTo>
                  <a:lnTo>
                    <a:pt x="261" y="136"/>
                  </a:lnTo>
                  <a:lnTo>
                    <a:pt x="261" y="130"/>
                  </a:lnTo>
                  <a:lnTo>
                    <a:pt x="264" y="124"/>
                  </a:lnTo>
                  <a:lnTo>
                    <a:pt x="264" y="118"/>
                  </a:lnTo>
                  <a:lnTo>
                    <a:pt x="264" y="113"/>
                  </a:lnTo>
                  <a:lnTo>
                    <a:pt x="264" y="108"/>
                  </a:lnTo>
                  <a:lnTo>
                    <a:pt x="264" y="102"/>
                  </a:lnTo>
                  <a:lnTo>
                    <a:pt x="264" y="97"/>
                  </a:lnTo>
                  <a:lnTo>
                    <a:pt x="264" y="91"/>
                  </a:lnTo>
                  <a:lnTo>
                    <a:pt x="261" y="85"/>
                  </a:lnTo>
                  <a:lnTo>
                    <a:pt x="261" y="80"/>
                  </a:lnTo>
                  <a:lnTo>
                    <a:pt x="258" y="75"/>
                  </a:lnTo>
                  <a:lnTo>
                    <a:pt x="256" y="71"/>
                  </a:lnTo>
                  <a:lnTo>
                    <a:pt x="252" y="67"/>
                  </a:lnTo>
                  <a:lnTo>
                    <a:pt x="250" y="61"/>
                  </a:lnTo>
                  <a:lnTo>
                    <a:pt x="247" y="57"/>
                  </a:lnTo>
                  <a:lnTo>
                    <a:pt x="244" y="53"/>
                  </a:lnTo>
                  <a:lnTo>
                    <a:pt x="242" y="47"/>
                  </a:lnTo>
                  <a:lnTo>
                    <a:pt x="239" y="44"/>
                  </a:lnTo>
                  <a:lnTo>
                    <a:pt x="233" y="39"/>
                  </a:lnTo>
                  <a:lnTo>
                    <a:pt x="230" y="36"/>
                  </a:lnTo>
                  <a:lnTo>
                    <a:pt x="225" y="33"/>
                  </a:lnTo>
                  <a:lnTo>
                    <a:pt x="222" y="28"/>
                  </a:lnTo>
                  <a:lnTo>
                    <a:pt x="217" y="25"/>
                  </a:lnTo>
                  <a:lnTo>
                    <a:pt x="211" y="22"/>
                  </a:lnTo>
                  <a:lnTo>
                    <a:pt x="205" y="20"/>
                  </a:lnTo>
                  <a:lnTo>
                    <a:pt x="200" y="16"/>
                  </a:lnTo>
                  <a:lnTo>
                    <a:pt x="195" y="14"/>
                  </a:lnTo>
                  <a:lnTo>
                    <a:pt x="189" y="11"/>
                  </a:lnTo>
                  <a:lnTo>
                    <a:pt x="183" y="8"/>
                  </a:lnTo>
                  <a:lnTo>
                    <a:pt x="177" y="8"/>
                  </a:lnTo>
                  <a:lnTo>
                    <a:pt x="173" y="6"/>
                  </a:lnTo>
                  <a:lnTo>
                    <a:pt x="167" y="2"/>
                  </a:lnTo>
                  <a:lnTo>
                    <a:pt x="159" y="2"/>
                  </a:lnTo>
                  <a:lnTo>
                    <a:pt x="153" y="2"/>
                  </a:lnTo>
                  <a:lnTo>
                    <a:pt x="147" y="0"/>
                  </a:lnTo>
                  <a:lnTo>
                    <a:pt x="139" y="0"/>
                  </a:lnTo>
                  <a:lnTo>
                    <a:pt x="133"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22" name="Freeform 21"/>
            <p:cNvSpPr>
              <a:spLocks/>
            </p:cNvSpPr>
            <p:nvPr/>
          </p:nvSpPr>
          <p:spPr bwMode="auto">
            <a:xfrm>
              <a:off x="3104" y="2008"/>
              <a:ext cx="272" cy="226"/>
            </a:xfrm>
            <a:custGeom>
              <a:avLst/>
              <a:gdLst>
                <a:gd name="T0" fmla="*/ 121 w 272"/>
                <a:gd name="T1" fmla="*/ 0 h 226"/>
                <a:gd name="T2" fmla="*/ 101 w 272"/>
                <a:gd name="T3" fmla="*/ 2 h 226"/>
                <a:gd name="T4" fmla="*/ 84 w 272"/>
                <a:gd name="T5" fmla="*/ 8 h 226"/>
                <a:gd name="T6" fmla="*/ 66 w 272"/>
                <a:gd name="T7" fmla="*/ 17 h 226"/>
                <a:gd name="T8" fmla="*/ 49 w 272"/>
                <a:gd name="T9" fmla="*/ 26 h 226"/>
                <a:gd name="T10" fmla="*/ 35 w 272"/>
                <a:gd name="T11" fmla="*/ 37 h 226"/>
                <a:gd name="T12" fmla="*/ 23 w 272"/>
                <a:gd name="T13" fmla="*/ 49 h 226"/>
                <a:gd name="T14" fmla="*/ 12 w 272"/>
                <a:gd name="T15" fmla="*/ 64 h 226"/>
                <a:gd name="T16" fmla="*/ 6 w 272"/>
                <a:gd name="T17" fmla="*/ 78 h 226"/>
                <a:gd name="T18" fmla="*/ 0 w 272"/>
                <a:gd name="T19" fmla="*/ 95 h 226"/>
                <a:gd name="T20" fmla="*/ 0 w 272"/>
                <a:gd name="T21" fmla="*/ 113 h 226"/>
                <a:gd name="T22" fmla="*/ 0 w 272"/>
                <a:gd name="T23" fmla="*/ 130 h 226"/>
                <a:gd name="T24" fmla="*/ 6 w 272"/>
                <a:gd name="T25" fmla="*/ 147 h 226"/>
                <a:gd name="T26" fmla="*/ 12 w 272"/>
                <a:gd name="T27" fmla="*/ 161 h 226"/>
                <a:gd name="T28" fmla="*/ 23 w 272"/>
                <a:gd name="T29" fmla="*/ 176 h 226"/>
                <a:gd name="T30" fmla="*/ 35 w 272"/>
                <a:gd name="T31" fmla="*/ 188 h 226"/>
                <a:gd name="T32" fmla="*/ 49 w 272"/>
                <a:gd name="T33" fmla="*/ 200 h 226"/>
                <a:gd name="T34" fmla="*/ 66 w 272"/>
                <a:gd name="T35" fmla="*/ 208 h 226"/>
                <a:gd name="T36" fmla="*/ 84 w 272"/>
                <a:gd name="T37" fmla="*/ 217 h 226"/>
                <a:gd name="T38" fmla="*/ 101 w 272"/>
                <a:gd name="T39" fmla="*/ 223 h 226"/>
                <a:gd name="T40" fmla="*/ 121 w 272"/>
                <a:gd name="T41" fmla="*/ 225 h 226"/>
                <a:gd name="T42" fmla="*/ 144 w 272"/>
                <a:gd name="T43" fmla="*/ 225 h 226"/>
                <a:gd name="T44" fmla="*/ 164 w 272"/>
                <a:gd name="T45" fmla="*/ 223 h 226"/>
                <a:gd name="T46" fmla="*/ 181 w 272"/>
                <a:gd name="T47" fmla="*/ 219 h 226"/>
                <a:gd name="T48" fmla="*/ 199 w 272"/>
                <a:gd name="T49" fmla="*/ 211 h 226"/>
                <a:gd name="T50" fmla="*/ 216 w 272"/>
                <a:gd name="T51" fmla="*/ 202 h 226"/>
                <a:gd name="T52" fmla="*/ 234 w 272"/>
                <a:gd name="T53" fmla="*/ 194 h 226"/>
                <a:gd name="T54" fmla="*/ 245 w 272"/>
                <a:gd name="T55" fmla="*/ 179 h 226"/>
                <a:gd name="T56" fmla="*/ 257 w 272"/>
                <a:gd name="T57" fmla="*/ 167 h 226"/>
                <a:gd name="T58" fmla="*/ 265 w 272"/>
                <a:gd name="T59" fmla="*/ 150 h 226"/>
                <a:gd name="T60" fmla="*/ 267 w 272"/>
                <a:gd name="T61" fmla="*/ 136 h 226"/>
                <a:gd name="T62" fmla="*/ 271 w 272"/>
                <a:gd name="T63" fmla="*/ 118 h 226"/>
                <a:gd name="T64" fmla="*/ 271 w 272"/>
                <a:gd name="T65" fmla="*/ 101 h 226"/>
                <a:gd name="T66" fmla="*/ 267 w 272"/>
                <a:gd name="T67" fmla="*/ 84 h 226"/>
                <a:gd name="T68" fmla="*/ 263 w 272"/>
                <a:gd name="T69" fmla="*/ 70 h 226"/>
                <a:gd name="T70" fmla="*/ 251 w 272"/>
                <a:gd name="T71" fmla="*/ 55 h 226"/>
                <a:gd name="T72" fmla="*/ 242 w 272"/>
                <a:gd name="T73" fmla="*/ 41 h 226"/>
                <a:gd name="T74" fmla="*/ 228 w 272"/>
                <a:gd name="T75" fmla="*/ 29 h 226"/>
                <a:gd name="T76" fmla="*/ 213 w 272"/>
                <a:gd name="T77" fmla="*/ 20 h 226"/>
                <a:gd name="T78" fmla="*/ 195 w 272"/>
                <a:gd name="T79" fmla="*/ 12 h 226"/>
                <a:gd name="T80" fmla="*/ 176 w 272"/>
                <a:gd name="T81" fmla="*/ 6 h 226"/>
                <a:gd name="T82" fmla="*/ 156 w 272"/>
                <a:gd name="T83" fmla="*/ 0 h 226"/>
                <a:gd name="T84" fmla="*/ 136 w 272"/>
                <a:gd name="T85" fmla="*/ 0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6"/>
                <a:gd name="T131" fmla="*/ 272 w 272"/>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6">
                  <a:moveTo>
                    <a:pt x="136" y="0"/>
                  </a:moveTo>
                  <a:lnTo>
                    <a:pt x="127" y="0"/>
                  </a:lnTo>
                  <a:lnTo>
                    <a:pt x="121" y="0"/>
                  </a:lnTo>
                  <a:lnTo>
                    <a:pt x="115" y="0"/>
                  </a:lnTo>
                  <a:lnTo>
                    <a:pt x="109" y="2"/>
                  </a:lnTo>
                  <a:lnTo>
                    <a:pt x="101" y="2"/>
                  </a:lnTo>
                  <a:lnTo>
                    <a:pt x="95" y="6"/>
                  </a:lnTo>
                  <a:lnTo>
                    <a:pt x="90" y="6"/>
                  </a:lnTo>
                  <a:lnTo>
                    <a:pt x="84" y="8"/>
                  </a:lnTo>
                  <a:lnTo>
                    <a:pt x="76" y="12"/>
                  </a:lnTo>
                  <a:lnTo>
                    <a:pt x="72" y="14"/>
                  </a:lnTo>
                  <a:lnTo>
                    <a:pt x="66" y="17"/>
                  </a:lnTo>
                  <a:lnTo>
                    <a:pt x="61" y="20"/>
                  </a:lnTo>
                  <a:lnTo>
                    <a:pt x="55" y="23"/>
                  </a:lnTo>
                  <a:lnTo>
                    <a:pt x="49" y="26"/>
                  </a:lnTo>
                  <a:lnTo>
                    <a:pt x="43" y="29"/>
                  </a:lnTo>
                  <a:lnTo>
                    <a:pt x="41" y="31"/>
                  </a:lnTo>
                  <a:lnTo>
                    <a:pt x="35" y="37"/>
                  </a:lnTo>
                  <a:lnTo>
                    <a:pt x="32" y="41"/>
                  </a:lnTo>
                  <a:lnTo>
                    <a:pt x="26" y="43"/>
                  </a:lnTo>
                  <a:lnTo>
                    <a:pt x="23" y="49"/>
                  </a:lnTo>
                  <a:lnTo>
                    <a:pt x="20" y="55"/>
                  </a:lnTo>
                  <a:lnTo>
                    <a:pt x="14" y="58"/>
                  </a:lnTo>
                  <a:lnTo>
                    <a:pt x="12" y="64"/>
                  </a:lnTo>
                  <a:lnTo>
                    <a:pt x="8" y="70"/>
                  </a:lnTo>
                  <a:lnTo>
                    <a:pt x="6" y="75"/>
                  </a:lnTo>
                  <a:lnTo>
                    <a:pt x="6" y="78"/>
                  </a:lnTo>
                  <a:lnTo>
                    <a:pt x="4" y="84"/>
                  </a:lnTo>
                  <a:lnTo>
                    <a:pt x="4" y="89"/>
                  </a:lnTo>
                  <a:lnTo>
                    <a:pt x="0" y="95"/>
                  </a:lnTo>
                  <a:lnTo>
                    <a:pt x="0" y="101"/>
                  </a:lnTo>
                  <a:lnTo>
                    <a:pt x="0" y="107"/>
                  </a:lnTo>
                  <a:lnTo>
                    <a:pt x="0" y="113"/>
                  </a:lnTo>
                  <a:lnTo>
                    <a:pt x="0" y="118"/>
                  </a:lnTo>
                  <a:lnTo>
                    <a:pt x="0" y="124"/>
                  </a:lnTo>
                  <a:lnTo>
                    <a:pt x="0" y="130"/>
                  </a:lnTo>
                  <a:lnTo>
                    <a:pt x="4" y="136"/>
                  </a:lnTo>
                  <a:lnTo>
                    <a:pt x="4" y="142"/>
                  </a:lnTo>
                  <a:lnTo>
                    <a:pt x="6" y="147"/>
                  </a:lnTo>
                  <a:lnTo>
                    <a:pt x="6" y="150"/>
                  </a:lnTo>
                  <a:lnTo>
                    <a:pt x="8" y="156"/>
                  </a:lnTo>
                  <a:lnTo>
                    <a:pt x="12" y="161"/>
                  </a:lnTo>
                  <a:lnTo>
                    <a:pt x="14" y="167"/>
                  </a:lnTo>
                  <a:lnTo>
                    <a:pt x="20" y="171"/>
                  </a:lnTo>
                  <a:lnTo>
                    <a:pt x="23" y="176"/>
                  </a:lnTo>
                  <a:lnTo>
                    <a:pt x="26" y="179"/>
                  </a:lnTo>
                  <a:lnTo>
                    <a:pt x="32" y="185"/>
                  </a:lnTo>
                  <a:lnTo>
                    <a:pt x="35" y="188"/>
                  </a:lnTo>
                  <a:lnTo>
                    <a:pt x="41" y="194"/>
                  </a:lnTo>
                  <a:lnTo>
                    <a:pt x="43" y="196"/>
                  </a:lnTo>
                  <a:lnTo>
                    <a:pt x="49" y="200"/>
                  </a:lnTo>
                  <a:lnTo>
                    <a:pt x="55" y="202"/>
                  </a:lnTo>
                  <a:lnTo>
                    <a:pt x="61" y="205"/>
                  </a:lnTo>
                  <a:lnTo>
                    <a:pt x="66" y="208"/>
                  </a:lnTo>
                  <a:lnTo>
                    <a:pt x="72" y="211"/>
                  </a:lnTo>
                  <a:lnTo>
                    <a:pt x="76" y="214"/>
                  </a:lnTo>
                  <a:lnTo>
                    <a:pt x="84" y="217"/>
                  </a:lnTo>
                  <a:lnTo>
                    <a:pt x="90" y="219"/>
                  </a:lnTo>
                  <a:lnTo>
                    <a:pt x="95" y="219"/>
                  </a:lnTo>
                  <a:lnTo>
                    <a:pt x="101" y="223"/>
                  </a:lnTo>
                  <a:lnTo>
                    <a:pt x="109" y="223"/>
                  </a:lnTo>
                  <a:lnTo>
                    <a:pt x="115" y="225"/>
                  </a:lnTo>
                  <a:lnTo>
                    <a:pt x="121" y="225"/>
                  </a:lnTo>
                  <a:lnTo>
                    <a:pt x="127" y="225"/>
                  </a:lnTo>
                  <a:lnTo>
                    <a:pt x="136" y="225"/>
                  </a:lnTo>
                  <a:lnTo>
                    <a:pt x="144" y="225"/>
                  </a:lnTo>
                  <a:lnTo>
                    <a:pt x="150" y="225"/>
                  </a:lnTo>
                  <a:lnTo>
                    <a:pt x="156" y="225"/>
                  </a:lnTo>
                  <a:lnTo>
                    <a:pt x="164" y="223"/>
                  </a:lnTo>
                  <a:lnTo>
                    <a:pt x="170" y="223"/>
                  </a:lnTo>
                  <a:lnTo>
                    <a:pt x="176" y="219"/>
                  </a:lnTo>
                  <a:lnTo>
                    <a:pt x="181" y="219"/>
                  </a:lnTo>
                  <a:lnTo>
                    <a:pt x="187" y="217"/>
                  </a:lnTo>
                  <a:lnTo>
                    <a:pt x="195" y="214"/>
                  </a:lnTo>
                  <a:lnTo>
                    <a:pt x="199" y="211"/>
                  </a:lnTo>
                  <a:lnTo>
                    <a:pt x="207" y="208"/>
                  </a:lnTo>
                  <a:lnTo>
                    <a:pt x="213" y="205"/>
                  </a:lnTo>
                  <a:lnTo>
                    <a:pt x="216" y="202"/>
                  </a:lnTo>
                  <a:lnTo>
                    <a:pt x="222" y="200"/>
                  </a:lnTo>
                  <a:lnTo>
                    <a:pt x="228" y="196"/>
                  </a:lnTo>
                  <a:lnTo>
                    <a:pt x="234" y="194"/>
                  </a:lnTo>
                  <a:lnTo>
                    <a:pt x="236" y="188"/>
                  </a:lnTo>
                  <a:lnTo>
                    <a:pt x="242" y="185"/>
                  </a:lnTo>
                  <a:lnTo>
                    <a:pt x="245" y="179"/>
                  </a:lnTo>
                  <a:lnTo>
                    <a:pt x="248" y="176"/>
                  </a:lnTo>
                  <a:lnTo>
                    <a:pt x="251" y="171"/>
                  </a:lnTo>
                  <a:lnTo>
                    <a:pt x="257" y="167"/>
                  </a:lnTo>
                  <a:lnTo>
                    <a:pt x="259" y="161"/>
                  </a:lnTo>
                  <a:lnTo>
                    <a:pt x="263" y="156"/>
                  </a:lnTo>
                  <a:lnTo>
                    <a:pt x="265" y="150"/>
                  </a:lnTo>
                  <a:lnTo>
                    <a:pt x="265" y="147"/>
                  </a:lnTo>
                  <a:lnTo>
                    <a:pt x="267" y="142"/>
                  </a:lnTo>
                  <a:lnTo>
                    <a:pt x="267" y="136"/>
                  </a:lnTo>
                  <a:lnTo>
                    <a:pt x="271" y="130"/>
                  </a:lnTo>
                  <a:lnTo>
                    <a:pt x="271" y="124"/>
                  </a:lnTo>
                  <a:lnTo>
                    <a:pt x="271" y="118"/>
                  </a:lnTo>
                  <a:lnTo>
                    <a:pt x="271" y="113"/>
                  </a:lnTo>
                  <a:lnTo>
                    <a:pt x="271" y="107"/>
                  </a:lnTo>
                  <a:lnTo>
                    <a:pt x="271" y="101"/>
                  </a:lnTo>
                  <a:lnTo>
                    <a:pt x="271" y="95"/>
                  </a:lnTo>
                  <a:lnTo>
                    <a:pt x="267" y="89"/>
                  </a:lnTo>
                  <a:lnTo>
                    <a:pt x="267" y="84"/>
                  </a:lnTo>
                  <a:lnTo>
                    <a:pt x="265" y="78"/>
                  </a:lnTo>
                  <a:lnTo>
                    <a:pt x="265" y="75"/>
                  </a:lnTo>
                  <a:lnTo>
                    <a:pt x="263" y="70"/>
                  </a:lnTo>
                  <a:lnTo>
                    <a:pt x="259" y="64"/>
                  </a:lnTo>
                  <a:lnTo>
                    <a:pt x="257" y="58"/>
                  </a:lnTo>
                  <a:lnTo>
                    <a:pt x="251" y="55"/>
                  </a:lnTo>
                  <a:lnTo>
                    <a:pt x="248" y="49"/>
                  </a:lnTo>
                  <a:lnTo>
                    <a:pt x="245" y="43"/>
                  </a:lnTo>
                  <a:lnTo>
                    <a:pt x="242" y="41"/>
                  </a:lnTo>
                  <a:lnTo>
                    <a:pt x="236" y="37"/>
                  </a:lnTo>
                  <a:lnTo>
                    <a:pt x="234" y="31"/>
                  </a:lnTo>
                  <a:lnTo>
                    <a:pt x="228" y="29"/>
                  </a:lnTo>
                  <a:lnTo>
                    <a:pt x="222" y="26"/>
                  </a:lnTo>
                  <a:lnTo>
                    <a:pt x="216" y="23"/>
                  </a:lnTo>
                  <a:lnTo>
                    <a:pt x="213" y="20"/>
                  </a:lnTo>
                  <a:lnTo>
                    <a:pt x="207" y="17"/>
                  </a:lnTo>
                  <a:lnTo>
                    <a:pt x="199" y="14"/>
                  </a:lnTo>
                  <a:lnTo>
                    <a:pt x="195" y="12"/>
                  </a:lnTo>
                  <a:lnTo>
                    <a:pt x="187" y="8"/>
                  </a:lnTo>
                  <a:lnTo>
                    <a:pt x="181" y="6"/>
                  </a:lnTo>
                  <a:lnTo>
                    <a:pt x="176" y="6"/>
                  </a:lnTo>
                  <a:lnTo>
                    <a:pt x="170" y="2"/>
                  </a:lnTo>
                  <a:lnTo>
                    <a:pt x="164" y="2"/>
                  </a:lnTo>
                  <a:lnTo>
                    <a:pt x="156" y="0"/>
                  </a:lnTo>
                  <a:lnTo>
                    <a:pt x="150" y="0"/>
                  </a:lnTo>
                  <a:lnTo>
                    <a:pt x="144" y="0"/>
                  </a:lnTo>
                  <a:lnTo>
                    <a:pt x="136"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23" name="Freeform 22"/>
            <p:cNvSpPr>
              <a:spLocks/>
            </p:cNvSpPr>
            <p:nvPr/>
          </p:nvSpPr>
          <p:spPr bwMode="auto">
            <a:xfrm>
              <a:off x="3126" y="2011"/>
              <a:ext cx="236" cy="193"/>
            </a:xfrm>
            <a:custGeom>
              <a:avLst/>
              <a:gdLst>
                <a:gd name="T0" fmla="*/ 107 w 236"/>
                <a:gd name="T1" fmla="*/ 0 h 193"/>
                <a:gd name="T2" fmla="*/ 83 w 236"/>
                <a:gd name="T3" fmla="*/ 3 h 193"/>
                <a:gd name="T4" fmla="*/ 61 w 236"/>
                <a:gd name="T5" fmla="*/ 11 h 193"/>
                <a:gd name="T6" fmla="*/ 44 w 236"/>
                <a:gd name="T7" fmla="*/ 23 h 193"/>
                <a:gd name="T8" fmla="*/ 28 w 236"/>
                <a:gd name="T9" fmla="*/ 33 h 193"/>
                <a:gd name="T10" fmla="*/ 14 w 236"/>
                <a:gd name="T11" fmla="*/ 50 h 193"/>
                <a:gd name="T12" fmla="*/ 6 w 236"/>
                <a:gd name="T13" fmla="*/ 66 h 193"/>
                <a:gd name="T14" fmla="*/ 0 w 236"/>
                <a:gd name="T15" fmla="*/ 86 h 193"/>
                <a:gd name="T16" fmla="*/ 0 w 236"/>
                <a:gd name="T17" fmla="*/ 105 h 193"/>
                <a:gd name="T18" fmla="*/ 6 w 236"/>
                <a:gd name="T19" fmla="*/ 123 h 193"/>
                <a:gd name="T20" fmla="*/ 14 w 236"/>
                <a:gd name="T21" fmla="*/ 141 h 193"/>
                <a:gd name="T22" fmla="*/ 28 w 236"/>
                <a:gd name="T23" fmla="*/ 157 h 193"/>
                <a:gd name="T24" fmla="*/ 44 w 236"/>
                <a:gd name="T25" fmla="*/ 170 h 193"/>
                <a:gd name="T26" fmla="*/ 61 w 236"/>
                <a:gd name="T27" fmla="*/ 182 h 193"/>
                <a:gd name="T28" fmla="*/ 83 w 236"/>
                <a:gd name="T29" fmla="*/ 187 h 193"/>
                <a:gd name="T30" fmla="*/ 107 w 236"/>
                <a:gd name="T31" fmla="*/ 192 h 193"/>
                <a:gd name="T32" fmla="*/ 130 w 236"/>
                <a:gd name="T33" fmla="*/ 192 h 193"/>
                <a:gd name="T34" fmla="*/ 152 w 236"/>
                <a:gd name="T35" fmla="*/ 187 h 193"/>
                <a:gd name="T36" fmla="*/ 174 w 236"/>
                <a:gd name="T37" fmla="*/ 182 h 193"/>
                <a:gd name="T38" fmla="*/ 194 w 236"/>
                <a:gd name="T39" fmla="*/ 170 h 193"/>
                <a:gd name="T40" fmla="*/ 210 w 236"/>
                <a:gd name="T41" fmla="*/ 157 h 193"/>
                <a:gd name="T42" fmla="*/ 221 w 236"/>
                <a:gd name="T43" fmla="*/ 141 h 193"/>
                <a:gd name="T44" fmla="*/ 229 w 236"/>
                <a:gd name="T45" fmla="*/ 123 h 193"/>
                <a:gd name="T46" fmla="*/ 235 w 236"/>
                <a:gd name="T47" fmla="*/ 105 h 193"/>
                <a:gd name="T48" fmla="*/ 235 w 236"/>
                <a:gd name="T49" fmla="*/ 86 h 193"/>
                <a:gd name="T50" fmla="*/ 229 w 236"/>
                <a:gd name="T51" fmla="*/ 66 h 193"/>
                <a:gd name="T52" fmla="*/ 221 w 236"/>
                <a:gd name="T53" fmla="*/ 50 h 193"/>
                <a:gd name="T54" fmla="*/ 210 w 236"/>
                <a:gd name="T55" fmla="*/ 33 h 193"/>
                <a:gd name="T56" fmla="*/ 194 w 236"/>
                <a:gd name="T57" fmla="*/ 23 h 193"/>
                <a:gd name="T58" fmla="*/ 174 w 236"/>
                <a:gd name="T59" fmla="*/ 11 h 193"/>
                <a:gd name="T60" fmla="*/ 152 w 236"/>
                <a:gd name="T61" fmla="*/ 3 h 193"/>
                <a:gd name="T62" fmla="*/ 130 w 236"/>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193"/>
                <a:gd name="T98" fmla="*/ 236 w 236"/>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193">
                  <a:moveTo>
                    <a:pt x="119" y="0"/>
                  </a:moveTo>
                  <a:lnTo>
                    <a:pt x="107" y="0"/>
                  </a:lnTo>
                  <a:lnTo>
                    <a:pt x="93" y="0"/>
                  </a:lnTo>
                  <a:lnTo>
                    <a:pt x="83" y="3"/>
                  </a:lnTo>
                  <a:lnTo>
                    <a:pt x="71" y="6"/>
                  </a:lnTo>
                  <a:lnTo>
                    <a:pt x="61" y="11"/>
                  </a:lnTo>
                  <a:lnTo>
                    <a:pt x="52" y="17"/>
                  </a:lnTo>
                  <a:lnTo>
                    <a:pt x="44" y="23"/>
                  </a:lnTo>
                  <a:lnTo>
                    <a:pt x="36" y="27"/>
                  </a:lnTo>
                  <a:lnTo>
                    <a:pt x="28" y="33"/>
                  </a:lnTo>
                  <a:lnTo>
                    <a:pt x="22" y="41"/>
                  </a:lnTo>
                  <a:lnTo>
                    <a:pt x="14" y="50"/>
                  </a:lnTo>
                  <a:lnTo>
                    <a:pt x="10" y="58"/>
                  </a:lnTo>
                  <a:lnTo>
                    <a:pt x="6" y="66"/>
                  </a:lnTo>
                  <a:lnTo>
                    <a:pt x="2" y="78"/>
                  </a:lnTo>
                  <a:lnTo>
                    <a:pt x="0" y="86"/>
                  </a:lnTo>
                  <a:lnTo>
                    <a:pt x="0" y="96"/>
                  </a:lnTo>
                  <a:lnTo>
                    <a:pt x="0" y="105"/>
                  </a:lnTo>
                  <a:lnTo>
                    <a:pt x="2" y="115"/>
                  </a:lnTo>
                  <a:lnTo>
                    <a:pt x="6" y="123"/>
                  </a:lnTo>
                  <a:lnTo>
                    <a:pt x="10" y="133"/>
                  </a:lnTo>
                  <a:lnTo>
                    <a:pt x="14" y="141"/>
                  </a:lnTo>
                  <a:lnTo>
                    <a:pt x="22" y="149"/>
                  </a:lnTo>
                  <a:lnTo>
                    <a:pt x="28" y="157"/>
                  </a:lnTo>
                  <a:lnTo>
                    <a:pt x="36" y="165"/>
                  </a:lnTo>
                  <a:lnTo>
                    <a:pt x="44" y="170"/>
                  </a:lnTo>
                  <a:lnTo>
                    <a:pt x="52" y="176"/>
                  </a:lnTo>
                  <a:lnTo>
                    <a:pt x="61" y="182"/>
                  </a:lnTo>
                  <a:lnTo>
                    <a:pt x="71" y="184"/>
                  </a:lnTo>
                  <a:lnTo>
                    <a:pt x="83" y="187"/>
                  </a:lnTo>
                  <a:lnTo>
                    <a:pt x="93" y="190"/>
                  </a:lnTo>
                  <a:lnTo>
                    <a:pt x="107" y="192"/>
                  </a:lnTo>
                  <a:lnTo>
                    <a:pt x="119" y="192"/>
                  </a:lnTo>
                  <a:lnTo>
                    <a:pt x="130" y="192"/>
                  </a:lnTo>
                  <a:lnTo>
                    <a:pt x="141" y="190"/>
                  </a:lnTo>
                  <a:lnTo>
                    <a:pt x="152" y="187"/>
                  </a:lnTo>
                  <a:lnTo>
                    <a:pt x="162" y="184"/>
                  </a:lnTo>
                  <a:lnTo>
                    <a:pt x="174" y="182"/>
                  </a:lnTo>
                  <a:lnTo>
                    <a:pt x="185" y="176"/>
                  </a:lnTo>
                  <a:lnTo>
                    <a:pt x="194" y="170"/>
                  </a:lnTo>
                  <a:lnTo>
                    <a:pt x="202" y="165"/>
                  </a:lnTo>
                  <a:lnTo>
                    <a:pt x="210" y="157"/>
                  </a:lnTo>
                  <a:lnTo>
                    <a:pt x="215" y="149"/>
                  </a:lnTo>
                  <a:lnTo>
                    <a:pt x="221" y="141"/>
                  </a:lnTo>
                  <a:lnTo>
                    <a:pt x="227" y="133"/>
                  </a:lnTo>
                  <a:lnTo>
                    <a:pt x="229" y="123"/>
                  </a:lnTo>
                  <a:lnTo>
                    <a:pt x="235" y="115"/>
                  </a:lnTo>
                  <a:lnTo>
                    <a:pt x="235" y="105"/>
                  </a:lnTo>
                  <a:lnTo>
                    <a:pt x="235" y="96"/>
                  </a:lnTo>
                  <a:lnTo>
                    <a:pt x="235" y="86"/>
                  </a:lnTo>
                  <a:lnTo>
                    <a:pt x="235" y="78"/>
                  </a:lnTo>
                  <a:lnTo>
                    <a:pt x="229" y="66"/>
                  </a:lnTo>
                  <a:lnTo>
                    <a:pt x="227" y="58"/>
                  </a:lnTo>
                  <a:lnTo>
                    <a:pt x="221" y="50"/>
                  </a:lnTo>
                  <a:lnTo>
                    <a:pt x="215" y="41"/>
                  </a:lnTo>
                  <a:lnTo>
                    <a:pt x="210" y="33"/>
                  </a:lnTo>
                  <a:lnTo>
                    <a:pt x="202" y="27"/>
                  </a:lnTo>
                  <a:lnTo>
                    <a:pt x="194" y="23"/>
                  </a:lnTo>
                  <a:lnTo>
                    <a:pt x="185" y="17"/>
                  </a:lnTo>
                  <a:lnTo>
                    <a:pt x="174" y="11"/>
                  </a:lnTo>
                  <a:lnTo>
                    <a:pt x="162" y="6"/>
                  </a:lnTo>
                  <a:lnTo>
                    <a:pt x="152" y="3"/>
                  </a:lnTo>
                  <a:lnTo>
                    <a:pt x="141" y="0"/>
                  </a:lnTo>
                  <a:lnTo>
                    <a:pt x="130" y="0"/>
                  </a:lnTo>
                  <a:lnTo>
                    <a:pt x="119"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24" name="Freeform 23"/>
            <p:cNvSpPr>
              <a:spLocks/>
            </p:cNvSpPr>
            <p:nvPr/>
          </p:nvSpPr>
          <p:spPr bwMode="auto">
            <a:xfrm>
              <a:off x="3116" y="2008"/>
              <a:ext cx="248" cy="205"/>
            </a:xfrm>
            <a:custGeom>
              <a:avLst/>
              <a:gdLst>
                <a:gd name="T0" fmla="*/ 112 w 248"/>
                <a:gd name="T1" fmla="*/ 2 h 205"/>
                <a:gd name="T2" fmla="*/ 86 w 248"/>
                <a:gd name="T3" fmla="*/ 6 h 205"/>
                <a:gd name="T4" fmla="*/ 66 w 248"/>
                <a:gd name="T5" fmla="*/ 12 h 205"/>
                <a:gd name="T6" fmla="*/ 46 w 248"/>
                <a:gd name="T7" fmla="*/ 23 h 205"/>
                <a:gd name="T8" fmla="*/ 29 w 248"/>
                <a:gd name="T9" fmla="*/ 37 h 205"/>
                <a:gd name="T10" fmla="*/ 17 w 248"/>
                <a:gd name="T11" fmla="*/ 55 h 205"/>
                <a:gd name="T12" fmla="*/ 6 w 248"/>
                <a:gd name="T13" fmla="*/ 72 h 205"/>
                <a:gd name="T14" fmla="*/ 2 w 248"/>
                <a:gd name="T15" fmla="*/ 92 h 205"/>
                <a:gd name="T16" fmla="*/ 2 w 248"/>
                <a:gd name="T17" fmla="*/ 113 h 205"/>
                <a:gd name="T18" fmla="*/ 6 w 248"/>
                <a:gd name="T19" fmla="*/ 132 h 205"/>
                <a:gd name="T20" fmla="*/ 17 w 248"/>
                <a:gd name="T21" fmla="*/ 150 h 205"/>
                <a:gd name="T22" fmla="*/ 29 w 248"/>
                <a:gd name="T23" fmla="*/ 167 h 205"/>
                <a:gd name="T24" fmla="*/ 46 w 248"/>
                <a:gd name="T25" fmla="*/ 181 h 205"/>
                <a:gd name="T26" fmla="*/ 66 w 248"/>
                <a:gd name="T27" fmla="*/ 190 h 205"/>
                <a:gd name="T28" fmla="*/ 86 w 248"/>
                <a:gd name="T29" fmla="*/ 199 h 205"/>
                <a:gd name="T30" fmla="*/ 112 w 248"/>
                <a:gd name="T31" fmla="*/ 202 h 205"/>
                <a:gd name="T32" fmla="*/ 135 w 248"/>
                <a:gd name="T33" fmla="*/ 202 h 205"/>
                <a:gd name="T34" fmla="*/ 161 w 248"/>
                <a:gd name="T35" fmla="*/ 199 h 205"/>
                <a:gd name="T36" fmla="*/ 181 w 248"/>
                <a:gd name="T37" fmla="*/ 190 h 205"/>
                <a:gd name="T38" fmla="*/ 201 w 248"/>
                <a:gd name="T39" fmla="*/ 181 h 205"/>
                <a:gd name="T40" fmla="*/ 218 w 248"/>
                <a:gd name="T41" fmla="*/ 167 h 205"/>
                <a:gd name="T42" fmla="*/ 233 w 248"/>
                <a:gd name="T43" fmla="*/ 150 h 205"/>
                <a:gd name="T44" fmla="*/ 241 w 248"/>
                <a:gd name="T45" fmla="*/ 132 h 205"/>
                <a:gd name="T46" fmla="*/ 245 w 248"/>
                <a:gd name="T47" fmla="*/ 113 h 205"/>
                <a:gd name="T48" fmla="*/ 245 w 248"/>
                <a:gd name="T49" fmla="*/ 92 h 205"/>
                <a:gd name="T50" fmla="*/ 241 w 248"/>
                <a:gd name="T51" fmla="*/ 72 h 205"/>
                <a:gd name="T52" fmla="*/ 233 w 248"/>
                <a:gd name="T53" fmla="*/ 55 h 205"/>
                <a:gd name="T54" fmla="*/ 218 w 248"/>
                <a:gd name="T55" fmla="*/ 37 h 205"/>
                <a:gd name="T56" fmla="*/ 201 w 248"/>
                <a:gd name="T57" fmla="*/ 23 h 205"/>
                <a:gd name="T58" fmla="*/ 181 w 248"/>
                <a:gd name="T59" fmla="*/ 12 h 205"/>
                <a:gd name="T60" fmla="*/ 161 w 248"/>
                <a:gd name="T61" fmla="*/ 6 h 205"/>
                <a:gd name="T62" fmla="*/ 135 w 248"/>
                <a:gd name="T63" fmla="*/ 2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05"/>
                <a:gd name="T98" fmla="*/ 248 w 248"/>
                <a:gd name="T99" fmla="*/ 205 h 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05">
                  <a:moveTo>
                    <a:pt x="124" y="0"/>
                  </a:moveTo>
                  <a:lnTo>
                    <a:pt x="112" y="2"/>
                  </a:lnTo>
                  <a:lnTo>
                    <a:pt x="97" y="2"/>
                  </a:lnTo>
                  <a:lnTo>
                    <a:pt x="86" y="6"/>
                  </a:lnTo>
                  <a:lnTo>
                    <a:pt x="78" y="8"/>
                  </a:lnTo>
                  <a:lnTo>
                    <a:pt x="66" y="12"/>
                  </a:lnTo>
                  <a:lnTo>
                    <a:pt x="54" y="17"/>
                  </a:lnTo>
                  <a:lnTo>
                    <a:pt x="46" y="23"/>
                  </a:lnTo>
                  <a:lnTo>
                    <a:pt x="37" y="31"/>
                  </a:lnTo>
                  <a:lnTo>
                    <a:pt x="29" y="37"/>
                  </a:lnTo>
                  <a:lnTo>
                    <a:pt x="23" y="46"/>
                  </a:lnTo>
                  <a:lnTo>
                    <a:pt x="17" y="55"/>
                  </a:lnTo>
                  <a:lnTo>
                    <a:pt x="11" y="64"/>
                  </a:lnTo>
                  <a:lnTo>
                    <a:pt x="6" y="72"/>
                  </a:lnTo>
                  <a:lnTo>
                    <a:pt x="2" y="80"/>
                  </a:lnTo>
                  <a:lnTo>
                    <a:pt x="2" y="92"/>
                  </a:lnTo>
                  <a:lnTo>
                    <a:pt x="0" y="101"/>
                  </a:lnTo>
                  <a:lnTo>
                    <a:pt x="2" y="113"/>
                  </a:lnTo>
                  <a:lnTo>
                    <a:pt x="2" y="121"/>
                  </a:lnTo>
                  <a:lnTo>
                    <a:pt x="6" y="132"/>
                  </a:lnTo>
                  <a:lnTo>
                    <a:pt x="11" y="142"/>
                  </a:lnTo>
                  <a:lnTo>
                    <a:pt x="17" y="150"/>
                  </a:lnTo>
                  <a:lnTo>
                    <a:pt x="23" y="158"/>
                  </a:lnTo>
                  <a:lnTo>
                    <a:pt x="29" y="167"/>
                  </a:lnTo>
                  <a:lnTo>
                    <a:pt x="37" y="173"/>
                  </a:lnTo>
                  <a:lnTo>
                    <a:pt x="46" y="181"/>
                  </a:lnTo>
                  <a:lnTo>
                    <a:pt x="54" y="187"/>
                  </a:lnTo>
                  <a:lnTo>
                    <a:pt x="66" y="190"/>
                  </a:lnTo>
                  <a:lnTo>
                    <a:pt x="78" y="196"/>
                  </a:lnTo>
                  <a:lnTo>
                    <a:pt x="86" y="199"/>
                  </a:lnTo>
                  <a:lnTo>
                    <a:pt x="97" y="202"/>
                  </a:lnTo>
                  <a:lnTo>
                    <a:pt x="112" y="202"/>
                  </a:lnTo>
                  <a:lnTo>
                    <a:pt x="124" y="204"/>
                  </a:lnTo>
                  <a:lnTo>
                    <a:pt x="135" y="202"/>
                  </a:lnTo>
                  <a:lnTo>
                    <a:pt x="150" y="202"/>
                  </a:lnTo>
                  <a:lnTo>
                    <a:pt x="161" y="199"/>
                  </a:lnTo>
                  <a:lnTo>
                    <a:pt x="173" y="196"/>
                  </a:lnTo>
                  <a:lnTo>
                    <a:pt x="181" y="190"/>
                  </a:lnTo>
                  <a:lnTo>
                    <a:pt x="193" y="187"/>
                  </a:lnTo>
                  <a:lnTo>
                    <a:pt x="201" y="181"/>
                  </a:lnTo>
                  <a:lnTo>
                    <a:pt x="210" y="173"/>
                  </a:lnTo>
                  <a:lnTo>
                    <a:pt x="218" y="167"/>
                  </a:lnTo>
                  <a:lnTo>
                    <a:pt x="224" y="158"/>
                  </a:lnTo>
                  <a:lnTo>
                    <a:pt x="233" y="150"/>
                  </a:lnTo>
                  <a:lnTo>
                    <a:pt x="236" y="142"/>
                  </a:lnTo>
                  <a:lnTo>
                    <a:pt x="241" y="132"/>
                  </a:lnTo>
                  <a:lnTo>
                    <a:pt x="245" y="121"/>
                  </a:lnTo>
                  <a:lnTo>
                    <a:pt x="245" y="113"/>
                  </a:lnTo>
                  <a:lnTo>
                    <a:pt x="247" y="101"/>
                  </a:lnTo>
                  <a:lnTo>
                    <a:pt x="245" y="92"/>
                  </a:lnTo>
                  <a:lnTo>
                    <a:pt x="245" y="80"/>
                  </a:lnTo>
                  <a:lnTo>
                    <a:pt x="241" y="72"/>
                  </a:lnTo>
                  <a:lnTo>
                    <a:pt x="236" y="64"/>
                  </a:lnTo>
                  <a:lnTo>
                    <a:pt x="233" y="55"/>
                  </a:lnTo>
                  <a:lnTo>
                    <a:pt x="224" y="46"/>
                  </a:lnTo>
                  <a:lnTo>
                    <a:pt x="218" y="37"/>
                  </a:lnTo>
                  <a:lnTo>
                    <a:pt x="210" y="31"/>
                  </a:lnTo>
                  <a:lnTo>
                    <a:pt x="201" y="23"/>
                  </a:lnTo>
                  <a:lnTo>
                    <a:pt x="193" y="17"/>
                  </a:lnTo>
                  <a:lnTo>
                    <a:pt x="181" y="12"/>
                  </a:lnTo>
                  <a:lnTo>
                    <a:pt x="173" y="8"/>
                  </a:lnTo>
                  <a:lnTo>
                    <a:pt x="161" y="6"/>
                  </a:lnTo>
                  <a:lnTo>
                    <a:pt x="150" y="2"/>
                  </a:lnTo>
                  <a:lnTo>
                    <a:pt x="135" y="2"/>
                  </a:lnTo>
                  <a:lnTo>
                    <a:pt x="124"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25" name="Freeform 24"/>
            <p:cNvSpPr>
              <a:spLocks/>
            </p:cNvSpPr>
            <p:nvPr/>
          </p:nvSpPr>
          <p:spPr bwMode="auto">
            <a:xfrm>
              <a:off x="3186" y="2040"/>
              <a:ext cx="118" cy="75"/>
            </a:xfrm>
            <a:custGeom>
              <a:avLst/>
              <a:gdLst>
                <a:gd name="T0" fmla="*/ 53 w 118"/>
                <a:gd name="T1" fmla="*/ 34 h 75"/>
                <a:gd name="T2" fmla="*/ 45 w 118"/>
                <a:gd name="T3" fmla="*/ 31 h 75"/>
                <a:gd name="T4" fmla="*/ 38 w 118"/>
                <a:gd name="T5" fmla="*/ 29 h 75"/>
                <a:gd name="T6" fmla="*/ 32 w 118"/>
                <a:gd name="T7" fmla="*/ 25 h 75"/>
                <a:gd name="T8" fmla="*/ 24 w 118"/>
                <a:gd name="T9" fmla="*/ 21 h 75"/>
                <a:gd name="T10" fmla="*/ 19 w 118"/>
                <a:gd name="T11" fmla="*/ 16 h 75"/>
                <a:gd name="T12" fmla="*/ 13 w 118"/>
                <a:gd name="T13" fmla="*/ 11 h 75"/>
                <a:gd name="T14" fmla="*/ 8 w 118"/>
                <a:gd name="T15" fmla="*/ 5 h 75"/>
                <a:gd name="T16" fmla="*/ 6 w 118"/>
                <a:gd name="T17" fmla="*/ 3 h 75"/>
                <a:gd name="T18" fmla="*/ 3 w 118"/>
                <a:gd name="T19" fmla="*/ 8 h 75"/>
                <a:gd name="T20" fmla="*/ 0 w 118"/>
                <a:gd name="T21" fmla="*/ 13 h 75"/>
                <a:gd name="T22" fmla="*/ 0 w 118"/>
                <a:gd name="T23" fmla="*/ 21 h 75"/>
                <a:gd name="T24" fmla="*/ 0 w 118"/>
                <a:gd name="T25" fmla="*/ 29 h 75"/>
                <a:gd name="T26" fmla="*/ 3 w 118"/>
                <a:gd name="T27" fmla="*/ 38 h 75"/>
                <a:gd name="T28" fmla="*/ 6 w 118"/>
                <a:gd name="T29" fmla="*/ 49 h 75"/>
                <a:gd name="T30" fmla="*/ 13 w 118"/>
                <a:gd name="T31" fmla="*/ 56 h 75"/>
                <a:gd name="T32" fmla="*/ 21 w 118"/>
                <a:gd name="T33" fmla="*/ 63 h 75"/>
                <a:gd name="T34" fmla="*/ 30 w 118"/>
                <a:gd name="T35" fmla="*/ 69 h 75"/>
                <a:gd name="T36" fmla="*/ 40 w 118"/>
                <a:gd name="T37" fmla="*/ 72 h 75"/>
                <a:gd name="T38" fmla="*/ 53 w 118"/>
                <a:gd name="T39" fmla="*/ 74 h 75"/>
                <a:gd name="T40" fmla="*/ 64 w 118"/>
                <a:gd name="T41" fmla="*/ 74 h 75"/>
                <a:gd name="T42" fmla="*/ 74 w 118"/>
                <a:gd name="T43" fmla="*/ 72 h 75"/>
                <a:gd name="T44" fmla="*/ 85 w 118"/>
                <a:gd name="T45" fmla="*/ 69 h 75"/>
                <a:gd name="T46" fmla="*/ 96 w 118"/>
                <a:gd name="T47" fmla="*/ 63 h 75"/>
                <a:gd name="T48" fmla="*/ 104 w 118"/>
                <a:gd name="T49" fmla="*/ 56 h 75"/>
                <a:gd name="T50" fmla="*/ 109 w 118"/>
                <a:gd name="T51" fmla="*/ 49 h 75"/>
                <a:gd name="T52" fmla="*/ 114 w 118"/>
                <a:gd name="T53" fmla="*/ 38 h 75"/>
                <a:gd name="T54" fmla="*/ 117 w 118"/>
                <a:gd name="T55" fmla="*/ 29 h 75"/>
                <a:gd name="T56" fmla="*/ 117 w 118"/>
                <a:gd name="T57" fmla="*/ 18 h 75"/>
                <a:gd name="T58" fmla="*/ 114 w 118"/>
                <a:gd name="T59" fmla="*/ 11 h 75"/>
                <a:gd name="T60" fmla="*/ 114 w 118"/>
                <a:gd name="T61" fmla="*/ 5 h 75"/>
                <a:gd name="T62" fmla="*/ 109 w 118"/>
                <a:gd name="T63" fmla="*/ 0 h 75"/>
                <a:gd name="T64" fmla="*/ 106 w 118"/>
                <a:gd name="T65" fmla="*/ 8 h 75"/>
                <a:gd name="T66" fmla="*/ 100 w 118"/>
                <a:gd name="T67" fmla="*/ 13 h 75"/>
                <a:gd name="T68" fmla="*/ 96 w 118"/>
                <a:gd name="T69" fmla="*/ 18 h 75"/>
                <a:gd name="T70" fmla="*/ 87 w 118"/>
                <a:gd name="T71" fmla="*/ 23 h 75"/>
                <a:gd name="T72" fmla="*/ 83 w 118"/>
                <a:gd name="T73" fmla="*/ 25 h 75"/>
                <a:gd name="T74" fmla="*/ 74 w 118"/>
                <a:gd name="T75" fmla="*/ 31 h 75"/>
                <a:gd name="T76" fmla="*/ 66 w 118"/>
                <a:gd name="T77" fmla="*/ 31 h 75"/>
                <a:gd name="T78" fmla="*/ 59 w 118"/>
                <a:gd name="T79" fmla="*/ 34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75"/>
                <a:gd name="T122" fmla="*/ 118 w 118"/>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75">
                  <a:moveTo>
                    <a:pt x="59" y="34"/>
                  </a:moveTo>
                  <a:lnTo>
                    <a:pt x="53" y="34"/>
                  </a:lnTo>
                  <a:lnTo>
                    <a:pt x="51" y="31"/>
                  </a:lnTo>
                  <a:lnTo>
                    <a:pt x="45" y="31"/>
                  </a:lnTo>
                  <a:lnTo>
                    <a:pt x="43" y="31"/>
                  </a:lnTo>
                  <a:lnTo>
                    <a:pt x="38" y="29"/>
                  </a:lnTo>
                  <a:lnTo>
                    <a:pt x="34" y="29"/>
                  </a:lnTo>
                  <a:lnTo>
                    <a:pt x="32" y="25"/>
                  </a:lnTo>
                  <a:lnTo>
                    <a:pt x="30" y="23"/>
                  </a:lnTo>
                  <a:lnTo>
                    <a:pt x="24" y="21"/>
                  </a:lnTo>
                  <a:lnTo>
                    <a:pt x="21" y="18"/>
                  </a:lnTo>
                  <a:lnTo>
                    <a:pt x="19" y="16"/>
                  </a:lnTo>
                  <a:lnTo>
                    <a:pt x="17" y="13"/>
                  </a:lnTo>
                  <a:lnTo>
                    <a:pt x="13" y="11"/>
                  </a:lnTo>
                  <a:lnTo>
                    <a:pt x="11" y="8"/>
                  </a:lnTo>
                  <a:lnTo>
                    <a:pt x="8" y="5"/>
                  </a:lnTo>
                  <a:lnTo>
                    <a:pt x="6" y="0"/>
                  </a:lnTo>
                  <a:lnTo>
                    <a:pt x="6" y="3"/>
                  </a:lnTo>
                  <a:lnTo>
                    <a:pt x="3" y="5"/>
                  </a:lnTo>
                  <a:lnTo>
                    <a:pt x="3" y="8"/>
                  </a:lnTo>
                  <a:lnTo>
                    <a:pt x="3" y="11"/>
                  </a:lnTo>
                  <a:lnTo>
                    <a:pt x="0" y="13"/>
                  </a:lnTo>
                  <a:lnTo>
                    <a:pt x="0" y="16"/>
                  </a:lnTo>
                  <a:lnTo>
                    <a:pt x="0" y="21"/>
                  </a:lnTo>
                  <a:lnTo>
                    <a:pt x="0" y="23"/>
                  </a:lnTo>
                  <a:lnTo>
                    <a:pt x="0" y="29"/>
                  </a:lnTo>
                  <a:lnTo>
                    <a:pt x="0" y="34"/>
                  </a:lnTo>
                  <a:lnTo>
                    <a:pt x="3" y="38"/>
                  </a:lnTo>
                  <a:lnTo>
                    <a:pt x="3" y="43"/>
                  </a:lnTo>
                  <a:lnTo>
                    <a:pt x="6" y="49"/>
                  </a:lnTo>
                  <a:lnTo>
                    <a:pt x="8" y="54"/>
                  </a:lnTo>
                  <a:lnTo>
                    <a:pt x="13" y="56"/>
                  </a:lnTo>
                  <a:lnTo>
                    <a:pt x="17" y="59"/>
                  </a:lnTo>
                  <a:lnTo>
                    <a:pt x="21" y="63"/>
                  </a:lnTo>
                  <a:lnTo>
                    <a:pt x="24" y="67"/>
                  </a:lnTo>
                  <a:lnTo>
                    <a:pt x="30" y="69"/>
                  </a:lnTo>
                  <a:lnTo>
                    <a:pt x="34" y="72"/>
                  </a:lnTo>
                  <a:lnTo>
                    <a:pt x="40" y="72"/>
                  </a:lnTo>
                  <a:lnTo>
                    <a:pt x="45" y="74"/>
                  </a:lnTo>
                  <a:lnTo>
                    <a:pt x="53" y="74"/>
                  </a:lnTo>
                  <a:lnTo>
                    <a:pt x="59" y="74"/>
                  </a:lnTo>
                  <a:lnTo>
                    <a:pt x="64" y="74"/>
                  </a:lnTo>
                  <a:lnTo>
                    <a:pt x="70" y="74"/>
                  </a:lnTo>
                  <a:lnTo>
                    <a:pt x="74" y="72"/>
                  </a:lnTo>
                  <a:lnTo>
                    <a:pt x="83" y="72"/>
                  </a:lnTo>
                  <a:lnTo>
                    <a:pt x="85" y="69"/>
                  </a:lnTo>
                  <a:lnTo>
                    <a:pt x="91" y="67"/>
                  </a:lnTo>
                  <a:lnTo>
                    <a:pt x="96" y="63"/>
                  </a:lnTo>
                  <a:lnTo>
                    <a:pt x="100" y="59"/>
                  </a:lnTo>
                  <a:lnTo>
                    <a:pt x="104" y="56"/>
                  </a:lnTo>
                  <a:lnTo>
                    <a:pt x="106" y="54"/>
                  </a:lnTo>
                  <a:lnTo>
                    <a:pt x="109" y="49"/>
                  </a:lnTo>
                  <a:lnTo>
                    <a:pt x="111" y="43"/>
                  </a:lnTo>
                  <a:lnTo>
                    <a:pt x="114" y="38"/>
                  </a:lnTo>
                  <a:lnTo>
                    <a:pt x="117" y="34"/>
                  </a:lnTo>
                  <a:lnTo>
                    <a:pt x="117" y="29"/>
                  </a:lnTo>
                  <a:lnTo>
                    <a:pt x="117" y="23"/>
                  </a:lnTo>
                  <a:lnTo>
                    <a:pt x="117" y="18"/>
                  </a:lnTo>
                  <a:lnTo>
                    <a:pt x="117" y="16"/>
                  </a:lnTo>
                  <a:lnTo>
                    <a:pt x="114" y="11"/>
                  </a:lnTo>
                  <a:lnTo>
                    <a:pt x="114" y="8"/>
                  </a:lnTo>
                  <a:lnTo>
                    <a:pt x="114" y="5"/>
                  </a:lnTo>
                  <a:lnTo>
                    <a:pt x="111" y="3"/>
                  </a:lnTo>
                  <a:lnTo>
                    <a:pt x="109" y="0"/>
                  </a:lnTo>
                  <a:lnTo>
                    <a:pt x="109" y="3"/>
                  </a:lnTo>
                  <a:lnTo>
                    <a:pt x="106" y="8"/>
                  </a:lnTo>
                  <a:lnTo>
                    <a:pt x="104" y="11"/>
                  </a:lnTo>
                  <a:lnTo>
                    <a:pt x="100" y="13"/>
                  </a:lnTo>
                  <a:lnTo>
                    <a:pt x="98" y="16"/>
                  </a:lnTo>
                  <a:lnTo>
                    <a:pt x="96" y="18"/>
                  </a:lnTo>
                  <a:lnTo>
                    <a:pt x="91" y="21"/>
                  </a:lnTo>
                  <a:lnTo>
                    <a:pt x="87" y="23"/>
                  </a:lnTo>
                  <a:lnTo>
                    <a:pt x="85" y="25"/>
                  </a:lnTo>
                  <a:lnTo>
                    <a:pt x="83" y="25"/>
                  </a:lnTo>
                  <a:lnTo>
                    <a:pt x="77" y="29"/>
                  </a:lnTo>
                  <a:lnTo>
                    <a:pt x="74" y="31"/>
                  </a:lnTo>
                  <a:lnTo>
                    <a:pt x="70" y="31"/>
                  </a:lnTo>
                  <a:lnTo>
                    <a:pt x="66" y="31"/>
                  </a:lnTo>
                  <a:lnTo>
                    <a:pt x="61" y="34"/>
                  </a:lnTo>
                  <a:lnTo>
                    <a:pt x="59" y="34"/>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26" name="Freeform 25"/>
            <p:cNvSpPr>
              <a:spLocks/>
            </p:cNvSpPr>
            <p:nvPr/>
          </p:nvSpPr>
          <p:spPr bwMode="auto">
            <a:xfrm>
              <a:off x="3176" y="2040"/>
              <a:ext cx="128" cy="85"/>
            </a:xfrm>
            <a:custGeom>
              <a:avLst/>
              <a:gdLst>
                <a:gd name="T0" fmla="*/ 58 w 128"/>
                <a:gd name="T1" fmla="*/ 35 h 85"/>
                <a:gd name="T2" fmla="*/ 49 w 128"/>
                <a:gd name="T3" fmla="*/ 35 h 85"/>
                <a:gd name="T4" fmla="*/ 43 w 128"/>
                <a:gd name="T5" fmla="*/ 32 h 85"/>
                <a:gd name="T6" fmla="*/ 35 w 128"/>
                <a:gd name="T7" fmla="*/ 29 h 85"/>
                <a:gd name="T8" fmla="*/ 29 w 128"/>
                <a:gd name="T9" fmla="*/ 24 h 85"/>
                <a:gd name="T10" fmla="*/ 20 w 128"/>
                <a:gd name="T11" fmla="*/ 18 h 85"/>
                <a:gd name="T12" fmla="*/ 14 w 128"/>
                <a:gd name="T13" fmla="*/ 12 h 85"/>
                <a:gd name="T14" fmla="*/ 8 w 128"/>
                <a:gd name="T15" fmla="*/ 4 h 85"/>
                <a:gd name="T16" fmla="*/ 6 w 128"/>
                <a:gd name="T17" fmla="*/ 4 h 85"/>
                <a:gd name="T18" fmla="*/ 4 w 128"/>
                <a:gd name="T19" fmla="*/ 6 h 85"/>
                <a:gd name="T20" fmla="*/ 4 w 128"/>
                <a:gd name="T21" fmla="*/ 12 h 85"/>
                <a:gd name="T22" fmla="*/ 0 w 128"/>
                <a:gd name="T23" fmla="*/ 20 h 85"/>
                <a:gd name="T24" fmla="*/ 0 w 128"/>
                <a:gd name="T25" fmla="*/ 32 h 85"/>
                <a:gd name="T26" fmla="*/ 4 w 128"/>
                <a:gd name="T27" fmla="*/ 43 h 85"/>
                <a:gd name="T28" fmla="*/ 8 w 128"/>
                <a:gd name="T29" fmla="*/ 55 h 85"/>
                <a:gd name="T30" fmla="*/ 14 w 128"/>
                <a:gd name="T31" fmla="*/ 64 h 85"/>
                <a:gd name="T32" fmla="*/ 23 w 128"/>
                <a:gd name="T33" fmla="*/ 72 h 85"/>
                <a:gd name="T34" fmla="*/ 35 w 128"/>
                <a:gd name="T35" fmla="*/ 78 h 85"/>
                <a:gd name="T36" fmla="*/ 47 w 128"/>
                <a:gd name="T37" fmla="*/ 82 h 85"/>
                <a:gd name="T38" fmla="*/ 58 w 128"/>
                <a:gd name="T39" fmla="*/ 84 h 85"/>
                <a:gd name="T40" fmla="*/ 69 w 128"/>
                <a:gd name="T41" fmla="*/ 84 h 85"/>
                <a:gd name="T42" fmla="*/ 84 w 128"/>
                <a:gd name="T43" fmla="*/ 82 h 85"/>
                <a:gd name="T44" fmla="*/ 92 w 128"/>
                <a:gd name="T45" fmla="*/ 78 h 85"/>
                <a:gd name="T46" fmla="*/ 104 w 128"/>
                <a:gd name="T47" fmla="*/ 72 h 85"/>
                <a:gd name="T48" fmla="*/ 113 w 128"/>
                <a:gd name="T49" fmla="*/ 64 h 85"/>
                <a:gd name="T50" fmla="*/ 119 w 128"/>
                <a:gd name="T51" fmla="*/ 55 h 85"/>
                <a:gd name="T52" fmla="*/ 123 w 128"/>
                <a:gd name="T53" fmla="*/ 43 h 85"/>
                <a:gd name="T54" fmla="*/ 127 w 128"/>
                <a:gd name="T55" fmla="*/ 32 h 85"/>
                <a:gd name="T56" fmla="*/ 127 w 128"/>
                <a:gd name="T57" fmla="*/ 20 h 85"/>
                <a:gd name="T58" fmla="*/ 127 w 128"/>
                <a:gd name="T59" fmla="*/ 12 h 85"/>
                <a:gd name="T60" fmla="*/ 123 w 128"/>
                <a:gd name="T61" fmla="*/ 6 h 85"/>
                <a:gd name="T62" fmla="*/ 121 w 128"/>
                <a:gd name="T63" fmla="*/ 0 h 85"/>
                <a:gd name="T64" fmla="*/ 115 w 128"/>
                <a:gd name="T65" fmla="*/ 6 h 85"/>
                <a:gd name="T66" fmla="*/ 109 w 128"/>
                <a:gd name="T67" fmla="*/ 14 h 85"/>
                <a:gd name="T68" fmla="*/ 104 w 128"/>
                <a:gd name="T69" fmla="*/ 20 h 85"/>
                <a:gd name="T70" fmla="*/ 95 w 128"/>
                <a:gd name="T71" fmla="*/ 26 h 85"/>
                <a:gd name="T72" fmla="*/ 90 w 128"/>
                <a:gd name="T73" fmla="*/ 29 h 85"/>
                <a:gd name="T74" fmla="*/ 80 w 128"/>
                <a:gd name="T75" fmla="*/ 32 h 85"/>
                <a:gd name="T76" fmla="*/ 72 w 128"/>
                <a:gd name="T77" fmla="*/ 35 h 85"/>
                <a:gd name="T78" fmla="*/ 64 w 128"/>
                <a:gd name="T79" fmla="*/ 35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85"/>
                <a:gd name="T122" fmla="*/ 128 w 128"/>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85">
                  <a:moveTo>
                    <a:pt x="64" y="35"/>
                  </a:moveTo>
                  <a:lnTo>
                    <a:pt x="58" y="35"/>
                  </a:lnTo>
                  <a:lnTo>
                    <a:pt x="55" y="35"/>
                  </a:lnTo>
                  <a:lnTo>
                    <a:pt x="49" y="35"/>
                  </a:lnTo>
                  <a:lnTo>
                    <a:pt x="47" y="32"/>
                  </a:lnTo>
                  <a:lnTo>
                    <a:pt x="43" y="32"/>
                  </a:lnTo>
                  <a:lnTo>
                    <a:pt x="37" y="29"/>
                  </a:lnTo>
                  <a:lnTo>
                    <a:pt x="35" y="29"/>
                  </a:lnTo>
                  <a:lnTo>
                    <a:pt x="32" y="26"/>
                  </a:lnTo>
                  <a:lnTo>
                    <a:pt x="29" y="24"/>
                  </a:lnTo>
                  <a:lnTo>
                    <a:pt x="23" y="20"/>
                  </a:lnTo>
                  <a:lnTo>
                    <a:pt x="20" y="18"/>
                  </a:lnTo>
                  <a:lnTo>
                    <a:pt x="18" y="14"/>
                  </a:lnTo>
                  <a:lnTo>
                    <a:pt x="14" y="12"/>
                  </a:lnTo>
                  <a:lnTo>
                    <a:pt x="12" y="10"/>
                  </a:lnTo>
                  <a:lnTo>
                    <a:pt x="8" y="4"/>
                  </a:lnTo>
                  <a:lnTo>
                    <a:pt x="6" y="0"/>
                  </a:lnTo>
                  <a:lnTo>
                    <a:pt x="6" y="4"/>
                  </a:lnTo>
                  <a:lnTo>
                    <a:pt x="4" y="4"/>
                  </a:lnTo>
                  <a:lnTo>
                    <a:pt x="4" y="6"/>
                  </a:lnTo>
                  <a:lnTo>
                    <a:pt x="4" y="10"/>
                  </a:lnTo>
                  <a:lnTo>
                    <a:pt x="4" y="12"/>
                  </a:lnTo>
                  <a:lnTo>
                    <a:pt x="0" y="18"/>
                  </a:lnTo>
                  <a:lnTo>
                    <a:pt x="0" y="20"/>
                  </a:lnTo>
                  <a:lnTo>
                    <a:pt x="0" y="26"/>
                  </a:lnTo>
                  <a:lnTo>
                    <a:pt x="0" y="32"/>
                  </a:lnTo>
                  <a:lnTo>
                    <a:pt x="0" y="38"/>
                  </a:lnTo>
                  <a:lnTo>
                    <a:pt x="4" y="43"/>
                  </a:lnTo>
                  <a:lnTo>
                    <a:pt x="6" y="49"/>
                  </a:lnTo>
                  <a:lnTo>
                    <a:pt x="8" y="55"/>
                  </a:lnTo>
                  <a:lnTo>
                    <a:pt x="12" y="58"/>
                  </a:lnTo>
                  <a:lnTo>
                    <a:pt x="14" y="64"/>
                  </a:lnTo>
                  <a:lnTo>
                    <a:pt x="20" y="67"/>
                  </a:lnTo>
                  <a:lnTo>
                    <a:pt x="23" y="72"/>
                  </a:lnTo>
                  <a:lnTo>
                    <a:pt x="29" y="76"/>
                  </a:lnTo>
                  <a:lnTo>
                    <a:pt x="35" y="78"/>
                  </a:lnTo>
                  <a:lnTo>
                    <a:pt x="37" y="82"/>
                  </a:lnTo>
                  <a:lnTo>
                    <a:pt x="47" y="82"/>
                  </a:lnTo>
                  <a:lnTo>
                    <a:pt x="52" y="84"/>
                  </a:lnTo>
                  <a:lnTo>
                    <a:pt x="58" y="84"/>
                  </a:lnTo>
                  <a:lnTo>
                    <a:pt x="64" y="84"/>
                  </a:lnTo>
                  <a:lnTo>
                    <a:pt x="69" y="84"/>
                  </a:lnTo>
                  <a:lnTo>
                    <a:pt x="75" y="84"/>
                  </a:lnTo>
                  <a:lnTo>
                    <a:pt x="84" y="82"/>
                  </a:lnTo>
                  <a:lnTo>
                    <a:pt x="90" y="82"/>
                  </a:lnTo>
                  <a:lnTo>
                    <a:pt x="92" y="78"/>
                  </a:lnTo>
                  <a:lnTo>
                    <a:pt x="98" y="76"/>
                  </a:lnTo>
                  <a:lnTo>
                    <a:pt x="104" y="72"/>
                  </a:lnTo>
                  <a:lnTo>
                    <a:pt x="109" y="67"/>
                  </a:lnTo>
                  <a:lnTo>
                    <a:pt x="113" y="64"/>
                  </a:lnTo>
                  <a:lnTo>
                    <a:pt x="115" y="58"/>
                  </a:lnTo>
                  <a:lnTo>
                    <a:pt x="119" y="55"/>
                  </a:lnTo>
                  <a:lnTo>
                    <a:pt x="121" y="49"/>
                  </a:lnTo>
                  <a:lnTo>
                    <a:pt x="123" y="43"/>
                  </a:lnTo>
                  <a:lnTo>
                    <a:pt x="127" y="38"/>
                  </a:lnTo>
                  <a:lnTo>
                    <a:pt x="127" y="32"/>
                  </a:lnTo>
                  <a:lnTo>
                    <a:pt x="127" y="26"/>
                  </a:lnTo>
                  <a:lnTo>
                    <a:pt x="127" y="20"/>
                  </a:lnTo>
                  <a:lnTo>
                    <a:pt x="127" y="14"/>
                  </a:lnTo>
                  <a:lnTo>
                    <a:pt x="127" y="12"/>
                  </a:lnTo>
                  <a:lnTo>
                    <a:pt x="123" y="10"/>
                  </a:lnTo>
                  <a:lnTo>
                    <a:pt x="123" y="6"/>
                  </a:lnTo>
                  <a:lnTo>
                    <a:pt x="121" y="4"/>
                  </a:lnTo>
                  <a:lnTo>
                    <a:pt x="121" y="0"/>
                  </a:lnTo>
                  <a:lnTo>
                    <a:pt x="119" y="4"/>
                  </a:lnTo>
                  <a:lnTo>
                    <a:pt x="115" y="6"/>
                  </a:lnTo>
                  <a:lnTo>
                    <a:pt x="113" y="12"/>
                  </a:lnTo>
                  <a:lnTo>
                    <a:pt x="109" y="14"/>
                  </a:lnTo>
                  <a:lnTo>
                    <a:pt x="107" y="18"/>
                  </a:lnTo>
                  <a:lnTo>
                    <a:pt x="104" y="20"/>
                  </a:lnTo>
                  <a:lnTo>
                    <a:pt x="101" y="24"/>
                  </a:lnTo>
                  <a:lnTo>
                    <a:pt x="95" y="26"/>
                  </a:lnTo>
                  <a:lnTo>
                    <a:pt x="92" y="29"/>
                  </a:lnTo>
                  <a:lnTo>
                    <a:pt x="90" y="29"/>
                  </a:lnTo>
                  <a:lnTo>
                    <a:pt x="84" y="32"/>
                  </a:lnTo>
                  <a:lnTo>
                    <a:pt x="80" y="32"/>
                  </a:lnTo>
                  <a:lnTo>
                    <a:pt x="75" y="35"/>
                  </a:lnTo>
                  <a:lnTo>
                    <a:pt x="72" y="35"/>
                  </a:lnTo>
                  <a:lnTo>
                    <a:pt x="69" y="35"/>
                  </a:lnTo>
                  <a:lnTo>
                    <a:pt x="64" y="35"/>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27" name="Freeform 26"/>
            <p:cNvSpPr>
              <a:spLocks/>
            </p:cNvSpPr>
            <p:nvPr/>
          </p:nvSpPr>
          <p:spPr bwMode="auto">
            <a:xfrm>
              <a:off x="3177" y="2037"/>
              <a:ext cx="133" cy="92"/>
            </a:xfrm>
            <a:custGeom>
              <a:avLst/>
              <a:gdLst>
                <a:gd name="T0" fmla="*/ 13 w 133"/>
                <a:gd name="T1" fmla="*/ 5 h 92"/>
                <a:gd name="T2" fmla="*/ 11 w 133"/>
                <a:gd name="T3" fmla="*/ 11 h 92"/>
                <a:gd name="T4" fmla="*/ 8 w 133"/>
                <a:gd name="T5" fmla="*/ 15 h 92"/>
                <a:gd name="T6" fmla="*/ 8 w 133"/>
                <a:gd name="T7" fmla="*/ 24 h 92"/>
                <a:gd name="T8" fmla="*/ 8 w 133"/>
                <a:gd name="T9" fmla="*/ 31 h 92"/>
                <a:gd name="T10" fmla="*/ 11 w 133"/>
                <a:gd name="T11" fmla="*/ 41 h 92"/>
                <a:gd name="T12" fmla="*/ 13 w 133"/>
                <a:gd name="T13" fmla="*/ 52 h 92"/>
                <a:gd name="T14" fmla="*/ 21 w 133"/>
                <a:gd name="T15" fmla="*/ 60 h 92"/>
                <a:gd name="T16" fmla="*/ 29 w 133"/>
                <a:gd name="T17" fmla="*/ 67 h 92"/>
                <a:gd name="T18" fmla="*/ 38 w 133"/>
                <a:gd name="T19" fmla="*/ 73 h 92"/>
                <a:gd name="T20" fmla="*/ 48 w 133"/>
                <a:gd name="T21" fmla="*/ 76 h 92"/>
                <a:gd name="T22" fmla="*/ 62 w 133"/>
                <a:gd name="T23" fmla="*/ 78 h 92"/>
                <a:gd name="T24" fmla="*/ 73 w 133"/>
                <a:gd name="T25" fmla="*/ 78 h 92"/>
                <a:gd name="T26" fmla="*/ 83 w 133"/>
                <a:gd name="T27" fmla="*/ 76 h 92"/>
                <a:gd name="T28" fmla="*/ 94 w 133"/>
                <a:gd name="T29" fmla="*/ 73 h 92"/>
                <a:gd name="T30" fmla="*/ 105 w 133"/>
                <a:gd name="T31" fmla="*/ 67 h 92"/>
                <a:gd name="T32" fmla="*/ 113 w 133"/>
                <a:gd name="T33" fmla="*/ 60 h 92"/>
                <a:gd name="T34" fmla="*/ 119 w 133"/>
                <a:gd name="T35" fmla="*/ 52 h 92"/>
                <a:gd name="T36" fmla="*/ 123 w 133"/>
                <a:gd name="T37" fmla="*/ 41 h 92"/>
                <a:gd name="T38" fmla="*/ 126 w 133"/>
                <a:gd name="T39" fmla="*/ 31 h 92"/>
                <a:gd name="T40" fmla="*/ 126 w 133"/>
                <a:gd name="T41" fmla="*/ 21 h 92"/>
                <a:gd name="T42" fmla="*/ 123 w 133"/>
                <a:gd name="T43" fmla="*/ 13 h 92"/>
                <a:gd name="T44" fmla="*/ 123 w 133"/>
                <a:gd name="T45" fmla="*/ 8 h 92"/>
                <a:gd name="T46" fmla="*/ 121 w 133"/>
                <a:gd name="T47" fmla="*/ 2 h 92"/>
                <a:gd name="T48" fmla="*/ 123 w 133"/>
                <a:gd name="T49" fmla="*/ 5 h 92"/>
                <a:gd name="T50" fmla="*/ 129 w 133"/>
                <a:gd name="T51" fmla="*/ 13 h 92"/>
                <a:gd name="T52" fmla="*/ 132 w 133"/>
                <a:gd name="T53" fmla="*/ 21 h 92"/>
                <a:gd name="T54" fmla="*/ 132 w 133"/>
                <a:gd name="T55" fmla="*/ 28 h 92"/>
                <a:gd name="T56" fmla="*/ 132 w 133"/>
                <a:gd name="T57" fmla="*/ 39 h 92"/>
                <a:gd name="T58" fmla="*/ 132 w 133"/>
                <a:gd name="T59" fmla="*/ 44 h 92"/>
                <a:gd name="T60" fmla="*/ 129 w 133"/>
                <a:gd name="T61" fmla="*/ 52 h 92"/>
                <a:gd name="T62" fmla="*/ 126 w 133"/>
                <a:gd name="T63" fmla="*/ 60 h 92"/>
                <a:gd name="T64" fmla="*/ 121 w 133"/>
                <a:gd name="T65" fmla="*/ 65 h 92"/>
                <a:gd name="T66" fmla="*/ 115 w 133"/>
                <a:gd name="T67" fmla="*/ 73 h 92"/>
                <a:gd name="T68" fmla="*/ 110 w 133"/>
                <a:gd name="T69" fmla="*/ 76 h 92"/>
                <a:gd name="T70" fmla="*/ 105 w 133"/>
                <a:gd name="T71" fmla="*/ 80 h 92"/>
                <a:gd name="T72" fmla="*/ 94 w 133"/>
                <a:gd name="T73" fmla="*/ 86 h 92"/>
                <a:gd name="T74" fmla="*/ 86 w 133"/>
                <a:gd name="T75" fmla="*/ 89 h 92"/>
                <a:gd name="T76" fmla="*/ 78 w 133"/>
                <a:gd name="T77" fmla="*/ 91 h 92"/>
                <a:gd name="T78" fmla="*/ 67 w 133"/>
                <a:gd name="T79" fmla="*/ 91 h 92"/>
                <a:gd name="T80" fmla="*/ 56 w 133"/>
                <a:gd name="T81" fmla="*/ 91 h 92"/>
                <a:gd name="T82" fmla="*/ 48 w 133"/>
                <a:gd name="T83" fmla="*/ 89 h 92"/>
                <a:gd name="T84" fmla="*/ 38 w 133"/>
                <a:gd name="T85" fmla="*/ 86 h 92"/>
                <a:gd name="T86" fmla="*/ 29 w 133"/>
                <a:gd name="T87" fmla="*/ 80 h 92"/>
                <a:gd name="T88" fmla="*/ 21 w 133"/>
                <a:gd name="T89" fmla="*/ 76 h 92"/>
                <a:gd name="T90" fmla="*/ 13 w 133"/>
                <a:gd name="T91" fmla="*/ 65 h 92"/>
                <a:gd name="T92" fmla="*/ 6 w 133"/>
                <a:gd name="T93" fmla="*/ 54 h 92"/>
                <a:gd name="T94" fmla="*/ 2 w 133"/>
                <a:gd name="T95" fmla="*/ 41 h 92"/>
                <a:gd name="T96" fmla="*/ 0 w 133"/>
                <a:gd name="T97" fmla="*/ 28 h 92"/>
                <a:gd name="T98" fmla="*/ 2 w 133"/>
                <a:gd name="T99" fmla="*/ 15 h 92"/>
                <a:gd name="T100" fmla="*/ 8 w 133"/>
                <a:gd name="T101" fmla="*/ 8 h 92"/>
                <a:gd name="T102" fmla="*/ 11 w 133"/>
                <a:gd name="T103" fmla="*/ 2 h 92"/>
                <a:gd name="T104" fmla="*/ 13 w 133"/>
                <a:gd name="T105" fmla="*/ 2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
                <a:gd name="T160" fmla="*/ 0 h 92"/>
                <a:gd name="T161" fmla="*/ 133 w 133"/>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 h="92">
                  <a:moveTo>
                    <a:pt x="13" y="2"/>
                  </a:moveTo>
                  <a:lnTo>
                    <a:pt x="13" y="5"/>
                  </a:lnTo>
                  <a:lnTo>
                    <a:pt x="11" y="8"/>
                  </a:lnTo>
                  <a:lnTo>
                    <a:pt x="11" y="11"/>
                  </a:lnTo>
                  <a:lnTo>
                    <a:pt x="11" y="13"/>
                  </a:lnTo>
                  <a:lnTo>
                    <a:pt x="8" y="15"/>
                  </a:lnTo>
                  <a:lnTo>
                    <a:pt x="8" y="18"/>
                  </a:lnTo>
                  <a:lnTo>
                    <a:pt x="8" y="24"/>
                  </a:lnTo>
                  <a:lnTo>
                    <a:pt x="8" y="26"/>
                  </a:lnTo>
                  <a:lnTo>
                    <a:pt x="8" y="31"/>
                  </a:lnTo>
                  <a:lnTo>
                    <a:pt x="8" y="37"/>
                  </a:lnTo>
                  <a:lnTo>
                    <a:pt x="11" y="41"/>
                  </a:lnTo>
                  <a:lnTo>
                    <a:pt x="11" y="47"/>
                  </a:lnTo>
                  <a:lnTo>
                    <a:pt x="13" y="52"/>
                  </a:lnTo>
                  <a:lnTo>
                    <a:pt x="19" y="57"/>
                  </a:lnTo>
                  <a:lnTo>
                    <a:pt x="21" y="60"/>
                  </a:lnTo>
                  <a:lnTo>
                    <a:pt x="25" y="63"/>
                  </a:lnTo>
                  <a:lnTo>
                    <a:pt x="29" y="67"/>
                  </a:lnTo>
                  <a:lnTo>
                    <a:pt x="35" y="70"/>
                  </a:lnTo>
                  <a:lnTo>
                    <a:pt x="38" y="73"/>
                  </a:lnTo>
                  <a:lnTo>
                    <a:pt x="43" y="76"/>
                  </a:lnTo>
                  <a:lnTo>
                    <a:pt x="48" y="76"/>
                  </a:lnTo>
                  <a:lnTo>
                    <a:pt x="56" y="78"/>
                  </a:lnTo>
                  <a:lnTo>
                    <a:pt x="62" y="78"/>
                  </a:lnTo>
                  <a:lnTo>
                    <a:pt x="67" y="78"/>
                  </a:lnTo>
                  <a:lnTo>
                    <a:pt x="73" y="78"/>
                  </a:lnTo>
                  <a:lnTo>
                    <a:pt x="78" y="78"/>
                  </a:lnTo>
                  <a:lnTo>
                    <a:pt x="83" y="76"/>
                  </a:lnTo>
                  <a:lnTo>
                    <a:pt x="92" y="76"/>
                  </a:lnTo>
                  <a:lnTo>
                    <a:pt x="94" y="73"/>
                  </a:lnTo>
                  <a:lnTo>
                    <a:pt x="100" y="70"/>
                  </a:lnTo>
                  <a:lnTo>
                    <a:pt x="105" y="67"/>
                  </a:lnTo>
                  <a:lnTo>
                    <a:pt x="110" y="63"/>
                  </a:lnTo>
                  <a:lnTo>
                    <a:pt x="113" y="60"/>
                  </a:lnTo>
                  <a:lnTo>
                    <a:pt x="115" y="57"/>
                  </a:lnTo>
                  <a:lnTo>
                    <a:pt x="119" y="52"/>
                  </a:lnTo>
                  <a:lnTo>
                    <a:pt x="121" y="47"/>
                  </a:lnTo>
                  <a:lnTo>
                    <a:pt x="123" y="41"/>
                  </a:lnTo>
                  <a:lnTo>
                    <a:pt x="126" y="37"/>
                  </a:lnTo>
                  <a:lnTo>
                    <a:pt x="126" y="31"/>
                  </a:lnTo>
                  <a:lnTo>
                    <a:pt x="126" y="26"/>
                  </a:lnTo>
                  <a:lnTo>
                    <a:pt x="126" y="21"/>
                  </a:lnTo>
                  <a:lnTo>
                    <a:pt x="126" y="18"/>
                  </a:lnTo>
                  <a:lnTo>
                    <a:pt x="123" y="13"/>
                  </a:lnTo>
                  <a:lnTo>
                    <a:pt x="123" y="11"/>
                  </a:lnTo>
                  <a:lnTo>
                    <a:pt x="123" y="8"/>
                  </a:lnTo>
                  <a:lnTo>
                    <a:pt x="121" y="5"/>
                  </a:lnTo>
                  <a:lnTo>
                    <a:pt x="121" y="2"/>
                  </a:lnTo>
                  <a:lnTo>
                    <a:pt x="121" y="0"/>
                  </a:lnTo>
                  <a:lnTo>
                    <a:pt x="123" y="5"/>
                  </a:lnTo>
                  <a:lnTo>
                    <a:pt x="126" y="8"/>
                  </a:lnTo>
                  <a:lnTo>
                    <a:pt x="129" y="13"/>
                  </a:lnTo>
                  <a:lnTo>
                    <a:pt x="129" y="15"/>
                  </a:lnTo>
                  <a:lnTo>
                    <a:pt x="132" y="21"/>
                  </a:lnTo>
                  <a:lnTo>
                    <a:pt x="132" y="26"/>
                  </a:lnTo>
                  <a:lnTo>
                    <a:pt x="132" y="28"/>
                  </a:lnTo>
                  <a:lnTo>
                    <a:pt x="132" y="34"/>
                  </a:lnTo>
                  <a:lnTo>
                    <a:pt x="132" y="39"/>
                  </a:lnTo>
                  <a:lnTo>
                    <a:pt x="132" y="41"/>
                  </a:lnTo>
                  <a:lnTo>
                    <a:pt x="132" y="44"/>
                  </a:lnTo>
                  <a:lnTo>
                    <a:pt x="129" y="50"/>
                  </a:lnTo>
                  <a:lnTo>
                    <a:pt x="129" y="52"/>
                  </a:lnTo>
                  <a:lnTo>
                    <a:pt x="126" y="57"/>
                  </a:lnTo>
                  <a:lnTo>
                    <a:pt x="126" y="60"/>
                  </a:lnTo>
                  <a:lnTo>
                    <a:pt x="123" y="63"/>
                  </a:lnTo>
                  <a:lnTo>
                    <a:pt x="121" y="65"/>
                  </a:lnTo>
                  <a:lnTo>
                    <a:pt x="119" y="67"/>
                  </a:lnTo>
                  <a:lnTo>
                    <a:pt x="115" y="73"/>
                  </a:lnTo>
                  <a:lnTo>
                    <a:pt x="113" y="76"/>
                  </a:lnTo>
                  <a:lnTo>
                    <a:pt x="110" y="76"/>
                  </a:lnTo>
                  <a:lnTo>
                    <a:pt x="107" y="78"/>
                  </a:lnTo>
                  <a:lnTo>
                    <a:pt x="105" y="80"/>
                  </a:lnTo>
                  <a:lnTo>
                    <a:pt x="100" y="83"/>
                  </a:lnTo>
                  <a:lnTo>
                    <a:pt x="94" y="86"/>
                  </a:lnTo>
                  <a:lnTo>
                    <a:pt x="92" y="89"/>
                  </a:lnTo>
                  <a:lnTo>
                    <a:pt x="86" y="89"/>
                  </a:lnTo>
                  <a:lnTo>
                    <a:pt x="81" y="91"/>
                  </a:lnTo>
                  <a:lnTo>
                    <a:pt x="78" y="91"/>
                  </a:lnTo>
                  <a:lnTo>
                    <a:pt x="73" y="91"/>
                  </a:lnTo>
                  <a:lnTo>
                    <a:pt x="67" y="91"/>
                  </a:lnTo>
                  <a:lnTo>
                    <a:pt x="62" y="91"/>
                  </a:lnTo>
                  <a:lnTo>
                    <a:pt x="56" y="91"/>
                  </a:lnTo>
                  <a:lnTo>
                    <a:pt x="51" y="91"/>
                  </a:lnTo>
                  <a:lnTo>
                    <a:pt x="48" y="89"/>
                  </a:lnTo>
                  <a:lnTo>
                    <a:pt x="43" y="89"/>
                  </a:lnTo>
                  <a:lnTo>
                    <a:pt x="38" y="86"/>
                  </a:lnTo>
                  <a:lnTo>
                    <a:pt x="35" y="83"/>
                  </a:lnTo>
                  <a:lnTo>
                    <a:pt x="29" y="80"/>
                  </a:lnTo>
                  <a:lnTo>
                    <a:pt x="27" y="78"/>
                  </a:lnTo>
                  <a:lnTo>
                    <a:pt x="21" y="76"/>
                  </a:lnTo>
                  <a:lnTo>
                    <a:pt x="16" y="70"/>
                  </a:lnTo>
                  <a:lnTo>
                    <a:pt x="13" y="65"/>
                  </a:lnTo>
                  <a:lnTo>
                    <a:pt x="8" y="60"/>
                  </a:lnTo>
                  <a:lnTo>
                    <a:pt x="6" y="54"/>
                  </a:lnTo>
                  <a:lnTo>
                    <a:pt x="2" y="50"/>
                  </a:lnTo>
                  <a:lnTo>
                    <a:pt x="2" y="41"/>
                  </a:lnTo>
                  <a:lnTo>
                    <a:pt x="0" y="34"/>
                  </a:lnTo>
                  <a:lnTo>
                    <a:pt x="0" y="28"/>
                  </a:lnTo>
                  <a:lnTo>
                    <a:pt x="2" y="21"/>
                  </a:lnTo>
                  <a:lnTo>
                    <a:pt x="2" y="15"/>
                  </a:lnTo>
                  <a:lnTo>
                    <a:pt x="6" y="13"/>
                  </a:lnTo>
                  <a:lnTo>
                    <a:pt x="8" y="8"/>
                  </a:lnTo>
                  <a:lnTo>
                    <a:pt x="11" y="5"/>
                  </a:lnTo>
                  <a:lnTo>
                    <a:pt x="11" y="2"/>
                  </a:lnTo>
                  <a:lnTo>
                    <a:pt x="13" y="0"/>
                  </a:lnTo>
                  <a:lnTo>
                    <a:pt x="13" y="2"/>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28" name="Freeform 27"/>
            <p:cNvSpPr>
              <a:spLocks/>
            </p:cNvSpPr>
            <p:nvPr/>
          </p:nvSpPr>
          <p:spPr bwMode="auto">
            <a:xfrm>
              <a:off x="3170" y="2037"/>
              <a:ext cx="143" cy="102"/>
            </a:xfrm>
            <a:custGeom>
              <a:avLst/>
              <a:gdLst>
                <a:gd name="T0" fmla="*/ 12 w 143"/>
                <a:gd name="T1" fmla="*/ 6 h 102"/>
                <a:gd name="T2" fmla="*/ 10 w 143"/>
                <a:gd name="T3" fmla="*/ 12 h 102"/>
                <a:gd name="T4" fmla="*/ 6 w 143"/>
                <a:gd name="T5" fmla="*/ 20 h 102"/>
                <a:gd name="T6" fmla="*/ 6 w 143"/>
                <a:gd name="T7" fmla="*/ 29 h 102"/>
                <a:gd name="T8" fmla="*/ 10 w 143"/>
                <a:gd name="T9" fmla="*/ 41 h 102"/>
                <a:gd name="T10" fmla="*/ 12 w 143"/>
                <a:gd name="T11" fmla="*/ 52 h 102"/>
                <a:gd name="T12" fmla="*/ 18 w 143"/>
                <a:gd name="T13" fmla="*/ 60 h 102"/>
                <a:gd name="T14" fmla="*/ 26 w 143"/>
                <a:gd name="T15" fmla="*/ 70 h 102"/>
                <a:gd name="T16" fmla="*/ 35 w 143"/>
                <a:gd name="T17" fmla="*/ 78 h 102"/>
                <a:gd name="T18" fmla="*/ 43 w 143"/>
                <a:gd name="T19" fmla="*/ 84 h 102"/>
                <a:gd name="T20" fmla="*/ 58 w 143"/>
                <a:gd name="T21" fmla="*/ 87 h 102"/>
                <a:gd name="T22" fmla="*/ 70 w 143"/>
                <a:gd name="T23" fmla="*/ 87 h 102"/>
                <a:gd name="T24" fmla="*/ 82 w 143"/>
                <a:gd name="T25" fmla="*/ 87 h 102"/>
                <a:gd name="T26" fmla="*/ 96 w 143"/>
                <a:gd name="T27" fmla="*/ 84 h 102"/>
                <a:gd name="T28" fmla="*/ 105 w 143"/>
                <a:gd name="T29" fmla="*/ 78 h 102"/>
                <a:gd name="T30" fmla="*/ 116 w 143"/>
                <a:gd name="T31" fmla="*/ 70 h 102"/>
                <a:gd name="T32" fmla="*/ 122 w 143"/>
                <a:gd name="T33" fmla="*/ 60 h 102"/>
                <a:gd name="T34" fmla="*/ 128 w 143"/>
                <a:gd name="T35" fmla="*/ 52 h 102"/>
                <a:gd name="T36" fmla="*/ 134 w 143"/>
                <a:gd name="T37" fmla="*/ 41 h 102"/>
                <a:gd name="T38" fmla="*/ 134 w 143"/>
                <a:gd name="T39" fmla="*/ 29 h 102"/>
                <a:gd name="T40" fmla="*/ 134 w 143"/>
                <a:gd name="T41" fmla="*/ 17 h 102"/>
                <a:gd name="T42" fmla="*/ 130 w 143"/>
                <a:gd name="T43" fmla="*/ 12 h 102"/>
                <a:gd name="T44" fmla="*/ 128 w 143"/>
                <a:gd name="T45" fmla="*/ 6 h 102"/>
                <a:gd name="T46" fmla="*/ 128 w 143"/>
                <a:gd name="T47" fmla="*/ 0 h 102"/>
                <a:gd name="T48" fmla="*/ 134 w 143"/>
                <a:gd name="T49" fmla="*/ 8 h 102"/>
                <a:gd name="T50" fmla="*/ 140 w 143"/>
                <a:gd name="T51" fmla="*/ 17 h 102"/>
                <a:gd name="T52" fmla="*/ 140 w 143"/>
                <a:gd name="T53" fmla="*/ 26 h 102"/>
                <a:gd name="T54" fmla="*/ 142 w 143"/>
                <a:gd name="T55" fmla="*/ 37 h 102"/>
                <a:gd name="T56" fmla="*/ 140 w 143"/>
                <a:gd name="T57" fmla="*/ 46 h 102"/>
                <a:gd name="T58" fmla="*/ 140 w 143"/>
                <a:gd name="T59" fmla="*/ 55 h 102"/>
                <a:gd name="T60" fmla="*/ 136 w 143"/>
                <a:gd name="T61" fmla="*/ 60 h 102"/>
                <a:gd name="T62" fmla="*/ 130 w 143"/>
                <a:gd name="T63" fmla="*/ 70 h 102"/>
                <a:gd name="T64" fmla="*/ 128 w 143"/>
                <a:gd name="T65" fmla="*/ 75 h 102"/>
                <a:gd name="T66" fmla="*/ 119 w 143"/>
                <a:gd name="T67" fmla="*/ 81 h 102"/>
                <a:gd name="T68" fmla="*/ 113 w 143"/>
                <a:gd name="T69" fmla="*/ 87 h 102"/>
                <a:gd name="T70" fmla="*/ 105 w 143"/>
                <a:gd name="T71" fmla="*/ 93 h 102"/>
                <a:gd name="T72" fmla="*/ 96 w 143"/>
                <a:gd name="T73" fmla="*/ 95 h 102"/>
                <a:gd name="T74" fmla="*/ 84 w 143"/>
                <a:gd name="T75" fmla="*/ 101 h 102"/>
                <a:gd name="T76" fmla="*/ 76 w 143"/>
                <a:gd name="T77" fmla="*/ 101 h 102"/>
                <a:gd name="T78" fmla="*/ 64 w 143"/>
                <a:gd name="T79" fmla="*/ 101 h 102"/>
                <a:gd name="T80" fmla="*/ 55 w 143"/>
                <a:gd name="T81" fmla="*/ 99 h 102"/>
                <a:gd name="T82" fmla="*/ 43 w 143"/>
                <a:gd name="T83" fmla="*/ 95 h 102"/>
                <a:gd name="T84" fmla="*/ 35 w 143"/>
                <a:gd name="T85" fmla="*/ 93 h 102"/>
                <a:gd name="T86" fmla="*/ 26 w 143"/>
                <a:gd name="T87" fmla="*/ 87 h 102"/>
                <a:gd name="T88" fmla="*/ 14 w 143"/>
                <a:gd name="T89" fmla="*/ 78 h 102"/>
                <a:gd name="T90" fmla="*/ 10 w 143"/>
                <a:gd name="T91" fmla="*/ 66 h 102"/>
                <a:gd name="T92" fmla="*/ 4 w 143"/>
                <a:gd name="T93" fmla="*/ 55 h 102"/>
                <a:gd name="T94" fmla="*/ 0 w 143"/>
                <a:gd name="T95" fmla="*/ 37 h 102"/>
                <a:gd name="T96" fmla="*/ 0 w 143"/>
                <a:gd name="T97" fmla="*/ 23 h 102"/>
                <a:gd name="T98" fmla="*/ 4 w 143"/>
                <a:gd name="T99" fmla="*/ 12 h 102"/>
                <a:gd name="T100" fmla="*/ 10 w 143"/>
                <a:gd name="T101" fmla="*/ 2 h 102"/>
                <a:gd name="T102" fmla="*/ 12 w 143"/>
                <a:gd name="T103" fmla="*/ 2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102"/>
                <a:gd name="T158" fmla="*/ 143 w 143"/>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102">
                  <a:moveTo>
                    <a:pt x="12" y="2"/>
                  </a:moveTo>
                  <a:lnTo>
                    <a:pt x="12" y="6"/>
                  </a:lnTo>
                  <a:lnTo>
                    <a:pt x="10" y="8"/>
                  </a:lnTo>
                  <a:lnTo>
                    <a:pt x="10" y="12"/>
                  </a:lnTo>
                  <a:lnTo>
                    <a:pt x="10" y="14"/>
                  </a:lnTo>
                  <a:lnTo>
                    <a:pt x="6" y="20"/>
                  </a:lnTo>
                  <a:lnTo>
                    <a:pt x="6" y="23"/>
                  </a:lnTo>
                  <a:lnTo>
                    <a:pt x="6" y="29"/>
                  </a:lnTo>
                  <a:lnTo>
                    <a:pt x="6" y="35"/>
                  </a:lnTo>
                  <a:lnTo>
                    <a:pt x="10" y="41"/>
                  </a:lnTo>
                  <a:lnTo>
                    <a:pt x="10" y="46"/>
                  </a:lnTo>
                  <a:lnTo>
                    <a:pt x="12" y="52"/>
                  </a:lnTo>
                  <a:lnTo>
                    <a:pt x="14" y="58"/>
                  </a:lnTo>
                  <a:lnTo>
                    <a:pt x="18" y="60"/>
                  </a:lnTo>
                  <a:lnTo>
                    <a:pt x="20" y="66"/>
                  </a:lnTo>
                  <a:lnTo>
                    <a:pt x="26" y="70"/>
                  </a:lnTo>
                  <a:lnTo>
                    <a:pt x="29" y="75"/>
                  </a:lnTo>
                  <a:lnTo>
                    <a:pt x="35" y="78"/>
                  </a:lnTo>
                  <a:lnTo>
                    <a:pt x="41" y="81"/>
                  </a:lnTo>
                  <a:lnTo>
                    <a:pt x="43" y="84"/>
                  </a:lnTo>
                  <a:lnTo>
                    <a:pt x="53" y="84"/>
                  </a:lnTo>
                  <a:lnTo>
                    <a:pt x="58" y="87"/>
                  </a:lnTo>
                  <a:lnTo>
                    <a:pt x="64" y="87"/>
                  </a:lnTo>
                  <a:lnTo>
                    <a:pt x="70" y="87"/>
                  </a:lnTo>
                  <a:lnTo>
                    <a:pt x="76" y="87"/>
                  </a:lnTo>
                  <a:lnTo>
                    <a:pt x="82" y="87"/>
                  </a:lnTo>
                  <a:lnTo>
                    <a:pt x="90" y="84"/>
                  </a:lnTo>
                  <a:lnTo>
                    <a:pt x="96" y="84"/>
                  </a:lnTo>
                  <a:lnTo>
                    <a:pt x="101" y="81"/>
                  </a:lnTo>
                  <a:lnTo>
                    <a:pt x="105" y="78"/>
                  </a:lnTo>
                  <a:lnTo>
                    <a:pt x="111" y="75"/>
                  </a:lnTo>
                  <a:lnTo>
                    <a:pt x="116" y="70"/>
                  </a:lnTo>
                  <a:lnTo>
                    <a:pt x="119" y="66"/>
                  </a:lnTo>
                  <a:lnTo>
                    <a:pt x="122" y="60"/>
                  </a:lnTo>
                  <a:lnTo>
                    <a:pt x="128" y="58"/>
                  </a:lnTo>
                  <a:lnTo>
                    <a:pt x="128" y="52"/>
                  </a:lnTo>
                  <a:lnTo>
                    <a:pt x="130" y="46"/>
                  </a:lnTo>
                  <a:lnTo>
                    <a:pt x="134" y="41"/>
                  </a:lnTo>
                  <a:lnTo>
                    <a:pt x="134" y="35"/>
                  </a:lnTo>
                  <a:lnTo>
                    <a:pt x="134" y="29"/>
                  </a:lnTo>
                  <a:lnTo>
                    <a:pt x="134" y="23"/>
                  </a:lnTo>
                  <a:lnTo>
                    <a:pt x="134" y="17"/>
                  </a:lnTo>
                  <a:lnTo>
                    <a:pt x="134" y="14"/>
                  </a:lnTo>
                  <a:lnTo>
                    <a:pt x="130" y="12"/>
                  </a:lnTo>
                  <a:lnTo>
                    <a:pt x="130" y="8"/>
                  </a:lnTo>
                  <a:lnTo>
                    <a:pt x="128" y="6"/>
                  </a:lnTo>
                  <a:lnTo>
                    <a:pt x="128" y="2"/>
                  </a:lnTo>
                  <a:lnTo>
                    <a:pt x="128" y="0"/>
                  </a:lnTo>
                  <a:lnTo>
                    <a:pt x="130" y="2"/>
                  </a:lnTo>
                  <a:lnTo>
                    <a:pt x="134" y="8"/>
                  </a:lnTo>
                  <a:lnTo>
                    <a:pt x="136" y="14"/>
                  </a:lnTo>
                  <a:lnTo>
                    <a:pt x="140" y="17"/>
                  </a:lnTo>
                  <a:lnTo>
                    <a:pt x="140" y="23"/>
                  </a:lnTo>
                  <a:lnTo>
                    <a:pt x="140" y="26"/>
                  </a:lnTo>
                  <a:lnTo>
                    <a:pt x="142" y="31"/>
                  </a:lnTo>
                  <a:lnTo>
                    <a:pt x="142" y="37"/>
                  </a:lnTo>
                  <a:lnTo>
                    <a:pt x="142" y="43"/>
                  </a:lnTo>
                  <a:lnTo>
                    <a:pt x="140" y="46"/>
                  </a:lnTo>
                  <a:lnTo>
                    <a:pt x="140" y="49"/>
                  </a:lnTo>
                  <a:lnTo>
                    <a:pt x="140" y="55"/>
                  </a:lnTo>
                  <a:lnTo>
                    <a:pt x="136" y="58"/>
                  </a:lnTo>
                  <a:lnTo>
                    <a:pt x="136" y="60"/>
                  </a:lnTo>
                  <a:lnTo>
                    <a:pt x="134" y="66"/>
                  </a:lnTo>
                  <a:lnTo>
                    <a:pt x="130" y="70"/>
                  </a:lnTo>
                  <a:lnTo>
                    <a:pt x="130" y="72"/>
                  </a:lnTo>
                  <a:lnTo>
                    <a:pt x="128" y="75"/>
                  </a:lnTo>
                  <a:lnTo>
                    <a:pt x="125" y="78"/>
                  </a:lnTo>
                  <a:lnTo>
                    <a:pt x="119" y="81"/>
                  </a:lnTo>
                  <a:lnTo>
                    <a:pt x="116" y="84"/>
                  </a:lnTo>
                  <a:lnTo>
                    <a:pt x="113" y="87"/>
                  </a:lnTo>
                  <a:lnTo>
                    <a:pt x="111" y="89"/>
                  </a:lnTo>
                  <a:lnTo>
                    <a:pt x="105" y="93"/>
                  </a:lnTo>
                  <a:lnTo>
                    <a:pt x="101" y="95"/>
                  </a:lnTo>
                  <a:lnTo>
                    <a:pt x="96" y="95"/>
                  </a:lnTo>
                  <a:lnTo>
                    <a:pt x="90" y="99"/>
                  </a:lnTo>
                  <a:lnTo>
                    <a:pt x="84" y="101"/>
                  </a:lnTo>
                  <a:lnTo>
                    <a:pt x="82" y="101"/>
                  </a:lnTo>
                  <a:lnTo>
                    <a:pt x="76" y="101"/>
                  </a:lnTo>
                  <a:lnTo>
                    <a:pt x="70" y="101"/>
                  </a:lnTo>
                  <a:lnTo>
                    <a:pt x="64" y="101"/>
                  </a:lnTo>
                  <a:lnTo>
                    <a:pt x="61" y="101"/>
                  </a:lnTo>
                  <a:lnTo>
                    <a:pt x="55" y="99"/>
                  </a:lnTo>
                  <a:lnTo>
                    <a:pt x="49" y="99"/>
                  </a:lnTo>
                  <a:lnTo>
                    <a:pt x="43" y="95"/>
                  </a:lnTo>
                  <a:lnTo>
                    <a:pt x="41" y="95"/>
                  </a:lnTo>
                  <a:lnTo>
                    <a:pt x="35" y="93"/>
                  </a:lnTo>
                  <a:lnTo>
                    <a:pt x="29" y="89"/>
                  </a:lnTo>
                  <a:lnTo>
                    <a:pt x="26" y="87"/>
                  </a:lnTo>
                  <a:lnTo>
                    <a:pt x="20" y="84"/>
                  </a:lnTo>
                  <a:lnTo>
                    <a:pt x="14" y="78"/>
                  </a:lnTo>
                  <a:lnTo>
                    <a:pt x="12" y="72"/>
                  </a:lnTo>
                  <a:lnTo>
                    <a:pt x="10" y="66"/>
                  </a:lnTo>
                  <a:lnTo>
                    <a:pt x="4" y="60"/>
                  </a:lnTo>
                  <a:lnTo>
                    <a:pt x="4" y="55"/>
                  </a:lnTo>
                  <a:lnTo>
                    <a:pt x="0" y="46"/>
                  </a:lnTo>
                  <a:lnTo>
                    <a:pt x="0" y="37"/>
                  </a:lnTo>
                  <a:lnTo>
                    <a:pt x="0" y="31"/>
                  </a:lnTo>
                  <a:lnTo>
                    <a:pt x="0" y="23"/>
                  </a:lnTo>
                  <a:lnTo>
                    <a:pt x="4" y="17"/>
                  </a:lnTo>
                  <a:lnTo>
                    <a:pt x="4" y="12"/>
                  </a:lnTo>
                  <a:lnTo>
                    <a:pt x="6" y="8"/>
                  </a:lnTo>
                  <a:lnTo>
                    <a:pt x="10" y="2"/>
                  </a:lnTo>
                  <a:lnTo>
                    <a:pt x="12" y="0"/>
                  </a:lnTo>
                  <a:lnTo>
                    <a:pt x="12" y="2"/>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29" name="Freeform 28"/>
            <p:cNvSpPr>
              <a:spLocks/>
            </p:cNvSpPr>
            <p:nvPr/>
          </p:nvSpPr>
          <p:spPr bwMode="auto">
            <a:xfrm>
              <a:off x="3180" y="1936"/>
              <a:ext cx="127" cy="133"/>
            </a:xfrm>
            <a:custGeom>
              <a:avLst/>
              <a:gdLst>
                <a:gd name="T0" fmla="*/ 62 w 127"/>
                <a:gd name="T1" fmla="*/ 21 h 133"/>
                <a:gd name="T2" fmla="*/ 57 w 127"/>
                <a:gd name="T3" fmla="*/ 21 h 133"/>
                <a:gd name="T4" fmla="*/ 49 w 127"/>
                <a:gd name="T5" fmla="*/ 19 h 133"/>
                <a:gd name="T6" fmla="*/ 43 w 127"/>
                <a:gd name="T7" fmla="*/ 16 h 133"/>
                <a:gd name="T8" fmla="*/ 38 w 127"/>
                <a:gd name="T9" fmla="*/ 13 h 133"/>
                <a:gd name="T10" fmla="*/ 32 w 127"/>
                <a:gd name="T11" fmla="*/ 11 h 133"/>
                <a:gd name="T12" fmla="*/ 30 w 127"/>
                <a:gd name="T13" fmla="*/ 6 h 133"/>
                <a:gd name="T14" fmla="*/ 25 w 127"/>
                <a:gd name="T15" fmla="*/ 2 h 133"/>
                <a:gd name="T16" fmla="*/ 19 w 127"/>
                <a:gd name="T17" fmla="*/ 6 h 133"/>
                <a:gd name="T18" fmla="*/ 11 w 127"/>
                <a:gd name="T19" fmla="*/ 16 h 133"/>
                <a:gd name="T20" fmla="*/ 6 w 127"/>
                <a:gd name="T21" fmla="*/ 32 h 133"/>
                <a:gd name="T22" fmla="*/ 3 w 127"/>
                <a:gd name="T23" fmla="*/ 48 h 133"/>
                <a:gd name="T24" fmla="*/ 3 w 127"/>
                <a:gd name="T25" fmla="*/ 65 h 133"/>
                <a:gd name="T26" fmla="*/ 6 w 127"/>
                <a:gd name="T27" fmla="*/ 78 h 133"/>
                <a:gd name="T28" fmla="*/ 9 w 127"/>
                <a:gd name="T29" fmla="*/ 92 h 133"/>
                <a:gd name="T30" fmla="*/ 17 w 127"/>
                <a:gd name="T31" fmla="*/ 105 h 133"/>
                <a:gd name="T32" fmla="*/ 25 w 127"/>
                <a:gd name="T33" fmla="*/ 113 h 133"/>
                <a:gd name="T34" fmla="*/ 36 w 127"/>
                <a:gd name="T35" fmla="*/ 121 h 133"/>
                <a:gd name="T36" fmla="*/ 46 w 127"/>
                <a:gd name="T37" fmla="*/ 126 h 133"/>
                <a:gd name="T38" fmla="*/ 57 w 127"/>
                <a:gd name="T39" fmla="*/ 129 h 133"/>
                <a:gd name="T40" fmla="*/ 70 w 127"/>
                <a:gd name="T41" fmla="*/ 129 h 133"/>
                <a:gd name="T42" fmla="*/ 84 w 127"/>
                <a:gd name="T43" fmla="*/ 126 h 133"/>
                <a:gd name="T44" fmla="*/ 94 w 127"/>
                <a:gd name="T45" fmla="*/ 121 h 133"/>
                <a:gd name="T46" fmla="*/ 105 w 127"/>
                <a:gd name="T47" fmla="*/ 113 h 133"/>
                <a:gd name="T48" fmla="*/ 113 w 127"/>
                <a:gd name="T49" fmla="*/ 105 h 133"/>
                <a:gd name="T50" fmla="*/ 120 w 127"/>
                <a:gd name="T51" fmla="*/ 92 h 133"/>
                <a:gd name="T52" fmla="*/ 124 w 127"/>
                <a:gd name="T53" fmla="*/ 78 h 133"/>
                <a:gd name="T54" fmla="*/ 126 w 127"/>
                <a:gd name="T55" fmla="*/ 65 h 133"/>
                <a:gd name="T56" fmla="*/ 126 w 127"/>
                <a:gd name="T57" fmla="*/ 48 h 133"/>
                <a:gd name="T58" fmla="*/ 124 w 127"/>
                <a:gd name="T59" fmla="*/ 32 h 133"/>
                <a:gd name="T60" fmla="*/ 118 w 127"/>
                <a:gd name="T61" fmla="*/ 19 h 133"/>
                <a:gd name="T62" fmla="*/ 110 w 127"/>
                <a:gd name="T63" fmla="*/ 6 h 133"/>
                <a:gd name="T64" fmla="*/ 103 w 127"/>
                <a:gd name="T65" fmla="*/ 0 h 133"/>
                <a:gd name="T66" fmla="*/ 99 w 127"/>
                <a:gd name="T67" fmla="*/ 6 h 133"/>
                <a:gd name="T68" fmla="*/ 97 w 127"/>
                <a:gd name="T69" fmla="*/ 8 h 133"/>
                <a:gd name="T70" fmla="*/ 91 w 127"/>
                <a:gd name="T71" fmla="*/ 13 h 133"/>
                <a:gd name="T72" fmla="*/ 86 w 127"/>
                <a:gd name="T73" fmla="*/ 16 h 133"/>
                <a:gd name="T74" fmla="*/ 80 w 127"/>
                <a:gd name="T75" fmla="*/ 19 h 133"/>
                <a:gd name="T76" fmla="*/ 76 w 127"/>
                <a:gd name="T77" fmla="*/ 21 h 133"/>
                <a:gd name="T78" fmla="*/ 70 w 127"/>
                <a:gd name="T79" fmla="*/ 21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133"/>
                <a:gd name="T122" fmla="*/ 127 w 127"/>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133">
                  <a:moveTo>
                    <a:pt x="67" y="25"/>
                  </a:moveTo>
                  <a:lnTo>
                    <a:pt x="62" y="21"/>
                  </a:lnTo>
                  <a:lnTo>
                    <a:pt x="59" y="21"/>
                  </a:lnTo>
                  <a:lnTo>
                    <a:pt x="57" y="21"/>
                  </a:lnTo>
                  <a:lnTo>
                    <a:pt x="51" y="21"/>
                  </a:lnTo>
                  <a:lnTo>
                    <a:pt x="49" y="19"/>
                  </a:lnTo>
                  <a:lnTo>
                    <a:pt x="46" y="19"/>
                  </a:lnTo>
                  <a:lnTo>
                    <a:pt x="43" y="16"/>
                  </a:lnTo>
                  <a:lnTo>
                    <a:pt x="40" y="16"/>
                  </a:lnTo>
                  <a:lnTo>
                    <a:pt x="38" y="13"/>
                  </a:lnTo>
                  <a:lnTo>
                    <a:pt x="36" y="11"/>
                  </a:lnTo>
                  <a:lnTo>
                    <a:pt x="32" y="11"/>
                  </a:lnTo>
                  <a:lnTo>
                    <a:pt x="30" y="8"/>
                  </a:lnTo>
                  <a:lnTo>
                    <a:pt x="30" y="6"/>
                  </a:lnTo>
                  <a:lnTo>
                    <a:pt x="27" y="2"/>
                  </a:lnTo>
                  <a:lnTo>
                    <a:pt x="25" y="2"/>
                  </a:lnTo>
                  <a:lnTo>
                    <a:pt x="25" y="0"/>
                  </a:lnTo>
                  <a:lnTo>
                    <a:pt x="19" y="6"/>
                  </a:lnTo>
                  <a:lnTo>
                    <a:pt x="13" y="11"/>
                  </a:lnTo>
                  <a:lnTo>
                    <a:pt x="11" y="16"/>
                  </a:lnTo>
                  <a:lnTo>
                    <a:pt x="9" y="25"/>
                  </a:lnTo>
                  <a:lnTo>
                    <a:pt x="6" y="32"/>
                  </a:lnTo>
                  <a:lnTo>
                    <a:pt x="3" y="40"/>
                  </a:lnTo>
                  <a:lnTo>
                    <a:pt x="3" y="48"/>
                  </a:lnTo>
                  <a:lnTo>
                    <a:pt x="0" y="56"/>
                  </a:lnTo>
                  <a:lnTo>
                    <a:pt x="3" y="65"/>
                  </a:lnTo>
                  <a:lnTo>
                    <a:pt x="3" y="73"/>
                  </a:lnTo>
                  <a:lnTo>
                    <a:pt x="6" y="78"/>
                  </a:lnTo>
                  <a:lnTo>
                    <a:pt x="6" y="86"/>
                  </a:lnTo>
                  <a:lnTo>
                    <a:pt x="9" y="92"/>
                  </a:lnTo>
                  <a:lnTo>
                    <a:pt x="11" y="96"/>
                  </a:lnTo>
                  <a:lnTo>
                    <a:pt x="17" y="105"/>
                  </a:lnTo>
                  <a:lnTo>
                    <a:pt x="19" y="107"/>
                  </a:lnTo>
                  <a:lnTo>
                    <a:pt x="25" y="113"/>
                  </a:lnTo>
                  <a:lnTo>
                    <a:pt x="30" y="119"/>
                  </a:lnTo>
                  <a:lnTo>
                    <a:pt x="36" y="121"/>
                  </a:lnTo>
                  <a:lnTo>
                    <a:pt x="40" y="123"/>
                  </a:lnTo>
                  <a:lnTo>
                    <a:pt x="46" y="126"/>
                  </a:lnTo>
                  <a:lnTo>
                    <a:pt x="51" y="129"/>
                  </a:lnTo>
                  <a:lnTo>
                    <a:pt x="57" y="129"/>
                  </a:lnTo>
                  <a:lnTo>
                    <a:pt x="65" y="132"/>
                  </a:lnTo>
                  <a:lnTo>
                    <a:pt x="70" y="129"/>
                  </a:lnTo>
                  <a:lnTo>
                    <a:pt x="76" y="129"/>
                  </a:lnTo>
                  <a:lnTo>
                    <a:pt x="84" y="126"/>
                  </a:lnTo>
                  <a:lnTo>
                    <a:pt x="89" y="123"/>
                  </a:lnTo>
                  <a:lnTo>
                    <a:pt x="94" y="121"/>
                  </a:lnTo>
                  <a:lnTo>
                    <a:pt x="99" y="119"/>
                  </a:lnTo>
                  <a:lnTo>
                    <a:pt x="105" y="113"/>
                  </a:lnTo>
                  <a:lnTo>
                    <a:pt x="107" y="107"/>
                  </a:lnTo>
                  <a:lnTo>
                    <a:pt x="113" y="105"/>
                  </a:lnTo>
                  <a:lnTo>
                    <a:pt x="116" y="96"/>
                  </a:lnTo>
                  <a:lnTo>
                    <a:pt x="120" y="92"/>
                  </a:lnTo>
                  <a:lnTo>
                    <a:pt x="124" y="86"/>
                  </a:lnTo>
                  <a:lnTo>
                    <a:pt x="124" y="78"/>
                  </a:lnTo>
                  <a:lnTo>
                    <a:pt x="126" y="73"/>
                  </a:lnTo>
                  <a:lnTo>
                    <a:pt x="126" y="65"/>
                  </a:lnTo>
                  <a:lnTo>
                    <a:pt x="126" y="56"/>
                  </a:lnTo>
                  <a:lnTo>
                    <a:pt x="126" y="48"/>
                  </a:lnTo>
                  <a:lnTo>
                    <a:pt x="126" y="40"/>
                  </a:lnTo>
                  <a:lnTo>
                    <a:pt x="124" y="32"/>
                  </a:lnTo>
                  <a:lnTo>
                    <a:pt x="120" y="27"/>
                  </a:lnTo>
                  <a:lnTo>
                    <a:pt x="118" y="19"/>
                  </a:lnTo>
                  <a:lnTo>
                    <a:pt x="116" y="11"/>
                  </a:lnTo>
                  <a:lnTo>
                    <a:pt x="110" y="6"/>
                  </a:lnTo>
                  <a:lnTo>
                    <a:pt x="105" y="0"/>
                  </a:lnTo>
                  <a:lnTo>
                    <a:pt x="103" y="0"/>
                  </a:lnTo>
                  <a:lnTo>
                    <a:pt x="103" y="2"/>
                  </a:lnTo>
                  <a:lnTo>
                    <a:pt x="99" y="6"/>
                  </a:lnTo>
                  <a:lnTo>
                    <a:pt x="99" y="8"/>
                  </a:lnTo>
                  <a:lnTo>
                    <a:pt x="97" y="8"/>
                  </a:lnTo>
                  <a:lnTo>
                    <a:pt x="94" y="11"/>
                  </a:lnTo>
                  <a:lnTo>
                    <a:pt x="91" y="13"/>
                  </a:lnTo>
                  <a:lnTo>
                    <a:pt x="89" y="13"/>
                  </a:lnTo>
                  <a:lnTo>
                    <a:pt x="86" y="16"/>
                  </a:lnTo>
                  <a:lnTo>
                    <a:pt x="84" y="19"/>
                  </a:lnTo>
                  <a:lnTo>
                    <a:pt x="80" y="19"/>
                  </a:lnTo>
                  <a:lnTo>
                    <a:pt x="78" y="21"/>
                  </a:lnTo>
                  <a:lnTo>
                    <a:pt x="76" y="21"/>
                  </a:lnTo>
                  <a:lnTo>
                    <a:pt x="72" y="21"/>
                  </a:lnTo>
                  <a:lnTo>
                    <a:pt x="70" y="21"/>
                  </a:lnTo>
                  <a:lnTo>
                    <a:pt x="67" y="25"/>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30" name="Freeform 29"/>
            <p:cNvSpPr>
              <a:spLocks/>
            </p:cNvSpPr>
            <p:nvPr/>
          </p:nvSpPr>
          <p:spPr bwMode="auto">
            <a:xfrm>
              <a:off x="3174" y="1934"/>
              <a:ext cx="136" cy="141"/>
            </a:xfrm>
            <a:custGeom>
              <a:avLst/>
              <a:gdLst>
                <a:gd name="T0" fmla="*/ 63 w 136"/>
                <a:gd name="T1" fmla="*/ 25 h 141"/>
                <a:gd name="T2" fmla="*/ 57 w 136"/>
                <a:gd name="T3" fmla="*/ 25 h 141"/>
                <a:gd name="T4" fmla="*/ 49 w 136"/>
                <a:gd name="T5" fmla="*/ 23 h 141"/>
                <a:gd name="T6" fmla="*/ 43 w 136"/>
                <a:gd name="T7" fmla="*/ 19 h 141"/>
                <a:gd name="T8" fmla="*/ 37 w 136"/>
                <a:gd name="T9" fmla="*/ 17 h 141"/>
                <a:gd name="T10" fmla="*/ 31 w 136"/>
                <a:gd name="T11" fmla="*/ 11 h 141"/>
                <a:gd name="T12" fmla="*/ 25 w 136"/>
                <a:gd name="T13" fmla="*/ 5 h 141"/>
                <a:gd name="T14" fmla="*/ 23 w 136"/>
                <a:gd name="T15" fmla="*/ 0 h 141"/>
                <a:gd name="T16" fmla="*/ 14 w 136"/>
                <a:gd name="T17" fmla="*/ 14 h 141"/>
                <a:gd name="T18" fmla="*/ 6 w 136"/>
                <a:gd name="T19" fmla="*/ 29 h 141"/>
                <a:gd name="T20" fmla="*/ 0 w 136"/>
                <a:gd name="T21" fmla="*/ 45 h 141"/>
                <a:gd name="T22" fmla="*/ 0 w 136"/>
                <a:gd name="T23" fmla="*/ 62 h 141"/>
                <a:gd name="T24" fmla="*/ 0 w 136"/>
                <a:gd name="T25" fmla="*/ 77 h 141"/>
                <a:gd name="T26" fmla="*/ 6 w 136"/>
                <a:gd name="T27" fmla="*/ 91 h 141"/>
                <a:gd name="T28" fmla="*/ 11 w 136"/>
                <a:gd name="T29" fmla="*/ 105 h 141"/>
                <a:gd name="T30" fmla="*/ 20 w 136"/>
                <a:gd name="T31" fmla="*/ 117 h 141"/>
                <a:gd name="T32" fmla="*/ 29 w 136"/>
                <a:gd name="T33" fmla="*/ 129 h 141"/>
                <a:gd name="T34" fmla="*/ 39 w 136"/>
                <a:gd name="T35" fmla="*/ 134 h 141"/>
                <a:gd name="T36" fmla="*/ 51 w 136"/>
                <a:gd name="T37" fmla="*/ 140 h 141"/>
                <a:gd name="T38" fmla="*/ 66 w 136"/>
                <a:gd name="T39" fmla="*/ 140 h 141"/>
                <a:gd name="T40" fmla="*/ 80 w 136"/>
                <a:gd name="T41" fmla="*/ 140 h 141"/>
                <a:gd name="T42" fmla="*/ 92 w 136"/>
                <a:gd name="T43" fmla="*/ 134 h 141"/>
                <a:gd name="T44" fmla="*/ 103 w 136"/>
                <a:gd name="T45" fmla="*/ 129 h 141"/>
                <a:gd name="T46" fmla="*/ 115 w 136"/>
                <a:gd name="T47" fmla="*/ 117 h 141"/>
                <a:gd name="T48" fmla="*/ 123 w 136"/>
                <a:gd name="T49" fmla="*/ 105 h 141"/>
                <a:gd name="T50" fmla="*/ 129 w 136"/>
                <a:gd name="T51" fmla="*/ 91 h 141"/>
                <a:gd name="T52" fmla="*/ 131 w 136"/>
                <a:gd name="T53" fmla="*/ 77 h 141"/>
                <a:gd name="T54" fmla="*/ 135 w 136"/>
                <a:gd name="T55" fmla="*/ 62 h 141"/>
                <a:gd name="T56" fmla="*/ 131 w 136"/>
                <a:gd name="T57" fmla="*/ 45 h 141"/>
                <a:gd name="T58" fmla="*/ 129 w 136"/>
                <a:gd name="T59" fmla="*/ 29 h 141"/>
                <a:gd name="T60" fmla="*/ 121 w 136"/>
                <a:gd name="T61" fmla="*/ 14 h 141"/>
                <a:gd name="T62" fmla="*/ 109 w 136"/>
                <a:gd name="T63" fmla="*/ 0 h 141"/>
                <a:gd name="T64" fmla="*/ 106 w 136"/>
                <a:gd name="T65" fmla="*/ 5 h 141"/>
                <a:gd name="T66" fmla="*/ 100 w 136"/>
                <a:gd name="T67" fmla="*/ 11 h 141"/>
                <a:gd name="T68" fmla="*/ 94 w 136"/>
                <a:gd name="T69" fmla="*/ 14 h 141"/>
                <a:gd name="T70" fmla="*/ 92 w 136"/>
                <a:gd name="T71" fmla="*/ 19 h 141"/>
                <a:gd name="T72" fmla="*/ 86 w 136"/>
                <a:gd name="T73" fmla="*/ 23 h 141"/>
                <a:gd name="T74" fmla="*/ 78 w 136"/>
                <a:gd name="T75" fmla="*/ 25 h 141"/>
                <a:gd name="T76" fmla="*/ 72 w 136"/>
                <a:gd name="T77" fmla="*/ 25 h 1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41"/>
                <a:gd name="T119" fmla="*/ 136 w 136"/>
                <a:gd name="T120" fmla="*/ 141 h 1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41">
                  <a:moveTo>
                    <a:pt x="68" y="25"/>
                  </a:moveTo>
                  <a:lnTo>
                    <a:pt x="63" y="25"/>
                  </a:lnTo>
                  <a:lnTo>
                    <a:pt x="60" y="25"/>
                  </a:lnTo>
                  <a:lnTo>
                    <a:pt x="57" y="25"/>
                  </a:lnTo>
                  <a:lnTo>
                    <a:pt x="54" y="25"/>
                  </a:lnTo>
                  <a:lnTo>
                    <a:pt x="49" y="23"/>
                  </a:lnTo>
                  <a:lnTo>
                    <a:pt x="45" y="23"/>
                  </a:lnTo>
                  <a:lnTo>
                    <a:pt x="43" y="19"/>
                  </a:lnTo>
                  <a:lnTo>
                    <a:pt x="39" y="17"/>
                  </a:lnTo>
                  <a:lnTo>
                    <a:pt x="37" y="17"/>
                  </a:lnTo>
                  <a:lnTo>
                    <a:pt x="35" y="14"/>
                  </a:lnTo>
                  <a:lnTo>
                    <a:pt x="31" y="11"/>
                  </a:lnTo>
                  <a:lnTo>
                    <a:pt x="29" y="8"/>
                  </a:lnTo>
                  <a:lnTo>
                    <a:pt x="25" y="5"/>
                  </a:lnTo>
                  <a:lnTo>
                    <a:pt x="25" y="2"/>
                  </a:lnTo>
                  <a:lnTo>
                    <a:pt x="23" y="0"/>
                  </a:lnTo>
                  <a:lnTo>
                    <a:pt x="17" y="5"/>
                  </a:lnTo>
                  <a:lnTo>
                    <a:pt x="14" y="14"/>
                  </a:lnTo>
                  <a:lnTo>
                    <a:pt x="8" y="19"/>
                  </a:lnTo>
                  <a:lnTo>
                    <a:pt x="6" y="29"/>
                  </a:lnTo>
                  <a:lnTo>
                    <a:pt x="2" y="34"/>
                  </a:lnTo>
                  <a:lnTo>
                    <a:pt x="0" y="45"/>
                  </a:lnTo>
                  <a:lnTo>
                    <a:pt x="0" y="54"/>
                  </a:lnTo>
                  <a:lnTo>
                    <a:pt x="0" y="62"/>
                  </a:lnTo>
                  <a:lnTo>
                    <a:pt x="0" y="68"/>
                  </a:lnTo>
                  <a:lnTo>
                    <a:pt x="0" y="77"/>
                  </a:lnTo>
                  <a:lnTo>
                    <a:pt x="2" y="86"/>
                  </a:lnTo>
                  <a:lnTo>
                    <a:pt x="6" y="91"/>
                  </a:lnTo>
                  <a:lnTo>
                    <a:pt x="6" y="101"/>
                  </a:lnTo>
                  <a:lnTo>
                    <a:pt x="11" y="105"/>
                  </a:lnTo>
                  <a:lnTo>
                    <a:pt x="14" y="111"/>
                  </a:lnTo>
                  <a:lnTo>
                    <a:pt x="20" y="117"/>
                  </a:lnTo>
                  <a:lnTo>
                    <a:pt x="23" y="123"/>
                  </a:lnTo>
                  <a:lnTo>
                    <a:pt x="29" y="129"/>
                  </a:lnTo>
                  <a:lnTo>
                    <a:pt x="35" y="132"/>
                  </a:lnTo>
                  <a:lnTo>
                    <a:pt x="39" y="134"/>
                  </a:lnTo>
                  <a:lnTo>
                    <a:pt x="45" y="138"/>
                  </a:lnTo>
                  <a:lnTo>
                    <a:pt x="51" y="140"/>
                  </a:lnTo>
                  <a:lnTo>
                    <a:pt x="60" y="140"/>
                  </a:lnTo>
                  <a:lnTo>
                    <a:pt x="66" y="140"/>
                  </a:lnTo>
                  <a:lnTo>
                    <a:pt x="74" y="140"/>
                  </a:lnTo>
                  <a:lnTo>
                    <a:pt x="80" y="140"/>
                  </a:lnTo>
                  <a:lnTo>
                    <a:pt x="86" y="138"/>
                  </a:lnTo>
                  <a:lnTo>
                    <a:pt x="92" y="134"/>
                  </a:lnTo>
                  <a:lnTo>
                    <a:pt x="97" y="132"/>
                  </a:lnTo>
                  <a:lnTo>
                    <a:pt x="103" y="129"/>
                  </a:lnTo>
                  <a:lnTo>
                    <a:pt x="109" y="123"/>
                  </a:lnTo>
                  <a:lnTo>
                    <a:pt x="115" y="117"/>
                  </a:lnTo>
                  <a:lnTo>
                    <a:pt x="117" y="111"/>
                  </a:lnTo>
                  <a:lnTo>
                    <a:pt x="123" y="105"/>
                  </a:lnTo>
                  <a:lnTo>
                    <a:pt x="125" y="101"/>
                  </a:lnTo>
                  <a:lnTo>
                    <a:pt x="129" y="91"/>
                  </a:lnTo>
                  <a:lnTo>
                    <a:pt x="129" y="86"/>
                  </a:lnTo>
                  <a:lnTo>
                    <a:pt x="131" y="77"/>
                  </a:lnTo>
                  <a:lnTo>
                    <a:pt x="131" y="68"/>
                  </a:lnTo>
                  <a:lnTo>
                    <a:pt x="135" y="62"/>
                  </a:lnTo>
                  <a:lnTo>
                    <a:pt x="131" y="54"/>
                  </a:lnTo>
                  <a:lnTo>
                    <a:pt x="131" y="45"/>
                  </a:lnTo>
                  <a:lnTo>
                    <a:pt x="129" y="37"/>
                  </a:lnTo>
                  <a:lnTo>
                    <a:pt x="129" y="29"/>
                  </a:lnTo>
                  <a:lnTo>
                    <a:pt x="123" y="19"/>
                  </a:lnTo>
                  <a:lnTo>
                    <a:pt x="121" y="14"/>
                  </a:lnTo>
                  <a:lnTo>
                    <a:pt x="115" y="8"/>
                  </a:lnTo>
                  <a:lnTo>
                    <a:pt x="109" y="0"/>
                  </a:lnTo>
                  <a:lnTo>
                    <a:pt x="109" y="2"/>
                  </a:lnTo>
                  <a:lnTo>
                    <a:pt x="106" y="5"/>
                  </a:lnTo>
                  <a:lnTo>
                    <a:pt x="103" y="8"/>
                  </a:lnTo>
                  <a:lnTo>
                    <a:pt x="100" y="11"/>
                  </a:lnTo>
                  <a:lnTo>
                    <a:pt x="97" y="14"/>
                  </a:lnTo>
                  <a:lnTo>
                    <a:pt x="94" y="14"/>
                  </a:lnTo>
                  <a:lnTo>
                    <a:pt x="94" y="17"/>
                  </a:lnTo>
                  <a:lnTo>
                    <a:pt x="92" y="19"/>
                  </a:lnTo>
                  <a:lnTo>
                    <a:pt x="88" y="19"/>
                  </a:lnTo>
                  <a:lnTo>
                    <a:pt x="86" y="23"/>
                  </a:lnTo>
                  <a:lnTo>
                    <a:pt x="82" y="23"/>
                  </a:lnTo>
                  <a:lnTo>
                    <a:pt x="78" y="25"/>
                  </a:lnTo>
                  <a:lnTo>
                    <a:pt x="74" y="25"/>
                  </a:lnTo>
                  <a:lnTo>
                    <a:pt x="72" y="25"/>
                  </a:lnTo>
                  <a:lnTo>
                    <a:pt x="68" y="25"/>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1" name="Freeform 30"/>
            <p:cNvSpPr>
              <a:spLocks/>
            </p:cNvSpPr>
            <p:nvPr/>
          </p:nvSpPr>
          <p:spPr bwMode="auto">
            <a:xfrm>
              <a:off x="3206" y="1657"/>
              <a:ext cx="78" cy="202"/>
            </a:xfrm>
            <a:custGeom>
              <a:avLst/>
              <a:gdLst>
                <a:gd name="T0" fmla="*/ 36 w 78"/>
                <a:gd name="T1" fmla="*/ 9 h 202"/>
                <a:gd name="T2" fmla="*/ 31 w 78"/>
                <a:gd name="T3" fmla="*/ 39 h 202"/>
                <a:gd name="T4" fmla="*/ 26 w 78"/>
                <a:gd name="T5" fmla="*/ 82 h 202"/>
                <a:gd name="T6" fmla="*/ 18 w 78"/>
                <a:gd name="T7" fmla="*/ 119 h 202"/>
                <a:gd name="T8" fmla="*/ 7 w 78"/>
                <a:gd name="T9" fmla="*/ 129 h 202"/>
                <a:gd name="T10" fmla="*/ 5 w 78"/>
                <a:gd name="T11" fmla="*/ 137 h 202"/>
                <a:gd name="T12" fmla="*/ 0 w 78"/>
                <a:gd name="T13" fmla="*/ 143 h 202"/>
                <a:gd name="T14" fmla="*/ 0 w 78"/>
                <a:gd name="T15" fmla="*/ 151 h 202"/>
                <a:gd name="T16" fmla="*/ 0 w 78"/>
                <a:gd name="T17" fmla="*/ 162 h 202"/>
                <a:gd name="T18" fmla="*/ 0 w 78"/>
                <a:gd name="T19" fmla="*/ 170 h 202"/>
                <a:gd name="T20" fmla="*/ 5 w 78"/>
                <a:gd name="T21" fmla="*/ 178 h 202"/>
                <a:gd name="T22" fmla="*/ 7 w 78"/>
                <a:gd name="T23" fmla="*/ 184 h 202"/>
                <a:gd name="T24" fmla="*/ 13 w 78"/>
                <a:gd name="T25" fmla="*/ 190 h 202"/>
                <a:gd name="T26" fmla="*/ 20 w 78"/>
                <a:gd name="T27" fmla="*/ 195 h 202"/>
                <a:gd name="T28" fmla="*/ 26 w 78"/>
                <a:gd name="T29" fmla="*/ 198 h 202"/>
                <a:gd name="T30" fmla="*/ 33 w 78"/>
                <a:gd name="T31" fmla="*/ 201 h 202"/>
                <a:gd name="T32" fmla="*/ 41 w 78"/>
                <a:gd name="T33" fmla="*/ 201 h 202"/>
                <a:gd name="T34" fmla="*/ 49 w 78"/>
                <a:gd name="T35" fmla="*/ 198 h 202"/>
                <a:gd name="T36" fmla="*/ 57 w 78"/>
                <a:gd name="T37" fmla="*/ 195 h 202"/>
                <a:gd name="T38" fmla="*/ 62 w 78"/>
                <a:gd name="T39" fmla="*/ 190 h 202"/>
                <a:gd name="T40" fmla="*/ 66 w 78"/>
                <a:gd name="T41" fmla="*/ 184 h 202"/>
                <a:gd name="T42" fmla="*/ 72 w 78"/>
                <a:gd name="T43" fmla="*/ 178 h 202"/>
                <a:gd name="T44" fmla="*/ 75 w 78"/>
                <a:gd name="T45" fmla="*/ 170 h 202"/>
                <a:gd name="T46" fmla="*/ 77 w 78"/>
                <a:gd name="T47" fmla="*/ 162 h 202"/>
                <a:gd name="T48" fmla="*/ 77 w 78"/>
                <a:gd name="T49" fmla="*/ 151 h 202"/>
                <a:gd name="T50" fmla="*/ 75 w 78"/>
                <a:gd name="T51" fmla="*/ 143 h 202"/>
                <a:gd name="T52" fmla="*/ 72 w 78"/>
                <a:gd name="T53" fmla="*/ 137 h 202"/>
                <a:gd name="T54" fmla="*/ 66 w 78"/>
                <a:gd name="T55" fmla="*/ 129 h 202"/>
                <a:gd name="T56" fmla="*/ 59 w 78"/>
                <a:gd name="T57" fmla="*/ 115 h 202"/>
                <a:gd name="T58" fmla="*/ 49 w 78"/>
                <a:gd name="T59" fmla="*/ 80 h 202"/>
                <a:gd name="T60" fmla="*/ 46 w 78"/>
                <a:gd name="T61" fmla="*/ 39 h 202"/>
                <a:gd name="T62" fmla="*/ 41 w 78"/>
                <a:gd name="T63" fmla="*/ 9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202"/>
                <a:gd name="T98" fmla="*/ 78 w 78"/>
                <a:gd name="T99" fmla="*/ 202 h 2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202">
                  <a:moveTo>
                    <a:pt x="39" y="0"/>
                  </a:moveTo>
                  <a:lnTo>
                    <a:pt x="36" y="9"/>
                  </a:lnTo>
                  <a:lnTo>
                    <a:pt x="33" y="23"/>
                  </a:lnTo>
                  <a:lnTo>
                    <a:pt x="31" y="39"/>
                  </a:lnTo>
                  <a:lnTo>
                    <a:pt x="28" y="61"/>
                  </a:lnTo>
                  <a:lnTo>
                    <a:pt x="26" y="82"/>
                  </a:lnTo>
                  <a:lnTo>
                    <a:pt x="24" y="102"/>
                  </a:lnTo>
                  <a:lnTo>
                    <a:pt x="18" y="119"/>
                  </a:lnTo>
                  <a:lnTo>
                    <a:pt x="11" y="127"/>
                  </a:lnTo>
                  <a:lnTo>
                    <a:pt x="7" y="129"/>
                  </a:lnTo>
                  <a:lnTo>
                    <a:pt x="5" y="132"/>
                  </a:lnTo>
                  <a:lnTo>
                    <a:pt x="5" y="137"/>
                  </a:lnTo>
                  <a:lnTo>
                    <a:pt x="2" y="140"/>
                  </a:lnTo>
                  <a:lnTo>
                    <a:pt x="0" y="143"/>
                  </a:lnTo>
                  <a:lnTo>
                    <a:pt x="0" y="148"/>
                  </a:lnTo>
                  <a:lnTo>
                    <a:pt x="0" y="151"/>
                  </a:lnTo>
                  <a:lnTo>
                    <a:pt x="0" y="156"/>
                  </a:lnTo>
                  <a:lnTo>
                    <a:pt x="0" y="162"/>
                  </a:lnTo>
                  <a:lnTo>
                    <a:pt x="0" y="164"/>
                  </a:lnTo>
                  <a:lnTo>
                    <a:pt x="0" y="170"/>
                  </a:lnTo>
                  <a:lnTo>
                    <a:pt x="2" y="174"/>
                  </a:lnTo>
                  <a:lnTo>
                    <a:pt x="5" y="178"/>
                  </a:lnTo>
                  <a:lnTo>
                    <a:pt x="5" y="182"/>
                  </a:lnTo>
                  <a:lnTo>
                    <a:pt x="7" y="184"/>
                  </a:lnTo>
                  <a:lnTo>
                    <a:pt x="11" y="187"/>
                  </a:lnTo>
                  <a:lnTo>
                    <a:pt x="13" y="190"/>
                  </a:lnTo>
                  <a:lnTo>
                    <a:pt x="15" y="192"/>
                  </a:lnTo>
                  <a:lnTo>
                    <a:pt x="20" y="195"/>
                  </a:lnTo>
                  <a:lnTo>
                    <a:pt x="24" y="198"/>
                  </a:lnTo>
                  <a:lnTo>
                    <a:pt x="26" y="198"/>
                  </a:lnTo>
                  <a:lnTo>
                    <a:pt x="31" y="201"/>
                  </a:lnTo>
                  <a:lnTo>
                    <a:pt x="33" y="201"/>
                  </a:lnTo>
                  <a:lnTo>
                    <a:pt x="39" y="201"/>
                  </a:lnTo>
                  <a:lnTo>
                    <a:pt x="41" y="201"/>
                  </a:lnTo>
                  <a:lnTo>
                    <a:pt x="46" y="201"/>
                  </a:lnTo>
                  <a:lnTo>
                    <a:pt x="49" y="198"/>
                  </a:lnTo>
                  <a:lnTo>
                    <a:pt x="53" y="198"/>
                  </a:lnTo>
                  <a:lnTo>
                    <a:pt x="57" y="195"/>
                  </a:lnTo>
                  <a:lnTo>
                    <a:pt x="59" y="192"/>
                  </a:lnTo>
                  <a:lnTo>
                    <a:pt x="62" y="190"/>
                  </a:lnTo>
                  <a:lnTo>
                    <a:pt x="64" y="187"/>
                  </a:lnTo>
                  <a:lnTo>
                    <a:pt x="66" y="184"/>
                  </a:lnTo>
                  <a:lnTo>
                    <a:pt x="70" y="182"/>
                  </a:lnTo>
                  <a:lnTo>
                    <a:pt x="72" y="178"/>
                  </a:lnTo>
                  <a:lnTo>
                    <a:pt x="75" y="174"/>
                  </a:lnTo>
                  <a:lnTo>
                    <a:pt x="75" y="170"/>
                  </a:lnTo>
                  <a:lnTo>
                    <a:pt x="77" y="164"/>
                  </a:lnTo>
                  <a:lnTo>
                    <a:pt x="77" y="162"/>
                  </a:lnTo>
                  <a:lnTo>
                    <a:pt x="77" y="156"/>
                  </a:lnTo>
                  <a:lnTo>
                    <a:pt x="77" y="151"/>
                  </a:lnTo>
                  <a:lnTo>
                    <a:pt x="77" y="148"/>
                  </a:lnTo>
                  <a:lnTo>
                    <a:pt x="75" y="143"/>
                  </a:lnTo>
                  <a:lnTo>
                    <a:pt x="75" y="140"/>
                  </a:lnTo>
                  <a:lnTo>
                    <a:pt x="72" y="137"/>
                  </a:lnTo>
                  <a:lnTo>
                    <a:pt x="70" y="132"/>
                  </a:lnTo>
                  <a:lnTo>
                    <a:pt x="66" y="129"/>
                  </a:lnTo>
                  <a:lnTo>
                    <a:pt x="64" y="127"/>
                  </a:lnTo>
                  <a:lnTo>
                    <a:pt x="59" y="115"/>
                  </a:lnTo>
                  <a:lnTo>
                    <a:pt x="53" y="99"/>
                  </a:lnTo>
                  <a:lnTo>
                    <a:pt x="49" y="80"/>
                  </a:lnTo>
                  <a:lnTo>
                    <a:pt x="49" y="58"/>
                  </a:lnTo>
                  <a:lnTo>
                    <a:pt x="46" y="39"/>
                  </a:lnTo>
                  <a:lnTo>
                    <a:pt x="44" y="19"/>
                  </a:lnTo>
                  <a:lnTo>
                    <a:pt x="41" y="9"/>
                  </a:lnTo>
                  <a:lnTo>
                    <a:pt x="39"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32" name="Freeform 31"/>
            <p:cNvSpPr>
              <a:spLocks/>
            </p:cNvSpPr>
            <p:nvPr/>
          </p:nvSpPr>
          <p:spPr bwMode="auto">
            <a:xfrm>
              <a:off x="3196" y="1657"/>
              <a:ext cx="88" cy="212"/>
            </a:xfrm>
            <a:custGeom>
              <a:avLst/>
              <a:gdLst>
                <a:gd name="T0" fmla="*/ 41 w 88"/>
                <a:gd name="T1" fmla="*/ 6 h 212"/>
                <a:gd name="T2" fmla="*/ 35 w 88"/>
                <a:gd name="T3" fmla="*/ 41 h 212"/>
                <a:gd name="T4" fmla="*/ 29 w 88"/>
                <a:gd name="T5" fmla="*/ 86 h 212"/>
                <a:gd name="T6" fmla="*/ 21 w 88"/>
                <a:gd name="T7" fmla="*/ 121 h 212"/>
                <a:gd name="T8" fmla="*/ 12 w 88"/>
                <a:gd name="T9" fmla="*/ 135 h 212"/>
                <a:gd name="T10" fmla="*/ 6 w 88"/>
                <a:gd name="T11" fmla="*/ 141 h 212"/>
                <a:gd name="T12" fmla="*/ 2 w 88"/>
                <a:gd name="T13" fmla="*/ 150 h 212"/>
                <a:gd name="T14" fmla="*/ 0 w 88"/>
                <a:gd name="T15" fmla="*/ 158 h 212"/>
                <a:gd name="T16" fmla="*/ 0 w 88"/>
                <a:gd name="T17" fmla="*/ 170 h 212"/>
                <a:gd name="T18" fmla="*/ 2 w 88"/>
                <a:gd name="T19" fmla="*/ 179 h 212"/>
                <a:gd name="T20" fmla="*/ 6 w 88"/>
                <a:gd name="T21" fmla="*/ 185 h 212"/>
                <a:gd name="T22" fmla="*/ 12 w 88"/>
                <a:gd name="T23" fmla="*/ 193 h 212"/>
                <a:gd name="T24" fmla="*/ 17 w 88"/>
                <a:gd name="T25" fmla="*/ 199 h 212"/>
                <a:gd name="T26" fmla="*/ 23 w 88"/>
                <a:gd name="T27" fmla="*/ 205 h 212"/>
                <a:gd name="T28" fmla="*/ 31 w 88"/>
                <a:gd name="T29" fmla="*/ 207 h 212"/>
                <a:gd name="T30" fmla="*/ 41 w 88"/>
                <a:gd name="T31" fmla="*/ 211 h 212"/>
                <a:gd name="T32" fmla="*/ 50 w 88"/>
                <a:gd name="T33" fmla="*/ 211 h 212"/>
                <a:gd name="T34" fmla="*/ 56 w 88"/>
                <a:gd name="T35" fmla="*/ 207 h 212"/>
                <a:gd name="T36" fmla="*/ 64 w 88"/>
                <a:gd name="T37" fmla="*/ 205 h 212"/>
                <a:gd name="T38" fmla="*/ 73 w 88"/>
                <a:gd name="T39" fmla="*/ 199 h 212"/>
                <a:gd name="T40" fmla="*/ 79 w 88"/>
                <a:gd name="T41" fmla="*/ 193 h 212"/>
                <a:gd name="T42" fmla="*/ 81 w 88"/>
                <a:gd name="T43" fmla="*/ 185 h 212"/>
                <a:gd name="T44" fmla="*/ 87 w 88"/>
                <a:gd name="T45" fmla="*/ 179 h 212"/>
                <a:gd name="T46" fmla="*/ 87 w 88"/>
                <a:gd name="T47" fmla="*/ 170 h 212"/>
                <a:gd name="T48" fmla="*/ 87 w 88"/>
                <a:gd name="T49" fmla="*/ 158 h 212"/>
                <a:gd name="T50" fmla="*/ 85 w 88"/>
                <a:gd name="T51" fmla="*/ 150 h 212"/>
                <a:gd name="T52" fmla="*/ 81 w 88"/>
                <a:gd name="T53" fmla="*/ 141 h 212"/>
                <a:gd name="T54" fmla="*/ 79 w 88"/>
                <a:gd name="T55" fmla="*/ 135 h 212"/>
                <a:gd name="T56" fmla="*/ 66 w 88"/>
                <a:gd name="T57" fmla="*/ 121 h 212"/>
                <a:gd name="T58" fmla="*/ 58 w 88"/>
                <a:gd name="T59" fmla="*/ 84 h 212"/>
                <a:gd name="T60" fmla="*/ 52 w 88"/>
                <a:gd name="T61" fmla="*/ 41 h 212"/>
                <a:gd name="T62" fmla="*/ 46 w 88"/>
                <a:gd name="T63" fmla="*/ 6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212"/>
                <a:gd name="T98" fmla="*/ 88 w 8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212">
                  <a:moveTo>
                    <a:pt x="44" y="0"/>
                  </a:moveTo>
                  <a:lnTo>
                    <a:pt x="41" y="6"/>
                  </a:lnTo>
                  <a:lnTo>
                    <a:pt x="37" y="20"/>
                  </a:lnTo>
                  <a:lnTo>
                    <a:pt x="35" y="41"/>
                  </a:lnTo>
                  <a:lnTo>
                    <a:pt x="31" y="64"/>
                  </a:lnTo>
                  <a:lnTo>
                    <a:pt x="29" y="86"/>
                  </a:lnTo>
                  <a:lnTo>
                    <a:pt x="27" y="107"/>
                  </a:lnTo>
                  <a:lnTo>
                    <a:pt x="21" y="121"/>
                  </a:lnTo>
                  <a:lnTo>
                    <a:pt x="15" y="133"/>
                  </a:lnTo>
                  <a:lnTo>
                    <a:pt x="12" y="135"/>
                  </a:lnTo>
                  <a:lnTo>
                    <a:pt x="8" y="139"/>
                  </a:lnTo>
                  <a:lnTo>
                    <a:pt x="6" y="141"/>
                  </a:lnTo>
                  <a:lnTo>
                    <a:pt x="2" y="147"/>
                  </a:lnTo>
                  <a:lnTo>
                    <a:pt x="2" y="150"/>
                  </a:lnTo>
                  <a:lnTo>
                    <a:pt x="0" y="156"/>
                  </a:lnTo>
                  <a:lnTo>
                    <a:pt x="0" y="158"/>
                  </a:lnTo>
                  <a:lnTo>
                    <a:pt x="0" y="164"/>
                  </a:lnTo>
                  <a:lnTo>
                    <a:pt x="0" y="170"/>
                  </a:lnTo>
                  <a:lnTo>
                    <a:pt x="0" y="173"/>
                  </a:lnTo>
                  <a:lnTo>
                    <a:pt x="2" y="179"/>
                  </a:lnTo>
                  <a:lnTo>
                    <a:pt x="2" y="182"/>
                  </a:lnTo>
                  <a:lnTo>
                    <a:pt x="6" y="185"/>
                  </a:lnTo>
                  <a:lnTo>
                    <a:pt x="8" y="191"/>
                  </a:lnTo>
                  <a:lnTo>
                    <a:pt x="12" y="193"/>
                  </a:lnTo>
                  <a:lnTo>
                    <a:pt x="15" y="197"/>
                  </a:lnTo>
                  <a:lnTo>
                    <a:pt x="17" y="199"/>
                  </a:lnTo>
                  <a:lnTo>
                    <a:pt x="21" y="201"/>
                  </a:lnTo>
                  <a:lnTo>
                    <a:pt x="23" y="205"/>
                  </a:lnTo>
                  <a:lnTo>
                    <a:pt x="27" y="205"/>
                  </a:lnTo>
                  <a:lnTo>
                    <a:pt x="31" y="207"/>
                  </a:lnTo>
                  <a:lnTo>
                    <a:pt x="35" y="207"/>
                  </a:lnTo>
                  <a:lnTo>
                    <a:pt x="41" y="211"/>
                  </a:lnTo>
                  <a:lnTo>
                    <a:pt x="44" y="211"/>
                  </a:lnTo>
                  <a:lnTo>
                    <a:pt x="50" y="211"/>
                  </a:lnTo>
                  <a:lnTo>
                    <a:pt x="52" y="207"/>
                  </a:lnTo>
                  <a:lnTo>
                    <a:pt x="56" y="207"/>
                  </a:lnTo>
                  <a:lnTo>
                    <a:pt x="60" y="205"/>
                  </a:lnTo>
                  <a:lnTo>
                    <a:pt x="64" y="205"/>
                  </a:lnTo>
                  <a:lnTo>
                    <a:pt x="70" y="201"/>
                  </a:lnTo>
                  <a:lnTo>
                    <a:pt x="73" y="199"/>
                  </a:lnTo>
                  <a:lnTo>
                    <a:pt x="75" y="197"/>
                  </a:lnTo>
                  <a:lnTo>
                    <a:pt x="79" y="193"/>
                  </a:lnTo>
                  <a:lnTo>
                    <a:pt x="79" y="191"/>
                  </a:lnTo>
                  <a:lnTo>
                    <a:pt x="81" y="185"/>
                  </a:lnTo>
                  <a:lnTo>
                    <a:pt x="85" y="182"/>
                  </a:lnTo>
                  <a:lnTo>
                    <a:pt x="87" y="179"/>
                  </a:lnTo>
                  <a:lnTo>
                    <a:pt x="87" y="173"/>
                  </a:lnTo>
                  <a:lnTo>
                    <a:pt x="87" y="170"/>
                  </a:lnTo>
                  <a:lnTo>
                    <a:pt x="87" y="164"/>
                  </a:lnTo>
                  <a:lnTo>
                    <a:pt x="87" y="158"/>
                  </a:lnTo>
                  <a:lnTo>
                    <a:pt x="87" y="156"/>
                  </a:lnTo>
                  <a:lnTo>
                    <a:pt x="85" y="150"/>
                  </a:lnTo>
                  <a:lnTo>
                    <a:pt x="85" y="147"/>
                  </a:lnTo>
                  <a:lnTo>
                    <a:pt x="81" y="141"/>
                  </a:lnTo>
                  <a:lnTo>
                    <a:pt x="79" y="139"/>
                  </a:lnTo>
                  <a:lnTo>
                    <a:pt x="79" y="135"/>
                  </a:lnTo>
                  <a:lnTo>
                    <a:pt x="75" y="133"/>
                  </a:lnTo>
                  <a:lnTo>
                    <a:pt x="66" y="121"/>
                  </a:lnTo>
                  <a:lnTo>
                    <a:pt x="60" y="104"/>
                  </a:lnTo>
                  <a:lnTo>
                    <a:pt x="58" y="84"/>
                  </a:lnTo>
                  <a:lnTo>
                    <a:pt x="56" y="61"/>
                  </a:lnTo>
                  <a:lnTo>
                    <a:pt x="52" y="41"/>
                  </a:lnTo>
                  <a:lnTo>
                    <a:pt x="50" y="20"/>
                  </a:lnTo>
                  <a:lnTo>
                    <a:pt x="46" y="6"/>
                  </a:lnTo>
                  <a:lnTo>
                    <a:pt x="44"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3" name="Freeform 32"/>
            <p:cNvSpPr>
              <a:spLocks/>
            </p:cNvSpPr>
            <p:nvPr/>
          </p:nvSpPr>
          <p:spPr bwMode="auto">
            <a:xfrm>
              <a:off x="3194" y="1850"/>
              <a:ext cx="102" cy="104"/>
            </a:xfrm>
            <a:custGeom>
              <a:avLst/>
              <a:gdLst>
                <a:gd name="T0" fmla="*/ 79 w 102"/>
                <a:gd name="T1" fmla="*/ 0 h 104"/>
                <a:gd name="T2" fmla="*/ 77 w 102"/>
                <a:gd name="T3" fmla="*/ 5 h 104"/>
                <a:gd name="T4" fmla="*/ 75 w 102"/>
                <a:gd name="T5" fmla="*/ 8 h 104"/>
                <a:gd name="T6" fmla="*/ 69 w 102"/>
                <a:gd name="T7" fmla="*/ 11 h 104"/>
                <a:gd name="T8" fmla="*/ 64 w 102"/>
                <a:gd name="T9" fmla="*/ 13 h 104"/>
                <a:gd name="T10" fmla="*/ 58 w 102"/>
                <a:gd name="T11" fmla="*/ 13 h 104"/>
                <a:gd name="T12" fmla="*/ 53 w 102"/>
                <a:gd name="T13" fmla="*/ 16 h 104"/>
                <a:gd name="T14" fmla="*/ 48 w 102"/>
                <a:gd name="T15" fmla="*/ 16 h 104"/>
                <a:gd name="T16" fmla="*/ 43 w 102"/>
                <a:gd name="T17" fmla="*/ 16 h 104"/>
                <a:gd name="T18" fmla="*/ 37 w 102"/>
                <a:gd name="T19" fmla="*/ 13 h 104"/>
                <a:gd name="T20" fmla="*/ 32 w 102"/>
                <a:gd name="T21" fmla="*/ 11 h 104"/>
                <a:gd name="T22" fmla="*/ 26 w 102"/>
                <a:gd name="T23" fmla="*/ 8 h 104"/>
                <a:gd name="T24" fmla="*/ 22 w 102"/>
                <a:gd name="T25" fmla="*/ 3 h 104"/>
                <a:gd name="T26" fmla="*/ 13 w 102"/>
                <a:gd name="T27" fmla="*/ 3 h 104"/>
                <a:gd name="T28" fmla="*/ 9 w 102"/>
                <a:gd name="T29" fmla="*/ 13 h 104"/>
                <a:gd name="T30" fmla="*/ 3 w 102"/>
                <a:gd name="T31" fmla="*/ 26 h 104"/>
                <a:gd name="T32" fmla="*/ 0 w 102"/>
                <a:gd name="T33" fmla="*/ 39 h 104"/>
                <a:gd name="T34" fmla="*/ 0 w 102"/>
                <a:gd name="T35" fmla="*/ 50 h 104"/>
                <a:gd name="T36" fmla="*/ 3 w 102"/>
                <a:gd name="T37" fmla="*/ 64 h 104"/>
                <a:gd name="T38" fmla="*/ 9 w 102"/>
                <a:gd name="T39" fmla="*/ 73 h 104"/>
                <a:gd name="T40" fmla="*/ 13 w 102"/>
                <a:gd name="T41" fmla="*/ 81 h 104"/>
                <a:gd name="T42" fmla="*/ 19 w 102"/>
                <a:gd name="T43" fmla="*/ 90 h 104"/>
                <a:gd name="T44" fmla="*/ 26 w 102"/>
                <a:gd name="T45" fmla="*/ 94 h 104"/>
                <a:gd name="T46" fmla="*/ 35 w 102"/>
                <a:gd name="T47" fmla="*/ 98 h 104"/>
                <a:gd name="T48" fmla="*/ 45 w 102"/>
                <a:gd name="T49" fmla="*/ 100 h 104"/>
                <a:gd name="T50" fmla="*/ 53 w 102"/>
                <a:gd name="T51" fmla="*/ 103 h 104"/>
                <a:gd name="T52" fmla="*/ 61 w 102"/>
                <a:gd name="T53" fmla="*/ 100 h 104"/>
                <a:gd name="T54" fmla="*/ 69 w 102"/>
                <a:gd name="T55" fmla="*/ 98 h 104"/>
                <a:gd name="T56" fmla="*/ 77 w 102"/>
                <a:gd name="T57" fmla="*/ 92 h 104"/>
                <a:gd name="T58" fmla="*/ 85 w 102"/>
                <a:gd name="T59" fmla="*/ 84 h 104"/>
                <a:gd name="T60" fmla="*/ 92 w 102"/>
                <a:gd name="T61" fmla="*/ 73 h 104"/>
                <a:gd name="T62" fmla="*/ 96 w 102"/>
                <a:gd name="T63" fmla="*/ 64 h 104"/>
                <a:gd name="T64" fmla="*/ 98 w 102"/>
                <a:gd name="T65" fmla="*/ 50 h 104"/>
                <a:gd name="T66" fmla="*/ 101 w 102"/>
                <a:gd name="T67" fmla="*/ 37 h 104"/>
                <a:gd name="T68" fmla="*/ 98 w 102"/>
                <a:gd name="T69" fmla="*/ 26 h 104"/>
                <a:gd name="T70" fmla="*/ 92 w 102"/>
                <a:gd name="T71" fmla="*/ 13 h 104"/>
                <a:gd name="T72" fmla="*/ 85 w 102"/>
                <a:gd name="T73" fmla="*/ 3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04"/>
                <a:gd name="T113" fmla="*/ 102 w 102"/>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04">
                  <a:moveTo>
                    <a:pt x="82" y="0"/>
                  </a:moveTo>
                  <a:lnTo>
                    <a:pt x="79" y="0"/>
                  </a:lnTo>
                  <a:lnTo>
                    <a:pt x="77" y="3"/>
                  </a:lnTo>
                  <a:lnTo>
                    <a:pt x="77" y="5"/>
                  </a:lnTo>
                  <a:lnTo>
                    <a:pt x="75" y="5"/>
                  </a:lnTo>
                  <a:lnTo>
                    <a:pt x="75" y="8"/>
                  </a:lnTo>
                  <a:lnTo>
                    <a:pt x="71" y="11"/>
                  </a:lnTo>
                  <a:lnTo>
                    <a:pt x="69" y="11"/>
                  </a:lnTo>
                  <a:lnTo>
                    <a:pt x="66" y="11"/>
                  </a:lnTo>
                  <a:lnTo>
                    <a:pt x="64" y="13"/>
                  </a:lnTo>
                  <a:lnTo>
                    <a:pt x="61" y="13"/>
                  </a:lnTo>
                  <a:lnTo>
                    <a:pt x="58" y="13"/>
                  </a:lnTo>
                  <a:lnTo>
                    <a:pt x="56" y="16"/>
                  </a:lnTo>
                  <a:lnTo>
                    <a:pt x="53" y="16"/>
                  </a:lnTo>
                  <a:lnTo>
                    <a:pt x="51" y="16"/>
                  </a:lnTo>
                  <a:lnTo>
                    <a:pt x="48" y="16"/>
                  </a:lnTo>
                  <a:lnTo>
                    <a:pt x="45" y="16"/>
                  </a:lnTo>
                  <a:lnTo>
                    <a:pt x="43" y="16"/>
                  </a:lnTo>
                  <a:lnTo>
                    <a:pt x="40" y="13"/>
                  </a:lnTo>
                  <a:lnTo>
                    <a:pt x="37" y="13"/>
                  </a:lnTo>
                  <a:lnTo>
                    <a:pt x="35" y="13"/>
                  </a:lnTo>
                  <a:lnTo>
                    <a:pt x="32" y="11"/>
                  </a:lnTo>
                  <a:lnTo>
                    <a:pt x="30" y="11"/>
                  </a:lnTo>
                  <a:lnTo>
                    <a:pt x="26" y="8"/>
                  </a:lnTo>
                  <a:lnTo>
                    <a:pt x="24" y="5"/>
                  </a:lnTo>
                  <a:lnTo>
                    <a:pt x="22" y="3"/>
                  </a:lnTo>
                  <a:lnTo>
                    <a:pt x="19" y="0"/>
                  </a:lnTo>
                  <a:lnTo>
                    <a:pt x="13" y="3"/>
                  </a:lnTo>
                  <a:lnTo>
                    <a:pt x="11" y="8"/>
                  </a:lnTo>
                  <a:lnTo>
                    <a:pt x="9" y="13"/>
                  </a:lnTo>
                  <a:lnTo>
                    <a:pt x="5" y="19"/>
                  </a:lnTo>
                  <a:lnTo>
                    <a:pt x="3" y="26"/>
                  </a:lnTo>
                  <a:lnTo>
                    <a:pt x="0" y="32"/>
                  </a:lnTo>
                  <a:lnTo>
                    <a:pt x="0" y="39"/>
                  </a:lnTo>
                  <a:lnTo>
                    <a:pt x="0" y="45"/>
                  </a:lnTo>
                  <a:lnTo>
                    <a:pt x="0" y="50"/>
                  </a:lnTo>
                  <a:lnTo>
                    <a:pt x="3" y="58"/>
                  </a:lnTo>
                  <a:lnTo>
                    <a:pt x="3" y="64"/>
                  </a:lnTo>
                  <a:lnTo>
                    <a:pt x="5" y="68"/>
                  </a:lnTo>
                  <a:lnTo>
                    <a:pt x="9" y="73"/>
                  </a:lnTo>
                  <a:lnTo>
                    <a:pt x="11" y="77"/>
                  </a:lnTo>
                  <a:lnTo>
                    <a:pt x="13" y="81"/>
                  </a:lnTo>
                  <a:lnTo>
                    <a:pt x="16" y="84"/>
                  </a:lnTo>
                  <a:lnTo>
                    <a:pt x="19" y="90"/>
                  </a:lnTo>
                  <a:lnTo>
                    <a:pt x="24" y="92"/>
                  </a:lnTo>
                  <a:lnTo>
                    <a:pt x="26" y="94"/>
                  </a:lnTo>
                  <a:lnTo>
                    <a:pt x="32" y="98"/>
                  </a:lnTo>
                  <a:lnTo>
                    <a:pt x="35" y="98"/>
                  </a:lnTo>
                  <a:lnTo>
                    <a:pt x="40" y="100"/>
                  </a:lnTo>
                  <a:lnTo>
                    <a:pt x="45" y="100"/>
                  </a:lnTo>
                  <a:lnTo>
                    <a:pt x="48" y="103"/>
                  </a:lnTo>
                  <a:lnTo>
                    <a:pt x="53" y="103"/>
                  </a:lnTo>
                  <a:lnTo>
                    <a:pt x="56" y="100"/>
                  </a:lnTo>
                  <a:lnTo>
                    <a:pt x="61" y="100"/>
                  </a:lnTo>
                  <a:lnTo>
                    <a:pt x="66" y="98"/>
                  </a:lnTo>
                  <a:lnTo>
                    <a:pt x="69" y="98"/>
                  </a:lnTo>
                  <a:lnTo>
                    <a:pt x="75" y="94"/>
                  </a:lnTo>
                  <a:lnTo>
                    <a:pt x="77" y="92"/>
                  </a:lnTo>
                  <a:lnTo>
                    <a:pt x="82" y="90"/>
                  </a:lnTo>
                  <a:lnTo>
                    <a:pt x="85" y="84"/>
                  </a:lnTo>
                  <a:lnTo>
                    <a:pt x="88" y="79"/>
                  </a:lnTo>
                  <a:lnTo>
                    <a:pt x="92" y="73"/>
                  </a:lnTo>
                  <a:lnTo>
                    <a:pt x="92" y="71"/>
                  </a:lnTo>
                  <a:lnTo>
                    <a:pt x="96" y="64"/>
                  </a:lnTo>
                  <a:lnTo>
                    <a:pt x="98" y="58"/>
                  </a:lnTo>
                  <a:lnTo>
                    <a:pt x="98" y="50"/>
                  </a:lnTo>
                  <a:lnTo>
                    <a:pt x="101" y="45"/>
                  </a:lnTo>
                  <a:lnTo>
                    <a:pt x="101" y="37"/>
                  </a:lnTo>
                  <a:lnTo>
                    <a:pt x="98" y="32"/>
                  </a:lnTo>
                  <a:lnTo>
                    <a:pt x="98" y="26"/>
                  </a:lnTo>
                  <a:lnTo>
                    <a:pt x="96" y="21"/>
                  </a:lnTo>
                  <a:lnTo>
                    <a:pt x="92" y="13"/>
                  </a:lnTo>
                  <a:lnTo>
                    <a:pt x="90" y="8"/>
                  </a:lnTo>
                  <a:lnTo>
                    <a:pt x="85" y="3"/>
                  </a:lnTo>
                  <a:lnTo>
                    <a:pt x="82"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34" name="Freeform 33"/>
            <p:cNvSpPr>
              <a:spLocks/>
            </p:cNvSpPr>
            <p:nvPr/>
          </p:nvSpPr>
          <p:spPr bwMode="auto">
            <a:xfrm>
              <a:off x="3184" y="1848"/>
              <a:ext cx="112" cy="112"/>
            </a:xfrm>
            <a:custGeom>
              <a:avLst/>
              <a:gdLst>
                <a:gd name="T0" fmla="*/ 87 w 112"/>
                <a:gd name="T1" fmla="*/ 2 h 112"/>
                <a:gd name="T2" fmla="*/ 84 w 112"/>
                <a:gd name="T3" fmla="*/ 8 h 112"/>
                <a:gd name="T4" fmla="*/ 78 w 112"/>
                <a:gd name="T5" fmla="*/ 11 h 112"/>
                <a:gd name="T6" fmla="*/ 72 w 112"/>
                <a:gd name="T7" fmla="*/ 14 h 112"/>
                <a:gd name="T8" fmla="*/ 68 w 112"/>
                <a:gd name="T9" fmla="*/ 17 h 112"/>
                <a:gd name="T10" fmla="*/ 62 w 112"/>
                <a:gd name="T11" fmla="*/ 20 h 112"/>
                <a:gd name="T12" fmla="*/ 56 w 112"/>
                <a:gd name="T13" fmla="*/ 20 h 112"/>
                <a:gd name="T14" fmla="*/ 49 w 112"/>
                <a:gd name="T15" fmla="*/ 20 h 112"/>
                <a:gd name="T16" fmla="*/ 43 w 112"/>
                <a:gd name="T17" fmla="*/ 17 h 112"/>
                <a:gd name="T18" fmla="*/ 39 w 112"/>
                <a:gd name="T19" fmla="*/ 14 h 112"/>
                <a:gd name="T20" fmla="*/ 33 w 112"/>
                <a:gd name="T21" fmla="*/ 14 h 112"/>
                <a:gd name="T22" fmla="*/ 29 w 112"/>
                <a:gd name="T23" fmla="*/ 11 h 112"/>
                <a:gd name="T24" fmla="*/ 27 w 112"/>
                <a:gd name="T25" fmla="*/ 8 h 112"/>
                <a:gd name="T26" fmla="*/ 24 w 112"/>
                <a:gd name="T27" fmla="*/ 2 h 112"/>
                <a:gd name="T28" fmla="*/ 14 w 112"/>
                <a:gd name="T29" fmla="*/ 6 h 112"/>
                <a:gd name="T30" fmla="*/ 10 w 112"/>
                <a:gd name="T31" fmla="*/ 17 h 112"/>
                <a:gd name="T32" fmla="*/ 4 w 112"/>
                <a:gd name="T33" fmla="*/ 29 h 112"/>
                <a:gd name="T34" fmla="*/ 0 w 112"/>
                <a:gd name="T35" fmla="*/ 43 h 112"/>
                <a:gd name="T36" fmla="*/ 0 w 112"/>
                <a:gd name="T37" fmla="*/ 57 h 112"/>
                <a:gd name="T38" fmla="*/ 4 w 112"/>
                <a:gd name="T39" fmla="*/ 68 h 112"/>
                <a:gd name="T40" fmla="*/ 10 w 112"/>
                <a:gd name="T41" fmla="*/ 80 h 112"/>
                <a:gd name="T42" fmla="*/ 14 w 112"/>
                <a:gd name="T43" fmla="*/ 91 h 112"/>
                <a:gd name="T44" fmla="*/ 24 w 112"/>
                <a:gd name="T45" fmla="*/ 100 h 112"/>
                <a:gd name="T46" fmla="*/ 29 w 112"/>
                <a:gd name="T47" fmla="*/ 105 h 112"/>
                <a:gd name="T48" fmla="*/ 41 w 112"/>
                <a:gd name="T49" fmla="*/ 109 h 112"/>
                <a:gd name="T50" fmla="*/ 49 w 112"/>
                <a:gd name="T51" fmla="*/ 111 h 112"/>
                <a:gd name="T52" fmla="*/ 58 w 112"/>
                <a:gd name="T53" fmla="*/ 111 h 112"/>
                <a:gd name="T54" fmla="*/ 68 w 112"/>
                <a:gd name="T55" fmla="*/ 111 h 112"/>
                <a:gd name="T56" fmla="*/ 76 w 112"/>
                <a:gd name="T57" fmla="*/ 105 h 112"/>
                <a:gd name="T58" fmla="*/ 84 w 112"/>
                <a:gd name="T59" fmla="*/ 100 h 112"/>
                <a:gd name="T60" fmla="*/ 93 w 112"/>
                <a:gd name="T61" fmla="*/ 94 h 112"/>
                <a:gd name="T62" fmla="*/ 101 w 112"/>
                <a:gd name="T63" fmla="*/ 82 h 112"/>
                <a:gd name="T64" fmla="*/ 107 w 112"/>
                <a:gd name="T65" fmla="*/ 72 h 112"/>
                <a:gd name="T66" fmla="*/ 111 w 112"/>
                <a:gd name="T67" fmla="*/ 57 h 112"/>
                <a:gd name="T68" fmla="*/ 111 w 112"/>
                <a:gd name="T69" fmla="*/ 43 h 112"/>
                <a:gd name="T70" fmla="*/ 107 w 112"/>
                <a:gd name="T71" fmla="*/ 31 h 112"/>
                <a:gd name="T72" fmla="*/ 101 w 112"/>
                <a:gd name="T73" fmla="*/ 17 h 112"/>
                <a:gd name="T74" fmla="*/ 97 w 112"/>
                <a:gd name="T75" fmla="*/ 6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12"/>
                <a:gd name="T116" fmla="*/ 112 w 112"/>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12">
                  <a:moveTo>
                    <a:pt x="90" y="0"/>
                  </a:moveTo>
                  <a:lnTo>
                    <a:pt x="87" y="2"/>
                  </a:lnTo>
                  <a:lnTo>
                    <a:pt x="87" y="6"/>
                  </a:lnTo>
                  <a:lnTo>
                    <a:pt x="84" y="8"/>
                  </a:lnTo>
                  <a:lnTo>
                    <a:pt x="82" y="11"/>
                  </a:lnTo>
                  <a:lnTo>
                    <a:pt x="78" y="11"/>
                  </a:lnTo>
                  <a:lnTo>
                    <a:pt x="76" y="14"/>
                  </a:lnTo>
                  <a:lnTo>
                    <a:pt x="72" y="14"/>
                  </a:lnTo>
                  <a:lnTo>
                    <a:pt x="70" y="17"/>
                  </a:lnTo>
                  <a:lnTo>
                    <a:pt x="68" y="17"/>
                  </a:lnTo>
                  <a:lnTo>
                    <a:pt x="64" y="17"/>
                  </a:lnTo>
                  <a:lnTo>
                    <a:pt x="62" y="20"/>
                  </a:lnTo>
                  <a:lnTo>
                    <a:pt x="58" y="20"/>
                  </a:lnTo>
                  <a:lnTo>
                    <a:pt x="56" y="20"/>
                  </a:lnTo>
                  <a:lnTo>
                    <a:pt x="53" y="20"/>
                  </a:lnTo>
                  <a:lnTo>
                    <a:pt x="49" y="20"/>
                  </a:lnTo>
                  <a:lnTo>
                    <a:pt x="47" y="17"/>
                  </a:lnTo>
                  <a:lnTo>
                    <a:pt x="43" y="17"/>
                  </a:lnTo>
                  <a:lnTo>
                    <a:pt x="41" y="17"/>
                  </a:lnTo>
                  <a:lnTo>
                    <a:pt x="39" y="14"/>
                  </a:lnTo>
                  <a:lnTo>
                    <a:pt x="35" y="14"/>
                  </a:lnTo>
                  <a:lnTo>
                    <a:pt x="33" y="14"/>
                  </a:lnTo>
                  <a:lnTo>
                    <a:pt x="33" y="11"/>
                  </a:lnTo>
                  <a:lnTo>
                    <a:pt x="29" y="11"/>
                  </a:lnTo>
                  <a:lnTo>
                    <a:pt x="29" y="8"/>
                  </a:lnTo>
                  <a:lnTo>
                    <a:pt x="27" y="8"/>
                  </a:lnTo>
                  <a:lnTo>
                    <a:pt x="24" y="6"/>
                  </a:lnTo>
                  <a:lnTo>
                    <a:pt x="24" y="2"/>
                  </a:lnTo>
                  <a:lnTo>
                    <a:pt x="21" y="0"/>
                  </a:lnTo>
                  <a:lnTo>
                    <a:pt x="14" y="6"/>
                  </a:lnTo>
                  <a:lnTo>
                    <a:pt x="12" y="11"/>
                  </a:lnTo>
                  <a:lnTo>
                    <a:pt x="10" y="17"/>
                  </a:lnTo>
                  <a:lnTo>
                    <a:pt x="6" y="23"/>
                  </a:lnTo>
                  <a:lnTo>
                    <a:pt x="4" y="29"/>
                  </a:lnTo>
                  <a:lnTo>
                    <a:pt x="4" y="37"/>
                  </a:lnTo>
                  <a:lnTo>
                    <a:pt x="0" y="43"/>
                  </a:lnTo>
                  <a:lnTo>
                    <a:pt x="0" y="51"/>
                  </a:lnTo>
                  <a:lnTo>
                    <a:pt x="0" y="57"/>
                  </a:lnTo>
                  <a:lnTo>
                    <a:pt x="4" y="62"/>
                  </a:lnTo>
                  <a:lnTo>
                    <a:pt x="4" y="68"/>
                  </a:lnTo>
                  <a:lnTo>
                    <a:pt x="6" y="74"/>
                  </a:lnTo>
                  <a:lnTo>
                    <a:pt x="10" y="80"/>
                  </a:lnTo>
                  <a:lnTo>
                    <a:pt x="12" y="86"/>
                  </a:lnTo>
                  <a:lnTo>
                    <a:pt x="14" y="91"/>
                  </a:lnTo>
                  <a:lnTo>
                    <a:pt x="18" y="94"/>
                  </a:lnTo>
                  <a:lnTo>
                    <a:pt x="24" y="100"/>
                  </a:lnTo>
                  <a:lnTo>
                    <a:pt x="27" y="103"/>
                  </a:lnTo>
                  <a:lnTo>
                    <a:pt x="29" y="105"/>
                  </a:lnTo>
                  <a:lnTo>
                    <a:pt x="35" y="109"/>
                  </a:lnTo>
                  <a:lnTo>
                    <a:pt x="41" y="109"/>
                  </a:lnTo>
                  <a:lnTo>
                    <a:pt x="43" y="111"/>
                  </a:lnTo>
                  <a:lnTo>
                    <a:pt x="49" y="111"/>
                  </a:lnTo>
                  <a:lnTo>
                    <a:pt x="56" y="111"/>
                  </a:lnTo>
                  <a:lnTo>
                    <a:pt x="58" y="111"/>
                  </a:lnTo>
                  <a:lnTo>
                    <a:pt x="64" y="111"/>
                  </a:lnTo>
                  <a:lnTo>
                    <a:pt x="68" y="111"/>
                  </a:lnTo>
                  <a:lnTo>
                    <a:pt x="72" y="109"/>
                  </a:lnTo>
                  <a:lnTo>
                    <a:pt x="76" y="105"/>
                  </a:lnTo>
                  <a:lnTo>
                    <a:pt x="82" y="103"/>
                  </a:lnTo>
                  <a:lnTo>
                    <a:pt x="84" y="100"/>
                  </a:lnTo>
                  <a:lnTo>
                    <a:pt x="90" y="97"/>
                  </a:lnTo>
                  <a:lnTo>
                    <a:pt x="93" y="94"/>
                  </a:lnTo>
                  <a:lnTo>
                    <a:pt x="99" y="88"/>
                  </a:lnTo>
                  <a:lnTo>
                    <a:pt x="101" y="82"/>
                  </a:lnTo>
                  <a:lnTo>
                    <a:pt x="105" y="76"/>
                  </a:lnTo>
                  <a:lnTo>
                    <a:pt x="107" y="72"/>
                  </a:lnTo>
                  <a:lnTo>
                    <a:pt x="107" y="66"/>
                  </a:lnTo>
                  <a:lnTo>
                    <a:pt x="111" y="57"/>
                  </a:lnTo>
                  <a:lnTo>
                    <a:pt x="111" y="48"/>
                  </a:lnTo>
                  <a:lnTo>
                    <a:pt x="111" y="43"/>
                  </a:lnTo>
                  <a:lnTo>
                    <a:pt x="107" y="37"/>
                  </a:lnTo>
                  <a:lnTo>
                    <a:pt x="107" y="31"/>
                  </a:lnTo>
                  <a:lnTo>
                    <a:pt x="105" y="23"/>
                  </a:lnTo>
                  <a:lnTo>
                    <a:pt x="101" y="17"/>
                  </a:lnTo>
                  <a:lnTo>
                    <a:pt x="99" y="11"/>
                  </a:lnTo>
                  <a:lnTo>
                    <a:pt x="97" y="6"/>
                  </a:lnTo>
                  <a:lnTo>
                    <a:pt x="9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5" name="Freeform 34"/>
            <p:cNvSpPr>
              <a:spLocks/>
            </p:cNvSpPr>
            <p:nvPr/>
          </p:nvSpPr>
          <p:spPr bwMode="auto">
            <a:xfrm>
              <a:off x="3145" y="2037"/>
              <a:ext cx="9" cy="4"/>
            </a:xfrm>
            <a:custGeom>
              <a:avLst/>
              <a:gdLst>
                <a:gd name="T0" fmla="*/ 8 w 9"/>
                <a:gd name="T1" fmla="*/ 0 h 4"/>
                <a:gd name="T2" fmla="*/ 8 w 9"/>
                <a:gd name="T3" fmla="*/ 0 h 4"/>
                <a:gd name="T4" fmla="*/ 6 w 9"/>
                <a:gd name="T5" fmla="*/ 0 h 4"/>
                <a:gd name="T6" fmla="*/ 6 w 9"/>
                <a:gd name="T7" fmla="*/ 3 h 4"/>
                <a:gd name="T8" fmla="*/ 2 w 9"/>
                <a:gd name="T9" fmla="*/ 3 h 4"/>
                <a:gd name="T10" fmla="*/ 0 w 9"/>
                <a:gd name="T11" fmla="*/ 3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8" y="0"/>
                  </a:moveTo>
                  <a:lnTo>
                    <a:pt x="8" y="0"/>
                  </a:lnTo>
                  <a:lnTo>
                    <a:pt x="6" y="0"/>
                  </a:lnTo>
                  <a:lnTo>
                    <a:pt x="6" y="3"/>
                  </a:lnTo>
                  <a:lnTo>
                    <a:pt x="2" y="3"/>
                  </a:lnTo>
                  <a:lnTo>
                    <a:pt x="0" y="3"/>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6" name="Freeform 35"/>
            <p:cNvSpPr>
              <a:spLocks/>
            </p:cNvSpPr>
            <p:nvPr/>
          </p:nvSpPr>
          <p:spPr bwMode="auto">
            <a:xfrm>
              <a:off x="3112" y="2072"/>
              <a:ext cx="16" cy="7"/>
            </a:xfrm>
            <a:custGeom>
              <a:avLst/>
              <a:gdLst>
                <a:gd name="T0" fmla="*/ 15 w 16"/>
                <a:gd name="T1" fmla="*/ 0 h 7"/>
                <a:gd name="T2" fmla="*/ 13 w 16"/>
                <a:gd name="T3" fmla="*/ 0 h 7"/>
                <a:gd name="T4" fmla="*/ 10 w 16"/>
                <a:gd name="T5" fmla="*/ 0 h 7"/>
                <a:gd name="T6" fmla="*/ 6 w 16"/>
                <a:gd name="T7" fmla="*/ 0 h 7"/>
                <a:gd name="T8" fmla="*/ 4 w 16"/>
                <a:gd name="T9" fmla="*/ 2 h 7"/>
                <a:gd name="T10" fmla="*/ 0 w 16"/>
                <a:gd name="T11" fmla="*/ 6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15" y="0"/>
                  </a:moveTo>
                  <a:lnTo>
                    <a:pt x="13" y="0"/>
                  </a:lnTo>
                  <a:lnTo>
                    <a:pt x="10" y="0"/>
                  </a:lnTo>
                  <a:lnTo>
                    <a:pt x="6" y="0"/>
                  </a:lnTo>
                  <a:lnTo>
                    <a:pt x="4" y="2"/>
                  </a:lnTo>
                  <a:lnTo>
                    <a:pt x="0" y="6"/>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7" name="Freeform 36"/>
            <p:cNvSpPr>
              <a:spLocks/>
            </p:cNvSpPr>
            <p:nvPr/>
          </p:nvSpPr>
          <p:spPr bwMode="auto">
            <a:xfrm>
              <a:off x="3104" y="2109"/>
              <a:ext cx="13" cy="13"/>
            </a:xfrm>
            <a:custGeom>
              <a:avLst/>
              <a:gdLst>
                <a:gd name="T0" fmla="*/ 12 w 13"/>
                <a:gd name="T1" fmla="*/ 0 h 13"/>
                <a:gd name="T2" fmla="*/ 12 w 13"/>
                <a:gd name="T3" fmla="*/ 0 h 13"/>
                <a:gd name="T4" fmla="*/ 8 w 13"/>
                <a:gd name="T5" fmla="*/ 2 h 13"/>
                <a:gd name="T6" fmla="*/ 6 w 13"/>
                <a:gd name="T7" fmla="*/ 2 h 13"/>
                <a:gd name="T8" fmla="*/ 4 w 13"/>
                <a:gd name="T9" fmla="*/ 6 h 13"/>
                <a:gd name="T10" fmla="*/ 0 w 13"/>
                <a:gd name="T11" fmla="*/ 8 h 13"/>
                <a:gd name="T12" fmla="*/ 0 w 13"/>
                <a:gd name="T13" fmla="*/ 12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2" y="0"/>
                  </a:moveTo>
                  <a:lnTo>
                    <a:pt x="12" y="0"/>
                  </a:lnTo>
                  <a:lnTo>
                    <a:pt x="8" y="2"/>
                  </a:lnTo>
                  <a:lnTo>
                    <a:pt x="6" y="2"/>
                  </a:lnTo>
                  <a:lnTo>
                    <a:pt x="4" y="6"/>
                  </a:lnTo>
                  <a:lnTo>
                    <a:pt x="0" y="8"/>
                  </a:lnTo>
                  <a:lnTo>
                    <a:pt x="0" y="12"/>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8" name="Freeform 37"/>
            <p:cNvSpPr>
              <a:spLocks/>
            </p:cNvSpPr>
            <p:nvPr/>
          </p:nvSpPr>
          <p:spPr bwMode="auto">
            <a:xfrm>
              <a:off x="3112" y="2150"/>
              <a:ext cx="16" cy="15"/>
            </a:xfrm>
            <a:custGeom>
              <a:avLst/>
              <a:gdLst>
                <a:gd name="T0" fmla="*/ 15 w 16"/>
                <a:gd name="T1" fmla="*/ 0 h 15"/>
                <a:gd name="T2" fmla="*/ 13 w 16"/>
                <a:gd name="T3" fmla="*/ 2 h 15"/>
                <a:gd name="T4" fmla="*/ 10 w 16"/>
                <a:gd name="T5" fmla="*/ 2 h 15"/>
                <a:gd name="T6" fmla="*/ 6 w 16"/>
                <a:gd name="T7" fmla="*/ 5 h 15"/>
                <a:gd name="T8" fmla="*/ 4 w 16"/>
                <a:gd name="T9" fmla="*/ 8 h 15"/>
                <a:gd name="T10" fmla="*/ 4 w 16"/>
                <a:gd name="T11" fmla="*/ 11 h 15"/>
                <a:gd name="T12" fmla="*/ 0 w 16"/>
                <a:gd name="T13" fmla="*/ 1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5" y="0"/>
                  </a:moveTo>
                  <a:lnTo>
                    <a:pt x="13" y="2"/>
                  </a:lnTo>
                  <a:lnTo>
                    <a:pt x="10" y="2"/>
                  </a:lnTo>
                  <a:lnTo>
                    <a:pt x="6" y="5"/>
                  </a:lnTo>
                  <a:lnTo>
                    <a:pt x="4" y="8"/>
                  </a:lnTo>
                  <a:lnTo>
                    <a:pt x="4" y="11"/>
                  </a:lnTo>
                  <a:lnTo>
                    <a:pt x="0" y="14"/>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39" name="Freeform 38"/>
            <p:cNvSpPr>
              <a:spLocks/>
            </p:cNvSpPr>
            <p:nvPr/>
          </p:nvSpPr>
          <p:spPr bwMode="auto">
            <a:xfrm>
              <a:off x="3145" y="2181"/>
              <a:ext cx="9" cy="22"/>
            </a:xfrm>
            <a:custGeom>
              <a:avLst/>
              <a:gdLst>
                <a:gd name="T0" fmla="*/ 8 w 9"/>
                <a:gd name="T1" fmla="*/ 0 h 22"/>
                <a:gd name="T2" fmla="*/ 6 w 9"/>
                <a:gd name="T3" fmla="*/ 2 h 22"/>
                <a:gd name="T4" fmla="*/ 6 w 9"/>
                <a:gd name="T5" fmla="*/ 6 h 22"/>
                <a:gd name="T6" fmla="*/ 2 w 9"/>
                <a:gd name="T7" fmla="*/ 9 h 22"/>
                <a:gd name="T8" fmla="*/ 0 w 9"/>
                <a:gd name="T9" fmla="*/ 12 h 22"/>
                <a:gd name="T10" fmla="*/ 0 w 9"/>
                <a:gd name="T11" fmla="*/ 15 h 22"/>
                <a:gd name="T12" fmla="*/ 0 w 9"/>
                <a:gd name="T13" fmla="*/ 17 h 22"/>
                <a:gd name="T14" fmla="*/ 0 w 9"/>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2"/>
                <a:gd name="T26" fmla="*/ 9 w 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2">
                  <a:moveTo>
                    <a:pt x="8" y="0"/>
                  </a:moveTo>
                  <a:lnTo>
                    <a:pt x="6" y="2"/>
                  </a:lnTo>
                  <a:lnTo>
                    <a:pt x="6" y="6"/>
                  </a:lnTo>
                  <a:lnTo>
                    <a:pt x="2" y="9"/>
                  </a:lnTo>
                  <a:lnTo>
                    <a:pt x="0" y="12"/>
                  </a:lnTo>
                  <a:lnTo>
                    <a:pt x="0" y="15"/>
                  </a:lnTo>
                  <a:lnTo>
                    <a:pt x="0" y="17"/>
                  </a:lnTo>
                  <a:lnTo>
                    <a:pt x="0" y="2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0" name="Freeform 39"/>
            <p:cNvSpPr>
              <a:spLocks/>
            </p:cNvSpPr>
            <p:nvPr/>
          </p:nvSpPr>
          <p:spPr bwMode="auto">
            <a:xfrm>
              <a:off x="3188" y="2204"/>
              <a:ext cx="7" cy="21"/>
            </a:xfrm>
            <a:custGeom>
              <a:avLst/>
              <a:gdLst>
                <a:gd name="T0" fmla="*/ 6 w 7"/>
                <a:gd name="T1" fmla="*/ 0 h 21"/>
                <a:gd name="T2" fmla="*/ 2 w 7"/>
                <a:gd name="T3" fmla="*/ 6 h 21"/>
                <a:gd name="T4" fmla="*/ 0 w 7"/>
                <a:gd name="T5" fmla="*/ 8 h 21"/>
                <a:gd name="T6" fmla="*/ 0 w 7"/>
                <a:gd name="T7" fmla="*/ 14 h 21"/>
                <a:gd name="T8" fmla="*/ 0 w 7"/>
                <a:gd name="T9" fmla="*/ 20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6" y="0"/>
                  </a:moveTo>
                  <a:lnTo>
                    <a:pt x="2" y="6"/>
                  </a:lnTo>
                  <a:lnTo>
                    <a:pt x="0" y="8"/>
                  </a:lnTo>
                  <a:lnTo>
                    <a:pt x="0" y="14"/>
                  </a:lnTo>
                  <a:lnTo>
                    <a:pt x="0" y="2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1" name="Freeform 40"/>
            <p:cNvSpPr>
              <a:spLocks/>
            </p:cNvSpPr>
            <p:nvPr/>
          </p:nvSpPr>
          <p:spPr bwMode="auto">
            <a:xfrm>
              <a:off x="3240" y="2212"/>
              <a:ext cx="1" cy="22"/>
            </a:xfrm>
            <a:custGeom>
              <a:avLst/>
              <a:gdLst>
                <a:gd name="T0" fmla="*/ 0 w 1"/>
                <a:gd name="T1" fmla="*/ 0 h 22"/>
                <a:gd name="T2" fmla="*/ 0 w 1"/>
                <a:gd name="T3" fmla="*/ 6 h 22"/>
                <a:gd name="T4" fmla="*/ 0 w 1"/>
                <a:gd name="T5" fmla="*/ 10 h 22"/>
                <a:gd name="T6" fmla="*/ 0 w 1"/>
                <a:gd name="T7" fmla="*/ 15 h 22"/>
                <a:gd name="T8" fmla="*/ 0 w 1"/>
                <a:gd name="T9" fmla="*/ 21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0"/>
                  </a:moveTo>
                  <a:lnTo>
                    <a:pt x="0" y="6"/>
                  </a:lnTo>
                  <a:lnTo>
                    <a:pt x="0" y="10"/>
                  </a:lnTo>
                  <a:lnTo>
                    <a:pt x="0" y="15"/>
                  </a:lnTo>
                  <a:lnTo>
                    <a:pt x="0" y="2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2" name="Freeform 41"/>
            <p:cNvSpPr>
              <a:spLocks/>
            </p:cNvSpPr>
            <p:nvPr/>
          </p:nvSpPr>
          <p:spPr bwMode="auto">
            <a:xfrm>
              <a:off x="3285" y="2204"/>
              <a:ext cx="7" cy="21"/>
            </a:xfrm>
            <a:custGeom>
              <a:avLst/>
              <a:gdLst>
                <a:gd name="T0" fmla="*/ 0 w 7"/>
                <a:gd name="T1" fmla="*/ 0 h 21"/>
                <a:gd name="T2" fmla="*/ 4 w 7"/>
                <a:gd name="T3" fmla="*/ 4 h 21"/>
                <a:gd name="T4" fmla="*/ 6 w 7"/>
                <a:gd name="T5" fmla="*/ 8 h 21"/>
                <a:gd name="T6" fmla="*/ 6 w 7"/>
                <a:gd name="T7" fmla="*/ 14 h 21"/>
                <a:gd name="T8" fmla="*/ 6 w 7"/>
                <a:gd name="T9" fmla="*/ 20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0" y="0"/>
                  </a:moveTo>
                  <a:lnTo>
                    <a:pt x="4" y="4"/>
                  </a:lnTo>
                  <a:lnTo>
                    <a:pt x="6" y="8"/>
                  </a:lnTo>
                  <a:lnTo>
                    <a:pt x="6" y="14"/>
                  </a:lnTo>
                  <a:lnTo>
                    <a:pt x="6" y="2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3" name="Freeform 42"/>
            <p:cNvSpPr>
              <a:spLocks/>
            </p:cNvSpPr>
            <p:nvPr/>
          </p:nvSpPr>
          <p:spPr bwMode="auto">
            <a:xfrm>
              <a:off x="3326" y="2181"/>
              <a:ext cx="10" cy="18"/>
            </a:xfrm>
            <a:custGeom>
              <a:avLst/>
              <a:gdLst>
                <a:gd name="T0" fmla="*/ 0 w 10"/>
                <a:gd name="T1" fmla="*/ 0 h 18"/>
                <a:gd name="T2" fmla="*/ 3 w 10"/>
                <a:gd name="T3" fmla="*/ 2 h 18"/>
                <a:gd name="T4" fmla="*/ 6 w 10"/>
                <a:gd name="T5" fmla="*/ 6 h 18"/>
                <a:gd name="T6" fmla="*/ 6 w 10"/>
                <a:gd name="T7" fmla="*/ 9 h 18"/>
                <a:gd name="T8" fmla="*/ 9 w 10"/>
                <a:gd name="T9" fmla="*/ 12 h 18"/>
                <a:gd name="T10" fmla="*/ 9 w 10"/>
                <a:gd name="T11" fmla="*/ 15 h 18"/>
                <a:gd name="T12" fmla="*/ 9 w 10"/>
                <a:gd name="T13" fmla="*/ 17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0" y="0"/>
                  </a:moveTo>
                  <a:lnTo>
                    <a:pt x="3" y="2"/>
                  </a:lnTo>
                  <a:lnTo>
                    <a:pt x="6" y="6"/>
                  </a:lnTo>
                  <a:lnTo>
                    <a:pt x="6" y="9"/>
                  </a:lnTo>
                  <a:lnTo>
                    <a:pt x="9" y="12"/>
                  </a:lnTo>
                  <a:lnTo>
                    <a:pt x="9" y="15"/>
                  </a:lnTo>
                  <a:lnTo>
                    <a:pt x="9" y="17"/>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4" name="Freeform 43"/>
            <p:cNvSpPr>
              <a:spLocks/>
            </p:cNvSpPr>
            <p:nvPr/>
          </p:nvSpPr>
          <p:spPr bwMode="auto">
            <a:xfrm>
              <a:off x="3353" y="2150"/>
              <a:ext cx="15" cy="15"/>
            </a:xfrm>
            <a:custGeom>
              <a:avLst/>
              <a:gdLst>
                <a:gd name="T0" fmla="*/ 0 w 15"/>
                <a:gd name="T1" fmla="*/ 0 h 15"/>
                <a:gd name="T2" fmla="*/ 2 w 15"/>
                <a:gd name="T3" fmla="*/ 0 h 15"/>
                <a:gd name="T4" fmla="*/ 5 w 15"/>
                <a:gd name="T5" fmla="*/ 2 h 15"/>
                <a:gd name="T6" fmla="*/ 8 w 15"/>
                <a:gd name="T7" fmla="*/ 5 h 15"/>
                <a:gd name="T8" fmla="*/ 11 w 15"/>
                <a:gd name="T9" fmla="*/ 5 h 15"/>
                <a:gd name="T10" fmla="*/ 11 w 15"/>
                <a:gd name="T11" fmla="*/ 8 h 15"/>
                <a:gd name="T12" fmla="*/ 11 w 15"/>
                <a:gd name="T13" fmla="*/ 11 h 15"/>
                <a:gd name="T14" fmla="*/ 14 w 15"/>
                <a:gd name="T15" fmla="*/ 14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0" y="0"/>
                  </a:moveTo>
                  <a:lnTo>
                    <a:pt x="2" y="0"/>
                  </a:lnTo>
                  <a:lnTo>
                    <a:pt x="5" y="2"/>
                  </a:lnTo>
                  <a:lnTo>
                    <a:pt x="8" y="5"/>
                  </a:lnTo>
                  <a:lnTo>
                    <a:pt x="11" y="5"/>
                  </a:lnTo>
                  <a:lnTo>
                    <a:pt x="11" y="8"/>
                  </a:lnTo>
                  <a:lnTo>
                    <a:pt x="11" y="11"/>
                  </a:lnTo>
                  <a:lnTo>
                    <a:pt x="14" y="14"/>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5" name="Freeform 44"/>
            <p:cNvSpPr>
              <a:spLocks/>
            </p:cNvSpPr>
            <p:nvPr/>
          </p:nvSpPr>
          <p:spPr bwMode="auto">
            <a:xfrm>
              <a:off x="3363" y="2109"/>
              <a:ext cx="13" cy="13"/>
            </a:xfrm>
            <a:custGeom>
              <a:avLst/>
              <a:gdLst>
                <a:gd name="T0" fmla="*/ 0 w 13"/>
                <a:gd name="T1" fmla="*/ 0 h 13"/>
                <a:gd name="T2" fmla="*/ 0 w 13"/>
                <a:gd name="T3" fmla="*/ 0 h 13"/>
                <a:gd name="T4" fmla="*/ 4 w 13"/>
                <a:gd name="T5" fmla="*/ 2 h 13"/>
                <a:gd name="T6" fmla="*/ 6 w 13"/>
                <a:gd name="T7" fmla="*/ 2 h 13"/>
                <a:gd name="T8" fmla="*/ 8 w 13"/>
                <a:gd name="T9" fmla="*/ 2 h 13"/>
                <a:gd name="T10" fmla="*/ 8 w 13"/>
                <a:gd name="T11" fmla="*/ 6 h 13"/>
                <a:gd name="T12" fmla="*/ 12 w 13"/>
                <a:gd name="T13" fmla="*/ 8 h 13"/>
                <a:gd name="T14" fmla="*/ 12 w 13"/>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0" y="0"/>
                  </a:moveTo>
                  <a:lnTo>
                    <a:pt x="0" y="0"/>
                  </a:lnTo>
                  <a:lnTo>
                    <a:pt x="4" y="2"/>
                  </a:lnTo>
                  <a:lnTo>
                    <a:pt x="6" y="2"/>
                  </a:lnTo>
                  <a:lnTo>
                    <a:pt x="8" y="2"/>
                  </a:lnTo>
                  <a:lnTo>
                    <a:pt x="8" y="6"/>
                  </a:lnTo>
                  <a:lnTo>
                    <a:pt x="12" y="8"/>
                  </a:lnTo>
                  <a:lnTo>
                    <a:pt x="12" y="12"/>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6" name="Freeform 45"/>
            <p:cNvSpPr>
              <a:spLocks/>
            </p:cNvSpPr>
            <p:nvPr/>
          </p:nvSpPr>
          <p:spPr bwMode="auto">
            <a:xfrm>
              <a:off x="3353" y="2068"/>
              <a:ext cx="15" cy="11"/>
            </a:xfrm>
            <a:custGeom>
              <a:avLst/>
              <a:gdLst>
                <a:gd name="T0" fmla="*/ 0 w 15"/>
                <a:gd name="T1" fmla="*/ 0 h 11"/>
                <a:gd name="T2" fmla="*/ 2 w 15"/>
                <a:gd name="T3" fmla="*/ 0 h 11"/>
                <a:gd name="T4" fmla="*/ 5 w 15"/>
                <a:gd name="T5" fmla="*/ 0 h 11"/>
                <a:gd name="T6" fmla="*/ 5 w 15"/>
                <a:gd name="T7" fmla="*/ 4 h 11"/>
                <a:gd name="T8" fmla="*/ 8 w 15"/>
                <a:gd name="T9" fmla="*/ 4 h 11"/>
                <a:gd name="T10" fmla="*/ 11 w 15"/>
                <a:gd name="T11" fmla="*/ 6 h 11"/>
                <a:gd name="T12" fmla="*/ 14 w 15"/>
                <a:gd name="T13" fmla="*/ 10 h 11"/>
                <a:gd name="T14" fmla="*/ 0 60000 65536"/>
                <a:gd name="T15" fmla="*/ 0 60000 65536"/>
                <a:gd name="T16" fmla="*/ 0 60000 65536"/>
                <a:gd name="T17" fmla="*/ 0 60000 65536"/>
                <a:gd name="T18" fmla="*/ 0 60000 65536"/>
                <a:gd name="T19" fmla="*/ 0 60000 65536"/>
                <a:gd name="T20" fmla="*/ 0 60000 65536"/>
                <a:gd name="T21" fmla="*/ 0 w 15"/>
                <a:gd name="T22" fmla="*/ 0 h 11"/>
                <a:gd name="T23" fmla="*/ 15 w 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1">
                  <a:moveTo>
                    <a:pt x="0" y="0"/>
                  </a:moveTo>
                  <a:lnTo>
                    <a:pt x="2" y="0"/>
                  </a:lnTo>
                  <a:lnTo>
                    <a:pt x="5" y="0"/>
                  </a:lnTo>
                  <a:lnTo>
                    <a:pt x="5" y="4"/>
                  </a:lnTo>
                  <a:lnTo>
                    <a:pt x="8" y="4"/>
                  </a:lnTo>
                  <a:lnTo>
                    <a:pt x="11" y="6"/>
                  </a:lnTo>
                  <a:lnTo>
                    <a:pt x="14" y="1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7" name="Freeform 46"/>
            <p:cNvSpPr>
              <a:spLocks/>
            </p:cNvSpPr>
            <p:nvPr/>
          </p:nvSpPr>
          <p:spPr bwMode="auto">
            <a:xfrm>
              <a:off x="3326" y="2037"/>
              <a:ext cx="10" cy="4"/>
            </a:xfrm>
            <a:custGeom>
              <a:avLst/>
              <a:gdLst>
                <a:gd name="T0" fmla="*/ 0 w 10"/>
                <a:gd name="T1" fmla="*/ 0 h 4"/>
                <a:gd name="T2" fmla="*/ 0 w 10"/>
                <a:gd name="T3" fmla="*/ 0 h 4"/>
                <a:gd name="T4" fmla="*/ 3 w 10"/>
                <a:gd name="T5" fmla="*/ 0 h 4"/>
                <a:gd name="T6" fmla="*/ 6 w 10"/>
                <a:gd name="T7" fmla="*/ 0 h 4"/>
                <a:gd name="T8" fmla="*/ 6 w 10"/>
                <a:gd name="T9" fmla="*/ 3 h 4"/>
                <a:gd name="T10" fmla="*/ 9 w 10"/>
                <a:gd name="T11" fmla="*/ 3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0" y="0"/>
                  </a:moveTo>
                  <a:lnTo>
                    <a:pt x="0" y="0"/>
                  </a:lnTo>
                  <a:lnTo>
                    <a:pt x="3" y="0"/>
                  </a:lnTo>
                  <a:lnTo>
                    <a:pt x="6" y="0"/>
                  </a:lnTo>
                  <a:lnTo>
                    <a:pt x="6" y="3"/>
                  </a:lnTo>
                  <a:lnTo>
                    <a:pt x="9" y="3"/>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48" name="Freeform 47"/>
            <p:cNvSpPr>
              <a:spLocks/>
            </p:cNvSpPr>
            <p:nvPr/>
          </p:nvSpPr>
          <p:spPr bwMode="auto">
            <a:xfrm>
              <a:off x="3208" y="1815"/>
              <a:ext cx="27" cy="35"/>
            </a:xfrm>
            <a:custGeom>
              <a:avLst/>
              <a:gdLst>
                <a:gd name="T0" fmla="*/ 26 w 27"/>
                <a:gd name="T1" fmla="*/ 34 h 35"/>
                <a:gd name="T2" fmla="*/ 24 w 27"/>
                <a:gd name="T3" fmla="*/ 34 h 35"/>
                <a:gd name="T4" fmla="*/ 24 w 27"/>
                <a:gd name="T5" fmla="*/ 32 h 35"/>
                <a:gd name="T6" fmla="*/ 22 w 27"/>
                <a:gd name="T7" fmla="*/ 30 h 35"/>
                <a:gd name="T8" fmla="*/ 22 w 27"/>
                <a:gd name="T9" fmla="*/ 27 h 35"/>
                <a:gd name="T10" fmla="*/ 22 w 27"/>
                <a:gd name="T11" fmla="*/ 26 h 35"/>
                <a:gd name="T12" fmla="*/ 22 w 27"/>
                <a:gd name="T13" fmla="*/ 23 h 35"/>
                <a:gd name="T14" fmla="*/ 22 w 27"/>
                <a:gd name="T15" fmla="*/ 21 h 35"/>
                <a:gd name="T16" fmla="*/ 20 w 27"/>
                <a:gd name="T17" fmla="*/ 19 h 35"/>
                <a:gd name="T18" fmla="*/ 18 w 27"/>
                <a:gd name="T19" fmla="*/ 16 h 35"/>
                <a:gd name="T20" fmla="*/ 15 w 27"/>
                <a:gd name="T21" fmla="*/ 14 h 35"/>
                <a:gd name="T22" fmla="*/ 13 w 27"/>
                <a:gd name="T23" fmla="*/ 11 h 35"/>
                <a:gd name="T24" fmla="*/ 11 w 27"/>
                <a:gd name="T25" fmla="*/ 11 h 35"/>
                <a:gd name="T26" fmla="*/ 9 w 27"/>
                <a:gd name="T27" fmla="*/ 11 h 35"/>
                <a:gd name="T28" fmla="*/ 7 w 27"/>
                <a:gd name="T29" fmla="*/ 11 h 35"/>
                <a:gd name="T30" fmla="*/ 4 w 27"/>
                <a:gd name="T31" fmla="*/ 11 h 35"/>
                <a:gd name="T32" fmla="*/ 3 w 27"/>
                <a:gd name="T33" fmla="*/ 9 h 35"/>
                <a:gd name="T34" fmla="*/ 3 w 27"/>
                <a:gd name="T35" fmla="*/ 8 h 35"/>
                <a:gd name="T36" fmla="*/ 0 w 27"/>
                <a:gd name="T37" fmla="*/ 5 h 35"/>
                <a:gd name="T38" fmla="*/ 0 w 27"/>
                <a:gd name="T39" fmla="*/ 3 h 35"/>
                <a:gd name="T40" fmla="*/ 0 w 27"/>
                <a:gd name="T41" fmla="*/ 0 h 35"/>
                <a:gd name="T42" fmla="*/ 0 w 27"/>
                <a:gd name="T43" fmla="*/ 3 h 35"/>
                <a:gd name="T44" fmla="*/ 0 w 27"/>
                <a:gd name="T45" fmla="*/ 5 h 35"/>
                <a:gd name="T46" fmla="*/ 0 w 27"/>
                <a:gd name="T47" fmla="*/ 8 h 35"/>
                <a:gd name="T48" fmla="*/ 0 w 27"/>
                <a:gd name="T49" fmla="*/ 9 h 35"/>
                <a:gd name="T50" fmla="*/ 0 w 27"/>
                <a:gd name="T51" fmla="*/ 14 h 35"/>
                <a:gd name="T52" fmla="*/ 0 w 27"/>
                <a:gd name="T53" fmla="*/ 16 h 35"/>
                <a:gd name="T54" fmla="*/ 3 w 27"/>
                <a:gd name="T55" fmla="*/ 19 h 35"/>
                <a:gd name="T56" fmla="*/ 3 w 27"/>
                <a:gd name="T57" fmla="*/ 23 h 35"/>
                <a:gd name="T58" fmla="*/ 4 w 27"/>
                <a:gd name="T59" fmla="*/ 26 h 35"/>
                <a:gd name="T60" fmla="*/ 9 w 27"/>
                <a:gd name="T61" fmla="*/ 27 h 35"/>
                <a:gd name="T62" fmla="*/ 11 w 27"/>
                <a:gd name="T63" fmla="*/ 32 h 35"/>
                <a:gd name="T64" fmla="*/ 13 w 27"/>
                <a:gd name="T65" fmla="*/ 34 h 35"/>
                <a:gd name="T66" fmla="*/ 26 w 27"/>
                <a:gd name="T67" fmla="*/ 34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5"/>
                <a:gd name="T104" fmla="*/ 27 w 27"/>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5">
                  <a:moveTo>
                    <a:pt x="26" y="34"/>
                  </a:moveTo>
                  <a:lnTo>
                    <a:pt x="24" y="34"/>
                  </a:lnTo>
                  <a:lnTo>
                    <a:pt x="24" y="32"/>
                  </a:lnTo>
                  <a:lnTo>
                    <a:pt x="22" y="30"/>
                  </a:lnTo>
                  <a:lnTo>
                    <a:pt x="22" y="27"/>
                  </a:lnTo>
                  <a:lnTo>
                    <a:pt x="22" y="26"/>
                  </a:lnTo>
                  <a:lnTo>
                    <a:pt x="22" y="23"/>
                  </a:lnTo>
                  <a:lnTo>
                    <a:pt x="22" y="21"/>
                  </a:lnTo>
                  <a:lnTo>
                    <a:pt x="20" y="19"/>
                  </a:lnTo>
                  <a:lnTo>
                    <a:pt x="18" y="16"/>
                  </a:lnTo>
                  <a:lnTo>
                    <a:pt x="15" y="14"/>
                  </a:lnTo>
                  <a:lnTo>
                    <a:pt x="13" y="11"/>
                  </a:lnTo>
                  <a:lnTo>
                    <a:pt x="11" y="11"/>
                  </a:lnTo>
                  <a:lnTo>
                    <a:pt x="9" y="11"/>
                  </a:lnTo>
                  <a:lnTo>
                    <a:pt x="7" y="11"/>
                  </a:lnTo>
                  <a:lnTo>
                    <a:pt x="4" y="11"/>
                  </a:lnTo>
                  <a:lnTo>
                    <a:pt x="3" y="9"/>
                  </a:lnTo>
                  <a:lnTo>
                    <a:pt x="3" y="8"/>
                  </a:lnTo>
                  <a:lnTo>
                    <a:pt x="0" y="5"/>
                  </a:lnTo>
                  <a:lnTo>
                    <a:pt x="0" y="3"/>
                  </a:lnTo>
                  <a:lnTo>
                    <a:pt x="0" y="0"/>
                  </a:lnTo>
                  <a:lnTo>
                    <a:pt x="0" y="3"/>
                  </a:lnTo>
                  <a:lnTo>
                    <a:pt x="0" y="5"/>
                  </a:lnTo>
                  <a:lnTo>
                    <a:pt x="0" y="8"/>
                  </a:lnTo>
                  <a:lnTo>
                    <a:pt x="0" y="9"/>
                  </a:lnTo>
                  <a:lnTo>
                    <a:pt x="0" y="14"/>
                  </a:lnTo>
                  <a:lnTo>
                    <a:pt x="0" y="16"/>
                  </a:lnTo>
                  <a:lnTo>
                    <a:pt x="3" y="19"/>
                  </a:lnTo>
                  <a:lnTo>
                    <a:pt x="3" y="23"/>
                  </a:lnTo>
                  <a:lnTo>
                    <a:pt x="4" y="26"/>
                  </a:lnTo>
                  <a:lnTo>
                    <a:pt x="9" y="27"/>
                  </a:lnTo>
                  <a:lnTo>
                    <a:pt x="11" y="32"/>
                  </a:lnTo>
                  <a:lnTo>
                    <a:pt x="13" y="34"/>
                  </a:lnTo>
                  <a:lnTo>
                    <a:pt x="26" y="34"/>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49" name="Freeform 48"/>
            <p:cNvSpPr>
              <a:spLocks/>
            </p:cNvSpPr>
            <p:nvPr/>
          </p:nvSpPr>
          <p:spPr bwMode="auto">
            <a:xfrm>
              <a:off x="3208" y="1849"/>
              <a:ext cx="4" cy="2"/>
            </a:xfrm>
            <a:custGeom>
              <a:avLst/>
              <a:gdLst>
                <a:gd name="T0" fmla="*/ 3 w 4"/>
                <a:gd name="T1" fmla="*/ 1 h 2"/>
                <a:gd name="T2" fmla="*/ 2 w 4"/>
                <a:gd name="T3" fmla="*/ 1 h 2"/>
                <a:gd name="T4" fmla="*/ 2 w 4"/>
                <a:gd name="T5" fmla="*/ 0 h 2"/>
                <a:gd name="T6" fmla="*/ 2 w 4"/>
                <a:gd name="T7" fmla="*/ 0 h 2"/>
                <a:gd name="T8" fmla="*/ 0 w 4"/>
                <a:gd name="T9" fmla="*/ 1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lnTo>
                    <a:pt x="2" y="1"/>
                  </a:lnTo>
                  <a:lnTo>
                    <a:pt x="2" y="0"/>
                  </a:lnTo>
                  <a:lnTo>
                    <a:pt x="0" y="1"/>
                  </a:lnTo>
                  <a:lnTo>
                    <a:pt x="3" y="1"/>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grpSp>
          <p:nvGrpSpPr>
            <p:cNvPr id="29750" name="Group 49"/>
            <p:cNvGrpSpPr>
              <a:grpSpLocks/>
            </p:cNvGrpSpPr>
            <p:nvPr/>
          </p:nvGrpSpPr>
          <p:grpSpPr bwMode="auto">
            <a:xfrm>
              <a:off x="2569" y="1357"/>
              <a:ext cx="1307" cy="595"/>
              <a:chOff x="2569" y="1357"/>
              <a:chExt cx="1307" cy="595"/>
            </a:xfrm>
          </p:grpSpPr>
          <p:sp>
            <p:nvSpPr>
              <p:cNvPr id="29886" name="Freeform 50"/>
              <p:cNvSpPr>
                <a:spLocks/>
              </p:cNvSpPr>
              <p:nvPr/>
            </p:nvSpPr>
            <p:spPr bwMode="auto">
              <a:xfrm>
                <a:off x="3171" y="1596"/>
                <a:ext cx="72" cy="31"/>
              </a:xfrm>
              <a:custGeom>
                <a:avLst/>
                <a:gdLst>
                  <a:gd name="T0" fmla="*/ 71 w 72"/>
                  <a:gd name="T1" fmla="*/ 0 h 31"/>
                  <a:gd name="T2" fmla="*/ 36 w 72"/>
                  <a:gd name="T3" fmla="*/ 14 h 31"/>
                  <a:gd name="T4" fmla="*/ 0 w 72"/>
                  <a:gd name="T5" fmla="*/ 30 h 31"/>
                  <a:gd name="T6" fmla="*/ 71 w 72"/>
                  <a:gd name="T7" fmla="*/ 0 h 31"/>
                  <a:gd name="T8" fmla="*/ 0 60000 65536"/>
                  <a:gd name="T9" fmla="*/ 0 60000 65536"/>
                  <a:gd name="T10" fmla="*/ 0 60000 65536"/>
                  <a:gd name="T11" fmla="*/ 0 60000 65536"/>
                  <a:gd name="T12" fmla="*/ 0 w 72"/>
                  <a:gd name="T13" fmla="*/ 0 h 31"/>
                  <a:gd name="T14" fmla="*/ 72 w 72"/>
                  <a:gd name="T15" fmla="*/ 31 h 31"/>
                </a:gdLst>
                <a:ahLst/>
                <a:cxnLst>
                  <a:cxn ang="T8">
                    <a:pos x="T0" y="T1"/>
                  </a:cxn>
                  <a:cxn ang="T9">
                    <a:pos x="T2" y="T3"/>
                  </a:cxn>
                  <a:cxn ang="T10">
                    <a:pos x="T4" y="T5"/>
                  </a:cxn>
                  <a:cxn ang="T11">
                    <a:pos x="T6" y="T7"/>
                  </a:cxn>
                </a:cxnLst>
                <a:rect l="T12" t="T13" r="T14" b="T15"/>
                <a:pathLst>
                  <a:path w="72" h="31">
                    <a:moveTo>
                      <a:pt x="71" y="0"/>
                    </a:moveTo>
                    <a:lnTo>
                      <a:pt x="36" y="14"/>
                    </a:lnTo>
                    <a:lnTo>
                      <a:pt x="0" y="30"/>
                    </a:lnTo>
                    <a:lnTo>
                      <a:pt x="71"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7" name="Freeform 51"/>
              <p:cNvSpPr>
                <a:spLocks/>
              </p:cNvSpPr>
              <p:nvPr/>
            </p:nvSpPr>
            <p:spPr bwMode="auto">
              <a:xfrm>
                <a:off x="2575" y="1357"/>
                <a:ext cx="1284" cy="552"/>
              </a:xfrm>
              <a:custGeom>
                <a:avLst/>
                <a:gdLst>
                  <a:gd name="T0" fmla="*/ 672 w 1284"/>
                  <a:gd name="T1" fmla="*/ 236 h 552"/>
                  <a:gd name="T2" fmla="*/ 1279 w 1284"/>
                  <a:gd name="T3" fmla="*/ 0 h 552"/>
                  <a:gd name="T4" fmla="*/ 1283 w 1284"/>
                  <a:gd name="T5" fmla="*/ 7 h 552"/>
                  <a:gd name="T6" fmla="*/ 635 w 1284"/>
                  <a:gd name="T7" fmla="*/ 259 h 552"/>
                  <a:gd name="T8" fmla="*/ 4 w 1284"/>
                  <a:gd name="T9" fmla="*/ 551 h 552"/>
                  <a:gd name="T10" fmla="*/ 0 w 1284"/>
                  <a:gd name="T11" fmla="*/ 544 h 552"/>
                  <a:gd name="T12" fmla="*/ 593 w 1284"/>
                  <a:gd name="T13" fmla="*/ 271 h 552"/>
                  <a:gd name="T14" fmla="*/ 672 w 1284"/>
                  <a:gd name="T15" fmla="*/ 236 h 552"/>
                  <a:gd name="T16" fmla="*/ 0 60000 65536"/>
                  <a:gd name="T17" fmla="*/ 0 60000 65536"/>
                  <a:gd name="T18" fmla="*/ 0 60000 65536"/>
                  <a:gd name="T19" fmla="*/ 0 60000 65536"/>
                  <a:gd name="T20" fmla="*/ 0 60000 65536"/>
                  <a:gd name="T21" fmla="*/ 0 60000 65536"/>
                  <a:gd name="T22" fmla="*/ 0 60000 65536"/>
                  <a:gd name="T23" fmla="*/ 0 60000 65536"/>
                  <a:gd name="T24" fmla="*/ 0 w 1284"/>
                  <a:gd name="T25" fmla="*/ 0 h 552"/>
                  <a:gd name="T26" fmla="*/ 1284 w 1284"/>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4" h="552">
                    <a:moveTo>
                      <a:pt x="672" y="236"/>
                    </a:moveTo>
                    <a:lnTo>
                      <a:pt x="1279" y="0"/>
                    </a:lnTo>
                    <a:lnTo>
                      <a:pt x="1283" y="7"/>
                    </a:lnTo>
                    <a:lnTo>
                      <a:pt x="635" y="259"/>
                    </a:lnTo>
                    <a:lnTo>
                      <a:pt x="4" y="551"/>
                    </a:lnTo>
                    <a:lnTo>
                      <a:pt x="0" y="544"/>
                    </a:lnTo>
                    <a:lnTo>
                      <a:pt x="593" y="271"/>
                    </a:lnTo>
                    <a:lnTo>
                      <a:pt x="672" y="236"/>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8" name="Freeform 52"/>
              <p:cNvSpPr>
                <a:spLocks/>
              </p:cNvSpPr>
              <p:nvPr/>
            </p:nvSpPr>
            <p:spPr bwMode="auto">
              <a:xfrm>
                <a:off x="3150" y="1634"/>
                <a:ext cx="170" cy="96"/>
              </a:xfrm>
              <a:custGeom>
                <a:avLst/>
                <a:gdLst>
                  <a:gd name="T0" fmla="*/ 165 w 170"/>
                  <a:gd name="T1" fmla="*/ 8 h 96"/>
                  <a:gd name="T2" fmla="*/ 161 w 170"/>
                  <a:gd name="T3" fmla="*/ 20 h 96"/>
                  <a:gd name="T4" fmla="*/ 155 w 170"/>
                  <a:gd name="T5" fmla="*/ 30 h 96"/>
                  <a:gd name="T6" fmla="*/ 146 w 170"/>
                  <a:gd name="T7" fmla="*/ 42 h 96"/>
                  <a:gd name="T8" fmla="*/ 135 w 170"/>
                  <a:gd name="T9" fmla="*/ 51 h 96"/>
                  <a:gd name="T10" fmla="*/ 125 w 170"/>
                  <a:gd name="T11" fmla="*/ 60 h 96"/>
                  <a:gd name="T12" fmla="*/ 113 w 170"/>
                  <a:gd name="T13" fmla="*/ 66 h 96"/>
                  <a:gd name="T14" fmla="*/ 103 w 170"/>
                  <a:gd name="T15" fmla="*/ 70 h 96"/>
                  <a:gd name="T16" fmla="*/ 92 w 170"/>
                  <a:gd name="T17" fmla="*/ 75 h 96"/>
                  <a:gd name="T18" fmla="*/ 80 w 170"/>
                  <a:gd name="T19" fmla="*/ 81 h 96"/>
                  <a:gd name="T20" fmla="*/ 66 w 170"/>
                  <a:gd name="T21" fmla="*/ 84 h 96"/>
                  <a:gd name="T22" fmla="*/ 53 w 170"/>
                  <a:gd name="T23" fmla="*/ 87 h 96"/>
                  <a:gd name="T24" fmla="*/ 38 w 170"/>
                  <a:gd name="T25" fmla="*/ 85 h 96"/>
                  <a:gd name="T26" fmla="*/ 25 w 170"/>
                  <a:gd name="T27" fmla="*/ 83 h 96"/>
                  <a:gd name="T28" fmla="*/ 13 w 170"/>
                  <a:gd name="T29" fmla="*/ 81 h 96"/>
                  <a:gd name="T30" fmla="*/ 1 w 170"/>
                  <a:gd name="T31" fmla="*/ 76 h 96"/>
                  <a:gd name="T32" fmla="*/ 1 w 170"/>
                  <a:gd name="T33" fmla="*/ 73 h 96"/>
                  <a:gd name="T34" fmla="*/ 4 w 170"/>
                  <a:gd name="T35" fmla="*/ 79 h 96"/>
                  <a:gd name="T36" fmla="*/ 7 w 170"/>
                  <a:gd name="T37" fmla="*/ 85 h 96"/>
                  <a:gd name="T38" fmla="*/ 19 w 170"/>
                  <a:gd name="T39" fmla="*/ 88 h 96"/>
                  <a:gd name="T40" fmla="*/ 31 w 170"/>
                  <a:gd name="T41" fmla="*/ 91 h 96"/>
                  <a:gd name="T42" fmla="*/ 44 w 170"/>
                  <a:gd name="T43" fmla="*/ 94 h 96"/>
                  <a:gd name="T44" fmla="*/ 56 w 170"/>
                  <a:gd name="T45" fmla="*/ 94 h 96"/>
                  <a:gd name="T46" fmla="*/ 70 w 170"/>
                  <a:gd name="T47" fmla="*/ 91 h 96"/>
                  <a:gd name="T48" fmla="*/ 83 w 170"/>
                  <a:gd name="T49" fmla="*/ 88 h 96"/>
                  <a:gd name="T50" fmla="*/ 93 w 170"/>
                  <a:gd name="T51" fmla="*/ 85 h 96"/>
                  <a:gd name="T52" fmla="*/ 107 w 170"/>
                  <a:gd name="T53" fmla="*/ 79 h 96"/>
                  <a:gd name="T54" fmla="*/ 115 w 170"/>
                  <a:gd name="T55" fmla="*/ 73 h 96"/>
                  <a:gd name="T56" fmla="*/ 128 w 170"/>
                  <a:gd name="T57" fmla="*/ 69 h 96"/>
                  <a:gd name="T58" fmla="*/ 140 w 170"/>
                  <a:gd name="T59" fmla="*/ 61 h 96"/>
                  <a:gd name="T60" fmla="*/ 150 w 170"/>
                  <a:gd name="T61" fmla="*/ 51 h 96"/>
                  <a:gd name="T62" fmla="*/ 158 w 170"/>
                  <a:gd name="T63" fmla="*/ 41 h 96"/>
                  <a:gd name="T64" fmla="*/ 164 w 170"/>
                  <a:gd name="T65" fmla="*/ 29 h 96"/>
                  <a:gd name="T66" fmla="*/ 169 w 170"/>
                  <a:gd name="T67" fmla="*/ 17 h 96"/>
                  <a:gd name="T68" fmla="*/ 169 w 170"/>
                  <a:gd name="T69" fmla="*/ 8 h 96"/>
                  <a:gd name="T70" fmla="*/ 167 w 170"/>
                  <a:gd name="T71" fmla="*/ 2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96"/>
                  <a:gd name="T110" fmla="*/ 170 w 170"/>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96">
                    <a:moveTo>
                      <a:pt x="165" y="0"/>
                    </a:moveTo>
                    <a:lnTo>
                      <a:pt x="165" y="8"/>
                    </a:lnTo>
                    <a:lnTo>
                      <a:pt x="164" y="13"/>
                    </a:lnTo>
                    <a:lnTo>
                      <a:pt x="161" y="20"/>
                    </a:lnTo>
                    <a:lnTo>
                      <a:pt x="158" y="24"/>
                    </a:lnTo>
                    <a:lnTo>
                      <a:pt x="155" y="30"/>
                    </a:lnTo>
                    <a:lnTo>
                      <a:pt x="151" y="37"/>
                    </a:lnTo>
                    <a:lnTo>
                      <a:pt x="146" y="42"/>
                    </a:lnTo>
                    <a:lnTo>
                      <a:pt x="144" y="47"/>
                    </a:lnTo>
                    <a:lnTo>
                      <a:pt x="135" y="51"/>
                    </a:lnTo>
                    <a:lnTo>
                      <a:pt x="132" y="54"/>
                    </a:lnTo>
                    <a:lnTo>
                      <a:pt x="125" y="60"/>
                    </a:lnTo>
                    <a:lnTo>
                      <a:pt x="120" y="61"/>
                    </a:lnTo>
                    <a:lnTo>
                      <a:pt x="113" y="66"/>
                    </a:lnTo>
                    <a:lnTo>
                      <a:pt x="108" y="69"/>
                    </a:lnTo>
                    <a:lnTo>
                      <a:pt x="103" y="70"/>
                    </a:lnTo>
                    <a:lnTo>
                      <a:pt x="96" y="73"/>
                    </a:lnTo>
                    <a:lnTo>
                      <a:pt x="92" y="75"/>
                    </a:lnTo>
                    <a:lnTo>
                      <a:pt x="87" y="77"/>
                    </a:lnTo>
                    <a:lnTo>
                      <a:pt x="80" y="81"/>
                    </a:lnTo>
                    <a:lnTo>
                      <a:pt x="73" y="82"/>
                    </a:lnTo>
                    <a:lnTo>
                      <a:pt x="66" y="84"/>
                    </a:lnTo>
                    <a:lnTo>
                      <a:pt x="61" y="84"/>
                    </a:lnTo>
                    <a:lnTo>
                      <a:pt x="53" y="87"/>
                    </a:lnTo>
                    <a:lnTo>
                      <a:pt x="46" y="85"/>
                    </a:lnTo>
                    <a:lnTo>
                      <a:pt x="38" y="85"/>
                    </a:lnTo>
                    <a:lnTo>
                      <a:pt x="31" y="83"/>
                    </a:lnTo>
                    <a:lnTo>
                      <a:pt x="25" y="83"/>
                    </a:lnTo>
                    <a:lnTo>
                      <a:pt x="18" y="81"/>
                    </a:lnTo>
                    <a:lnTo>
                      <a:pt x="13" y="81"/>
                    </a:lnTo>
                    <a:lnTo>
                      <a:pt x="5" y="78"/>
                    </a:lnTo>
                    <a:lnTo>
                      <a:pt x="1" y="76"/>
                    </a:lnTo>
                    <a:lnTo>
                      <a:pt x="0" y="71"/>
                    </a:lnTo>
                    <a:lnTo>
                      <a:pt x="1" y="73"/>
                    </a:lnTo>
                    <a:lnTo>
                      <a:pt x="2" y="78"/>
                    </a:lnTo>
                    <a:lnTo>
                      <a:pt x="4" y="79"/>
                    </a:lnTo>
                    <a:lnTo>
                      <a:pt x="6" y="84"/>
                    </a:lnTo>
                    <a:lnTo>
                      <a:pt x="7" y="85"/>
                    </a:lnTo>
                    <a:lnTo>
                      <a:pt x="16" y="88"/>
                    </a:lnTo>
                    <a:lnTo>
                      <a:pt x="19" y="88"/>
                    </a:lnTo>
                    <a:lnTo>
                      <a:pt x="25" y="91"/>
                    </a:lnTo>
                    <a:lnTo>
                      <a:pt x="31" y="91"/>
                    </a:lnTo>
                    <a:lnTo>
                      <a:pt x="38" y="93"/>
                    </a:lnTo>
                    <a:lnTo>
                      <a:pt x="44" y="94"/>
                    </a:lnTo>
                    <a:lnTo>
                      <a:pt x="49" y="94"/>
                    </a:lnTo>
                    <a:lnTo>
                      <a:pt x="56" y="94"/>
                    </a:lnTo>
                    <a:lnTo>
                      <a:pt x="62" y="95"/>
                    </a:lnTo>
                    <a:lnTo>
                      <a:pt x="70" y="91"/>
                    </a:lnTo>
                    <a:lnTo>
                      <a:pt x="76" y="90"/>
                    </a:lnTo>
                    <a:lnTo>
                      <a:pt x="83" y="88"/>
                    </a:lnTo>
                    <a:lnTo>
                      <a:pt x="89" y="85"/>
                    </a:lnTo>
                    <a:lnTo>
                      <a:pt x="93" y="85"/>
                    </a:lnTo>
                    <a:lnTo>
                      <a:pt x="102" y="82"/>
                    </a:lnTo>
                    <a:lnTo>
                      <a:pt x="107" y="79"/>
                    </a:lnTo>
                    <a:lnTo>
                      <a:pt x="111" y="78"/>
                    </a:lnTo>
                    <a:lnTo>
                      <a:pt x="115" y="73"/>
                    </a:lnTo>
                    <a:lnTo>
                      <a:pt x="120" y="71"/>
                    </a:lnTo>
                    <a:lnTo>
                      <a:pt x="128" y="69"/>
                    </a:lnTo>
                    <a:lnTo>
                      <a:pt x="132" y="65"/>
                    </a:lnTo>
                    <a:lnTo>
                      <a:pt x="140" y="61"/>
                    </a:lnTo>
                    <a:lnTo>
                      <a:pt x="144" y="55"/>
                    </a:lnTo>
                    <a:lnTo>
                      <a:pt x="150" y="51"/>
                    </a:lnTo>
                    <a:lnTo>
                      <a:pt x="155" y="44"/>
                    </a:lnTo>
                    <a:lnTo>
                      <a:pt x="158" y="41"/>
                    </a:lnTo>
                    <a:lnTo>
                      <a:pt x="163" y="35"/>
                    </a:lnTo>
                    <a:lnTo>
                      <a:pt x="164" y="29"/>
                    </a:lnTo>
                    <a:lnTo>
                      <a:pt x="165" y="24"/>
                    </a:lnTo>
                    <a:lnTo>
                      <a:pt x="169" y="17"/>
                    </a:lnTo>
                    <a:lnTo>
                      <a:pt x="168" y="12"/>
                    </a:lnTo>
                    <a:lnTo>
                      <a:pt x="169" y="8"/>
                    </a:lnTo>
                    <a:lnTo>
                      <a:pt x="167" y="5"/>
                    </a:lnTo>
                    <a:lnTo>
                      <a:pt x="167" y="2"/>
                    </a:lnTo>
                    <a:lnTo>
                      <a:pt x="165"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9" name="Freeform 53"/>
              <p:cNvSpPr>
                <a:spLocks/>
              </p:cNvSpPr>
              <p:nvPr/>
            </p:nvSpPr>
            <p:spPr bwMode="auto">
              <a:xfrm>
                <a:off x="3139" y="1634"/>
                <a:ext cx="183" cy="105"/>
              </a:xfrm>
              <a:custGeom>
                <a:avLst/>
                <a:gdLst>
                  <a:gd name="T0" fmla="*/ 176 w 183"/>
                  <a:gd name="T1" fmla="*/ 7 h 105"/>
                  <a:gd name="T2" fmla="*/ 172 w 183"/>
                  <a:gd name="T3" fmla="*/ 24 h 105"/>
                  <a:gd name="T4" fmla="*/ 168 w 183"/>
                  <a:gd name="T5" fmla="*/ 35 h 105"/>
                  <a:gd name="T6" fmla="*/ 158 w 183"/>
                  <a:gd name="T7" fmla="*/ 48 h 105"/>
                  <a:gd name="T8" fmla="*/ 146 w 183"/>
                  <a:gd name="T9" fmla="*/ 56 h 105"/>
                  <a:gd name="T10" fmla="*/ 135 w 183"/>
                  <a:gd name="T11" fmla="*/ 67 h 105"/>
                  <a:gd name="T12" fmla="*/ 122 w 183"/>
                  <a:gd name="T13" fmla="*/ 73 h 105"/>
                  <a:gd name="T14" fmla="*/ 114 w 183"/>
                  <a:gd name="T15" fmla="*/ 80 h 105"/>
                  <a:gd name="T16" fmla="*/ 102 w 183"/>
                  <a:gd name="T17" fmla="*/ 85 h 105"/>
                  <a:gd name="T18" fmla="*/ 89 w 183"/>
                  <a:gd name="T19" fmla="*/ 91 h 105"/>
                  <a:gd name="T20" fmla="*/ 77 w 183"/>
                  <a:gd name="T21" fmla="*/ 88 h 105"/>
                  <a:gd name="T22" fmla="*/ 59 w 183"/>
                  <a:gd name="T23" fmla="*/ 93 h 105"/>
                  <a:gd name="T24" fmla="*/ 47 w 183"/>
                  <a:gd name="T25" fmla="*/ 93 h 105"/>
                  <a:gd name="T26" fmla="*/ 30 w 183"/>
                  <a:gd name="T27" fmla="*/ 90 h 105"/>
                  <a:gd name="T28" fmla="*/ 16 w 183"/>
                  <a:gd name="T29" fmla="*/ 84 h 105"/>
                  <a:gd name="T30" fmla="*/ 5 w 183"/>
                  <a:gd name="T31" fmla="*/ 75 h 105"/>
                  <a:gd name="T32" fmla="*/ 2 w 183"/>
                  <a:gd name="T33" fmla="*/ 77 h 105"/>
                  <a:gd name="T34" fmla="*/ 6 w 183"/>
                  <a:gd name="T35" fmla="*/ 85 h 105"/>
                  <a:gd name="T36" fmla="*/ 14 w 183"/>
                  <a:gd name="T37" fmla="*/ 91 h 105"/>
                  <a:gd name="T38" fmla="*/ 23 w 183"/>
                  <a:gd name="T39" fmla="*/ 96 h 105"/>
                  <a:gd name="T40" fmla="*/ 37 w 183"/>
                  <a:gd name="T41" fmla="*/ 99 h 105"/>
                  <a:gd name="T42" fmla="*/ 50 w 183"/>
                  <a:gd name="T43" fmla="*/ 100 h 105"/>
                  <a:gd name="T44" fmla="*/ 63 w 183"/>
                  <a:gd name="T45" fmla="*/ 104 h 105"/>
                  <a:gd name="T46" fmla="*/ 78 w 183"/>
                  <a:gd name="T47" fmla="*/ 100 h 105"/>
                  <a:gd name="T48" fmla="*/ 92 w 183"/>
                  <a:gd name="T49" fmla="*/ 98 h 105"/>
                  <a:gd name="T50" fmla="*/ 105 w 183"/>
                  <a:gd name="T51" fmla="*/ 92 h 105"/>
                  <a:gd name="T52" fmla="*/ 117 w 183"/>
                  <a:gd name="T53" fmla="*/ 90 h 105"/>
                  <a:gd name="T54" fmla="*/ 127 w 183"/>
                  <a:gd name="T55" fmla="*/ 84 h 105"/>
                  <a:gd name="T56" fmla="*/ 139 w 183"/>
                  <a:gd name="T57" fmla="*/ 75 h 105"/>
                  <a:gd name="T58" fmla="*/ 151 w 183"/>
                  <a:gd name="T59" fmla="*/ 67 h 105"/>
                  <a:gd name="T60" fmla="*/ 162 w 183"/>
                  <a:gd name="T61" fmla="*/ 55 h 105"/>
                  <a:gd name="T62" fmla="*/ 170 w 183"/>
                  <a:gd name="T63" fmla="*/ 47 h 105"/>
                  <a:gd name="T64" fmla="*/ 177 w 183"/>
                  <a:gd name="T65" fmla="*/ 33 h 105"/>
                  <a:gd name="T66" fmla="*/ 181 w 183"/>
                  <a:gd name="T67" fmla="*/ 20 h 105"/>
                  <a:gd name="T68" fmla="*/ 180 w 183"/>
                  <a:gd name="T69" fmla="*/ 8 h 105"/>
                  <a:gd name="T70" fmla="*/ 177 w 183"/>
                  <a:gd name="T71" fmla="*/ 2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3"/>
                  <a:gd name="T109" fmla="*/ 0 h 105"/>
                  <a:gd name="T110" fmla="*/ 183 w 183"/>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3" h="105">
                    <a:moveTo>
                      <a:pt x="176" y="0"/>
                    </a:moveTo>
                    <a:lnTo>
                      <a:pt x="176" y="7"/>
                    </a:lnTo>
                    <a:lnTo>
                      <a:pt x="176" y="16"/>
                    </a:lnTo>
                    <a:lnTo>
                      <a:pt x="172" y="24"/>
                    </a:lnTo>
                    <a:lnTo>
                      <a:pt x="171" y="27"/>
                    </a:lnTo>
                    <a:lnTo>
                      <a:pt x="168" y="35"/>
                    </a:lnTo>
                    <a:lnTo>
                      <a:pt x="162" y="41"/>
                    </a:lnTo>
                    <a:lnTo>
                      <a:pt x="158" y="48"/>
                    </a:lnTo>
                    <a:lnTo>
                      <a:pt x="153" y="50"/>
                    </a:lnTo>
                    <a:lnTo>
                      <a:pt x="146" y="56"/>
                    </a:lnTo>
                    <a:lnTo>
                      <a:pt x="142" y="61"/>
                    </a:lnTo>
                    <a:lnTo>
                      <a:pt x="135" y="67"/>
                    </a:lnTo>
                    <a:lnTo>
                      <a:pt x="131" y="68"/>
                    </a:lnTo>
                    <a:lnTo>
                      <a:pt x="122" y="73"/>
                    </a:lnTo>
                    <a:lnTo>
                      <a:pt x="119" y="78"/>
                    </a:lnTo>
                    <a:lnTo>
                      <a:pt x="114" y="80"/>
                    </a:lnTo>
                    <a:lnTo>
                      <a:pt x="108" y="82"/>
                    </a:lnTo>
                    <a:lnTo>
                      <a:pt x="102" y="85"/>
                    </a:lnTo>
                    <a:lnTo>
                      <a:pt x="97" y="87"/>
                    </a:lnTo>
                    <a:lnTo>
                      <a:pt x="89" y="91"/>
                    </a:lnTo>
                    <a:lnTo>
                      <a:pt x="83" y="90"/>
                    </a:lnTo>
                    <a:lnTo>
                      <a:pt x="77" y="88"/>
                    </a:lnTo>
                    <a:lnTo>
                      <a:pt x="68" y="92"/>
                    </a:lnTo>
                    <a:lnTo>
                      <a:pt x="59" y="93"/>
                    </a:lnTo>
                    <a:lnTo>
                      <a:pt x="53" y="93"/>
                    </a:lnTo>
                    <a:lnTo>
                      <a:pt x="47" y="93"/>
                    </a:lnTo>
                    <a:lnTo>
                      <a:pt x="36" y="91"/>
                    </a:lnTo>
                    <a:lnTo>
                      <a:pt x="30" y="90"/>
                    </a:lnTo>
                    <a:lnTo>
                      <a:pt x="22" y="87"/>
                    </a:lnTo>
                    <a:lnTo>
                      <a:pt x="16" y="84"/>
                    </a:lnTo>
                    <a:lnTo>
                      <a:pt x="11" y="80"/>
                    </a:lnTo>
                    <a:lnTo>
                      <a:pt x="5" y="75"/>
                    </a:lnTo>
                    <a:lnTo>
                      <a:pt x="0" y="72"/>
                    </a:lnTo>
                    <a:lnTo>
                      <a:pt x="2" y="77"/>
                    </a:lnTo>
                    <a:lnTo>
                      <a:pt x="4" y="80"/>
                    </a:lnTo>
                    <a:lnTo>
                      <a:pt x="6" y="85"/>
                    </a:lnTo>
                    <a:lnTo>
                      <a:pt x="10" y="86"/>
                    </a:lnTo>
                    <a:lnTo>
                      <a:pt x="14" y="91"/>
                    </a:lnTo>
                    <a:lnTo>
                      <a:pt x="19" y="94"/>
                    </a:lnTo>
                    <a:lnTo>
                      <a:pt x="23" y="96"/>
                    </a:lnTo>
                    <a:lnTo>
                      <a:pt x="30" y="99"/>
                    </a:lnTo>
                    <a:lnTo>
                      <a:pt x="37" y="99"/>
                    </a:lnTo>
                    <a:lnTo>
                      <a:pt x="43" y="99"/>
                    </a:lnTo>
                    <a:lnTo>
                      <a:pt x="50" y="100"/>
                    </a:lnTo>
                    <a:lnTo>
                      <a:pt x="57" y="104"/>
                    </a:lnTo>
                    <a:lnTo>
                      <a:pt x="63" y="104"/>
                    </a:lnTo>
                    <a:lnTo>
                      <a:pt x="72" y="100"/>
                    </a:lnTo>
                    <a:lnTo>
                      <a:pt x="78" y="100"/>
                    </a:lnTo>
                    <a:lnTo>
                      <a:pt x="86" y="98"/>
                    </a:lnTo>
                    <a:lnTo>
                      <a:pt x="92" y="98"/>
                    </a:lnTo>
                    <a:lnTo>
                      <a:pt x="98" y="96"/>
                    </a:lnTo>
                    <a:lnTo>
                      <a:pt x="105" y="92"/>
                    </a:lnTo>
                    <a:lnTo>
                      <a:pt x="111" y="92"/>
                    </a:lnTo>
                    <a:lnTo>
                      <a:pt x="117" y="90"/>
                    </a:lnTo>
                    <a:lnTo>
                      <a:pt x="122" y="85"/>
                    </a:lnTo>
                    <a:lnTo>
                      <a:pt x="127" y="84"/>
                    </a:lnTo>
                    <a:lnTo>
                      <a:pt x="135" y="79"/>
                    </a:lnTo>
                    <a:lnTo>
                      <a:pt x="139" y="75"/>
                    </a:lnTo>
                    <a:lnTo>
                      <a:pt x="145" y="73"/>
                    </a:lnTo>
                    <a:lnTo>
                      <a:pt x="151" y="67"/>
                    </a:lnTo>
                    <a:lnTo>
                      <a:pt x="156" y="62"/>
                    </a:lnTo>
                    <a:lnTo>
                      <a:pt x="162" y="55"/>
                    </a:lnTo>
                    <a:lnTo>
                      <a:pt x="166" y="51"/>
                    </a:lnTo>
                    <a:lnTo>
                      <a:pt x="170" y="47"/>
                    </a:lnTo>
                    <a:lnTo>
                      <a:pt x="174" y="39"/>
                    </a:lnTo>
                    <a:lnTo>
                      <a:pt x="177" y="33"/>
                    </a:lnTo>
                    <a:lnTo>
                      <a:pt x="177" y="27"/>
                    </a:lnTo>
                    <a:lnTo>
                      <a:pt x="181" y="20"/>
                    </a:lnTo>
                    <a:lnTo>
                      <a:pt x="182" y="13"/>
                    </a:lnTo>
                    <a:lnTo>
                      <a:pt x="180" y="8"/>
                    </a:lnTo>
                    <a:lnTo>
                      <a:pt x="178" y="6"/>
                    </a:lnTo>
                    <a:lnTo>
                      <a:pt x="177" y="2"/>
                    </a:lnTo>
                    <a:lnTo>
                      <a:pt x="176"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90" name="Freeform 54"/>
              <p:cNvSpPr>
                <a:spLocks/>
              </p:cNvSpPr>
              <p:nvPr/>
            </p:nvSpPr>
            <p:spPr bwMode="auto">
              <a:xfrm>
                <a:off x="2569" y="1364"/>
                <a:ext cx="1292" cy="555"/>
              </a:xfrm>
              <a:custGeom>
                <a:avLst/>
                <a:gdLst>
                  <a:gd name="T0" fmla="*/ 2 w 1292"/>
                  <a:gd name="T1" fmla="*/ 554 h 555"/>
                  <a:gd name="T2" fmla="*/ 0 w 1292"/>
                  <a:gd name="T3" fmla="*/ 547 h 555"/>
                  <a:gd name="T4" fmla="*/ 632 w 1292"/>
                  <a:gd name="T5" fmla="*/ 246 h 555"/>
                  <a:gd name="T6" fmla="*/ 1289 w 1292"/>
                  <a:gd name="T7" fmla="*/ 0 h 555"/>
                  <a:gd name="T8" fmla="*/ 1291 w 1292"/>
                  <a:gd name="T9" fmla="*/ 7 h 555"/>
                  <a:gd name="T10" fmla="*/ 637 w 1292"/>
                  <a:gd name="T11" fmla="*/ 257 h 555"/>
                  <a:gd name="T12" fmla="*/ 2 w 1292"/>
                  <a:gd name="T13" fmla="*/ 554 h 555"/>
                  <a:gd name="T14" fmla="*/ 0 60000 65536"/>
                  <a:gd name="T15" fmla="*/ 0 60000 65536"/>
                  <a:gd name="T16" fmla="*/ 0 60000 65536"/>
                  <a:gd name="T17" fmla="*/ 0 60000 65536"/>
                  <a:gd name="T18" fmla="*/ 0 60000 65536"/>
                  <a:gd name="T19" fmla="*/ 0 60000 65536"/>
                  <a:gd name="T20" fmla="*/ 0 60000 65536"/>
                  <a:gd name="T21" fmla="*/ 0 w 1292"/>
                  <a:gd name="T22" fmla="*/ 0 h 555"/>
                  <a:gd name="T23" fmla="*/ 1292 w 129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2" h="555">
                    <a:moveTo>
                      <a:pt x="2" y="554"/>
                    </a:moveTo>
                    <a:lnTo>
                      <a:pt x="0" y="547"/>
                    </a:lnTo>
                    <a:lnTo>
                      <a:pt x="632" y="246"/>
                    </a:lnTo>
                    <a:lnTo>
                      <a:pt x="1289" y="0"/>
                    </a:lnTo>
                    <a:lnTo>
                      <a:pt x="1291" y="7"/>
                    </a:lnTo>
                    <a:lnTo>
                      <a:pt x="637" y="257"/>
                    </a:lnTo>
                    <a:lnTo>
                      <a:pt x="2" y="554"/>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91" name="Freeform 55"/>
              <p:cNvSpPr>
                <a:spLocks/>
              </p:cNvSpPr>
              <p:nvPr/>
            </p:nvSpPr>
            <p:spPr bwMode="auto">
              <a:xfrm>
                <a:off x="2580" y="1368"/>
                <a:ext cx="1292" cy="572"/>
              </a:xfrm>
              <a:custGeom>
                <a:avLst/>
                <a:gdLst>
                  <a:gd name="T0" fmla="*/ 1170 w 1292"/>
                  <a:gd name="T1" fmla="*/ 88 h 572"/>
                  <a:gd name="T2" fmla="*/ 1291 w 1292"/>
                  <a:gd name="T3" fmla="*/ 28 h 572"/>
                  <a:gd name="T4" fmla="*/ 1279 w 1292"/>
                  <a:gd name="T5" fmla="*/ 0 h 572"/>
                  <a:gd name="T6" fmla="*/ 631 w 1292"/>
                  <a:gd name="T7" fmla="*/ 251 h 572"/>
                  <a:gd name="T8" fmla="*/ 0 w 1292"/>
                  <a:gd name="T9" fmla="*/ 543 h 572"/>
                  <a:gd name="T10" fmla="*/ 12 w 1292"/>
                  <a:gd name="T11" fmla="*/ 571 h 572"/>
                  <a:gd name="T12" fmla="*/ 134 w 1292"/>
                  <a:gd name="T13" fmla="*/ 527 h 572"/>
                  <a:gd name="T14" fmla="*/ 568 w 1292"/>
                  <a:gd name="T15" fmla="*/ 343 h 572"/>
                  <a:gd name="T16" fmla="*/ 566 w 1292"/>
                  <a:gd name="T17" fmla="*/ 338 h 572"/>
                  <a:gd name="T18" fmla="*/ 565 w 1292"/>
                  <a:gd name="T19" fmla="*/ 336 h 572"/>
                  <a:gd name="T20" fmla="*/ 563 w 1292"/>
                  <a:gd name="T21" fmla="*/ 330 h 572"/>
                  <a:gd name="T22" fmla="*/ 560 w 1292"/>
                  <a:gd name="T23" fmla="*/ 325 h 572"/>
                  <a:gd name="T24" fmla="*/ 560 w 1292"/>
                  <a:gd name="T25" fmla="*/ 318 h 572"/>
                  <a:gd name="T26" fmla="*/ 562 w 1292"/>
                  <a:gd name="T27" fmla="*/ 313 h 572"/>
                  <a:gd name="T28" fmla="*/ 564 w 1292"/>
                  <a:gd name="T29" fmla="*/ 309 h 572"/>
                  <a:gd name="T30" fmla="*/ 566 w 1292"/>
                  <a:gd name="T31" fmla="*/ 306 h 572"/>
                  <a:gd name="T32" fmla="*/ 571 w 1292"/>
                  <a:gd name="T33" fmla="*/ 299 h 572"/>
                  <a:gd name="T34" fmla="*/ 574 w 1292"/>
                  <a:gd name="T35" fmla="*/ 295 h 572"/>
                  <a:gd name="T36" fmla="*/ 698 w 1292"/>
                  <a:gd name="T37" fmla="*/ 242 h 572"/>
                  <a:gd name="T38" fmla="*/ 705 w 1292"/>
                  <a:gd name="T39" fmla="*/ 244 h 572"/>
                  <a:gd name="T40" fmla="*/ 713 w 1292"/>
                  <a:gd name="T41" fmla="*/ 244 h 572"/>
                  <a:gd name="T42" fmla="*/ 720 w 1292"/>
                  <a:gd name="T43" fmla="*/ 246 h 572"/>
                  <a:gd name="T44" fmla="*/ 723 w 1292"/>
                  <a:gd name="T45" fmla="*/ 247 h 572"/>
                  <a:gd name="T46" fmla="*/ 726 w 1292"/>
                  <a:gd name="T47" fmla="*/ 251 h 572"/>
                  <a:gd name="T48" fmla="*/ 732 w 1292"/>
                  <a:gd name="T49" fmla="*/ 254 h 572"/>
                  <a:gd name="T50" fmla="*/ 734 w 1292"/>
                  <a:gd name="T51" fmla="*/ 259 h 572"/>
                  <a:gd name="T52" fmla="*/ 737 w 1292"/>
                  <a:gd name="T53" fmla="*/ 263 h 572"/>
                  <a:gd name="T54" fmla="*/ 739 w 1292"/>
                  <a:gd name="T55" fmla="*/ 268 h 572"/>
                  <a:gd name="T56" fmla="*/ 738 w 1292"/>
                  <a:gd name="T57" fmla="*/ 271 h 572"/>
                  <a:gd name="T58" fmla="*/ 1170 w 1292"/>
                  <a:gd name="T59" fmla="*/ 88 h 5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2"/>
                  <a:gd name="T91" fmla="*/ 0 h 572"/>
                  <a:gd name="T92" fmla="*/ 1292 w 1292"/>
                  <a:gd name="T93" fmla="*/ 572 h 5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2" h="572">
                    <a:moveTo>
                      <a:pt x="1170" y="88"/>
                    </a:moveTo>
                    <a:lnTo>
                      <a:pt x="1291" y="28"/>
                    </a:lnTo>
                    <a:lnTo>
                      <a:pt x="1279" y="0"/>
                    </a:lnTo>
                    <a:lnTo>
                      <a:pt x="631" y="251"/>
                    </a:lnTo>
                    <a:lnTo>
                      <a:pt x="0" y="543"/>
                    </a:lnTo>
                    <a:lnTo>
                      <a:pt x="12" y="571"/>
                    </a:lnTo>
                    <a:lnTo>
                      <a:pt x="134" y="527"/>
                    </a:lnTo>
                    <a:lnTo>
                      <a:pt x="568" y="343"/>
                    </a:lnTo>
                    <a:lnTo>
                      <a:pt x="566" y="338"/>
                    </a:lnTo>
                    <a:lnTo>
                      <a:pt x="565" y="336"/>
                    </a:lnTo>
                    <a:lnTo>
                      <a:pt x="563" y="330"/>
                    </a:lnTo>
                    <a:lnTo>
                      <a:pt x="560" y="325"/>
                    </a:lnTo>
                    <a:lnTo>
                      <a:pt x="560" y="318"/>
                    </a:lnTo>
                    <a:lnTo>
                      <a:pt x="562" y="313"/>
                    </a:lnTo>
                    <a:lnTo>
                      <a:pt x="564" y="309"/>
                    </a:lnTo>
                    <a:lnTo>
                      <a:pt x="566" y="306"/>
                    </a:lnTo>
                    <a:lnTo>
                      <a:pt x="571" y="299"/>
                    </a:lnTo>
                    <a:lnTo>
                      <a:pt x="574" y="295"/>
                    </a:lnTo>
                    <a:lnTo>
                      <a:pt x="698" y="242"/>
                    </a:lnTo>
                    <a:lnTo>
                      <a:pt x="705" y="244"/>
                    </a:lnTo>
                    <a:lnTo>
                      <a:pt x="713" y="244"/>
                    </a:lnTo>
                    <a:lnTo>
                      <a:pt x="720" y="246"/>
                    </a:lnTo>
                    <a:lnTo>
                      <a:pt x="723" y="247"/>
                    </a:lnTo>
                    <a:lnTo>
                      <a:pt x="726" y="251"/>
                    </a:lnTo>
                    <a:lnTo>
                      <a:pt x="732" y="254"/>
                    </a:lnTo>
                    <a:lnTo>
                      <a:pt x="734" y="259"/>
                    </a:lnTo>
                    <a:lnTo>
                      <a:pt x="737" y="263"/>
                    </a:lnTo>
                    <a:lnTo>
                      <a:pt x="739" y="268"/>
                    </a:lnTo>
                    <a:lnTo>
                      <a:pt x="738" y="271"/>
                    </a:lnTo>
                    <a:lnTo>
                      <a:pt x="1170" y="88"/>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92" name="Freeform 56"/>
              <p:cNvSpPr>
                <a:spLocks/>
              </p:cNvSpPr>
              <p:nvPr/>
            </p:nvSpPr>
            <p:spPr bwMode="auto">
              <a:xfrm>
                <a:off x="2720" y="1464"/>
                <a:ext cx="1036" cy="440"/>
              </a:xfrm>
              <a:custGeom>
                <a:avLst/>
                <a:gdLst>
                  <a:gd name="T0" fmla="*/ 627 w 1036"/>
                  <a:gd name="T1" fmla="*/ 192 h 440"/>
                  <a:gd name="T2" fmla="*/ 630 w 1036"/>
                  <a:gd name="T3" fmla="*/ 208 h 440"/>
                  <a:gd name="T4" fmla="*/ 628 w 1036"/>
                  <a:gd name="T5" fmla="*/ 223 h 440"/>
                  <a:gd name="T6" fmla="*/ 626 w 1036"/>
                  <a:gd name="T7" fmla="*/ 239 h 440"/>
                  <a:gd name="T8" fmla="*/ 617 w 1036"/>
                  <a:gd name="T9" fmla="*/ 253 h 440"/>
                  <a:gd name="T10" fmla="*/ 608 w 1036"/>
                  <a:gd name="T11" fmla="*/ 269 h 440"/>
                  <a:gd name="T12" fmla="*/ 592 w 1036"/>
                  <a:gd name="T13" fmla="*/ 283 h 440"/>
                  <a:gd name="T14" fmla="*/ 575 w 1036"/>
                  <a:gd name="T15" fmla="*/ 296 h 440"/>
                  <a:gd name="T16" fmla="*/ 555 w 1036"/>
                  <a:gd name="T17" fmla="*/ 305 h 440"/>
                  <a:gd name="T18" fmla="*/ 539 w 1036"/>
                  <a:gd name="T19" fmla="*/ 312 h 440"/>
                  <a:gd name="T20" fmla="*/ 519 w 1036"/>
                  <a:gd name="T21" fmla="*/ 318 h 440"/>
                  <a:gd name="T22" fmla="*/ 499 w 1036"/>
                  <a:gd name="T23" fmla="*/ 318 h 440"/>
                  <a:gd name="T24" fmla="*/ 480 w 1036"/>
                  <a:gd name="T25" fmla="*/ 317 h 440"/>
                  <a:gd name="T26" fmla="*/ 462 w 1036"/>
                  <a:gd name="T27" fmla="*/ 313 h 440"/>
                  <a:gd name="T28" fmla="*/ 447 w 1036"/>
                  <a:gd name="T29" fmla="*/ 307 h 440"/>
                  <a:gd name="T30" fmla="*/ 433 w 1036"/>
                  <a:gd name="T31" fmla="*/ 296 h 440"/>
                  <a:gd name="T32" fmla="*/ 421 w 1036"/>
                  <a:gd name="T33" fmla="*/ 279 h 440"/>
                  <a:gd name="T34" fmla="*/ 432 w 1036"/>
                  <a:gd name="T35" fmla="*/ 255 h 440"/>
                  <a:gd name="T36" fmla="*/ 439 w 1036"/>
                  <a:gd name="T37" fmla="*/ 260 h 440"/>
                  <a:gd name="T38" fmla="*/ 451 w 1036"/>
                  <a:gd name="T39" fmla="*/ 264 h 440"/>
                  <a:gd name="T40" fmla="*/ 462 w 1036"/>
                  <a:gd name="T41" fmla="*/ 269 h 440"/>
                  <a:gd name="T42" fmla="*/ 479 w 1036"/>
                  <a:gd name="T43" fmla="*/ 269 h 440"/>
                  <a:gd name="T44" fmla="*/ 498 w 1036"/>
                  <a:gd name="T45" fmla="*/ 269 h 440"/>
                  <a:gd name="T46" fmla="*/ 514 w 1036"/>
                  <a:gd name="T47" fmla="*/ 263 h 440"/>
                  <a:gd name="T48" fmla="*/ 534 w 1036"/>
                  <a:gd name="T49" fmla="*/ 255 h 440"/>
                  <a:gd name="T50" fmla="*/ 549 w 1036"/>
                  <a:gd name="T51" fmla="*/ 248 h 440"/>
                  <a:gd name="T52" fmla="*/ 567 w 1036"/>
                  <a:gd name="T53" fmla="*/ 239 h 440"/>
                  <a:gd name="T54" fmla="*/ 578 w 1036"/>
                  <a:gd name="T55" fmla="*/ 228 h 440"/>
                  <a:gd name="T56" fmla="*/ 588 w 1036"/>
                  <a:gd name="T57" fmla="*/ 217 h 440"/>
                  <a:gd name="T58" fmla="*/ 596 w 1036"/>
                  <a:gd name="T59" fmla="*/ 205 h 440"/>
                  <a:gd name="T60" fmla="*/ 600 w 1036"/>
                  <a:gd name="T61" fmla="*/ 196 h 440"/>
                  <a:gd name="T62" fmla="*/ 603 w 1036"/>
                  <a:gd name="T63" fmla="*/ 186 h 440"/>
                  <a:gd name="T64" fmla="*/ 1035 w 1036"/>
                  <a:gd name="T65" fmla="*/ 0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6"/>
                  <a:gd name="T100" fmla="*/ 0 h 440"/>
                  <a:gd name="T101" fmla="*/ 1036 w 1036"/>
                  <a:gd name="T102" fmla="*/ 440 h 4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6" h="440">
                    <a:moveTo>
                      <a:pt x="1035" y="0"/>
                    </a:moveTo>
                    <a:lnTo>
                      <a:pt x="627" y="192"/>
                    </a:lnTo>
                    <a:lnTo>
                      <a:pt x="628" y="200"/>
                    </a:lnTo>
                    <a:lnTo>
                      <a:pt x="630" y="208"/>
                    </a:lnTo>
                    <a:lnTo>
                      <a:pt x="630" y="214"/>
                    </a:lnTo>
                    <a:lnTo>
                      <a:pt x="628" y="223"/>
                    </a:lnTo>
                    <a:lnTo>
                      <a:pt x="628" y="231"/>
                    </a:lnTo>
                    <a:lnTo>
                      <a:pt x="626" y="239"/>
                    </a:lnTo>
                    <a:lnTo>
                      <a:pt x="622" y="246"/>
                    </a:lnTo>
                    <a:lnTo>
                      <a:pt x="617" y="253"/>
                    </a:lnTo>
                    <a:lnTo>
                      <a:pt x="610" y="261"/>
                    </a:lnTo>
                    <a:lnTo>
                      <a:pt x="608" y="269"/>
                    </a:lnTo>
                    <a:lnTo>
                      <a:pt x="599" y="278"/>
                    </a:lnTo>
                    <a:lnTo>
                      <a:pt x="592" y="283"/>
                    </a:lnTo>
                    <a:lnTo>
                      <a:pt x="582" y="290"/>
                    </a:lnTo>
                    <a:lnTo>
                      <a:pt x="575" y="296"/>
                    </a:lnTo>
                    <a:lnTo>
                      <a:pt x="566" y="301"/>
                    </a:lnTo>
                    <a:lnTo>
                      <a:pt x="555" y="305"/>
                    </a:lnTo>
                    <a:lnTo>
                      <a:pt x="546" y="308"/>
                    </a:lnTo>
                    <a:lnTo>
                      <a:pt x="539" y="312"/>
                    </a:lnTo>
                    <a:lnTo>
                      <a:pt x="528" y="313"/>
                    </a:lnTo>
                    <a:lnTo>
                      <a:pt x="519" y="318"/>
                    </a:lnTo>
                    <a:lnTo>
                      <a:pt x="510" y="318"/>
                    </a:lnTo>
                    <a:lnTo>
                      <a:pt x="499" y="318"/>
                    </a:lnTo>
                    <a:lnTo>
                      <a:pt x="491" y="318"/>
                    </a:lnTo>
                    <a:lnTo>
                      <a:pt x="480" y="317"/>
                    </a:lnTo>
                    <a:lnTo>
                      <a:pt x="473" y="314"/>
                    </a:lnTo>
                    <a:lnTo>
                      <a:pt x="462" y="313"/>
                    </a:lnTo>
                    <a:lnTo>
                      <a:pt x="455" y="311"/>
                    </a:lnTo>
                    <a:lnTo>
                      <a:pt x="447" y="307"/>
                    </a:lnTo>
                    <a:lnTo>
                      <a:pt x="438" y="301"/>
                    </a:lnTo>
                    <a:lnTo>
                      <a:pt x="433" y="296"/>
                    </a:lnTo>
                    <a:lnTo>
                      <a:pt x="426" y="289"/>
                    </a:lnTo>
                    <a:lnTo>
                      <a:pt x="421" y="279"/>
                    </a:lnTo>
                    <a:lnTo>
                      <a:pt x="0" y="439"/>
                    </a:lnTo>
                    <a:lnTo>
                      <a:pt x="432" y="255"/>
                    </a:lnTo>
                    <a:lnTo>
                      <a:pt x="436" y="260"/>
                    </a:lnTo>
                    <a:lnTo>
                      <a:pt x="439" y="260"/>
                    </a:lnTo>
                    <a:lnTo>
                      <a:pt x="447" y="263"/>
                    </a:lnTo>
                    <a:lnTo>
                      <a:pt x="451" y="264"/>
                    </a:lnTo>
                    <a:lnTo>
                      <a:pt x="459" y="266"/>
                    </a:lnTo>
                    <a:lnTo>
                      <a:pt x="462" y="269"/>
                    </a:lnTo>
                    <a:lnTo>
                      <a:pt x="473" y="266"/>
                    </a:lnTo>
                    <a:lnTo>
                      <a:pt x="479" y="269"/>
                    </a:lnTo>
                    <a:lnTo>
                      <a:pt x="489" y="267"/>
                    </a:lnTo>
                    <a:lnTo>
                      <a:pt x="498" y="269"/>
                    </a:lnTo>
                    <a:lnTo>
                      <a:pt x="507" y="265"/>
                    </a:lnTo>
                    <a:lnTo>
                      <a:pt x="514" y="263"/>
                    </a:lnTo>
                    <a:lnTo>
                      <a:pt x="521" y="259"/>
                    </a:lnTo>
                    <a:lnTo>
                      <a:pt x="534" y="255"/>
                    </a:lnTo>
                    <a:lnTo>
                      <a:pt x="542" y="253"/>
                    </a:lnTo>
                    <a:lnTo>
                      <a:pt x="549" y="248"/>
                    </a:lnTo>
                    <a:lnTo>
                      <a:pt x="560" y="243"/>
                    </a:lnTo>
                    <a:lnTo>
                      <a:pt x="567" y="239"/>
                    </a:lnTo>
                    <a:lnTo>
                      <a:pt x="573" y="233"/>
                    </a:lnTo>
                    <a:lnTo>
                      <a:pt x="578" y="228"/>
                    </a:lnTo>
                    <a:lnTo>
                      <a:pt x="585" y="222"/>
                    </a:lnTo>
                    <a:lnTo>
                      <a:pt x="588" y="217"/>
                    </a:lnTo>
                    <a:lnTo>
                      <a:pt x="592" y="214"/>
                    </a:lnTo>
                    <a:lnTo>
                      <a:pt x="596" y="205"/>
                    </a:lnTo>
                    <a:lnTo>
                      <a:pt x="600" y="200"/>
                    </a:lnTo>
                    <a:lnTo>
                      <a:pt x="600" y="196"/>
                    </a:lnTo>
                    <a:lnTo>
                      <a:pt x="600" y="191"/>
                    </a:lnTo>
                    <a:lnTo>
                      <a:pt x="603" y="186"/>
                    </a:lnTo>
                    <a:lnTo>
                      <a:pt x="603" y="184"/>
                    </a:lnTo>
                    <a:lnTo>
                      <a:pt x="1035"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93" name="Freeform 57"/>
              <p:cNvSpPr>
                <a:spLocks/>
              </p:cNvSpPr>
              <p:nvPr/>
            </p:nvSpPr>
            <p:spPr bwMode="auto">
              <a:xfrm>
                <a:off x="2571" y="1371"/>
                <a:ext cx="1305" cy="581"/>
              </a:xfrm>
              <a:custGeom>
                <a:avLst/>
                <a:gdLst>
                  <a:gd name="T0" fmla="*/ 702 w 1305"/>
                  <a:gd name="T1" fmla="*/ 408 h 581"/>
                  <a:gd name="T2" fmla="*/ 695 w 1305"/>
                  <a:gd name="T3" fmla="*/ 412 h 581"/>
                  <a:gd name="T4" fmla="*/ 687 w 1305"/>
                  <a:gd name="T5" fmla="*/ 414 h 581"/>
                  <a:gd name="T6" fmla="*/ 677 w 1305"/>
                  <a:gd name="T7" fmla="*/ 417 h 581"/>
                  <a:gd name="T8" fmla="*/ 669 w 1305"/>
                  <a:gd name="T9" fmla="*/ 418 h 581"/>
                  <a:gd name="T10" fmla="*/ 657 w 1305"/>
                  <a:gd name="T11" fmla="*/ 419 h 581"/>
                  <a:gd name="T12" fmla="*/ 648 w 1305"/>
                  <a:gd name="T13" fmla="*/ 420 h 581"/>
                  <a:gd name="T14" fmla="*/ 638 w 1305"/>
                  <a:gd name="T15" fmla="*/ 420 h 581"/>
                  <a:gd name="T16" fmla="*/ 629 w 1305"/>
                  <a:gd name="T17" fmla="*/ 419 h 581"/>
                  <a:gd name="T18" fmla="*/ 618 w 1305"/>
                  <a:gd name="T19" fmla="*/ 417 h 581"/>
                  <a:gd name="T20" fmla="*/ 611 w 1305"/>
                  <a:gd name="T21" fmla="*/ 413 h 581"/>
                  <a:gd name="T22" fmla="*/ 600 w 1305"/>
                  <a:gd name="T23" fmla="*/ 412 h 581"/>
                  <a:gd name="T24" fmla="*/ 592 w 1305"/>
                  <a:gd name="T25" fmla="*/ 406 h 581"/>
                  <a:gd name="T26" fmla="*/ 587 w 1305"/>
                  <a:gd name="T27" fmla="*/ 400 h 581"/>
                  <a:gd name="T28" fmla="*/ 578 w 1305"/>
                  <a:gd name="T29" fmla="*/ 394 h 581"/>
                  <a:gd name="T30" fmla="*/ 569 w 1305"/>
                  <a:gd name="T31" fmla="*/ 384 h 581"/>
                  <a:gd name="T32" fmla="*/ 566 w 1305"/>
                  <a:gd name="T33" fmla="*/ 377 h 581"/>
                  <a:gd name="T34" fmla="*/ 14 w 1305"/>
                  <a:gd name="T35" fmla="*/ 580 h 581"/>
                  <a:gd name="T36" fmla="*/ 0 w 1305"/>
                  <a:gd name="T37" fmla="*/ 548 h 581"/>
                  <a:gd name="T38" fmla="*/ 635 w 1305"/>
                  <a:gd name="T39" fmla="*/ 250 h 581"/>
                  <a:gd name="T40" fmla="*/ 1290 w 1305"/>
                  <a:gd name="T41" fmla="*/ 0 h 581"/>
                  <a:gd name="T42" fmla="*/ 1304 w 1305"/>
                  <a:gd name="T43" fmla="*/ 32 h 581"/>
                  <a:gd name="T44" fmla="*/ 774 w 1305"/>
                  <a:gd name="T45" fmla="*/ 288 h 581"/>
                  <a:gd name="T46" fmla="*/ 778 w 1305"/>
                  <a:gd name="T47" fmla="*/ 295 h 581"/>
                  <a:gd name="T48" fmla="*/ 778 w 1305"/>
                  <a:gd name="T49" fmla="*/ 305 h 581"/>
                  <a:gd name="T50" fmla="*/ 778 w 1305"/>
                  <a:gd name="T51" fmla="*/ 311 h 581"/>
                  <a:gd name="T52" fmla="*/ 777 w 1305"/>
                  <a:gd name="T53" fmla="*/ 321 h 581"/>
                  <a:gd name="T54" fmla="*/ 774 w 1305"/>
                  <a:gd name="T55" fmla="*/ 328 h 581"/>
                  <a:gd name="T56" fmla="*/ 773 w 1305"/>
                  <a:gd name="T57" fmla="*/ 339 h 581"/>
                  <a:gd name="T58" fmla="*/ 770 w 1305"/>
                  <a:gd name="T59" fmla="*/ 346 h 581"/>
                  <a:gd name="T60" fmla="*/ 767 w 1305"/>
                  <a:gd name="T61" fmla="*/ 354 h 581"/>
                  <a:gd name="T62" fmla="*/ 761 w 1305"/>
                  <a:gd name="T63" fmla="*/ 364 h 581"/>
                  <a:gd name="T64" fmla="*/ 755 w 1305"/>
                  <a:gd name="T65" fmla="*/ 370 h 581"/>
                  <a:gd name="T66" fmla="*/ 747 w 1305"/>
                  <a:gd name="T67" fmla="*/ 378 h 581"/>
                  <a:gd name="T68" fmla="*/ 741 w 1305"/>
                  <a:gd name="T69" fmla="*/ 388 h 581"/>
                  <a:gd name="T70" fmla="*/ 734 w 1305"/>
                  <a:gd name="T71" fmla="*/ 393 h 581"/>
                  <a:gd name="T72" fmla="*/ 722 w 1305"/>
                  <a:gd name="T73" fmla="*/ 397 h 581"/>
                  <a:gd name="T74" fmla="*/ 713 w 1305"/>
                  <a:gd name="T75" fmla="*/ 403 h 581"/>
                  <a:gd name="T76" fmla="*/ 702 w 1305"/>
                  <a:gd name="T77" fmla="*/ 408 h 5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5"/>
                  <a:gd name="T118" fmla="*/ 0 h 581"/>
                  <a:gd name="T119" fmla="*/ 1305 w 1305"/>
                  <a:gd name="T120" fmla="*/ 581 h 5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5" h="581">
                    <a:moveTo>
                      <a:pt x="702" y="408"/>
                    </a:moveTo>
                    <a:lnTo>
                      <a:pt x="695" y="412"/>
                    </a:lnTo>
                    <a:lnTo>
                      <a:pt x="687" y="414"/>
                    </a:lnTo>
                    <a:lnTo>
                      <a:pt x="677" y="417"/>
                    </a:lnTo>
                    <a:lnTo>
                      <a:pt x="669" y="418"/>
                    </a:lnTo>
                    <a:lnTo>
                      <a:pt x="657" y="419"/>
                    </a:lnTo>
                    <a:lnTo>
                      <a:pt x="648" y="420"/>
                    </a:lnTo>
                    <a:lnTo>
                      <a:pt x="638" y="420"/>
                    </a:lnTo>
                    <a:lnTo>
                      <a:pt x="629" y="419"/>
                    </a:lnTo>
                    <a:lnTo>
                      <a:pt x="618" y="417"/>
                    </a:lnTo>
                    <a:lnTo>
                      <a:pt x="611" y="413"/>
                    </a:lnTo>
                    <a:lnTo>
                      <a:pt x="600" y="412"/>
                    </a:lnTo>
                    <a:lnTo>
                      <a:pt x="592" y="406"/>
                    </a:lnTo>
                    <a:lnTo>
                      <a:pt x="587" y="400"/>
                    </a:lnTo>
                    <a:lnTo>
                      <a:pt x="578" y="394"/>
                    </a:lnTo>
                    <a:lnTo>
                      <a:pt x="569" y="384"/>
                    </a:lnTo>
                    <a:lnTo>
                      <a:pt x="566" y="377"/>
                    </a:lnTo>
                    <a:lnTo>
                      <a:pt x="14" y="580"/>
                    </a:lnTo>
                    <a:lnTo>
                      <a:pt x="0" y="548"/>
                    </a:lnTo>
                    <a:lnTo>
                      <a:pt x="635" y="250"/>
                    </a:lnTo>
                    <a:lnTo>
                      <a:pt x="1290" y="0"/>
                    </a:lnTo>
                    <a:lnTo>
                      <a:pt x="1304" y="32"/>
                    </a:lnTo>
                    <a:lnTo>
                      <a:pt x="774" y="288"/>
                    </a:lnTo>
                    <a:lnTo>
                      <a:pt x="778" y="295"/>
                    </a:lnTo>
                    <a:lnTo>
                      <a:pt x="778" y="305"/>
                    </a:lnTo>
                    <a:lnTo>
                      <a:pt x="778" y="311"/>
                    </a:lnTo>
                    <a:lnTo>
                      <a:pt x="777" y="321"/>
                    </a:lnTo>
                    <a:lnTo>
                      <a:pt x="774" y="328"/>
                    </a:lnTo>
                    <a:lnTo>
                      <a:pt x="773" y="339"/>
                    </a:lnTo>
                    <a:lnTo>
                      <a:pt x="770" y="346"/>
                    </a:lnTo>
                    <a:lnTo>
                      <a:pt x="767" y="354"/>
                    </a:lnTo>
                    <a:lnTo>
                      <a:pt x="761" y="364"/>
                    </a:lnTo>
                    <a:lnTo>
                      <a:pt x="755" y="370"/>
                    </a:lnTo>
                    <a:lnTo>
                      <a:pt x="747" y="378"/>
                    </a:lnTo>
                    <a:lnTo>
                      <a:pt x="741" y="388"/>
                    </a:lnTo>
                    <a:lnTo>
                      <a:pt x="734" y="393"/>
                    </a:lnTo>
                    <a:lnTo>
                      <a:pt x="722" y="397"/>
                    </a:lnTo>
                    <a:lnTo>
                      <a:pt x="713" y="403"/>
                    </a:lnTo>
                    <a:lnTo>
                      <a:pt x="702" y="408"/>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94" name="Freeform 58"/>
              <p:cNvSpPr>
                <a:spLocks/>
              </p:cNvSpPr>
              <p:nvPr/>
            </p:nvSpPr>
            <p:spPr bwMode="auto">
              <a:xfrm>
                <a:off x="3136" y="1614"/>
                <a:ext cx="185" cy="125"/>
              </a:xfrm>
              <a:custGeom>
                <a:avLst/>
                <a:gdLst>
                  <a:gd name="T0" fmla="*/ 14 w 185"/>
                  <a:gd name="T1" fmla="*/ 52 h 125"/>
                  <a:gd name="T2" fmla="*/ 11 w 185"/>
                  <a:gd name="T3" fmla="*/ 57 h 125"/>
                  <a:gd name="T4" fmla="*/ 7 w 185"/>
                  <a:gd name="T5" fmla="*/ 61 h 125"/>
                  <a:gd name="T6" fmla="*/ 5 w 185"/>
                  <a:gd name="T7" fmla="*/ 69 h 125"/>
                  <a:gd name="T8" fmla="*/ 1 w 185"/>
                  <a:gd name="T9" fmla="*/ 73 h 125"/>
                  <a:gd name="T10" fmla="*/ 0 w 185"/>
                  <a:gd name="T11" fmla="*/ 80 h 125"/>
                  <a:gd name="T12" fmla="*/ 0 w 185"/>
                  <a:gd name="T13" fmla="*/ 87 h 125"/>
                  <a:gd name="T14" fmla="*/ 2 w 185"/>
                  <a:gd name="T15" fmla="*/ 92 h 125"/>
                  <a:gd name="T16" fmla="*/ 5 w 185"/>
                  <a:gd name="T17" fmla="*/ 97 h 125"/>
                  <a:gd name="T18" fmla="*/ 7 w 185"/>
                  <a:gd name="T19" fmla="*/ 103 h 125"/>
                  <a:gd name="T20" fmla="*/ 10 w 185"/>
                  <a:gd name="T21" fmla="*/ 107 h 125"/>
                  <a:gd name="T22" fmla="*/ 12 w 185"/>
                  <a:gd name="T23" fmla="*/ 109 h 125"/>
                  <a:gd name="T24" fmla="*/ 18 w 185"/>
                  <a:gd name="T25" fmla="*/ 113 h 125"/>
                  <a:gd name="T26" fmla="*/ 24 w 185"/>
                  <a:gd name="T27" fmla="*/ 113 h 125"/>
                  <a:gd name="T28" fmla="*/ 31 w 185"/>
                  <a:gd name="T29" fmla="*/ 116 h 125"/>
                  <a:gd name="T30" fmla="*/ 37 w 185"/>
                  <a:gd name="T31" fmla="*/ 120 h 125"/>
                  <a:gd name="T32" fmla="*/ 43 w 185"/>
                  <a:gd name="T33" fmla="*/ 122 h 125"/>
                  <a:gd name="T34" fmla="*/ 53 w 185"/>
                  <a:gd name="T35" fmla="*/ 120 h 125"/>
                  <a:gd name="T36" fmla="*/ 60 w 185"/>
                  <a:gd name="T37" fmla="*/ 124 h 125"/>
                  <a:gd name="T38" fmla="*/ 70 w 185"/>
                  <a:gd name="T39" fmla="*/ 123 h 125"/>
                  <a:gd name="T40" fmla="*/ 78 w 185"/>
                  <a:gd name="T41" fmla="*/ 122 h 125"/>
                  <a:gd name="T42" fmla="*/ 87 w 185"/>
                  <a:gd name="T43" fmla="*/ 118 h 125"/>
                  <a:gd name="T44" fmla="*/ 95 w 185"/>
                  <a:gd name="T45" fmla="*/ 118 h 125"/>
                  <a:gd name="T46" fmla="*/ 107 w 185"/>
                  <a:gd name="T47" fmla="*/ 113 h 125"/>
                  <a:gd name="T48" fmla="*/ 114 w 185"/>
                  <a:gd name="T49" fmla="*/ 110 h 125"/>
                  <a:gd name="T50" fmla="*/ 121 w 185"/>
                  <a:gd name="T51" fmla="*/ 106 h 125"/>
                  <a:gd name="T52" fmla="*/ 133 w 185"/>
                  <a:gd name="T53" fmla="*/ 101 h 125"/>
                  <a:gd name="T54" fmla="*/ 140 w 185"/>
                  <a:gd name="T55" fmla="*/ 97 h 125"/>
                  <a:gd name="T56" fmla="*/ 148 w 185"/>
                  <a:gd name="T57" fmla="*/ 93 h 125"/>
                  <a:gd name="T58" fmla="*/ 154 w 185"/>
                  <a:gd name="T59" fmla="*/ 87 h 125"/>
                  <a:gd name="T60" fmla="*/ 159 w 185"/>
                  <a:gd name="T61" fmla="*/ 82 h 125"/>
                  <a:gd name="T62" fmla="*/ 165 w 185"/>
                  <a:gd name="T63" fmla="*/ 75 h 125"/>
                  <a:gd name="T64" fmla="*/ 170 w 185"/>
                  <a:gd name="T65" fmla="*/ 72 h 125"/>
                  <a:gd name="T66" fmla="*/ 172 w 185"/>
                  <a:gd name="T67" fmla="*/ 64 h 125"/>
                  <a:gd name="T68" fmla="*/ 177 w 185"/>
                  <a:gd name="T69" fmla="*/ 60 h 125"/>
                  <a:gd name="T70" fmla="*/ 180 w 185"/>
                  <a:gd name="T71" fmla="*/ 54 h 125"/>
                  <a:gd name="T72" fmla="*/ 180 w 185"/>
                  <a:gd name="T73" fmla="*/ 48 h 125"/>
                  <a:gd name="T74" fmla="*/ 184 w 185"/>
                  <a:gd name="T75" fmla="*/ 41 h 125"/>
                  <a:gd name="T76" fmla="*/ 183 w 185"/>
                  <a:gd name="T77" fmla="*/ 35 h 125"/>
                  <a:gd name="T78" fmla="*/ 183 w 185"/>
                  <a:gd name="T79" fmla="*/ 29 h 125"/>
                  <a:gd name="T80" fmla="*/ 180 w 185"/>
                  <a:gd name="T81" fmla="*/ 23 h 125"/>
                  <a:gd name="T82" fmla="*/ 179 w 185"/>
                  <a:gd name="T83" fmla="*/ 20 h 125"/>
                  <a:gd name="T84" fmla="*/ 174 w 185"/>
                  <a:gd name="T85" fmla="*/ 16 h 125"/>
                  <a:gd name="T86" fmla="*/ 172 w 185"/>
                  <a:gd name="T87" fmla="*/ 11 h 125"/>
                  <a:gd name="T88" fmla="*/ 164 w 185"/>
                  <a:gd name="T89" fmla="*/ 8 h 125"/>
                  <a:gd name="T90" fmla="*/ 160 w 185"/>
                  <a:gd name="T91" fmla="*/ 6 h 125"/>
                  <a:gd name="T92" fmla="*/ 153 w 185"/>
                  <a:gd name="T93" fmla="*/ 4 h 125"/>
                  <a:gd name="T94" fmla="*/ 146 w 185"/>
                  <a:gd name="T95" fmla="*/ 1 h 125"/>
                  <a:gd name="T96" fmla="*/ 140 w 185"/>
                  <a:gd name="T97" fmla="*/ 0 h 125"/>
                  <a:gd name="T98" fmla="*/ 14 w 185"/>
                  <a:gd name="T99" fmla="*/ 52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125"/>
                  <a:gd name="T152" fmla="*/ 185 w 185"/>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125">
                    <a:moveTo>
                      <a:pt x="14" y="52"/>
                    </a:moveTo>
                    <a:lnTo>
                      <a:pt x="11" y="57"/>
                    </a:lnTo>
                    <a:lnTo>
                      <a:pt x="7" y="61"/>
                    </a:lnTo>
                    <a:lnTo>
                      <a:pt x="5" y="69"/>
                    </a:lnTo>
                    <a:lnTo>
                      <a:pt x="1" y="73"/>
                    </a:lnTo>
                    <a:lnTo>
                      <a:pt x="0" y="80"/>
                    </a:lnTo>
                    <a:lnTo>
                      <a:pt x="0" y="87"/>
                    </a:lnTo>
                    <a:lnTo>
                      <a:pt x="2" y="92"/>
                    </a:lnTo>
                    <a:lnTo>
                      <a:pt x="5" y="97"/>
                    </a:lnTo>
                    <a:lnTo>
                      <a:pt x="7" y="103"/>
                    </a:lnTo>
                    <a:lnTo>
                      <a:pt x="10" y="107"/>
                    </a:lnTo>
                    <a:lnTo>
                      <a:pt x="12" y="109"/>
                    </a:lnTo>
                    <a:lnTo>
                      <a:pt x="18" y="113"/>
                    </a:lnTo>
                    <a:lnTo>
                      <a:pt x="24" y="113"/>
                    </a:lnTo>
                    <a:lnTo>
                      <a:pt x="31" y="116"/>
                    </a:lnTo>
                    <a:lnTo>
                      <a:pt x="37" y="120"/>
                    </a:lnTo>
                    <a:lnTo>
                      <a:pt x="43" y="122"/>
                    </a:lnTo>
                    <a:lnTo>
                      <a:pt x="53" y="120"/>
                    </a:lnTo>
                    <a:lnTo>
                      <a:pt x="60" y="124"/>
                    </a:lnTo>
                    <a:lnTo>
                      <a:pt x="70" y="123"/>
                    </a:lnTo>
                    <a:lnTo>
                      <a:pt x="78" y="122"/>
                    </a:lnTo>
                    <a:lnTo>
                      <a:pt x="87" y="118"/>
                    </a:lnTo>
                    <a:lnTo>
                      <a:pt x="95" y="118"/>
                    </a:lnTo>
                    <a:lnTo>
                      <a:pt x="107" y="113"/>
                    </a:lnTo>
                    <a:lnTo>
                      <a:pt x="114" y="110"/>
                    </a:lnTo>
                    <a:lnTo>
                      <a:pt x="121" y="106"/>
                    </a:lnTo>
                    <a:lnTo>
                      <a:pt x="133" y="101"/>
                    </a:lnTo>
                    <a:lnTo>
                      <a:pt x="140" y="97"/>
                    </a:lnTo>
                    <a:lnTo>
                      <a:pt x="148" y="93"/>
                    </a:lnTo>
                    <a:lnTo>
                      <a:pt x="154" y="87"/>
                    </a:lnTo>
                    <a:lnTo>
                      <a:pt x="159" y="82"/>
                    </a:lnTo>
                    <a:lnTo>
                      <a:pt x="165" y="75"/>
                    </a:lnTo>
                    <a:lnTo>
                      <a:pt x="170" y="72"/>
                    </a:lnTo>
                    <a:lnTo>
                      <a:pt x="172" y="64"/>
                    </a:lnTo>
                    <a:lnTo>
                      <a:pt x="177" y="60"/>
                    </a:lnTo>
                    <a:lnTo>
                      <a:pt x="180" y="54"/>
                    </a:lnTo>
                    <a:lnTo>
                      <a:pt x="180" y="48"/>
                    </a:lnTo>
                    <a:lnTo>
                      <a:pt x="184" y="41"/>
                    </a:lnTo>
                    <a:lnTo>
                      <a:pt x="183" y="35"/>
                    </a:lnTo>
                    <a:lnTo>
                      <a:pt x="183" y="29"/>
                    </a:lnTo>
                    <a:lnTo>
                      <a:pt x="180" y="23"/>
                    </a:lnTo>
                    <a:lnTo>
                      <a:pt x="179" y="20"/>
                    </a:lnTo>
                    <a:lnTo>
                      <a:pt x="174" y="16"/>
                    </a:lnTo>
                    <a:lnTo>
                      <a:pt x="172" y="11"/>
                    </a:lnTo>
                    <a:lnTo>
                      <a:pt x="164" y="8"/>
                    </a:lnTo>
                    <a:lnTo>
                      <a:pt x="160" y="6"/>
                    </a:lnTo>
                    <a:lnTo>
                      <a:pt x="153" y="4"/>
                    </a:lnTo>
                    <a:lnTo>
                      <a:pt x="146" y="1"/>
                    </a:lnTo>
                    <a:lnTo>
                      <a:pt x="140" y="0"/>
                    </a:lnTo>
                    <a:lnTo>
                      <a:pt x="14" y="52"/>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95" name="Line 59"/>
              <p:cNvSpPr>
                <a:spLocks noChangeShapeType="1"/>
              </p:cNvSpPr>
              <p:nvPr/>
            </p:nvSpPr>
            <p:spPr bwMode="auto">
              <a:xfrm>
                <a:off x="3250" y="1733"/>
                <a:ext cx="12" cy="39"/>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96" name="Line 60"/>
              <p:cNvSpPr>
                <a:spLocks noChangeShapeType="1"/>
              </p:cNvSpPr>
              <p:nvPr/>
            </p:nvSpPr>
            <p:spPr bwMode="auto">
              <a:xfrm>
                <a:off x="3281" y="1751"/>
                <a:ext cx="2" cy="9"/>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97" name="Line 61"/>
              <p:cNvSpPr>
                <a:spLocks noChangeShapeType="1"/>
              </p:cNvSpPr>
              <p:nvPr/>
            </p:nvSpPr>
            <p:spPr bwMode="auto">
              <a:xfrm flipH="1" flipV="1">
                <a:off x="3277" y="1707"/>
                <a:ext cx="29" cy="46"/>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98" name="Line 62"/>
              <p:cNvSpPr>
                <a:spLocks noChangeShapeType="1"/>
              </p:cNvSpPr>
              <p:nvPr/>
            </p:nvSpPr>
            <p:spPr bwMode="auto">
              <a:xfrm>
                <a:off x="3311" y="1727"/>
                <a:ext cx="4" cy="6"/>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99" name="Line 63"/>
              <p:cNvSpPr>
                <a:spLocks noChangeShapeType="1"/>
              </p:cNvSpPr>
              <p:nvPr/>
            </p:nvSpPr>
            <p:spPr bwMode="auto">
              <a:xfrm>
                <a:off x="3305" y="1691"/>
                <a:ext cx="22" cy="24"/>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0" name="Line 64"/>
              <p:cNvSpPr>
                <a:spLocks noChangeShapeType="1"/>
              </p:cNvSpPr>
              <p:nvPr/>
            </p:nvSpPr>
            <p:spPr bwMode="auto">
              <a:xfrm>
                <a:off x="3330" y="1696"/>
                <a:ext cx="5" cy="4"/>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1" name="Line 65"/>
              <p:cNvSpPr>
                <a:spLocks noChangeShapeType="1"/>
              </p:cNvSpPr>
              <p:nvPr/>
            </p:nvSpPr>
            <p:spPr bwMode="auto">
              <a:xfrm>
                <a:off x="3318" y="1667"/>
                <a:ext cx="19" cy="16"/>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2" name="Line 66"/>
              <p:cNvSpPr>
                <a:spLocks noChangeShapeType="1"/>
              </p:cNvSpPr>
              <p:nvPr/>
            </p:nvSpPr>
            <p:spPr bwMode="auto">
              <a:xfrm>
                <a:off x="3334" y="1666"/>
                <a:ext cx="11" cy="6"/>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3" name="Line 67"/>
              <p:cNvSpPr>
                <a:spLocks noChangeShapeType="1"/>
              </p:cNvSpPr>
              <p:nvPr/>
            </p:nvSpPr>
            <p:spPr bwMode="auto">
              <a:xfrm>
                <a:off x="3318" y="1642"/>
                <a:ext cx="23" cy="12"/>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4" name="Line 68"/>
              <p:cNvSpPr>
                <a:spLocks noChangeShapeType="1"/>
              </p:cNvSpPr>
              <p:nvPr/>
            </p:nvSpPr>
            <p:spPr bwMode="auto">
              <a:xfrm>
                <a:off x="3240" y="1766"/>
                <a:ext cx="5" cy="12"/>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5" name="Line 69"/>
              <p:cNvSpPr>
                <a:spLocks noChangeShapeType="1"/>
              </p:cNvSpPr>
              <p:nvPr/>
            </p:nvSpPr>
            <p:spPr bwMode="auto">
              <a:xfrm flipH="1" flipV="1">
                <a:off x="3208" y="1737"/>
                <a:ext cx="19" cy="51"/>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6" name="Line 70"/>
              <p:cNvSpPr>
                <a:spLocks noChangeShapeType="1"/>
              </p:cNvSpPr>
              <p:nvPr/>
            </p:nvSpPr>
            <p:spPr bwMode="auto">
              <a:xfrm>
                <a:off x="3200" y="1771"/>
                <a:ext cx="2" cy="11"/>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7" name="Line 71"/>
              <p:cNvSpPr>
                <a:spLocks noChangeShapeType="1"/>
              </p:cNvSpPr>
              <p:nvPr/>
            </p:nvSpPr>
            <p:spPr bwMode="auto">
              <a:xfrm>
                <a:off x="3180" y="1742"/>
                <a:ext cx="3" cy="37"/>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8" name="Line 72"/>
              <p:cNvSpPr>
                <a:spLocks noChangeShapeType="1"/>
              </p:cNvSpPr>
              <p:nvPr/>
            </p:nvSpPr>
            <p:spPr bwMode="auto">
              <a:xfrm>
                <a:off x="3166" y="1764"/>
                <a:ext cx="0" cy="9"/>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09" name="Line 73"/>
              <p:cNvSpPr>
                <a:spLocks noChangeShapeType="1"/>
              </p:cNvSpPr>
              <p:nvPr/>
            </p:nvSpPr>
            <p:spPr bwMode="auto">
              <a:xfrm>
                <a:off x="3151" y="1735"/>
                <a:ext cx="0" cy="28"/>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10" name="Line 74"/>
              <p:cNvSpPr>
                <a:spLocks noChangeShapeType="1"/>
              </p:cNvSpPr>
              <p:nvPr/>
            </p:nvSpPr>
            <p:spPr bwMode="auto">
              <a:xfrm flipH="1">
                <a:off x="3141" y="1744"/>
                <a:ext cx="10" cy="14"/>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11" name="Line 75"/>
              <p:cNvSpPr>
                <a:spLocks noChangeShapeType="1"/>
              </p:cNvSpPr>
              <p:nvPr/>
            </p:nvSpPr>
            <p:spPr bwMode="auto">
              <a:xfrm flipH="1">
                <a:off x="3131" y="1715"/>
                <a:ext cx="14" cy="29"/>
              </a:xfrm>
              <a:prstGeom prst="line">
                <a:avLst/>
              </a:prstGeom>
              <a:noFill/>
              <a:ln w="12699">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912" name="Freeform 76"/>
              <p:cNvSpPr>
                <a:spLocks/>
              </p:cNvSpPr>
              <p:nvPr/>
            </p:nvSpPr>
            <p:spPr bwMode="auto">
              <a:xfrm>
                <a:off x="3218" y="1653"/>
                <a:ext cx="46" cy="88"/>
              </a:xfrm>
              <a:custGeom>
                <a:avLst/>
                <a:gdLst>
                  <a:gd name="T0" fmla="*/ 7 w 46"/>
                  <a:gd name="T1" fmla="*/ 0 h 88"/>
                  <a:gd name="T2" fmla="*/ 7 w 46"/>
                  <a:gd name="T3" fmla="*/ 4 h 88"/>
                  <a:gd name="T4" fmla="*/ 2 w 46"/>
                  <a:gd name="T5" fmla="*/ 5 h 88"/>
                  <a:gd name="T6" fmla="*/ 1 w 46"/>
                  <a:gd name="T7" fmla="*/ 8 h 88"/>
                  <a:gd name="T8" fmla="*/ 0 w 46"/>
                  <a:gd name="T9" fmla="*/ 12 h 88"/>
                  <a:gd name="T10" fmla="*/ 1 w 46"/>
                  <a:gd name="T11" fmla="*/ 17 h 88"/>
                  <a:gd name="T12" fmla="*/ 1 w 46"/>
                  <a:gd name="T13" fmla="*/ 19 h 88"/>
                  <a:gd name="T14" fmla="*/ 2 w 46"/>
                  <a:gd name="T15" fmla="*/ 22 h 88"/>
                  <a:gd name="T16" fmla="*/ 5 w 46"/>
                  <a:gd name="T17" fmla="*/ 27 h 88"/>
                  <a:gd name="T18" fmla="*/ 6 w 46"/>
                  <a:gd name="T19" fmla="*/ 29 h 88"/>
                  <a:gd name="T20" fmla="*/ 9 w 46"/>
                  <a:gd name="T21" fmla="*/ 31 h 88"/>
                  <a:gd name="T22" fmla="*/ 11 w 46"/>
                  <a:gd name="T23" fmla="*/ 31 h 88"/>
                  <a:gd name="T24" fmla="*/ 45 w 46"/>
                  <a:gd name="T25" fmla="*/ 87 h 88"/>
                  <a:gd name="T26" fmla="*/ 27 w 46"/>
                  <a:gd name="T27" fmla="*/ 25 h 88"/>
                  <a:gd name="T28" fmla="*/ 29 w 46"/>
                  <a:gd name="T29" fmla="*/ 23 h 88"/>
                  <a:gd name="T30" fmla="*/ 28 w 46"/>
                  <a:gd name="T31" fmla="*/ 21 h 88"/>
                  <a:gd name="T32" fmla="*/ 28 w 46"/>
                  <a:gd name="T33" fmla="*/ 18 h 88"/>
                  <a:gd name="T34" fmla="*/ 26 w 46"/>
                  <a:gd name="T35" fmla="*/ 13 h 88"/>
                  <a:gd name="T36" fmla="*/ 24 w 46"/>
                  <a:gd name="T37" fmla="*/ 11 h 88"/>
                  <a:gd name="T38" fmla="*/ 23 w 46"/>
                  <a:gd name="T39" fmla="*/ 8 h 88"/>
                  <a:gd name="T40" fmla="*/ 21 w 46"/>
                  <a:gd name="T41" fmla="*/ 6 h 88"/>
                  <a:gd name="T42" fmla="*/ 18 w 46"/>
                  <a:gd name="T43" fmla="*/ 5 h 88"/>
                  <a:gd name="T44" fmla="*/ 15 w 46"/>
                  <a:gd name="T45" fmla="*/ 2 h 88"/>
                  <a:gd name="T46" fmla="*/ 12 w 46"/>
                  <a:gd name="T47" fmla="*/ 1 h 88"/>
                  <a:gd name="T48" fmla="*/ 10 w 46"/>
                  <a:gd name="T49" fmla="*/ 2 h 88"/>
                  <a:gd name="T50" fmla="*/ 7 w 46"/>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88"/>
                  <a:gd name="T80" fmla="*/ 46 w 4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88">
                    <a:moveTo>
                      <a:pt x="7" y="0"/>
                    </a:moveTo>
                    <a:lnTo>
                      <a:pt x="7" y="4"/>
                    </a:lnTo>
                    <a:lnTo>
                      <a:pt x="2" y="5"/>
                    </a:lnTo>
                    <a:lnTo>
                      <a:pt x="1" y="8"/>
                    </a:lnTo>
                    <a:lnTo>
                      <a:pt x="0" y="12"/>
                    </a:lnTo>
                    <a:lnTo>
                      <a:pt x="1" y="17"/>
                    </a:lnTo>
                    <a:lnTo>
                      <a:pt x="1" y="19"/>
                    </a:lnTo>
                    <a:lnTo>
                      <a:pt x="2" y="22"/>
                    </a:lnTo>
                    <a:lnTo>
                      <a:pt x="5" y="27"/>
                    </a:lnTo>
                    <a:lnTo>
                      <a:pt x="6" y="29"/>
                    </a:lnTo>
                    <a:lnTo>
                      <a:pt x="9" y="31"/>
                    </a:lnTo>
                    <a:lnTo>
                      <a:pt x="11" y="31"/>
                    </a:lnTo>
                    <a:lnTo>
                      <a:pt x="45" y="87"/>
                    </a:lnTo>
                    <a:lnTo>
                      <a:pt x="27" y="25"/>
                    </a:lnTo>
                    <a:lnTo>
                      <a:pt x="29" y="23"/>
                    </a:lnTo>
                    <a:lnTo>
                      <a:pt x="28" y="21"/>
                    </a:lnTo>
                    <a:lnTo>
                      <a:pt x="28" y="18"/>
                    </a:lnTo>
                    <a:lnTo>
                      <a:pt x="26" y="13"/>
                    </a:lnTo>
                    <a:lnTo>
                      <a:pt x="24" y="11"/>
                    </a:lnTo>
                    <a:lnTo>
                      <a:pt x="23" y="8"/>
                    </a:lnTo>
                    <a:lnTo>
                      <a:pt x="21" y="6"/>
                    </a:lnTo>
                    <a:lnTo>
                      <a:pt x="18" y="5"/>
                    </a:lnTo>
                    <a:lnTo>
                      <a:pt x="15" y="2"/>
                    </a:lnTo>
                    <a:lnTo>
                      <a:pt x="12" y="1"/>
                    </a:lnTo>
                    <a:lnTo>
                      <a:pt x="10" y="2"/>
                    </a:lnTo>
                    <a:lnTo>
                      <a:pt x="7"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913" name="Freeform 77"/>
              <p:cNvSpPr>
                <a:spLocks/>
              </p:cNvSpPr>
              <p:nvPr/>
            </p:nvSpPr>
            <p:spPr bwMode="auto">
              <a:xfrm>
                <a:off x="3211" y="1655"/>
                <a:ext cx="51" cy="96"/>
              </a:xfrm>
              <a:custGeom>
                <a:avLst/>
                <a:gdLst>
                  <a:gd name="T0" fmla="*/ 10 w 51"/>
                  <a:gd name="T1" fmla="*/ 1 h 96"/>
                  <a:gd name="T2" fmla="*/ 7 w 51"/>
                  <a:gd name="T3" fmla="*/ 2 h 96"/>
                  <a:gd name="T4" fmla="*/ 5 w 51"/>
                  <a:gd name="T5" fmla="*/ 6 h 96"/>
                  <a:gd name="T6" fmla="*/ 4 w 51"/>
                  <a:gd name="T7" fmla="*/ 7 h 96"/>
                  <a:gd name="T8" fmla="*/ 1 w 51"/>
                  <a:gd name="T9" fmla="*/ 11 h 96"/>
                  <a:gd name="T10" fmla="*/ 0 w 51"/>
                  <a:gd name="T11" fmla="*/ 15 h 96"/>
                  <a:gd name="T12" fmla="*/ 1 w 51"/>
                  <a:gd name="T13" fmla="*/ 17 h 96"/>
                  <a:gd name="T14" fmla="*/ 1 w 51"/>
                  <a:gd name="T15" fmla="*/ 23 h 96"/>
                  <a:gd name="T16" fmla="*/ 2 w 51"/>
                  <a:gd name="T17" fmla="*/ 25 h 96"/>
                  <a:gd name="T18" fmla="*/ 4 w 51"/>
                  <a:gd name="T19" fmla="*/ 29 h 96"/>
                  <a:gd name="T20" fmla="*/ 8 w 51"/>
                  <a:gd name="T21" fmla="*/ 33 h 96"/>
                  <a:gd name="T22" fmla="*/ 10 w 51"/>
                  <a:gd name="T23" fmla="*/ 36 h 96"/>
                  <a:gd name="T24" fmla="*/ 12 w 51"/>
                  <a:gd name="T25" fmla="*/ 37 h 96"/>
                  <a:gd name="T26" fmla="*/ 50 w 51"/>
                  <a:gd name="T27" fmla="*/ 95 h 96"/>
                  <a:gd name="T28" fmla="*/ 33 w 51"/>
                  <a:gd name="T29" fmla="*/ 27 h 96"/>
                  <a:gd name="T30" fmla="*/ 36 w 51"/>
                  <a:gd name="T31" fmla="*/ 24 h 96"/>
                  <a:gd name="T32" fmla="*/ 35 w 51"/>
                  <a:gd name="T33" fmla="*/ 21 h 96"/>
                  <a:gd name="T34" fmla="*/ 36 w 51"/>
                  <a:gd name="T35" fmla="*/ 19 h 96"/>
                  <a:gd name="T36" fmla="*/ 33 w 51"/>
                  <a:gd name="T37" fmla="*/ 13 h 96"/>
                  <a:gd name="T38" fmla="*/ 32 w 51"/>
                  <a:gd name="T39" fmla="*/ 11 h 96"/>
                  <a:gd name="T40" fmla="*/ 29 w 51"/>
                  <a:gd name="T41" fmla="*/ 8 h 96"/>
                  <a:gd name="T42" fmla="*/ 27 w 51"/>
                  <a:gd name="T43" fmla="*/ 5 h 96"/>
                  <a:gd name="T44" fmla="*/ 23 w 51"/>
                  <a:gd name="T45" fmla="*/ 1 h 96"/>
                  <a:gd name="T46" fmla="*/ 18 w 51"/>
                  <a:gd name="T47" fmla="*/ 0 h 96"/>
                  <a:gd name="T48" fmla="*/ 17 w 51"/>
                  <a:gd name="T49" fmla="*/ 1 h 96"/>
                  <a:gd name="T50" fmla="*/ 12 w 51"/>
                  <a:gd name="T51" fmla="*/ 0 h 96"/>
                  <a:gd name="T52" fmla="*/ 10 w 51"/>
                  <a:gd name="T53" fmla="*/ 1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96"/>
                  <a:gd name="T83" fmla="*/ 51 w 51"/>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96">
                    <a:moveTo>
                      <a:pt x="10" y="1"/>
                    </a:moveTo>
                    <a:lnTo>
                      <a:pt x="7" y="2"/>
                    </a:lnTo>
                    <a:lnTo>
                      <a:pt x="5" y="6"/>
                    </a:lnTo>
                    <a:lnTo>
                      <a:pt x="4" y="7"/>
                    </a:lnTo>
                    <a:lnTo>
                      <a:pt x="1" y="11"/>
                    </a:lnTo>
                    <a:lnTo>
                      <a:pt x="0" y="15"/>
                    </a:lnTo>
                    <a:lnTo>
                      <a:pt x="1" y="17"/>
                    </a:lnTo>
                    <a:lnTo>
                      <a:pt x="1" y="23"/>
                    </a:lnTo>
                    <a:lnTo>
                      <a:pt x="2" y="25"/>
                    </a:lnTo>
                    <a:lnTo>
                      <a:pt x="4" y="29"/>
                    </a:lnTo>
                    <a:lnTo>
                      <a:pt x="8" y="33"/>
                    </a:lnTo>
                    <a:lnTo>
                      <a:pt x="10" y="36"/>
                    </a:lnTo>
                    <a:lnTo>
                      <a:pt x="12" y="37"/>
                    </a:lnTo>
                    <a:lnTo>
                      <a:pt x="50" y="95"/>
                    </a:lnTo>
                    <a:lnTo>
                      <a:pt x="33" y="27"/>
                    </a:lnTo>
                    <a:lnTo>
                      <a:pt x="36" y="24"/>
                    </a:lnTo>
                    <a:lnTo>
                      <a:pt x="35" y="21"/>
                    </a:lnTo>
                    <a:lnTo>
                      <a:pt x="36" y="19"/>
                    </a:lnTo>
                    <a:lnTo>
                      <a:pt x="33" y="13"/>
                    </a:lnTo>
                    <a:lnTo>
                      <a:pt x="32" y="11"/>
                    </a:lnTo>
                    <a:lnTo>
                      <a:pt x="29" y="8"/>
                    </a:lnTo>
                    <a:lnTo>
                      <a:pt x="27" y="5"/>
                    </a:lnTo>
                    <a:lnTo>
                      <a:pt x="23" y="1"/>
                    </a:lnTo>
                    <a:lnTo>
                      <a:pt x="18" y="0"/>
                    </a:lnTo>
                    <a:lnTo>
                      <a:pt x="17" y="1"/>
                    </a:lnTo>
                    <a:lnTo>
                      <a:pt x="12" y="0"/>
                    </a:lnTo>
                    <a:lnTo>
                      <a:pt x="10" y="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914" name="Freeform 78"/>
              <p:cNvSpPr>
                <a:spLocks/>
              </p:cNvSpPr>
              <p:nvPr/>
            </p:nvSpPr>
            <p:spPr bwMode="auto">
              <a:xfrm>
                <a:off x="3249" y="1771"/>
                <a:ext cx="45" cy="32"/>
              </a:xfrm>
              <a:custGeom>
                <a:avLst/>
                <a:gdLst>
                  <a:gd name="T0" fmla="*/ 6 w 45"/>
                  <a:gd name="T1" fmla="*/ 16 h 32"/>
                  <a:gd name="T2" fmla="*/ 10 w 45"/>
                  <a:gd name="T3" fmla="*/ 14 h 32"/>
                  <a:gd name="T4" fmla="*/ 11 w 45"/>
                  <a:gd name="T5" fmla="*/ 14 h 32"/>
                  <a:gd name="T6" fmla="*/ 16 w 45"/>
                  <a:gd name="T7" fmla="*/ 16 h 32"/>
                  <a:gd name="T8" fmla="*/ 18 w 45"/>
                  <a:gd name="T9" fmla="*/ 14 h 32"/>
                  <a:gd name="T10" fmla="*/ 18 w 45"/>
                  <a:gd name="T11" fmla="*/ 13 h 32"/>
                  <a:gd name="T12" fmla="*/ 22 w 45"/>
                  <a:gd name="T13" fmla="*/ 12 h 32"/>
                  <a:gd name="T14" fmla="*/ 23 w 45"/>
                  <a:gd name="T15" fmla="*/ 12 h 32"/>
                  <a:gd name="T16" fmla="*/ 27 w 45"/>
                  <a:gd name="T17" fmla="*/ 11 h 32"/>
                  <a:gd name="T18" fmla="*/ 29 w 45"/>
                  <a:gd name="T19" fmla="*/ 10 h 32"/>
                  <a:gd name="T20" fmla="*/ 31 w 45"/>
                  <a:gd name="T21" fmla="*/ 8 h 32"/>
                  <a:gd name="T22" fmla="*/ 33 w 45"/>
                  <a:gd name="T23" fmla="*/ 7 h 32"/>
                  <a:gd name="T24" fmla="*/ 35 w 45"/>
                  <a:gd name="T25" fmla="*/ 6 h 32"/>
                  <a:gd name="T26" fmla="*/ 38 w 45"/>
                  <a:gd name="T27" fmla="*/ 6 h 32"/>
                  <a:gd name="T28" fmla="*/ 40 w 45"/>
                  <a:gd name="T29" fmla="*/ 5 h 32"/>
                  <a:gd name="T30" fmla="*/ 42 w 45"/>
                  <a:gd name="T31" fmla="*/ 5 h 32"/>
                  <a:gd name="T32" fmla="*/ 44 w 45"/>
                  <a:gd name="T33" fmla="*/ 0 h 32"/>
                  <a:gd name="T34" fmla="*/ 42 w 45"/>
                  <a:gd name="T35" fmla="*/ 5 h 32"/>
                  <a:gd name="T36" fmla="*/ 40 w 45"/>
                  <a:gd name="T37" fmla="*/ 6 h 32"/>
                  <a:gd name="T38" fmla="*/ 38 w 45"/>
                  <a:gd name="T39" fmla="*/ 7 h 32"/>
                  <a:gd name="T40" fmla="*/ 34 w 45"/>
                  <a:gd name="T41" fmla="*/ 10 h 32"/>
                  <a:gd name="T42" fmla="*/ 31 w 45"/>
                  <a:gd name="T43" fmla="*/ 12 h 32"/>
                  <a:gd name="T44" fmla="*/ 28 w 45"/>
                  <a:gd name="T45" fmla="*/ 13 h 32"/>
                  <a:gd name="T46" fmla="*/ 23 w 45"/>
                  <a:gd name="T47" fmla="*/ 14 h 32"/>
                  <a:gd name="T48" fmla="*/ 20 w 45"/>
                  <a:gd name="T49" fmla="*/ 16 h 32"/>
                  <a:gd name="T50" fmla="*/ 17 w 45"/>
                  <a:gd name="T51" fmla="*/ 18 h 32"/>
                  <a:gd name="T52" fmla="*/ 13 w 45"/>
                  <a:gd name="T53" fmla="*/ 20 h 32"/>
                  <a:gd name="T54" fmla="*/ 9 w 45"/>
                  <a:gd name="T55" fmla="*/ 21 h 32"/>
                  <a:gd name="T56" fmla="*/ 6 w 45"/>
                  <a:gd name="T57" fmla="*/ 23 h 32"/>
                  <a:gd name="T58" fmla="*/ 6 w 45"/>
                  <a:gd name="T59" fmla="*/ 23 h 32"/>
                  <a:gd name="T60" fmla="*/ 2 w 45"/>
                  <a:gd name="T61" fmla="*/ 26 h 32"/>
                  <a:gd name="T62" fmla="*/ 2 w 45"/>
                  <a:gd name="T63" fmla="*/ 29 h 32"/>
                  <a:gd name="T64" fmla="*/ 0 w 45"/>
                  <a:gd name="T65" fmla="*/ 31 h 32"/>
                  <a:gd name="T66" fmla="*/ 1 w 45"/>
                  <a:gd name="T67" fmla="*/ 26 h 32"/>
                  <a:gd name="T68" fmla="*/ 1 w 45"/>
                  <a:gd name="T69" fmla="*/ 25 h 32"/>
                  <a:gd name="T70" fmla="*/ 2 w 45"/>
                  <a:gd name="T71" fmla="*/ 24 h 32"/>
                  <a:gd name="T72" fmla="*/ 5 w 45"/>
                  <a:gd name="T73" fmla="*/ 20 h 32"/>
                  <a:gd name="T74" fmla="*/ 5 w 45"/>
                  <a:gd name="T75" fmla="*/ 19 h 32"/>
                  <a:gd name="T76" fmla="*/ 6 w 45"/>
                  <a:gd name="T77" fmla="*/ 16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32"/>
                  <a:gd name="T119" fmla="*/ 45 w 45"/>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32">
                    <a:moveTo>
                      <a:pt x="6" y="16"/>
                    </a:moveTo>
                    <a:lnTo>
                      <a:pt x="10" y="14"/>
                    </a:lnTo>
                    <a:lnTo>
                      <a:pt x="11" y="14"/>
                    </a:lnTo>
                    <a:lnTo>
                      <a:pt x="16" y="16"/>
                    </a:lnTo>
                    <a:lnTo>
                      <a:pt x="18" y="14"/>
                    </a:lnTo>
                    <a:lnTo>
                      <a:pt x="18" y="13"/>
                    </a:lnTo>
                    <a:lnTo>
                      <a:pt x="22" y="12"/>
                    </a:lnTo>
                    <a:lnTo>
                      <a:pt x="23" y="12"/>
                    </a:lnTo>
                    <a:lnTo>
                      <a:pt x="27" y="11"/>
                    </a:lnTo>
                    <a:lnTo>
                      <a:pt x="29" y="10"/>
                    </a:lnTo>
                    <a:lnTo>
                      <a:pt x="31" y="8"/>
                    </a:lnTo>
                    <a:lnTo>
                      <a:pt x="33" y="7"/>
                    </a:lnTo>
                    <a:lnTo>
                      <a:pt x="35" y="6"/>
                    </a:lnTo>
                    <a:lnTo>
                      <a:pt x="38" y="6"/>
                    </a:lnTo>
                    <a:lnTo>
                      <a:pt x="40" y="5"/>
                    </a:lnTo>
                    <a:lnTo>
                      <a:pt x="42" y="5"/>
                    </a:lnTo>
                    <a:lnTo>
                      <a:pt x="44" y="0"/>
                    </a:lnTo>
                    <a:lnTo>
                      <a:pt x="42" y="5"/>
                    </a:lnTo>
                    <a:lnTo>
                      <a:pt x="40" y="6"/>
                    </a:lnTo>
                    <a:lnTo>
                      <a:pt x="38" y="7"/>
                    </a:lnTo>
                    <a:lnTo>
                      <a:pt x="34" y="10"/>
                    </a:lnTo>
                    <a:lnTo>
                      <a:pt x="31" y="12"/>
                    </a:lnTo>
                    <a:lnTo>
                      <a:pt x="28" y="13"/>
                    </a:lnTo>
                    <a:lnTo>
                      <a:pt x="23" y="14"/>
                    </a:lnTo>
                    <a:lnTo>
                      <a:pt x="20" y="16"/>
                    </a:lnTo>
                    <a:lnTo>
                      <a:pt x="17" y="18"/>
                    </a:lnTo>
                    <a:lnTo>
                      <a:pt x="13" y="20"/>
                    </a:lnTo>
                    <a:lnTo>
                      <a:pt x="9" y="21"/>
                    </a:lnTo>
                    <a:lnTo>
                      <a:pt x="6" y="23"/>
                    </a:lnTo>
                    <a:lnTo>
                      <a:pt x="2" y="26"/>
                    </a:lnTo>
                    <a:lnTo>
                      <a:pt x="2" y="29"/>
                    </a:lnTo>
                    <a:lnTo>
                      <a:pt x="0" y="31"/>
                    </a:lnTo>
                    <a:lnTo>
                      <a:pt x="1" y="26"/>
                    </a:lnTo>
                    <a:lnTo>
                      <a:pt x="1" y="25"/>
                    </a:lnTo>
                    <a:lnTo>
                      <a:pt x="2" y="24"/>
                    </a:lnTo>
                    <a:lnTo>
                      <a:pt x="5" y="20"/>
                    </a:lnTo>
                    <a:lnTo>
                      <a:pt x="5" y="19"/>
                    </a:lnTo>
                    <a:lnTo>
                      <a:pt x="6" y="16"/>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grpSp>
        <p:sp>
          <p:nvSpPr>
            <p:cNvPr id="29751" name="Freeform 79"/>
            <p:cNvSpPr>
              <a:spLocks/>
            </p:cNvSpPr>
            <p:nvPr/>
          </p:nvSpPr>
          <p:spPr bwMode="auto">
            <a:xfrm>
              <a:off x="3194" y="1858"/>
              <a:ext cx="32" cy="82"/>
            </a:xfrm>
            <a:custGeom>
              <a:avLst/>
              <a:gdLst>
                <a:gd name="T0" fmla="*/ 25 w 32"/>
                <a:gd name="T1" fmla="*/ 81 h 82"/>
                <a:gd name="T2" fmla="*/ 22 w 32"/>
                <a:gd name="T3" fmla="*/ 81 h 82"/>
                <a:gd name="T4" fmla="*/ 20 w 32"/>
                <a:gd name="T5" fmla="*/ 78 h 82"/>
                <a:gd name="T6" fmla="*/ 20 w 32"/>
                <a:gd name="T7" fmla="*/ 76 h 82"/>
                <a:gd name="T8" fmla="*/ 18 w 32"/>
                <a:gd name="T9" fmla="*/ 72 h 82"/>
                <a:gd name="T10" fmla="*/ 18 w 32"/>
                <a:gd name="T11" fmla="*/ 68 h 82"/>
                <a:gd name="T12" fmla="*/ 18 w 32"/>
                <a:gd name="T13" fmla="*/ 65 h 82"/>
                <a:gd name="T14" fmla="*/ 20 w 32"/>
                <a:gd name="T15" fmla="*/ 65 h 82"/>
                <a:gd name="T16" fmla="*/ 20 w 32"/>
                <a:gd name="T17" fmla="*/ 59 h 82"/>
                <a:gd name="T18" fmla="*/ 22 w 32"/>
                <a:gd name="T19" fmla="*/ 57 h 82"/>
                <a:gd name="T20" fmla="*/ 22 w 32"/>
                <a:gd name="T21" fmla="*/ 52 h 82"/>
                <a:gd name="T22" fmla="*/ 22 w 32"/>
                <a:gd name="T23" fmla="*/ 50 h 82"/>
                <a:gd name="T24" fmla="*/ 20 w 32"/>
                <a:gd name="T25" fmla="*/ 44 h 82"/>
                <a:gd name="T26" fmla="*/ 20 w 32"/>
                <a:gd name="T27" fmla="*/ 39 h 82"/>
                <a:gd name="T28" fmla="*/ 18 w 32"/>
                <a:gd name="T29" fmla="*/ 39 h 82"/>
                <a:gd name="T30" fmla="*/ 18 w 32"/>
                <a:gd name="T31" fmla="*/ 37 h 82"/>
                <a:gd name="T32" fmla="*/ 16 w 32"/>
                <a:gd name="T33" fmla="*/ 37 h 82"/>
                <a:gd name="T34" fmla="*/ 16 w 32"/>
                <a:gd name="T35" fmla="*/ 33 h 82"/>
                <a:gd name="T36" fmla="*/ 14 w 32"/>
                <a:gd name="T37" fmla="*/ 33 h 82"/>
                <a:gd name="T38" fmla="*/ 11 w 32"/>
                <a:gd name="T39" fmla="*/ 26 h 82"/>
                <a:gd name="T40" fmla="*/ 11 w 32"/>
                <a:gd name="T41" fmla="*/ 21 h 82"/>
                <a:gd name="T42" fmla="*/ 14 w 32"/>
                <a:gd name="T43" fmla="*/ 16 h 82"/>
                <a:gd name="T44" fmla="*/ 18 w 32"/>
                <a:gd name="T45" fmla="*/ 13 h 82"/>
                <a:gd name="T46" fmla="*/ 20 w 32"/>
                <a:gd name="T47" fmla="*/ 11 h 82"/>
                <a:gd name="T48" fmla="*/ 25 w 32"/>
                <a:gd name="T49" fmla="*/ 9 h 82"/>
                <a:gd name="T50" fmla="*/ 26 w 32"/>
                <a:gd name="T51" fmla="*/ 9 h 82"/>
                <a:gd name="T52" fmla="*/ 31 w 32"/>
                <a:gd name="T53" fmla="*/ 9 h 82"/>
                <a:gd name="T54" fmla="*/ 29 w 32"/>
                <a:gd name="T55" fmla="*/ 5 h 82"/>
                <a:gd name="T56" fmla="*/ 26 w 32"/>
                <a:gd name="T57" fmla="*/ 5 h 82"/>
                <a:gd name="T58" fmla="*/ 25 w 32"/>
                <a:gd name="T59" fmla="*/ 3 h 82"/>
                <a:gd name="T60" fmla="*/ 22 w 32"/>
                <a:gd name="T61" fmla="*/ 3 h 82"/>
                <a:gd name="T62" fmla="*/ 20 w 32"/>
                <a:gd name="T63" fmla="*/ 0 h 82"/>
                <a:gd name="T64" fmla="*/ 11 w 32"/>
                <a:gd name="T65" fmla="*/ 0 h 82"/>
                <a:gd name="T66" fmla="*/ 7 w 32"/>
                <a:gd name="T67" fmla="*/ 5 h 82"/>
                <a:gd name="T68" fmla="*/ 5 w 32"/>
                <a:gd name="T69" fmla="*/ 13 h 82"/>
                <a:gd name="T70" fmla="*/ 3 w 32"/>
                <a:gd name="T71" fmla="*/ 21 h 82"/>
                <a:gd name="T72" fmla="*/ 3 w 32"/>
                <a:gd name="T73" fmla="*/ 29 h 82"/>
                <a:gd name="T74" fmla="*/ 0 w 32"/>
                <a:gd name="T75" fmla="*/ 37 h 82"/>
                <a:gd name="T76" fmla="*/ 3 w 32"/>
                <a:gd name="T77" fmla="*/ 44 h 82"/>
                <a:gd name="T78" fmla="*/ 3 w 32"/>
                <a:gd name="T79" fmla="*/ 50 h 82"/>
                <a:gd name="T80" fmla="*/ 3 w 32"/>
                <a:gd name="T81" fmla="*/ 52 h 82"/>
                <a:gd name="T82" fmla="*/ 5 w 32"/>
                <a:gd name="T83" fmla="*/ 55 h 82"/>
                <a:gd name="T84" fmla="*/ 5 w 32"/>
                <a:gd name="T85" fmla="*/ 57 h 82"/>
                <a:gd name="T86" fmla="*/ 5 w 32"/>
                <a:gd name="T87" fmla="*/ 59 h 82"/>
                <a:gd name="T88" fmla="*/ 7 w 32"/>
                <a:gd name="T89" fmla="*/ 63 h 82"/>
                <a:gd name="T90" fmla="*/ 7 w 32"/>
                <a:gd name="T91" fmla="*/ 65 h 82"/>
                <a:gd name="T92" fmla="*/ 9 w 32"/>
                <a:gd name="T93" fmla="*/ 68 h 82"/>
                <a:gd name="T94" fmla="*/ 11 w 32"/>
                <a:gd name="T95" fmla="*/ 72 h 82"/>
                <a:gd name="T96" fmla="*/ 14 w 32"/>
                <a:gd name="T97" fmla="*/ 76 h 82"/>
                <a:gd name="T98" fmla="*/ 16 w 32"/>
                <a:gd name="T99" fmla="*/ 78 h 82"/>
                <a:gd name="T100" fmla="*/ 18 w 32"/>
                <a:gd name="T101" fmla="*/ 81 h 82"/>
                <a:gd name="T102" fmla="*/ 25 w 32"/>
                <a:gd name="T103" fmla="*/ 81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
                <a:gd name="T157" fmla="*/ 0 h 82"/>
                <a:gd name="T158" fmla="*/ 32 w 3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 h="82">
                  <a:moveTo>
                    <a:pt x="25" y="81"/>
                  </a:moveTo>
                  <a:lnTo>
                    <a:pt x="22" y="81"/>
                  </a:lnTo>
                  <a:lnTo>
                    <a:pt x="20" y="78"/>
                  </a:lnTo>
                  <a:lnTo>
                    <a:pt x="20" y="76"/>
                  </a:lnTo>
                  <a:lnTo>
                    <a:pt x="18" y="72"/>
                  </a:lnTo>
                  <a:lnTo>
                    <a:pt x="18" y="68"/>
                  </a:lnTo>
                  <a:lnTo>
                    <a:pt x="18" y="65"/>
                  </a:lnTo>
                  <a:lnTo>
                    <a:pt x="20" y="65"/>
                  </a:lnTo>
                  <a:lnTo>
                    <a:pt x="20" y="59"/>
                  </a:lnTo>
                  <a:lnTo>
                    <a:pt x="22" y="57"/>
                  </a:lnTo>
                  <a:lnTo>
                    <a:pt x="22" y="52"/>
                  </a:lnTo>
                  <a:lnTo>
                    <a:pt x="22" y="50"/>
                  </a:lnTo>
                  <a:lnTo>
                    <a:pt x="20" y="44"/>
                  </a:lnTo>
                  <a:lnTo>
                    <a:pt x="20" y="39"/>
                  </a:lnTo>
                  <a:lnTo>
                    <a:pt x="18" y="39"/>
                  </a:lnTo>
                  <a:lnTo>
                    <a:pt x="18" y="37"/>
                  </a:lnTo>
                  <a:lnTo>
                    <a:pt x="16" y="37"/>
                  </a:lnTo>
                  <a:lnTo>
                    <a:pt x="16" y="33"/>
                  </a:lnTo>
                  <a:lnTo>
                    <a:pt x="14" y="33"/>
                  </a:lnTo>
                  <a:lnTo>
                    <a:pt x="11" y="26"/>
                  </a:lnTo>
                  <a:lnTo>
                    <a:pt x="11" y="21"/>
                  </a:lnTo>
                  <a:lnTo>
                    <a:pt x="14" y="16"/>
                  </a:lnTo>
                  <a:lnTo>
                    <a:pt x="18" y="13"/>
                  </a:lnTo>
                  <a:lnTo>
                    <a:pt x="20" y="11"/>
                  </a:lnTo>
                  <a:lnTo>
                    <a:pt x="25" y="9"/>
                  </a:lnTo>
                  <a:lnTo>
                    <a:pt x="26" y="9"/>
                  </a:lnTo>
                  <a:lnTo>
                    <a:pt x="31" y="9"/>
                  </a:lnTo>
                  <a:lnTo>
                    <a:pt x="29" y="5"/>
                  </a:lnTo>
                  <a:lnTo>
                    <a:pt x="26" y="5"/>
                  </a:lnTo>
                  <a:lnTo>
                    <a:pt x="25" y="3"/>
                  </a:lnTo>
                  <a:lnTo>
                    <a:pt x="22" y="3"/>
                  </a:lnTo>
                  <a:lnTo>
                    <a:pt x="20" y="0"/>
                  </a:lnTo>
                  <a:lnTo>
                    <a:pt x="11" y="0"/>
                  </a:lnTo>
                  <a:lnTo>
                    <a:pt x="7" y="5"/>
                  </a:lnTo>
                  <a:lnTo>
                    <a:pt x="5" y="13"/>
                  </a:lnTo>
                  <a:lnTo>
                    <a:pt x="3" y="21"/>
                  </a:lnTo>
                  <a:lnTo>
                    <a:pt x="3" y="29"/>
                  </a:lnTo>
                  <a:lnTo>
                    <a:pt x="0" y="37"/>
                  </a:lnTo>
                  <a:lnTo>
                    <a:pt x="3" y="44"/>
                  </a:lnTo>
                  <a:lnTo>
                    <a:pt x="3" y="50"/>
                  </a:lnTo>
                  <a:lnTo>
                    <a:pt x="3" y="52"/>
                  </a:lnTo>
                  <a:lnTo>
                    <a:pt x="5" y="55"/>
                  </a:lnTo>
                  <a:lnTo>
                    <a:pt x="5" y="57"/>
                  </a:lnTo>
                  <a:lnTo>
                    <a:pt x="5" y="59"/>
                  </a:lnTo>
                  <a:lnTo>
                    <a:pt x="7" y="63"/>
                  </a:lnTo>
                  <a:lnTo>
                    <a:pt x="7" y="65"/>
                  </a:lnTo>
                  <a:lnTo>
                    <a:pt x="9" y="68"/>
                  </a:lnTo>
                  <a:lnTo>
                    <a:pt x="11" y="72"/>
                  </a:lnTo>
                  <a:lnTo>
                    <a:pt x="14" y="76"/>
                  </a:lnTo>
                  <a:lnTo>
                    <a:pt x="16" y="78"/>
                  </a:lnTo>
                  <a:lnTo>
                    <a:pt x="18" y="81"/>
                  </a:lnTo>
                  <a:lnTo>
                    <a:pt x="25" y="81"/>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2" name="Freeform 80"/>
            <p:cNvSpPr>
              <a:spLocks/>
            </p:cNvSpPr>
            <p:nvPr/>
          </p:nvSpPr>
          <p:spPr bwMode="auto">
            <a:xfrm>
              <a:off x="3198" y="1939"/>
              <a:ext cx="8" cy="1"/>
            </a:xfrm>
            <a:custGeom>
              <a:avLst/>
              <a:gdLst>
                <a:gd name="T0" fmla="*/ 7 w 8"/>
                <a:gd name="T1" fmla="*/ 0 h 1"/>
                <a:gd name="T2" fmla="*/ 6 w 8"/>
                <a:gd name="T3" fmla="*/ 0 h 1"/>
                <a:gd name="T4" fmla="*/ 5 w 8"/>
                <a:gd name="T5" fmla="*/ 0 h 1"/>
                <a:gd name="T6" fmla="*/ 4 w 8"/>
                <a:gd name="T7" fmla="*/ 0 h 1"/>
                <a:gd name="T8" fmla="*/ 4 w 8"/>
                <a:gd name="T9" fmla="*/ 0 h 1"/>
                <a:gd name="T10" fmla="*/ 1 w 8"/>
                <a:gd name="T11" fmla="*/ 0 h 1"/>
                <a:gd name="T12" fmla="*/ 0 w 8"/>
                <a:gd name="T13" fmla="*/ 0 h 1"/>
                <a:gd name="T14" fmla="*/ 7 w 8"/>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
                <a:gd name="T26" fmla="*/ 8 w 8"/>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
                  <a:moveTo>
                    <a:pt x="7" y="0"/>
                  </a:moveTo>
                  <a:lnTo>
                    <a:pt x="6" y="0"/>
                  </a:lnTo>
                  <a:lnTo>
                    <a:pt x="5" y="0"/>
                  </a:lnTo>
                  <a:lnTo>
                    <a:pt x="4" y="0"/>
                  </a:lnTo>
                  <a:lnTo>
                    <a:pt x="1" y="0"/>
                  </a:lnTo>
                  <a:lnTo>
                    <a:pt x="0" y="0"/>
                  </a:lnTo>
                  <a:lnTo>
                    <a:pt x="7"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3" name="Freeform 81"/>
            <p:cNvSpPr>
              <a:spLocks/>
            </p:cNvSpPr>
            <p:nvPr/>
          </p:nvSpPr>
          <p:spPr bwMode="auto">
            <a:xfrm>
              <a:off x="3227" y="1855"/>
              <a:ext cx="26" cy="4"/>
            </a:xfrm>
            <a:custGeom>
              <a:avLst/>
              <a:gdLst>
                <a:gd name="T0" fmla="*/ 12 w 26"/>
                <a:gd name="T1" fmla="*/ 0 h 4"/>
                <a:gd name="T2" fmla="*/ 12 w 26"/>
                <a:gd name="T3" fmla="*/ 0 h 4"/>
                <a:gd name="T4" fmla="*/ 15 w 26"/>
                <a:gd name="T5" fmla="*/ 2 h 4"/>
                <a:gd name="T6" fmla="*/ 16 w 26"/>
                <a:gd name="T7" fmla="*/ 2 h 4"/>
                <a:gd name="T8" fmla="*/ 18 w 26"/>
                <a:gd name="T9" fmla="*/ 2 h 4"/>
                <a:gd name="T10" fmla="*/ 21 w 26"/>
                <a:gd name="T11" fmla="*/ 2 h 4"/>
                <a:gd name="T12" fmla="*/ 22 w 26"/>
                <a:gd name="T13" fmla="*/ 2 h 4"/>
                <a:gd name="T14" fmla="*/ 25 w 26"/>
                <a:gd name="T15" fmla="*/ 2 h 4"/>
                <a:gd name="T16" fmla="*/ 22 w 26"/>
                <a:gd name="T17" fmla="*/ 3 h 4"/>
                <a:gd name="T18" fmla="*/ 21 w 26"/>
                <a:gd name="T19" fmla="*/ 3 h 4"/>
                <a:gd name="T20" fmla="*/ 18 w 26"/>
                <a:gd name="T21" fmla="*/ 3 h 4"/>
                <a:gd name="T22" fmla="*/ 16 w 26"/>
                <a:gd name="T23" fmla="*/ 3 h 4"/>
                <a:gd name="T24" fmla="*/ 12 w 26"/>
                <a:gd name="T25" fmla="*/ 3 h 4"/>
                <a:gd name="T26" fmla="*/ 10 w 26"/>
                <a:gd name="T27" fmla="*/ 3 h 4"/>
                <a:gd name="T28" fmla="*/ 8 w 26"/>
                <a:gd name="T29" fmla="*/ 3 h 4"/>
                <a:gd name="T30" fmla="*/ 6 w 26"/>
                <a:gd name="T31" fmla="*/ 2 h 4"/>
                <a:gd name="T32" fmla="*/ 4 w 26"/>
                <a:gd name="T33" fmla="*/ 2 h 4"/>
                <a:gd name="T34" fmla="*/ 2 w 26"/>
                <a:gd name="T35" fmla="*/ 0 h 4"/>
                <a:gd name="T36" fmla="*/ 0 w 26"/>
                <a:gd name="T37" fmla="*/ 0 h 4"/>
                <a:gd name="T38" fmla="*/ 12 w 26"/>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4"/>
                <a:gd name="T62" fmla="*/ 26 w 26"/>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4">
                  <a:moveTo>
                    <a:pt x="12" y="0"/>
                  </a:moveTo>
                  <a:lnTo>
                    <a:pt x="12" y="0"/>
                  </a:lnTo>
                  <a:lnTo>
                    <a:pt x="15" y="2"/>
                  </a:lnTo>
                  <a:lnTo>
                    <a:pt x="16" y="2"/>
                  </a:lnTo>
                  <a:lnTo>
                    <a:pt x="18" y="2"/>
                  </a:lnTo>
                  <a:lnTo>
                    <a:pt x="21" y="2"/>
                  </a:lnTo>
                  <a:lnTo>
                    <a:pt x="22" y="2"/>
                  </a:lnTo>
                  <a:lnTo>
                    <a:pt x="25" y="2"/>
                  </a:lnTo>
                  <a:lnTo>
                    <a:pt x="22" y="3"/>
                  </a:lnTo>
                  <a:lnTo>
                    <a:pt x="21" y="3"/>
                  </a:lnTo>
                  <a:lnTo>
                    <a:pt x="18" y="3"/>
                  </a:lnTo>
                  <a:lnTo>
                    <a:pt x="16" y="3"/>
                  </a:lnTo>
                  <a:lnTo>
                    <a:pt x="12" y="3"/>
                  </a:lnTo>
                  <a:lnTo>
                    <a:pt x="10" y="3"/>
                  </a:lnTo>
                  <a:lnTo>
                    <a:pt x="8" y="3"/>
                  </a:lnTo>
                  <a:lnTo>
                    <a:pt x="6" y="2"/>
                  </a:lnTo>
                  <a:lnTo>
                    <a:pt x="4" y="2"/>
                  </a:lnTo>
                  <a:lnTo>
                    <a:pt x="2" y="0"/>
                  </a:lnTo>
                  <a:lnTo>
                    <a:pt x="0" y="0"/>
                  </a:lnTo>
                  <a:lnTo>
                    <a:pt x="12"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4" name="Freeform 82"/>
            <p:cNvSpPr>
              <a:spLocks/>
            </p:cNvSpPr>
            <p:nvPr/>
          </p:nvSpPr>
          <p:spPr bwMode="auto">
            <a:xfrm>
              <a:off x="3183" y="1948"/>
              <a:ext cx="37" cy="93"/>
            </a:xfrm>
            <a:custGeom>
              <a:avLst/>
              <a:gdLst>
                <a:gd name="T0" fmla="*/ 13 w 37"/>
                <a:gd name="T1" fmla="*/ 92 h 93"/>
                <a:gd name="T2" fmla="*/ 11 w 37"/>
                <a:gd name="T3" fmla="*/ 83 h 93"/>
                <a:gd name="T4" fmla="*/ 9 w 37"/>
                <a:gd name="T5" fmla="*/ 76 h 93"/>
                <a:gd name="T6" fmla="*/ 7 w 37"/>
                <a:gd name="T7" fmla="*/ 68 h 93"/>
                <a:gd name="T8" fmla="*/ 7 w 37"/>
                <a:gd name="T9" fmla="*/ 60 h 93"/>
                <a:gd name="T10" fmla="*/ 7 w 37"/>
                <a:gd name="T11" fmla="*/ 53 h 93"/>
                <a:gd name="T12" fmla="*/ 7 w 37"/>
                <a:gd name="T13" fmla="*/ 44 h 93"/>
                <a:gd name="T14" fmla="*/ 9 w 37"/>
                <a:gd name="T15" fmla="*/ 36 h 93"/>
                <a:gd name="T16" fmla="*/ 11 w 37"/>
                <a:gd name="T17" fmla="*/ 28 h 93"/>
                <a:gd name="T18" fmla="*/ 16 w 37"/>
                <a:gd name="T19" fmla="*/ 23 h 93"/>
                <a:gd name="T20" fmla="*/ 18 w 37"/>
                <a:gd name="T21" fmla="*/ 21 h 93"/>
                <a:gd name="T22" fmla="*/ 23 w 37"/>
                <a:gd name="T23" fmla="*/ 18 h 93"/>
                <a:gd name="T24" fmla="*/ 25 w 37"/>
                <a:gd name="T25" fmla="*/ 15 h 93"/>
                <a:gd name="T26" fmla="*/ 29 w 37"/>
                <a:gd name="T27" fmla="*/ 15 h 93"/>
                <a:gd name="T28" fmla="*/ 31 w 37"/>
                <a:gd name="T29" fmla="*/ 15 h 93"/>
                <a:gd name="T30" fmla="*/ 34 w 37"/>
                <a:gd name="T31" fmla="*/ 13 h 93"/>
                <a:gd name="T32" fmla="*/ 36 w 37"/>
                <a:gd name="T33" fmla="*/ 10 h 93"/>
                <a:gd name="T34" fmla="*/ 34 w 37"/>
                <a:gd name="T35" fmla="*/ 8 h 93"/>
                <a:gd name="T36" fmla="*/ 31 w 37"/>
                <a:gd name="T37" fmla="*/ 4 h 93"/>
                <a:gd name="T38" fmla="*/ 27 w 37"/>
                <a:gd name="T39" fmla="*/ 4 h 93"/>
                <a:gd name="T40" fmla="*/ 25 w 37"/>
                <a:gd name="T41" fmla="*/ 2 h 93"/>
                <a:gd name="T42" fmla="*/ 25 w 37"/>
                <a:gd name="T43" fmla="*/ 0 h 93"/>
                <a:gd name="T44" fmla="*/ 11 w 37"/>
                <a:gd name="T45" fmla="*/ 0 h 93"/>
                <a:gd name="T46" fmla="*/ 9 w 37"/>
                <a:gd name="T47" fmla="*/ 4 h 93"/>
                <a:gd name="T48" fmla="*/ 5 w 37"/>
                <a:gd name="T49" fmla="*/ 13 h 93"/>
                <a:gd name="T50" fmla="*/ 2 w 37"/>
                <a:gd name="T51" fmla="*/ 21 h 93"/>
                <a:gd name="T52" fmla="*/ 2 w 37"/>
                <a:gd name="T53" fmla="*/ 28 h 93"/>
                <a:gd name="T54" fmla="*/ 0 w 37"/>
                <a:gd name="T55" fmla="*/ 36 h 93"/>
                <a:gd name="T56" fmla="*/ 0 w 37"/>
                <a:gd name="T57" fmla="*/ 47 h 93"/>
                <a:gd name="T58" fmla="*/ 0 w 37"/>
                <a:gd name="T59" fmla="*/ 55 h 93"/>
                <a:gd name="T60" fmla="*/ 2 w 37"/>
                <a:gd name="T61" fmla="*/ 60 h 93"/>
                <a:gd name="T62" fmla="*/ 2 w 37"/>
                <a:gd name="T63" fmla="*/ 66 h 93"/>
                <a:gd name="T64" fmla="*/ 5 w 37"/>
                <a:gd name="T65" fmla="*/ 70 h 93"/>
                <a:gd name="T66" fmla="*/ 5 w 37"/>
                <a:gd name="T67" fmla="*/ 76 h 93"/>
                <a:gd name="T68" fmla="*/ 7 w 37"/>
                <a:gd name="T69" fmla="*/ 81 h 93"/>
                <a:gd name="T70" fmla="*/ 9 w 37"/>
                <a:gd name="T71" fmla="*/ 87 h 93"/>
                <a:gd name="T72" fmla="*/ 11 w 37"/>
                <a:gd name="T73" fmla="*/ 92 h 93"/>
                <a:gd name="T74" fmla="*/ 13 w 37"/>
                <a:gd name="T75" fmla="*/ 9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93"/>
                <a:gd name="T116" fmla="*/ 37 w 3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93">
                  <a:moveTo>
                    <a:pt x="13" y="92"/>
                  </a:moveTo>
                  <a:lnTo>
                    <a:pt x="11" y="83"/>
                  </a:lnTo>
                  <a:lnTo>
                    <a:pt x="9" y="76"/>
                  </a:lnTo>
                  <a:lnTo>
                    <a:pt x="7" y="68"/>
                  </a:lnTo>
                  <a:lnTo>
                    <a:pt x="7" y="60"/>
                  </a:lnTo>
                  <a:lnTo>
                    <a:pt x="7" y="53"/>
                  </a:lnTo>
                  <a:lnTo>
                    <a:pt x="7" y="44"/>
                  </a:lnTo>
                  <a:lnTo>
                    <a:pt x="9" y="36"/>
                  </a:lnTo>
                  <a:lnTo>
                    <a:pt x="11" y="28"/>
                  </a:lnTo>
                  <a:lnTo>
                    <a:pt x="16" y="23"/>
                  </a:lnTo>
                  <a:lnTo>
                    <a:pt x="18" y="21"/>
                  </a:lnTo>
                  <a:lnTo>
                    <a:pt x="23" y="18"/>
                  </a:lnTo>
                  <a:lnTo>
                    <a:pt x="25" y="15"/>
                  </a:lnTo>
                  <a:lnTo>
                    <a:pt x="29" y="15"/>
                  </a:lnTo>
                  <a:lnTo>
                    <a:pt x="31" y="15"/>
                  </a:lnTo>
                  <a:lnTo>
                    <a:pt x="34" y="13"/>
                  </a:lnTo>
                  <a:lnTo>
                    <a:pt x="36" y="10"/>
                  </a:lnTo>
                  <a:lnTo>
                    <a:pt x="34" y="8"/>
                  </a:lnTo>
                  <a:lnTo>
                    <a:pt x="31" y="4"/>
                  </a:lnTo>
                  <a:lnTo>
                    <a:pt x="27" y="4"/>
                  </a:lnTo>
                  <a:lnTo>
                    <a:pt x="25" y="2"/>
                  </a:lnTo>
                  <a:lnTo>
                    <a:pt x="25" y="0"/>
                  </a:lnTo>
                  <a:lnTo>
                    <a:pt x="11" y="0"/>
                  </a:lnTo>
                  <a:lnTo>
                    <a:pt x="9" y="4"/>
                  </a:lnTo>
                  <a:lnTo>
                    <a:pt x="5" y="13"/>
                  </a:lnTo>
                  <a:lnTo>
                    <a:pt x="2" y="21"/>
                  </a:lnTo>
                  <a:lnTo>
                    <a:pt x="2" y="28"/>
                  </a:lnTo>
                  <a:lnTo>
                    <a:pt x="0" y="36"/>
                  </a:lnTo>
                  <a:lnTo>
                    <a:pt x="0" y="47"/>
                  </a:lnTo>
                  <a:lnTo>
                    <a:pt x="0" y="55"/>
                  </a:lnTo>
                  <a:lnTo>
                    <a:pt x="2" y="60"/>
                  </a:lnTo>
                  <a:lnTo>
                    <a:pt x="2" y="66"/>
                  </a:lnTo>
                  <a:lnTo>
                    <a:pt x="5" y="70"/>
                  </a:lnTo>
                  <a:lnTo>
                    <a:pt x="5" y="76"/>
                  </a:lnTo>
                  <a:lnTo>
                    <a:pt x="7" y="81"/>
                  </a:lnTo>
                  <a:lnTo>
                    <a:pt x="9" y="87"/>
                  </a:lnTo>
                  <a:lnTo>
                    <a:pt x="11" y="92"/>
                  </a:lnTo>
                  <a:lnTo>
                    <a:pt x="13" y="92"/>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5" name="Freeform 83"/>
            <p:cNvSpPr>
              <a:spLocks/>
            </p:cNvSpPr>
            <p:nvPr/>
          </p:nvSpPr>
          <p:spPr bwMode="auto">
            <a:xfrm>
              <a:off x="3184" y="2040"/>
              <a:ext cx="6" cy="4"/>
            </a:xfrm>
            <a:custGeom>
              <a:avLst/>
              <a:gdLst>
                <a:gd name="T0" fmla="*/ 5 w 6"/>
                <a:gd name="T1" fmla="*/ 3 h 4"/>
                <a:gd name="T2" fmla="*/ 5 w 6"/>
                <a:gd name="T3" fmla="*/ 1 h 4"/>
                <a:gd name="T4" fmla="*/ 3 w 6"/>
                <a:gd name="T5" fmla="*/ 0 h 4"/>
                <a:gd name="T6" fmla="*/ 0 w 6"/>
                <a:gd name="T7" fmla="*/ 3 h 4"/>
                <a:gd name="T8" fmla="*/ 5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5" y="3"/>
                  </a:moveTo>
                  <a:lnTo>
                    <a:pt x="5" y="1"/>
                  </a:lnTo>
                  <a:lnTo>
                    <a:pt x="3" y="0"/>
                  </a:lnTo>
                  <a:lnTo>
                    <a:pt x="0" y="3"/>
                  </a:lnTo>
                  <a:lnTo>
                    <a:pt x="5" y="3"/>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6" name="Freeform 84"/>
            <p:cNvSpPr>
              <a:spLocks/>
            </p:cNvSpPr>
            <p:nvPr/>
          </p:nvSpPr>
          <p:spPr bwMode="auto">
            <a:xfrm>
              <a:off x="3218" y="1948"/>
              <a:ext cx="14" cy="3"/>
            </a:xfrm>
            <a:custGeom>
              <a:avLst/>
              <a:gdLst>
                <a:gd name="T0" fmla="*/ 5 w 14"/>
                <a:gd name="T1" fmla="*/ 0 h 3"/>
                <a:gd name="T2" fmla="*/ 5 w 14"/>
                <a:gd name="T3" fmla="*/ 0 h 3"/>
                <a:gd name="T4" fmla="*/ 6 w 14"/>
                <a:gd name="T5" fmla="*/ 0 h 3"/>
                <a:gd name="T6" fmla="*/ 8 w 14"/>
                <a:gd name="T7" fmla="*/ 1 h 3"/>
                <a:gd name="T8" fmla="*/ 10 w 14"/>
                <a:gd name="T9" fmla="*/ 2 h 3"/>
                <a:gd name="T10" fmla="*/ 11 w 14"/>
                <a:gd name="T11" fmla="*/ 2 h 3"/>
                <a:gd name="T12" fmla="*/ 13 w 14"/>
                <a:gd name="T13" fmla="*/ 2 h 3"/>
                <a:gd name="T14" fmla="*/ 10 w 14"/>
                <a:gd name="T15" fmla="*/ 2 h 3"/>
                <a:gd name="T16" fmla="*/ 6 w 14"/>
                <a:gd name="T17" fmla="*/ 2 h 3"/>
                <a:gd name="T18" fmla="*/ 5 w 14"/>
                <a:gd name="T19" fmla="*/ 1 h 3"/>
                <a:gd name="T20" fmla="*/ 1 w 14"/>
                <a:gd name="T21" fmla="*/ 0 h 3"/>
                <a:gd name="T22" fmla="*/ 0 w 14"/>
                <a:gd name="T23" fmla="*/ 0 h 3"/>
                <a:gd name="T24" fmla="*/ 5 w 14"/>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
                <a:gd name="T41" fmla="*/ 14 w 14"/>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
                  <a:moveTo>
                    <a:pt x="5" y="0"/>
                  </a:moveTo>
                  <a:lnTo>
                    <a:pt x="5" y="0"/>
                  </a:lnTo>
                  <a:lnTo>
                    <a:pt x="6" y="0"/>
                  </a:lnTo>
                  <a:lnTo>
                    <a:pt x="8" y="1"/>
                  </a:lnTo>
                  <a:lnTo>
                    <a:pt x="10" y="2"/>
                  </a:lnTo>
                  <a:lnTo>
                    <a:pt x="11" y="2"/>
                  </a:lnTo>
                  <a:lnTo>
                    <a:pt x="13" y="2"/>
                  </a:lnTo>
                  <a:lnTo>
                    <a:pt x="10" y="2"/>
                  </a:lnTo>
                  <a:lnTo>
                    <a:pt x="6" y="2"/>
                  </a:lnTo>
                  <a:lnTo>
                    <a:pt x="5" y="1"/>
                  </a:lnTo>
                  <a:lnTo>
                    <a:pt x="1" y="0"/>
                  </a:lnTo>
                  <a:lnTo>
                    <a:pt x="0" y="0"/>
                  </a:lnTo>
                  <a:lnTo>
                    <a:pt x="5"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7" name="Freeform 85"/>
            <p:cNvSpPr>
              <a:spLocks/>
            </p:cNvSpPr>
            <p:nvPr/>
          </p:nvSpPr>
          <p:spPr bwMode="auto">
            <a:xfrm>
              <a:off x="3186" y="2049"/>
              <a:ext cx="55" cy="29"/>
            </a:xfrm>
            <a:custGeom>
              <a:avLst/>
              <a:gdLst>
                <a:gd name="T0" fmla="*/ 47 w 55"/>
                <a:gd name="T1" fmla="*/ 28 h 29"/>
                <a:gd name="T2" fmla="*/ 49 w 55"/>
                <a:gd name="T3" fmla="*/ 25 h 29"/>
                <a:gd name="T4" fmla="*/ 52 w 55"/>
                <a:gd name="T5" fmla="*/ 25 h 29"/>
                <a:gd name="T6" fmla="*/ 52 w 55"/>
                <a:gd name="T7" fmla="*/ 23 h 29"/>
                <a:gd name="T8" fmla="*/ 54 w 55"/>
                <a:gd name="T9" fmla="*/ 22 h 29"/>
                <a:gd name="T10" fmla="*/ 49 w 55"/>
                <a:gd name="T11" fmla="*/ 22 h 29"/>
                <a:gd name="T12" fmla="*/ 47 w 55"/>
                <a:gd name="T13" fmla="*/ 22 h 29"/>
                <a:gd name="T14" fmla="*/ 42 w 55"/>
                <a:gd name="T15" fmla="*/ 19 h 29"/>
                <a:gd name="T16" fmla="*/ 37 w 55"/>
                <a:gd name="T17" fmla="*/ 19 h 29"/>
                <a:gd name="T18" fmla="*/ 35 w 55"/>
                <a:gd name="T19" fmla="*/ 17 h 29"/>
                <a:gd name="T20" fmla="*/ 32 w 55"/>
                <a:gd name="T21" fmla="*/ 17 h 29"/>
                <a:gd name="T22" fmla="*/ 28 w 55"/>
                <a:gd name="T23" fmla="*/ 14 h 29"/>
                <a:gd name="T24" fmla="*/ 24 w 55"/>
                <a:gd name="T25" fmla="*/ 14 h 29"/>
                <a:gd name="T26" fmla="*/ 22 w 55"/>
                <a:gd name="T27" fmla="*/ 13 h 29"/>
                <a:gd name="T28" fmla="*/ 19 w 55"/>
                <a:gd name="T29" fmla="*/ 11 h 29"/>
                <a:gd name="T30" fmla="*/ 17 w 55"/>
                <a:gd name="T31" fmla="*/ 8 h 29"/>
                <a:gd name="T32" fmla="*/ 15 w 55"/>
                <a:gd name="T33" fmla="*/ 6 h 29"/>
                <a:gd name="T34" fmla="*/ 12 w 55"/>
                <a:gd name="T35" fmla="*/ 2 h 29"/>
                <a:gd name="T36" fmla="*/ 10 w 55"/>
                <a:gd name="T37" fmla="*/ 2 h 29"/>
                <a:gd name="T38" fmla="*/ 7 w 55"/>
                <a:gd name="T39" fmla="*/ 0 h 29"/>
                <a:gd name="T40" fmla="*/ 3 w 55"/>
                <a:gd name="T41" fmla="*/ 0 h 29"/>
                <a:gd name="T42" fmla="*/ 3 w 55"/>
                <a:gd name="T43" fmla="*/ 2 h 29"/>
                <a:gd name="T44" fmla="*/ 0 w 55"/>
                <a:gd name="T45" fmla="*/ 6 h 29"/>
                <a:gd name="T46" fmla="*/ 0 w 55"/>
                <a:gd name="T47" fmla="*/ 11 h 29"/>
                <a:gd name="T48" fmla="*/ 0 w 55"/>
                <a:gd name="T49" fmla="*/ 14 h 29"/>
                <a:gd name="T50" fmla="*/ 0 w 55"/>
                <a:gd name="T51" fmla="*/ 17 h 29"/>
                <a:gd name="T52" fmla="*/ 3 w 55"/>
                <a:gd name="T53" fmla="*/ 22 h 29"/>
                <a:gd name="T54" fmla="*/ 3 w 55"/>
                <a:gd name="T55" fmla="*/ 25 h 29"/>
                <a:gd name="T56" fmla="*/ 3 w 55"/>
                <a:gd name="T57" fmla="*/ 28 h 29"/>
                <a:gd name="T58" fmla="*/ 28 w 55"/>
                <a:gd name="T59" fmla="*/ 28 h 29"/>
                <a:gd name="T60" fmla="*/ 32 w 55"/>
                <a:gd name="T61" fmla="*/ 25 h 29"/>
                <a:gd name="T62" fmla="*/ 32 w 55"/>
                <a:gd name="T63" fmla="*/ 28 h 29"/>
                <a:gd name="T64" fmla="*/ 47 w 55"/>
                <a:gd name="T65" fmla="*/ 2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9"/>
                <a:gd name="T101" fmla="*/ 55 w 55"/>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9">
                  <a:moveTo>
                    <a:pt x="47" y="28"/>
                  </a:moveTo>
                  <a:lnTo>
                    <a:pt x="49" y="25"/>
                  </a:lnTo>
                  <a:lnTo>
                    <a:pt x="52" y="25"/>
                  </a:lnTo>
                  <a:lnTo>
                    <a:pt x="52" y="23"/>
                  </a:lnTo>
                  <a:lnTo>
                    <a:pt x="54" y="22"/>
                  </a:lnTo>
                  <a:lnTo>
                    <a:pt x="49" y="22"/>
                  </a:lnTo>
                  <a:lnTo>
                    <a:pt x="47" y="22"/>
                  </a:lnTo>
                  <a:lnTo>
                    <a:pt x="42" y="19"/>
                  </a:lnTo>
                  <a:lnTo>
                    <a:pt x="37" y="19"/>
                  </a:lnTo>
                  <a:lnTo>
                    <a:pt x="35" y="17"/>
                  </a:lnTo>
                  <a:lnTo>
                    <a:pt x="32" y="17"/>
                  </a:lnTo>
                  <a:lnTo>
                    <a:pt x="28" y="14"/>
                  </a:lnTo>
                  <a:lnTo>
                    <a:pt x="24" y="14"/>
                  </a:lnTo>
                  <a:lnTo>
                    <a:pt x="22" y="13"/>
                  </a:lnTo>
                  <a:lnTo>
                    <a:pt x="19" y="11"/>
                  </a:lnTo>
                  <a:lnTo>
                    <a:pt x="17" y="8"/>
                  </a:lnTo>
                  <a:lnTo>
                    <a:pt x="15" y="6"/>
                  </a:lnTo>
                  <a:lnTo>
                    <a:pt x="12" y="2"/>
                  </a:lnTo>
                  <a:lnTo>
                    <a:pt x="10" y="2"/>
                  </a:lnTo>
                  <a:lnTo>
                    <a:pt x="7" y="0"/>
                  </a:lnTo>
                  <a:lnTo>
                    <a:pt x="3" y="0"/>
                  </a:lnTo>
                  <a:lnTo>
                    <a:pt x="3" y="2"/>
                  </a:lnTo>
                  <a:lnTo>
                    <a:pt x="0" y="6"/>
                  </a:lnTo>
                  <a:lnTo>
                    <a:pt x="0" y="11"/>
                  </a:lnTo>
                  <a:lnTo>
                    <a:pt x="0" y="14"/>
                  </a:lnTo>
                  <a:lnTo>
                    <a:pt x="0" y="17"/>
                  </a:lnTo>
                  <a:lnTo>
                    <a:pt x="3" y="22"/>
                  </a:lnTo>
                  <a:lnTo>
                    <a:pt x="3" y="25"/>
                  </a:lnTo>
                  <a:lnTo>
                    <a:pt x="3" y="28"/>
                  </a:lnTo>
                  <a:lnTo>
                    <a:pt x="28" y="28"/>
                  </a:lnTo>
                  <a:lnTo>
                    <a:pt x="32" y="25"/>
                  </a:lnTo>
                  <a:lnTo>
                    <a:pt x="32" y="28"/>
                  </a:lnTo>
                  <a:lnTo>
                    <a:pt x="47" y="28"/>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8" name="Freeform 86"/>
            <p:cNvSpPr>
              <a:spLocks/>
            </p:cNvSpPr>
            <p:nvPr/>
          </p:nvSpPr>
          <p:spPr bwMode="auto">
            <a:xfrm>
              <a:off x="3190" y="2042"/>
              <a:ext cx="9" cy="8"/>
            </a:xfrm>
            <a:custGeom>
              <a:avLst/>
              <a:gdLst>
                <a:gd name="T0" fmla="*/ 8 w 9"/>
                <a:gd name="T1" fmla="*/ 0 h 8"/>
                <a:gd name="T2" fmla="*/ 8 w 9"/>
                <a:gd name="T3" fmla="*/ 7 h 8"/>
                <a:gd name="T4" fmla="*/ 0 w 9"/>
                <a:gd name="T5" fmla="*/ 0 h 8"/>
                <a:gd name="T6" fmla="*/ 8 w 9"/>
                <a:gd name="T7" fmla="*/ 0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8" y="0"/>
                  </a:moveTo>
                  <a:lnTo>
                    <a:pt x="8" y="7"/>
                  </a:lnTo>
                  <a:lnTo>
                    <a:pt x="0" y="0"/>
                  </a:lnTo>
                  <a:lnTo>
                    <a:pt x="8"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59" name="Freeform 87"/>
            <p:cNvSpPr>
              <a:spLocks/>
            </p:cNvSpPr>
            <p:nvPr/>
          </p:nvSpPr>
          <p:spPr bwMode="auto">
            <a:xfrm>
              <a:off x="3091" y="2193"/>
              <a:ext cx="109" cy="216"/>
            </a:xfrm>
            <a:custGeom>
              <a:avLst/>
              <a:gdLst>
                <a:gd name="T0" fmla="*/ 32 w 109"/>
                <a:gd name="T1" fmla="*/ 215 h 216"/>
                <a:gd name="T2" fmla="*/ 24 w 109"/>
                <a:gd name="T3" fmla="*/ 198 h 216"/>
                <a:gd name="T4" fmla="*/ 19 w 109"/>
                <a:gd name="T5" fmla="*/ 184 h 216"/>
                <a:gd name="T6" fmla="*/ 19 w 109"/>
                <a:gd name="T7" fmla="*/ 168 h 216"/>
                <a:gd name="T8" fmla="*/ 21 w 109"/>
                <a:gd name="T9" fmla="*/ 152 h 216"/>
                <a:gd name="T10" fmla="*/ 26 w 109"/>
                <a:gd name="T11" fmla="*/ 138 h 216"/>
                <a:gd name="T12" fmla="*/ 32 w 109"/>
                <a:gd name="T13" fmla="*/ 129 h 216"/>
                <a:gd name="T14" fmla="*/ 40 w 109"/>
                <a:gd name="T15" fmla="*/ 124 h 216"/>
                <a:gd name="T16" fmla="*/ 51 w 109"/>
                <a:gd name="T17" fmla="*/ 118 h 216"/>
                <a:gd name="T18" fmla="*/ 58 w 109"/>
                <a:gd name="T19" fmla="*/ 115 h 216"/>
                <a:gd name="T20" fmla="*/ 66 w 109"/>
                <a:gd name="T21" fmla="*/ 110 h 216"/>
                <a:gd name="T22" fmla="*/ 74 w 109"/>
                <a:gd name="T23" fmla="*/ 105 h 216"/>
                <a:gd name="T24" fmla="*/ 77 w 109"/>
                <a:gd name="T25" fmla="*/ 99 h 216"/>
                <a:gd name="T26" fmla="*/ 82 w 109"/>
                <a:gd name="T27" fmla="*/ 85 h 216"/>
                <a:gd name="T28" fmla="*/ 85 w 109"/>
                <a:gd name="T29" fmla="*/ 66 h 216"/>
                <a:gd name="T30" fmla="*/ 90 w 109"/>
                <a:gd name="T31" fmla="*/ 52 h 216"/>
                <a:gd name="T32" fmla="*/ 100 w 109"/>
                <a:gd name="T33" fmla="*/ 41 h 216"/>
                <a:gd name="T34" fmla="*/ 104 w 109"/>
                <a:gd name="T35" fmla="*/ 36 h 216"/>
                <a:gd name="T36" fmla="*/ 95 w 109"/>
                <a:gd name="T37" fmla="*/ 32 h 216"/>
                <a:gd name="T38" fmla="*/ 87 w 109"/>
                <a:gd name="T39" fmla="*/ 30 h 216"/>
                <a:gd name="T40" fmla="*/ 77 w 109"/>
                <a:gd name="T41" fmla="*/ 24 h 216"/>
                <a:gd name="T42" fmla="*/ 68 w 109"/>
                <a:gd name="T43" fmla="*/ 22 h 216"/>
                <a:gd name="T44" fmla="*/ 61 w 109"/>
                <a:gd name="T45" fmla="*/ 16 h 216"/>
                <a:gd name="T46" fmla="*/ 55 w 109"/>
                <a:gd name="T47" fmla="*/ 10 h 216"/>
                <a:gd name="T48" fmla="*/ 47 w 109"/>
                <a:gd name="T49" fmla="*/ 2 h 216"/>
                <a:gd name="T50" fmla="*/ 42 w 109"/>
                <a:gd name="T51" fmla="*/ 8 h 216"/>
                <a:gd name="T52" fmla="*/ 42 w 109"/>
                <a:gd name="T53" fmla="*/ 28 h 216"/>
                <a:gd name="T54" fmla="*/ 40 w 109"/>
                <a:gd name="T55" fmla="*/ 46 h 216"/>
                <a:gd name="T56" fmla="*/ 34 w 109"/>
                <a:gd name="T57" fmla="*/ 66 h 216"/>
                <a:gd name="T58" fmla="*/ 26 w 109"/>
                <a:gd name="T59" fmla="*/ 79 h 216"/>
                <a:gd name="T60" fmla="*/ 19 w 109"/>
                <a:gd name="T61" fmla="*/ 91 h 216"/>
                <a:gd name="T62" fmla="*/ 11 w 109"/>
                <a:gd name="T63" fmla="*/ 110 h 216"/>
                <a:gd name="T64" fmla="*/ 2 w 109"/>
                <a:gd name="T65" fmla="*/ 135 h 216"/>
                <a:gd name="T66" fmla="*/ 2 w 109"/>
                <a:gd name="T67" fmla="*/ 160 h 216"/>
                <a:gd name="T68" fmla="*/ 6 w 109"/>
                <a:gd name="T69" fmla="*/ 176 h 216"/>
                <a:gd name="T70" fmla="*/ 11 w 109"/>
                <a:gd name="T71" fmla="*/ 193 h 216"/>
                <a:gd name="T72" fmla="*/ 19 w 109"/>
                <a:gd name="T73" fmla="*/ 209 h 216"/>
                <a:gd name="T74" fmla="*/ 32 w 109"/>
                <a:gd name="T75" fmla="*/ 215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216"/>
                <a:gd name="T116" fmla="*/ 109 w 109"/>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216">
                  <a:moveTo>
                    <a:pt x="32" y="215"/>
                  </a:moveTo>
                  <a:lnTo>
                    <a:pt x="32" y="215"/>
                  </a:lnTo>
                  <a:lnTo>
                    <a:pt x="26" y="207"/>
                  </a:lnTo>
                  <a:lnTo>
                    <a:pt x="24" y="198"/>
                  </a:lnTo>
                  <a:lnTo>
                    <a:pt x="21" y="193"/>
                  </a:lnTo>
                  <a:lnTo>
                    <a:pt x="19" y="184"/>
                  </a:lnTo>
                  <a:lnTo>
                    <a:pt x="19" y="176"/>
                  </a:lnTo>
                  <a:lnTo>
                    <a:pt x="19" y="168"/>
                  </a:lnTo>
                  <a:lnTo>
                    <a:pt x="19" y="162"/>
                  </a:lnTo>
                  <a:lnTo>
                    <a:pt x="21" y="152"/>
                  </a:lnTo>
                  <a:lnTo>
                    <a:pt x="24" y="143"/>
                  </a:lnTo>
                  <a:lnTo>
                    <a:pt x="26" y="138"/>
                  </a:lnTo>
                  <a:lnTo>
                    <a:pt x="29" y="135"/>
                  </a:lnTo>
                  <a:lnTo>
                    <a:pt x="32" y="129"/>
                  </a:lnTo>
                  <a:lnTo>
                    <a:pt x="37" y="126"/>
                  </a:lnTo>
                  <a:lnTo>
                    <a:pt x="40" y="124"/>
                  </a:lnTo>
                  <a:lnTo>
                    <a:pt x="45" y="121"/>
                  </a:lnTo>
                  <a:lnTo>
                    <a:pt x="51" y="118"/>
                  </a:lnTo>
                  <a:lnTo>
                    <a:pt x="53" y="115"/>
                  </a:lnTo>
                  <a:lnTo>
                    <a:pt x="58" y="115"/>
                  </a:lnTo>
                  <a:lnTo>
                    <a:pt x="64" y="113"/>
                  </a:lnTo>
                  <a:lnTo>
                    <a:pt x="66" y="110"/>
                  </a:lnTo>
                  <a:lnTo>
                    <a:pt x="72" y="107"/>
                  </a:lnTo>
                  <a:lnTo>
                    <a:pt x="74" y="105"/>
                  </a:lnTo>
                  <a:lnTo>
                    <a:pt x="77" y="101"/>
                  </a:lnTo>
                  <a:lnTo>
                    <a:pt x="77" y="99"/>
                  </a:lnTo>
                  <a:lnTo>
                    <a:pt x="79" y="97"/>
                  </a:lnTo>
                  <a:lnTo>
                    <a:pt x="82" y="85"/>
                  </a:lnTo>
                  <a:lnTo>
                    <a:pt x="82" y="77"/>
                  </a:lnTo>
                  <a:lnTo>
                    <a:pt x="85" y="66"/>
                  </a:lnTo>
                  <a:lnTo>
                    <a:pt x="87" y="60"/>
                  </a:lnTo>
                  <a:lnTo>
                    <a:pt x="90" y="52"/>
                  </a:lnTo>
                  <a:lnTo>
                    <a:pt x="93" y="46"/>
                  </a:lnTo>
                  <a:lnTo>
                    <a:pt x="100" y="41"/>
                  </a:lnTo>
                  <a:lnTo>
                    <a:pt x="108" y="38"/>
                  </a:lnTo>
                  <a:lnTo>
                    <a:pt x="104" y="36"/>
                  </a:lnTo>
                  <a:lnTo>
                    <a:pt x="100" y="36"/>
                  </a:lnTo>
                  <a:lnTo>
                    <a:pt x="95" y="32"/>
                  </a:lnTo>
                  <a:lnTo>
                    <a:pt x="90" y="32"/>
                  </a:lnTo>
                  <a:lnTo>
                    <a:pt x="87" y="30"/>
                  </a:lnTo>
                  <a:lnTo>
                    <a:pt x="82" y="28"/>
                  </a:lnTo>
                  <a:lnTo>
                    <a:pt x="77" y="24"/>
                  </a:lnTo>
                  <a:lnTo>
                    <a:pt x="74" y="24"/>
                  </a:lnTo>
                  <a:lnTo>
                    <a:pt x="68" y="22"/>
                  </a:lnTo>
                  <a:lnTo>
                    <a:pt x="66" y="18"/>
                  </a:lnTo>
                  <a:lnTo>
                    <a:pt x="61" y="16"/>
                  </a:lnTo>
                  <a:lnTo>
                    <a:pt x="58" y="14"/>
                  </a:lnTo>
                  <a:lnTo>
                    <a:pt x="55" y="10"/>
                  </a:lnTo>
                  <a:lnTo>
                    <a:pt x="51" y="5"/>
                  </a:lnTo>
                  <a:lnTo>
                    <a:pt x="47" y="2"/>
                  </a:lnTo>
                  <a:lnTo>
                    <a:pt x="45" y="0"/>
                  </a:lnTo>
                  <a:lnTo>
                    <a:pt x="42" y="8"/>
                  </a:lnTo>
                  <a:lnTo>
                    <a:pt x="42" y="18"/>
                  </a:lnTo>
                  <a:lnTo>
                    <a:pt x="42" y="28"/>
                  </a:lnTo>
                  <a:lnTo>
                    <a:pt x="42" y="38"/>
                  </a:lnTo>
                  <a:lnTo>
                    <a:pt x="40" y="46"/>
                  </a:lnTo>
                  <a:lnTo>
                    <a:pt x="40" y="57"/>
                  </a:lnTo>
                  <a:lnTo>
                    <a:pt x="34" y="66"/>
                  </a:lnTo>
                  <a:lnTo>
                    <a:pt x="32" y="74"/>
                  </a:lnTo>
                  <a:lnTo>
                    <a:pt x="26" y="79"/>
                  </a:lnTo>
                  <a:lnTo>
                    <a:pt x="24" y="85"/>
                  </a:lnTo>
                  <a:lnTo>
                    <a:pt x="19" y="91"/>
                  </a:lnTo>
                  <a:lnTo>
                    <a:pt x="13" y="99"/>
                  </a:lnTo>
                  <a:lnTo>
                    <a:pt x="11" y="110"/>
                  </a:lnTo>
                  <a:lnTo>
                    <a:pt x="6" y="121"/>
                  </a:lnTo>
                  <a:lnTo>
                    <a:pt x="2" y="135"/>
                  </a:lnTo>
                  <a:lnTo>
                    <a:pt x="0" y="152"/>
                  </a:lnTo>
                  <a:lnTo>
                    <a:pt x="2" y="160"/>
                  </a:lnTo>
                  <a:lnTo>
                    <a:pt x="2" y="168"/>
                  </a:lnTo>
                  <a:lnTo>
                    <a:pt x="6" y="176"/>
                  </a:lnTo>
                  <a:lnTo>
                    <a:pt x="8" y="184"/>
                  </a:lnTo>
                  <a:lnTo>
                    <a:pt x="11" y="193"/>
                  </a:lnTo>
                  <a:lnTo>
                    <a:pt x="13" y="201"/>
                  </a:lnTo>
                  <a:lnTo>
                    <a:pt x="19" y="209"/>
                  </a:lnTo>
                  <a:lnTo>
                    <a:pt x="24" y="215"/>
                  </a:lnTo>
                  <a:lnTo>
                    <a:pt x="32" y="215"/>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0" name="Freeform 88"/>
            <p:cNvSpPr>
              <a:spLocks/>
            </p:cNvSpPr>
            <p:nvPr/>
          </p:nvSpPr>
          <p:spPr bwMode="auto">
            <a:xfrm>
              <a:off x="3031" y="2368"/>
              <a:ext cx="43" cy="41"/>
            </a:xfrm>
            <a:custGeom>
              <a:avLst/>
              <a:gdLst>
                <a:gd name="T0" fmla="*/ 42 w 43"/>
                <a:gd name="T1" fmla="*/ 40 h 41"/>
                <a:gd name="T2" fmla="*/ 42 w 43"/>
                <a:gd name="T3" fmla="*/ 37 h 41"/>
                <a:gd name="T4" fmla="*/ 37 w 43"/>
                <a:gd name="T5" fmla="*/ 30 h 41"/>
                <a:gd name="T6" fmla="*/ 35 w 43"/>
                <a:gd name="T7" fmla="*/ 21 h 41"/>
                <a:gd name="T8" fmla="*/ 32 w 43"/>
                <a:gd name="T9" fmla="*/ 12 h 41"/>
                <a:gd name="T10" fmla="*/ 30 w 43"/>
                <a:gd name="T11" fmla="*/ 0 h 41"/>
                <a:gd name="T12" fmla="*/ 27 w 43"/>
                <a:gd name="T13" fmla="*/ 2 h 41"/>
                <a:gd name="T14" fmla="*/ 25 w 43"/>
                <a:gd name="T15" fmla="*/ 5 h 41"/>
                <a:gd name="T16" fmla="*/ 21 w 43"/>
                <a:gd name="T17" fmla="*/ 7 h 41"/>
                <a:gd name="T18" fmla="*/ 16 w 43"/>
                <a:gd name="T19" fmla="*/ 10 h 41"/>
                <a:gd name="T20" fmla="*/ 14 w 43"/>
                <a:gd name="T21" fmla="*/ 12 h 41"/>
                <a:gd name="T22" fmla="*/ 12 w 43"/>
                <a:gd name="T23" fmla="*/ 17 h 41"/>
                <a:gd name="T24" fmla="*/ 9 w 43"/>
                <a:gd name="T25" fmla="*/ 19 h 41"/>
                <a:gd name="T26" fmla="*/ 7 w 43"/>
                <a:gd name="T27" fmla="*/ 21 h 41"/>
                <a:gd name="T28" fmla="*/ 2 w 43"/>
                <a:gd name="T29" fmla="*/ 35 h 41"/>
                <a:gd name="T30" fmla="*/ 0 w 43"/>
                <a:gd name="T31" fmla="*/ 40 h 41"/>
                <a:gd name="T32" fmla="*/ 42 w 43"/>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
                <a:gd name="T53" fmla="*/ 43 w 4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
                  <a:moveTo>
                    <a:pt x="42" y="40"/>
                  </a:moveTo>
                  <a:lnTo>
                    <a:pt x="42" y="37"/>
                  </a:lnTo>
                  <a:lnTo>
                    <a:pt x="37" y="30"/>
                  </a:lnTo>
                  <a:lnTo>
                    <a:pt x="35" y="21"/>
                  </a:lnTo>
                  <a:lnTo>
                    <a:pt x="32" y="12"/>
                  </a:lnTo>
                  <a:lnTo>
                    <a:pt x="30" y="0"/>
                  </a:lnTo>
                  <a:lnTo>
                    <a:pt x="27" y="2"/>
                  </a:lnTo>
                  <a:lnTo>
                    <a:pt x="25" y="5"/>
                  </a:lnTo>
                  <a:lnTo>
                    <a:pt x="21" y="7"/>
                  </a:lnTo>
                  <a:lnTo>
                    <a:pt x="16" y="10"/>
                  </a:lnTo>
                  <a:lnTo>
                    <a:pt x="14" y="12"/>
                  </a:lnTo>
                  <a:lnTo>
                    <a:pt x="12" y="17"/>
                  </a:lnTo>
                  <a:lnTo>
                    <a:pt x="9" y="19"/>
                  </a:lnTo>
                  <a:lnTo>
                    <a:pt x="7" y="21"/>
                  </a:lnTo>
                  <a:lnTo>
                    <a:pt x="2" y="35"/>
                  </a:lnTo>
                  <a:lnTo>
                    <a:pt x="0" y="40"/>
                  </a:lnTo>
                  <a:lnTo>
                    <a:pt x="42" y="4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1" name="Freeform 89"/>
            <p:cNvSpPr>
              <a:spLocks/>
            </p:cNvSpPr>
            <p:nvPr/>
          </p:nvSpPr>
          <p:spPr bwMode="auto">
            <a:xfrm>
              <a:off x="3223" y="2077"/>
              <a:ext cx="9" cy="1"/>
            </a:xfrm>
            <a:custGeom>
              <a:avLst/>
              <a:gdLst>
                <a:gd name="T0" fmla="*/ 8 w 9"/>
                <a:gd name="T1" fmla="*/ 0 h 1"/>
                <a:gd name="T2" fmla="*/ 6 w 9"/>
                <a:gd name="T3" fmla="*/ 0 h 1"/>
                <a:gd name="T4" fmla="*/ 4 w 9"/>
                <a:gd name="T5" fmla="*/ 0 h 1"/>
                <a:gd name="T6" fmla="*/ 3 w 9"/>
                <a:gd name="T7" fmla="*/ 0 h 1"/>
                <a:gd name="T8" fmla="*/ 2 w 9"/>
                <a:gd name="T9" fmla="*/ 0 h 1"/>
                <a:gd name="T10" fmla="*/ 0 w 9"/>
                <a:gd name="T11" fmla="*/ 0 h 1"/>
                <a:gd name="T12" fmla="*/ 8 w 9"/>
                <a:gd name="T13" fmla="*/ 0 h 1"/>
                <a:gd name="T14" fmla="*/ 0 60000 65536"/>
                <a:gd name="T15" fmla="*/ 0 60000 65536"/>
                <a:gd name="T16" fmla="*/ 0 60000 65536"/>
                <a:gd name="T17" fmla="*/ 0 60000 65536"/>
                <a:gd name="T18" fmla="*/ 0 60000 65536"/>
                <a:gd name="T19" fmla="*/ 0 60000 65536"/>
                <a:gd name="T20" fmla="*/ 0 60000 65536"/>
                <a:gd name="T21" fmla="*/ 0 w 9"/>
                <a:gd name="T22" fmla="*/ 0 h 1"/>
                <a:gd name="T23" fmla="*/ 9 w 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
                  <a:moveTo>
                    <a:pt x="8" y="0"/>
                  </a:moveTo>
                  <a:lnTo>
                    <a:pt x="6" y="0"/>
                  </a:lnTo>
                  <a:lnTo>
                    <a:pt x="4" y="0"/>
                  </a:lnTo>
                  <a:lnTo>
                    <a:pt x="3" y="0"/>
                  </a:lnTo>
                  <a:lnTo>
                    <a:pt x="2" y="0"/>
                  </a:lnTo>
                  <a:lnTo>
                    <a:pt x="0" y="0"/>
                  </a:lnTo>
                  <a:lnTo>
                    <a:pt x="8"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2" name="Freeform 90"/>
            <p:cNvSpPr>
              <a:spLocks/>
            </p:cNvSpPr>
            <p:nvPr/>
          </p:nvSpPr>
          <p:spPr bwMode="auto">
            <a:xfrm>
              <a:off x="3189" y="2086"/>
              <a:ext cx="69" cy="29"/>
            </a:xfrm>
            <a:custGeom>
              <a:avLst/>
              <a:gdLst>
                <a:gd name="T0" fmla="*/ 26 w 69"/>
                <a:gd name="T1" fmla="*/ 0 h 29"/>
                <a:gd name="T2" fmla="*/ 22 w 69"/>
                <a:gd name="T3" fmla="*/ 0 h 29"/>
                <a:gd name="T4" fmla="*/ 20 w 69"/>
                <a:gd name="T5" fmla="*/ 2 h 29"/>
                <a:gd name="T6" fmla="*/ 20 w 69"/>
                <a:gd name="T7" fmla="*/ 5 h 29"/>
                <a:gd name="T8" fmla="*/ 17 w 69"/>
                <a:gd name="T9" fmla="*/ 6 h 29"/>
                <a:gd name="T10" fmla="*/ 20 w 69"/>
                <a:gd name="T11" fmla="*/ 8 h 29"/>
                <a:gd name="T12" fmla="*/ 22 w 69"/>
                <a:gd name="T13" fmla="*/ 11 h 29"/>
                <a:gd name="T14" fmla="*/ 22 w 69"/>
                <a:gd name="T15" fmla="*/ 13 h 29"/>
                <a:gd name="T16" fmla="*/ 26 w 69"/>
                <a:gd name="T17" fmla="*/ 13 h 29"/>
                <a:gd name="T18" fmla="*/ 28 w 69"/>
                <a:gd name="T19" fmla="*/ 15 h 29"/>
                <a:gd name="T20" fmla="*/ 30 w 69"/>
                <a:gd name="T21" fmla="*/ 17 h 29"/>
                <a:gd name="T22" fmla="*/ 33 w 69"/>
                <a:gd name="T23" fmla="*/ 19 h 29"/>
                <a:gd name="T24" fmla="*/ 35 w 69"/>
                <a:gd name="T25" fmla="*/ 19 h 29"/>
                <a:gd name="T26" fmla="*/ 38 w 69"/>
                <a:gd name="T27" fmla="*/ 22 h 29"/>
                <a:gd name="T28" fmla="*/ 40 w 69"/>
                <a:gd name="T29" fmla="*/ 22 h 29"/>
                <a:gd name="T30" fmla="*/ 43 w 69"/>
                <a:gd name="T31" fmla="*/ 23 h 29"/>
                <a:gd name="T32" fmla="*/ 48 w 69"/>
                <a:gd name="T33" fmla="*/ 23 h 29"/>
                <a:gd name="T34" fmla="*/ 51 w 69"/>
                <a:gd name="T35" fmla="*/ 23 h 29"/>
                <a:gd name="T36" fmla="*/ 55 w 69"/>
                <a:gd name="T37" fmla="*/ 26 h 29"/>
                <a:gd name="T38" fmla="*/ 58 w 69"/>
                <a:gd name="T39" fmla="*/ 26 h 29"/>
                <a:gd name="T40" fmla="*/ 64 w 69"/>
                <a:gd name="T41" fmla="*/ 26 h 29"/>
                <a:gd name="T42" fmla="*/ 68 w 69"/>
                <a:gd name="T43" fmla="*/ 26 h 29"/>
                <a:gd name="T44" fmla="*/ 66 w 69"/>
                <a:gd name="T45" fmla="*/ 26 h 29"/>
                <a:gd name="T46" fmla="*/ 64 w 69"/>
                <a:gd name="T47" fmla="*/ 28 h 29"/>
                <a:gd name="T48" fmla="*/ 61 w 69"/>
                <a:gd name="T49" fmla="*/ 28 h 29"/>
                <a:gd name="T50" fmla="*/ 58 w 69"/>
                <a:gd name="T51" fmla="*/ 28 h 29"/>
                <a:gd name="T52" fmla="*/ 55 w 69"/>
                <a:gd name="T53" fmla="*/ 28 h 29"/>
                <a:gd name="T54" fmla="*/ 53 w 69"/>
                <a:gd name="T55" fmla="*/ 28 h 29"/>
                <a:gd name="T56" fmla="*/ 51 w 69"/>
                <a:gd name="T57" fmla="*/ 28 h 29"/>
                <a:gd name="T58" fmla="*/ 48 w 69"/>
                <a:gd name="T59" fmla="*/ 28 h 29"/>
                <a:gd name="T60" fmla="*/ 46 w 69"/>
                <a:gd name="T61" fmla="*/ 28 h 29"/>
                <a:gd name="T62" fmla="*/ 43 w 69"/>
                <a:gd name="T63" fmla="*/ 28 h 29"/>
                <a:gd name="T64" fmla="*/ 40 w 69"/>
                <a:gd name="T65" fmla="*/ 26 h 29"/>
                <a:gd name="T66" fmla="*/ 38 w 69"/>
                <a:gd name="T67" fmla="*/ 26 h 29"/>
                <a:gd name="T68" fmla="*/ 35 w 69"/>
                <a:gd name="T69" fmla="*/ 26 h 29"/>
                <a:gd name="T70" fmla="*/ 33 w 69"/>
                <a:gd name="T71" fmla="*/ 26 h 29"/>
                <a:gd name="T72" fmla="*/ 30 w 69"/>
                <a:gd name="T73" fmla="*/ 26 h 29"/>
                <a:gd name="T74" fmla="*/ 28 w 69"/>
                <a:gd name="T75" fmla="*/ 23 h 29"/>
                <a:gd name="T76" fmla="*/ 22 w 69"/>
                <a:gd name="T77" fmla="*/ 22 h 29"/>
                <a:gd name="T78" fmla="*/ 17 w 69"/>
                <a:gd name="T79" fmla="*/ 19 h 29"/>
                <a:gd name="T80" fmla="*/ 15 w 69"/>
                <a:gd name="T81" fmla="*/ 15 h 29"/>
                <a:gd name="T82" fmla="*/ 10 w 69"/>
                <a:gd name="T83" fmla="*/ 13 h 29"/>
                <a:gd name="T84" fmla="*/ 7 w 69"/>
                <a:gd name="T85" fmla="*/ 8 h 29"/>
                <a:gd name="T86" fmla="*/ 4 w 69"/>
                <a:gd name="T87" fmla="*/ 6 h 29"/>
                <a:gd name="T88" fmla="*/ 2 w 69"/>
                <a:gd name="T89" fmla="*/ 2 h 29"/>
                <a:gd name="T90" fmla="*/ 0 w 69"/>
                <a:gd name="T91" fmla="*/ 0 h 29"/>
                <a:gd name="T92" fmla="*/ 26 w 69"/>
                <a:gd name="T93" fmla="*/ 0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29"/>
                <a:gd name="T143" fmla="*/ 69 w 69"/>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29">
                  <a:moveTo>
                    <a:pt x="26" y="0"/>
                  </a:moveTo>
                  <a:lnTo>
                    <a:pt x="22" y="0"/>
                  </a:lnTo>
                  <a:lnTo>
                    <a:pt x="20" y="2"/>
                  </a:lnTo>
                  <a:lnTo>
                    <a:pt x="20" y="5"/>
                  </a:lnTo>
                  <a:lnTo>
                    <a:pt x="17" y="6"/>
                  </a:lnTo>
                  <a:lnTo>
                    <a:pt x="20" y="8"/>
                  </a:lnTo>
                  <a:lnTo>
                    <a:pt x="22" y="11"/>
                  </a:lnTo>
                  <a:lnTo>
                    <a:pt x="22" y="13"/>
                  </a:lnTo>
                  <a:lnTo>
                    <a:pt x="26" y="13"/>
                  </a:lnTo>
                  <a:lnTo>
                    <a:pt x="28" y="15"/>
                  </a:lnTo>
                  <a:lnTo>
                    <a:pt x="30" y="17"/>
                  </a:lnTo>
                  <a:lnTo>
                    <a:pt x="33" y="19"/>
                  </a:lnTo>
                  <a:lnTo>
                    <a:pt x="35" y="19"/>
                  </a:lnTo>
                  <a:lnTo>
                    <a:pt x="38" y="22"/>
                  </a:lnTo>
                  <a:lnTo>
                    <a:pt x="40" y="22"/>
                  </a:lnTo>
                  <a:lnTo>
                    <a:pt x="43" y="23"/>
                  </a:lnTo>
                  <a:lnTo>
                    <a:pt x="48" y="23"/>
                  </a:lnTo>
                  <a:lnTo>
                    <a:pt x="51" y="23"/>
                  </a:lnTo>
                  <a:lnTo>
                    <a:pt x="55" y="26"/>
                  </a:lnTo>
                  <a:lnTo>
                    <a:pt x="58" y="26"/>
                  </a:lnTo>
                  <a:lnTo>
                    <a:pt x="64" y="26"/>
                  </a:lnTo>
                  <a:lnTo>
                    <a:pt x="68" y="26"/>
                  </a:lnTo>
                  <a:lnTo>
                    <a:pt x="66" y="26"/>
                  </a:lnTo>
                  <a:lnTo>
                    <a:pt x="64" y="28"/>
                  </a:lnTo>
                  <a:lnTo>
                    <a:pt x="61" y="28"/>
                  </a:lnTo>
                  <a:lnTo>
                    <a:pt x="58" y="28"/>
                  </a:lnTo>
                  <a:lnTo>
                    <a:pt x="55" y="28"/>
                  </a:lnTo>
                  <a:lnTo>
                    <a:pt x="53" y="28"/>
                  </a:lnTo>
                  <a:lnTo>
                    <a:pt x="51" y="28"/>
                  </a:lnTo>
                  <a:lnTo>
                    <a:pt x="48" y="28"/>
                  </a:lnTo>
                  <a:lnTo>
                    <a:pt x="46" y="28"/>
                  </a:lnTo>
                  <a:lnTo>
                    <a:pt x="43" y="28"/>
                  </a:lnTo>
                  <a:lnTo>
                    <a:pt x="40" y="26"/>
                  </a:lnTo>
                  <a:lnTo>
                    <a:pt x="38" y="26"/>
                  </a:lnTo>
                  <a:lnTo>
                    <a:pt x="35" y="26"/>
                  </a:lnTo>
                  <a:lnTo>
                    <a:pt x="33" y="26"/>
                  </a:lnTo>
                  <a:lnTo>
                    <a:pt x="30" y="26"/>
                  </a:lnTo>
                  <a:lnTo>
                    <a:pt x="28" y="23"/>
                  </a:lnTo>
                  <a:lnTo>
                    <a:pt x="22" y="22"/>
                  </a:lnTo>
                  <a:lnTo>
                    <a:pt x="17" y="19"/>
                  </a:lnTo>
                  <a:lnTo>
                    <a:pt x="15" y="15"/>
                  </a:lnTo>
                  <a:lnTo>
                    <a:pt x="10" y="13"/>
                  </a:lnTo>
                  <a:lnTo>
                    <a:pt x="7" y="8"/>
                  </a:lnTo>
                  <a:lnTo>
                    <a:pt x="4" y="6"/>
                  </a:lnTo>
                  <a:lnTo>
                    <a:pt x="2" y="2"/>
                  </a:lnTo>
                  <a:lnTo>
                    <a:pt x="0" y="0"/>
                  </a:lnTo>
                  <a:lnTo>
                    <a:pt x="26"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3" name="Freeform 91"/>
            <p:cNvSpPr>
              <a:spLocks/>
            </p:cNvSpPr>
            <p:nvPr/>
          </p:nvSpPr>
          <p:spPr bwMode="auto">
            <a:xfrm>
              <a:off x="3117" y="2418"/>
              <a:ext cx="52" cy="40"/>
            </a:xfrm>
            <a:custGeom>
              <a:avLst/>
              <a:gdLst>
                <a:gd name="T0" fmla="*/ 7 w 52"/>
                <a:gd name="T1" fmla="*/ 0 h 40"/>
                <a:gd name="T2" fmla="*/ 12 w 52"/>
                <a:gd name="T3" fmla="*/ 5 h 40"/>
                <a:gd name="T4" fmla="*/ 16 w 52"/>
                <a:gd name="T5" fmla="*/ 11 h 40"/>
                <a:gd name="T6" fmla="*/ 21 w 52"/>
                <a:gd name="T7" fmla="*/ 16 h 40"/>
                <a:gd name="T8" fmla="*/ 29 w 52"/>
                <a:gd name="T9" fmla="*/ 23 h 40"/>
                <a:gd name="T10" fmla="*/ 37 w 52"/>
                <a:gd name="T11" fmla="*/ 28 h 40"/>
                <a:gd name="T12" fmla="*/ 44 w 52"/>
                <a:gd name="T13" fmla="*/ 31 h 40"/>
                <a:gd name="T14" fmla="*/ 51 w 52"/>
                <a:gd name="T15" fmla="*/ 39 h 40"/>
                <a:gd name="T16" fmla="*/ 44 w 52"/>
                <a:gd name="T17" fmla="*/ 34 h 40"/>
                <a:gd name="T18" fmla="*/ 37 w 52"/>
                <a:gd name="T19" fmla="*/ 31 h 40"/>
                <a:gd name="T20" fmla="*/ 29 w 52"/>
                <a:gd name="T21" fmla="*/ 28 h 40"/>
                <a:gd name="T22" fmla="*/ 21 w 52"/>
                <a:gd name="T23" fmla="*/ 23 h 40"/>
                <a:gd name="T24" fmla="*/ 16 w 52"/>
                <a:gd name="T25" fmla="*/ 18 h 40"/>
                <a:gd name="T26" fmla="*/ 9 w 52"/>
                <a:gd name="T27" fmla="*/ 11 h 40"/>
                <a:gd name="T28" fmla="*/ 4 w 52"/>
                <a:gd name="T29" fmla="*/ 7 h 40"/>
                <a:gd name="T30" fmla="*/ 0 w 52"/>
                <a:gd name="T31" fmla="*/ 0 h 40"/>
                <a:gd name="T32" fmla="*/ 7 w 5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0"/>
                <a:gd name="T53" fmla="*/ 52 w 5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0">
                  <a:moveTo>
                    <a:pt x="7" y="0"/>
                  </a:moveTo>
                  <a:lnTo>
                    <a:pt x="12" y="5"/>
                  </a:lnTo>
                  <a:lnTo>
                    <a:pt x="16" y="11"/>
                  </a:lnTo>
                  <a:lnTo>
                    <a:pt x="21" y="16"/>
                  </a:lnTo>
                  <a:lnTo>
                    <a:pt x="29" y="23"/>
                  </a:lnTo>
                  <a:lnTo>
                    <a:pt x="37" y="28"/>
                  </a:lnTo>
                  <a:lnTo>
                    <a:pt x="44" y="31"/>
                  </a:lnTo>
                  <a:lnTo>
                    <a:pt x="51" y="39"/>
                  </a:lnTo>
                  <a:lnTo>
                    <a:pt x="44" y="34"/>
                  </a:lnTo>
                  <a:lnTo>
                    <a:pt x="37" y="31"/>
                  </a:lnTo>
                  <a:lnTo>
                    <a:pt x="29" y="28"/>
                  </a:lnTo>
                  <a:lnTo>
                    <a:pt x="21" y="23"/>
                  </a:lnTo>
                  <a:lnTo>
                    <a:pt x="16" y="18"/>
                  </a:lnTo>
                  <a:lnTo>
                    <a:pt x="9" y="11"/>
                  </a:lnTo>
                  <a:lnTo>
                    <a:pt x="4" y="7"/>
                  </a:lnTo>
                  <a:lnTo>
                    <a:pt x="0" y="0"/>
                  </a:lnTo>
                  <a:lnTo>
                    <a:pt x="7"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4" name="Freeform 92"/>
            <p:cNvSpPr>
              <a:spLocks/>
            </p:cNvSpPr>
            <p:nvPr/>
          </p:nvSpPr>
          <p:spPr bwMode="auto">
            <a:xfrm>
              <a:off x="3021" y="2418"/>
              <a:ext cx="277" cy="178"/>
            </a:xfrm>
            <a:custGeom>
              <a:avLst/>
              <a:gdLst>
                <a:gd name="T0" fmla="*/ 61 w 277"/>
                <a:gd name="T1" fmla="*/ 8 h 178"/>
                <a:gd name="T2" fmla="*/ 73 w 277"/>
                <a:gd name="T3" fmla="*/ 24 h 178"/>
                <a:gd name="T4" fmla="*/ 87 w 277"/>
                <a:gd name="T5" fmla="*/ 41 h 178"/>
                <a:gd name="T6" fmla="*/ 101 w 277"/>
                <a:gd name="T7" fmla="*/ 51 h 178"/>
                <a:gd name="T8" fmla="*/ 115 w 277"/>
                <a:gd name="T9" fmla="*/ 62 h 178"/>
                <a:gd name="T10" fmla="*/ 135 w 277"/>
                <a:gd name="T11" fmla="*/ 70 h 178"/>
                <a:gd name="T12" fmla="*/ 151 w 277"/>
                <a:gd name="T13" fmla="*/ 78 h 178"/>
                <a:gd name="T14" fmla="*/ 170 w 277"/>
                <a:gd name="T15" fmla="*/ 84 h 178"/>
                <a:gd name="T16" fmla="*/ 187 w 277"/>
                <a:gd name="T17" fmla="*/ 86 h 178"/>
                <a:gd name="T18" fmla="*/ 206 w 277"/>
                <a:gd name="T19" fmla="*/ 90 h 178"/>
                <a:gd name="T20" fmla="*/ 223 w 277"/>
                <a:gd name="T21" fmla="*/ 90 h 178"/>
                <a:gd name="T22" fmla="*/ 240 w 277"/>
                <a:gd name="T23" fmla="*/ 90 h 178"/>
                <a:gd name="T24" fmla="*/ 256 w 277"/>
                <a:gd name="T25" fmla="*/ 86 h 178"/>
                <a:gd name="T26" fmla="*/ 270 w 277"/>
                <a:gd name="T27" fmla="*/ 84 h 178"/>
                <a:gd name="T28" fmla="*/ 270 w 277"/>
                <a:gd name="T29" fmla="*/ 86 h 178"/>
                <a:gd name="T30" fmla="*/ 260 w 277"/>
                <a:gd name="T31" fmla="*/ 92 h 178"/>
                <a:gd name="T32" fmla="*/ 246 w 277"/>
                <a:gd name="T33" fmla="*/ 95 h 178"/>
                <a:gd name="T34" fmla="*/ 232 w 277"/>
                <a:gd name="T35" fmla="*/ 98 h 178"/>
                <a:gd name="T36" fmla="*/ 215 w 277"/>
                <a:gd name="T37" fmla="*/ 100 h 178"/>
                <a:gd name="T38" fmla="*/ 201 w 277"/>
                <a:gd name="T39" fmla="*/ 103 h 178"/>
                <a:gd name="T40" fmla="*/ 187 w 277"/>
                <a:gd name="T41" fmla="*/ 103 h 178"/>
                <a:gd name="T42" fmla="*/ 170 w 277"/>
                <a:gd name="T43" fmla="*/ 103 h 178"/>
                <a:gd name="T44" fmla="*/ 157 w 277"/>
                <a:gd name="T45" fmla="*/ 100 h 178"/>
                <a:gd name="T46" fmla="*/ 139 w 277"/>
                <a:gd name="T47" fmla="*/ 98 h 178"/>
                <a:gd name="T48" fmla="*/ 125 w 277"/>
                <a:gd name="T49" fmla="*/ 95 h 178"/>
                <a:gd name="T50" fmla="*/ 111 w 277"/>
                <a:gd name="T51" fmla="*/ 92 h 178"/>
                <a:gd name="T52" fmla="*/ 97 w 277"/>
                <a:gd name="T53" fmla="*/ 86 h 178"/>
                <a:gd name="T54" fmla="*/ 83 w 277"/>
                <a:gd name="T55" fmla="*/ 82 h 178"/>
                <a:gd name="T56" fmla="*/ 73 w 277"/>
                <a:gd name="T57" fmla="*/ 76 h 178"/>
                <a:gd name="T58" fmla="*/ 61 w 277"/>
                <a:gd name="T59" fmla="*/ 70 h 178"/>
                <a:gd name="T60" fmla="*/ 53 w 277"/>
                <a:gd name="T61" fmla="*/ 65 h 178"/>
                <a:gd name="T62" fmla="*/ 45 w 277"/>
                <a:gd name="T63" fmla="*/ 59 h 178"/>
                <a:gd name="T64" fmla="*/ 39 w 277"/>
                <a:gd name="T65" fmla="*/ 59 h 178"/>
                <a:gd name="T66" fmla="*/ 34 w 277"/>
                <a:gd name="T67" fmla="*/ 62 h 178"/>
                <a:gd name="T68" fmla="*/ 28 w 277"/>
                <a:gd name="T69" fmla="*/ 65 h 178"/>
                <a:gd name="T70" fmla="*/ 26 w 277"/>
                <a:gd name="T71" fmla="*/ 70 h 178"/>
                <a:gd name="T72" fmla="*/ 23 w 277"/>
                <a:gd name="T73" fmla="*/ 78 h 178"/>
                <a:gd name="T74" fmla="*/ 23 w 277"/>
                <a:gd name="T75" fmla="*/ 90 h 178"/>
                <a:gd name="T76" fmla="*/ 26 w 277"/>
                <a:gd name="T77" fmla="*/ 98 h 178"/>
                <a:gd name="T78" fmla="*/ 28 w 277"/>
                <a:gd name="T79" fmla="*/ 106 h 178"/>
                <a:gd name="T80" fmla="*/ 31 w 277"/>
                <a:gd name="T81" fmla="*/ 117 h 178"/>
                <a:gd name="T82" fmla="*/ 37 w 277"/>
                <a:gd name="T83" fmla="*/ 125 h 178"/>
                <a:gd name="T84" fmla="*/ 42 w 277"/>
                <a:gd name="T85" fmla="*/ 133 h 178"/>
                <a:gd name="T86" fmla="*/ 48 w 277"/>
                <a:gd name="T87" fmla="*/ 144 h 178"/>
                <a:gd name="T88" fmla="*/ 56 w 277"/>
                <a:gd name="T89" fmla="*/ 154 h 178"/>
                <a:gd name="T90" fmla="*/ 65 w 277"/>
                <a:gd name="T91" fmla="*/ 168 h 178"/>
                <a:gd name="T92" fmla="*/ 65 w 277"/>
                <a:gd name="T93" fmla="*/ 171 h 178"/>
                <a:gd name="T94" fmla="*/ 56 w 277"/>
                <a:gd name="T95" fmla="*/ 163 h 178"/>
                <a:gd name="T96" fmla="*/ 48 w 277"/>
                <a:gd name="T97" fmla="*/ 154 h 178"/>
                <a:gd name="T98" fmla="*/ 37 w 277"/>
                <a:gd name="T99" fmla="*/ 144 h 178"/>
                <a:gd name="T100" fmla="*/ 28 w 277"/>
                <a:gd name="T101" fmla="*/ 133 h 178"/>
                <a:gd name="T102" fmla="*/ 23 w 277"/>
                <a:gd name="T103" fmla="*/ 123 h 178"/>
                <a:gd name="T104" fmla="*/ 17 w 277"/>
                <a:gd name="T105" fmla="*/ 113 h 178"/>
                <a:gd name="T106" fmla="*/ 12 w 277"/>
                <a:gd name="T107" fmla="*/ 103 h 178"/>
                <a:gd name="T108" fmla="*/ 6 w 277"/>
                <a:gd name="T109" fmla="*/ 84 h 178"/>
                <a:gd name="T110" fmla="*/ 0 w 277"/>
                <a:gd name="T111" fmla="*/ 54 h 178"/>
                <a:gd name="T112" fmla="*/ 0 w 277"/>
                <a:gd name="T113" fmla="*/ 24 h 178"/>
                <a:gd name="T114" fmla="*/ 9 w 277"/>
                <a:gd name="T115" fmla="*/ 0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7"/>
                <a:gd name="T175" fmla="*/ 0 h 178"/>
                <a:gd name="T176" fmla="*/ 277 w 277"/>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7" h="178">
                  <a:moveTo>
                    <a:pt x="59" y="0"/>
                  </a:moveTo>
                  <a:lnTo>
                    <a:pt x="61" y="8"/>
                  </a:lnTo>
                  <a:lnTo>
                    <a:pt x="67" y="16"/>
                  </a:lnTo>
                  <a:lnTo>
                    <a:pt x="73" y="24"/>
                  </a:lnTo>
                  <a:lnTo>
                    <a:pt x="79" y="33"/>
                  </a:lnTo>
                  <a:lnTo>
                    <a:pt x="87" y="41"/>
                  </a:lnTo>
                  <a:lnTo>
                    <a:pt x="93" y="47"/>
                  </a:lnTo>
                  <a:lnTo>
                    <a:pt x="101" y="51"/>
                  </a:lnTo>
                  <a:lnTo>
                    <a:pt x="109" y="57"/>
                  </a:lnTo>
                  <a:lnTo>
                    <a:pt x="115" y="62"/>
                  </a:lnTo>
                  <a:lnTo>
                    <a:pt x="125" y="68"/>
                  </a:lnTo>
                  <a:lnTo>
                    <a:pt x="135" y="70"/>
                  </a:lnTo>
                  <a:lnTo>
                    <a:pt x="143" y="76"/>
                  </a:lnTo>
                  <a:lnTo>
                    <a:pt x="151" y="78"/>
                  </a:lnTo>
                  <a:lnTo>
                    <a:pt x="162" y="82"/>
                  </a:lnTo>
                  <a:lnTo>
                    <a:pt x="170" y="84"/>
                  </a:lnTo>
                  <a:lnTo>
                    <a:pt x="179" y="84"/>
                  </a:lnTo>
                  <a:lnTo>
                    <a:pt x="187" y="86"/>
                  </a:lnTo>
                  <a:lnTo>
                    <a:pt x="198" y="86"/>
                  </a:lnTo>
                  <a:lnTo>
                    <a:pt x="206" y="90"/>
                  </a:lnTo>
                  <a:lnTo>
                    <a:pt x="215" y="90"/>
                  </a:lnTo>
                  <a:lnTo>
                    <a:pt x="223" y="90"/>
                  </a:lnTo>
                  <a:lnTo>
                    <a:pt x="232" y="90"/>
                  </a:lnTo>
                  <a:lnTo>
                    <a:pt x="240" y="90"/>
                  </a:lnTo>
                  <a:lnTo>
                    <a:pt x="248" y="86"/>
                  </a:lnTo>
                  <a:lnTo>
                    <a:pt x="256" y="86"/>
                  </a:lnTo>
                  <a:lnTo>
                    <a:pt x="264" y="86"/>
                  </a:lnTo>
                  <a:lnTo>
                    <a:pt x="270" y="84"/>
                  </a:lnTo>
                  <a:lnTo>
                    <a:pt x="276" y="82"/>
                  </a:lnTo>
                  <a:lnTo>
                    <a:pt x="270" y="86"/>
                  </a:lnTo>
                  <a:lnTo>
                    <a:pt x="264" y="90"/>
                  </a:lnTo>
                  <a:lnTo>
                    <a:pt x="260" y="92"/>
                  </a:lnTo>
                  <a:lnTo>
                    <a:pt x="250" y="95"/>
                  </a:lnTo>
                  <a:lnTo>
                    <a:pt x="246" y="95"/>
                  </a:lnTo>
                  <a:lnTo>
                    <a:pt x="237" y="98"/>
                  </a:lnTo>
                  <a:lnTo>
                    <a:pt x="232" y="98"/>
                  </a:lnTo>
                  <a:lnTo>
                    <a:pt x="223" y="100"/>
                  </a:lnTo>
                  <a:lnTo>
                    <a:pt x="215" y="100"/>
                  </a:lnTo>
                  <a:lnTo>
                    <a:pt x="209" y="103"/>
                  </a:lnTo>
                  <a:lnTo>
                    <a:pt x="201" y="103"/>
                  </a:lnTo>
                  <a:lnTo>
                    <a:pt x="195" y="103"/>
                  </a:lnTo>
                  <a:lnTo>
                    <a:pt x="187" y="103"/>
                  </a:lnTo>
                  <a:lnTo>
                    <a:pt x="179" y="103"/>
                  </a:lnTo>
                  <a:lnTo>
                    <a:pt x="170" y="103"/>
                  </a:lnTo>
                  <a:lnTo>
                    <a:pt x="162" y="100"/>
                  </a:lnTo>
                  <a:lnTo>
                    <a:pt x="157" y="100"/>
                  </a:lnTo>
                  <a:lnTo>
                    <a:pt x="148" y="100"/>
                  </a:lnTo>
                  <a:lnTo>
                    <a:pt x="139" y="98"/>
                  </a:lnTo>
                  <a:lnTo>
                    <a:pt x="135" y="98"/>
                  </a:lnTo>
                  <a:lnTo>
                    <a:pt x="125" y="95"/>
                  </a:lnTo>
                  <a:lnTo>
                    <a:pt x="117" y="95"/>
                  </a:lnTo>
                  <a:lnTo>
                    <a:pt x="111" y="92"/>
                  </a:lnTo>
                  <a:lnTo>
                    <a:pt x="103" y="90"/>
                  </a:lnTo>
                  <a:lnTo>
                    <a:pt x="97" y="86"/>
                  </a:lnTo>
                  <a:lnTo>
                    <a:pt x="93" y="84"/>
                  </a:lnTo>
                  <a:lnTo>
                    <a:pt x="83" y="82"/>
                  </a:lnTo>
                  <a:lnTo>
                    <a:pt x="79" y="78"/>
                  </a:lnTo>
                  <a:lnTo>
                    <a:pt x="73" y="76"/>
                  </a:lnTo>
                  <a:lnTo>
                    <a:pt x="67" y="73"/>
                  </a:lnTo>
                  <a:lnTo>
                    <a:pt x="61" y="70"/>
                  </a:lnTo>
                  <a:lnTo>
                    <a:pt x="56" y="68"/>
                  </a:lnTo>
                  <a:lnTo>
                    <a:pt x="53" y="65"/>
                  </a:lnTo>
                  <a:lnTo>
                    <a:pt x="51" y="62"/>
                  </a:lnTo>
                  <a:lnTo>
                    <a:pt x="45" y="59"/>
                  </a:lnTo>
                  <a:lnTo>
                    <a:pt x="42" y="59"/>
                  </a:lnTo>
                  <a:lnTo>
                    <a:pt x="39" y="59"/>
                  </a:lnTo>
                  <a:lnTo>
                    <a:pt x="37" y="59"/>
                  </a:lnTo>
                  <a:lnTo>
                    <a:pt x="34" y="62"/>
                  </a:lnTo>
                  <a:lnTo>
                    <a:pt x="31" y="65"/>
                  </a:lnTo>
                  <a:lnTo>
                    <a:pt x="28" y="65"/>
                  </a:lnTo>
                  <a:lnTo>
                    <a:pt x="26" y="68"/>
                  </a:lnTo>
                  <a:lnTo>
                    <a:pt x="26" y="70"/>
                  </a:lnTo>
                  <a:lnTo>
                    <a:pt x="23" y="76"/>
                  </a:lnTo>
                  <a:lnTo>
                    <a:pt x="23" y="78"/>
                  </a:lnTo>
                  <a:lnTo>
                    <a:pt x="23" y="84"/>
                  </a:lnTo>
                  <a:lnTo>
                    <a:pt x="23" y="90"/>
                  </a:lnTo>
                  <a:lnTo>
                    <a:pt x="23" y="95"/>
                  </a:lnTo>
                  <a:lnTo>
                    <a:pt x="26" y="98"/>
                  </a:lnTo>
                  <a:lnTo>
                    <a:pt x="26" y="103"/>
                  </a:lnTo>
                  <a:lnTo>
                    <a:pt x="28" y="106"/>
                  </a:lnTo>
                  <a:lnTo>
                    <a:pt x="28" y="111"/>
                  </a:lnTo>
                  <a:lnTo>
                    <a:pt x="31" y="117"/>
                  </a:lnTo>
                  <a:lnTo>
                    <a:pt x="34" y="119"/>
                  </a:lnTo>
                  <a:lnTo>
                    <a:pt x="37" y="125"/>
                  </a:lnTo>
                  <a:lnTo>
                    <a:pt x="39" y="130"/>
                  </a:lnTo>
                  <a:lnTo>
                    <a:pt x="42" y="133"/>
                  </a:lnTo>
                  <a:lnTo>
                    <a:pt x="45" y="138"/>
                  </a:lnTo>
                  <a:lnTo>
                    <a:pt x="48" y="144"/>
                  </a:lnTo>
                  <a:lnTo>
                    <a:pt x="51" y="150"/>
                  </a:lnTo>
                  <a:lnTo>
                    <a:pt x="56" y="154"/>
                  </a:lnTo>
                  <a:lnTo>
                    <a:pt x="61" y="163"/>
                  </a:lnTo>
                  <a:lnTo>
                    <a:pt x="65" y="168"/>
                  </a:lnTo>
                  <a:lnTo>
                    <a:pt x="70" y="177"/>
                  </a:lnTo>
                  <a:lnTo>
                    <a:pt x="65" y="171"/>
                  </a:lnTo>
                  <a:lnTo>
                    <a:pt x="61" y="168"/>
                  </a:lnTo>
                  <a:lnTo>
                    <a:pt x="56" y="163"/>
                  </a:lnTo>
                  <a:lnTo>
                    <a:pt x="51" y="160"/>
                  </a:lnTo>
                  <a:lnTo>
                    <a:pt x="48" y="154"/>
                  </a:lnTo>
                  <a:lnTo>
                    <a:pt x="42" y="150"/>
                  </a:lnTo>
                  <a:lnTo>
                    <a:pt x="37" y="144"/>
                  </a:lnTo>
                  <a:lnTo>
                    <a:pt x="34" y="138"/>
                  </a:lnTo>
                  <a:lnTo>
                    <a:pt x="28" y="133"/>
                  </a:lnTo>
                  <a:lnTo>
                    <a:pt x="26" y="127"/>
                  </a:lnTo>
                  <a:lnTo>
                    <a:pt x="23" y="123"/>
                  </a:lnTo>
                  <a:lnTo>
                    <a:pt x="20" y="117"/>
                  </a:lnTo>
                  <a:lnTo>
                    <a:pt x="17" y="113"/>
                  </a:lnTo>
                  <a:lnTo>
                    <a:pt x="14" y="109"/>
                  </a:lnTo>
                  <a:lnTo>
                    <a:pt x="12" y="103"/>
                  </a:lnTo>
                  <a:lnTo>
                    <a:pt x="12" y="98"/>
                  </a:lnTo>
                  <a:lnTo>
                    <a:pt x="6" y="84"/>
                  </a:lnTo>
                  <a:lnTo>
                    <a:pt x="3" y="70"/>
                  </a:lnTo>
                  <a:lnTo>
                    <a:pt x="0" y="54"/>
                  </a:lnTo>
                  <a:lnTo>
                    <a:pt x="0" y="37"/>
                  </a:lnTo>
                  <a:lnTo>
                    <a:pt x="0" y="24"/>
                  </a:lnTo>
                  <a:lnTo>
                    <a:pt x="6" y="8"/>
                  </a:lnTo>
                  <a:lnTo>
                    <a:pt x="9" y="0"/>
                  </a:lnTo>
                  <a:lnTo>
                    <a:pt x="59"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5" name="Freeform 93"/>
            <p:cNvSpPr>
              <a:spLocks/>
            </p:cNvSpPr>
            <p:nvPr/>
          </p:nvSpPr>
          <p:spPr bwMode="auto">
            <a:xfrm>
              <a:off x="3315" y="2043"/>
              <a:ext cx="27" cy="6"/>
            </a:xfrm>
            <a:custGeom>
              <a:avLst/>
              <a:gdLst>
                <a:gd name="T0" fmla="*/ 26 w 27"/>
                <a:gd name="T1" fmla="*/ 5 h 6"/>
                <a:gd name="T2" fmla="*/ 24 w 27"/>
                <a:gd name="T3" fmla="*/ 4 h 6"/>
                <a:gd name="T4" fmla="*/ 20 w 27"/>
                <a:gd name="T5" fmla="*/ 2 h 6"/>
                <a:gd name="T6" fmla="*/ 15 w 27"/>
                <a:gd name="T7" fmla="*/ 1 h 6"/>
                <a:gd name="T8" fmla="*/ 13 w 27"/>
                <a:gd name="T9" fmla="*/ 2 h 6"/>
                <a:gd name="T10" fmla="*/ 11 w 27"/>
                <a:gd name="T11" fmla="*/ 2 h 6"/>
                <a:gd name="T12" fmla="*/ 9 w 27"/>
                <a:gd name="T13" fmla="*/ 2 h 6"/>
                <a:gd name="T14" fmla="*/ 6 w 27"/>
                <a:gd name="T15" fmla="*/ 1 h 6"/>
                <a:gd name="T16" fmla="*/ 4 w 27"/>
                <a:gd name="T17" fmla="*/ 1 h 6"/>
                <a:gd name="T18" fmla="*/ 4 w 27"/>
                <a:gd name="T19" fmla="*/ 0 h 6"/>
                <a:gd name="T20" fmla="*/ 3 w 27"/>
                <a:gd name="T21" fmla="*/ 1 h 6"/>
                <a:gd name="T22" fmla="*/ 0 w 27"/>
                <a:gd name="T23" fmla="*/ 2 h 6"/>
                <a:gd name="T24" fmla="*/ 0 w 27"/>
                <a:gd name="T25" fmla="*/ 3 h 6"/>
                <a:gd name="T26" fmla="*/ 3 w 27"/>
                <a:gd name="T27" fmla="*/ 5 h 6"/>
                <a:gd name="T28" fmla="*/ 26 w 27"/>
                <a:gd name="T29" fmla="*/ 5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6"/>
                <a:gd name="T47" fmla="*/ 27 w 27"/>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6">
                  <a:moveTo>
                    <a:pt x="26" y="5"/>
                  </a:moveTo>
                  <a:lnTo>
                    <a:pt x="24" y="4"/>
                  </a:lnTo>
                  <a:lnTo>
                    <a:pt x="20" y="2"/>
                  </a:lnTo>
                  <a:lnTo>
                    <a:pt x="15" y="1"/>
                  </a:lnTo>
                  <a:lnTo>
                    <a:pt x="13" y="2"/>
                  </a:lnTo>
                  <a:lnTo>
                    <a:pt x="11" y="2"/>
                  </a:lnTo>
                  <a:lnTo>
                    <a:pt x="9" y="2"/>
                  </a:lnTo>
                  <a:lnTo>
                    <a:pt x="6" y="1"/>
                  </a:lnTo>
                  <a:lnTo>
                    <a:pt x="4" y="1"/>
                  </a:lnTo>
                  <a:lnTo>
                    <a:pt x="4" y="0"/>
                  </a:lnTo>
                  <a:lnTo>
                    <a:pt x="3" y="1"/>
                  </a:lnTo>
                  <a:lnTo>
                    <a:pt x="0" y="2"/>
                  </a:lnTo>
                  <a:lnTo>
                    <a:pt x="0" y="3"/>
                  </a:lnTo>
                  <a:lnTo>
                    <a:pt x="3" y="5"/>
                  </a:lnTo>
                  <a:lnTo>
                    <a:pt x="26" y="5"/>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6" name="Freeform 94"/>
            <p:cNvSpPr>
              <a:spLocks/>
            </p:cNvSpPr>
            <p:nvPr/>
          </p:nvSpPr>
          <p:spPr bwMode="auto">
            <a:xfrm>
              <a:off x="3235" y="1951"/>
              <a:ext cx="69" cy="98"/>
            </a:xfrm>
            <a:custGeom>
              <a:avLst/>
              <a:gdLst>
                <a:gd name="T0" fmla="*/ 45 w 69"/>
                <a:gd name="T1" fmla="*/ 97 h 98"/>
                <a:gd name="T2" fmla="*/ 48 w 69"/>
                <a:gd name="T3" fmla="*/ 97 h 98"/>
                <a:gd name="T4" fmla="*/ 50 w 69"/>
                <a:gd name="T5" fmla="*/ 92 h 98"/>
                <a:gd name="T6" fmla="*/ 52 w 69"/>
                <a:gd name="T7" fmla="*/ 89 h 98"/>
                <a:gd name="T8" fmla="*/ 55 w 69"/>
                <a:gd name="T9" fmla="*/ 84 h 98"/>
                <a:gd name="T10" fmla="*/ 58 w 69"/>
                <a:gd name="T11" fmla="*/ 81 h 98"/>
                <a:gd name="T12" fmla="*/ 61 w 69"/>
                <a:gd name="T13" fmla="*/ 76 h 98"/>
                <a:gd name="T14" fmla="*/ 63 w 69"/>
                <a:gd name="T15" fmla="*/ 71 h 98"/>
                <a:gd name="T16" fmla="*/ 65 w 69"/>
                <a:gd name="T17" fmla="*/ 65 h 98"/>
                <a:gd name="T18" fmla="*/ 68 w 69"/>
                <a:gd name="T19" fmla="*/ 60 h 98"/>
                <a:gd name="T20" fmla="*/ 68 w 69"/>
                <a:gd name="T21" fmla="*/ 54 h 98"/>
                <a:gd name="T22" fmla="*/ 68 w 69"/>
                <a:gd name="T23" fmla="*/ 47 h 98"/>
                <a:gd name="T24" fmla="*/ 68 w 69"/>
                <a:gd name="T25" fmla="*/ 39 h 98"/>
                <a:gd name="T26" fmla="*/ 68 w 69"/>
                <a:gd name="T27" fmla="*/ 28 h 98"/>
                <a:gd name="T28" fmla="*/ 68 w 69"/>
                <a:gd name="T29" fmla="*/ 21 h 98"/>
                <a:gd name="T30" fmla="*/ 65 w 69"/>
                <a:gd name="T31" fmla="*/ 13 h 98"/>
                <a:gd name="T32" fmla="*/ 61 w 69"/>
                <a:gd name="T33" fmla="*/ 5 h 98"/>
                <a:gd name="T34" fmla="*/ 55 w 69"/>
                <a:gd name="T35" fmla="*/ 0 h 98"/>
                <a:gd name="T36" fmla="*/ 58 w 69"/>
                <a:gd name="T37" fmla="*/ 5 h 98"/>
                <a:gd name="T38" fmla="*/ 61 w 69"/>
                <a:gd name="T39" fmla="*/ 13 h 98"/>
                <a:gd name="T40" fmla="*/ 61 w 69"/>
                <a:gd name="T41" fmla="*/ 24 h 98"/>
                <a:gd name="T42" fmla="*/ 63 w 69"/>
                <a:gd name="T43" fmla="*/ 34 h 98"/>
                <a:gd name="T44" fmla="*/ 63 w 69"/>
                <a:gd name="T45" fmla="*/ 45 h 98"/>
                <a:gd name="T46" fmla="*/ 61 w 69"/>
                <a:gd name="T47" fmla="*/ 52 h 98"/>
                <a:gd name="T48" fmla="*/ 55 w 69"/>
                <a:gd name="T49" fmla="*/ 60 h 98"/>
                <a:gd name="T50" fmla="*/ 48 w 69"/>
                <a:gd name="T51" fmla="*/ 65 h 98"/>
                <a:gd name="T52" fmla="*/ 45 w 69"/>
                <a:gd name="T53" fmla="*/ 65 h 98"/>
                <a:gd name="T54" fmla="*/ 43 w 69"/>
                <a:gd name="T55" fmla="*/ 63 h 98"/>
                <a:gd name="T56" fmla="*/ 43 w 69"/>
                <a:gd name="T57" fmla="*/ 60 h 98"/>
                <a:gd name="T58" fmla="*/ 40 w 69"/>
                <a:gd name="T59" fmla="*/ 58 h 98"/>
                <a:gd name="T60" fmla="*/ 38 w 69"/>
                <a:gd name="T61" fmla="*/ 54 h 98"/>
                <a:gd name="T62" fmla="*/ 36 w 69"/>
                <a:gd name="T63" fmla="*/ 52 h 98"/>
                <a:gd name="T64" fmla="*/ 30 w 69"/>
                <a:gd name="T65" fmla="*/ 52 h 98"/>
                <a:gd name="T66" fmla="*/ 23 w 69"/>
                <a:gd name="T67" fmla="*/ 52 h 98"/>
                <a:gd name="T68" fmla="*/ 20 w 69"/>
                <a:gd name="T69" fmla="*/ 52 h 98"/>
                <a:gd name="T70" fmla="*/ 15 w 69"/>
                <a:gd name="T71" fmla="*/ 54 h 98"/>
                <a:gd name="T72" fmla="*/ 10 w 69"/>
                <a:gd name="T73" fmla="*/ 58 h 98"/>
                <a:gd name="T74" fmla="*/ 7 w 69"/>
                <a:gd name="T75" fmla="*/ 63 h 98"/>
                <a:gd name="T76" fmla="*/ 5 w 69"/>
                <a:gd name="T77" fmla="*/ 65 h 98"/>
                <a:gd name="T78" fmla="*/ 2 w 69"/>
                <a:gd name="T79" fmla="*/ 71 h 98"/>
                <a:gd name="T80" fmla="*/ 2 w 69"/>
                <a:gd name="T81" fmla="*/ 76 h 98"/>
                <a:gd name="T82" fmla="*/ 0 w 69"/>
                <a:gd name="T83" fmla="*/ 81 h 98"/>
                <a:gd name="T84" fmla="*/ 0 w 69"/>
                <a:gd name="T85" fmla="*/ 86 h 98"/>
                <a:gd name="T86" fmla="*/ 0 w 69"/>
                <a:gd name="T87" fmla="*/ 92 h 98"/>
                <a:gd name="T88" fmla="*/ 2 w 69"/>
                <a:gd name="T89" fmla="*/ 94 h 98"/>
                <a:gd name="T90" fmla="*/ 2 w 69"/>
                <a:gd name="T91" fmla="*/ 97 h 98"/>
                <a:gd name="T92" fmla="*/ 45 w 69"/>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98"/>
                <a:gd name="T143" fmla="*/ 69 w 69"/>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98">
                  <a:moveTo>
                    <a:pt x="45" y="97"/>
                  </a:moveTo>
                  <a:lnTo>
                    <a:pt x="48" y="97"/>
                  </a:lnTo>
                  <a:lnTo>
                    <a:pt x="50" y="92"/>
                  </a:lnTo>
                  <a:lnTo>
                    <a:pt x="52" y="89"/>
                  </a:lnTo>
                  <a:lnTo>
                    <a:pt x="55" y="84"/>
                  </a:lnTo>
                  <a:lnTo>
                    <a:pt x="58" y="81"/>
                  </a:lnTo>
                  <a:lnTo>
                    <a:pt x="61" y="76"/>
                  </a:lnTo>
                  <a:lnTo>
                    <a:pt x="63" y="71"/>
                  </a:lnTo>
                  <a:lnTo>
                    <a:pt x="65" y="65"/>
                  </a:lnTo>
                  <a:lnTo>
                    <a:pt x="68" y="60"/>
                  </a:lnTo>
                  <a:lnTo>
                    <a:pt x="68" y="54"/>
                  </a:lnTo>
                  <a:lnTo>
                    <a:pt x="68" y="47"/>
                  </a:lnTo>
                  <a:lnTo>
                    <a:pt x="68" y="39"/>
                  </a:lnTo>
                  <a:lnTo>
                    <a:pt x="68" y="28"/>
                  </a:lnTo>
                  <a:lnTo>
                    <a:pt x="68" y="21"/>
                  </a:lnTo>
                  <a:lnTo>
                    <a:pt x="65" y="13"/>
                  </a:lnTo>
                  <a:lnTo>
                    <a:pt x="61" y="5"/>
                  </a:lnTo>
                  <a:lnTo>
                    <a:pt x="55" y="0"/>
                  </a:lnTo>
                  <a:lnTo>
                    <a:pt x="58" y="5"/>
                  </a:lnTo>
                  <a:lnTo>
                    <a:pt x="61" y="13"/>
                  </a:lnTo>
                  <a:lnTo>
                    <a:pt x="61" y="24"/>
                  </a:lnTo>
                  <a:lnTo>
                    <a:pt x="63" y="34"/>
                  </a:lnTo>
                  <a:lnTo>
                    <a:pt x="63" y="45"/>
                  </a:lnTo>
                  <a:lnTo>
                    <a:pt x="61" y="52"/>
                  </a:lnTo>
                  <a:lnTo>
                    <a:pt x="55" y="60"/>
                  </a:lnTo>
                  <a:lnTo>
                    <a:pt x="48" y="65"/>
                  </a:lnTo>
                  <a:lnTo>
                    <a:pt x="45" y="65"/>
                  </a:lnTo>
                  <a:lnTo>
                    <a:pt x="43" y="63"/>
                  </a:lnTo>
                  <a:lnTo>
                    <a:pt x="43" y="60"/>
                  </a:lnTo>
                  <a:lnTo>
                    <a:pt x="40" y="58"/>
                  </a:lnTo>
                  <a:lnTo>
                    <a:pt x="38" y="54"/>
                  </a:lnTo>
                  <a:lnTo>
                    <a:pt x="36" y="52"/>
                  </a:lnTo>
                  <a:lnTo>
                    <a:pt x="30" y="52"/>
                  </a:lnTo>
                  <a:lnTo>
                    <a:pt x="23" y="52"/>
                  </a:lnTo>
                  <a:lnTo>
                    <a:pt x="20" y="52"/>
                  </a:lnTo>
                  <a:lnTo>
                    <a:pt x="15" y="54"/>
                  </a:lnTo>
                  <a:lnTo>
                    <a:pt x="10" y="58"/>
                  </a:lnTo>
                  <a:lnTo>
                    <a:pt x="7" y="63"/>
                  </a:lnTo>
                  <a:lnTo>
                    <a:pt x="5" y="65"/>
                  </a:lnTo>
                  <a:lnTo>
                    <a:pt x="2" y="71"/>
                  </a:lnTo>
                  <a:lnTo>
                    <a:pt x="2" y="76"/>
                  </a:lnTo>
                  <a:lnTo>
                    <a:pt x="0" y="81"/>
                  </a:lnTo>
                  <a:lnTo>
                    <a:pt x="0" y="86"/>
                  </a:lnTo>
                  <a:lnTo>
                    <a:pt x="0" y="92"/>
                  </a:lnTo>
                  <a:lnTo>
                    <a:pt x="2" y="94"/>
                  </a:lnTo>
                  <a:lnTo>
                    <a:pt x="2" y="97"/>
                  </a:lnTo>
                  <a:lnTo>
                    <a:pt x="45" y="97"/>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7" name="Freeform 95"/>
            <p:cNvSpPr>
              <a:spLocks/>
            </p:cNvSpPr>
            <p:nvPr/>
          </p:nvSpPr>
          <p:spPr bwMode="auto">
            <a:xfrm>
              <a:off x="3249" y="1854"/>
              <a:ext cx="43" cy="65"/>
            </a:xfrm>
            <a:custGeom>
              <a:avLst/>
              <a:gdLst>
                <a:gd name="T0" fmla="*/ 28 w 43"/>
                <a:gd name="T1" fmla="*/ 0 h 65"/>
                <a:gd name="T2" fmla="*/ 33 w 43"/>
                <a:gd name="T3" fmla="*/ 7 h 65"/>
                <a:gd name="T4" fmla="*/ 37 w 43"/>
                <a:gd name="T5" fmla="*/ 14 h 65"/>
                <a:gd name="T6" fmla="*/ 40 w 43"/>
                <a:gd name="T7" fmla="*/ 20 h 65"/>
                <a:gd name="T8" fmla="*/ 40 w 43"/>
                <a:gd name="T9" fmla="*/ 27 h 65"/>
                <a:gd name="T10" fmla="*/ 42 w 43"/>
                <a:gd name="T11" fmla="*/ 34 h 65"/>
                <a:gd name="T12" fmla="*/ 42 w 43"/>
                <a:gd name="T13" fmla="*/ 39 h 65"/>
                <a:gd name="T14" fmla="*/ 40 w 43"/>
                <a:gd name="T15" fmla="*/ 46 h 65"/>
                <a:gd name="T16" fmla="*/ 40 w 43"/>
                <a:gd name="T17" fmla="*/ 52 h 65"/>
                <a:gd name="T18" fmla="*/ 37 w 43"/>
                <a:gd name="T19" fmla="*/ 57 h 65"/>
                <a:gd name="T20" fmla="*/ 37 w 43"/>
                <a:gd name="T21" fmla="*/ 59 h 65"/>
                <a:gd name="T22" fmla="*/ 35 w 43"/>
                <a:gd name="T23" fmla="*/ 61 h 65"/>
                <a:gd name="T24" fmla="*/ 33 w 43"/>
                <a:gd name="T25" fmla="*/ 64 h 65"/>
                <a:gd name="T26" fmla="*/ 30 w 43"/>
                <a:gd name="T27" fmla="*/ 64 h 65"/>
                <a:gd name="T28" fmla="*/ 28 w 43"/>
                <a:gd name="T29" fmla="*/ 64 h 65"/>
                <a:gd name="T30" fmla="*/ 25 w 43"/>
                <a:gd name="T31" fmla="*/ 64 h 65"/>
                <a:gd name="T32" fmla="*/ 23 w 43"/>
                <a:gd name="T33" fmla="*/ 64 h 65"/>
                <a:gd name="T34" fmla="*/ 21 w 43"/>
                <a:gd name="T35" fmla="*/ 59 h 65"/>
                <a:gd name="T36" fmla="*/ 19 w 43"/>
                <a:gd name="T37" fmla="*/ 57 h 65"/>
                <a:gd name="T38" fmla="*/ 19 w 43"/>
                <a:gd name="T39" fmla="*/ 54 h 65"/>
                <a:gd name="T40" fmla="*/ 19 w 43"/>
                <a:gd name="T41" fmla="*/ 52 h 65"/>
                <a:gd name="T42" fmla="*/ 19 w 43"/>
                <a:gd name="T43" fmla="*/ 49 h 65"/>
                <a:gd name="T44" fmla="*/ 21 w 43"/>
                <a:gd name="T45" fmla="*/ 44 h 65"/>
                <a:gd name="T46" fmla="*/ 21 w 43"/>
                <a:gd name="T47" fmla="*/ 41 h 65"/>
                <a:gd name="T48" fmla="*/ 23 w 43"/>
                <a:gd name="T49" fmla="*/ 36 h 65"/>
                <a:gd name="T50" fmla="*/ 25 w 43"/>
                <a:gd name="T51" fmla="*/ 34 h 65"/>
                <a:gd name="T52" fmla="*/ 25 w 43"/>
                <a:gd name="T53" fmla="*/ 32 h 65"/>
                <a:gd name="T54" fmla="*/ 28 w 43"/>
                <a:gd name="T55" fmla="*/ 27 h 65"/>
                <a:gd name="T56" fmla="*/ 28 w 43"/>
                <a:gd name="T57" fmla="*/ 24 h 65"/>
                <a:gd name="T58" fmla="*/ 28 w 43"/>
                <a:gd name="T59" fmla="*/ 22 h 65"/>
                <a:gd name="T60" fmla="*/ 28 w 43"/>
                <a:gd name="T61" fmla="*/ 20 h 65"/>
                <a:gd name="T62" fmla="*/ 28 w 43"/>
                <a:gd name="T63" fmla="*/ 14 h 65"/>
                <a:gd name="T64" fmla="*/ 25 w 43"/>
                <a:gd name="T65" fmla="*/ 12 h 65"/>
                <a:gd name="T66" fmla="*/ 23 w 43"/>
                <a:gd name="T67" fmla="*/ 12 h 65"/>
                <a:gd name="T68" fmla="*/ 19 w 43"/>
                <a:gd name="T69" fmla="*/ 14 h 65"/>
                <a:gd name="T70" fmla="*/ 17 w 43"/>
                <a:gd name="T71" fmla="*/ 14 h 65"/>
                <a:gd name="T72" fmla="*/ 14 w 43"/>
                <a:gd name="T73" fmla="*/ 14 h 65"/>
                <a:gd name="T74" fmla="*/ 10 w 43"/>
                <a:gd name="T75" fmla="*/ 17 h 65"/>
                <a:gd name="T76" fmla="*/ 7 w 43"/>
                <a:gd name="T77" fmla="*/ 17 h 65"/>
                <a:gd name="T78" fmla="*/ 5 w 43"/>
                <a:gd name="T79" fmla="*/ 17 h 65"/>
                <a:gd name="T80" fmla="*/ 0 w 43"/>
                <a:gd name="T81" fmla="*/ 17 h 65"/>
                <a:gd name="T82" fmla="*/ 2 w 43"/>
                <a:gd name="T83" fmla="*/ 14 h 65"/>
                <a:gd name="T84" fmla="*/ 7 w 43"/>
                <a:gd name="T85" fmla="*/ 14 h 65"/>
                <a:gd name="T86" fmla="*/ 10 w 43"/>
                <a:gd name="T87" fmla="*/ 14 h 65"/>
                <a:gd name="T88" fmla="*/ 10 w 43"/>
                <a:gd name="T89" fmla="*/ 12 h 65"/>
                <a:gd name="T90" fmla="*/ 12 w 43"/>
                <a:gd name="T91" fmla="*/ 12 h 65"/>
                <a:gd name="T92" fmla="*/ 14 w 43"/>
                <a:gd name="T93" fmla="*/ 12 h 65"/>
                <a:gd name="T94" fmla="*/ 17 w 43"/>
                <a:gd name="T95" fmla="*/ 9 h 65"/>
                <a:gd name="T96" fmla="*/ 19 w 43"/>
                <a:gd name="T97" fmla="*/ 9 h 65"/>
                <a:gd name="T98" fmla="*/ 21 w 43"/>
                <a:gd name="T99" fmla="*/ 7 h 65"/>
                <a:gd name="T100" fmla="*/ 23 w 43"/>
                <a:gd name="T101" fmla="*/ 4 h 65"/>
                <a:gd name="T102" fmla="*/ 25 w 43"/>
                <a:gd name="T103" fmla="*/ 2 h 65"/>
                <a:gd name="T104" fmla="*/ 28 w 43"/>
                <a:gd name="T105" fmla="*/ 2 h 65"/>
                <a:gd name="T106" fmla="*/ 28 w 43"/>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65"/>
                <a:gd name="T164" fmla="*/ 43 w 43"/>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65">
                  <a:moveTo>
                    <a:pt x="28" y="0"/>
                  </a:moveTo>
                  <a:lnTo>
                    <a:pt x="33" y="7"/>
                  </a:lnTo>
                  <a:lnTo>
                    <a:pt x="37" y="14"/>
                  </a:lnTo>
                  <a:lnTo>
                    <a:pt x="40" y="20"/>
                  </a:lnTo>
                  <a:lnTo>
                    <a:pt x="40" y="27"/>
                  </a:lnTo>
                  <a:lnTo>
                    <a:pt x="42" y="34"/>
                  </a:lnTo>
                  <a:lnTo>
                    <a:pt x="42" y="39"/>
                  </a:lnTo>
                  <a:lnTo>
                    <a:pt x="40" y="46"/>
                  </a:lnTo>
                  <a:lnTo>
                    <a:pt x="40" y="52"/>
                  </a:lnTo>
                  <a:lnTo>
                    <a:pt x="37" y="57"/>
                  </a:lnTo>
                  <a:lnTo>
                    <a:pt x="37" y="59"/>
                  </a:lnTo>
                  <a:lnTo>
                    <a:pt x="35" y="61"/>
                  </a:lnTo>
                  <a:lnTo>
                    <a:pt x="33" y="64"/>
                  </a:lnTo>
                  <a:lnTo>
                    <a:pt x="30" y="64"/>
                  </a:lnTo>
                  <a:lnTo>
                    <a:pt x="28" y="64"/>
                  </a:lnTo>
                  <a:lnTo>
                    <a:pt x="25" y="64"/>
                  </a:lnTo>
                  <a:lnTo>
                    <a:pt x="23" y="64"/>
                  </a:lnTo>
                  <a:lnTo>
                    <a:pt x="21" y="59"/>
                  </a:lnTo>
                  <a:lnTo>
                    <a:pt x="19" y="57"/>
                  </a:lnTo>
                  <a:lnTo>
                    <a:pt x="19" y="54"/>
                  </a:lnTo>
                  <a:lnTo>
                    <a:pt x="19" y="52"/>
                  </a:lnTo>
                  <a:lnTo>
                    <a:pt x="19" y="49"/>
                  </a:lnTo>
                  <a:lnTo>
                    <a:pt x="21" y="44"/>
                  </a:lnTo>
                  <a:lnTo>
                    <a:pt x="21" y="41"/>
                  </a:lnTo>
                  <a:lnTo>
                    <a:pt x="23" y="36"/>
                  </a:lnTo>
                  <a:lnTo>
                    <a:pt x="25" y="34"/>
                  </a:lnTo>
                  <a:lnTo>
                    <a:pt x="25" y="32"/>
                  </a:lnTo>
                  <a:lnTo>
                    <a:pt x="28" y="27"/>
                  </a:lnTo>
                  <a:lnTo>
                    <a:pt x="28" y="24"/>
                  </a:lnTo>
                  <a:lnTo>
                    <a:pt x="28" y="22"/>
                  </a:lnTo>
                  <a:lnTo>
                    <a:pt x="28" y="20"/>
                  </a:lnTo>
                  <a:lnTo>
                    <a:pt x="28" y="14"/>
                  </a:lnTo>
                  <a:lnTo>
                    <a:pt x="25" y="12"/>
                  </a:lnTo>
                  <a:lnTo>
                    <a:pt x="23" y="12"/>
                  </a:lnTo>
                  <a:lnTo>
                    <a:pt x="19" y="14"/>
                  </a:lnTo>
                  <a:lnTo>
                    <a:pt x="17" y="14"/>
                  </a:lnTo>
                  <a:lnTo>
                    <a:pt x="14" y="14"/>
                  </a:lnTo>
                  <a:lnTo>
                    <a:pt x="10" y="17"/>
                  </a:lnTo>
                  <a:lnTo>
                    <a:pt x="7" y="17"/>
                  </a:lnTo>
                  <a:lnTo>
                    <a:pt x="5" y="17"/>
                  </a:lnTo>
                  <a:lnTo>
                    <a:pt x="0" y="17"/>
                  </a:lnTo>
                  <a:lnTo>
                    <a:pt x="2" y="14"/>
                  </a:lnTo>
                  <a:lnTo>
                    <a:pt x="7" y="14"/>
                  </a:lnTo>
                  <a:lnTo>
                    <a:pt x="10" y="14"/>
                  </a:lnTo>
                  <a:lnTo>
                    <a:pt x="10" y="12"/>
                  </a:lnTo>
                  <a:lnTo>
                    <a:pt x="12" y="12"/>
                  </a:lnTo>
                  <a:lnTo>
                    <a:pt x="14" y="12"/>
                  </a:lnTo>
                  <a:lnTo>
                    <a:pt x="17" y="9"/>
                  </a:lnTo>
                  <a:lnTo>
                    <a:pt x="19" y="9"/>
                  </a:lnTo>
                  <a:lnTo>
                    <a:pt x="21" y="7"/>
                  </a:lnTo>
                  <a:lnTo>
                    <a:pt x="23" y="4"/>
                  </a:lnTo>
                  <a:lnTo>
                    <a:pt x="25" y="2"/>
                  </a:lnTo>
                  <a:lnTo>
                    <a:pt x="28" y="2"/>
                  </a:lnTo>
                  <a:lnTo>
                    <a:pt x="28"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8" name="Freeform 96"/>
            <p:cNvSpPr>
              <a:spLocks/>
            </p:cNvSpPr>
            <p:nvPr/>
          </p:nvSpPr>
          <p:spPr bwMode="auto">
            <a:xfrm>
              <a:off x="3276" y="1790"/>
              <a:ext cx="6" cy="41"/>
            </a:xfrm>
            <a:custGeom>
              <a:avLst/>
              <a:gdLst>
                <a:gd name="T0" fmla="*/ 0 w 6"/>
                <a:gd name="T1" fmla="*/ 0 h 41"/>
                <a:gd name="T2" fmla="*/ 0 w 6"/>
                <a:gd name="T3" fmla="*/ 0 h 41"/>
                <a:gd name="T4" fmla="*/ 0 w 6"/>
                <a:gd name="T5" fmla="*/ 2 h 41"/>
                <a:gd name="T6" fmla="*/ 1 w 6"/>
                <a:gd name="T7" fmla="*/ 5 h 41"/>
                <a:gd name="T8" fmla="*/ 2 w 6"/>
                <a:gd name="T9" fmla="*/ 9 h 41"/>
                <a:gd name="T10" fmla="*/ 2 w 6"/>
                <a:gd name="T11" fmla="*/ 12 h 41"/>
                <a:gd name="T12" fmla="*/ 2 w 6"/>
                <a:gd name="T13" fmla="*/ 17 h 41"/>
                <a:gd name="T14" fmla="*/ 2 w 6"/>
                <a:gd name="T15" fmla="*/ 19 h 41"/>
                <a:gd name="T16" fmla="*/ 2 w 6"/>
                <a:gd name="T17" fmla="*/ 20 h 41"/>
                <a:gd name="T18" fmla="*/ 1 w 6"/>
                <a:gd name="T19" fmla="*/ 23 h 41"/>
                <a:gd name="T20" fmla="*/ 1 w 6"/>
                <a:gd name="T21" fmla="*/ 25 h 41"/>
                <a:gd name="T22" fmla="*/ 1 w 6"/>
                <a:gd name="T23" fmla="*/ 28 h 41"/>
                <a:gd name="T24" fmla="*/ 1 w 6"/>
                <a:gd name="T25" fmla="*/ 30 h 41"/>
                <a:gd name="T26" fmla="*/ 1 w 6"/>
                <a:gd name="T27" fmla="*/ 32 h 41"/>
                <a:gd name="T28" fmla="*/ 1 w 6"/>
                <a:gd name="T29" fmla="*/ 35 h 41"/>
                <a:gd name="T30" fmla="*/ 1 w 6"/>
                <a:gd name="T31" fmla="*/ 37 h 41"/>
                <a:gd name="T32" fmla="*/ 1 w 6"/>
                <a:gd name="T33" fmla="*/ 40 h 41"/>
                <a:gd name="T34" fmla="*/ 2 w 6"/>
                <a:gd name="T35" fmla="*/ 40 h 41"/>
                <a:gd name="T36" fmla="*/ 3 w 6"/>
                <a:gd name="T37" fmla="*/ 40 h 41"/>
                <a:gd name="T38" fmla="*/ 4 w 6"/>
                <a:gd name="T39" fmla="*/ 40 h 41"/>
                <a:gd name="T40" fmla="*/ 5 w 6"/>
                <a:gd name="T41" fmla="*/ 37 h 41"/>
                <a:gd name="T42" fmla="*/ 5 w 6"/>
                <a:gd name="T43" fmla="*/ 35 h 41"/>
                <a:gd name="T44" fmla="*/ 5 w 6"/>
                <a:gd name="T45" fmla="*/ 30 h 41"/>
                <a:gd name="T46" fmla="*/ 5 w 6"/>
                <a:gd name="T47" fmla="*/ 28 h 41"/>
                <a:gd name="T48" fmla="*/ 5 w 6"/>
                <a:gd name="T49" fmla="*/ 25 h 41"/>
                <a:gd name="T50" fmla="*/ 5 w 6"/>
                <a:gd name="T51" fmla="*/ 23 h 41"/>
                <a:gd name="T52" fmla="*/ 5 w 6"/>
                <a:gd name="T53" fmla="*/ 20 h 41"/>
                <a:gd name="T54" fmla="*/ 5 w 6"/>
                <a:gd name="T55" fmla="*/ 14 h 41"/>
                <a:gd name="T56" fmla="*/ 4 w 6"/>
                <a:gd name="T57" fmla="*/ 9 h 41"/>
                <a:gd name="T58" fmla="*/ 3 w 6"/>
                <a:gd name="T59" fmla="*/ 7 h 41"/>
                <a:gd name="T60" fmla="*/ 2 w 6"/>
                <a:gd name="T61" fmla="*/ 5 h 41"/>
                <a:gd name="T62" fmla="*/ 1 w 6"/>
                <a:gd name="T63" fmla="*/ 2 h 41"/>
                <a:gd name="T64" fmla="*/ 0 w 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41"/>
                <a:gd name="T101" fmla="*/ 6 w 6"/>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41">
                  <a:moveTo>
                    <a:pt x="0" y="0"/>
                  </a:moveTo>
                  <a:lnTo>
                    <a:pt x="0" y="0"/>
                  </a:lnTo>
                  <a:lnTo>
                    <a:pt x="0" y="2"/>
                  </a:lnTo>
                  <a:lnTo>
                    <a:pt x="1" y="5"/>
                  </a:lnTo>
                  <a:lnTo>
                    <a:pt x="2" y="9"/>
                  </a:lnTo>
                  <a:lnTo>
                    <a:pt x="2" y="12"/>
                  </a:lnTo>
                  <a:lnTo>
                    <a:pt x="2" y="17"/>
                  </a:lnTo>
                  <a:lnTo>
                    <a:pt x="2" y="19"/>
                  </a:lnTo>
                  <a:lnTo>
                    <a:pt x="2" y="20"/>
                  </a:lnTo>
                  <a:lnTo>
                    <a:pt x="1" y="23"/>
                  </a:lnTo>
                  <a:lnTo>
                    <a:pt x="1" y="25"/>
                  </a:lnTo>
                  <a:lnTo>
                    <a:pt x="1" y="28"/>
                  </a:lnTo>
                  <a:lnTo>
                    <a:pt x="1" y="30"/>
                  </a:lnTo>
                  <a:lnTo>
                    <a:pt x="1" y="32"/>
                  </a:lnTo>
                  <a:lnTo>
                    <a:pt x="1" y="35"/>
                  </a:lnTo>
                  <a:lnTo>
                    <a:pt x="1" y="37"/>
                  </a:lnTo>
                  <a:lnTo>
                    <a:pt x="1" y="40"/>
                  </a:lnTo>
                  <a:lnTo>
                    <a:pt x="2" y="40"/>
                  </a:lnTo>
                  <a:lnTo>
                    <a:pt x="3" y="40"/>
                  </a:lnTo>
                  <a:lnTo>
                    <a:pt x="4" y="40"/>
                  </a:lnTo>
                  <a:lnTo>
                    <a:pt x="5" y="37"/>
                  </a:lnTo>
                  <a:lnTo>
                    <a:pt x="5" y="35"/>
                  </a:lnTo>
                  <a:lnTo>
                    <a:pt x="5" y="30"/>
                  </a:lnTo>
                  <a:lnTo>
                    <a:pt x="5" y="28"/>
                  </a:lnTo>
                  <a:lnTo>
                    <a:pt x="5" y="25"/>
                  </a:lnTo>
                  <a:lnTo>
                    <a:pt x="5" y="23"/>
                  </a:lnTo>
                  <a:lnTo>
                    <a:pt x="5" y="20"/>
                  </a:lnTo>
                  <a:lnTo>
                    <a:pt x="5" y="14"/>
                  </a:lnTo>
                  <a:lnTo>
                    <a:pt x="4" y="9"/>
                  </a:lnTo>
                  <a:lnTo>
                    <a:pt x="3" y="7"/>
                  </a:lnTo>
                  <a:lnTo>
                    <a:pt x="2" y="5"/>
                  </a:lnTo>
                  <a:lnTo>
                    <a:pt x="1" y="2"/>
                  </a:lnTo>
                  <a:lnTo>
                    <a:pt x="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69" name="Freeform 97"/>
            <p:cNvSpPr>
              <a:spLocks/>
            </p:cNvSpPr>
            <p:nvPr/>
          </p:nvSpPr>
          <p:spPr bwMode="auto">
            <a:xfrm>
              <a:off x="3319" y="2058"/>
              <a:ext cx="37" cy="20"/>
            </a:xfrm>
            <a:custGeom>
              <a:avLst/>
              <a:gdLst>
                <a:gd name="T0" fmla="*/ 36 w 37"/>
                <a:gd name="T1" fmla="*/ 19 h 20"/>
                <a:gd name="T2" fmla="*/ 36 w 37"/>
                <a:gd name="T3" fmla="*/ 15 h 20"/>
                <a:gd name="T4" fmla="*/ 31 w 37"/>
                <a:gd name="T5" fmla="*/ 10 h 20"/>
                <a:gd name="T6" fmla="*/ 29 w 37"/>
                <a:gd name="T7" fmla="*/ 6 h 20"/>
                <a:gd name="T8" fmla="*/ 27 w 37"/>
                <a:gd name="T9" fmla="*/ 2 h 20"/>
                <a:gd name="T10" fmla="*/ 25 w 37"/>
                <a:gd name="T11" fmla="*/ 0 h 20"/>
                <a:gd name="T12" fmla="*/ 0 w 37"/>
                <a:gd name="T13" fmla="*/ 0 h 20"/>
                <a:gd name="T14" fmla="*/ 2 w 37"/>
                <a:gd name="T15" fmla="*/ 4 h 20"/>
                <a:gd name="T16" fmla="*/ 2 w 37"/>
                <a:gd name="T17" fmla="*/ 7 h 20"/>
                <a:gd name="T18" fmla="*/ 4 w 37"/>
                <a:gd name="T19" fmla="*/ 11 h 20"/>
                <a:gd name="T20" fmla="*/ 4 w 37"/>
                <a:gd name="T21" fmla="*/ 17 h 20"/>
                <a:gd name="T22" fmla="*/ 4 w 37"/>
                <a:gd name="T23" fmla="*/ 19 h 20"/>
                <a:gd name="T24" fmla="*/ 36 w 37"/>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0"/>
                <a:gd name="T41" fmla="*/ 37 w 3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0">
                  <a:moveTo>
                    <a:pt x="36" y="19"/>
                  </a:moveTo>
                  <a:lnTo>
                    <a:pt x="36" y="15"/>
                  </a:lnTo>
                  <a:lnTo>
                    <a:pt x="31" y="10"/>
                  </a:lnTo>
                  <a:lnTo>
                    <a:pt x="29" y="6"/>
                  </a:lnTo>
                  <a:lnTo>
                    <a:pt x="27" y="2"/>
                  </a:lnTo>
                  <a:lnTo>
                    <a:pt x="25" y="0"/>
                  </a:lnTo>
                  <a:lnTo>
                    <a:pt x="0" y="0"/>
                  </a:lnTo>
                  <a:lnTo>
                    <a:pt x="2" y="4"/>
                  </a:lnTo>
                  <a:lnTo>
                    <a:pt x="2" y="7"/>
                  </a:lnTo>
                  <a:lnTo>
                    <a:pt x="4" y="11"/>
                  </a:lnTo>
                  <a:lnTo>
                    <a:pt x="4" y="17"/>
                  </a:lnTo>
                  <a:lnTo>
                    <a:pt x="4" y="19"/>
                  </a:lnTo>
                  <a:lnTo>
                    <a:pt x="36" y="19"/>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0" name="Freeform 98"/>
            <p:cNvSpPr>
              <a:spLocks/>
            </p:cNvSpPr>
            <p:nvPr/>
          </p:nvSpPr>
          <p:spPr bwMode="auto">
            <a:xfrm>
              <a:off x="3237" y="2058"/>
              <a:ext cx="41" cy="2"/>
            </a:xfrm>
            <a:custGeom>
              <a:avLst/>
              <a:gdLst>
                <a:gd name="T0" fmla="*/ 40 w 41"/>
                <a:gd name="T1" fmla="*/ 0 h 2"/>
                <a:gd name="T2" fmla="*/ 38 w 41"/>
                <a:gd name="T3" fmla="*/ 0 h 2"/>
                <a:gd name="T4" fmla="*/ 35 w 41"/>
                <a:gd name="T5" fmla="*/ 1 h 2"/>
                <a:gd name="T6" fmla="*/ 31 w 41"/>
                <a:gd name="T7" fmla="*/ 1 h 2"/>
                <a:gd name="T8" fmla="*/ 28 w 41"/>
                <a:gd name="T9" fmla="*/ 1 h 2"/>
                <a:gd name="T10" fmla="*/ 23 w 41"/>
                <a:gd name="T11" fmla="*/ 1 h 2"/>
                <a:gd name="T12" fmla="*/ 20 w 41"/>
                <a:gd name="T13" fmla="*/ 1 h 2"/>
                <a:gd name="T14" fmla="*/ 17 w 41"/>
                <a:gd name="T15" fmla="*/ 1 h 2"/>
                <a:gd name="T16" fmla="*/ 12 w 41"/>
                <a:gd name="T17" fmla="*/ 1 h 2"/>
                <a:gd name="T18" fmla="*/ 8 w 41"/>
                <a:gd name="T19" fmla="*/ 1 h 2"/>
                <a:gd name="T20" fmla="*/ 5 w 41"/>
                <a:gd name="T21" fmla="*/ 1 h 2"/>
                <a:gd name="T22" fmla="*/ 3 w 41"/>
                <a:gd name="T23" fmla="*/ 1 h 2"/>
                <a:gd name="T24" fmla="*/ 0 w 41"/>
                <a:gd name="T25" fmla="*/ 0 h 2"/>
                <a:gd name="T26" fmla="*/ 0 w 41"/>
                <a:gd name="T27" fmla="*/ 0 h 2"/>
                <a:gd name="T28" fmla="*/ 40 w 41"/>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2"/>
                <a:gd name="T47" fmla="*/ 41 w 41"/>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2">
                  <a:moveTo>
                    <a:pt x="40" y="0"/>
                  </a:moveTo>
                  <a:lnTo>
                    <a:pt x="38" y="0"/>
                  </a:lnTo>
                  <a:lnTo>
                    <a:pt x="35" y="1"/>
                  </a:lnTo>
                  <a:lnTo>
                    <a:pt x="31" y="1"/>
                  </a:lnTo>
                  <a:lnTo>
                    <a:pt x="28" y="1"/>
                  </a:lnTo>
                  <a:lnTo>
                    <a:pt x="23" y="1"/>
                  </a:lnTo>
                  <a:lnTo>
                    <a:pt x="20" y="1"/>
                  </a:lnTo>
                  <a:lnTo>
                    <a:pt x="17" y="1"/>
                  </a:lnTo>
                  <a:lnTo>
                    <a:pt x="12" y="1"/>
                  </a:lnTo>
                  <a:lnTo>
                    <a:pt x="8" y="1"/>
                  </a:lnTo>
                  <a:lnTo>
                    <a:pt x="5" y="1"/>
                  </a:lnTo>
                  <a:lnTo>
                    <a:pt x="3" y="1"/>
                  </a:lnTo>
                  <a:lnTo>
                    <a:pt x="0" y="0"/>
                  </a:lnTo>
                  <a:lnTo>
                    <a:pt x="4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1" name="Freeform 99"/>
            <p:cNvSpPr>
              <a:spLocks/>
            </p:cNvSpPr>
            <p:nvPr/>
          </p:nvSpPr>
          <p:spPr bwMode="auto">
            <a:xfrm>
              <a:off x="3252" y="2212"/>
              <a:ext cx="141" cy="197"/>
            </a:xfrm>
            <a:custGeom>
              <a:avLst/>
              <a:gdLst>
                <a:gd name="T0" fmla="*/ 121 w 141"/>
                <a:gd name="T1" fmla="*/ 193 h 197"/>
                <a:gd name="T2" fmla="*/ 130 w 141"/>
                <a:gd name="T3" fmla="*/ 179 h 197"/>
                <a:gd name="T4" fmla="*/ 138 w 141"/>
                <a:gd name="T5" fmla="*/ 163 h 197"/>
                <a:gd name="T6" fmla="*/ 140 w 141"/>
                <a:gd name="T7" fmla="*/ 149 h 197"/>
                <a:gd name="T8" fmla="*/ 140 w 141"/>
                <a:gd name="T9" fmla="*/ 133 h 197"/>
                <a:gd name="T10" fmla="*/ 140 w 141"/>
                <a:gd name="T11" fmla="*/ 116 h 197"/>
                <a:gd name="T12" fmla="*/ 138 w 141"/>
                <a:gd name="T13" fmla="*/ 100 h 197"/>
                <a:gd name="T14" fmla="*/ 132 w 141"/>
                <a:gd name="T15" fmla="*/ 83 h 197"/>
                <a:gd name="T16" fmla="*/ 124 w 141"/>
                <a:gd name="T17" fmla="*/ 72 h 197"/>
                <a:gd name="T18" fmla="*/ 116 w 141"/>
                <a:gd name="T19" fmla="*/ 61 h 197"/>
                <a:gd name="T20" fmla="*/ 108 w 141"/>
                <a:gd name="T21" fmla="*/ 50 h 197"/>
                <a:gd name="T22" fmla="*/ 103 w 141"/>
                <a:gd name="T23" fmla="*/ 39 h 197"/>
                <a:gd name="T24" fmla="*/ 100 w 141"/>
                <a:gd name="T25" fmla="*/ 23 h 197"/>
                <a:gd name="T26" fmla="*/ 100 w 141"/>
                <a:gd name="T27" fmla="*/ 9 h 197"/>
                <a:gd name="T28" fmla="*/ 97 w 141"/>
                <a:gd name="T29" fmla="*/ 6 h 197"/>
                <a:gd name="T30" fmla="*/ 92 w 141"/>
                <a:gd name="T31" fmla="*/ 14 h 197"/>
                <a:gd name="T32" fmla="*/ 86 w 141"/>
                <a:gd name="T33" fmla="*/ 23 h 197"/>
                <a:gd name="T34" fmla="*/ 78 w 141"/>
                <a:gd name="T35" fmla="*/ 28 h 197"/>
                <a:gd name="T36" fmla="*/ 71 w 141"/>
                <a:gd name="T37" fmla="*/ 33 h 197"/>
                <a:gd name="T38" fmla="*/ 59 w 141"/>
                <a:gd name="T39" fmla="*/ 39 h 197"/>
                <a:gd name="T40" fmla="*/ 49 w 141"/>
                <a:gd name="T41" fmla="*/ 41 h 197"/>
                <a:gd name="T42" fmla="*/ 38 w 141"/>
                <a:gd name="T43" fmla="*/ 45 h 197"/>
                <a:gd name="T44" fmla="*/ 32 w 141"/>
                <a:gd name="T45" fmla="*/ 61 h 197"/>
                <a:gd name="T46" fmla="*/ 36 w 141"/>
                <a:gd name="T47" fmla="*/ 80 h 197"/>
                <a:gd name="T48" fmla="*/ 40 w 141"/>
                <a:gd name="T49" fmla="*/ 102 h 197"/>
                <a:gd name="T50" fmla="*/ 52 w 141"/>
                <a:gd name="T51" fmla="*/ 121 h 197"/>
                <a:gd name="T52" fmla="*/ 63 w 141"/>
                <a:gd name="T53" fmla="*/ 138 h 197"/>
                <a:gd name="T54" fmla="*/ 63 w 141"/>
                <a:gd name="T55" fmla="*/ 151 h 197"/>
                <a:gd name="T56" fmla="*/ 54 w 141"/>
                <a:gd name="T57" fmla="*/ 163 h 197"/>
                <a:gd name="T58" fmla="*/ 44 w 141"/>
                <a:gd name="T59" fmla="*/ 174 h 197"/>
                <a:gd name="T60" fmla="*/ 30 w 141"/>
                <a:gd name="T61" fmla="*/ 182 h 197"/>
                <a:gd name="T62" fmla="*/ 17 w 141"/>
                <a:gd name="T63" fmla="*/ 190 h 197"/>
                <a:gd name="T64" fmla="*/ 0 w 141"/>
                <a:gd name="T65" fmla="*/ 196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97"/>
                <a:gd name="T101" fmla="*/ 141 w 141"/>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97">
                  <a:moveTo>
                    <a:pt x="119" y="196"/>
                  </a:moveTo>
                  <a:lnTo>
                    <a:pt x="121" y="193"/>
                  </a:lnTo>
                  <a:lnTo>
                    <a:pt x="127" y="185"/>
                  </a:lnTo>
                  <a:lnTo>
                    <a:pt x="130" y="179"/>
                  </a:lnTo>
                  <a:lnTo>
                    <a:pt x="134" y="171"/>
                  </a:lnTo>
                  <a:lnTo>
                    <a:pt x="138" y="163"/>
                  </a:lnTo>
                  <a:lnTo>
                    <a:pt x="138" y="157"/>
                  </a:lnTo>
                  <a:lnTo>
                    <a:pt x="140" y="149"/>
                  </a:lnTo>
                  <a:lnTo>
                    <a:pt x="140" y="141"/>
                  </a:lnTo>
                  <a:lnTo>
                    <a:pt x="140" y="133"/>
                  </a:lnTo>
                  <a:lnTo>
                    <a:pt x="140" y="124"/>
                  </a:lnTo>
                  <a:lnTo>
                    <a:pt x="140" y="116"/>
                  </a:lnTo>
                  <a:lnTo>
                    <a:pt x="138" y="108"/>
                  </a:lnTo>
                  <a:lnTo>
                    <a:pt x="138" y="100"/>
                  </a:lnTo>
                  <a:lnTo>
                    <a:pt x="134" y="92"/>
                  </a:lnTo>
                  <a:lnTo>
                    <a:pt x="132" y="83"/>
                  </a:lnTo>
                  <a:lnTo>
                    <a:pt x="127" y="78"/>
                  </a:lnTo>
                  <a:lnTo>
                    <a:pt x="124" y="72"/>
                  </a:lnTo>
                  <a:lnTo>
                    <a:pt x="119" y="64"/>
                  </a:lnTo>
                  <a:lnTo>
                    <a:pt x="116" y="61"/>
                  </a:lnTo>
                  <a:lnTo>
                    <a:pt x="111" y="55"/>
                  </a:lnTo>
                  <a:lnTo>
                    <a:pt x="108" y="50"/>
                  </a:lnTo>
                  <a:lnTo>
                    <a:pt x="105" y="45"/>
                  </a:lnTo>
                  <a:lnTo>
                    <a:pt x="103" y="39"/>
                  </a:lnTo>
                  <a:lnTo>
                    <a:pt x="103" y="31"/>
                  </a:lnTo>
                  <a:lnTo>
                    <a:pt x="100" y="23"/>
                  </a:lnTo>
                  <a:lnTo>
                    <a:pt x="100" y="14"/>
                  </a:lnTo>
                  <a:lnTo>
                    <a:pt x="100" y="9"/>
                  </a:lnTo>
                  <a:lnTo>
                    <a:pt x="100" y="0"/>
                  </a:lnTo>
                  <a:lnTo>
                    <a:pt x="97" y="6"/>
                  </a:lnTo>
                  <a:lnTo>
                    <a:pt x="94" y="11"/>
                  </a:lnTo>
                  <a:lnTo>
                    <a:pt x="92" y="14"/>
                  </a:lnTo>
                  <a:lnTo>
                    <a:pt x="90" y="19"/>
                  </a:lnTo>
                  <a:lnTo>
                    <a:pt x="86" y="23"/>
                  </a:lnTo>
                  <a:lnTo>
                    <a:pt x="81" y="25"/>
                  </a:lnTo>
                  <a:lnTo>
                    <a:pt x="78" y="28"/>
                  </a:lnTo>
                  <a:lnTo>
                    <a:pt x="73" y="31"/>
                  </a:lnTo>
                  <a:lnTo>
                    <a:pt x="71" y="33"/>
                  </a:lnTo>
                  <a:lnTo>
                    <a:pt x="65" y="37"/>
                  </a:lnTo>
                  <a:lnTo>
                    <a:pt x="59" y="39"/>
                  </a:lnTo>
                  <a:lnTo>
                    <a:pt x="54" y="39"/>
                  </a:lnTo>
                  <a:lnTo>
                    <a:pt x="49" y="41"/>
                  </a:lnTo>
                  <a:lnTo>
                    <a:pt x="44" y="45"/>
                  </a:lnTo>
                  <a:lnTo>
                    <a:pt x="38" y="45"/>
                  </a:lnTo>
                  <a:lnTo>
                    <a:pt x="32" y="47"/>
                  </a:lnTo>
                  <a:lnTo>
                    <a:pt x="32" y="61"/>
                  </a:lnTo>
                  <a:lnTo>
                    <a:pt x="32" y="72"/>
                  </a:lnTo>
                  <a:lnTo>
                    <a:pt x="36" y="80"/>
                  </a:lnTo>
                  <a:lnTo>
                    <a:pt x="38" y="92"/>
                  </a:lnTo>
                  <a:lnTo>
                    <a:pt x="40" y="102"/>
                  </a:lnTo>
                  <a:lnTo>
                    <a:pt x="46" y="110"/>
                  </a:lnTo>
                  <a:lnTo>
                    <a:pt x="52" y="121"/>
                  </a:lnTo>
                  <a:lnTo>
                    <a:pt x="59" y="130"/>
                  </a:lnTo>
                  <a:lnTo>
                    <a:pt x="63" y="138"/>
                  </a:lnTo>
                  <a:lnTo>
                    <a:pt x="63" y="147"/>
                  </a:lnTo>
                  <a:lnTo>
                    <a:pt x="63" y="151"/>
                  </a:lnTo>
                  <a:lnTo>
                    <a:pt x="59" y="157"/>
                  </a:lnTo>
                  <a:lnTo>
                    <a:pt x="54" y="163"/>
                  </a:lnTo>
                  <a:lnTo>
                    <a:pt x="52" y="168"/>
                  </a:lnTo>
                  <a:lnTo>
                    <a:pt x="44" y="174"/>
                  </a:lnTo>
                  <a:lnTo>
                    <a:pt x="38" y="179"/>
                  </a:lnTo>
                  <a:lnTo>
                    <a:pt x="30" y="182"/>
                  </a:lnTo>
                  <a:lnTo>
                    <a:pt x="25" y="185"/>
                  </a:lnTo>
                  <a:lnTo>
                    <a:pt x="17" y="190"/>
                  </a:lnTo>
                  <a:lnTo>
                    <a:pt x="9" y="193"/>
                  </a:lnTo>
                  <a:lnTo>
                    <a:pt x="0" y="196"/>
                  </a:lnTo>
                  <a:lnTo>
                    <a:pt x="119" y="196"/>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2" name="Freeform 100"/>
            <p:cNvSpPr>
              <a:spLocks/>
            </p:cNvSpPr>
            <p:nvPr/>
          </p:nvSpPr>
          <p:spPr bwMode="auto">
            <a:xfrm>
              <a:off x="3208" y="2086"/>
              <a:ext cx="150" cy="107"/>
            </a:xfrm>
            <a:custGeom>
              <a:avLst/>
              <a:gdLst>
                <a:gd name="T0" fmla="*/ 147 w 150"/>
                <a:gd name="T1" fmla="*/ 0 h 107"/>
                <a:gd name="T2" fmla="*/ 147 w 150"/>
                <a:gd name="T3" fmla="*/ 0 h 107"/>
                <a:gd name="T4" fmla="*/ 149 w 150"/>
                <a:gd name="T5" fmla="*/ 8 h 107"/>
                <a:gd name="T6" fmla="*/ 149 w 150"/>
                <a:gd name="T7" fmla="*/ 15 h 107"/>
                <a:gd name="T8" fmla="*/ 149 w 150"/>
                <a:gd name="T9" fmla="*/ 21 h 107"/>
                <a:gd name="T10" fmla="*/ 149 w 150"/>
                <a:gd name="T11" fmla="*/ 29 h 107"/>
                <a:gd name="T12" fmla="*/ 147 w 150"/>
                <a:gd name="T13" fmla="*/ 36 h 107"/>
                <a:gd name="T14" fmla="*/ 144 w 150"/>
                <a:gd name="T15" fmla="*/ 45 h 107"/>
                <a:gd name="T16" fmla="*/ 141 w 150"/>
                <a:gd name="T17" fmla="*/ 53 h 107"/>
                <a:gd name="T18" fmla="*/ 139 w 150"/>
                <a:gd name="T19" fmla="*/ 61 h 107"/>
                <a:gd name="T20" fmla="*/ 131 w 150"/>
                <a:gd name="T21" fmla="*/ 66 h 107"/>
                <a:gd name="T22" fmla="*/ 128 w 150"/>
                <a:gd name="T23" fmla="*/ 74 h 107"/>
                <a:gd name="T24" fmla="*/ 120 w 150"/>
                <a:gd name="T25" fmla="*/ 80 h 107"/>
                <a:gd name="T26" fmla="*/ 114 w 150"/>
                <a:gd name="T27" fmla="*/ 85 h 107"/>
                <a:gd name="T28" fmla="*/ 108 w 150"/>
                <a:gd name="T29" fmla="*/ 87 h 107"/>
                <a:gd name="T30" fmla="*/ 100 w 150"/>
                <a:gd name="T31" fmla="*/ 93 h 107"/>
                <a:gd name="T32" fmla="*/ 95 w 150"/>
                <a:gd name="T33" fmla="*/ 95 h 107"/>
                <a:gd name="T34" fmla="*/ 87 w 150"/>
                <a:gd name="T35" fmla="*/ 98 h 107"/>
                <a:gd name="T36" fmla="*/ 81 w 150"/>
                <a:gd name="T37" fmla="*/ 103 h 107"/>
                <a:gd name="T38" fmla="*/ 73 w 150"/>
                <a:gd name="T39" fmla="*/ 103 h 107"/>
                <a:gd name="T40" fmla="*/ 65 w 150"/>
                <a:gd name="T41" fmla="*/ 106 h 107"/>
                <a:gd name="T42" fmla="*/ 58 w 150"/>
                <a:gd name="T43" fmla="*/ 106 h 107"/>
                <a:gd name="T44" fmla="*/ 50 w 150"/>
                <a:gd name="T45" fmla="*/ 106 h 107"/>
                <a:gd name="T46" fmla="*/ 41 w 150"/>
                <a:gd name="T47" fmla="*/ 106 h 107"/>
                <a:gd name="T48" fmla="*/ 33 w 150"/>
                <a:gd name="T49" fmla="*/ 106 h 107"/>
                <a:gd name="T50" fmla="*/ 25 w 150"/>
                <a:gd name="T51" fmla="*/ 103 h 107"/>
                <a:gd name="T52" fmla="*/ 14 w 150"/>
                <a:gd name="T53" fmla="*/ 100 h 107"/>
                <a:gd name="T54" fmla="*/ 11 w 150"/>
                <a:gd name="T55" fmla="*/ 98 h 107"/>
                <a:gd name="T56" fmla="*/ 6 w 150"/>
                <a:gd name="T57" fmla="*/ 95 h 107"/>
                <a:gd name="T58" fmla="*/ 3 w 150"/>
                <a:gd name="T59" fmla="*/ 93 h 107"/>
                <a:gd name="T60" fmla="*/ 3 w 150"/>
                <a:gd name="T61" fmla="*/ 87 h 107"/>
                <a:gd name="T62" fmla="*/ 0 w 150"/>
                <a:gd name="T63" fmla="*/ 85 h 107"/>
                <a:gd name="T64" fmla="*/ 3 w 150"/>
                <a:gd name="T65" fmla="*/ 82 h 107"/>
                <a:gd name="T66" fmla="*/ 3 w 150"/>
                <a:gd name="T67" fmla="*/ 76 h 107"/>
                <a:gd name="T68" fmla="*/ 6 w 150"/>
                <a:gd name="T69" fmla="*/ 74 h 107"/>
                <a:gd name="T70" fmla="*/ 9 w 150"/>
                <a:gd name="T71" fmla="*/ 72 h 107"/>
                <a:gd name="T72" fmla="*/ 11 w 150"/>
                <a:gd name="T73" fmla="*/ 68 h 107"/>
                <a:gd name="T74" fmla="*/ 14 w 150"/>
                <a:gd name="T75" fmla="*/ 66 h 107"/>
                <a:gd name="T76" fmla="*/ 17 w 150"/>
                <a:gd name="T77" fmla="*/ 63 h 107"/>
                <a:gd name="T78" fmla="*/ 19 w 150"/>
                <a:gd name="T79" fmla="*/ 63 h 107"/>
                <a:gd name="T80" fmla="*/ 23 w 150"/>
                <a:gd name="T81" fmla="*/ 63 h 107"/>
                <a:gd name="T82" fmla="*/ 27 w 150"/>
                <a:gd name="T83" fmla="*/ 63 h 107"/>
                <a:gd name="T84" fmla="*/ 30 w 150"/>
                <a:gd name="T85" fmla="*/ 61 h 107"/>
                <a:gd name="T86" fmla="*/ 36 w 150"/>
                <a:gd name="T87" fmla="*/ 61 h 107"/>
                <a:gd name="T88" fmla="*/ 38 w 150"/>
                <a:gd name="T89" fmla="*/ 61 h 107"/>
                <a:gd name="T90" fmla="*/ 44 w 150"/>
                <a:gd name="T91" fmla="*/ 61 h 107"/>
                <a:gd name="T92" fmla="*/ 50 w 150"/>
                <a:gd name="T93" fmla="*/ 61 h 107"/>
                <a:gd name="T94" fmla="*/ 54 w 150"/>
                <a:gd name="T95" fmla="*/ 59 h 107"/>
                <a:gd name="T96" fmla="*/ 60 w 150"/>
                <a:gd name="T97" fmla="*/ 59 h 107"/>
                <a:gd name="T98" fmla="*/ 65 w 150"/>
                <a:gd name="T99" fmla="*/ 55 h 107"/>
                <a:gd name="T100" fmla="*/ 73 w 150"/>
                <a:gd name="T101" fmla="*/ 55 h 107"/>
                <a:gd name="T102" fmla="*/ 81 w 150"/>
                <a:gd name="T103" fmla="*/ 50 h 107"/>
                <a:gd name="T104" fmla="*/ 90 w 150"/>
                <a:gd name="T105" fmla="*/ 45 h 107"/>
                <a:gd name="T106" fmla="*/ 95 w 150"/>
                <a:gd name="T107" fmla="*/ 40 h 107"/>
                <a:gd name="T108" fmla="*/ 100 w 150"/>
                <a:gd name="T109" fmla="*/ 34 h 107"/>
                <a:gd name="T110" fmla="*/ 104 w 150"/>
                <a:gd name="T111" fmla="*/ 29 h 107"/>
                <a:gd name="T112" fmla="*/ 106 w 150"/>
                <a:gd name="T113" fmla="*/ 21 h 107"/>
                <a:gd name="T114" fmla="*/ 108 w 150"/>
                <a:gd name="T115" fmla="*/ 15 h 107"/>
                <a:gd name="T116" fmla="*/ 108 w 150"/>
                <a:gd name="T117" fmla="*/ 10 h 107"/>
                <a:gd name="T118" fmla="*/ 108 w 150"/>
                <a:gd name="T119" fmla="*/ 2 h 107"/>
                <a:gd name="T120" fmla="*/ 108 w 150"/>
                <a:gd name="T121" fmla="*/ 0 h 107"/>
                <a:gd name="T122" fmla="*/ 147 w 150"/>
                <a:gd name="T123" fmla="*/ 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
                <a:gd name="T187" fmla="*/ 0 h 107"/>
                <a:gd name="T188" fmla="*/ 150 w 150"/>
                <a:gd name="T189" fmla="*/ 107 h 1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 h="107">
                  <a:moveTo>
                    <a:pt x="147" y="0"/>
                  </a:moveTo>
                  <a:lnTo>
                    <a:pt x="147" y="0"/>
                  </a:lnTo>
                  <a:lnTo>
                    <a:pt x="149" y="8"/>
                  </a:lnTo>
                  <a:lnTo>
                    <a:pt x="149" y="15"/>
                  </a:lnTo>
                  <a:lnTo>
                    <a:pt x="149" y="21"/>
                  </a:lnTo>
                  <a:lnTo>
                    <a:pt x="149" y="29"/>
                  </a:lnTo>
                  <a:lnTo>
                    <a:pt x="147" y="36"/>
                  </a:lnTo>
                  <a:lnTo>
                    <a:pt x="144" y="45"/>
                  </a:lnTo>
                  <a:lnTo>
                    <a:pt x="141" y="53"/>
                  </a:lnTo>
                  <a:lnTo>
                    <a:pt x="139" y="61"/>
                  </a:lnTo>
                  <a:lnTo>
                    <a:pt x="131" y="66"/>
                  </a:lnTo>
                  <a:lnTo>
                    <a:pt x="128" y="74"/>
                  </a:lnTo>
                  <a:lnTo>
                    <a:pt x="120" y="80"/>
                  </a:lnTo>
                  <a:lnTo>
                    <a:pt x="114" y="85"/>
                  </a:lnTo>
                  <a:lnTo>
                    <a:pt x="108" y="87"/>
                  </a:lnTo>
                  <a:lnTo>
                    <a:pt x="100" y="93"/>
                  </a:lnTo>
                  <a:lnTo>
                    <a:pt x="95" y="95"/>
                  </a:lnTo>
                  <a:lnTo>
                    <a:pt x="87" y="98"/>
                  </a:lnTo>
                  <a:lnTo>
                    <a:pt x="81" y="103"/>
                  </a:lnTo>
                  <a:lnTo>
                    <a:pt x="73" y="103"/>
                  </a:lnTo>
                  <a:lnTo>
                    <a:pt x="65" y="106"/>
                  </a:lnTo>
                  <a:lnTo>
                    <a:pt x="58" y="106"/>
                  </a:lnTo>
                  <a:lnTo>
                    <a:pt x="50" y="106"/>
                  </a:lnTo>
                  <a:lnTo>
                    <a:pt x="41" y="106"/>
                  </a:lnTo>
                  <a:lnTo>
                    <a:pt x="33" y="106"/>
                  </a:lnTo>
                  <a:lnTo>
                    <a:pt x="25" y="103"/>
                  </a:lnTo>
                  <a:lnTo>
                    <a:pt x="14" y="100"/>
                  </a:lnTo>
                  <a:lnTo>
                    <a:pt x="11" y="98"/>
                  </a:lnTo>
                  <a:lnTo>
                    <a:pt x="6" y="95"/>
                  </a:lnTo>
                  <a:lnTo>
                    <a:pt x="3" y="93"/>
                  </a:lnTo>
                  <a:lnTo>
                    <a:pt x="3" y="87"/>
                  </a:lnTo>
                  <a:lnTo>
                    <a:pt x="0" y="85"/>
                  </a:lnTo>
                  <a:lnTo>
                    <a:pt x="3" y="82"/>
                  </a:lnTo>
                  <a:lnTo>
                    <a:pt x="3" y="76"/>
                  </a:lnTo>
                  <a:lnTo>
                    <a:pt x="6" y="74"/>
                  </a:lnTo>
                  <a:lnTo>
                    <a:pt x="9" y="72"/>
                  </a:lnTo>
                  <a:lnTo>
                    <a:pt x="11" y="68"/>
                  </a:lnTo>
                  <a:lnTo>
                    <a:pt x="14" y="66"/>
                  </a:lnTo>
                  <a:lnTo>
                    <a:pt x="17" y="63"/>
                  </a:lnTo>
                  <a:lnTo>
                    <a:pt x="19" y="63"/>
                  </a:lnTo>
                  <a:lnTo>
                    <a:pt x="23" y="63"/>
                  </a:lnTo>
                  <a:lnTo>
                    <a:pt x="27" y="63"/>
                  </a:lnTo>
                  <a:lnTo>
                    <a:pt x="30" y="61"/>
                  </a:lnTo>
                  <a:lnTo>
                    <a:pt x="36" y="61"/>
                  </a:lnTo>
                  <a:lnTo>
                    <a:pt x="38" y="61"/>
                  </a:lnTo>
                  <a:lnTo>
                    <a:pt x="44" y="61"/>
                  </a:lnTo>
                  <a:lnTo>
                    <a:pt x="50" y="61"/>
                  </a:lnTo>
                  <a:lnTo>
                    <a:pt x="54" y="59"/>
                  </a:lnTo>
                  <a:lnTo>
                    <a:pt x="60" y="59"/>
                  </a:lnTo>
                  <a:lnTo>
                    <a:pt x="65" y="55"/>
                  </a:lnTo>
                  <a:lnTo>
                    <a:pt x="73" y="55"/>
                  </a:lnTo>
                  <a:lnTo>
                    <a:pt x="81" y="50"/>
                  </a:lnTo>
                  <a:lnTo>
                    <a:pt x="90" y="45"/>
                  </a:lnTo>
                  <a:lnTo>
                    <a:pt x="95" y="40"/>
                  </a:lnTo>
                  <a:lnTo>
                    <a:pt x="100" y="34"/>
                  </a:lnTo>
                  <a:lnTo>
                    <a:pt x="104" y="29"/>
                  </a:lnTo>
                  <a:lnTo>
                    <a:pt x="106" y="21"/>
                  </a:lnTo>
                  <a:lnTo>
                    <a:pt x="108" y="15"/>
                  </a:lnTo>
                  <a:lnTo>
                    <a:pt x="108" y="10"/>
                  </a:lnTo>
                  <a:lnTo>
                    <a:pt x="108" y="2"/>
                  </a:lnTo>
                  <a:lnTo>
                    <a:pt x="108" y="0"/>
                  </a:lnTo>
                  <a:lnTo>
                    <a:pt x="147"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3" name="Freeform 101"/>
            <p:cNvSpPr>
              <a:spLocks/>
            </p:cNvSpPr>
            <p:nvPr/>
          </p:nvSpPr>
          <p:spPr bwMode="auto">
            <a:xfrm>
              <a:off x="3215" y="2418"/>
              <a:ext cx="236" cy="203"/>
            </a:xfrm>
            <a:custGeom>
              <a:avLst/>
              <a:gdLst>
                <a:gd name="T0" fmla="*/ 235 w 236"/>
                <a:gd name="T1" fmla="*/ 2 h 203"/>
                <a:gd name="T2" fmla="*/ 235 w 236"/>
                <a:gd name="T3" fmla="*/ 24 h 203"/>
                <a:gd name="T4" fmla="*/ 235 w 236"/>
                <a:gd name="T5" fmla="*/ 47 h 203"/>
                <a:gd name="T6" fmla="*/ 229 w 236"/>
                <a:gd name="T7" fmla="*/ 68 h 203"/>
                <a:gd name="T8" fmla="*/ 221 w 236"/>
                <a:gd name="T9" fmla="*/ 87 h 203"/>
                <a:gd name="T10" fmla="*/ 211 w 236"/>
                <a:gd name="T11" fmla="*/ 106 h 203"/>
                <a:gd name="T12" fmla="*/ 199 w 236"/>
                <a:gd name="T13" fmla="*/ 123 h 203"/>
                <a:gd name="T14" fmla="*/ 183 w 236"/>
                <a:gd name="T15" fmla="*/ 137 h 203"/>
                <a:gd name="T16" fmla="*/ 166 w 236"/>
                <a:gd name="T17" fmla="*/ 151 h 203"/>
                <a:gd name="T18" fmla="*/ 146 w 236"/>
                <a:gd name="T19" fmla="*/ 164 h 203"/>
                <a:gd name="T20" fmla="*/ 128 w 236"/>
                <a:gd name="T21" fmla="*/ 175 h 203"/>
                <a:gd name="T22" fmla="*/ 105 w 236"/>
                <a:gd name="T23" fmla="*/ 183 h 203"/>
                <a:gd name="T24" fmla="*/ 83 w 236"/>
                <a:gd name="T25" fmla="*/ 192 h 203"/>
                <a:gd name="T26" fmla="*/ 59 w 236"/>
                <a:gd name="T27" fmla="*/ 196 h 203"/>
                <a:gd name="T28" fmla="*/ 33 w 236"/>
                <a:gd name="T29" fmla="*/ 200 h 203"/>
                <a:gd name="T30" fmla="*/ 14 w 236"/>
                <a:gd name="T31" fmla="*/ 202 h 203"/>
                <a:gd name="T32" fmla="*/ 6 w 236"/>
                <a:gd name="T33" fmla="*/ 200 h 203"/>
                <a:gd name="T34" fmla="*/ 3 w 236"/>
                <a:gd name="T35" fmla="*/ 194 h 203"/>
                <a:gd name="T36" fmla="*/ 3 w 236"/>
                <a:gd name="T37" fmla="*/ 188 h 203"/>
                <a:gd name="T38" fmla="*/ 3 w 236"/>
                <a:gd name="T39" fmla="*/ 180 h 203"/>
                <a:gd name="T40" fmla="*/ 8 w 236"/>
                <a:gd name="T41" fmla="*/ 175 h 203"/>
                <a:gd name="T42" fmla="*/ 14 w 236"/>
                <a:gd name="T43" fmla="*/ 169 h 203"/>
                <a:gd name="T44" fmla="*/ 22 w 236"/>
                <a:gd name="T45" fmla="*/ 167 h 203"/>
                <a:gd name="T46" fmla="*/ 45 w 236"/>
                <a:gd name="T47" fmla="*/ 164 h 203"/>
                <a:gd name="T48" fmla="*/ 77 w 236"/>
                <a:gd name="T49" fmla="*/ 155 h 203"/>
                <a:gd name="T50" fmla="*/ 105 w 236"/>
                <a:gd name="T51" fmla="*/ 147 h 203"/>
                <a:gd name="T52" fmla="*/ 130 w 236"/>
                <a:gd name="T53" fmla="*/ 137 h 203"/>
                <a:gd name="T54" fmla="*/ 156 w 236"/>
                <a:gd name="T55" fmla="*/ 126 h 203"/>
                <a:gd name="T56" fmla="*/ 172 w 236"/>
                <a:gd name="T57" fmla="*/ 114 h 203"/>
                <a:gd name="T58" fmla="*/ 188 w 236"/>
                <a:gd name="T59" fmla="*/ 100 h 203"/>
                <a:gd name="T60" fmla="*/ 202 w 236"/>
                <a:gd name="T61" fmla="*/ 84 h 203"/>
                <a:gd name="T62" fmla="*/ 211 w 236"/>
                <a:gd name="T63" fmla="*/ 71 h 203"/>
                <a:gd name="T64" fmla="*/ 219 w 236"/>
                <a:gd name="T65" fmla="*/ 55 h 203"/>
                <a:gd name="T66" fmla="*/ 225 w 236"/>
                <a:gd name="T67" fmla="*/ 38 h 203"/>
                <a:gd name="T68" fmla="*/ 227 w 236"/>
                <a:gd name="T69" fmla="*/ 22 h 203"/>
                <a:gd name="T70" fmla="*/ 225 w 236"/>
                <a:gd name="T71" fmla="*/ 6 h 203"/>
                <a:gd name="T72" fmla="*/ 235 w 236"/>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
                <a:gd name="T112" fmla="*/ 0 h 203"/>
                <a:gd name="T113" fmla="*/ 236 w 236"/>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 h="203">
                  <a:moveTo>
                    <a:pt x="235" y="0"/>
                  </a:moveTo>
                  <a:lnTo>
                    <a:pt x="235" y="2"/>
                  </a:lnTo>
                  <a:lnTo>
                    <a:pt x="235" y="14"/>
                  </a:lnTo>
                  <a:lnTo>
                    <a:pt x="235" y="24"/>
                  </a:lnTo>
                  <a:lnTo>
                    <a:pt x="235" y="35"/>
                  </a:lnTo>
                  <a:lnTo>
                    <a:pt x="235" y="47"/>
                  </a:lnTo>
                  <a:lnTo>
                    <a:pt x="233" y="57"/>
                  </a:lnTo>
                  <a:lnTo>
                    <a:pt x="229" y="68"/>
                  </a:lnTo>
                  <a:lnTo>
                    <a:pt x="227" y="76"/>
                  </a:lnTo>
                  <a:lnTo>
                    <a:pt x="221" y="87"/>
                  </a:lnTo>
                  <a:lnTo>
                    <a:pt x="219" y="96"/>
                  </a:lnTo>
                  <a:lnTo>
                    <a:pt x="211" y="106"/>
                  </a:lnTo>
                  <a:lnTo>
                    <a:pt x="205" y="114"/>
                  </a:lnTo>
                  <a:lnTo>
                    <a:pt x="199" y="123"/>
                  </a:lnTo>
                  <a:lnTo>
                    <a:pt x="191" y="131"/>
                  </a:lnTo>
                  <a:lnTo>
                    <a:pt x="183" y="137"/>
                  </a:lnTo>
                  <a:lnTo>
                    <a:pt x="174" y="145"/>
                  </a:lnTo>
                  <a:lnTo>
                    <a:pt x="166" y="151"/>
                  </a:lnTo>
                  <a:lnTo>
                    <a:pt x="158" y="159"/>
                  </a:lnTo>
                  <a:lnTo>
                    <a:pt x="146" y="164"/>
                  </a:lnTo>
                  <a:lnTo>
                    <a:pt x="138" y="169"/>
                  </a:lnTo>
                  <a:lnTo>
                    <a:pt x="128" y="175"/>
                  </a:lnTo>
                  <a:lnTo>
                    <a:pt x="116" y="180"/>
                  </a:lnTo>
                  <a:lnTo>
                    <a:pt x="105" y="183"/>
                  </a:lnTo>
                  <a:lnTo>
                    <a:pt x="94" y="188"/>
                  </a:lnTo>
                  <a:lnTo>
                    <a:pt x="83" y="192"/>
                  </a:lnTo>
                  <a:lnTo>
                    <a:pt x="69" y="194"/>
                  </a:lnTo>
                  <a:lnTo>
                    <a:pt x="59" y="196"/>
                  </a:lnTo>
                  <a:lnTo>
                    <a:pt x="47" y="200"/>
                  </a:lnTo>
                  <a:lnTo>
                    <a:pt x="33" y="200"/>
                  </a:lnTo>
                  <a:lnTo>
                    <a:pt x="22" y="202"/>
                  </a:lnTo>
                  <a:lnTo>
                    <a:pt x="14" y="202"/>
                  </a:lnTo>
                  <a:lnTo>
                    <a:pt x="12" y="200"/>
                  </a:lnTo>
                  <a:lnTo>
                    <a:pt x="6" y="200"/>
                  </a:lnTo>
                  <a:lnTo>
                    <a:pt x="3" y="196"/>
                  </a:lnTo>
                  <a:lnTo>
                    <a:pt x="3" y="194"/>
                  </a:lnTo>
                  <a:lnTo>
                    <a:pt x="0" y="192"/>
                  </a:lnTo>
                  <a:lnTo>
                    <a:pt x="3" y="188"/>
                  </a:lnTo>
                  <a:lnTo>
                    <a:pt x="3" y="186"/>
                  </a:lnTo>
                  <a:lnTo>
                    <a:pt x="3" y="180"/>
                  </a:lnTo>
                  <a:lnTo>
                    <a:pt x="6" y="178"/>
                  </a:lnTo>
                  <a:lnTo>
                    <a:pt x="8" y="175"/>
                  </a:lnTo>
                  <a:lnTo>
                    <a:pt x="12" y="172"/>
                  </a:lnTo>
                  <a:lnTo>
                    <a:pt x="14" y="169"/>
                  </a:lnTo>
                  <a:lnTo>
                    <a:pt x="17" y="169"/>
                  </a:lnTo>
                  <a:lnTo>
                    <a:pt x="22" y="167"/>
                  </a:lnTo>
                  <a:lnTo>
                    <a:pt x="25" y="167"/>
                  </a:lnTo>
                  <a:lnTo>
                    <a:pt x="45" y="164"/>
                  </a:lnTo>
                  <a:lnTo>
                    <a:pt x="61" y="161"/>
                  </a:lnTo>
                  <a:lnTo>
                    <a:pt x="77" y="155"/>
                  </a:lnTo>
                  <a:lnTo>
                    <a:pt x="91" y="153"/>
                  </a:lnTo>
                  <a:lnTo>
                    <a:pt x="105" y="147"/>
                  </a:lnTo>
                  <a:lnTo>
                    <a:pt x="119" y="142"/>
                  </a:lnTo>
                  <a:lnTo>
                    <a:pt x="130" y="137"/>
                  </a:lnTo>
                  <a:lnTo>
                    <a:pt x="144" y="131"/>
                  </a:lnTo>
                  <a:lnTo>
                    <a:pt x="156" y="126"/>
                  </a:lnTo>
                  <a:lnTo>
                    <a:pt x="164" y="120"/>
                  </a:lnTo>
                  <a:lnTo>
                    <a:pt x="172" y="114"/>
                  </a:lnTo>
                  <a:lnTo>
                    <a:pt x="180" y="106"/>
                  </a:lnTo>
                  <a:lnTo>
                    <a:pt x="188" y="100"/>
                  </a:lnTo>
                  <a:lnTo>
                    <a:pt x="197" y="92"/>
                  </a:lnTo>
                  <a:lnTo>
                    <a:pt x="202" y="84"/>
                  </a:lnTo>
                  <a:lnTo>
                    <a:pt x="207" y="79"/>
                  </a:lnTo>
                  <a:lnTo>
                    <a:pt x="211" y="71"/>
                  </a:lnTo>
                  <a:lnTo>
                    <a:pt x="215" y="63"/>
                  </a:lnTo>
                  <a:lnTo>
                    <a:pt x="219" y="55"/>
                  </a:lnTo>
                  <a:lnTo>
                    <a:pt x="221" y="47"/>
                  </a:lnTo>
                  <a:lnTo>
                    <a:pt x="225" y="38"/>
                  </a:lnTo>
                  <a:lnTo>
                    <a:pt x="225" y="30"/>
                  </a:lnTo>
                  <a:lnTo>
                    <a:pt x="227" y="22"/>
                  </a:lnTo>
                  <a:lnTo>
                    <a:pt x="227" y="14"/>
                  </a:lnTo>
                  <a:lnTo>
                    <a:pt x="225" y="6"/>
                  </a:lnTo>
                  <a:lnTo>
                    <a:pt x="225" y="0"/>
                  </a:lnTo>
                  <a:lnTo>
                    <a:pt x="235"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4" name="Freeform 102"/>
            <p:cNvSpPr>
              <a:spLocks/>
            </p:cNvSpPr>
            <p:nvPr/>
          </p:nvSpPr>
          <p:spPr bwMode="auto">
            <a:xfrm>
              <a:off x="3198" y="2418"/>
              <a:ext cx="172" cy="49"/>
            </a:xfrm>
            <a:custGeom>
              <a:avLst/>
              <a:gdLst>
                <a:gd name="T0" fmla="*/ 171 w 172"/>
                <a:gd name="T1" fmla="*/ 0 h 49"/>
                <a:gd name="T2" fmla="*/ 169 w 172"/>
                <a:gd name="T3" fmla="*/ 2 h 49"/>
                <a:gd name="T4" fmla="*/ 163 w 172"/>
                <a:gd name="T5" fmla="*/ 9 h 49"/>
                <a:gd name="T6" fmla="*/ 157 w 172"/>
                <a:gd name="T7" fmla="*/ 14 h 49"/>
                <a:gd name="T8" fmla="*/ 149 w 172"/>
                <a:gd name="T9" fmla="*/ 19 h 49"/>
                <a:gd name="T10" fmla="*/ 144 w 172"/>
                <a:gd name="T11" fmla="*/ 24 h 49"/>
                <a:gd name="T12" fmla="*/ 136 w 172"/>
                <a:gd name="T13" fmla="*/ 29 h 49"/>
                <a:gd name="T14" fmla="*/ 128 w 172"/>
                <a:gd name="T15" fmla="*/ 31 h 49"/>
                <a:gd name="T16" fmla="*/ 122 w 172"/>
                <a:gd name="T17" fmla="*/ 33 h 49"/>
                <a:gd name="T18" fmla="*/ 111 w 172"/>
                <a:gd name="T19" fmla="*/ 38 h 49"/>
                <a:gd name="T20" fmla="*/ 103 w 172"/>
                <a:gd name="T21" fmla="*/ 41 h 49"/>
                <a:gd name="T22" fmla="*/ 95 w 172"/>
                <a:gd name="T23" fmla="*/ 43 h 49"/>
                <a:gd name="T24" fmla="*/ 87 w 172"/>
                <a:gd name="T25" fmla="*/ 45 h 49"/>
                <a:gd name="T26" fmla="*/ 76 w 172"/>
                <a:gd name="T27" fmla="*/ 48 h 49"/>
                <a:gd name="T28" fmla="*/ 68 w 172"/>
                <a:gd name="T29" fmla="*/ 48 h 49"/>
                <a:gd name="T30" fmla="*/ 57 w 172"/>
                <a:gd name="T31" fmla="*/ 48 h 49"/>
                <a:gd name="T32" fmla="*/ 49 w 172"/>
                <a:gd name="T33" fmla="*/ 48 h 49"/>
                <a:gd name="T34" fmla="*/ 41 w 172"/>
                <a:gd name="T35" fmla="*/ 45 h 49"/>
                <a:gd name="T36" fmla="*/ 29 w 172"/>
                <a:gd name="T37" fmla="*/ 43 h 49"/>
                <a:gd name="T38" fmla="*/ 22 w 172"/>
                <a:gd name="T39" fmla="*/ 41 h 49"/>
                <a:gd name="T40" fmla="*/ 16 w 172"/>
                <a:gd name="T41" fmla="*/ 38 h 49"/>
                <a:gd name="T42" fmla="*/ 8 w 172"/>
                <a:gd name="T43" fmla="*/ 33 h 49"/>
                <a:gd name="T44" fmla="*/ 6 w 172"/>
                <a:gd name="T45" fmla="*/ 31 h 49"/>
                <a:gd name="T46" fmla="*/ 2 w 172"/>
                <a:gd name="T47" fmla="*/ 26 h 49"/>
                <a:gd name="T48" fmla="*/ 0 w 172"/>
                <a:gd name="T49" fmla="*/ 24 h 49"/>
                <a:gd name="T50" fmla="*/ 2 w 172"/>
                <a:gd name="T51" fmla="*/ 19 h 49"/>
                <a:gd name="T52" fmla="*/ 6 w 172"/>
                <a:gd name="T53" fmla="*/ 14 h 49"/>
                <a:gd name="T54" fmla="*/ 10 w 172"/>
                <a:gd name="T55" fmla="*/ 12 h 49"/>
                <a:gd name="T56" fmla="*/ 22 w 172"/>
                <a:gd name="T57" fmla="*/ 7 h 49"/>
                <a:gd name="T58" fmla="*/ 35 w 172"/>
                <a:gd name="T59" fmla="*/ 5 h 49"/>
                <a:gd name="T60" fmla="*/ 41 w 172"/>
                <a:gd name="T61" fmla="*/ 2 h 49"/>
                <a:gd name="T62" fmla="*/ 46 w 172"/>
                <a:gd name="T63" fmla="*/ 2 h 49"/>
                <a:gd name="T64" fmla="*/ 51 w 172"/>
                <a:gd name="T65" fmla="*/ 0 h 49"/>
                <a:gd name="T66" fmla="*/ 171 w 172"/>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49"/>
                <a:gd name="T104" fmla="*/ 172 w 17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49">
                  <a:moveTo>
                    <a:pt x="171" y="0"/>
                  </a:moveTo>
                  <a:lnTo>
                    <a:pt x="169" y="2"/>
                  </a:lnTo>
                  <a:lnTo>
                    <a:pt x="163" y="9"/>
                  </a:lnTo>
                  <a:lnTo>
                    <a:pt x="157" y="14"/>
                  </a:lnTo>
                  <a:lnTo>
                    <a:pt x="149" y="19"/>
                  </a:lnTo>
                  <a:lnTo>
                    <a:pt x="144" y="24"/>
                  </a:lnTo>
                  <a:lnTo>
                    <a:pt x="136" y="29"/>
                  </a:lnTo>
                  <a:lnTo>
                    <a:pt x="128" y="31"/>
                  </a:lnTo>
                  <a:lnTo>
                    <a:pt x="122" y="33"/>
                  </a:lnTo>
                  <a:lnTo>
                    <a:pt x="111" y="38"/>
                  </a:lnTo>
                  <a:lnTo>
                    <a:pt x="103" y="41"/>
                  </a:lnTo>
                  <a:lnTo>
                    <a:pt x="95" y="43"/>
                  </a:lnTo>
                  <a:lnTo>
                    <a:pt x="87" y="45"/>
                  </a:lnTo>
                  <a:lnTo>
                    <a:pt x="76" y="48"/>
                  </a:lnTo>
                  <a:lnTo>
                    <a:pt x="68" y="48"/>
                  </a:lnTo>
                  <a:lnTo>
                    <a:pt x="57" y="48"/>
                  </a:lnTo>
                  <a:lnTo>
                    <a:pt x="49" y="48"/>
                  </a:lnTo>
                  <a:lnTo>
                    <a:pt x="41" y="45"/>
                  </a:lnTo>
                  <a:lnTo>
                    <a:pt x="29" y="43"/>
                  </a:lnTo>
                  <a:lnTo>
                    <a:pt x="22" y="41"/>
                  </a:lnTo>
                  <a:lnTo>
                    <a:pt x="16" y="38"/>
                  </a:lnTo>
                  <a:lnTo>
                    <a:pt x="8" y="33"/>
                  </a:lnTo>
                  <a:lnTo>
                    <a:pt x="6" y="31"/>
                  </a:lnTo>
                  <a:lnTo>
                    <a:pt x="2" y="26"/>
                  </a:lnTo>
                  <a:lnTo>
                    <a:pt x="0" y="24"/>
                  </a:lnTo>
                  <a:lnTo>
                    <a:pt x="2" y="19"/>
                  </a:lnTo>
                  <a:lnTo>
                    <a:pt x="6" y="14"/>
                  </a:lnTo>
                  <a:lnTo>
                    <a:pt x="10" y="12"/>
                  </a:lnTo>
                  <a:lnTo>
                    <a:pt x="22" y="7"/>
                  </a:lnTo>
                  <a:lnTo>
                    <a:pt x="35" y="5"/>
                  </a:lnTo>
                  <a:lnTo>
                    <a:pt x="41" y="2"/>
                  </a:lnTo>
                  <a:lnTo>
                    <a:pt x="46" y="2"/>
                  </a:lnTo>
                  <a:lnTo>
                    <a:pt x="51" y="0"/>
                  </a:lnTo>
                  <a:lnTo>
                    <a:pt x="171"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grpSp>
          <p:nvGrpSpPr>
            <p:cNvPr id="29775" name="Group 103"/>
            <p:cNvGrpSpPr>
              <a:grpSpLocks/>
            </p:cNvGrpSpPr>
            <p:nvPr/>
          </p:nvGrpSpPr>
          <p:grpSpPr bwMode="auto">
            <a:xfrm>
              <a:off x="2375" y="1914"/>
              <a:ext cx="435" cy="952"/>
              <a:chOff x="2375" y="1914"/>
              <a:chExt cx="435" cy="952"/>
            </a:xfrm>
          </p:grpSpPr>
          <p:sp>
            <p:nvSpPr>
              <p:cNvPr id="29833" name="Freeform 104"/>
              <p:cNvSpPr>
                <a:spLocks/>
              </p:cNvSpPr>
              <p:nvPr/>
            </p:nvSpPr>
            <p:spPr bwMode="auto">
              <a:xfrm>
                <a:off x="2575" y="1940"/>
                <a:ext cx="40" cy="2"/>
              </a:xfrm>
              <a:custGeom>
                <a:avLst/>
                <a:gdLst>
                  <a:gd name="T0" fmla="*/ 39 w 40"/>
                  <a:gd name="T1" fmla="*/ 1 h 2"/>
                  <a:gd name="T2" fmla="*/ 34 w 40"/>
                  <a:gd name="T3" fmla="*/ 0 h 2"/>
                  <a:gd name="T4" fmla="*/ 5 w 40"/>
                  <a:gd name="T5" fmla="*/ 0 h 2"/>
                  <a:gd name="T6" fmla="*/ 0 w 40"/>
                  <a:gd name="T7" fmla="*/ 1 h 2"/>
                  <a:gd name="T8" fmla="*/ 39 w 40"/>
                  <a:gd name="T9" fmla="*/ 1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39" y="1"/>
                    </a:moveTo>
                    <a:lnTo>
                      <a:pt x="34" y="0"/>
                    </a:lnTo>
                    <a:lnTo>
                      <a:pt x="5" y="0"/>
                    </a:lnTo>
                    <a:lnTo>
                      <a:pt x="0" y="1"/>
                    </a:lnTo>
                    <a:lnTo>
                      <a:pt x="39" y="1"/>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34" name="Freeform 105"/>
              <p:cNvSpPr>
                <a:spLocks/>
              </p:cNvSpPr>
              <p:nvPr/>
            </p:nvSpPr>
            <p:spPr bwMode="auto">
              <a:xfrm>
                <a:off x="2575" y="1945"/>
                <a:ext cx="40" cy="7"/>
              </a:xfrm>
              <a:custGeom>
                <a:avLst/>
                <a:gdLst>
                  <a:gd name="T0" fmla="*/ 39 w 40"/>
                  <a:gd name="T1" fmla="*/ 0 h 7"/>
                  <a:gd name="T2" fmla="*/ 39 w 40"/>
                  <a:gd name="T3" fmla="*/ 6 h 7"/>
                  <a:gd name="T4" fmla="*/ 0 w 40"/>
                  <a:gd name="T5" fmla="*/ 6 h 7"/>
                  <a:gd name="T6" fmla="*/ 0 w 40"/>
                  <a:gd name="T7" fmla="*/ 0 h 7"/>
                  <a:gd name="T8" fmla="*/ 39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39" y="0"/>
                    </a:moveTo>
                    <a:lnTo>
                      <a:pt x="39" y="6"/>
                    </a:lnTo>
                    <a:lnTo>
                      <a:pt x="0" y="6"/>
                    </a:lnTo>
                    <a:lnTo>
                      <a:pt x="0" y="0"/>
                    </a:lnTo>
                    <a:lnTo>
                      <a:pt x="39"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35" name="Freeform 106"/>
              <p:cNvSpPr>
                <a:spLocks/>
              </p:cNvSpPr>
              <p:nvPr/>
            </p:nvSpPr>
            <p:spPr bwMode="auto">
              <a:xfrm>
                <a:off x="2565" y="1940"/>
                <a:ext cx="50" cy="12"/>
              </a:xfrm>
              <a:custGeom>
                <a:avLst/>
                <a:gdLst>
                  <a:gd name="T0" fmla="*/ 49 w 50"/>
                  <a:gd name="T1" fmla="*/ 11 h 12"/>
                  <a:gd name="T2" fmla="*/ 0 w 50"/>
                  <a:gd name="T3" fmla="*/ 11 h 12"/>
                  <a:gd name="T4" fmla="*/ 8 w 50"/>
                  <a:gd name="T5" fmla="*/ 0 h 12"/>
                  <a:gd name="T6" fmla="*/ 43 w 50"/>
                  <a:gd name="T7" fmla="*/ 0 h 12"/>
                  <a:gd name="T8" fmla="*/ 49 w 50"/>
                  <a:gd name="T9" fmla="*/ 11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49" y="11"/>
                    </a:moveTo>
                    <a:lnTo>
                      <a:pt x="0" y="11"/>
                    </a:lnTo>
                    <a:lnTo>
                      <a:pt x="8" y="0"/>
                    </a:lnTo>
                    <a:lnTo>
                      <a:pt x="43" y="0"/>
                    </a:lnTo>
                    <a:lnTo>
                      <a:pt x="49" y="1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36" name="Line 107"/>
              <p:cNvSpPr>
                <a:spLocks noChangeShapeType="1"/>
              </p:cNvSpPr>
              <p:nvPr/>
            </p:nvSpPr>
            <p:spPr bwMode="auto">
              <a:xfrm flipV="1">
                <a:off x="2593" y="2037"/>
                <a:ext cx="0" cy="27"/>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37" name="Line 108"/>
              <p:cNvSpPr>
                <a:spLocks noChangeShapeType="1"/>
              </p:cNvSpPr>
              <p:nvPr/>
            </p:nvSpPr>
            <p:spPr bwMode="auto">
              <a:xfrm flipH="1">
                <a:off x="2375" y="2088"/>
                <a:ext cx="212" cy="598"/>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38" name="Line 109"/>
              <p:cNvSpPr>
                <a:spLocks noChangeShapeType="1"/>
              </p:cNvSpPr>
              <p:nvPr/>
            </p:nvSpPr>
            <p:spPr bwMode="auto">
              <a:xfrm>
                <a:off x="2599" y="2090"/>
                <a:ext cx="177" cy="556"/>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39" name="Freeform 110"/>
              <p:cNvSpPr>
                <a:spLocks/>
              </p:cNvSpPr>
              <p:nvPr/>
            </p:nvSpPr>
            <p:spPr bwMode="auto">
              <a:xfrm>
                <a:off x="2385" y="2596"/>
                <a:ext cx="418" cy="204"/>
              </a:xfrm>
              <a:custGeom>
                <a:avLst/>
                <a:gdLst>
                  <a:gd name="T0" fmla="*/ 186 w 418"/>
                  <a:gd name="T1" fmla="*/ 203 h 204"/>
                  <a:gd name="T2" fmla="*/ 157 w 418"/>
                  <a:gd name="T3" fmla="*/ 201 h 204"/>
                  <a:gd name="T4" fmla="*/ 129 w 418"/>
                  <a:gd name="T5" fmla="*/ 195 h 204"/>
                  <a:gd name="T6" fmla="*/ 101 w 418"/>
                  <a:gd name="T7" fmla="*/ 189 h 204"/>
                  <a:gd name="T8" fmla="*/ 76 w 418"/>
                  <a:gd name="T9" fmla="*/ 181 h 204"/>
                  <a:gd name="T10" fmla="*/ 56 w 418"/>
                  <a:gd name="T11" fmla="*/ 170 h 204"/>
                  <a:gd name="T12" fmla="*/ 36 w 418"/>
                  <a:gd name="T13" fmla="*/ 159 h 204"/>
                  <a:gd name="T14" fmla="*/ 22 w 418"/>
                  <a:gd name="T15" fmla="*/ 146 h 204"/>
                  <a:gd name="T16" fmla="*/ 11 w 418"/>
                  <a:gd name="T17" fmla="*/ 132 h 204"/>
                  <a:gd name="T18" fmla="*/ 2 w 418"/>
                  <a:gd name="T19" fmla="*/ 118 h 204"/>
                  <a:gd name="T20" fmla="*/ 0 w 418"/>
                  <a:gd name="T21" fmla="*/ 101 h 204"/>
                  <a:gd name="T22" fmla="*/ 2 w 418"/>
                  <a:gd name="T23" fmla="*/ 87 h 204"/>
                  <a:gd name="T24" fmla="*/ 11 w 418"/>
                  <a:gd name="T25" fmla="*/ 71 h 204"/>
                  <a:gd name="T26" fmla="*/ 22 w 418"/>
                  <a:gd name="T27" fmla="*/ 57 h 204"/>
                  <a:gd name="T28" fmla="*/ 36 w 418"/>
                  <a:gd name="T29" fmla="*/ 46 h 204"/>
                  <a:gd name="T30" fmla="*/ 56 w 418"/>
                  <a:gd name="T31" fmla="*/ 32 h 204"/>
                  <a:gd name="T32" fmla="*/ 76 w 418"/>
                  <a:gd name="T33" fmla="*/ 24 h 204"/>
                  <a:gd name="T34" fmla="*/ 101 w 418"/>
                  <a:gd name="T35" fmla="*/ 16 h 204"/>
                  <a:gd name="T36" fmla="*/ 129 w 418"/>
                  <a:gd name="T37" fmla="*/ 8 h 204"/>
                  <a:gd name="T38" fmla="*/ 157 w 418"/>
                  <a:gd name="T39" fmla="*/ 2 h 204"/>
                  <a:gd name="T40" fmla="*/ 186 w 418"/>
                  <a:gd name="T41" fmla="*/ 0 h 204"/>
                  <a:gd name="T42" fmla="*/ 220 w 418"/>
                  <a:gd name="T43" fmla="*/ 0 h 204"/>
                  <a:gd name="T44" fmla="*/ 250 w 418"/>
                  <a:gd name="T45" fmla="*/ 2 h 204"/>
                  <a:gd name="T46" fmla="*/ 278 w 418"/>
                  <a:gd name="T47" fmla="*/ 8 h 204"/>
                  <a:gd name="T48" fmla="*/ 307 w 418"/>
                  <a:gd name="T49" fmla="*/ 14 h 204"/>
                  <a:gd name="T50" fmla="*/ 332 w 418"/>
                  <a:gd name="T51" fmla="*/ 22 h 204"/>
                  <a:gd name="T52" fmla="*/ 355 w 418"/>
                  <a:gd name="T53" fmla="*/ 30 h 204"/>
                  <a:gd name="T54" fmla="*/ 375 w 418"/>
                  <a:gd name="T55" fmla="*/ 41 h 204"/>
                  <a:gd name="T56" fmla="*/ 392 w 418"/>
                  <a:gd name="T57" fmla="*/ 55 h 204"/>
                  <a:gd name="T58" fmla="*/ 403 w 418"/>
                  <a:gd name="T59" fmla="*/ 69 h 204"/>
                  <a:gd name="T60" fmla="*/ 411 w 418"/>
                  <a:gd name="T61" fmla="*/ 83 h 204"/>
                  <a:gd name="T62" fmla="*/ 417 w 418"/>
                  <a:gd name="T63" fmla="*/ 96 h 204"/>
                  <a:gd name="T64" fmla="*/ 415 w 418"/>
                  <a:gd name="T65" fmla="*/ 112 h 204"/>
                  <a:gd name="T66" fmla="*/ 409 w 418"/>
                  <a:gd name="T67" fmla="*/ 126 h 204"/>
                  <a:gd name="T68" fmla="*/ 401 w 418"/>
                  <a:gd name="T69" fmla="*/ 142 h 204"/>
                  <a:gd name="T70" fmla="*/ 386 w 418"/>
                  <a:gd name="T71" fmla="*/ 154 h 204"/>
                  <a:gd name="T72" fmla="*/ 369 w 418"/>
                  <a:gd name="T73" fmla="*/ 167 h 204"/>
                  <a:gd name="T74" fmla="*/ 347 w 418"/>
                  <a:gd name="T75" fmla="*/ 175 h 204"/>
                  <a:gd name="T76" fmla="*/ 324 w 418"/>
                  <a:gd name="T77" fmla="*/ 187 h 204"/>
                  <a:gd name="T78" fmla="*/ 298 w 418"/>
                  <a:gd name="T79" fmla="*/ 193 h 204"/>
                  <a:gd name="T80" fmla="*/ 270 w 418"/>
                  <a:gd name="T81" fmla="*/ 197 h 204"/>
                  <a:gd name="T82" fmla="*/ 240 w 418"/>
                  <a:gd name="T83" fmla="*/ 203 h 204"/>
                  <a:gd name="T84" fmla="*/ 208 w 418"/>
                  <a:gd name="T85" fmla="*/ 203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204"/>
                  <a:gd name="T131" fmla="*/ 418 w 418"/>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204">
                    <a:moveTo>
                      <a:pt x="208" y="203"/>
                    </a:moveTo>
                    <a:lnTo>
                      <a:pt x="197" y="203"/>
                    </a:lnTo>
                    <a:lnTo>
                      <a:pt x="186" y="203"/>
                    </a:lnTo>
                    <a:lnTo>
                      <a:pt x="177" y="203"/>
                    </a:lnTo>
                    <a:lnTo>
                      <a:pt x="166" y="201"/>
                    </a:lnTo>
                    <a:lnTo>
                      <a:pt x="157" y="201"/>
                    </a:lnTo>
                    <a:lnTo>
                      <a:pt x="147" y="197"/>
                    </a:lnTo>
                    <a:lnTo>
                      <a:pt x="137" y="197"/>
                    </a:lnTo>
                    <a:lnTo>
                      <a:pt x="129" y="195"/>
                    </a:lnTo>
                    <a:lnTo>
                      <a:pt x="119" y="193"/>
                    </a:lnTo>
                    <a:lnTo>
                      <a:pt x="109" y="193"/>
                    </a:lnTo>
                    <a:lnTo>
                      <a:pt x="101" y="189"/>
                    </a:lnTo>
                    <a:lnTo>
                      <a:pt x="93" y="187"/>
                    </a:lnTo>
                    <a:lnTo>
                      <a:pt x="85" y="184"/>
                    </a:lnTo>
                    <a:lnTo>
                      <a:pt x="76" y="181"/>
                    </a:lnTo>
                    <a:lnTo>
                      <a:pt x="70" y="175"/>
                    </a:lnTo>
                    <a:lnTo>
                      <a:pt x="62" y="173"/>
                    </a:lnTo>
                    <a:lnTo>
                      <a:pt x="56" y="170"/>
                    </a:lnTo>
                    <a:lnTo>
                      <a:pt x="48" y="167"/>
                    </a:lnTo>
                    <a:lnTo>
                      <a:pt x="42" y="162"/>
                    </a:lnTo>
                    <a:lnTo>
                      <a:pt x="36" y="159"/>
                    </a:lnTo>
                    <a:lnTo>
                      <a:pt x="31" y="154"/>
                    </a:lnTo>
                    <a:lnTo>
                      <a:pt x="25" y="151"/>
                    </a:lnTo>
                    <a:lnTo>
                      <a:pt x="22" y="146"/>
                    </a:lnTo>
                    <a:lnTo>
                      <a:pt x="16" y="142"/>
                    </a:lnTo>
                    <a:lnTo>
                      <a:pt x="14" y="138"/>
                    </a:lnTo>
                    <a:lnTo>
                      <a:pt x="11" y="132"/>
                    </a:lnTo>
                    <a:lnTo>
                      <a:pt x="8" y="126"/>
                    </a:lnTo>
                    <a:lnTo>
                      <a:pt x="6" y="124"/>
                    </a:lnTo>
                    <a:lnTo>
                      <a:pt x="2" y="118"/>
                    </a:lnTo>
                    <a:lnTo>
                      <a:pt x="2" y="112"/>
                    </a:lnTo>
                    <a:lnTo>
                      <a:pt x="0" y="107"/>
                    </a:lnTo>
                    <a:lnTo>
                      <a:pt x="0" y="101"/>
                    </a:lnTo>
                    <a:lnTo>
                      <a:pt x="0" y="96"/>
                    </a:lnTo>
                    <a:lnTo>
                      <a:pt x="2" y="93"/>
                    </a:lnTo>
                    <a:lnTo>
                      <a:pt x="2" y="87"/>
                    </a:lnTo>
                    <a:lnTo>
                      <a:pt x="6" y="83"/>
                    </a:lnTo>
                    <a:lnTo>
                      <a:pt x="8" y="77"/>
                    </a:lnTo>
                    <a:lnTo>
                      <a:pt x="11" y="71"/>
                    </a:lnTo>
                    <a:lnTo>
                      <a:pt x="14" y="69"/>
                    </a:lnTo>
                    <a:lnTo>
                      <a:pt x="16" y="63"/>
                    </a:lnTo>
                    <a:lnTo>
                      <a:pt x="22" y="57"/>
                    </a:lnTo>
                    <a:lnTo>
                      <a:pt x="25" y="55"/>
                    </a:lnTo>
                    <a:lnTo>
                      <a:pt x="31" y="49"/>
                    </a:lnTo>
                    <a:lnTo>
                      <a:pt x="36" y="46"/>
                    </a:lnTo>
                    <a:lnTo>
                      <a:pt x="42" y="41"/>
                    </a:lnTo>
                    <a:lnTo>
                      <a:pt x="48" y="38"/>
                    </a:lnTo>
                    <a:lnTo>
                      <a:pt x="56" y="32"/>
                    </a:lnTo>
                    <a:lnTo>
                      <a:pt x="62" y="30"/>
                    </a:lnTo>
                    <a:lnTo>
                      <a:pt x="70" y="28"/>
                    </a:lnTo>
                    <a:lnTo>
                      <a:pt x="76" y="24"/>
                    </a:lnTo>
                    <a:lnTo>
                      <a:pt x="85" y="22"/>
                    </a:lnTo>
                    <a:lnTo>
                      <a:pt x="93" y="18"/>
                    </a:lnTo>
                    <a:lnTo>
                      <a:pt x="101" y="16"/>
                    </a:lnTo>
                    <a:lnTo>
                      <a:pt x="109" y="14"/>
                    </a:lnTo>
                    <a:lnTo>
                      <a:pt x="119" y="10"/>
                    </a:lnTo>
                    <a:lnTo>
                      <a:pt x="129" y="8"/>
                    </a:lnTo>
                    <a:lnTo>
                      <a:pt x="137" y="8"/>
                    </a:lnTo>
                    <a:lnTo>
                      <a:pt x="147" y="5"/>
                    </a:lnTo>
                    <a:lnTo>
                      <a:pt x="157" y="2"/>
                    </a:lnTo>
                    <a:lnTo>
                      <a:pt x="166" y="2"/>
                    </a:lnTo>
                    <a:lnTo>
                      <a:pt x="177" y="2"/>
                    </a:lnTo>
                    <a:lnTo>
                      <a:pt x="186" y="0"/>
                    </a:lnTo>
                    <a:lnTo>
                      <a:pt x="197" y="0"/>
                    </a:lnTo>
                    <a:lnTo>
                      <a:pt x="208" y="0"/>
                    </a:lnTo>
                    <a:lnTo>
                      <a:pt x="220" y="0"/>
                    </a:lnTo>
                    <a:lnTo>
                      <a:pt x="231" y="0"/>
                    </a:lnTo>
                    <a:lnTo>
                      <a:pt x="240" y="2"/>
                    </a:lnTo>
                    <a:lnTo>
                      <a:pt x="250" y="2"/>
                    </a:lnTo>
                    <a:lnTo>
                      <a:pt x="260" y="2"/>
                    </a:lnTo>
                    <a:lnTo>
                      <a:pt x="270" y="5"/>
                    </a:lnTo>
                    <a:lnTo>
                      <a:pt x="278" y="8"/>
                    </a:lnTo>
                    <a:lnTo>
                      <a:pt x="288" y="8"/>
                    </a:lnTo>
                    <a:lnTo>
                      <a:pt x="298" y="10"/>
                    </a:lnTo>
                    <a:lnTo>
                      <a:pt x="307" y="14"/>
                    </a:lnTo>
                    <a:lnTo>
                      <a:pt x="316" y="16"/>
                    </a:lnTo>
                    <a:lnTo>
                      <a:pt x="324" y="18"/>
                    </a:lnTo>
                    <a:lnTo>
                      <a:pt x="332" y="22"/>
                    </a:lnTo>
                    <a:lnTo>
                      <a:pt x="341" y="24"/>
                    </a:lnTo>
                    <a:lnTo>
                      <a:pt x="347" y="28"/>
                    </a:lnTo>
                    <a:lnTo>
                      <a:pt x="355" y="30"/>
                    </a:lnTo>
                    <a:lnTo>
                      <a:pt x="361" y="32"/>
                    </a:lnTo>
                    <a:lnTo>
                      <a:pt x="369" y="38"/>
                    </a:lnTo>
                    <a:lnTo>
                      <a:pt x="375" y="41"/>
                    </a:lnTo>
                    <a:lnTo>
                      <a:pt x="381" y="46"/>
                    </a:lnTo>
                    <a:lnTo>
                      <a:pt x="386" y="49"/>
                    </a:lnTo>
                    <a:lnTo>
                      <a:pt x="392" y="55"/>
                    </a:lnTo>
                    <a:lnTo>
                      <a:pt x="395" y="57"/>
                    </a:lnTo>
                    <a:lnTo>
                      <a:pt x="401" y="63"/>
                    </a:lnTo>
                    <a:lnTo>
                      <a:pt x="403" y="69"/>
                    </a:lnTo>
                    <a:lnTo>
                      <a:pt x="406" y="71"/>
                    </a:lnTo>
                    <a:lnTo>
                      <a:pt x="409" y="77"/>
                    </a:lnTo>
                    <a:lnTo>
                      <a:pt x="411" y="83"/>
                    </a:lnTo>
                    <a:lnTo>
                      <a:pt x="415" y="87"/>
                    </a:lnTo>
                    <a:lnTo>
                      <a:pt x="415" y="93"/>
                    </a:lnTo>
                    <a:lnTo>
                      <a:pt x="417" y="96"/>
                    </a:lnTo>
                    <a:lnTo>
                      <a:pt x="417" y="101"/>
                    </a:lnTo>
                    <a:lnTo>
                      <a:pt x="417" y="107"/>
                    </a:lnTo>
                    <a:lnTo>
                      <a:pt x="415" y="112"/>
                    </a:lnTo>
                    <a:lnTo>
                      <a:pt x="415" y="118"/>
                    </a:lnTo>
                    <a:lnTo>
                      <a:pt x="411" y="124"/>
                    </a:lnTo>
                    <a:lnTo>
                      <a:pt x="409" y="126"/>
                    </a:lnTo>
                    <a:lnTo>
                      <a:pt x="406" y="132"/>
                    </a:lnTo>
                    <a:lnTo>
                      <a:pt x="403" y="138"/>
                    </a:lnTo>
                    <a:lnTo>
                      <a:pt x="401" y="142"/>
                    </a:lnTo>
                    <a:lnTo>
                      <a:pt x="395" y="146"/>
                    </a:lnTo>
                    <a:lnTo>
                      <a:pt x="392" y="151"/>
                    </a:lnTo>
                    <a:lnTo>
                      <a:pt x="386" y="154"/>
                    </a:lnTo>
                    <a:lnTo>
                      <a:pt x="381" y="159"/>
                    </a:lnTo>
                    <a:lnTo>
                      <a:pt x="375" y="162"/>
                    </a:lnTo>
                    <a:lnTo>
                      <a:pt x="369" y="167"/>
                    </a:lnTo>
                    <a:lnTo>
                      <a:pt x="361" y="170"/>
                    </a:lnTo>
                    <a:lnTo>
                      <a:pt x="355" y="173"/>
                    </a:lnTo>
                    <a:lnTo>
                      <a:pt x="347" y="175"/>
                    </a:lnTo>
                    <a:lnTo>
                      <a:pt x="341" y="181"/>
                    </a:lnTo>
                    <a:lnTo>
                      <a:pt x="332" y="184"/>
                    </a:lnTo>
                    <a:lnTo>
                      <a:pt x="324" y="187"/>
                    </a:lnTo>
                    <a:lnTo>
                      <a:pt x="316" y="189"/>
                    </a:lnTo>
                    <a:lnTo>
                      <a:pt x="307" y="193"/>
                    </a:lnTo>
                    <a:lnTo>
                      <a:pt x="298" y="193"/>
                    </a:lnTo>
                    <a:lnTo>
                      <a:pt x="288" y="195"/>
                    </a:lnTo>
                    <a:lnTo>
                      <a:pt x="278" y="197"/>
                    </a:lnTo>
                    <a:lnTo>
                      <a:pt x="270" y="197"/>
                    </a:lnTo>
                    <a:lnTo>
                      <a:pt x="260" y="201"/>
                    </a:lnTo>
                    <a:lnTo>
                      <a:pt x="250" y="201"/>
                    </a:lnTo>
                    <a:lnTo>
                      <a:pt x="240" y="203"/>
                    </a:lnTo>
                    <a:lnTo>
                      <a:pt x="231" y="203"/>
                    </a:lnTo>
                    <a:lnTo>
                      <a:pt x="220" y="203"/>
                    </a:lnTo>
                    <a:lnTo>
                      <a:pt x="208" y="203"/>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0" name="Freeform 111"/>
              <p:cNvSpPr>
                <a:spLocks/>
              </p:cNvSpPr>
              <p:nvPr/>
            </p:nvSpPr>
            <p:spPr bwMode="auto">
              <a:xfrm>
                <a:off x="2385" y="2702"/>
                <a:ext cx="204" cy="102"/>
              </a:xfrm>
              <a:custGeom>
                <a:avLst/>
                <a:gdLst>
                  <a:gd name="T0" fmla="*/ 2 w 204"/>
                  <a:gd name="T1" fmla="*/ 5 h 102"/>
                  <a:gd name="T2" fmla="*/ 6 w 204"/>
                  <a:gd name="T3" fmla="*/ 16 h 102"/>
                  <a:gd name="T4" fmla="*/ 8 w 204"/>
                  <a:gd name="T5" fmla="*/ 24 h 102"/>
                  <a:gd name="T6" fmla="*/ 14 w 204"/>
                  <a:gd name="T7" fmla="*/ 35 h 102"/>
                  <a:gd name="T8" fmla="*/ 22 w 204"/>
                  <a:gd name="T9" fmla="*/ 43 h 102"/>
                  <a:gd name="T10" fmla="*/ 30 w 204"/>
                  <a:gd name="T11" fmla="*/ 51 h 102"/>
                  <a:gd name="T12" fmla="*/ 41 w 204"/>
                  <a:gd name="T13" fmla="*/ 58 h 102"/>
                  <a:gd name="T14" fmla="*/ 55 w 204"/>
                  <a:gd name="T15" fmla="*/ 66 h 102"/>
                  <a:gd name="T16" fmla="*/ 69 w 204"/>
                  <a:gd name="T17" fmla="*/ 71 h 102"/>
                  <a:gd name="T18" fmla="*/ 83 w 204"/>
                  <a:gd name="T19" fmla="*/ 77 h 102"/>
                  <a:gd name="T20" fmla="*/ 99 w 204"/>
                  <a:gd name="T21" fmla="*/ 82 h 102"/>
                  <a:gd name="T22" fmla="*/ 116 w 204"/>
                  <a:gd name="T23" fmla="*/ 88 h 102"/>
                  <a:gd name="T24" fmla="*/ 134 w 204"/>
                  <a:gd name="T25" fmla="*/ 90 h 102"/>
                  <a:gd name="T26" fmla="*/ 154 w 204"/>
                  <a:gd name="T27" fmla="*/ 96 h 102"/>
                  <a:gd name="T28" fmla="*/ 173 w 204"/>
                  <a:gd name="T29" fmla="*/ 96 h 102"/>
                  <a:gd name="T30" fmla="*/ 193 w 204"/>
                  <a:gd name="T31" fmla="*/ 98 h 102"/>
                  <a:gd name="T32" fmla="*/ 203 w 204"/>
                  <a:gd name="T33" fmla="*/ 101 h 102"/>
                  <a:gd name="T34" fmla="*/ 181 w 204"/>
                  <a:gd name="T35" fmla="*/ 98 h 102"/>
                  <a:gd name="T36" fmla="*/ 162 w 204"/>
                  <a:gd name="T37" fmla="*/ 98 h 102"/>
                  <a:gd name="T38" fmla="*/ 143 w 204"/>
                  <a:gd name="T39" fmla="*/ 96 h 102"/>
                  <a:gd name="T40" fmla="*/ 124 w 204"/>
                  <a:gd name="T41" fmla="*/ 90 h 102"/>
                  <a:gd name="T42" fmla="*/ 107 w 204"/>
                  <a:gd name="T43" fmla="*/ 88 h 102"/>
                  <a:gd name="T44" fmla="*/ 91 w 204"/>
                  <a:gd name="T45" fmla="*/ 82 h 102"/>
                  <a:gd name="T46" fmla="*/ 75 w 204"/>
                  <a:gd name="T47" fmla="*/ 77 h 102"/>
                  <a:gd name="T48" fmla="*/ 61 w 204"/>
                  <a:gd name="T49" fmla="*/ 71 h 102"/>
                  <a:gd name="T50" fmla="*/ 47 w 204"/>
                  <a:gd name="T51" fmla="*/ 64 h 102"/>
                  <a:gd name="T52" fmla="*/ 36 w 204"/>
                  <a:gd name="T53" fmla="*/ 56 h 102"/>
                  <a:gd name="T54" fmla="*/ 24 w 204"/>
                  <a:gd name="T55" fmla="*/ 48 h 102"/>
                  <a:gd name="T56" fmla="*/ 16 w 204"/>
                  <a:gd name="T57" fmla="*/ 40 h 102"/>
                  <a:gd name="T58" fmla="*/ 10 w 204"/>
                  <a:gd name="T59" fmla="*/ 30 h 102"/>
                  <a:gd name="T60" fmla="*/ 6 w 204"/>
                  <a:gd name="T61" fmla="*/ 22 h 102"/>
                  <a:gd name="T62" fmla="*/ 0 w 204"/>
                  <a:gd name="T63" fmla="*/ 11 h 102"/>
                  <a:gd name="T64" fmla="*/ 0 w 204"/>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2"/>
                  <a:gd name="T101" fmla="*/ 204 w 204"/>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2">
                    <a:moveTo>
                      <a:pt x="2" y="0"/>
                    </a:moveTo>
                    <a:lnTo>
                      <a:pt x="2" y="5"/>
                    </a:lnTo>
                    <a:lnTo>
                      <a:pt x="2" y="11"/>
                    </a:lnTo>
                    <a:lnTo>
                      <a:pt x="6" y="16"/>
                    </a:lnTo>
                    <a:lnTo>
                      <a:pt x="6" y="19"/>
                    </a:lnTo>
                    <a:lnTo>
                      <a:pt x="8" y="24"/>
                    </a:lnTo>
                    <a:lnTo>
                      <a:pt x="10" y="30"/>
                    </a:lnTo>
                    <a:lnTo>
                      <a:pt x="14" y="35"/>
                    </a:lnTo>
                    <a:lnTo>
                      <a:pt x="19" y="37"/>
                    </a:lnTo>
                    <a:lnTo>
                      <a:pt x="22" y="43"/>
                    </a:lnTo>
                    <a:lnTo>
                      <a:pt x="28" y="45"/>
                    </a:lnTo>
                    <a:lnTo>
                      <a:pt x="30" y="51"/>
                    </a:lnTo>
                    <a:lnTo>
                      <a:pt x="36" y="56"/>
                    </a:lnTo>
                    <a:lnTo>
                      <a:pt x="41" y="58"/>
                    </a:lnTo>
                    <a:lnTo>
                      <a:pt x="47" y="61"/>
                    </a:lnTo>
                    <a:lnTo>
                      <a:pt x="55" y="66"/>
                    </a:lnTo>
                    <a:lnTo>
                      <a:pt x="61" y="69"/>
                    </a:lnTo>
                    <a:lnTo>
                      <a:pt x="69" y="71"/>
                    </a:lnTo>
                    <a:lnTo>
                      <a:pt x="77" y="75"/>
                    </a:lnTo>
                    <a:lnTo>
                      <a:pt x="83" y="77"/>
                    </a:lnTo>
                    <a:lnTo>
                      <a:pt x="91" y="79"/>
                    </a:lnTo>
                    <a:lnTo>
                      <a:pt x="99" y="82"/>
                    </a:lnTo>
                    <a:lnTo>
                      <a:pt x="107" y="85"/>
                    </a:lnTo>
                    <a:lnTo>
                      <a:pt x="116" y="88"/>
                    </a:lnTo>
                    <a:lnTo>
                      <a:pt x="126" y="90"/>
                    </a:lnTo>
                    <a:lnTo>
                      <a:pt x="134" y="90"/>
                    </a:lnTo>
                    <a:lnTo>
                      <a:pt x="143" y="92"/>
                    </a:lnTo>
                    <a:lnTo>
                      <a:pt x="154" y="96"/>
                    </a:lnTo>
                    <a:lnTo>
                      <a:pt x="162" y="96"/>
                    </a:lnTo>
                    <a:lnTo>
                      <a:pt x="173" y="96"/>
                    </a:lnTo>
                    <a:lnTo>
                      <a:pt x="181" y="98"/>
                    </a:lnTo>
                    <a:lnTo>
                      <a:pt x="193" y="98"/>
                    </a:lnTo>
                    <a:lnTo>
                      <a:pt x="203" y="98"/>
                    </a:lnTo>
                    <a:lnTo>
                      <a:pt x="203" y="101"/>
                    </a:lnTo>
                    <a:lnTo>
                      <a:pt x="193" y="98"/>
                    </a:lnTo>
                    <a:lnTo>
                      <a:pt x="181" y="98"/>
                    </a:lnTo>
                    <a:lnTo>
                      <a:pt x="173" y="98"/>
                    </a:lnTo>
                    <a:lnTo>
                      <a:pt x="162" y="98"/>
                    </a:lnTo>
                    <a:lnTo>
                      <a:pt x="154" y="96"/>
                    </a:lnTo>
                    <a:lnTo>
                      <a:pt x="143" y="96"/>
                    </a:lnTo>
                    <a:lnTo>
                      <a:pt x="134" y="92"/>
                    </a:lnTo>
                    <a:lnTo>
                      <a:pt x="124" y="90"/>
                    </a:lnTo>
                    <a:lnTo>
                      <a:pt x="116" y="90"/>
                    </a:lnTo>
                    <a:lnTo>
                      <a:pt x="107" y="88"/>
                    </a:lnTo>
                    <a:lnTo>
                      <a:pt x="99" y="85"/>
                    </a:lnTo>
                    <a:lnTo>
                      <a:pt x="91" y="82"/>
                    </a:lnTo>
                    <a:lnTo>
                      <a:pt x="83" y="79"/>
                    </a:lnTo>
                    <a:lnTo>
                      <a:pt x="75" y="77"/>
                    </a:lnTo>
                    <a:lnTo>
                      <a:pt x="65" y="75"/>
                    </a:lnTo>
                    <a:lnTo>
                      <a:pt x="61" y="71"/>
                    </a:lnTo>
                    <a:lnTo>
                      <a:pt x="52" y="66"/>
                    </a:lnTo>
                    <a:lnTo>
                      <a:pt x="47" y="64"/>
                    </a:lnTo>
                    <a:lnTo>
                      <a:pt x="41" y="58"/>
                    </a:lnTo>
                    <a:lnTo>
                      <a:pt x="36" y="56"/>
                    </a:lnTo>
                    <a:lnTo>
                      <a:pt x="30" y="53"/>
                    </a:lnTo>
                    <a:lnTo>
                      <a:pt x="24" y="48"/>
                    </a:lnTo>
                    <a:lnTo>
                      <a:pt x="19" y="43"/>
                    </a:lnTo>
                    <a:lnTo>
                      <a:pt x="16" y="40"/>
                    </a:lnTo>
                    <a:lnTo>
                      <a:pt x="14" y="35"/>
                    </a:lnTo>
                    <a:lnTo>
                      <a:pt x="10" y="30"/>
                    </a:lnTo>
                    <a:lnTo>
                      <a:pt x="6" y="24"/>
                    </a:lnTo>
                    <a:lnTo>
                      <a:pt x="6" y="22"/>
                    </a:lnTo>
                    <a:lnTo>
                      <a:pt x="2" y="16"/>
                    </a:lnTo>
                    <a:lnTo>
                      <a:pt x="0" y="11"/>
                    </a:lnTo>
                    <a:lnTo>
                      <a:pt x="0" y="5"/>
                    </a:lnTo>
                    <a:lnTo>
                      <a:pt x="0" y="0"/>
                    </a:lnTo>
                    <a:lnTo>
                      <a:pt x="2"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1" name="Freeform 112"/>
              <p:cNvSpPr>
                <a:spLocks/>
              </p:cNvSpPr>
              <p:nvPr/>
            </p:nvSpPr>
            <p:spPr bwMode="auto">
              <a:xfrm>
                <a:off x="2385" y="2596"/>
                <a:ext cx="204" cy="97"/>
              </a:xfrm>
              <a:custGeom>
                <a:avLst/>
                <a:gdLst>
                  <a:gd name="T0" fmla="*/ 193 w 204"/>
                  <a:gd name="T1" fmla="*/ 2 h 97"/>
                  <a:gd name="T2" fmla="*/ 173 w 204"/>
                  <a:gd name="T3" fmla="*/ 2 h 97"/>
                  <a:gd name="T4" fmla="*/ 154 w 204"/>
                  <a:gd name="T5" fmla="*/ 4 h 97"/>
                  <a:gd name="T6" fmla="*/ 134 w 204"/>
                  <a:gd name="T7" fmla="*/ 8 h 97"/>
                  <a:gd name="T8" fmla="*/ 116 w 204"/>
                  <a:gd name="T9" fmla="*/ 10 h 97"/>
                  <a:gd name="T10" fmla="*/ 99 w 204"/>
                  <a:gd name="T11" fmla="*/ 15 h 97"/>
                  <a:gd name="T12" fmla="*/ 83 w 204"/>
                  <a:gd name="T13" fmla="*/ 21 h 97"/>
                  <a:gd name="T14" fmla="*/ 69 w 204"/>
                  <a:gd name="T15" fmla="*/ 26 h 97"/>
                  <a:gd name="T16" fmla="*/ 55 w 204"/>
                  <a:gd name="T17" fmla="*/ 34 h 97"/>
                  <a:gd name="T18" fmla="*/ 41 w 204"/>
                  <a:gd name="T19" fmla="*/ 41 h 97"/>
                  <a:gd name="T20" fmla="*/ 30 w 204"/>
                  <a:gd name="T21" fmla="*/ 47 h 97"/>
                  <a:gd name="T22" fmla="*/ 22 w 204"/>
                  <a:gd name="T23" fmla="*/ 57 h 97"/>
                  <a:gd name="T24" fmla="*/ 14 w 204"/>
                  <a:gd name="T25" fmla="*/ 65 h 97"/>
                  <a:gd name="T26" fmla="*/ 8 w 204"/>
                  <a:gd name="T27" fmla="*/ 73 h 97"/>
                  <a:gd name="T28" fmla="*/ 6 w 204"/>
                  <a:gd name="T29" fmla="*/ 83 h 97"/>
                  <a:gd name="T30" fmla="*/ 2 w 204"/>
                  <a:gd name="T31" fmla="*/ 92 h 97"/>
                  <a:gd name="T32" fmla="*/ 0 w 204"/>
                  <a:gd name="T33" fmla="*/ 96 h 97"/>
                  <a:gd name="T34" fmla="*/ 0 w 204"/>
                  <a:gd name="T35" fmla="*/ 86 h 97"/>
                  <a:gd name="T36" fmla="*/ 6 w 204"/>
                  <a:gd name="T37" fmla="*/ 79 h 97"/>
                  <a:gd name="T38" fmla="*/ 10 w 204"/>
                  <a:gd name="T39" fmla="*/ 68 h 97"/>
                  <a:gd name="T40" fmla="*/ 16 w 204"/>
                  <a:gd name="T41" fmla="*/ 60 h 97"/>
                  <a:gd name="T42" fmla="*/ 24 w 204"/>
                  <a:gd name="T43" fmla="*/ 49 h 97"/>
                  <a:gd name="T44" fmla="*/ 36 w 204"/>
                  <a:gd name="T45" fmla="*/ 41 h 97"/>
                  <a:gd name="T46" fmla="*/ 47 w 204"/>
                  <a:gd name="T47" fmla="*/ 34 h 97"/>
                  <a:gd name="T48" fmla="*/ 61 w 204"/>
                  <a:gd name="T49" fmla="*/ 28 h 97"/>
                  <a:gd name="T50" fmla="*/ 75 w 204"/>
                  <a:gd name="T51" fmla="*/ 21 h 97"/>
                  <a:gd name="T52" fmla="*/ 91 w 204"/>
                  <a:gd name="T53" fmla="*/ 15 h 97"/>
                  <a:gd name="T54" fmla="*/ 107 w 204"/>
                  <a:gd name="T55" fmla="*/ 10 h 97"/>
                  <a:gd name="T56" fmla="*/ 124 w 204"/>
                  <a:gd name="T57" fmla="*/ 8 h 97"/>
                  <a:gd name="T58" fmla="*/ 143 w 204"/>
                  <a:gd name="T59" fmla="*/ 4 h 97"/>
                  <a:gd name="T60" fmla="*/ 162 w 204"/>
                  <a:gd name="T61" fmla="*/ 2 h 97"/>
                  <a:gd name="T62" fmla="*/ 181 w 204"/>
                  <a:gd name="T63" fmla="*/ 0 h 97"/>
                  <a:gd name="T64" fmla="*/ 203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1" y="2"/>
                    </a:lnTo>
                    <a:lnTo>
                      <a:pt x="173" y="2"/>
                    </a:lnTo>
                    <a:lnTo>
                      <a:pt x="162" y="2"/>
                    </a:lnTo>
                    <a:lnTo>
                      <a:pt x="154" y="4"/>
                    </a:lnTo>
                    <a:lnTo>
                      <a:pt x="143" y="4"/>
                    </a:lnTo>
                    <a:lnTo>
                      <a:pt x="134" y="8"/>
                    </a:lnTo>
                    <a:lnTo>
                      <a:pt x="126" y="10"/>
                    </a:lnTo>
                    <a:lnTo>
                      <a:pt x="116" y="10"/>
                    </a:lnTo>
                    <a:lnTo>
                      <a:pt x="107" y="13"/>
                    </a:lnTo>
                    <a:lnTo>
                      <a:pt x="99" y="15"/>
                    </a:lnTo>
                    <a:lnTo>
                      <a:pt x="91" y="17"/>
                    </a:lnTo>
                    <a:lnTo>
                      <a:pt x="83" y="21"/>
                    </a:lnTo>
                    <a:lnTo>
                      <a:pt x="77" y="23"/>
                    </a:lnTo>
                    <a:lnTo>
                      <a:pt x="69" y="26"/>
                    </a:lnTo>
                    <a:lnTo>
                      <a:pt x="61" y="28"/>
                    </a:lnTo>
                    <a:lnTo>
                      <a:pt x="55" y="34"/>
                    </a:lnTo>
                    <a:lnTo>
                      <a:pt x="47" y="36"/>
                    </a:lnTo>
                    <a:lnTo>
                      <a:pt x="41" y="41"/>
                    </a:lnTo>
                    <a:lnTo>
                      <a:pt x="36" y="44"/>
                    </a:lnTo>
                    <a:lnTo>
                      <a:pt x="30" y="47"/>
                    </a:lnTo>
                    <a:lnTo>
                      <a:pt x="28" y="52"/>
                    </a:lnTo>
                    <a:lnTo>
                      <a:pt x="22" y="57"/>
                    </a:lnTo>
                    <a:lnTo>
                      <a:pt x="19" y="60"/>
                    </a:lnTo>
                    <a:lnTo>
                      <a:pt x="14" y="65"/>
                    </a:lnTo>
                    <a:lnTo>
                      <a:pt x="10" y="68"/>
                    </a:lnTo>
                    <a:lnTo>
                      <a:pt x="8" y="73"/>
                    </a:lnTo>
                    <a:lnTo>
                      <a:pt x="6" y="79"/>
                    </a:lnTo>
                    <a:lnTo>
                      <a:pt x="6" y="83"/>
                    </a:lnTo>
                    <a:lnTo>
                      <a:pt x="2" y="88"/>
                    </a:lnTo>
                    <a:lnTo>
                      <a:pt x="2" y="92"/>
                    </a:lnTo>
                    <a:lnTo>
                      <a:pt x="2" y="96"/>
                    </a:lnTo>
                    <a:lnTo>
                      <a:pt x="0" y="96"/>
                    </a:lnTo>
                    <a:lnTo>
                      <a:pt x="0" y="92"/>
                    </a:lnTo>
                    <a:lnTo>
                      <a:pt x="0" y="86"/>
                    </a:lnTo>
                    <a:lnTo>
                      <a:pt x="2" y="81"/>
                    </a:lnTo>
                    <a:lnTo>
                      <a:pt x="6" y="79"/>
                    </a:lnTo>
                    <a:lnTo>
                      <a:pt x="6" y="73"/>
                    </a:lnTo>
                    <a:lnTo>
                      <a:pt x="10" y="68"/>
                    </a:lnTo>
                    <a:lnTo>
                      <a:pt x="14" y="62"/>
                    </a:lnTo>
                    <a:lnTo>
                      <a:pt x="16" y="60"/>
                    </a:lnTo>
                    <a:lnTo>
                      <a:pt x="19" y="55"/>
                    </a:lnTo>
                    <a:lnTo>
                      <a:pt x="24" y="49"/>
                    </a:lnTo>
                    <a:lnTo>
                      <a:pt x="30" y="47"/>
                    </a:lnTo>
                    <a:lnTo>
                      <a:pt x="36" y="41"/>
                    </a:lnTo>
                    <a:lnTo>
                      <a:pt x="41" y="39"/>
                    </a:lnTo>
                    <a:lnTo>
                      <a:pt x="47" y="34"/>
                    </a:lnTo>
                    <a:lnTo>
                      <a:pt x="52" y="31"/>
                    </a:lnTo>
                    <a:lnTo>
                      <a:pt x="61" y="28"/>
                    </a:lnTo>
                    <a:lnTo>
                      <a:pt x="65"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1" y="0"/>
                    </a:lnTo>
                    <a:lnTo>
                      <a:pt x="193" y="0"/>
                    </a:lnTo>
                    <a:lnTo>
                      <a:pt x="203" y="0"/>
                    </a:lnTo>
                    <a:lnTo>
                      <a:pt x="203" y="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2" name="Freeform 113"/>
              <p:cNvSpPr>
                <a:spLocks/>
              </p:cNvSpPr>
              <p:nvPr/>
            </p:nvSpPr>
            <p:spPr bwMode="auto">
              <a:xfrm>
                <a:off x="2598" y="2596"/>
                <a:ext cx="205" cy="97"/>
              </a:xfrm>
              <a:custGeom>
                <a:avLst/>
                <a:gdLst>
                  <a:gd name="T0" fmla="*/ 202 w 205"/>
                  <a:gd name="T1" fmla="*/ 92 h 97"/>
                  <a:gd name="T2" fmla="*/ 198 w 205"/>
                  <a:gd name="T3" fmla="*/ 83 h 97"/>
                  <a:gd name="T4" fmla="*/ 196 w 205"/>
                  <a:gd name="T5" fmla="*/ 73 h 97"/>
                  <a:gd name="T6" fmla="*/ 190 w 205"/>
                  <a:gd name="T7" fmla="*/ 65 h 97"/>
                  <a:gd name="T8" fmla="*/ 182 w 205"/>
                  <a:gd name="T9" fmla="*/ 57 h 97"/>
                  <a:gd name="T10" fmla="*/ 174 w 205"/>
                  <a:gd name="T11" fmla="*/ 47 h 97"/>
                  <a:gd name="T12" fmla="*/ 163 w 205"/>
                  <a:gd name="T13" fmla="*/ 41 h 97"/>
                  <a:gd name="T14" fmla="*/ 149 w 205"/>
                  <a:gd name="T15" fmla="*/ 34 h 97"/>
                  <a:gd name="T16" fmla="*/ 135 w 205"/>
                  <a:gd name="T17" fmla="*/ 26 h 97"/>
                  <a:gd name="T18" fmla="*/ 121 w 205"/>
                  <a:gd name="T19" fmla="*/ 21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23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21 h 97"/>
                  <a:gd name="T48" fmla="*/ 143 w 205"/>
                  <a:gd name="T49" fmla="*/ 28 h 97"/>
                  <a:gd name="T50" fmla="*/ 157 w 205"/>
                  <a:gd name="T51" fmla="*/ 34 h 97"/>
                  <a:gd name="T52" fmla="*/ 168 w 205"/>
                  <a:gd name="T53" fmla="*/ 41 h 97"/>
                  <a:gd name="T54" fmla="*/ 180 w 205"/>
                  <a:gd name="T55" fmla="*/ 49 h 97"/>
                  <a:gd name="T56" fmla="*/ 188 w 205"/>
                  <a:gd name="T57" fmla="*/ 60 h 97"/>
                  <a:gd name="T58" fmla="*/ 194 w 205"/>
                  <a:gd name="T59" fmla="*/ 68 h 97"/>
                  <a:gd name="T60" fmla="*/ 198 w 205"/>
                  <a:gd name="T61" fmla="*/ 79 h 97"/>
                  <a:gd name="T62" fmla="*/ 204 w 205"/>
                  <a:gd name="T63" fmla="*/ 86 h 97"/>
                  <a:gd name="T64" fmla="*/ 204 w 205"/>
                  <a:gd name="T65" fmla="*/ 96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4" y="68"/>
                    </a:lnTo>
                    <a:lnTo>
                      <a:pt x="190" y="65"/>
                    </a:lnTo>
                    <a:lnTo>
                      <a:pt x="188" y="60"/>
                    </a:lnTo>
                    <a:lnTo>
                      <a:pt x="182" y="57"/>
                    </a:lnTo>
                    <a:lnTo>
                      <a:pt x="176" y="52"/>
                    </a:lnTo>
                    <a:lnTo>
                      <a:pt x="174" y="47"/>
                    </a:lnTo>
                    <a:lnTo>
                      <a:pt x="168" y="44"/>
                    </a:lnTo>
                    <a:lnTo>
                      <a:pt x="163" y="41"/>
                    </a:lnTo>
                    <a:lnTo>
                      <a:pt x="157"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23" y="2"/>
                    </a:lnTo>
                    <a:lnTo>
                      <a:pt x="11" y="2"/>
                    </a:lnTo>
                    <a:lnTo>
                      <a:pt x="0" y="2"/>
                    </a:lnTo>
                    <a:lnTo>
                      <a:pt x="0" y="0"/>
                    </a:lnTo>
                    <a:lnTo>
                      <a:pt x="11" y="0"/>
                    </a:lnTo>
                    <a:lnTo>
                      <a:pt x="23"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80" y="49"/>
                    </a:lnTo>
                    <a:lnTo>
                      <a:pt x="185" y="55"/>
                    </a:lnTo>
                    <a:lnTo>
                      <a:pt x="188" y="60"/>
                    </a:lnTo>
                    <a:lnTo>
                      <a:pt x="194" y="62"/>
                    </a:lnTo>
                    <a:lnTo>
                      <a:pt x="194" y="68"/>
                    </a:lnTo>
                    <a:lnTo>
                      <a:pt x="198" y="73"/>
                    </a:lnTo>
                    <a:lnTo>
                      <a:pt x="198" y="79"/>
                    </a:lnTo>
                    <a:lnTo>
                      <a:pt x="202" y="81"/>
                    </a:lnTo>
                    <a:lnTo>
                      <a:pt x="204" y="86"/>
                    </a:lnTo>
                    <a:lnTo>
                      <a:pt x="204" y="92"/>
                    </a:lnTo>
                    <a:lnTo>
                      <a:pt x="204" y="96"/>
                    </a:lnTo>
                    <a:lnTo>
                      <a:pt x="202" y="9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3" name="Freeform 114"/>
              <p:cNvSpPr>
                <a:spLocks/>
              </p:cNvSpPr>
              <p:nvPr/>
            </p:nvSpPr>
            <p:spPr bwMode="auto">
              <a:xfrm>
                <a:off x="2598" y="2702"/>
                <a:ext cx="205" cy="102"/>
              </a:xfrm>
              <a:custGeom>
                <a:avLst/>
                <a:gdLst>
                  <a:gd name="T0" fmla="*/ 11 w 205"/>
                  <a:gd name="T1" fmla="*/ 98 h 102"/>
                  <a:gd name="T2" fmla="*/ 31 w 205"/>
                  <a:gd name="T3" fmla="*/ 96 h 102"/>
                  <a:gd name="T4" fmla="*/ 50 w 205"/>
                  <a:gd name="T5" fmla="*/ 96 h 102"/>
                  <a:gd name="T6" fmla="*/ 69 w 205"/>
                  <a:gd name="T7" fmla="*/ 90 h 102"/>
                  <a:gd name="T8" fmla="*/ 88 w 205"/>
                  <a:gd name="T9" fmla="*/ 88 h 102"/>
                  <a:gd name="T10" fmla="*/ 105 w 205"/>
                  <a:gd name="T11" fmla="*/ 82 h 102"/>
                  <a:gd name="T12" fmla="*/ 121 w 205"/>
                  <a:gd name="T13" fmla="*/ 77 h 102"/>
                  <a:gd name="T14" fmla="*/ 135 w 205"/>
                  <a:gd name="T15" fmla="*/ 71 h 102"/>
                  <a:gd name="T16" fmla="*/ 149 w 205"/>
                  <a:gd name="T17" fmla="*/ 66 h 102"/>
                  <a:gd name="T18" fmla="*/ 163 w 205"/>
                  <a:gd name="T19" fmla="*/ 58 h 102"/>
                  <a:gd name="T20" fmla="*/ 174 w 205"/>
                  <a:gd name="T21" fmla="*/ 51 h 102"/>
                  <a:gd name="T22" fmla="*/ 182 w 205"/>
                  <a:gd name="T23" fmla="*/ 43 h 102"/>
                  <a:gd name="T24" fmla="*/ 190 w 205"/>
                  <a:gd name="T25" fmla="*/ 35 h 102"/>
                  <a:gd name="T26" fmla="*/ 196 w 205"/>
                  <a:gd name="T27" fmla="*/ 24 h 102"/>
                  <a:gd name="T28" fmla="*/ 198 w 205"/>
                  <a:gd name="T29" fmla="*/ 16 h 102"/>
                  <a:gd name="T30" fmla="*/ 202 w 205"/>
                  <a:gd name="T31" fmla="*/ 5 h 102"/>
                  <a:gd name="T32" fmla="*/ 204 w 205"/>
                  <a:gd name="T33" fmla="*/ 0 h 102"/>
                  <a:gd name="T34" fmla="*/ 204 w 205"/>
                  <a:gd name="T35" fmla="*/ 11 h 102"/>
                  <a:gd name="T36" fmla="*/ 198 w 205"/>
                  <a:gd name="T37" fmla="*/ 22 h 102"/>
                  <a:gd name="T38" fmla="*/ 194 w 205"/>
                  <a:gd name="T39" fmla="*/ 30 h 102"/>
                  <a:gd name="T40" fmla="*/ 188 w 205"/>
                  <a:gd name="T41" fmla="*/ 40 h 102"/>
                  <a:gd name="T42" fmla="*/ 180 w 205"/>
                  <a:gd name="T43" fmla="*/ 48 h 102"/>
                  <a:gd name="T44" fmla="*/ 168 w 205"/>
                  <a:gd name="T45" fmla="*/ 56 h 102"/>
                  <a:gd name="T46" fmla="*/ 157 w 205"/>
                  <a:gd name="T47" fmla="*/ 64 h 102"/>
                  <a:gd name="T48" fmla="*/ 143 w 205"/>
                  <a:gd name="T49" fmla="*/ 71 h 102"/>
                  <a:gd name="T50" fmla="*/ 130 w 205"/>
                  <a:gd name="T51" fmla="*/ 77 h 102"/>
                  <a:gd name="T52" fmla="*/ 113 w 205"/>
                  <a:gd name="T53" fmla="*/ 82 h 102"/>
                  <a:gd name="T54" fmla="*/ 96 w 205"/>
                  <a:gd name="T55" fmla="*/ 88 h 102"/>
                  <a:gd name="T56" fmla="*/ 80 w 205"/>
                  <a:gd name="T57" fmla="*/ 90 h 102"/>
                  <a:gd name="T58" fmla="*/ 61 w 205"/>
                  <a:gd name="T59" fmla="*/ 96 h 102"/>
                  <a:gd name="T60" fmla="*/ 41 w 205"/>
                  <a:gd name="T61" fmla="*/ 98 h 102"/>
                  <a:gd name="T62" fmla="*/ 23 w 205"/>
                  <a:gd name="T63" fmla="*/ 98 h 102"/>
                  <a:gd name="T64" fmla="*/ 0 w 205"/>
                  <a:gd name="T65" fmla="*/ 10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2"/>
                  <a:gd name="T101" fmla="*/ 205 w 20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2">
                    <a:moveTo>
                      <a:pt x="0" y="98"/>
                    </a:moveTo>
                    <a:lnTo>
                      <a:pt x="11" y="98"/>
                    </a:lnTo>
                    <a:lnTo>
                      <a:pt x="23" y="98"/>
                    </a:lnTo>
                    <a:lnTo>
                      <a:pt x="31" y="96"/>
                    </a:lnTo>
                    <a:lnTo>
                      <a:pt x="41" y="96"/>
                    </a:lnTo>
                    <a:lnTo>
                      <a:pt x="50" y="96"/>
                    </a:lnTo>
                    <a:lnTo>
                      <a:pt x="61" y="92"/>
                    </a:lnTo>
                    <a:lnTo>
                      <a:pt x="69" y="90"/>
                    </a:lnTo>
                    <a:lnTo>
                      <a:pt x="78" y="90"/>
                    </a:lnTo>
                    <a:lnTo>
                      <a:pt x="88" y="88"/>
                    </a:lnTo>
                    <a:lnTo>
                      <a:pt x="96" y="85"/>
                    </a:lnTo>
                    <a:lnTo>
                      <a:pt x="105" y="82"/>
                    </a:lnTo>
                    <a:lnTo>
                      <a:pt x="113" y="79"/>
                    </a:lnTo>
                    <a:lnTo>
                      <a:pt x="121" y="77"/>
                    </a:lnTo>
                    <a:lnTo>
                      <a:pt x="130" y="75"/>
                    </a:lnTo>
                    <a:lnTo>
                      <a:pt x="135" y="71"/>
                    </a:lnTo>
                    <a:lnTo>
                      <a:pt x="143" y="69"/>
                    </a:lnTo>
                    <a:lnTo>
                      <a:pt x="149" y="66"/>
                    </a:lnTo>
                    <a:lnTo>
                      <a:pt x="157" y="61"/>
                    </a:lnTo>
                    <a:lnTo>
                      <a:pt x="163" y="58"/>
                    </a:lnTo>
                    <a:lnTo>
                      <a:pt x="168" y="56"/>
                    </a:lnTo>
                    <a:lnTo>
                      <a:pt x="174" y="51"/>
                    </a:lnTo>
                    <a:lnTo>
                      <a:pt x="176" y="45"/>
                    </a:lnTo>
                    <a:lnTo>
                      <a:pt x="182" y="43"/>
                    </a:lnTo>
                    <a:lnTo>
                      <a:pt x="188" y="37"/>
                    </a:lnTo>
                    <a:lnTo>
                      <a:pt x="190" y="35"/>
                    </a:lnTo>
                    <a:lnTo>
                      <a:pt x="194" y="30"/>
                    </a:lnTo>
                    <a:lnTo>
                      <a:pt x="196" y="24"/>
                    </a:lnTo>
                    <a:lnTo>
                      <a:pt x="198" y="19"/>
                    </a:lnTo>
                    <a:lnTo>
                      <a:pt x="198" y="16"/>
                    </a:lnTo>
                    <a:lnTo>
                      <a:pt x="202" y="11"/>
                    </a:lnTo>
                    <a:lnTo>
                      <a:pt x="202" y="5"/>
                    </a:lnTo>
                    <a:lnTo>
                      <a:pt x="202" y="0"/>
                    </a:lnTo>
                    <a:lnTo>
                      <a:pt x="204" y="0"/>
                    </a:lnTo>
                    <a:lnTo>
                      <a:pt x="204" y="5"/>
                    </a:lnTo>
                    <a:lnTo>
                      <a:pt x="204" y="11"/>
                    </a:lnTo>
                    <a:lnTo>
                      <a:pt x="202" y="16"/>
                    </a:lnTo>
                    <a:lnTo>
                      <a:pt x="198" y="22"/>
                    </a:lnTo>
                    <a:lnTo>
                      <a:pt x="198" y="24"/>
                    </a:lnTo>
                    <a:lnTo>
                      <a:pt x="194" y="30"/>
                    </a:lnTo>
                    <a:lnTo>
                      <a:pt x="194" y="35"/>
                    </a:lnTo>
                    <a:lnTo>
                      <a:pt x="188" y="40"/>
                    </a:lnTo>
                    <a:lnTo>
                      <a:pt x="185" y="43"/>
                    </a:lnTo>
                    <a:lnTo>
                      <a:pt x="180" y="48"/>
                    </a:lnTo>
                    <a:lnTo>
                      <a:pt x="174" y="53"/>
                    </a:lnTo>
                    <a:lnTo>
                      <a:pt x="168" y="56"/>
                    </a:lnTo>
                    <a:lnTo>
                      <a:pt x="163" y="58"/>
                    </a:lnTo>
                    <a:lnTo>
                      <a:pt x="157" y="64"/>
                    </a:lnTo>
                    <a:lnTo>
                      <a:pt x="151" y="66"/>
                    </a:lnTo>
                    <a:lnTo>
                      <a:pt x="143" y="71"/>
                    </a:lnTo>
                    <a:lnTo>
                      <a:pt x="138" y="75"/>
                    </a:lnTo>
                    <a:lnTo>
                      <a:pt x="130" y="77"/>
                    </a:lnTo>
                    <a:lnTo>
                      <a:pt x="121" y="79"/>
                    </a:lnTo>
                    <a:lnTo>
                      <a:pt x="113" y="82"/>
                    </a:lnTo>
                    <a:lnTo>
                      <a:pt x="105" y="85"/>
                    </a:lnTo>
                    <a:lnTo>
                      <a:pt x="96" y="88"/>
                    </a:lnTo>
                    <a:lnTo>
                      <a:pt x="88" y="90"/>
                    </a:lnTo>
                    <a:lnTo>
                      <a:pt x="80" y="90"/>
                    </a:lnTo>
                    <a:lnTo>
                      <a:pt x="69" y="92"/>
                    </a:lnTo>
                    <a:lnTo>
                      <a:pt x="61" y="96"/>
                    </a:lnTo>
                    <a:lnTo>
                      <a:pt x="50" y="96"/>
                    </a:lnTo>
                    <a:lnTo>
                      <a:pt x="41" y="98"/>
                    </a:lnTo>
                    <a:lnTo>
                      <a:pt x="31" y="98"/>
                    </a:lnTo>
                    <a:lnTo>
                      <a:pt x="23" y="98"/>
                    </a:lnTo>
                    <a:lnTo>
                      <a:pt x="11" y="98"/>
                    </a:lnTo>
                    <a:lnTo>
                      <a:pt x="0" y="101"/>
                    </a:lnTo>
                    <a:lnTo>
                      <a:pt x="0" y="9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4" name="Freeform 115"/>
              <p:cNvSpPr>
                <a:spLocks/>
              </p:cNvSpPr>
              <p:nvPr/>
            </p:nvSpPr>
            <p:spPr bwMode="auto">
              <a:xfrm>
                <a:off x="2396" y="2599"/>
                <a:ext cx="396" cy="190"/>
              </a:xfrm>
              <a:custGeom>
                <a:avLst/>
                <a:gdLst>
                  <a:gd name="T0" fmla="*/ 178 w 396"/>
                  <a:gd name="T1" fmla="*/ 189 h 190"/>
                  <a:gd name="T2" fmla="*/ 150 w 396"/>
                  <a:gd name="T3" fmla="*/ 186 h 190"/>
                  <a:gd name="T4" fmla="*/ 122 w 396"/>
                  <a:gd name="T5" fmla="*/ 183 h 190"/>
                  <a:gd name="T6" fmla="*/ 96 w 396"/>
                  <a:gd name="T7" fmla="*/ 175 h 190"/>
                  <a:gd name="T8" fmla="*/ 74 w 396"/>
                  <a:gd name="T9" fmla="*/ 170 h 190"/>
                  <a:gd name="T10" fmla="*/ 52 w 396"/>
                  <a:gd name="T11" fmla="*/ 158 h 190"/>
                  <a:gd name="T12" fmla="*/ 34 w 396"/>
                  <a:gd name="T13" fmla="*/ 150 h 190"/>
                  <a:gd name="T14" fmla="*/ 20 w 396"/>
                  <a:gd name="T15" fmla="*/ 137 h 190"/>
                  <a:gd name="T16" fmla="*/ 9 w 396"/>
                  <a:gd name="T17" fmla="*/ 125 h 190"/>
                  <a:gd name="T18" fmla="*/ 4 w 396"/>
                  <a:gd name="T19" fmla="*/ 112 h 190"/>
                  <a:gd name="T20" fmla="*/ 0 w 396"/>
                  <a:gd name="T21" fmla="*/ 96 h 190"/>
                  <a:gd name="T22" fmla="*/ 4 w 396"/>
                  <a:gd name="T23" fmla="*/ 82 h 190"/>
                  <a:gd name="T24" fmla="*/ 9 w 396"/>
                  <a:gd name="T25" fmla="*/ 68 h 190"/>
                  <a:gd name="T26" fmla="*/ 20 w 396"/>
                  <a:gd name="T27" fmla="*/ 55 h 190"/>
                  <a:gd name="T28" fmla="*/ 34 w 396"/>
                  <a:gd name="T29" fmla="*/ 43 h 190"/>
                  <a:gd name="T30" fmla="*/ 52 w 396"/>
                  <a:gd name="T31" fmla="*/ 33 h 190"/>
                  <a:gd name="T32" fmla="*/ 74 w 396"/>
                  <a:gd name="T33" fmla="*/ 25 h 190"/>
                  <a:gd name="T34" fmla="*/ 96 w 396"/>
                  <a:gd name="T35" fmla="*/ 14 h 190"/>
                  <a:gd name="T36" fmla="*/ 122 w 396"/>
                  <a:gd name="T37" fmla="*/ 8 h 190"/>
                  <a:gd name="T38" fmla="*/ 150 w 396"/>
                  <a:gd name="T39" fmla="*/ 6 h 190"/>
                  <a:gd name="T40" fmla="*/ 178 w 396"/>
                  <a:gd name="T41" fmla="*/ 2 h 190"/>
                  <a:gd name="T42" fmla="*/ 209 w 396"/>
                  <a:gd name="T43" fmla="*/ 0 h 190"/>
                  <a:gd name="T44" fmla="*/ 237 w 396"/>
                  <a:gd name="T45" fmla="*/ 2 h 190"/>
                  <a:gd name="T46" fmla="*/ 265 w 396"/>
                  <a:gd name="T47" fmla="*/ 8 h 190"/>
                  <a:gd name="T48" fmla="*/ 291 w 396"/>
                  <a:gd name="T49" fmla="*/ 14 h 190"/>
                  <a:gd name="T50" fmla="*/ 315 w 396"/>
                  <a:gd name="T51" fmla="*/ 19 h 190"/>
                  <a:gd name="T52" fmla="*/ 338 w 396"/>
                  <a:gd name="T53" fmla="*/ 30 h 190"/>
                  <a:gd name="T54" fmla="*/ 355 w 396"/>
                  <a:gd name="T55" fmla="*/ 41 h 190"/>
                  <a:gd name="T56" fmla="*/ 372 w 396"/>
                  <a:gd name="T57" fmla="*/ 52 h 190"/>
                  <a:gd name="T58" fmla="*/ 383 w 396"/>
                  <a:gd name="T59" fmla="*/ 63 h 190"/>
                  <a:gd name="T60" fmla="*/ 391 w 396"/>
                  <a:gd name="T61" fmla="*/ 76 h 190"/>
                  <a:gd name="T62" fmla="*/ 395 w 396"/>
                  <a:gd name="T63" fmla="*/ 93 h 190"/>
                  <a:gd name="T64" fmla="*/ 395 w 396"/>
                  <a:gd name="T65" fmla="*/ 107 h 190"/>
                  <a:gd name="T66" fmla="*/ 389 w 396"/>
                  <a:gd name="T67" fmla="*/ 121 h 190"/>
                  <a:gd name="T68" fmla="*/ 381 w 396"/>
                  <a:gd name="T69" fmla="*/ 134 h 190"/>
                  <a:gd name="T70" fmla="*/ 366 w 396"/>
                  <a:gd name="T71" fmla="*/ 145 h 190"/>
                  <a:gd name="T72" fmla="*/ 349 w 396"/>
                  <a:gd name="T73" fmla="*/ 156 h 190"/>
                  <a:gd name="T74" fmla="*/ 329 w 396"/>
                  <a:gd name="T75" fmla="*/ 166 h 190"/>
                  <a:gd name="T76" fmla="*/ 307 w 396"/>
                  <a:gd name="T77" fmla="*/ 172 h 190"/>
                  <a:gd name="T78" fmla="*/ 281 w 396"/>
                  <a:gd name="T79" fmla="*/ 180 h 190"/>
                  <a:gd name="T80" fmla="*/ 257 w 396"/>
                  <a:gd name="T81" fmla="*/ 186 h 190"/>
                  <a:gd name="T82" fmla="*/ 229 w 396"/>
                  <a:gd name="T83" fmla="*/ 189 h 190"/>
                  <a:gd name="T84" fmla="*/ 197 w 396"/>
                  <a:gd name="T85" fmla="*/ 189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
                  <a:gd name="T130" fmla="*/ 0 h 190"/>
                  <a:gd name="T131" fmla="*/ 396 w 396"/>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 h="190">
                    <a:moveTo>
                      <a:pt x="197" y="189"/>
                    </a:moveTo>
                    <a:lnTo>
                      <a:pt x="189" y="189"/>
                    </a:lnTo>
                    <a:lnTo>
                      <a:pt x="178" y="189"/>
                    </a:lnTo>
                    <a:lnTo>
                      <a:pt x="169" y="189"/>
                    </a:lnTo>
                    <a:lnTo>
                      <a:pt x="158" y="189"/>
                    </a:lnTo>
                    <a:lnTo>
                      <a:pt x="150" y="186"/>
                    </a:lnTo>
                    <a:lnTo>
                      <a:pt x="138" y="186"/>
                    </a:lnTo>
                    <a:lnTo>
                      <a:pt x="130" y="183"/>
                    </a:lnTo>
                    <a:lnTo>
                      <a:pt x="122" y="183"/>
                    </a:lnTo>
                    <a:lnTo>
                      <a:pt x="113" y="180"/>
                    </a:lnTo>
                    <a:lnTo>
                      <a:pt x="104" y="178"/>
                    </a:lnTo>
                    <a:lnTo>
                      <a:pt x="96" y="175"/>
                    </a:lnTo>
                    <a:lnTo>
                      <a:pt x="88" y="172"/>
                    </a:lnTo>
                    <a:lnTo>
                      <a:pt x="80" y="172"/>
                    </a:lnTo>
                    <a:lnTo>
                      <a:pt x="74" y="170"/>
                    </a:lnTo>
                    <a:lnTo>
                      <a:pt x="66" y="166"/>
                    </a:lnTo>
                    <a:lnTo>
                      <a:pt x="60" y="162"/>
                    </a:lnTo>
                    <a:lnTo>
                      <a:pt x="52" y="158"/>
                    </a:lnTo>
                    <a:lnTo>
                      <a:pt x="46" y="156"/>
                    </a:lnTo>
                    <a:lnTo>
                      <a:pt x="40" y="153"/>
                    </a:lnTo>
                    <a:lnTo>
                      <a:pt x="34" y="150"/>
                    </a:lnTo>
                    <a:lnTo>
                      <a:pt x="28" y="145"/>
                    </a:lnTo>
                    <a:lnTo>
                      <a:pt x="26" y="142"/>
                    </a:lnTo>
                    <a:lnTo>
                      <a:pt x="20" y="137"/>
                    </a:lnTo>
                    <a:lnTo>
                      <a:pt x="18" y="134"/>
                    </a:lnTo>
                    <a:lnTo>
                      <a:pt x="12" y="129"/>
                    </a:lnTo>
                    <a:lnTo>
                      <a:pt x="9" y="125"/>
                    </a:lnTo>
                    <a:lnTo>
                      <a:pt x="6" y="121"/>
                    </a:lnTo>
                    <a:lnTo>
                      <a:pt x="4" y="115"/>
                    </a:lnTo>
                    <a:lnTo>
                      <a:pt x="4" y="112"/>
                    </a:lnTo>
                    <a:lnTo>
                      <a:pt x="0" y="107"/>
                    </a:lnTo>
                    <a:lnTo>
                      <a:pt x="0" y="101"/>
                    </a:lnTo>
                    <a:lnTo>
                      <a:pt x="0" y="96"/>
                    </a:lnTo>
                    <a:lnTo>
                      <a:pt x="0" y="93"/>
                    </a:lnTo>
                    <a:lnTo>
                      <a:pt x="0" y="88"/>
                    </a:lnTo>
                    <a:lnTo>
                      <a:pt x="4" y="82"/>
                    </a:lnTo>
                    <a:lnTo>
                      <a:pt x="4" y="76"/>
                    </a:lnTo>
                    <a:lnTo>
                      <a:pt x="6" y="74"/>
                    </a:lnTo>
                    <a:lnTo>
                      <a:pt x="9" y="68"/>
                    </a:lnTo>
                    <a:lnTo>
                      <a:pt x="12" y="63"/>
                    </a:lnTo>
                    <a:lnTo>
                      <a:pt x="18" y="60"/>
                    </a:lnTo>
                    <a:lnTo>
                      <a:pt x="20" y="55"/>
                    </a:lnTo>
                    <a:lnTo>
                      <a:pt x="26" y="52"/>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9" y="2"/>
                    </a:lnTo>
                    <a:lnTo>
                      <a:pt x="178" y="2"/>
                    </a:lnTo>
                    <a:lnTo>
                      <a:pt x="189" y="0"/>
                    </a:lnTo>
                    <a:lnTo>
                      <a:pt x="197" y="0"/>
                    </a:lnTo>
                    <a:lnTo>
                      <a:pt x="209" y="0"/>
                    </a:lnTo>
                    <a:lnTo>
                      <a:pt x="217" y="2"/>
                    </a:lnTo>
                    <a:lnTo>
                      <a:pt x="229" y="2"/>
                    </a:lnTo>
                    <a:lnTo>
                      <a:pt x="237" y="2"/>
                    </a:lnTo>
                    <a:lnTo>
                      <a:pt x="245" y="6"/>
                    </a:lnTo>
                    <a:lnTo>
                      <a:pt x="257" y="6"/>
                    </a:lnTo>
                    <a:lnTo>
                      <a:pt x="265" y="8"/>
                    </a:lnTo>
                    <a:lnTo>
                      <a:pt x="273" y="8"/>
                    </a:lnTo>
                    <a:lnTo>
                      <a:pt x="281" y="11"/>
                    </a:lnTo>
                    <a:lnTo>
                      <a:pt x="291" y="14"/>
                    </a:lnTo>
                    <a:lnTo>
                      <a:pt x="299" y="14"/>
                    </a:lnTo>
                    <a:lnTo>
                      <a:pt x="307" y="16"/>
                    </a:lnTo>
                    <a:lnTo>
                      <a:pt x="315" y="19"/>
                    </a:lnTo>
                    <a:lnTo>
                      <a:pt x="324" y="25"/>
                    </a:lnTo>
                    <a:lnTo>
                      <a:pt x="329" y="25"/>
                    </a:lnTo>
                    <a:lnTo>
                      <a:pt x="338" y="30"/>
                    </a:lnTo>
                    <a:lnTo>
                      <a:pt x="343" y="33"/>
                    </a:lnTo>
                    <a:lnTo>
                      <a:pt x="349" y="35"/>
                    </a:lnTo>
                    <a:lnTo>
                      <a:pt x="355" y="41"/>
                    </a:lnTo>
                    <a:lnTo>
                      <a:pt x="361" y="43"/>
                    </a:lnTo>
                    <a:lnTo>
                      <a:pt x="366" y="47"/>
                    </a:lnTo>
                    <a:lnTo>
                      <a:pt x="372" y="52"/>
                    </a:lnTo>
                    <a:lnTo>
                      <a:pt x="375" y="55"/>
                    </a:lnTo>
                    <a:lnTo>
                      <a:pt x="381" y="60"/>
                    </a:lnTo>
                    <a:lnTo>
                      <a:pt x="383" y="63"/>
                    </a:lnTo>
                    <a:lnTo>
                      <a:pt x="386" y="68"/>
                    </a:lnTo>
                    <a:lnTo>
                      <a:pt x="389" y="74"/>
                    </a:lnTo>
                    <a:lnTo>
                      <a:pt x="391" y="76"/>
                    </a:lnTo>
                    <a:lnTo>
                      <a:pt x="395" y="82"/>
                    </a:lnTo>
                    <a:lnTo>
                      <a:pt x="395" y="88"/>
                    </a:lnTo>
                    <a:lnTo>
                      <a:pt x="395" y="93"/>
                    </a:lnTo>
                    <a:lnTo>
                      <a:pt x="395" y="96"/>
                    </a:lnTo>
                    <a:lnTo>
                      <a:pt x="395" y="101"/>
                    </a:lnTo>
                    <a:lnTo>
                      <a:pt x="395" y="107"/>
                    </a:lnTo>
                    <a:lnTo>
                      <a:pt x="395" y="112"/>
                    </a:lnTo>
                    <a:lnTo>
                      <a:pt x="391" y="115"/>
                    </a:lnTo>
                    <a:lnTo>
                      <a:pt x="389" y="121"/>
                    </a:lnTo>
                    <a:lnTo>
                      <a:pt x="386" y="125"/>
                    </a:lnTo>
                    <a:lnTo>
                      <a:pt x="383" y="129"/>
                    </a:lnTo>
                    <a:lnTo>
                      <a:pt x="381" y="134"/>
                    </a:lnTo>
                    <a:lnTo>
                      <a:pt x="375" y="137"/>
                    </a:lnTo>
                    <a:lnTo>
                      <a:pt x="372" y="142"/>
                    </a:lnTo>
                    <a:lnTo>
                      <a:pt x="366" y="145"/>
                    </a:lnTo>
                    <a:lnTo>
                      <a:pt x="361" y="150"/>
                    </a:lnTo>
                    <a:lnTo>
                      <a:pt x="355" y="153"/>
                    </a:lnTo>
                    <a:lnTo>
                      <a:pt x="349" y="156"/>
                    </a:lnTo>
                    <a:lnTo>
                      <a:pt x="343" y="158"/>
                    </a:lnTo>
                    <a:lnTo>
                      <a:pt x="338" y="162"/>
                    </a:lnTo>
                    <a:lnTo>
                      <a:pt x="329" y="166"/>
                    </a:lnTo>
                    <a:lnTo>
                      <a:pt x="324" y="170"/>
                    </a:lnTo>
                    <a:lnTo>
                      <a:pt x="315" y="172"/>
                    </a:lnTo>
                    <a:lnTo>
                      <a:pt x="307" y="172"/>
                    </a:lnTo>
                    <a:lnTo>
                      <a:pt x="299" y="175"/>
                    </a:lnTo>
                    <a:lnTo>
                      <a:pt x="291" y="178"/>
                    </a:lnTo>
                    <a:lnTo>
                      <a:pt x="281" y="180"/>
                    </a:lnTo>
                    <a:lnTo>
                      <a:pt x="273" y="183"/>
                    </a:lnTo>
                    <a:lnTo>
                      <a:pt x="265" y="183"/>
                    </a:lnTo>
                    <a:lnTo>
                      <a:pt x="257" y="186"/>
                    </a:lnTo>
                    <a:lnTo>
                      <a:pt x="245" y="186"/>
                    </a:lnTo>
                    <a:lnTo>
                      <a:pt x="237" y="189"/>
                    </a:lnTo>
                    <a:lnTo>
                      <a:pt x="229" y="189"/>
                    </a:lnTo>
                    <a:lnTo>
                      <a:pt x="217" y="189"/>
                    </a:lnTo>
                    <a:lnTo>
                      <a:pt x="209" y="189"/>
                    </a:lnTo>
                    <a:lnTo>
                      <a:pt x="197" y="189"/>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5" name="Freeform 116"/>
              <p:cNvSpPr>
                <a:spLocks/>
              </p:cNvSpPr>
              <p:nvPr/>
            </p:nvSpPr>
            <p:spPr bwMode="auto">
              <a:xfrm>
                <a:off x="2396" y="2699"/>
                <a:ext cx="193" cy="90"/>
              </a:xfrm>
              <a:custGeom>
                <a:avLst/>
                <a:gdLst>
                  <a:gd name="T0" fmla="*/ 0 w 193"/>
                  <a:gd name="T1" fmla="*/ 5 h 90"/>
                  <a:gd name="T2" fmla="*/ 3 w 193"/>
                  <a:gd name="T3" fmla="*/ 15 h 90"/>
                  <a:gd name="T4" fmla="*/ 9 w 193"/>
                  <a:gd name="T5" fmla="*/ 24 h 90"/>
                  <a:gd name="T6" fmla="*/ 14 w 193"/>
                  <a:gd name="T7" fmla="*/ 31 h 90"/>
                  <a:gd name="T8" fmla="*/ 19 w 193"/>
                  <a:gd name="T9" fmla="*/ 39 h 90"/>
                  <a:gd name="T10" fmla="*/ 31 w 193"/>
                  <a:gd name="T11" fmla="*/ 47 h 90"/>
                  <a:gd name="T12" fmla="*/ 39 w 193"/>
                  <a:gd name="T13" fmla="*/ 54 h 90"/>
                  <a:gd name="T14" fmla="*/ 50 w 193"/>
                  <a:gd name="T15" fmla="*/ 60 h 90"/>
                  <a:gd name="T16" fmla="*/ 64 w 193"/>
                  <a:gd name="T17" fmla="*/ 65 h 90"/>
                  <a:gd name="T18" fmla="*/ 78 w 193"/>
                  <a:gd name="T19" fmla="*/ 71 h 90"/>
                  <a:gd name="T20" fmla="*/ 94 w 193"/>
                  <a:gd name="T21" fmla="*/ 76 h 90"/>
                  <a:gd name="T22" fmla="*/ 110 w 193"/>
                  <a:gd name="T23" fmla="*/ 78 h 90"/>
                  <a:gd name="T24" fmla="*/ 127 w 193"/>
                  <a:gd name="T25" fmla="*/ 84 h 90"/>
                  <a:gd name="T26" fmla="*/ 146 w 193"/>
                  <a:gd name="T27" fmla="*/ 86 h 90"/>
                  <a:gd name="T28" fmla="*/ 165 w 193"/>
                  <a:gd name="T29" fmla="*/ 86 h 90"/>
                  <a:gd name="T30" fmla="*/ 184 w 193"/>
                  <a:gd name="T31" fmla="*/ 89 h 90"/>
                  <a:gd name="T32" fmla="*/ 184 w 193"/>
                  <a:gd name="T33" fmla="*/ 89 h 90"/>
                  <a:gd name="T34" fmla="*/ 165 w 193"/>
                  <a:gd name="T35" fmla="*/ 89 h 90"/>
                  <a:gd name="T36" fmla="*/ 146 w 193"/>
                  <a:gd name="T37" fmla="*/ 89 h 90"/>
                  <a:gd name="T38" fmla="*/ 127 w 193"/>
                  <a:gd name="T39" fmla="*/ 86 h 90"/>
                  <a:gd name="T40" fmla="*/ 110 w 193"/>
                  <a:gd name="T41" fmla="*/ 80 h 90"/>
                  <a:gd name="T42" fmla="*/ 94 w 193"/>
                  <a:gd name="T43" fmla="*/ 78 h 90"/>
                  <a:gd name="T44" fmla="*/ 78 w 193"/>
                  <a:gd name="T45" fmla="*/ 73 h 90"/>
                  <a:gd name="T46" fmla="*/ 64 w 193"/>
                  <a:gd name="T47" fmla="*/ 67 h 90"/>
                  <a:gd name="T48" fmla="*/ 50 w 193"/>
                  <a:gd name="T49" fmla="*/ 63 h 90"/>
                  <a:gd name="T50" fmla="*/ 39 w 193"/>
                  <a:gd name="T51" fmla="*/ 54 h 90"/>
                  <a:gd name="T52" fmla="*/ 27 w 193"/>
                  <a:gd name="T53" fmla="*/ 47 h 90"/>
                  <a:gd name="T54" fmla="*/ 19 w 193"/>
                  <a:gd name="T55" fmla="*/ 41 h 90"/>
                  <a:gd name="T56" fmla="*/ 11 w 193"/>
                  <a:gd name="T57" fmla="*/ 31 h 90"/>
                  <a:gd name="T58" fmla="*/ 6 w 193"/>
                  <a:gd name="T59" fmla="*/ 24 h 90"/>
                  <a:gd name="T60" fmla="*/ 0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0" y="5"/>
                    </a:lnTo>
                    <a:lnTo>
                      <a:pt x="3" y="11"/>
                    </a:lnTo>
                    <a:lnTo>
                      <a:pt x="3" y="15"/>
                    </a:lnTo>
                    <a:lnTo>
                      <a:pt x="6" y="18"/>
                    </a:lnTo>
                    <a:lnTo>
                      <a:pt x="9" y="24"/>
                    </a:lnTo>
                    <a:lnTo>
                      <a:pt x="11" y="26"/>
                    </a:lnTo>
                    <a:lnTo>
                      <a:pt x="14" y="31"/>
                    </a:lnTo>
                    <a:lnTo>
                      <a:pt x="17" y="37"/>
                    </a:lnTo>
                    <a:lnTo>
                      <a:pt x="19" y="39"/>
                    </a:lnTo>
                    <a:lnTo>
                      <a:pt x="25" y="41"/>
                    </a:lnTo>
                    <a:lnTo>
                      <a:pt x="31" y="47"/>
                    </a:lnTo>
                    <a:lnTo>
                      <a:pt x="33" y="50"/>
                    </a:lnTo>
                    <a:lnTo>
                      <a:pt x="39" y="54"/>
                    </a:lnTo>
                    <a:lnTo>
                      <a:pt x="45" y="58"/>
                    </a:lnTo>
                    <a:lnTo>
                      <a:pt x="50" y="60"/>
                    </a:lnTo>
                    <a:lnTo>
                      <a:pt x="58" y="63"/>
                    </a:lnTo>
                    <a:lnTo>
                      <a:pt x="64" y="65"/>
                    </a:lnTo>
                    <a:lnTo>
                      <a:pt x="72" y="67"/>
                    </a:lnTo>
                    <a:lnTo>
                      <a:pt x="78" y="71"/>
                    </a:lnTo>
                    <a:lnTo>
                      <a:pt x="86" y="73"/>
                    </a:lnTo>
                    <a:lnTo>
                      <a:pt x="94" y="76"/>
                    </a:lnTo>
                    <a:lnTo>
                      <a:pt x="102" y="78"/>
                    </a:lnTo>
                    <a:lnTo>
                      <a:pt x="110" y="78"/>
                    </a:lnTo>
                    <a:lnTo>
                      <a:pt x="119" y="80"/>
                    </a:lnTo>
                    <a:lnTo>
                      <a:pt x="127" y="84"/>
                    </a:lnTo>
                    <a:lnTo>
                      <a:pt x="135" y="84"/>
                    </a:lnTo>
                    <a:lnTo>
                      <a:pt x="146" y="86"/>
                    </a:lnTo>
                    <a:lnTo>
                      <a:pt x="154" y="86"/>
                    </a:lnTo>
                    <a:lnTo>
                      <a:pt x="165" y="86"/>
                    </a:lnTo>
                    <a:lnTo>
                      <a:pt x="174" y="89"/>
                    </a:lnTo>
                    <a:lnTo>
                      <a:pt x="184" y="89"/>
                    </a:lnTo>
                    <a:lnTo>
                      <a:pt x="192" y="89"/>
                    </a:lnTo>
                    <a:lnTo>
                      <a:pt x="184" y="89"/>
                    </a:lnTo>
                    <a:lnTo>
                      <a:pt x="174" y="89"/>
                    </a:lnTo>
                    <a:lnTo>
                      <a:pt x="165" y="89"/>
                    </a:lnTo>
                    <a:lnTo>
                      <a:pt x="154" y="89"/>
                    </a:lnTo>
                    <a:lnTo>
                      <a:pt x="146" y="89"/>
                    </a:lnTo>
                    <a:lnTo>
                      <a:pt x="135" y="86"/>
                    </a:lnTo>
                    <a:lnTo>
                      <a:pt x="127" y="86"/>
                    </a:lnTo>
                    <a:lnTo>
                      <a:pt x="119" y="84"/>
                    </a:lnTo>
                    <a:lnTo>
                      <a:pt x="110" y="80"/>
                    </a:lnTo>
                    <a:lnTo>
                      <a:pt x="102" y="78"/>
                    </a:lnTo>
                    <a:lnTo>
                      <a:pt x="94" y="78"/>
                    </a:lnTo>
                    <a:lnTo>
                      <a:pt x="86" y="76"/>
                    </a:lnTo>
                    <a:lnTo>
                      <a:pt x="78" y="73"/>
                    </a:lnTo>
                    <a:lnTo>
                      <a:pt x="69"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9" y="28"/>
                    </a:lnTo>
                    <a:lnTo>
                      <a:pt x="6" y="24"/>
                    </a:lnTo>
                    <a:lnTo>
                      <a:pt x="3" y="21"/>
                    </a:lnTo>
                    <a:lnTo>
                      <a:pt x="0" y="15"/>
                    </a:lnTo>
                    <a:lnTo>
                      <a:pt x="0" y="11"/>
                    </a:lnTo>
                    <a:lnTo>
                      <a:pt x="0" y="5"/>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6" name="Freeform 117"/>
              <p:cNvSpPr>
                <a:spLocks/>
              </p:cNvSpPr>
              <p:nvPr/>
            </p:nvSpPr>
            <p:spPr bwMode="auto">
              <a:xfrm>
                <a:off x="2396" y="2599"/>
                <a:ext cx="193" cy="92"/>
              </a:xfrm>
              <a:custGeom>
                <a:avLst/>
                <a:gdLst>
                  <a:gd name="T0" fmla="*/ 184 w 193"/>
                  <a:gd name="T1" fmla="*/ 2 h 92"/>
                  <a:gd name="T2" fmla="*/ 165 w 193"/>
                  <a:gd name="T3" fmla="*/ 2 h 92"/>
                  <a:gd name="T4" fmla="*/ 146 w 193"/>
                  <a:gd name="T5" fmla="*/ 5 h 92"/>
                  <a:gd name="T6" fmla="*/ 127 w 193"/>
                  <a:gd name="T7" fmla="*/ 8 h 92"/>
                  <a:gd name="T8" fmla="*/ 110 w 193"/>
                  <a:gd name="T9" fmla="*/ 11 h 92"/>
                  <a:gd name="T10" fmla="*/ 94 w 193"/>
                  <a:gd name="T11" fmla="*/ 15 h 92"/>
                  <a:gd name="T12" fmla="*/ 78 w 193"/>
                  <a:gd name="T13" fmla="*/ 21 h 92"/>
                  <a:gd name="T14" fmla="*/ 64 w 193"/>
                  <a:gd name="T15" fmla="*/ 26 h 92"/>
                  <a:gd name="T16" fmla="*/ 50 w 193"/>
                  <a:gd name="T17" fmla="*/ 31 h 92"/>
                  <a:gd name="T18" fmla="*/ 39 w 193"/>
                  <a:gd name="T19" fmla="*/ 39 h 92"/>
                  <a:gd name="T20" fmla="*/ 31 w 193"/>
                  <a:gd name="T21" fmla="*/ 47 h 92"/>
                  <a:gd name="T22" fmla="*/ 19 w 193"/>
                  <a:gd name="T23" fmla="*/ 54 h 92"/>
                  <a:gd name="T24" fmla="*/ 14 w 193"/>
                  <a:gd name="T25" fmla="*/ 63 h 92"/>
                  <a:gd name="T26" fmla="*/ 9 w 193"/>
                  <a:gd name="T27" fmla="*/ 70 h 92"/>
                  <a:gd name="T28" fmla="*/ 3 w 193"/>
                  <a:gd name="T29" fmla="*/ 78 h 92"/>
                  <a:gd name="T30" fmla="*/ 0 w 193"/>
                  <a:gd name="T31" fmla="*/ 89 h 92"/>
                  <a:gd name="T32" fmla="*/ 0 w 193"/>
                  <a:gd name="T33" fmla="*/ 86 h 92"/>
                  <a:gd name="T34" fmla="*/ 0 w 193"/>
                  <a:gd name="T35" fmla="*/ 78 h 92"/>
                  <a:gd name="T36" fmla="*/ 6 w 193"/>
                  <a:gd name="T37" fmla="*/ 70 h 92"/>
                  <a:gd name="T38" fmla="*/ 11 w 193"/>
                  <a:gd name="T39" fmla="*/ 60 h 92"/>
                  <a:gd name="T40" fmla="*/ 19 w 193"/>
                  <a:gd name="T41" fmla="*/ 52 h 92"/>
                  <a:gd name="T42" fmla="*/ 27 w 193"/>
                  <a:gd name="T43" fmla="*/ 44 h 92"/>
                  <a:gd name="T44" fmla="*/ 39 w 193"/>
                  <a:gd name="T45" fmla="*/ 37 h 92"/>
                  <a:gd name="T46" fmla="*/ 50 w 193"/>
                  <a:gd name="T47" fmla="*/ 31 h 92"/>
                  <a:gd name="T48" fmla="*/ 64 w 193"/>
                  <a:gd name="T49" fmla="*/ 24 h 92"/>
                  <a:gd name="T50" fmla="*/ 78 w 193"/>
                  <a:gd name="T51" fmla="*/ 18 h 92"/>
                  <a:gd name="T52" fmla="*/ 94 w 193"/>
                  <a:gd name="T53" fmla="*/ 13 h 92"/>
                  <a:gd name="T54" fmla="*/ 110 w 193"/>
                  <a:gd name="T55" fmla="*/ 8 h 92"/>
                  <a:gd name="T56" fmla="*/ 127 w 193"/>
                  <a:gd name="T57" fmla="*/ 5 h 92"/>
                  <a:gd name="T58" fmla="*/ 146 w 193"/>
                  <a:gd name="T59" fmla="*/ 2 h 92"/>
                  <a:gd name="T60" fmla="*/ 165 w 193"/>
                  <a:gd name="T61" fmla="*/ 0 h 92"/>
                  <a:gd name="T62" fmla="*/ 184 w 193"/>
                  <a:gd name="T63" fmla="*/ 0 h 92"/>
                  <a:gd name="T64" fmla="*/ 192 w 193"/>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2"/>
                  <a:gd name="T101" fmla="*/ 193 w 19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2">
                    <a:moveTo>
                      <a:pt x="192" y="2"/>
                    </a:moveTo>
                    <a:lnTo>
                      <a:pt x="184" y="2"/>
                    </a:lnTo>
                    <a:lnTo>
                      <a:pt x="174" y="2"/>
                    </a:lnTo>
                    <a:lnTo>
                      <a:pt x="165" y="2"/>
                    </a:lnTo>
                    <a:lnTo>
                      <a:pt x="154" y="5"/>
                    </a:lnTo>
                    <a:lnTo>
                      <a:pt x="146" y="5"/>
                    </a:lnTo>
                    <a:lnTo>
                      <a:pt x="135" y="5"/>
                    </a:lnTo>
                    <a:lnTo>
                      <a:pt x="127" y="8"/>
                    </a:lnTo>
                    <a:lnTo>
                      <a:pt x="119" y="8"/>
                    </a:lnTo>
                    <a:lnTo>
                      <a:pt x="110" y="11"/>
                    </a:lnTo>
                    <a:lnTo>
                      <a:pt x="102" y="13"/>
                    </a:lnTo>
                    <a:lnTo>
                      <a:pt x="94" y="15"/>
                    </a:lnTo>
                    <a:lnTo>
                      <a:pt x="86" y="18"/>
                    </a:lnTo>
                    <a:lnTo>
                      <a:pt x="78" y="21"/>
                    </a:lnTo>
                    <a:lnTo>
                      <a:pt x="72" y="24"/>
                    </a:lnTo>
                    <a:lnTo>
                      <a:pt x="64" y="26"/>
                    </a:lnTo>
                    <a:lnTo>
                      <a:pt x="58" y="28"/>
                    </a:lnTo>
                    <a:lnTo>
                      <a:pt x="50" y="31"/>
                    </a:lnTo>
                    <a:lnTo>
                      <a:pt x="45" y="37"/>
                    </a:lnTo>
                    <a:lnTo>
                      <a:pt x="39" y="39"/>
                    </a:lnTo>
                    <a:lnTo>
                      <a:pt x="33" y="41"/>
                    </a:lnTo>
                    <a:lnTo>
                      <a:pt x="31" y="47"/>
                    </a:lnTo>
                    <a:lnTo>
                      <a:pt x="25" y="50"/>
                    </a:lnTo>
                    <a:lnTo>
                      <a:pt x="19" y="54"/>
                    </a:lnTo>
                    <a:lnTo>
                      <a:pt x="17" y="57"/>
                    </a:lnTo>
                    <a:lnTo>
                      <a:pt x="14" y="63"/>
                    </a:lnTo>
                    <a:lnTo>
                      <a:pt x="11" y="65"/>
                    </a:lnTo>
                    <a:lnTo>
                      <a:pt x="9" y="70"/>
                    </a:lnTo>
                    <a:lnTo>
                      <a:pt x="6" y="73"/>
                    </a:lnTo>
                    <a:lnTo>
                      <a:pt x="3" y="78"/>
                    </a:lnTo>
                    <a:lnTo>
                      <a:pt x="3" y="83"/>
                    </a:lnTo>
                    <a:lnTo>
                      <a:pt x="0" y="89"/>
                    </a:lnTo>
                    <a:lnTo>
                      <a:pt x="0" y="91"/>
                    </a:lnTo>
                    <a:lnTo>
                      <a:pt x="0" y="86"/>
                    </a:lnTo>
                    <a:lnTo>
                      <a:pt x="0" y="83"/>
                    </a:lnTo>
                    <a:lnTo>
                      <a:pt x="0" y="78"/>
                    </a:lnTo>
                    <a:lnTo>
                      <a:pt x="3" y="73"/>
                    </a:lnTo>
                    <a:lnTo>
                      <a:pt x="6" y="70"/>
                    </a:lnTo>
                    <a:lnTo>
                      <a:pt x="9" y="65"/>
                    </a:lnTo>
                    <a:lnTo>
                      <a:pt x="11" y="60"/>
                    </a:lnTo>
                    <a:lnTo>
                      <a:pt x="14" y="57"/>
                    </a:lnTo>
                    <a:lnTo>
                      <a:pt x="19" y="52"/>
                    </a:lnTo>
                    <a:lnTo>
                      <a:pt x="23" y="50"/>
                    </a:lnTo>
                    <a:lnTo>
                      <a:pt x="27" y="44"/>
                    </a:lnTo>
                    <a:lnTo>
                      <a:pt x="33" y="41"/>
                    </a:lnTo>
                    <a:lnTo>
                      <a:pt x="39" y="37"/>
                    </a:lnTo>
                    <a:lnTo>
                      <a:pt x="45" y="34"/>
                    </a:lnTo>
                    <a:lnTo>
                      <a:pt x="50" y="31"/>
                    </a:lnTo>
                    <a:lnTo>
                      <a:pt x="58" y="26"/>
                    </a:lnTo>
                    <a:lnTo>
                      <a:pt x="64" y="24"/>
                    </a:lnTo>
                    <a:lnTo>
                      <a:pt x="69" y="21"/>
                    </a:lnTo>
                    <a:lnTo>
                      <a:pt x="78" y="18"/>
                    </a:lnTo>
                    <a:lnTo>
                      <a:pt x="86" y="15"/>
                    </a:lnTo>
                    <a:lnTo>
                      <a:pt x="94" y="13"/>
                    </a:lnTo>
                    <a:lnTo>
                      <a:pt x="102" y="11"/>
                    </a:lnTo>
                    <a:lnTo>
                      <a:pt x="110" y="8"/>
                    </a:lnTo>
                    <a:lnTo>
                      <a:pt x="119" y="8"/>
                    </a:lnTo>
                    <a:lnTo>
                      <a:pt x="127" y="5"/>
                    </a:lnTo>
                    <a:lnTo>
                      <a:pt x="135" y="5"/>
                    </a:lnTo>
                    <a:lnTo>
                      <a:pt x="146" y="2"/>
                    </a:lnTo>
                    <a:lnTo>
                      <a:pt x="154" y="2"/>
                    </a:lnTo>
                    <a:lnTo>
                      <a:pt x="165" y="0"/>
                    </a:lnTo>
                    <a:lnTo>
                      <a:pt x="174" y="0"/>
                    </a:lnTo>
                    <a:lnTo>
                      <a:pt x="184" y="0"/>
                    </a:lnTo>
                    <a:lnTo>
                      <a:pt x="192" y="0"/>
                    </a:lnTo>
                    <a:lnTo>
                      <a:pt x="192" y="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7" name="Freeform 118"/>
              <p:cNvSpPr>
                <a:spLocks/>
              </p:cNvSpPr>
              <p:nvPr/>
            </p:nvSpPr>
            <p:spPr bwMode="auto">
              <a:xfrm>
                <a:off x="2598" y="2599"/>
                <a:ext cx="194" cy="92"/>
              </a:xfrm>
              <a:custGeom>
                <a:avLst/>
                <a:gdLst>
                  <a:gd name="T0" fmla="*/ 193 w 194"/>
                  <a:gd name="T1" fmla="*/ 89 h 92"/>
                  <a:gd name="T2" fmla="*/ 190 w 194"/>
                  <a:gd name="T3" fmla="*/ 78 h 92"/>
                  <a:gd name="T4" fmla="*/ 187 w 194"/>
                  <a:gd name="T5" fmla="*/ 70 h 92"/>
                  <a:gd name="T6" fmla="*/ 182 w 194"/>
                  <a:gd name="T7" fmla="*/ 63 h 92"/>
                  <a:gd name="T8" fmla="*/ 174 w 194"/>
                  <a:gd name="T9" fmla="*/ 54 h 92"/>
                  <a:gd name="T10" fmla="*/ 164 w 194"/>
                  <a:gd name="T11" fmla="*/ 47 h 92"/>
                  <a:gd name="T12" fmla="*/ 154 w 194"/>
                  <a:gd name="T13" fmla="*/ 39 h 92"/>
                  <a:gd name="T14" fmla="*/ 143 w 194"/>
                  <a:gd name="T15" fmla="*/ 31 h 92"/>
                  <a:gd name="T16" fmla="*/ 129 w 194"/>
                  <a:gd name="T17" fmla="*/ 26 h 92"/>
                  <a:gd name="T18" fmla="*/ 115 w 194"/>
                  <a:gd name="T19" fmla="*/ 21 h 92"/>
                  <a:gd name="T20" fmla="*/ 99 w 194"/>
                  <a:gd name="T21" fmla="*/ 15 h 92"/>
                  <a:gd name="T22" fmla="*/ 82 w 194"/>
                  <a:gd name="T23" fmla="*/ 11 h 92"/>
                  <a:gd name="T24" fmla="*/ 66 w 194"/>
                  <a:gd name="T25" fmla="*/ 8 h 92"/>
                  <a:gd name="T26" fmla="*/ 47 w 194"/>
                  <a:gd name="T27" fmla="*/ 5 h 92"/>
                  <a:gd name="T28" fmla="*/ 31 w 194"/>
                  <a:gd name="T29" fmla="*/ 2 h 92"/>
                  <a:gd name="T30" fmla="*/ 11 w 194"/>
                  <a:gd name="T31" fmla="*/ 2 h 92"/>
                  <a:gd name="T32" fmla="*/ 0 w 194"/>
                  <a:gd name="T33" fmla="*/ 0 h 92"/>
                  <a:gd name="T34" fmla="*/ 19 w 194"/>
                  <a:gd name="T35" fmla="*/ 0 h 92"/>
                  <a:gd name="T36" fmla="*/ 39 w 194"/>
                  <a:gd name="T37" fmla="*/ 2 h 92"/>
                  <a:gd name="T38" fmla="*/ 58 w 194"/>
                  <a:gd name="T39" fmla="*/ 5 h 92"/>
                  <a:gd name="T40" fmla="*/ 74 w 194"/>
                  <a:gd name="T41" fmla="*/ 8 h 92"/>
                  <a:gd name="T42" fmla="*/ 91 w 194"/>
                  <a:gd name="T43" fmla="*/ 11 h 92"/>
                  <a:gd name="T44" fmla="*/ 107 w 194"/>
                  <a:gd name="T45" fmla="*/ 15 h 92"/>
                  <a:gd name="T46" fmla="*/ 123 w 194"/>
                  <a:gd name="T47" fmla="*/ 21 h 92"/>
                  <a:gd name="T48" fmla="*/ 137 w 194"/>
                  <a:gd name="T49" fmla="*/ 26 h 92"/>
                  <a:gd name="T50" fmla="*/ 148 w 194"/>
                  <a:gd name="T51" fmla="*/ 34 h 92"/>
                  <a:gd name="T52" fmla="*/ 160 w 194"/>
                  <a:gd name="T53" fmla="*/ 41 h 92"/>
                  <a:gd name="T54" fmla="*/ 170 w 194"/>
                  <a:gd name="T55" fmla="*/ 50 h 92"/>
                  <a:gd name="T56" fmla="*/ 179 w 194"/>
                  <a:gd name="T57" fmla="*/ 57 h 92"/>
                  <a:gd name="T58" fmla="*/ 184 w 194"/>
                  <a:gd name="T59" fmla="*/ 65 h 92"/>
                  <a:gd name="T60" fmla="*/ 190 w 194"/>
                  <a:gd name="T61" fmla="*/ 73 h 92"/>
                  <a:gd name="T62" fmla="*/ 193 w 194"/>
                  <a:gd name="T63" fmla="*/ 83 h 92"/>
                  <a:gd name="T64" fmla="*/ 193 w 194"/>
                  <a:gd name="T65" fmla="*/ 91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92"/>
                  <a:gd name="T101" fmla="*/ 194 w 194"/>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92">
                    <a:moveTo>
                      <a:pt x="193" y="91"/>
                    </a:moveTo>
                    <a:lnTo>
                      <a:pt x="193" y="89"/>
                    </a:lnTo>
                    <a:lnTo>
                      <a:pt x="193" y="83"/>
                    </a:lnTo>
                    <a:lnTo>
                      <a:pt x="190" y="78"/>
                    </a:lnTo>
                    <a:lnTo>
                      <a:pt x="187" y="73"/>
                    </a:lnTo>
                    <a:lnTo>
                      <a:pt x="187" y="70"/>
                    </a:lnTo>
                    <a:lnTo>
                      <a:pt x="184" y="65"/>
                    </a:lnTo>
                    <a:lnTo>
                      <a:pt x="182" y="63"/>
                    </a:lnTo>
                    <a:lnTo>
                      <a:pt x="176" y="57"/>
                    </a:lnTo>
                    <a:lnTo>
                      <a:pt x="174" y="54"/>
                    </a:lnTo>
                    <a:lnTo>
                      <a:pt x="168" y="50"/>
                    </a:lnTo>
                    <a:lnTo>
                      <a:pt x="164" y="47"/>
                    </a:lnTo>
                    <a:lnTo>
                      <a:pt x="160" y="41"/>
                    </a:lnTo>
                    <a:lnTo>
                      <a:pt x="154" y="39"/>
                    </a:lnTo>
                    <a:lnTo>
                      <a:pt x="148" y="37"/>
                    </a:lnTo>
                    <a:lnTo>
                      <a:pt x="143" y="31"/>
                    </a:lnTo>
                    <a:lnTo>
                      <a:pt x="135" y="28"/>
                    </a:lnTo>
                    <a:lnTo>
                      <a:pt x="129" y="26"/>
                    </a:lnTo>
                    <a:lnTo>
                      <a:pt x="123" y="24"/>
                    </a:lnTo>
                    <a:lnTo>
                      <a:pt x="115" y="21"/>
                    </a:lnTo>
                    <a:lnTo>
                      <a:pt x="107" y="18"/>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8"/>
                    </a:lnTo>
                    <a:lnTo>
                      <a:pt x="123" y="21"/>
                    </a:lnTo>
                    <a:lnTo>
                      <a:pt x="129" y="24"/>
                    </a:lnTo>
                    <a:lnTo>
                      <a:pt x="137" y="26"/>
                    </a:lnTo>
                    <a:lnTo>
                      <a:pt x="143" y="31"/>
                    </a:lnTo>
                    <a:lnTo>
                      <a:pt x="148" y="34"/>
                    </a:lnTo>
                    <a:lnTo>
                      <a:pt x="154" y="37"/>
                    </a:lnTo>
                    <a:lnTo>
                      <a:pt x="160" y="41"/>
                    </a:lnTo>
                    <a:lnTo>
                      <a:pt x="164" y="44"/>
                    </a:lnTo>
                    <a:lnTo>
                      <a:pt x="170" y="50"/>
                    </a:lnTo>
                    <a:lnTo>
                      <a:pt x="176" y="52"/>
                    </a:lnTo>
                    <a:lnTo>
                      <a:pt x="179" y="57"/>
                    </a:lnTo>
                    <a:lnTo>
                      <a:pt x="182" y="60"/>
                    </a:lnTo>
                    <a:lnTo>
                      <a:pt x="184" y="65"/>
                    </a:lnTo>
                    <a:lnTo>
                      <a:pt x="187" y="70"/>
                    </a:lnTo>
                    <a:lnTo>
                      <a:pt x="190" y="73"/>
                    </a:lnTo>
                    <a:lnTo>
                      <a:pt x="193" y="78"/>
                    </a:lnTo>
                    <a:lnTo>
                      <a:pt x="193" y="83"/>
                    </a:lnTo>
                    <a:lnTo>
                      <a:pt x="193" y="86"/>
                    </a:lnTo>
                    <a:lnTo>
                      <a:pt x="193" y="91"/>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8" name="Freeform 119"/>
              <p:cNvSpPr>
                <a:spLocks/>
              </p:cNvSpPr>
              <p:nvPr/>
            </p:nvSpPr>
            <p:spPr bwMode="auto">
              <a:xfrm>
                <a:off x="2598" y="2699"/>
                <a:ext cx="194" cy="90"/>
              </a:xfrm>
              <a:custGeom>
                <a:avLst/>
                <a:gdLst>
                  <a:gd name="T0" fmla="*/ 11 w 194"/>
                  <a:gd name="T1" fmla="*/ 89 h 90"/>
                  <a:gd name="T2" fmla="*/ 31 w 194"/>
                  <a:gd name="T3" fmla="*/ 86 h 90"/>
                  <a:gd name="T4" fmla="*/ 47 w 194"/>
                  <a:gd name="T5" fmla="*/ 86 h 90"/>
                  <a:gd name="T6" fmla="*/ 66 w 194"/>
                  <a:gd name="T7" fmla="*/ 84 h 90"/>
                  <a:gd name="T8" fmla="*/ 82 w 194"/>
                  <a:gd name="T9" fmla="*/ 78 h 90"/>
                  <a:gd name="T10" fmla="*/ 99 w 194"/>
                  <a:gd name="T11" fmla="*/ 76 h 90"/>
                  <a:gd name="T12" fmla="*/ 115 w 194"/>
                  <a:gd name="T13" fmla="*/ 71 h 90"/>
                  <a:gd name="T14" fmla="*/ 129 w 194"/>
                  <a:gd name="T15" fmla="*/ 65 h 90"/>
                  <a:gd name="T16" fmla="*/ 143 w 194"/>
                  <a:gd name="T17" fmla="*/ 60 h 90"/>
                  <a:gd name="T18" fmla="*/ 154 w 194"/>
                  <a:gd name="T19" fmla="*/ 54 h 90"/>
                  <a:gd name="T20" fmla="*/ 164 w 194"/>
                  <a:gd name="T21" fmla="*/ 47 h 90"/>
                  <a:gd name="T22" fmla="*/ 174 w 194"/>
                  <a:gd name="T23" fmla="*/ 39 h 90"/>
                  <a:gd name="T24" fmla="*/ 182 w 194"/>
                  <a:gd name="T25" fmla="*/ 31 h 90"/>
                  <a:gd name="T26" fmla="*/ 187 w 194"/>
                  <a:gd name="T27" fmla="*/ 24 h 90"/>
                  <a:gd name="T28" fmla="*/ 190 w 194"/>
                  <a:gd name="T29" fmla="*/ 15 h 90"/>
                  <a:gd name="T30" fmla="*/ 193 w 194"/>
                  <a:gd name="T31" fmla="*/ 5 h 90"/>
                  <a:gd name="T32" fmla="*/ 193 w 194"/>
                  <a:gd name="T33" fmla="*/ 5 h 90"/>
                  <a:gd name="T34" fmla="*/ 193 w 194"/>
                  <a:gd name="T35" fmla="*/ 15 h 90"/>
                  <a:gd name="T36" fmla="*/ 187 w 194"/>
                  <a:gd name="T37" fmla="*/ 24 h 90"/>
                  <a:gd name="T38" fmla="*/ 182 w 194"/>
                  <a:gd name="T39" fmla="*/ 31 h 90"/>
                  <a:gd name="T40" fmla="*/ 176 w 194"/>
                  <a:gd name="T41" fmla="*/ 41 h 90"/>
                  <a:gd name="T42" fmla="*/ 164 w 194"/>
                  <a:gd name="T43" fmla="*/ 47 h 90"/>
                  <a:gd name="T44" fmla="*/ 154 w 194"/>
                  <a:gd name="T45" fmla="*/ 54 h 90"/>
                  <a:gd name="T46" fmla="*/ 143 w 194"/>
                  <a:gd name="T47" fmla="*/ 63 h 90"/>
                  <a:gd name="T48" fmla="*/ 129 w 194"/>
                  <a:gd name="T49" fmla="*/ 67 h 90"/>
                  <a:gd name="T50" fmla="*/ 115 w 194"/>
                  <a:gd name="T51" fmla="*/ 73 h 90"/>
                  <a:gd name="T52" fmla="*/ 99 w 194"/>
                  <a:gd name="T53" fmla="*/ 78 h 90"/>
                  <a:gd name="T54" fmla="*/ 82 w 194"/>
                  <a:gd name="T55" fmla="*/ 80 h 90"/>
                  <a:gd name="T56" fmla="*/ 66 w 194"/>
                  <a:gd name="T57" fmla="*/ 86 h 90"/>
                  <a:gd name="T58" fmla="*/ 50 w 194"/>
                  <a:gd name="T59" fmla="*/ 89 h 90"/>
                  <a:gd name="T60" fmla="*/ 31 w 194"/>
                  <a:gd name="T61" fmla="*/ 89 h 90"/>
                  <a:gd name="T62" fmla="*/ 11 w 194"/>
                  <a:gd name="T63" fmla="*/ 89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90"/>
                  <a:gd name="T98" fmla="*/ 194 w 194"/>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3" y="67"/>
                    </a:lnTo>
                    <a:lnTo>
                      <a:pt x="129" y="65"/>
                    </a:lnTo>
                    <a:lnTo>
                      <a:pt x="135" y="63"/>
                    </a:lnTo>
                    <a:lnTo>
                      <a:pt x="143" y="60"/>
                    </a:lnTo>
                    <a:lnTo>
                      <a:pt x="148" y="58"/>
                    </a:lnTo>
                    <a:lnTo>
                      <a:pt x="154" y="54"/>
                    </a:lnTo>
                    <a:lnTo>
                      <a:pt x="160" y="50"/>
                    </a:lnTo>
                    <a:lnTo>
                      <a:pt x="164" y="47"/>
                    </a:lnTo>
                    <a:lnTo>
                      <a:pt x="168" y="41"/>
                    </a:lnTo>
                    <a:lnTo>
                      <a:pt x="174" y="39"/>
                    </a:lnTo>
                    <a:lnTo>
                      <a:pt x="176" y="37"/>
                    </a:lnTo>
                    <a:lnTo>
                      <a:pt x="182" y="31"/>
                    </a:lnTo>
                    <a:lnTo>
                      <a:pt x="184" y="26"/>
                    </a:lnTo>
                    <a:lnTo>
                      <a:pt x="187" y="24"/>
                    </a:lnTo>
                    <a:lnTo>
                      <a:pt x="187" y="18"/>
                    </a:lnTo>
                    <a:lnTo>
                      <a:pt x="190" y="15"/>
                    </a:lnTo>
                    <a:lnTo>
                      <a:pt x="193" y="11"/>
                    </a:lnTo>
                    <a:lnTo>
                      <a:pt x="193" y="5"/>
                    </a:lnTo>
                    <a:lnTo>
                      <a:pt x="193" y="0"/>
                    </a:lnTo>
                    <a:lnTo>
                      <a:pt x="193" y="5"/>
                    </a:lnTo>
                    <a:lnTo>
                      <a:pt x="193" y="11"/>
                    </a:lnTo>
                    <a:lnTo>
                      <a:pt x="193" y="15"/>
                    </a:lnTo>
                    <a:lnTo>
                      <a:pt x="190" y="21"/>
                    </a:lnTo>
                    <a:lnTo>
                      <a:pt x="187" y="24"/>
                    </a:lnTo>
                    <a:lnTo>
                      <a:pt x="184" y="28"/>
                    </a:lnTo>
                    <a:lnTo>
                      <a:pt x="182" y="31"/>
                    </a:lnTo>
                    <a:lnTo>
                      <a:pt x="179" y="37"/>
                    </a:lnTo>
                    <a:lnTo>
                      <a:pt x="176"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49" name="Freeform 120"/>
              <p:cNvSpPr>
                <a:spLocks/>
              </p:cNvSpPr>
              <p:nvPr/>
            </p:nvSpPr>
            <p:spPr bwMode="auto">
              <a:xfrm>
                <a:off x="2385" y="2705"/>
                <a:ext cx="418" cy="161"/>
              </a:xfrm>
              <a:custGeom>
                <a:avLst/>
                <a:gdLst>
                  <a:gd name="T0" fmla="*/ 415 w 418"/>
                  <a:gd name="T1" fmla="*/ 30 h 161"/>
                  <a:gd name="T2" fmla="*/ 417 w 418"/>
                  <a:gd name="T3" fmla="*/ 16 h 161"/>
                  <a:gd name="T4" fmla="*/ 415 w 418"/>
                  <a:gd name="T5" fmla="*/ 10 h 161"/>
                  <a:gd name="T6" fmla="*/ 406 w 418"/>
                  <a:gd name="T7" fmla="*/ 27 h 161"/>
                  <a:gd name="T8" fmla="*/ 395 w 418"/>
                  <a:gd name="T9" fmla="*/ 41 h 161"/>
                  <a:gd name="T10" fmla="*/ 377 w 418"/>
                  <a:gd name="T11" fmla="*/ 54 h 161"/>
                  <a:gd name="T12" fmla="*/ 355 w 418"/>
                  <a:gd name="T13" fmla="*/ 68 h 161"/>
                  <a:gd name="T14" fmla="*/ 332 w 418"/>
                  <a:gd name="T15" fmla="*/ 78 h 161"/>
                  <a:gd name="T16" fmla="*/ 318 w 418"/>
                  <a:gd name="T17" fmla="*/ 84 h 161"/>
                  <a:gd name="T18" fmla="*/ 302 w 418"/>
                  <a:gd name="T19" fmla="*/ 87 h 161"/>
                  <a:gd name="T20" fmla="*/ 282 w 418"/>
                  <a:gd name="T21" fmla="*/ 92 h 161"/>
                  <a:gd name="T22" fmla="*/ 262 w 418"/>
                  <a:gd name="T23" fmla="*/ 95 h 161"/>
                  <a:gd name="T24" fmla="*/ 240 w 418"/>
                  <a:gd name="T25" fmla="*/ 98 h 161"/>
                  <a:gd name="T26" fmla="*/ 217 w 418"/>
                  <a:gd name="T27" fmla="*/ 98 h 161"/>
                  <a:gd name="T28" fmla="*/ 197 w 418"/>
                  <a:gd name="T29" fmla="*/ 98 h 161"/>
                  <a:gd name="T30" fmla="*/ 175 w 418"/>
                  <a:gd name="T31" fmla="*/ 98 h 161"/>
                  <a:gd name="T32" fmla="*/ 152 w 418"/>
                  <a:gd name="T33" fmla="*/ 95 h 161"/>
                  <a:gd name="T34" fmla="*/ 133 w 418"/>
                  <a:gd name="T35" fmla="*/ 90 h 161"/>
                  <a:gd name="T36" fmla="*/ 113 w 418"/>
                  <a:gd name="T37" fmla="*/ 87 h 161"/>
                  <a:gd name="T38" fmla="*/ 81 w 418"/>
                  <a:gd name="T39" fmla="*/ 76 h 161"/>
                  <a:gd name="T40" fmla="*/ 51 w 418"/>
                  <a:gd name="T41" fmla="*/ 62 h 161"/>
                  <a:gd name="T42" fmla="*/ 25 w 418"/>
                  <a:gd name="T43" fmla="*/ 43 h 161"/>
                  <a:gd name="T44" fmla="*/ 6 w 418"/>
                  <a:gd name="T45" fmla="*/ 19 h 161"/>
                  <a:gd name="T46" fmla="*/ 0 w 418"/>
                  <a:gd name="T47" fmla="*/ 16 h 161"/>
                  <a:gd name="T48" fmla="*/ 2 w 418"/>
                  <a:gd name="T49" fmla="*/ 27 h 161"/>
                  <a:gd name="T50" fmla="*/ 28 w 418"/>
                  <a:gd name="T51" fmla="*/ 98 h 161"/>
                  <a:gd name="T52" fmla="*/ 39 w 418"/>
                  <a:gd name="T53" fmla="*/ 111 h 161"/>
                  <a:gd name="T54" fmla="*/ 53 w 418"/>
                  <a:gd name="T55" fmla="*/ 119 h 161"/>
                  <a:gd name="T56" fmla="*/ 67 w 418"/>
                  <a:gd name="T57" fmla="*/ 130 h 161"/>
                  <a:gd name="T58" fmla="*/ 85 w 418"/>
                  <a:gd name="T59" fmla="*/ 138 h 161"/>
                  <a:gd name="T60" fmla="*/ 101 w 418"/>
                  <a:gd name="T61" fmla="*/ 144 h 161"/>
                  <a:gd name="T62" fmla="*/ 121 w 418"/>
                  <a:gd name="T63" fmla="*/ 150 h 161"/>
                  <a:gd name="T64" fmla="*/ 141 w 418"/>
                  <a:gd name="T65" fmla="*/ 152 h 161"/>
                  <a:gd name="T66" fmla="*/ 161 w 418"/>
                  <a:gd name="T67" fmla="*/ 154 h 161"/>
                  <a:gd name="T68" fmla="*/ 177 w 418"/>
                  <a:gd name="T69" fmla="*/ 158 h 161"/>
                  <a:gd name="T70" fmla="*/ 197 w 418"/>
                  <a:gd name="T71" fmla="*/ 160 h 161"/>
                  <a:gd name="T72" fmla="*/ 214 w 418"/>
                  <a:gd name="T73" fmla="*/ 160 h 161"/>
                  <a:gd name="T74" fmla="*/ 234 w 418"/>
                  <a:gd name="T75" fmla="*/ 160 h 161"/>
                  <a:gd name="T76" fmla="*/ 250 w 418"/>
                  <a:gd name="T77" fmla="*/ 158 h 161"/>
                  <a:gd name="T78" fmla="*/ 274 w 418"/>
                  <a:gd name="T79" fmla="*/ 154 h 161"/>
                  <a:gd name="T80" fmla="*/ 292 w 418"/>
                  <a:gd name="T81" fmla="*/ 150 h 161"/>
                  <a:gd name="T82" fmla="*/ 312 w 418"/>
                  <a:gd name="T83" fmla="*/ 144 h 161"/>
                  <a:gd name="T84" fmla="*/ 332 w 418"/>
                  <a:gd name="T85" fmla="*/ 138 h 161"/>
                  <a:gd name="T86" fmla="*/ 349 w 418"/>
                  <a:gd name="T87" fmla="*/ 130 h 161"/>
                  <a:gd name="T88" fmla="*/ 366 w 418"/>
                  <a:gd name="T89" fmla="*/ 119 h 161"/>
                  <a:gd name="T90" fmla="*/ 381 w 418"/>
                  <a:gd name="T91" fmla="*/ 109 h 161"/>
                  <a:gd name="T92" fmla="*/ 392 w 418"/>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8"/>
                  <a:gd name="T142" fmla="*/ 0 h 161"/>
                  <a:gd name="T143" fmla="*/ 418 w 418"/>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8" h="161">
                    <a:moveTo>
                      <a:pt x="392" y="95"/>
                    </a:moveTo>
                    <a:lnTo>
                      <a:pt x="415" y="33"/>
                    </a:lnTo>
                    <a:lnTo>
                      <a:pt x="415" y="30"/>
                    </a:lnTo>
                    <a:lnTo>
                      <a:pt x="415" y="24"/>
                    </a:lnTo>
                    <a:lnTo>
                      <a:pt x="417" y="22"/>
                    </a:lnTo>
                    <a:lnTo>
                      <a:pt x="417" y="16"/>
                    </a:lnTo>
                    <a:lnTo>
                      <a:pt x="417" y="0"/>
                    </a:lnTo>
                    <a:lnTo>
                      <a:pt x="415" y="6"/>
                    </a:lnTo>
                    <a:lnTo>
                      <a:pt x="415" y="10"/>
                    </a:lnTo>
                    <a:lnTo>
                      <a:pt x="411" y="16"/>
                    </a:lnTo>
                    <a:lnTo>
                      <a:pt x="409" y="22"/>
                    </a:lnTo>
                    <a:lnTo>
                      <a:pt x="406" y="27"/>
                    </a:lnTo>
                    <a:lnTo>
                      <a:pt x="403" y="33"/>
                    </a:lnTo>
                    <a:lnTo>
                      <a:pt x="401" y="37"/>
                    </a:lnTo>
                    <a:lnTo>
                      <a:pt x="395" y="41"/>
                    </a:lnTo>
                    <a:lnTo>
                      <a:pt x="389" y="47"/>
                    </a:lnTo>
                    <a:lnTo>
                      <a:pt x="386" y="51"/>
                    </a:lnTo>
                    <a:lnTo>
                      <a:pt x="377" y="54"/>
                    </a:lnTo>
                    <a:lnTo>
                      <a:pt x="372" y="60"/>
                    </a:lnTo>
                    <a:lnTo>
                      <a:pt x="363" y="65"/>
                    </a:lnTo>
                    <a:lnTo>
                      <a:pt x="355" y="68"/>
                    </a:lnTo>
                    <a:lnTo>
                      <a:pt x="347" y="70"/>
                    </a:lnTo>
                    <a:lnTo>
                      <a:pt x="338" y="76"/>
                    </a:lnTo>
                    <a:lnTo>
                      <a:pt x="332" y="78"/>
                    </a:lnTo>
                    <a:lnTo>
                      <a:pt x="327" y="78"/>
                    </a:lnTo>
                    <a:lnTo>
                      <a:pt x="321" y="82"/>
                    </a:lnTo>
                    <a:lnTo>
                      <a:pt x="318" y="84"/>
                    </a:lnTo>
                    <a:lnTo>
                      <a:pt x="312" y="84"/>
                    </a:lnTo>
                    <a:lnTo>
                      <a:pt x="304" y="87"/>
                    </a:lnTo>
                    <a:lnTo>
                      <a:pt x="302" y="87"/>
                    </a:lnTo>
                    <a:lnTo>
                      <a:pt x="292" y="90"/>
                    </a:lnTo>
                    <a:lnTo>
                      <a:pt x="288" y="90"/>
                    </a:lnTo>
                    <a:lnTo>
                      <a:pt x="282" y="92"/>
                    </a:lnTo>
                    <a:lnTo>
                      <a:pt x="274" y="92"/>
                    </a:lnTo>
                    <a:lnTo>
                      <a:pt x="268" y="92"/>
                    </a:lnTo>
                    <a:lnTo>
                      <a:pt x="262" y="95"/>
                    </a:lnTo>
                    <a:lnTo>
                      <a:pt x="254" y="95"/>
                    </a:lnTo>
                    <a:lnTo>
                      <a:pt x="248" y="95"/>
                    </a:lnTo>
                    <a:lnTo>
                      <a:pt x="240" y="98"/>
                    </a:lnTo>
                    <a:lnTo>
                      <a:pt x="234" y="98"/>
                    </a:lnTo>
                    <a:lnTo>
                      <a:pt x="226" y="98"/>
                    </a:lnTo>
                    <a:lnTo>
                      <a:pt x="217" y="98"/>
                    </a:lnTo>
                    <a:lnTo>
                      <a:pt x="211" y="98"/>
                    </a:lnTo>
                    <a:lnTo>
                      <a:pt x="203" y="98"/>
                    </a:lnTo>
                    <a:lnTo>
                      <a:pt x="197" y="98"/>
                    </a:lnTo>
                    <a:lnTo>
                      <a:pt x="189" y="98"/>
                    </a:lnTo>
                    <a:lnTo>
                      <a:pt x="180" y="98"/>
                    </a:lnTo>
                    <a:lnTo>
                      <a:pt x="175" y="98"/>
                    </a:lnTo>
                    <a:lnTo>
                      <a:pt x="166" y="95"/>
                    </a:lnTo>
                    <a:lnTo>
                      <a:pt x="161" y="95"/>
                    </a:lnTo>
                    <a:lnTo>
                      <a:pt x="152" y="95"/>
                    </a:lnTo>
                    <a:lnTo>
                      <a:pt x="147" y="92"/>
                    </a:lnTo>
                    <a:lnTo>
                      <a:pt x="137" y="92"/>
                    </a:lnTo>
                    <a:lnTo>
                      <a:pt x="133" y="90"/>
                    </a:lnTo>
                    <a:lnTo>
                      <a:pt x="127" y="90"/>
                    </a:lnTo>
                    <a:lnTo>
                      <a:pt x="119" y="87"/>
                    </a:lnTo>
                    <a:lnTo>
                      <a:pt x="113" y="87"/>
                    </a:lnTo>
                    <a:lnTo>
                      <a:pt x="101" y="84"/>
                    </a:lnTo>
                    <a:lnTo>
                      <a:pt x="93" y="82"/>
                    </a:lnTo>
                    <a:lnTo>
                      <a:pt x="81" y="76"/>
                    </a:lnTo>
                    <a:lnTo>
                      <a:pt x="73" y="74"/>
                    </a:lnTo>
                    <a:lnTo>
                      <a:pt x="62" y="68"/>
                    </a:lnTo>
                    <a:lnTo>
                      <a:pt x="51" y="62"/>
                    </a:lnTo>
                    <a:lnTo>
                      <a:pt x="42" y="57"/>
                    </a:lnTo>
                    <a:lnTo>
                      <a:pt x="34" y="51"/>
                    </a:lnTo>
                    <a:lnTo>
                      <a:pt x="25" y="43"/>
                    </a:lnTo>
                    <a:lnTo>
                      <a:pt x="16" y="37"/>
                    </a:lnTo>
                    <a:lnTo>
                      <a:pt x="11" y="27"/>
                    </a:lnTo>
                    <a:lnTo>
                      <a:pt x="6" y="19"/>
                    </a:lnTo>
                    <a:lnTo>
                      <a:pt x="2" y="10"/>
                    </a:lnTo>
                    <a:lnTo>
                      <a:pt x="0" y="0"/>
                    </a:lnTo>
                    <a:lnTo>
                      <a:pt x="0" y="16"/>
                    </a:lnTo>
                    <a:lnTo>
                      <a:pt x="0" y="19"/>
                    </a:lnTo>
                    <a:lnTo>
                      <a:pt x="2" y="24"/>
                    </a:lnTo>
                    <a:lnTo>
                      <a:pt x="2" y="27"/>
                    </a:lnTo>
                    <a:lnTo>
                      <a:pt x="2" y="33"/>
                    </a:lnTo>
                    <a:lnTo>
                      <a:pt x="25" y="95"/>
                    </a:lnTo>
                    <a:lnTo>
                      <a:pt x="28" y="98"/>
                    </a:lnTo>
                    <a:lnTo>
                      <a:pt x="31" y="103"/>
                    </a:lnTo>
                    <a:lnTo>
                      <a:pt x="34" y="106"/>
                    </a:lnTo>
                    <a:lnTo>
                      <a:pt x="39" y="111"/>
                    </a:lnTo>
                    <a:lnTo>
                      <a:pt x="45" y="113"/>
                    </a:lnTo>
                    <a:lnTo>
                      <a:pt x="48" y="117"/>
                    </a:lnTo>
                    <a:lnTo>
                      <a:pt x="53" y="119"/>
                    </a:lnTo>
                    <a:lnTo>
                      <a:pt x="59" y="125"/>
                    </a:lnTo>
                    <a:lnTo>
                      <a:pt x="62" y="127"/>
                    </a:lnTo>
                    <a:lnTo>
                      <a:pt x="67" y="130"/>
                    </a:lnTo>
                    <a:lnTo>
                      <a:pt x="73" y="133"/>
                    </a:lnTo>
                    <a:lnTo>
                      <a:pt x="79" y="136"/>
                    </a:lnTo>
                    <a:lnTo>
                      <a:pt x="85" y="138"/>
                    </a:lnTo>
                    <a:lnTo>
                      <a:pt x="90" y="138"/>
                    </a:lnTo>
                    <a:lnTo>
                      <a:pt x="95" y="141"/>
                    </a:lnTo>
                    <a:lnTo>
                      <a:pt x="101" y="144"/>
                    </a:lnTo>
                    <a:lnTo>
                      <a:pt x="109" y="146"/>
                    </a:lnTo>
                    <a:lnTo>
                      <a:pt x="115" y="146"/>
                    </a:lnTo>
                    <a:lnTo>
                      <a:pt x="121" y="150"/>
                    </a:lnTo>
                    <a:lnTo>
                      <a:pt x="127" y="152"/>
                    </a:lnTo>
                    <a:lnTo>
                      <a:pt x="135" y="152"/>
                    </a:lnTo>
                    <a:lnTo>
                      <a:pt x="141" y="152"/>
                    </a:lnTo>
                    <a:lnTo>
                      <a:pt x="147" y="154"/>
                    </a:lnTo>
                    <a:lnTo>
                      <a:pt x="152" y="154"/>
                    </a:lnTo>
                    <a:lnTo>
                      <a:pt x="161" y="154"/>
                    </a:lnTo>
                    <a:lnTo>
                      <a:pt x="166" y="158"/>
                    </a:lnTo>
                    <a:lnTo>
                      <a:pt x="171" y="158"/>
                    </a:lnTo>
                    <a:lnTo>
                      <a:pt x="177" y="158"/>
                    </a:lnTo>
                    <a:lnTo>
                      <a:pt x="183" y="158"/>
                    </a:lnTo>
                    <a:lnTo>
                      <a:pt x="191" y="160"/>
                    </a:lnTo>
                    <a:lnTo>
                      <a:pt x="197" y="160"/>
                    </a:lnTo>
                    <a:lnTo>
                      <a:pt x="203" y="160"/>
                    </a:lnTo>
                    <a:lnTo>
                      <a:pt x="208" y="160"/>
                    </a:lnTo>
                    <a:lnTo>
                      <a:pt x="214" y="160"/>
                    </a:lnTo>
                    <a:lnTo>
                      <a:pt x="220" y="160"/>
                    </a:lnTo>
                    <a:lnTo>
                      <a:pt x="226" y="160"/>
                    </a:lnTo>
                    <a:lnTo>
                      <a:pt x="234" y="160"/>
                    </a:lnTo>
                    <a:lnTo>
                      <a:pt x="240" y="158"/>
                    </a:lnTo>
                    <a:lnTo>
                      <a:pt x="246" y="158"/>
                    </a:lnTo>
                    <a:lnTo>
                      <a:pt x="250" y="158"/>
                    </a:lnTo>
                    <a:lnTo>
                      <a:pt x="260" y="158"/>
                    </a:lnTo>
                    <a:lnTo>
                      <a:pt x="264" y="154"/>
                    </a:lnTo>
                    <a:lnTo>
                      <a:pt x="274" y="154"/>
                    </a:lnTo>
                    <a:lnTo>
                      <a:pt x="278" y="152"/>
                    </a:lnTo>
                    <a:lnTo>
                      <a:pt x="284" y="152"/>
                    </a:lnTo>
                    <a:lnTo>
                      <a:pt x="292" y="150"/>
                    </a:lnTo>
                    <a:lnTo>
                      <a:pt x="298" y="150"/>
                    </a:lnTo>
                    <a:lnTo>
                      <a:pt x="304" y="146"/>
                    </a:lnTo>
                    <a:lnTo>
                      <a:pt x="312" y="144"/>
                    </a:lnTo>
                    <a:lnTo>
                      <a:pt x="318" y="144"/>
                    </a:lnTo>
                    <a:lnTo>
                      <a:pt x="324" y="141"/>
                    </a:lnTo>
                    <a:lnTo>
                      <a:pt x="332" y="138"/>
                    </a:lnTo>
                    <a:lnTo>
                      <a:pt x="338" y="136"/>
                    </a:lnTo>
                    <a:lnTo>
                      <a:pt x="344" y="133"/>
                    </a:lnTo>
                    <a:lnTo>
                      <a:pt x="349" y="130"/>
                    </a:lnTo>
                    <a:lnTo>
                      <a:pt x="355" y="127"/>
                    </a:lnTo>
                    <a:lnTo>
                      <a:pt x="361" y="123"/>
                    </a:lnTo>
                    <a:lnTo>
                      <a:pt x="366" y="119"/>
                    </a:lnTo>
                    <a:lnTo>
                      <a:pt x="372" y="117"/>
                    </a:lnTo>
                    <a:lnTo>
                      <a:pt x="375" y="111"/>
                    </a:lnTo>
                    <a:lnTo>
                      <a:pt x="381" y="109"/>
                    </a:lnTo>
                    <a:lnTo>
                      <a:pt x="386" y="103"/>
                    </a:lnTo>
                    <a:lnTo>
                      <a:pt x="389" y="101"/>
                    </a:lnTo>
                    <a:lnTo>
                      <a:pt x="392" y="95"/>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0" name="Freeform 121"/>
              <p:cNvSpPr>
                <a:spLocks/>
              </p:cNvSpPr>
              <p:nvPr/>
            </p:nvSpPr>
            <p:spPr bwMode="auto">
              <a:xfrm>
                <a:off x="2786" y="2740"/>
                <a:ext cx="14" cy="58"/>
              </a:xfrm>
              <a:custGeom>
                <a:avLst/>
                <a:gdLst>
                  <a:gd name="T0" fmla="*/ 13 w 14"/>
                  <a:gd name="T1" fmla="*/ 0 h 58"/>
                  <a:gd name="T2" fmla="*/ 13 w 14"/>
                  <a:gd name="T3" fmla="*/ 0 h 58"/>
                  <a:gd name="T4" fmla="*/ 0 w 14"/>
                  <a:gd name="T5" fmla="*/ 57 h 58"/>
                  <a:gd name="T6" fmla="*/ 11 w 14"/>
                  <a:gd name="T7" fmla="*/ 0 h 58"/>
                  <a:gd name="T8" fmla="*/ 13 w 14"/>
                  <a:gd name="T9" fmla="*/ 0 h 58"/>
                  <a:gd name="T10" fmla="*/ 0 60000 65536"/>
                  <a:gd name="T11" fmla="*/ 0 60000 65536"/>
                  <a:gd name="T12" fmla="*/ 0 60000 65536"/>
                  <a:gd name="T13" fmla="*/ 0 60000 65536"/>
                  <a:gd name="T14" fmla="*/ 0 60000 65536"/>
                  <a:gd name="T15" fmla="*/ 0 w 14"/>
                  <a:gd name="T16" fmla="*/ 0 h 58"/>
                  <a:gd name="T17" fmla="*/ 14 w 14"/>
                  <a:gd name="T18" fmla="*/ 58 h 58"/>
                </a:gdLst>
                <a:ahLst/>
                <a:cxnLst>
                  <a:cxn ang="T10">
                    <a:pos x="T0" y="T1"/>
                  </a:cxn>
                  <a:cxn ang="T11">
                    <a:pos x="T2" y="T3"/>
                  </a:cxn>
                  <a:cxn ang="T12">
                    <a:pos x="T4" y="T5"/>
                  </a:cxn>
                  <a:cxn ang="T13">
                    <a:pos x="T6" y="T7"/>
                  </a:cxn>
                  <a:cxn ang="T14">
                    <a:pos x="T8" y="T9"/>
                  </a:cxn>
                </a:cxnLst>
                <a:rect l="T15" t="T16" r="T17" b="T18"/>
                <a:pathLst>
                  <a:path w="14" h="58">
                    <a:moveTo>
                      <a:pt x="13" y="0"/>
                    </a:moveTo>
                    <a:lnTo>
                      <a:pt x="13" y="0"/>
                    </a:lnTo>
                    <a:lnTo>
                      <a:pt x="0" y="57"/>
                    </a:lnTo>
                    <a:lnTo>
                      <a:pt x="11" y="0"/>
                    </a:lnTo>
                    <a:lnTo>
                      <a:pt x="13"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1" name="Freeform 122"/>
              <p:cNvSpPr>
                <a:spLocks/>
              </p:cNvSpPr>
              <p:nvPr/>
            </p:nvSpPr>
            <p:spPr bwMode="auto">
              <a:xfrm>
                <a:off x="2802" y="2720"/>
                <a:ext cx="4" cy="12"/>
              </a:xfrm>
              <a:custGeom>
                <a:avLst/>
                <a:gdLst>
                  <a:gd name="T0" fmla="*/ 3 w 4"/>
                  <a:gd name="T1" fmla="*/ 1 h 12"/>
                  <a:gd name="T2" fmla="*/ 3 w 4"/>
                  <a:gd name="T3" fmla="*/ 3 h 12"/>
                  <a:gd name="T4" fmla="*/ 3 w 4"/>
                  <a:gd name="T5" fmla="*/ 5 h 12"/>
                  <a:gd name="T6" fmla="*/ 3 w 4"/>
                  <a:gd name="T7" fmla="*/ 6 h 12"/>
                  <a:gd name="T8" fmla="*/ 3 w 4"/>
                  <a:gd name="T9" fmla="*/ 8 h 12"/>
                  <a:gd name="T10" fmla="*/ 2 w 4"/>
                  <a:gd name="T11" fmla="*/ 9 h 12"/>
                  <a:gd name="T12" fmla="*/ 2 w 4"/>
                  <a:gd name="T13" fmla="*/ 11 h 12"/>
                  <a:gd name="T14" fmla="*/ 0 w 4"/>
                  <a:gd name="T15" fmla="*/ 11 h 12"/>
                  <a:gd name="T16" fmla="*/ 2 w 4"/>
                  <a:gd name="T17" fmla="*/ 9 h 12"/>
                  <a:gd name="T18" fmla="*/ 2 w 4"/>
                  <a:gd name="T19" fmla="*/ 8 h 12"/>
                  <a:gd name="T20" fmla="*/ 2 w 4"/>
                  <a:gd name="T21" fmla="*/ 6 h 12"/>
                  <a:gd name="T22" fmla="*/ 2 w 4"/>
                  <a:gd name="T23" fmla="*/ 5 h 12"/>
                  <a:gd name="T24" fmla="*/ 2 w 4"/>
                  <a:gd name="T25" fmla="*/ 3 h 12"/>
                  <a:gd name="T26" fmla="*/ 2 w 4"/>
                  <a:gd name="T27" fmla="*/ 1 h 12"/>
                  <a:gd name="T28" fmla="*/ 3 w 4"/>
                  <a:gd name="T29" fmla="*/ 0 h 12"/>
                  <a:gd name="T30" fmla="*/ 3 w 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12"/>
                  <a:gd name="T50" fmla="*/ 4 w 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12">
                    <a:moveTo>
                      <a:pt x="3" y="1"/>
                    </a:moveTo>
                    <a:lnTo>
                      <a:pt x="3" y="3"/>
                    </a:lnTo>
                    <a:lnTo>
                      <a:pt x="3" y="5"/>
                    </a:lnTo>
                    <a:lnTo>
                      <a:pt x="3" y="6"/>
                    </a:lnTo>
                    <a:lnTo>
                      <a:pt x="3" y="8"/>
                    </a:lnTo>
                    <a:lnTo>
                      <a:pt x="2" y="9"/>
                    </a:lnTo>
                    <a:lnTo>
                      <a:pt x="2" y="11"/>
                    </a:lnTo>
                    <a:lnTo>
                      <a:pt x="0" y="11"/>
                    </a:lnTo>
                    <a:lnTo>
                      <a:pt x="2" y="9"/>
                    </a:lnTo>
                    <a:lnTo>
                      <a:pt x="2" y="8"/>
                    </a:lnTo>
                    <a:lnTo>
                      <a:pt x="2" y="6"/>
                    </a:lnTo>
                    <a:lnTo>
                      <a:pt x="2" y="5"/>
                    </a:lnTo>
                    <a:lnTo>
                      <a:pt x="2" y="3"/>
                    </a:lnTo>
                    <a:lnTo>
                      <a:pt x="2" y="1"/>
                    </a:lnTo>
                    <a:lnTo>
                      <a:pt x="3" y="0"/>
                    </a:lnTo>
                    <a:lnTo>
                      <a:pt x="3" y="1"/>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2" name="Freeform 123"/>
              <p:cNvSpPr>
                <a:spLocks/>
              </p:cNvSpPr>
              <p:nvPr/>
            </p:nvSpPr>
            <p:spPr bwMode="auto">
              <a:xfrm>
                <a:off x="2802" y="2705"/>
                <a:ext cx="8" cy="9"/>
              </a:xfrm>
              <a:custGeom>
                <a:avLst/>
                <a:gdLst>
                  <a:gd name="T0" fmla="*/ 0 w 8"/>
                  <a:gd name="T1" fmla="*/ 0 h 9"/>
                  <a:gd name="T2" fmla="*/ 7 w 8"/>
                  <a:gd name="T3" fmla="*/ 0 h 9"/>
                  <a:gd name="T4" fmla="*/ 7 w 8"/>
                  <a:gd name="T5" fmla="*/ 8 h 9"/>
                  <a:gd name="T6" fmla="*/ 0 w 8"/>
                  <a:gd name="T7" fmla="*/ 8 h 9"/>
                  <a:gd name="T8" fmla="*/ 0 w 8"/>
                  <a:gd name="T9" fmla="*/ 0 h 9"/>
                  <a:gd name="T10" fmla="*/ 7 w 8"/>
                  <a:gd name="T11" fmla="*/ 0 h 9"/>
                  <a:gd name="T12" fmla="*/ 0 w 8"/>
                  <a:gd name="T13" fmla="*/ 0 h 9"/>
                  <a:gd name="T14" fmla="*/ 7 w 8"/>
                  <a:gd name="T15" fmla="*/ 0 h 9"/>
                  <a:gd name="T16" fmla="*/ 0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0"/>
                    </a:moveTo>
                    <a:lnTo>
                      <a:pt x="7" y="0"/>
                    </a:lnTo>
                    <a:lnTo>
                      <a:pt x="7" y="8"/>
                    </a:lnTo>
                    <a:lnTo>
                      <a:pt x="0" y="8"/>
                    </a:lnTo>
                    <a:lnTo>
                      <a:pt x="0" y="0"/>
                    </a:lnTo>
                    <a:lnTo>
                      <a:pt x="7" y="0"/>
                    </a:lnTo>
                    <a:lnTo>
                      <a:pt x="0" y="0"/>
                    </a:lnTo>
                    <a:lnTo>
                      <a:pt x="7"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3" name="Freeform 124"/>
              <p:cNvSpPr>
                <a:spLocks/>
              </p:cNvSpPr>
              <p:nvPr/>
            </p:nvSpPr>
            <p:spPr bwMode="auto">
              <a:xfrm>
                <a:off x="2727" y="2705"/>
                <a:ext cx="76" cy="72"/>
              </a:xfrm>
              <a:custGeom>
                <a:avLst/>
                <a:gdLst>
                  <a:gd name="T0" fmla="*/ 3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5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5 w 76"/>
                  <a:gd name="T47" fmla="*/ 31 h 72"/>
                  <a:gd name="T48" fmla="*/ 60 w 76"/>
                  <a:gd name="T49" fmla="*/ 35 h 72"/>
                  <a:gd name="T50" fmla="*/ 57 w 76"/>
                  <a:gd name="T51" fmla="*/ 38 h 72"/>
                  <a:gd name="T52" fmla="*/ 53 w 76"/>
                  <a:gd name="T53" fmla="*/ 43 h 72"/>
                  <a:gd name="T54" fmla="*/ 47 w 76"/>
                  <a:gd name="T55" fmla="*/ 48 h 72"/>
                  <a:gd name="T56" fmla="*/ 39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3 w 76"/>
                  <a:gd name="T71" fmla="*/ 71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3" y="71"/>
                    </a:moveTo>
                    <a:lnTo>
                      <a:pt x="11" y="66"/>
                    </a:lnTo>
                    <a:lnTo>
                      <a:pt x="18" y="64"/>
                    </a:lnTo>
                    <a:lnTo>
                      <a:pt x="26" y="58"/>
                    </a:lnTo>
                    <a:lnTo>
                      <a:pt x="34" y="56"/>
                    </a:lnTo>
                    <a:lnTo>
                      <a:pt x="39" y="51"/>
                    </a:lnTo>
                    <a:lnTo>
                      <a:pt x="44" y="46"/>
                    </a:lnTo>
                    <a:lnTo>
                      <a:pt x="49" y="43"/>
                    </a:lnTo>
                    <a:lnTo>
                      <a:pt x="55" y="38"/>
                    </a:lnTo>
                    <a:lnTo>
                      <a:pt x="60" y="33"/>
                    </a:lnTo>
                    <a:lnTo>
                      <a:pt x="62" y="28"/>
                    </a:lnTo>
                    <a:lnTo>
                      <a:pt x="65"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5" y="31"/>
                    </a:lnTo>
                    <a:lnTo>
                      <a:pt x="60" y="35"/>
                    </a:lnTo>
                    <a:lnTo>
                      <a:pt x="57" y="38"/>
                    </a:lnTo>
                    <a:lnTo>
                      <a:pt x="53" y="43"/>
                    </a:lnTo>
                    <a:lnTo>
                      <a:pt x="47" y="48"/>
                    </a:lnTo>
                    <a:lnTo>
                      <a:pt x="39" y="53"/>
                    </a:lnTo>
                    <a:lnTo>
                      <a:pt x="34" y="56"/>
                    </a:lnTo>
                    <a:lnTo>
                      <a:pt x="26" y="60"/>
                    </a:lnTo>
                    <a:lnTo>
                      <a:pt x="18" y="66"/>
                    </a:lnTo>
                    <a:lnTo>
                      <a:pt x="11" y="69"/>
                    </a:lnTo>
                    <a:lnTo>
                      <a:pt x="3" y="71"/>
                    </a:lnTo>
                    <a:lnTo>
                      <a:pt x="0" y="71"/>
                    </a:lnTo>
                    <a:lnTo>
                      <a:pt x="3" y="71"/>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4" name="Freeform 125"/>
              <p:cNvSpPr>
                <a:spLocks/>
              </p:cNvSpPr>
              <p:nvPr/>
            </p:nvSpPr>
            <p:spPr bwMode="auto">
              <a:xfrm>
                <a:off x="2511" y="2786"/>
                <a:ext cx="211" cy="14"/>
              </a:xfrm>
              <a:custGeom>
                <a:avLst/>
                <a:gdLst>
                  <a:gd name="T0" fmla="*/ 9 w 211"/>
                  <a:gd name="T1" fmla="*/ 8 h 14"/>
                  <a:gd name="T2" fmla="*/ 23 w 211"/>
                  <a:gd name="T3" fmla="*/ 10 h 14"/>
                  <a:gd name="T4" fmla="*/ 37 w 211"/>
                  <a:gd name="T5" fmla="*/ 12 h 14"/>
                  <a:gd name="T6" fmla="*/ 50 w 211"/>
                  <a:gd name="T7" fmla="*/ 12 h 14"/>
                  <a:gd name="T8" fmla="*/ 64 w 211"/>
                  <a:gd name="T9" fmla="*/ 13 h 14"/>
                  <a:gd name="T10" fmla="*/ 78 w 211"/>
                  <a:gd name="T11" fmla="*/ 13 h 14"/>
                  <a:gd name="T12" fmla="*/ 92 w 211"/>
                  <a:gd name="T13" fmla="*/ 13 h 14"/>
                  <a:gd name="T14" fmla="*/ 108 w 211"/>
                  <a:gd name="T15" fmla="*/ 12 h 14"/>
                  <a:gd name="T16" fmla="*/ 122 w 211"/>
                  <a:gd name="T17" fmla="*/ 12 h 14"/>
                  <a:gd name="T18" fmla="*/ 133 w 211"/>
                  <a:gd name="T19" fmla="*/ 10 h 14"/>
                  <a:gd name="T20" fmla="*/ 147 w 211"/>
                  <a:gd name="T21" fmla="*/ 10 h 14"/>
                  <a:gd name="T22" fmla="*/ 161 w 211"/>
                  <a:gd name="T23" fmla="*/ 8 h 14"/>
                  <a:gd name="T24" fmla="*/ 171 w 211"/>
                  <a:gd name="T25" fmla="*/ 7 h 14"/>
                  <a:gd name="T26" fmla="*/ 185 w 211"/>
                  <a:gd name="T27" fmla="*/ 5 h 14"/>
                  <a:gd name="T28" fmla="*/ 193 w 211"/>
                  <a:gd name="T29" fmla="*/ 3 h 14"/>
                  <a:gd name="T30" fmla="*/ 204 w 211"/>
                  <a:gd name="T31" fmla="*/ 0 h 14"/>
                  <a:gd name="T32" fmla="*/ 204 w 211"/>
                  <a:gd name="T33" fmla="*/ 1 h 14"/>
                  <a:gd name="T34" fmla="*/ 196 w 211"/>
                  <a:gd name="T35" fmla="*/ 3 h 14"/>
                  <a:gd name="T36" fmla="*/ 185 w 211"/>
                  <a:gd name="T37" fmla="*/ 7 h 14"/>
                  <a:gd name="T38" fmla="*/ 174 w 211"/>
                  <a:gd name="T39" fmla="*/ 8 h 14"/>
                  <a:gd name="T40" fmla="*/ 161 w 211"/>
                  <a:gd name="T41" fmla="*/ 10 h 14"/>
                  <a:gd name="T42" fmla="*/ 147 w 211"/>
                  <a:gd name="T43" fmla="*/ 10 h 14"/>
                  <a:gd name="T44" fmla="*/ 135 w 211"/>
                  <a:gd name="T45" fmla="*/ 12 h 14"/>
                  <a:gd name="T46" fmla="*/ 122 w 211"/>
                  <a:gd name="T47" fmla="*/ 13 h 14"/>
                  <a:gd name="T48" fmla="*/ 108 w 211"/>
                  <a:gd name="T49" fmla="*/ 13 h 14"/>
                  <a:gd name="T50" fmla="*/ 92 w 211"/>
                  <a:gd name="T51" fmla="*/ 13 h 14"/>
                  <a:gd name="T52" fmla="*/ 78 w 211"/>
                  <a:gd name="T53" fmla="*/ 13 h 14"/>
                  <a:gd name="T54" fmla="*/ 64 w 211"/>
                  <a:gd name="T55" fmla="*/ 13 h 14"/>
                  <a:gd name="T56" fmla="*/ 50 w 211"/>
                  <a:gd name="T57" fmla="*/ 13 h 14"/>
                  <a:gd name="T58" fmla="*/ 37 w 211"/>
                  <a:gd name="T59" fmla="*/ 12 h 14"/>
                  <a:gd name="T60" fmla="*/ 23 w 211"/>
                  <a:gd name="T61" fmla="*/ 12 h 14"/>
                  <a:gd name="T62" fmla="*/ 9 w 211"/>
                  <a:gd name="T63" fmla="*/ 10 h 14"/>
                  <a:gd name="T64" fmla="*/ 0 w 211"/>
                  <a:gd name="T65" fmla="*/ 8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14"/>
                  <a:gd name="T101" fmla="*/ 211 w 211"/>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14">
                    <a:moveTo>
                      <a:pt x="3" y="8"/>
                    </a:moveTo>
                    <a:lnTo>
                      <a:pt x="9" y="8"/>
                    </a:lnTo>
                    <a:lnTo>
                      <a:pt x="14" y="10"/>
                    </a:lnTo>
                    <a:lnTo>
                      <a:pt x="23" y="10"/>
                    </a:lnTo>
                    <a:lnTo>
                      <a:pt x="28" y="10"/>
                    </a:lnTo>
                    <a:lnTo>
                      <a:pt x="37" y="12"/>
                    </a:lnTo>
                    <a:lnTo>
                      <a:pt x="41" y="12"/>
                    </a:lnTo>
                    <a:lnTo>
                      <a:pt x="50" y="12"/>
                    </a:lnTo>
                    <a:lnTo>
                      <a:pt x="55" y="12"/>
                    </a:lnTo>
                    <a:lnTo>
                      <a:pt x="64" y="13"/>
                    </a:lnTo>
                    <a:lnTo>
                      <a:pt x="72" y="13"/>
                    </a:lnTo>
                    <a:lnTo>
                      <a:pt x="78" y="13"/>
                    </a:lnTo>
                    <a:lnTo>
                      <a:pt x="86" y="13"/>
                    </a:lnTo>
                    <a:lnTo>
                      <a:pt x="92" y="13"/>
                    </a:lnTo>
                    <a:lnTo>
                      <a:pt x="100" y="13"/>
                    </a:lnTo>
                    <a:lnTo>
                      <a:pt x="108" y="12"/>
                    </a:lnTo>
                    <a:lnTo>
                      <a:pt x="114" y="12"/>
                    </a:lnTo>
                    <a:lnTo>
                      <a:pt x="122" y="12"/>
                    </a:lnTo>
                    <a:lnTo>
                      <a:pt x="127" y="12"/>
                    </a:lnTo>
                    <a:lnTo>
                      <a:pt x="133" y="10"/>
                    </a:lnTo>
                    <a:lnTo>
                      <a:pt x="141" y="10"/>
                    </a:lnTo>
                    <a:lnTo>
                      <a:pt x="147" y="10"/>
                    </a:lnTo>
                    <a:lnTo>
                      <a:pt x="155" y="8"/>
                    </a:lnTo>
                    <a:lnTo>
                      <a:pt x="161" y="8"/>
                    </a:lnTo>
                    <a:lnTo>
                      <a:pt x="165" y="7"/>
                    </a:lnTo>
                    <a:lnTo>
                      <a:pt x="171" y="7"/>
                    </a:lnTo>
                    <a:lnTo>
                      <a:pt x="177" y="7"/>
                    </a:lnTo>
                    <a:lnTo>
                      <a:pt x="185" y="5"/>
                    </a:lnTo>
                    <a:lnTo>
                      <a:pt x="190" y="3"/>
                    </a:lnTo>
                    <a:lnTo>
                      <a:pt x="193" y="3"/>
                    </a:lnTo>
                    <a:lnTo>
                      <a:pt x="199" y="1"/>
                    </a:lnTo>
                    <a:lnTo>
                      <a:pt x="204" y="0"/>
                    </a:lnTo>
                    <a:lnTo>
                      <a:pt x="210" y="0"/>
                    </a:lnTo>
                    <a:lnTo>
                      <a:pt x="204" y="1"/>
                    </a:lnTo>
                    <a:lnTo>
                      <a:pt x="199" y="3"/>
                    </a:lnTo>
                    <a:lnTo>
                      <a:pt x="196" y="3"/>
                    </a:lnTo>
                    <a:lnTo>
                      <a:pt x="190" y="5"/>
                    </a:lnTo>
                    <a:lnTo>
                      <a:pt x="185" y="7"/>
                    </a:lnTo>
                    <a:lnTo>
                      <a:pt x="179" y="7"/>
                    </a:lnTo>
                    <a:lnTo>
                      <a:pt x="174" y="8"/>
                    </a:lnTo>
                    <a:lnTo>
                      <a:pt x="165" y="8"/>
                    </a:lnTo>
                    <a:lnTo>
                      <a:pt x="161" y="10"/>
                    </a:lnTo>
                    <a:lnTo>
                      <a:pt x="155" y="10"/>
                    </a:lnTo>
                    <a:lnTo>
                      <a:pt x="147" y="10"/>
                    </a:lnTo>
                    <a:lnTo>
                      <a:pt x="141" y="12"/>
                    </a:lnTo>
                    <a:lnTo>
                      <a:pt x="135" y="12"/>
                    </a:lnTo>
                    <a:lnTo>
                      <a:pt x="127" y="12"/>
                    </a:lnTo>
                    <a:lnTo>
                      <a:pt x="122" y="13"/>
                    </a:lnTo>
                    <a:lnTo>
                      <a:pt x="114" y="13"/>
                    </a:lnTo>
                    <a:lnTo>
                      <a:pt x="108" y="13"/>
                    </a:lnTo>
                    <a:lnTo>
                      <a:pt x="100" y="13"/>
                    </a:lnTo>
                    <a:lnTo>
                      <a:pt x="92" y="13"/>
                    </a:lnTo>
                    <a:lnTo>
                      <a:pt x="86" y="13"/>
                    </a:lnTo>
                    <a:lnTo>
                      <a:pt x="78" y="13"/>
                    </a:lnTo>
                    <a:lnTo>
                      <a:pt x="72" y="13"/>
                    </a:lnTo>
                    <a:lnTo>
                      <a:pt x="64" y="13"/>
                    </a:lnTo>
                    <a:lnTo>
                      <a:pt x="55" y="13"/>
                    </a:lnTo>
                    <a:lnTo>
                      <a:pt x="50" y="13"/>
                    </a:lnTo>
                    <a:lnTo>
                      <a:pt x="41" y="13"/>
                    </a:lnTo>
                    <a:lnTo>
                      <a:pt x="37" y="12"/>
                    </a:lnTo>
                    <a:lnTo>
                      <a:pt x="28" y="12"/>
                    </a:lnTo>
                    <a:lnTo>
                      <a:pt x="23" y="12"/>
                    </a:lnTo>
                    <a:lnTo>
                      <a:pt x="14" y="10"/>
                    </a:lnTo>
                    <a:lnTo>
                      <a:pt x="9" y="10"/>
                    </a:lnTo>
                    <a:lnTo>
                      <a:pt x="3" y="8"/>
                    </a:lnTo>
                    <a:lnTo>
                      <a:pt x="0" y="8"/>
                    </a:lnTo>
                    <a:lnTo>
                      <a:pt x="3" y="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5" name="Freeform 126"/>
              <p:cNvSpPr>
                <a:spLocks/>
              </p:cNvSpPr>
              <p:nvPr/>
            </p:nvSpPr>
            <p:spPr bwMode="auto">
              <a:xfrm>
                <a:off x="2385" y="2705"/>
                <a:ext cx="121" cy="87"/>
              </a:xfrm>
              <a:custGeom>
                <a:avLst/>
                <a:gdLst>
                  <a:gd name="T0" fmla="*/ 0 w 121"/>
                  <a:gd name="T1" fmla="*/ 0 h 87"/>
                  <a:gd name="T2" fmla="*/ 2 w 121"/>
                  <a:gd name="T3" fmla="*/ 0 h 87"/>
                  <a:gd name="T4" fmla="*/ 2 w 121"/>
                  <a:gd name="T5" fmla="*/ 10 h 87"/>
                  <a:gd name="T6" fmla="*/ 8 w 121"/>
                  <a:gd name="T7" fmla="*/ 19 h 87"/>
                  <a:gd name="T8" fmla="*/ 10 w 121"/>
                  <a:gd name="T9" fmla="*/ 26 h 87"/>
                  <a:gd name="T10" fmla="*/ 16 w 121"/>
                  <a:gd name="T11" fmla="*/ 34 h 87"/>
                  <a:gd name="T12" fmla="*/ 23 w 121"/>
                  <a:gd name="T13" fmla="*/ 41 h 87"/>
                  <a:gd name="T14" fmla="*/ 32 w 121"/>
                  <a:gd name="T15" fmla="*/ 49 h 87"/>
                  <a:gd name="T16" fmla="*/ 40 w 121"/>
                  <a:gd name="T17" fmla="*/ 54 h 87"/>
                  <a:gd name="T18" fmla="*/ 50 w 121"/>
                  <a:gd name="T19" fmla="*/ 60 h 87"/>
                  <a:gd name="T20" fmla="*/ 59 w 121"/>
                  <a:gd name="T21" fmla="*/ 65 h 87"/>
                  <a:gd name="T22" fmla="*/ 69 w 121"/>
                  <a:gd name="T23" fmla="*/ 67 h 87"/>
                  <a:gd name="T24" fmla="*/ 77 w 121"/>
                  <a:gd name="T25" fmla="*/ 73 h 87"/>
                  <a:gd name="T26" fmla="*/ 88 w 121"/>
                  <a:gd name="T27" fmla="*/ 75 h 87"/>
                  <a:gd name="T28" fmla="*/ 96 w 121"/>
                  <a:gd name="T29" fmla="*/ 81 h 87"/>
                  <a:gd name="T30" fmla="*/ 107 w 121"/>
                  <a:gd name="T31" fmla="*/ 84 h 87"/>
                  <a:gd name="T32" fmla="*/ 112 w 121"/>
                  <a:gd name="T33" fmla="*/ 84 h 87"/>
                  <a:gd name="T34" fmla="*/ 120 w 121"/>
                  <a:gd name="T35" fmla="*/ 86 h 87"/>
                  <a:gd name="T36" fmla="*/ 112 w 121"/>
                  <a:gd name="T37" fmla="*/ 86 h 87"/>
                  <a:gd name="T38" fmla="*/ 103 w 121"/>
                  <a:gd name="T39" fmla="*/ 84 h 87"/>
                  <a:gd name="T40" fmla="*/ 96 w 121"/>
                  <a:gd name="T41" fmla="*/ 81 h 87"/>
                  <a:gd name="T42" fmla="*/ 88 w 121"/>
                  <a:gd name="T43" fmla="*/ 78 h 87"/>
                  <a:gd name="T44" fmla="*/ 77 w 121"/>
                  <a:gd name="T45" fmla="*/ 75 h 87"/>
                  <a:gd name="T46" fmla="*/ 69 w 121"/>
                  <a:gd name="T47" fmla="*/ 71 h 87"/>
                  <a:gd name="T48" fmla="*/ 59 w 121"/>
                  <a:gd name="T49" fmla="*/ 67 h 87"/>
                  <a:gd name="T50" fmla="*/ 48 w 121"/>
                  <a:gd name="T51" fmla="*/ 62 h 87"/>
                  <a:gd name="T52" fmla="*/ 40 w 121"/>
                  <a:gd name="T53" fmla="*/ 54 h 87"/>
                  <a:gd name="T54" fmla="*/ 29 w 121"/>
                  <a:gd name="T55" fmla="*/ 49 h 87"/>
                  <a:gd name="T56" fmla="*/ 21 w 121"/>
                  <a:gd name="T57" fmla="*/ 41 h 87"/>
                  <a:gd name="T58" fmla="*/ 16 w 121"/>
                  <a:gd name="T59" fmla="*/ 36 h 87"/>
                  <a:gd name="T60" fmla="*/ 10 w 121"/>
                  <a:gd name="T61" fmla="*/ 28 h 87"/>
                  <a:gd name="T62" fmla="*/ 6 w 121"/>
                  <a:gd name="T63" fmla="*/ 19 h 87"/>
                  <a:gd name="T64" fmla="*/ 2 w 121"/>
                  <a:gd name="T65" fmla="*/ 10 h 87"/>
                  <a:gd name="T66" fmla="*/ 0 w 121"/>
                  <a:gd name="T67" fmla="*/ 0 h 87"/>
                  <a:gd name="T68" fmla="*/ 2 w 121"/>
                  <a:gd name="T69" fmla="*/ 0 h 87"/>
                  <a:gd name="T70" fmla="*/ 0 w 121"/>
                  <a:gd name="T71" fmla="*/ 0 h 87"/>
                  <a:gd name="T72" fmla="*/ 2 w 121"/>
                  <a:gd name="T73" fmla="*/ 0 h 87"/>
                  <a:gd name="T74" fmla="*/ 0 w 121"/>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7"/>
                  <a:gd name="T116" fmla="*/ 121 w 121"/>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7">
                    <a:moveTo>
                      <a:pt x="0" y="0"/>
                    </a:moveTo>
                    <a:lnTo>
                      <a:pt x="2" y="0"/>
                    </a:lnTo>
                    <a:lnTo>
                      <a:pt x="2" y="10"/>
                    </a:lnTo>
                    <a:lnTo>
                      <a:pt x="8" y="19"/>
                    </a:lnTo>
                    <a:lnTo>
                      <a:pt x="10" y="26"/>
                    </a:lnTo>
                    <a:lnTo>
                      <a:pt x="16" y="34"/>
                    </a:lnTo>
                    <a:lnTo>
                      <a:pt x="23" y="41"/>
                    </a:lnTo>
                    <a:lnTo>
                      <a:pt x="32" y="49"/>
                    </a:lnTo>
                    <a:lnTo>
                      <a:pt x="40" y="54"/>
                    </a:lnTo>
                    <a:lnTo>
                      <a:pt x="50" y="60"/>
                    </a:lnTo>
                    <a:lnTo>
                      <a:pt x="59" y="65"/>
                    </a:lnTo>
                    <a:lnTo>
                      <a:pt x="69" y="67"/>
                    </a:lnTo>
                    <a:lnTo>
                      <a:pt x="77" y="73"/>
                    </a:lnTo>
                    <a:lnTo>
                      <a:pt x="88" y="75"/>
                    </a:lnTo>
                    <a:lnTo>
                      <a:pt x="96" y="81"/>
                    </a:lnTo>
                    <a:lnTo>
                      <a:pt x="107" y="84"/>
                    </a:lnTo>
                    <a:lnTo>
                      <a:pt x="112" y="84"/>
                    </a:lnTo>
                    <a:lnTo>
                      <a:pt x="120" y="86"/>
                    </a:lnTo>
                    <a:lnTo>
                      <a:pt x="112" y="86"/>
                    </a:lnTo>
                    <a:lnTo>
                      <a:pt x="103" y="84"/>
                    </a:lnTo>
                    <a:lnTo>
                      <a:pt x="96" y="81"/>
                    </a:lnTo>
                    <a:lnTo>
                      <a:pt x="88" y="78"/>
                    </a:lnTo>
                    <a:lnTo>
                      <a:pt x="77" y="75"/>
                    </a:lnTo>
                    <a:lnTo>
                      <a:pt x="69" y="71"/>
                    </a:lnTo>
                    <a:lnTo>
                      <a:pt x="59" y="67"/>
                    </a:lnTo>
                    <a:lnTo>
                      <a:pt x="48" y="62"/>
                    </a:lnTo>
                    <a:lnTo>
                      <a:pt x="40" y="54"/>
                    </a:lnTo>
                    <a:lnTo>
                      <a:pt x="29" y="49"/>
                    </a:lnTo>
                    <a:lnTo>
                      <a:pt x="21" y="41"/>
                    </a:lnTo>
                    <a:lnTo>
                      <a:pt x="16" y="36"/>
                    </a:lnTo>
                    <a:lnTo>
                      <a:pt x="10" y="28"/>
                    </a:lnTo>
                    <a:lnTo>
                      <a:pt x="6" y="19"/>
                    </a:lnTo>
                    <a:lnTo>
                      <a:pt x="2" y="10"/>
                    </a:lnTo>
                    <a:lnTo>
                      <a:pt x="0" y="0"/>
                    </a:lnTo>
                    <a:lnTo>
                      <a:pt x="2" y="0"/>
                    </a:lnTo>
                    <a:lnTo>
                      <a:pt x="0" y="0"/>
                    </a:lnTo>
                    <a:lnTo>
                      <a:pt x="2"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6" name="Freeform 127"/>
              <p:cNvSpPr>
                <a:spLocks/>
              </p:cNvSpPr>
              <p:nvPr/>
            </p:nvSpPr>
            <p:spPr bwMode="auto">
              <a:xfrm>
                <a:off x="2378" y="2705"/>
                <a:ext cx="8" cy="9"/>
              </a:xfrm>
              <a:custGeom>
                <a:avLst/>
                <a:gdLst>
                  <a:gd name="T0" fmla="*/ 0 w 8"/>
                  <a:gd name="T1" fmla="*/ 8 h 9"/>
                  <a:gd name="T2" fmla="*/ 0 w 8"/>
                  <a:gd name="T3" fmla="*/ 0 h 9"/>
                  <a:gd name="T4" fmla="*/ 7 w 8"/>
                  <a:gd name="T5" fmla="*/ 0 h 9"/>
                  <a:gd name="T6" fmla="*/ 7 w 8"/>
                  <a:gd name="T7" fmla="*/ 8 h 9"/>
                  <a:gd name="T8" fmla="*/ 0 w 8"/>
                  <a:gd name="T9" fmla="*/ 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8"/>
                    </a:moveTo>
                    <a:lnTo>
                      <a:pt x="0" y="0"/>
                    </a:lnTo>
                    <a:lnTo>
                      <a:pt x="7" y="0"/>
                    </a:lnTo>
                    <a:lnTo>
                      <a:pt x="7" y="8"/>
                    </a:lnTo>
                    <a:lnTo>
                      <a:pt x="0" y="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7" name="Freeform 128"/>
              <p:cNvSpPr>
                <a:spLocks/>
              </p:cNvSpPr>
              <p:nvPr/>
            </p:nvSpPr>
            <p:spPr bwMode="auto">
              <a:xfrm>
                <a:off x="2382" y="2722"/>
                <a:ext cx="4" cy="12"/>
              </a:xfrm>
              <a:custGeom>
                <a:avLst/>
                <a:gdLst>
                  <a:gd name="T0" fmla="*/ 1 w 4"/>
                  <a:gd name="T1" fmla="*/ 10 h 12"/>
                  <a:gd name="T2" fmla="*/ 1 w 4"/>
                  <a:gd name="T3" fmla="*/ 8 h 12"/>
                  <a:gd name="T4" fmla="*/ 0 w 4"/>
                  <a:gd name="T5" fmla="*/ 8 h 12"/>
                  <a:gd name="T6" fmla="*/ 0 w 4"/>
                  <a:gd name="T7" fmla="*/ 6 h 12"/>
                  <a:gd name="T8" fmla="*/ 0 w 4"/>
                  <a:gd name="T9" fmla="*/ 5 h 12"/>
                  <a:gd name="T10" fmla="*/ 0 w 4"/>
                  <a:gd name="T11" fmla="*/ 3 h 12"/>
                  <a:gd name="T12" fmla="*/ 0 w 4"/>
                  <a:gd name="T13" fmla="*/ 2 h 12"/>
                  <a:gd name="T14" fmla="*/ 0 w 4"/>
                  <a:gd name="T15" fmla="*/ 0 h 12"/>
                  <a:gd name="T16" fmla="*/ 1 w 4"/>
                  <a:gd name="T17" fmla="*/ 0 h 12"/>
                  <a:gd name="T18" fmla="*/ 1 w 4"/>
                  <a:gd name="T19" fmla="*/ 2 h 12"/>
                  <a:gd name="T20" fmla="*/ 1 w 4"/>
                  <a:gd name="T21" fmla="*/ 3 h 12"/>
                  <a:gd name="T22" fmla="*/ 1 w 4"/>
                  <a:gd name="T23" fmla="*/ 5 h 12"/>
                  <a:gd name="T24" fmla="*/ 1 w 4"/>
                  <a:gd name="T25" fmla="*/ 6 h 12"/>
                  <a:gd name="T26" fmla="*/ 1 w 4"/>
                  <a:gd name="T27" fmla="*/ 8 h 12"/>
                  <a:gd name="T28" fmla="*/ 3 w 4"/>
                  <a:gd name="T29" fmla="*/ 10 h 12"/>
                  <a:gd name="T30" fmla="*/ 1 w 4"/>
                  <a:gd name="T31" fmla="*/ 10 h 12"/>
                  <a:gd name="T32" fmla="*/ 1 w 4"/>
                  <a:gd name="T33" fmla="*/ 11 h 12"/>
                  <a:gd name="T34" fmla="*/ 1 w 4"/>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12"/>
                  <a:gd name="T56" fmla="*/ 4 w 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12">
                    <a:moveTo>
                      <a:pt x="1" y="10"/>
                    </a:moveTo>
                    <a:lnTo>
                      <a:pt x="1" y="8"/>
                    </a:lnTo>
                    <a:lnTo>
                      <a:pt x="0" y="8"/>
                    </a:lnTo>
                    <a:lnTo>
                      <a:pt x="0" y="6"/>
                    </a:lnTo>
                    <a:lnTo>
                      <a:pt x="0" y="5"/>
                    </a:lnTo>
                    <a:lnTo>
                      <a:pt x="0" y="3"/>
                    </a:lnTo>
                    <a:lnTo>
                      <a:pt x="0" y="2"/>
                    </a:lnTo>
                    <a:lnTo>
                      <a:pt x="0" y="0"/>
                    </a:lnTo>
                    <a:lnTo>
                      <a:pt x="1" y="0"/>
                    </a:lnTo>
                    <a:lnTo>
                      <a:pt x="1" y="2"/>
                    </a:lnTo>
                    <a:lnTo>
                      <a:pt x="1" y="3"/>
                    </a:lnTo>
                    <a:lnTo>
                      <a:pt x="1" y="5"/>
                    </a:lnTo>
                    <a:lnTo>
                      <a:pt x="1" y="6"/>
                    </a:lnTo>
                    <a:lnTo>
                      <a:pt x="1" y="8"/>
                    </a:lnTo>
                    <a:lnTo>
                      <a:pt x="3" y="10"/>
                    </a:lnTo>
                    <a:lnTo>
                      <a:pt x="1" y="10"/>
                    </a:lnTo>
                    <a:lnTo>
                      <a:pt x="1" y="11"/>
                    </a:lnTo>
                    <a:lnTo>
                      <a:pt x="1" y="1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8" name="Freeform 129"/>
              <p:cNvSpPr>
                <a:spLocks/>
              </p:cNvSpPr>
              <p:nvPr/>
            </p:nvSpPr>
            <p:spPr bwMode="auto">
              <a:xfrm>
                <a:off x="2388" y="2740"/>
                <a:ext cx="14" cy="58"/>
              </a:xfrm>
              <a:custGeom>
                <a:avLst/>
                <a:gdLst>
                  <a:gd name="T0" fmla="*/ 12 w 14"/>
                  <a:gd name="T1" fmla="*/ 57 h 58"/>
                  <a:gd name="T2" fmla="*/ 0 w 14"/>
                  <a:gd name="T3" fmla="*/ 0 h 58"/>
                  <a:gd name="T4" fmla="*/ 2 w 14"/>
                  <a:gd name="T5" fmla="*/ 0 h 58"/>
                  <a:gd name="T6" fmla="*/ 13 w 14"/>
                  <a:gd name="T7" fmla="*/ 57 h 58"/>
                  <a:gd name="T8" fmla="*/ 13 w 14"/>
                  <a:gd name="T9" fmla="*/ 54 h 58"/>
                  <a:gd name="T10" fmla="*/ 13 w 14"/>
                  <a:gd name="T11" fmla="*/ 57 h 58"/>
                  <a:gd name="T12" fmla="*/ 12 w 14"/>
                  <a:gd name="T13" fmla="*/ 57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12" y="57"/>
                    </a:moveTo>
                    <a:lnTo>
                      <a:pt x="0" y="0"/>
                    </a:lnTo>
                    <a:lnTo>
                      <a:pt x="2" y="0"/>
                    </a:lnTo>
                    <a:lnTo>
                      <a:pt x="13" y="57"/>
                    </a:lnTo>
                    <a:lnTo>
                      <a:pt x="13" y="54"/>
                    </a:lnTo>
                    <a:lnTo>
                      <a:pt x="13" y="57"/>
                    </a:lnTo>
                    <a:lnTo>
                      <a:pt x="12" y="5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59" name="Freeform 130"/>
              <p:cNvSpPr>
                <a:spLocks/>
              </p:cNvSpPr>
              <p:nvPr/>
            </p:nvSpPr>
            <p:spPr bwMode="auto">
              <a:xfrm>
                <a:off x="2408" y="2803"/>
                <a:ext cx="176" cy="63"/>
              </a:xfrm>
              <a:custGeom>
                <a:avLst/>
                <a:gdLst>
                  <a:gd name="T0" fmla="*/ 169 w 176"/>
                  <a:gd name="T1" fmla="*/ 62 h 63"/>
                  <a:gd name="T2" fmla="*/ 156 w 176"/>
                  <a:gd name="T3" fmla="*/ 62 h 63"/>
                  <a:gd name="T4" fmla="*/ 144 w 176"/>
                  <a:gd name="T5" fmla="*/ 60 h 63"/>
                  <a:gd name="T6" fmla="*/ 134 w 176"/>
                  <a:gd name="T7" fmla="*/ 60 h 63"/>
                  <a:gd name="T8" fmla="*/ 120 w 176"/>
                  <a:gd name="T9" fmla="*/ 57 h 63"/>
                  <a:gd name="T10" fmla="*/ 107 w 176"/>
                  <a:gd name="T11" fmla="*/ 55 h 63"/>
                  <a:gd name="T12" fmla="*/ 95 w 176"/>
                  <a:gd name="T13" fmla="*/ 53 h 63"/>
                  <a:gd name="T14" fmla="*/ 84 w 176"/>
                  <a:gd name="T15" fmla="*/ 50 h 63"/>
                  <a:gd name="T16" fmla="*/ 70 w 176"/>
                  <a:gd name="T17" fmla="*/ 48 h 63"/>
                  <a:gd name="T18" fmla="*/ 60 w 176"/>
                  <a:gd name="T19" fmla="*/ 42 h 63"/>
                  <a:gd name="T20" fmla="*/ 49 w 176"/>
                  <a:gd name="T21" fmla="*/ 37 h 63"/>
                  <a:gd name="T22" fmla="*/ 39 w 176"/>
                  <a:gd name="T23" fmla="*/ 32 h 63"/>
                  <a:gd name="T24" fmla="*/ 27 w 176"/>
                  <a:gd name="T25" fmla="*/ 28 h 63"/>
                  <a:gd name="T26" fmla="*/ 19 w 176"/>
                  <a:gd name="T27" fmla="*/ 20 h 63"/>
                  <a:gd name="T28" fmla="*/ 11 w 176"/>
                  <a:gd name="T29" fmla="*/ 12 h 63"/>
                  <a:gd name="T30" fmla="*/ 6 w 176"/>
                  <a:gd name="T31" fmla="*/ 8 h 63"/>
                  <a:gd name="T32" fmla="*/ 2 w 176"/>
                  <a:gd name="T33" fmla="*/ 0 h 63"/>
                  <a:gd name="T34" fmla="*/ 8 w 176"/>
                  <a:gd name="T35" fmla="*/ 10 h 63"/>
                  <a:gd name="T36" fmla="*/ 16 w 176"/>
                  <a:gd name="T37" fmla="*/ 16 h 63"/>
                  <a:gd name="T38" fmla="*/ 25 w 176"/>
                  <a:gd name="T39" fmla="*/ 23 h 63"/>
                  <a:gd name="T40" fmla="*/ 35 w 176"/>
                  <a:gd name="T41" fmla="*/ 28 h 63"/>
                  <a:gd name="T42" fmla="*/ 43 w 176"/>
                  <a:gd name="T43" fmla="*/ 35 h 63"/>
                  <a:gd name="T44" fmla="*/ 55 w 176"/>
                  <a:gd name="T45" fmla="*/ 40 h 63"/>
                  <a:gd name="T46" fmla="*/ 66 w 176"/>
                  <a:gd name="T47" fmla="*/ 42 h 63"/>
                  <a:gd name="T48" fmla="*/ 80 w 176"/>
                  <a:gd name="T49" fmla="*/ 48 h 63"/>
                  <a:gd name="T50" fmla="*/ 90 w 176"/>
                  <a:gd name="T51" fmla="*/ 50 h 63"/>
                  <a:gd name="T52" fmla="*/ 103 w 176"/>
                  <a:gd name="T53" fmla="*/ 53 h 63"/>
                  <a:gd name="T54" fmla="*/ 115 w 176"/>
                  <a:gd name="T55" fmla="*/ 55 h 63"/>
                  <a:gd name="T56" fmla="*/ 125 w 176"/>
                  <a:gd name="T57" fmla="*/ 57 h 63"/>
                  <a:gd name="T58" fmla="*/ 139 w 176"/>
                  <a:gd name="T59" fmla="*/ 57 h 63"/>
                  <a:gd name="T60" fmla="*/ 150 w 176"/>
                  <a:gd name="T61" fmla="*/ 60 h 63"/>
                  <a:gd name="T62" fmla="*/ 164 w 176"/>
                  <a:gd name="T63" fmla="*/ 60 h 63"/>
                  <a:gd name="T64" fmla="*/ 175 w 176"/>
                  <a:gd name="T65" fmla="*/ 6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3"/>
                  <a:gd name="T101" fmla="*/ 176 w 176"/>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3">
                    <a:moveTo>
                      <a:pt x="175" y="62"/>
                    </a:moveTo>
                    <a:lnTo>
                      <a:pt x="169" y="62"/>
                    </a:lnTo>
                    <a:lnTo>
                      <a:pt x="164" y="62"/>
                    </a:lnTo>
                    <a:lnTo>
                      <a:pt x="156" y="62"/>
                    </a:lnTo>
                    <a:lnTo>
                      <a:pt x="150" y="62"/>
                    </a:lnTo>
                    <a:lnTo>
                      <a:pt x="144" y="60"/>
                    </a:lnTo>
                    <a:lnTo>
                      <a:pt x="139" y="60"/>
                    </a:lnTo>
                    <a:lnTo>
                      <a:pt x="134" y="60"/>
                    </a:lnTo>
                    <a:lnTo>
                      <a:pt x="125" y="60"/>
                    </a:lnTo>
                    <a:lnTo>
                      <a:pt x="120" y="57"/>
                    </a:lnTo>
                    <a:lnTo>
                      <a:pt x="115" y="57"/>
                    </a:lnTo>
                    <a:lnTo>
                      <a:pt x="107" y="55"/>
                    </a:lnTo>
                    <a:lnTo>
                      <a:pt x="101" y="55"/>
                    </a:lnTo>
                    <a:lnTo>
                      <a:pt x="95" y="53"/>
                    </a:lnTo>
                    <a:lnTo>
                      <a:pt x="90" y="53"/>
                    </a:lnTo>
                    <a:lnTo>
                      <a:pt x="84" y="50"/>
                    </a:lnTo>
                    <a:lnTo>
                      <a:pt x="76" y="48"/>
                    </a:lnTo>
                    <a:lnTo>
                      <a:pt x="70" y="48"/>
                    </a:lnTo>
                    <a:lnTo>
                      <a:pt x="66" y="44"/>
                    </a:lnTo>
                    <a:lnTo>
                      <a:pt x="60" y="42"/>
                    </a:lnTo>
                    <a:lnTo>
                      <a:pt x="55" y="40"/>
                    </a:lnTo>
                    <a:lnTo>
                      <a:pt x="49" y="37"/>
                    </a:lnTo>
                    <a:lnTo>
                      <a:pt x="43" y="35"/>
                    </a:lnTo>
                    <a:lnTo>
                      <a:pt x="39" y="32"/>
                    </a:lnTo>
                    <a:lnTo>
                      <a:pt x="33" y="30"/>
                    </a:lnTo>
                    <a:lnTo>
                      <a:pt x="27" y="28"/>
                    </a:lnTo>
                    <a:lnTo>
                      <a:pt x="25" y="25"/>
                    </a:lnTo>
                    <a:lnTo>
                      <a:pt x="19" y="20"/>
                    </a:lnTo>
                    <a:lnTo>
                      <a:pt x="16" y="18"/>
                    </a:lnTo>
                    <a:lnTo>
                      <a:pt x="11" y="12"/>
                    </a:lnTo>
                    <a:lnTo>
                      <a:pt x="8" y="10"/>
                    </a:lnTo>
                    <a:lnTo>
                      <a:pt x="6" y="8"/>
                    </a:lnTo>
                    <a:lnTo>
                      <a:pt x="0" y="3"/>
                    </a:lnTo>
                    <a:lnTo>
                      <a:pt x="2" y="0"/>
                    </a:lnTo>
                    <a:lnTo>
                      <a:pt x="6" y="5"/>
                    </a:lnTo>
                    <a:lnTo>
                      <a:pt x="8" y="10"/>
                    </a:lnTo>
                    <a:lnTo>
                      <a:pt x="14" y="12"/>
                    </a:lnTo>
                    <a:lnTo>
                      <a:pt x="16" y="16"/>
                    </a:lnTo>
                    <a:lnTo>
                      <a:pt x="22" y="20"/>
                    </a:lnTo>
                    <a:lnTo>
                      <a:pt x="25" y="23"/>
                    </a:lnTo>
                    <a:lnTo>
                      <a:pt x="30" y="25"/>
                    </a:lnTo>
                    <a:lnTo>
                      <a:pt x="35" y="28"/>
                    </a:lnTo>
                    <a:lnTo>
                      <a:pt x="39" y="32"/>
                    </a:lnTo>
                    <a:lnTo>
                      <a:pt x="43" y="35"/>
                    </a:lnTo>
                    <a:lnTo>
                      <a:pt x="49" y="37"/>
                    </a:lnTo>
                    <a:lnTo>
                      <a:pt x="55" y="40"/>
                    </a:lnTo>
                    <a:lnTo>
                      <a:pt x="60" y="40"/>
                    </a:lnTo>
                    <a:lnTo>
                      <a:pt x="66" y="42"/>
                    </a:lnTo>
                    <a:lnTo>
                      <a:pt x="70" y="44"/>
                    </a:lnTo>
                    <a:lnTo>
                      <a:pt x="80" y="48"/>
                    </a:lnTo>
                    <a:lnTo>
                      <a:pt x="84" y="48"/>
                    </a:lnTo>
                    <a:lnTo>
                      <a:pt x="90" y="50"/>
                    </a:lnTo>
                    <a:lnTo>
                      <a:pt x="95" y="53"/>
                    </a:lnTo>
                    <a:lnTo>
                      <a:pt x="103" y="53"/>
                    </a:lnTo>
                    <a:lnTo>
                      <a:pt x="109" y="55"/>
                    </a:lnTo>
                    <a:lnTo>
                      <a:pt x="115" y="55"/>
                    </a:lnTo>
                    <a:lnTo>
                      <a:pt x="120" y="55"/>
                    </a:lnTo>
                    <a:lnTo>
                      <a:pt x="125" y="57"/>
                    </a:lnTo>
                    <a:lnTo>
                      <a:pt x="134" y="57"/>
                    </a:lnTo>
                    <a:lnTo>
                      <a:pt x="139" y="57"/>
                    </a:lnTo>
                    <a:lnTo>
                      <a:pt x="144" y="60"/>
                    </a:lnTo>
                    <a:lnTo>
                      <a:pt x="150" y="60"/>
                    </a:lnTo>
                    <a:lnTo>
                      <a:pt x="156" y="60"/>
                    </a:lnTo>
                    <a:lnTo>
                      <a:pt x="164" y="60"/>
                    </a:lnTo>
                    <a:lnTo>
                      <a:pt x="169" y="60"/>
                    </a:lnTo>
                    <a:lnTo>
                      <a:pt x="175" y="60"/>
                    </a:lnTo>
                    <a:lnTo>
                      <a:pt x="175" y="6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0" name="Freeform 131"/>
              <p:cNvSpPr>
                <a:spLocks/>
              </p:cNvSpPr>
              <p:nvPr/>
            </p:nvSpPr>
            <p:spPr bwMode="auto">
              <a:xfrm>
                <a:off x="2593" y="2803"/>
                <a:ext cx="184" cy="63"/>
              </a:xfrm>
              <a:custGeom>
                <a:avLst/>
                <a:gdLst>
                  <a:gd name="T0" fmla="*/ 180 w 184"/>
                  <a:gd name="T1" fmla="*/ 8 h 63"/>
                  <a:gd name="T2" fmla="*/ 172 w 184"/>
                  <a:gd name="T3" fmla="*/ 16 h 63"/>
                  <a:gd name="T4" fmla="*/ 164 w 184"/>
                  <a:gd name="T5" fmla="*/ 23 h 63"/>
                  <a:gd name="T6" fmla="*/ 152 w 184"/>
                  <a:gd name="T7" fmla="*/ 30 h 63"/>
                  <a:gd name="T8" fmla="*/ 141 w 184"/>
                  <a:gd name="T9" fmla="*/ 35 h 63"/>
                  <a:gd name="T10" fmla="*/ 131 w 184"/>
                  <a:gd name="T11" fmla="*/ 40 h 63"/>
                  <a:gd name="T12" fmla="*/ 119 w 184"/>
                  <a:gd name="T13" fmla="*/ 44 h 63"/>
                  <a:gd name="T14" fmla="*/ 106 w 184"/>
                  <a:gd name="T15" fmla="*/ 50 h 63"/>
                  <a:gd name="T16" fmla="*/ 92 w 184"/>
                  <a:gd name="T17" fmla="*/ 53 h 63"/>
                  <a:gd name="T18" fmla="*/ 78 w 184"/>
                  <a:gd name="T19" fmla="*/ 55 h 63"/>
                  <a:gd name="T20" fmla="*/ 68 w 184"/>
                  <a:gd name="T21" fmla="*/ 57 h 63"/>
                  <a:gd name="T22" fmla="*/ 55 w 184"/>
                  <a:gd name="T23" fmla="*/ 60 h 63"/>
                  <a:gd name="T24" fmla="*/ 41 w 184"/>
                  <a:gd name="T25" fmla="*/ 62 h 63"/>
                  <a:gd name="T26" fmla="*/ 30 w 184"/>
                  <a:gd name="T27" fmla="*/ 62 h 63"/>
                  <a:gd name="T28" fmla="*/ 16 w 184"/>
                  <a:gd name="T29" fmla="*/ 62 h 63"/>
                  <a:gd name="T30" fmla="*/ 5 w 184"/>
                  <a:gd name="T31" fmla="*/ 62 h 63"/>
                  <a:gd name="T32" fmla="*/ 0 w 184"/>
                  <a:gd name="T33" fmla="*/ 60 h 63"/>
                  <a:gd name="T34" fmla="*/ 10 w 184"/>
                  <a:gd name="T35" fmla="*/ 60 h 63"/>
                  <a:gd name="T36" fmla="*/ 22 w 184"/>
                  <a:gd name="T37" fmla="*/ 60 h 63"/>
                  <a:gd name="T38" fmla="*/ 35 w 184"/>
                  <a:gd name="T39" fmla="*/ 60 h 63"/>
                  <a:gd name="T40" fmla="*/ 45 w 184"/>
                  <a:gd name="T41" fmla="*/ 57 h 63"/>
                  <a:gd name="T42" fmla="*/ 59 w 184"/>
                  <a:gd name="T43" fmla="*/ 57 h 63"/>
                  <a:gd name="T44" fmla="*/ 73 w 184"/>
                  <a:gd name="T45" fmla="*/ 55 h 63"/>
                  <a:gd name="T46" fmla="*/ 86 w 184"/>
                  <a:gd name="T47" fmla="*/ 53 h 63"/>
                  <a:gd name="T48" fmla="*/ 98 w 184"/>
                  <a:gd name="T49" fmla="*/ 50 h 63"/>
                  <a:gd name="T50" fmla="*/ 111 w 184"/>
                  <a:gd name="T51" fmla="*/ 44 h 63"/>
                  <a:gd name="T52" fmla="*/ 123 w 184"/>
                  <a:gd name="T53" fmla="*/ 40 h 63"/>
                  <a:gd name="T54" fmla="*/ 136 w 184"/>
                  <a:gd name="T55" fmla="*/ 37 h 63"/>
                  <a:gd name="T56" fmla="*/ 147 w 184"/>
                  <a:gd name="T57" fmla="*/ 30 h 63"/>
                  <a:gd name="T58" fmla="*/ 158 w 184"/>
                  <a:gd name="T59" fmla="*/ 25 h 63"/>
                  <a:gd name="T60" fmla="*/ 166 w 184"/>
                  <a:gd name="T61" fmla="*/ 18 h 63"/>
                  <a:gd name="T62" fmla="*/ 174 w 184"/>
                  <a:gd name="T63" fmla="*/ 10 h 63"/>
                  <a:gd name="T64" fmla="*/ 183 w 184"/>
                  <a:gd name="T65" fmla="*/ 3 h 63"/>
                  <a:gd name="T66" fmla="*/ 183 w 184"/>
                  <a:gd name="T67" fmla="*/ 3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63"/>
                  <a:gd name="T104" fmla="*/ 184 w 184"/>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63">
                    <a:moveTo>
                      <a:pt x="183" y="3"/>
                    </a:moveTo>
                    <a:lnTo>
                      <a:pt x="180" y="8"/>
                    </a:lnTo>
                    <a:lnTo>
                      <a:pt x="177" y="10"/>
                    </a:lnTo>
                    <a:lnTo>
                      <a:pt x="172" y="16"/>
                    </a:lnTo>
                    <a:lnTo>
                      <a:pt x="166" y="20"/>
                    </a:lnTo>
                    <a:lnTo>
                      <a:pt x="164" y="23"/>
                    </a:lnTo>
                    <a:lnTo>
                      <a:pt x="158" y="25"/>
                    </a:lnTo>
                    <a:lnTo>
                      <a:pt x="152" y="30"/>
                    </a:lnTo>
                    <a:lnTo>
                      <a:pt x="147" y="32"/>
                    </a:lnTo>
                    <a:lnTo>
                      <a:pt x="141" y="35"/>
                    </a:lnTo>
                    <a:lnTo>
                      <a:pt x="136" y="37"/>
                    </a:lnTo>
                    <a:lnTo>
                      <a:pt x="131" y="40"/>
                    </a:lnTo>
                    <a:lnTo>
                      <a:pt x="125" y="42"/>
                    </a:lnTo>
                    <a:lnTo>
                      <a:pt x="119" y="44"/>
                    </a:lnTo>
                    <a:lnTo>
                      <a:pt x="111" y="48"/>
                    </a:lnTo>
                    <a:lnTo>
                      <a:pt x="106" y="50"/>
                    </a:lnTo>
                    <a:lnTo>
                      <a:pt x="100" y="53"/>
                    </a:lnTo>
                    <a:lnTo>
                      <a:pt x="92" y="53"/>
                    </a:lnTo>
                    <a:lnTo>
                      <a:pt x="86" y="55"/>
                    </a:lnTo>
                    <a:lnTo>
                      <a:pt x="78" y="55"/>
                    </a:lnTo>
                    <a:lnTo>
                      <a:pt x="73" y="57"/>
                    </a:lnTo>
                    <a:lnTo>
                      <a:pt x="68" y="57"/>
                    </a:lnTo>
                    <a:lnTo>
                      <a:pt x="59" y="60"/>
                    </a:lnTo>
                    <a:lnTo>
                      <a:pt x="55" y="60"/>
                    </a:lnTo>
                    <a:lnTo>
                      <a:pt x="49" y="60"/>
                    </a:lnTo>
                    <a:lnTo>
                      <a:pt x="41" y="62"/>
                    </a:lnTo>
                    <a:lnTo>
                      <a:pt x="35" y="62"/>
                    </a:lnTo>
                    <a:lnTo>
                      <a:pt x="30" y="62"/>
                    </a:lnTo>
                    <a:lnTo>
                      <a:pt x="22" y="62"/>
                    </a:lnTo>
                    <a:lnTo>
                      <a:pt x="16" y="62"/>
                    </a:lnTo>
                    <a:lnTo>
                      <a:pt x="10" y="62"/>
                    </a:lnTo>
                    <a:lnTo>
                      <a:pt x="5" y="62"/>
                    </a:lnTo>
                    <a:lnTo>
                      <a:pt x="0" y="62"/>
                    </a:lnTo>
                    <a:lnTo>
                      <a:pt x="0" y="60"/>
                    </a:lnTo>
                    <a:lnTo>
                      <a:pt x="5" y="60"/>
                    </a:lnTo>
                    <a:lnTo>
                      <a:pt x="10" y="60"/>
                    </a:lnTo>
                    <a:lnTo>
                      <a:pt x="16" y="60"/>
                    </a:lnTo>
                    <a:lnTo>
                      <a:pt x="22" y="60"/>
                    </a:lnTo>
                    <a:lnTo>
                      <a:pt x="30" y="60"/>
                    </a:lnTo>
                    <a:lnTo>
                      <a:pt x="35" y="60"/>
                    </a:lnTo>
                    <a:lnTo>
                      <a:pt x="41" y="60"/>
                    </a:lnTo>
                    <a:lnTo>
                      <a:pt x="45" y="57"/>
                    </a:lnTo>
                    <a:lnTo>
                      <a:pt x="55" y="57"/>
                    </a:lnTo>
                    <a:lnTo>
                      <a:pt x="59" y="57"/>
                    </a:lnTo>
                    <a:lnTo>
                      <a:pt x="68" y="55"/>
                    </a:lnTo>
                    <a:lnTo>
                      <a:pt x="73" y="55"/>
                    </a:lnTo>
                    <a:lnTo>
                      <a:pt x="78" y="55"/>
                    </a:lnTo>
                    <a:lnTo>
                      <a:pt x="86" y="53"/>
                    </a:lnTo>
                    <a:lnTo>
                      <a:pt x="92" y="53"/>
                    </a:lnTo>
                    <a:lnTo>
                      <a:pt x="98" y="50"/>
                    </a:lnTo>
                    <a:lnTo>
                      <a:pt x="106" y="48"/>
                    </a:lnTo>
                    <a:lnTo>
                      <a:pt x="111" y="44"/>
                    </a:lnTo>
                    <a:lnTo>
                      <a:pt x="117" y="42"/>
                    </a:lnTo>
                    <a:lnTo>
                      <a:pt x="123" y="40"/>
                    </a:lnTo>
                    <a:lnTo>
                      <a:pt x="131" y="40"/>
                    </a:lnTo>
                    <a:lnTo>
                      <a:pt x="136" y="37"/>
                    </a:lnTo>
                    <a:lnTo>
                      <a:pt x="141" y="35"/>
                    </a:lnTo>
                    <a:lnTo>
                      <a:pt x="147" y="30"/>
                    </a:lnTo>
                    <a:lnTo>
                      <a:pt x="152" y="28"/>
                    </a:lnTo>
                    <a:lnTo>
                      <a:pt x="158" y="25"/>
                    </a:lnTo>
                    <a:lnTo>
                      <a:pt x="160" y="23"/>
                    </a:lnTo>
                    <a:lnTo>
                      <a:pt x="166" y="18"/>
                    </a:lnTo>
                    <a:lnTo>
                      <a:pt x="172" y="12"/>
                    </a:lnTo>
                    <a:lnTo>
                      <a:pt x="174" y="10"/>
                    </a:lnTo>
                    <a:lnTo>
                      <a:pt x="180" y="5"/>
                    </a:lnTo>
                    <a:lnTo>
                      <a:pt x="183" y="3"/>
                    </a:lnTo>
                    <a:lnTo>
                      <a:pt x="183" y="0"/>
                    </a:lnTo>
                    <a:lnTo>
                      <a:pt x="183" y="3"/>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1" name="Freeform 132"/>
              <p:cNvSpPr>
                <a:spLocks/>
              </p:cNvSpPr>
              <p:nvPr/>
            </p:nvSpPr>
            <p:spPr bwMode="auto">
              <a:xfrm>
                <a:off x="2400" y="2650"/>
                <a:ext cx="388" cy="139"/>
              </a:xfrm>
              <a:custGeom>
                <a:avLst/>
                <a:gdLst>
                  <a:gd name="T0" fmla="*/ 385 w 388"/>
                  <a:gd name="T1" fmla="*/ 59 h 139"/>
                  <a:gd name="T2" fmla="*/ 376 w 388"/>
                  <a:gd name="T3" fmla="*/ 54 h 139"/>
                  <a:gd name="T4" fmla="*/ 367 w 388"/>
                  <a:gd name="T5" fmla="*/ 46 h 139"/>
                  <a:gd name="T6" fmla="*/ 353 w 388"/>
                  <a:gd name="T7" fmla="*/ 38 h 139"/>
                  <a:gd name="T8" fmla="*/ 339 w 388"/>
                  <a:gd name="T9" fmla="*/ 30 h 139"/>
                  <a:gd name="T10" fmla="*/ 319 w 388"/>
                  <a:gd name="T11" fmla="*/ 21 h 139"/>
                  <a:gd name="T12" fmla="*/ 300 w 388"/>
                  <a:gd name="T13" fmla="*/ 13 h 139"/>
                  <a:gd name="T14" fmla="*/ 275 w 388"/>
                  <a:gd name="T15" fmla="*/ 8 h 139"/>
                  <a:gd name="T16" fmla="*/ 249 w 388"/>
                  <a:gd name="T17" fmla="*/ 3 h 139"/>
                  <a:gd name="T18" fmla="*/ 221 w 388"/>
                  <a:gd name="T19" fmla="*/ 0 h 139"/>
                  <a:gd name="T20" fmla="*/ 191 w 388"/>
                  <a:gd name="T21" fmla="*/ 0 h 139"/>
                  <a:gd name="T22" fmla="*/ 165 w 388"/>
                  <a:gd name="T23" fmla="*/ 0 h 139"/>
                  <a:gd name="T24" fmla="*/ 140 w 388"/>
                  <a:gd name="T25" fmla="*/ 3 h 139"/>
                  <a:gd name="T26" fmla="*/ 118 w 388"/>
                  <a:gd name="T27" fmla="*/ 6 h 139"/>
                  <a:gd name="T28" fmla="*/ 95 w 388"/>
                  <a:gd name="T29" fmla="*/ 11 h 139"/>
                  <a:gd name="T30" fmla="*/ 76 w 388"/>
                  <a:gd name="T31" fmla="*/ 19 h 139"/>
                  <a:gd name="T32" fmla="*/ 56 w 388"/>
                  <a:gd name="T33" fmla="*/ 25 h 139"/>
                  <a:gd name="T34" fmla="*/ 42 w 388"/>
                  <a:gd name="T35" fmla="*/ 33 h 139"/>
                  <a:gd name="T36" fmla="*/ 28 w 388"/>
                  <a:gd name="T37" fmla="*/ 40 h 139"/>
                  <a:gd name="T38" fmla="*/ 14 w 388"/>
                  <a:gd name="T39" fmla="*/ 48 h 139"/>
                  <a:gd name="T40" fmla="*/ 6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84 w 388"/>
                  <a:gd name="T55" fmla="*/ 121 h 139"/>
                  <a:gd name="T56" fmla="*/ 109 w 388"/>
                  <a:gd name="T57" fmla="*/ 129 h 139"/>
                  <a:gd name="T58" fmla="*/ 134 w 388"/>
                  <a:gd name="T59" fmla="*/ 135 h 139"/>
                  <a:gd name="T60" fmla="*/ 160 w 388"/>
                  <a:gd name="T61" fmla="*/ 138 h 139"/>
                  <a:gd name="T62" fmla="*/ 188 w 388"/>
                  <a:gd name="T63" fmla="*/ 138 h 139"/>
                  <a:gd name="T64" fmla="*/ 213 w 388"/>
                  <a:gd name="T65" fmla="*/ 138 h 139"/>
                  <a:gd name="T66" fmla="*/ 235 w 388"/>
                  <a:gd name="T67" fmla="*/ 135 h 139"/>
                  <a:gd name="T68" fmla="*/ 258 w 388"/>
                  <a:gd name="T69" fmla="*/ 132 h 139"/>
                  <a:gd name="T70" fmla="*/ 281 w 388"/>
                  <a:gd name="T71" fmla="*/ 129 h 139"/>
                  <a:gd name="T72" fmla="*/ 300 w 388"/>
                  <a:gd name="T73" fmla="*/ 125 h 139"/>
                  <a:gd name="T74" fmla="*/ 319 w 388"/>
                  <a:gd name="T75" fmla="*/ 116 h 139"/>
                  <a:gd name="T76" fmla="*/ 339 w 388"/>
                  <a:gd name="T77" fmla="*/ 108 h 139"/>
                  <a:gd name="T78" fmla="*/ 357 w 388"/>
                  <a:gd name="T79" fmla="*/ 100 h 139"/>
                  <a:gd name="T80" fmla="*/ 367 w 388"/>
                  <a:gd name="T81" fmla="*/ 89 h 139"/>
                  <a:gd name="T82" fmla="*/ 379 w 388"/>
                  <a:gd name="T83" fmla="*/ 79 h 139"/>
                  <a:gd name="T84" fmla="*/ 387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6" y="54"/>
                    </a:lnTo>
                    <a:lnTo>
                      <a:pt x="373" y="52"/>
                    </a:lnTo>
                    <a:lnTo>
                      <a:pt x="371" y="48"/>
                    </a:lnTo>
                    <a:lnTo>
                      <a:pt x="367" y="46"/>
                    </a:lnTo>
                    <a:lnTo>
                      <a:pt x="361" y="44"/>
                    </a:lnTo>
                    <a:lnTo>
                      <a:pt x="359" y="40"/>
                    </a:lnTo>
                    <a:lnTo>
                      <a:pt x="353" y="38"/>
                    </a:lnTo>
                    <a:lnTo>
                      <a:pt x="347" y="35"/>
                    </a:lnTo>
                    <a:lnTo>
                      <a:pt x="343" y="33"/>
                    </a:lnTo>
                    <a:lnTo>
                      <a:pt x="339" y="30"/>
                    </a:lnTo>
                    <a:lnTo>
                      <a:pt x="333" y="27"/>
                    </a:lnTo>
                    <a:lnTo>
                      <a:pt x="325" y="25"/>
                    </a:lnTo>
                    <a:lnTo>
                      <a:pt x="319" y="21"/>
                    </a:lnTo>
                    <a:lnTo>
                      <a:pt x="315" y="19"/>
                    </a:lnTo>
                    <a:lnTo>
                      <a:pt x="305" y="17"/>
                    </a:lnTo>
                    <a:lnTo>
                      <a:pt x="300" y="13"/>
                    </a:lnTo>
                    <a:lnTo>
                      <a:pt x="291" y="11"/>
                    </a:lnTo>
                    <a:lnTo>
                      <a:pt x="283" y="11"/>
                    </a:lnTo>
                    <a:lnTo>
                      <a:pt x="275" y="8"/>
                    </a:lnTo>
                    <a:lnTo>
                      <a:pt x="269" y="6"/>
                    </a:lnTo>
                    <a:lnTo>
                      <a:pt x="258" y="6"/>
                    </a:lnTo>
                    <a:lnTo>
                      <a:pt x="249" y="3"/>
                    </a:lnTo>
                    <a:lnTo>
                      <a:pt x="241" y="3"/>
                    </a:lnTo>
                    <a:lnTo>
                      <a:pt x="233" y="3"/>
                    </a:lnTo>
                    <a:lnTo>
                      <a:pt x="221" y="0"/>
                    </a:lnTo>
                    <a:lnTo>
                      <a:pt x="213" y="0"/>
                    </a:lnTo>
                    <a:lnTo>
                      <a:pt x="202" y="0"/>
                    </a:lnTo>
                    <a:lnTo>
                      <a:pt x="191" y="0"/>
                    </a:lnTo>
                    <a:lnTo>
                      <a:pt x="182" y="0"/>
                    </a:lnTo>
                    <a:lnTo>
                      <a:pt x="174" y="0"/>
                    </a:lnTo>
                    <a:lnTo>
                      <a:pt x="165" y="0"/>
                    </a:lnTo>
                    <a:lnTo>
                      <a:pt x="157" y="0"/>
                    </a:lnTo>
                    <a:lnTo>
                      <a:pt x="148" y="3"/>
                    </a:lnTo>
                    <a:lnTo>
                      <a:pt x="140" y="3"/>
                    </a:lnTo>
                    <a:lnTo>
                      <a:pt x="134" y="6"/>
                    </a:lnTo>
                    <a:lnTo>
                      <a:pt x="126" y="6"/>
                    </a:lnTo>
                    <a:lnTo>
                      <a:pt x="118" y="6"/>
                    </a:lnTo>
                    <a:lnTo>
                      <a:pt x="109" y="8"/>
                    </a:lnTo>
                    <a:lnTo>
                      <a:pt x="104" y="11"/>
                    </a:lnTo>
                    <a:lnTo>
                      <a:pt x="95" y="11"/>
                    </a:lnTo>
                    <a:lnTo>
                      <a:pt x="90" y="13"/>
                    </a:lnTo>
                    <a:lnTo>
                      <a:pt x="81" y="17"/>
                    </a:lnTo>
                    <a:lnTo>
                      <a:pt x="76" y="19"/>
                    </a:lnTo>
                    <a:lnTo>
                      <a:pt x="70" y="19"/>
                    </a:lnTo>
                    <a:lnTo>
                      <a:pt x="64" y="21"/>
                    </a:lnTo>
                    <a:lnTo>
                      <a:pt x="56" y="25"/>
                    </a:lnTo>
                    <a:lnTo>
                      <a:pt x="50" y="27"/>
                    </a:lnTo>
                    <a:lnTo>
                      <a:pt x="44" y="30"/>
                    </a:lnTo>
                    <a:lnTo>
                      <a:pt x="42" y="33"/>
                    </a:lnTo>
                    <a:lnTo>
                      <a:pt x="36" y="35"/>
                    </a:lnTo>
                    <a:lnTo>
                      <a:pt x="30" y="38"/>
                    </a:lnTo>
                    <a:lnTo>
                      <a:pt x="28" y="40"/>
                    </a:lnTo>
                    <a:lnTo>
                      <a:pt x="22" y="44"/>
                    </a:lnTo>
                    <a:lnTo>
                      <a:pt x="16" y="46"/>
                    </a:lnTo>
                    <a:lnTo>
                      <a:pt x="14" y="48"/>
                    </a:lnTo>
                    <a:lnTo>
                      <a:pt x="11" y="52"/>
                    </a:lnTo>
                    <a:lnTo>
                      <a:pt x="8" y="57"/>
                    </a:lnTo>
                    <a:lnTo>
                      <a:pt x="6" y="57"/>
                    </a:lnTo>
                    <a:lnTo>
                      <a:pt x="2" y="62"/>
                    </a:lnTo>
                    <a:lnTo>
                      <a:pt x="0" y="65"/>
                    </a:lnTo>
                    <a:lnTo>
                      <a:pt x="2" y="67"/>
                    </a:lnTo>
                    <a:lnTo>
                      <a:pt x="2" y="73"/>
                    </a:lnTo>
                    <a:lnTo>
                      <a:pt x="6" y="75"/>
                    </a:lnTo>
                    <a:lnTo>
                      <a:pt x="8" y="79"/>
                    </a:lnTo>
                    <a:lnTo>
                      <a:pt x="11" y="81"/>
                    </a:lnTo>
                    <a:lnTo>
                      <a:pt x="14" y="86"/>
                    </a:lnTo>
                    <a:lnTo>
                      <a:pt x="20" y="89"/>
                    </a:lnTo>
                    <a:lnTo>
                      <a:pt x="22" y="92"/>
                    </a:lnTo>
                    <a:lnTo>
                      <a:pt x="28" y="94"/>
                    </a:lnTo>
                    <a:lnTo>
                      <a:pt x="30" y="100"/>
                    </a:lnTo>
                    <a:lnTo>
                      <a:pt x="36" y="102"/>
                    </a:lnTo>
                    <a:lnTo>
                      <a:pt x="42" y="105"/>
                    </a:lnTo>
                    <a:lnTo>
                      <a:pt x="48" y="108"/>
                    </a:lnTo>
                    <a:lnTo>
                      <a:pt x="53" y="111"/>
                    </a:lnTo>
                    <a:lnTo>
                      <a:pt x="58" y="113"/>
                    </a:lnTo>
                    <a:lnTo>
                      <a:pt x="64" y="116"/>
                    </a:lnTo>
                    <a:lnTo>
                      <a:pt x="72" y="119"/>
                    </a:lnTo>
                    <a:lnTo>
                      <a:pt x="78" y="121"/>
                    </a:lnTo>
                    <a:lnTo>
                      <a:pt x="84" y="121"/>
                    </a:lnTo>
                    <a:lnTo>
                      <a:pt x="92" y="125"/>
                    </a:lnTo>
                    <a:lnTo>
                      <a:pt x="101" y="127"/>
                    </a:lnTo>
                    <a:lnTo>
                      <a:pt x="109" y="129"/>
                    </a:lnTo>
                    <a:lnTo>
                      <a:pt x="118" y="129"/>
                    </a:lnTo>
                    <a:lnTo>
                      <a:pt x="123" y="132"/>
                    </a:lnTo>
                    <a:lnTo>
                      <a:pt x="134"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6" y="81"/>
                    </a:lnTo>
                    <a:lnTo>
                      <a:pt x="379" y="79"/>
                    </a:lnTo>
                    <a:lnTo>
                      <a:pt x="381" y="73"/>
                    </a:lnTo>
                    <a:lnTo>
                      <a:pt x="385" y="71"/>
                    </a:lnTo>
                    <a:lnTo>
                      <a:pt x="387" y="65"/>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2" name="Freeform 133"/>
              <p:cNvSpPr>
                <a:spLocks/>
              </p:cNvSpPr>
              <p:nvPr/>
            </p:nvSpPr>
            <p:spPr bwMode="auto">
              <a:xfrm>
                <a:off x="2595" y="2650"/>
                <a:ext cx="193" cy="61"/>
              </a:xfrm>
              <a:custGeom>
                <a:avLst/>
                <a:gdLst>
                  <a:gd name="T0" fmla="*/ 11 w 193"/>
                  <a:gd name="T1" fmla="*/ 0 h 61"/>
                  <a:gd name="T2" fmla="*/ 30 w 193"/>
                  <a:gd name="T3" fmla="*/ 0 h 61"/>
                  <a:gd name="T4" fmla="*/ 49 w 193"/>
                  <a:gd name="T5" fmla="*/ 3 h 61"/>
                  <a:gd name="T6" fmla="*/ 66 w 193"/>
                  <a:gd name="T7" fmla="*/ 5 h 61"/>
                  <a:gd name="T8" fmla="*/ 82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67 w 193"/>
                  <a:gd name="T23" fmla="*/ 37 h 61"/>
                  <a:gd name="T24" fmla="*/ 176 w 193"/>
                  <a:gd name="T25" fmla="*/ 42 h 61"/>
                  <a:gd name="T26" fmla="*/ 182 w 193"/>
                  <a:gd name="T27" fmla="*/ 48 h 61"/>
                  <a:gd name="T28" fmla="*/ 186 w 193"/>
                  <a:gd name="T29" fmla="*/ 53 h 61"/>
                  <a:gd name="T30" fmla="*/ 192 w 193"/>
                  <a:gd name="T31" fmla="*/ 57 h 61"/>
                  <a:gd name="T32" fmla="*/ 190 w 193"/>
                  <a:gd name="T33" fmla="*/ 57 h 61"/>
                  <a:gd name="T34" fmla="*/ 186 w 193"/>
                  <a:gd name="T35" fmla="*/ 55 h 61"/>
                  <a:gd name="T36" fmla="*/ 182 w 193"/>
                  <a:gd name="T37" fmla="*/ 50 h 61"/>
                  <a:gd name="T38" fmla="*/ 176 w 193"/>
                  <a:gd name="T39" fmla="*/ 44 h 61"/>
                  <a:gd name="T40" fmla="*/ 167 w 193"/>
                  <a:gd name="T41" fmla="*/ 40 h 61"/>
                  <a:gd name="T42" fmla="*/ 159 w 193"/>
                  <a:gd name="T43" fmla="*/ 35 h 61"/>
                  <a:gd name="T44" fmla="*/ 149 w 193"/>
                  <a:gd name="T45" fmla="*/ 30 h 61"/>
                  <a:gd name="T46" fmla="*/ 137 w 193"/>
                  <a:gd name="T47" fmla="*/ 25 h 61"/>
                  <a:gd name="T48" fmla="*/ 126 w 193"/>
                  <a:gd name="T49" fmla="*/ 20 h 61"/>
                  <a:gd name="T50" fmla="*/ 112 w 193"/>
                  <a:gd name="T51" fmla="*/ 16 h 61"/>
                  <a:gd name="T52" fmla="*/ 98 w 193"/>
                  <a:gd name="T53" fmla="*/ 12 h 61"/>
                  <a:gd name="T54" fmla="*/ 82 w 193"/>
                  <a:gd name="T55" fmla="*/ 7 h 61"/>
                  <a:gd name="T56" fmla="*/ 66 w 193"/>
                  <a:gd name="T57" fmla="*/ 5 h 61"/>
                  <a:gd name="T58" fmla="*/ 49 w 193"/>
                  <a:gd name="T59" fmla="*/ 3 h 61"/>
                  <a:gd name="T60" fmla="*/ 30 w 193"/>
                  <a:gd name="T61" fmla="*/ 3 h 61"/>
                  <a:gd name="T62" fmla="*/ 11 w 193"/>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61"/>
                  <a:gd name="T98" fmla="*/ 193 w 19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61">
                    <a:moveTo>
                      <a:pt x="0" y="0"/>
                    </a:moveTo>
                    <a:lnTo>
                      <a:pt x="11" y="0"/>
                    </a:lnTo>
                    <a:lnTo>
                      <a:pt x="22" y="0"/>
                    </a:lnTo>
                    <a:lnTo>
                      <a:pt x="30" y="0"/>
                    </a:lnTo>
                    <a:lnTo>
                      <a:pt x="41" y="0"/>
                    </a:lnTo>
                    <a:lnTo>
                      <a:pt x="49" y="3"/>
                    </a:lnTo>
                    <a:lnTo>
                      <a:pt x="57" y="3"/>
                    </a:lnTo>
                    <a:lnTo>
                      <a:pt x="66" y="5"/>
                    </a:lnTo>
                    <a:lnTo>
                      <a:pt x="77" y="5"/>
                    </a:lnTo>
                    <a:lnTo>
                      <a:pt x="82" y="7"/>
                    </a:lnTo>
                    <a:lnTo>
                      <a:pt x="90" y="7"/>
                    </a:lnTo>
                    <a:lnTo>
                      <a:pt x="98" y="10"/>
                    </a:lnTo>
                    <a:lnTo>
                      <a:pt x="107" y="12"/>
                    </a:lnTo>
                    <a:lnTo>
                      <a:pt x="112" y="16"/>
                    </a:lnTo>
                    <a:lnTo>
                      <a:pt x="121" y="18"/>
                    </a:lnTo>
                    <a:lnTo>
                      <a:pt x="126" y="18"/>
                    </a:lnTo>
                    <a:lnTo>
                      <a:pt x="131" y="20"/>
                    </a:lnTo>
                    <a:lnTo>
                      <a:pt x="139" y="23"/>
                    </a:lnTo>
                    <a:lnTo>
                      <a:pt x="145" y="25"/>
                    </a:lnTo>
                    <a:lnTo>
                      <a:pt x="151" y="28"/>
                    </a:lnTo>
                    <a:lnTo>
                      <a:pt x="157" y="30"/>
                    </a:lnTo>
                    <a:lnTo>
                      <a:pt x="159" y="32"/>
                    </a:lnTo>
                    <a:lnTo>
                      <a:pt x="165" y="35"/>
                    </a:lnTo>
                    <a:lnTo>
                      <a:pt x="167" y="37"/>
                    </a:lnTo>
                    <a:lnTo>
                      <a:pt x="173" y="40"/>
                    </a:lnTo>
                    <a:lnTo>
                      <a:pt x="176" y="42"/>
                    </a:lnTo>
                    <a:lnTo>
                      <a:pt x="178" y="44"/>
                    </a:lnTo>
                    <a:lnTo>
                      <a:pt x="182" y="48"/>
                    </a:lnTo>
                    <a:lnTo>
                      <a:pt x="184" y="50"/>
                    </a:lnTo>
                    <a:lnTo>
                      <a:pt x="186" y="53"/>
                    </a:lnTo>
                    <a:lnTo>
                      <a:pt x="190" y="55"/>
                    </a:lnTo>
                    <a:lnTo>
                      <a:pt x="192" y="57"/>
                    </a:lnTo>
                    <a:lnTo>
                      <a:pt x="192" y="60"/>
                    </a:lnTo>
                    <a:lnTo>
                      <a:pt x="190" y="57"/>
                    </a:lnTo>
                    <a:lnTo>
                      <a:pt x="190" y="55"/>
                    </a:lnTo>
                    <a:lnTo>
                      <a:pt x="186" y="55"/>
                    </a:lnTo>
                    <a:lnTo>
                      <a:pt x="184" y="53"/>
                    </a:lnTo>
                    <a:lnTo>
                      <a:pt x="182" y="50"/>
                    </a:lnTo>
                    <a:lnTo>
                      <a:pt x="178" y="48"/>
                    </a:lnTo>
                    <a:lnTo>
                      <a:pt x="176" y="44"/>
                    </a:lnTo>
                    <a:lnTo>
                      <a:pt x="170" y="42"/>
                    </a:lnTo>
                    <a:lnTo>
                      <a:pt x="167" y="40"/>
                    </a:lnTo>
                    <a:lnTo>
                      <a:pt x="162" y="37"/>
                    </a:lnTo>
                    <a:lnTo>
                      <a:pt x="159" y="35"/>
                    </a:lnTo>
                    <a:lnTo>
                      <a:pt x="153" y="32"/>
                    </a:lnTo>
                    <a:lnTo>
                      <a:pt x="149" y="30"/>
                    </a:lnTo>
                    <a:lnTo>
                      <a:pt x="145" y="28"/>
                    </a:lnTo>
                    <a:lnTo>
                      <a:pt x="137" y="25"/>
                    </a:lnTo>
                    <a:lnTo>
                      <a:pt x="131" y="23"/>
                    </a:lnTo>
                    <a:lnTo>
                      <a:pt x="126" y="20"/>
                    </a:lnTo>
                    <a:lnTo>
                      <a:pt x="121" y="18"/>
                    </a:lnTo>
                    <a:lnTo>
                      <a:pt x="112" y="16"/>
                    </a:lnTo>
                    <a:lnTo>
                      <a:pt x="107" y="16"/>
                    </a:lnTo>
                    <a:lnTo>
                      <a:pt x="98" y="12"/>
                    </a:lnTo>
                    <a:lnTo>
                      <a:pt x="90" y="10"/>
                    </a:lnTo>
                    <a:lnTo>
                      <a:pt x="82" y="7"/>
                    </a:lnTo>
                    <a:lnTo>
                      <a:pt x="74" y="7"/>
                    </a:lnTo>
                    <a:lnTo>
                      <a:pt x="66" y="5"/>
                    </a:lnTo>
                    <a:lnTo>
                      <a:pt x="57" y="5"/>
                    </a:lnTo>
                    <a:lnTo>
                      <a:pt x="49" y="3"/>
                    </a:lnTo>
                    <a:lnTo>
                      <a:pt x="41" y="3"/>
                    </a:lnTo>
                    <a:lnTo>
                      <a:pt x="30" y="3"/>
                    </a:lnTo>
                    <a:lnTo>
                      <a:pt x="22" y="0"/>
                    </a:lnTo>
                    <a:lnTo>
                      <a:pt x="11"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3" name="Freeform 134"/>
              <p:cNvSpPr>
                <a:spLocks/>
              </p:cNvSpPr>
              <p:nvPr/>
            </p:nvSpPr>
            <p:spPr bwMode="auto">
              <a:xfrm>
                <a:off x="2400" y="2650"/>
                <a:ext cx="187" cy="61"/>
              </a:xfrm>
              <a:custGeom>
                <a:avLst/>
                <a:gdLst>
                  <a:gd name="T0" fmla="*/ 0 w 187"/>
                  <a:gd name="T1" fmla="*/ 57 h 61"/>
                  <a:gd name="T2" fmla="*/ 6 w 187"/>
                  <a:gd name="T3" fmla="*/ 53 h 61"/>
                  <a:gd name="T4" fmla="*/ 10 w 187"/>
                  <a:gd name="T5" fmla="*/ 48 h 61"/>
                  <a:gd name="T6" fmla="*/ 16 w 187"/>
                  <a:gd name="T7" fmla="*/ 42 h 61"/>
                  <a:gd name="T8" fmla="*/ 24 w 187"/>
                  <a:gd name="T9" fmla="*/ 37 h 61"/>
                  <a:gd name="T10" fmla="*/ 33 w 187"/>
                  <a:gd name="T11" fmla="*/ 32 h 61"/>
                  <a:gd name="T12" fmla="*/ 43 w 187"/>
                  <a:gd name="T13" fmla="*/ 28 h 61"/>
                  <a:gd name="T14" fmla="*/ 55 w 187"/>
                  <a:gd name="T15" fmla="*/ 23 h 61"/>
                  <a:gd name="T16" fmla="*/ 65 w 187"/>
                  <a:gd name="T17" fmla="*/ 18 h 61"/>
                  <a:gd name="T18" fmla="*/ 79 w 187"/>
                  <a:gd name="T19" fmla="*/ 12 h 61"/>
                  <a:gd name="T20" fmla="*/ 92 w 187"/>
                  <a:gd name="T21" fmla="*/ 10 h 61"/>
                  <a:gd name="T22" fmla="*/ 106 w 187"/>
                  <a:gd name="T23" fmla="*/ 7 h 61"/>
                  <a:gd name="T24" fmla="*/ 123 w 187"/>
                  <a:gd name="T25" fmla="*/ 5 h 61"/>
                  <a:gd name="T26" fmla="*/ 137 w 187"/>
                  <a:gd name="T27" fmla="*/ 3 h 61"/>
                  <a:gd name="T28" fmla="*/ 153 w 187"/>
                  <a:gd name="T29" fmla="*/ 0 h 61"/>
                  <a:gd name="T30" fmla="*/ 170 w 187"/>
                  <a:gd name="T31" fmla="*/ 0 h 61"/>
                  <a:gd name="T32" fmla="*/ 186 w 187"/>
                  <a:gd name="T33" fmla="*/ 0 h 61"/>
                  <a:gd name="T34" fmla="*/ 170 w 187"/>
                  <a:gd name="T35" fmla="*/ 0 h 61"/>
                  <a:gd name="T36" fmla="*/ 153 w 187"/>
                  <a:gd name="T37" fmla="*/ 3 h 61"/>
                  <a:gd name="T38" fmla="*/ 137 w 187"/>
                  <a:gd name="T39" fmla="*/ 3 h 61"/>
                  <a:gd name="T40" fmla="*/ 123 w 187"/>
                  <a:gd name="T41" fmla="*/ 5 h 61"/>
                  <a:gd name="T42" fmla="*/ 106 w 187"/>
                  <a:gd name="T43" fmla="*/ 7 h 61"/>
                  <a:gd name="T44" fmla="*/ 92 w 187"/>
                  <a:gd name="T45" fmla="*/ 12 h 61"/>
                  <a:gd name="T46" fmla="*/ 79 w 187"/>
                  <a:gd name="T47" fmla="*/ 16 h 61"/>
                  <a:gd name="T48" fmla="*/ 68 w 187"/>
                  <a:gd name="T49" fmla="*/ 20 h 61"/>
                  <a:gd name="T50" fmla="*/ 57 w 187"/>
                  <a:gd name="T51" fmla="*/ 23 h 61"/>
                  <a:gd name="T52" fmla="*/ 47 w 187"/>
                  <a:gd name="T53" fmla="*/ 28 h 61"/>
                  <a:gd name="T54" fmla="*/ 35 w 187"/>
                  <a:gd name="T55" fmla="*/ 32 h 61"/>
                  <a:gd name="T56" fmla="*/ 27 w 187"/>
                  <a:gd name="T57" fmla="*/ 37 h 61"/>
                  <a:gd name="T58" fmla="*/ 19 w 187"/>
                  <a:gd name="T59" fmla="*/ 42 h 61"/>
                  <a:gd name="T60" fmla="*/ 10 w 187"/>
                  <a:gd name="T61" fmla="*/ 50 h 61"/>
                  <a:gd name="T62" fmla="*/ 6 w 187"/>
                  <a:gd name="T63" fmla="*/ 55 h 61"/>
                  <a:gd name="T64" fmla="*/ 0 w 187"/>
                  <a:gd name="T65" fmla="*/ 60 h 61"/>
                  <a:gd name="T66" fmla="*/ 0 w 187"/>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1"/>
                  <a:gd name="T104" fmla="*/ 187 w 18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1">
                    <a:moveTo>
                      <a:pt x="0" y="60"/>
                    </a:moveTo>
                    <a:lnTo>
                      <a:pt x="0" y="57"/>
                    </a:lnTo>
                    <a:lnTo>
                      <a:pt x="2" y="55"/>
                    </a:lnTo>
                    <a:lnTo>
                      <a:pt x="6" y="53"/>
                    </a:lnTo>
                    <a:lnTo>
                      <a:pt x="8" y="50"/>
                    </a:lnTo>
                    <a:lnTo>
                      <a:pt x="10" y="48"/>
                    </a:lnTo>
                    <a:lnTo>
                      <a:pt x="14" y="44"/>
                    </a:lnTo>
                    <a:lnTo>
                      <a:pt x="16" y="42"/>
                    </a:lnTo>
                    <a:lnTo>
                      <a:pt x="22" y="40"/>
                    </a:lnTo>
                    <a:lnTo>
                      <a:pt x="24" y="37"/>
                    </a:lnTo>
                    <a:lnTo>
                      <a:pt x="30" y="35"/>
                    </a:lnTo>
                    <a:lnTo>
                      <a:pt x="33" y="32"/>
                    </a:lnTo>
                    <a:lnTo>
                      <a:pt x="38" y="30"/>
                    </a:lnTo>
                    <a:lnTo>
                      <a:pt x="43" y="28"/>
                    </a:lnTo>
                    <a:lnTo>
                      <a:pt x="49" y="25"/>
                    </a:lnTo>
                    <a:lnTo>
                      <a:pt x="55" y="23"/>
                    </a:lnTo>
                    <a:lnTo>
                      <a:pt x="60" y="20"/>
                    </a:lnTo>
                    <a:lnTo>
                      <a:pt x="65" y="18"/>
                    </a:lnTo>
                    <a:lnTo>
                      <a:pt x="74" y="16"/>
                    </a:lnTo>
                    <a:lnTo>
                      <a:pt x="79" y="12"/>
                    </a:lnTo>
                    <a:lnTo>
                      <a:pt x="88" y="12"/>
                    </a:lnTo>
                    <a:lnTo>
                      <a:pt x="92" y="10"/>
                    </a:lnTo>
                    <a:lnTo>
                      <a:pt x="102" y="7"/>
                    </a:lnTo>
                    <a:lnTo>
                      <a:pt x="106" y="7"/>
                    </a:lnTo>
                    <a:lnTo>
                      <a:pt x="115" y="5"/>
                    </a:lnTo>
                    <a:lnTo>
                      <a:pt x="123" y="5"/>
                    </a:lnTo>
                    <a:lnTo>
                      <a:pt x="131" y="3"/>
                    </a:lnTo>
                    <a:lnTo>
                      <a:pt x="137" y="3"/>
                    </a:lnTo>
                    <a:lnTo>
                      <a:pt x="145" y="0"/>
                    </a:lnTo>
                    <a:lnTo>
                      <a:pt x="153" y="0"/>
                    </a:lnTo>
                    <a:lnTo>
                      <a:pt x="161" y="0"/>
                    </a:lnTo>
                    <a:lnTo>
                      <a:pt x="170" y="0"/>
                    </a:lnTo>
                    <a:lnTo>
                      <a:pt x="178" y="0"/>
                    </a:lnTo>
                    <a:lnTo>
                      <a:pt x="186" y="0"/>
                    </a:lnTo>
                    <a:lnTo>
                      <a:pt x="178" y="0"/>
                    </a:lnTo>
                    <a:lnTo>
                      <a:pt x="170" y="0"/>
                    </a:lnTo>
                    <a:lnTo>
                      <a:pt x="161" y="3"/>
                    </a:lnTo>
                    <a:lnTo>
                      <a:pt x="153" y="3"/>
                    </a:lnTo>
                    <a:lnTo>
                      <a:pt x="145" y="3"/>
                    </a:lnTo>
                    <a:lnTo>
                      <a:pt x="137" y="3"/>
                    </a:lnTo>
                    <a:lnTo>
                      <a:pt x="131" y="5"/>
                    </a:lnTo>
                    <a:lnTo>
                      <a:pt x="123" y="5"/>
                    </a:lnTo>
                    <a:lnTo>
                      <a:pt x="115" y="7"/>
                    </a:lnTo>
                    <a:lnTo>
                      <a:pt x="106" y="7"/>
                    </a:lnTo>
                    <a:lnTo>
                      <a:pt x="102" y="10"/>
                    </a:lnTo>
                    <a:lnTo>
                      <a:pt x="92" y="12"/>
                    </a:lnTo>
                    <a:lnTo>
                      <a:pt x="88" y="12"/>
                    </a:lnTo>
                    <a:lnTo>
                      <a:pt x="79" y="16"/>
                    </a:lnTo>
                    <a:lnTo>
                      <a:pt x="74" y="18"/>
                    </a:lnTo>
                    <a:lnTo>
                      <a:pt x="68" y="20"/>
                    </a:lnTo>
                    <a:lnTo>
                      <a:pt x="63" y="23"/>
                    </a:lnTo>
                    <a:lnTo>
                      <a:pt x="57" y="23"/>
                    </a:lnTo>
                    <a:lnTo>
                      <a:pt x="49" y="25"/>
                    </a:lnTo>
                    <a:lnTo>
                      <a:pt x="47" y="28"/>
                    </a:lnTo>
                    <a:lnTo>
                      <a:pt x="41" y="30"/>
                    </a:lnTo>
                    <a:lnTo>
                      <a:pt x="35" y="32"/>
                    </a:lnTo>
                    <a:lnTo>
                      <a:pt x="30" y="35"/>
                    </a:lnTo>
                    <a:lnTo>
                      <a:pt x="27" y="37"/>
                    </a:lnTo>
                    <a:lnTo>
                      <a:pt x="22" y="40"/>
                    </a:lnTo>
                    <a:lnTo>
                      <a:pt x="19" y="42"/>
                    </a:lnTo>
                    <a:lnTo>
                      <a:pt x="14" y="48"/>
                    </a:lnTo>
                    <a:lnTo>
                      <a:pt x="10" y="50"/>
                    </a:lnTo>
                    <a:lnTo>
                      <a:pt x="8" y="53"/>
                    </a:lnTo>
                    <a:lnTo>
                      <a:pt x="6" y="55"/>
                    </a:lnTo>
                    <a:lnTo>
                      <a:pt x="2" y="57"/>
                    </a:lnTo>
                    <a:lnTo>
                      <a:pt x="0" y="60"/>
                    </a:lnTo>
                    <a:lnTo>
                      <a:pt x="0" y="57"/>
                    </a:lnTo>
                    <a:lnTo>
                      <a:pt x="0" y="6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4" name="Freeform 135"/>
              <p:cNvSpPr>
                <a:spLocks/>
              </p:cNvSpPr>
              <p:nvPr/>
            </p:nvSpPr>
            <p:spPr bwMode="auto">
              <a:xfrm>
                <a:off x="2400" y="2720"/>
                <a:ext cx="195" cy="69"/>
              </a:xfrm>
              <a:custGeom>
                <a:avLst/>
                <a:gdLst>
                  <a:gd name="T0" fmla="*/ 184 w 195"/>
                  <a:gd name="T1" fmla="*/ 68 h 69"/>
                  <a:gd name="T2" fmla="*/ 164 w 195"/>
                  <a:gd name="T3" fmla="*/ 68 h 69"/>
                  <a:gd name="T4" fmla="*/ 147 w 195"/>
                  <a:gd name="T5" fmla="*/ 68 h 69"/>
                  <a:gd name="T6" fmla="*/ 131 w 195"/>
                  <a:gd name="T7" fmla="*/ 65 h 69"/>
                  <a:gd name="T8" fmla="*/ 115 w 195"/>
                  <a:gd name="T9" fmla="*/ 63 h 69"/>
                  <a:gd name="T10" fmla="*/ 98 w 195"/>
                  <a:gd name="T11" fmla="*/ 58 h 69"/>
                  <a:gd name="T12" fmla="*/ 82 w 195"/>
                  <a:gd name="T13" fmla="*/ 55 h 69"/>
                  <a:gd name="T14" fmla="*/ 68 w 195"/>
                  <a:gd name="T15" fmla="*/ 50 h 69"/>
                  <a:gd name="T16" fmla="*/ 57 w 195"/>
                  <a:gd name="T17" fmla="*/ 45 h 69"/>
                  <a:gd name="T18" fmla="*/ 47 w 195"/>
                  <a:gd name="T19" fmla="*/ 40 h 69"/>
                  <a:gd name="T20" fmla="*/ 35 w 195"/>
                  <a:gd name="T21" fmla="*/ 35 h 69"/>
                  <a:gd name="T22" fmla="*/ 24 w 195"/>
                  <a:gd name="T23" fmla="*/ 30 h 69"/>
                  <a:gd name="T24" fmla="*/ 16 w 195"/>
                  <a:gd name="T25" fmla="*/ 22 h 69"/>
                  <a:gd name="T26" fmla="*/ 10 w 195"/>
                  <a:gd name="T27" fmla="*/ 18 h 69"/>
                  <a:gd name="T28" fmla="*/ 6 w 195"/>
                  <a:gd name="T29" fmla="*/ 9 h 69"/>
                  <a:gd name="T30" fmla="*/ 0 w 195"/>
                  <a:gd name="T31" fmla="*/ 2 h 69"/>
                  <a:gd name="T32" fmla="*/ 2 w 195"/>
                  <a:gd name="T33" fmla="*/ 2 h 69"/>
                  <a:gd name="T34" fmla="*/ 8 w 195"/>
                  <a:gd name="T35" fmla="*/ 7 h 69"/>
                  <a:gd name="T36" fmla="*/ 14 w 195"/>
                  <a:gd name="T37" fmla="*/ 15 h 69"/>
                  <a:gd name="T38" fmla="*/ 19 w 195"/>
                  <a:gd name="T39" fmla="*/ 22 h 69"/>
                  <a:gd name="T40" fmla="*/ 27 w 195"/>
                  <a:gd name="T41" fmla="*/ 27 h 69"/>
                  <a:gd name="T42" fmla="*/ 35 w 195"/>
                  <a:gd name="T43" fmla="*/ 35 h 69"/>
                  <a:gd name="T44" fmla="*/ 47 w 195"/>
                  <a:gd name="T45" fmla="*/ 40 h 69"/>
                  <a:gd name="T46" fmla="*/ 57 w 195"/>
                  <a:gd name="T47" fmla="*/ 45 h 69"/>
                  <a:gd name="T48" fmla="*/ 71 w 195"/>
                  <a:gd name="T49" fmla="*/ 50 h 69"/>
                  <a:gd name="T50" fmla="*/ 84 w 195"/>
                  <a:gd name="T51" fmla="*/ 52 h 69"/>
                  <a:gd name="T52" fmla="*/ 98 w 195"/>
                  <a:gd name="T53" fmla="*/ 58 h 69"/>
                  <a:gd name="T54" fmla="*/ 115 w 195"/>
                  <a:gd name="T55" fmla="*/ 60 h 69"/>
                  <a:gd name="T56" fmla="*/ 131 w 195"/>
                  <a:gd name="T57" fmla="*/ 63 h 69"/>
                  <a:gd name="T58" fmla="*/ 147 w 195"/>
                  <a:gd name="T59" fmla="*/ 65 h 69"/>
                  <a:gd name="T60" fmla="*/ 164 w 195"/>
                  <a:gd name="T61" fmla="*/ 68 h 69"/>
                  <a:gd name="T62" fmla="*/ 184 w 195"/>
                  <a:gd name="T63" fmla="*/ 68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9"/>
                  <a:gd name="T98" fmla="*/ 195 w 195"/>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9">
                    <a:moveTo>
                      <a:pt x="194" y="68"/>
                    </a:moveTo>
                    <a:lnTo>
                      <a:pt x="184" y="68"/>
                    </a:lnTo>
                    <a:lnTo>
                      <a:pt x="175" y="68"/>
                    </a:lnTo>
                    <a:lnTo>
                      <a:pt x="164" y="68"/>
                    </a:lnTo>
                    <a:lnTo>
                      <a:pt x="156" y="68"/>
                    </a:lnTo>
                    <a:lnTo>
                      <a:pt x="147" y="68"/>
                    </a:lnTo>
                    <a:lnTo>
                      <a:pt x="139" y="65"/>
                    </a:lnTo>
                    <a:lnTo>
                      <a:pt x="131" y="65"/>
                    </a:lnTo>
                    <a:lnTo>
                      <a:pt x="120" y="63"/>
                    </a:lnTo>
                    <a:lnTo>
                      <a:pt x="115" y="63"/>
                    </a:lnTo>
                    <a:lnTo>
                      <a:pt x="106" y="60"/>
                    </a:lnTo>
                    <a:lnTo>
                      <a:pt x="98" y="58"/>
                    </a:lnTo>
                    <a:lnTo>
                      <a:pt x="90" y="58"/>
                    </a:lnTo>
                    <a:lnTo>
                      <a:pt x="82" y="55"/>
                    </a:lnTo>
                    <a:lnTo>
                      <a:pt x="76" y="52"/>
                    </a:lnTo>
                    <a:lnTo>
                      <a:pt x="68"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6" y="9"/>
                    </a:lnTo>
                    <a:lnTo>
                      <a:pt x="2" y="7"/>
                    </a:lnTo>
                    <a:lnTo>
                      <a:pt x="0" y="2"/>
                    </a:lnTo>
                    <a:lnTo>
                      <a:pt x="0" y="0"/>
                    </a:lnTo>
                    <a:lnTo>
                      <a:pt x="2" y="2"/>
                    </a:lnTo>
                    <a:lnTo>
                      <a:pt x="6" y="5"/>
                    </a:lnTo>
                    <a:lnTo>
                      <a:pt x="8" y="7"/>
                    </a:lnTo>
                    <a:lnTo>
                      <a:pt x="8" y="13"/>
                    </a:lnTo>
                    <a:lnTo>
                      <a:pt x="14" y="15"/>
                    </a:lnTo>
                    <a:lnTo>
                      <a:pt x="16" y="18"/>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0"/>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5" name="Freeform 136"/>
              <p:cNvSpPr>
                <a:spLocks/>
              </p:cNvSpPr>
              <p:nvPr/>
            </p:nvSpPr>
            <p:spPr bwMode="auto">
              <a:xfrm>
                <a:off x="2604" y="2720"/>
                <a:ext cx="184" cy="69"/>
              </a:xfrm>
              <a:custGeom>
                <a:avLst/>
                <a:gdLst>
                  <a:gd name="T0" fmla="*/ 183 w 184"/>
                  <a:gd name="T1" fmla="*/ 0 h 69"/>
                  <a:gd name="T2" fmla="*/ 181 w 184"/>
                  <a:gd name="T3" fmla="*/ 7 h 69"/>
                  <a:gd name="T4" fmla="*/ 173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2 h 69"/>
                  <a:gd name="T18" fmla="*/ 99 w 184"/>
                  <a:gd name="T19" fmla="*/ 55 h 69"/>
                  <a:gd name="T20" fmla="*/ 85 w 184"/>
                  <a:gd name="T21" fmla="*/ 58 h 69"/>
                  <a:gd name="T22" fmla="*/ 72 w 184"/>
                  <a:gd name="T23" fmla="*/ 63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3 w 184"/>
                  <a:gd name="T51" fmla="*/ 45 h 69"/>
                  <a:gd name="T52" fmla="*/ 136 w 184"/>
                  <a:gd name="T53" fmla="*/ 40 h 69"/>
                  <a:gd name="T54" fmla="*/ 148 w 184"/>
                  <a:gd name="T55" fmla="*/ 35 h 69"/>
                  <a:gd name="T56" fmla="*/ 156 w 184"/>
                  <a:gd name="T57" fmla="*/ 27 h 69"/>
                  <a:gd name="T58" fmla="*/ 164 w 184"/>
                  <a:gd name="T59" fmla="*/ 22 h 69"/>
                  <a:gd name="T60" fmla="*/ 173 w 184"/>
                  <a:gd name="T61" fmla="*/ 15 h 69"/>
                  <a:gd name="T62" fmla="*/ 177 w 184"/>
                  <a:gd name="T63" fmla="*/ 7 h 69"/>
                  <a:gd name="T64" fmla="*/ 183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3" y="5"/>
                    </a:lnTo>
                    <a:lnTo>
                      <a:pt x="181" y="7"/>
                    </a:lnTo>
                    <a:lnTo>
                      <a:pt x="175" y="13"/>
                    </a:lnTo>
                    <a:lnTo>
                      <a:pt x="173" y="15"/>
                    </a:lnTo>
                    <a:lnTo>
                      <a:pt x="169" y="20"/>
                    </a:lnTo>
                    <a:lnTo>
                      <a:pt x="167" y="22"/>
                    </a:lnTo>
                    <a:lnTo>
                      <a:pt x="161" y="27"/>
                    </a:lnTo>
                    <a:lnTo>
                      <a:pt x="156" y="30"/>
                    </a:lnTo>
                    <a:lnTo>
                      <a:pt x="153" y="32"/>
                    </a:lnTo>
                    <a:lnTo>
                      <a:pt x="148" y="35"/>
                    </a:lnTo>
                    <a:lnTo>
                      <a:pt x="142" y="38"/>
                    </a:lnTo>
                    <a:lnTo>
                      <a:pt x="136" y="40"/>
                    </a:lnTo>
                    <a:lnTo>
                      <a:pt x="131" y="45"/>
                    </a:lnTo>
                    <a:lnTo>
                      <a:pt x="126" y="47"/>
                    </a:lnTo>
                    <a:lnTo>
                      <a:pt x="120" y="50"/>
                    </a:lnTo>
                    <a:lnTo>
                      <a:pt x="113" y="52"/>
                    </a:lnTo>
                    <a:lnTo>
                      <a:pt x="107" y="52"/>
                    </a:lnTo>
                    <a:lnTo>
                      <a:pt x="99" y="55"/>
                    </a:lnTo>
                    <a:lnTo>
                      <a:pt x="93" y="58"/>
                    </a:lnTo>
                    <a:lnTo>
                      <a:pt x="85" y="58"/>
                    </a:lnTo>
                    <a:lnTo>
                      <a:pt x="80" y="60"/>
                    </a:lnTo>
                    <a:lnTo>
                      <a:pt x="72" y="63"/>
                    </a:lnTo>
                    <a:lnTo>
                      <a:pt x="66" y="63"/>
                    </a:lnTo>
                    <a:lnTo>
                      <a:pt x="58" y="65"/>
                    </a:lnTo>
                    <a:lnTo>
                      <a:pt x="52"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6" y="60"/>
                    </a:lnTo>
                    <a:lnTo>
                      <a:pt x="72" y="60"/>
                    </a:lnTo>
                    <a:lnTo>
                      <a:pt x="80" y="58"/>
                    </a:lnTo>
                    <a:lnTo>
                      <a:pt x="85" y="58"/>
                    </a:lnTo>
                    <a:lnTo>
                      <a:pt x="93" y="55"/>
                    </a:lnTo>
                    <a:lnTo>
                      <a:pt x="99" y="52"/>
                    </a:lnTo>
                    <a:lnTo>
                      <a:pt x="107" y="52"/>
                    </a:lnTo>
                    <a:lnTo>
                      <a:pt x="113" y="50"/>
                    </a:lnTo>
                    <a:lnTo>
                      <a:pt x="117" y="47"/>
                    </a:lnTo>
                    <a:lnTo>
                      <a:pt x="123" y="45"/>
                    </a:lnTo>
                    <a:lnTo>
                      <a:pt x="131" y="43"/>
                    </a:lnTo>
                    <a:lnTo>
                      <a:pt x="136" y="40"/>
                    </a:lnTo>
                    <a:lnTo>
                      <a:pt x="142" y="38"/>
                    </a:lnTo>
                    <a:lnTo>
                      <a:pt x="148" y="35"/>
                    </a:lnTo>
                    <a:lnTo>
                      <a:pt x="150" y="32"/>
                    </a:lnTo>
                    <a:lnTo>
                      <a:pt x="156" y="27"/>
                    </a:lnTo>
                    <a:lnTo>
                      <a:pt x="161" y="25"/>
                    </a:lnTo>
                    <a:lnTo>
                      <a:pt x="164" y="22"/>
                    </a:lnTo>
                    <a:lnTo>
                      <a:pt x="169" y="20"/>
                    </a:lnTo>
                    <a:lnTo>
                      <a:pt x="173" y="15"/>
                    </a:lnTo>
                    <a:lnTo>
                      <a:pt x="175" y="9"/>
                    </a:lnTo>
                    <a:lnTo>
                      <a:pt x="177" y="7"/>
                    </a:lnTo>
                    <a:lnTo>
                      <a:pt x="181" y="5"/>
                    </a:lnTo>
                    <a:lnTo>
                      <a:pt x="183"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6" name="Freeform 137"/>
              <p:cNvSpPr>
                <a:spLocks/>
              </p:cNvSpPr>
              <p:nvPr/>
            </p:nvSpPr>
            <p:spPr bwMode="auto">
              <a:xfrm>
                <a:off x="2575" y="1954"/>
                <a:ext cx="40" cy="83"/>
              </a:xfrm>
              <a:custGeom>
                <a:avLst/>
                <a:gdLst>
                  <a:gd name="T0" fmla="*/ 39 w 40"/>
                  <a:gd name="T1" fmla="*/ 0 h 83"/>
                  <a:gd name="T2" fmla="*/ 0 w 40"/>
                  <a:gd name="T3" fmla="*/ 0 h 83"/>
                  <a:gd name="T4" fmla="*/ 0 w 40"/>
                  <a:gd name="T5" fmla="*/ 82 h 83"/>
                  <a:gd name="T6" fmla="*/ 39 w 40"/>
                  <a:gd name="T7" fmla="*/ 82 h 83"/>
                  <a:gd name="T8" fmla="*/ 39 w 40"/>
                  <a:gd name="T9" fmla="*/ 0 h 83"/>
                  <a:gd name="T10" fmla="*/ 0 60000 65536"/>
                  <a:gd name="T11" fmla="*/ 0 60000 65536"/>
                  <a:gd name="T12" fmla="*/ 0 60000 65536"/>
                  <a:gd name="T13" fmla="*/ 0 60000 65536"/>
                  <a:gd name="T14" fmla="*/ 0 60000 65536"/>
                  <a:gd name="T15" fmla="*/ 0 w 40"/>
                  <a:gd name="T16" fmla="*/ 0 h 83"/>
                  <a:gd name="T17" fmla="*/ 40 w 40"/>
                  <a:gd name="T18" fmla="*/ 83 h 83"/>
                </a:gdLst>
                <a:ahLst/>
                <a:cxnLst>
                  <a:cxn ang="T10">
                    <a:pos x="T0" y="T1"/>
                  </a:cxn>
                  <a:cxn ang="T11">
                    <a:pos x="T2" y="T3"/>
                  </a:cxn>
                  <a:cxn ang="T12">
                    <a:pos x="T4" y="T5"/>
                  </a:cxn>
                  <a:cxn ang="T13">
                    <a:pos x="T6" y="T7"/>
                  </a:cxn>
                  <a:cxn ang="T14">
                    <a:pos x="T8" y="T9"/>
                  </a:cxn>
                </a:cxnLst>
                <a:rect l="T15" t="T16" r="T17" b="T18"/>
                <a:pathLst>
                  <a:path w="40" h="83">
                    <a:moveTo>
                      <a:pt x="39" y="0"/>
                    </a:moveTo>
                    <a:lnTo>
                      <a:pt x="0" y="0"/>
                    </a:lnTo>
                    <a:lnTo>
                      <a:pt x="0" y="82"/>
                    </a:lnTo>
                    <a:lnTo>
                      <a:pt x="39" y="82"/>
                    </a:lnTo>
                    <a:lnTo>
                      <a:pt x="39"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7" name="Freeform 138"/>
              <p:cNvSpPr>
                <a:spLocks/>
              </p:cNvSpPr>
              <p:nvPr/>
            </p:nvSpPr>
            <p:spPr bwMode="auto">
              <a:xfrm>
                <a:off x="2581" y="1914"/>
                <a:ext cx="26" cy="26"/>
              </a:xfrm>
              <a:custGeom>
                <a:avLst/>
                <a:gdLst>
                  <a:gd name="T0" fmla="*/ 12 w 26"/>
                  <a:gd name="T1" fmla="*/ 0 h 26"/>
                  <a:gd name="T2" fmla="*/ 10 w 26"/>
                  <a:gd name="T3" fmla="*/ 0 h 26"/>
                  <a:gd name="T4" fmla="*/ 9 w 26"/>
                  <a:gd name="T5" fmla="*/ 2 h 26"/>
                  <a:gd name="T6" fmla="*/ 6 w 26"/>
                  <a:gd name="T7" fmla="*/ 2 h 26"/>
                  <a:gd name="T8" fmla="*/ 4 w 26"/>
                  <a:gd name="T9" fmla="*/ 4 h 26"/>
                  <a:gd name="T10" fmla="*/ 4 w 26"/>
                  <a:gd name="T11" fmla="*/ 6 h 26"/>
                  <a:gd name="T12" fmla="*/ 2 w 26"/>
                  <a:gd name="T13" fmla="*/ 9 h 26"/>
                  <a:gd name="T14" fmla="*/ 2 w 26"/>
                  <a:gd name="T15" fmla="*/ 10 h 26"/>
                  <a:gd name="T16" fmla="*/ 0 w 26"/>
                  <a:gd name="T17" fmla="*/ 12 h 26"/>
                  <a:gd name="T18" fmla="*/ 2 w 26"/>
                  <a:gd name="T19" fmla="*/ 16 h 26"/>
                  <a:gd name="T20" fmla="*/ 2 w 26"/>
                  <a:gd name="T21" fmla="*/ 19 h 26"/>
                  <a:gd name="T22" fmla="*/ 4 w 26"/>
                  <a:gd name="T23" fmla="*/ 21 h 26"/>
                  <a:gd name="T24" fmla="*/ 4 w 26"/>
                  <a:gd name="T25" fmla="*/ 22 h 26"/>
                  <a:gd name="T26" fmla="*/ 6 w 26"/>
                  <a:gd name="T27" fmla="*/ 25 h 26"/>
                  <a:gd name="T28" fmla="*/ 9 w 26"/>
                  <a:gd name="T29" fmla="*/ 25 h 26"/>
                  <a:gd name="T30" fmla="*/ 10 w 26"/>
                  <a:gd name="T31" fmla="*/ 25 h 26"/>
                  <a:gd name="T32" fmla="*/ 12 w 26"/>
                  <a:gd name="T33" fmla="*/ 25 h 26"/>
                  <a:gd name="T34" fmla="*/ 16 w 26"/>
                  <a:gd name="T35" fmla="*/ 25 h 26"/>
                  <a:gd name="T36" fmla="*/ 19 w 26"/>
                  <a:gd name="T37" fmla="*/ 25 h 26"/>
                  <a:gd name="T38" fmla="*/ 21 w 26"/>
                  <a:gd name="T39" fmla="*/ 25 h 26"/>
                  <a:gd name="T40" fmla="*/ 22 w 26"/>
                  <a:gd name="T41" fmla="*/ 22 h 26"/>
                  <a:gd name="T42" fmla="*/ 22 w 26"/>
                  <a:gd name="T43" fmla="*/ 21 h 26"/>
                  <a:gd name="T44" fmla="*/ 25 w 26"/>
                  <a:gd name="T45" fmla="*/ 19 h 26"/>
                  <a:gd name="T46" fmla="*/ 25 w 26"/>
                  <a:gd name="T47" fmla="*/ 16 h 26"/>
                  <a:gd name="T48" fmla="*/ 25 w 26"/>
                  <a:gd name="T49" fmla="*/ 12 h 26"/>
                  <a:gd name="T50" fmla="*/ 25 w 26"/>
                  <a:gd name="T51" fmla="*/ 10 h 26"/>
                  <a:gd name="T52" fmla="*/ 25 w 26"/>
                  <a:gd name="T53" fmla="*/ 9 h 26"/>
                  <a:gd name="T54" fmla="*/ 22 w 26"/>
                  <a:gd name="T55" fmla="*/ 6 h 26"/>
                  <a:gd name="T56" fmla="*/ 22 w 26"/>
                  <a:gd name="T57" fmla="*/ 4 h 26"/>
                  <a:gd name="T58" fmla="*/ 21 w 26"/>
                  <a:gd name="T59" fmla="*/ 2 h 26"/>
                  <a:gd name="T60" fmla="*/ 19 w 26"/>
                  <a:gd name="T61" fmla="*/ 2 h 26"/>
                  <a:gd name="T62" fmla="*/ 16 w 26"/>
                  <a:gd name="T63" fmla="*/ 0 h 26"/>
                  <a:gd name="T64" fmla="*/ 12 w 26"/>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12" y="0"/>
                    </a:moveTo>
                    <a:lnTo>
                      <a:pt x="10" y="0"/>
                    </a:lnTo>
                    <a:lnTo>
                      <a:pt x="9" y="2"/>
                    </a:lnTo>
                    <a:lnTo>
                      <a:pt x="6" y="2"/>
                    </a:lnTo>
                    <a:lnTo>
                      <a:pt x="4" y="4"/>
                    </a:lnTo>
                    <a:lnTo>
                      <a:pt x="4" y="6"/>
                    </a:lnTo>
                    <a:lnTo>
                      <a:pt x="2" y="9"/>
                    </a:lnTo>
                    <a:lnTo>
                      <a:pt x="2" y="10"/>
                    </a:lnTo>
                    <a:lnTo>
                      <a:pt x="0" y="12"/>
                    </a:lnTo>
                    <a:lnTo>
                      <a:pt x="2" y="16"/>
                    </a:lnTo>
                    <a:lnTo>
                      <a:pt x="2" y="19"/>
                    </a:lnTo>
                    <a:lnTo>
                      <a:pt x="4" y="21"/>
                    </a:lnTo>
                    <a:lnTo>
                      <a:pt x="4" y="22"/>
                    </a:lnTo>
                    <a:lnTo>
                      <a:pt x="6" y="25"/>
                    </a:lnTo>
                    <a:lnTo>
                      <a:pt x="9" y="25"/>
                    </a:lnTo>
                    <a:lnTo>
                      <a:pt x="10" y="25"/>
                    </a:lnTo>
                    <a:lnTo>
                      <a:pt x="12" y="25"/>
                    </a:lnTo>
                    <a:lnTo>
                      <a:pt x="16" y="25"/>
                    </a:lnTo>
                    <a:lnTo>
                      <a:pt x="19" y="25"/>
                    </a:lnTo>
                    <a:lnTo>
                      <a:pt x="21" y="25"/>
                    </a:lnTo>
                    <a:lnTo>
                      <a:pt x="22" y="22"/>
                    </a:lnTo>
                    <a:lnTo>
                      <a:pt x="22" y="21"/>
                    </a:lnTo>
                    <a:lnTo>
                      <a:pt x="25" y="19"/>
                    </a:lnTo>
                    <a:lnTo>
                      <a:pt x="25" y="16"/>
                    </a:lnTo>
                    <a:lnTo>
                      <a:pt x="25" y="12"/>
                    </a:lnTo>
                    <a:lnTo>
                      <a:pt x="25" y="10"/>
                    </a:lnTo>
                    <a:lnTo>
                      <a:pt x="25" y="9"/>
                    </a:lnTo>
                    <a:lnTo>
                      <a:pt x="22" y="6"/>
                    </a:lnTo>
                    <a:lnTo>
                      <a:pt x="22" y="4"/>
                    </a:lnTo>
                    <a:lnTo>
                      <a:pt x="21" y="2"/>
                    </a:lnTo>
                    <a:lnTo>
                      <a:pt x="19" y="2"/>
                    </a:lnTo>
                    <a:lnTo>
                      <a:pt x="16" y="0"/>
                    </a:lnTo>
                    <a:lnTo>
                      <a:pt x="12"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68" name="Freeform 139"/>
              <p:cNvSpPr>
                <a:spLocks/>
              </p:cNvSpPr>
              <p:nvPr/>
            </p:nvSpPr>
            <p:spPr bwMode="auto">
              <a:xfrm>
                <a:off x="2565" y="1951"/>
                <a:ext cx="50" cy="93"/>
              </a:xfrm>
              <a:custGeom>
                <a:avLst/>
                <a:gdLst>
                  <a:gd name="T0" fmla="*/ 49 w 50"/>
                  <a:gd name="T1" fmla="*/ 0 h 93"/>
                  <a:gd name="T2" fmla="*/ 0 w 50"/>
                  <a:gd name="T3" fmla="*/ 0 h 93"/>
                  <a:gd name="T4" fmla="*/ 0 w 50"/>
                  <a:gd name="T5" fmla="*/ 92 h 93"/>
                  <a:gd name="T6" fmla="*/ 49 w 50"/>
                  <a:gd name="T7" fmla="*/ 92 h 93"/>
                  <a:gd name="T8" fmla="*/ 49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49" y="0"/>
                    </a:moveTo>
                    <a:lnTo>
                      <a:pt x="0" y="0"/>
                    </a:lnTo>
                    <a:lnTo>
                      <a:pt x="0" y="92"/>
                    </a:lnTo>
                    <a:lnTo>
                      <a:pt x="49" y="92"/>
                    </a:lnTo>
                    <a:lnTo>
                      <a:pt x="49"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69" name="Freeform 140"/>
              <p:cNvSpPr>
                <a:spLocks/>
              </p:cNvSpPr>
              <p:nvPr/>
            </p:nvSpPr>
            <p:spPr bwMode="auto">
              <a:xfrm>
                <a:off x="2574" y="1914"/>
                <a:ext cx="35" cy="35"/>
              </a:xfrm>
              <a:custGeom>
                <a:avLst/>
                <a:gdLst>
                  <a:gd name="T0" fmla="*/ 18 w 35"/>
                  <a:gd name="T1" fmla="*/ 0 h 35"/>
                  <a:gd name="T2" fmla="*/ 12 w 35"/>
                  <a:gd name="T3" fmla="*/ 0 h 35"/>
                  <a:gd name="T4" fmla="*/ 9 w 35"/>
                  <a:gd name="T5" fmla="*/ 2 h 35"/>
                  <a:gd name="T6" fmla="*/ 6 w 35"/>
                  <a:gd name="T7" fmla="*/ 2 h 35"/>
                  <a:gd name="T8" fmla="*/ 6 w 35"/>
                  <a:gd name="T9" fmla="*/ 6 h 35"/>
                  <a:gd name="T10" fmla="*/ 4 w 35"/>
                  <a:gd name="T11" fmla="*/ 8 h 35"/>
                  <a:gd name="T12" fmla="*/ 0 w 35"/>
                  <a:gd name="T13" fmla="*/ 12 h 35"/>
                  <a:gd name="T14" fmla="*/ 0 w 35"/>
                  <a:gd name="T15" fmla="*/ 14 h 35"/>
                  <a:gd name="T16" fmla="*/ 0 w 35"/>
                  <a:gd name="T17" fmla="*/ 16 h 35"/>
                  <a:gd name="T18" fmla="*/ 0 w 35"/>
                  <a:gd name="T19" fmla="*/ 20 h 35"/>
                  <a:gd name="T20" fmla="*/ 0 w 35"/>
                  <a:gd name="T21" fmla="*/ 26 h 35"/>
                  <a:gd name="T22" fmla="*/ 4 w 35"/>
                  <a:gd name="T23" fmla="*/ 28 h 35"/>
                  <a:gd name="T24" fmla="*/ 6 w 35"/>
                  <a:gd name="T25" fmla="*/ 28 h 35"/>
                  <a:gd name="T26" fmla="*/ 6 w 35"/>
                  <a:gd name="T27" fmla="*/ 30 h 35"/>
                  <a:gd name="T28" fmla="*/ 9 w 35"/>
                  <a:gd name="T29" fmla="*/ 34 h 35"/>
                  <a:gd name="T30" fmla="*/ 12 w 35"/>
                  <a:gd name="T31" fmla="*/ 34 h 35"/>
                  <a:gd name="T32" fmla="*/ 18 w 35"/>
                  <a:gd name="T33" fmla="*/ 34 h 35"/>
                  <a:gd name="T34" fmla="*/ 20 w 35"/>
                  <a:gd name="T35" fmla="*/ 34 h 35"/>
                  <a:gd name="T36" fmla="*/ 23 w 35"/>
                  <a:gd name="T37" fmla="*/ 34 h 35"/>
                  <a:gd name="T38" fmla="*/ 26 w 35"/>
                  <a:gd name="T39" fmla="*/ 30 h 35"/>
                  <a:gd name="T40" fmla="*/ 28 w 35"/>
                  <a:gd name="T41" fmla="*/ 28 h 35"/>
                  <a:gd name="T42" fmla="*/ 32 w 35"/>
                  <a:gd name="T43" fmla="*/ 28 h 35"/>
                  <a:gd name="T44" fmla="*/ 32 w 35"/>
                  <a:gd name="T45" fmla="*/ 26 h 35"/>
                  <a:gd name="T46" fmla="*/ 34 w 35"/>
                  <a:gd name="T47" fmla="*/ 20 h 35"/>
                  <a:gd name="T48" fmla="*/ 34 w 35"/>
                  <a:gd name="T49" fmla="*/ 16 h 35"/>
                  <a:gd name="T50" fmla="*/ 34 w 35"/>
                  <a:gd name="T51" fmla="*/ 14 h 35"/>
                  <a:gd name="T52" fmla="*/ 32 w 35"/>
                  <a:gd name="T53" fmla="*/ 12 h 35"/>
                  <a:gd name="T54" fmla="*/ 32 w 35"/>
                  <a:gd name="T55" fmla="*/ 8 h 35"/>
                  <a:gd name="T56" fmla="*/ 28 w 35"/>
                  <a:gd name="T57" fmla="*/ 6 h 35"/>
                  <a:gd name="T58" fmla="*/ 26 w 35"/>
                  <a:gd name="T59" fmla="*/ 2 h 35"/>
                  <a:gd name="T60" fmla="*/ 23 w 35"/>
                  <a:gd name="T61" fmla="*/ 2 h 35"/>
                  <a:gd name="T62" fmla="*/ 20 w 35"/>
                  <a:gd name="T63" fmla="*/ 0 h 35"/>
                  <a:gd name="T64" fmla="*/ 18 w 35"/>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18" y="0"/>
                    </a:moveTo>
                    <a:lnTo>
                      <a:pt x="12" y="0"/>
                    </a:lnTo>
                    <a:lnTo>
                      <a:pt x="9" y="2"/>
                    </a:lnTo>
                    <a:lnTo>
                      <a:pt x="6" y="2"/>
                    </a:lnTo>
                    <a:lnTo>
                      <a:pt x="6" y="6"/>
                    </a:lnTo>
                    <a:lnTo>
                      <a:pt x="4" y="8"/>
                    </a:lnTo>
                    <a:lnTo>
                      <a:pt x="0" y="12"/>
                    </a:lnTo>
                    <a:lnTo>
                      <a:pt x="0" y="14"/>
                    </a:lnTo>
                    <a:lnTo>
                      <a:pt x="0" y="16"/>
                    </a:lnTo>
                    <a:lnTo>
                      <a:pt x="0" y="20"/>
                    </a:lnTo>
                    <a:lnTo>
                      <a:pt x="0" y="26"/>
                    </a:lnTo>
                    <a:lnTo>
                      <a:pt x="4" y="28"/>
                    </a:lnTo>
                    <a:lnTo>
                      <a:pt x="6" y="28"/>
                    </a:lnTo>
                    <a:lnTo>
                      <a:pt x="6" y="30"/>
                    </a:lnTo>
                    <a:lnTo>
                      <a:pt x="9" y="34"/>
                    </a:lnTo>
                    <a:lnTo>
                      <a:pt x="12" y="34"/>
                    </a:lnTo>
                    <a:lnTo>
                      <a:pt x="18" y="34"/>
                    </a:lnTo>
                    <a:lnTo>
                      <a:pt x="20" y="34"/>
                    </a:lnTo>
                    <a:lnTo>
                      <a:pt x="23" y="34"/>
                    </a:lnTo>
                    <a:lnTo>
                      <a:pt x="26" y="30"/>
                    </a:lnTo>
                    <a:lnTo>
                      <a:pt x="28" y="28"/>
                    </a:lnTo>
                    <a:lnTo>
                      <a:pt x="32" y="28"/>
                    </a:lnTo>
                    <a:lnTo>
                      <a:pt x="32" y="26"/>
                    </a:lnTo>
                    <a:lnTo>
                      <a:pt x="34" y="20"/>
                    </a:lnTo>
                    <a:lnTo>
                      <a:pt x="34" y="16"/>
                    </a:lnTo>
                    <a:lnTo>
                      <a:pt x="34" y="14"/>
                    </a:lnTo>
                    <a:lnTo>
                      <a:pt x="32" y="12"/>
                    </a:lnTo>
                    <a:lnTo>
                      <a:pt x="32" y="8"/>
                    </a:lnTo>
                    <a:lnTo>
                      <a:pt x="28" y="6"/>
                    </a:lnTo>
                    <a:lnTo>
                      <a:pt x="26" y="2"/>
                    </a:lnTo>
                    <a:lnTo>
                      <a:pt x="23" y="2"/>
                    </a:lnTo>
                    <a:lnTo>
                      <a:pt x="20" y="0"/>
                    </a:lnTo>
                    <a:lnTo>
                      <a:pt x="18"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70" name="Freeform 141"/>
              <p:cNvSpPr>
                <a:spLocks/>
              </p:cNvSpPr>
              <p:nvPr/>
            </p:nvSpPr>
            <p:spPr bwMode="auto">
              <a:xfrm>
                <a:off x="2589" y="2809"/>
                <a:ext cx="10" cy="11"/>
              </a:xfrm>
              <a:custGeom>
                <a:avLst/>
                <a:gdLst>
                  <a:gd name="T0" fmla="*/ 0 w 10"/>
                  <a:gd name="T1" fmla="*/ 10 h 11"/>
                  <a:gd name="T2" fmla="*/ 9 w 10"/>
                  <a:gd name="T3" fmla="*/ 10 h 11"/>
                  <a:gd name="T4" fmla="*/ 9 w 10"/>
                  <a:gd name="T5" fmla="*/ 0 h 11"/>
                  <a:gd name="T6" fmla="*/ 0 w 10"/>
                  <a:gd name="T7" fmla="*/ 0 h 11"/>
                  <a:gd name="T8" fmla="*/ 0 w 10"/>
                  <a:gd name="T9" fmla="*/ 1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0"/>
                    </a:moveTo>
                    <a:lnTo>
                      <a:pt x="9" y="10"/>
                    </a:lnTo>
                    <a:lnTo>
                      <a:pt x="9" y="0"/>
                    </a:lnTo>
                    <a:lnTo>
                      <a:pt x="0" y="0"/>
                    </a:lnTo>
                    <a:lnTo>
                      <a:pt x="0" y="1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1" name="Freeform 142"/>
              <p:cNvSpPr>
                <a:spLocks/>
              </p:cNvSpPr>
              <p:nvPr/>
            </p:nvSpPr>
            <p:spPr bwMode="auto">
              <a:xfrm>
                <a:off x="2583" y="2809"/>
                <a:ext cx="16" cy="21"/>
              </a:xfrm>
              <a:custGeom>
                <a:avLst/>
                <a:gdLst>
                  <a:gd name="T0" fmla="*/ 0 w 16"/>
                  <a:gd name="T1" fmla="*/ 20 h 21"/>
                  <a:gd name="T2" fmla="*/ 15 w 16"/>
                  <a:gd name="T3" fmla="*/ 20 h 21"/>
                  <a:gd name="T4" fmla="*/ 15 w 16"/>
                  <a:gd name="T5" fmla="*/ 0 h 21"/>
                  <a:gd name="T6" fmla="*/ 0 w 16"/>
                  <a:gd name="T7" fmla="*/ 0 h 21"/>
                  <a:gd name="T8" fmla="*/ 0 w 16"/>
                  <a:gd name="T9" fmla="*/ 2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0"/>
                    </a:moveTo>
                    <a:lnTo>
                      <a:pt x="15" y="20"/>
                    </a:lnTo>
                    <a:lnTo>
                      <a:pt x="15" y="0"/>
                    </a:lnTo>
                    <a:lnTo>
                      <a:pt x="0" y="0"/>
                    </a:lnTo>
                    <a:lnTo>
                      <a:pt x="0" y="2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72" name="Freeform 143"/>
              <p:cNvSpPr>
                <a:spLocks/>
              </p:cNvSpPr>
              <p:nvPr/>
            </p:nvSpPr>
            <p:spPr bwMode="auto">
              <a:xfrm>
                <a:off x="2583" y="2060"/>
                <a:ext cx="24" cy="30"/>
              </a:xfrm>
              <a:custGeom>
                <a:avLst/>
                <a:gdLst>
                  <a:gd name="T0" fmla="*/ 10 w 24"/>
                  <a:gd name="T1" fmla="*/ 0 h 30"/>
                  <a:gd name="T2" fmla="*/ 9 w 24"/>
                  <a:gd name="T3" fmla="*/ 3 h 30"/>
                  <a:gd name="T4" fmla="*/ 7 w 24"/>
                  <a:gd name="T5" fmla="*/ 3 h 30"/>
                  <a:gd name="T6" fmla="*/ 4 w 24"/>
                  <a:gd name="T7" fmla="*/ 3 h 30"/>
                  <a:gd name="T8" fmla="*/ 4 w 24"/>
                  <a:gd name="T9" fmla="*/ 5 h 30"/>
                  <a:gd name="T10" fmla="*/ 3 w 24"/>
                  <a:gd name="T11" fmla="*/ 7 h 30"/>
                  <a:gd name="T12" fmla="*/ 0 w 24"/>
                  <a:gd name="T13" fmla="*/ 9 h 30"/>
                  <a:gd name="T14" fmla="*/ 0 w 24"/>
                  <a:gd name="T15" fmla="*/ 14 h 30"/>
                  <a:gd name="T16" fmla="*/ 0 w 24"/>
                  <a:gd name="T17" fmla="*/ 15 h 30"/>
                  <a:gd name="T18" fmla="*/ 0 w 24"/>
                  <a:gd name="T19" fmla="*/ 18 h 30"/>
                  <a:gd name="T20" fmla="*/ 0 w 24"/>
                  <a:gd name="T21" fmla="*/ 20 h 30"/>
                  <a:gd name="T22" fmla="*/ 3 w 24"/>
                  <a:gd name="T23" fmla="*/ 22 h 30"/>
                  <a:gd name="T24" fmla="*/ 4 w 24"/>
                  <a:gd name="T25" fmla="*/ 24 h 30"/>
                  <a:gd name="T26" fmla="*/ 4 w 24"/>
                  <a:gd name="T27" fmla="*/ 26 h 30"/>
                  <a:gd name="T28" fmla="*/ 7 w 24"/>
                  <a:gd name="T29" fmla="*/ 29 h 30"/>
                  <a:gd name="T30" fmla="*/ 9 w 24"/>
                  <a:gd name="T31" fmla="*/ 29 h 30"/>
                  <a:gd name="T32" fmla="*/ 10 w 24"/>
                  <a:gd name="T33" fmla="*/ 29 h 30"/>
                  <a:gd name="T34" fmla="*/ 14 w 24"/>
                  <a:gd name="T35" fmla="*/ 29 h 30"/>
                  <a:gd name="T36" fmla="*/ 17 w 24"/>
                  <a:gd name="T37" fmla="*/ 29 h 30"/>
                  <a:gd name="T38" fmla="*/ 17 w 24"/>
                  <a:gd name="T39" fmla="*/ 26 h 30"/>
                  <a:gd name="T40" fmla="*/ 19 w 24"/>
                  <a:gd name="T41" fmla="*/ 24 h 30"/>
                  <a:gd name="T42" fmla="*/ 20 w 24"/>
                  <a:gd name="T43" fmla="*/ 22 h 30"/>
                  <a:gd name="T44" fmla="*/ 23 w 24"/>
                  <a:gd name="T45" fmla="*/ 20 h 30"/>
                  <a:gd name="T46" fmla="*/ 23 w 24"/>
                  <a:gd name="T47" fmla="*/ 18 h 30"/>
                  <a:gd name="T48" fmla="*/ 23 w 24"/>
                  <a:gd name="T49" fmla="*/ 15 h 30"/>
                  <a:gd name="T50" fmla="*/ 23 w 24"/>
                  <a:gd name="T51" fmla="*/ 14 h 30"/>
                  <a:gd name="T52" fmla="*/ 23 w 24"/>
                  <a:gd name="T53" fmla="*/ 9 h 30"/>
                  <a:gd name="T54" fmla="*/ 20 w 24"/>
                  <a:gd name="T55" fmla="*/ 7 h 30"/>
                  <a:gd name="T56" fmla="*/ 19 w 24"/>
                  <a:gd name="T57" fmla="*/ 5 h 30"/>
                  <a:gd name="T58" fmla="*/ 17 w 24"/>
                  <a:gd name="T59" fmla="*/ 3 h 30"/>
                  <a:gd name="T60" fmla="*/ 14 w 24"/>
                  <a:gd name="T61" fmla="*/ 3 h 30"/>
                  <a:gd name="T62" fmla="*/ 10 w 24"/>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0"/>
                  <a:gd name="T98" fmla="*/ 24 w 2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0">
                    <a:moveTo>
                      <a:pt x="10" y="0"/>
                    </a:moveTo>
                    <a:lnTo>
                      <a:pt x="9" y="3"/>
                    </a:lnTo>
                    <a:lnTo>
                      <a:pt x="7" y="3"/>
                    </a:lnTo>
                    <a:lnTo>
                      <a:pt x="4" y="3"/>
                    </a:lnTo>
                    <a:lnTo>
                      <a:pt x="4" y="5"/>
                    </a:lnTo>
                    <a:lnTo>
                      <a:pt x="3" y="7"/>
                    </a:lnTo>
                    <a:lnTo>
                      <a:pt x="0" y="9"/>
                    </a:lnTo>
                    <a:lnTo>
                      <a:pt x="0" y="14"/>
                    </a:lnTo>
                    <a:lnTo>
                      <a:pt x="0" y="15"/>
                    </a:lnTo>
                    <a:lnTo>
                      <a:pt x="0" y="18"/>
                    </a:lnTo>
                    <a:lnTo>
                      <a:pt x="0" y="20"/>
                    </a:lnTo>
                    <a:lnTo>
                      <a:pt x="3" y="22"/>
                    </a:lnTo>
                    <a:lnTo>
                      <a:pt x="4" y="24"/>
                    </a:lnTo>
                    <a:lnTo>
                      <a:pt x="4" y="26"/>
                    </a:lnTo>
                    <a:lnTo>
                      <a:pt x="7" y="29"/>
                    </a:lnTo>
                    <a:lnTo>
                      <a:pt x="9" y="29"/>
                    </a:lnTo>
                    <a:lnTo>
                      <a:pt x="10" y="29"/>
                    </a:lnTo>
                    <a:lnTo>
                      <a:pt x="14" y="29"/>
                    </a:lnTo>
                    <a:lnTo>
                      <a:pt x="17" y="29"/>
                    </a:lnTo>
                    <a:lnTo>
                      <a:pt x="17" y="26"/>
                    </a:lnTo>
                    <a:lnTo>
                      <a:pt x="19" y="24"/>
                    </a:lnTo>
                    <a:lnTo>
                      <a:pt x="20" y="22"/>
                    </a:lnTo>
                    <a:lnTo>
                      <a:pt x="23" y="20"/>
                    </a:lnTo>
                    <a:lnTo>
                      <a:pt x="23" y="18"/>
                    </a:lnTo>
                    <a:lnTo>
                      <a:pt x="23" y="15"/>
                    </a:lnTo>
                    <a:lnTo>
                      <a:pt x="23" y="14"/>
                    </a:lnTo>
                    <a:lnTo>
                      <a:pt x="23" y="9"/>
                    </a:lnTo>
                    <a:lnTo>
                      <a:pt x="20" y="7"/>
                    </a:lnTo>
                    <a:lnTo>
                      <a:pt x="19" y="5"/>
                    </a:lnTo>
                    <a:lnTo>
                      <a:pt x="17" y="3"/>
                    </a:lnTo>
                    <a:lnTo>
                      <a:pt x="14" y="3"/>
                    </a:lnTo>
                    <a:lnTo>
                      <a:pt x="10" y="0"/>
                    </a:lnTo>
                  </a:path>
                </a:pathLst>
              </a:custGeom>
              <a:solidFill>
                <a:srgbClr val="FFFFFD"/>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3" name="Freeform 144"/>
              <p:cNvSpPr>
                <a:spLocks/>
              </p:cNvSpPr>
              <p:nvPr/>
            </p:nvSpPr>
            <p:spPr bwMode="auto">
              <a:xfrm>
                <a:off x="2580" y="2055"/>
                <a:ext cx="33" cy="38"/>
              </a:xfrm>
              <a:custGeom>
                <a:avLst/>
                <a:gdLst>
                  <a:gd name="T0" fmla="*/ 18 w 33"/>
                  <a:gd name="T1" fmla="*/ 0 h 38"/>
                  <a:gd name="T2" fmla="*/ 14 w 33"/>
                  <a:gd name="T3" fmla="*/ 0 h 38"/>
                  <a:gd name="T4" fmla="*/ 8 w 33"/>
                  <a:gd name="T5" fmla="*/ 2 h 38"/>
                  <a:gd name="T6" fmla="*/ 6 w 33"/>
                  <a:gd name="T7" fmla="*/ 2 h 38"/>
                  <a:gd name="T8" fmla="*/ 6 w 33"/>
                  <a:gd name="T9" fmla="*/ 5 h 38"/>
                  <a:gd name="T10" fmla="*/ 4 w 33"/>
                  <a:gd name="T11" fmla="*/ 8 h 38"/>
                  <a:gd name="T12" fmla="*/ 0 w 33"/>
                  <a:gd name="T13" fmla="*/ 11 h 38"/>
                  <a:gd name="T14" fmla="*/ 0 w 33"/>
                  <a:gd name="T15" fmla="*/ 14 h 38"/>
                  <a:gd name="T16" fmla="*/ 0 w 33"/>
                  <a:gd name="T17" fmla="*/ 19 h 38"/>
                  <a:gd name="T18" fmla="*/ 0 w 33"/>
                  <a:gd name="T19" fmla="*/ 23 h 38"/>
                  <a:gd name="T20" fmla="*/ 0 w 33"/>
                  <a:gd name="T21" fmla="*/ 25 h 38"/>
                  <a:gd name="T22" fmla="*/ 4 w 33"/>
                  <a:gd name="T23" fmla="*/ 29 h 38"/>
                  <a:gd name="T24" fmla="*/ 6 w 33"/>
                  <a:gd name="T25" fmla="*/ 31 h 38"/>
                  <a:gd name="T26" fmla="*/ 6 w 33"/>
                  <a:gd name="T27" fmla="*/ 33 h 38"/>
                  <a:gd name="T28" fmla="*/ 8 w 33"/>
                  <a:gd name="T29" fmla="*/ 37 h 38"/>
                  <a:gd name="T30" fmla="*/ 14 w 33"/>
                  <a:gd name="T31" fmla="*/ 37 h 38"/>
                  <a:gd name="T32" fmla="*/ 18 w 33"/>
                  <a:gd name="T33" fmla="*/ 37 h 38"/>
                  <a:gd name="T34" fmla="*/ 20 w 33"/>
                  <a:gd name="T35" fmla="*/ 37 h 38"/>
                  <a:gd name="T36" fmla="*/ 23 w 33"/>
                  <a:gd name="T37" fmla="*/ 37 h 38"/>
                  <a:gd name="T38" fmla="*/ 26 w 33"/>
                  <a:gd name="T39" fmla="*/ 33 h 38"/>
                  <a:gd name="T40" fmla="*/ 26 w 33"/>
                  <a:gd name="T41" fmla="*/ 31 h 38"/>
                  <a:gd name="T42" fmla="*/ 28 w 33"/>
                  <a:gd name="T43" fmla="*/ 29 h 38"/>
                  <a:gd name="T44" fmla="*/ 32 w 33"/>
                  <a:gd name="T45" fmla="*/ 25 h 38"/>
                  <a:gd name="T46" fmla="*/ 32 w 33"/>
                  <a:gd name="T47" fmla="*/ 23 h 38"/>
                  <a:gd name="T48" fmla="*/ 32 w 33"/>
                  <a:gd name="T49" fmla="*/ 19 h 38"/>
                  <a:gd name="T50" fmla="*/ 32 w 33"/>
                  <a:gd name="T51" fmla="*/ 14 h 38"/>
                  <a:gd name="T52" fmla="*/ 32 w 33"/>
                  <a:gd name="T53" fmla="*/ 11 h 38"/>
                  <a:gd name="T54" fmla="*/ 28 w 33"/>
                  <a:gd name="T55" fmla="*/ 8 h 38"/>
                  <a:gd name="T56" fmla="*/ 26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8" y="2"/>
                    </a:lnTo>
                    <a:lnTo>
                      <a:pt x="6" y="2"/>
                    </a:lnTo>
                    <a:lnTo>
                      <a:pt x="6" y="5"/>
                    </a:lnTo>
                    <a:lnTo>
                      <a:pt x="4" y="8"/>
                    </a:lnTo>
                    <a:lnTo>
                      <a:pt x="0" y="11"/>
                    </a:lnTo>
                    <a:lnTo>
                      <a:pt x="0" y="14"/>
                    </a:lnTo>
                    <a:lnTo>
                      <a:pt x="0" y="19"/>
                    </a:lnTo>
                    <a:lnTo>
                      <a:pt x="0" y="23"/>
                    </a:lnTo>
                    <a:lnTo>
                      <a:pt x="0" y="25"/>
                    </a:lnTo>
                    <a:lnTo>
                      <a:pt x="4" y="29"/>
                    </a:lnTo>
                    <a:lnTo>
                      <a:pt x="6" y="31"/>
                    </a:lnTo>
                    <a:lnTo>
                      <a:pt x="6" y="33"/>
                    </a:lnTo>
                    <a:lnTo>
                      <a:pt x="8" y="37"/>
                    </a:lnTo>
                    <a:lnTo>
                      <a:pt x="14" y="37"/>
                    </a:lnTo>
                    <a:lnTo>
                      <a:pt x="18" y="37"/>
                    </a:lnTo>
                    <a:lnTo>
                      <a:pt x="20" y="37"/>
                    </a:lnTo>
                    <a:lnTo>
                      <a:pt x="23" y="37"/>
                    </a:lnTo>
                    <a:lnTo>
                      <a:pt x="26" y="33"/>
                    </a:lnTo>
                    <a:lnTo>
                      <a:pt x="26" y="31"/>
                    </a:lnTo>
                    <a:lnTo>
                      <a:pt x="28" y="29"/>
                    </a:lnTo>
                    <a:lnTo>
                      <a:pt x="32" y="25"/>
                    </a:lnTo>
                    <a:lnTo>
                      <a:pt x="32" y="23"/>
                    </a:lnTo>
                    <a:lnTo>
                      <a:pt x="32" y="19"/>
                    </a:lnTo>
                    <a:lnTo>
                      <a:pt x="32" y="14"/>
                    </a:lnTo>
                    <a:lnTo>
                      <a:pt x="32" y="11"/>
                    </a:lnTo>
                    <a:lnTo>
                      <a:pt x="28" y="8"/>
                    </a:lnTo>
                    <a:lnTo>
                      <a:pt x="26" y="5"/>
                    </a:lnTo>
                    <a:lnTo>
                      <a:pt x="26" y="2"/>
                    </a:lnTo>
                    <a:lnTo>
                      <a:pt x="23" y="2"/>
                    </a:lnTo>
                    <a:lnTo>
                      <a:pt x="20" y="0"/>
                    </a:lnTo>
                    <a:lnTo>
                      <a:pt x="18" y="0"/>
                    </a:lnTo>
                  </a:path>
                </a:pathLst>
              </a:custGeom>
              <a:noFill/>
              <a:ln w="12699" cap="rnd">
                <a:solidFill>
                  <a:srgbClr val="E6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74" name="Line 145"/>
              <p:cNvSpPr>
                <a:spLocks noChangeShapeType="1"/>
              </p:cNvSpPr>
              <p:nvPr/>
            </p:nvSpPr>
            <p:spPr bwMode="auto">
              <a:xfrm>
                <a:off x="2589" y="2088"/>
                <a:ext cx="0" cy="713"/>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75" name="Freeform 146"/>
              <p:cNvSpPr>
                <a:spLocks/>
              </p:cNvSpPr>
              <p:nvPr/>
            </p:nvSpPr>
            <p:spPr bwMode="auto">
              <a:xfrm>
                <a:off x="2560" y="1986"/>
                <a:ext cx="6" cy="28"/>
              </a:xfrm>
              <a:custGeom>
                <a:avLst/>
                <a:gdLst>
                  <a:gd name="T0" fmla="*/ 0 w 6"/>
                  <a:gd name="T1" fmla="*/ 0 h 28"/>
                  <a:gd name="T2" fmla="*/ 5 w 6"/>
                  <a:gd name="T3" fmla="*/ 0 h 28"/>
                  <a:gd name="T4" fmla="*/ 5 w 6"/>
                  <a:gd name="T5" fmla="*/ 27 h 28"/>
                  <a:gd name="T6" fmla="*/ 0 w 6"/>
                  <a:gd name="T7" fmla="*/ 27 h 28"/>
                  <a:gd name="T8" fmla="*/ 0 w 6"/>
                  <a:gd name="T9" fmla="*/ 0 h 28"/>
                  <a:gd name="T10" fmla="*/ 0 60000 65536"/>
                  <a:gd name="T11" fmla="*/ 0 60000 65536"/>
                  <a:gd name="T12" fmla="*/ 0 60000 65536"/>
                  <a:gd name="T13" fmla="*/ 0 60000 65536"/>
                  <a:gd name="T14" fmla="*/ 0 60000 65536"/>
                  <a:gd name="T15" fmla="*/ 0 w 6"/>
                  <a:gd name="T16" fmla="*/ 0 h 28"/>
                  <a:gd name="T17" fmla="*/ 6 w 6"/>
                  <a:gd name="T18" fmla="*/ 28 h 28"/>
                </a:gdLst>
                <a:ahLst/>
                <a:cxnLst>
                  <a:cxn ang="T10">
                    <a:pos x="T0" y="T1"/>
                  </a:cxn>
                  <a:cxn ang="T11">
                    <a:pos x="T2" y="T3"/>
                  </a:cxn>
                  <a:cxn ang="T12">
                    <a:pos x="T4" y="T5"/>
                  </a:cxn>
                  <a:cxn ang="T13">
                    <a:pos x="T6" y="T7"/>
                  </a:cxn>
                  <a:cxn ang="T14">
                    <a:pos x="T8" y="T9"/>
                  </a:cxn>
                </a:cxnLst>
                <a:rect l="T15" t="T16" r="T17" b="T18"/>
                <a:pathLst>
                  <a:path w="6" h="28">
                    <a:moveTo>
                      <a:pt x="0" y="0"/>
                    </a:moveTo>
                    <a:lnTo>
                      <a:pt x="5" y="0"/>
                    </a:lnTo>
                    <a:lnTo>
                      <a:pt x="5" y="27"/>
                    </a:lnTo>
                    <a:lnTo>
                      <a:pt x="0" y="27"/>
                    </a:lnTo>
                    <a:lnTo>
                      <a:pt x="0"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6" name="Freeform 147"/>
              <p:cNvSpPr>
                <a:spLocks/>
              </p:cNvSpPr>
              <p:nvPr/>
            </p:nvSpPr>
            <p:spPr bwMode="auto">
              <a:xfrm>
                <a:off x="2598" y="1920"/>
                <a:ext cx="5" cy="5"/>
              </a:xfrm>
              <a:custGeom>
                <a:avLst/>
                <a:gdLst>
                  <a:gd name="T0" fmla="*/ 2 w 5"/>
                  <a:gd name="T1" fmla="*/ 0 h 5"/>
                  <a:gd name="T2" fmla="*/ 2 w 5"/>
                  <a:gd name="T3" fmla="*/ 0 h 5"/>
                  <a:gd name="T4" fmla="*/ 1 w 5"/>
                  <a:gd name="T5" fmla="*/ 0 h 5"/>
                  <a:gd name="T6" fmla="*/ 1 w 5"/>
                  <a:gd name="T7" fmla="*/ 1 h 5"/>
                  <a:gd name="T8" fmla="*/ 0 w 5"/>
                  <a:gd name="T9" fmla="*/ 1 h 5"/>
                  <a:gd name="T10" fmla="*/ 0 w 5"/>
                  <a:gd name="T11" fmla="*/ 2 h 5"/>
                  <a:gd name="T12" fmla="*/ 0 w 5"/>
                  <a:gd name="T13" fmla="*/ 2 h 5"/>
                  <a:gd name="T14" fmla="*/ 0 w 5"/>
                  <a:gd name="T15" fmla="*/ 3 h 5"/>
                  <a:gd name="T16" fmla="*/ 1 w 5"/>
                  <a:gd name="T17" fmla="*/ 3 h 5"/>
                  <a:gd name="T18" fmla="*/ 2 w 5"/>
                  <a:gd name="T19" fmla="*/ 4 h 5"/>
                  <a:gd name="T20" fmla="*/ 3 w 5"/>
                  <a:gd name="T21" fmla="*/ 4 h 5"/>
                  <a:gd name="T22" fmla="*/ 3 w 5"/>
                  <a:gd name="T23" fmla="*/ 3 h 5"/>
                  <a:gd name="T24" fmla="*/ 3 w 5"/>
                  <a:gd name="T25" fmla="*/ 3 h 5"/>
                  <a:gd name="T26" fmla="*/ 3 w 5"/>
                  <a:gd name="T27" fmla="*/ 2 h 5"/>
                  <a:gd name="T28" fmla="*/ 4 w 5"/>
                  <a:gd name="T29" fmla="*/ 2 h 5"/>
                  <a:gd name="T30" fmla="*/ 4 w 5"/>
                  <a:gd name="T31" fmla="*/ 2 h 5"/>
                  <a:gd name="T32" fmla="*/ 3 w 5"/>
                  <a:gd name="T33" fmla="*/ 1 h 5"/>
                  <a:gd name="T34" fmla="*/ 3 w 5"/>
                  <a:gd name="T35" fmla="*/ 0 h 5"/>
                  <a:gd name="T36" fmla="*/ 3 w 5"/>
                  <a:gd name="T37" fmla="*/ 0 h 5"/>
                  <a:gd name="T38" fmla="*/ 2 w 5"/>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5"/>
                  <a:gd name="T62" fmla="*/ 5 w 5"/>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5">
                    <a:moveTo>
                      <a:pt x="2" y="0"/>
                    </a:moveTo>
                    <a:lnTo>
                      <a:pt x="2" y="0"/>
                    </a:lnTo>
                    <a:lnTo>
                      <a:pt x="1" y="0"/>
                    </a:lnTo>
                    <a:lnTo>
                      <a:pt x="1" y="1"/>
                    </a:lnTo>
                    <a:lnTo>
                      <a:pt x="0" y="1"/>
                    </a:lnTo>
                    <a:lnTo>
                      <a:pt x="0" y="2"/>
                    </a:lnTo>
                    <a:lnTo>
                      <a:pt x="0" y="3"/>
                    </a:lnTo>
                    <a:lnTo>
                      <a:pt x="1" y="3"/>
                    </a:lnTo>
                    <a:lnTo>
                      <a:pt x="2" y="4"/>
                    </a:lnTo>
                    <a:lnTo>
                      <a:pt x="3" y="4"/>
                    </a:lnTo>
                    <a:lnTo>
                      <a:pt x="3" y="3"/>
                    </a:lnTo>
                    <a:lnTo>
                      <a:pt x="3" y="2"/>
                    </a:lnTo>
                    <a:lnTo>
                      <a:pt x="4" y="2"/>
                    </a:lnTo>
                    <a:lnTo>
                      <a:pt x="3" y="1"/>
                    </a:lnTo>
                    <a:lnTo>
                      <a:pt x="3" y="0"/>
                    </a:lnTo>
                    <a:lnTo>
                      <a:pt x="2"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7" name="Freeform 148"/>
              <p:cNvSpPr>
                <a:spLocks/>
              </p:cNvSpPr>
              <p:nvPr/>
            </p:nvSpPr>
            <p:spPr bwMode="auto">
              <a:xfrm>
                <a:off x="2587" y="1957"/>
                <a:ext cx="22" cy="55"/>
              </a:xfrm>
              <a:custGeom>
                <a:avLst/>
                <a:gdLst>
                  <a:gd name="T0" fmla="*/ 0 w 22"/>
                  <a:gd name="T1" fmla="*/ 0 h 55"/>
                  <a:gd name="T2" fmla="*/ 21 w 22"/>
                  <a:gd name="T3" fmla="*/ 0 h 55"/>
                  <a:gd name="T4" fmla="*/ 21 w 22"/>
                  <a:gd name="T5" fmla="*/ 54 h 55"/>
                  <a:gd name="T6" fmla="*/ 21 w 22"/>
                  <a:gd name="T7" fmla="*/ 44 h 55"/>
                  <a:gd name="T8" fmla="*/ 19 w 22"/>
                  <a:gd name="T9" fmla="*/ 37 h 55"/>
                  <a:gd name="T10" fmla="*/ 19 w 22"/>
                  <a:gd name="T11" fmla="*/ 30 h 55"/>
                  <a:gd name="T12" fmla="*/ 19 w 22"/>
                  <a:gd name="T13" fmla="*/ 24 h 55"/>
                  <a:gd name="T14" fmla="*/ 19 w 22"/>
                  <a:gd name="T15" fmla="*/ 19 h 55"/>
                  <a:gd name="T16" fmla="*/ 17 w 22"/>
                  <a:gd name="T17" fmla="*/ 14 h 55"/>
                  <a:gd name="T18" fmla="*/ 17 w 22"/>
                  <a:gd name="T19" fmla="*/ 12 h 55"/>
                  <a:gd name="T20" fmla="*/ 17 w 22"/>
                  <a:gd name="T21" fmla="*/ 10 h 55"/>
                  <a:gd name="T22" fmla="*/ 15 w 22"/>
                  <a:gd name="T23" fmla="*/ 7 h 55"/>
                  <a:gd name="T24" fmla="*/ 14 w 22"/>
                  <a:gd name="T25" fmla="*/ 5 h 55"/>
                  <a:gd name="T26" fmla="*/ 11 w 22"/>
                  <a:gd name="T27" fmla="*/ 5 h 55"/>
                  <a:gd name="T28" fmla="*/ 10 w 22"/>
                  <a:gd name="T29" fmla="*/ 2 h 55"/>
                  <a:gd name="T30" fmla="*/ 6 w 22"/>
                  <a:gd name="T31" fmla="*/ 2 h 55"/>
                  <a:gd name="T32" fmla="*/ 4 w 22"/>
                  <a:gd name="T33" fmla="*/ 2 h 55"/>
                  <a:gd name="T34" fmla="*/ 0 w 22"/>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55"/>
                  <a:gd name="T56" fmla="*/ 22 w 22"/>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55">
                    <a:moveTo>
                      <a:pt x="0" y="0"/>
                    </a:moveTo>
                    <a:lnTo>
                      <a:pt x="21" y="0"/>
                    </a:lnTo>
                    <a:lnTo>
                      <a:pt x="21" y="54"/>
                    </a:lnTo>
                    <a:lnTo>
                      <a:pt x="21" y="44"/>
                    </a:lnTo>
                    <a:lnTo>
                      <a:pt x="19" y="37"/>
                    </a:lnTo>
                    <a:lnTo>
                      <a:pt x="19" y="30"/>
                    </a:lnTo>
                    <a:lnTo>
                      <a:pt x="19" y="24"/>
                    </a:lnTo>
                    <a:lnTo>
                      <a:pt x="19" y="19"/>
                    </a:lnTo>
                    <a:lnTo>
                      <a:pt x="17" y="14"/>
                    </a:lnTo>
                    <a:lnTo>
                      <a:pt x="17" y="12"/>
                    </a:lnTo>
                    <a:lnTo>
                      <a:pt x="17" y="10"/>
                    </a:lnTo>
                    <a:lnTo>
                      <a:pt x="15" y="7"/>
                    </a:lnTo>
                    <a:lnTo>
                      <a:pt x="14" y="5"/>
                    </a:lnTo>
                    <a:lnTo>
                      <a:pt x="11" y="5"/>
                    </a:lnTo>
                    <a:lnTo>
                      <a:pt x="10" y="2"/>
                    </a:lnTo>
                    <a:lnTo>
                      <a:pt x="6" y="2"/>
                    </a:lnTo>
                    <a:lnTo>
                      <a:pt x="4" y="2"/>
                    </a:lnTo>
                    <a:lnTo>
                      <a:pt x="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8" name="Freeform 149"/>
              <p:cNvSpPr>
                <a:spLocks/>
              </p:cNvSpPr>
              <p:nvPr/>
            </p:nvSpPr>
            <p:spPr bwMode="auto">
              <a:xfrm>
                <a:off x="2780" y="2726"/>
                <a:ext cx="20" cy="25"/>
              </a:xfrm>
              <a:custGeom>
                <a:avLst/>
                <a:gdLst>
                  <a:gd name="T0" fmla="*/ 13 w 20"/>
                  <a:gd name="T1" fmla="*/ 24 h 25"/>
                  <a:gd name="T2" fmla="*/ 15 w 20"/>
                  <a:gd name="T3" fmla="*/ 16 h 25"/>
                  <a:gd name="T4" fmla="*/ 17 w 20"/>
                  <a:gd name="T5" fmla="*/ 8 h 25"/>
                  <a:gd name="T6" fmla="*/ 19 w 20"/>
                  <a:gd name="T7" fmla="*/ 3 h 25"/>
                  <a:gd name="T8" fmla="*/ 19 w 20"/>
                  <a:gd name="T9" fmla="*/ 0 h 25"/>
                  <a:gd name="T10" fmla="*/ 15 w 20"/>
                  <a:gd name="T11" fmla="*/ 6 h 25"/>
                  <a:gd name="T12" fmla="*/ 13 w 20"/>
                  <a:gd name="T13" fmla="*/ 10 h 25"/>
                  <a:gd name="T14" fmla="*/ 7 w 20"/>
                  <a:gd name="T15" fmla="*/ 16 h 25"/>
                  <a:gd name="T16" fmla="*/ 4 w 20"/>
                  <a:gd name="T17" fmla="*/ 21 h 25"/>
                  <a:gd name="T18" fmla="*/ 0 w 20"/>
                  <a:gd name="T19" fmla="*/ 24 h 25"/>
                  <a:gd name="T20" fmla="*/ 13 w 20"/>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3" y="10"/>
                    </a:lnTo>
                    <a:lnTo>
                      <a:pt x="7" y="16"/>
                    </a:lnTo>
                    <a:lnTo>
                      <a:pt x="4" y="21"/>
                    </a:lnTo>
                    <a:lnTo>
                      <a:pt x="0" y="24"/>
                    </a:lnTo>
                    <a:lnTo>
                      <a:pt x="13" y="24"/>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79" name="Freeform 150"/>
              <p:cNvSpPr>
                <a:spLocks/>
              </p:cNvSpPr>
              <p:nvPr/>
            </p:nvSpPr>
            <p:spPr bwMode="auto">
              <a:xfrm>
                <a:off x="2593" y="2673"/>
                <a:ext cx="189" cy="78"/>
              </a:xfrm>
              <a:custGeom>
                <a:avLst/>
                <a:gdLst>
                  <a:gd name="T0" fmla="*/ 155 w 189"/>
                  <a:gd name="T1" fmla="*/ 75 h 78"/>
                  <a:gd name="T2" fmla="*/ 164 w 189"/>
                  <a:gd name="T3" fmla="*/ 70 h 78"/>
                  <a:gd name="T4" fmla="*/ 172 w 189"/>
                  <a:gd name="T5" fmla="*/ 64 h 78"/>
                  <a:gd name="T6" fmla="*/ 178 w 189"/>
                  <a:gd name="T7" fmla="*/ 60 h 78"/>
                  <a:gd name="T8" fmla="*/ 183 w 189"/>
                  <a:gd name="T9" fmla="*/ 55 h 78"/>
                  <a:gd name="T10" fmla="*/ 186 w 189"/>
                  <a:gd name="T11" fmla="*/ 49 h 78"/>
                  <a:gd name="T12" fmla="*/ 183 w 189"/>
                  <a:gd name="T13" fmla="*/ 44 h 78"/>
                  <a:gd name="T14" fmla="*/ 178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9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3" y="55"/>
                    </a:lnTo>
                    <a:lnTo>
                      <a:pt x="186" y="51"/>
                    </a:lnTo>
                    <a:lnTo>
                      <a:pt x="186" y="49"/>
                    </a:lnTo>
                    <a:lnTo>
                      <a:pt x="188" y="47"/>
                    </a:lnTo>
                    <a:lnTo>
                      <a:pt x="183" y="44"/>
                    </a:lnTo>
                    <a:lnTo>
                      <a:pt x="180" y="39"/>
                    </a:lnTo>
                    <a:lnTo>
                      <a:pt x="178" y="36"/>
                    </a:lnTo>
                    <a:lnTo>
                      <a:pt x="172" y="34"/>
                    </a:lnTo>
                    <a:lnTo>
                      <a:pt x="166" y="31"/>
                    </a:lnTo>
                    <a:lnTo>
                      <a:pt x="164" y="29"/>
                    </a:lnTo>
                    <a:lnTo>
                      <a:pt x="158" y="26"/>
                    </a:lnTo>
                    <a:lnTo>
                      <a:pt x="153" y="24"/>
                    </a:lnTo>
                    <a:lnTo>
                      <a:pt x="147" y="21"/>
                    </a:lnTo>
                    <a:lnTo>
                      <a:pt x="141" y="18"/>
                    </a:lnTo>
                    <a:lnTo>
                      <a:pt x="137" y="18"/>
                    </a:lnTo>
                    <a:lnTo>
                      <a:pt x="131" y="16"/>
                    </a:lnTo>
                    <a:lnTo>
                      <a:pt x="125" y="13"/>
                    </a:lnTo>
                    <a:lnTo>
                      <a:pt x="120" y="13"/>
                    </a:lnTo>
                    <a:lnTo>
                      <a:pt x="112" y="11"/>
                    </a:lnTo>
                    <a:lnTo>
                      <a:pt x="106" y="11"/>
                    </a:lnTo>
                    <a:lnTo>
                      <a:pt x="100" y="9"/>
                    </a:lnTo>
                    <a:lnTo>
                      <a:pt x="96" y="9"/>
                    </a:lnTo>
                    <a:lnTo>
                      <a:pt x="90" y="5"/>
                    </a:lnTo>
                    <a:lnTo>
                      <a:pt x="84" y="5"/>
                    </a:lnTo>
                    <a:lnTo>
                      <a:pt x="79"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8" y="18"/>
                    </a:lnTo>
                    <a:lnTo>
                      <a:pt x="24" y="21"/>
                    </a:lnTo>
                    <a:lnTo>
                      <a:pt x="30"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0" name="Freeform 151"/>
              <p:cNvSpPr>
                <a:spLocks/>
              </p:cNvSpPr>
              <p:nvPr/>
            </p:nvSpPr>
            <p:spPr bwMode="auto">
              <a:xfrm>
                <a:off x="2422" y="2607"/>
                <a:ext cx="162" cy="61"/>
              </a:xfrm>
              <a:custGeom>
                <a:avLst/>
                <a:gdLst>
                  <a:gd name="T0" fmla="*/ 66 w 162"/>
                  <a:gd name="T1" fmla="*/ 12 h 61"/>
                  <a:gd name="T2" fmla="*/ 84 w 162"/>
                  <a:gd name="T3" fmla="*/ 7 h 61"/>
                  <a:gd name="T4" fmla="*/ 101 w 162"/>
                  <a:gd name="T5" fmla="*/ 3 h 61"/>
                  <a:gd name="T6" fmla="*/ 117 w 162"/>
                  <a:gd name="T7" fmla="*/ 0 h 61"/>
                  <a:gd name="T8" fmla="*/ 134 w 162"/>
                  <a:gd name="T9" fmla="*/ 0 h 61"/>
                  <a:gd name="T10" fmla="*/ 144 w 162"/>
                  <a:gd name="T11" fmla="*/ 3 h 61"/>
                  <a:gd name="T12" fmla="*/ 155 w 162"/>
                  <a:gd name="T13" fmla="*/ 5 h 61"/>
                  <a:gd name="T14" fmla="*/ 161 w 162"/>
                  <a:gd name="T15" fmla="*/ 12 h 61"/>
                  <a:gd name="T16" fmla="*/ 158 w 162"/>
                  <a:gd name="T17" fmla="*/ 20 h 61"/>
                  <a:gd name="T18" fmla="*/ 155 w 162"/>
                  <a:gd name="T19" fmla="*/ 28 h 61"/>
                  <a:gd name="T20" fmla="*/ 147 w 162"/>
                  <a:gd name="T21" fmla="*/ 30 h 61"/>
                  <a:gd name="T22" fmla="*/ 136 w 162"/>
                  <a:gd name="T23" fmla="*/ 32 h 61"/>
                  <a:gd name="T24" fmla="*/ 122 w 162"/>
                  <a:gd name="T25" fmla="*/ 35 h 61"/>
                  <a:gd name="T26" fmla="*/ 109 w 162"/>
                  <a:gd name="T27" fmla="*/ 37 h 61"/>
                  <a:gd name="T28" fmla="*/ 93 w 162"/>
                  <a:gd name="T29" fmla="*/ 40 h 61"/>
                  <a:gd name="T30" fmla="*/ 79 w 162"/>
                  <a:gd name="T31" fmla="*/ 42 h 61"/>
                  <a:gd name="T32" fmla="*/ 66 w 162"/>
                  <a:gd name="T33" fmla="*/ 48 h 61"/>
                  <a:gd name="T34" fmla="*/ 54 w 162"/>
                  <a:gd name="T35" fmla="*/ 50 h 61"/>
                  <a:gd name="T36" fmla="*/ 43 w 162"/>
                  <a:gd name="T37" fmla="*/ 53 h 61"/>
                  <a:gd name="T38" fmla="*/ 35 w 162"/>
                  <a:gd name="T39" fmla="*/ 55 h 61"/>
                  <a:gd name="T40" fmla="*/ 25 w 162"/>
                  <a:gd name="T41" fmla="*/ 57 h 61"/>
                  <a:gd name="T42" fmla="*/ 19 w 162"/>
                  <a:gd name="T43" fmla="*/ 60 h 61"/>
                  <a:gd name="T44" fmla="*/ 11 w 162"/>
                  <a:gd name="T45" fmla="*/ 60 h 61"/>
                  <a:gd name="T46" fmla="*/ 6 w 162"/>
                  <a:gd name="T47" fmla="*/ 60 h 61"/>
                  <a:gd name="T48" fmla="*/ 0 w 162"/>
                  <a:gd name="T49" fmla="*/ 55 h 61"/>
                  <a:gd name="T50" fmla="*/ 0 w 162"/>
                  <a:gd name="T51" fmla="*/ 48 h 61"/>
                  <a:gd name="T52" fmla="*/ 2 w 162"/>
                  <a:gd name="T53" fmla="*/ 42 h 61"/>
                  <a:gd name="T54" fmla="*/ 11 w 162"/>
                  <a:gd name="T55" fmla="*/ 37 h 61"/>
                  <a:gd name="T56" fmla="*/ 19 w 162"/>
                  <a:gd name="T57" fmla="*/ 30 h 61"/>
                  <a:gd name="T58" fmla="*/ 29 w 162"/>
                  <a:gd name="T59" fmla="*/ 25 h 61"/>
                  <a:gd name="T60" fmla="*/ 41 w 162"/>
                  <a:gd name="T61" fmla="*/ 20 h 61"/>
                  <a:gd name="T62" fmla="*/ 52 w 162"/>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61"/>
                  <a:gd name="T98" fmla="*/ 162 w 162"/>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61">
                    <a:moveTo>
                      <a:pt x="57" y="16"/>
                    </a:moveTo>
                    <a:lnTo>
                      <a:pt x="66" y="12"/>
                    </a:lnTo>
                    <a:lnTo>
                      <a:pt x="76" y="10"/>
                    </a:lnTo>
                    <a:lnTo>
                      <a:pt x="84" y="7"/>
                    </a:lnTo>
                    <a:lnTo>
                      <a:pt x="93" y="5"/>
                    </a:lnTo>
                    <a:lnTo>
                      <a:pt x="101" y="3"/>
                    </a:lnTo>
                    <a:lnTo>
                      <a:pt x="109" y="3"/>
                    </a:lnTo>
                    <a:lnTo>
                      <a:pt x="117" y="0"/>
                    </a:lnTo>
                    <a:lnTo>
                      <a:pt x="125" y="0"/>
                    </a:lnTo>
                    <a:lnTo>
                      <a:pt x="134" y="0"/>
                    </a:lnTo>
                    <a:lnTo>
                      <a:pt x="138" y="0"/>
                    </a:lnTo>
                    <a:lnTo>
                      <a:pt x="144" y="3"/>
                    </a:lnTo>
                    <a:lnTo>
                      <a:pt x="150" y="3"/>
                    </a:lnTo>
                    <a:lnTo>
                      <a:pt x="155" y="5"/>
                    </a:lnTo>
                    <a:lnTo>
                      <a:pt x="158" y="10"/>
                    </a:lnTo>
                    <a:lnTo>
                      <a:pt x="161" y="12"/>
                    </a:lnTo>
                    <a:lnTo>
                      <a:pt x="161" y="18"/>
                    </a:lnTo>
                    <a:lnTo>
                      <a:pt x="158" y="20"/>
                    </a:lnTo>
                    <a:lnTo>
                      <a:pt x="158" y="25"/>
                    </a:lnTo>
                    <a:lnTo>
                      <a:pt x="155" y="28"/>
                    </a:lnTo>
                    <a:lnTo>
                      <a:pt x="150" y="30"/>
                    </a:lnTo>
                    <a:lnTo>
                      <a:pt x="147" y="30"/>
                    </a:lnTo>
                    <a:lnTo>
                      <a:pt x="142" y="32"/>
                    </a:lnTo>
                    <a:lnTo>
                      <a:pt x="136" y="32"/>
                    </a:lnTo>
                    <a:lnTo>
                      <a:pt x="128" y="35"/>
                    </a:lnTo>
                    <a:lnTo>
                      <a:pt x="122" y="35"/>
                    </a:lnTo>
                    <a:lnTo>
                      <a:pt x="115" y="37"/>
                    </a:lnTo>
                    <a:lnTo>
                      <a:pt x="109" y="37"/>
                    </a:lnTo>
                    <a:lnTo>
                      <a:pt x="101" y="40"/>
                    </a:lnTo>
                    <a:lnTo>
                      <a:pt x="93" y="40"/>
                    </a:lnTo>
                    <a:lnTo>
                      <a:pt x="84" y="42"/>
                    </a:lnTo>
                    <a:lnTo>
                      <a:pt x="79" y="42"/>
                    </a:lnTo>
                    <a:lnTo>
                      <a:pt x="70" y="44"/>
                    </a:lnTo>
                    <a:lnTo>
                      <a:pt x="66" y="48"/>
                    </a:lnTo>
                    <a:lnTo>
                      <a:pt x="60" y="48"/>
                    </a:lnTo>
                    <a:lnTo>
                      <a:pt x="54" y="50"/>
                    </a:lnTo>
                    <a:lnTo>
                      <a:pt x="49" y="50"/>
                    </a:lnTo>
                    <a:lnTo>
                      <a:pt x="43" y="53"/>
                    </a:lnTo>
                    <a:lnTo>
                      <a:pt x="39" y="55"/>
                    </a:lnTo>
                    <a:lnTo>
                      <a:pt x="35" y="55"/>
                    </a:lnTo>
                    <a:lnTo>
                      <a:pt x="29" y="57"/>
                    </a:lnTo>
                    <a:lnTo>
                      <a:pt x="25" y="57"/>
                    </a:lnTo>
                    <a:lnTo>
                      <a:pt x="22"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11" y="37"/>
                    </a:lnTo>
                    <a:lnTo>
                      <a:pt x="14" y="35"/>
                    </a:lnTo>
                    <a:lnTo>
                      <a:pt x="19" y="30"/>
                    </a:lnTo>
                    <a:lnTo>
                      <a:pt x="25" y="28"/>
                    </a:lnTo>
                    <a:lnTo>
                      <a:pt x="29" y="25"/>
                    </a:lnTo>
                    <a:lnTo>
                      <a:pt x="35" y="23"/>
                    </a:lnTo>
                    <a:lnTo>
                      <a:pt x="41" y="20"/>
                    </a:lnTo>
                    <a:lnTo>
                      <a:pt x="46" y="18"/>
                    </a:lnTo>
                    <a:lnTo>
                      <a:pt x="52" y="16"/>
                    </a:lnTo>
                    <a:lnTo>
                      <a:pt x="57" y="16"/>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1" name="Freeform 152"/>
              <p:cNvSpPr>
                <a:spLocks/>
              </p:cNvSpPr>
              <p:nvPr/>
            </p:nvSpPr>
            <p:spPr bwMode="auto">
              <a:xfrm>
                <a:off x="2618" y="2759"/>
                <a:ext cx="174" cy="105"/>
              </a:xfrm>
              <a:custGeom>
                <a:avLst/>
                <a:gdLst>
                  <a:gd name="T0" fmla="*/ 173 w 174"/>
                  <a:gd name="T1" fmla="*/ 0 h 105"/>
                  <a:gd name="T2" fmla="*/ 164 w 174"/>
                  <a:gd name="T3" fmla="*/ 22 h 105"/>
                  <a:gd name="T4" fmla="*/ 159 w 174"/>
                  <a:gd name="T5" fmla="*/ 40 h 105"/>
                  <a:gd name="T6" fmla="*/ 154 w 174"/>
                  <a:gd name="T7" fmla="*/ 51 h 105"/>
                  <a:gd name="T8" fmla="*/ 145 w 174"/>
                  <a:gd name="T9" fmla="*/ 56 h 105"/>
                  <a:gd name="T10" fmla="*/ 137 w 174"/>
                  <a:gd name="T11" fmla="*/ 64 h 105"/>
                  <a:gd name="T12" fmla="*/ 126 w 174"/>
                  <a:gd name="T13" fmla="*/ 70 h 105"/>
                  <a:gd name="T14" fmla="*/ 117 w 174"/>
                  <a:gd name="T15" fmla="*/ 77 h 105"/>
                  <a:gd name="T16" fmla="*/ 107 w 174"/>
                  <a:gd name="T17" fmla="*/ 83 h 105"/>
                  <a:gd name="T18" fmla="*/ 96 w 174"/>
                  <a:gd name="T19" fmla="*/ 85 h 105"/>
                  <a:gd name="T20" fmla="*/ 85 w 174"/>
                  <a:gd name="T21" fmla="*/ 91 h 105"/>
                  <a:gd name="T22" fmla="*/ 74 w 174"/>
                  <a:gd name="T23" fmla="*/ 93 h 105"/>
                  <a:gd name="T24" fmla="*/ 60 w 174"/>
                  <a:gd name="T25" fmla="*/ 96 h 105"/>
                  <a:gd name="T26" fmla="*/ 49 w 174"/>
                  <a:gd name="T27" fmla="*/ 98 h 105"/>
                  <a:gd name="T28" fmla="*/ 39 w 174"/>
                  <a:gd name="T29" fmla="*/ 101 h 105"/>
                  <a:gd name="T30" fmla="*/ 27 w 174"/>
                  <a:gd name="T31" fmla="*/ 101 h 105"/>
                  <a:gd name="T32" fmla="*/ 19 w 174"/>
                  <a:gd name="T33" fmla="*/ 104 h 105"/>
                  <a:gd name="T34" fmla="*/ 8 w 174"/>
                  <a:gd name="T35" fmla="*/ 104 h 105"/>
                  <a:gd name="T36" fmla="*/ 0 w 174"/>
                  <a:gd name="T37" fmla="*/ 104 h 105"/>
                  <a:gd name="T38" fmla="*/ 17 w 174"/>
                  <a:gd name="T39" fmla="*/ 101 h 105"/>
                  <a:gd name="T40" fmla="*/ 27 w 174"/>
                  <a:gd name="T41" fmla="*/ 96 h 105"/>
                  <a:gd name="T42" fmla="*/ 39 w 174"/>
                  <a:gd name="T43" fmla="*/ 93 h 105"/>
                  <a:gd name="T44" fmla="*/ 44 w 174"/>
                  <a:gd name="T45" fmla="*/ 91 h 105"/>
                  <a:gd name="T46" fmla="*/ 49 w 174"/>
                  <a:gd name="T47" fmla="*/ 85 h 105"/>
                  <a:gd name="T48" fmla="*/ 52 w 174"/>
                  <a:gd name="T49" fmla="*/ 80 h 105"/>
                  <a:gd name="T50" fmla="*/ 55 w 174"/>
                  <a:gd name="T51" fmla="*/ 70 h 105"/>
                  <a:gd name="T52" fmla="*/ 55 w 174"/>
                  <a:gd name="T53" fmla="*/ 59 h 105"/>
                  <a:gd name="T54" fmla="*/ 55 w 174"/>
                  <a:gd name="T55" fmla="*/ 51 h 105"/>
                  <a:gd name="T56" fmla="*/ 52 w 174"/>
                  <a:gd name="T57" fmla="*/ 40 h 105"/>
                  <a:gd name="T58" fmla="*/ 72 w 174"/>
                  <a:gd name="T59" fmla="*/ 38 h 105"/>
                  <a:gd name="T60" fmla="*/ 88 w 174"/>
                  <a:gd name="T61" fmla="*/ 32 h 105"/>
                  <a:gd name="T62" fmla="*/ 107 w 174"/>
                  <a:gd name="T63" fmla="*/ 24 h 105"/>
                  <a:gd name="T64" fmla="*/ 126 w 174"/>
                  <a:gd name="T65" fmla="*/ 17 h 105"/>
                  <a:gd name="T66" fmla="*/ 142 w 174"/>
                  <a:gd name="T67" fmla="*/ 9 h 105"/>
                  <a:gd name="T68" fmla="*/ 154 w 174"/>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105"/>
                  <a:gd name="T107" fmla="*/ 174 w 174"/>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105">
                    <a:moveTo>
                      <a:pt x="173" y="0"/>
                    </a:moveTo>
                    <a:lnTo>
                      <a:pt x="173" y="0"/>
                    </a:lnTo>
                    <a:lnTo>
                      <a:pt x="170" y="11"/>
                    </a:lnTo>
                    <a:lnTo>
                      <a:pt x="164" y="22"/>
                    </a:lnTo>
                    <a:lnTo>
                      <a:pt x="162" y="32"/>
                    </a:lnTo>
                    <a:lnTo>
                      <a:pt x="159" y="40"/>
                    </a:lnTo>
                    <a:lnTo>
                      <a:pt x="156" y="45"/>
                    </a:lnTo>
                    <a:lnTo>
                      <a:pt x="154" y="51"/>
                    </a:lnTo>
                    <a:lnTo>
                      <a:pt x="148" y="53"/>
                    </a:lnTo>
                    <a:lnTo>
                      <a:pt x="145" y="56"/>
                    </a:lnTo>
                    <a:lnTo>
                      <a:pt x="140" y="61"/>
                    </a:lnTo>
                    <a:lnTo>
                      <a:pt x="137" y="64"/>
                    </a:lnTo>
                    <a:lnTo>
                      <a:pt x="131" y="66"/>
                    </a:lnTo>
                    <a:lnTo>
                      <a:pt x="126" y="70"/>
                    </a:lnTo>
                    <a:lnTo>
                      <a:pt x="123" y="72"/>
                    </a:lnTo>
                    <a:lnTo>
                      <a:pt x="117" y="77"/>
                    </a:lnTo>
                    <a:lnTo>
                      <a:pt x="113" y="80"/>
                    </a:lnTo>
                    <a:lnTo>
                      <a:pt x="107" y="83"/>
                    </a:lnTo>
                    <a:lnTo>
                      <a:pt x="101" y="83"/>
                    </a:lnTo>
                    <a:lnTo>
                      <a:pt x="96" y="85"/>
                    </a:lnTo>
                    <a:lnTo>
                      <a:pt x="90" y="87"/>
                    </a:lnTo>
                    <a:lnTo>
                      <a:pt x="85" y="91"/>
                    </a:lnTo>
                    <a:lnTo>
                      <a:pt x="80" y="91"/>
                    </a:lnTo>
                    <a:lnTo>
                      <a:pt x="74" y="93"/>
                    </a:lnTo>
                    <a:lnTo>
                      <a:pt x="68" y="93"/>
                    </a:lnTo>
                    <a:lnTo>
                      <a:pt x="60" y="96"/>
                    </a:lnTo>
                    <a:lnTo>
                      <a:pt x="55" y="96"/>
                    </a:lnTo>
                    <a:lnTo>
                      <a:pt x="49" y="98"/>
                    </a:lnTo>
                    <a:lnTo>
                      <a:pt x="44" y="98"/>
                    </a:lnTo>
                    <a:lnTo>
                      <a:pt x="39" y="101"/>
                    </a:lnTo>
                    <a:lnTo>
                      <a:pt x="33" y="101"/>
                    </a:lnTo>
                    <a:lnTo>
                      <a:pt x="27" y="101"/>
                    </a:lnTo>
                    <a:lnTo>
                      <a:pt x="22" y="101"/>
                    </a:lnTo>
                    <a:lnTo>
                      <a:pt x="19" y="104"/>
                    </a:lnTo>
                    <a:lnTo>
                      <a:pt x="14" y="104"/>
                    </a:lnTo>
                    <a:lnTo>
                      <a:pt x="8" y="104"/>
                    </a:lnTo>
                    <a:lnTo>
                      <a:pt x="6" y="104"/>
                    </a:lnTo>
                    <a:lnTo>
                      <a:pt x="0" y="104"/>
                    </a:lnTo>
                    <a:lnTo>
                      <a:pt x="8" y="101"/>
                    </a:lnTo>
                    <a:lnTo>
                      <a:pt x="17" y="101"/>
                    </a:lnTo>
                    <a:lnTo>
                      <a:pt x="22" y="98"/>
                    </a:lnTo>
                    <a:lnTo>
                      <a:pt x="27" y="96"/>
                    </a:lnTo>
                    <a:lnTo>
                      <a:pt x="33" y="96"/>
                    </a:lnTo>
                    <a:lnTo>
                      <a:pt x="39" y="93"/>
                    </a:lnTo>
                    <a:lnTo>
                      <a:pt x="41" y="93"/>
                    </a:lnTo>
                    <a:lnTo>
                      <a:pt x="44" y="91"/>
                    </a:lnTo>
                    <a:lnTo>
                      <a:pt x="47" y="87"/>
                    </a:lnTo>
                    <a:lnTo>
                      <a:pt x="49" y="85"/>
                    </a:lnTo>
                    <a:lnTo>
                      <a:pt x="52" y="83"/>
                    </a:lnTo>
                    <a:lnTo>
                      <a:pt x="52" y="80"/>
                    </a:lnTo>
                    <a:lnTo>
                      <a:pt x="55" y="74"/>
                    </a:lnTo>
                    <a:lnTo>
                      <a:pt x="55" y="70"/>
                    </a:lnTo>
                    <a:lnTo>
                      <a:pt x="55" y="64"/>
                    </a:lnTo>
                    <a:lnTo>
                      <a:pt x="55" y="59"/>
                    </a:lnTo>
                    <a:lnTo>
                      <a:pt x="55" y="53"/>
                    </a:lnTo>
                    <a:lnTo>
                      <a:pt x="55" y="51"/>
                    </a:lnTo>
                    <a:lnTo>
                      <a:pt x="55" y="45"/>
                    </a:lnTo>
                    <a:lnTo>
                      <a:pt x="52" y="40"/>
                    </a:lnTo>
                    <a:lnTo>
                      <a:pt x="60" y="40"/>
                    </a:lnTo>
                    <a:lnTo>
                      <a:pt x="72" y="38"/>
                    </a:lnTo>
                    <a:lnTo>
                      <a:pt x="80" y="35"/>
                    </a:lnTo>
                    <a:lnTo>
                      <a:pt x="88" y="32"/>
                    </a:lnTo>
                    <a:lnTo>
                      <a:pt x="99" y="30"/>
                    </a:lnTo>
                    <a:lnTo>
                      <a:pt x="107" y="24"/>
                    </a:lnTo>
                    <a:lnTo>
                      <a:pt x="117" y="22"/>
                    </a:lnTo>
                    <a:lnTo>
                      <a:pt x="126" y="17"/>
                    </a:lnTo>
                    <a:lnTo>
                      <a:pt x="134" y="13"/>
                    </a:lnTo>
                    <a:lnTo>
                      <a:pt x="142" y="9"/>
                    </a:lnTo>
                    <a:lnTo>
                      <a:pt x="150" y="3"/>
                    </a:lnTo>
                    <a:lnTo>
                      <a:pt x="154" y="0"/>
                    </a:lnTo>
                    <a:lnTo>
                      <a:pt x="173"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2" name="Freeform 153"/>
              <p:cNvSpPr>
                <a:spLocks/>
              </p:cNvSpPr>
              <p:nvPr/>
            </p:nvSpPr>
            <p:spPr bwMode="auto">
              <a:xfrm>
                <a:off x="2626" y="2759"/>
                <a:ext cx="121" cy="27"/>
              </a:xfrm>
              <a:custGeom>
                <a:avLst/>
                <a:gdLst>
                  <a:gd name="T0" fmla="*/ 120 w 121"/>
                  <a:gd name="T1" fmla="*/ 0 h 27"/>
                  <a:gd name="T2" fmla="*/ 118 w 121"/>
                  <a:gd name="T3" fmla="*/ 0 h 27"/>
                  <a:gd name="T4" fmla="*/ 112 w 121"/>
                  <a:gd name="T5" fmla="*/ 3 h 27"/>
                  <a:gd name="T6" fmla="*/ 107 w 121"/>
                  <a:gd name="T7" fmla="*/ 4 h 27"/>
                  <a:gd name="T8" fmla="*/ 102 w 121"/>
                  <a:gd name="T9" fmla="*/ 7 h 27"/>
                  <a:gd name="T10" fmla="*/ 97 w 121"/>
                  <a:gd name="T11" fmla="*/ 9 h 27"/>
                  <a:gd name="T12" fmla="*/ 93 w 121"/>
                  <a:gd name="T13" fmla="*/ 11 h 27"/>
                  <a:gd name="T14" fmla="*/ 86 w 121"/>
                  <a:gd name="T15" fmla="*/ 13 h 27"/>
                  <a:gd name="T16" fmla="*/ 80 w 121"/>
                  <a:gd name="T17" fmla="*/ 13 h 27"/>
                  <a:gd name="T18" fmla="*/ 76 w 121"/>
                  <a:gd name="T19" fmla="*/ 15 h 27"/>
                  <a:gd name="T20" fmla="*/ 70 w 121"/>
                  <a:gd name="T21" fmla="*/ 18 h 27"/>
                  <a:gd name="T22" fmla="*/ 64 w 121"/>
                  <a:gd name="T23" fmla="*/ 18 h 27"/>
                  <a:gd name="T24" fmla="*/ 59 w 121"/>
                  <a:gd name="T25" fmla="*/ 20 h 27"/>
                  <a:gd name="T26" fmla="*/ 51 w 121"/>
                  <a:gd name="T27" fmla="*/ 22 h 27"/>
                  <a:gd name="T28" fmla="*/ 46 w 121"/>
                  <a:gd name="T29" fmla="*/ 22 h 27"/>
                  <a:gd name="T30" fmla="*/ 40 w 121"/>
                  <a:gd name="T31" fmla="*/ 22 h 27"/>
                  <a:gd name="T32" fmla="*/ 32 w 121"/>
                  <a:gd name="T33" fmla="*/ 24 h 27"/>
                  <a:gd name="T34" fmla="*/ 27 w 121"/>
                  <a:gd name="T35" fmla="*/ 24 h 27"/>
                  <a:gd name="T36" fmla="*/ 22 w 121"/>
                  <a:gd name="T37" fmla="*/ 26 h 27"/>
                  <a:gd name="T38" fmla="*/ 13 w 121"/>
                  <a:gd name="T39" fmla="*/ 26 h 27"/>
                  <a:gd name="T40" fmla="*/ 9 w 121"/>
                  <a:gd name="T41" fmla="*/ 26 h 27"/>
                  <a:gd name="T42" fmla="*/ 3 w 121"/>
                  <a:gd name="T43" fmla="*/ 26 h 27"/>
                  <a:gd name="T44" fmla="*/ 0 w 121"/>
                  <a:gd name="T45" fmla="*/ 22 h 27"/>
                  <a:gd name="T46" fmla="*/ 0 w 121"/>
                  <a:gd name="T47" fmla="*/ 18 h 27"/>
                  <a:gd name="T48" fmla="*/ 3 w 121"/>
                  <a:gd name="T49" fmla="*/ 13 h 27"/>
                  <a:gd name="T50" fmla="*/ 3 w 121"/>
                  <a:gd name="T51" fmla="*/ 11 h 27"/>
                  <a:gd name="T52" fmla="*/ 6 w 121"/>
                  <a:gd name="T53" fmla="*/ 7 h 27"/>
                  <a:gd name="T54" fmla="*/ 6 w 121"/>
                  <a:gd name="T55" fmla="*/ 4 h 27"/>
                  <a:gd name="T56" fmla="*/ 9 w 121"/>
                  <a:gd name="T57" fmla="*/ 0 h 27"/>
                  <a:gd name="T58" fmla="*/ 120 w 121"/>
                  <a:gd name="T59" fmla="*/ 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7"/>
                  <a:gd name="T92" fmla="*/ 121 w 121"/>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7">
                    <a:moveTo>
                      <a:pt x="120" y="0"/>
                    </a:moveTo>
                    <a:lnTo>
                      <a:pt x="118" y="0"/>
                    </a:lnTo>
                    <a:lnTo>
                      <a:pt x="112" y="3"/>
                    </a:lnTo>
                    <a:lnTo>
                      <a:pt x="107" y="4"/>
                    </a:lnTo>
                    <a:lnTo>
                      <a:pt x="102" y="7"/>
                    </a:lnTo>
                    <a:lnTo>
                      <a:pt x="97" y="9"/>
                    </a:lnTo>
                    <a:lnTo>
                      <a:pt x="93" y="11"/>
                    </a:lnTo>
                    <a:lnTo>
                      <a:pt x="86" y="13"/>
                    </a:lnTo>
                    <a:lnTo>
                      <a:pt x="80" y="13"/>
                    </a:lnTo>
                    <a:lnTo>
                      <a:pt x="76" y="15"/>
                    </a:lnTo>
                    <a:lnTo>
                      <a:pt x="70" y="18"/>
                    </a:lnTo>
                    <a:lnTo>
                      <a:pt x="64" y="18"/>
                    </a:lnTo>
                    <a:lnTo>
                      <a:pt x="59" y="20"/>
                    </a:lnTo>
                    <a:lnTo>
                      <a:pt x="51" y="22"/>
                    </a:lnTo>
                    <a:lnTo>
                      <a:pt x="46" y="22"/>
                    </a:lnTo>
                    <a:lnTo>
                      <a:pt x="40" y="22"/>
                    </a:lnTo>
                    <a:lnTo>
                      <a:pt x="32" y="24"/>
                    </a:lnTo>
                    <a:lnTo>
                      <a:pt x="27" y="24"/>
                    </a:lnTo>
                    <a:lnTo>
                      <a:pt x="22" y="26"/>
                    </a:lnTo>
                    <a:lnTo>
                      <a:pt x="13" y="26"/>
                    </a:lnTo>
                    <a:lnTo>
                      <a:pt x="9" y="26"/>
                    </a:lnTo>
                    <a:lnTo>
                      <a:pt x="3" y="26"/>
                    </a:lnTo>
                    <a:lnTo>
                      <a:pt x="0" y="22"/>
                    </a:lnTo>
                    <a:lnTo>
                      <a:pt x="0" y="18"/>
                    </a:lnTo>
                    <a:lnTo>
                      <a:pt x="3" y="13"/>
                    </a:lnTo>
                    <a:lnTo>
                      <a:pt x="3" y="11"/>
                    </a:lnTo>
                    <a:lnTo>
                      <a:pt x="6" y="7"/>
                    </a:lnTo>
                    <a:lnTo>
                      <a:pt x="6" y="4"/>
                    </a:lnTo>
                    <a:lnTo>
                      <a:pt x="9" y="0"/>
                    </a:lnTo>
                    <a:lnTo>
                      <a:pt x="12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3" name="Freeform 154"/>
              <p:cNvSpPr>
                <a:spLocks/>
              </p:cNvSpPr>
              <p:nvPr/>
            </p:nvSpPr>
            <p:spPr bwMode="auto">
              <a:xfrm>
                <a:off x="2388" y="2716"/>
                <a:ext cx="143" cy="144"/>
              </a:xfrm>
              <a:custGeom>
                <a:avLst/>
                <a:gdLst>
                  <a:gd name="T0" fmla="*/ 0 w 143"/>
                  <a:gd name="T1" fmla="*/ 11 h 144"/>
                  <a:gd name="T2" fmla="*/ 3 w 143"/>
                  <a:gd name="T3" fmla="*/ 27 h 144"/>
                  <a:gd name="T4" fmla="*/ 8 w 143"/>
                  <a:gd name="T5" fmla="*/ 46 h 144"/>
                  <a:gd name="T6" fmla="*/ 17 w 143"/>
                  <a:gd name="T7" fmla="*/ 68 h 144"/>
                  <a:gd name="T8" fmla="*/ 21 w 143"/>
                  <a:gd name="T9" fmla="*/ 84 h 144"/>
                  <a:gd name="T10" fmla="*/ 32 w 143"/>
                  <a:gd name="T11" fmla="*/ 95 h 144"/>
                  <a:gd name="T12" fmla="*/ 44 w 143"/>
                  <a:gd name="T13" fmla="*/ 106 h 144"/>
                  <a:gd name="T14" fmla="*/ 57 w 143"/>
                  <a:gd name="T15" fmla="*/ 114 h 144"/>
                  <a:gd name="T16" fmla="*/ 73 w 143"/>
                  <a:gd name="T17" fmla="*/ 122 h 144"/>
                  <a:gd name="T18" fmla="*/ 88 w 143"/>
                  <a:gd name="T19" fmla="*/ 129 h 144"/>
                  <a:gd name="T20" fmla="*/ 107 w 143"/>
                  <a:gd name="T21" fmla="*/ 135 h 144"/>
                  <a:gd name="T22" fmla="*/ 124 w 143"/>
                  <a:gd name="T23" fmla="*/ 141 h 144"/>
                  <a:gd name="T24" fmla="*/ 142 w 143"/>
                  <a:gd name="T25" fmla="*/ 143 h 144"/>
                  <a:gd name="T26" fmla="*/ 142 w 143"/>
                  <a:gd name="T27" fmla="*/ 129 h 144"/>
                  <a:gd name="T28" fmla="*/ 134 w 143"/>
                  <a:gd name="T29" fmla="*/ 122 h 144"/>
                  <a:gd name="T30" fmla="*/ 129 w 143"/>
                  <a:gd name="T31" fmla="*/ 114 h 144"/>
                  <a:gd name="T32" fmla="*/ 129 w 143"/>
                  <a:gd name="T33" fmla="*/ 102 h 144"/>
                  <a:gd name="T34" fmla="*/ 126 w 143"/>
                  <a:gd name="T35" fmla="*/ 92 h 144"/>
                  <a:gd name="T36" fmla="*/ 129 w 143"/>
                  <a:gd name="T37" fmla="*/ 81 h 144"/>
                  <a:gd name="T38" fmla="*/ 115 w 143"/>
                  <a:gd name="T39" fmla="*/ 79 h 144"/>
                  <a:gd name="T40" fmla="*/ 102 w 143"/>
                  <a:gd name="T41" fmla="*/ 77 h 144"/>
                  <a:gd name="T42" fmla="*/ 92 w 143"/>
                  <a:gd name="T43" fmla="*/ 73 h 144"/>
                  <a:gd name="T44" fmla="*/ 81 w 143"/>
                  <a:gd name="T45" fmla="*/ 68 h 144"/>
                  <a:gd name="T46" fmla="*/ 70 w 143"/>
                  <a:gd name="T47" fmla="*/ 65 h 144"/>
                  <a:gd name="T48" fmla="*/ 59 w 143"/>
                  <a:gd name="T49" fmla="*/ 60 h 144"/>
                  <a:gd name="T50" fmla="*/ 48 w 143"/>
                  <a:gd name="T51" fmla="*/ 54 h 144"/>
                  <a:gd name="T52" fmla="*/ 40 w 143"/>
                  <a:gd name="T53" fmla="*/ 50 h 144"/>
                  <a:gd name="T54" fmla="*/ 32 w 143"/>
                  <a:gd name="T55" fmla="*/ 44 h 144"/>
                  <a:gd name="T56" fmla="*/ 25 w 143"/>
                  <a:gd name="T57" fmla="*/ 38 h 144"/>
                  <a:gd name="T58" fmla="*/ 19 w 143"/>
                  <a:gd name="T59" fmla="*/ 33 h 144"/>
                  <a:gd name="T60" fmla="*/ 13 w 143"/>
                  <a:gd name="T61" fmla="*/ 27 h 144"/>
                  <a:gd name="T62" fmla="*/ 8 w 143"/>
                  <a:gd name="T63" fmla="*/ 19 h 144"/>
                  <a:gd name="T64" fmla="*/ 6 w 143"/>
                  <a:gd name="T65" fmla="*/ 14 h 144"/>
                  <a:gd name="T66" fmla="*/ 3 w 143"/>
                  <a:gd name="T67" fmla="*/ 6 h 144"/>
                  <a:gd name="T68" fmla="*/ 0 w 143"/>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4"/>
                  <a:gd name="T107" fmla="*/ 143 w 143"/>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4">
                    <a:moveTo>
                      <a:pt x="0" y="0"/>
                    </a:moveTo>
                    <a:lnTo>
                      <a:pt x="0" y="11"/>
                    </a:lnTo>
                    <a:lnTo>
                      <a:pt x="0" y="19"/>
                    </a:lnTo>
                    <a:lnTo>
                      <a:pt x="3" y="27"/>
                    </a:lnTo>
                    <a:lnTo>
                      <a:pt x="6" y="36"/>
                    </a:lnTo>
                    <a:lnTo>
                      <a:pt x="8" y="46"/>
                    </a:lnTo>
                    <a:lnTo>
                      <a:pt x="13" y="57"/>
                    </a:lnTo>
                    <a:lnTo>
                      <a:pt x="17" y="68"/>
                    </a:lnTo>
                    <a:lnTo>
                      <a:pt x="19" y="77"/>
                    </a:lnTo>
                    <a:lnTo>
                      <a:pt x="21" y="84"/>
                    </a:lnTo>
                    <a:lnTo>
                      <a:pt x="27" y="90"/>
                    </a:lnTo>
                    <a:lnTo>
                      <a:pt x="32" y="95"/>
                    </a:lnTo>
                    <a:lnTo>
                      <a:pt x="38" y="100"/>
                    </a:lnTo>
                    <a:lnTo>
                      <a:pt x="44" y="106"/>
                    </a:lnTo>
                    <a:lnTo>
                      <a:pt x="51" y="108"/>
                    </a:lnTo>
                    <a:lnTo>
                      <a:pt x="57" y="114"/>
                    </a:lnTo>
                    <a:lnTo>
                      <a:pt x="65" y="119"/>
                    </a:lnTo>
                    <a:lnTo>
                      <a:pt x="73" y="122"/>
                    </a:lnTo>
                    <a:lnTo>
                      <a:pt x="81" y="125"/>
                    </a:lnTo>
                    <a:lnTo>
                      <a:pt x="88" y="129"/>
                    </a:lnTo>
                    <a:lnTo>
                      <a:pt x="97" y="133"/>
                    </a:lnTo>
                    <a:lnTo>
                      <a:pt x="107" y="135"/>
                    </a:lnTo>
                    <a:lnTo>
                      <a:pt x="115" y="138"/>
                    </a:lnTo>
                    <a:lnTo>
                      <a:pt x="124" y="141"/>
                    </a:lnTo>
                    <a:lnTo>
                      <a:pt x="134" y="141"/>
                    </a:lnTo>
                    <a:lnTo>
                      <a:pt x="142" y="143"/>
                    </a:lnTo>
                    <a:lnTo>
                      <a:pt x="142" y="138"/>
                    </a:lnTo>
                    <a:lnTo>
                      <a:pt x="142" y="129"/>
                    </a:lnTo>
                    <a:lnTo>
                      <a:pt x="140" y="125"/>
                    </a:lnTo>
                    <a:lnTo>
                      <a:pt x="134" y="122"/>
                    </a:lnTo>
                    <a:lnTo>
                      <a:pt x="132" y="116"/>
                    </a:lnTo>
                    <a:lnTo>
                      <a:pt x="129" y="114"/>
                    </a:lnTo>
                    <a:lnTo>
                      <a:pt x="129" y="108"/>
                    </a:lnTo>
                    <a:lnTo>
                      <a:pt x="129" y="102"/>
                    </a:lnTo>
                    <a:lnTo>
                      <a:pt x="129" y="98"/>
                    </a:lnTo>
                    <a:lnTo>
                      <a:pt x="126" y="92"/>
                    </a:lnTo>
                    <a:lnTo>
                      <a:pt x="126" y="87"/>
                    </a:lnTo>
                    <a:lnTo>
                      <a:pt x="129" y="81"/>
                    </a:lnTo>
                    <a:lnTo>
                      <a:pt x="121" y="81"/>
                    </a:lnTo>
                    <a:lnTo>
                      <a:pt x="115" y="79"/>
                    </a:lnTo>
                    <a:lnTo>
                      <a:pt x="111" y="79"/>
                    </a:lnTo>
                    <a:lnTo>
                      <a:pt x="102" y="77"/>
                    </a:lnTo>
                    <a:lnTo>
                      <a:pt x="97" y="77"/>
                    </a:lnTo>
                    <a:lnTo>
                      <a:pt x="92" y="73"/>
                    </a:lnTo>
                    <a:lnTo>
                      <a:pt x="86" y="71"/>
                    </a:lnTo>
                    <a:lnTo>
                      <a:pt x="81" y="68"/>
                    </a:lnTo>
                    <a:lnTo>
                      <a:pt x="75" y="68"/>
                    </a:lnTo>
                    <a:lnTo>
                      <a:pt x="70" y="65"/>
                    </a:lnTo>
                    <a:lnTo>
                      <a:pt x="65" y="63"/>
                    </a:lnTo>
                    <a:lnTo>
                      <a:pt x="59" y="60"/>
                    </a:lnTo>
                    <a:lnTo>
                      <a:pt x="54" y="57"/>
                    </a:lnTo>
                    <a:lnTo>
                      <a:pt x="48" y="54"/>
                    </a:lnTo>
                    <a:lnTo>
                      <a:pt x="46" y="52"/>
                    </a:lnTo>
                    <a:lnTo>
                      <a:pt x="40" y="50"/>
                    </a:lnTo>
                    <a:lnTo>
                      <a:pt x="38" y="46"/>
                    </a:lnTo>
                    <a:lnTo>
                      <a:pt x="32" y="44"/>
                    </a:lnTo>
                    <a:lnTo>
                      <a:pt x="30" y="41"/>
                    </a:lnTo>
                    <a:lnTo>
                      <a:pt x="25" y="38"/>
                    </a:lnTo>
                    <a:lnTo>
                      <a:pt x="21" y="36"/>
                    </a:lnTo>
                    <a:lnTo>
                      <a:pt x="19" y="33"/>
                    </a:lnTo>
                    <a:lnTo>
                      <a:pt x="17" y="30"/>
                    </a:lnTo>
                    <a:lnTo>
                      <a:pt x="13" y="27"/>
                    </a:lnTo>
                    <a:lnTo>
                      <a:pt x="11" y="25"/>
                    </a:lnTo>
                    <a:lnTo>
                      <a:pt x="8" y="19"/>
                    </a:lnTo>
                    <a:lnTo>
                      <a:pt x="6" y="17"/>
                    </a:lnTo>
                    <a:lnTo>
                      <a:pt x="6" y="14"/>
                    </a:lnTo>
                    <a:lnTo>
                      <a:pt x="3" y="11"/>
                    </a:lnTo>
                    <a:lnTo>
                      <a:pt x="3" y="6"/>
                    </a:lnTo>
                    <a:lnTo>
                      <a:pt x="0" y="3"/>
                    </a:lnTo>
                    <a:lnTo>
                      <a:pt x="0"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4" name="Freeform 155"/>
              <p:cNvSpPr>
                <a:spLocks/>
              </p:cNvSpPr>
              <p:nvPr/>
            </p:nvSpPr>
            <p:spPr bwMode="auto">
              <a:xfrm>
                <a:off x="2644" y="2605"/>
                <a:ext cx="148" cy="103"/>
              </a:xfrm>
              <a:custGeom>
                <a:avLst/>
                <a:gdLst>
                  <a:gd name="T0" fmla="*/ 144 w 148"/>
                  <a:gd name="T1" fmla="*/ 102 h 103"/>
                  <a:gd name="T2" fmla="*/ 141 w 148"/>
                  <a:gd name="T3" fmla="*/ 100 h 103"/>
                  <a:gd name="T4" fmla="*/ 138 w 148"/>
                  <a:gd name="T5" fmla="*/ 94 h 103"/>
                  <a:gd name="T6" fmla="*/ 133 w 148"/>
                  <a:gd name="T7" fmla="*/ 92 h 103"/>
                  <a:gd name="T8" fmla="*/ 130 w 148"/>
                  <a:gd name="T9" fmla="*/ 87 h 103"/>
                  <a:gd name="T10" fmla="*/ 124 w 148"/>
                  <a:gd name="T11" fmla="*/ 84 h 103"/>
                  <a:gd name="T12" fmla="*/ 116 w 148"/>
                  <a:gd name="T13" fmla="*/ 81 h 103"/>
                  <a:gd name="T14" fmla="*/ 111 w 148"/>
                  <a:gd name="T15" fmla="*/ 76 h 103"/>
                  <a:gd name="T16" fmla="*/ 103 w 148"/>
                  <a:gd name="T17" fmla="*/ 71 h 103"/>
                  <a:gd name="T18" fmla="*/ 97 w 148"/>
                  <a:gd name="T19" fmla="*/ 68 h 103"/>
                  <a:gd name="T20" fmla="*/ 87 w 148"/>
                  <a:gd name="T21" fmla="*/ 66 h 103"/>
                  <a:gd name="T22" fmla="*/ 78 w 148"/>
                  <a:gd name="T23" fmla="*/ 60 h 103"/>
                  <a:gd name="T24" fmla="*/ 68 w 148"/>
                  <a:gd name="T25" fmla="*/ 58 h 103"/>
                  <a:gd name="T26" fmla="*/ 60 w 148"/>
                  <a:gd name="T27" fmla="*/ 53 h 103"/>
                  <a:gd name="T28" fmla="*/ 46 w 148"/>
                  <a:gd name="T29" fmla="*/ 49 h 103"/>
                  <a:gd name="T30" fmla="*/ 35 w 148"/>
                  <a:gd name="T31" fmla="*/ 49 h 103"/>
                  <a:gd name="T32" fmla="*/ 24 w 148"/>
                  <a:gd name="T33" fmla="*/ 47 h 103"/>
                  <a:gd name="T34" fmla="*/ 16 w 148"/>
                  <a:gd name="T35" fmla="*/ 42 h 103"/>
                  <a:gd name="T36" fmla="*/ 14 w 148"/>
                  <a:gd name="T37" fmla="*/ 34 h 103"/>
                  <a:gd name="T38" fmla="*/ 10 w 148"/>
                  <a:gd name="T39" fmla="*/ 29 h 103"/>
                  <a:gd name="T40" fmla="*/ 10 w 148"/>
                  <a:gd name="T41" fmla="*/ 23 h 103"/>
                  <a:gd name="T42" fmla="*/ 10 w 148"/>
                  <a:gd name="T43" fmla="*/ 19 h 103"/>
                  <a:gd name="T44" fmla="*/ 8 w 148"/>
                  <a:gd name="T45" fmla="*/ 13 h 103"/>
                  <a:gd name="T46" fmla="*/ 6 w 148"/>
                  <a:gd name="T47" fmla="*/ 5 h 103"/>
                  <a:gd name="T48" fmla="*/ 0 w 148"/>
                  <a:gd name="T49" fmla="*/ 0 h 103"/>
                  <a:gd name="T50" fmla="*/ 8 w 148"/>
                  <a:gd name="T51" fmla="*/ 0 h 103"/>
                  <a:gd name="T52" fmla="*/ 16 w 148"/>
                  <a:gd name="T53" fmla="*/ 2 h 103"/>
                  <a:gd name="T54" fmla="*/ 27 w 148"/>
                  <a:gd name="T55" fmla="*/ 2 h 103"/>
                  <a:gd name="T56" fmla="*/ 35 w 148"/>
                  <a:gd name="T57" fmla="*/ 5 h 103"/>
                  <a:gd name="T58" fmla="*/ 43 w 148"/>
                  <a:gd name="T59" fmla="*/ 5 h 103"/>
                  <a:gd name="T60" fmla="*/ 49 w 148"/>
                  <a:gd name="T61" fmla="*/ 8 h 103"/>
                  <a:gd name="T62" fmla="*/ 57 w 148"/>
                  <a:gd name="T63" fmla="*/ 10 h 103"/>
                  <a:gd name="T64" fmla="*/ 64 w 148"/>
                  <a:gd name="T65" fmla="*/ 13 h 103"/>
                  <a:gd name="T66" fmla="*/ 70 w 148"/>
                  <a:gd name="T67" fmla="*/ 15 h 103"/>
                  <a:gd name="T68" fmla="*/ 78 w 148"/>
                  <a:gd name="T69" fmla="*/ 19 h 103"/>
                  <a:gd name="T70" fmla="*/ 84 w 148"/>
                  <a:gd name="T71" fmla="*/ 21 h 103"/>
                  <a:gd name="T72" fmla="*/ 89 w 148"/>
                  <a:gd name="T73" fmla="*/ 23 h 103"/>
                  <a:gd name="T74" fmla="*/ 95 w 148"/>
                  <a:gd name="T75" fmla="*/ 26 h 103"/>
                  <a:gd name="T76" fmla="*/ 101 w 148"/>
                  <a:gd name="T77" fmla="*/ 29 h 103"/>
                  <a:gd name="T78" fmla="*/ 105 w 148"/>
                  <a:gd name="T79" fmla="*/ 32 h 103"/>
                  <a:gd name="T80" fmla="*/ 111 w 148"/>
                  <a:gd name="T81" fmla="*/ 34 h 103"/>
                  <a:gd name="T82" fmla="*/ 116 w 148"/>
                  <a:gd name="T83" fmla="*/ 39 h 103"/>
                  <a:gd name="T84" fmla="*/ 124 w 148"/>
                  <a:gd name="T85" fmla="*/ 45 h 103"/>
                  <a:gd name="T86" fmla="*/ 130 w 148"/>
                  <a:gd name="T87" fmla="*/ 49 h 103"/>
                  <a:gd name="T88" fmla="*/ 133 w 148"/>
                  <a:gd name="T89" fmla="*/ 55 h 103"/>
                  <a:gd name="T90" fmla="*/ 136 w 148"/>
                  <a:gd name="T91" fmla="*/ 60 h 103"/>
                  <a:gd name="T92" fmla="*/ 141 w 148"/>
                  <a:gd name="T93" fmla="*/ 66 h 103"/>
                  <a:gd name="T94" fmla="*/ 141 w 148"/>
                  <a:gd name="T95" fmla="*/ 68 h 103"/>
                  <a:gd name="T96" fmla="*/ 144 w 148"/>
                  <a:gd name="T97" fmla="*/ 73 h 103"/>
                  <a:gd name="T98" fmla="*/ 147 w 148"/>
                  <a:gd name="T99" fmla="*/ 79 h 103"/>
                  <a:gd name="T100" fmla="*/ 147 w 148"/>
                  <a:gd name="T101" fmla="*/ 81 h 103"/>
                  <a:gd name="T102" fmla="*/ 147 w 148"/>
                  <a:gd name="T103" fmla="*/ 87 h 103"/>
                  <a:gd name="T104" fmla="*/ 147 w 148"/>
                  <a:gd name="T105" fmla="*/ 92 h 103"/>
                  <a:gd name="T106" fmla="*/ 147 w 148"/>
                  <a:gd name="T107" fmla="*/ 94 h 103"/>
                  <a:gd name="T108" fmla="*/ 147 w 148"/>
                  <a:gd name="T109" fmla="*/ 98 h 103"/>
                  <a:gd name="T110" fmla="*/ 144 w 148"/>
                  <a:gd name="T111" fmla="*/ 100 h 103"/>
                  <a:gd name="T112" fmla="*/ 144 w 148"/>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03"/>
                  <a:gd name="T173" fmla="*/ 148 w 148"/>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03">
                    <a:moveTo>
                      <a:pt x="144" y="102"/>
                    </a:moveTo>
                    <a:lnTo>
                      <a:pt x="141" y="100"/>
                    </a:lnTo>
                    <a:lnTo>
                      <a:pt x="138" y="94"/>
                    </a:lnTo>
                    <a:lnTo>
                      <a:pt x="133" y="92"/>
                    </a:lnTo>
                    <a:lnTo>
                      <a:pt x="130" y="87"/>
                    </a:lnTo>
                    <a:lnTo>
                      <a:pt x="124" y="84"/>
                    </a:lnTo>
                    <a:lnTo>
                      <a:pt x="116" y="81"/>
                    </a:lnTo>
                    <a:lnTo>
                      <a:pt x="111" y="76"/>
                    </a:lnTo>
                    <a:lnTo>
                      <a:pt x="103" y="71"/>
                    </a:lnTo>
                    <a:lnTo>
                      <a:pt x="97" y="68"/>
                    </a:lnTo>
                    <a:lnTo>
                      <a:pt x="87" y="66"/>
                    </a:lnTo>
                    <a:lnTo>
                      <a:pt x="78" y="60"/>
                    </a:lnTo>
                    <a:lnTo>
                      <a:pt x="68" y="58"/>
                    </a:lnTo>
                    <a:lnTo>
                      <a:pt x="60" y="53"/>
                    </a:lnTo>
                    <a:lnTo>
                      <a:pt x="46" y="49"/>
                    </a:lnTo>
                    <a:lnTo>
                      <a:pt x="35" y="49"/>
                    </a:lnTo>
                    <a:lnTo>
                      <a:pt x="24" y="47"/>
                    </a:lnTo>
                    <a:lnTo>
                      <a:pt x="16" y="42"/>
                    </a:lnTo>
                    <a:lnTo>
                      <a:pt x="14" y="34"/>
                    </a:lnTo>
                    <a:lnTo>
                      <a:pt x="10" y="29"/>
                    </a:lnTo>
                    <a:lnTo>
                      <a:pt x="10" y="23"/>
                    </a:lnTo>
                    <a:lnTo>
                      <a:pt x="10" y="19"/>
                    </a:lnTo>
                    <a:lnTo>
                      <a:pt x="8" y="13"/>
                    </a:lnTo>
                    <a:lnTo>
                      <a:pt x="6" y="5"/>
                    </a:lnTo>
                    <a:lnTo>
                      <a:pt x="0" y="0"/>
                    </a:lnTo>
                    <a:lnTo>
                      <a:pt x="8" y="0"/>
                    </a:lnTo>
                    <a:lnTo>
                      <a:pt x="16" y="2"/>
                    </a:lnTo>
                    <a:lnTo>
                      <a:pt x="27" y="2"/>
                    </a:lnTo>
                    <a:lnTo>
                      <a:pt x="35" y="5"/>
                    </a:lnTo>
                    <a:lnTo>
                      <a:pt x="43" y="5"/>
                    </a:lnTo>
                    <a:lnTo>
                      <a:pt x="49" y="8"/>
                    </a:lnTo>
                    <a:lnTo>
                      <a:pt x="57" y="10"/>
                    </a:lnTo>
                    <a:lnTo>
                      <a:pt x="64" y="13"/>
                    </a:lnTo>
                    <a:lnTo>
                      <a:pt x="70" y="15"/>
                    </a:lnTo>
                    <a:lnTo>
                      <a:pt x="78" y="19"/>
                    </a:lnTo>
                    <a:lnTo>
                      <a:pt x="84" y="21"/>
                    </a:lnTo>
                    <a:lnTo>
                      <a:pt x="89" y="23"/>
                    </a:lnTo>
                    <a:lnTo>
                      <a:pt x="95" y="26"/>
                    </a:lnTo>
                    <a:lnTo>
                      <a:pt x="101" y="29"/>
                    </a:lnTo>
                    <a:lnTo>
                      <a:pt x="105" y="32"/>
                    </a:lnTo>
                    <a:lnTo>
                      <a:pt x="111" y="34"/>
                    </a:lnTo>
                    <a:lnTo>
                      <a:pt x="116" y="39"/>
                    </a:lnTo>
                    <a:lnTo>
                      <a:pt x="124" y="45"/>
                    </a:lnTo>
                    <a:lnTo>
                      <a:pt x="130" y="49"/>
                    </a:lnTo>
                    <a:lnTo>
                      <a:pt x="133" y="55"/>
                    </a:lnTo>
                    <a:lnTo>
                      <a:pt x="136" y="60"/>
                    </a:lnTo>
                    <a:lnTo>
                      <a:pt x="141" y="66"/>
                    </a:lnTo>
                    <a:lnTo>
                      <a:pt x="141" y="68"/>
                    </a:lnTo>
                    <a:lnTo>
                      <a:pt x="144" y="73"/>
                    </a:lnTo>
                    <a:lnTo>
                      <a:pt x="147" y="79"/>
                    </a:lnTo>
                    <a:lnTo>
                      <a:pt x="147" y="81"/>
                    </a:lnTo>
                    <a:lnTo>
                      <a:pt x="147" y="87"/>
                    </a:lnTo>
                    <a:lnTo>
                      <a:pt x="147" y="92"/>
                    </a:lnTo>
                    <a:lnTo>
                      <a:pt x="147" y="94"/>
                    </a:lnTo>
                    <a:lnTo>
                      <a:pt x="147" y="98"/>
                    </a:lnTo>
                    <a:lnTo>
                      <a:pt x="144" y="100"/>
                    </a:lnTo>
                    <a:lnTo>
                      <a:pt x="144" y="102"/>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85" name="Freeform 156"/>
              <p:cNvSpPr>
                <a:spLocks/>
              </p:cNvSpPr>
              <p:nvPr/>
            </p:nvSpPr>
            <p:spPr bwMode="auto">
              <a:xfrm>
                <a:off x="2392" y="2765"/>
                <a:ext cx="394" cy="65"/>
              </a:xfrm>
              <a:custGeom>
                <a:avLst/>
                <a:gdLst>
                  <a:gd name="T0" fmla="*/ 389 w 394"/>
                  <a:gd name="T1" fmla="*/ 4 h 65"/>
                  <a:gd name="T2" fmla="*/ 381 w 394"/>
                  <a:gd name="T3" fmla="*/ 12 h 65"/>
                  <a:gd name="T4" fmla="*/ 369 w 394"/>
                  <a:gd name="T5" fmla="*/ 21 h 65"/>
                  <a:gd name="T6" fmla="*/ 361 w 394"/>
                  <a:gd name="T7" fmla="*/ 27 h 65"/>
                  <a:gd name="T8" fmla="*/ 350 w 394"/>
                  <a:gd name="T9" fmla="*/ 33 h 65"/>
                  <a:gd name="T10" fmla="*/ 335 w 394"/>
                  <a:gd name="T11" fmla="*/ 37 h 65"/>
                  <a:gd name="T12" fmla="*/ 323 w 394"/>
                  <a:gd name="T13" fmla="*/ 43 h 65"/>
                  <a:gd name="T14" fmla="*/ 311 w 394"/>
                  <a:gd name="T15" fmla="*/ 47 h 65"/>
                  <a:gd name="T16" fmla="*/ 297 w 394"/>
                  <a:gd name="T17" fmla="*/ 52 h 65"/>
                  <a:gd name="T18" fmla="*/ 282 w 394"/>
                  <a:gd name="T19" fmla="*/ 56 h 65"/>
                  <a:gd name="T20" fmla="*/ 272 w 394"/>
                  <a:gd name="T21" fmla="*/ 58 h 65"/>
                  <a:gd name="T22" fmla="*/ 257 w 394"/>
                  <a:gd name="T23" fmla="*/ 60 h 65"/>
                  <a:gd name="T24" fmla="*/ 243 w 394"/>
                  <a:gd name="T25" fmla="*/ 60 h 65"/>
                  <a:gd name="T26" fmla="*/ 228 w 394"/>
                  <a:gd name="T27" fmla="*/ 64 h 65"/>
                  <a:gd name="T28" fmla="*/ 216 w 394"/>
                  <a:gd name="T29" fmla="*/ 64 h 65"/>
                  <a:gd name="T30" fmla="*/ 202 w 394"/>
                  <a:gd name="T31" fmla="*/ 64 h 65"/>
                  <a:gd name="T32" fmla="*/ 191 w 394"/>
                  <a:gd name="T33" fmla="*/ 64 h 65"/>
                  <a:gd name="T34" fmla="*/ 179 w 394"/>
                  <a:gd name="T35" fmla="*/ 64 h 65"/>
                  <a:gd name="T36" fmla="*/ 165 w 394"/>
                  <a:gd name="T37" fmla="*/ 64 h 65"/>
                  <a:gd name="T38" fmla="*/ 150 w 394"/>
                  <a:gd name="T39" fmla="*/ 64 h 65"/>
                  <a:gd name="T40" fmla="*/ 138 w 394"/>
                  <a:gd name="T41" fmla="*/ 60 h 65"/>
                  <a:gd name="T42" fmla="*/ 124 w 394"/>
                  <a:gd name="T43" fmla="*/ 58 h 65"/>
                  <a:gd name="T44" fmla="*/ 109 w 394"/>
                  <a:gd name="T45" fmla="*/ 56 h 65"/>
                  <a:gd name="T46" fmla="*/ 95 w 394"/>
                  <a:gd name="T47" fmla="*/ 52 h 65"/>
                  <a:gd name="T48" fmla="*/ 81 w 394"/>
                  <a:gd name="T49" fmla="*/ 50 h 65"/>
                  <a:gd name="T50" fmla="*/ 70 w 394"/>
                  <a:gd name="T51" fmla="*/ 43 h 65"/>
                  <a:gd name="T52" fmla="*/ 58 w 394"/>
                  <a:gd name="T53" fmla="*/ 41 h 65"/>
                  <a:gd name="T54" fmla="*/ 47 w 394"/>
                  <a:gd name="T55" fmla="*/ 35 h 65"/>
                  <a:gd name="T56" fmla="*/ 32 w 394"/>
                  <a:gd name="T57" fmla="*/ 29 h 65"/>
                  <a:gd name="T58" fmla="*/ 23 w 394"/>
                  <a:gd name="T59" fmla="*/ 21 h 65"/>
                  <a:gd name="T60" fmla="*/ 14 w 394"/>
                  <a:gd name="T61" fmla="*/ 12 h 65"/>
                  <a:gd name="T62" fmla="*/ 6 w 394"/>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
                  <a:gd name="T97" fmla="*/ 0 h 65"/>
                  <a:gd name="T98" fmla="*/ 394 w 394"/>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 h="65">
                    <a:moveTo>
                      <a:pt x="393" y="0"/>
                    </a:moveTo>
                    <a:lnTo>
                      <a:pt x="389" y="4"/>
                    </a:lnTo>
                    <a:lnTo>
                      <a:pt x="385" y="8"/>
                    </a:lnTo>
                    <a:lnTo>
                      <a:pt x="381" y="12"/>
                    </a:lnTo>
                    <a:lnTo>
                      <a:pt x="375" y="14"/>
                    </a:lnTo>
                    <a:lnTo>
                      <a:pt x="369" y="21"/>
                    </a:lnTo>
                    <a:lnTo>
                      <a:pt x="364" y="23"/>
                    </a:lnTo>
                    <a:lnTo>
                      <a:pt x="361" y="27"/>
                    </a:lnTo>
                    <a:lnTo>
                      <a:pt x="355" y="29"/>
                    </a:lnTo>
                    <a:lnTo>
                      <a:pt x="350" y="33"/>
                    </a:lnTo>
                    <a:lnTo>
                      <a:pt x="344" y="35"/>
                    </a:lnTo>
                    <a:lnTo>
                      <a:pt x="335" y="37"/>
                    </a:lnTo>
                    <a:lnTo>
                      <a:pt x="329" y="41"/>
                    </a:lnTo>
                    <a:lnTo>
                      <a:pt x="323" y="43"/>
                    </a:lnTo>
                    <a:lnTo>
                      <a:pt x="317" y="47"/>
                    </a:lnTo>
                    <a:lnTo>
                      <a:pt x="311" y="47"/>
                    </a:lnTo>
                    <a:lnTo>
                      <a:pt x="303" y="50"/>
                    </a:lnTo>
                    <a:lnTo>
                      <a:pt x="297" y="52"/>
                    </a:lnTo>
                    <a:lnTo>
                      <a:pt x="292" y="52"/>
                    </a:lnTo>
                    <a:lnTo>
                      <a:pt x="282" y="56"/>
                    </a:lnTo>
                    <a:lnTo>
                      <a:pt x="278" y="56"/>
                    </a:lnTo>
                    <a:lnTo>
                      <a:pt x="272" y="58"/>
                    </a:lnTo>
                    <a:lnTo>
                      <a:pt x="263" y="58"/>
                    </a:lnTo>
                    <a:lnTo>
                      <a:pt x="257" y="60"/>
                    </a:lnTo>
                    <a:lnTo>
                      <a:pt x="249" y="60"/>
                    </a:lnTo>
                    <a:lnTo>
                      <a:pt x="243" y="60"/>
                    </a:lnTo>
                    <a:lnTo>
                      <a:pt x="237" y="64"/>
                    </a:lnTo>
                    <a:lnTo>
                      <a:pt x="228" y="64"/>
                    </a:lnTo>
                    <a:lnTo>
                      <a:pt x="222" y="64"/>
                    </a:lnTo>
                    <a:lnTo>
                      <a:pt x="216" y="64"/>
                    </a:lnTo>
                    <a:lnTo>
                      <a:pt x="208" y="64"/>
                    </a:lnTo>
                    <a:lnTo>
                      <a:pt x="202" y="64"/>
                    </a:lnTo>
                    <a:lnTo>
                      <a:pt x="196" y="64"/>
                    </a:lnTo>
                    <a:lnTo>
                      <a:pt x="191" y="64"/>
                    </a:lnTo>
                    <a:lnTo>
                      <a:pt x="185" y="64"/>
                    </a:lnTo>
                    <a:lnTo>
                      <a:pt x="179" y="64"/>
                    </a:lnTo>
                    <a:lnTo>
                      <a:pt x="171" y="64"/>
                    </a:lnTo>
                    <a:lnTo>
                      <a:pt x="165" y="64"/>
                    </a:lnTo>
                    <a:lnTo>
                      <a:pt x="159" y="64"/>
                    </a:lnTo>
                    <a:lnTo>
                      <a:pt x="150" y="64"/>
                    </a:lnTo>
                    <a:lnTo>
                      <a:pt x="144" y="60"/>
                    </a:lnTo>
                    <a:lnTo>
                      <a:pt x="138" y="60"/>
                    </a:lnTo>
                    <a:lnTo>
                      <a:pt x="130" y="60"/>
                    </a:lnTo>
                    <a:lnTo>
                      <a:pt x="124" y="58"/>
                    </a:lnTo>
                    <a:lnTo>
                      <a:pt x="115" y="58"/>
                    </a:lnTo>
                    <a:lnTo>
                      <a:pt x="109" y="56"/>
                    </a:lnTo>
                    <a:lnTo>
                      <a:pt x="105" y="56"/>
                    </a:lnTo>
                    <a:lnTo>
                      <a:pt x="95" y="52"/>
                    </a:lnTo>
                    <a:lnTo>
                      <a:pt x="90" y="50"/>
                    </a:lnTo>
                    <a:lnTo>
                      <a:pt x="81" y="50"/>
                    </a:lnTo>
                    <a:lnTo>
                      <a:pt x="76" y="47"/>
                    </a:lnTo>
                    <a:lnTo>
                      <a:pt x="70" y="43"/>
                    </a:lnTo>
                    <a:lnTo>
                      <a:pt x="64" y="43"/>
                    </a:lnTo>
                    <a:lnTo>
                      <a:pt x="58" y="41"/>
                    </a:lnTo>
                    <a:lnTo>
                      <a:pt x="49" y="37"/>
                    </a:lnTo>
                    <a:lnTo>
                      <a:pt x="47" y="35"/>
                    </a:lnTo>
                    <a:lnTo>
                      <a:pt x="37" y="33"/>
                    </a:lnTo>
                    <a:lnTo>
                      <a:pt x="32" y="29"/>
                    </a:lnTo>
                    <a:lnTo>
                      <a:pt x="29" y="23"/>
                    </a:lnTo>
                    <a:lnTo>
                      <a:pt x="23" y="21"/>
                    </a:lnTo>
                    <a:lnTo>
                      <a:pt x="18" y="18"/>
                    </a:lnTo>
                    <a:lnTo>
                      <a:pt x="14" y="12"/>
                    </a:lnTo>
                    <a:lnTo>
                      <a:pt x="8" y="8"/>
                    </a:lnTo>
                    <a:lnTo>
                      <a:pt x="6" y="4"/>
                    </a:lnTo>
                    <a:lnTo>
                      <a:pt x="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9776" name="Group 157"/>
            <p:cNvGrpSpPr>
              <a:grpSpLocks/>
            </p:cNvGrpSpPr>
            <p:nvPr/>
          </p:nvGrpSpPr>
          <p:grpSpPr bwMode="auto">
            <a:xfrm>
              <a:off x="3431" y="1395"/>
              <a:ext cx="615" cy="953"/>
              <a:chOff x="3431" y="1395"/>
              <a:chExt cx="615" cy="953"/>
            </a:xfrm>
          </p:grpSpPr>
          <p:sp>
            <p:nvSpPr>
              <p:cNvPr id="29777" name="Freeform 158"/>
              <p:cNvSpPr>
                <a:spLocks/>
              </p:cNvSpPr>
              <p:nvPr/>
            </p:nvSpPr>
            <p:spPr bwMode="auto">
              <a:xfrm>
                <a:off x="3811" y="1422"/>
                <a:ext cx="41" cy="2"/>
              </a:xfrm>
              <a:custGeom>
                <a:avLst/>
                <a:gdLst>
                  <a:gd name="T0" fmla="*/ 40 w 41"/>
                  <a:gd name="T1" fmla="*/ 1 h 2"/>
                  <a:gd name="T2" fmla="*/ 35 w 41"/>
                  <a:gd name="T3" fmla="*/ 0 h 2"/>
                  <a:gd name="T4" fmla="*/ 5 w 41"/>
                  <a:gd name="T5" fmla="*/ 0 h 2"/>
                  <a:gd name="T6" fmla="*/ 0 w 41"/>
                  <a:gd name="T7" fmla="*/ 1 h 2"/>
                  <a:gd name="T8" fmla="*/ 40 w 41"/>
                  <a:gd name="T9" fmla="*/ 1 h 2"/>
                  <a:gd name="T10" fmla="*/ 0 60000 65536"/>
                  <a:gd name="T11" fmla="*/ 0 60000 65536"/>
                  <a:gd name="T12" fmla="*/ 0 60000 65536"/>
                  <a:gd name="T13" fmla="*/ 0 60000 65536"/>
                  <a:gd name="T14" fmla="*/ 0 60000 65536"/>
                  <a:gd name="T15" fmla="*/ 0 w 41"/>
                  <a:gd name="T16" fmla="*/ 0 h 2"/>
                  <a:gd name="T17" fmla="*/ 41 w 41"/>
                  <a:gd name="T18" fmla="*/ 2 h 2"/>
                </a:gdLst>
                <a:ahLst/>
                <a:cxnLst>
                  <a:cxn ang="T10">
                    <a:pos x="T0" y="T1"/>
                  </a:cxn>
                  <a:cxn ang="T11">
                    <a:pos x="T2" y="T3"/>
                  </a:cxn>
                  <a:cxn ang="T12">
                    <a:pos x="T4" y="T5"/>
                  </a:cxn>
                  <a:cxn ang="T13">
                    <a:pos x="T6" y="T7"/>
                  </a:cxn>
                  <a:cxn ang="T14">
                    <a:pos x="T8" y="T9"/>
                  </a:cxn>
                </a:cxnLst>
                <a:rect l="T15" t="T16" r="T17" b="T18"/>
                <a:pathLst>
                  <a:path w="41" h="2">
                    <a:moveTo>
                      <a:pt x="40" y="1"/>
                    </a:moveTo>
                    <a:lnTo>
                      <a:pt x="35" y="0"/>
                    </a:lnTo>
                    <a:lnTo>
                      <a:pt x="5" y="0"/>
                    </a:lnTo>
                    <a:lnTo>
                      <a:pt x="0" y="1"/>
                    </a:lnTo>
                    <a:lnTo>
                      <a:pt x="40" y="1"/>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8" name="Freeform 159"/>
              <p:cNvSpPr>
                <a:spLocks/>
              </p:cNvSpPr>
              <p:nvPr/>
            </p:nvSpPr>
            <p:spPr bwMode="auto">
              <a:xfrm>
                <a:off x="3811" y="1427"/>
                <a:ext cx="41" cy="7"/>
              </a:xfrm>
              <a:custGeom>
                <a:avLst/>
                <a:gdLst>
                  <a:gd name="T0" fmla="*/ 40 w 41"/>
                  <a:gd name="T1" fmla="*/ 0 h 7"/>
                  <a:gd name="T2" fmla="*/ 40 w 41"/>
                  <a:gd name="T3" fmla="*/ 6 h 7"/>
                  <a:gd name="T4" fmla="*/ 0 w 41"/>
                  <a:gd name="T5" fmla="*/ 6 h 7"/>
                  <a:gd name="T6" fmla="*/ 0 w 41"/>
                  <a:gd name="T7" fmla="*/ 0 h 7"/>
                  <a:gd name="T8" fmla="*/ 40 w 41"/>
                  <a:gd name="T9" fmla="*/ 0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40" y="0"/>
                    </a:moveTo>
                    <a:lnTo>
                      <a:pt x="40" y="6"/>
                    </a:lnTo>
                    <a:lnTo>
                      <a:pt x="0" y="6"/>
                    </a:lnTo>
                    <a:lnTo>
                      <a:pt x="0" y="0"/>
                    </a:lnTo>
                    <a:lnTo>
                      <a:pt x="40"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79" name="Freeform 160"/>
              <p:cNvSpPr>
                <a:spLocks/>
              </p:cNvSpPr>
              <p:nvPr/>
            </p:nvSpPr>
            <p:spPr bwMode="auto">
              <a:xfrm>
                <a:off x="3801" y="1422"/>
                <a:ext cx="51" cy="12"/>
              </a:xfrm>
              <a:custGeom>
                <a:avLst/>
                <a:gdLst>
                  <a:gd name="T0" fmla="*/ 50 w 51"/>
                  <a:gd name="T1" fmla="*/ 11 h 12"/>
                  <a:gd name="T2" fmla="*/ 0 w 51"/>
                  <a:gd name="T3" fmla="*/ 11 h 12"/>
                  <a:gd name="T4" fmla="*/ 9 w 51"/>
                  <a:gd name="T5" fmla="*/ 0 h 12"/>
                  <a:gd name="T6" fmla="*/ 44 w 51"/>
                  <a:gd name="T7" fmla="*/ 0 h 12"/>
                  <a:gd name="T8" fmla="*/ 50 w 51"/>
                  <a:gd name="T9" fmla="*/ 11 h 12"/>
                  <a:gd name="T10" fmla="*/ 0 60000 65536"/>
                  <a:gd name="T11" fmla="*/ 0 60000 65536"/>
                  <a:gd name="T12" fmla="*/ 0 60000 65536"/>
                  <a:gd name="T13" fmla="*/ 0 60000 65536"/>
                  <a:gd name="T14" fmla="*/ 0 60000 65536"/>
                  <a:gd name="T15" fmla="*/ 0 w 51"/>
                  <a:gd name="T16" fmla="*/ 0 h 12"/>
                  <a:gd name="T17" fmla="*/ 51 w 51"/>
                  <a:gd name="T18" fmla="*/ 12 h 12"/>
                </a:gdLst>
                <a:ahLst/>
                <a:cxnLst>
                  <a:cxn ang="T10">
                    <a:pos x="T0" y="T1"/>
                  </a:cxn>
                  <a:cxn ang="T11">
                    <a:pos x="T2" y="T3"/>
                  </a:cxn>
                  <a:cxn ang="T12">
                    <a:pos x="T4" y="T5"/>
                  </a:cxn>
                  <a:cxn ang="T13">
                    <a:pos x="T6" y="T7"/>
                  </a:cxn>
                  <a:cxn ang="T14">
                    <a:pos x="T8" y="T9"/>
                  </a:cxn>
                </a:cxnLst>
                <a:rect l="T15" t="T16" r="T17" b="T18"/>
                <a:pathLst>
                  <a:path w="51" h="12">
                    <a:moveTo>
                      <a:pt x="50" y="11"/>
                    </a:moveTo>
                    <a:lnTo>
                      <a:pt x="0" y="11"/>
                    </a:lnTo>
                    <a:lnTo>
                      <a:pt x="9" y="0"/>
                    </a:lnTo>
                    <a:lnTo>
                      <a:pt x="44" y="0"/>
                    </a:lnTo>
                    <a:lnTo>
                      <a:pt x="50" y="1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80" name="Line 161"/>
              <p:cNvSpPr>
                <a:spLocks noChangeShapeType="1"/>
              </p:cNvSpPr>
              <p:nvPr/>
            </p:nvSpPr>
            <p:spPr bwMode="auto">
              <a:xfrm flipV="1">
                <a:off x="3829" y="1519"/>
                <a:ext cx="0" cy="27"/>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781" name="Line 162"/>
              <p:cNvSpPr>
                <a:spLocks noChangeShapeType="1"/>
              </p:cNvSpPr>
              <p:nvPr/>
            </p:nvSpPr>
            <p:spPr bwMode="auto">
              <a:xfrm flipH="1">
                <a:off x="3611" y="1570"/>
                <a:ext cx="212" cy="598"/>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782" name="Line 163"/>
              <p:cNvSpPr>
                <a:spLocks noChangeShapeType="1"/>
              </p:cNvSpPr>
              <p:nvPr/>
            </p:nvSpPr>
            <p:spPr bwMode="auto">
              <a:xfrm>
                <a:off x="3835" y="1572"/>
                <a:ext cx="177" cy="556"/>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783" name="Freeform 164"/>
              <p:cNvSpPr>
                <a:spLocks/>
              </p:cNvSpPr>
              <p:nvPr/>
            </p:nvSpPr>
            <p:spPr bwMode="auto">
              <a:xfrm>
                <a:off x="3624" y="2078"/>
                <a:ext cx="415" cy="204"/>
              </a:xfrm>
              <a:custGeom>
                <a:avLst/>
                <a:gdLst>
                  <a:gd name="T0" fmla="*/ 186 w 415"/>
                  <a:gd name="T1" fmla="*/ 203 h 204"/>
                  <a:gd name="T2" fmla="*/ 155 w 415"/>
                  <a:gd name="T3" fmla="*/ 201 h 204"/>
                  <a:gd name="T4" fmla="*/ 124 w 415"/>
                  <a:gd name="T5" fmla="*/ 195 h 204"/>
                  <a:gd name="T6" fmla="*/ 99 w 415"/>
                  <a:gd name="T7" fmla="*/ 189 h 204"/>
                  <a:gd name="T8" fmla="*/ 74 w 415"/>
                  <a:gd name="T9" fmla="*/ 181 h 204"/>
                  <a:gd name="T10" fmla="*/ 54 w 415"/>
                  <a:gd name="T11" fmla="*/ 170 h 204"/>
                  <a:gd name="T12" fmla="*/ 34 w 415"/>
                  <a:gd name="T13" fmla="*/ 159 h 204"/>
                  <a:gd name="T14" fmla="*/ 20 w 415"/>
                  <a:gd name="T15" fmla="*/ 146 h 204"/>
                  <a:gd name="T16" fmla="*/ 8 w 415"/>
                  <a:gd name="T17" fmla="*/ 132 h 204"/>
                  <a:gd name="T18" fmla="*/ 0 w 415"/>
                  <a:gd name="T19" fmla="*/ 118 h 204"/>
                  <a:gd name="T20" fmla="*/ 0 w 415"/>
                  <a:gd name="T21" fmla="*/ 101 h 204"/>
                  <a:gd name="T22" fmla="*/ 0 w 415"/>
                  <a:gd name="T23" fmla="*/ 87 h 204"/>
                  <a:gd name="T24" fmla="*/ 8 w 415"/>
                  <a:gd name="T25" fmla="*/ 71 h 204"/>
                  <a:gd name="T26" fmla="*/ 20 w 415"/>
                  <a:gd name="T27" fmla="*/ 57 h 204"/>
                  <a:gd name="T28" fmla="*/ 34 w 415"/>
                  <a:gd name="T29" fmla="*/ 46 h 204"/>
                  <a:gd name="T30" fmla="*/ 54 w 415"/>
                  <a:gd name="T31" fmla="*/ 32 h 204"/>
                  <a:gd name="T32" fmla="*/ 74 w 415"/>
                  <a:gd name="T33" fmla="*/ 24 h 204"/>
                  <a:gd name="T34" fmla="*/ 99 w 415"/>
                  <a:gd name="T35" fmla="*/ 16 h 204"/>
                  <a:gd name="T36" fmla="*/ 124 w 415"/>
                  <a:gd name="T37" fmla="*/ 8 h 204"/>
                  <a:gd name="T38" fmla="*/ 155 w 415"/>
                  <a:gd name="T39" fmla="*/ 2 h 204"/>
                  <a:gd name="T40" fmla="*/ 186 w 415"/>
                  <a:gd name="T41" fmla="*/ 0 h 204"/>
                  <a:gd name="T42" fmla="*/ 217 w 415"/>
                  <a:gd name="T43" fmla="*/ 0 h 204"/>
                  <a:gd name="T44" fmla="*/ 247 w 415"/>
                  <a:gd name="T45" fmla="*/ 2 h 204"/>
                  <a:gd name="T46" fmla="*/ 276 w 415"/>
                  <a:gd name="T47" fmla="*/ 8 h 204"/>
                  <a:gd name="T48" fmla="*/ 304 w 415"/>
                  <a:gd name="T49" fmla="*/ 14 h 204"/>
                  <a:gd name="T50" fmla="*/ 330 w 415"/>
                  <a:gd name="T51" fmla="*/ 22 h 204"/>
                  <a:gd name="T52" fmla="*/ 352 w 415"/>
                  <a:gd name="T53" fmla="*/ 30 h 204"/>
                  <a:gd name="T54" fmla="*/ 372 w 415"/>
                  <a:gd name="T55" fmla="*/ 41 h 204"/>
                  <a:gd name="T56" fmla="*/ 388 w 415"/>
                  <a:gd name="T57" fmla="*/ 55 h 204"/>
                  <a:gd name="T58" fmla="*/ 400 w 415"/>
                  <a:gd name="T59" fmla="*/ 69 h 204"/>
                  <a:gd name="T60" fmla="*/ 408 w 415"/>
                  <a:gd name="T61" fmla="*/ 83 h 204"/>
                  <a:gd name="T62" fmla="*/ 414 w 415"/>
                  <a:gd name="T63" fmla="*/ 96 h 204"/>
                  <a:gd name="T64" fmla="*/ 412 w 415"/>
                  <a:gd name="T65" fmla="*/ 112 h 204"/>
                  <a:gd name="T66" fmla="*/ 406 w 415"/>
                  <a:gd name="T67" fmla="*/ 126 h 204"/>
                  <a:gd name="T68" fmla="*/ 398 w 415"/>
                  <a:gd name="T69" fmla="*/ 142 h 204"/>
                  <a:gd name="T70" fmla="*/ 384 w 415"/>
                  <a:gd name="T71" fmla="*/ 154 h 204"/>
                  <a:gd name="T72" fmla="*/ 366 w 415"/>
                  <a:gd name="T73" fmla="*/ 167 h 204"/>
                  <a:gd name="T74" fmla="*/ 346 w 415"/>
                  <a:gd name="T75" fmla="*/ 175 h 204"/>
                  <a:gd name="T76" fmla="*/ 321 w 415"/>
                  <a:gd name="T77" fmla="*/ 187 h 204"/>
                  <a:gd name="T78" fmla="*/ 296 w 415"/>
                  <a:gd name="T79" fmla="*/ 193 h 204"/>
                  <a:gd name="T80" fmla="*/ 267 w 415"/>
                  <a:gd name="T81" fmla="*/ 197 h 204"/>
                  <a:gd name="T82" fmla="*/ 237 w 415"/>
                  <a:gd name="T83" fmla="*/ 203 h 204"/>
                  <a:gd name="T84" fmla="*/ 205 w 415"/>
                  <a:gd name="T85" fmla="*/ 203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204"/>
                  <a:gd name="T131" fmla="*/ 415 w 41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204">
                    <a:moveTo>
                      <a:pt x="205" y="203"/>
                    </a:moveTo>
                    <a:lnTo>
                      <a:pt x="195" y="203"/>
                    </a:lnTo>
                    <a:lnTo>
                      <a:pt x="186" y="203"/>
                    </a:lnTo>
                    <a:lnTo>
                      <a:pt x="175" y="203"/>
                    </a:lnTo>
                    <a:lnTo>
                      <a:pt x="163" y="201"/>
                    </a:lnTo>
                    <a:lnTo>
                      <a:pt x="155" y="201"/>
                    </a:lnTo>
                    <a:lnTo>
                      <a:pt x="144" y="197"/>
                    </a:lnTo>
                    <a:lnTo>
                      <a:pt x="135" y="197"/>
                    </a:lnTo>
                    <a:lnTo>
                      <a:pt x="124" y="195"/>
                    </a:lnTo>
                    <a:lnTo>
                      <a:pt x="116" y="193"/>
                    </a:lnTo>
                    <a:lnTo>
                      <a:pt x="107" y="193"/>
                    </a:lnTo>
                    <a:lnTo>
                      <a:pt x="99" y="189"/>
                    </a:lnTo>
                    <a:lnTo>
                      <a:pt x="90" y="187"/>
                    </a:lnTo>
                    <a:lnTo>
                      <a:pt x="82" y="184"/>
                    </a:lnTo>
                    <a:lnTo>
                      <a:pt x="74" y="181"/>
                    </a:lnTo>
                    <a:lnTo>
                      <a:pt x="68" y="175"/>
                    </a:lnTo>
                    <a:lnTo>
                      <a:pt x="60" y="173"/>
                    </a:lnTo>
                    <a:lnTo>
                      <a:pt x="54" y="170"/>
                    </a:lnTo>
                    <a:lnTo>
                      <a:pt x="46" y="167"/>
                    </a:lnTo>
                    <a:lnTo>
                      <a:pt x="40" y="162"/>
                    </a:lnTo>
                    <a:lnTo>
                      <a:pt x="34" y="159"/>
                    </a:lnTo>
                    <a:lnTo>
                      <a:pt x="28" y="154"/>
                    </a:lnTo>
                    <a:lnTo>
                      <a:pt x="22" y="151"/>
                    </a:lnTo>
                    <a:lnTo>
                      <a:pt x="20" y="146"/>
                    </a:lnTo>
                    <a:lnTo>
                      <a:pt x="14" y="142"/>
                    </a:lnTo>
                    <a:lnTo>
                      <a:pt x="12" y="138"/>
                    </a:lnTo>
                    <a:lnTo>
                      <a:pt x="8" y="132"/>
                    </a:lnTo>
                    <a:lnTo>
                      <a:pt x="6" y="126"/>
                    </a:lnTo>
                    <a:lnTo>
                      <a:pt x="2" y="124"/>
                    </a:lnTo>
                    <a:lnTo>
                      <a:pt x="0" y="118"/>
                    </a:lnTo>
                    <a:lnTo>
                      <a:pt x="0" y="112"/>
                    </a:lnTo>
                    <a:lnTo>
                      <a:pt x="0" y="107"/>
                    </a:lnTo>
                    <a:lnTo>
                      <a:pt x="0" y="101"/>
                    </a:lnTo>
                    <a:lnTo>
                      <a:pt x="0" y="96"/>
                    </a:lnTo>
                    <a:lnTo>
                      <a:pt x="0" y="93"/>
                    </a:lnTo>
                    <a:lnTo>
                      <a:pt x="0" y="87"/>
                    </a:lnTo>
                    <a:lnTo>
                      <a:pt x="2" y="83"/>
                    </a:lnTo>
                    <a:lnTo>
                      <a:pt x="6" y="77"/>
                    </a:lnTo>
                    <a:lnTo>
                      <a:pt x="8" y="71"/>
                    </a:lnTo>
                    <a:lnTo>
                      <a:pt x="12" y="69"/>
                    </a:lnTo>
                    <a:lnTo>
                      <a:pt x="14" y="63"/>
                    </a:lnTo>
                    <a:lnTo>
                      <a:pt x="20" y="57"/>
                    </a:lnTo>
                    <a:lnTo>
                      <a:pt x="22" y="55"/>
                    </a:lnTo>
                    <a:lnTo>
                      <a:pt x="28" y="49"/>
                    </a:lnTo>
                    <a:lnTo>
                      <a:pt x="34" y="46"/>
                    </a:lnTo>
                    <a:lnTo>
                      <a:pt x="40" y="41"/>
                    </a:lnTo>
                    <a:lnTo>
                      <a:pt x="46" y="38"/>
                    </a:lnTo>
                    <a:lnTo>
                      <a:pt x="54" y="32"/>
                    </a:lnTo>
                    <a:lnTo>
                      <a:pt x="60" y="30"/>
                    </a:lnTo>
                    <a:lnTo>
                      <a:pt x="68" y="28"/>
                    </a:lnTo>
                    <a:lnTo>
                      <a:pt x="74" y="24"/>
                    </a:lnTo>
                    <a:lnTo>
                      <a:pt x="82" y="22"/>
                    </a:lnTo>
                    <a:lnTo>
                      <a:pt x="90" y="18"/>
                    </a:lnTo>
                    <a:lnTo>
                      <a:pt x="99" y="16"/>
                    </a:lnTo>
                    <a:lnTo>
                      <a:pt x="107" y="14"/>
                    </a:lnTo>
                    <a:lnTo>
                      <a:pt x="116" y="10"/>
                    </a:lnTo>
                    <a:lnTo>
                      <a:pt x="124" y="8"/>
                    </a:lnTo>
                    <a:lnTo>
                      <a:pt x="135" y="8"/>
                    </a:lnTo>
                    <a:lnTo>
                      <a:pt x="144" y="5"/>
                    </a:lnTo>
                    <a:lnTo>
                      <a:pt x="155" y="2"/>
                    </a:lnTo>
                    <a:lnTo>
                      <a:pt x="163" y="2"/>
                    </a:lnTo>
                    <a:lnTo>
                      <a:pt x="175" y="2"/>
                    </a:lnTo>
                    <a:lnTo>
                      <a:pt x="186" y="0"/>
                    </a:lnTo>
                    <a:lnTo>
                      <a:pt x="195" y="0"/>
                    </a:lnTo>
                    <a:lnTo>
                      <a:pt x="205" y="0"/>
                    </a:lnTo>
                    <a:lnTo>
                      <a:pt x="217" y="0"/>
                    </a:lnTo>
                    <a:lnTo>
                      <a:pt x="225" y="0"/>
                    </a:lnTo>
                    <a:lnTo>
                      <a:pt x="237" y="2"/>
                    </a:lnTo>
                    <a:lnTo>
                      <a:pt x="247" y="2"/>
                    </a:lnTo>
                    <a:lnTo>
                      <a:pt x="257" y="2"/>
                    </a:lnTo>
                    <a:lnTo>
                      <a:pt x="267" y="5"/>
                    </a:lnTo>
                    <a:lnTo>
                      <a:pt x="276" y="8"/>
                    </a:lnTo>
                    <a:lnTo>
                      <a:pt x="287" y="8"/>
                    </a:lnTo>
                    <a:lnTo>
                      <a:pt x="296" y="10"/>
                    </a:lnTo>
                    <a:lnTo>
                      <a:pt x="304" y="14"/>
                    </a:lnTo>
                    <a:lnTo>
                      <a:pt x="313" y="16"/>
                    </a:lnTo>
                    <a:lnTo>
                      <a:pt x="321" y="18"/>
                    </a:lnTo>
                    <a:lnTo>
                      <a:pt x="330" y="22"/>
                    </a:lnTo>
                    <a:lnTo>
                      <a:pt x="338" y="24"/>
                    </a:lnTo>
                    <a:lnTo>
                      <a:pt x="346" y="28"/>
                    </a:lnTo>
                    <a:lnTo>
                      <a:pt x="352" y="30"/>
                    </a:lnTo>
                    <a:lnTo>
                      <a:pt x="358" y="32"/>
                    </a:lnTo>
                    <a:lnTo>
                      <a:pt x="366" y="38"/>
                    </a:lnTo>
                    <a:lnTo>
                      <a:pt x="372" y="41"/>
                    </a:lnTo>
                    <a:lnTo>
                      <a:pt x="378" y="46"/>
                    </a:lnTo>
                    <a:lnTo>
                      <a:pt x="384" y="49"/>
                    </a:lnTo>
                    <a:lnTo>
                      <a:pt x="388" y="55"/>
                    </a:lnTo>
                    <a:lnTo>
                      <a:pt x="392" y="57"/>
                    </a:lnTo>
                    <a:lnTo>
                      <a:pt x="398" y="63"/>
                    </a:lnTo>
                    <a:lnTo>
                      <a:pt x="400" y="69"/>
                    </a:lnTo>
                    <a:lnTo>
                      <a:pt x="402" y="71"/>
                    </a:lnTo>
                    <a:lnTo>
                      <a:pt x="406" y="77"/>
                    </a:lnTo>
                    <a:lnTo>
                      <a:pt x="408" y="83"/>
                    </a:lnTo>
                    <a:lnTo>
                      <a:pt x="412" y="87"/>
                    </a:lnTo>
                    <a:lnTo>
                      <a:pt x="412" y="93"/>
                    </a:lnTo>
                    <a:lnTo>
                      <a:pt x="414" y="96"/>
                    </a:lnTo>
                    <a:lnTo>
                      <a:pt x="414" y="101"/>
                    </a:lnTo>
                    <a:lnTo>
                      <a:pt x="414" y="107"/>
                    </a:lnTo>
                    <a:lnTo>
                      <a:pt x="412" y="112"/>
                    </a:lnTo>
                    <a:lnTo>
                      <a:pt x="412" y="118"/>
                    </a:lnTo>
                    <a:lnTo>
                      <a:pt x="408" y="124"/>
                    </a:lnTo>
                    <a:lnTo>
                      <a:pt x="406" y="126"/>
                    </a:lnTo>
                    <a:lnTo>
                      <a:pt x="402" y="132"/>
                    </a:lnTo>
                    <a:lnTo>
                      <a:pt x="400" y="138"/>
                    </a:lnTo>
                    <a:lnTo>
                      <a:pt x="398" y="142"/>
                    </a:lnTo>
                    <a:lnTo>
                      <a:pt x="392" y="146"/>
                    </a:lnTo>
                    <a:lnTo>
                      <a:pt x="388" y="151"/>
                    </a:lnTo>
                    <a:lnTo>
                      <a:pt x="384" y="154"/>
                    </a:lnTo>
                    <a:lnTo>
                      <a:pt x="378" y="159"/>
                    </a:lnTo>
                    <a:lnTo>
                      <a:pt x="372" y="162"/>
                    </a:lnTo>
                    <a:lnTo>
                      <a:pt x="366" y="167"/>
                    </a:lnTo>
                    <a:lnTo>
                      <a:pt x="358" y="170"/>
                    </a:lnTo>
                    <a:lnTo>
                      <a:pt x="352" y="173"/>
                    </a:lnTo>
                    <a:lnTo>
                      <a:pt x="346" y="175"/>
                    </a:lnTo>
                    <a:lnTo>
                      <a:pt x="338" y="181"/>
                    </a:lnTo>
                    <a:lnTo>
                      <a:pt x="330" y="184"/>
                    </a:lnTo>
                    <a:lnTo>
                      <a:pt x="321" y="187"/>
                    </a:lnTo>
                    <a:lnTo>
                      <a:pt x="313" y="189"/>
                    </a:lnTo>
                    <a:lnTo>
                      <a:pt x="304" y="193"/>
                    </a:lnTo>
                    <a:lnTo>
                      <a:pt x="296" y="193"/>
                    </a:lnTo>
                    <a:lnTo>
                      <a:pt x="287" y="195"/>
                    </a:lnTo>
                    <a:lnTo>
                      <a:pt x="276" y="197"/>
                    </a:lnTo>
                    <a:lnTo>
                      <a:pt x="267" y="197"/>
                    </a:lnTo>
                    <a:lnTo>
                      <a:pt x="257" y="201"/>
                    </a:lnTo>
                    <a:lnTo>
                      <a:pt x="247" y="201"/>
                    </a:lnTo>
                    <a:lnTo>
                      <a:pt x="237" y="203"/>
                    </a:lnTo>
                    <a:lnTo>
                      <a:pt x="225" y="203"/>
                    </a:lnTo>
                    <a:lnTo>
                      <a:pt x="217" y="203"/>
                    </a:lnTo>
                    <a:lnTo>
                      <a:pt x="205" y="203"/>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4" name="Freeform 165"/>
              <p:cNvSpPr>
                <a:spLocks/>
              </p:cNvSpPr>
              <p:nvPr/>
            </p:nvSpPr>
            <p:spPr bwMode="auto">
              <a:xfrm>
                <a:off x="3621" y="2184"/>
                <a:ext cx="204" cy="101"/>
              </a:xfrm>
              <a:custGeom>
                <a:avLst/>
                <a:gdLst>
                  <a:gd name="T0" fmla="*/ 2 w 204"/>
                  <a:gd name="T1" fmla="*/ 5 h 101"/>
                  <a:gd name="T2" fmla="*/ 5 w 204"/>
                  <a:gd name="T3" fmla="*/ 16 h 101"/>
                  <a:gd name="T4" fmla="*/ 8 w 204"/>
                  <a:gd name="T5" fmla="*/ 24 h 101"/>
                  <a:gd name="T6" fmla="*/ 14 w 204"/>
                  <a:gd name="T7" fmla="*/ 35 h 101"/>
                  <a:gd name="T8" fmla="*/ 22 w 204"/>
                  <a:gd name="T9" fmla="*/ 42 h 101"/>
                  <a:gd name="T10" fmla="*/ 30 w 204"/>
                  <a:gd name="T11" fmla="*/ 50 h 101"/>
                  <a:gd name="T12" fmla="*/ 41 w 204"/>
                  <a:gd name="T13" fmla="*/ 58 h 101"/>
                  <a:gd name="T14" fmla="*/ 55 w 204"/>
                  <a:gd name="T15" fmla="*/ 65 h 101"/>
                  <a:gd name="T16" fmla="*/ 69 w 204"/>
                  <a:gd name="T17" fmla="*/ 71 h 101"/>
                  <a:gd name="T18" fmla="*/ 83 w 204"/>
                  <a:gd name="T19" fmla="*/ 76 h 101"/>
                  <a:gd name="T20" fmla="*/ 99 w 204"/>
                  <a:gd name="T21" fmla="*/ 82 h 101"/>
                  <a:gd name="T22" fmla="*/ 116 w 204"/>
                  <a:gd name="T23" fmla="*/ 87 h 101"/>
                  <a:gd name="T24" fmla="*/ 134 w 204"/>
                  <a:gd name="T25" fmla="*/ 89 h 101"/>
                  <a:gd name="T26" fmla="*/ 154 w 204"/>
                  <a:gd name="T27" fmla="*/ 95 h 101"/>
                  <a:gd name="T28" fmla="*/ 173 w 204"/>
                  <a:gd name="T29" fmla="*/ 95 h 101"/>
                  <a:gd name="T30" fmla="*/ 193 w 204"/>
                  <a:gd name="T31" fmla="*/ 97 h 101"/>
                  <a:gd name="T32" fmla="*/ 203 w 204"/>
                  <a:gd name="T33" fmla="*/ 100 h 101"/>
                  <a:gd name="T34" fmla="*/ 185 w 204"/>
                  <a:gd name="T35" fmla="*/ 97 h 101"/>
                  <a:gd name="T36" fmla="*/ 162 w 204"/>
                  <a:gd name="T37" fmla="*/ 97 h 101"/>
                  <a:gd name="T38" fmla="*/ 143 w 204"/>
                  <a:gd name="T39" fmla="*/ 95 h 101"/>
                  <a:gd name="T40" fmla="*/ 124 w 204"/>
                  <a:gd name="T41" fmla="*/ 89 h 101"/>
                  <a:gd name="T42" fmla="*/ 107 w 204"/>
                  <a:gd name="T43" fmla="*/ 87 h 101"/>
                  <a:gd name="T44" fmla="*/ 91 w 204"/>
                  <a:gd name="T45" fmla="*/ 82 h 101"/>
                  <a:gd name="T46" fmla="*/ 75 w 204"/>
                  <a:gd name="T47" fmla="*/ 76 h 101"/>
                  <a:gd name="T48" fmla="*/ 61 w 204"/>
                  <a:gd name="T49" fmla="*/ 71 h 101"/>
                  <a:gd name="T50" fmla="*/ 47 w 204"/>
                  <a:gd name="T51" fmla="*/ 63 h 101"/>
                  <a:gd name="T52" fmla="*/ 36 w 204"/>
                  <a:gd name="T53" fmla="*/ 55 h 101"/>
                  <a:gd name="T54" fmla="*/ 24 w 204"/>
                  <a:gd name="T55" fmla="*/ 48 h 101"/>
                  <a:gd name="T56" fmla="*/ 16 w 204"/>
                  <a:gd name="T57" fmla="*/ 39 h 101"/>
                  <a:gd name="T58" fmla="*/ 8 w 204"/>
                  <a:gd name="T59" fmla="*/ 29 h 101"/>
                  <a:gd name="T60" fmla="*/ 5 w 204"/>
                  <a:gd name="T61" fmla="*/ 22 h 101"/>
                  <a:gd name="T62" fmla="*/ 2 w 204"/>
                  <a:gd name="T63" fmla="*/ 11 h 101"/>
                  <a:gd name="T64" fmla="*/ 0 w 204"/>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1"/>
                  <a:gd name="T101" fmla="*/ 204 w 204"/>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1">
                    <a:moveTo>
                      <a:pt x="2" y="0"/>
                    </a:moveTo>
                    <a:lnTo>
                      <a:pt x="2" y="5"/>
                    </a:lnTo>
                    <a:lnTo>
                      <a:pt x="2" y="11"/>
                    </a:lnTo>
                    <a:lnTo>
                      <a:pt x="5" y="16"/>
                    </a:lnTo>
                    <a:lnTo>
                      <a:pt x="5" y="18"/>
                    </a:lnTo>
                    <a:lnTo>
                      <a:pt x="8" y="24"/>
                    </a:lnTo>
                    <a:lnTo>
                      <a:pt x="10" y="29"/>
                    </a:lnTo>
                    <a:lnTo>
                      <a:pt x="14" y="35"/>
                    </a:lnTo>
                    <a:lnTo>
                      <a:pt x="18" y="37"/>
                    </a:lnTo>
                    <a:lnTo>
                      <a:pt x="22" y="42"/>
                    </a:lnTo>
                    <a:lnTo>
                      <a:pt x="28" y="45"/>
                    </a:lnTo>
                    <a:lnTo>
                      <a:pt x="30" y="50"/>
                    </a:lnTo>
                    <a:lnTo>
                      <a:pt x="36" y="55"/>
                    </a:lnTo>
                    <a:lnTo>
                      <a:pt x="41" y="58"/>
                    </a:lnTo>
                    <a:lnTo>
                      <a:pt x="49" y="61"/>
                    </a:lnTo>
                    <a:lnTo>
                      <a:pt x="55" y="65"/>
                    </a:lnTo>
                    <a:lnTo>
                      <a:pt x="61" y="68"/>
                    </a:lnTo>
                    <a:lnTo>
                      <a:pt x="69" y="71"/>
                    </a:lnTo>
                    <a:lnTo>
                      <a:pt x="75" y="74"/>
                    </a:lnTo>
                    <a:lnTo>
                      <a:pt x="83" y="76"/>
                    </a:lnTo>
                    <a:lnTo>
                      <a:pt x="91" y="78"/>
                    </a:lnTo>
                    <a:lnTo>
                      <a:pt x="99" y="82"/>
                    </a:lnTo>
                    <a:lnTo>
                      <a:pt x="107" y="84"/>
                    </a:lnTo>
                    <a:lnTo>
                      <a:pt x="116" y="87"/>
                    </a:lnTo>
                    <a:lnTo>
                      <a:pt x="124" y="89"/>
                    </a:lnTo>
                    <a:lnTo>
                      <a:pt x="134" y="89"/>
                    </a:lnTo>
                    <a:lnTo>
                      <a:pt x="143" y="91"/>
                    </a:lnTo>
                    <a:lnTo>
                      <a:pt x="154" y="95"/>
                    </a:lnTo>
                    <a:lnTo>
                      <a:pt x="162" y="95"/>
                    </a:lnTo>
                    <a:lnTo>
                      <a:pt x="173" y="95"/>
                    </a:lnTo>
                    <a:lnTo>
                      <a:pt x="185" y="97"/>
                    </a:lnTo>
                    <a:lnTo>
                      <a:pt x="193" y="97"/>
                    </a:lnTo>
                    <a:lnTo>
                      <a:pt x="203" y="97"/>
                    </a:lnTo>
                    <a:lnTo>
                      <a:pt x="203" y="100"/>
                    </a:lnTo>
                    <a:lnTo>
                      <a:pt x="193" y="97"/>
                    </a:lnTo>
                    <a:lnTo>
                      <a:pt x="185" y="97"/>
                    </a:lnTo>
                    <a:lnTo>
                      <a:pt x="173" y="97"/>
                    </a:lnTo>
                    <a:lnTo>
                      <a:pt x="162" y="97"/>
                    </a:lnTo>
                    <a:lnTo>
                      <a:pt x="154" y="95"/>
                    </a:lnTo>
                    <a:lnTo>
                      <a:pt x="143" y="95"/>
                    </a:lnTo>
                    <a:lnTo>
                      <a:pt x="134" y="91"/>
                    </a:lnTo>
                    <a:lnTo>
                      <a:pt x="124" y="89"/>
                    </a:lnTo>
                    <a:lnTo>
                      <a:pt x="116" y="89"/>
                    </a:lnTo>
                    <a:lnTo>
                      <a:pt x="107" y="87"/>
                    </a:lnTo>
                    <a:lnTo>
                      <a:pt x="99" y="84"/>
                    </a:lnTo>
                    <a:lnTo>
                      <a:pt x="91" y="82"/>
                    </a:lnTo>
                    <a:lnTo>
                      <a:pt x="83" y="78"/>
                    </a:lnTo>
                    <a:lnTo>
                      <a:pt x="75" y="76"/>
                    </a:lnTo>
                    <a:lnTo>
                      <a:pt x="69" y="74"/>
                    </a:lnTo>
                    <a:lnTo>
                      <a:pt x="61" y="71"/>
                    </a:lnTo>
                    <a:lnTo>
                      <a:pt x="55" y="65"/>
                    </a:lnTo>
                    <a:lnTo>
                      <a:pt x="47" y="63"/>
                    </a:lnTo>
                    <a:lnTo>
                      <a:pt x="41" y="58"/>
                    </a:lnTo>
                    <a:lnTo>
                      <a:pt x="36" y="55"/>
                    </a:lnTo>
                    <a:lnTo>
                      <a:pt x="30" y="52"/>
                    </a:lnTo>
                    <a:lnTo>
                      <a:pt x="24" y="48"/>
                    </a:lnTo>
                    <a:lnTo>
                      <a:pt x="22" y="42"/>
                    </a:lnTo>
                    <a:lnTo>
                      <a:pt x="16" y="39"/>
                    </a:lnTo>
                    <a:lnTo>
                      <a:pt x="14" y="35"/>
                    </a:lnTo>
                    <a:lnTo>
                      <a:pt x="8" y="29"/>
                    </a:lnTo>
                    <a:lnTo>
                      <a:pt x="5" y="24"/>
                    </a:lnTo>
                    <a:lnTo>
                      <a:pt x="5" y="22"/>
                    </a:lnTo>
                    <a:lnTo>
                      <a:pt x="2" y="16"/>
                    </a:lnTo>
                    <a:lnTo>
                      <a:pt x="2" y="11"/>
                    </a:lnTo>
                    <a:lnTo>
                      <a:pt x="0" y="5"/>
                    </a:lnTo>
                    <a:lnTo>
                      <a:pt x="0" y="0"/>
                    </a:lnTo>
                    <a:lnTo>
                      <a:pt x="2"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5" name="Freeform 166"/>
              <p:cNvSpPr>
                <a:spLocks/>
              </p:cNvSpPr>
              <p:nvPr/>
            </p:nvSpPr>
            <p:spPr bwMode="auto">
              <a:xfrm>
                <a:off x="3621" y="2078"/>
                <a:ext cx="204" cy="97"/>
              </a:xfrm>
              <a:custGeom>
                <a:avLst/>
                <a:gdLst>
                  <a:gd name="T0" fmla="*/ 193 w 204"/>
                  <a:gd name="T1" fmla="*/ 2 h 97"/>
                  <a:gd name="T2" fmla="*/ 173 w 204"/>
                  <a:gd name="T3" fmla="*/ 2 h 97"/>
                  <a:gd name="T4" fmla="*/ 154 w 204"/>
                  <a:gd name="T5" fmla="*/ 4 h 97"/>
                  <a:gd name="T6" fmla="*/ 134 w 204"/>
                  <a:gd name="T7" fmla="*/ 8 h 97"/>
                  <a:gd name="T8" fmla="*/ 116 w 204"/>
                  <a:gd name="T9" fmla="*/ 10 h 97"/>
                  <a:gd name="T10" fmla="*/ 99 w 204"/>
                  <a:gd name="T11" fmla="*/ 15 h 97"/>
                  <a:gd name="T12" fmla="*/ 83 w 204"/>
                  <a:gd name="T13" fmla="*/ 21 h 97"/>
                  <a:gd name="T14" fmla="*/ 69 w 204"/>
                  <a:gd name="T15" fmla="*/ 26 h 97"/>
                  <a:gd name="T16" fmla="*/ 55 w 204"/>
                  <a:gd name="T17" fmla="*/ 34 h 97"/>
                  <a:gd name="T18" fmla="*/ 41 w 204"/>
                  <a:gd name="T19" fmla="*/ 41 h 97"/>
                  <a:gd name="T20" fmla="*/ 30 w 204"/>
                  <a:gd name="T21" fmla="*/ 47 h 97"/>
                  <a:gd name="T22" fmla="*/ 22 w 204"/>
                  <a:gd name="T23" fmla="*/ 57 h 97"/>
                  <a:gd name="T24" fmla="*/ 14 w 204"/>
                  <a:gd name="T25" fmla="*/ 65 h 97"/>
                  <a:gd name="T26" fmla="*/ 8 w 204"/>
                  <a:gd name="T27" fmla="*/ 73 h 97"/>
                  <a:gd name="T28" fmla="*/ 5 w 204"/>
                  <a:gd name="T29" fmla="*/ 83 h 97"/>
                  <a:gd name="T30" fmla="*/ 2 w 204"/>
                  <a:gd name="T31" fmla="*/ 92 h 97"/>
                  <a:gd name="T32" fmla="*/ 0 w 204"/>
                  <a:gd name="T33" fmla="*/ 96 h 97"/>
                  <a:gd name="T34" fmla="*/ 2 w 204"/>
                  <a:gd name="T35" fmla="*/ 86 h 97"/>
                  <a:gd name="T36" fmla="*/ 5 w 204"/>
                  <a:gd name="T37" fmla="*/ 79 h 97"/>
                  <a:gd name="T38" fmla="*/ 8 w 204"/>
                  <a:gd name="T39" fmla="*/ 68 h 97"/>
                  <a:gd name="T40" fmla="*/ 16 w 204"/>
                  <a:gd name="T41" fmla="*/ 60 h 97"/>
                  <a:gd name="T42" fmla="*/ 24 w 204"/>
                  <a:gd name="T43" fmla="*/ 49 h 97"/>
                  <a:gd name="T44" fmla="*/ 36 w 204"/>
                  <a:gd name="T45" fmla="*/ 41 h 97"/>
                  <a:gd name="T46" fmla="*/ 47 w 204"/>
                  <a:gd name="T47" fmla="*/ 34 h 97"/>
                  <a:gd name="T48" fmla="*/ 61 w 204"/>
                  <a:gd name="T49" fmla="*/ 28 h 97"/>
                  <a:gd name="T50" fmla="*/ 75 w 204"/>
                  <a:gd name="T51" fmla="*/ 21 h 97"/>
                  <a:gd name="T52" fmla="*/ 91 w 204"/>
                  <a:gd name="T53" fmla="*/ 15 h 97"/>
                  <a:gd name="T54" fmla="*/ 107 w 204"/>
                  <a:gd name="T55" fmla="*/ 10 h 97"/>
                  <a:gd name="T56" fmla="*/ 124 w 204"/>
                  <a:gd name="T57" fmla="*/ 8 h 97"/>
                  <a:gd name="T58" fmla="*/ 143 w 204"/>
                  <a:gd name="T59" fmla="*/ 4 h 97"/>
                  <a:gd name="T60" fmla="*/ 162 w 204"/>
                  <a:gd name="T61" fmla="*/ 2 h 97"/>
                  <a:gd name="T62" fmla="*/ 185 w 204"/>
                  <a:gd name="T63" fmla="*/ 0 h 97"/>
                  <a:gd name="T64" fmla="*/ 203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5" y="2"/>
                    </a:lnTo>
                    <a:lnTo>
                      <a:pt x="173" y="2"/>
                    </a:lnTo>
                    <a:lnTo>
                      <a:pt x="162" y="2"/>
                    </a:lnTo>
                    <a:lnTo>
                      <a:pt x="154" y="4"/>
                    </a:lnTo>
                    <a:lnTo>
                      <a:pt x="143" y="4"/>
                    </a:lnTo>
                    <a:lnTo>
                      <a:pt x="134" y="8"/>
                    </a:lnTo>
                    <a:lnTo>
                      <a:pt x="124" y="10"/>
                    </a:lnTo>
                    <a:lnTo>
                      <a:pt x="116" y="10"/>
                    </a:lnTo>
                    <a:lnTo>
                      <a:pt x="107" y="13"/>
                    </a:lnTo>
                    <a:lnTo>
                      <a:pt x="99" y="15"/>
                    </a:lnTo>
                    <a:lnTo>
                      <a:pt x="91" y="17"/>
                    </a:lnTo>
                    <a:lnTo>
                      <a:pt x="83" y="21"/>
                    </a:lnTo>
                    <a:lnTo>
                      <a:pt x="75" y="23"/>
                    </a:lnTo>
                    <a:lnTo>
                      <a:pt x="69" y="26"/>
                    </a:lnTo>
                    <a:lnTo>
                      <a:pt x="61" y="28"/>
                    </a:lnTo>
                    <a:lnTo>
                      <a:pt x="55" y="34"/>
                    </a:lnTo>
                    <a:lnTo>
                      <a:pt x="49" y="36"/>
                    </a:lnTo>
                    <a:lnTo>
                      <a:pt x="41" y="41"/>
                    </a:lnTo>
                    <a:lnTo>
                      <a:pt x="36" y="44"/>
                    </a:lnTo>
                    <a:lnTo>
                      <a:pt x="30" y="47"/>
                    </a:lnTo>
                    <a:lnTo>
                      <a:pt x="28" y="52"/>
                    </a:lnTo>
                    <a:lnTo>
                      <a:pt x="22" y="57"/>
                    </a:lnTo>
                    <a:lnTo>
                      <a:pt x="18" y="60"/>
                    </a:lnTo>
                    <a:lnTo>
                      <a:pt x="14" y="65"/>
                    </a:lnTo>
                    <a:lnTo>
                      <a:pt x="10" y="68"/>
                    </a:lnTo>
                    <a:lnTo>
                      <a:pt x="8" y="73"/>
                    </a:lnTo>
                    <a:lnTo>
                      <a:pt x="5" y="79"/>
                    </a:lnTo>
                    <a:lnTo>
                      <a:pt x="5" y="83"/>
                    </a:lnTo>
                    <a:lnTo>
                      <a:pt x="2" y="88"/>
                    </a:lnTo>
                    <a:lnTo>
                      <a:pt x="2" y="92"/>
                    </a:lnTo>
                    <a:lnTo>
                      <a:pt x="2" y="96"/>
                    </a:lnTo>
                    <a:lnTo>
                      <a:pt x="0" y="96"/>
                    </a:lnTo>
                    <a:lnTo>
                      <a:pt x="0" y="92"/>
                    </a:lnTo>
                    <a:lnTo>
                      <a:pt x="2" y="86"/>
                    </a:lnTo>
                    <a:lnTo>
                      <a:pt x="2" y="81"/>
                    </a:lnTo>
                    <a:lnTo>
                      <a:pt x="5" y="79"/>
                    </a:lnTo>
                    <a:lnTo>
                      <a:pt x="5" y="73"/>
                    </a:lnTo>
                    <a:lnTo>
                      <a:pt x="8" y="68"/>
                    </a:lnTo>
                    <a:lnTo>
                      <a:pt x="14" y="62"/>
                    </a:lnTo>
                    <a:lnTo>
                      <a:pt x="16" y="60"/>
                    </a:lnTo>
                    <a:lnTo>
                      <a:pt x="22" y="55"/>
                    </a:lnTo>
                    <a:lnTo>
                      <a:pt x="24" y="49"/>
                    </a:lnTo>
                    <a:lnTo>
                      <a:pt x="30" y="47"/>
                    </a:lnTo>
                    <a:lnTo>
                      <a:pt x="36" y="41"/>
                    </a:lnTo>
                    <a:lnTo>
                      <a:pt x="41" y="39"/>
                    </a:lnTo>
                    <a:lnTo>
                      <a:pt x="47" y="34"/>
                    </a:lnTo>
                    <a:lnTo>
                      <a:pt x="55" y="31"/>
                    </a:lnTo>
                    <a:lnTo>
                      <a:pt x="61" y="28"/>
                    </a:lnTo>
                    <a:lnTo>
                      <a:pt x="69"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5" y="0"/>
                    </a:lnTo>
                    <a:lnTo>
                      <a:pt x="193" y="0"/>
                    </a:lnTo>
                    <a:lnTo>
                      <a:pt x="203" y="0"/>
                    </a:lnTo>
                    <a:lnTo>
                      <a:pt x="203" y="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6" name="Freeform 167"/>
              <p:cNvSpPr>
                <a:spLocks/>
              </p:cNvSpPr>
              <p:nvPr/>
            </p:nvSpPr>
            <p:spPr bwMode="auto">
              <a:xfrm>
                <a:off x="3834" y="2078"/>
                <a:ext cx="205" cy="97"/>
              </a:xfrm>
              <a:custGeom>
                <a:avLst/>
                <a:gdLst>
                  <a:gd name="T0" fmla="*/ 202 w 205"/>
                  <a:gd name="T1" fmla="*/ 92 h 97"/>
                  <a:gd name="T2" fmla="*/ 198 w 205"/>
                  <a:gd name="T3" fmla="*/ 83 h 97"/>
                  <a:gd name="T4" fmla="*/ 196 w 205"/>
                  <a:gd name="T5" fmla="*/ 73 h 97"/>
                  <a:gd name="T6" fmla="*/ 190 w 205"/>
                  <a:gd name="T7" fmla="*/ 65 h 97"/>
                  <a:gd name="T8" fmla="*/ 182 w 205"/>
                  <a:gd name="T9" fmla="*/ 57 h 97"/>
                  <a:gd name="T10" fmla="*/ 174 w 205"/>
                  <a:gd name="T11" fmla="*/ 47 h 97"/>
                  <a:gd name="T12" fmla="*/ 163 w 205"/>
                  <a:gd name="T13" fmla="*/ 41 h 97"/>
                  <a:gd name="T14" fmla="*/ 149 w 205"/>
                  <a:gd name="T15" fmla="*/ 34 h 97"/>
                  <a:gd name="T16" fmla="*/ 135 w 205"/>
                  <a:gd name="T17" fmla="*/ 26 h 97"/>
                  <a:gd name="T18" fmla="*/ 121 w 205"/>
                  <a:gd name="T19" fmla="*/ 21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19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21 h 97"/>
                  <a:gd name="T48" fmla="*/ 143 w 205"/>
                  <a:gd name="T49" fmla="*/ 28 h 97"/>
                  <a:gd name="T50" fmla="*/ 157 w 205"/>
                  <a:gd name="T51" fmla="*/ 34 h 97"/>
                  <a:gd name="T52" fmla="*/ 168 w 205"/>
                  <a:gd name="T53" fmla="*/ 41 h 97"/>
                  <a:gd name="T54" fmla="*/ 179 w 205"/>
                  <a:gd name="T55" fmla="*/ 49 h 97"/>
                  <a:gd name="T56" fmla="*/ 188 w 205"/>
                  <a:gd name="T57" fmla="*/ 60 h 97"/>
                  <a:gd name="T58" fmla="*/ 196 w 205"/>
                  <a:gd name="T59" fmla="*/ 68 h 97"/>
                  <a:gd name="T60" fmla="*/ 202 w 205"/>
                  <a:gd name="T61" fmla="*/ 79 h 97"/>
                  <a:gd name="T62" fmla="*/ 204 w 205"/>
                  <a:gd name="T63" fmla="*/ 86 h 97"/>
                  <a:gd name="T64" fmla="*/ 204 w 205"/>
                  <a:gd name="T65" fmla="*/ 96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3" y="68"/>
                    </a:lnTo>
                    <a:lnTo>
                      <a:pt x="190" y="65"/>
                    </a:lnTo>
                    <a:lnTo>
                      <a:pt x="188" y="60"/>
                    </a:lnTo>
                    <a:lnTo>
                      <a:pt x="182" y="57"/>
                    </a:lnTo>
                    <a:lnTo>
                      <a:pt x="176" y="52"/>
                    </a:lnTo>
                    <a:lnTo>
                      <a:pt x="174" y="47"/>
                    </a:lnTo>
                    <a:lnTo>
                      <a:pt x="168" y="44"/>
                    </a:lnTo>
                    <a:lnTo>
                      <a:pt x="163" y="41"/>
                    </a:lnTo>
                    <a:lnTo>
                      <a:pt x="155"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19" y="2"/>
                    </a:lnTo>
                    <a:lnTo>
                      <a:pt x="11" y="2"/>
                    </a:lnTo>
                    <a:lnTo>
                      <a:pt x="0" y="2"/>
                    </a:lnTo>
                    <a:lnTo>
                      <a:pt x="0" y="0"/>
                    </a:lnTo>
                    <a:lnTo>
                      <a:pt x="11" y="0"/>
                    </a:lnTo>
                    <a:lnTo>
                      <a:pt x="19"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79" y="49"/>
                    </a:lnTo>
                    <a:lnTo>
                      <a:pt x="185" y="55"/>
                    </a:lnTo>
                    <a:lnTo>
                      <a:pt x="188" y="60"/>
                    </a:lnTo>
                    <a:lnTo>
                      <a:pt x="190" y="62"/>
                    </a:lnTo>
                    <a:lnTo>
                      <a:pt x="196" y="68"/>
                    </a:lnTo>
                    <a:lnTo>
                      <a:pt x="198" y="73"/>
                    </a:lnTo>
                    <a:lnTo>
                      <a:pt x="202" y="79"/>
                    </a:lnTo>
                    <a:lnTo>
                      <a:pt x="202" y="81"/>
                    </a:lnTo>
                    <a:lnTo>
                      <a:pt x="204" y="86"/>
                    </a:lnTo>
                    <a:lnTo>
                      <a:pt x="204" y="92"/>
                    </a:lnTo>
                    <a:lnTo>
                      <a:pt x="204" y="96"/>
                    </a:lnTo>
                    <a:lnTo>
                      <a:pt x="202" y="9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7" name="Freeform 168"/>
              <p:cNvSpPr>
                <a:spLocks/>
              </p:cNvSpPr>
              <p:nvPr/>
            </p:nvSpPr>
            <p:spPr bwMode="auto">
              <a:xfrm>
                <a:off x="3834" y="2184"/>
                <a:ext cx="205" cy="101"/>
              </a:xfrm>
              <a:custGeom>
                <a:avLst/>
                <a:gdLst>
                  <a:gd name="T0" fmla="*/ 11 w 205"/>
                  <a:gd name="T1" fmla="*/ 97 h 101"/>
                  <a:gd name="T2" fmla="*/ 31 w 205"/>
                  <a:gd name="T3" fmla="*/ 95 h 101"/>
                  <a:gd name="T4" fmla="*/ 50 w 205"/>
                  <a:gd name="T5" fmla="*/ 95 h 101"/>
                  <a:gd name="T6" fmla="*/ 69 w 205"/>
                  <a:gd name="T7" fmla="*/ 89 h 101"/>
                  <a:gd name="T8" fmla="*/ 88 w 205"/>
                  <a:gd name="T9" fmla="*/ 87 h 101"/>
                  <a:gd name="T10" fmla="*/ 105 w 205"/>
                  <a:gd name="T11" fmla="*/ 82 h 101"/>
                  <a:gd name="T12" fmla="*/ 121 w 205"/>
                  <a:gd name="T13" fmla="*/ 76 h 101"/>
                  <a:gd name="T14" fmla="*/ 135 w 205"/>
                  <a:gd name="T15" fmla="*/ 71 h 101"/>
                  <a:gd name="T16" fmla="*/ 149 w 205"/>
                  <a:gd name="T17" fmla="*/ 65 h 101"/>
                  <a:gd name="T18" fmla="*/ 163 w 205"/>
                  <a:gd name="T19" fmla="*/ 58 h 101"/>
                  <a:gd name="T20" fmla="*/ 174 w 205"/>
                  <a:gd name="T21" fmla="*/ 50 h 101"/>
                  <a:gd name="T22" fmla="*/ 182 w 205"/>
                  <a:gd name="T23" fmla="*/ 42 h 101"/>
                  <a:gd name="T24" fmla="*/ 190 w 205"/>
                  <a:gd name="T25" fmla="*/ 35 h 101"/>
                  <a:gd name="T26" fmla="*/ 196 w 205"/>
                  <a:gd name="T27" fmla="*/ 24 h 101"/>
                  <a:gd name="T28" fmla="*/ 198 w 205"/>
                  <a:gd name="T29" fmla="*/ 16 h 101"/>
                  <a:gd name="T30" fmla="*/ 202 w 205"/>
                  <a:gd name="T31" fmla="*/ 5 h 101"/>
                  <a:gd name="T32" fmla="*/ 204 w 205"/>
                  <a:gd name="T33" fmla="*/ 0 h 101"/>
                  <a:gd name="T34" fmla="*/ 204 w 205"/>
                  <a:gd name="T35" fmla="*/ 11 h 101"/>
                  <a:gd name="T36" fmla="*/ 202 w 205"/>
                  <a:gd name="T37" fmla="*/ 22 h 101"/>
                  <a:gd name="T38" fmla="*/ 196 w 205"/>
                  <a:gd name="T39" fmla="*/ 29 h 101"/>
                  <a:gd name="T40" fmla="*/ 188 w 205"/>
                  <a:gd name="T41" fmla="*/ 39 h 101"/>
                  <a:gd name="T42" fmla="*/ 179 w 205"/>
                  <a:gd name="T43" fmla="*/ 48 h 101"/>
                  <a:gd name="T44" fmla="*/ 168 w 205"/>
                  <a:gd name="T45" fmla="*/ 55 h 101"/>
                  <a:gd name="T46" fmla="*/ 157 w 205"/>
                  <a:gd name="T47" fmla="*/ 63 h 101"/>
                  <a:gd name="T48" fmla="*/ 143 w 205"/>
                  <a:gd name="T49" fmla="*/ 71 h 101"/>
                  <a:gd name="T50" fmla="*/ 130 w 205"/>
                  <a:gd name="T51" fmla="*/ 76 h 101"/>
                  <a:gd name="T52" fmla="*/ 113 w 205"/>
                  <a:gd name="T53" fmla="*/ 82 h 101"/>
                  <a:gd name="T54" fmla="*/ 96 w 205"/>
                  <a:gd name="T55" fmla="*/ 87 h 101"/>
                  <a:gd name="T56" fmla="*/ 80 w 205"/>
                  <a:gd name="T57" fmla="*/ 89 h 101"/>
                  <a:gd name="T58" fmla="*/ 61 w 205"/>
                  <a:gd name="T59" fmla="*/ 95 h 101"/>
                  <a:gd name="T60" fmla="*/ 41 w 205"/>
                  <a:gd name="T61" fmla="*/ 97 h 101"/>
                  <a:gd name="T62" fmla="*/ 19 w 205"/>
                  <a:gd name="T63" fmla="*/ 97 h 101"/>
                  <a:gd name="T64" fmla="*/ 0 w 205"/>
                  <a:gd name="T65" fmla="*/ 10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1"/>
                  <a:gd name="T101" fmla="*/ 205 w 205"/>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1">
                    <a:moveTo>
                      <a:pt x="0" y="97"/>
                    </a:moveTo>
                    <a:lnTo>
                      <a:pt x="11" y="97"/>
                    </a:lnTo>
                    <a:lnTo>
                      <a:pt x="19" y="97"/>
                    </a:lnTo>
                    <a:lnTo>
                      <a:pt x="31" y="95"/>
                    </a:lnTo>
                    <a:lnTo>
                      <a:pt x="41" y="95"/>
                    </a:lnTo>
                    <a:lnTo>
                      <a:pt x="50" y="95"/>
                    </a:lnTo>
                    <a:lnTo>
                      <a:pt x="61" y="91"/>
                    </a:lnTo>
                    <a:lnTo>
                      <a:pt x="69" y="89"/>
                    </a:lnTo>
                    <a:lnTo>
                      <a:pt x="78" y="89"/>
                    </a:lnTo>
                    <a:lnTo>
                      <a:pt x="88" y="87"/>
                    </a:lnTo>
                    <a:lnTo>
                      <a:pt x="96" y="84"/>
                    </a:lnTo>
                    <a:lnTo>
                      <a:pt x="105" y="82"/>
                    </a:lnTo>
                    <a:lnTo>
                      <a:pt x="113" y="78"/>
                    </a:lnTo>
                    <a:lnTo>
                      <a:pt x="121" y="76"/>
                    </a:lnTo>
                    <a:lnTo>
                      <a:pt x="130" y="74"/>
                    </a:lnTo>
                    <a:lnTo>
                      <a:pt x="135" y="71"/>
                    </a:lnTo>
                    <a:lnTo>
                      <a:pt x="143" y="68"/>
                    </a:lnTo>
                    <a:lnTo>
                      <a:pt x="149" y="65"/>
                    </a:lnTo>
                    <a:lnTo>
                      <a:pt x="155" y="61"/>
                    </a:lnTo>
                    <a:lnTo>
                      <a:pt x="163" y="58"/>
                    </a:lnTo>
                    <a:lnTo>
                      <a:pt x="168" y="55"/>
                    </a:lnTo>
                    <a:lnTo>
                      <a:pt x="174" y="50"/>
                    </a:lnTo>
                    <a:lnTo>
                      <a:pt x="176" y="45"/>
                    </a:lnTo>
                    <a:lnTo>
                      <a:pt x="182" y="42"/>
                    </a:lnTo>
                    <a:lnTo>
                      <a:pt x="188" y="37"/>
                    </a:lnTo>
                    <a:lnTo>
                      <a:pt x="190" y="35"/>
                    </a:lnTo>
                    <a:lnTo>
                      <a:pt x="193" y="29"/>
                    </a:lnTo>
                    <a:lnTo>
                      <a:pt x="196" y="24"/>
                    </a:lnTo>
                    <a:lnTo>
                      <a:pt x="198" y="18"/>
                    </a:lnTo>
                    <a:lnTo>
                      <a:pt x="198" y="16"/>
                    </a:lnTo>
                    <a:lnTo>
                      <a:pt x="202" y="11"/>
                    </a:lnTo>
                    <a:lnTo>
                      <a:pt x="202" y="5"/>
                    </a:lnTo>
                    <a:lnTo>
                      <a:pt x="202" y="0"/>
                    </a:lnTo>
                    <a:lnTo>
                      <a:pt x="204" y="0"/>
                    </a:lnTo>
                    <a:lnTo>
                      <a:pt x="204" y="5"/>
                    </a:lnTo>
                    <a:lnTo>
                      <a:pt x="204" y="11"/>
                    </a:lnTo>
                    <a:lnTo>
                      <a:pt x="202" y="16"/>
                    </a:lnTo>
                    <a:lnTo>
                      <a:pt x="202" y="22"/>
                    </a:lnTo>
                    <a:lnTo>
                      <a:pt x="198" y="24"/>
                    </a:lnTo>
                    <a:lnTo>
                      <a:pt x="196" y="29"/>
                    </a:lnTo>
                    <a:lnTo>
                      <a:pt x="190" y="35"/>
                    </a:lnTo>
                    <a:lnTo>
                      <a:pt x="188" y="39"/>
                    </a:lnTo>
                    <a:lnTo>
                      <a:pt x="185" y="42"/>
                    </a:lnTo>
                    <a:lnTo>
                      <a:pt x="179" y="48"/>
                    </a:lnTo>
                    <a:lnTo>
                      <a:pt x="174" y="52"/>
                    </a:lnTo>
                    <a:lnTo>
                      <a:pt x="168" y="55"/>
                    </a:lnTo>
                    <a:lnTo>
                      <a:pt x="163" y="58"/>
                    </a:lnTo>
                    <a:lnTo>
                      <a:pt x="157" y="63"/>
                    </a:lnTo>
                    <a:lnTo>
                      <a:pt x="151" y="65"/>
                    </a:lnTo>
                    <a:lnTo>
                      <a:pt x="143" y="71"/>
                    </a:lnTo>
                    <a:lnTo>
                      <a:pt x="138" y="74"/>
                    </a:lnTo>
                    <a:lnTo>
                      <a:pt x="130" y="76"/>
                    </a:lnTo>
                    <a:lnTo>
                      <a:pt x="121" y="78"/>
                    </a:lnTo>
                    <a:lnTo>
                      <a:pt x="113" y="82"/>
                    </a:lnTo>
                    <a:lnTo>
                      <a:pt x="105" y="84"/>
                    </a:lnTo>
                    <a:lnTo>
                      <a:pt x="96" y="87"/>
                    </a:lnTo>
                    <a:lnTo>
                      <a:pt x="88" y="89"/>
                    </a:lnTo>
                    <a:lnTo>
                      <a:pt x="80" y="89"/>
                    </a:lnTo>
                    <a:lnTo>
                      <a:pt x="69" y="91"/>
                    </a:lnTo>
                    <a:lnTo>
                      <a:pt x="61" y="95"/>
                    </a:lnTo>
                    <a:lnTo>
                      <a:pt x="50" y="95"/>
                    </a:lnTo>
                    <a:lnTo>
                      <a:pt x="41" y="97"/>
                    </a:lnTo>
                    <a:lnTo>
                      <a:pt x="31" y="97"/>
                    </a:lnTo>
                    <a:lnTo>
                      <a:pt x="19" y="97"/>
                    </a:lnTo>
                    <a:lnTo>
                      <a:pt x="11" y="97"/>
                    </a:lnTo>
                    <a:lnTo>
                      <a:pt x="0" y="100"/>
                    </a:lnTo>
                    <a:lnTo>
                      <a:pt x="0" y="9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8" name="Freeform 169"/>
              <p:cNvSpPr>
                <a:spLocks/>
              </p:cNvSpPr>
              <p:nvPr/>
            </p:nvSpPr>
            <p:spPr bwMode="auto">
              <a:xfrm>
                <a:off x="3632" y="2080"/>
                <a:ext cx="395" cy="191"/>
              </a:xfrm>
              <a:custGeom>
                <a:avLst/>
                <a:gdLst>
                  <a:gd name="T0" fmla="*/ 178 w 395"/>
                  <a:gd name="T1" fmla="*/ 190 h 191"/>
                  <a:gd name="T2" fmla="*/ 150 w 395"/>
                  <a:gd name="T3" fmla="*/ 187 h 191"/>
                  <a:gd name="T4" fmla="*/ 122 w 395"/>
                  <a:gd name="T5" fmla="*/ 184 h 191"/>
                  <a:gd name="T6" fmla="*/ 96 w 395"/>
                  <a:gd name="T7" fmla="*/ 176 h 191"/>
                  <a:gd name="T8" fmla="*/ 74 w 395"/>
                  <a:gd name="T9" fmla="*/ 171 h 191"/>
                  <a:gd name="T10" fmla="*/ 52 w 395"/>
                  <a:gd name="T11" fmla="*/ 159 h 191"/>
                  <a:gd name="T12" fmla="*/ 34 w 395"/>
                  <a:gd name="T13" fmla="*/ 151 h 191"/>
                  <a:gd name="T14" fmla="*/ 20 w 395"/>
                  <a:gd name="T15" fmla="*/ 137 h 191"/>
                  <a:gd name="T16" fmla="*/ 8 w 395"/>
                  <a:gd name="T17" fmla="*/ 126 h 191"/>
                  <a:gd name="T18" fmla="*/ 4 w 395"/>
                  <a:gd name="T19" fmla="*/ 112 h 191"/>
                  <a:gd name="T20" fmla="*/ 0 w 395"/>
                  <a:gd name="T21" fmla="*/ 96 h 191"/>
                  <a:gd name="T22" fmla="*/ 4 w 395"/>
                  <a:gd name="T23" fmla="*/ 82 h 191"/>
                  <a:gd name="T24" fmla="*/ 8 w 395"/>
                  <a:gd name="T25" fmla="*/ 69 h 191"/>
                  <a:gd name="T26" fmla="*/ 20 w 395"/>
                  <a:gd name="T27" fmla="*/ 55 h 191"/>
                  <a:gd name="T28" fmla="*/ 34 w 395"/>
                  <a:gd name="T29" fmla="*/ 43 h 191"/>
                  <a:gd name="T30" fmla="*/ 52 w 395"/>
                  <a:gd name="T31" fmla="*/ 33 h 191"/>
                  <a:gd name="T32" fmla="*/ 74 w 395"/>
                  <a:gd name="T33" fmla="*/ 25 h 191"/>
                  <a:gd name="T34" fmla="*/ 96 w 395"/>
                  <a:gd name="T35" fmla="*/ 14 h 191"/>
                  <a:gd name="T36" fmla="*/ 122 w 395"/>
                  <a:gd name="T37" fmla="*/ 8 h 191"/>
                  <a:gd name="T38" fmla="*/ 150 w 395"/>
                  <a:gd name="T39" fmla="*/ 6 h 191"/>
                  <a:gd name="T40" fmla="*/ 178 w 395"/>
                  <a:gd name="T41" fmla="*/ 2 h 191"/>
                  <a:gd name="T42" fmla="*/ 209 w 395"/>
                  <a:gd name="T43" fmla="*/ 0 h 191"/>
                  <a:gd name="T44" fmla="*/ 237 w 395"/>
                  <a:gd name="T45" fmla="*/ 2 h 191"/>
                  <a:gd name="T46" fmla="*/ 265 w 395"/>
                  <a:gd name="T47" fmla="*/ 8 h 191"/>
                  <a:gd name="T48" fmla="*/ 291 w 395"/>
                  <a:gd name="T49" fmla="*/ 14 h 191"/>
                  <a:gd name="T50" fmla="*/ 315 w 395"/>
                  <a:gd name="T51" fmla="*/ 19 h 191"/>
                  <a:gd name="T52" fmla="*/ 338 w 395"/>
                  <a:gd name="T53" fmla="*/ 30 h 191"/>
                  <a:gd name="T54" fmla="*/ 355 w 395"/>
                  <a:gd name="T55" fmla="*/ 41 h 191"/>
                  <a:gd name="T56" fmla="*/ 372 w 395"/>
                  <a:gd name="T57" fmla="*/ 53 h 191"/>
                  <a:gd name="T58" fmla="*/ 383 w 395"/>
                  <a:gd name="T59" fmla="*/ 63 h 191"/>
                  <a:gd name="T60" fmla="*/ 392 w 395"/>
                  <a:gd name="T61" fmla="*/ 77 h 191"/>
                  <a:gd name="T62" fmla="*/ 394 w 395"/>
                  <a:gd name="T63" fmla="*/ 94 h 191"/>
                  <a:gd name="T64" fmla="*/ 394 w 395"/>
                  <a:gd name="T65" fmla="*/ 108 h 191"/>
                  <a:gd name="T66" fmla="*/ 389 w 395"/>
                  <a:gd name="T67" fmla="*/ 121 h 191"/>
                  <a:gd name="T68" fmla="*/ 380 w 395"/>
                  <a:gd name="T69" fmla="*/ 135 h 191"/>
                  <a:gd name="T70" fmla="*/ 366 w 395"/>
                  <a:gd name="T71" fmla="*/ 145 h 191"/>
                  <a:gd name="T72" fmla="*/ 349 w 395"/>
                  <a:gd name="T73" fmla="*/ 157 h 191"/>
                  <a:gd name="T74" fmla="*/ 330 w 395"/>
                  <a:gd name="T75" fmla="*/ 167 h 191"/>
                  <a:gd name="T76" fmla="*/ 307 w 395"/>
                  <a:gd name="T77" fmla="*/ 173 h 191"/>
                  <a:gd name="T78" fmla="*/ 281 w 395"/>
                  <a:gd name="T79" fmla="*/ 181 h 191"/>
                  <a:gd name="T80" fmla="*/ 257 w 395"/>
                  <a:gd name="T81" fmla="*/ 187 h 191"/>
                  <a:gd name="T82" fmla="*/ 229 w 395"/>
                  <a:gd name="T83" fmla="*/ 190 h 191"/>
                  <a:gd name="T84" fmla="*/ 197 w 395"/>
                  <a:gd name="T85" fmla="*/ 19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5"/>
                  <a:gd name="T130" fmla="*/ 0 h 191"/>
                  <a:gd name="T131" fmla="*/ 395 w 395"/>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5" h="191">
                    <a:moveTo>
                      <a:pt x="197" y="190"/>
                    </a:moveTo>
                    <a:lnTo>
                      <a:pt x="186" y="190"/>
                    </a:lnTo>
                    <a:lnTo>
                      <a:pt x="178" y="190"/>
                    </a:lnTo>
                    <a:lnTo>
                      <a:pt x="167" y="190"/>
                    </a:lnTo>
                    <a:lnTo>
                      <a:pt x="158" y="190"/>
                    </a:lnTo>
                    <a:lnTo>
                      <a:pt x="150" y="187"/>
                    </a:lnTo>
                    <a:lnTo>
                      <a:pt x="138" y="187"/>
                    </a:lnTo>
                    <a:lnTo>
                      <a:pt x="130" y="184"/>
                    </a:lnTo>
                    <a:lnTo>
                      <a:pt x="122" y="184"/>
                    </a:lnTo>
                    <a:lnTo>
                      <a:pt x="113" y="181"/>
                    </a:lnTo>
                    <a:lnTo>
                      <a:pt x="104" y="179"/>
                    </a:lnTo>
                    <a:lnTo>
                      <a:pt x="96" y="176"/>
                    </a:lnTo>
                    <a:lnTo>
                      <a:pt x="88" y="173"/>
                    </a:lnTo>
                    <a:lnTo>
                      <a:pt x="80" y="173"/>
                    </a:lnTo>
                    <a:lnTo>
                      <a:pt x="74" y="171"/>
                    </a:lnTo>
                    <a:lnTo>
                      <a:pt x="66" y="167"/>
                    </a:lnTo>
                    <a:lnTo>
                      <a:pt x="60" y="163"/>
                    </a:lnTo>
                    <a:lnTo>
                      <a:pt x="52" y="159"/>
                    </a:lnTo>
                    <a:lnTo>
                      <a:pt x="46" y="157"/>
                    </a:lnTo>
                    <a:lnTo>
                      <a:pt x="40" y="153"/>
                    </a:lnTo>
                    <a:lnTo>
                      <a:pt x="34" y="151"/>
                    </a:lnTo>
                    <a:lnTo>
                      <a:pt x="28" y="145"/>
                    </a:lnTo>
                    <a:lnTo>
                      <a:pt x="26" y="143"/>
                    </a:lnTo>
                    <a:lnTo>
                      <a:pt x="20" y="137"/>
                    </a:lnTo>
                    <a:lnTo>
                      <a:pt x="18" y="135"/>
                    </a:lnTo>
                    <a:lnTo>
                      <a:pt x="12" y="129"/>
                    </a:lnTo>
                    <a:lnTo>
                      <a:pt x="8" y="126"/>
                    </a:lnTo>
                    <a:lnTo>
                      <a:pt x="6" y="121"/>
                    </a:lnTo>
                    <a:lnTo>
                      <a:pt x="6" y="116"/>
                    </a:lnTo>
                    <a:lnTo>
                      <a:pt x="4" y="112"/>
                    </a:lnTo>
                    <a:lnTo>
                      <a:pt x="0" y="108"/>
                    </a:lnTo>
                    <a:lnTo>
                      <a:pt x="0" y="102"/>
                    </a:lnTo>
                    <a:lnTo>
                      <a:pt x="0" y="96"/>
                    </a:lnTo>
                    <a:lnTo>
                      <a:pt x="0" y="94"/>
                    </a:lnTo>
                    <a:lnTo>
                      <a:pt x="0" y="88"/>
                    </a:lnTo>
                    <a:lnTo>
                      <a:pt x="4" y="82"/>
                    </a:lnTo>
                    <a:lnTo>
                      <a:pt x="6" y="77"/>
                    </a:lnTo>
                    <a:lnTo>
                      <a:pt x="6" y="74"/>
                    </a:lnTo>
                    <a:lnTo>
                      <a:pt x="8" y="69"/>
                    </a:lnTo>
                    <a:lnTo>
                      <a:pt x="12" y="63"/>
                    </a:lnTo>
                    <a:lnTo>
                      <a:pt x="18" y="61"/>
                    </a:lnTo>
                    <a:lnTo>
                      <a:pt x="20" y="55"/>
                    </a:lnTo>
                    <a:lnTo>
                      <a:pt x="26" y="53"/>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7" y="2"/>
                    </a:lnTo>
                    <a:lnTo>
                      <a:pt x="178" y="2"/>
                    </a:lnTo>
                    <a:lnTo>
                      <a:pt x="186" y="0"/>
                    </a:lnTo>
                    <a:lnTo>
                      <a:pt x="197" y="0"/>
                    </a:lnTo>
                    <a:lnTo>
                      <a:pt x="209" y="0"/>
                    </a:lnTo>
                    <a:lnTo>
                      <a:pt x="217" y="2"/>
                    </a:lnTo>
                    <a:lnTo>
                      <a:pt x="229" y="2"/>
                    </a:lnTo>
                    <a:lnTo>
                      <a:pt x="237" y="2"/>
                    </a:lnTo>
                    <a:lnTo>
                      <a:pt x="249" y="6"/>
                    </a:lnTo>
                    <a:lnTo>
                      <a:pt x="257" y="6"/>
                    </a:lnTo>
                    <a:lnTo>
                      <a:pt x="265" y="8"/>
                    </a:lnTo>
                    <a:lnTo>
                      <a:pt x="273" y="8"/>
                    </a:lnTo>
                    <a:lnTo>
                      <a:pt x="281" y="11"/>
                    </a:lnTo>
                    <a:lnTo>
                      <a:pt x="291" y="14"/>
                    </a:lnTo>
                    <a:lnTo>
                      <a:pt x="299" y="14"/>
                    </a:lnTo>
                    <a:lnTo>
                      <a:pt x="307" y="16"/>
                    </a:lnTo>
                    <a:lnTo>
                      <a:pt x="315" y="19"/>
                    </a:lnTo>
                    <a:lnTo>
                      <a:pt x="324" y="25"/>
                    </a:lnTo>
                    <a:lnTo>
                      <a:pt x="330" y="25"/>
                    </a:lnTo>
                    <a:lnTo>
                      <a:pt x="338" y="30"/>
                    </a:lnTo>
                    <a:lnTo>
                      <a:pt x="344" y="33"/>
                    </a:lnTo>
                    <a:lnTo>
                      <a:pt x="349" y="35"/>
                    </a:lnTo>
                    <a:lnTo>
                      <a:pt x="355" y="41"/>
                    </a:lnTo>
                    <a:lnTo>
                      <a:pt x="361" y="43"/>
                    </a:lnTo>
                    <a:lnTo>
                      <a:pt x="366" y="47"/>
                    </a:lnTo>
                    <a:lnTo>
                      <a:pt x="372" y="53"/>
                    </a:lnTo>
                    <a:lnTo>
                      <a:pt x="375" y="55"/>
                    </a:lnTo>
                    <a:lnTo>
                      <a:pt x="380" y="61"/>
                    </a:lnTo>
                    <a:lnTo>
                      <a:pt x="383" y="63"/>
                    </a:lnTo>
                    <a:lnTo>
                      <a:pt x="386" y="69"/>
                    </a:lnTo>
                    <a:lnTo>
                      <a:pt x="389" y="74"/>
                    </a:lnTo>
                    <a:lnTo>
                      <a:pt x="392" y="77"/>
                    </a:lnTo>
                    <a:lnTo>
                      <a:pt x="392" y="82"/>
                    </a:lnTo>
                    <a:lnTo>
                      <a:pt x="394" y="88"/>
                    </a:lnTo>
                    <a:lnTo>
                      <a:pt x="394" y="94"/>
                    </a:lnTo>
                    <a:lnTo>
                      <a:pt x="394" y="96"/>
                    </a:lnTo>
                    <a:lnTo>
                      <a:pt x="394" y="102"/>
                    </a:lnTo>
                    <a:lnTo>
                      <a:pt x="394" y="108"/>
                    </a:lnTo>
                    <a:lnTo>
                      <a:pt x="392" y="112"/>
                    </a:lnTo>
                    <a:lnTo>
                      <a:pt x="392" y="116"/>
                    </a:lnTo>
                    <a:lnTo>
                      <a:pt x="389" y="121"/>
                    </a:lnTo>
                    <a:lnTo>
                      <a:pt x="386" y="126"/>
                    </a:lnTo>
                    <a:lnTo>
                      <a:pt x="383" y="129"/>
                    </a:lnTo>
                    <a:lnTo>
                      <a:pt x="380" y="135"/>
                    </a:lnTo>
                    <a:lnTo>
                      <a:pt x="375" y="137"/>
                    </a:lnTo>
                    <a:lnTo>
                      <a:pt x="372" y="143"/>
                    </a:lnTo>
                    <a:lnTo>
                      <a:pt x="366" y="145"/>
                    </a:lnTo>
                    <a:lnTo>
                      <a:pt x="361" y="151"/>
                    </a:lnTo>
                    <a:lnTo>
                      <a:pt x="355" y="153"/>
                    </a:lnTo>
                    <a:lnTo>
                      <a:pt x="349" y="157"/>
                    </a:lnTo>
                    <a:lnTo>
                      <a:pt x="344" y="159"/>
                    </a:lnTo>
                    <a:lnTo>
                      <a:pt x="338" y="163"/>
                    </a:lnTo>
                    <a:lnTo>
                      <a:pt x="330" y="167"/>
                    </a:lnTo>
                    <a:lnTo>
                      <a:pt x="324" y="171"/>
                    </a:lnTo>
                    <a:lnTo>
                      <a:pt x="315" y="173"/>
                    </a:lnTo>
                    <a:lnTo>
                      <a:pt x="307" y="173"/>
                    </a:lnTo>
                    <a:lnTo>
                      <a:pt x="299" y="176"/>
                    </a:lnTo>
                    <a:lnTo>
                      <a:pt x="291" y="179"/>
                    </a:lnTo>
                    <a:lnTo>
                      <a:pt x="281" y="181"/>
                    </a:lnTo>
                    <a:lnTo>
                      <a:pt x="273" y="184"/>
                    </a:lnTo>
                    <a:lnTo>
                      <a:pt x="265" y="184"/>
                    </a:lnTo>
                    <a:lnTo>
                      <a:pt x="257" y="187"/>
                    </a:lnTo>
                    <a:lnTo>
                      <a:pt x="249" y="187"/>
                    </a:lnTo>
                    <a:lnTo>
                      <a:pt x="237" y="190"/>
                    </a:lnTo>
                    <a:lnTo>
                      <a:pt x="229" y="190"/>
                    </a:lnTo>
                    <a:lnTo>
                      <a:pt x="217" y="190"/>
                    </a:lnTo>
                    <a:lnTo>
                      <a:pt x="209" y="190"/>
                    </a:lnTo>
                    <a:lnTo>
                      <a:pt x="197" y="19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89" name="Freeform 170"/>
              <p:cNvSpPr>
                <a:spLocks/>
              </p:cNvSpPr>
              <p:nvPr/>
            </p:nvSpPr>
            <p:spPr bwMode="auto">
              <a:xfrm>
                <a:off x="3632" y="2181"/>
                <a:ext cx="193" cy="90"/>
              </a:xfrm>
              <a:custGeom>
                <a:avLst/>
                <a:gdLst>
                  <a:gd name="T0" fmla="*/ 3 w 193"/>
                  <a:gd name="T1" fmla="*/ 5 h 90"/>
                  <a:gd name="T2" fmla="*/ 3 w 193"/>
                  <a:gd name="T3" fmla="*/ 15 h 90"/>
                  <a:gd name="T4" fmla="*/ 8 w 193"/>
                  <a:gd name="T5" fmla="*/ 24 h 90"/>
                  <a:gd name="T6" fmla="*/ 14 w 193"/>
                  <a:gd name="T7" fmla="*/ 31 h 90"/>
                  <a:gd name="T8" fmla="*/ 19 w 193"/>
                  <a:gd name="T9" fmla="*/ 39 h 90"/>
                  <a:gd name="T10" fmla="*/ 27 w 193"/>
                  <a:gd name="T11" fmla="*/ 47 h 90"/>
                  <a:gd name="T12" fmla="*/ 39 w 193"/>
                  <a:gd name="T13" fmla="*/ 54 h 90"/>
                  <a:gd name="T14" fmla="*/ 50 w 193"/>
                  <a:gd name="T15" fmla="*/ 60 h 90"/>
                  <a:gd name="T16" fmla="*/ 64 w 193"/>
                  <a:gd name="T17" fmla="*/ 65 h 90"/>
                  <a:gd name="T18" fmla="*/ 80 w 193"/>
                  <a:gd name="T19" fmla="*/ 71 h 90"/>
                  <a:gd name="T20" fmla="*/ 94 w 193"/>
                  <a:gd name="T21" fmla="*/ 76 h 90"/>
                  <a:gd name="T22" fmla="*/ 110 w 193"/>
                  <a:gd name="T23" fmla="*/ 78 h 90"/>
                  <a:gd name="T24" fmla="*/ 127 w 193"/>
                  <a:gd name="T25" fmla="*/ 84 h 90"/>
                  <a:gd name="T26" fmla="*/ 146 w 193"/>
                  <a:gd name="T27" fmla="*/ 86 h 90"/>
                  <a:gd name="T28" fmla="*/ 162 w 193"/>
                  <a:gd name="T29" fmla="*/ 86 h 90"/>
                  <a:gd name="T30" fmla="*/ 182 w 193"/>
                  <a:gd name="T31" fmla="*/ 89 h 90"/>
                  <a:gd name="T32" fmla="*/ 182 w 193"/>
                  <a:gd name="T33" fmla="*/ 89 h 90"/>
                  <a:gd name="T34" fmla="*/ 162 w 193"/>
                  <a:gd name="T35" fmla="*/ 89 h 90"/>
                  <a:gd name="T36" fmla="*/ 146 w 193"/>
                  <a:gd name="T37" fmla="*/ 89 h 90"/>
                  <a:gd name="T38" fmla="*/ 127 w 193"/>
                  <a:gd name="T39" fmla="*/ 86 h 90"/>
                  <a:gd name="T40" fmla="*/ 110 w 193"/>
                  <a:gd name="T41" fmla="*/ 80 h 90"/>
                  <a:gd name="T42" fmla="*/ 94 w 193"/>
                  <a:gd name="T43" fmla="*/ 78 h 90"/>
                  <a:gd name="T44" fmla="*/ 78 w 193"/>
                  <a:gd name="T45" fmla="*/ 73 h 90"/>
                  <a:gd name="T46" fmla="*/ 64 w 193"/>
                  <a:gd name="T47" fmla="*/ 67 h 90"/>
                  <a:gd name="T48" fmla="*/ 50 w 193"/>
                  <a:gd name="T49" fmla="*/ 63 h 90"/>
                  <a:gd name="T50" fmla="*/ 39 w 193"/>
                  <a:gd name="T51" fmla="*/ 54 h 90"/>
                  <a:gd name="T52" fmla="*/ 27 w 193"/>
                  <a:gd name="T53" fmla="*/ 47 h 90"/>
                  <a:gd name="T54" fmla="*/ 19 w 193"/>
                  <a:gd name="T55" fmla="*/ 41 h 90"/>
                  <a:gd name="T56" fmla="*/ 11 w 193"/>
                  <a:gd name="T57" fmla="*/ 31 h 90"/>
                  <a:gd name="T58" fmla="*/ 6 w 193"/>
                  <a:gd name="T59" fmla="*/ 24 h 90"/>
                  <a:gd name="T60" fmla="*/ 3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3" y="5"/>
                    </a:lnTo>
                    <a:lnTo>
                      <a:pt x="3" y="11"/>
                    </a:lnTo>
                    <a:lnTo>
                      <a:pt x="3" y="15"/>
                    </a:lnTo>
                    <a:lnTo>
                      <a:pt x="6" y="18"/>
                    </a:lnTo>
                    <a:lnTo>
                      <a:pt x="8" y="24"/>
                    </a:lnTo>
                    <a:lnTo>
                      <a:pt x="11" y="26"/>
                    </a:lnTo>
                    <a:lnTo>
                      <a:pt x="14" y="31"/>
                    </a:lnTo>
                    <a:lnTo>
                      <a:pt x="17" y="37"/>
                    </a:lnTo>
                    <a:lnTo>
                      <a:pt x="19" y="39"/>
                    </a:lnTo>
                    <a:lnTo>
                      <a:pt x="25" y="41"/>
                    </a:lnTo>
                    <a:lnTo>
                      <a:pt x="27" y="47"/>
                    </a:lnTo>
                    <a:lnTo>
                      <a:pt x="33" y="50"/>
                    </a:lnTo>
                    <a:lnTo>
                      <a:pt x="39" y="54"/>
                    </a:lnTo>
                    <a:lnTo>
                      <a:pt x="45" y="58"/>
                    </a:lnTo>
                    <a:lnTo>
                      <a:pt x="50" y="60"/>
                    </a:lnTo>
                    <a:lnTo>
                      <a:pt x="58" y="63"/>
                    </a:lnTo>
                    <a:lnTo>
                      <a:pt x="64" y="65"/>
                    </a:lnTo>
                    <a:lnTo>
                      <a:pt x="72" y="67"/>
                    </a:lnTo>
                    <a:lnTo>
                      <a:pt x="80" y="71"/>
                    </a:lnTo>
                    <a:lnTo>
                      <a:pt x="86" y="73"/>
                    </a:lnTo>
                    <a:lnTo>
                      <a:pt x="94" y="76"/>
                    </a:lnTo>
                    <a:lnTo>
                      <a:pt x="102" y="78"/>
                    </a:lnTo>
                    <a:lnTo>
                      <a:pt x="110" y="78"/>
                    </a:lnTo>
                    <a:lnTo>
                      <a:pt x="119" y="80"/>
                    </a:lnTo>
                    <a:lnTo>
                      <a:pt x="127" y="84"/>
                    </a:lnTo>
                    <a:lnTo>
                      <a:pt x="135" y="84"/>
                    </a:lnTo>
                    <a:lnTo>
                      <a:pt x="146" y="86"/>
                    </a:lnTo>
                    <a:lnTo>
                      <a:pt x="154" y="86"/>
                    </a:lnTo>
                    <a:lnTo>
                      <a:pt x="162" y="86"/>
                    </a:lnTo>
                    <a:lnTo>
                      <a:pt x="174" y="89"/>
                    </a:lnTo>
                    <a:lnTo>
                      <a:pt x="182" y="89"/>
                    </a:lnTo>
                    <a:lnTo>
                      <a:pt x="192" y="89"/>
                    </a:lnTo>
                    <a:lnTo>
                      <a:pt x="182" y="89"/>
                    </a:lnTo>
                    <a:lnTo>
                      <a:pt x="174" y="89"/>
                    </a:lnTo>
                    <a:lnTo>
                      <a:pt x="162" y="89"/>
                    </a:lnTo>
                    <a:lnTo>
                      <a:pt x="154" y="89"/>
                    </a:lnTo>
                    <a:lnTo>
                      <a:pt x="146" y="89"/>
                    </a:lnTo>
                    <a:lnTo>
                      <a:pt x="135" y="86"/>
                    </a:lnTo>
                    <a:lnTo>
                      <a:pt x="127" y="86"/>
                    </a:lnTo>
                    <a:lnTo>
                      <a:pt x="119" y="84"/>
                    </a:lnTo>
                    <a:lnTo>
                      <a:pt x="110" y="80"/>
                    </a:lnTo>
                    <a:lnTo>
                      <a:pt x="102" y="78"/>
                    </a:lnTo>
                    <a:lnTo>
                      <a:pt x="94" y="78"/>
                    </a:lnTo>
                    <a:lnTo>
                      <a:pt x="86" y="76"/>
                    </a:lnTo>
                    <a:lnTo>
                      <a:pt x="78" y="73"/>
                    </a:lnTo>
                    <a:lnTo>
                      <a:pt x="72"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8" y="28"/>
                    </a:lnTo>
                    <a:lnTo>
                      <a:pt x="6" y="24"/>
                    </a:lnTo>
                    <a:lnTo>
                      <a:pt x="3" y="21"/>
                    </a:lnTo>
                    <a:lnTo>
                      <a:pt x="3" y="15"/>
                    </a:lnTo>
                    <a:lnTo>
                      <a:pt x="0" y="11"/>
                    </a:lnTo>
                    <a:lnTo>
                      <a:pt x="0" y="5"/>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0" name="Freeform 171"/>
              <p:cNvSpPr>
                <a:spLocks/>
              </p:cNvSpPr>
              <p:nvPr/>
            </p:nvSpPr>
            <p:spPr bwMode="auto">
              <a:xfrm>
                <a:off x="3632" y="2080"/>
                <a:ext cx="193" cy="93"/>
              </a:xfrm>
              <a:custGeom>
                <a:avLst/>
                <a:gdLst>
                  <a:gd name="T0" fmla="*/ 182 w 193"/>
                  <a:gd name="T1" fmla="*/ 2 h 93"/>
                  <a:gd name="T2" fmla="*/ 162 w 193"/>
                  <a:gd name="T3" fmla="*/ 2 h 93"/>
                  <a:gd name="T4" fmla="*/ 146 w 193"/>
                  <a:gd name="T5" fmla="*/ 5 h 93"/>
                  <a:gd name="T6" fmla="*/ 127 w 193"/>
                  <a:gd name="T7" fmla="*/ 8 h 93"/>
                  <a:gd name="T8" fmla="*/ 110 w 193"/>
                  <a:gd name="T9" fmla="*/ 11 h 93"/>
                  <a:gd name="T10" fmla="*/ 94 w 193"/>
                  <a:gd name="T11" fmla="*/ 15 h 93"/>
                  <a:gd name="T12" fmla="*/ 80 w 193"/>
                  <a:gd name="T13" fmla="*/ 21 h 93"/>
                  <a:gd name="T14" fmla="*/ 64 w 193"/>
                  <a:gd name="T15" fmla="*/ 26 h 93"/>
                  <a:gd name="T16" fmla="*/ 50 w 193"/>
                  <a:gd name="T17" fmla="*/ 32 h 93"/>
                  <a:gd name="T18" fmla="*/ 39 w 193"/>
                  <a:gd name="T19" fmla="*/ 39 h 93"/>
                  <a:gd name="T20" fmla="*/ 27 w 193"/>
                  <a:gd name="T21" fmla="*/ 47 h 93"/>
                  <a:gd name="T22" fmla="*/ 19 w 193"/>
                  <a:gd name="T23" fmla="*/ 55 h 93"/>
                  <a:gd name="T24" fmla="*/ 14 w 193"/>
                  <a:gd name="T25" fmla="*/ 64 h 93"/>
                  <a:gd name="T26" fmla="*/ 8 w 193"/>
                  <a:gd name="T27" fmla="*/ 71 h 93"/>
                  <a:gd name="T28" fmla="*/ 3 w 193"/>
                  <a:gd name="T29" fmla="*/ 79 h 93"/>
                  <a:gd name="T30" fmla="*/ 3 w 193"/>
                  <a:gd name="T31" fmla="*/ 90 h 93"/>
                  <a:gd name="T32" fmla="*/ 0 w 193"/>
                  <a:gd name="T33" fmla="*/ 87 h 93"/>
                  <a:gd name="T34" fmla="*/ 3 w 193"/>
                  <a:gd name="T35" fmla="*/ 79 h 93"/>
                  <a:gd name="T36" fmla="*/ 6 w 193"/>
                  <a:gd name="T37" fmla="*/ 71 h 93"/>
                  <a:gd name="T38" fmla="*/ 11 w 193"/>
                  <a:gd name="T39" fmla="*/ 60 h 93"/>
                  <a:gd name="T40" fmla="*/ 19 w 193"/>
                  <a:gd name="T41" fmla="*/ 53 h 93"/>
                  <a:gd name="T42" fmla="*/ 27 w 193"/>
                  <a:gd name="T43" fmla="*/ 45 h 93"/>
                  <a:gd name="T44" fmla="*/ 39 w 193"/>
                  <a:gd name="T45" fmla="*/ 37 h 93"/>
                  <a:gd name="T46" fmla="*/ 50 w 193"/>
                  <a:gd name="T47" fmla="*/ 32 h 93"/>
                  <a:gd name="T48" fmla="*/ 64 w 193"/>
                  <a:gd name="T49" fmla="*/ 24 h 93"/>
                  <a:gd name="T50" fmla="*/ 78 w 193"/>
                  <a:gd name="T51" fmla="*/ 19 h 93"/>
                  <a:gd name="T52" fmla="*/ 94 w 193"/>
                  <a:gd name="T53" fmla="*/ 13 h 93"/>
                  <a:gd name="T54" fmla="*/ 110 w 193"/>
                  <a:gd name="T55" fmla="*/ 8 h 93"/>
                  <a:gd name="T56" fmla="*/ 127 w 193"/>
                  <a:gd name="T57" fmla="*/ 5 h 93"/>
                  <a:gd name="T58" fmla="*/ 146 w 193"/>
                  <a:gd name="T59" fmla="*/ 2 h 93"/>
                  <a:gd name="T60" fmla="*/ 162 w 193"/>
                  <a:gd name="T61" fmla="*/ 0 h 93"/>
                  <a:gd name="T62" fmla="*/ 182 w 193"/>
                  <a:gd name="T63" fmla="*/ 0 h 93"/>
                  <a:gd name="T64" fmla="*/ 192 w 193"/>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3"/>
                  <a:gd name="T101" fmla="*/ 193 w 19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3">
                    <a:moveTo>
                      <a:pt x="192" y="2"/>
                    </a:moveTo>
                    <a:lnTo>
                      <a:pt x="182" y="2"/>
                    </a:lnTo>
                    <a:lnTo>
                      <a:pt x="174" y="2"/>
                    </a:lnTo>
                    <a:lnTo>
                      <a:pt x="162" y="2"/>
                    </a:lnTo>
                    <a:lnTo>
                      <a:pt x="154" y="5"/>
                    </a:lnTo>
                    <a:lnTo>
                      <a:pt x="146" y="5"/>
                    </a:lnTo>
                    <a:lnTo>
                      <a:pt x="135" y="5"/>
                    </a:lnTo>
                    <a:lnTo>
                      <a:pt x="127" y="8"/>
                    </a:lnTo>
                    <a:lnTo>
                      <a:pt x="119" y="8"/>
                    </a:lnTo>
                    <a:lnTo>
                      <a:pt x="110" y="11"/>
                    </a:lnTo>
                    <a:lnTo>
                      <a:pt x="102" y="13"/>
                    </a:lnTo>
                    <a:lnTo>
                      <a:pt x="94" y="15"/>
                    </a:lnTo>
                    <a:lnTo>
                      <a:pt x="86" y="19"/>
                    </a:lnTo>
                    <a:lnTo>
                      <a:pt x="80" y="21"/>
                    </a:lnTo>
                    <a:lnTo>
                      <a:pt x="72" y="24"/>
                    </a:lnTo>
                    <a:lnTo>
                      <a:pt x="64" y="26"/>
                    </a:lnTo>
                    <a:lnTo>
                      <a:pt x="58" y="28"/>
                    </a:lnTo>
                    <a:lnTo>
                      <a:pt x="50" y="32"/>
                    </a:lnTo>
                    <a:lnTo>
                      <a:pt x="45" y="37"/>
                    </a:lnTo>
                    <a:lnTo>
                      <a:pt x="39" y="39"/>
                    </a:lnTo>
                    <a:lnTo>
                      <a:pt x="33" y="42"/>
                    </a:lnTo>
                    <a:lnTo>
                      <a:pt x="27" y="47"/>
                    </a:lnTo>
                    <a:lnTo>
                      <a:pt x="25" y="50"/>
                    </a:lnTo>
                    <a:lnTo>
                      <a:pt x="19" y="55"/>
                    </a:lnTo>
                    <a:lnTo>
                      <a:pt x="17" y="58"/>
                    </a:lnTo>
                    <a:lnTo>
                      <a:pt x="14" y="64"/>
                    </a:lnTo>
                    <a:lnTo>
                      <a:pt x="11" y="66"/>
                    </a:lnTo>
                    <a:lnTo>
                      <a:pt x="8" y="71"/>
                    </a:lnTo>
                    <a:lnTo>
                      <a:pt x="6" y="73"/>
                    </a:lnTo>
                    <a:lnTo>
                      <a:pt x="3" y="79"/>
                    </a:lnTo>
                    <a:lnTo>
                      <a:pt x="3" y="84"/>
                    </a:lnTo>
                    <a:lnTo>
                      <a:pt x="3" y="90"/>
                    </a:lnTo>
                    <a:lnTo>
                      <a:pt x="0" y="92"/>
                    </a:lnTo>
                    <a:lnTo>
                      <a:pt x="0" y="87"/>
                    </a:lnTo>
                    <a:lnTo>
                      <a:pt x="0" y="84"/>
                    </a:lnTo>
                    <a:lnTo>
                      <a:pt x="3" y="79"/>
                    </a:lnTo>
                    <a:lnTo>
                      <a:pt x="3" y="73"/>
                    </a:lnTo>
                    <a:lnTo>
                      <a:pt x="6" y="71"/>
                    </a:lnTo>
                    <a:lnTo>
                      <a:pt x="8" y="66"/>
                    </a:lnTo>
                    <a:lnTo>
                      <a:pt x="11" y="60"/>
                    </a:lnTo>
                    <a:lnTo>
                      <a:pt x="14" y="58"/>
                    </a:lnTo>
                    <a:lnTo>
                      <a:pt x="19" y="53"/>
                    </a:lnTo>
                    <a:lnTo>
                      <a:pt x="23" y="50"/>
                    </a:lnTo>
                    <a:lnTo>
                      <a:pt x="27" y="45"/>
                    </a:lnTo>
                    <a:lnTo>
                      <a:pt x="33" y="42"/>
                    </a:lnTo>
                    <a:lnTo>
                      <a:pt x="39" y="37"/>
                    </a:lnTo>
                    <a:lnTo>
                      <a:pt x="45" y="34"/>
                    </a:lnTo>
                    <a:lnTo>
                      <a:pt x="50" y="32"/>
                    </a:lnTo>
                    <a:lnTo>
                      <a:pt x="58" y="26"/>
                    </a:lnTo>
                    <a:lnTo>
                      <a:pt x="64" y="24"/>
                    </a:lnTo>
                    <a:lnTo>
                      <a:pt x="72" y="21"/>
                    </a:lnTo>
                    <a:lnTo>
                      <a:pt x="78" y="19"/>
                    </a:lnTo>
                    <a:lnTo>
                      <a:pt x="86" y="15"/>
                    </a:lnTo>
                    <a:lnTo>
                      <a:pt x="94" y="13"/>
                    </a:lnTo>
                    <a:lnTo>
                      <a:pt x="102" y="11"/>
                    </a:lnTo>
                    <a:lnTo>
                      <a:pt x="110" y="8"/>
                    </a:lnTo>
                    <a:lnTo>
                      <a:pt x="119" y="8"/>
                    </a:lnTo>
                    <a:lnTo>
                      <a:pt x="127" y="5"/>
                    </a:lnTo>
                    <a:lnTo>
                      <a:pt x="135" y="5"/>
                    </a:lnTo>
                    <a:lnTo>
                      <a:pt x="146" y="2"/>
                    </a:lnTo>
                    <a:lnTo>
                      <a:pt x="154" y="2"/>
                    </a:lnTo>
                    <a:lnTo>
                      <a:pt x="162" y="0"/>
                    </a:lnTo>
                    <a:lnTo>
                      <a:pt x="174" y="0"/>
                    </a:lnTo>
                    <a:lnTo>
                      <a:pt x="182" y="0"/>
                    </a:lnTo>
                    <a:lnTo>
                      <a:pt x="192" y="0"/>
                    </a:lnTo>
                    <a:lnTo>
                      <a:pt x="192" y="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1" name="Freeform 172"/>
              <p:cNvSpPr>
                <a:spLocks/>
              </p:cNvSpPr>
              <p:nvPr/>
            </p:nvSpPr>
            <p:spPr bwMode="auto">
              <a:xfrm>
                <a:off x="3834" y="2080"/>
                <a:ext cx="196" cy="93"/>
              </a:xfrm>
              <a:custGeom>
                <a:avLst/>
                <a:gdLst>
                  <a:gd name="T0" fmla="*/ 192 w 196"/>
                  <a:gd name="T1" fmla="*/ 90 h 93"/>
                  <a:gd name="T2" fmla="*/ 189 w 196"/>
                  <a:gd name="T3" fmla="*/ 79 h 93"/>
                  <a:gd name="T4" fmla="*/ 187 w 196"/>
                  <a:gd name="T5" fmla="*/ 71 h 93"/>
                  <a:gd name="T6" fmla="*/ 181 w 196"/>
                  <a:gd name="T7" fmla="*/ 64 h 93"/>
                  <a:gd name="T8" fmla="*/ 173 w 196"/>
                  <a:gd name="T9" fmla="*/ 55 h 93"/>
                  <a:gd name="T10" fmla="*/ 164 w 196"/>
                  <a:gd name="T11" fmla="*/ 47 h 93"/>
                  <a:gd name="T12" fmla="*/ 154 w 196"/>
                  <a:gd name="T13" fmla="*/ 39 h 93"/>
                  <a:gd name="T14" fmla="*/ 143 w 196"/>
                  <a:gd name="T15" fmla="*/ 32 h 93"/>
                  <a:gd name="T16" fmla="*/ 129 w 196"/>
                  <a:gd name="T17" fmla="*/ 26 h 93"/>
                  <a:gd name="T18" fmla="*/ 115 w 196"/>
                  <a:gd name="T19" fmla="*/ 21 h 93"/>
                  <a:gd name="T20" fmla="*/ 99 w 196"/>
                  <a:gd name="T21" fmla="*/ 15 h 93"/>
                  <a:gd name="T22" fmla="*/ 82 w 196"/>
                  <a:gd name="T23" fmla="*/ 11 h 93"/>
                  <a:gd name="T24" fmla="*/ 66 w 196"/>
                  <a:gd name="T25" fmla="*/ 8 h 93"/>
                  <a:gd name="T26" fmla="*/ 47 w 196"/>
                  <a:gd name="T27" fmla="*/ 5 h 93"/>
                  <a:gd name="T28" fmla="*/ 31 w 196"/>
                  <a:gd name="T29" fmla="*/ 2 h 93"/>
                  <a:gd name="T30" fmla="*/ 11 w 196"/>
                  <a:gd name="T31" fmla="*/ 2 h 93"/>
                  <a:gd name="T32" fmla="*/ 0 w 196"/>
                  <a:gd name="T33" fmla="*/ 0 h 93"/>
                  <a:gd name="T34" fmla="*/ 19 w 196"/>
                  <a:gd name="T35" fmla="*/ 0 h 93"/>
                  <a:gd name="T36" fmla="*/ 39 w 196"/>
                  <a:gd name="T37" fmla="*/ 2 h 93"/>
                  <a:gd name="T38" fmla="*/ 58 w 196"/>
                  <a:gd name="T39" fmla="*/ 5 h 93"/>
                  <a:gd name="T40" fmla="*/ 74 w 196"/>
                  <a:gd name="T41" fmla="*/ 8 h 93"/>
                  <a:gd name="T42" fmla="*/ 91 w 196"/>
                  <a:gd name="T43" fmla="*/ 11 h 93"/>
                  <a:gd name="T44" fmla="*/ 107 w 196"/>
                  <a:gd name="T45" fmla="*/ 15 h 93"/>
                  <a:gd name="T46" fmla="*/ 123 w 196"/>
                  <a:gd name="T47" fmla="*/ 21 h 93"/>
                  <a:gd name="T48" fmla="*/ 137 w 196"/>
                  <a:gd name="T49" fmla="*/ 26 h 93"/>
                  <a:gd name="T50" fmla="*/ 148 w 196"/>
                  <a:gd name="T51" fmla="*/ 34 h 93"/>
                  <a:gd name="T52" fmla="*/ 160 w 196"/>
                  <a:gd name="T53" fmla="*/ 42 h 93"/>
                  <a:gd name="T54" fmla="*/ 170 w 196"/>
                  <a:gd name="T55" fmla="*/ 50 h 93"/>
                  <a:gd name="T56" fmla="*/ 178 w 196"/>
                  <a:gd name="T57" fmla="*/ 58 h 93"/>
                  <a:gd name="T58" fmla="*/ 184 w 196"/>
                  <a:gd name="T59" fmla="*/ 66 h 93"/>
                  <a:gd name="T60" fmla="*/ 189 w 196"/>
                  <a:gd name="T61" fmla="*/ 73 h 93"/>
                  <a:gd name="T62" fmla="*/ 192 w 196"/>
                  <a:gd name="T63" fmla="*/ 84 h 93"/>
                  <a:gd name="T64" fmla="*/ 195 w 196"/>
                  <a:gd name="T65" fmla="*/ 9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3"/>
                  <a:gd name="T101" fmla="*/ 196 w 19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3">
                    <a:moveTo>
                      <a:pt x="192" y="92"/>
                    </a:moveTo>
                    <a:lnTo>
                      <a:pt x="192" y="90"/>
                    </a:lnTo>
                    <a:lnTo>
                      <a:pt x="189" y="84"/>
                    </a:lnTo>
                    <a:lnTo>
                      <a:pt x="189" y="79"/>
                    </a:lnTo>
                    <a:lnTo>
                      <a:pt x="187" y="73"/>
                    </a:lnTo>
                    <a:lnTo>
                      <a:pt x="187" y="71"/>
                    </a:lnTo>
                    <a:lnTo>
                      <a:pt x="184" y="66"/>
                    </a:lnTo>
                    <a:lnTo>
                      <a:pt x="181" y="64"/>
                    </a:lnTo>
                    <a:lnTo>
                      <a:pt x="176" y="58"/>
                    </a:lnTo>
                    <a:lnTo>
                      <a:pt x="173" y="55"/>
                    </a:lnTo>
                    <a:lnTo>
                      <a:pt x="170" y="50"/>
                    </a:lnTo>
                    <a:lnTo>
                      <a:pt x="164" y="47"/>
                    </a:lnTo>
                    <a:lnTo>
                      <a:pt x="160" y="42"/>
                    </a:lnTo>
                    <a:lnTo>
                      <a:pt x="154" y="39"/>
                    </a:lnTo>
                    <a:lnTo>
                      <a:pt x="148" y="37"/>
                    </a:lnTo>
                    <a:lnTo>
                      <a:pt x="143" y="32"/>
                    </a:lnTo>
                    <a:lnTo>
                      <a:pt x="137" y="28"/>
                    </a:lnTo>
                    <a:lnTo>
                      <a:pt x="129" y="26"/>
                    </a:lnTo>
                    <a:lnTo>
                      <a:pt x="121" y="24"/>
                    </a:lnTo>
                    <a:lnTo>
                      <a:pt x="115" y="21"/>
                    </a:lnTo>
                    <a:lnTo>
                      <a:pt x="107" y="19"/>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9"/>
                    </a:lnTo>
                    <a:lnTo>
                      <a:pt x="123" y="21"/>
                    </a:lnTo>
                    <a:lnTo>
                      <a:pt x="129" y="24"/>
                    </a:lnTo>
                    <a:lnTo>
                      <a:pt x="137" y="26"/>
                    </a:lnTo>
                    <a:lnTo>
                      <a:pt x="143" y="32"/>
                    </a:lnTo>
                    <a:lnTo>
                      <a:pt x="148" y="34"/>
                    </a:lnTo>
                    <a:lnTo>
                      <a:pt x="154" y="37"/>
                    </a:lnTo>
                    <a:lnTo>
                      <a:pt x="160" y="42"/>
                    </a:lnTo>
                    <a:lnTo>
                      <a:pt x="164" y="45"/>
                    </a:lnTo>
                    <a:lnTo>
                      <a:pt x="170" y="50"/>
                    </a:lnTo>
                    <a:lnTo>
                      <a:pt x="173" y="53"/>
                    </a:lnTo>
                    <a:lnTo>
                      <a:pt x="178" y="58"/>
                    </a:lnTo>
                    <a:lnTo>
                      <a:pt x="181" y="60"/>
                    </a:lnTo>
                    <a:lnTo>
                      <a:pt x="184" y="66"/>
                    </a:lnTo>
                    <a:lnTo>
                      <a:pt x="187" y="71"/>
                    </a:lnTo>
                    <a:lnTo>
                      <a:pt x="189" y="73"/>
                    </a:lnTo>
                    <a:lnTo>
                      <a:pt x="192" y="79"/>
                    </a:lnTo>
                    <a:lnTo>
                      <a:pt x="192" y="84"/>
                    </a:lnTo>
                    <a:lnTo>
                      <a:pt x="195" y="87"/>
                    </a:lnTo>
                    <a:lnTo>
                      <a:pt x="195" y="92"/>
                    </a:lnTo>
                    <a:lnTo>
                      <a:pt x="192" y="92"/>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2" name="Freeform 173"/>
              <p:cNvSpPr>
                <a:spLocks/>
              </p:cNvSpPr>
              <p:nvPr/>
            </p:nvSpPr>
            <p:spPr bwMode="auto">
              <a:xfrm>
                <a:off x="3834" y="2181"/>
                <a:ext cx="196" cy="90"/>
              </a:xfrm>
              <a:custGeom>
                <a:avLst/>
                <a:gdLst>
                  <a:gd name="T0" fmla="*/ 11 w 196"/>
                  <a:gd name="T1" fmla="*/ 89 h 90"/>
                  <a:gd name="T2" fmla="*/ 31 w 196"/>
                  <a:gd name="T3" fmla="*/ 86 h 90"/>
                  <a:gd name="T4" fmla="*/ 47 w 196"/>
                  <a:gd name="T5" fmla="*/ 86 h 90"/>
                  <a:gd name="T6" fmla="*/ 66 w 196"/>
                  <a:gd name="T7" fmla="*/ 84 h 90"/>
                  <a:gd name="T8" fmla="*/ 82 w 196"/>
                  <a:gd name="T9" fmla="*/ 78 h 90"/>
                  <a:gd name="T10" fmla="*/ 99 w 196"/>
                  <a:gd name="T11" fmla="*/ 76 h 90"/>
                  <a:gd name="T12" fmla="*/ 115 w 196"/>
                  <a:gd name="T13" fmla="*/ 71 h 90"/>
                  <a:gd name="T14" fmla="*/ 129 w 196"/>
                  <a:gd name="T15" fmla="*/ 65 h 90"/>
                  <a:gd name="T16" fmla="*/ 143 w 196"/>
                  <a:gd name="T17" fmla="*/ 60 h 90"/>
                  <a:gd name="T18" fmla="*/ 154 w 196"/>
                  <a:gd name="T19" fmla="*/ 54 h 90"/>
                  <a:gd name="T20" fmla="*/ 164 w 196"/>
                  <a:gd name="T21" fmla="*/ 47 h 90"/>
                  <a:gd name="T22" fmla="*/ 173 w 196"/>
                  <a:gd name="T23" fmla="*/ 39 h 90"/>
                  <a:gd name="T24" fmla="*/ 181 w 196"/>
                  <a:gd name="T25" fmla="*/ 31 h 90"/>
                  <a:gd name="T26" fmla="*/ 187 w 196"/>
                  <a:gd name="T27" fmla="*/ 24 h 90"/>
                  <a:gd name="T28" fmla="*/ 189 w 196"/>
                  <a:gd name="T29" fmla="*/ 15 h 90"/>
                  <a:gd name="T30" fmla="*/ 192 w 196"/>
                  <a:gd name="T31" fmla="*/ 5 h 90"/>
                  <a:gd name="T32" fmla="*/ 195 w 196"/>
                  <a:gd name="T33" fmla="*/ 0 h 90"/>
                  <a:gd name="T34" fmla="*/ 192 w 196"/>
                  <a:gd name="T35" fmla="*/ 11 h 90"/>
                  <a:gd name="T36" fmla="*/ 189 w 196"/>
                  <a:gd name="T37" fmla="*/ 21 h 90"/>
                  <a:gd name="T38" fmla="*/ 184 w 196"/>
                  <a:gd name="T39" fmla="*/ 28 h 90"/>
                  <a:gd name="T40" fmla="*/ 178 w 196"/>
                  <a:gd name="T41" fmla="*/ 37 h 90"/>
                  <a:gd name="T42" fmla="*/ 170 w 196"/>
                  <a:gd name="T43" fmla="*/ 45 h 90"/>
                  <a:gd name="T44" fmla="*/ 160 w 196"/>
                  <a:gd name="T45" fmla="*/ 52 h 90"/>
                  <a:gd name="T46" fmla="*/ 148 w 196"/>
                  <a:gd name="T47" fmla="*/ 58 h 90"/>
                  <a:gd name="T48" fmla="*/ 137 w 196"/>
                  <a:gd name="T49" fmla="*/ 65 h 90"/>
                  <a:gd name="T50" fmla="*/ 123 w 196"/>
                  <a:gd name="T51" fmla="*/ 71 h 90"/>
                  <a:gd name="T52" fmla="*/ 107 w 196"/>
                  <a:gd name="T53" fmla="*/ 76 h 90"/>
                  <a:gd name="T54" fmla="*/ 91 w 196"/>
                  <a:gd name="T55" fmla="*/ 78 h 90"/>
                  <a:gd name="T56" fmla="*/ 74 w 196"/>
                  <a:gd name="T57" fmla="*/ 84 h 90"/>
                  <a:gd name="T58" fmla="*/ 58 w 196"/>
                  <a:gd name="T59" fmla="*/ 86 h 90"/>
                  <a:gd name="T60" fmla="*/ 39 w 196"/>
                  <a:gd name="T61" fmla="*/ 89 h 90"/>
                  <a:gd name="T62" fmla="*/ 19 w 196"/>
                  <a:gd name="T63" fmla="*/ 89 h 90"/>
                  <a:gd name="T64" fmla="*/ 0 w 196"/>
                  <a:gd name="T65" fmla="*/ 89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0"/>
                  <a:gd name="T101" fmla="*/ 196 w 196"/>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1" y="67"/>
                    </a:lnTo>
                    <a:lnTo>
                      <a:pt x="129" y="65"/>
                    </a:lnTo>
                    <a:lnTo>
                      <a:pt x="137" y="63"/>
                    </a:lnTo>
                    <a:lnTo>
                      <a:pt x="143" y="60"/>
                    </a:lnTo>
                    <a:lnTo>
                      <a:pt x="148" y="58"/>
                    </a:lnTo>
                    <a:lnTo>
                      <a:pt x="154" y="54"/>
                    </a:lnTo>
                    <a:lnTo>
                      <a:pt x="160" y="50"/>
                    </a:lnTo>
                    <a:lnTo>
                      <a:pt x="164" y="47"/>
                    </a:lnTo>
                    <a:lnTo>
                      <a:pt x="170" y="41"/>
                    </a:lnTo>
                    <a:lnTo>
                      <a:pt x="173" y="39"/>
                    </a:lnTo>
                    <a:lnTo>
                      <a:pt x="176" y="37"/>
                    </a:lnTo>
                    <a:lnTo>
                      <a:pt x="181" y="31"/>
                    </a:lnTo>
                    <a:lnTo>
                      <a:pt x="184" y="26"/>
                    </a:lnTo>
                    <a:lnTo>
                      <a:pt x="187" y="24"/>
                    </a:lnTo>
                    <a:lnTo>
                      <a:pt x="187" y="18"/>
                    </a:lnTo>
                    <a:lnTo>
                      <a:pt x="189" y="15"/>
                    </a:lnTo>
                    <a:lnTo>
                      <a:pt x="189" y="11"/>
                    </a:lnTo>
                    <a:lnTo>
                      <a:pt x="192" y="5"/>
                    </a:lnTo>
                    <a:lnTo>
                      <a:pt x="192" y="0"/>
                    </a:lnTo>
                    <a:lnTo>
                      <a:pt x="195" y="0"/>
                    </a:lnTo>
                    <a:lnTo>
                      <a:pt x="195" y="5"/>
                    </a:lnTo>
                    <a:lnTo>
                      <a:pt x="192" y="11"/>
                    </a:lnTo>
                    <a:lnTo>
                      <a:pt x="192" y="15"/>
                    </a:lnTo>
                    <a:lnTo>
                      <a:pt x="189" y="21"/>
                    </a:lnTo>
                    <a:lnTo>
                      <a:pt x="187" y="24"/>
                    </a:lnTo>
                    <a:lnTo>
                      <a:pt x="184" y="28"/>
                    </a:lnTo>
                    <a:lnTo>
                      <a:pt x="181" y="31"/>
                    </a:lnTo>
                    <a:lnTo>
                      <a:pt x="178" y="37"/>
                    </a:lnTo>
                    <a:lnTo>
                      <a:pt x="173"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3" name="Freeform 174"/>
              <p:cNvSpPr>
                <a:spLocks/>
              </p:cNvSpPr>
              <p:nvPr/>
            </p:nvSpPr>
            <p:spPr bwMode="auto">
              <a:xfrm>
                <a:off x="3624" y="2187"/>
                <a:ext cx="415" cy="161"/>
              </a:xfrm>
              <a:custGeom>
                <a:avLst/>
                <a:gdLst>
                  <a:gd name="T0" fmla="*/ 412 w 415"/>
                  <a:gd name="T1" fmla="*/ 30 h 161"/>
                  <a:gd name="T2" fmla="*/ 414 w 415"/>
                  <a:gd name="T3" fmla="*/ 16 h 161"/>
                  <a:gd name="T4" fmla="*/ 412 w 415"/>
                  <a:gd name="T5" fmla="*/ 10 h 161"/>
                  <a:gd name="T6" fmla="*/ 406 w 415"/>
                  <a:gd name="T7" fmla="*/ 27 h 161"/>
                  <a:gd name="T8" fmla="*/ 392 w 415"/>
                  <a:gd name="T9" fmla="*/ 41 h 161"/>
                  <a:gd name="T10" fmla="*/ 374 w 415"/>
                  <a:gd name="T11" fmla="*/ 54 h 161"/>
                  <a:gd name="T12" fmla="*/ 352 w 415"/>
                  <a:gd name="T13" fmla="*/ 68 h 161"/>
                  <a:gd name="T14" fmla="*/ 330 w 415"/>
                  <a:gd name="T15" fmla="*/ 78 h 161"/>
                  <a:gd name="T16" fmla="*/ 315 w 415"/>
                  <a:gd name="T17" fmla="*/ 84 h 161"/>
                  <a:gd name="T18" fmla="*/ 296 w 415"/>
                  <a:gd name="T19" fmla="*/ 87 h 161"/>
                  <a:gd name="T20" fmla="*/ 279 w 415"/>
                  <a:gd name="T21" fmla="*/ 92 h 161"/>
                  <a:gd name="T22" fmla="*/ 259 w 415"/>
                  <a:gd name="T23" fmla="*/ 95 h 161"/>
                  <a:gd name="T24" fmla="*/ 237 w 415"/>
                  <a:gd name="T25" fmla="*/ 98 h 161"/>
                  <a:gd name="T26" fmla="*/ 215 w 415"/>
                  <a:gd name="T27" fmla="*/ 98 h 161"/>
                  <a:gd name="T28" fmla="*/ 191 w 415"/>
                  <a:gd name="T29" fmla="*/ 98 h 161"/>
                  <a:gd name="T30" fmla="*/ 172 w 415"/>
                  <a:gd name="T31" fmla="*/ 98 h 161"/>
                  <a:gd name="T32" fmla="*/ 149 w 415"/>
                  <a:gd name="T33" fmla="*/ 95 h 161"/>
                  <a:gd name="T34" fmla="*/ 130 w 415"/>
                  <a:gd name="T35" fmla="*/ 90 h 161"/>
                  <a:gd name="T36" fmla="*/ 107 w 415"/>
                  <a:gd name="T37" fmla="*/ 87 h 161"/>
                  <a:gd name="T38" fmla="*/ 79 w 415"/>
                  <a:gd name="T39" fmla="*/ 76 h 161"/>
                  <a:gd name="T40" fmla="*/ 50 w 415"/>
                  <a:gd name="T41" fmla="*/ 62 h 161"/>
                  <a:gd name="T42" fmla="*/ 22 w 415"/>
                  <a:gd name="T43" fmla="*/ 43 h 161"/>
                  <a:gd name="T44" fmla="*/ 2 w 415"/>
                  <a:gd name="T45" fmla="*/ 19 h 161"/>
                  <a:gd name="T46" fmla="*/ 0 w 415"/>
                  <a:gd name="T47" fmla="*/ 16 h 161"/>
                  <a:gd name="T48" fmla="*/ 0 w 415"/>
                  <a:gd name="T49" fmla="*/ 27 h 161"/>
                  <a:gd name="T50" fmla="*/ 26 w 415"/>
                  <a:gd name="T51" fmla="*/ 98 h 161"/>
                  <a:gd name="T52" fmla="*/ 36 w 415"/>
                  <a:gd name="T53" fmla="*/ 111 h 161"/>
                  <a:gd name="T54" fmla="*/ 50 w 415"/>
                  <a:gd name="T55" fmla="*/ 119 h 161"/>
                  <a:gd name="T56" fmla="*/ 65 w 415"/>
                  <a:gd name="T57" fmla="*/ 130 h 161"/>
                  <a:gd name="T58" fmla="*/ 82 w 415"/>
                  <a:gd name="T59" fmla="*/ 138 h 161"/>
                  <a:gd name="T60" fmla="*/ 102 w 415"/>
                  <a:gd name="T61" fmla="*/ 144 h 161"/>
                  <a:gd name="T62" fmla="*/ 118 w 415"/>
                  <a:gd name="T63" fmla="*/ 150 h 161"/>
                  <a:gd name="T64" fmla="*/ 138 w 415"/>
                  <a:gd name="T65" fmla="*/ 152 h 161"/>
                  <a:gd name="T66" fmla="*/ 158 w 415"/>
                  <a:gd name="T67" fmla="*/ 154 h 161"/>
                  <a:gd name="T68" fmla="*/ 175 w 415"/>
                  <a:gd name="T69" fmla="*/ 158 h 161"/>
                  <a:gd name="T70" fmla="*/ 195 w 415"/>
                  <a:gd name="T71" fmla="*/ 160 h 161"/>
                  <a:gd name="T72" fmla="*/ 211 w 415"/>
                  <a:gd name="T73" fmla="*/ 160 h 161"/>
                  <a:gd name="T74" fmla="*/ 231 w 415"/>
                  <a:gd name="T75" fmla="*/ 160 h 161"/>
                  <a:gd name="T76" fmla="*/ 251 w 415"/>
                  <a:gd name="T77" fmla="*/ 158 h 161"/>
                  <a:gd name="T78" fmla="*/ 271 w 415"/>
                  <a:gd name="T79" fmla="*/ 154 h 161"/>
                  <a:gd name="T80" fmla="*/ 290 w 415"/>
                  <a:gd name="T81" fmla="*/ 150 h 161"/>
                  <a:gd name="T82" fmla="*/ 310 w 415"/>
                  <a:gd name="T83" fmla="*/ 144 h 161"/>
                  <a:gd name="T84" fmla="*/ 330 w 415"/>
                  <a:gd name="T85" fmla="*/ 138 h 161"/>
                  <a:gd name="T86" fmla="*/ 346 w 415"/>
                  <a:gd name="T87" fmla="*/ 130 h 161"/>
                  <a:gd name="T88" fmla="*/ 364 w 415"/>
                  <a:gd name="T89" fmla="*/ 119 h 161"/>
                  <a:gd name="T90" fmla="*/ 378 w 415"/>
                  <a:gd name="T91" fmla="*/ 109 h 161"/>
                  <a:gd name="T92" fmla="*/ 388 w 415"/>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161"/>
                  <a:gd name="T143" fmla="*/ 415 w 415"/>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161">
                    <a:moveTo>
                      <a:pt x="388" y="95"/>
                    </a:moveTo>
                    <a:lnTo>
                      <a:pt x="412" y="33"/>
                    </a:lnTo>
                    <a:lnTo>
                      <a:pt x="412" y="30"/>
                    </a:lnTo>
                    <a:lnTo>
                      <a:pt x="414" y="24"/>
                    </a:lnTo>
                    <a:lnTo>
                      <a:pt x="414" y="22"/>
                    </a:lnTo>
                    <a:lnTo>
                      <a:pt x="414" y="16"/>
                    </a:lnTo>
                    <a:lnTo>
                      <a:pt x="414" y="0"/>
                    </a:lnTo>
                    <a:lnTo>
                      <a:pt x="412" y="6"/>
                    </a:lnTo>
                    <a:lnTo>
                      <a:pt x="412" y="10"/>
                    </a:lnTo>
                    <a:lnTo>
                      <a:pt x="408" y="16"/>
                    </a:lnTo>
                    <a:lnTo>
                      <a:pt x="408" y="22"/>
                    </a:lnTo>
                    <a:lnTo>
                      <a:pt x="406" y="27"/>
                    </a:lnTo>
                    <a:lnTo>
                      <a:pt x="400" y="33"/>
                    </a:lnTo>
                    <a:lnTo>
                      <a:pt x="398" y="37"/>
                    </a:lnTo>
                    <a:lnTo>
                      <a:pt x="392" y="41"/>
                    </a:lnTo>
                    <a:lnTo>
                      <a:pt x="386" y="47"/>
                    </a:lnTo>
                    <a:lnTo>
                      <a:pt x="380" y="51"/>
                    </a:lnTo>
                    <a:lnTo>
                      <a:pt x="374" y="54"/>
                    </a:lnTo>
                    <a:lnTo>
                      <a:pt x="369" y="60"/>
                    </a:lnTo>
                    <a:lnTo>
                      <a:pt x="360" y="65"/>
                    </a:lnTo>
                    <a:lnTo>
                      <a:pt x="352" y="68"/>
                    </a:lnTo>
                    <a:lnTo>
                      <a:pt x="344" y="70"/>
                    </a:lnTo>
                    <a:lnTo>
                      <a:pt x="335" y="76"/>
                    </a:lnTo>
                    <a:lnTo>
                      <a:pt x="330" y="78"/>
                    </a:lnTo>
                    <a:lnTo>
                      <a:pt x="324" y="78"/>
                    </a:lnTo>
                    <a:lnTo>
                      <a:pt x="318" y="82"/>
                    </a:lnTo>
                    <a:lnTo>
                      <a:pt x="315" y="84"/>
                    </a:lnTo>
                    <a:lnTo>
                      <a:pt x="310" y="84"/>
                    </a:lnTo>
                    <a:lnTo>
                      <a:pt x="304" y="87"/>
                    </a:lnTo>
                    <a:lnTo>
                      <a:pt x="296" y="87"/>
                    </a:lnTo>
                    <a:lnTo>
                      <a:pt x="290" y="90"/>
                    </a:lnTo>
                    <a:lnTo>
                      <a:pt x="285" y="90"/>
                    </a:lnTo>
                    <a:lnTo>
                      <a:pt x="279" y="92"/>
                    </a:lnTo>
                    <a:lnTo>
                      <a:pt x="271" y="92"/>
                    </a:lnTo>
                    <a:lnTo>
                      <a:pt x="265" y="92"/>
                    </a:lnTo>
                    <a:lnTo>
                      <a:pt x="259" y="95"/>
                    </a:lnTo>
                    <a:lnTo>
                      <a:pt x="251" y="95"/>
                    </a:lnTo>
                    <a:lnTo>
                      <a:pt x="243" y="95"/>
                    </a:lnTo>
                    <a:lnTo>
                      <a:pt x="237" y="98"/>
                    </a:lnTo>
                    <a:lnTo>
                      <a:pt x="229" y="98"/>
                    </a:lnTo>
                    <a:lnTo>
                      <a:pt x="223" y="98"/>
                    </a:lnTo>
                    <a:lnTo>
                      <a:pt x="215" y="98"/>
                    </a:lnTo>
                    <a:lnTo>
                      <a:pt x="209" y="98"/>
                    </a:lnTo>
                    <a:lnTo>
                      <a:pt x="201" y="98"/>
                    </a:lnTo>
                    <a:lnTo>
                      <a:pt x="191" y="98"/>
                    </a:lnTo>
                    <a:lnTo>
                      <a:pt x="186" y="98"/>
                    </a:lnTo>
                    <a:lnTo>
                      <a:pt x="177" y="98"/>
                    </a:lnTo>
                    <a:lnTo>
                      <a:pt x="172" y="98"/>
                    </a:lnTo>
                    <a:lnTo>
                      <a:pt x="163" y="95"/>
                    </a:lnTo>
                    <a:lnTo>
                      <a:pt x="158" y="95"/>
                    </a:lnTo>
                    <a:lnTo>
                      <a:pt x="149" y="95"/>
                    </a:lnTo>
                    <a:lnTo>
                      <a:pt x="144" y="92"/>
                    </a:lnTo>
                    <a:lnTo>
                      <a:pt x="138" y="92"/>
                    </a:lnTo>
                    <a:lnTo>
                      <a:pt x="130" y="90"/>
                    </a:lnTo>
                    <a:lnTo>
                      <a:pt x="124" y="90"/>
                    </a:lnTo>
                    <a:lnTo>
                      <a:pt x="116" y="87"/>
                    </a:lnTo>
                    <a:lnTo>
                      <a:pt x="107" y="87"/>
                    </a:lnTo>
                    <a:lnTo>
                      <a:pt x="99" y="84"/>
                    </a:lnTo>
                    <a:lnTo>
                      <a:pt x="90" y="82"/>
                    </a:lnTo>
                    <a:lnTo>
                      <a:pt x="79" y="76"/>
                    </a:lnTo>
                    <a:lnTo>
                      <a:pt x="70" y="74"/>
                    </a:lnTo>
                    <a:lnTo>
                      <a:pt x="60" y="68"/>
                    </a:lnTo>
                    <a:lnTo>
                      <a:pt x="50" y="62"/>
                    </a:lnTo>
                    <a:lnTo>
                      <a:pt x="40" y="57"/>
                    </a:lnTo>
                    <a:lnTo>
                      <a:pt x="32" y="51"/>
                    </a:lnTo>
                    <a:lnTo>
                      <a:pt x="22" y="43"/>
                    </a:lnTo>
                    <a:lnTo>
                      <a:pt x="14" y="37"/>
                    </a:lnTo>
                    <a:lnTo>
                      <a:pt x="8" y="27"/>
                    </a:lnTo>
                    <a:lnTo>
                      <a:pt x="2" y="19"/>
                    </a:lnTo>
                    <a:lnTo>
                      <a:pt x="0" y="10"/>
                    </a:lnTo>
                    <a:lnTo>
                      <a:pt x="0" y="0"/>
                    </a:lnTo>
                    <a:lnTo>
                      <a:pt x="0" y="16"/>
                    </a:lnTo>
                    <a:lnTo>
                      <a:pt x="0" y="19"/>
                    </a:lnTo>
                    <a:lnTo>
                      <a:pt x="0" y="24"/>
                    </a:lnTo>
                    <a:lnTo>
                      <a:pt x="0" y="27"/>
                    </a:lnTo>
                    <a:lnTo>
                      <a:pt x="0" y="33"/>
                    </a:lnTo>
                    <a:lnTo>
                      <a:pt x="20" y="95"/>
                    </a:lnTo>
                    <a:lnTo>
                      <a:pt x="26" y="98"/>
                    </a:lnTo>
                    <a:lnTo>
                      <a:pt x="28" y="103"/>
                    </a:lnTo>
                    <a:lnTo>
                      <a:pt x="32" y="106"/>
                    </a:lnTo>
                    <a:lnTo>
                      <a:pt x="36" y="111"/>
                    </a:lnTo>
                    <a:lnTo>
                      <a:pt x="40" y="113"/>
                    </a:lnTo>
                    <a:lnTo>
                      <a:pt x="46" y="117"/>
                    </a:lnTo>
                    <a:lnTo>
                      <a:pt x="50" y="119"/>
                    </a:lnTo>
                    <a:lnTo>
                      <a:pt x="54" y="125"/>
                    </a:lnTo>
                    <a:lnTo>
                      <a:pt x="60" y="127"/>
                    </a:lnTo>
                    <a:lnTo>
                      <a:pt x="65" y="130"/>
                    </a:lnTo>
                    <a:lnTo>
                      <a:pt x="70" y="133"/>
                    </a:lnTo>
                    <a:lnTo>
                      <a:pt x="76" y="136"/>
                    </a:lnTo>
                    <a:lnTo>
                      <a:pt x="82" y="138"/>
                    </a:lnTo>
                    <a:lnTo>
                      <a:pt x="88" y="138"/>
                    </a:lnTo>
                    <a:lnTo>
                      <a:pt x="93" y="141"/>
                    </a:lnTo>
                    <a:lnTo>
                      <a:pt x="102" y="144"/>
                    </a:lnTo>
                    <a:lnTo>
                      <a:pt x="107" y="146"/>
                    </a:lnTo>
                    <a:lnTo>
                      <a:pt x="113" y="146"/>
                    </a:lnTo>
                    <a:lnTo>
                      <a:pt x="118" y="150"/>
                    </a:lnTo>
                    <a:lnTo>
                      <a:pt x="124" y="152"/>
                    </a:lnTo>
                    <a:lnTo>
                      <a:pt x="133" y="152"/>
                    </a:lnTo>
                    <a:lnTo>
                      <a:pt x="138" y="152"/>
                    </a:lnTo>
                    <a:lnTo>
                      <a:pt x="144" y="154"/>
                    </a:lnTo>
                    <a:lnTo>
                      <a:pt x="149" y="154"/>
                    </a:lnTo>
                    <a:lnTo>
                      <a:pt x="158" y="154"/>
                    </a:lnTo>
                    <a:lnTo>
                      <a:pt x="163" y="158"/>
                    </a:lnTo>
                    <a:lnTo>
                      <a:pt x="169" y="158"/>
                    </a:lnTo>
                    <a:lnTo>
                      <a:pt x="175" y="158"/>
                    </a:lnTo>
                    <a:lnTo>
                      <a:pt x="183" y="158"/>
                    </a:lnTo>
                    <a:lnTo>
                      <a:pt x="189" y="160"/>
                    </a:lnTo>
                    <a:lnTo>
                      <a:pt x="195" y="160"/>
                    </a:lnTo>
                    <a:lnTo>
                      <a:pt x="201" y="160"/>
                    </a:lnTo>
                    <a:lnTo>
                      <a:pt x="205" y="160"/>
                    </a:lnTo>
                    <a:lnTo>
                      <a:pt x="211" y="160"/>
                    </a:lnTo>
                    <a:lnTo>
                      <a:pt x="217" y="160"/>
                    </a:lnTo>
                    <a:lnTo>
                      <a:pt x="225" y="160"/>
                    </a:lnTo>
                    <a:lnTo>
                      <a:pt x="231" y="160"/>
                    </a:lnTo>
                    <a:lnTo>
                      <a:pt x="237" y="158"/>
                    </a:lnTo>
                    <a:lnTo>
                      <a:pt x="243" y="158"/>
                    </a:lnTo>
                    <a:lnTo>
                      <a:pt x="251" y="158"/>
                    </a:lnTo>
                    <a:lnTo>
                      <a:pt x="257" y="158"/>
                    </a:lnTo>
                    <a:lnTo>
                      <a:pt x="262" y="154"/>
                    </a:lnTo>
                    <a:lnTo>
                      <a:pt x="271" y="154"/>
                    </a:lnTo>
                    <a:lnTo>
                      <a:pt x="276" y="152"/>
                    </a:lnTo>
                    <a:lnTo>
                      <a:pt x="281" y="152"/>
                    </a:lnTo>
                    <a:lnTo>
                      <a:pt x="290" y="150"/>
                    </a:lnTo>
                    <a:lnTo>
                      <a:pt x="296" y="150"/>
                    </a:lnTo>
                    <a:lnTo>
                      <a:pt x="304" y="146"/>
                    </a:lnTo>
                    <a:lnTo>
                      <a:pt x="310" y="144"/>
                    </a:lnTo>
                    <a:lnTo>
                      <a:pt x="315" y="144"/>
                    </a:lnTo>
                    <a:lnTo>
                      <a:pt x="321" y="141"/>
                    </a:lnTo>
                    <a:lnTo>
                      <a:pt x="330" y="138"/>
                    </a:lnTo>
                    <a:lnTo>
                      <a:pt x="335" y="136"/>
                    </a:lnTo>
                    <a:lnTo>
                      <a:pt x="341" y="133"/>
                    </a:lnTo>
                    <a:lnTo>
                      <a:pt x="346" y="130"/>
                    </a:lnTo>
                    <a:lnTo>
                      <a:pt x="352" y="127"/>
                    </a:lnTo>
                    <a:lnTo>
                      <a:pt x="358" y="123"/>
                    </a:lnTo>
                    <a:lnTo>
                      <a:pt x="364" y="119"/>
                    </a:lnTo>
                    <a:lnTo>
                      <a:pt x="369" y="117"/>
                    </a:lnTo>
                    <a:lnTo>
                      <a:pt x="372" y="111"/>
                    </a:lnTo>
                    <a:lnTo>
                      <a:pt x="378" y="109"/>
                    </a:lnTo>
                    <a:lnTo>
                      <a:pt x="380" y="103"/>
                    </a:lnTo>
                    <a:lnTo>
                      <a:pt x="386" y="101"/>
                    </a:lnTo>
                    <a:lnTo>
                      <a:pt x="388" y="95"/>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4" name="Freeform 175"/>
              <p:cNvSpPr>
                <a:spLocks/>
              </p:cNvSpPr>
              <p:nvPr/>
            </p:nvSpPr>
            <p:spPr bwMode="auto">
              <a:xfrm>
                <a:off x="4021" y="2222"/>
                <a:ext cx="15" cy="57"/>
              </a:xfrm>
              <a:custGeom>
                <a:avLst/>
                <a:gdLst>
                  <a:gd name="T0" fmla="*/ 14 w 15"/>
                  <a:gd name="T1" fmla="*/ 0 h 57"/>
                  <a:gd name="T2" fmla="*/ 14 w 15"/>
                  <a:gd name="T3" fmla="*/ 0 h 57"/>
                  <a:gd name="T4" fmla="*/ 2 w 15"/>
                  <a:gd name="T5" fmla="*/ 56 h 57"/>
                  <a:gd name="T6" fmla="*/ 0 w 15"/>
                  <a:gd name="T7" fmla="*/ 56 h 57"/>
                  <a:gd name="T8" fmla="*/ 12 w 15"/>
                  <a:gd name="T9" fmla="*/ 0 h 57"/>
                  <a:gd name="T10" fmla="*/ 14 w 15"/>
                  <a:gd name="T11" fmla="*/ 0 h 57"/>
                  <a:gd name="T12" fmla="*/ 0 60000 65536"/>
                  <a:gd name="T13" fmla="*/ 0 60000 65536"/>
                  <a:gd name="T14" fmla="*/ 0 60000 65536"/>
                  <a:gd name="T15" fmla="*/ 0 60000 65536"/>
                  <a:gd name="T16" fmla="*/ 0 60000 65536"/>
                  <a:gd name="T17" fmla="*/ 0 60000 65536"/>
                  <a:gd name="T18" fmla="*/ 0 w 15"/>
                  <a:gd name="T19" fmla="*/ 0 h 57"/>
                  <a:gd name="T20" fmla="*/ 15 w 1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 h="57">
                    <a:moveTo>
                      <a:pt x="14" y="0"/>
                    </a:moveTo>
                    <a:lnTo>
                      <a:pt x="14" y="0"/>
                    </a:lnTo>
                    <a:lnTo>
                      <a:pt x="2" y="56"/>
                    </a:lnTo>
                    <a:lnTo>
                      <a:pt x="0" y="56"/>
                    </a:lnTo>
                    <a:lnTo>
                      <a:pt x="12" y="0"/>
                    </a:lnTo>
                    <a:lnTo>
                      <a:pt x="14"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5" name="Freeform 176"/>
              <p:cNvSpPr>
                <a:spLocks/>
              </p:cNvSpPr>
              <p:nvPr/>
            </p:nvSpPr>
            <p:spPr bwMode="auto">
              <a:xfrm>
                <a:off x="4038" y="2202"/>
                <a:ext cx="4" cy="11"/>
              </a:xfrm>
              <a:custGeom>
                <a:avLst/>
                <a:gdLst>
                  <a:gd name="T0" fmla="*/ 3 w 4"/>
                  <a:gd name="T1" fmla="*/ 1 h 11"/>
                  <a:gd name="T2" fmla="*/ 3 w 4"/>
                  <a:gd name="T3" fmla="*/ 3 h 11"/>
                  <a:gd name="T4" fmla="*/ 3 w 4"/>
                  <a:gd name="T5" fmla="*/ 4 h 11"/>
                  <a:gd name="T6" fmla="*/ 3 w 4"/>
                  <a:gd name="T7" fmla="*/ 5 h 11"/>
                  <a:gd name="T8" fmla="*/ 3 w 4"/>
                  <a:gd name="T9" fmla="*/ 7 h 11"/>
                  <a:gd name="T10" fmla="*/ 3 w 4"/>
                  <a:gd name="T11" fmla="*/ 8 h 11"/>
                  <a:gd name="T12" fmla="*/ 2 w 4"/>
                  <a:gd name="T13" fmla="*/ 8 h 11"/>
                  <a:gd name="T14" fmla="*/ 2 w 4"/>
                  <a:gd name="T15" fmla="*/ 10 h 11"/>
                  <a:gd name="T16" fmla="*/ 0 w 4"/>
                  <a:gd name="T17" fmla="*/ 10 h 11"/>
                  <a:gd name="T18" fmla="*/ 2 w 4"/>
                  <a:gd name="T19" fmla="*/ 8 h 11"/>
                  <a:gd name="T20" fmla="*/ 2 w 4"/>
                  <a:gd name="T21" fmla="*/ 7 h 11"/>
                  <a:gd name="T22" fmla="*/ 2 w 4"/>
                  <a:gd name="T23" fmla="*/ 5 h 11"/>
                  <a:gd name="T24" fmla="*/ 2 w 4"/>
                  <a:gd name="T25" fmla="*/ 4 h 11"/>
                  <a:gd name="T26" fmla="*/ 2 w 4"/>
                  <a:gd name="T27" fmla="*/ 3 h 11"/>
                  <a:gd name="T28" fmla="*/ 2 w 4"/>
                  <a:gd name="T29" fmla="*/ 1 h 11"/>
                  <a:gd name="T30" fmla="*/ 3 w 4"/>
                  <a:gd name="T31" fmla="*/ 0 h 11"/>
                  <a:gd name="T32" fmla="*/ 3 w 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1"/>
                  <a:gd name="T53" fmla="*/ 4 w 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1">
                    <a:moveTo>
                      <a:pt x="3" y="1"/>
                    </a:moveTo>
                    <a:lnTo>
                      <a:pt x="3" y="3"/>
                    </a:lnTo>
                    <a:lnTo>
                      <a:pt x="3" y="4"/>
                    </a:lnTo>
                    <a:lnTo>
                      <a:pt x="3" y="5"/>
                    </a:lnTo>
                    <a:lnTo>
                      <a:pt x="3" y="7"/>
                    </a:lnTo>
                    <a:lnTo>
                      <a:pt x="3" y="8"/>
                    </a:lnTo>
                    <a:lnTo>
                      <a:pt x="2" y="8"/>
                    </a:lnTo>
                    <a:lnTo>
                      <a:pt x="2" y="10"/>
                    </a:lnTo>
                    <a:lnTo>
                      <a:pt x="0" y="10"/>
                    </a:lnTo>
                    <a:lnTo>
                      <a:pt x="2" y="8"/>
                    </a:lnTo>
                    <a:lnTo>
                      <a:pt x="2" y="7"/>
                    </a:lnTo>
                    <a:lnTo>
                      <a:pt x="2" y="5"/>
                    </a:lnTo>
                    <a:lnTo>
                      <a:pt x="2" y="4"/>
                    </a:lnTo>
                    <a:lnTo>
                      <a:pt x="2" y="3"/>
                    </a:lnTo>
                    <a:lnTo>
                      <a:pt x="2" y="1"/>
                    </a:lnTo>
                    <a:lnTo>
                      <a:pt x="3" y="0"/>
                    </a:lnTo>
                    <a:lnTo>
                      <a:pt x="3" y="1"/>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6" name="Freeform 177"/>
              <p:cNvSpPr>
                <a:spLocks/>
              </p:cNvSpPr>
              <p:nvPr/>
            </p:nvSpPr>
            <p:spPr bwMode="auto">
              <a:xfrm>
                <a:off x="4038" y="2187"/>
                <a:ext cx="8" cy="8"/>
              </a:xfrm>
              <a:custGeom>
                <a:avLst/>
                <a:gdLst>
                  <a:gd name="T0" fmla="*/ 0 w 8"/>
                  <a:gd name="T1" fmla="*/ 0 h 8"/>
                  <a:gd name="T2" fmla="*/ 7 w 8"/>
                  <a:gd name="T3" fmla="*/ 0 h 8"/>
                  <a:gd name="T4" fmla="*/ 7 w 8"/>
                  <a:gd name="T5" fmla="*/ 7 h 8"/>
                  <a:gd name="T6" fmla="*/ 0 w 8"/>
                  <a:gd name="T7" fmla="*/ 7 h 8"/>
                  <a:gd name="T8" fmla="*/ 0 w 8"/>
                  <a:gd name="T9" fmla="*/ 0 h 8"/>
                  <a:gd name="T10" fmla="*/ 7 w 8"/>
                  <a:gd name="T11" fmla="*/ 0 h 8"/>
                  <a:gd name="T12" fmla="*/ 0 w 8"/>
                  <a:gd name="T13" fmla="*/ 0 h 8"/>
                  <a:gd name="T14" fmla="*/ 7 w 8"/>
                  <a:gd name="T15" fmla="*/ 0 h 8"/>
                  <a:gd name="T16" fmla="*/ 0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0"/>
                    </a:moveTo>
                    <a:lnTo>
                      <a:pt x="7" y="0"/>
                    </a:lnTo>
                    <a:lnTo>
                      <a:pt x="7" y="7"/>
                    </a:lnTo>
                    <a:lnTo>
                      <a:pt x="0" y="7"/>
                    </a:lnTo>
                    <a:lnTo>
                      <a:pt x="0" y="0"/>
                    </a:lnTo>
                    <a:lnTo>
                      <a:pt x="7" y="0"/>
                    </a:lnTo>
                    <a:lnTo>
                      <a:pt x="0" y="0"/>
                    </a:lnTo>
                    <a:lnTo>
                      <a:pt x="7"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7" name="Freeform 178"/>
              <p:cNvSpPr>
                <a:spLocks/>
              </p:cNvSpPr>
              <p:nvPr/>
            </p:nvSpPr>
            <p:spPr bwMode="auto">
              <a:xfrm>
                <a:off x="3963" y="2187"/>
                <a:ext cx="76" cy="72"/>
              </a:xfrm>
              <a:custGeom>
                <a:avLst/>
                <a:gdLst>
                  <a:gd name="T0" fmla="*/ 0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4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4 w 76"/>
                  <a:gd name="T47" fmla="*/ 31 h 72"/>
                  <a:gd name="T48" fmla="*/ 60 w 76"/>
                  <a:gd name="T49" fmla="*/ 35 h 72"/>
                  <a:gd name="T50" fmla="*/ 57 w 76"/>
                  <a:gd name="T51" fmla="*/ 38 h 72"/>
                  <a:gd name="T52" fmla="*/ 51 w 76"/>
                  <a:gd name="T53" fmla="*/ 43 h 72"/>
                  <a:gd name="T54" fmla="*/ 47 w 76"/>
                  <a:gd name="T55" fmla="*/ 48 h 72"/>
                  <a:gd name="T56" fmla="*/ 42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2"/>
                  <a:gd name="T107" fmla="*/ 76 w 7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2">
                    <a:moveTo>
                      <a:pt x="0" y="71"/>
                    </a:moveTo>
                    <a:lnTo>
                      <a:pt x="11" y="66"/>
                    </a:lnTo>
                    <a:lnTo>
                      <a:pt x="18" y="64"/>
                    </a:lnTo>
                    <a:lnTo>
                      <a:pt x="26" y="58"/>
                    </a:lnTo>
                    <a:lnTo>
                      <a:pt x="34" y="56"/>
                    </a:lnTo>
                    <a:lnTo>
                      <a:pt x="39" y="51"/>
                    </a:lnTo>
                    <a:lnTo>
                      <a:pt x="44" y="46"/>
                    </a:lnTo>
                    <a:lnTo>
                      <a:pt x="49" y="43"/>
                    </a:lnTo>
                    <a:lnTo>
                      <a:pt x="55" y="38"/>
                    </a:lnTo>
                    <a:lnTo>
                      <a:pt x="60" y="33"/>
                    </a:lnTo>
                    <a:lnTo>
                      <a:pt x="62" y="28"/>
                    </a:lnTo>
                    <a:lnTo>
                      <a:pt x="64"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4" y="31"/>
                    </a:lnTo>
                    <a:lnTo>
                      <a:pt x="60" y="35"/>
                    </a:lnTo>
                    <a:lnTo>
                      <a:pt x="57" y="38"/>
                    </a:lnTo>
                    <a:lnTo>
                      <a:pt x="51" y="43"/>
                    </a:lnTo>
                    <a:lnTo>
                      <a:pt x="47" y="48"/>
                    </a:lnTo>
                    <a:lnTo>
                      <a:pt x="42" y="53"/>
                    </a:lnTo>
                    <a:lnTo>
                      <a:pt x="34" y="56"/>
                    </a:lnTo>
                    <a:lnTo>
                      <a:pt x="26" y="60"/>
                    </a:lnTo>
                    <a:lnTo>
                      <a:pt x="18" y="66"/>
                    </a:lnTo>
                    <a:lnTo>
                      <a:pt x="11" y="69"/>
                    </a:lnTo>
                    <a:lnTo>
                      <a:pt x="3" y="71"/>
                    </a:lnTo>
                    <a:lnTo>
                      <a:pt x="0" y="71"/>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8" name="Freeform 179"/>
              <p:cNvSpPr>
                <a:spLocks/>
              </p:cNvSpPr>
              <p:nvPr/>
            </p:nvSpPr>
            <p:spPr bwMode="auto">
              <a:xfrm>
                <a:off x="3751" y="2268"/>
                <a:ext cx="207" cy="14"/>
              </a:xfrm>
              <a:custGeom>
                <a:avLst/>
                <a:gdLst>
                  <a:gd name="T0" fmla="*/ 6 w 207"/>
                  <a:gd name="T1" fmla="*/ 8 h 14"/>
                  <a:gd name="T2" fmla="*/ 19 w 207"/>
                  <a:gd name="T3" fmla="*/ 10 h 14"/>
                  <a:gd name="T4" fmla="*/ 33 w 207"/>
                  <a:gd name="T5" fmla="*/ 12 h 14"/>
                  <a:gd name="T6" fmla="*/ 47 w 207"/>
                  <a:gd name="T7" fmla="*/ 12 h 14"/>
                  <a:gd name="T8" fmla="*/ 61 w 207"/>
                  <a:gd name="T9" fmla="*/ 13 h 14"/>
                  <a:gd name="T10" fmla="*/ 74 w 207"/>
                  <a:gd name="T11" fmla="*/ 13 h 14"/>
                  <a:gd name="T12" fmla="*/ 88 w 207"/>
                  <a:gd name="T13" fmla="*/ 13 h 14"/>
                  <a:gd name="T14" fmla="*/ 102 w 207"/>
                  <a:gd name="T15" fmla="*/ 12 h 14"/>
                  <a:gd name="T16" fmla="*/ 116 w 207"/>
                  <a:gd name="T17" fmla="*/ 12 h 14"/>
                  <a:gd name="T18" fmla="*/ 132 w 207"/>
                  <a:gd name="T19" fmla="*/ 10 h 14"/>
                  <a:gd name="T20" fmla="*/ 143 w 207"/>
                  <a:gd name="T21" fmla="*/ 10 h 14"/>
                  <a:gd name="T22" fmla="*/ 157 w 207"/>
                  <a:gd name="T23" fmla="*/ 8 h 14"/>
                  <a:gd name="T24" fmla="*/ 167 w 207"/>
                  <a:gd name="T25" fmla="*/ 7 h 14"/>
                  <a:gd name="T26" fmla="*/ 181 w 207"/>
                  <a:gd name="T27" fmla="*/ 5 h 14"/>
                  <a:gd name="T28" fmla="*/ 189 w 207"/>
                  <a:gd name="T29" fmla="*/ 3 h 14"/>
                  <a:gd name="T30" fmla="*/ 200 w 207"/>
                  <a:gd name="T31" fmla="*/ 0 h 14"/>
                  <a:gd name="T32" fmla="*/ 206 w 207"/>
                  <a:gd name="T33" fmla="*/ 0 h 14"/>
                  <a:gd name="T34" fmla="*/ 198 w 207"/>
                  <a:gd name="T35" fmla="*/ 3 h 14"/>
                  <a:gd name="T36" fmla="*/ 187 w 207"/>
                  <a:gd name="T37" fmla="*/ 5 h 14"/>
                  <a:gd name="T38" fmla="*/ 175 w 207"/>
                  <a:gd name="T39" fmla="*/ 7 h 14"/>
                  <a:gd name="T40" fmla="*/ 161 w 207"/>
                  <a:gd name="T41" fmla="*/ 8 h 14"/>
                  <a:gd name="T42" fmla="*/ 151 w 207"/>
                  <a:gd name="T43" fmla="*/ 10 h 14"/>
                  <a:gd name="T44" fmla="*/ 137 w 207"/>
                  <a:gd name="T45" fmla="*/ 12 h 14"/>
                  <a:gd name="T46" fmla="*/ 124 w 207"/>
                  <a:gd name="T47" fmla="*/ 12 h 14"/>
                  <a:gd name="T48" fmla="*/ 110 w 207"/>
                  <a:gd name="T49" fmla="*/ 13 h 14"/>
                  <a:gd name="T50" fmla="*/ 96 w 207"/>
                  <a:gd name="T51" fmla="*/ 13 h 14"/>
                  <a:gd name="T52" fmla="*/ 82 w 207"/>
                  <a:gd name="T53" fmla="*/ 13 h 14"/>
                  <a:gd name="T54" fmla="*/ 65 w 207"/>
                  <a:gd name="T55" fmla="*/ 13 h 14"/>
                  <a:gd name="T56" fmla="*/ 52 w 207"/>
                  <a:gd name="T57" fmla="*/ 13 h 14"/>
                  <a:gd name="T58" fmla="*/ 38 w 207"/>
                  <a:gd name="T59" fmla="*/ 13 h 14"/>
                  <a:gd name="T60" fmla="*/ 24 w 207"/>
                  <a:gd name="T61" fmla="*/ 12 h 14"/>
                  <a:gd name="T62" fmla="*/ 10 w 207"/>
                  <a:gd name="T63" fmla="*/ 10 h 14"/>
                  <a:gd name="T64" fmla="*/ 0 w 207"/>
                  <a:gd name="T65" fmla="*/ 8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4"/>
                  <a:gd name="T101" fmla="*/ 207 w 207"/>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4">
                    <a:moveTo>
                      <a:pt x="0" y="8"/>
                    </a:moveTo>
                    <a:lnTo>
                      <a:pt x="6" y="8"/>
                    </a:lnTo>
                    <a:lnTo>
                      <a:pt x="14" y="10"/>
                    </a:lnTo>
                    <a:lnTo>
                      <a:pt x="19" y="10"/>
                    </a:lnTo>
                    <a:lnTo>
                      <a:pt x="24" y="10"/>
                    </a:lnTo>
                    <a:lnTo>
                      <a:pt x="33" y="12"/>
                    </a:lnTo>
                    <a:lnTo>
                      <a:pt x="38" y="12"/>
                    </a:lnTo>
                    <a:lnTo>
                      <a:pt x="47" y="12"/>
                    </a:lnTo>
                    <a:lnTo>
                      <a:pt x="52" y="12"/>
                    </a:lnTo>
                    <a:lnTo>
                      <a:pt x="61" y="13"/>
                    </a:lnTo>
                    <a:lnTo>
                      <a:pt x="65" y="13"/>
                    </a:lnTo>
                    <a:lnTo>
                      <a:pt x="74" y="13"/>
                    </a:lnTo>
                    <a:lnTo>
                      <a:pt x="82" y="13"/>
                    </a:lnTo>
                    <a:lnTo>
                      <a:pt x="88" y="13"/>
                    </a:lnTo>
                    <a:lnTo>
                      <a:pt x="96" y="13"/>
                    </a:lnTo>
                    <a:lnTo>
                      <a:pt x="102" y="12"/>
                    </a:lnTo>
                    <a:lnTo>
                      <a:pt x="110" y="12"/>
                    </a:lnTo>
                    <a:lnTo>
                      <a:pt x="116" y="12"/>
                    </a:lnTo>
                    <a:lnTo>
                      <a:pt x="124" y="12"/>
                    </a:lnTo>
                    <a:lnTo>
                      <a:pt x="132" y="10"/>
                    </a:lnTo>
                    <a:lnTo>
                      <a:pt x="137" y="10"/>
                    </a:lnTo>
                    <a:lnTo>
                      <a:pt x="143" y="10"/>
                    </a:lnTo>
                    <a:lnTo>
                      <a:pt x="151" y="8"/>
                    </a:lnTo>
                    <a:lnTo>
                      <a:pt x="157" y="8"/>
                    </a:lnTo>
                    <a:lnTo>
                      <a:pt x="161" y="7"/>
                    </a:lnTo>
                    <a:lnTo>
                      <a:pt x="167" y="7"/>
                    </a:lnTo>
                    <a:lnTo>
                      <a:pt x="175" y="7"/>
                    </a:lnTo>
                    <a:lnTo>
                      <a:pt x="181" y="5"/>
                    </a:lnTo>
                    <a:lnTo>
                      <a:pt x="184" y="3"/>
                    </a:lnTo>
                    <a:lnTo>
                      <a:pt x="189" y="3"/>
                    </a:lnTo>
                    <a:lnTo>
                      <a:pt x="195" y="1"/>
                    </a:lnTo>
                    <a:lnTo>
                      <a:pt x="200" y="0"/>
                    </a:lnTo>
                    <a:lnTo>
                      <a:pt x="203" y="0"/>
                    </a:lnTo>
                    <a:lnTo>
                      <a:pt x="206" y="0"/>
                    </a:lnTo>
                    <a:lnTo>
                      <a:pt x="200" y="1"/>
                    </a:lnTo>
                    <a:lnTo>
                      <a:pt x="198" y="3"/>
                    </a:lnTo>
                    <a:lnTo>
                      <a:pt x="192" y="3"/>
                    </a:lnTo>
                    <a:lnTo>
                      <a:pt x="187" y="5"/>
                    </a:lnTo>
                    <a:lnTo>
                      <a:pt x="181" y="7"/>
                    </a:lnTo>
                    <a:lnTo>
                      <a:pt x="175" y="7"/>
                    </a:lnTo>
                    <a:lnTo>
                      <a:pt x="167" y="8"/>
                    </a:lnTo>
                    <a:lnTo>
                      <a:pt x="161" y="8"/>
                    </a:lnTo>
                    <a:lnTo>
                      <a:pt x="157" y="10"/>
                    </a:lnTo>
                    <a:lnTo>
                      <a:pt x="151" y="10"/>
                    </a:lnTo>
                    <a:lnTo>
                      <a:pt x="143" y="10"/>
                    </a:lnTo>
                    <a:lnTo>
                      <a:pt x="137" y="12"/>
                    </a:lnTo>
                    <a:lnTo>
                      <a:pt x="132" y="12"/>
                    </a:lnTo>
                    <a:lnTo>
                      <a:pt x="124" y="12"/>
                    </a:lnTo>
                    <a:lnTo>
                      <a:pt x="116" y="13"/>
                    </a:lnTo>
                    <a:lnTo>
                      <a:pt x="110" y="13"/>
                    </a:lnTo>
                    <a:lnTo>
                      <a:pt x="102" y="13"/>
                    </a:lnTo>
                    <a:lnTo>
                      <a:pt x="96" y="13"/>
                    </a:lnTo>
                    <a:lnTo>
                      <a:pt x="88" y="13"/>
                    </a:lnTo>
                    <a:lnTo>
                      <a:pt x="82" y="13"/>
                    </a:lnTo>
                    <a:lnTo>
                      <a:pt x="74" y="13"/>
                    </a:lnTo>
                    <a:lnTo>
                      <a:pt x="65" y="13"/>
                    </a:lnTo>
                    <a:lnTo>
                      <a:pt x="61" y="13"/>
                    </a:lnTo>
                    <a:lnTo>
                      <a:pt x="52" y="13"/>
                    </a:lnTo>
                    <a:lnTo>
                      <a:pt x="47" y="13"/>
                    </a:lnTo>
                    <a:lnTo>
                      <a:pt x="38" y="13"/>
                    </a:lnTo>
                    <a:lnTo>
                      <a:pt x="33" y="12"/>
                    </a:lnTo>
                    <a:lnTo>
                      <a:pt x="24" y="12"/>
                    </a:lnTo>
                    <a:lnTo>
                      <a:pt x="19" y="12"/>
                    </a:lnTo>
                    <a:lnTo>
                      <a:pt x="10" y="10"/>
                    </a:lnTo>
                    <a:lnTo>
                      <a:pt x="6" y="10"/>
                    </a:lnTo>
                    <a:lnTo>
                      <a:pt x="0" y="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799" name="Freeform 180"/>
              <p:cNvSpPr>
                <a:spLocks/>
              </p:cNvSpPr>
              <p:nvPr/>
            </p:nvSpPr>
            <p:spPr bwMode="auto">
              <a:xfrm>
                <a:off x="3621" y="2187"/>
                <a:ext cx="121" cy="86"/>
              </a:xfrm>
              <a:custGeom>
                <a:avLst/>
                <a:gdLst>
                  <a:gd name="T0" fmla="*/ 0 w 121"/>
                  <a:gd name="T1" fmla="*/ 0 h 86"/>
                  <a:gd name="T2" fmla="*/ 2 w 121"/>
                  <a:gd name="T3" fmla="*/ 0 h 86"/>
                  <a:gd name="T4" fmla="*/ 2 w 121"/>
                  <a:gd name="T5" fmla="*/ 10 h 86"/>
                  <a:gd name="T6" fmla="*/ 4 w 121"/>
                  <a:gd name="T7" fmla="*/ 18 h 86"/>
                  <a:gd name="T8" fmla="*/ 10 w 121"/>
                  <a:gd name="T9" fmla="*/ 26 h 86"/>
                  <a:gd name="T10" fmla="*/ 16 w 121"/>
                  <a:gd name="T11" fmla="*/ 33 h 86"/>
                  <a:gd name="T12" fmla="*/ 23 w 121"/>
                  <a:gd name="T13" fmla="*/ 41 h 86"/>
                  <a:gd name="T14" fmla="*/ 32 w 121"/>
                  <a:gd name="T15" fmla="*/ 48 h 86"/>
                  <a:gd name="T16" fmla="*/ 40 w 121"/>
                  <a:gd name="T17" fmla="*/ 54 h 86"/>
                  <a:gd name="T18" fmla="*/ 50 w 121"/>
                  <a:gd name="T19" fmla="*/ 59 h 86"/>
                  <a:gd name="T20" fmla="*/ 59 w 121"/>
                  <a:gd name="T21" fmla="*/ 65 h 86"/>
                  <a:gd name="T22" fmla="*/ 69 w 121"/>
                  <a:gd name="T23" fmla="*/ 67 h 86"/>
                  <a:gd name="T24" fmla="*/ 80 w 121"/>
                  <a:gd name="T25" fmla="*/ 72 h 86"/>
                  <a:gd name="T26" fmla="*/ 88 w 121"/>
                  <a:gd name="T27" fmla="*/ 74 h 86"/>
                  <a:gd name="T28" fmla="*/ 96 w 121"/>
                  <a:gd name="T29" fmla="*/ 80 h 86"/>
                  <a:gd name="T30" fmla="*/ 103 w 121"/>
                  <a:gd name="T31" fmla="*/ 83 h 86"/>
                  <a:gd name="T32" fmla="*/ 112 w 121"/>
                  <a:gd name="T33" fmla="*/ 83 h 86"/>
                  <a:gd name="T34" fmla="*/ 120 w 121"/>
                  <a:gd name="T35" fmla="*/ 85 h 86"/>
                  <a:gd name="T36" fmla="*/ 112 w 121"/>
                  <a:gd name="T37" fmla="*/ 85 h 86"/>
                  <a:gd name="T38" fmla="*/ 103 w 121"/>
                  <a:gd name="T39" fmla="*/ 83 h 86"/>
                  <a:gd name="T40" fmla="*/ 96 w 121"/>
                  <a:gd name="T41" fmla="*/ 80 h 86"/>
                  <a:gd name="T42" fmla="*/ 88 w 121"/>
                  <a:gd name="T43" fmla="*/ 77 h 86"/>
                  <a:gd name="T44" fmla="*/ 77 w 121"/>
                  <a:gd name="T45" fmla="*/ 74 h 86"/>
                  <a:gd name="T46" fmla="*/ 69 w 121"/>
                  <a:gd name="T47" fmla="*/ 70 h 86"/>
                  <a:gd name="T48" fmla="*/ 59 w 121"/>
                  <a:gd name="T49" fmla="*/ 67 h 86"/>
                  <a:gd name="T50" fmla="*/ 48 w 121"/>
                  <a:gd name="T51" fmla="*/ 61 h 86"/>
                  <a:gd name="T52" fmla="*/ 40 w 121"/>
                  <a:gd name="T53" fmla="*/ 54 h 86"/>
                  <a:gd name="T54" fmla="*/ 29 w 121"/>
                  <a:gd name="T55" fmla="*/ 48 h 86"/>
                  <a:gd name="T56" fmla="*/ 21 w 121"/>
                  <a:gd name="T57" fmla="*/ 41 h 86"/>
                  <a:gd name="T58" fmla="*/ 16 w 121"/>
                  <a:gd name="T59" fmla="*/ 36 h 86"/>
                  <a:gd name="T60" fmla="*/ 8 w 121"/>
                  <a:gd name="T61" fmla="*/ 28 h 86"/>
                  <a:gd name="T62" fmla="*/ 4 w 121"/>
                  <a:gd name="T63" fmla="*/ 18 h 86"/>
                  <a:gd name="T64" fmla="*/ 2 w 121"/>
                  <a:gd name="T65" fmla="*/ 10 h 86"/>
                  <a:gd name="T66" fmla="*/ 0 w 121"/>
                  <a:gd name="T67" fmla="*/ 0 h 86"/>
                  <a:gd name="T68" fmla="*/ 2 w 121"/>
                  <a:gd name="T69" fmla="*/ 0 h 86"/>
                  <a:gd name="T70" fmla="*/ 0 w 121"/>
                  <a:gd name="T71" fmla="*/ 0 h 86"/>
                  <a:gd name="T72" fmla="*/ 2 w 121"/>
                  <a:gd name="T73" fmla="*/ 0 h 86"/>
                  <a:gd name="T74" fmla="*/ 0 w 121"/>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6"/>
                  <a:gd name="T116" fmla="*/ 121 w 121"/>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6">
                    <a:moveTo>
                      <a:pt x="0" y="0"/>
                    </a:moveTo>
                    <a:lnTo>
                      <a:pt x="2" y="0"/>
                    </a:lnTo>
                    <a:lnTo>
                      <a:pt x="2" y="10"/>
                    </a:lnTo>
                    <a:lnTo>
                      <a:pt x="4" y="18"/>
                    </a:lnTo>
                    <a:lnTo>
                      <a:pt x="10" y="26"/>
                    </a:lnTo>
                    <a:lnTo>
                      <a:pt x="16" y="33"/>
                    </a:lnTo>
                    <a:lnTo>
                      <a:pt x="23" y="41"/>
                    </a:lnTo>
                    <a:lnTo>
                      <a:pt x="32" y="48"/>
                    </a:lnTo>
                    <a:lnTo>
                      <a:pt x="40" y="54"/>
                    </a:lnTo>
                    <a:lnTo>
                      <a:pt x="50" y="59"/>
                    </a:lnTo>
                    <a:lnTo>
                      <a:pt x="59" y="65"/>
                    </a:lnTo>
                    <a:lnTo>
                      <a:pt x="69" y="67"/>
                    </a:lnTo>
                    <a:lnTo>
                      <a:pt x="80" y="72"/>
                    </a:lnTo>
                    <a:lnTo>
                      <a:pt x="88" y="74"/>
                    </a:lnTo>
                    <a:lnTo>
                      <a:pt x="96" y="80"/>
                    </a:lnTo>
                    <a:lnTo>
                      <a:pt x="103" y="83"/>
                    </a:lnTo>
                    <a:lnTo>
                      <a:pt x="112" y="83"/>
                    </a:lnTo>
                    <a:lnTo>
                      <a:pt x="120" y="85"/>
                    </a:lnTo>
                    <a:lnTo>
                      <a:pt x="112" y="85"/>
                    </a:lnTo>
                    <a:lnTo>
                      <a:pt x="103" y="83"/>
                    </a:lnTo>
                    <a:lnTo>
                      <a:pt x="96" y="80"/>
                    </a:lnTo>
                    <a:lnTo>
                      <a:pt x="88" y="77"/>
                    </a:lnTo>
                    <a:lnTo>
                      <a:pt x="77" y="74"/>
                    </a:lnTo>
                    <a:lnTo>
                      <a:pt x="69" y="70"/>
                    </a:lnTo>
                    <a:lnTo>
                      <a:pt x="59" y="67"/>
                    </a:lnTo>
                    <a:lnTo>
                      <a:pt x="48" y="61"/>
                    </a:lnTo>
                    <a:lnTo>
                      <a:pt x="40" y="54"/>
                    </a:lnTo>
                    <a:lnTo>
                      <a:pt x="29" y="48"/>
                    </a:lnTo>
                    <a:lnTo>
                      <a:pt x="21" y="41"/>
                    </a:lnTo>
                    <a:lnTo>
                      <a:pt x="16" y="36"/>
                    </a:lnTo>
                    <a:lnTo>
                      <a:pt x="8" y="28"/>
                    </a:lnTo>
                    <a:lnTo>
                      <a:pt x="4" y="18"/>
                    </a:lnTo>
                    <a:lnTo>
                      <a:pt x="2" y="10"/>
                    </a:lnTo>
                    <a:lnTo>
                      <a:pt x="0" y="0"/>
                    </a:lnTo>
                    <a:lnTo>
                      <a:pt x="2" y="0"/>
                    </a:lnTo>
                    <a:lnTo>
                      <a:pt x="0" y="0"/>
                    </a:lnTo>
                    <a:lnTo>
                      <a:pt x="2" y="0"/>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0" name="Freeform 181"/>
              <p:cNvSpPr>
                <a:spLocks/>
              </p:cNvSpPr>
              <p:nvPr/>
            </p:nvSpPr>
            <p:spPr bwMode="auto">
              <a:xfrm>
                <a:off x="3614" y="2187"/>
                <a:ext cx="8" cy="8"/>
              </a:xfrm>
              <a:custGeom>
                <a:avLst/>
                <a:gdLst>
                  <a:gd name="T0" fmla="*/ 0 w 8"/>
                  <a:gd name="T1" fmla="*/ 7 h 8"/>
                  <a:gd name="T2" fmla="*/ 0 w 8"/>
                  <a:gd name="T3" fmla="*/ 0 h 8"/>
                  <a:gd name="T4" fmla="*/ 7 w 8"/>
                  <a:gd name="T5" fmla="*/ 0 h 8"/>
                  <a:gd name="T6" fmla="*/ 7 w 8"/>
                  <a:gd name="T7" fmla="*/ 7 h 8"/>
                  <a:gd name="T8" fmla="*/ 0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7"/>
                    </a:moveTo>
                    <a:lnTo>
                      <a:pt x="0" y="0"/>
                    </a:lnTo>
                    <a:lnTo>
                      <a:pt x="7" y="0"/>
                    </a:lnTo>
                    <a:lnTo>
                      <a:pt x="7" y="7"/>
                    </a:lnTo>
                    <a:lnTo>
                      <a:pt x="0" y="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1" name="Freeform 182"/>
              <p:cNvSpPr>
                <a:spLocks/>
              </p:cNvSpPr>
              <p:nvPr/>
            </p:nvSpPr>
            <p:spPr bwMode="auto">
              <a:xfrm>
                <a:off x="3617" y="2204"/>
                <a:ext cx="5" cy="12"/>
              </a:xfrm>
              <a:custGeom>
                <a:avLst/>
                <a:gdLst>
                  <a:gd name="T0" fmla="*/ 2 w 5"/>
                  <a:gd name="T1" fmla="*/ 10 h 12"/>
                  <a:gd name="T2" fmla="*/ 2 w 5"/>
                  <a:gd name="T3" fmla="*/ 8 h 12"/>
                  <a:gd name="T4" fmla="*/ 0 w 5"/>
                  <a:gd name="T5" fmla="*/ 6 h 12"/>
                  <a:gd name="T6" fmla="*/ 0 w 5"/>
                  <a:gd name="T7" fmla="*/ 5 h 12"/>
                  <a:gd name="T8" fmla="*/ 0 w 5"/>
                  <a:gd name="T9" fmla="*/ 3 h 12"/>
                  <a:gd name="T10" fmla="*/ 0 w 5"/>
                  <a:gd name="T11" fmla="*/ 2 h 12"/>
                  <a:gd name="T12" fmla="*/ 0 w 5"/>
                  <a:gd name="T13" fmla="*/ 0 h 12"/>
                  <a:gd name="T14" fmla="*/ 2 w 5"/>
                  <a:gd name="T15" fmla="*/ 0 h 12"/>
                  <a:gd name="T16" fmla="*/ 2 w 5"/>
                  <a:gd name="T17" fmla="*/ 2 h 12"/>
                  <a:gd name="T18" fmla="*/ 2 w 5"/>
                  <a:gd name="T19" fmla="*/ 3 h 12"/>
                  <a:gd name="T20" fmla="*/ 2 w 5"/>
                  <a:gd name="T21" fmla="*/ 5 h 12"/>
                  <a:gd name="T22" fmla="*/ 2 w 5"/>
                  <a:gd name="T23" fmla="*/ 6 h 12"/>
                  <a:gd name="T24" fmla="*/ 2 w 5"/>
                  <a:gd name="T25" fmla="*/ 8 h 12"/>
                  <a:gd name="T26" fmla="*/ 4 w 5"/>
                  <a:gd name="T27" fmla="*/ 10 h 12"/>
                  <a:gd name="T28" fmla="*/ 2 w 5"/>
                  <a:gd name="T29" fmla="*/ 11 h 12"/>
                  <a:gd name="T30" fmla="*/ 2 w 5"/>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2"/>
                  <a:gd name="T50" fmla="*/ 5 w 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2">
                    <a:moveTo>
                      <a:pt x="2" y="10"/>
                    </a:moveTo>
                    <a:lnTo>
                      <a:pt x="2" y="8"/>
                    </a:lnTo>
                    <a:lnTo>
                      <a:pt x="0" y="6"/>
                    </a:lnTo>
                    <a:lnTo>
                      <a:pt x="0" y="5"/>
                    </a:lnTo>
                    <a:lnTo>
                      <a:pt x="0" y="3"/>
                    </a:lnTo>
                    <a:lnTo>
                      <a:pt x="0" y="2"/>
                    </a:lnTo>
                    <a:lnTo>
                      <a:pt x="0" y="0"/>
                    </a:lnTo>
                    <a:lnTo>
                      <a:pt x="2" y="0"/>
                    </a:lnTo>
                    <a:lnTo>
                      <a:pt x="2" y="2"/>
                    </a:lnTo>
                    <a:lnTo>
                      <a:pt x="2" y="3"/>
                    </a:lnTo>
                    <a:lnTo>
                      <a:pt x="2" y="5"/>
                    </a:lnTo>
                    <a:lnTo>
                      <a:pt x="2" y="6"/>
                    </a:lnTo>
                    <a:lnTo>
                      <a:pt x="2" y="8"/>
                    </a:lnTo>
                    <a:lnTo>
                      <a:pt x="4" y="10"/>
                    </a:lnTo>
                    <a:lnTo>
                      <a:pt x="2" y="11"/>
                    </a:lnTo>
                    <a:lnTo>
                      <a:pt x="2" y="1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2" name="Freeform 183"/>
              <p:cNvSpPr>
                <a:spLocks/>
              </p:cNvSpPr>
              <p:nvPr/>
            </p:nvSpPr>
            <p:spPr bwMode="auto">
              <a:xfrm>
                <a:off x="3624" y="2222"/>
                <a:ext cx="14" cy="57"/>
              </a:xfrm>
              <a:custGeom>
                <a:avLst/>
                <a:gdLst>
                  <a:gd name="T0" fmla="*/ 12 w 14"/>
                  <a:gd name="T1" fmla="*/ 56 h 57"/>
                  <a:gd name="T2" fmla="*/ 0 w 14"/>
                  <a:gd name="T3" fmla="*/ 0 h 57"/>
                  <a:gd name="T4" fmla="*/ 1 w 14"/>
                  <a:gd name="T5" fmla="*/ 0 h 57"/>
                  <a:gd name="T6" fmla="*/ 13 w 14"/>
                  <a:gd name="T7" fmla="*/ 56 h 57"/>
                  <a:gd name="T8" fmla="*/ 13 w 14"/>
                  <a:gd name="T9" fmla="*/ 53 h 57"/>
                  <a:gd name="T10" fmla="*/ 13 w 14"/>
                  <a:gd name="T11" fmla="*/ 56 h 57"/>
                  <a:gd name="T12" fmla="*/ 12 w 14"/>
                  <a:gd name="T13" fmla="*/ 56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12" y="56"/>
                    </a:moveTo>
                    <a:lnTo>
                      <a:pt x="0" y="0"/>
                    </a:lnTo>
                    <a:lnTo>
                      <a:pt x="1" y="0"/>
                    </a:lnTo>
                    <a:lnTo>
                      <a:pt x="13" y="56"/>
                    </a:lnTo>
                    <a:lnTo>
                      <a:pt x="13" y="53"/>
                    </a:lnTo>
                    <a:lnTo>
                      <a:pt x="13" y="56"/>
                    </a:lnTo>
                    <a:lnTo>
                      <a:pt x="12" y="5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3" name="Freeform 184"/>
              <p:cNvSpPr>
                <a:spLocks/>
              </p:cNvSpPr>
              <p:nvPr/>
            </p:nvSpPr>
            <p:spPr bwMode="auto">
              <a:xfrm>
                <a:off x="3644" y="2284"/>
                <a:ext cx="176" cy="64"/>
              </a:xfrm>
              <a:custGeom>
                <a:avLst/>
                <a:gdLst>
                  <a:gd name="T0" fmla="*/ 169 w 176"/>
                  <a:gd name="T1" fmla="*/ 63 h 64"/>
                  <a:gd name="T2" fmla="*/ 158 w 176"/>
                  <a:gd name="T3" fmla="*/ 63 h 64"/>
                  <a:gd name="T4" fmla="*/ 144 w 176"/>
                  <a:gd name="T5" fmla="*/ 61 h 64"/>
                  <a:gd name="T6" fmla="*/ 134 w 176"/>
                  <a:gd name="T7" fmla="*/ 61 h 64"/>
                  <a:gd name="T8" fmla="*/ 120 w 176"/>
                  <a:gd name="T9" fmla="*/ 58 h 64"/>
                  <a:gd name="T10" fmla="*/ 109 w 176"/>
                  <a:gd name="T11" fmla="*/ 56 h 64"/>
                  <a:gd name="T12" fmla="*/ 95 w 176"/>
                  <a:gd name="T13" fmla="*/ 54 h 64"/>
                  <a:gd name="T14" fmla="*/ 84 w 176"/>
                  <a:gd name="T15" fmla="*/ 50 h 64"/>
                  <a:gd name="T16" fmla="*/ 70 w 176"/>
                  <a:gd name="T17" fmla="*/ 48 h 64"/>
                  <a:gd name="T18" fmla="*/ 60 w 176"/>
                  <a:gd name="T19" fmla="*/ 43 h 64"/>
                  <a:gd name="T20" fmla="*/ 49 w 176"/>
                  <a:gd name="T21" fmla="*/ 38 h 64"/>
                  <a:gd name="T22" fmla="*/ 39 w 176"/>
                  <a:gd name="T23" fmla="*/ 33 h 64"/>
                  <a:gd name="T24" fmla="*/ 30 w 176"/>
                  <a:gd name="T25" fmla="*/ 28 h 64"/>
                  <a:gd name="T26" fmla="*/ 19 w 176"/>
                  <a:gd name="T27" fmla="*/ 20 h 64"/>
                  <a:gd name="T28" fmla="*/ 11 w 176"/>
                  <a:gd name="T29" fmla="*/ 13 h 64"/>
                  <a:gd name="T30" fmla="*/ 2 w 176"/>
                  <a:gd name="T31" fmla="*/ 8 h 64"/>
                  <a:gd name="T32" fmla="*/ 2 w 176"/>
                  <a:gd name="T33" fmla="*/ 0 h 64"/>
                  <a:gd name="T34" fmla="*/ 8 w 176"/>
                  <a:gd name="T35" fmla="*/ 11 h 64"/>
                  <a:gd name="T36" fmla="*/ 16 w 176"/>
                  <a:gd name="T37" fmla="*/ 16 h 64"/>
                  <a:gd name="T38" fmla="*/ 25 w 176"/>
                  <a:gd name="T39" fmla="*/ 23 h 64"/>
                  <a:gd name="T40" fmla="*/ 35 w 176"/>
                  <a:gd name="T41" fmla="*/ 28 h 64"/>
                  <a:gd name="T42" fmla="*/ 43 w 176"/>
                  <a:gd name="T43" fmla="*/ 36 h 64"/>
                  <a:gd name="T44" fmla="*/ 55 w 176"/>
                  <a:gd name="T45" fmla="*/ 41 h 64"/>
                  <a:gd name="T46" fmla="*/ 66 w 176"/>
                  <a:gd name="T47" fmla="*/ 43 h 64"/>
                  <a:gd name="T48" fmla="*/ 80 w 176"/>
                  <a:gd name="T49" fmla="*/ 48 h 64"/>
                  <a:gd name="T50" fmla="*/ 90 w 176"/>
                  <a:gd name="T51" fmla="*/ 50 h 64"/>
                  <a:gd name="T52" fmla="*/ 101 w 176"/>
                  <a:gd name="T53" fmla="*/ 54 h 64"/>
                  <a:gd name="T54" fmla="*/ 115 w 176"/>
                  <a:gd name="T55" fmla="*/ 56 h 64"/>
                  <a:gd name="T56" fmla="*/ 128 w 176"/>
                  <a:gd name="T57" fmla="*/ 58 h 64"/>
                  <a:gd name="T58" fmla="*/ 139 w 176"/>
                  <a:gd name="T59" fmla="*/ 58 h 64"/>
                  <a:gd name="T60" fmla="*/ 150 w 176"/>
                  <a:gd name="T61" fmla="*/ 61 h 64"/>
                  <a:gd name="T62" fmla="*/ 164 w 176"/>
                  <a:gd name="T63" fmla="*/ 61 h 64"/>
                  <a:gd name="T64" fmla="*/ 175 w 176"/>
                  <a:gd name="T65" fmla="*/ 6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4"/>
                  <a:gd name="T101" fmla="*/ 176 w 17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4">
                    <a:moveTo>
                      <a:pt x="175" y="63"/>
                    </a:moveTo>
                    <a:lnTo>
                      <a:pt x="169" y="63"/>
                    </a:lnTo>
                    <a:lnTo>
                      <a:pt x="164" y="63"/>
                    </a:lnTo>
                    <a:lnTo>
                      <a:pt x="158" y="63"/>
                    </a:lnTo>
                    <a:lnTo>
                      <a:pt x="150" y="63"/>
                    </a:lnTo>
                    <a:lnTo>
                      <a:pt x="144" y="61"/>
                    </a:lnTo>
                    <a:lnTo>
                      <a:pt x="139" y="61"/>
                    </a:lnTo>
                    <a:lnTo>
                      <a:pt x="134" y="61"/>
                    </a:lnTo>
                    <a:lnTo>
                      <a:pt x="125" y="61"/>
                    </a:lnTo>
                    <a:lnTo>
                      <a:pt x="120" y="58"/>
                    </a:lnTo>
                    <a:lnTo>
                      <a:pt x="115" y="58"/>
                    </a:lnTo>
                    <a:lnTo>
                      <a:pt x="109" y="56"/>
                    </a:lnTo>
                    <a:lnTo>
                      <a:pt x="101" y="56"/>
                    </a:lnTo>
                    <a:lnTo>
                      <a:pt x="95" y="54"/>
                    </a:lnTo>
                    <a:lnTo>
                      <a:pt x="90" y="54"/>
                    </a:lnTo>
                    <a:lnTo>
                      <a:pt x="84" y="50"/>
                    </a:lnTo>
                    <a:lnTo>
                      <a:pt x="76" y="48"/>
                    </a:lnTo>
                    <a:lnTo>
                      <a:pt x="70" y="48"/>
                    </a:lnTo>
                    <a:lnTo>
                      <a:pt x="66" y="45"/>
                    </a:lnTo>
                    <a:lnTo>
                      <a:pt x="60" y="43"/>
                    </a:lnTo>
                    <a:lnTo>
                      <a:pt x="55" y="41"/>
                    </a:lnTo>
                    <a:lnTo>
                      <a:pt x="49" y="38"/>
                    </a:lnTo>
                    <a:lnTo>
                      <a:pt x="43" y="36"/>
                    </a:lnTo>
                    <a:lnTo>
                      <a:pt x="39" y="33"/>
                    </a:lnTo>
                    <a:lnTo>
                      <a:pt x="33" y="30"/>
                    </a:lnTo>
                    <a:lnTo>
                      <a:pt x="30" y="28"/>
                    </a:lnTo>
                    <a:lnTo>
                      <a:pt x="25" y="25"/>
                    </a:lnTo>
                    <a:lnTo>
                      <a:pt x="19" y="20"/>
                    </a:lnTo>
                    <a:lnTo>
                      <a:pt x="16" y="18"/>
                    </a:lnTo>
                    <a:lnTo>
                      <a:pt x="11" y="13"/>
                    </a:lnTo>
                    <a:lnTo>
                      <a:pt x="8" y="11"/>
                    </a:lnTo>
                    <a:lnTo>
                      <a:pt x="2" y="8"/>
                    </a:lnTo>
                    <a:lnTo>
                      <a:pt x="0" y="3"/>
                    </a:lnTo>
                    <a:lnTo>
                      <a:pt x="2" y="0"/>
                    </a:lnTo>
                    <a:lnTo>
                      <a:pt x="6" y="5"/>
                    </a:lnTo>
                    <a:lnTo>
                      <a:pt x="8" y="11"/>
                    </a:lnTo>
                    <a:lnTo>
                      <a:pt x="14" y="13"/>
                    </a:lnTo>
                    <a:lnTo>
                      <a:pt x="16" y="16"/>
                    </a:lnTo>
                    <a:lnTo>
                      <a:pt x="22" y="20"/>
                    </a:lnTo>
                    <a:lnTo>
                      <a:pt x="25" y="23"/>
                    </a:lnTo>
                    <a:lnTo>
                      <a:pt x="30" y="25"/>
                    </a:lnTo>
                    <a:lnTo>
                      <a:pt x="35" y="28"/>
                    </a:lnTo>
                    <a:lnTo>
                      <a:pt x="39" y="33"/>
                    </a:lnTo>
                    <a:lnTo>
                      <a:pt x="43" y="36"/>
                    </a:lnTo>
                    <a:lnTo>
                      <a:pt x="49" y="38"/>
                    </a:lnTo>
                    <a:lnTo>
                      <a:pt x="55" y="41"/>
                    </a:lnTo>
                    <a:lnTo>
                      <a:pt x="60" y="41"/>
                    </a:lnTo>
                    <a:lnTo>
                      <a:pt x="66" y="43"/>
                    </a:lnTo>
                    <a:lnTo>
                      <a:pt x="70" y="45"/>
                    </a:lnTo>
                    <a:lnTo>
                      <a:pt x="80" y="48"/>
                    </a:lnTo>
                    <a:lnTo>
                      <a:pt x="84" y="48"/>
                    </a:lnTo>
                    <a:lnTo>
                      <a:pt x="90" y="50"/>
                    </a:lnTo>
                    <a:lnTo>
                      <a:pt x="95" y="54"/>
                    </a:lnTo>
                    <a:lnTo>
                      <a:pt x="101" y="54"/>
                    </a:lnTo>
                    <a:lnTo>
                      <a:pt x="109" y="56"/>
                    </a:lnTo>
                    <a:lnTo>
                      <a:pt x="115" y="56"/>
                    </a:lnTo>
                    <a:lnTo>
                      <a:pt x="120" y="56"/>
                    </a:lnTo>
                    <a:lnTo>
                      <a:pt x="128" y="58"/>
                    </a:lnTo>
                    <a:lnTo>
                      <a:pt x="134" y="58"/>
                    </a:lnTo>
                    <a:lnTo>
                      <a:pt x="139" y="58"/>
                    </a:lnTo>
                    <a:lnTo>
                      <a:pt x="144" y="61"/>
                    </a:lnTo>
                    <a:lnTo>
                      <a:pt x="150" y="61"/>
                    </a:lnTo>
                    <a:lnTo>
                      <a:pt x="158" y="61"/>
                    </a:lnTo>
                    <a:lnTo>
                      <a:pt x="164" y="61"/>
                    </a:lnTo>
                    <a:lnTo>
                      <a:pt x="169" y="61"/>
                    </a:lnTo>
                    <a:lnTo>
                      <a:pt x="175" y="61"/>
                    </a:lnTo>
                    <a:lnTo>
                      <a:pt x="175" y="63"/>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4" name="Freeform 185"/>
              <p:cNvSpPr>
                <a:spLocks/>
              </p:cNvSpPr>
              <p:nvPr/>
            </p:nvSpPr>
            <p:spPr bwMode="auto">
              <a:xfrm>
                <a:off x="3829" y="2284"/>
                <a:ext cx="187" cy="64"/>
              </a:xfrm>
              <a:custGeom>
                <a:avLst/>
                <a:gdLst>
                  <a:gd name="T0" fmla="*/ 180 w 187"/>
                  <a:gd name="T1" fmla="*/ 8 h 64"/>
                  <a:gd name="T2" fmla="*/ 172 w 187"/>
                  <a:gd name="T3" fmla="*/ 16 h 64"/>
                  <a:gd name="T4" fmla="*/ 164 w 187"/>
                  <a:gd name="T5" fmla="*/ 23 h 64"/>
                  <a:gd name="T6" fmla="*/ 153 w 187"/>
                  <a:gd name="T7" fmla="*/ 30 h 64"/>
                  <a:gd name="T8" fmla="*/ 141 w 187"/>
                  <a:gd name="T9" fmla="*/ 36 h 64"/>
                  <a:gd name="T10" fmla="*/ 131 w 187"/>
                  <a:gd name="T11" fmla="*/ 41 h 64"/>
                  <a:gd name="T12" fmla="*/ 120 w 187"/>
                  <a:gd name="T13" fmla="*/ 45 h 64"/>
                  <a:gd name="T14" fmla="*/ 106 w 187"/>
                  <a:gd name="T15" fmla="*/ 50 h 64"/>
                  <a:gd name="T16" fmla="*/ 92 w 187"/>
                  <a:gd name="T17" fmla="*/ 54 h 64"/>
                  <a:gd name="T18" fmla="*/ 79 w 187"/>
                  <a:gd name="T19" fmla="*/ 56 h 64"/>
                  <a:gd name="T20" fmla="*/ 68 w 187"/>
                  <a:gd name="T21" fmla="*/ 58 h 64"/>
                  <a:gd name="T22" fmla="*/ 55 w 187"/>
                  <a:gd name="T23" fmla="*/ 61 h 64"/>
                  <a:gd name="T24" fmla="*/ 41 w 187"/>
                  <a:gd name="T25" fmla="*/ 63 h 64"/>
                  <a:gd name="T26" fmla="*/ 30 w 187"/>
                  <a:gd name="T27" fmla="*/ 63 h 64"/>
                  <a:gd name="T28" fmla="*/ 16 w 187"/>
                  <a:gd name="T29" fmla="*/ 63 h 64"/>
                  <a:gd name="T30" fmla="*/ 5 w 187"/>
                  <a:gd name="T31" fmla="*/ 63 h 64"/>
                  <a:gd name="T32" fmla="*/ 0 w 187"/>
                  <a:gd name="T33" fmla="*/ 61 h 64"/>
                  <a:gd name="T34" fmla="*/ 10 w 187"/>
                  <a:gd name="T35" fmla="*/ 61 h 64"/>
                  <a:gd name="T36" fmla="*/ 24 w 187"/>
                  <a:gd name="T37" fmla="*/ 61 h 64"/>
                  <a:gd name="T38" fmla="*/ 35 w 187"/>
                  <a:gd name="T39" fmla="*/ 61 h 64"/>
                  <a:gd name="T40" fmla="*/ 46 w 187"/>
                  <a:gd name="T41" fmla="*/ 58 h 64"/>
                  <a:gd name="T42" fmla="*/ 59 w 187"/>
                  <a:gd name="T43" fmla="*/ 58 h 64"/>
                  <a:gd name="T44" fmla="*/ 73 w 187"/>
                  <a:gd name="T45" fmla="*/ 56 h 64"/>
                  <a:gd name="T46" fmla="*/ 87 w 187"/>
                  <a:gd name="T47" fmla="*/ 54 h 64"/>
                  <a:gd name="T48" fmla="*/ 98 w 187"/>
                  <a:gd name="T49" fmla="*/ 50 h 64"/>
                  <a:gd name="T50" fmla="*/ 112 w 187"/>
                  <a:gd name="T51" fmla="*/ 45 h 64"/>
                  <a:gd name="T52" fmla="*/ 126 w 187"/>
                  <a:gd name="T53" fmla="*/ 41 h 64"/>
                  <a:gd name="T54" fmla="*/ 137 w 187"/>
                  <a:gd name="T55" fmla="*/ 38 h 64"/>
                  <a:gd name="T56" fmla="*/ 147 w 187"/>
                  <a:gd name="T57" fmla="*/ 30 h 64"/>
                  <a:gd name="T58" fmla="*/ 159 w 187"/>
                  <a:gd name="T59" fmla="*/ 25 h 64"/>
                  <a:gd name="T60" fmla="*/ 167 w 187"/>
                  <a:gd name="T61" fmla="*/ 18 h 64"/>
                  <a:gd name="T62" fmla="*/ 175 w 187"/>
                  <a:gd name="T63" fmla="*/ 11 h 64"/>
                  <a:gd name="T64" fmla="*/ 183 w 187"/>
                  <a:gd name="T65" fmla="*/ 3 h 64"/>
                  <a:gd name="T66" fmla="*/ 183 w 187"/>
                  <a:gd name="T67" fmla="*/ 3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4"/>
                  <a:gd name="T104" fmla="*/ 187 w 187"/>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4">
                    <a:moveTo>
                      <a:pt x="186" y="3"/>
                    </a:moveTo>
                    <a:lnTo>
                      <a:pt x="180" y="8"/>
                    </a:lnTo>
                    <a:lnTo>
                      <a:pt x="178" y="11"/>
                    </a:lnTo>
                    <a:lnTo>
                      <a:pt x="172" y="16"/>
                    </a:lnTo>
                    <a:lnTo>
                      <a:pt x="169" y="20"/>
                    </a:lnTo>
                    <a:lnTo>
                      <a:pt x="164" y="23"/>
                    </a:lnTo>
                    <a:lnTo>
                      <a:pt x="159" y="25"/>
                    </a:lnTo>
                    <a:lnTo>
                      <a:pt x="153" y="30"/>
                    </a:lnTo>
                    <a:lnTo>
                      <a:pt x="147" y="33"/>
                    </a:lnTo>
                    <a:lnTo>
                      <a:pt x="141" y="36"/>
                    </a:lnTo>
                    <a:lnTo>
                      <a:pt x="137" y="38"/>
                    </a:lnTo>
                    <a:lnTo>
                      <a:pt x="131" y="41"/>
                    </a:lnTo>
                    <a:lnTo>
                      <a:pt x="126" y="43"/>
                    </a:lnTo>
                    <a:lnTo>
                      <a:pt x="120" y="45"/>
                    </a:lnTo>
                    <a:lnTo>
                      <a:pt x="112" y="48"/>
                    </a:lnTo>
                    <a:lnTo>
                      <a:pt x="106" y="50"/>
                    </a:lnTo>
                    <a:lnTo>
                      <a:pt x="100" y="54"/>
                    </a:lnTo>
                    <a:lnTo>
                      <a:pt x="92" y="54"/>
                    </a:lnTo>
                    <a:lnTo>
                      <a:pt x="87" y="56"/>
                    </a:lnTo>
                    <a:lnTo>
                      <a:pt x="79" y="56"/>
                    </a:lnTo>
                    <a:lnTo>
                      <a:pt x="73" y="58"/>
                    </a:lnTo>
                    <a:lnTo>
                      <a:pt x="68" y="58"/>
                    </a:lnTo>
                    <a:lnTo>
                      <a:pt x="59" y="61"/>
                    </a:lnTo>
                    <a:lnTo>
                      <a:pt x="55" y="61"/>
                    </a:lnTo>
                    <a:lnTo>
                      <a:pt x="49" y="61"/>
                    </a:lnTo>
                    <a:lnTo>
                      <a:pt x="41" y="63"/>
                    </a:lnTo>
                    <a:lnTo>
                      <a:pt x="35" y="63"/>
                    </a:lnTo>
                    <a:lnTo>
                      <a:pt x="30" y="63"/>
                    </a:lnTo>
                    <a:lnTo>
                      <a:pt x="24" y="63"/>
                    </a:lnTo>
                    <a:lnTo>
                      <a:pt x="16" y="63"/>
                    </a:lnTo>
                    <a:lnTo>
                      <a:pt x="10" y="63"/>
                    </a:lnTo>
                    <a:lnTo>
                      <a:pt x="5" y="63"/>
                    </a:lnTo>
                    <a:lnTo>
                      <a:pt x="0" y="63"/>
                    </a:lnTo>
                    <a:lnTo>
                      <a:pt x="0" y="61"/>
                    </a:lnTo>
                    <a:lnTo>
                      <a:pt x="5" y="61"/>
                    </a:lnTo>
                    <a:lnTo>
                      <a:pt x="10" y="61"/>
                    </a:lnTo>
                    <a:lnTo>
                      <a:pt x="16" y="61"/>
                    </a:lnTo>
                    <a:lnTo>
                      <a:pt x="24" y="61"/>
                    </a:lnTo>
                    <a:lnTo>
                      <a:pt x="30" y="61"/>
                    </a:lnTo>
                    <a:lnTo>
                      <a:pt x="35" y="61"/>
                    </a:lnTo>
                    <a:lnTo>
                      <a:pt x="41" y="61"/>
                    </a:lnTo>
                    <a:lnTo>
                      <a:pt x="46" y="58"/>
                    </a:lnTo>
                    <a:lnTo>
                      <a:pt x="55" y="58"/>
                    </a:lnTo>
                    <a:lnTo>
                      <a:pt x="59" y="58"/>
                    </a:lnTo>
                    <a:lnTo>
                      <a:pt x="68" y="56"/>
                    </a:lnTo>
                    <a:lnTo>
                      <a:pt x="73" y="56"/>
                    </a:lnTo>
                    <a:lnTo>
                      <a:pt x="79" y="56"/>
                    </a:lnTo>
                    <a:lnTo>
                      <a:pt x="87" y="54"/>
                    </a:lnTo>
                    <a:lnTo>
                      <a:pt x="92" y="54"/>
                    </a:lnTo>
                    <a:lnTo>
                      <a:pt x="98" y="50"/>
                    </a:lnTo>
                    <a:lnTo>
                      <a:pt x="106" y="48"/>
                    </a:lnTo>
                    <a:lnTo>
                      <a:pt x="112" y="45"/>
                    </a:lnTo>
                    <a:lnTo>
                      <a:pt x="118" y="43"/>
                    </a:lnTo>
                    <a:lnTo>
                      <a:pt x="126" y="41"/>
                    </a:lnTo>
                    <a:lnTo>
                      <a:pt x="131" y="41"/>
                    </a:lnTo>
                    <a:lnTo>
                      <a:pt x="137" y="38"/>
                    </a:lnTo>
                    <a:lnTo>
                      <a:pt x="141" y="36"/>
                    </a:lnTo>
                    <a:lnTo>
                      <a:pt x="147" y="30"/>
                    </a:lnTo>
                    <a:lnTo>
                      <a:pt x="153" y="28"/>
                    </a:lnTo>
                    <a:lnTo>
                      <a:pt x="159" y="25"/>
                    </a:lnTo>
                    <a:lnTo>
                      <a:pt x="161" y="23"/>
                    </a:lnTo>
                    <a:lnTo>
                      <a:pt x="167" y="18"/>
                    </a:lnTo>
                    <a:lnTo>
                      <a:pt x="172" y="13"/>
                    </a:lnTo>
                    <a:lnTo>
                      <a:pt x="175" y="11"/>
                    </a:lnTo>
                    <a:lnTo>
                      <a:pt x="180" y="5"/>
                    </a:lnTo>
                    <a:lnTo>
                      <a:pt x="183" y="3"/>
                    </a:lnTo>
                    <a:lnTo>
                      <a:pt x="183" y="0"/>
                    </a:lnTo>
                    <a:lnTo>
                      <a:pt x="183" y="3"/>
                    </a:lnTo>
                    <a:lnTo>
                      <a:pt x="186" y="3"/>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5" name="Freeform 186"/>
              <p:cNvSpPr>
                <a:spLocks/>
              </p:cNvSpPr>
              <p:nvPr/>
            </p:nvSpPr>
            <p:spPr bwMode="auto">
              <a:xfrm>
                <a:off x="3636" y="2132"/>
                <a:ext cx="388" cy="139"/>
              </a:xfrm>
              <a:custGeom>
                <a:avLst/>
                <a:gdLst>
                  <a:gd name="T0" fmla="*/ 385 w 388"/>
                  <a:gd name="T1" fmla="*/ 59 h 139"/>
                  <a:gd name="T2" fmla="*/ 375 w 388"/>
                  <a:gd name="T3" fmla="*/ 54 h 139"/>
                  <a:gd name="T4" fmla="*/ 367 w 388"/>
                  <a:gd name="T5" fmla="*/ 46 h 139"/>
                  <a:gd name="T6" fmla="*/ 353 w 388"/>
                  <a:gd name="T7" fmla="*/ 38 h 139"/>
                  <a:gd name="T8" fmla="*/ 339 w 388"/>
                  <a:gd name="T9" fmla="*/ 30 h 139"/>
                  <a:gd name="T10" fmla="*/ 319 w 388"/>
                  <a:gd name="T11" fmla="*/ 21 h 139"/>
                  <a:gd name="T12" fmla="*/ 300 w 388"/>
                  <a:gd name="T13" fmla="*/ 13 h 139"/>
                  <a:gd name="T14" fmla="*/ 275 w 388"/>
                  <a:gd name="T15" fmla="*/ 8 h 139"/>
                  <a:gd name="T16" fmla="*/ 249 w 388"/>
                  <a:gd name="T17" fmla="*/ 3 h 139"/>
                  <a:gd name="T18" fmla="*/ 221 w 388"/>
                  <a:gd name="T19" fmla="*/ 0 h 139"/>
                  <a:gd name="T20" fmla="*/ 193 w 388"/>
                  <a:gd name="T21" fmla="*/ 0 h 139"/>
                  <a:gd name="T22" fmla="*/ 165 w 388"/>
                  <a:gd name="T23" fmla="*/ 0 h 139"/>
                  <a:gd name="T24" fmla="*/ 140 w 388"/>
                  <a:gd name="T25" fmla="*/ 3 h 139"/>
                  <a:gd name="T26" fmla="*/ 118 w 388"/>
                  <a:gd name="T27" fmla="*/ 6 h 139"/>
                  <a:gd name="T28" fmla="*/ 95 w 388"/>
                  <a:gd name="T29" fmla="*/ 11 h 139"/>
                  <a:gd name="T30" fmla="*/ 76 w 388"/>
                  <a:gd name="T31" fmla="*/ 19 h 139"/>
                  <a:gd name="T32" fmla="*/ 56 w 388"/>
                  <a:gd name="T33" fmla="*/ 25 h 139"/>
                  <a:gd name="T34" fmla="*/ 42 w 388"/>
                  <a:gd name="T35" fmla="*/ 33 h 139"/>
                  <a:gd name="T36" fmla="*/ 25 w 388"/>
                  <a:gd name="T37" fmla="*/ 40 h 139"/>
                  <a:gd name="T38" fmla="*/ 14 w 388"/>
                  <a:gd name="T39" fmla="*/ 48 h 139"/>
                  <a:gd name="T40" fmla="*/ 5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87 w 388"/>
                  <a:gd name="T55" fmla="*/ 121 h 139"/>
                  <a:gd name="T56" fmla="*/ 109 w 388"/>
                  <a:gd name="T57" fmla="*/ 129 h 139"/>
                  <a:gd name="T58" fmla="*/ 132 w 388"/>
                  <a:gd name="T59" fmla="*/ 135 h 139"/>
                  <a:gd name="T60" fmla="*/ 160 w 388"/>
                  <a:gd name="T61" fmla="*/ 138 h 139"/>
                  <a:gd name="T62" fmla="*/ 188 w 388"/>
                  <a:gd name="T63" fmla="*/ 138 h 139"/>
                  <a:gd name="T64" fmla="*/ 213 w 388"/>
                  <a:gd name="T65" fmla="*/ 138 h 139"/>
                  <a:gd name="T66" fmla="*/ 235 w 388"/>
                  <a:gd name="T67" fmla="*/ 135 h 139"/>
                  <a:gd name="T68" fmla="*/ 258 w 388"/>
                  <a:gd name="T69" fmla="*/ 132 h 139"/>
                  <a:gd name="T70" fmla="*/ 281 w 388"/>
                  <a:gd name="T71" fmla="*/ 129 h 139"/>
                  <a:gd name="T72" fmla="*/ 300 w 388"/>
                  <a:gd name="T73" fmla="*/ 125 h 139"/>
                  <a:gd name="T74" fmla="*/ 319 w 388"/>
                  <a:gd name="T75" fmla="*/ 116 h 139"/>
                  <a:gd name="T76" fmla="*/ 339 w 388"/>
                  <a:gd name="T77" fmla="*/ 108 h 139"/>
                  <a:gd name="T78" fmla="*/ 357 w 388"/>
                  <a:gd name="T79" fmla="*/ 100 h 139"/>
                  <a:gd name="T80" fmla="*/ 367 w 388"/>
                  <a:gd name="T81" fmla="*/ 89 h 139"/>
                  <a:gd name="T82" fmla="*/ 379 w 388"/>
                  <a:gd name="T83" fmla="*/ 79 h 139"/>
                  <a:gd name="T84" fmla="*/ 387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5" y="54"/>
                    </a:lnTo>
                    <a:lnTo>
                      <a:pt x="373" y="52"/>
                    </a:lnTo>
                    <a:lnTo>
                      <a:pt x="371" y="48"/>
                    </a:lnTo>
                    <a:lnTo>
                      <a:pt x="367" y="46"/>
                    </a:lnTo>
                    <a:lnTo>
                      <a:pt x="361" y="44"/>
                    </a:lnTo>
                    <a:lnTo>
                      <a:pt x="359" y="40"/>
                    </a:lnTo>
                    <a:lnTo>
                      <a:pt x="353" y="38"/>
                    </a:lnTo>
                    <a:lnTo>
                      <a:pt x="351" y="35"/>
                    </a:lnTo>
                    <a:lnTo>
                      <a:pt x="345" y="33"/>
                    </a:lnTo>
                    <a:lnTo>
                      <a:pt x="339" y="30"/>
                    </a:lnTo>
                    <a:lnTo>
                      <a:pt x="333" y="27"/>
                    </a:lnTo>
                    <a:lnTo>
                      <a:pt x="325" y="25"/>
                    </a:lnTo>
                    <a:lnTo>
                      <a:pt x="319" y="21"/>
                    </a:lnTo>
                    <a:lnTo>
                      <a:pt x="315" y="19"/>
                    </a:lnTo>
                    <a:lnTo>
                      <a:pt x="305" y="17"/>
                    </a:lnTo>
                    <a:lnTo>
                      <a:pt x="300" y="13"/>
                    </a:lnTo>
                    <a:lnTo>
                      <a:pt x="291" y="11"/>
                    </a:lnTo>
                    <a:lnTo>
                      <a:pt x="283" y="11"/>
                    </a:lnTo>
                    <a:lnTo>
                      <a:pt x="275" y="8"/>
                    </a:lnTo>
                    <a:lnTo>
                      <a:pt x="267" y="6"/>
                    </a:lnTo>
                    <a:lnTo>
                      <a:pt x="258" y="6"/>
                    </a:lnTo>
                    <a:lnTo>
                      <a:pt x="249" y="3"/>
                    </a:lnTo>
                    <a:lnTo>
                      <a:pt x="241" y="3"/>
                    </a:lnTo>
                    <a:lnTo>
                      <a:pt x="233" y="3"/>
                    </a:lnTo>
                    <a:lnTo>
                      <a:pt x="221" y="0"/>
                    </a:lnTo>
                    <a:lnTo>
                      <a:pt x="213" y="0"/>
                    </a:lnTo>
                    <a:lnTo>
                      <a:pt x="202" y="0"/>
                    </a:lnTo>
                    <a:lnTo>
                      <a:pt x="193" y="0"/>
                    </a:lnTo>
                    <a:lnTo>
                      <a:pt x="182" y="0"/>
                    </a:lnTo>
                    <a:lnTo>
                      <a:pt x="174" y="0"/>
                    </a:lnTo>
                    <a:lnTo>
                      <a:pt x="165" y="0"/>
                    </a:lnTo>
                    <a:lnTo>
                      <a:pt x="157" y="0"/>
                    </a:lnTo>
                    <a:lnTo>
                      <a:pt x="148" y="3"/>
                    </a:lnTo>
                    <a:lnTo>
                      <a:pt x="140" y="3"/>
                    </a:lnTo>
                    <a:lnTo>
                      <a:pt x="132" y="6"/>
                    </a:lnTo>
                    <a:lnTo>
                      <a:pt x="126" y="6"/>
                    </a:lnTo>
                    <a:lnTo>
                      <a:pt x="118" y="6"/>
                    </a:lnTo>
                    <a:lnTo>
                      <a:pt x="109" y="8"/>
                    </a:lnTo>
                    <a:lnTo>
                      <a:pt x="104" y="11"/>
                    </a:lnTo>
                    <a:lnTo>
                      <a:pt x="95" y="11"/>
                    </a:lnTo>
                    <a:lnTo>
                      <a:pt x="90" y="13"/>
                    </a:lnTo>
                    <a:lnTo>
                      <a:pt x="81" y="17"/>
                    </a:lnTo>
                    <a:lnTo>
                      <a:pt x="76" y="19"/>
                    </a:lnTo>
                    <a:lnTo>
                      <a:pt x="70" y="19"/>
                    </a:lnTo>
                    <a:lnTo>
                      <a:pt x="62" y="21"/>
                    </a:lnTo>
                    <a:lnTo>
                      <a:pt x="56" y="25"/>
                    </a:lnTo>
                    <a:lnTo>
                      <a:pt x="50" y="27"/>
                    </a:lnTo>
                    <a:lnTo>
                      <a:pt x="44" y="30"/>
                    </a:lnTo>
                    <a:lnTo>
                      <a:pt x="42" y="33"/>
                    </a:lnTo>
                    <a:lnTo>
                      <a:pt x="36" y="35"/>
                    </a:lnTo>
                    <a:lnTo>
                      <a:pt x="30" y="38"/>
                    </a:lnTo>
                    <a:lnTo>
                      <a:pt x="25" y="40"/>
                    </a:lnTo>
                    <a:lnTo>
                      <a:pt x="22" y="44"/>
                    </a:lnTo>
                    <a:lnTo>
                      <a:pt x="20" y="46"/>
                    </a:lnTo>
                    <a:lnTo>
                      <a:pt x="14" y="48"/>
                    </a:lnTo>
                    <a:lnTo>
                      <a:pt x="11" y="52"/>
                    </a:lnTo>
                    <a:lnTo>
                      <a:pt x="8" y="57"/>
                    </a:lnTo>
                    <a:lnTo>
                      <a:pt x="5" y="57"/>
                    </a:lnTo>
                    <a:lnTo>
                      <a:pt x="2" y="62"/>
                    </a:lnTo>
                    <a:lnTo>
                      <a:pt x="0" y="65"/>
                    </a:lnTo>
                    <a:lnTo>
                      <a:pt x="2" y="67"/>
                    </a:lnTo>
                    <a:lnTo>
                      <a:pt x="2" y="73"/>
                    </a:lnTo>
                    <a:lnTo>
                      <a:pt x="5" y="75"/>
                    </a:lnTo>
                    <a:lnTo>
                      <a:pt x="8" y="79"/>
                    </a:lnTo>
                    <a:lnTo>
                      <a:pt x="11" y="81"/>
                    </a:lnTo>
                    <a:lnTo>
                      <a:pt x="14" y="86"/>
                    </a:lnTo>
                    <a:lnTo>
                      <a:pt x="20" y="89"/>
                    </a:lnTo>
                    <a:lnTo>
                      <a:pt x="22" y="92"/>
                    </a:lnTo>
                    <a:lnTo>
                      <a:pt x="25" y="94"/>
                    </a:lnTo>
                    <a:lnTo>
                      <a:pt x="30" y="100"/>
                    </a:lnTo>
                    <a:lnTo>
                      <a:pt x="36" y="102"/>
                    </a:lnTo>
                    <a:lnTo>
                      <a:pt x="42" y="105"/>
                    </a:lnTo>
                    <a:lnTo>
                      <a:pt x="48" y="108"/>
                    </a:lnTo>
                    <a:lnTo>
                      <a:pt x="53" y="111"/>
                    </a:lnTo>
                    <a:lnTo>
                      <a:pt x="58" y="113"/>
                    </a:lnTo>
                    <a:lnTo>
                      <a:pt x="64" y="116"/>
                    </a:lnTo>
                    <a:lnTo>
                      <a:pt x="72" y="119"/>
                    </a:lnTo>
                    <a:lnTo>
                      <a:pt x="78" y="121"/>
                    </a:lnTo>
                    <a:lnTo>
                      <a:pt x="87" y="121"/>
                    </a:lnTo>
                    <a:lnTo>
                      <a:pt x="92" y="125"/>
                    </a:lnTo>
                    <a:lnTo>
                      <a:pt x="101" y="127"/>
                    </a:lnTo>
                    <a:lnTo>
                      <a:pt x="109" y="129"/>
                    </a:lnTo>
                    <a:lnTo>
                      <a:pt x="118" y="129"/>
                    </a:lnTo>
                    <a:lnTo>
                      <a:pt x="126" y="132"/>
                    </a:lnTo>
                    <a:lnTo>
                      <a:pt x="132"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5" y="81"/>
                    </a:lnTo>
                    <a:lnTo>
                      <a:pt x="379" y="79"/>
                    </a:lnTo>
                    <a:lnTo>
                      <a:pt x="381" y="73"/>
                    </a:lnTo>
                    <a:lnTo>
                      <a:pt x="385" y="71"/>
                    </a:lnTo>
                    <a:lnTo>
                      <a:pt x="387" y="65"/>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6" name="Freeform 187"/>
              <p:cNvSpPr>
                <a:spLocks/>
              </p:cNvSpPr>
              <p:nvPr/>
            </p:nvSpPr>
            <p:spPr bwMode="auto">
              <a:xfrm>
                <a:off x="3831" y="2132"/>
                <a:ext cx="193" cy="61"/>
              </a:xfrm>
              <a:custGeom>
                <a:avLst/>
                <a:gdLst>
                  <a:gd name="T0" fmla="*/ 11 w 193"/>
                  <a:gd name="T1" fmla="*/ 0 h 61"/>
                  <a:gd name="T2" fmla="*/ 30 w 193"/>
                  <a:gd name="T3" fmla="*/ 0 h 61"/>
                  <a:gd name="T4" fmla="*/ 49 w 193"/>
                  <a:gd name="T5" fmla="*/ 3 h 61"/>
                  <a:gd name="T6" fmla="*/ 66 w 193"/>
                  <a:gd name="T7" fmla="*/ 5 h 61"/>
                  <a:gd name="T8" fmla="*/ 85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70 w 193"/>
                  <a:gd name="T23" fmla="*/ 37 h 61"/>
                  <a:gd name="T24" fmla="*/ 176 w 193"/>
                  <a:gd name="T25" fmla="*/ 42 h 61"/>
                  <a:gd name="T26" fmla="*/ 184 w 193"/>
                  <a:gd name="T27" fmla="*/ 48 h 61"/>
                  <a:gd name="T28" fmla="*/ 186 w 193"/>
                  <a:gd name="T29" fmla="*/ 53 h 61"/>
                  <a:gd name="T30" fmla="*/ 190 w 193"/>
                  <a:gd name="T31" fmla="*/ 57 h 61"/>
                  <a:gd name="T32" fmla="*/ 190 w 193"/>
                  <a:gd name="T33" fmla="*/ 60 h 61"/>
                  <a:gd name="T34" fmla="*/ 190 w 193"/>
                  <a:gd name="T35" fmla="*/ 55 h 61"/>
                  <a:gd name="T36" fmla="*/ 184 w 193"/>
                  <a:gd name="T37" fmla="*/ 53 h 61"/>
                  <a:gd name="T38" fmla="*/ 178 w 193"/>
                  <a:gd name="T39" fmla="*/ 48 h 61"/>
                  <a:gd name="T40" fmla="*/ 173 w 193"/>
                  <a:gd name="T41" fmla="*/ 42 h 61"/>
                  <a:gd name="T42" fmla="*/ 165 w 193"/>
                  <a:gd name="T43" fmla="*/ 37 h 61"/>
                  <a:gd name="T44" fmla="*/ 153 w 193"/>
                  <a:gd name="T45" fmla="*/ 32 h 61"/>
                  <a:gd name="T46" fmla="*/ 143 w 193"/>
                  <a:gd name="T47" fmla="*/ 28 h 61"/>
                  <a:gd name="T48" fmla="*/ 131 w 193"/>
                  <a:gd name="T49" fmla="*/ 23 h 61"/>
                  <a:gd name="T50" fmla="*/ 121 w 193"/>
                  <a:gd name="T51" fmla="*/ 18 h 61"/>
                  <a:gd name="T52" fmla="*/ 107 w 193"/>
                  <a:gd name="T53" fmla="*/ 12 h 61"/>
                  <a:gd name="T54" fmla="*/ 90 w 193"/>
                  <a:gd name="T55" fmla="*/ 10 h 61"/>
                  <a:gd name="T56" fmla="*/ 74 w 193"/>
                  <a:gd name="T57" fmla="*/ 7 h 61"/>
                  <a:gd name="T58" fmla="*/ 57 w 193"/>
                  <a:gd name="T59" fmla="*/ 5 h 61"/>
                  <a:gd name="T60" fmla="*/ 41 w 193"/>
                  <a:gd name="T61" fmla="*/ 3 h 61"/>
                  <a:gd name="T62" fmla="*/ 22 w 193"/>
                  <a:gd name="T63" fmla="*/ 0 h 61"/>
                  <a:gd name="T64" fmla="*/ 2 w 193"/>
                  <a:gd name="T65" fmla="*/ 0 h 61"/>
                  <a:gd name="T66" fmla="*/ 2 w 193"/>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
                  <a:gd name="T103" fmla="*/ 0 h 61"/>
                  <a:gd name="T104" fmla="*/ 193 w 193"/>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 h="61">
                    <a:moveTo>
                      <a:pt x="2" y="0"/>
                    </a:moveTo>
                    <a:lnTo>
                      <a:pt x="11" y="0"/>
                    </a:lnTo>
                    <a:lnTo>
                      <a:pt x="22" y="0"/>
                    </a:lnTo>
                    <a:lnTo>
                      <a:pt x="30" y="0"/>
                    </a:lnTo>
                    <a:lnTo>
                      <a:pt x="41" y="0"/>
                    </a:lnTo>
                    <a:lnTo>
                      <a:pt x="49" y="3"/>
                    </a:lnTo>
                    <a:lnTo>
                      <a:pt x="57" y="3"/>
                    </a:lnTo>
                    <a:lnTo>
                      <a:pt x="66" y="5"/>
                    </a:lnTo>
                    <a:lnTo>
                      <a:pt x="74" y="5"/>
                    </a:lnTo>
                    <a:lnTo>
                      <a:pt x="85" y="7"/>
                    </a:lnTo>
                    <a:lnTo>
                      <a:pt x="90" y="7"/>
                    </a:lnTo>
                    <a:lnTo>
                      <a:pt x="98" y="10"/>
                    </a:lnTo>
                    <a:lnTo>
                      <a:pt x="107" y="12"/>
                    </a:lnTo>
                    <a:lnTo>
                      <a:pt x="112" y="16"/>
                    </a:lnTo>
                    <a:lnTo>
                      <a:pt x="121" y="18"/>
                    </a:lnTo>
                    <a:lnTo>
                      <a:pt x="126" y="18"/>
                    </a:lnTo>
                    <a:lnTo>
                      <a:pt x="135" y="20"/>
                    </a:lnTo>
                    <a:lnTo>
                      <a:pt x="139" y="23"/>
                    </a:lnTo>
                    <a:lnTo>
                      <a:pt x="145" y="25"/>
                    </a:lnTo>
                    <a:lnTo>
                      <a:pt x="151" y="28"/>
                    </a:lnTo>
                    <a:lnTo>
                      <a:pt x="157" y="30"/>
                    </a:lnTo>
                    <a:lnTo>
                      <a:pt x="159" y="32"/>
                    </a:lnTo>
                    <a:lnTo>
                      <a:pt x="165" y="37"/>
                    </a:lnTo>
                    <a:lnTo>
                      <a:pt x="170" y="37"/>
                    </a:lnTo>
                    <a:lnTo>
                      <a:pt x="173" y="40"/>
                    </a:lnTo>
                    <a:lnTo>
                      <a:pt x="176" y="42"/>
                    </a:lnTo>
                    <a:lnTo>
                      <a:pt x="178" y="44"/>
                    </a:lnTo>
                    <a:lnTo>
                      <a:pt x="184" y="48"/>
                    </a:lnTo>
                    <a:lnTo>
                      <a:pt x="184" y="50"/>
                    </a:lnTo>
                    <a:lnTo>
                      <a:pt x="186" y="53"/>
                    </a:lnTo>
                    <a:lnTo>
                      <a:pt x="190" y="55"/>
                    </a:lnTo>
                    <a:lnTo>
                      <a:pt x="190" y="57"/>
                    </a:lnTo>
                    <a:lnTo>
                      <a:pt x="192" y="60"/>
                    </a:lnTo>
                    <a:lnTo>
                      <a:pt x="190" y="60"/>
                    </a:lnTo>
                    <a:lnTo>
                      <a:pt x="190" y="57"/>
                    </a:lnTo>
                    <a:lnTo>
                      <a:pt x="190" y="55"/>
                    </a:lnTo>
                    <a:lnTo>
                      <a:pt x="186" y="55"/>
                    </a:lnTo>
                    <a:lnTo>
                      <a:pt x="184" y="53"/>
                    </a:lnTo>
                    <a:lnTo>
                      <a:pt x="181" y="50"/>
                    </a:lnTo>
                    <a:lnTo>
                      <a:pt x="178" y="48"/>
                    </a:lnTo>
                    <a:lnTo>
                      <a:pt x="176" y="44"/>
                    </a:lnTo>
                    <a:lnTo>
                      <a:pt x="173" y="42"/>
                    </a:lnTo>
                    <a:lnTo>
                      <a:pt x="167" y="40"/>
                    </a:lnTo>
                    <a:lnTo>
                      <a:pt x="165" y="37"/>
                    </a:lnTo>
                    <a:lnTo>
                      <a:pt x="159" y="35"/>
                    </a:lnTo>
                    <a:lnTo>
                      <a:pt x="153" y="32"/>
                    </a:lnTo>
                    <a:lnTo>
                      <a:pt x="149" y="30"/>
                    </a:lnTo>
                    <a:lnTo>
                      <a:pt x="143" y="28"/>
                    </a:lnTo>
                    <a:lnTo>
                      <a:pt x="137" y="25"/>
                    </a:lnTo>
                    <a:lnTo>
                      <a:pt x="131" y="23"/>
                    </a:lnTo>
                    <a:lnTo>
                      <a:pt x="126" y="20"/>
                    </a:lnTo>
                    <a:lnTo>
                      <a:pt x="121" y="18"/>
                    </a:lnTo>
                    <a:lnTo>
                      <a:pt x="112" y="16"/>
                    </a:lnTo>
                    <a:lnTo>
                      <a:pt x="107" y="12"/>
                    </a:lnTo>
                    <a:lnTo>
                      <a:pt x="98" y="12"/>
                    </a:lnTo>
                    <a:lnTo>
                      <a:pt x="90" y="10"/>
                    </a:lnTo>
                    <a:lnTo>
                      <a:pt x="82" y="7"/>
                    </a:lnTo>
                    <a:lnTo>
                      <a:pt x="74" y="7"/>
                    </a:lnTo>
                    <a:lnTo>
                      <a:pt x="66" y="5"/>
                    </a:lnTo>
                    <a:lnTo>
                      <a:pt x="57" y="5"/>
                    </a:lnTo>
                    <a:lnTo>
                      <a:pt x="49" y="3"/>
                    </a:lnTo>
                    <a:lnTo>
                      <a:pt x="41" y="3"/>
                    </a:lnTo>
                    <a:lnTo>
                      <a:pt x="30" y="3"/>
                    </a:lnTo>
                    <a:lnTo>
                      <a:pt x="22" y="0"/>
                    </a:lnTo>
                    <a:lnTo>
                      <a:pt x="11" y="0"/>
                    </a:lnTo>
                    <a:lnTo>
                      <a:pt x="2" y="0"/>
                    </a:lnTo>
                    <a:lnTo>
                      <a:pt x="0" y="0"/>
                    </a:lnTo>
                    <a:lnTo>
                      <a:pt x="2"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7" name="Freeform 188"/>
              <p:cNvSpPr>
                <a:spLocks/>
              </p:cNvSpPr>
              <p:nvPr/>
            </p:nvSpPr>
            <p:spPr bwMode="auto">
              <a:xfrm>
                <a:off x="3636" y="2132"/>
                <a:ext cx="189" cy="61"/>
              </a:xfrm>
              <a:custGeom>
                <a:avLst/>
                <a:gdLst>
                  <a:gd name="T0" fmla="*/ 0 w 189"/>
                  <a:gd name="T1" fmla="*/ 60 h 61"/>
                  <a:gd name="T2" fmla="*/ 5 w 189"/>
                  <a:gd name="T3" fmla="*/ 53 h 61"/>
                  <a:gd name="T4" fmla="*/ 10 w 189"/>
                  <a:gd name="T5" fmla="*/ 48 h 61"/>
                  <a:gd name="T6" fmla="*/ 16 w 189"/>
                  <a:gd name="T7" fmla="*/ 42 h 61"/>
                  <a:gd name="T8" fmla="*/ 24 w 189"/>
                  <a:gd name="T9" fmla="*/ 37 h 61"/>
                  <a:gd name="T10" fmla="*/ 35 w 189"/>
                  <a:gd name="T11" fmla="*/ 32 h 61"/>
                  <a:gd name="T12" fmla="*/ 43 w 189"/>
                  <a:gd name="T13" fmla="*/ 28 h 61"/>
                  <a:gd name="T14" fmla="*/ 55 w 189"/>
                  <a:gd name="T15" fmla="*/ 23 h 61"/>
                  <a:gd name="T16" fmla="*/ 68 w 189"/>
                  <a:gd name="T17" fmla="*/ 18 h 61"/>
                  <a:gd name="T18" fmla="*/ 79 w 189"/>
                  <a:gd name="T19" fmla="*/ 12 h 61"/>
                  <a:gd name="T20" fmla="*/ 92 w 189"/>
                  <a:gd name="T21" fmla="*/ 10 h 61"/>
                  <a:gd name="T22" fmla="*/ 106 w 189"/>
                  <a:gd name="T23" fmla="*/ 7 h 61"/>
                  <a:gd name="T24" fmla="*/ 123 w 189"/>
                  <a:gd name="T25" fmla="*/ 5 h 61"/>
                  <a:gd name="T26" fmla="*/ 137 w 189"/>
                  <a:gd name="T27" fmla="*/ 3 h 61"/>
                  <a:gd name="T28" fmla="*/ 153 w 189"/>
                  <a:gd name="T29" fmla="*/ 0 h 61"/>
                  <a:gd name="T30" fmla="*/ 170 w 189"/>
                  <a:gd name="T31" fmla="*/ 0 h 61"/>
                  <a:gd name="T32" fmla="*/ 188 w 189"/>
                  <a:gd name="T33" fmla="*/ 0 h 61"/>
                  <a:gd name="T34" fmla="*/ 170 w 189"/>
                  <a:gd name="T35" fmla="*/ 0 h 61"/>
                  <a:gd name="T36" fmla="*/ 153 w 189"/>
                  <a:gd name="T37" fmla="*/ 3 h 61"/>
                  <a:gd name="T38" fmla="*/ 137 w 189"/>
                  <a:gd name="T39" fmla="*/ 3 h 61"/>
                  <a:gd name="T40" fmla="*/ 123 w 189"/>
                  <a:gd name="T41" fmla="*/ 5 h 61"/>
                  <a:gd name="T42" fmla="*/ 109 w 189"/>
                  <a:gd name="T43" fmla="*/ 7 h 61"/>
                  <a:gd name="T44" fmla="*/ 92 w 189"/>
                  <a:gd name="T45" fmla="*/ 10 h 61"/>
                  <a:gd name="T46" fmla="*/ 79 w 189"/>
                  <a:gd name="T47" fmla="*/ 16 h 61"/>
                  <a:gd name="T48" fmla="*/ 68 w 189"/>
                  <a:gd name="T49" fmla="*/ 20 h 61"/>
                  <a:gd name="T50" fmla="*/ 57 w 189"/>
                  <a:gd name="T51" fmla="*/ 23 h 61"/>
                  <a:gd name="T52" fmla="*/ 43 w 189"/>
                  <a:gd name="T53" fmla="*/ 28 h 61"/>
                  <a:gd name="T54" fmla="*/ 35 w 189"/>
                  <a:gd name="T55" fmla="*/ 32 h 61"/>
                  <a:gd name="T56" fmla="*/ 27 w 189"/>
                  <a:gd name="T57" fmla="*/ 37 h 61"/>
                  <a:gd name="T58" fmla="*/ 19 w 189"/>
                  <a:gd name="T59" fmla="*/ 42 h 61"/>
                  <a:gd name="T60" fmla="*/ 10 w 189"/>
                  <a:gd name="T61" fmla="*/ 50 h 61"/>
                  <a:gd name="T62" fmla="*/ 5 w 189"/>
                  <a:gd name="T63" fmla="*/ 55 h 61"/>
                  <a:gd name="T64" fmla="*/ 0 w 189"/>
                  <a:gd name="T65" fmla="*/ 60 h 61"/>
                  <a:gd name="T66" fmla="*/ 0 w 189"/>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61"/>
                  <a:gd name="T104" fmla="*/ 189 w 18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61">
                    <a:moveTo>
                      <a:pt x="0" y="60"/>
                    </a:moveTo>
                    <a:lnTo>
                      <a:pt x="0" y="60"/>
                    </a:lnTo>
                    <a:lnTo>
                      <a:pt x="2" y="55"/>
                    </a:lnTo>
                    <a:lnTo>
                      <a:pt x="5" y="53"/>
                    </a:lnTo>
                    <a:lnTo>
                      <a:pt x="8" y="50"/>
                    </a:lnTo>
                    <a:lnTo>
                      <a:pt x="10" y="48"/>
                    </a:lnTo>
                    <a:lnTo>
                      <a:pt x="14" y="44"/>
                    </a:lnTo>
                    <a:lnTo>
                      <a:pt x="16" y="42"/>
                    </a:lnTo>
                    <a:lnTo>
                      <a:pt x="22" y="40"/>
                    </a:lnTo>
                    <a:lnTo>
                      <a:pt x="24" y="37"/>
                    </a:lnTo>
                    <a:lnTo>
                      <a:pt x="30" y="35"/>
                    </a:lnTo>
                    <a:lnTo>
                      <a:pt x="35" y="32"/>
                    </a:lnTo>
                    <a:lnTo>
                      <a:pt x="38" y="30"/>
                    </a:lnTo>
                    <a:lnTo>
                      <a:pt x="43" y="28"/>
                    </a:lnTo>
                    <a:lnTo>
                      <a:pt x="49" y="25"/>
                    </a:lnTo>
                    <a:lnTo>
                      <a:pt x="55" y="23"/>
                    </a:lnTo>
                    <a:lnTo>
                      <a:pt x="60" y="20"/>
                    </a:lnTo>
                    <a:lnTo>
                      <a:pt x="68" y="18"/>
                    </a:lnTo>
                    <a:lnTo>
                      <a:pt x="74" y="16"/>
                    </a:lnTo>
                    <a:lnTo>
                      <a:pt x="79" y="12"/>
                    </a:lnTo>
                    <a:lnTo>
                      <a:pt x="88" y="12"/>
                    </a:lnTo>
                    <a:lnTo>
                      <a:pt x="92" y="10"/>
                    </a:lnTo>
                    <a:lnTo>
                      <a:pt x="101" y="7"/>
                    </a:lnTo>
                    <a:lnTo>
                      <a:pt x="106" y="7"/>
                    </a:lnTo>
                    <a:lnTo>
                      <a:pt x="115" y="5"/>
                    </a:lnTo>
                    <a:lnTo>
                      <a:pt x="123" y="5"/>
                    </a:lnTo>
                    <a:lnTo>
                      <a:pt x="129" y="3"/>
                    </a:lnTo>
                    <a:lnTo>
                      <a:pt x="137" y="3"/>
                    </a:lnTo>
                    <a:lnTo>
                      <a:pt x="145" y="0"/>
                    </a:lnTo>
                    <a:lnTo>
                      <a:pt x="153" y="0"/>
                    </a:lnTo>
                    <a:lnTo>
                      <a:pt x="161" y="0"/>
                    </a:lnTo>
                    <a:lnTo>
                      <a:pt x="170" y="0"/>
                    </a:lnTo>
                    <a:lnTo>
                      <a:pt x="178" y="0"/>
                    </a:lnTo>
                    <a:lnTo>
                      <a:pt x="188" y="0"/>
                    </a:lnTo>
                    <a:lnTo>
                      <a:pt x="178" y="0"/>
                    </a:lnTo>
                    <a:lnTo>
                      <a:pt x="170" y="0"/>
                    </a:lnTo>
                    <a:lnTo>
                      <a:pt x="161" y="3"/>
                    </a:lnTo>
                    <a:lnTo>
                      <a:pt x="153" y="3"/>
                    </a:lnTo>
                    <a:lnTo>
                      <a:pt x="145" y="3"/>
                    </a:lnTo>
                    <a:lnTo>
                      <a:pt x="137" y="3"/>
                    </a:lnTo>
                    <a:lnTo>
                      <a:pt x="131" y="5"/>
                    </a:lnTo>
                    <a:lnTo>
                      <a:pt x="123" y="5"/>
                    </a:lnTo>
                    <a:lnTo>
                      <a:pt x="115" y="7"/>
                    </a:lnTo>
                    <a:lnTo>
                      <a:pt x="109" y="7"/>
                    </a:lnTo>
                    <a:lnTo>
                      <a:pt x="101" y="10"/>
                    </a:lnTo>
                    <a:lnTo>
                      <a:pt x="92" y="10"/>
                    </a:lnTo>
                    <a:lnTo>
                      <a:pt x="88" y="12"/>
                    </a:lnTo>
                    <a:lnTo>
                      <a:pt x="79" y="16"/>
                    </a:lnTo>
                    <a:lnTo>
                      <a:pt x="74" y="18"/>
                    </a:lnTo>
                    <a:lnTo>
                      <a:pt x="68" y="20"/>
                    </a:lnTo>
                    <a:lnTo>
                      <a:pt x="60" y="23"/>
                    </a:lnTo>
                    <a:lnTo>
                      <a:pt x="57" y="23"/>
                    </a:lnTo>
                    <a:lnTo>
                      <a:pt x="51" y="25"/>
                    </a:lnTo>
                    <a:lnTo>
                      <a:pt x="43" y="28"/>
                    </a:lnTo>
                    <a:lnTo>
                      <a:pt x="41" y="30"/>
                    </a:lnTo>
                    <a:lnTo>
                      <a:pt x="35" y="32"/>
                    </a:lnTo>
                    <a:lnTo>
                      <a:pt x="30" y="35"/>
                    </a:lnTo>
                    <a:lnTo>
                      <a:pt x="27" y="37"/>
                    </a:lnTo>
                    <a:lnTo>
                      <a:pt x="22" y="40"/>
                    </a:lnTo>
                    <a:lnTo>
                      <a:pt x="19" y="42"/>
                    </a:lnTo>
                    <a:lnTo>
                      <a:pt x="14" y="48"/>
                    </a:lnTo>
                    <a:lnTo>
                      <a:pt x="10" y="50"/>
                    </a:lnTo>
                    <a:lnTo>
                      <a:pt x="8" y="53"/>
                    </a:lnTo>
                    <a:lnTo>
                      <a:pt x="5" y="55"/>
                    </a:lnTo>
                    <a:lnTo>
                      <a:pt x="2" y="57"/>
                    </a:lnTo>
                    <a:lnTo>
                      <a:pt x="0" y="60"/>
                    </a:lnTo>
                    <a:lnTo>
                      <a:pt x="2" y="60"/>
                    </a:lnTo>
                    <a:lnTo>
                      <a:pt x="0" y="6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8" name="Freeform 189"/>
              <p:cNvSpPr>
                <a:spLocks/>
              </p:cNvSpPr>
              <p:nvPr/>
            </p:nvSpPr>
            <p:spPr bwMode="auto">
              <a:xfrm>
                <a:off x="3636" y="2202"/>
                <a:ext cx="195" cy="69"/>
              </a:xfrm>
              <a:custGeom>
                <a:avLst/>
                <a:gdLst>
                  <a:gd name="T0" fmla="*/ 184 w 195"/>
                  <a:gd name="T1" fmla="*/ 68 h 69"/>
                  <a:gd name="T2" fmla="*/ 164 w 195"/>
                  <a:gd name="T3" fmla="*/ 68 h 69"/>
                  <a:gd name="T4" fmla="*/ 147 w 195"/>
                  <a:gd name="T5" fmla="*/ 68 h 69"/>
                  <a:gd name="T6" fmla="*/ 129 w 195"/>
                  <a:gd name="T7" fmla="*/ 65 h 69"/>
                  <a:gd name="T8" fmla="*/ 112 w 195"/>
                  <a:gd name="T9" fmla="*/ 63 h 69"/>
                  <a:gd name="T10" fmla="*/ 98 w 195"/>
                  <a:gd name="T11" fmla="*/ 58 h 69"/>
                  <a:gd name="T12" fmla="*/ 82 w 195"/>
                  <a:gd name="T13" fmla="*/ 55 h 69"/>
                  <a:gd name="T14" fmla="*/ 71 w 195"/>
                  <a:gd name="T15" fmla="*/ 50 h 69"/>
                  <a:gd name="T16" fmla="*/ 57 w 195"/>
                  <a:gd name="T17" fmla="*/ 45 h 69"/>
                  <a:gd name="T18" fmla="*/ 47 w 195"/>
                  <a:gd name="T19" fmla="*/ 40 h 69"/>
                  <a:gd name="T20" fmla="*/ 35 w 195"/>
                  <a:gd name="T21" fmla="*/ 35 h 69"/>
                  <a:gd name="T22" fmla="*/ 24 w 195"/>
                  <a:gd name="T23" fmla="*/ 30 h 69"/>
                  <a:gd name="T24" fmla="*/ 16 w 195"/>
                  <a:gd name="T25" fmla="*/ 22 h 69"/>
                  <a:gd name="T26" fmla="*/ 10 w 195"/>
                  <a:gd name="T27" fmla="*/ 18 h 69"/>
                  <a:gd name="T28" fmla="*/ 5 w 195"/>
                  <a:gd name="T29" fmla="*/ 9 h 69"/>
                  <a:gd name="T30" fmla="*/ 2 w 195"/>
                  <a:gd name="T31" fmla="*/ 2 h 69"/>
                  <a:gd name="T32" fmla="*/ 2 w 195"/>
                  <a:gd name="T33" fmla="*/ 0 h 69"/>
                  <a:gd name="T34" fmla="*/ 5 w 195"/>
                  <a:gd name="T35" fmla="*/ 5 h 69"/>
                  <a:gd name="T36" fmla="*/ 8 w 195"/>
                  <a:gd name="T37" fmla="*/ 13 h 69"/>
                  <a:gd name="T38" fmla="*/ 16 w 195"/>
                  <a:gd name="T39" fmla="*/ 20 h 69"/>
                  <a:gd name="T40" fmla="*/ 22 w 195"/>
                  <a:gd name="T41" fmla="*/ 25 h 69"/>
                  <a:gd name="T42" fmla="*/ 30 w 195"/>
                  <a:gd name="T43" fmla="*/ 30 h 69"/>
                  <a:gd name="T44" fmla="*/ 41 w 195"/>
                  <a:gd name="T45" fmla="*/ 38 h 69"/>
                  <a:gd name="T46" fmla="*/ 51 w 195"/>
                  <a:gd name="T47" fmla="*/ 43 h 69"/>
                  <a:gd name="T48" fmla="*/ 63 w 195"/>
                  <a:gd name="T49" fmla="*/ 47 h 69"/>
                  <a:gd name="T50" fmla="*/ 76 w 195"/>
                  <a:gd name="T51" fmla="*/ 52 h 69"/>
                  <a:gd name="T52" fmla="*/ 90 w 195"/>
                  <a:gd name="T53" fmla="*/ 55 h 69"/>
                  <a:gd name="T54" fmla="*/ 106 w 195"/>
                  <a:gd name="T55" fmla="*/ 58 h 69"/>
                  <a:gd name="T56" fmla="*/ 123 w 195"/>
                  <a:gd name="T57" fmla="*/ 63 h 69"/>
                  <a:gd name="T58" fmla="*/ 139 w 195"/>
                  <a:gd name="T59" fmla="*/ 65 h 69"/>
                  <a:gd name="T60" fmla="*/ 156 w 195"/>
                  <a:gd name="T61" fmla="*/ 65 h 69"/>
                  <a:gd name="T62" fmla="*/ 175 w 195"/>
                  <a:gd name="T63" fmla="*/ 68 h 69"/>
                  <a:gd name="T64" fmla="*/ 194 w 195"/>
                  <a:gd name="T65" fmla="*/ 68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69"/>
                  <a:gd name="T101" fmla="*/ 195 w 195"/>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69">
                    <a:moveTo>
                      <a:pt x="194" y="68"/>
                    </a:moveTo>
                    <a:lnTo>
                      <a:pt x="184" y="68"/>
                    </a:lnTo>
                    <a:lnTo>
                      <a:pt x="175" y="68"/>
                    </a:lnTo>
                    <a:lnTo>
                      <a:pt x="164" y="68"/>
                    </a:lnTo>
                    <a:lnTo>
                      <a:pt x="156" y="68"/>
                    </a:lnTo>
                    <a:lnTo>
                      <a:pt x="147" y="68"/>
                    </a:lnTo>
                    <a:lnTo>
                      <a:pt x="139" y="65"/>
                    </a:lnTo>
                    <a:lnTo>
                      <a:pt x="129" y="65"/>
                    </a:lnTo>
                    <a:lnTo>
                      <a:pt x="123" y="63"/>
                    </a:lnTo>
                    <a:lnTo>
                      <a:pt x="112" y="63"/>
                    </a:lnTo>
                    <a:lnTo>
                      <a:pt x="106" y="60"/>
                    </a:lnTo>
                    <a:lnTo>
                      <a:pt x="98" y="58"/>
                    </a:lnTo>
                    <a:lnTo>
                      <a:pt x="90" y="58"/>
                    </a:lnTo>
                    <a:lnTo>
                      <a:pt x="82" y="55"/>
                    </a:lnTo>
                    <a:lnTo>
                      <a:pt x="76" y="52"/>
                    </a:lnTo>
                    <a:lnTo>
                      <a:pt x="71"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5" y="9"/>
                    </a:lnTo>
                    <a:lnTo>
                      <a:pt x="2" y="7"/>
                    </a:lnTo>
                    <a:lnTo>
                      <a:pt x="2" y="2"/>
                    </a:lnTo>
                    <a:lnTo>
                      <a:pt x="0" y="0"/>
                    </a:lnTo>
                    <a:lnTo>
                      <a:pt x="2" y="0"/>
                    </a:lnTo>
                    <a:lnTo>
                      <a:pt x="2" y="2"/>
                    </a:lnTo>
                    <a:lnTo>
                      <a:pt x="5" y="5"/>
                    </a:lnTo>
                    <a:lnTo>
                      <a:pt x="8" y="7"/>
                    </a:lnTo>
                    <a:lnTo>
                      <a:pt x="8" y="13"/>
                    </a:lnTo>
                    <a:lnTo>
                      <a:pt x="10" y="15"/>
                    </a:lnTo>
                    <a:lnTo>
                      <a:pt x="16" y="20"/>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2"/>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09" name="Freeform 190"/>
              <p:cNvSpPr>
                <a:spLocks/>
              </p:cNvSpPr>
              <p:nvPr/>
            </p:nvSpPr>
            <p:spPr bwMode="auto">
              <a:xfrm>
                <a:off x="3840" y="2202"/>
                <a:ext cx="184" cy="69"/>
              </a:xfrm>
              <a:custGeom>
                <a:avLst/>
                <a:gdLst>
                  <a:gd name="T0" fmla="*/ 183 w 184"/>
                  <a:gd name="T1" fmla="*/ 0 h 69"/>
                  <a:gd name="T2" fmla="*/ 181 w 184"/>
                  <a:gd name="T3" fmla="*/ 7 h 69"/>
                  <a:gd name="T4" fmla="*/ 172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0 h 69"/>
                  <a:gd name="T18" fmla="*/ 99 w 184"/>
                  <a:gd name="T19" fmla="*/ 55 h 69"/>
                  <a:gd name="T20" fmla="*/ 85 w 184"/>
                  <a:gd name="T21" fmla="*/ 58 h 69"/>
                  <a:gd name="T22" fmla="*/ 72 w 184"/>
                  <a:gd name="T23" fmla="*/ 60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6 w 184"/>
                  <a:gd name="T51" fmla="*/ 45 h 69"/>
                  <a:gd name="T52" fmla="*/ 136 w 184"/>
                  <a:gd name="T53" fmla="*/ 40 h 69"/>
                  <a:gd name="T54" fmla="*/ 148 w 184"/>
                  <a:gd name="T55" fmla="*/ 35 h 69"/>
                  <a:gd name="T56" fmla="*/ 156 w 184"/>
                  <a:gd name="T57" fmla="*/ 27 h 69"/>
                  <a:gd name="T58" fmla="*/ 164 w 184"/>
                  <a:gd name="T59" fmla="*/ 22 h 69"/>
                  <a:gd name="T60" fmla="*/ 172 w 184"/>
                  <a:gd name="T61" fmla="*/ 15 h 69"/>
                  <a:gd name="T62" fmla="*/ 177 w 184"/>
                  <a:gd name="T63" fmla="*/ 7 h 69"/>
                  <a:gd name="T64" fmla="*/ 181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1" y="5"/>
                    </a:lnTo>
                    <a:lnTo>
                      <a:pt x="181" y="7"/>
                    </a:lnTo>
                    <a:lnTo>
                      <a:pt x="175" y="13"/>
                    </a:lnTo>
                    <a:lnTo>
                      <a:pt x="172" y="15"/>
                    </a:lnTo>
                    <a:lnTo>
                      <a:pt x="169" y="20"/>
                    </a:lnTo>
                    <a:lnTo>
                      <a:pt x="167" y="22"/>
                    </a:lnTo>
                    <a:lnTo>
                      <a:pt x="161" y="27"/>
                    </a:lnTo>
                    <a:lnTo>
                      <a:pt x="156" y="30"/>
                    </a:lnTo>
                    <a:lnTo>
                      <a:pt x="153" y="32"/>
                    </a:lnTo>
                    <a:lnTo>
                      <a:pt x="148" y="35"/>
                    </a:lnTo>
                    <a:lnTo>
                      <a:pt x="142" y="38"/>
                    </a:lnTo>
                    <a:lnTo>
                      <a:pt x="136" y="40"/>
                    </a:lnTo>
                    <a:lnTo>
                      <a:pt x="131" y="45"/>
                    </a:lnTo>
                    <a:lnTo>
                      <a:pt x="126" y="47"/>
                    </a:lnTo>
                    <a:lnTo>
                      <a:pt x="117" y="50"/>
                    </a:lnTo>
                    <a:lnTo>
                      <a:pt x="113" y="50"/>
                    </a:lnTo>
                    <a:lnTo>
                      <a:pt x="107" y="52"/>
                    </a:lnTo>
                    <a:lnTo>
                      <a:pt x="99" y="55"/>
                    </a:lnTo>
                    <a:lnTo>
                      <a:pt x="93" y="58"/>
                    </a:lnTo>
                    <a:lnTo>
                      <a:pt x="85" y="58"/>
                    </a:lnTo>
                    <a:lnTo>
                      <a:pt x="80" y="60"/>
                    </a:lnTo>
                    <a:lnTo>
                      <a:pt x="72" y="60"/>
                    </a:lnTo>
                    <a:lnTo>
                      <a:pt x="66" y="63"/>
                    </a:lnTo>
                    <a:lnTo>
                      <a:pt x="58" y="65"/>
                    </a:lnTo>
                    <a:lnTo>
                      <a:pt x="49"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3" y="60"/>
                    </a:lnTo>
                    <a:lnTo>
                      <a:pt x="72" y="60"/>
                    </a:lnTo>
                    <a:lnTo>
                      <a:pt x="80" y="58"/>
                    </a:lnTo>
                    <a:lnTo>
                      <a:pt x="85" y="58"/>
                    </a:lnTo>
                    <a:lnTo>
                      <a:pt x="93" y="55"/>
                    </a:lnTo>
                    <a:lnTo>
                      <a:pt x="99" y="52"/>
                    </a:lnTo>
                    <a:lnTo>
                      <a:pt x="107" y="52"/>
                    </a:lnTo>
                    <a:lnTo>
                      <a:pt x="113" y="50"/>
                    </a:lnTo>
                    <a:lnTo>
                      <a:pt x="117" y="47"/>
                    </a:lnTo>
                    <a:lnTo>
                      <a:pt x="126" y="45"/>
                    </a:lnTo>
                    <a:lnTo>
                      <a:pt x="131" y="43"/>
                    </a:lnTo>
                    <a:lnTo>
                      <a:pt x="136" y="40"/>
                    </a:lnTo>
                    <a:lnTo>
                      <a:pt x="142" y="38"/>
                    </a:lnTo>
                    <a:lnTo>
                      <a:pt x="148" y="35"/>
                    </a:lnTo>
                    <a:lnTo>
                      <a:pt x="150" y="32"/>
                    </a:lnTo>
                    <a:lnTo>
                      <a:pt x="156" y="27"/>
                    </a:lnTo>
                    <a:lnTo>
                      <a:pt x="161" y="25"/>
                    </a:lnTo>
                    <a:lnTo>
                      <a:pt x="164" y="22"/>
                    </a:lnTo>
                    <a:lnTo>
                      <a:pt x="167" y="20"/>
                    </a:lnTo>
                    <a:lnTo>
                      <a:pt x="172" y="15"/>
                    </a:lnTo>
                    <a:lnTo>
                      <a:pt x="175" y="13"/>
                    </a:lnTo>
                    <a:lnTo>
                      <a:pt x="177" y="7"/>
                    </a:lnTo>
                    <a:lnTo>
                      <a:pt x="181" y="5"/>
                    </a:lnTo>
                    <a:lnTo>
                      <a:pt x="181" y="0"/>
                    </a:lnTo>
                    <a:lnTo>
                      <a:pt x="183"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10" name="Freeform 191"/>
              <p:cNvSpPr>
                <a:spLocks/>
              </p:cNvSpPr>
              <p:nvPr/>
            </p:nvSpPr>
            <p:spPr bwMode="auto">
              <a:xfrm>
                <a:off x="3811" y="1436"/>
                <a:ext cx="41" cy="83"/>
              </a:xfrm>
              <a:custGeom>
                <a:avLst/>
                <a:gdLst>
                  <a:gd name="T0" fmla="*/ 40 w 41"/>
                  <a:gd name="T1" fmla="*/ 0 h 83"/>
                  <a:gd name="T2" fmla="*/ 0 w 41"/>
                  <a:gd name="T3" fmla="*/ 0 h 83"/>
                  <a:gd name="T4" fmla="*/ 0 w 41"/>
                  <a:gd name="T5" fmla="*/ 82 h 83"/>
                  <a:gd name="T6" fmla="*/ 40 w 41"/>
                  <a:gd name="T7" fmla="*/ 82 h 83"/>
                  <a:gd name="T8" fmla="*/ 40 w 41"/>
                  <a:gd name="T9" fmla="*/ 0 h 83"/>
                  <a:gd name="T10" fmla="*/ 0 60000 65536"/>
                  <a:gd name="T11" fmla="*/ 0 60000 65536"/>
                  <a:gd name="T12" fmla="*/ 0 60000 65536"/>
                  <a:gd name="T13" fmla="*/ 0 60000 65536"/>
                  <a:gd name="T14" fmla="*/ 0 60000 65536"/>
                  <a:gd name="T15" fmla="*/ 0 w 41"/>
                  <a:gd name="T16" fmla="*/ 0 h 83"/>
                  <a:gd name="T17" fmla="*/ 41 w 41"/>
                  <a:gd name="T18" fmla="*/ 83 h 83"/>
                </a:gdLst>
                <a:ahLst/>
                <a:cxnLst>
                  <a:cxn ang="T10">
                    <a:pos x="T0" y="T1"/>
                  </a:cxn>
                  <a:cxn ang="T11">
                    <a:pos x="T2" y="T3"/>
                  </a:cxn>
                  <a:cxn ang="T12">
                    <a:pos x="T4" y="T5"/>
                  </a:cxn>
                  <a:cxn ang="T13">
                    <a:pos x="T6" y="T7"/>
                  </a:cxn>
                  <a:cxn ang="T14">
                    <a:pos x="T8" y="T9"/>
                  </a:cxn>
                </a:cxnLst>
                <a:rect l="T15" t="T16" r="T17" b="T18"/>
                <a:pathLst>
                  <a:path w="41" h="83">
                    <a:moveTo>
                      <a:pt x="40" y="0"/>
                    </a:moveTo>
                    <a:lnTo>
                      <a:pt x="0" y="0"/>
                    </a:lnTo>
                    <a:lnTo>
                      <a:pt x="0" y="82"/>
                    </a:lnTo>
                    <a:lnTo>
                      <a:pt x="40" y="82"/>
                    </a:lnTo>
                    <a:lnTo>
                      <a:pt x="40"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11" name="Freeform 192"/>
              <p:cNvSpPr>
                <a:spLocks/>
              </p:cNvSpPr>
              <p:nvPr/>
            </p:nvSpPr>
            <p:spPr bwMode="auto">
              <a:xfrm>
                <a:off x="3817" y="1395"/>
                <a:ext cx="26" cy="27"/>
              </a:xfrm>
              <a:custGeom>
                <a:avLst/>
                <a:gdLst>
                  <a:gd name="T0" fmla="*/ 12 w 26"/>
                  <a:gd name="T1" fmla="*/ 0 h 27"/>
                  <a:gd name="T2" fmla="*/ 10 w 26"/>
                  <a:gd name="T3" fmla="*/ 0 h 27"/>
                  <a:gd name="T4" fmla="*/ 9 w 26"/>
                  <a:gd name="T5" fmla="*/ 2 h 27"/>
                  <a:gd name="T6" fmla="*/ 6 w 26"/>
                  <a:gd name="T7" fmla="*/ 2 h 27"/>
                  <a:gd name="T8" fmla="*/ 4 w 26"/>
                  <a:gd name="T9" fmla="*/ 4 h 27"/>
                  <a:gd name="T10" fmla="*/ 2 w 26"/>
                  <a:gd name="T11" fmla="*/ 6 h 27"/>
                  <a:gd name="T12" fmla="*/ 2 w 26"/>
                  <a:gd name="T13" fmla="*/ 9 h 27"/>
                  <a:gd name="T14" fmla="*/ 2 w 26"/>
                  <a:gd name="T15" fmla="*/ 11 h 27"/>
                  <a:gd name="T16" fmla="*/ 0 w 26"/>
                  <a:gd name="T17" fmla="*/ 13 h 27"/>
                  <a:gd name="T18" fmla="*/ 2 w 26"/>
                  <a:gd name="T19" fmla="*/ 17 h 27"/>
                  <a:gd name="T20" fmla="*/ 2 w 26"/>
                  <a:gd name="T21" fmla="*/ 20 h 27"/>
                  <a:gd name="T22" fmla="*/ 2 w 26"/>
                  <a:gd name="T23" fmla="*/ 22 h 27"/>
                  <a:gd name="T24" fmla="*/ 4 w 26"/>
                  <a:gd name="T25" fmla="*/ 23 h 27"/>
                  <a:gd name="T26" fmla="*/ 6 w 26"/>
                  <a:gd name="T27" fmla="*/ 26 h 27"/>
                  <a:gd name="T28" fmla="*/ 9 w 26"/>
                  <a:gd name="T29" fmla="*/ 26 h 27"/>
                  <a:gd name="T30" fmla="*/ 10 w 26"/>
                  <a:gd name="T31" fmla="*/ 26 h 27"/>
                  <a:gd name="T32" fmla="*/ 12 w 26"/>
                  <a:gd name="T33" fmla="*/ 26 h 27"/>
                  <a:gd name="T34" fmla="*/ 15 w 26"/>
                  <a:gd name="T35" fmla="*/ 26 h 27"/>
                  <a:gd name="T36" fmla="*/ 19 w 26"/>
                  <a:gd name="T37" fmla="*/ 26 h 27"/>
                  <a:gd name="T38" fmla="*/ 21 w 26"/>
                  <a:gd name="T39" fmla="*/ 26 h 27"/>
                  <a:gd name="T40" fmla="*/ 22 w 26"/>
                  <a:gd name="T41" fmla="*/ 23 h 27"/>
                  <a:gd name="T42" fmla="*/ 22 w 26"/>
                  <a:gd name="T43" fmla="*/ 22 h 27"/>
                  <a:gd name="T44" fmla="*/ 25 w 26"/>
                  <a:gd name="T45" fmla="*/ 20 h 27"/>
                  <a:gd name="T46" fmla="*/ 25 w 26"/>
                  <a:gd name="T47" fmla="*/ 17 h 27"/>
                  <a:gd name="T48" fmla="*/ 25 w 26"/>
                  <a:gd name="T49" fmla="*/ 13 h 27"/>
                  <a:gd name="T50" fmla="*/ 25 w 26"/>
                  <a:gd name="T51" fmla="*/ 11 h 27"/>
                  <a:gd name="T52" fmla="*/ 25 w 26"/>
                  <a:gd name="T53" fmla="*/ 9 h 27"/>
                  <a:gd name="T54" fmla="*/ 22 w 26"/>
                  <a:gd name="T55" fmla="*/ 6 h 27"/>
                  <a:gd name="T56" fmla="*/ 22 w 26"/>
                  <a:gd name="T57" fmla="*/ 4 h 27"/>
                  <a:gd name="T58" fmla="*/ 21 w 26"/>
                  <a:gd name="T59" fmla="*/ 2 h 27"/>
                  <a:gd name="T60" fmla="*/ 19 w 26"/>
                  <a:gd name="T61" fmla="*/ 2 h 27"/>
                  <a:gd name="T62" fmla="*/ 15 w 26"/>
                  <a:gd name="T63" fmla="*/ 0 h 27"/>
                  <a:gd name="T64" fmla="*/ 12 w 26"/>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0"/>
                    </a:moveTo>
                    <a:lnTo>
                      <a:pt x="10" y="0"/>
                    </a:lnTo>
                    <a:lnTo>
                      <a:pt x="9" y="2"/>
                    </a:lnTo>
                    <a:lnTo>
                      <a:pt x="6" y="2"/>
                    </a:lnTo>
                    <a:lnTo>
                      <a:pt x="4" y="4"/>
                    </a:lnTo>
                    <a:lnTo>
                      <a:pt x="2" y="6"/>
                    </a:lnTo>
                    <a:lnTo>
                      <a:pt x="2" y="9"/>
                    </a:lnTo>
                    <a:lnTo>
                      <a:pt x="2" y="11"/>
                    </a:lnTo>
                    <a:lnTo>
                      <a:pt x="0" y="13"/>
                    </a:lnTo>
                    <a:lnTo>
                      <a:pt x="2" y="17"/>
                    </a:lnTo>
                    <a:lnTo>
                      <a:pt x="2" y="20"/>
                    </a:lnTo>
                    <a:lnTo>
                      <a:pt x="2" y="22"/>
                    </a:lnTo>
                    <a:lnTo>
                      <a:pt x="4" y="23"/>
                    </a:lnTo>
                    <a:lnTo>
                      <a:pt x="6" y="26"/>
                    </a:lnTo>
                    <a:lnTo>
                      <a:pt x="9" y="26"/>
                    </a:lnTo>
                    <a:lnTo>
                      <a:pt x="10" y="26"/>
                    </a:lnTo>
                    <a:lnTo>
                      <a:pt x="12" y="26"/>
                    </a:lnTo>
                    <a:lnTo>
                      <a:pt x="15" y="26"/>
                    </a:lnTo>
                    <a:lnTo>
                      <a:pt x="19" y="26"/>
                    </a:lnTo>
                    <a:lnTo>
                      <a:pt x="21" y="26"/>
                    </a:lnTo>
                    <a:lnTo>
                      <a:pt x="22" y="23"/>
                    </a:lnTo>
                    <a:lnTo>
                      <a:pt x="22" y="22"/>
                    </a:lnTo>
                    <a:lnTo>
                      <a:pt x="25" y="20"/>
                    </a:lnTo>
                    <a:lnTo>
                      <a:pt x="25" y="17"/>
                    </a:lnTo>
                    <a:lnTo>
                      <a:pt x="25" y="13"/>
                    </a:lnTo>
                    <a:lnTo>
                      <a:pt x="25" y="11"/>
                    </a:lnTo>
                    <a:lnTo>
                      <a:pt x="25" y="9"/>
                    </a:lnTo>
                    <a:lnTo>
                      <a:pt x="22" y="6"/>
                    </a:lnTo>
                    <a:lnTo>
                      <a:pt x="22" y="4"/>
                    </a:lnTo>
                    <a:lnTo>
                      <a:pt x="21" y="2"/>
                    </a:lnTo>
                    <a:lnTo>
                      <a:pt x="19" y="2"/>
                    </a:lnTo>
                    <a:lnTo>
                      <a:pt x="15" y="0"/>
                    </a:lnTo>
                    <a:lnTo>
                      <a:pt x="12" y="0"/>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12" name="Freeform 193"/>
              <p:cNvSpPr>
                <a:spLocks/>
              </p:cNvSpPr>
              <p:nvPr/>
            </p:nvSpPr>
            <p:spPr bwMode="auto">
              <a:xfrm>
                <a:off x="3801" y="1433"/>
                <a:ext cx="51" cy="93"/>
              </a:xfrm>
              <a:custGeom>
                <a:avLst/>
                <a:gdLst>
                  <a:gd name="T0" fmla="*/ 50 w 51"/>
                  <a:gd name="T1" fmla="*/ 0 h 93"/>
                  <a:gd name="T2" fmla="*/ 0 w 51"/>
                  <a:gd name="T3" fmla="*/ 0 h 93"/>
                  <a:gd name="T4" fmla="*/ 0 w 51"/>
                  <a:gd name="T5" fmla="*/ 92 h 93"/>
                  <a:gd name="T6" fmla="*/ 50 w 51"/>
                  <a:gd name="T7" fmla="*/ 92 h 93"/>
                  <a:gd name="T8" fmla="*/ 50 w 51"/>
                  <a:gd name="T9" fmla="*/ 0 h 93"/>
                  <a:gd name="T10" fmla="*/ 0 60000 65536"/>
                  <a:gd name="T11" fmla="*/ 0 60000 65536"/>
                  <a:gd name="T12" fmla="*/ 0 60000 65536"/>
                  <a:gd name="T13" fmla="*/ 0 60000 65536"/>
                  <a:gd name="T14" fmla="*/ 0 60000 65536"/>
                  <a:gd name="T15" fmla="*/ 0 w 51"/>
                  <a:gd name="T16" fmla="*/ 0 h 93"/>
                  <a:gd name="T17" fmla="*/ 51 w 51"/>
                  <a:gd name="T18" fmla="*/ 93 h 93"/>
                </a:gdLst>
                <a:ahLst/>
                <a:cxnLst>
                  <a:cxn ang="T10">
                    <a:pos x="T0" y="T1"/>
                  </a:cxn>
                  <a:cxn ang="T11">
                    <a:pos x="T2" y="T3"/>
                  </a:cxn>
                  <a:cxn ang="T12">
                    <a:pos x="T4" y="T5"/>
                  </a:cxn>
                  <a:cxn ang="T13">
                    <a:pos x="T6" y="T7"/>
                  </a:cxn>
                  <a:cxn ang="T14">
                    <a:pos x="T8" y="T9"/>
                  </a:cxn>
                </a:cxnLst>
                <a:rect l="T15" t="T16" r="T17" b="T18"/>
                <a:pathLst>
                  <a:path w="51" h="93">
                    <a:moveTo>
                      <a:pt x="50" y="0"/>
                    </a:moveTo>
                    <a:lnTo>
                      <a:pt x="0" y="0"/>
                    </a:lnTo>
                    <a:lnTo>
                      <a:pt x="0" y="92"/>
                    </a:lnTo>
                    <a:lnTo>
                      <a:pt x="50" y="92"/>
                    </a:lnTo>
                    <a:lnTo>
                      <a:pt x="5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13" name="Freeform 194"/>
              <p:cNvSpPr>
                <a:spLocks/>
              </p:cNvSpPr>
              <p:nvPr/>
            </p:nvSpPr>
            <p:spPr bwMode="auto">
              <a:xfrm>
                <a:off x="3810" y="1395"/>
                <a:ext cx="36" cy="36"/>
              </a:xfrm>
              <a:custGeom>
                <a:avLst/>
                <a:gdLst>
                  <a:gd name="T0" fmla="*/ 18 w 36"/>
                  <a:gd name="T1" fmla="*/ 0 h 36"/>
                  <a:gd name="T2" fmla="*/ 14 w 36"/>
                  <a:gd name="T3" fmla="*/ 0 h 36"/>
                  <a:gd name="T4" fmla="*/ 10 w 36"/>
                  <a:gd name="T5" fmla="*/ 2 h 36"/>
                  <a:gd name="T6" fmla="*/ 6 w 36"/>
                  <a:gd name="T7" fmla="*/ 2 h 36"/>
                  <a:gd name="T8" fmla="*/ 4 w 36"/>
                  <a:gd name="T9" fmla="*/ 6 h 36"/>
                  <a:gd name="T10" fmla="*/ 4 w 36"/>
                  <a:gd name="T11" fmla="*/ 8 h 36"/>
                  <a:gd name="T12" fmla="*/ 0 w 36"/>
                  <a:gd name="T13" fmla="*/ 12 h 36"/>
                  <a:gd name="T14" fmla="*/ 0 w 36"/>
                  <a:gd name="T15" fmla="*/ 14 h 36"/>
                  <a:gd name="T16" fmla="*/ 0 w 36"/>
                  <a:gd name="T17" fmla="*/ 17 h 36"/>
                  <a:gd name="T18" fmla="*/ 0 w 36"/>
                  <a:gd name="T19" fmla="*/ 21 h 36"/>
                  <a:gd name="T20" fmla="*/ 0 w 36"/>
                  <a:gd name="T21" fmla="*/ 27 h 36"/>
                  <a:gd name="T22" fmla="*/ 4 w 36"/>
                  <a:gd name="T23" fmla="*/ 29 h 36"/>
                  <a:gd name="T24" fmla="*/ 6 w 36"/>
                  <a:gd name="T25" fmla="*/ 31 h 36"/>
                  <a:gd name="T26" fmla="*/ 10 w 36"/>
                  <a:gd name="T27" fmla="*/ 35 h 36"/>
                  <a:gd name="T28" fmla="*/ 14 w 36"/>
                  <a:gd name="T29" fmla="*/ 35 h 36"/>
                  <a:gd name="T30" fmla="*/ 18 w 36"/>
                  <a:gd name="T31" fmla="*/ 35 h 36"/>
                  <a:gd name="T32" fmla="*/ 21 w 36"/>
                  <a:gd name="T33" fmla="*/ 35 h 36"/>
                  <a:gd name="T34" fmla="*/ 24 w 36"/>
                  <a:gd name="T35" fmla="*/ 35 h 36"/>
                  <a:gd name="T36" fmla="*/ 27 w 36"/>
                  <a:gd name="T37" fmla="*/ 31 h 36"/>
                  <a:gd name="T38" fmla="*/ 29 w 36"/>
                  <a:gd name="T39" fmla="*/ 29 h 36"/>
                  <a:gd name="T40" fmla="*/ 33 w 36"/>
                  <a:gd name="T41" fmla="*/ 29 h 36"/>
                  <a:gd name="T42" fmla="*/ 33 w 36"/>
                  <a:gd name="T43" fmla="*/ 27 h 36"/>
                  <a:gd name="T44" fmla="*/ 35 w 36"/>
                  <a:gd name="T45" fmla="*/ 21 h 36"/>
                  <a:gd name="T46" fmla="*/ 35 w 36"/>
                  <a:gd name="T47" fmla="*/ 17 h 36"/>
                  <a:gd name="T48" fmla="*/ 35 w 36"/>
                  <a:gd name="T49" fmla="*/ 14 h 36"/>
                  <a:gd name="T50" fmla="*/ 33 w 36"/>
                  <a:gd name="T51" fmla="*/ 12 h 36"/>
                  <a:gd name="T52" fmla="*/ 33 w 36"/>
                  <a:gd name="T53" fmla="*/ 8 h 36"/>
                  <a:gd name="T54" fmla="*/ 29 w 36"/>
                  <a:gd name="T55" fmla="*/ 6 h 36"/>
                  <a:gd name="T56" fmla="*/ 27 w 36"/>
                  <a:gd name="T57" fmla="*/ 2 h 36"/>
                  <a:gd name="T58" fmla="*/ 24 w 36"/>
                  <a:gd name="T59" fmla="*/ 2 h 36"/>
                  <a:gd name="T60" fmla="*/ 21 w 36"/>
                  <a:gd name="T61" fmla="*/ 0 h 36"/>
                  <a:gd name="T62" fmla="*/ 18 w 36"/>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18" y="0"/>
                    </a:moveTo>
                    <a:lnTo>
                      <a:pt x="14" y="0"/>
                    </a:lnTo>
                    <a:lnTo>
                      <a:pt x="10" y="2"/>
                    </a:lnTo>
                    <a:lnTo>
                      <a:pt x="6" y="2"/>
                    </a:lnTo>
                    <a:lnTo>
                      <a:pt x="4" y="6"/>
                    </a:lnTo>
                    <a:lnTo>
                      <a:pt x="4" y="8"/>
                    </a:lnTo>
                    <a:lnTo>
                      <a:pt x="0" y="12"/>
                    </a:lnTo>
                    <a:lnTo>
                      <a:pt x="0" y="14"/>
                    </a:lnTo>
                    <a:lnTo>
                      <a:pt x="0" y="17"/>
                    </a:lnTo>
                    <a:lnTo>
                      <a:pt x="0" y="21"/>
                    </a:lnTo>
                    <a:lnTo>
                      <a:pt x="0" y="27"/>
                    </a:lnTo>
                    <a:lnTo>
                      <a:pt x="4" y="29"/>
                    </a:lnTo>
                    <a:lnTo>
                      <a:pt x="6" y="31"/>
                    </a:lnTo>
                    <a:lnTo>
                      <a:pt x="10" y="35"/>
                    </a:lnTo>
                    <a:lnTo>
                      <a:pt x="14" y="35"/>
                    </a:lnTo>
                    <a:lnTo>
                      <a:pt x="18" y="35"/>
                    </a:lnTo>
                    <a:lnTo>
                      <a:pt x="21" y="35"/>
                    </a:lnTo>
                    <a:lnTo>
                      <a:pt x="24" y="35"/>
                    </a:lnTo>
                    <a:lnTo>
                      <a:pt x="27" y="31"/>
                    </a:lnTo>
                    <a:lnTo>
                      <a:pt x="29" y="29"/>
                    </a:lnTo>
                    <a:lnTo>
                      <a:pt x="33" y="29"/>
                    </a:lnTo>
                    <a:lnTo>
                      <a:pt x="33" y="27"/>
                    </a:lnTo>
                    <a:lnTo>
                      <a:pt x="35" y="21"/>
                    </a:lnTo>
                    <a:lnTo>
                      <a:pt x="35" y="17"/>
                    </a:lnTo>
                    <a:lnTo>
                      <a:pt x="35" y="14"/>
                    </a:lnTo>
                    <a:lnTo>
                      <a:pt x="33" y="12"/>
                    </a:lnTo>
                    <a:lnTo>
                      <a:pt x="33" y="8"/>
                    </a:lnTo>
                    <a:lnTo>
                      <a:pt x="29" y="6"/>
                    </a:lnTo>
                    <a:lnTo>
                      <a:pt x="27" y="2"/>
                    </a:lnTo>
                    <a:lnTo>
                      <a:pt x="24" y="2"/>
                    </a:lnTo>
                    <a:lnTo>
                      <a:pt x="21" y="0"/>
                    </a:lnTo>
                    <a:lnTo>
                      <a:pt x="18"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14" name="Freeform 195"/>
              <p:cNvSpPr>
                <a:spLocks/>
              </p:cNvSpPr>
              <p:nvPr/>
            </p:nvSpPr>
            <p:spPr bwMode="auto">
              <a:xfrm>
                <a:off x="3825" y="2290"/>
                <a:ext cx="10" cy="12"/>
              </a:xfrm>
              <a:custGeom>
                <a:avLst/>
                <a:gdLst>
                  <a:gd name="T0" fmla="*/ 0 w 10"/>
                  <a:gd name="T1" fmla="*/ 11 h 12"/>
                  <a:gd name="T2" fmla="*/ 9 w 10"/>
                  <a:gd name="T3" fmla="*/ 11 h 12"/>
                  <a:gd name="T4" fmla="*/ 9 w 10"/>
                  <a:gd name="T5" fmla="*/ 0 h 12"/>
                  <a:gd name="T6" fmla="*/ 0 w 10"/>
                  <a:gd name="T7" fmla="*/ 0 h 12"/>
                  <a:gd name="T8" fmla="*/ 0 w 10"/>
                  <a:gd name="T9" fmla="*/ 11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9" y="11"/>
                    </a:lnTo>
                    <a:lnTo>
                      <a:pt x="9" y="0"/>
                    </a:lnTo>
                    <a:lnTo>
                      <a:pt x="0" y="0"/>
                    </a:lnTo>
                    <a:lnTo>
                      <a:pt x="0" y="11"/>
                    </a:lnTo>
                  </a:path>
                </a:pathLst>
              </a:custGeom>
              <a:solidFill>
                <a:srgbClr val="FFD9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15" name="Freeform 196"/>
              <p:cNvSpPr>
                <a:spLocks/>
              </p:cNvSpPr>
              <p:nvPr/>
            </p:nvSpPr>
            <p:spPr bwMode="auto">
              <a:xfrm>
                <a:off x="3819" y="2290"/>
                <a:ext cx="16" cy="22"/>
              </a:xfrm>
              <a:custGeom>
                <a:avLst/>
                <a:gdLst>
                  <a:gd name="T0" fmla="*/ 0 w 16"/>
                  <a:gd name="T1" fmla="*/ 21 h 22"/>
                  <a:gd name="T2" fmla="*/ 15 w 16"/>
                  <a:gd name="T3" fmla="*/ 21 h 22"/>
                  <a:gd name="T4" fmla="*/ 15 w 16"/>
                  <a:gd name="T5" fmla="*/ 0 h 22"/>
                  <a:gd name="T6" fmla="*/ 0 w 16"/>
                  <a:gd name="T7" fmla="*/ 0 h 22"/>
                  <a:gd name="T8" fmla="*/ 0 w 16"/>
                  <a:gd name="T9" fmla="*/ 21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1"/>
                    </a:moveTo>
                    <a:lnTo>
                      <a:pt x="15" y="21"/>
                    </a:lnTo>
                    <a:lnTo>
                      <a:pt x="15" y="0"/>
                    </a:lnTo>
                    <a:lnTo>
                      <a:pt x="0" y="0"/>
                    </a:lnTo>
                    <a:lnTo>
                      <a:pt x="0" y="21"/>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16" name="Freeform 197"/>
              <p:cNvSpPr>
                <a:spLocks/>
              </p:cNvSpPr>
              <p:nvPr/>
            </p:nvSpPr>
            <p:spPr bwMode="auto">
              <a:xfrm>
                <a:off x="3816" y="1537"/>
                <a:ext cx="33" cy="38"/>
              </a:xfrm>
              <a:custGeom>
                <a:avLst/>
                <a:gdLst>
                  <a:gd name="T0" fmla="*/ 18 w 33"/>
                  <a:gd name="T1" fmla="*/ 0 h 38"/>
                  <a:gd name="T2" fmla="*/ 14 w 33"/>
                  <a:gd name="T3" fmla="*/ 0 h 38"/>
                  <a:gd name="T4" fmla="*/ 12 w 33"/>
                  <a:gd name="T5" fmla="*/ 2 h 38"/>
                  <a:gd name="T6" fmla="*/ 8 w 33"/>
                  <a:gd name="T7" fmla="*/ 2 h 38"/>
                  <a:gd name="T8" fmla="*/ 6 w 33"/>
                  <a:gd name="T9" fmla="*/ 5 h 38"/>
                  <a:gd name="T10" fmla="*/ 4 w 33"/>
                  <a:gd name="T11" fmla="*/ 8 h 38"/>
                  <a:gd name="T12" fmla="*/ 4 w 33"/>
                  <a:gd name="T13" fmla="*/ 11 h 38"/>
                  <a:gd name="T14" fmla="*/ 0 w 33"/>
                  <a:gd name="T15" fmla="*/ 14 h 38"/>
                  <a:gd name="T16" fmla="*/ 0 w 33"/>
                  <a:gd name="T17" fmla="*/ 19 h 38"/>
                  <a:gd name="T18" fmla="*/ 0 w 33"/>
                  <a:gd name="T19" fmla="*/ 23 h 38"/>
                  <a:gd name="T20" fmla="*/ 4 w 33"/>
                  <a:gd name="T21" fmla="*/ 25 h 38"/>
                  <a:gd name="T22" fmla="*/ 4 w 33"/>
                  <a:gd name="T23" fmla="*/ 29 h 38"/>
                  <a:gd name="T24" fmla="*/ 6 w 33"/>
                  <a:gd name="T25" fmla="*/ 31 h 38"/>
                  <a:gd name="T26" fmla="*/ 8 w 33"/>
                  <a:gd name="T27" fmla="*/ 33 h 38"/>
                  <a:gd name="T28" fmla="*/ 12 w 33"/>
                  <a:gd name="T29" fmla="*/ 37 h 38"/>
                  <a:gd name="T30" fmla="*/ 14 w 33"/>
                  <a:gd name="T31" fmla="*/ 37 h 38"/>
                  <a:gd name="T32" fmla="*/ 18 w 33"/>
                  <a:gd name="T33" fmla="*/ 37 h 38"/>
                  <a:gd name="T34" fmla="*/ 20 w 33"/>
                  <a:gd name="T35" fmla="*/ 37 h 38"/>
                  <a:gd name="T36" fmla="*/ 23 w 33"/>
                  <a:gd name="T37" fmla="*/ 37 h 38"/>
                  <a:gd name="T38" fmla="*/ 26 w 33"/>
                  <a:gd name="T39" fmla="*/ 33 h 38"/>
                  <a:gd name="T40" fmla="*/ 28 w 33"/>
                  <a:gd name="T41" fmla="*/ 31 h 38"/>
                  <a:gd name="T42" fmla="*/ 28 w 33"/>
                  <a:gd name="T43" fmla="*/ 29 h 38"/>
                  <a:gd name="T44" fmla="*/ 32 w 33"/>
                  <a:gd name="T45" fmla="*/ 25 h 38"/>
                  <a:gd name="T46" fmla="*/ 32 w 33"/>
                  <a:gd name="T47" fmla="*/ 23 h 38"/>
                  <a:gd name="T48" fmla="*/ 32 w 33"/>
                  <a:gd name="T49" fmla="*/ 19 h 38"/>
                  <a:gd name="T50" fmla="*/ 32 w 33"/>
                  <a:gd name="T51" fmla="*/ 14 h 38"/>
                  <a:gd name="T52" fmla="*/ 32 w 33"/>
                  <a:gd name="T53" fmla="*/ 11 h 38"/>
                  <a:gd name="T54" fmla="*/ 28 w 33"/>
                  <a:gd name="T55" fmla="*/ 8 h 38"/>
                  <a:gd name="T56" fmla="*/ 28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12" y="2"/>
                    </a:lnTo>
                    <a:lnTo>
                      <a:pt x="8" y="2"/>
                    </a:lnTo>
                    <a:lnTo>
                      <a:pt x="6" y="5"/>
                    </a:lnTo>
                    <a:lnTo>
                      <a:pt x="4" y="8"/>
                    </a:lnTo>
                    <a:lnTo>
                      <a:pt x="4" y="11"/>
                    </a:lnTo>
                    <a:lnTo>
                      <a:pt x="0" y="14"/>
                    </a:lnTo>
                    <a:lnTo>
                      <a:pt x="0" y="19"/>
                    </a:lnTo>
                    <a:lnTo>
                      <a:pt x="0" y="23"/>
                    </a:lnTo>
                    <a:lnTo>
                      <a:pt x="4" y="25"/>
                    </a:lnTo>
                    <a:lnTo>
                      <a:pt x="4" y="29"/>
                    </a:lnTo>
                    <a:lnTo>
                      <a:pt x="6" y="31"/>
                    </a:lnTo>
                    <a:lnTo>
                      <a:pt x="8" y="33"/>
                    </a:lnTo>
                    <a:lnTo>
                      <a:pt x="12" y="37"/>
                    </a:lnTo>
                    <a:lnTo>
                      <a:pt x="14" y="37"/>
                    </a:lnTo>
                    <a:lnTo>
                      <a:pt x="18" y="37"/>
                    </a:lnTo>
                    <a:lnTo>
                      <a:pt x="20" y="37"/>
                    </a:lnTo>
                    <a:lnTo>
                      <a:pt x="23" y="37"/>
                    </a:lnTo>
                    <a:lnTo>
                      <a:pt x="26" y="33"/>
                    </a:lnTo>
                    <a:lnTo>
                      <a:pt x="28" y="31"/>
                    </a:lnTo>
                    <a:lnTo>
                      <a:pt x="28" y="29"/>
                    </a:lnTo>
                    <a:lnTo>
                      <a:pt x="32" y="25"/>
                    </a:lnTo>
                    <a:lnTo>
                      <a:pt x="32" y="23"/>
                    </a:lnTo>
                    <a:lnTo>
                      <a:pt x="32" y="19"/>
                    </a:lnTo>
                    <a:lnTo>
                      <a:pt x="32" y="14"/>
                    </a:lnTo>
                    <a:lnTo>
                      <a:pt x="32" y="11"/>
                    </a:lnTo>
                    <a:lnTo>
                      <a:pt x="28" y="8"/>
                    </a:lnTo>
                    <a:lnTo>
                      <a:pt x="28" y="5"/>
                    </a:lnTo>
                    <a:lnTo>
                      <a:pt x="26" y="2"/>
                    </a:lnTo>
                    <a:lnTo>
                      <a:pt x="23" y="2"/>
                    </a:lnTo>
                    <a:lnTo>
                      <a:pt x="20" y="0"/>
                    </a:lnTo>
                    <a:lnTo>
                      <a:pt x="18" y="0"/>
                    </a:lnTo>
                  </a:path>
                </a:pathLst>
              </a:custGeom>
              <a:noFill/>
              <a:ln w="12699" cap="rnd">
                <a:solidFill>
                  <a:srgbClr val="E6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817" name="Line 198"/>
              <p:cNvSpPr>
                <a:spLocks noChangeShapeType="1"/>
              </p:cNvSpPr>
              <p:nvPr/>
            </p:nvSpPr>
            <p:spPr bwMode="auto">
              <a:xfrm>
                <a:off x="3825" y="1570"/>
                <a:ext cx="0" cy="713"/>
              </a:xfrm>
              <a:prstGeom prst="line">
                <a:avLst/>
              </a:prstGeom>
              <a:noFill/>
              <a:ln w="12699">
                <a:solidFill>
                  <a:srgbClr val="E6C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9818" name="Freeform 199"/>
              <p:cNvSpPr>
                <a:spLocks/>
              </p:cNvSpPr>
              <p:nvPr/>
            </p:nvSpPr>
            <p:spPr bwMode="auto">
              <a:xfrm>
                <a:off x="3797" y="1465"/>
                <a:ext cx="5" cy="37"/>
              </a:xfrm>
              <a:custGeom>
                <a:avLst/>
                <a:gdLst>
                  <a:gd name="T0" fmla="*/ 0 w 5"/>
                  <a:gd name="T1" fmla="*/ 0 h 37"/>
                  <a:gd name="T2" fmla="*/ 4 w 5"/>
                  <a:gd name="T3" fmla="*/ 0 h 37"/>
                  <a:gd name="T4" fmla="*/ 4 w 5"/>
                  <a:gd name="T5" fmla="*/ 34 h 37"/>
                  <a:gd name="T6" fmla="*/ 0 w 5"/>
                  <a:gd name="T7" fmla="*/ 36 h 37"/>
                  <a:gd name="T8" fmla="*/ 0 w 5"/>
                  <a:gd name="T9" fmla="*/ 0 h 37"/>
                  <a:gd name="T10" fmla="*/ 0 60000 65536"/>
                  <a:gd name="T11" fmla="*/ 0 60000 65536"/>
                  <a:gd name="T12" fmla="*/ 0 60000 65536"/>
                  <a:gd name="T13" fmla="*/ 0 60000 65536"/>
                  <a:gd name="T14" fmla="*/ 0 60000 65536"/>
                  <a:gd name="T15" fmla="*/ 0 w 5"/>
                  <a:gd name="T16" fmla="*/ 0 h 37"/>
                  <a:gd name="T17" fmla="*/ 5 w 5"/>
                  <a:gd name="T18" fmla="*/ 37 h 37"/>
                </a:gdLst>
                <a:ahLst/>
                <a:cxnLst>
                  <a:cxn ang="T10">
                    <a:pos x="T0" y="T1"/>
                  </a:cxn>
                  <a:cxn ang="T11">
                    <a:pos x="T2" y="T3"/>
                  </a:cxn>
                  <a:cxn ang="T12">
                    <a:pos x="T4" y="T5"/>
                  </a:cxn>
                  <a:cxn ang="T13">
                    <a:pos x="T6" y="T7"/>
                  </a:cxn>
                  <a:cxn ang="T14">
                    <a:pos x="T8" y="T9"/>
                  </a:cxn>
                </a:cxnLst>
                <a:rect l="T15" t="T16" r="T17" b="T18"/>
                <a:pathLst>
                  <a:path w="5" h="37">
                    <a:moveTo>
                      <a:pt x="0" y="0"/>
                    </a:moveTo>
                    <a:lnTo>
                      <a:pt x="4" y="0"/>
                    </a:lnTo>
                    <a:lnTo>
                      <a:pt x="4" y="34"/>
                    </a:lnTo>
                    <a:lnTo>
                      <a:pt x="0" y="36"/>
                    </a:lnTo>
                    <a:lnTo>
                      <a:pt x="0"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19" name="Freeform 200"/>
              <p:cNvSpPr>
                <a:spLocks/>
              </p:cNvSpPr>
              <p:nvPr/>
            </p:nvSpPr>
            <p:spPr bwMode="auto">
              <a:xfrm>
                <a:off x="3834" y="1401"/>
                <a:ext cx="3" cy="6"/>
              </a:xfrm>
              <a:custGeom>
                <a:avLst/>
                <a:gdLst>
                  <a:gd name="T0" fmla="*/ 1 w 3"/>
                  <a:gd name="T1" fmla="*/ 0 h 6"/>
                  <a:gd name="T2" fmla="*/ 1 w 3"/>
                  <a:gd name="T3" fmla="*/ 0 h 6"/>
                  <a:gd name="T4" fmla="*/ 0 w 3"/>
                  <a:gd name="T5" fmla="*/ 1 h 6"/>
                  <a:gd name="T6" fmla="*/ 0 w 3"/>
                  <a:gd name="T7" fmla="*/ 2 h 6"/>
                  <a:gd name="T8" fmla="*/ 0 w 3"/>
                  <a:gd name="T9" fmla="*/ 3 h 6"/>
                  <a:gd name="T10" fmla="*/ 0 w 3"/>
                  <a:gd name="T11" fmla="*/ 4 h 6"/>
                  <a:gd name="T12" fmla="*/ 1 w 3"/>
                  <a:gd name="T13" fmla="*/ 4 h 6"/>
                  <a:gd name="T14" fmla="*/ 1 w 3"/>
                  <a:gd name="T15" fmla="*/ 5 h 6"/>
                  <a:gd name="T16" fmla="*/ 1 w 3"/>
                  <a:gd name="T17" fmla="*/ 5 h 6"/>
                  <a:gd name="T18" fmla="*/ 2 w 3"/>
                  <a:gd name="T19" fmla="*/ 5 h 6"/>
                  <a:gd name="T20" fmla="*/ 2 w 3"/>
                  <a:gd name="T21" fmla="*/ 4 h 6"/>
                  <a:gd name="T22" fmla="*/ 2 w 3"/>
                  <a:gd name="T23" fmla="*/ 4 h 6"/>
                  <a:gd name="T24" fmla="*/ 2 w 3"/>
                  <a:gd name="T25" fmla="*/ 3 h 6"/>
                  <a:gd name="T26" fmla="*/ 2 w 3"/>
                  <a:gd name="T27" fmla="*/ 2 h 6"/>
                  <a:gd name="T28" fmla="*/ 2 w 3"/>
                  <a:gd name="T29" fmla="*/ 1 h 6"/>
                  <a:gd name="T30" fmla="*/ 2 w 3"/>
                  <a:gd name="T31" fmla="*/ 0 h 6"/>
                  <a:gd name="T32" fmla="*/ 1 w 3"/>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6"/>
                  <a:gd name="T53" fmla="*/ 3 w 3"/>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6">
                    <a:moveTo>
                      <a:pt x="1" y="0"/>
                    </a:moveTo>
                    <a:lnTo>
                      <a:pt x="1" y="0"/>
                    </a:lnTo>
                    <a:lnTo>
                      <a:pt x="0" y="1"/>
                    </a:lnTo>
                    <a:lnTo>
                      <a:pt x="0" y="2"/>
                    </a:lnTo>
                    <a:lnTo>
                      <a:pt x="0" y="3"/>
                    </a:lnTo>
                    <a:lnTo>
                      <a:pt x="0" y="4"/>
                    </a:lnTo>
                    <a:lnTo>
                      <a:pt x="1" y="4"/>
                    </a:lnTo>
                    <a:lnTo>
                      <a:pt x="1" y="5"/>
                    </a:lnTo>
                    <a:lnTo>
                      <a:pt x="2" y="5"/>
                    </a:lnTo>
                    <a:lnTo>
                      <a:pt x="2" y="4"/>
                    </a:lnTo>
                    <a:lnTo>
                      <a:pt x="2" y="3"/>
                    </a:lnTo>
                    <a:lnTo>
                      <a:pt x="2" y="2"/>
                    </a:lnTo>
                    <a:lnTo>
                      <a:pt x="2" y="1"/>
                    </a:lnTo>
                    <a:lnTo>
                      <a:pt x="2" y="0"/>
                    </a:lnTo>
                    <a:lnTo>
                      <a:pt x="1"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0" name="Freeform 201"/>
              <p:cNvSpPr>
                <a:spLocks/>
              </p:cNvSpPr>
              <p:nvPr/>
            </p:nvSpPr>
            <p:spPr bwMode="auto">
              <a:xfrm>
                <a:off x="3823" y="1439"/>
                <a:ext cx="23" cy="55"/>
              </a:xfrm>
              <a:custGeom>
                <a:avLst/>
                <a:gdLst>
                  <a:gd name="T0" fmla="*/ 0 w 23"/>
                  <a:gd name="T1" fmla="*/ 0 h 55"/>
                  <a:gd name="T2" fmla="*/ 22 w 23"/>
                  <a:gd name="T3" fmla="*/ 0 h 55"/>
                  <a:gd name="T4" fmla="*/ 22 w 23"/>
                  <a:gd name="T5" fmla="*/ 54 h 55"/>
                  <a:gd name="T6" fmla="*/ 22 w 23"/>
                  <a:gd name="T7" fmla="*/ 44 h 55"/>
                  <a:gd name="T8" fmla="*/ 22 w 23"/>
                  <a:gd name="T9" fmla="*/ 37 h 55"/>
                  <a:gd name="T10" fmla="*/ 20 w 23"/>
                  <a:gd name="T11" fmla="*/ 30 h 55"/>
                  <a:gd name="T12" fmla="*/ 20 w 23"/>
                  <a:gd name="T13" fmla="*/ 24 h 55"/>
                  <a:gd name="T14" fmla="*/ 20 w 23"/>
                  <a:gd name="T15" fmla="*/ 19 h 55"/>
                  <a:gd name="T16" fmla="*/ 18 w 23"/>
                  <a:gd name="T17" fmla="*/ 14 h 55"/>
                  <a:gd name="T18" fmla="*/ 18 w 23"/>
                  <a:gd name="T19" fmla="*/ 12 h 55"/>
                  <a:gd name="T20" fmla="*/ 18 w 23"/>
                  <a:gd name="T21" fmla="*/ 10 h 55"/>
                  <a:gd name="T22" fmla="*/ 16 w 23"/>
                  <a:gd name="T23" fmla="*/ 7 h 55"/>
                  <a:gd name="T24" fmla="*/ 14 w 23"/>
                  <a:gd name="T25" fmla="*/ 5 h 55"/>
                  <a:gd name="T26" fmla="*/ 12 w 23"/>
                  <a:gd name="T27" fmla="*/ 5 h 55"/>
                  <a:gd name="T28" fmla="*/ 10 w 23"/>
                  <a:gd name="T29" fmla="*/ 2 h 55"/>
                  <a:gd name="T30" fmla="*/ 6 w 23"/>
                  <a:gd name="T31" fmla="*/ 2 h 55"/>
                  <a:gd name="T32" fmla="*/ 4 w 23"/>
                  <a:gd name="T33" fmla="*/ 2 h 55"/>
                  <a:gd name="T34" fmla="*/ 0 w 23"/>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5"/>
                  <a:gd name="T56" fmla="*/ 23 w 23"/>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5">
                    <a:moveTo>
                      <a:pt x="0" y="0"/>
                    </a:moveTo>
                    <a:lnTo>
                      <a:pt x="22" y="0"/>
                    </a:lnTo>
                    <a:lnTo>
                      <a:pt x="22" y="54"/>
                    </a:lnTo>
                    <a:lnTo>
                      <a:pt x="22" y="44"/>
                    </a:lnTo>
                    <a:lnTo>
                      <a:pt x="22" y="37"/>
                    </a:lnTo>
                    <a:lnTo>
                      <a:pt x="20" y="30"/>
                    </a:lnTo>
                    <a:lnTo>
                      <a:pt x="20" y="24"/>
                    </a:lnTo>
                    <a:lnTo>
                      <a:pt x="20" y="19"/>
                    </a:lnTo>
                    <a:lnTo>
                      <a:pt x="18" y="14"/>
                    </a:lnTo>
                    <a:lnTo>
                      <a:pt x="18" y="12"/>
                    </a:lnTo>
                    <a:lnTo>
                      <a:pt x="18" y="10"/>
                    </a:lnTo>
                    <a:lnTo>
                      <a:pt x="16" y="7"/>
                    </a:lnTo>
                    <a:lnTo>
                      <a:pt x="14" y="5"/>
                    </a:lnTo>
                    <a:lnTo>
                      <a:pt x="12" y="5"/>
                    </a:lnTo>
                    <a:lnTo>
                      <a:pt x="10" y="2"/>
                    </a:lnTo>
                    <a:lnTo>
                      <a:pt x="6" y="2"/>
                    </a:lnTo>
                    <a:lnTo>
                      <a:pt x="4" y="2"/>
                    </a:lnTo>
                    <a:lnTo>
                      <a:pt x="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1" name="Freeform 202"/>
              <p:cNvSpPr>
                <a:spLocks/>
              </p:cNvSpPr>
              <p:nvPr/>
            </p:nvSpPr>
            <p:spPr bwMode="auto">
              <a:xfrm>
                <a:off x="3431" y="2184"/>
                <a:ext cx="20" cy="52"/>
              </a:xfrm>
              <a:custGeom>
                <a:avLst/>
                <a:gdLst>
                  <a:gd name="T0" fmla="*/ 19 w 20"/>
                  <a:gd name="T1" fmla="*/ 51 h 52"/>
                  <a:gd name="T2" fmla="*/ 17 w 20"/>
                  <a:gd name="T3" fmla="*/ 44 h 52"/>
                  <a:gd name="T4" fmla="*/ 15 w 20"/>
                  <a:gd name="T5" fmla="*/ 32 h 52"/>
                  <a:gd name="T6" fmla="*/ 12 w 20"/>
                  <a:gd name="T7" fmla="*/ 22 h 52"/>
                  <a:gd name="T8" fmla="*/ 12 w 20"/>
                  <a:gd name="T9" fmla="*/ 20 h 52"/>
                  <a:gd name="T10" fmla="*/ 10 w 20"/>
                  <a:gd name="T11" fmla="*/ 17 h 52"/>
                  <a:gd name="T12" fmla="*/ 8 w 20"/>
                  <a:gd name="T13" fmla="*/ 15 h 52"/>
                  <a:gd name="T14" fmla="*/ 6 w 20"/>
                  <a:gd name="T15" fmla="*/ 10 h 52"/>
                  <a:gd name="T16" fmla="*/ 6 w 20"/>
                  <a:gd name="T17" fmla="*/ 8 h 52"/>
                  <a:gd name="T18" fmla="*/ 4 w 20"/>
                  <a:gd name="T19" fmla="*/ 5 h 52"/>
                  <a:gd name="T20" fmla="*/ 2 w 20"/>
                  <a:gd name="T21" fmla="*/ 3 h 52"/>
                  <a:gd name="T22" fmla="*/ 0 w 20"/>
                  <a:gd name="T23" fmla="*/ 0 h 52"/>
                  <a:gd name="T24" fmla="*/ 2 w 20"/>
                  <a:gd name="T25" fmla="*/ 8 h 52"/>
                  <a:gd name="T26" fmla="*/ 4 w 20"/>
                  <a:gd name="T27" fmla="*/ 17 h 52"/>
                  <a:gd name="T28" fmla="*/ 8 w 20"/>
                  <a:gd name="T29" fmla="*/ 24 h 52"/>
                  <a:gd name="T30" fmla="*/ 10 w 20"/>
                  <a:gd name="T31" fmla="*/ 32 h 52"/>
                  <a:gd name="T32" fmla="*/ 10 w 20"/>
                  <a:gd name="T33" fmla="*/ 39 h 52"/>
                  <a:gd name="T34" fmla="*/ 12 w 20"/>
                  <a:gd name="T35" fmla="*/ 48 h 52"/>
                  <a:gd name="T36" fmla="*/ 12 w 20"/>
                  <a:gd name="T37" fmla="*/ 51 h 52"/>
                  <a:gd name="T38" fmla="*/ 19 w 20"/>
                  <a:gd name="T39" fmla="*/ 51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2"/>
                  <a:gd name="T62" fmla="*/ 20 w 2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2">
                    <a:moveTo>
                      <a:pt x="19" y="51"/>
                    </a:moveTo>
                    <a:lnTo>
                      <a:pt x="17" y="44"/>
                    </a:lnTo>
                    <a:lnTo>
                      <a:pt x="15" y="32"/>
                    </a:lnTo>
                    <a:lnTo>
                      <a:pt x="12" y="22"/>
                    </a:lnTo>
                    <a:lnTo>
                      <a:pt x="12" y="20"/>
                    </a:lnTo>
                    <a:lnTo>
                      <a:pt x="10" y="17"/>
                    </a:lnTo>
                    <a:lnTo>
                      <a:pt x="8" y="15"/>
                    </a:lnTo>
                    <a:lnTo>
                      <a:pt x="6" y="10"/>
                    </a:lnTo>
                    <a:lnTo>
                      <a:pt x="6" y="8"/>
                    </a:lnTo>
                    <a:lnTo>
                      <a:pt x="4" y="5"/>
                    </a:lnTo>
                    <a:lnTo>
                      <a:pt x="2" y="3"/>
                    </a:lnTo>
                    <a:lnTo>
                      <a:pt x="0" y="0"/>
                    </a:lnTo>
                    <a:lnTo>
                      <a:pt x="2" y="8"/>
                    </a:lnTo>
                    <a:lnTo>
                      <a:pt x="4" y="17"/>
                    </a:lnTo>
                    <a:lnTo>
                      <a:pt x="8" y="24"/>
                    </a:lnTo>
                    <a:lnTo>
                      <a:pt x="10" y="32"/>
                    </a:lnTo>
                    <a:lnTo>
                      <a:pt x="10" y="39"/>
                    </a:lnTo>
                    <a:lnTo>
                      <a:pt x="12" y="48"/>
                    </a:lnTo>
                    <a:lnTo>
                      <a:pt x="12" y="51"/>
                    </a:lnTo>
                    <a:lnTo>
                      <a:pt x="19" y="51"/>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2" name="Freeform 203"/>
              <p:cNvSpPr>
                <a:spLocks/>
              </p:cNvSpPr>
              <p:nvPr/>
            </p:nvSpPr>
            <p:spPr bwMode="auto">
              <a:xfrm>
                <a:off x="4016" y="2208"/>
                <a:ext cx="20" cy="25"/>
              </a:xfrm>
              <a:custGeom>
                <a:avLst/>
                <a:gdLst>
                  <a:gd name="T0" fmla="*/ 13 w 20"/>
                  <a:gd name="T1" fmla="*/ 24 h 25"/>
                  <a:gd name="T2" fmla="*/ 15 w 20"/>
                  <a:gd name="T3" fmla="*/ 16 h 25"/>
                  <a:gd name="T4" fmla="*/ 17 w 20"/>
                  <a:gd name="T5" fmla="*/ 8 h 25"/>
                  <a:gd name="T6" fmla="*/ 19 w 20"/>
                  <a:gd name="T7" fmla="*/ 3 h 25"/>
                  <a:gd name="T8" fmla="*/ 19 w 20"/>
                  <a:gd name="T9" fmla="*/ 0 h 25"/>
                  <a:gd name="T10" fmla="*/ 15 w 20"/>
                  <a:gd name="T11" fmla="*/ 6 h 25"/>
                  <a:gd name="T12" fmla="*/ 11 w 20"/>
                  <a:gd name="T13" fmla="*/ 10 h 25"/>
                  <a:gd name="T14" fmla="*/ 7 w 20"/>
                  <a:gd name="T15" fmla="*/ 16 h 25"/>
                  <a:gd name="T16" fmla="*/ 3 w 20"/>
                  <a:gd name="T17" fmla="*/ 21 h 25"/>
                  <a:gd name="T18" fmla="*/ 0 w 20"/>
                  <a:gd name="T19" fmla="*/ 24 h 25"/>
                  <a:gd name="T20" fmla="*/ 13 w 20"/>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1" y="10"/>
                    </a:lnTo>
                    <a:lnTo>
                      <a:pt x="7" y="16"/>
                    </a:lnTo>
                    <a:lnTo>
                      <a:pt x="3" y="21"/>
                    </a:lnTo>
                    <a:lnTo>
                      <a:pt x="0" y="24"/>
                    </a:lnTo>
                    <a:lnTo>
                      <a:pt x="13" y="24"/>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3" name="Freeform 204"/>
              <p:cNvSpPr>
                <a:spLocks/>
              </p:cNvSpPr>
              <p:nvPr/>
            </p:nvSpPr>
            <p:spPr bwMode="auto">
              <a:xfrm>
                <a:off x="3829" y="2155"/>
                <a:ext cx="189" cy="78"/>
              </a:xfrm>
              <a:custGeom>
                <a:avLst/>
                <a:gdLst>
                  <a:gd name="T0" fmla="*/ 155 w 189"/>
                  <a:gd name="T1" fmla="*/ 75 h 78"/>
                  <a:gd name="T2" fmla="*/ 164 w 189"/>
                  <a:gd name="T3" fmla="*/ 70 h 78"/>
                  <a:gd name="T4" fmla="*/ 172 w 189"/>
                  <a:gd name="T5" fmla="*/ 64 h 78"/>
                  <a:gd name="T6" fmla="*/ 178 w 189"/>
                  <a:gd name="T7" fmla="*/ 60 h 78"/>
                  <a:gd name="T8" fmla="*/ 182 w 189"/>
                  <a:gd name="T9" fmla="*/ 55 h 78"/>
                  <a:gd name="T10" fmla="*/ 186 w 189"/>
                  <a:gd name="T11" fmla="*/ 49 h 78"/>
                  <a:gd name="T12" fmla="*/ 182 w 189"/>
                  <a:gd name="T13" fmla="*/ 44 h 78"/>
                  <a:gd name="T14" fmla="*/ 174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6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2" y="55"/>
                    </a:lnTo>
                    <a:lnTo>
                      <a:pt x="186" y="51"/>
                    </a:lnTo>
                    <a:lnTo>
                      <a:pt x="186" y="49"/>
                    </a:lnTo>
                    <a:lnTo>
                      <a:pt x="188" y="47"/>
                    </a:lnTo>
                    <a:lnTo>
                      <a:pt x="182" y="44"/>
                    </a:lnTo>
                    <a:lnTo>
                      <a:pt x="180" y="39"/>
                    </a:lnTo>
                    <a:lnTo>
                      <a:pt x="174" y="36"/>
                    </a:lnTo>
                    <a:lnTo>
                      <a:pt x="172" y="34"/>
                    </a:lnTo>
                    <a:lnTo>
                      <a:pt x="166" y="31"/>
                    </a:lnTo>
                    <a:lnTo>
                      <a:pt x="161" y="29"/>
                    </a:lnTo>
                    <a:lnTo>
                      <a:pt x="158" y="26"/>
                    </a:lnTo>
                    <a:lnTo>
                      <a:pt x="153" y="24"/>
                    </a:lnTo>
                    <a:lnTo>
                      <a:pt x="147" y="21"/>
                    </a:lnTo>
                    <a:lnTo>
                      <a:pt x="141" y="18"/>
                    </a:lnTo>
                    <a:lnTo>
                      <a:pt x="137" y="18"/>
                    </a:lnTo>
                    <a:lnTo>
                      <a:pt x="131" y="16"/>
                    </a:lnTo>
                    <a:lnTo>
                      <a:pt x="125" y="13"/>
                    </a:lnTo>
                    <a:lnTo>
                      <a:pt x="117" y="13"/>
                    </a:lnTo>
                    <a:lnTo>
                      <a:pt x="112" y="11"/>
                    </a:lnTo>
                    <a:lnTo>
                      <a:pt x="106" y="11"/>
                    </a:lnTo>
                    <a:lnTo>
                      <a:pt x="100" y="9"/>
                    </a:lnTo>
                    <a:lnTo>
                      <a:pt x="96" y="9"/>
                    </a:lnTo>
                    <a:lnTo>
                      <a:pt x="90" y="5"/>
                    </a:lnTo>
                    <a:lnTo>
                      <a:pt x="82" y="5"/>
                    </a:lnTo>
                    <a:lnTo>
                      <a:pt x="76"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6" y="18"/>
                    </a:lnTo>
                    <a:lnTo>
                      <a:pt x="24" y="21"/>
                    </a:lnTo>
                    <a:lnTo>
                      <a:pt x="27"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4" name="Freeform 205"/>
              <p:cNvSpPr>
                <a:spLocks/>
              </p:cNvSpPr>
              <p:nvPr/>
            </p:nvSpPr>
            <p:spPr bwMode="auto">
              <a:xfrm>
                <a:off x="3659" y="2089"/>
                <a:ext cx="161" cy="61"/>
              </a:xfrm>
              <a:custGeom>
                <a:avLst/>
                <a:gdLst>
                  <a:gd name="T0" fmla="*/ 65 w 161"/>
                  <a:gd name="T1" fmla="*/ 12 h 61"/>
                  <a:gd name="T2" fmla="*/ 83 w 161"/>
                  <a:gd name="T3" fmla="*/ 7 h 61"/>
                  <a:gd name="T4" fmla="*/ 100 w 161"/>
                  <a:gd name="T5" fmla="*/ 3 h 61"/>
                  <a:gd name="T6" fmla="*/ 116 w 161"/>
                  <a:gd name="T7" fmla="*/ 0 h 61"/>
                  <a:gd name="T8" fmla="*/ 133 w 161"/>
                  <a:gd name="T9" fmla="*/ 0 h 61"/>
                  <a:gd name="T10" fmla="*/ 143 w 161"/>
                  <a:gd name="T11" fmla="*/ 3 h 61"/>
                  <a:gd name="T12" fmla="*/ 154 w 161"/>
                  <a:gd name="T13" fmla="*/ 5 h 61"/>
                  <a:gd name="T14" fmla="*/ 157 w 161"/>
                  <a:gd name="T15" fmla="*/ 12 h 61"/>
                  <a:gd name="T16" fmla="*/ 157 w 161"/>
                  <a:gd name="T17" fmla="*/ 20 h 61"/>
                  <a:gd name="T18" fmla="*/ 151 w 161"/>
                  <a:gd name="T19" fmla="*/ 28 h 61"/>
                  <a:gd name="T20" fmla="*/ 143 w 161"/>
                  <a:gd name="T21" fmla="*/ 30 h 61"/>
                  <a:gd name="T22" fmla="*/ 135 w 161"/>
                  <a:gd name="T23" fmla="*/ 32 h 61"/>
                  <a:gd name="T24" fmla="*/ 122 w 161"/>
                  <a:gd name="T25" fmla="*/ 35 h 61"/>
                  <a:gd name="T26" fmla="*/ 106 w 161"/>
                  <a:gd name="T27" fmla="*/ 37 h 61"/>
                  <a:gd name="T28" fmla="*/ 92 w 161"/>
                  <a:gd name="T29" fmla="*/ 40 h 61"/>
                  <a:gd name="T30" fmla="*/ 79 w 161"/>
                  <a:gd name="T31" fmla="*/ 42 h 61"/>
                  <a:gd name="T32" fmla="*/ 65 w 161"/>
                  <a:gd name="T33" fmla="*/ 48 h 61"/>
                  <a:gd name="T34" fmla="*/ 54 w 161"/>
                  <a:gd name="T35" fmla="*/ 50 h 61"/>
                  <a:gd name="T36" fmla="*/ 43 w 161"/>
                  <a:gd name="T37" fmla="*/ 53 h 61"/>
                  <a:gd name="T38" fmla="*/ 35 w 161"/>
                  <a:gd name="T39" fmla="*/ 55 h 61"/>
                  <a:gd name="T40" fmla="*/ 25 w 161"/>
                  <a:gd name="T41" fmla="*/ 57 h 61"/>
                  <a:gd name="T42" fmla="*/ 19 w 161"/>
                  <a:gd name="T43" fmla="*/ 60 h 61"/>
                  <a:gd name="T44" fmla="*/ 11 w 161"/>
                  <a:gd name="T45" fmla="*/ 60 h 61"/>
                  <a:gd name="T46" fmla="*/ 6 w 161"/>
                  <a:gd name="T47" fmla="*/ 60 h 61"/>
                  <a:gd name="T48" fmla="*/ 0 w 161"/>
                  <a:gd name="T49" fmla="*/ 55 h 61"/>
                  <a:gd name="T50" fmla="*/ 0 w 161"/>
                  <a:gd name="T51" fmla="*/ 48 h 61"/>
                  <a:gd name="T52" fmla="*/ 2 w 161"/>
                  <a:gd name="T53" fmla="*/ 42 h 61"/>
                  <a:gd name="T54" fmla="*/ 8 w 161"/>
                  <a:gd name="T55" fmla="*/ 37 h 61"/>
                  <a:gd name="T56" fmla="*/ 19 w 161"/>
                  <a:gd name="T57" fmla="*/ 30 h 61"/>
                  <a:gd name="T58" fmla="*/ 29 w 161"/>
                  <a:gd name="T59" fmla="*/ 25 h 61"/>
                  <a:gd name="T60" fmla="*/ 41 w 161"/>
                  <a:gd name="T61" fmla="*/ 20 h 61"/>
                  <a:gd name="T62" fmla="*/ 52 w 161"/>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61"/>
                  <a:gd name="T98" fmla="*/ 161 w 161"/>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61">
                    <a:moveTo>
                      <a:pt x="56" y="16"/>
                    </a:moveTo>
                    <a:lnTo>
                      <a:pt x="65" y="12"/>
                    </a:lnTo>
                    <a:lnTo>
                      <a:pt x="73" y="10"/>
                    </a:lnTo>
                    <a:lnTo>
                      <a:pt x="83" y="7"/>
                    </a:lnTo>
                    <a:lnTo>
                      <a:pt x="92" y="5"/>
                    </a:lnTo>
                    <a:lnTo>
                      <a:pt x="100" y="3"/>
                    </a:lnTo>
                    <a:lnTo>
                      <a:pt x="108" y="3"/>
                    </a:lnTo>
                    <a:lnTo>
                      <a:pt x="116" y="0"/>
                    </a:lnTo>
                    <a:lnTo>
                      <a:pt x="124" y="0"/>
                    </a:lnTo>
                    <a:lnTo>
                      <a:pt x="133" y="0"/>
                    </a:lnTo>
                    <a:lnTo>
                      <a:pt x="137" y="0"/>
                    </a:lnTo>
                    <a:lnTo>
                      <a:pt x="143" y="3"/>
                    </a:lnTo>
                    <a:lnTo>
                      <a:pt x="149" y="3"/>
                    </a:lnTo>
                    <a:lnTo>
                      <a:pt x="154" y="5"/>
                    </a:lnTo>
                    <a:lnTo>
                      <a:pt x="157" y="10"/>
                    </a:lnTo>
                    <a:lnTo>
                      <a:pt x="157" y="12"/>
                    </a:lnTo>
                    <a:lnTo>
                      <a:pt x="160" y="18"/>
                    </a:lnTo>
                    <a:lnTo>
                      <a:pt x="157" y="20"/>
                    </a:lnTo>
                    <a:lnTo>
                      <a:pt x="157" y="25"/>
                    </a:lnTo>
                    <a:lnTo>
                      <a:pt x="151" y="28"/>
                    </a:lnTo>
                    <a:lnTo>
                      <a:pt x="149" y="30"/>
                    </a:lnTo>
                    <a:lnTo>
                      <a:pt x="143" y="30"/>
                    </a:lnTo>
                    <a:lnTo>
                      <a:pt x="137" y="32"/>
                    </a:lnTo>
                    <a:lnTo>
                      <a:pt x="135" y="32"/>
                    </a:lnTo>
                    <a:lnTo>
                      <a:pt x="127" y="35"/>
                    </a:lnTo>
                    <a:lnTo>
                      <a:pt x="122" y="35"/>
                    </a:lnTo>
                    <a:lnTo>
                      <a:pt x="114" y="37"/>
                    </a:lnTo>
                    <a:lnTo>
                      <a:pt x="106" y="37"/>
                    </a:lnTo>
                    <a:lnTo>
                      <a:pt x="100" y="40"/>
                    </a:lnTo>
                    <a:lnTo>
                      <a:pt x="92" y="40"/>
                    </a:lnTo>
                    <a:lnTo>
                      <a:pt x="83" y="42"/>
                    </a:lnTo>
                    <a:lnTo>
                      <a:pt x="79" y="42"/>
                    </a:lnTo>
                    <a:lnTo>
                      <a:pt x="70" y="44"/>
                    </a:lnTo>
                    <a:lnTo>
                      <a:pt x="65" y="48"/>
                    </a:lnTo>
                    <a:lnTo>
                      <a:pt x="60" y="48"/>
                    </a:lnTo>
                    <a:lnTo>
                      <a:pt x="54" y="50"/>
                    </a:lnTo>
                    <a:lnTo>
                      <a:pt x="48" y="50"/>
                    </a:lnTo>
                    <a:lnTo>
                      <a:pt x="43" y="53"/>
                    </a:lnTo>
                    <a:lnTo>
                      <a:pt x="38" y="55"/>
                    </a:lnTo>
                    <a:lnTo>
                      <a:pt x="35" y="55"/>
                    </a:lnTo>
                    <a:lnTo>
                      <a:pt x="29" y="57"/>
                    </a:lnTo>
                    <a:lnTo>
                      <a:pt x="25" y="57"/>
                    </a:lnTo>
                    <a:lnTo>
                      <a:pt x="21"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8" y="37"/>
                    </a:lnTo>
                    <a:lnTo>
                      <a:pt x="14" y="35"/>
                    </a:lnTo>
                    <a:lnTo>
                      <a:pt x="19" y="30"/>
                    </a:lnTo>
                    <a:lnTo>
                      <a:pt x="25" y="28"/>
                    </a:lnTo>
                    <a:lnTo>
                      <a:pt x="29" y="25"/>
                    </a:lnTo>
                    <a:lnTo>
                      <a:pt x="35" y="23"/>
                    </a:lnTo>
                    <a:lnTo>
                      <a:pt x="41" y="20"/>
                    </a:lnTo>
                    <a:lnTo>
                      <a:pt x="46" y="18"/>
                    </a:lnTo>
                    <a:lnTo>
                      <a:pt x="52" y="16"/>
                    </a:lnTo>
                    <a:lnTo>
                      <a:pt x="56" y="16"/>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5" name="Freeform 206"/>
              <p:cNvSpPr>
                <a:spLocks/>
              </p:cNvSpPr>
              <p:nvPr/>
            </p:nvSpPr>
            <p:spPr bwMode="auto">
              <a:xfrm>
                <a:off x="3854" y="2241"/>
                <a:ext cx="173" cy="104"/>
              </a:xfrm>
              <a:custGeom>
                <a:avLst/>
                <a:gdLst>
                  <a:gd name="T0" fmla="*/ 172 w 173"/>
                  <a:gd name="T1" fmla="*/ 0 h 104"/>
                  <a:gd name="T2" fmla="*/ 164 w 173"/>
                  <a:gd name="T3" fmla="*/ 22 h 104"/>
                  <a:gd name="T4" fmla="*/ 158 w 173"/>
                  <a:gd name="T5" fmla="*/ 39 h 104"/>
                  <a:gd name="T6" fmla="*/ 150 w 173"/>
                  <a:gd name="T7" fmla="*/ 50 h 104"/>
                  <a:gd name="T8" fmla="*/ 145 w 173"/>
                  <a:gd name="T9" fmla="*/ 56 h 104"/>
                  <a:gd name="T10" fmla="*/ 134 w 173"/>
                  <a:gd name="T11" fmla="*/ 64 h 104"/>
                  <a:gd name="T12" fmla="*/ 126 w 173"/>
                  <a:gd name="T13" fmla="*/ 69 h 104"/>
                  <a:gd name="T14" fmla="*/ 117 w 173"/>
                  <a:gd name="T15" fmla="*/ 77 h 104"/>
                  <a:gd name="T16" fmla="*/ 107 w 173"/>
                  <a:gd name="T17" fmla="*/ 82 h 104"/>
                  <a:gd name="T18" fmla="*/ 96 w 173"/>
                  <a:gd name="T19" fmla="*/ 84 h 104"/>
                  <a:gd name="T20" fmla="*/ 85 w 173"/>
                  <a:gd name="T21" fmla="*/ 90 h 104"/>
                  <a:gd name="T22" fmla="*/ 72 w 173"/>
                  <a:gd name="T23" fmla="*/ 92 h 104"/>
                  <a:gd name="T24" fmla="*/ 60 w 173"/>
                  <a:gd name="T25" fmla="*/ 95 h 104"/>
                  <a:gd name="T26" fmla="*/ 49 w 173"/>
                  <a:gd name="T27" fmla="*/ 98 h 104"/>
                  <a:gd name="T28" fmla="*/ 39 w 173"/>
                  <a:gd name="T29" fmla="*/ 100 h 104"/>
                  <a:gd name="T30" fmla="*/ 27 w 173"/>
                  <a:gd name="T31" fmla="*/ 100 h 104"/>
                  <a:gd name="T32" fmla="*/ 19 w 173"/>
                  <a:gd name="T33" fmla="*/ 103 h 104"/>
                  <a:gd name="T34" fmla="*/ 8 w 173"/>
                  <a:gd name="T35" fmla="*/ 103 h 104"/>
                  <a:gd name="T36" fmla="*/ 0 w 173"/>
                  <a:gd name="T37" fmla="*/ 103 h 104"/>
                  <a:gd name="T38" fmla="*/ 17 w 173"/>
                  <a:gd name="T39" fmla="*/ 100 h 104"/>
                  <a:gd name="T40" fmla="*/ 27 w 173"/>
                  <a:gd name="T41" fmla="*/ 95 h 104"/>
                  <a:gd name="T42" fmla="*/ 35 w 173"/>
                  <a:gd name="T43" fmla="*/ 92 h 104"/>
                  <a:gd name="T44" fmla="*/ 44 w 173"/>
                  <a:gd name="T45" fmla="*/ 90 h 104"/>
                  <a:gd name="T46" fmla="*/ 49 w 173"/>
                  <a:gd name="T47" fmla="*/ 84 h 104"/>
                  <a:gd name="T48" fmla="*/ 52 w 173"/>
                  <a:gd name="T49" fmla="*/ 79 h 104"/>
                  <a:gd name="T50" fmla="*/ 55 w 173"/>
                  <a:gd name="T51" fmla="*/ 69 h 104"/>
                  <a:gd name="T52" fmla="*/ 55 w 173"/>
                  <a:gd name="T53" fmla="*/ 58 h 104"/>
                  <a:gd name="T54" fmla="*/ 55 w 173"/>
                  <a:gd name="T55" fmla="*/ 50 h 104"/>
                  <a:gd name="T56" fmla="*/ 52 w 173"/>
                  <a:gd name="T57" fmla="*/ 39 h 104"/>
                  <a:gd name="T58" fmla="*/ 72 w 173"/>
                  <a:gd name="T59" fmla="*/ 37 h 104"/>
                  <a:gd name="T60" fmla="*/ 88 w 173"/>
                  <a:gd name="T61" fmla="*/ 32 h 104"/>
                  <a:gd name="T62" fmla="*/ 107 w 173"/>
                  <a:gd name="T63" fmla="*/ 24 h 104"/>
                  <a:gd name="T64" fmla="*/ 126 w 173"/>
                  <a:gd name="T65" fmla="*/ 16 h 104"/>
                  <a:gd name="T66" fmla="*/ 142 w 173"/>
                  <a:gd name="T67" fmla="*/ 9 h 104"/>
                  <a:gd name="T68" fmla="*/ 154 w 173"/>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04"/>
                  <a:gd name="T107" fmla="*/ 173 w 173"/>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04">
                    <a:moveTo>
                      <a:pt x="172" y="0"/>
                    </a:moveTo>
                    <a:lnTo>
                      <a:pt x="172" y="0"/>
                    </a:lnTo>
                    <a:lnTo>
                      <a:pt x="167" y="11"/>
                    </a:lnTo>
                    <a:lnTo>
                      <a:pt x="164" y="22"/>
                    </a:lnTo>
                    <a:lnTo>
                      <a:pt x="162" y="32"/>
                    </a:lnTo>
                    <a:lnTo>
                      <a:pt x="158" y="39"/>
                    </a:lnTo>
                    <a:lnTo>
                      <a:pt x="156" y="45"/>
                    </a:lnTo>
                    <a:lnTo>
                      <a:pt x="150" y="50"/>
                    </a:lnTo>
                    <a:lnTo>
                      <a:pt x="148" y="53"/>
                    </a:lnTo>
                    <a:lnTo>
                      <a:pt x="145" y="56"/>
                    </a:lnTo>
                    <a:lnTo>
                      <a:pt x="140" y="60"/>
                    </a:lnTo>
                    <a:lnTo>
                      <a:pt x="134" y="64"/>
                    </a:lnTo>
                    <a:lnTo>
                      <a:pt x="131" y="66"/>
                    </a:lnTo>
                    <a:lnTo>
                      <a:pt x="126" y="69"/>
                    </a:lnTo>
                    <a:lnTo>
                      <a:pt x="121" y="71"/>
                    </a:lnTo>
                    <a:lnTo>
                      <a:pt x="117" y="77"/>
                    </a:lnTo>
                    <a:lnTo>
                      <a:pt x="113" y="79"/>
                    </a:lnTo>
                    <a:lnTo>
                      <a:pt x="107" y="82"/>
                    </a:lnTo>
                    <a:lnTo>
                      <a:pt x="101" y="82"/>
                    </a:lnTo>
                    <a:lnTo>
                      <a:pt x="96" y="84"/>
                    </a:lnTo>
                    <a:lnTo>
                      <a:pt x="90" y="87"/>
                    </a:lnTo>
                    <a:lnTo>
                      <a:pt x="85" y="90"/>
                    </a:lnTo>
                    <a:lnTo>
                      <a:pt x="80" y="90"/>
                    </a:lnTo>
                    <a:lnTo>
                      <a:pt x="72" y="92"/>
                    </a:lnTo>
                    <a:lnTo>
                      <a:pt x="66" y="92"/>
                    </a:lnTo>
                    <a:lnTo>
                      <a:pt x="60" y="95"/>
                    </a:lnTo>
                    <a:lnTo>
                      <a:pt x="55" y="95"/>
                    </a:lnTo>
                    <a:lnTo>
                      <a:pt x="49" y="98"/>
                    </a:lnTo>
                    <a:lnTo>
                      <a:pt x="44" y="98"/>
                    </a:lnTo>
                    <a:lnTo>
                      <a:pt x="39" y="100"/>
                    </a:lnTo>
                    <a:lnTo>
                      <a:pt x="33" y="100"/>
                    </a:lnTo>
                    <a:lnTo>
                      <a:pt x="27" y="100"/>
                    </a:lnTo>
                    <a:lnTo>
                      <a:pt x="22" y="100"/>
                    </a:lnTo>
                    <a:lnTo>
                      <a:pt x="19" y="103"/>
                    </a:lnTo>
                    <a:lnTo>
                      <a:pt x="14" y="103"/>
                    </a:lnTo>
                    <a:lnTo>
                      <a:pt x="8" y="103"/>
                    </a:lnTo>
                    <a:lnTo>
                      <a:pt x="3" y="103"/>
                    </a:lnTo>
                    <a:lnTo>
                      <a:pt x="0" y="103"/>
                    </a:lnTo>
                    <a:lnTo>
                      <a:pt x="8" y="100"/>
                    </a:lnTo>
                    <a:lnTo>
                      <a:pt x="17" y="100"/>
                    </a:lnTo>
                    <a:lnTo>
                      <a:pt x="22" y="98"/>
                    </a:lnTo>
                    <a:lnTo>
                      <a:pt x="27" y="95"/>
                    </a:lnTo>
                    <a:lnTo>
                      <a:pt x="33" y="95"/>
                    </a:lnTo>
                    <a:lnTo>
                      <a:pt x="35" y="92"/>
                    </a:lnTo>
                    <a:lnTo>
                      <a:pt x="41" y="92"/>
                    </a:lnTo>
                    <a:lnTo>
                      <a:pt x="44" y="90"/>
                    </a:lnTo>
                    <a:lnTo>
                      <a:pt x="47" y="87"/>
                    </a:lnTo>
                    <a:lnTo>
                      <a:pt x="49" y="84"/>
                    </a:lnTo>
                    <a:lnTo>
                      <a:pt x="52" y="82"/>
                    </a:lnTo>
                    <a:lnTo>
                      <a:pt x="52" y="79"/>
                    </a:lnTo>
                    <a:lnTo>
                      <a:pt x="52" y="73"/>
                    </a:lnTo>
                    <a:lnTo>
                      <a:pt x="55" y="69"/>
                    </a:lnTo>
                    <a:lnTo>
                      <a:pt x="55" y="64"/>
                    </a:lnTo>
                    <a:lnTo>
                      <a:pt x="55" y="58"/>
                    </a:lnTo>
                    <a:lnTo>
                      <a:pt x="55" y="53"/>
                    </a:lnTo>
                    <a:lnTo>
                      <a:pt x="55" y="50"/>
                    </a:lnTo>
                    <a:lnTo>
                      <a:pt x="55" y="45"/>
                    </a:lnTo>
                    <a:lnTo>
                      <a:pt x="52" y="39"/>
                    </a:lnTo>
                    <a:lnTo>
                      <a:pt x="60" y="39"/>
                    </a:lnTo>
                    <a:lnTo>
                      <a:pt x="72" y="37"/>
                    </a:lnTo>
                    <a:lnTo>
                      <a:pt x="80" y="35"/>
                    </a:lnTo>
                    <a:lnTo>
                      <a:pt x="88" y="32"/>
                    </a:lnTo>
                    <a:lnTo>
                      <a:pt x="99" y="30"/>
                    </a:lnTo>
                    <a:lnTo>
                      <a:pt x="107" y="24"/>
                    </a:lnTo>
                    <a:lnTo>
                      <a:pt x="117" y="22"/>
                    </a:lnTo>
                    <a:lnTo>
                      <a:pt x="126" y="16"/>
                    </a:lnTo>
                    <a:lnTo>
                      <a:pt x="134" y="13"/>
                    </a:lnTo>
                    <a:lnTo>
                      <a:pt x="142" y="9"/>
                    </a:lnTo>
                    <a:lnTo>
                      <a:pt x="150" y="3"/>
                    </a:lnTo>
                    <a:lnTo>
                      <a:pt x="154" y="0"/>
                    </a:lnTo>
                    <a:lnTo>
                      <a:pt x="172"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6" name="Freeform 207"/>
              <p:cNvSpPr>
                <a:spLocks/>
              </p:cNvSpPr>
              <p:nvPr/>
            </p:nvSpPr>
            <p:spPr bwMode="auto">
              <a:xfrm>
                <a:off x="3863" y="2241"/>
                <a:ext cx="121" cy="26"/>
              </a:xfrm>
              <a:custGeom>
                <a:avLst/>
                <a:gdLst>
                  <a:gd name="T0" fmla="*/ 120 w 121"/>
                  <a:gd name="T1" fmla="*/ 0 h 26"/>
                  <a:gd name="T2" fmla="*/ 118 w 121"/>
                  <a:gd name="T3" fmla="*/ 0 h 26"/>
                  <a:gd name="T4" fmla="*/ 112 w 121"/>
                  <a:gd name="T5" fmla="*/ 3 h 26"/>
                  <a:gd name="T6" fmla="*/ 107 w 121"/>
                  <a:gd name="T7" fmla="*/ 4 h 26"/>
                  <a:gd name="T8" fmla="*/ 102 w 121"/>
                  <a:gd name="T9" fmla="*/ 7 h 26"/>
                  <a:gd name="T10" fmla="*/ 97 w 121"/>
                  <a:gd name="T11" fmla="*/ 9 h 26"/>
                  <a:gd name="T12" fmla="*/ 91 w 121"/>
                  <a:gd name="T13" fmla="*/ 10 h 26"/>
                  <a:gd name="T14" fmla="*/ 86 w 121"/>
                  <a:gd name="T15" fmla="*/ 13 h 26"/>
                  <a:gd name="T16" fmla="*/ 80 w 121"/>
                  <a:gd name="T17" fmla="*/ 13 h 26"/>
                  <a:gd name="T18" fmla="*/ 76 w 121"/>
                  <a:gd name="T19" fmla="*/ 15 h 26"/>
                  <a:gd name="T20" fmla="*/ 70 w 121"/>
                  <a:gd name="T21" fmla="*/ 17 h 26"/>
                  <a:gd name="T22" fmla="*/ 64 w 121"/>
                  <a:gd name="T23" fmla="*/ 17 h 26"/>
                  <a:gd name="T24" fmla="*/ 57 w 121"/>
                  <a:gd name="T25" fmla="*/ 19 h 26"/>
                  <a:gd name="T26" fmla="*/ 51 w 121"/>
                  <a:gd name="T27" fmla="*/ 21 h 26"/>
                  <a:gd name="T28" fmla="*/ 46 w 121"/>
                  <a:gd name="T29" fmla="*/ 21 h 26"/>
                  <a:gd name="T30" fmla="*/ 40 w 121"/>
                  <a:gd name="T31" fmla="*/ 21 h 26"/>
                  <a:gd name="T32" fmla="*/ 32 w 121"/>
                  <a:gd name="T33" fmla="*/ 23 h 26"/>
                  <a:gd name="T34" fmla="*/ 27 w 121"/>
                  <a:gd name="T35" fmla="*/ 23 h 26"/>
                  <a:gd name="T36" fmla="*/ 22 w 121"/>
                  <a:gd name="T37" fmla="*/ 25 h 26"/>
                  <a:gd name="T38" fmla="*/ 13 w 121"/>
                  <a:gd name="T39" fmla="*/ 25 h 26"/>
                  <a:gd name="T40" fmla="*/ 9 w 121"/>
                  <a:gd name="T41" fmla="*/ 25 h 26"/>
                  <a:gd name="T42" fmla="*/ 3 w 121"/>
                  <a:gd name="T43" fmla="*/ 25 h 26"/>
                  <a:gd name="T44" fmla="*/ 0 w 121"/>
                  <a:gd name="T45" fmla="*/ 21 h 26"/>
                  <a:gd name="T46" fmla="*/ 0 w 121"/>
                  <a:gd name="T47" fmla="*/ 17 h 26"/>
                  <a:gd name="T48" fmla="*/ 3 w 121"/>
                  <a:gd name="T49" fmla="*/ 13 h 26"/>
                  <a:gd name="T50" fmla="*/ 3 w 121"/>
                  <a:gd name="T51" fmla="*/ 10 h 26"/>
                  <a:gd name="T52" fmla="*/ 6 w 121"/>
                  <a:gd name="T53" fmla="*/ 7 h 26"/>
                  <a:gd name="T54" fmla="*/ 6 w 121"/>
                  <a:gd name="T55" fmla="*/ 4 h 26"/>
                  <a:gd name="T56" fmla="*/ 9 w 121"/>
                  <a:gd name="T57" fmla="*/ 0 h 26"/>
                  <a:gd name="T58" fmla="*/ 120 w 121"/>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6"/>
                  <a:gd name="T92" fmla="*/ 121 w 121"/>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6">
                    <a:moveTo>
                      <a:pt x="120" y="0"/>
                    </a:moveTo>
                    <a:lnTo>
                      <a:pt x="118" y="0"/>
                    </a:lnTo>
                    <a:lnTo>
                      <a:pt x="112" y="3"/>
                    </a:lnTo>
                    <a:lnTo>
                      <a:pt x="107" y="4"/>
                    </a:lnTo>
                    <a:lnTo>
                      <a:pt x="102" y="7"/>
                    </a:lnTo>
                    <a:lnTo>
                      <a:pt x="97" y="9"/>
                    </a:lnTo>
                    <a:lnTo>
                      <a:pt x="91" y="10"/>
                    </a:lnTo>
                    <a:lnTo>
                      <a:pt x="86" y="13"/>
                    </a:lnTo>
                    <a:lnTo>
                      <a:pt x="80" y="13"/>
                    </a:lnTo>
                    <a:lnTo>
                      <a:pt x="76" y="15"/>
                    </a:lnTo>
                    <a:lnTo>
                      <a:pt x="70" y="17"/>
                    </a:lnTo>
                    <a:lnTo>
                      <a:pt x="64" y="17"/>
                    </a:lnTo>
                    <a:lnTo>
                      <a:pt x="57" y="19"/>
                    </a:lnTo>
                    <a:lnTo>
                      <a:pt x="51" y="21"/>
                    </a:lnTo>
                    <a:lnTo>
                      <a:pt x="46" y="21"/>
                    </a:lnTo>
                    <a:lnTo>
                      <a:pt x="40" y="21"/>
                    </a:lnTo>
                    <a:lnTo>
                      <a:pt x="32" y="23"/>
                    </a:lnTo>
                    <a:lnTo>
                      <a:pt x="27" y="23"/>
                    </a:lnTo>
                    <a:lnTo>
                      <a:pt x="22" y="25"/>
                    </a:lnTo>
                    <a:lnTo>
                      <a:pt x="13" y="25"/>
                    </a:lnTo>
                    <a:lnTo>
                      <a:pt x="9" y="25"/>
                    </a:lnTo>
                    <a:lnTo>
                      <a:pt x="3" y="25"/>
                    </a:lnTo>
                    <a:lnTo>
                      <a:pt x="0" y="21"/>
                    </a:lnTo>
                    <a:lnTo>
                      <a:pt x="0" y="17"/>
                    </a:lnTo>
                    <a:lnTo>
                      <a:pt x="3" y="13"/>
                    </a:lnTo>
                    <a:lnTo>
                      <a:pt x="3" y="10"/>
                    </a:lnTo>
                    <a:lnTo>
                      <a:pt x="6" y="7"/>
                    </a:lnTo>
                    <a:lnTo>
                      <a:pt x="6" y="4"/>
                    </a:lnTo>
                    <a:lnTo>
                      <a:pt x="9" y="0"/>
                    </a:lnTo>
                    <a:lnTo>
                      <a:pt x="120" y="0"/>
                    </a:lnTo>
                  </a:path>
                </a:pathLst>
              </a:custGeom>
              <a:solidFill>
                <a:srgbClr val="FFF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7" name="Freeform 208"/>
              <p:cNvSpPr>
                <a:spLocks/>
              </p:cNvSpPr>
              <p:nvPr/>
            </p:nvSpPr>
            <p:spPr bwMode="auto">
              <a:xfrm>
                <a:off x="3624" y="2198"/>
                <a:ext cx="144" cy="144"/>
              </a:xfrm>
              <a:custGeom>
                <a:avLst/>
                <a:gdLst>
                  <a:gd name="T0" fmla="*/ 0 w 144"/>
                  <a:gd name="T1" fmla="*/ 11 h 144"/>
                  <a:gd name="T2" fmla="*/ 2 w 144"/>
                  <a:gd name="T3" fmla="*/ 27 h 144"/>
                  <a:gd name="T4" fmla="*/ 8 w 144"/>
                  <a:gd name="T5" fmla="*/ 46 h 144"/>
                  <a:gd name="T6" fmla="*/ 16 w 144"/>
                  <a:gd name="T7" fmla="*/ 68 h 144"/>
                  <a:gd name="T8" fmla="*/ 21 w 144"/>
                  <a:gd name="T9" fmla="*/ 84 h 144"/>
                  <a:gd name="T10" fmla="*/ 33 w 144"/>
                  <a:gd name="T11" fmla="*/ 95 h 144"/>
                  <a:gd name="T12" fmla="*/ 44 w 144"/>
                  <a:gd name="T13" fmla="*/ 106 h 144"/>
                  <a:gd name="T14" fmla="*/ 57 w 144"/>
                  <a:gd name="T15" fmla="*/ 114 h 144"/>
                  <a:gd name="T16" fmla="*/ 73 w 144"/>
                  <a:gd name="T17" fmla="*/ 122 h 144"/>
                  <a:gd name="T18" fmla="*/ 89 w 144"/>
                  <a:gd name="T19" fmla="*/ 129 h 144"/>
                  <a:gd name="T20" fmla="*/ 108 w 144"/>
                  <a:gd name="T21" fmla="*/ 135 h 144"/>
                  <a:gd name="T22" fmla="*/ 125 w 144"/>
                  <a:gd name="T23" fmla="*/ 141 h 144"/>
                  <a:gd name="T24" fmla="*/ 143 w 144"/>
                  <a:gd name="T25" fmla="*/ 143 h 144"/>
                  <a:gd name="T26" fmla="*/ 143 w 144"/>
                  <a:gd name="T27" fmla="*/ 129 h 144"/>
                  <a:gd name="T28" fmla="*/ 135 w 144"/>
                  <a:gd name="T29" fmla="*/ 122 h 144"/>
                  <a:gd name="T30" fmla="*/ 129 w 144"/>
                  <a:gd name="T31" fmla="*/ 114 h 144"/>
                  <a:gd name="T32" fmla="*/ 129 w 144"/>
                  <a:gd name="T33" fmla="*/ 102 h 144"/>
                  <a:gd name="T34" fmla="*/ 127 w 144"/>
                  <a:gd name="T35" fmla="*/ 92 h 144"/>
                  <a:gd name="T36" fmla="*/ 129 w 144"/>
                  <a:gd name="T37" fmla="*/ 81 h 144"/>
                  <a:gd name="T38" fmla="*/ 116 w 144"/>
                  <a:gd name="T39" fmla="*/ 79 h 144"/>
                  <a:gd name="T40" fmla="*/ 102 w 144"/>
                  <a:gd name="T41" fmla="*/ 77 h 144"/>
                  <a:gd name="T42" fmla="*/ 92 w 144"/>
                  <a:gd name="T43" fmla="*/ 73 h 144"/>
                  <a:gd name="T44" fmla="*/ 81 w 144"/>
                  <a:gd name="T45" fmla="*/ 68 h 144"/>
                  <a:gd name="T46" fmla="*/ 68 w 144"/>
                  <a:gd name="T47" fmla="*/ 65 h 144"/>
                  <a:gd name="T48" fmla="*/ 60 w 144"/>
                  <a:gd name="T49" fmla="*/ 60 h 144"/>
                  <a:gd name="T50" fmla="*/ 48 w 144"/>
                  <a:gd name="T51" fmla="*/ 54 h 144"/>
                  <a:gd name="T52" fmla="*/ 41 w 144"/>
                  <a:gd name="T53" fmla="*/ 50 h 144"/>
                  <a:gd name="T54" fmla="*/ 33 w 144"/>
                  <a:gd name="T55" fmla="*/ 44 h 144"/>
                  <a:gd name="T56" fmla="*/ 25 w 144"/>
                  <a:gd name="T57" fmla="*/ 38 h 144"/>
                  <a:gd name="T58" fmla="*/ 19 w 144"/>
                  <a:gd name="T59" fmla="*/ 33 h 144"/>
                  <a:gd name="T60" fmla="*/ 14 w 144"/>
                  <a:gd name="T61" fmla="*/ 27 h 144"/>
                  <a:gd name="T62" fmla="*/ 8 w 144"/>
                  <a:gd name="T63" fmla="*/ 19 h 144"/>
                  <a:gd name="T64" fmla="*/ 2 w 144"/>
                  <a:gd name="T65" fmla="*/ 14 h 144"/>
                  <a:gd name="T66" fmla="*/ 2 w 144"/>
                  <a:gd name="T67" fmla="*/ 6 h 144"/>
                  <a:gd name="T68" fmla="*/ 0 w 144"/>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0" y="0"/>
                    </a:moveTo>
                    <a:lnTo>
                      <a:pt x="0" y="11"/>
                    </a:lnTo>
                    <a:lnTo>
                      <a:pt x="0" y="19"/>
                    </a:lnTo>
                    <a:lnTo>
                      <a:pt x="2" y="27"/>
                    </a:lnTo>
                    <a:lnTo>
                      <a:pt x="6" y="36"/>
                    </a:lnTo>
                    <a:lnTo>
                      <a:pt x="8" y="46"/>
                    </a:lnTo>
                    <a:lnTo>
                      <a:pt x="14" y="57"/>
                    </a:lnTo>
                    <a:lnTo>
                      <a:pt x="16" y="68"/>
                    </a:lnTo>
                    <a:lnTo>
                      <a:pt x="19" y="77"/>
                    </a:lnTo>
                    <a:lnTo>
                      <a:pt x="21" y="84"/>
                    </a:lnTo>
                    <a:lnTo>
                      <a:pt x="27" y="90"/>
                    </a:lnTo>
                    <a:lnTo>
                      <a:pt x="33" y="95"/>
                    </a:lnTo>
                    <a:lnTo>
                      <a:pt x="38" y="100"/>
                    </a:lnTo>
                    <a:lnTo>
                      <a:pt x="44" y="106"/>
                    </a:lnTo>
                    <a:lnTo>
                      <a:pt x="52" y="108"/>
                    </a:lnTo>
                    <a:lnTo>
                      <a:pt x="57" y="114"/>
                    </a:lnTo>
                    <a:lnTo>
                      <a:pt x="65" y="119"/>
                    </a:lnTo>
                    <a:lnTo>
                      <a:pt x="73" y="122"/>
                    </a:lnTo>
                    <a:lnTo>
                      <a:pt x="81" y="125"/>
                    </a:lnTo>
                    <a:lnTo>
                      <a:pt x="89" y="129"/>
                    </a:lnTo>
                    <a:lnTo>
                      <a:pt x="98" y="133"/>
                    </a:lnTo>
                    <a:lnTo>
                      <a:pt x="108" y="135"/>
                    </a:lnTo>
                    <a:lnTo>
                      <a:pt x="116" y="138"/>
                    </a:lnTo>
                    <a:lnTo>
                      <a:pt x="125" y="141"/>
                    </a:lnTo>
                    <a:lnTo>
                      <a:pt x="135" y="141"/>
                    </a:lnTo>
                    <a:lnTo>
                      <a:pt x="143" y="143"/>
                    </a:lnTo>
                    <a:lnTo>
                      <a:pt x="143" y="138"/>
                    </a:lnTo>
                    <a:lnTo>
                      <a:pt x="143" y="129"/>
                    </a:lnTo>
                    <a:lnTo>
                      <a:pt x="138" y="125"/>
                    </a:lnTo>
                    <a:lnTo>
                      <a:pt x="135" y="122"/>
                    </a:lnTo>
                    <a:lnTo>
                      <a:pt x="133" y="116"/>
                    </a:lnTo>
                    <a:lnTo>
                      <a:pt x="129" y="114"/>
                    </a:lnTo>
                    <a:lnTo>
                      <a:pt x="129" y="108"/>
                    </a:lnTo>
                    <a:lnTo>
                      <a:pt x="129" y="102"/>
                    </a:lnTo>
                    <a:lnTo>
                      <a:pt x="127" y="98"/>
                    </a:lnTo>
                    <a:lnTo>
                      <a:pt x="127" y="92"/>
                    </a:lnTo>
                    <a:lnTo>
                      <a:pt x="127" y="87"/>
                    </a:lnTo>
                    <a:lnTo>
                      <a:pt x="129" y="81"/>
                    </a:lnTo>
                    <a:lnTo>
                      <a:pt x="122" y="81"/>
                    </a:lnTo>
                    <a:lnTo>
                      <a:pt x="116" y="79"/>
                    </a:lnTo>
                    <a:lnTo>
                      <a:pt x="111" y="79"/>
                    </a:lnTo>
                    <a:lnTo>
                      <a:pt x="102" y="77"/>
                    </a:lnTo>
                    <a:lnTo>
                      <a:pt x="98" y="77"/>
                    </a:lnTo>
                    <a:lnTo>
                      <a:pt x="92" y="73"/>
                    </a:lnTo>
                    <a:lnTo>
                      <a:pt x="87" y="71"/>
                    </a:lnTo>
                    <a:lnTo>
                      <a:pt x="81" y="68"/>
                    </a:lnTo>
                    <a:lnTo>
                      <a:pt x="75" y="68"/>
                    </a:lnTo>
                    <a:lnTo>
                      <a:pt x="68" y="65"/>
                    </a:lnTo>
                    <a:lnTo>
                      <a:pt x="65" y="63"/>
                    </a:lnTo>
                    <a:lnTo>
                      <a:pt x="60" y="60"/>
                    </a:lnTo>
                    <a:lnTo>
                      <a:pt x="54" y="57"/>
                    </a:lnTo>
                    <a:lnTo>
                      <a:pt x="48" y="54"/>
                    </a:lnTo>
                    <a:lnTo>
                      <a:pt x="46" y="52"/>
                    </a:lnTo>
                    <a:lnTo>
                      <a:pt x="41" y="50"/>
                    </a:lnTo>
                    <a:lnTo>
                      <a:pt x="35" y="46"/>
                    </a:lnTo>
                    <a:lnTo>
                      <a:pt x="33" y="44"/>
                    </a:lnTo>
                    <a:lnTo>
                      <a:pt x="30" y="41"/>
                    </a:lnTo>
                    <a:lnTo>
                      <a:pt x="25" y="38"/>
                    </a:lnTo>
                    <a:lnTo>
                      <a:pt x="21" y="36"/>
                    </a:lnTo>
                    <a:lnTo>
                      <a:pt x="19" y="33"/>
                    </a:lnTo>
                    <a:lnTo>
                      <a:pt x="16" y="30"/>
                    </a:lnTo>
                    <a:lnTo>
                      <a:pt x="14" y="27"/>
                    </a:lnTo>
                    <a:lnTo>
                      <a:pt x="11" y="25"/>
                    </a:lnTo>
                    <a:lnTo>
                      <a:pt x="8" y="19"/>
                    </a:lnTo>
                    <a:lnTo>
                      <a:pt x="6" y="17"/>
                    </a:lnTo>
                    <a:lnTo>
                      <a:pt x="2" y="14"/>
                    </a:lnTo>
                    <a:lnTo>
                      <a:pt x="2" y="11"/>
                    </a:lnTo>
                    <a:lnTo>
                      <a:pt x="2" y="6"/>
                    </a:lnTo>
                    <a:lnTo>
                      <a:pt x="0" y="3"/>
                    </a:lnTo>
                    <a:lnTo>
                      <a:pt x="0" y="0"/>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8" name="Freeform 209"/>
              <p:cNvSpPr>
                <a:spLocks/>
              </p:cNvSpPr>
              <p:nvPr/>
            </p:nvSpPr>
            <p:spPr bwMode="auto">
              <a:xfrm>
                <a:off x="3881" y="2086"/>
                <a:ext cx="146" cy="103"/>
              </a:xfrm>
              <a:custGeom>
                <a:avLst/>
                <a:gdLst>
                  <a:gd name="T0" fmla="*/ 143 w 146"/>
                  <a:gd name="T1" fmla="*/ 102 h 103"/>
                  <a:gd name="T2" fmla="*/ 141 w 146"/>
                  <a:gd name="T3" fmla="*/ 100 h 103"/>
                  <a:gd name="T4" fmla="*/ 137 w 146"/>
                  <a:gd name="T5" fmla="*/ 94 h 103"/>
                  <a:gd name="T6" fmla="*/ 132 w 146"/>
                  <a:gd name="T7" fmla="*/ 92 h 103"/>
                  <a:gd name="T8" fmla="*/ 127 w 146"/>
                  <a:gd name="T9" fmla="*/ 87 h 103"/>
                  <a:gd name="T10" fmla="*/ 124 w 146"/>
                  <a:gd name="T11" fmla="*/ 84 h 103"/>
                  <a:gd name="T12" fmla="*/ 116 w 146"/>
                  <a:gd name="T13" fmla="*/ 81 h 103"/>
                  <a:gd name="T14" fmla="*/ 110 w 146"/>
                  <a:gd name="T15" fmla="*/ 76 h 103"/>
                  <a:gd name="T16" fmla="*/ 102 w 146"/>
                  <a:gd name="T17" fmla="*/ 71 h 103"/>
                  <a:gd name="T18" fmla="*/ 94 w 146"/>
                  <a:gd name="T19" fmla="*/ 68 h 103"/>
                  <a:gd name="T20" fmla="*/ 87 w 146"/>
                  <a:gd name="T21" fmla="*/ 66 h 103"/>
                  <a:gd name="T22" fmla="*/ 78 w 146"/>
                  <a:gd name="T23" fmla="*/ 60 h 103"/>
                  <a:gd name="T24" fmla="*/ 67 w 146"/>
                  <a:gd name="T25" fmla="*/ 58 h 103"/>
                  <a:gd name="T26" fmla="*/ 60 w 146"/>
                  <a:gd name="T27" fmla="*/ 53 h 103"/>
                  <a:gd name="T28" fmla="*/ 46 w 146"/>
                  <a:gd name="T29" fmla="*/ 49 h 103"/>
                  <a:gd name="T30" fmla="*/ 35 w 146"/>
                  <a:gd name="T31" fmla="*/ 49 h 103"/>
                  <a:gd name="T32" fmla="*/ 24 w 146"/>
                  <a:gd name="T33" fmla="*/ 47 h 103"/>
                  <a:gd name="T34" fmla="*/ 16 w 146"/>
                  <a:gd name="T35" fmla="*/ 42 h 103"/>
                  <a:gd name="T36" fmla="*/ 13 w 146"/>
                  <a:gd name="T37" fmla="*/ 34 h 103"/>
                  <a:gd name="T38" fmla="*/ 10 w 146"/>
                  <a:gd name="T39" fmla="*/ 29 h 103"/>
                  <a:gd name="T40" fmla="*/ 10 w 146"/>
                  <a:gd name="T41" fmla="*/ 23 h 103"/>
                  <a:gd name="T42" fmla="*/ 10 w 146"/>
                  <a:gd name="T43" fmla="*/ 19 h 103"/>
                  <a:gd name="T44" fmla="*/ 8 w 146"/>
                  <a:gd name="T45" fmla="*/ 13 h 103"/>
                  <a:gd name="T46" fmla="*/ 6 w 146"/>
                  <a:gd name="T47" fmla="*/ 5 h 103"/>
                  <a:gd name="T48" fmla="*/ 0 w 146"/>
                  <a:gd name="T49" fmla="*/ 0 h 103"/>
                  <a:gd name="T50" fmla="*/ 8 w 146"/>
                  <a:gd name="T51" fmla="*/ 0 h 103"/>
                  <a:gd name="T52" fmla="*/ 16 w 146"/>
                  <a:gd name="T53" fmla="*/ 2 h 103"/>
                  <a:gd name="T54" fmla="*/ 24 w 146"/>
                  <a:gd name="T55" fmla="*/ 2 h 103"/>
                  <a:gd name="T56" fmla="*/ 33 w 146"/>
                  <a:gd name="T57" fmla="*/ 5 h 103"/>
                  <a:gd name="T58" fmla="*/ 40 w 146"/>
                  <a:gd name="T59" fmla="*/ 5 h 103"/>
                  <a:gd name="T60" fmla="*/ 48 w 146"/>
                  <a:gd name="T61" fmla="*/ 8 h 103"/>
                  <a:gd name="T62" fmla="*/ 56 w 146"/>
                  <a:gd name="T63" fmla="*/ 10 h 103"/>
                  <a:gd name="T64" fmla="*/ 64 w 146"/>
                  <a:gd name="T65" fmla="*/ 13 h 103"/>
                  <a:gd name="T66" fmla="*/ 70 w 146"/>
                  <a:gd name="T67" fmla="*/ 15 h 103"/>
                  <a:gd name="T68" fmla="*/ 78 w 146"/>
                  <a:gd name="T69" fmla="*/ 19 h 103"/>
                  <a:gd name="T70" fmla="*/ 83 w 146"/>
                  <a:gd name="T71" fmla="*/ 21 h 103"/>
                  <a:gd name="T72" fmla="*/ 89 w 146"/>
                  <a:gd name="T73" fmla="*/ 23 h 103"/>
                  <a:gd name="T74" fmla="*/ 94 w 146"/>
                  <a:gd name="T75" fmla="*/ 26 h 103"/>
                  <a:gd name="T76" fmla="*/ 100 w 146"/>
                  <a:gd name="T77" fmla="*/ 29 h 103"/>
                  <a:gd name="T78" fmla="*/ 105 w 146"/>
                  <a:gd name="T79" fmla="*/ 32 h 103"/>
                  <a:gd name="T80" fmla="*/ 110 w 146"/>
                  <a:gd name="T81" fmla="*/ 34 h 103"/>
                  <a:gd name="T82" fmla="*/ 116 w 146"/>
                  <a:gd name="T83" fmla="*/ 39 h 103"/>
                  <a:gd name="T84" fmla="*/ 124 w 146"/>
                  <a:gd name="T85" fmla="*/ 45 h 103"/>
                  <a:gd name="T86" fmla="*/ 127 w 146"/>
                  <a:gd name="T87" fmla="*/ 49 h 103"/>
                  <a:gd name="T88" fmla="*/ 132 w 146"/>
                  <a:gd name="T89" fmla="*/ 55 h 103"/>
                  <a:gd name="T90" fmla="*/ 135 w 146"/>
                  <a:gd name="T91" fmla="*/ 60 h 103"/>
                  <a:gd name="T92" fmla="*/ 141 w 146"/>
                  <a:gd name="T93" fmla="*/ 66 h 103"/>
                  <a:gd name="T94" fmla="*/ 141 w 146"/>
                  <a:gd name="T95" fmla="*/ 68 h 103"/>
                  <a:gd name="T96" fmla="*/ 143 w 146"/>
                  <a:gd name="T97" fmla="*/ 73 h 103"/>
                  <a:gd name="T98" fmla="*/ 143 w 146"/>
                  <a:gd name="T99" fmla="*/ 79 h 103"/>
                  <a:gd name="T100" fmla="*/ 145 w 146"/>
                  <a:gd name="T101" fmla="*/ 81 h 103"/>
                  <a:gd name="T102" fmla="*/ 145 w 146"/>
                  <a:gd name="T103" fmla="*/ 87 h 103"/>
                  <a:gd name="T104" fmla="*/ 145 w 146"/>
                  <a:gd name="T105" fmla="*/ 92 h 103"/>
                  <a:gd name="T106" fmla="*/ 145 w 146"/>
                  <a:gd name="T107" fmla="*/ 94 h 103"/>
                  <a:gd name="T108" fmla="*/ 143 w 146"/>
                  <a:gd name="T109" fmla="*/ 98 h 103"/>
                  <a:gd name="T110" fmla="*/ 143 w 146"/>
                  <a:gd name="T111" fmla="*/ 100 h 103"/>
                  <a:gd name="T112" fmla="*/ 143 w 146"/>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03"/>
                  <a:gd name="T173" fmla="*/ 146 w 146"/>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03">
                    <a:moveTo>
                      <a:pt x="143" y="102"/>
                    </a:moveTo>
                    <a:lnTo>
                      <a:pt x="141" y="100"/>
                    </a:lnTo>
                    <a:lnTo>
                      <a:pt x="137" y="94"/>
                    </a:lnTo>
                    <a:lnTo>
                      <a:pt x="132" y="92"/>
                    </a:lnTo>
                    <a:lnTo>
                      <a:pt x="127" y="87"/>
                    </a:lnTo>
                    <a:lnTo>
                      <a:pt x="124" y="84"/>
                    </a:lnTo>
                    <a:lnTo>
                      <a:pt x="116" y="81"/>
                    </a:lnTo>
                    <a:lnTo>
                      <a:pt x="110" y="76"/>
                    </a:lnTo>
                    <a:lnTo>
                      <a:pt x="102" y="71"/>
                    </a:lnTo>
                    <a:lnTo>
                      <a:pt x="94" y="68"/>
                    </a:lnTo>
                    <a:lnTo>
                      <a:pt x="87" y="66"/>
                    </a:lnTo>
                    <a:lnTo>
                      <a:pt x="78" y="60"/>
                    </a:lnTo>
                    <a:lnTo>
                      <a:pt x="67" y="58"/>
                    </a:lnTo>
                    <a:lnTo>
                      <a:pt x="60" y="53"/>
                    </a:lnTo>
                    <a:lnTo>
                      <a:pt x="46" y="49"/>
                    </a:lnTo>
                    <a:lnTo>
                      <a:pt x="35" y="49"/>
                    </a:lnTo>
                    <a:lnTo>
                      <a:pt x="24" y="47"/>
                    </a:lnTo>
                    <a:lnTo>
                      <a:pt x="16" y="42"/>
                    </a:lnTo>
                    <a:lnTo>
                      <a:pt x="13" y="34"/>
                    </a:lnTo>
                    <a:lnTo>
                      <a:pt x="10" y="29"/>
                    </a:lnTo>
                    <a:lnTo>
                      <a:pt x="10" y="23"/>
                    </a:lnTo>
                    <a:lnTo>
                      <a:pt x="10" y="19"/>
                    </a:lnTo>
                    <a:lnTo>
                      <a:pt x="8" y="13"/>
                    </a:lnTo>
                    <a:lnTo>
                      <a:pt x="6" y="5"/>
                    </a:lnTo>
                    <a:lnTo>
                      <a:pt x="0" y="0"/>
                    </a:lnTo>
                    <a:lnTo>
                      <a:pt x="8" y="0"/>
                    </a:lnTo>
                    <a:lnTo>
                      <a:pt x="16" y="2"/>
                    </a:lnTo>
                    <a:lnTo>
                      <a:pt x="24" y="2"/>
                    </a:lnTo>
                    <a:lnTo>
                      <a:pt x="33" y="5"/>
                    </a:lnTo>
                    <a:lnTo>
                      <a:pt x="40" y="5"/>
                    </a:lnTo>
                    <a:lnTo>
                      <a:pt x="48" y="8"/>
                    </a:lnTo>
                    <a:lnTo>
                      <a:pt x="56" y="10"/>
                    </a:lnTo>
                    <a:lnTo>
                      <a:pt x="64" y="13"/>
                    </a:lnTo>
                    <a:lnTo>
                      <a:pt x="70" y="15"/>
                    </a:lnTo>
                    <a:lnTo>
                      <a:pt x="78" y="19"/>
                    </a:lnTo>
                    <a:lnTo>
                      <a:pt x="83" y="21"/>
                    </a:lnTo>
                    <a:lnTo>
                      <a:pt x="89" y="23"/>
                    </a:lnTo>
                    <a:lnTo>
                      <a:pt x="94" y="26"/>
                    </a:lnTo>
                    <a:lnTo>
                      <a:pt x="100" y="29"/>
                    </a:lnTo>
                    <a:lnTo>
                      <a:pt x="105" y="32"/>
                    </a:lnTo>
                    <a:lnTo>
                      <a:pt x="110" y="34"/>
                    </a:lnTo>
                    <a:lnTo>
                      <a:pt x="116" y="39"/>
                    </a:lnTo>
                    <a:lnTo>
                      <a:pt x="124" y="45"/>
                    </a:lnTo>
                    <a:lnTo>
                      <a:pt x="127" y="49"/>
                    </a:lnTo>
                    <a:lnTo>
                      <a:pt x="132" y="55"/>
                    </a:lnTo>
                    <a:lnTo>
                      <a:pt x="135" y="60"/>
                    </a:lnTo>
                    <a:lnTo>
                      <a:pt x="141" y="66"/>
                    </a:lnTo>
                    <a:lnTo>
                      <a:pt x="141" y="68"/>
                    </a:lnTo>
                    <a:lnTo>
                      <a:pt x="143" y="73"/>
                    </a:lnTo>
                    <a:lnTo>
                      <a:pt x="143" y="79"/>
                    </a:lnTo>
                    <a:lnTo>
                      <a:pt x="145" y="81"/>
                    </a:lnTo>
                    <a:lnTo>
                      <a:pt x="145" y="87"/>
                    </a:lnTo>
                    <a:lnTo>
                      <a:pt x="145" y="92"/>
                    </a:lnTo>
                    <a:lnTo>
                      <a:pt x="145" y="94"/>
                    </a:lnTo>
                    <a:lnTo>
                      <a:pt x="143" y="98"/>
                    </a:lnTo>
                    <a:lnTo>
                      <a:pt x="143" y="100"/>
                    </a:lnTo>
                    <a:lnTo>
                      <a:pt x="143" y="102"/>
                    </a:lnTo>
                  </a:path>
                </a:pathLst>
              </a:custGeom>
              <a:solidFill>
                <a:srgbClr val="E6C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29" name="Freeform 210"/>
              <p:cNvSpPr>
                <a:spLocks/>
              </p:cNvSpPr>
              <p:nvPr/>
            </p:nvSpPr>
            <p:spPr bwMode="auto">
              <a:xfrm>
                <a:off x="4021" y="2238"/>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30" name="Freeform 211"/>
              <p:cNvSpPr>
                <a:spLocks/>
              </p:cNvSpPr>
              <p:nvPr/>
            </p:nvSpPr>
            <p:spPr bwMode="auto">
              <a:xfrm>
                <a:off x="3834" y="2247"/>
                <a:ext cx="188" cy="58"/>
              </a:xfrm>
              <a:custGeom>
                <a:avLst/>
                <a:gdLst>
                  <a:gd name="T0" fmla="*/ 6 w 188"/>
                  <a:gd name="T1" fmla="*/ 55 h 58"/>
                  <a:gd name="T2" fmla="*/ 19 w 188"/>
                  <a:gd name="T3" fmla="*/ 55 h 58"/>
                  <a:gd name="T4" fmla="*/ 31 w 188"/>
                  <a:gd name="T5" fmla="*/ 55 h 58"/>
                  <a:gd name="T6" fmla="*/ 44 w 188"/>
                  <a:gd name="T7" fmla="*/ 52 h 58"/>
                  <a:gd name="T8" fmla="*/ 55 w 188"/>
                  <a:gd name="T9" fmla="*/ 52 h 58"/>
                  <a:gd name="T10" fmla="*/ 68 w 188"/>
                  <a:gd name="T11" fmla="*/ 50 h 58"/>
                  <a:gd name="T12" fmla="*/ 82 w 188"/>
                  <a:gd name="T13" fmla="*/ 48 h 58"/>
                  <a:gd name="T14" fmla="*/ 96 w 188"/>
                  <a:gd name="T15" fmla="*/ 45 h 58"/>
                  <a:gd name="T16" fmla="*/ 107 w 188"/>
                  <a:gd name="T17" fmla="*/ 40 h 58"/>
                  <a:gd name="T18" fmla="*/ 121 w 188"/>
                  <a:gd name="T19" fmla="*/ 37 h 58"/>
                  <a:gd name="T20" fmla="*/ 132 w 188"/>
                  <a:gd name="T21" fmla="*/ 32 h 58"/>
                  <a:gd name="T22" fmla="*/ 143 w 188"/>
                  <a:gd name="T23" fmla="*/ 28 h 58"/>
                  <a:gd name="T24" fmla="*/ 154 w 188"/>
                  <a:gd name="T25" fmla="*/ 23 h 58"/>
                  <a:gd name="T26" fmla="*/ 164 w 188"/>
                  <a:gd name="T27" fmla="*/ 18 h 58"/>
                  <a:gd name="T28" fmla="*/ 173 w 188"/>
                  <a:gd name="T29" fmla="*/ 10 h 58"/>
                  <a:gd name="T30" fmla="*/ 181 w 188"/>
                  <a:gd name="T31" fmla="*/ 3 h 58"/>
                  <a:gd name="T32" fmla="*/ 184 w 188"/>
                  <a:gd name="T33" fmla="*/ 5 h 58"/>
                  <a:gd name="T34" fmla="*/ 176 w 188"/>
                  <a:gd name="T35" fmla="*/ 12 h 58"/>
                  <a:gd name="T36" fmla="*/ 164 w 188"/>
                  <a:gd name="T37" fmla="*/ 18 h 58"/>
                  <a:gd name="T38" fmla="*/ 154 w 188"/>
                  <a:gd name="T39" fmla="*/ 25 h 58"/>
                  <a:gd name="T40" fmla="*/ 146 w 188"/>
                  <a:gd name="T41" fmla="*/ 30 h 58"/>
                  <a:gd name="T42" fmla="*/ 132 w 188"/>
                  <a:gd name="T43" fmla="*/ 35 h 58"/>
                  <a:gd name="T44" fmla="*/ 121 w 188"/>
                  <a:gd name="T45" fmla="*/ 37 h 58"/>
                  <a:gd name="T46" fmla="*/ 107 w 188"/>
                  <a:gd name="T47" fmla="*/ 42 h 58"/>
                  <a:gd name="T48" fmla="*/ 96 w 188"/>
                  <a:gd name="T49" fmla="*/ 45 h 58"/>
                  <a:gd name="T50" fmla="*/ 82 w 188"/>
                  <a:gd name="T51" fmla="*/ 48 h 58"/>
                  <a:gd name="T52" fmla="*/ 68 w 188"/>
                  <a:gd name="T53" fmla="*/ 50 h 58"/>
                  <a:gd name="T54" fmla="*/ 55 w 188"/>
                  <a:gd name="T55" fmla="*/ 52 h 58"/>
                  <a:gd name="T56" fmla="*/ 44 w 188"/>
                  <a:gd name="T57" fmla="*/ 55 h 58"/>
                  <a:gd name="T58" fmla="*/ 31 w 188"/>
                  <a:gd name="T59" fmla="*/ 55 h 58"/>
                  <a:gd name="T60" fmla="*/ 19 w 188"/>
                  <a:gd name="T61" fmla="*/ 57 h 58"/>
                  <a:gd name="T62" fmla="*/ 6 w 188"/>
                  <a:gd name="T63" fmla="*/ 57 h 58"/>
                  <a:gd name="T64" fmla="*/ 0 w 188"/>
                  <a:gd name="T65" fmla="*/ 55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58"/>
                  <a:gd name="T101" fmla="*/ 188 w 188"/>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58">
                    <a:moveTo>
                      <a:pt x="0" y="55"/>
                    </a:moveTo>
                    <a:lnTo>
                      <a:pt x="6" y="55"/>
                    </a:lnTo>
                    <a:lnTo>
                      <a:pt x="11" y="55"/>
                    </a:lnTo>
                    <a:lnTo>
                      <a:pt x="19" y="55"/>
                    </a:lnTo>
                    <a:lnTo>
                      <a:pt x="25" y="55"/>
                    </a:lnTo>
                    <a:lnTo>
                      <a:pt x="31" y="55"/>
                    </a:lnTo>
                    <a:lnTo>
                      <a:pt x="36" y="55"/>
                    </a:lnTo>
                    <a:lnTo>
                      <a:pt x="44" y="52"/>
                    </a:lnTo>
                    <a:lnTo>
                      <a:pt x="50" y="52"/>
                    </a:lnTo>
                    <a:lnTo>
                      <a:pt x="55" y="52"/>
                    </a:lnTo>
                    <a:lnTo>
                      <a:pt x="64" y="50"/>
                    </a:lnTo>
                    <a:lnTo>
                      <a:pt x="68" y="50"/>
                    </a:lnTo>
                    <a:lnTo>
                      <a:pt x="78" y="48"/>
                    </a:lnTo>
                    <a:lnTo>
                      <a:pt x="82" y="48"/>
                    </a:lnTo>
                    <a:lnTo>
                      <a:pt x="88" y="45"/>
                    </a:lnTo>
                    <a:lnTo>
                      <a:pt x="96" y="45"/>
                    </a:lnTo>
                    <a:lnTo>
                      <a:pt x="101" y="42"/>
                    </a:lnTo>
                    <a:lnTo>
                      <a:pt x="107" y="40"/>
                    </a:lnTo>
                    <a:lnTo>
                      <a:pt x="115" y="40"/>
                    </a:lnTo>
                    <a:lnTo>
                      <a:pt x="121" y="37"/>
                    </a:lnTo>
                    <a:lnTo>
                      <a:pt x="127" y="35"/>
                    </a:lnTo>
                    <a:lnTo>
                      <a:pt x="132" y="32"/>
                    </a:lnTo>
                    <a:lnTo>
                      <a:pt x="137" y="30"/>
                    </a:lnTo>
                    <a:lnTo>
                      <a:pt x="143" y="28"/>
                    </a:lnTo>
                    <a:lnTo>
                      <a:pt x="148" y="25"/>
                    </a:lnTo>
                    <a:lnTo>
                      <a:pt x="154" y="23"/>
                    </a:lnTo>
                    <a:lnTo>
                      <a:pt x="160" y="20"/>
                    </a:lnTo>
                    <a:lnTo>
                      <a:pt x="164" y="18"/>
                    </a:lnTo>
                    <a:lnTo>
                      <a:pt x="170" y="12"/>
                    </a:lnTo>
                    <a:lnTo>
                      <a:pt x="173" y="10"/>
                    </a:lnTo>
                    <a:lnTo>
                      <a:pt x="178" y="7"/>
                    </a:lnTo>
                    <a:lnTo>
                      <a:pt x="181" y="3"/>
                    </a:lnTo>
                    <a:lnTo>
                      <a:pt x="187" y="0"/>
                    </a:lnTo>
                    <a:lnTo>
                      <a:pt x="184" y="5"/>
                    </a:lnTo>
                    <a:lnTo>
                      <a:pt x="178" y="7"/>
                    </a:lnTo>
                    <a:lnTo>
                      <a:pt x="176" y="12"/>
                    </a:lnTo>
                    <a:lnTo>
                      <a:pt x="170" y="16"/>
                    </a:lnTo>
                    <a:lnTo>
                      <a:pt x="164" y="18"/>
                    </a:lnTo>
                    <a:lnTo>
                      <a:pt x="160" y="20"/>
                    </a:lnTo>
                    <a:lnTo>
                      <a:pt x="154" y="25"/>
                    </a:lnTo>
                    <a:lnTo>
                      <a:pt x="151" y="28"/>
                    </a:lnTo>
                    <a:lnTo>
                      <a:pt x="146" y="30"/>
                    </a:lnTo>
                    <a:lnTo>
                      <a:pt x="137" y="32"/>
                    </a:lnTo>
                    <a:lnTo>
                      <a:pt x="132" y="35"/>
                    </a:lnTo>
                    <a:lnTo>
                      <a:pt x="127" y="37"/>
                    </a:lnTo>
                    <a:lnTo>
                      <a:pt x="121" y="37"/>
                    </a:lnTo>
                    <a:lnTo>
                      <a:pt x="115" y="40"/>
                    </a:lnTo>
                    <a:lnTo>
                      <a:pt x="107" y="42"/>
                    </a:lnTo>
                    <a:lnTo>
                      <a:pt x="101" y="45"/>
                    </a:lnTo>
                    <a:lnTo>
                      <a:pt x="96" y="45"/>
                    </a:lnTo>
                    <a:lnTo>
                      <a:pt x="88" y="48"/>
                    </a:lnTo>
                    <a:lnTo>
                      <a:pt x="82" y="48"/>
                    </a:lnTo>
                    <a:lnTo>
                      <a:pt x="78" y="50"/>
                    </a:lnTo>
                    <a:lnTo>
                      <a:pt x="68" y="50"/>
                    </a:lnTo>
                    <a:lnTo>
                      <a:pt x="64" y="52"/>
                    </a:lnTo>
                    <a:lnTo>
                      <a:pt x="55" y="52"/>
                    </a:lnTo>
                    <a:lnTo>
                      <a:pt x="50" y="55"/>
                    </a:lnTo>
                    <a:lnTo>
                      <a:pt x="44" y="55"/>
                    </a:lnTo>
                    <a:lnTo>
                      <a:pt x="36" y="55"/>
                    </a:lnTo>
                    <a:lnTo>
                      <a:pt x="31" y="55"/>
                    </a:lnTo>
                    <a:lnTo>
                      <a:pt x="25" y="57"/>
                    </a:lnTo>
                    <a:lnTo>
                      <a:pt x="19" y="57"/>
                    </a:lnTo>
                    <a:lnTo>
                      <a:pt x="11" y="57"/>
                    </a:lnTo>
                    <a:lnTo>
                      <a:pt x="6" y="57"/>
                    </a:lnTo>
                    <a:lnTo>
                      <a:pt x="0" y="57"/>
                    </a:lnTo>
                    <a:lnTo>
                      <a:pt x="0" y="5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31" name="Freeform 212"/>
              <p:cNvSpPr>
                <a:spLocks/>
              </p:cNvSpPr>
              <p:nvPr/>
            </p:nvSpPr>
            <p:spPr bwMode="auto">
              <a:xfrm>
                <a:off x="3638" y="2247"/>
                <a:ext cx="187" cy="58"/>
              </a:xfrm>
              <a:custGeom>
                <a:avLst/>
                <a:gdLst>
                  <a:gd name="T0" fmla="*/ 6 w 187"/>
                  <a:gd name="T1" fmla="*/ 3 h 58"/>
                  <a:gd name="T2" fmla="*/ 14 w 187"/>
                  <a:gd name="T3" fmla="*/ 10 h 58"/>
                  <a:gd name="T4" fmla="*/ 22 w 187"/>
                  <a:gd name="T5" fmla="*/ 18 h 58"/>
                  <a:gd name="T6" fmla="*/ 31 w 187"/>
                  <a:gd name="T7" fmla="*/ 25 h 58"/>
                  <a:gd name="T8" fmla="*/ 41 w 187"/>
                  <a:gd name="T9" fmla="*/ 30 h 58"/>
                  <a:gd name="T10" fmla="*/ 55 w 187"/>
                  <a:gd name="T11" fmla="*/ 35 h 58"/>
                  <a:gd name="T12" fmla="*/ 66 w 187"/>
                  <a:gd name="T13" fmla="*/ 37 h 58"/>
                  <a:gd name="T14" fmla="*/ 76 w 187"/>
                  <a:gd name="T15" fmla="*/ 42 h 58"/>
                  <a:gd name="T16" fmla="*/ 90 w 187"/>
                  <a:gd name="T17" fmla="*/ 45 h 58"/>
                  <a:gd name="T18" fmla="*/ 104 w 187"/>
                  <a:gd name="T19" fmla="*/ 48 h 58"/>
                  <a:gd name="T20" fmla="*/ 118 w 187"/>
                  <a:gd name="T21" fmla="*/ 50 h 58"/>
                  <a:gd name="T22" fmla="*/ 129 w 187"/>
                  <a:gd name="T23" fmla="*/ 52 h 58"/>
                  <a:gd name="T24" fmla="*/ 143 w 187"/>
                  <a:gd name="T25" fmla="*/ 55 h 58"/>
                  <a:gd name="T26" fmla="*/ 156 w 187"/>
                  <a:gd name="T27" fmla="*/ 55 h 58"/>
                  <a:gd name="T28" fmla="*/ 170 w 187"/>
                  <a:gd name="T29" fmla="*/ 55 h 58"/>
                  <a:gd name="T30" fmla="*/ 181 w 187"/>
                  <a:gd name="T31" fmla="*/ 55 h 58"/>
                  <a:gd name="T32" fmla="*/ 186 w 187"/>
                  <a:gd name="T33" fmla="*/ 57 h 58"/>
                  <a:gd name="T34" fmla="*/ 176 w 187"/>
                  <a:gd name="T35" fmla="*/ 57 h 58"/>
                  <a:gd name="T36" fmla="*/ 162 w 187"/>
                  <a:gd name="T37" fmla="*/ 57 h 58"/>
                  <a:gd name="T38" fmla="*/ 151 w 187"/>
                  <a:gd name="T39" fmla="*/ 55 h 58"/>
                  <a:gd name="T40" fmla="*/ 137 w 187"/>
                  <a:gd name="T41" fmla="*/ 55 h 58"/>
                  <a:gd name="T42" fmla="*/ 123 w 187"/>
                  <a:gd name="T43" fmla="*/ 52 h 58"/>
                  <a:gd name="T44" fmla="*/ 110 w 187"/>
                  <a:gd name="T45" fmla="*/ 50 h 58"/>
                  <a:gd name="T46" fmla="*/ 96 w 187"/>
                  <a:gd name="T47" fmla="*/ 48 h 58"/>
                  <a:gd name="T48" fmla="*/ 86 w 187"/>
                  <a:gd name="T49" fmla="*/ 45 h 58"/>
                  <a:gd name="T50" fmla="*/ 72 w 187"/>
                  <a:gd name="T51" fmla="*/ 42 h 58"/>
                  <a:gd name="T52" fmla="*/ 58 w 187"/>
                  <a:gd name="T53" fmla="*/ 37 h 58"/>
                  <a:gd name="T54" fmla="*/ 47 w 187"/>
                  <a:gd name="T55" fmla="*/ 32 h 58"/>
                  <a:gd name="T56" fmla="*/ 35 w 187"/>
                  <a:gd name="T57" fmla="*/ 28 h 58"/>
                  <a:gd name="T58" fmla="*/ 25 w 187"/>
                  <a:gd name="T59" fmla="*/ 23 h 58"/>
                  <a:gd name="T60" fmla="*/ 17 w 187"/>
                  <a:gd name="T61" fmla="*/ 16 h 58"/>
                  <a:gd name="T62" fmla="*/ 8 w 187"/>
                  <a:gd name="T63" fmla="*/ 7 h 58"/>
                  <a:gd name="T64" fmla="*/ 0 w 187"/>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58"/>
                  <a:gd name="T101" fmla="*/ 187 w 187"/>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58">
                    <a:moveTo>
                      <a:pt x="0" y="0"/>
                    </a:moveTo>
                    <a:lnTo>
                      <a:pt x="6" y="3"/>
                    </a:lnTo>
                    <a:lnTo>
                      <a:pt x="8" y="7"/>
                    </a:lnTo>
                    <a:lnTo>
                      <a:pt x="14" y="10"/>
                    </a:lnTo>
                    <a:lnTo>
                      <a:pt x="17" y="16"/>
                    </a:lnTo>
                    <a:lnTo>
                      <a:pt x="22" y="18"/>
                    </a:lnTo>
                    <a:lnTo>
                      <a:pt x="27" y="20"/>
                    </a:lnTo>
                    <a:lnTo>
                      <a:pt x="31" y="25"/>
                    </a:lnTo>
                    <a:lnTo>
                      <a:pt x="35" y="28"/>
                    </a:lnTo>
                    <a:lnTo>
                      <a:pt x="41" y="30"/>
                    </a:lnTo>
                    <a:lnTo>
                      <a:pt x="47" y="32"/>
                    </a:lnTo>
                    <a:lnTo>
                      <a:pt x="55" y="35"/>
                    </a:lnTo>
                    <a:lnTo>
                      <a:pt x="60" y="37"/>
                    </a:lnTo>
                    <a:lnTo>
                      <a:pt x="66" y="37"/>
                    </a:lnTo>
                    <a:lnTo>
                      <a:pt x="72" y="40"/>
                    </a:lnTo>
                    <a:lnTo>
                      <a:pt x="76" y="42"/>
                    </a:lnTo>
                    <a:lnTo>
                      <a:pt x="86" y="42"/>
                    </a:lnTo>
                    <a:lnTo>
                      <a:pt x="90" y="45"/>
                    </a:lnTo>
                    <a:lnTo>
                      <a:pt x="96" y="48"/>
                    </a:lnTo>
                    <a:lnTo>
                      <a:pt x="104" y="48"/>
                    </a:lnTo>
                    <a:lnTo>
                      <a:pt x="110" y="50"/>
                    </a:lnTo>
                    <a:lnTo>
                      <a:pt x="118" y="50"/>
                    </a:lnTo>
                    <a:lnTo>
                      <a:pt x="123" y="52"/>
                    </a:lnTo>
                    <a:lnTo>
                      <a:pt x="129" y="52"/>
                    </a:lnTo>
                    <a:lnTo>
                      <a:pt x="137" y="52"/>
                    </a:lnTo>
                    <a:lnTo>
                      <a:pt x="143" y="55"/>
                    </a:lnTo>
                    <a:lnTo>
                      <a:pt x="151" y="55"/>
                    </a:lnTo>
                    <a:lnTo>
                      <a:pt x="156" y="55"/>
                    </a:lnTo>
                    <a:lnTo>
                      <a:pt x="162" y="55"/>
                    </a:lnTo>
                    <a:lnTo>
                      <a:pt x="170" y="55"/>
                    </a:lnTo>
                    <a:lnTo>
                      <a:pt x="176" y="55"/>
                    </a:lnTo>
                    <a:lnTo>
                      <a:pt x="181" y="55"/>
                    </a:lnTo>
                    <a:lnTo>
                      <a:pt x="186" y="55"/>
                    </a:lnTo>
                    <a:lnTo>
                      <a:pt x="186" y="57"/>
                    </a:lnTo>
                    <a:lnTo>
                      <a:pt x="181" y="57"/>
                    </a:lnTo>
                    <a:lnTo>
                      <a:pt x="176" y="57"/>
                    </a:lnTo>
                    <a:lnTo>
                      <a:pt x="170" y="57"/>
                    </a:lnTo>
                    <a:lnTo>
                      <a:pt x="162" y="57"/>
                    </a:lnTo>
                    <a:lnTo>
                      <a:pt x="156" y="57"/>
                    </a:lnTo>
                    <a:lnTo>
                      <a:pt x="151" y="55"/>
                    </a:lnTo>
                    <a:lnTo>
                      <a:pt x="143" y="55"/>
                    </a:lnTo>
                    <a:lnTo>
                      <a:pt x="137" y="55"/>
                    </a:lnTo>
                    <a:lnTo>
                      <a:pt x="129" y="55"/>
                    </a:lnTo>
                    <a:lnTo>
                      <a:pt x="123" y="52"/>
                    </a:lnTo>
                    <a:lnTo>
                      <a:pt x="118" y="52"/>
                    </a:lnTo>
                    <a:lnTo>
                      <a:pt x="110" y="50"/>
                    </a:lnTo>
                    <a:lnTo>
                      <a:pt x="104" y="50"/>
                    </a:lnTo>
                    <a:lnTo>
                      <a:pt x="96" y="48"/>
                    </a:lnTo>
                    <a:lnTo>
                      <a:pt x="90" y="48"/>
                    </a:lnTo>
                    <a:lnTo>
                      <a:pt x="86" y="45"/>
                    </a:lnTo>
                    <a:lnTo>
                      <a:pt x="76" y="42"/>
                    </a:lnTo>
                    <a:lnTo>
                      <a:pt x="72" y="42"/>
                    </a:lnTo>
                    <a:lnTo>
                      <a:pt x="66" y="40"/>
                    </a:lnTo>
                    <a:lnTo>
                      <a:pt x="58" y="37"/>
                    </a:lnTo>
                    <a:lnTo>
                      <a:pt x="52" y="35"/>
                    </a:lnTo>
                    <a:lnTo>
                      <a:pt x="47" y="32"/>
                    </a:lnTo>
                    <a:lnTo>
                      <a:pt x="41" y="30"/>
                    </a:lnTo>
                    <a:lnTo>
                      <a:pt x="35" y="28"/>
                    </a:lnTo>
                    <a:lnTo>
                      <a:pt x="31" y="25"/>
                    </a:lnTo>
                    <a:lnTo>
                      <a:pt x="25" y="23"/>
                    </a:lnTo>
                    <a:lnTo>
                      <a:pt x="22" y="20"/>
                    </a:lnTo>
                    <a:lnTo>
                      <a:pt x="17" y="16"/>
                    </a:lnTo>
                    <a:lnTo>
                      <a:pt x="11" y="12"/>
                    </a:lnTo>
                    <a:lnTo>
                      <a:pt x="8" y="7"/>
                    </a:lnTo>
                    <a:lnTo>
                      <a:pt x="2" y="5"/>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sp>
            <p:nvSpPr>
              <p:cNvPr id="29832" name="Freeform 213"/>
              <p:cNvSpPr>
                <a:spLocks/>
              </p:cNvSpPr>
              <p:nvPr/>
            </p:nvSpPr>
            <p:spPr bwMode="auto">
              <a:xfrm>
                <a:off x="3824" y="2304"/>
                <a:ext cx="1" cy="8"/>
              </a:xfrm>
              <a:custGeom>
                <a:avLst/>
                <a:gdLst>
                  <a:gd name="T0" fmla="*/ 0 w 1"/>
                  <a:gd name="T1" fmla="*/ 7 h 8"/>
                  <a:gd name="T2" fmla="*/ 0 w 1"/>
                  <a:gd name="T3" fmla="*/ 7 h 8"/>
                  <a:gd name="T4" fmla="*/ 0 w 1"/>
                  <a:gd name="T5" fmla="*/ 0 h 8"/>
                  <a:gd name="T6" fmla="*/ 0 w 1"/>
                  <a:gd name="T7" fmla="*/ 7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7"/>
                    </a:moveTo>
                    <a:lnTo>
                      <a:pt x="0" y="7"/>
                    </a:lnTo>
                    <a:lnTo>
                      <a:pt x="0" y="0"/>
                    </a:lnTo>
                    <a:lnTo>
                      <a:pt x="0" y="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fr-FR"/>
              </a:p>
            </p:txBody>
          </p:sp>
        </p:grpSp>
      </p:grpSp>
      <p:sp>
        <p:nvSpPr>
          <p:cNvPr id="29701" name="Text Box 214"/>
          <p:cNvSpPr txBox="1">
            <a:spLocks noChangeArrowheads="1"/>
          </p:cNvSpPr>
          <p:nvPr/>
        </p:nvSpPr>
        <p:spPr bwMode="auto">
          <a:xfrm>
            <a:off x="6472238" y="1498600"/>
            <a:ext cx="2649537" cy="569913"/>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a:solidFill>
                  <a:srgbClr val="C0504D"/>
                </a:solidFill>
                <a:latin typeface="Arial Narrow" charset="0"/>
                <a:ea typeface="ＭＳ Ｐゴシック" charset="0"/>
                <a:cs typeface="ＭＳ Ｐゴシック" charset="0"/>
              </a:rPr>
              <a:t> </a:t>
            </a:r>
            <a:r>
              <a:rPr lang="it-IT">
                <a:solidFill>
                  <a:srgbClr val="C0504D"/>
                </a:solidFill>
                <a:latin typeface="Arial Narrow" charset="0"/>
                <a:ea typeface="ＭＳ Ｐゴシック" charset="0"/>
                <a:cs typeface="ＭＳ Ｐゴシック" charset="0"/>
              </a:rPr>
              <a:t>Stratégie attentiste </a:t>
            </a:r>
            <a:endParaRPr lang="en-US" sz="500">
              <a:solidFill>
                <a:srgbClr val="C0504D"/>
              </a:solidFill>
              <a:latin typeface="Arial Narrow" charset="0"/>
              <a:ea typeface="ＭＳ Ｐゴシック" charset="0"/>
              <a:cs typeface="ＭＳ Ｐゴシック" charset="0"/>
            </a:endParaRPr>
          </a:p>
        </p:txBody>
      </p:sp>
      <p:sp>
        <p:nvSpPr>
          <p:cNvPr id="29702" name="Text Box 5"/>
          <p:cNvSpPr txBox="1">
            <a:spLocks noChangeArrowheads="1"/>
          </p:cNvSpPr>
          <p:nvPr/>
        </p:nvSpPr>
        <p:spPr bwMode="auto">
          <a:xfrm>
            <a:off x="95250" y="4819650"/>
            <a:ext cx="2930525" cy="1308100"/>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b="1" i="1">
                <a:solidFill>
                  <a:srgbClr val="000066"/>
                </a:solidFill>
                <a:latin typeface="Arial Narrow" charset="0"/>
                <a:ea typeface="ＭＳ Ｐゴシック" charset="0"/>
                <a:cs typeface="ＭＳ Ｐゴシック" charset="0"/>
              </a:rPr>
              <a:t>Niveau communautaire augmentation du risque de résistance</a:t>
            </a:r>
            <a:endParaRPr lang="en-US" i="1">
              <a:solidFill>
                <a:srgbClr val="000066"/>
              </a:solidFill>
              <a:latin typeface="Arial Narrow" charset="0"/>
              <a:ea typeface="ＭＳ Ｐゴシック" charset="0"/>
              <a:cs typeface="ＭＳ Ｐゴシック" charset="0"/>
            </a:endParaRPr>
          </a:p>
        </p:txBody>
      </p:sp>
      <p:sp>
        <p:nvSpPr>
          <p:cNvPr id="29703" name="Text Box 5"/>
          <p:cNvSpPr txBox="1">
            <a:spLocks noChangeArrowheads="1"/>
          </p:cNvSpPr>
          <p:nvPr/>
        </p:nvSpPr>
        <p:spPr bwMode="auto">
          <a:xfrm>
            <a:off x="6789738" y="3616325"/>
            <a:ext cx="2251075" cy="815975"/>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sz="2000" b="1" i="1">
                <a:solidFill>
                  <a:srgbClr val="000066"/>
                </a:solidFill>
                <a:latin typeface="Arial Narrow" charset="0"/>
                <a:ea typeface="ＭＳ Ｐゴシック" charset="0"/>
                <a:cs typeface="ＭＳ Ｐゴシック" charset="0"/>
              </a:rPr>
              <a:t>Niveau du patient </a:t>
            </a:r>
          </a:p>
          <a:p>
            <a:pPr algn="ctr" rtl="1" eaLnBrk="1" hangingPunct="1"/>
            <a:r>
              <a:rPr lang="en-US" sz="2000" i="1">
                <a:solidFill>
                  <a:srgbClr val="000066"/>
                </a:solidFill>
                <a:latin typeface="Arial Narrow" charset="0"/>
                <a:ea typeface="ＭＳ Ｐゴシック" charset="0"/>
                <a:cs typeface="ＭＳ Ｐゴシック" charset="0"/>
              </a:rPr>
              <a:t>% guérison plus faible</a:t>
            </a:r>
            <a:endParaRPr lang="en-US" i="1">
              <a:solidFill>
                <a:srgbClr val="000066"/>
              </a:solidFill>
              <a:latin typeface="Arial Narrow" charset="0"/>
              <a:ea typeface="ＭＳ Ｐゴシック" charset="0"/>
              <a:cs typeface="ＭＳ Ｐゴシック" charset="0"/>
            </a:endParaRPr>
          </a:p>
        </p:txBody>
      </p:sp>
      <p:sp>
        <p:nvSpPr>
          <p:cNvPr id="29704" name="Text Box 5"/>
          <p:cNvSpPr txBox="1">
            <a:spLocks noChangeArrowheads="1"/>
          </p:cNvSpPr>
          <p:nvPr/>
        </p:nvSpPr>
        <p:spPr bwMode="auto">
          <a:xfrm>
            <a:off x="6184900" y="4778375"/>
            <a:ext cx="2928938" cy="1306513"/>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b="1" i="1">
                <a:solidFill>
                  <a:srgbClr val="000066"/>
                </a:solidFill>
                <a:latin typeface="Arial Narrow" charset="0"/>
                <a:ea typeface="ＭＳ Ｐゴシック" charset="0"/>
                <a:cs typeface="ＭＳ Ｐゴシック" charset="0"/>
              </a:rPr>
              <a:t>Niveau communautaire diminution du risque de résistance</a:t>
            </a:r>
            <a:endParaRPr lang="en-US" i="1">
              <a:solidFill>
                <a:srgbClr val="000066"/>
              </a:solidFill>
              <a:latin typeface="Arial Narrow" charset="0"/>
              <a:ea typeface="ＭＳ Ｐゴシック" charset="0"/>
              <a:cs typeface="ＭＳ Ｐゴシック" charset="0"/>
            </a:endParaRPr>
          </a:p>
        </p:txBody>
      </p:sp>
      <p:sp>
        <p:nvSpPr>
          <p:cNvPr id="29705" name="Text Box 214"/>
          <p:cNvSpPr txBox="1">
            <a:spLocks noChangeArrowheads="1"/>
          </p:cNvSpPr>
          <p:nvPr/>
        </p:nvSpPr>
        <p:spPr bwMode="auto">
          <a:xfrm>
            <a:off x="61913" y="1484313"/>
            <a:ext cx="2649537" cy="630237"/>
          </a:xfrm>
          <a:prstGeom prst="rect">
            <a:avLst/>
          </a:prstGeom>
          <a:solidFill>
            <a:schemeClr val="bg1"/>
          </a:solidFill>
          <a:ln w="12700">
            <a:solidFill>
              <a:srgbClr val="FF0000"/>
            </a:solidFill>
            <a:miter lim="800000"/>
            <a:headEnd/>
            <a:tailEnd/>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rtl="1" eaLnBrk="1" hangingPunct="1"/>
            <a:endParaRPr lang="en-US" sz="700">
              <a:solidFill>
                <a:srgbClr val="000066"/>
              </a:solidFill>
              <a:latin typeface="Arial Narrow" charset="0"/>
              <a:ea typeface="ＭＳ Ｐゴシック" charset="0"/>
              <a:cs typeface="ＭＳ Ｐゴシック" charset="0"/>
            </a:endParaRPr>
          </a:p>
          <a:p>
            <a:pPr algn="ctr" rtl="1" eaLnBrk="1" hangingPunct="1"/>
            <a:r>
              <a:rPr lang="en-US" sz="2800">
                <a:solidFill>
                  <a:srgbClr val="C0504D"/>
                </a:solidFill>
                <a:latin typeface="Arial Narrow" charset="0"/>
                <a:ea typeface="ＭＳ Ｐゴシック" charset="0"/>
                <a:cs typeface="ＭＳ Ｐゴシック" charset="0"/>
              </a:rPr>
              <a:t> Antibiotique</a:t>
            </a:r>
            <a:endParaRPr lang="en-US" sz="600">
              <a:solidFill>
                <a:srgbClr val="C0504D"/>
              </a:solidFill>
              <a:latin typeface="Arial Narrow" charset="0"/>
              <a:ea typeface="ＭＳ Ｐゴシック" charset="0"/>
              <a:cs typeface="ＭＳ Ｐゴシック" charset="0"/>
            </a:endParaRPr>
          </a:p>
        </p:txBody>
      </p:sp>
      <p:pic>
        <p:nvPicPr>
          <p:cNvPr id="2970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0"/>
            <a:ext cx="1541462"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ZoneTexte 1"/>
          <p:cNvSpPr txBox="1">
            <a:spLocks noChangeArrowheads="1"/>
          </p:cNvSpPr>
          <p:nvPr/>
        </p:nvSpPr>
        <p:spPr bwMode="auto">
          <a:xfrm>
            <a:off x="2627313" y="1892300"/>
            <a:ext cx="40322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rtl="1" eaLnBrk="1" hangingPunct="1">
              <a:buFont typeface="Arial" charset="0"/>
              <a:buChar char="•"/>
            </a:pPr>
            <a:r>
              <a:rPr lang="en-US" sz="2000" b="1" i="1">
                <a:solidFill>
                  <a:srgbClr val="000066"/>
                </a:solidFill>
                <a:latin typeface="Arial Narrow" charset="0"/>
                <a:ea typeface="ＭＳ Ｐゴシック" charset="0"/>
                <a:cs typeface="ＭＳ Ｐゴシック" charset="0"/>
              </a:rPr>
              <a:t>La majorité des OMA guérissent  spontanément</a:t>
            </a:r>
          </a:p>
          <a:p>
            <a:pPr rtl="1" eaLnBrk="1" hangingPunct="1">
              <a:buFont typeface="Arial" charset="0"/>
              <a:buChar char="•"/>
            </a:pPr>
            <a:r>
              <a:rPr lang="en-US" sz="2000" b="1" i="1">
                <a:solidFill>
                  <a:srgbClr val="000066"/>
                </a:solidFill>
                <a:latin typeface="Arial Narrow" charset="0"/>
                <a:ea typeface="ＭＳ Ｐゴシック" charset="0"/>
                <a:cs typeface="ＭＳ Ｐゴシック" charset="0"/>
              </a:rPr>
              <a:t>Une partie des enfants bénéficie de l’antibiothérapie (1/14 </a:t>
            </a:r>
            <a:r>
              <a:rPr lang="en-US" sz="2000" b="1" i="1">
                <a:solidFill>
                  <a:srgbClr val="000066"/>
                </a:solidFill>
                <a:latin typeface="Arial Narrow" charset="0"/>
                <a:ea typeface="ＭＳ Ｐゴシック" charset="0"/>
                <a:cs typeface="ＭＳ Ｐゴシック" charset="0"/>
                <a:sym typeface="Wingdings" charset="0"/>
              </a:rPr>
              <a:t>1/3)</a:t>
            </a:r>
            <a:endParaRPr lang="en-US" sz="2000" b="1" i="1">
              <a:solidFill>
                <a:srgbClr val="000066"/>
              </a:solidFill>
              <a:latin typeface="Arial Narrow" charset="0"/>
              <a:ea typeface="ＭＳ Ｐゴシック" charset="0"/>
              <a:cs typeface="ＭＳ Ｐゴシック" charset="0"/>
            </a:endParaRPr>
          </a:p>
          <a:p>
            <a:pPr algn="ctr" rtl="1" eaLnBrk="1" hangingPunct="1"/>
            <a:r>
              <a:rPr lang="en-US" sz="2000" b="1" i="1">
                <a:solidFill>
                  <a:srgbClr val="000066"/>
                </a:solidFill>
                <a:latin typeface="Arial Narrow" charset="0"/>
                <a:ea typeface="ＭＳ Ｐゴシック" charset="0"/>
                <a:cs typeface="ＭＳ Ｐゴシック" charset="0"/>
              </a:rPr>
              <a:t>Importance du bénéfice attendu par rapport au risque individuel et collectif ?</a:t>
            </a:r>
          </a:p>
        </p:txBody>
      </p:sp>
      <p:sp>
        <p:nvSpPr>
          <p:cNvPr id="29708" name="Espace réservé du numéro de diapositive 21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D0C2230-CE7C-B548-93AF-AA9767286F7B}" type="slidenum">
              <a:rPr lang="fr-FR" sz="1600">
                <a:latin typeface="Arial Narrow" charset="0"/>
                <a:cs typeface="Arial" charset="0"/>
              </a:rPr>
              <a:pPr eaLnBrk="1" hangingPunct="1"/>
              <a:t>13</a:t>
            </a:fld>
            <a:endParaRPr lang="fr-FR" sz="1600">
              <a:latin typeface="Arial Narrow" charset="0"/>
              <a:cs typeface="Arial" charset="0"/>
            </a:endParaRPr>
          </a:p>
        </p:txBody>
      </p:sp>
    </p:spTree>
    <p:extLst>
      <p:ext uri="{BB962C8B-B14F-4D97-AF65-F5344CB8AC3E}">
        <p14:creationId xmlns:p14="http://schemas.microsoft.com/office/powerpoint/2010/main" val="2497239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a:xfrm>
            <a:off x="388938" y="344488"/>
            <a:ext cx="6530975" cy="1143000"/>
          </a:xfrm>
        </p:spPr>
        <p:txBody>
          <a:bodyPr/>
          <a:lstStyle/>
          <a:p>
            <a:r>
              <a:rPr lang="fr-FR">
                <a:latin typeface="Arial Narrow" charset="0"/>
                <a:ea typeface="MS PGothic" charset="0"/>
                <a:cs typeface="MS PGothic" charset="0"/>
              </a:rPr>
              <a:t>La clé : la fiabilité </a:t>
            </a:r>
            <a:br>
              <a:rPr lang="fr-FR">
                <a:latin typeface="Arial Narrow" charset="0"/>
                <a:ea typeface="MS PGothic" charset="0"/>
                <a:cs typeface="MS PGothic" charset="0"/>
              </a:rPr>
            </a:br>
            <a:r>
              <a:rPr lang="fr-FR">
                <a:latin typeface="Arial Narrow" charset="0"/>
                <a:ea typeface="MS PGothic" charset="0"/>
                <a:cs typeface="MS PGothic" charset="0"/>
              </a:rPr>
              <a:t>du diagnostic</a:t>
            </a:r>
          </a:p>
        </p:txBody>
      </p:sp>
      <p:sp>
        <p:nvSpPr>
          <p:cNvPr id="34818" name="Espace réservé du numéro de diapositive 3"/>
          <p:cNvSpPr>
            <a:spLocks noGrp="1"/>
          </p:cNvSpPr>
          <p:nvPr>
            <p:ph type="sldNum" sz="quarter" idx="10"/>
          </p:nvPr>
        </p:nvSpPr>
        <p:spPr bwMode="auto">
          <a:xfrm>
            <a:off x="3505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69B8E96-E347-1B4A-95E0-3F288D1754B1}" type="slidenum">
              <a:rPr lang="fr-FR" sz="1600" b="0">
                <a:latin typeface="Arial Narrow" charset="0"/>
                <a:ea typeface="ＭＳ Ｐゴシック" charset="0"/>
                <a:cs typeface="ＭＳ Ｐゴシック" charset="0"/>
              </a:rPr>
              <a:pPr eaLnBrk="1" hangingPunct="1"/>
              <a:t>14</a:t>
            </a:fld>
            <a:endParaRPr lang="fr-FR" sz="1600" b="0">
              <a:latin typeface="Arial Narrow" charset="0"/>
              <a:ea typeface="ＭＳ Ｐゴシック" charset="0"/>
              <a:cs typeface="ＭＳ Ｐゴシック" charset="0"/>
            </a:endParaRPr>
          </a:p>
        </p:txBody>
      </p:sp>
      <p:pic>
        <p:nvPicPr>
          <p:cNvPr id="34819" name="Image 4" descr="OM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220663"/>
            <a:ext cx="1517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779588"/>
            <a:ext cx="80676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p:cNvSpPr>
            <a:spLocks noGrp="1"/>
          </p:cNvSpPr>
          <p:nvPr>
            <p:ph idx="1"/>
          </p:nvPr>
        </p:nvSpPr>
        <p:spPr>
          <a:xfrm>
            <a:off x="5238750" y="2187575"/>
            <a:ext cx="3810000" cy="2381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indent="0" algn="ctr" rtl="1">
              <a:buFont typeface="Arial" charset="0"/>
              <a:buNone/>
              <a:defRPr/>
            </a:pPr>
            <a:r>
              <a:rPr lang="fr-FR" sz="1800" b="1" i="1" dirty="0">
                <a:solidFill>
                  <a:srgbClr val="1F497D"/>
                </a:solidFill>
                <a:ea typeface="MS PGothic" pitchFamily="34" charset="-128"/>
                <a:cs typeface="MS PGothic" pitchFamily="34" charset="-128"/>
              </a:rPr>
              <a:t>Si le diagnostic n’est pas certain : pas d’antibiotiques :  </a:t>
            </a:r>
            <a:r>
              <a:rPr lang="fr-FR" sz="1800" b="1" i="1" dirty="0" err="1">
                <a:solidFill>
                  <a:srgbClr val="1F497D"/>
                </a:solidFill>
                <a:ea typeface="MS PGothic" pitchFamily="34" charset="-128"/>
                <a:cs typeface="MS PGothic" pitchFamily="34" charset="-128"/>
              </a:rPr>
              <a:t>Wait</a:t>
            </a:r>
            <a:r>
              <a:rPr lang="fr-FR" sz="1800" b="1" i="1" dirty="0">
                <a:solidFill>
                  <a:srgbClr val="1F497D"/>
                </a:solidFill>
                <a:ea typeface="MS PGothic" pitchFamily="34" charset="-128"/>
                <a:cs typeface="MS PGothic" pitchFamily="34" charset="-128"/>
              </a:rPr>
              <a:t> and </a:t>
            </a:r>
            <a:r>
              <a:rPr lang="fr-FR" sz="1800" b="1" i="1" dirty="0" err="1">
                <a:solidFill>
                  <a:srgbClr val="1F497D"/>
                </a:solidFill>
                <a:ea typeface="MS PGothic" pitchFamily="34" charset="-128"/>
                <a:cs typeface="MS PGothic" pitchFamily="34" charset="-128"/>
              </a:rPr>
              <a:t>see</a:t>
            </a:r>
            <a:endParaRPr lang="fr-FR" sz="1800" b="1" i="1" dirty="0">
              <a:solidFill>
                <a:srgbClr val="1F497D"/>
              </a:solidFill>
              <a:ea typeface="MS PGothic" pitchFamily="34" charset="-128"/>
              <a:cs typeface="MS PGothic" pitchFamily="34" charset="-128"/>
            </a:endParaRPr>
          </a:p>
        </p:txBody>
      </p:sp>
    </p:spTree>
    <p:extLst>
      <p:ext uri="{BB962C8B-B14F-4D97-AF65-F5344CB8AC3E}">
        <p14:creationId xmlns:p14="http://schemas.microsoft.com/office/powerpoint/2010/main" val="15140348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ctrTitle"/>
          </p:nvPr>
        </p:nvSpPr>
        <p:spPr>
          <a:xfrm>
            <a:off x="685800" y="265113"/>
            <a:ext cx="7772400" cy="2489200"/>
          </a:xfrm>
        </p:spPr>
        <p:txBody>
          <a:bodyPr/>
          <a:lstStyle/>
          <a:p>
            <a:r>
              <a:rPr lang="fr-FR" sz="4000" dirty="0">
                <a:latin typeface="Arial Narrow" charset="0"/>
                <a:ea typeface="MS PGothic" charset="0"/>
                <a:cs typeface="MS PGothic" charset="0"/>
              </a:rPr>
              <a:t>Question 2</a:t>
            </a:r>
            <a:br>
              <a:rPr lang="fr-FR" sz="4000" dirty="0">
                <a:latin typeface="Arial Narrow" charset="0"/>
                <a:ea typeface="MS PGothic" charset="0"/>
                <a:cs typeface="MS PGothic" charset="0"/>
              </a:rPr>
            </a:br>
            <a:r>
              <a:rPr lang="fr-FR" sz="4000" dirty="0">
                <a:latin typeface="Arial Narrow" charset="0"/>
                <a:ea typeface="MS PGothic" charset="0"/>
                <a:cs typeface="MS PGothic" charset="0"/>
              </a:rPr>
              <a:t>FAUT-IL PRESCRIRE LES ANTIBIOTIQUES DANS LES </a:t>
            </a:r>
            <a:r>
              <a:rPr lang="fr-FR" sz="4000" dirty="0" smtClean="0">
                <a:latin typeface="Arial Narrow" charset="0"/>
                <a:ea typeface="MS PGothic" charset="0"/>
                <a:cs typeface="MS PGothic" charset="0"/>
              </a:rPr>
              <a:t>OMA P </a:t>
            </a:r>
            <a:r>
              <a:rPr lang="fr-FR" sz="4000" dirty="0">
                <a:latin typeface="Arial Narrow" charset="0"/>
                <a:ea typeface="MS PGothic" charset="0"/>
                <a:cs typeface="MS PGothic" charset="0"/>
              </a:rPr>
              <a:t>?</a:t>
            </a:r>
          </a:p>
        </p:txBody>
      </p:sp>
      <p:sp>
        <p:nvSpPr>
          <p:cNvPr id="35842" name="Sous-titre 2"/>
          <p:cNvSpPr>
            <a:spLocks noGrp="1"/>
          </p:cNvSpPr>
          <p:nvPr>
            <p:ph type="subTitle" idx="1"/>
          </p:nvPr>
        </p:nvSpPr>
        <p:spPr>
          <a:xfrm>
            <a:off x="1371600" y="3092450"/>
            <a:ext cx="6400800" cy="2728913"/>
          </a:xfrm>
        </p:spPr>
        <p:txBody>
          <a:bodyPr/>
          <a:lstStyle/>
          <a:p>
            <a:r>
              <a:rPr lang="fr-FR" sz="2400" b="1" i="1">
                <a:solidFill>
                  <a:srgbClr val="000066"/>
                </a:solidFill>
                <a:latin typeface="Arial Narrow" charset="0"/>
                <a:ea typeface="ＭＳ Ｐゴシック" charset="0"/>
                <a:cs typeface="ＭＳ Ｐゴシック" charset="0"/>
              </a:rPr>
              <a:t>OUI, IL FAUT PRESCIRE</a:t>
            </a:r>
          </a:p>
          <a:p>
            <a:pPr algn="l">
              <a:buFontTx/>
              <a:buChar char="-"/>
            </a:pPr>
            <a:r>
              <a:rPr lang="fr-FR" sz="2400" b="1" i="1">
                <a:solidFill>
                  <a:srgbClr val="000066"/>
                </a:solidFill>
                <a:latin typeface="Arial Narrow" charset="0"/>
                <a:ea typeface="ＭＳ Ｐゴシック" charset="0"/>
                <a:cs typeface="ＭＳ Ｐゴシック" charset="0"/>
              </a:rPr>
              <a:t>OMA P du moins de 2 ans dument diagnostiquée</a:t>
            </a:r>
          </a:p>
          <a:p>
            <a:pPr algn="l">
              <a:buFontTx/>
              <a:buChar char="-"/>
            </a:pPr>
            <a:r>
              <a:rPr lang="fr-FR" sz="2400" b="1" i="1">
                <a:solidFill>
                  <a:srgbClr val="000066"/>
                </a:solidFill>
                <a:latin typeface="Arial Narrow" charset="0"/>
                <a:ea typeface="ＭＳ Ｐゴシック" charset="0"/>
                <a:cs typeface="ＭＳ Ｐゴシック" charset="0"/>
              </a:rPr>
              <a:t>Au delà de 2 ans</a:t>
            </a:r>
          </a:p>
          <a:p>
            <a:pPr marL="914400" lvl="1" indent="-457200" algn="l">
              <a:buFontTx/>
              <a:buChar char="-"/>
            </a:pPr>
            <a:r>
              <a:rPr lang="fr-FR" sz="2400" b="1" i="1">
                <a:solidFill>
                  <a:srgbClr val="000066"/>
                </a:solidFill>
                <a:latin typeface="Arial Narrow" charset="0"/>
                <a:ea typeface="ＭＳ Ｐゴシック" charset="0"/>
                <a:cs typeface="ＭＳ Ｐゴシック" charset="0"/>
              </a:rPr>
              <a:t>D</a:t>
            </a:r>
            <a:r>
              <a:rPr lang="ja-JP" altLang="fr-FR" sz="2400" b="1" i="1">
                <a:solidFill>
                  <a:srgbClr val="000066"/>
                </a:solidFill>
                <a:latin typeface="Arial Narrow" charset="0"/>
                <a:ea typeface="ＭＳ Ｐゴシック" charset="0"/>
                <a:cs typeface="ＭＳ Ｐゴシック" charset="0"/>
              </a:rPr>
              <a:t>’</a:t>
            </a:r>
            <a:r>
              <a:rPr lang="fr-FR" altLang="ja-JP" sz="2400" b="1" i="1">
                <a:solidFill>
                  <a:srgbClr val="000066"/>
                </a:solidFill>
                <a:latin typeface="Arial Narrow" charset="0"/>
                <a:ea typeface="ＭＳ Ｐゴシック" charset="0"/>
                <a:cs typeface="ＭＳ Ｐゴシック" charset="0"/>
              </a:rPr>
              <a:t>emblée si très symptomatique</a:t>
            </a:r>
          </a:p>
          <a:p>
            <a:pPr marL="914400" lvl="1" indent="-457200" algn="l">
              <a:buFontTx/>
              <a:buChar char="-"/>
            </a:pPr>
            <a:r>
              <a:rPr lang="fr-FR" sz="2400" b="1" i="1">
                <a:solidFill>
                  <a:srgbClr val="000066"/>
                </a:solidFill>
                <a:latin typeface="Arial Narrow" charset="0"/>
                <a:ea typeface="ＭＳ Ｐゴシック" charset="0"/>
                <a:cs typeface="ＭＳ Ｐゴシック" charset="0"/>
              </a:rPr>
              <a:t>Retardée sinon (48 heures) </a:t>
            </a:r>
          </a:p>
          <a:p>
            <a:pPr algn="l">
              <a:buFontTx/>
              <a:buChar char="-"/>
            </a:pPr>
            <a:endParaRPr lang="fr-FR">
              <a:solidFill>
                <a:srgbClr val="898989"/>
              </a:solidFill>
              <a:latin typeface="Arial Narrow" charset="0"/>
              <a:ea typeface="MS PGothic" charset="0"/>
              <a:cs typeface="MS PGothic" charset="0"/>
            </a:endParaRPr>
          </a:p>
          <a:p>
            <a:pPr algn="l">
              <a:buFontTx/>
              <a:buChar char="-"/>
            </a:pPr>
            <a:endParaRPr lang="fr-FR">
              <a:solidFill>
                <a:srgbClr val="898989"/>
              </a:solidFill>
              <a:latin typeface="Arial Narrow" charset="0"/>
              <a:ea typeface="MS PGothic" charset="0"/>
              <a:cs typeface="MS PGothic" charset="0"/>
            </a:endParaRPr>
          </a:p>
          <a:p>
            <a:pPr algn="l">
              <a:buFontTx/>
              <a:buChar char="-"/>
            </a:pPr>
            <a:endParaRPr lang="fr-FR">
              <a:solidFill>
                <a:srgbClr val="898989"/>
              </a:solidFill>
              <a:latin typeface="Arial Narrow" charset="0"/>
              <a:ea typeface="MS PGothic" charset="0"/>
              <a:cs typeface="MS PGothic" charset="0"/>
            </a:endParaRPr>
          </a:p>
        </p:txBody>
      </p:sp>
      <p:sp>
        <p:nvSpPr>
          <p:cNvPr id="3584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B1013E1-670A-5144-83F1-9336E379A374}" type="slidenum">
              <a:rPr lang="fr-FR" sz="1600">
                <a:latin typeface="Arial Narrow" charset="0"/>
                <a:cs typeface="Arial" charset="0"/>
              </a:rPr>
              <a:pPr eaLnBrk="1" hangingPunct="1"/>
              <a:t>15</a:t>
            </a:fld>
            <a:endParaRPr lang="fr-FR" sz="1600">
              <a:latin typeface="Arial Narrow" charset="0"/>
              <a:cs typeface="Arial" charset="0"/>
            </a:endParaRPr>
          </a:p>
        </p:txBody>
      </p:sp>
    </p:spTree>
    <p:extLst>
      <p:ext uri="{BB962C8B-B14F-4D97-AF65-F5344CB8AC3E}">
        <p14:creationId xmlns:p14="http://schemas.microsoft.com/office/powerpoint/2010/main" val="22842577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76512" y="695058"/>
            <a:ext cx="8185802" cy="892175"/>
          </a:xfrm>
        </p:spPr>
        <p:txBody>
          <a:bodyPr/>
          <a:lstStyle/>
          <a:p>
            <a:r>
              <a:rPr lang="fr-FR" sz="2800" dirty="0">
                <a:latin typeface="Arial Narrow" charset="0"/>
                <a:ea typeface="MS PGothic" charset="0"/>
                <a:cs typeface="MS PGothic" charset="0"/>
              </a:rPr>
              <a:t>Portage et résistance du pneumocoque et </a:t>
            </a:r>
            <a:r>
              <a:rPr lang="fr-FR" sz="2800" dirty="0" smtClean="0">
                <a:latin typeface="Arial Narrow" charset="0"/>
                <a:ea typeface="MS PGothic" charset="0"/>
                <a:cs typeface="MS PGothic" charset="0"/>
              </a:rPr>
              <a:t/>
            </a:r>
            <a:br>
              <a:rPr lang="fr-FR" sz="2800" dirty="0" smtClean="0">
                <a:latin typeface="Arial Narrow" charset="0"/>
                <a:ea typeface="MS PGothic" charset="0"/>
                <a:cs typeface="MS PGothic" charset="0"/>
              </a:rPr>
            </a:br>
            <a:r>
              <a:rPr lang="fr-FR" sz="2800" dirty="0" smtClean="0">
                <a:latin typeface="Arial Narrow" charset="0"/>
                <a:ea typeface="MS PGothic" charset="0"/>
                <a:cs typeface="MS PGothic" charset="0"/>
              </a:rPr>
              <a:t>d</a:t>
            </a:r>
            <a:r>
              <a:rPr lang="ja-JP" altLang="fr-FR" sz="2800" dirty="0" smtClean="0">
                <a:latin typeface="Arial Narrow" charset="0"/>
                <a:ea typeface="MS PGothic" charset="0"/>
                <a:cs typeface="MS PGothic" charset="0"/>
              </a:rPr>
              <a:t>’</a:t>
            </a:r>
            <a:r>
              <a:rPr lang="fr-FR" altLang="ja-JP" sz="2800" i="1" dirty="0" smtClean="0">
                <a:latin typeface="Arial Narrow" charset="0"/>
                <a:ea typeface="MS PGothic" charset="0"/>
                <a:cs typeface="MS PGothic" charset="0"/>
              </a:rPr>
              <a:t>H</a:t>
            </a:r>
            <a:r>
              <a:rPr lang="fr-FR" altLang="ja-JP" sz="2800" i="1" dirty="0">
                <a:latin typeface="Arial Narrow" charset="0"/>
                <a:ea typeface="MS PGothic" charset="0"/>
                <a:cs typeface="MS PGothic" charset="0"/>
              </a:rPr>
              <a:t>. </a:t>
            </a:r>
            <a:r>
              <a:rPr lang="fr-FR" altLang="ja-JP" sz="2800" i="1" dirty="0" err="1">
                <a:latin typeface="Arial Narrow" charset="0"/>
                <a:ea typeface="MS PGothic" charset="0"/>
                <a:cs typeface="MS PGothic" charset="0"/>
              </a:rPr>
              <a:t>influenzae</a:t>
            </a:r>
            <a:r>
              <a:rPr lang="fr-FR" altLang="ja-JP" sz="2800" i="1" dirty="0">
                <a:latin typeface="Arial Narrow" charset="0"/>
                <a:ea typeface="MS PGothic" charset="0"/>
                <a:cs typeface="MS PGothic" charset="0"/>
              </a:rPr>
              <a:t> </a:t>
            </a:r>
            <a:r>
              <a:rPr lang="fr-FR" altLang="ja-JP" sz="2800" dirty="0">
                <a:latin typeface="Arial Narrow" charset="0"/>
                <a:ea typeface="MS PGothic" charset="0"/>
                <a:cs typeface="MS PGothic" charset="0"/>
              </a:rPr>
              <a:t>chez des nourrissons présentant une OMA</a:t>
            </a:r>
            <a:br>
              <a:rPr lang="fr-FR" altLang="ja-JP" sz="2800" dirty="0">
                <a:latin typeface="Arial Narrow" charset="0"/>
                <a:ea typeface="MS PGothic" charset="0"/>
                <a:cs typeface="MS PGothic" charset="0"/>
              </a:rPr>
            </a:br>
            <a:endParaRPr lang="fr-FR" sz="2800" dirty="0">
              <a:latin typeface="Arial Narrow" charset="0"/>
              <a:ea typeface="MS PGothic" charset="0"/>
              <a:cs typeface="MS PGothic" charset="0"/>
            </a:endParaRPr>
          </a:p>
        </p:txBody>
      </p:sp>
      <p:graphicFrame>
        <p:nvGraphicFramePr>
          <p:cNvPr id="4" name="Tableau 3"/>
          <p:cNvGraphicFramePr>
            <a:graphicFrameLocks noGrp="1"/>
          </p:cNvGraphicFramePr>
          <p:nvPr/>
        </p:nvGraphicFramePr>
        <p:xfrm>
          <a:off x="123825" y="1544638"/>
          <a:ext cx="8967788" cy="4383088"/>
        </p:xfrm>
        <a:graphic>
          <a:graphicData uri="http://schemas.openxmlformats.org/drawingml/2006/table">
            <a:tbl>
              <a:tblPr/>
              <a:tblGrid>
                <a:gridCol w="2346325"/>
                <a:gridCol w="1763713"/>
                <a:gridCol w="1887537"/>
                <a:gridCol w="1909763"/>
                <a:gridCol w="1060450"/>
              </a:tblGrid>
              <a:tr h="1771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a:ln>
                          <a:noFill/>
                        </a:ln>
                        <a:solidFill>
                          <a:schemeClr val="tx2"/>
                        </a:solidFill>
                        <a:effectLst/>
                        <a:latin typeface="Arial Narrow"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a:ln>
                          <a:noFill/>
                        </a:ln>
                        <a:solidFill>
                          <a:schemeClr val="tx2"/>
                        </a:solidFill>
                        <a:effectLst/>
                        <a:latin typeface="Arial Narrow"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Portage</a:t>
                      </a:r>
                      <a:endParaRPr kumimoji="0" lang="fr-FR" sz="1800" b="1" i="0" u="none" strike="noStrike" cap="none" normalizeH="0" baseline="0">
                        <a:ln>
                          <a:noFill/>
                        </a:ln>
                        <a:solidFill>
                          <a:srgbClr val="000090"/>
                        </a:solidFill>
                        <a:effectLst/>
                        <a:latin typeface="Arial Narrow" charset="0"/>
                        <a:ea typeface="MS PGothic" charset="0"/>
                        <a:cs typeface="MS PGothic"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OMA</a:t>
                      </a:r>
                      <a:r>
                        <a:rPr kumimoji="0" lang="fr-FR" sz="2000" b="1" i="0" u="none" strike="noStrike" cap="none" normalizeH="0" baseline="0">
                          <a:ln>
                            <a:noFill/>
                          </a:ln>
                          <a:solidFill>
                            <a:schemeClr val="tx2"/>
                          </a:solidFill>
                          <a:effectLst/>
                          <a:latin typeface="Arial Narrow" charset="0"/>
                          <a:ea typeface="MS PGothic" charset="0"/>
                          <a:cs typeface="MS PGothic" charset="0"/>
                        </a:rPr>
                        <a:t> </a:t>
                      </a:r>
                      <a:r>
                        <a:rPr kumimoji="0" lang="fr-FR" sz="2000" b="1" i="0" u="none" strike="noStrike" cap="none" normalizeH="0" baseline="0">
                          <a:ln>
                            <a:noFill/>
                          </a:ln>
                          <a:solidFill>
                            <a:srgbClr val="800000"/>
                          </a:solidFill>
                          <a:effectLst/>
                          <a:latin typeface="Arial Narrow" charset="0"/>
                          <a:ea typeface="MS PGothic" charset="0"/>
                          <a:cs typeface="MS PGothic" charset="0"/>
                        </a:rPr>
                        <a:t>avant PCV7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N=1807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1993-2000</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OMA après  PCV7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N=3498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2006-2009</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OMA</a:t>
                      </a:r>
                      <a:r>
                        <a:rPr kumimoji="0" lang="fr-FR" sz="2000" b="1" i="0" u="none" strike="noStrike" cap="none" normalizeH="0" baseline="0">
                          <a:ln>
                            <a:noFill/>
                          </a:ln>
                          <a:solidFill>
                            <a:schemeClr val="tx2"/>
                          </a:solidFill>
                          <a:effectLst/>
                          <a:latin typeface="Arial Narrow" charset="0"/>
                          <a:ea typeface="MS PGothic" charset="0"/>
                          <a:cs typeface="MS PGothic" charset="0"/>
                        </a:rPr>
                        <a:t> </a:t>
                      </a:r>
                      <a:r>
                        <a:rPr kumimoji="0" lang="fr-FR" sz="2000" b="1" i="0" u="none" strike="noStrike" cap="none" normalizeH="0" baseline="0">
                          <a:ln>
                            <a:noFill/>
                          </a:ln>
                          <a:solidFill>
                            <a:srgbClr val="800000"/>
                          </a:solidFill>
                          <a:effectLst/>
                          <a:latin typeface="Arial Narrow" charset="0"/>
                          <a:ea typeface="MS PGothic" charset="0"/>
                          <a:cs typeface="MS PGothic" charset="0"/>
                        </a:rPr>
                        <a:t>après  PCV13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N=1862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2010-2011</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p</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2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a:ln>
                            <a:noFill/>
                          </a:ln>
                          <a:solidFill>
                            <a:srgbClr val="000090"/>
                          </a:solidFill>
                          <a:effectLst/>
                          <a:latin typeface="Arial Narrow" charset="0"/>
                          <a:ea typeface="MS PGothic" charset="0"/>
                          <a:cs typeface="MS PGothic" charset="0"/>
                        </a:rPr>
                        <a:t>S. pneumoniae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PCV7 Vaccine types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Pénicilline I</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Penicilline 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1047 (58%)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67%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30%</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23%</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2026 (58%)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9%</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1049 (56%)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89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NT </a:t>
                      </a:r>
                      <a:r>
                        <a:rPr kumimoji="0" lang="fr-FR" sz="2000" b="0" i="1" u="none" strike="noStrike" cap="none" normalizeH="0" baseline="0">
                          <a:ln>
                            <a:noFill/>
                          </a:ln>
                          <a:solidFill>
                            <a:srgbClr val="000090"/>
                          </a:solidFill>
                          <a:effectLst/>
                          <a:latin typeface="Arial Narrow" charset="0"/>
                          <a:ea typeface="MS PGothic" charset="0"/>
                          <a:cs typeface="MS PGothic" charset="0"/>
                        </a:rPr>
                        <a:t>H. influenzae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ßlactamase +</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Souches BLNAR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849 (47%)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1686 (48%)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993 (53%)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NS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bl>
          </a:graphicData>
        </a:graphic>
      </p:graphicFrame>
      <p:sp>
        <p:nvSpPr>
          <p:cNvPr id="39964" name="ZoneTexte 1"/>
          <p:cNvSpPr txBox="1">
            <a:spLocks noChangeArrowheads="1"/>
          </p:cNvSpPr>
          <p:nvPr/>
        </p:nvSpPr>
        <p:spPr bwMode="auto">
          <a:xfrm>
            <a:off x="2833688" y="6048375"/>
            <a:ext cx="3476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ltLang="ja-JP" sz="1600" i="1">
                <a:solidFill>
                  <a:srgbClr val="000090"/>
                </a:solidFill>
                <a:latin typeface="Arial Narrow" charset="0"/>
              </a:rPr>
              <a:t>Adapté  de Arch Péd, 2011;18:926-31</a:t>
            </a:r>
            <a:br>
              <a:rPr lang="fr-FR" altLang="ja-JP" sz="1600" i="1">
                <a:solidFill>
                  <a:srgbClr val="000090"/>
                </a:solidFill>
                <a:latin typeface="Arial Narrow" charset="0"/>
              </a:rPr>
            </a:br>
            <a:endParaRPr lang="fr-FR" sz="1200" i="1">
              <a:solidFill>
                <a:srgbClr val="000090"/>
              </a:solidFill>
              <a:latin typeface="Arial Narrow" charset="0"/>
            </a:endParaRPr>
          </a:p>
        </p:txBody>
      </p:sp>
      <p:sp>
        <p:nvSpPr>
          <p:cNvPr id="39965" name="Espace réservé du numéro de diapositive 5"/>
          <p:cNvSpPr>
            <a:spLocks noGrp="1"/>
          </p:cNvSpPr>
          <p:nvPr>
            <p:ph type="sldNum" sz="quarter" idx="10"/>
          </p:nvPr>
        </p:nvSpPr>
        <p:spPr bwMode="auto">
          <a:xfrm>
            <a:off x="3505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F4F6DC9-6315-EC41-AED1-74DF12350F41}" type="slidenum">
              <a:rPr lang="fr-FR" sz="1600">
                <a:solidFill>
                  <a:srgbClr val="898989"/>
                </a:solidFill>
                <a:cs typeface="Arial" charset="0"/>
              </a:rPr>
              <a:pPr eaLnBrk="1" hangingPunct="1"/>
              <a:t>16</a:t>
            </a:fld>
            <a:endParaRPr lang="fr-FR" sz="1600">
              <a:solidFill>
                <a:srgbClr val="898989"/>
              </a:solidFill>
              <a:cs typeface="Arial" charset="0"/>
            </a:endParaRPr>
          </a:p>
        </p:txBody>
      </p:sp>
    </p:spTree>
    <p:extLst>
      <p:ext uri="{BB962C8B-B14F-4D97-AF65-F5344CB8AC3E}">
        <p14:creationId xmlns:p14="http://schemas.microsoft.com/office/powerpoint/2010/main" val="19710985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182125405"/>
              </p:ext>
            </p:extLst>
          </p:nvPr>
        </p:nvGraphicFramePr>
        <p:xfrm>
          <a:off x="98425" y="1438275"/>
          <a:ext cx="8993188" cy="4383088"/>
        </p:xfrm>
        <a:graphic>
          <a:graphicData uri="http://schemas.openxmlformats.org/drawingml/2006/table">
            <a:tbl>
              <a:tblPr/>
              <a:tblGrid>
                <a:gridCol w="2371725"/>
                <a:gridCol w="1763713"/>
                <a:gridCol w="1887537"/>
                <a:gridCol w="1909763"/>
                <a:gridCol w="1060450"/>
              </a:tblGrid>
              <a:tr h="1771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a:ln>
                          <a:noFill/>
                        </a:ln>
                        <a:solidFill>
                          <a:srgbClr val="000090"/>
                        </a:solidFill>
                        <a:effectLst/>
                        <a:latin typeface="Arial Narrow"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a:ln>
                          <a:noFill/>
                        </a:ln>
                        <a:solidFill>
                          <a:srgbClr val="000090"/>
                        </a:solidFill>
                        <a:effectLst/>
                        <a:latin typeface="Arial Narrow"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Portage</a:t>
                      </a:r>
                      <a:endParaRPr kumimoji="0" lang="fr-FR" sz="1800" b="1" i="0" u="none" strike="noStrike" cap="none" normalizeH="0" baseline="0">
                        <a:ln>
                          <a:noFill/>
                        </a:ln>
                        <a:solidFill>
                          <a:srgbClr val="000090"/>
                        </a:solidFill>
                        <a:effectLst/>
                        <a:latin typeface="Arial Narrow" charset="0"/>
                        <a:ea typeface="MS PGothic" charset="0"/>
                        <a:cs typeface="MS PGothic"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OMA </a:t>
                      </a:r>
                      <a:r>
                        <a:rPr kumimoji="0" lang="fr-FR" sz="2000" b="1" i="0" u="none" strike="noStrike" cap="none" normalizeH="0" baseline="0">
                          <a:ln>
                            <a:noFill/>
                          </a:ln>
                          <a:solidFill>
                            <a:schemeClr val="accent2"/>
                          </a:solidFill>
                          <a:effectLst/>
                          <a:latin typeface="Arial Narrow" charset="0"/>
                          <a:ea typeface="MS PGothic" charset="0"/>
                          <a:cs typeface="MS PGothic" charset="0"/>
                        </a:rPr>
                        <a:t>avant PCV7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N=1807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1993-2000</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90"/>
                          </a:solidFill>
                          <a:effectLst/>
                          <a:latin typeface="Arial Narrow" charset="0"/>
                          <a:ea typeface="MS PGothic" charset="0"/>
                          <a:cs typeface="MS PGothic" charset="0"/>
                        </a:rPr>
                        <a:t>OMA </a:t>
                      </a:r>
                      <a:r>
                        <a:rPr kumimoji="0" lang="fr-FR" sz="2400" b="1" i="0" u="none" strike="noStrike" cap="none" normalizeH="0" baseline="0" dirty="0">
                          <a:ln>
                            <a:noFill/>
                          </a:ln>
                          <a:solidFill>
                            <a:srgbClr val="C0504D"/>
                          </a:solidFill>
                          <a:effectLst/>
                          <a:latin typeface="Arial Narrow" charset="0"/>
                          <a:ea typeface="MS PGothic" charset="0"/>
                          <a:cs typeface="MS PGothic" charset="0"/>
                        </a:rPr>
                        <a:t>après</a:t>
                      </a:r>
                      <a:r>
                        <a:rPr kumimoji="0" lang="fr-FR" sz="2000" b="1" i="0" u="none" strike="noStrike" cap="none" normalizeH="0" baseline="0" dirty="0">
                          <a:ln>
                            <a:noFill/>
                          </a:ln>
                          <a:solidFill>
                            <a:srgbClr val="C0504D"/>
                          </a:solidFill>
                          <a:effectLst/>
                          <a:latin typeface="Arial Narrow" charset="0"/>
                          <a:ea typeface="MS PGothic" charset="0"/>
                          <a:cs typeface="MS PGothic" charset="0"/>
                        </a:rPr>
                        <a:t>  PCV7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90"/>
                          </a:solidFill>
                          <a:effectLst/>
                          <a:latin typeface="Arial Narrow" charset="0"/>
                          <a:ea typeface="MS PGothic" charset="0"/>
                          <a:cs typeface="MS PGothic" charset="0"/>
                        </a:rPr>
                        <a:t>N=3498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90"/>
                          </a:solidFill>
                          <a:effectLst/>
                          <a:latin typeface="Arial Narrow" charset="0"/>
                          <a:ea typeface="MS PGothic" charset="0"/>
                          <a:cs typeface="MS PGothic" charset="0"/>
                        </a:rPr>
                        <a:t>2006-2009</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OMA </a:t>
                      </a:r>
                      <a:r>
                        <a:rPr kumimoji="0" lang="fr-FR" sz="2000" b="1" i="0" u="none" strike="noStrike" cap="none" normalizeH="0" baseline="0">
                          <a:ln>
                            <a:noFill/>
                          </a:ln>
                          <a:solidFill>
                            <a:srgbClr val="C0504D"/>
                          </a:solidFill>
                          <a:effectLst/>
                          <a:latin typeface="Arial Narrow" charset="0"/>
                          <a:ea typeface="MS PGothic" charset="0"/>
                          <a:cs typeface="MS PGothic" charset="0"/>
                        </a:rPr>
                        <a:t>après  PCV13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N=1862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2010-2011</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90"/>
                          </a:solidFill>
                          <a:effectLst/>
                          <a:latin typeface="Arial Narrow" charset="0"/>
                          <a:ea typeface="MS PGothic" charset="0"/>
                          <a:cs typeface="MS PGothic" charset="0"/>
                        </a:rPr>
                        <a:t>p</a:t>
                      </a: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2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a:ln>
                            <a:noFill/>
                          </a:ln>
                          <a:solidFill>
                            <a:srgbClr val="000090"/>
                          </a:solidFill>
                          <a:effectLst/>
                          <a:latin typeface="Arial Narrow" charset="0"/>
                          <a:ea typeface="MS PGothic" charset="0"/>
                          <a:cs typeface="MS PGothic" charset="0"/>
                        </a:rPr>
                        <a:t>S. pneumoniae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PCV7 Vaccine types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Pénicilline I</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Penicilline 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1047 (58%)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67%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30%</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23%</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2026 (58%)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9%</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1049 (56%)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&lt;0,0001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89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NT </a:t>
                      </a:r>
                      <a:r>
                        <a:rPr kumimoji="0" lang="fr-FR" sz="2000" b="0" i="1" u="none" strike="noStrike" cap="none" normalizeH="0" baseline="0">
                          <a:ln>
                            <a:noFill/>
                          </a:ln>
                          <a:solidFill>
                            <a:srgbClr val="000090"/>
                          </a:solidFill>
                          <a:effectLst/>
                          <a:latin typeface="Arial Narrow" charset="0"/>
                          <a:ea typeface="MS PGothic" charset="0"/>
                          <a:cs typeface="MS PGothic" charset="0"/>
                        </a:rPr>
                        <a:t>H. influenzae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ßlactamase +</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Souches BLNAR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849 (47%)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39%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1686 (48%)</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993 (53%)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12%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90"/>
                          </a:solidFill>
                          <a:effectLst/>
                          <a:latin typeface="Arial Narrow" charset="0"/>
                          <a:ea typeface="MS PGothic" charset="0"/>
                          <a:cs typeface="MS PGothic" charset="0"/>
                        </a:rPr>
                        <a:t>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000090"/>
                          </a:solidFill>
                          <a:effectLst/>
                          <a:latin typeface="Arial Narrow" charset="0"/>
                          <a:ea typeface="MS PGothic" charset="0"/>
                          <a:cs typeface="MS PGothic" charset="0"/>
                        </a:rPr>
                        <a:t>&lt;0,0001</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000090"/>
                          </a:solidFill>
                          <a:effectLst/>
                          <a:latin typeface="Arial Narrow" charset="0"/>
                          <a:ea typeface="MS PGothic" charset="0"/>
                          <a:cs typeface="MS PGothic" charset="0"/>
                        </a:rPr>
                        <a:t>NS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bl>
          </a:graphicData>
        </a:graphic>
      </p:graphicFrame>
      <p:sp>
        <p:nvSpPr>
          <p:cNvPr id="42012" name="Espace réservé du numéro de diapositive 4"/>
          <p:cNvSpPr>
            <a:spLocks noGrp="1"/>
          </p:cNvSpPr>
          <p:nvPr>
            <p:ph type="sldNum" sz="quarter" idx="10"/>
          </p:nvPr>
        </p:nvSpPr>
        <p:spPr bwMode="auto">
          <a:xfrm>
            <a:off x="3505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0B19547-AE70-8843-A54A-5A8A0D00168F}" type="slidenum">
              <a:rPr lang="fr-FR" sz="1600">
                <a:solidFill>
                  <a:srgbClr val="898989"/>
                </a:solidFill>
                <a:latin typeface="Arial Narrow" charset="0"/>
                <a:cs typeface="Arial" charset="0"/>
              </a:rPr>
              <a:pPr eaLnBrk="1" hangingPunct="1"/>
              <a:t>17</a:t>
            </a:fld>
            <a:endParaRPr lang="fr-FR" sz="1600">
              <a:solidFill>
                <a:srgbClr val="898989"/>
              </a:solidFill>
              <a:latin typeface="Arial Narrow" charset="0"/>
              <a:cs typeface="Arial" charset="0"/>
            </a:endParaRPr>
          </a:p>
        </p:txBody>
      </p:sp>
      <p:sp>
        <p:nvSpPr>
          <p:cNvPr id="42013" name="Rectangle avec flèche vers la droite 4"/>
          <p:cNvSpPr>
            <a:spLocks noChangeArrowheads="1"/>
          </p:cNvSpPr>
          <p:nvPr/>
        </p:nvSpPr>
        <p:spPr bwMode="auto">
          <a:xfrm>
            <a:off x="2677599" y="2874963"/>
            <a:ext cx="2548451" cy="1800225"/>
          </a:xfrm>
          <a:prstGeom prst="rightArrowCallout">
            <a:avLst>
              <a:gd name="adj1" fmla="val 25000"/>
              <a:gd name="adj2" fmla="val 25000"/>
              <a:gd name="adj3" fmla="val 24999"/>
              <a:gd name="adj4" fmla="val 6497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lstStyle/>
          <a:p>
            <a:endParaRPr lang="fr-FR" dirty="0" smtClean="0">
              <a:solidFill>
                <a:srgbClr val="FFFFFF"/>
              </a:solidFill>
            </a:endParaRPr>
          </a:p>
          <a:p>
            <a:r>
              <a:rPr lang="fr-FR" dirty="0" smtClean="0">
                <a:solidFill>
                  <a:srgbClr val="FFFFFF"/>
                </a:solidFill>
              </a:rPr>
              <a:t>90 </a:t>
            </a:r>
            <a:r>
              <a:rPr lang="fr-FR" dirty="0">
                <a:solidFill>
                  <a:srgbClr val="FFFFFF"/>
                </a:solidFill>
              </a:rPr>
              <a:t>% de ces souches sont sensibles à l</a:t>
            </a:r>
            <a:r>
              <a:rPr lang="ja-JP" altLang="fr-FR" dirty="0">
                <a:solidFill>
                  <a:srgbClr val="FFFFFF"/>
                </a:solidFill>
              </a:rPr>
              <a:t>’</a:t>
            </a:r>
            <a:r>
              <a:rPr lang="fr-FR" altLang="ja-JP" dirty="0">
                <a:solidFill>
                  <a:srgbClr val="FFFFFF"/>
                </a:solidFill>
              </a:rPr>
              <a:t>amoxicilline</a:t>
            </a:r>
            <a:endParaRPr lang="fr-FR" dirty="0">
              <a:solidFill>
                <a:srgbClr val="FFFFFF"/>
              </a:solidFill>
            </a:endParaRPr>
          </a:p>
        </p:txBody>
      </p:sp>
      <p:sp>
        <p:nvSpPr>
          <p:cNvPr id="42014" name="Rectangle avec flèche vers la gauche 6"/>
          <p:cNvSpPr>
            <a:spLocks noChangeArrowheads="1"/>
          </p:cNvSpPr>
          <p:nvPr/>
        </p:nvSpPr>
        <p:spPr bwMode="auto">
          <a:xfrm>
            <a:off x="5437188" y="2874963"/>
            <a:ext cx="2534406" cy="1800225"/>
          </a:xfrm>
          <a:prstGeom prst="leftArrowCallout">
            <a:avLst>
              <a:gd name="adj1" fmla="val 25000"/>
              <a:gd name="adj2" fmla="val 25000"/>
              <a:gd name="adj3" fmla="val 24981"/>
              <a:gd name="adj4" fmla="val 6497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lstStyle/>
          <a:p>
            <a:endParaRPr lang="fr-FR" dirty="0" smtClean="0">
              <a:solidFill>
                <a:srgbClr val="FFFFFF"/>
              </a:solidFill>
            </a:endParaRPr>
          </a:p>
          <a:p>
            <a:r>
              <a:rPr lang="fr-FR" dirty="0" smtClean="0">
                <a:solidFill>
                  <a:srgbClr val="FFFFFF"/>
                </a:solidFill>
              </a:rPr>
              <a:t>50 </a:t>
            </a:r>
            <a:r>
              <a:rPr lang="fr-FR" dirty="0">
                <a:solidFill>
                  <a:srgbClr val="FFFFFF"/>
                </a:solidFill>
              </a:rPr>
              <a:t>% de ces souches sont résistantes au </a:t>
            </a:r>
            <a:r>
              <a:rPr lang="fr-FR" dirty="0" err="1">
                <a:solidFill>
                  <a:srgbClr val="FFFFFF"/>
                </a:solidFill>
              </a:rPr>
              <a:t>cefpodoxime</a:t>
            </a:r>
            <a:endParaRPr lang="fr-FR" dirty="0">
              <a:solidFill>
                <a:srgbClr val="FFFFFF"/>
              </a:solidFill>
            </a:endParaRPr>
          </a:p>
        </p:txBody>
      </p:sp>
      <p:sp>
        <p:nvSpPr>
          <p:cNvPr id="42015" name="ZoneTexte 1"/>
          <p:cNvSpPr txBox="1">
            <a:spLocks noChangeArrowheads="1"/>
          </p:cNvSpPr>
          <p:nvPr/>
        </p:nvSpPr>
        <p:spPr bwMode="auto">
          <a:xfrm>
            <a:off x="2833688" y="5942013"/>
            <a:ext cx="347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ltLang="ja-JP" sz="1600" i="1">
                <a:solidFill>
                  <a:srgbClr val="000090"/>
                </a:solidFill>
                <a:latin typeface="Arial Narrow" charset="0"/>
              </a:rPr>
              <a:t>Adapté  de Arch Péd, 2011;18:926-31</a:t>
            </a:r>
            <a:br>
              <a:rPr lang="fr-FR" altLang="ja-JP" sz="1600" i="1">
                <a:solidFill>
                  <a:srgbClr val="000090"/>
                </a:solidFill>
                <a:latin typeface="Arial Narrow" charset="0"/>
              </a:rPr>
            </a:br>
            <a:endParaRPr lang="fr-FR" sz="1200" i="1">
              <a:solidFill>
                <a:srgbClr val="000090"/>
              </a:solidFill>
              <a:latin typeface="Arial Narrow" charset="0"/>
            </a:endParaRPr>
          </a:p>
        </p:txBody>
      </p:sp>
      <p:sp>
        <p:nvSpPr>
          <p:cNvPr id="2" name="Titre 1"/>
          <p:cNvSpPr>
            <a:spLocks noGrp="1"/>
          </p:cNvSpPr>
          <p:nvPr>
            <p:ph type="title"/>
          </p:nvPr>
        </p:nvSpPr>
        <p:spPr>
          <a:xfrm>
            <a:off x="13740" y="321762"/>
            <a:ext cx="8042276" cy="1336956"/>
          </a:xfrm>
        </p:spPr>
        <p:txBody>
          <a:bodyPr/>
          <a:lstStyle/>
          <a:p>
            <a:r>
              <a:rPr lang="fr-FR" sz="2800" dirty="0">
                <a:latin typeface="Arial Narrow" charset="0"/>
                <a:ea typeface="MS PGothic" charset="0"/>
                <a:cs typeface="MS PGothic" charset="0"/>
              </a:rPr>
              <a:t>Portage et résistance du pneumocoque et </a:t>
            </a:r>
            <a:br>
              <a:rPr lang="fr-FR" sz="2800" dirty="0">
                <a:latin typeface="Arial Narrow" charset="0"/>
                <a:ea typeface="MS PGothic" charset="0"/>
                <a:cs typeface="MS PGothic" charset="0"/>
              </a:rPr>
            </a:br>
            <a:r>
              <a:rPr lang="fr-FR" sz="2800" dirty="0">
                <a:latin typeface="Arial Narrow" charset="0"/>
                <a:ea typeface="MS PGothic" charset="0"/>
                <a:cs typeface="MS PGothic" charset="0"/>
              </a:rPr>
              <a:t>d</a:t>
            </a:r>
            <a:r>
              <a:rPr lang="ja-JP" altLang="fr-FR" sz="2800" dirty="0">
                <a:latin typeface="Arial Narrow" charset="0"/>
                <a:ea typeface="MS PGothic" charset="0"/>
                <a:cs typeface="MS PGothic" charset="0"/>
              </a:rPr>
              <a:t>’</a:t>
            </a:r>
            <a:r>
              <a:rPr lang="fr-FR" altLang="ja-JP" sz="2800" i="1" dirty="0">
                <a:latin typeface="Arial Narrow" charset="0"/>
                <a:ea typeface="MS PGothic" charset="0"/>
                <a:cs typeface="MS PGothic" charset="0"/>
              </a:rPr>
              <a:t>H. </a:t>
            </a:r>
            <a:r>
              <a:rPr lang="fr-FR" altLang="ja-JP" sz="2800" i="1" dirty="0" err="1">
                <a:latin typeface="Arial Narrow" charset="0"/>
                <a:ea typeface="MS PGothic" charset="0"/>
                <a:cs typeface="MS PGothic" charset="0"/>
              </a:rPr>
              <a:t>influenzae</a:t>
            </a:r>
            <a:r>
              <a:rPr lang="fr-FR" altLang="ja-JP" sz="2800" i="1" dirty="0">
                <a:latin typeface="Arial Narrow" charset="0"/>
                <a:ea typeface="MS PGothic" charset="0"/>
                <a:cs typeface="MS PGothic" charset="0"/>
              </a:rPr>
              <a:t> </a:t>
            </a:r>
            <a:r>
              <a:rPr lang="fr-FR" altLang="ja-JP" sz="2800" dirty="0">
                <a:latin typeface="Arial Narrow" charset="0"/>
                <a:ea typeface="MS PGothic" charset="0"/>
                <a:cs typeface="MS PGothic" charset="0"/>
              </a:rPr>
              <a:t>chez des nourrissons présentant une OMA</a:t>
            </a:r>
            <a:r>
              <a:rPr lang="fr-FR" altLang="ja-JP" sz="4800" dirty="0">
                <a:latin typeface="Arial Narrow" charset="0"/>
                <a:ea typeface="MS PGothic" charset="0"/>
                <a:cs typeface="MS PGothic" charset="0"/>
              </a:rPr>
              <a:t/>
            </a:r>
            <a:br>
              <a:rPr lang="fr-FR" altLang="ja-JP" sz="4800" dirty="0">
                <a:latin typeface="Arial Narrow" charset="0"/>
                <a:ea typeface="MS PGothic" charset="0"/>
                <a:cs typeface="MS PGothic" charset="0"/>
              </a:rPr>
            </a:br>
            <a:endParaRPr lang="fr-FR" dirty="0"/>
          </a:p>
        </p:txBody>
      </p:sp>
    </p:spTree>
    <p:extLst>
      <p:ext uri="{BB962C8B-B14F-4D97-AF65-F5344CB8AC3E}">
        <p14:creationId xmlns:p14="http://schemas.microsoft.com/office/powerpoint/2010/main" val="1053464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ctrTitle"/>
          </p:nvPr>
        </p:nvSpPr>
        <p:spPr/>
        <p:txBody>
          <a:bodyPr/>
          <a:lstStyle/>
          <a:p>
            <a:r>
              <a:rPr lang="fr-FR">
                <a:latin typeface="Arial Narrow" charset="0"/>
                <a:ea typeface="MS PGothic" charset="0"/>
              </a:rPr>
              <a:t>J’AI COMPRIS PLUS DE CEPHALOSPORINES</a:t>
            </a:r>
          </a:p>
        </p:txBody>
      </p:sp>
      <p:sp>
        <p:nvSpPr>
          <p:cNvPr id="3" name="Sous-titre 2"/>
          <p:cNvSpPr>
            <a:spLocks noGrp="1"/>
          </p:cNvSpPr>
          <p:nvPr>
            <p:ph type="subTitle" idx="1"/>
          </p:nvPr>
        </p:nvSpPr>
        <p:spPr/>
        <p:txBody>
          <a:bodyPr/>
          <a:lstStyle/>
          <a:p>
            <a:pPr>
              <a:defRPr/>
            </a:pPr>
            <a:r>
              <a:rPr lang="fr-FR" dirty="0" smtClean="0"/>
              <a:t>MAIS ?</a:t>
            </a:r>
            <a:endParaRPr lang="fr-FR" dirty="0"/>
          </a:p>
        </p:txBody>
      </p:sp>
      <p:sp>
        <p:nvSpPr>
          <p:cNvPr id="5222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9CF61C8-B04D-4841-ADCB-016D01105728}" type="slidenum">
              <a:rPr lang="fr-FR" sz="1600">
                <a:latin typeface="Arial Narrow" charset="0"/>
                <a:cs typeface="Arial" charset="0"/>
              </a:rPr>
              <a:pPr eaLnBrk="1" hangingPunct="1"/>
              <a:t>18</a:t>
            </a:fld>
            <a:endParaRPr lang="fr-FR" sz="1600">
              <a:latin typeface="Arial Narrow" charset="0"/>
              <a:cs typeface="Arial" charset="0"/>
            </a:endParaRPr>
          </a:p>
        </p:txBody>
      </p:sp>
    </p:spTree>
    <p:extLst>
      <p:ext uri="{BB962C8B-B14F-4D97-AF65-F5344CB8AC3E}">
        <p14:creationId xmlns:p14="http://schemas.microsoft.com/office/powerpoint/2010/main" val="38225266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a:xfrm>
            <a:off x="611188" y="185738"/>
            <a:ext cx="8075612" cy="1143000"/>
          </a:xfrm>
        </p:spPr>
        <p:txBody>
          <a:bodyPr/>
          <a:lstStyle/>
          <a:p>
            <a:r>
              <a:rPr lang="fr-FR">
                <a:latin typeface="Arial Narrow" charset="0"/>
                <a:ea typeface="MS PGothic" charset="0"/>
                <a:cs typeface="MS PGothic" charset="0"/>
              </a:rPr>
              <a:t>Amox ou Amox Clav ?</a:t>
            </a:r>
            <a:br>
              <a:rPr lang="fr-FR">
                <a:latin typeface="Arial Narrow" charset="0"/>
                <a:ea typeface="MS PGothic" charset="0"/>
                <a:cs typeface="MS PGothic" charset="0"/>
              </a:rPr>
            </a:br>
            <a:r>
              <a:rPr lang="fr-FR">
                <a:latin typeface="Arial Narrow" charset="0"/>
                <a:ea typeface="MS PGothic" charset="0"/>
                <a:cs typeface="MS PGothic" charset="0"/>
              </a:rPr>
              <a:t>OMA</a:t>
            </a:r>
          </a:p>
        </p:txBody>
      </p:sp>
      <p:sp>
        <p:nvSpPr>
          <p:cNvPr id="53250" name="Rectangle 8"/>
          <p:cNvSpPr>
            <a:spLocks noChangeArrowheads="1"/>
          </p:cNvSpPr>
          <p:nvPr/>
        </p:nvSpPr>
        <p:spPr bwMode="auto">
          <a:xfrm>
            <a:off x="611188" y="1739900"/>
            <a:ext cx="1944687" cy="1185863"/>
          </a:xfrm>
          <a:prstGeom prst="rect">
            <a:avLst/>
          </a:prstGeom>
          <a:solidFill>
            <a:srgbClr val="FF00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FFFFFF"/>
                </a:solidFill>
                <a:latin typeface="Arial Narrow" charset="0"/>
              </a:rPr>
              <a:t>Pneumocoque</a:t>
            </a:r>
          </a:p>
          <a:p>
            <a:pPr algn="ctr"/>
            <a:r>
              <a:rPr lang="fr-FR">
                <a:solidFill>
                  <a:srgbClr val="FFFFFF"/>
                </a:solidFill>
                <a:latin typeface="Arial Narrow" charset="0"/>
              </a:rPr>
              <a:t>30%</a:t>
            </a:r>
          </a:p>
        </p:txBody>
      </p:sp>
      <p:sp>
        <p:nvSpPr>
          <p:cNvPr id="53251" name="Rectangle 9"/>
          <p:cNvSpPr>
            <a:spLocks noChangeArrowheads="1"/>
          </p:cNvSpPr>
          <p:nvPr/>
        </p:nvSpPr>
        <p:spPr bwMode="auto">
          <a:xfrm>
            <a:off x="611188" y="2952750"/>
            <a:ext cx="1944687" cy="1157288"/>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FFFFFF"/>
                </a:solidFill>
                <a:latin typeface="Arial Narrow" charset="0"/>
              </a:rPr>
              <a:t>Pas de bactéries 30%</a:t>
            </a:r>
          </a:p>
        </p:txBody>
      </p:sp>
      <p:sp>
        <p:nvSpPr>
          <p:cNvPr id="53252" name="Rectangle 10"/>
          <p:cNvSpPr>
            <a:spLocks noChangeArrowheads="1"/>
          </p:cNvSpPr>
          <p:nvPr/>
        </p:nvSpPr>
        <p:spPr bwMode="auto">
          <a:xfrm>
            <a:off x="611188" y="4454525"/>
            <a:ext cx="1944687" cy="1195388"/>
          </a:xfrm>
          <a:prstGeom prst="rect">
            <a:avLst/>
          </a:prstGeom>
          <a:solidFill>
            <a:srgbClr val="FF66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FFFFFF"/>
                </a:solidFill>
                <a:latin typeface="Arial Narrow" charset="0"/>
              </a:rPr>
              <a:t>H Influenzae</a:t>
            </a:r>
          </a:p>
          <a:p>
            <a:pPr algn="ctr"/>
            <a:r>
              <a:rPr lang="fr-FR">
                <a:solidFill>
                  <a:srgbClr val="FFFFFF"/>
                </a:solidFill>
                <a:latin typeface="Arial Narrow" charset="0"/>
              </a:rPr>
              <a:t>30%</a:t>
            </a:r>
          </a:p>
        </p:txBody>
      </p:sp>
      <p:sp>
        <p:nvSpPr>
          <p:cNvPr id="53253" name="Rectangle 11"/>
          <p:cNvSpPr>
            <a:spLocks noChangeArrowheads="1"/>
          </p:cNvSpPr>
          <p:nvPr/>
        </p:nvSpPr>
        <p:spPr bwMode="auto">
          <a:xfrm>
            <a:off x="611188" y="4148138"/>
            <a:ext cx="1944687" cy="287337"/>
          </a:xfrm>
          <a:prstGeom prst="rect">
            <a:avLst/>
          </a:prstGeom>
          <a:solidFill>
            <a:srgbClr val="0080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sz="1400">
                <a:solidFill>
                  <a:srgbClr val="FFFFFF"/>
                </a:solidFill>
                <a:latin typeface="Arial Narrow" charset="0"/>
              </a:rPr>
              <a:t>Autres bactéries 10% </a:t>
            </a:r>
          </a:p>
        </p:txBody>
      </p:sp>
      <p:sp>
        <p:nvSpPr>
          <p:cNvPr id="53254" name="Rectangle 12"/>
          <p:cNvSpPr>
            <a:spLocks noChangeArrowheads="1"/>
          </p:cNvSpPr>
          <p:nvPr/>
        </p:nvSpPr>
        <p:spPr bwMode="auto">
          <a:xfrm>
            <a:off x="611188" y="5651500"/>
            <a:ext cx="1944687" cy="225425"/>
          </a:xfrm>
          <a:prstGeom prst="rect">
            <a:avLst/>
          </a:prstGeom>
          <a:solidFill>
            <a:srgbClr val="95373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FFFFFF"/>
                </a:solidFill>
                <a:latin typeface="Arial Narrow" charset="0"/>
              </a:rPr>
              <a:t>Dont ß+ 5%</a:t>
            </a:r>
          </a:p>
        </p:txBody>
      </p:sp>
      <p:sp>
        <p:nvSpPr>
          <p:cNvPr id="53255" name="Accolade fermante 13"/>
          <p:cNvSpPr>
            <a:spLocks/>
          </p:cNvSpPr>
          <p:nvPr/>
        </p:nvSpPr>
        <p:spPr bwMode="auto">
          <a:xfrm>
            <a:off x="2771775" y="1620838"/>
            <a:ext cx="504825" cy="4321175"/>
          </a:xfrm>
          <a:prstGeom prst="rightBrace">
            <a:avLst>
              <a:gd name="adj1" fmla="val 8322"/>
              <a:gd name="adj2" fmla="val 50000"/>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fr-FR">
              <a:latin typeface="Arial Narrow" charset="0"/>
            </a:endParaRPr>
          </a:p>
        </p:txBody>
      </p:sp>
      <p:sp>
        <p:nvSpPr>
          <p:cNvPr id="53256" name="ZoneTexte 14"/>
          <p:cNvSpPr txBox="1">
            <a:spLocks noChangeArrowheads="1"/>
          </p:cNvSpPr>
          <p:nvPr/>
        </p:nvSpPr>
        <p:spPr bwMode="auto">
          <a:xfrm>
            <a:off x="3348038" y="3933825"/>
            <a:ext cx="243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solidFill>
                  <a:srgbClr val="000090"/>
                </a:solidFill>
                <a:latin typeface="Arial Narrow" charset="0"/>
              </a:rPr>
              <a:t>Dans 95% des cas </a:t>
            </a:r>
          </a:p>
          <a:p>
            <a:pPr eaLnBrk="1" hangingPunct="1"/>
            <a:r>
              <a:rPr lang="fr-FR">
                <a:solidFill>
                  <a:srgbClr val="000090"/>
                </a:solidFill>
                <a:latin typeface="Arial Narrow" charset="0"/>
              </a:rPr>
              <a:t>pas de ≠ entre les 2</a:t>
            </a:r>
          </a:p>
        </p:txBody>
      </p:sp>
      <p:sp>
        <p:nvSpPr>
          <p:cNvPr id="53257" name="Flèche vers la droite 16"/>
          <p:cNvSpPr>
            <a:spLocks noChangeArrowheads="1"/>
          </p:cNvSpPr>
          <p:nvPr/>
        </p:nvSpPr>
        <p:spPr bwMode="auto">
          <a:xfrm>
            <a:off x="2627313" y="6070600"/>
            <a:ext cx="431800" cy="261938"/>
          </a:xfrm>
          <a:prstGeom prst="righ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fr-FR">
              <a:solidFill>
                <a:srgbClr val="FFFFFF"/>
              </a:solidFill>
              <a:latin typeface="Arial Narrow" charset="0"/>
            </a:endParaRPr>
          </a:p>
        </p:txBody>
      </p:sp>
      <p:sp>
        <p:nvSpPr>
          <p:cNvPr id="53258" name="ZoneTexte 17"/>
          <p:cNvSpPr txBox="1">
            <a:spLocks noChangeArrowheads="1"/>
          </p:cNvSpPr>
          <p:nvPr/>
        </p:nvSpPr>
        <p:spPr bwMode="auto">
          <a:xfrm>
            <a:off x="3278188" y="5772150"/>
            <a:ext cx="511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sz="2000">
                <a:solidFill>
                  <a:srgbClr val="000090"/>
                </a:solidFill>
                <a:latin typeface="Arial Narrow" charset="0"/>
              </a:rPr>
              <a:t>≠ mais 50% de guérisons </a:t>
            </a:r>
          </a:p>
          <a:p>
            <a:pPr eaLnBrk="1" hangingPunct="1"/>
            <a:r>
              <a:rPr lang="fr-FR" sz="2000">
                <a:solidFill>
                  <a:srgbClr val="000090"/>
                </a:solidFill>
                <a:latin typeface="Arial Narrow" charset="0"/>
              </a:rPr>
              <a:t>spontanées </a:t>
            </a:r>
            <a:r>
              <a:rPr lang="fr-FR" sz="2000">
                <a:solidFill>
                  <a:srgbClr val="000090"/>
                </a:solidFill>
                <a:latin typeface="Arial Narrow" charset="0"/>
                <a:sym typeface="Wingdings" charset="0"/>
              </a:rPr>
              <a:t></a:t>
            </a:r>
            <a:r>
              <a:rPr lang="fr-FR" sz="2000">
                <a:solidFill>
                  <a:srgbClr val="000090"/>
                </a:solidFill>
                <a:latin typeface="Arial Narrow" charset="0"/>
              </a:rPr>
              <a:t> 2 à 3 échecs supplémentaires/100</a:t>
            </a:r>
          </a:p>
          <a:p>
            <a:pPr eaLnBrk="1" hangingPunct="1"/>
            <a:endParaRPr lang="fr-FR" sz="2000">
              <a:solidFill>
                <a:srgbClr val="000090"/>
              </a:solidFill>
              <a:latin typeface="Arial Narrow" charset="0"/>
            </a:endParaRPr>
          </a:p>
        </p:txBody>
      </p:sp>
      <p:sp>
        <p:nvSpPr>
          <p:cNvPr id="53259" name="ZoneTexte 18"/>
          <p:cNvSpPr txBox="1">
            <a:spLocks noChangeArrowheads="1"/>
          </p:cNvSpPr>
          <p:nvPr/>
        </p:nvSpPr>
        <p:spPr bwMode="auto">
          <a:xfrm>
            <a:off x="6337300" y="3741738"/>
            <a:ext cx="2673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latin typeface="Arial Narrow" charset="0"/>
              </a:rPr>
              <a:t>      </a:t>
            </a:r>
            <a:r>
              <a:rPr lang="fr-FR">
                <a:solidFill>
                  <a:srgbClr val="000090"/>
                </a:solidFill>
                <a:latin typeface="Arial Narrow" charset="0"/>
              </a:rPr>
              <a:t>Amox Clav</a:t>
            </a:r>
          </a:p>
          <a:p>
            <a:pPr eaLnBrk="1" hangingPunct="1"/>
            <a:r>
              <a:rPr lang="fr-FR">
                <a:solidFill>
                  <a:srgbClr val="000090"/>
                </a:solidFill>
                <a:latin typeface="Arial Narrow" charset="0"/>
              </a:rPr>
              <a:t>- + de Diarrhée</a:t>
            </a:r>
          </a:p>
          <a:p>
            <a:pPr eaLnBrk="1" hangingPunct="1"/>
            <a:r>
              <a:rPr lang="fr-FR">
                <a:solidFill>
                  <a:srgbClr val="000090"/>
                </a:solidFill>
                <a:latin typeface="Arial Narrow" charset="0"/>
              </a:rPr>
              <a:t>- + Vomissements</a:t>
            </a:r>
          </a:p>
          <a:p>
            <a:pPr eaLnBrk="1" hangingPunct="1">
              <a:buFontTx/>
              <a:buChar char="-"/>
            </a:pPr>
            <a:r>
              <a:rPr lang="fr-FR">
                <a:solidFill>
                  <a:srgbClr val="000090"/>
                </a:solidFill>
                <a:latin typeface="Arial Narrow" charset="0"/>
              </a:rPr>
              <a:t>Acceptabilité moindre</a:t>
            </a:r>
          </a:p>
          <a:p>
            <a:pPr eaLnBrk="1" hangingPunct="1">
              <a:buFontTx/>
              <a:buChar char="-"/>
            </a:pPr>
            <a:r>
              <a:rPr lang="fr-FR">
                <a:solidFill>
                  <a:srgbClr val="000090"/>
                </a:solidFill>
                <a:latin typeface="Arial Narrow" charset="0"/>
              </a:rPr>
              <a:t>Doses/kg…3 prises</a:t>
            </a:r>
          </a:p>
        </p:txBody>
      </p:sp>
      <p:grpSp>
        <p:nvGrpSpPr>
          <p:cNvPr id="53260" name="Group 7"/>
          <p:cNvGrpSpPr>
            <a:grpSpLocks/>
          </p:cNvGrpSpPr>
          <p:nvPr/>
        </p:nvGrpSpPr>
        <p:grpSpPr bwMode="auto">
          <a:xfrm>
            <a:off x="5624513" y="1222375"/>
            <a:ext cx="2513012" cy="2230438"/>
            <a:chOff x="2375" y="1357"/>
            <a:chExt cx="1671" cy="1509"/>
          </a:xfrm>
        </p:grpSpPr>
        <p:sp>
          <p:nvSpPr>
            <p:cNvPr id="53267" name="Freeform 8"/>
            <p:cNvSpPr>
              <a:spLocks/>
            </p:cNvSpPr>
            <p:nvPr/>
          </p:nvSpPr>
          <p:spPr bwMode="auto">
            <a:xfrm>
              <a:off x="3031" y="2584"/>
              <a:ext cx="426" cy="188"/>
            </a:xfrm>
            <a:custGeom>
              <a:avLst/>
              <a:gdLst>
                <a:gd name="T0" fmla="*/ 0 w 426"/>
                <a:gd name="T1" fmla="*/ 8 h 187"/>
                <a:gd name="T2" fmla="*/ 2 w 426"/>
                <a:gd name="T3" fmla="*/ 27 h 187"/>
                <a:gd name="T4" fmla="*/ 5 w 426"/>
                <a:gd name="T5" fmla="*/ 43 h 187"/>
                <a:gd name="T6" fmla="*/ 11 w 426"/>
                <a:gd name="T7" fmla="*/ 60 h 187"/>
                <a:gd name="T8" fmla="*/ 16 w 426"/>
                <a:gd name="T9" fmla="*/ 76 h 187"/>
                <a:gd name="T10" fmla="*/ 25 w 426"/>
                <a:gd name="T11" fmla="*/ 92 h 187"/>
                <a:gd name="T12" fmla="*/ 36 w 426"/>
                <a:gd name="T13" fmla="*/ 148 h 187"/>
                <a:gd name="T14" fmla="*/ 47 w 426"/>
                <a:gd name="T15" fmla="*/ 162 h 187"/>
                <a:gd name="T16" fmla="*/ 59 w 426"/>
                <a:gd name="T17" fmla="*/ 176 h 187"/>
                <a:gd name="T18" fmla="*/ 75 w 426"/>
                <a:gd name="T19" fmla="*/ 187 h 187"/>
                <a:gd name="T20" fmla="*/ 93 w 426"/>
                <a:gd name="T21" fmla="*/ 198 h 187"/>
                <a:gd name="T22" fmla="*/ 109 w 426"/>
                <a:gd name="T23" fmla="*/ 206 h 187"/>
                <a:gd name="T24" fmla="*/ 129 w 426"/>
                <a:gd name="T25" fmla="*/ 214 h 187"/>
                <a:gd name="T26" fmla="*/ 151 w 426"/>
                <a:gd name="T27" fmla="*/ 220 h 187"/>
                <a:gd name="T28" fmla="*/ 174 w 426"/>
                <a:gd name="T29" fmla="*/ 226 h 187"/>
                <a:gd name="T30" fmla="*/ 200 w 426"/>
                <a:gd name="T31" fmla="*/ 226 h 187"/>
                <a:gd name="T32" fmla="*/ 225 w 426"/>
                <a:gd name="T33" fmla="*/ 226 h 187"/>
                <a:gd name="T34" fmla="*/ 250 w 426"/>
                <a:gd name="T35" fmla="*/ 226 h 187"/>
                <a:gd name="T36" fmla="*/ 276 w 426"/>
                <a:gd name="T37" fmla="*/ 220 h 187"/>
                <a:gd name="T38" fmla="*/ 296 w 426"/>
                <a:gd name="T39" fmla="*/ 214 h 187"/>
                <a:gd name="T40" fmla="*/ 315 w 426"/>
                <a:gd name="T41" fmla="*/ 209 h 187"/>
                <a:gd name="T42" fmla="*/ 335 w 426"/>
                <a:gd name="T43" fmla="*/ 198 h 187"/>
                <a:gd name="T44" fmla="*/ 352 w 426"/>
                <a:gd name="T45" fmla="*/ 187 h 187"/>
                <a:gd name="T46" fmla="*/ 366 w 426"/>
                <a:gd name="T47" fmla="*/ 176 h 187"/>
                <a:gd name="T48" fmla="*/ 380 w 426"/>
                <a:gd name="T49" fmla="*/ 162 h 187"/>
                <a:gd name="T50" fmla="*/ 391 w 426"/>
                <a:gd name="T51" fmla="*/ 148 h 187"/>
                <a:gd name="T52" fmla="*/ 399 w 426"/>
                <a:gd name="T53" fmla="*/ 92 h 187"/>
                <a:gd name="T54" fmla="*/ 409 w 426"/>
                <a:gd name="T55" fmla="*/ 76 h 187"/>
                <a:gd name="T56" fmla="*/ 417 w 426"/>
                <a:gd name="T57" fmla="*/ 60 h 187"/>
                <a:gd name="T58" fmla="*/ 419 w 426"/>
                <a:gd name="T59" fmla="*/ 43 h 187"/>
                <a:gd name="T60" fmla="*/ 425 w 426"/>
                <a:gd name="T61" fmla="*/ 27 h 187"/>
                <a:gd name="T62" fmla="*/ 425 w 426"/>
                <a:gd name="T63" fmla="*/ 8 h 187"/>
                <a:gd name="T64" fmla="*/ 0 w 426"/>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187"/>
                <a:gd name="T101" fmla="*/ 426 w 426"/>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187">
                  <a:moveTo>
                    <a:pt x="0" y="0"/>
                  </a:moveTo>
                  <a:lnTo>
                    <a:pt x="0" y="8"/>
                  </a:lnTo>
                  <a:lnTo>
                    <a:pt x="2" y="19"/>
                  </a:lnTo>
                  <a:lnTo>
                    <a:pt x="2" y="27"/>
                  </a:lnTo>
                  <a:lnTo>
                    <a:pt x="2" y="35"/>
                  </a:lnTo>
                  <a:lnTo>
                    <a:pt x="5" y="43"/>
                  </a:lnTo>
                  <a:lnTo>
                    <a:pt x="8" y="51"/>
                  </a:lnTo>
                  <a:lnTo>
                    <a:pt x="11" y="60"/>
                  </a:lnTo>
                  <a:lnTo>
                    <a:pt x="14" y="68"/>
                  </a:lnTo>
                  <a:lnTo>
                    <a:pt x="16" y="76"/>
                  </a:lnTo>
                  <a:lnTo>
                    <a:pt x="19" y="84"/>
                  </a:lnTo>
                  <a:lnTo>
                    <a:pt x="25" y="92"/>
                  </a:lnTo>
                  <a:lnTo>
                    <a:pt x="31" y="98"/>
                  </a:lnTo>
                  <a:lnTo>
                    <a:pt x="36" y="106"/>
                  </a:lnTo>
                  <a:lnTo>
                    <a:pt x="42" y="115"/>
                  </a:lnTo>
                  <a:lnTo>
                    <a:pt x="47" y="120"/>
                  </a:lnTo>
                  <a:lnTo>
                    <a:pt x="53" y="129"/>
                  </a:lnTo>
                  <a:lnTo>
                    <a:pt x="59" y="134"/>
                  </a:lnTo>
                  <a:lnTo>
                    <a:pt x="67" y="139"/>
                  </a:lnTo>
                  <a:lnTo>
                    <a:pt x="75" y="145"/>
                  </a:lnTo>
                  <a:lnTo>
                    <a:pt x="85" y="151"/>
                  </a:lnTo>
                  <a:lnTo>
                    <a:pt x="93" y="156"/>
                  </a:lnTo>
                  <a:lnTo>
                    <a:pt x="101" y="161"/>
                  </a:lnTo>
                  <a:lnTo>
                    <a:pt x="109" y="164"/>
                  </a:lnTo>
                  <a:lnTo>
                    <a:pt x="121" y="170"/>
                  </a:lnTo>
                  <a:lnTo>
                    <a:pt x="129" y="172"/>
                  </a:lnTo>
                  <a:lnTo>
                    <a:pt x="141" y="175"/>
                  </a:lnTo>
                  <a:lnTo>
                    <a:pt x="151" y="178"/>
                  </a:lnTo>
                  <a:lnTo>
                    <a:pt x="163" y="180"/>
                  </a:lnTo>
                  <a:lnTo>
                    <a:pt x="174" y="184"/>
                  </a:lnTo>
                  <a:lnTo>
                    <a:pt x="188" y="184"/>
                  </a:lnTo>
                  <a:lnTo>
                    <a:pt x="200" y="184"/>
                  </a:lnTo>
                  <a:lnTo>
                    <a:pt x="214" y="186"/>
                  </a:lnTo>
                  <a:lnTo>
                    <a:pt x="225" y="184"/>
                  </a:lnTo>
                  <a:lnTo>
                    <a:pt x="240" y="184"/>
                  </a:lnTo>
                  <a:lnTo>
                    <a:pt x="250" y="184"/>
                  </a:lnTo>
                  <a:lnTo>
                    <a:pt x="262" y="180"/>
                  </a:lnTo>
                  <a:lnTo>
                    <a:pt x="276" y="178"/>
                  </a:lnTo>
                  <a:lnTo>
                    <a:pt x="284" y="175"/>
                  </a:lnTo>
                  <a:lnTo>
                    <a:pt x="296" y="172"/>
                  </a:lnTo>
                  <a:lnTo>
                    <a:pt x="306" y="170"/>
                  </a:lnTo>
                  <a:lnTo>
                    <a:pt x="315" y="167"/>
                  </a:lnTo>
                  <a:lnTo>
                    <a:pt x="326" y="161"/>
                  </a:lnTo>
                  <a:lnTo>
                    <a:pt x="335" y="156"/>
                  </a:lnTo>
                  <a:lnTo>
                    <a:pt x="343" y="151"/>
                  </a:lnTo>
                  <a:lnTo>
                    <a:pt x="352" y="145"/>
                  </a:lnTo>
                  <a:lnTo>
                    <a:pt x="360" y="139"/>
                  </a:lnTo>
                  <a:lnTo>
                    <a:pt x="366" y="134"/>
                  </a:lnTo>
                  <a:lnTo>
                    <a:pt x="375" y="129"/>
                  </a:lnTo>
                  <a:lnTo>
                    <a:pt x="380" y="120"/>
                  </a:lnTo>
                  <a:lnTo>
                    <a:pt x="385" y="115"/>
                  </a:lnTo>
                  <a:lnTo>
                    <a:pt x="391" y="106"/>
                  </a:lnTo>
                  <a:lnTo>
                    <a:pt x="397" y="102"/>
                  </a:lnTo>
                  <a:lnTo>
                    <a:pt x="399" y="92"/>
                  </a:lnTo>
                  <a:lnTo>
                    <a:pt x="405" y="84"/>
                  </a:lnTo>
                  <a:lnTo>
                    <a:pt x="409" y="76"/>
                  </a:lnTo>
                  <a:lnTo>
                    <a:pt x="411" y="68"/>
                  </a:lnTo>
                  <a:lnTo>
                    <a:pt x="417" y="60"/>
                  </a:lnTo>
                  <a:lnTo>
                    <a:pt x="419" y="51"/>
                  </a:lnTo>
                  <a:lnTo>
                    <a:pt x="419" y="43"/>
                  </a:lnTo>
                  <a:lnTo>
                    <a:pt x="423" y="35"/>
                  </a:lnTo>
                  <a:lnTo>
                    <a:pt x="425" y="27"/>
                  </a:lnTo>
                  <a:lnTo>
                    <a:pt x="425" y="19"/>
                  </a:lnTo>
                  <a:lnTo>
                    <a:pt x="425" y="8"/>
                  </a:lnTo>
                  <a:lnTo>
                    <a:pt x="425"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268" name="Freeform 9"/>
            <p:cNvSpPr>
              <a:spLocks/>
            </p:cNvSpPr>
            <p:nvPr/>
          </p:nvSpPr>
          <p:spPr bwMode="auto">
            <a:xfrm>
              <a:off x="3024" y="2584"/>
              <a:ext cx="435" cy="194"/>
            </a:xfrm>
            <a:custGeom>
              <a:avLst/>
              <a:gdLst>
                <a:gd name="T0" fmla="*/ 0 w 435"/>
                <a:gd name="T1" fmla="*/ 8 h 194"/>
                <a:gd name="T2" fmla="*/ 0 w 435"/>
                <a:gd name="T3" fmla="*/ 25 h 194"/>
                <a:gd name="T4" fmla="*/ 2 w 435"/>
                <a:gd name="T5" fmla="*/ 46 h 194"/>
                <a:gd name="T6" fmla="*/ 8 w 435"/>
                <a:gd name="T7" fmla="*/ 64 h 194"/>
                <a:gd name="T8" fmla="*/ 14 w 435"/>
                <a:gd name="T9" fmla="*/ 80 h 194"/>
                <a:gd name="T10" fmla="*/ 23 w 435"/>
                <a:gd name="T11" fmla="*/ 95 h 194"/>
                <a:gd name="T12" fmla="*/ 35 w 435"/>
                <a:gd name="T13" fmla="*/ 111 h 194"/>
                <a:gd name="T14" fmla="*/ 46 w 435"/>
                <a:gd name="T15" fmla="*/ 126 h 194"/>
                <a:gd name="T16" fmla="*/ 60 w 435"/>
                <a:gd name="T17" fmla="*/ 140 h 194"/>
                <a:gd name="T18" fmla="*/ 74 w 435"/>
                <a:gd name="T19" fmla="*/ 152 h 194"/>
                <a:gd name="T20" fmla="*/ 92 w 435"/>
                <a:gd name="T21" fmla="*/ 164 h 194"/>
                <a:gd name="T22" fmla="*/ 109 w 435"/>
                <a:gd name="T23" fmla="*/ 173 h 194"/>
                <a:gd name="T24" fmla="*/ 132 w 435"/>
                <a:gd name="T25" fmla="*/ 181 h 194"/>
                <a:gd name="T26" fmla="*/ 152 w 435"/>
                <a:gd name="T27" fmla="*/ 187 h 194"/>
                <a:gd name="T28" fmla="*/ 175 w 435"/>
                <a:gd name="T29" fmla="*/ 189 h 194"/>
                <a:gd name="T30" fmla="*/ 201 w 435"/>
                <a:gd name="T31" fmla="*/ 193 h 194"/>
                <a:gd name="T32" fmla="*/ 230 w 435"/>
                <a:gd name="T33" fmla="*/ 193 h 194"/>
                <a:gd name="T34" fmla="*/ 257 w 435"/>
                <a:gd name="T35" fmla="*/ 189 h 194"/>
                <a:gd name="T36" fmla="*/ 279 w 435"/>
                <a:gd name="T37" fmla="*/ 187 h 194"/>
                <a:gd name="T38" fmla="*/ 300 w 435"/>
                <a:gd name="T39" fmla="*/ 181 h 194"/>
                <a:gd name="T40" fmla="*/ 323 w 435"/>
                <a:gd name="T41" fmla="*/ 173 h 194"/>
                <a:gd name="T42" fmla="*/ 339 w 435"/>
                <a:gd name="T43" fmla="*/ 164 h 194"/>
                <a:gd name="T44" fmla="*/ 357 w 435"/>
                <a:gd name="T45" fmla="*/ 152 h 194"/>
                <a:gd name="T46" fmla="*/ 372 w 435"/>
                <a:gd name="T47" fmla="*/ 140 h 194"/>
                <a:gd name="T48" fmla="*/ 386 w 435"/>
                <a:gd name="T49" fmla="*/ 126 h 194"/>
                <a:gd name="T50" fmla="*/ 397 w 435"/>
                <a:gd name="T51" fmla="*/ 111 h 194"/>
                <a:gd name="T52" fmla="*/ 409 w 435"/>
                <a:gd name="T53" fmla="*/ 97 h 194"/>
                <a:gd name="T54" fmla="*/ 417 w 435"/>
                <a:gd name="T55" fmla="*/ 80 h 194"/>
                <a:gd name="T56" fmla="*/ 423 w 435"/>
                <a:gd name="T57" fmla="*/ 64 h 194"/>
                <a:gd name="T58" fmla="*/ 429 w 435"/>
                <a:gd name="T59" fmla="*/ 46 h 194"/>
                <a:gd name="T60" fmla="*/ 432 w 435"/>
                <a:gd name="T61" fmla="*/ 25 h 194"/>
                <a:gd name="T62" fmla="*/ 434 w 435"/>
                <a:gd name="T63" fmla="*/ 8 h 194"/>
                <a:gd name="T64" fmla="*/ 0 w 43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194"/>
                <a:gd name="T101" fmla="*/ 435 w 43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194">
                  <a:moveTo>
                    <a:pt x="0" y="0"/>
                  </a:moveTo>
                  <a:lnTo>
                    <a:pt x="0" y="8"/>
                  </a:lnTo>
                  <a:lnTo>
                    <a:pt x="0" y="17"/>
                  </a:lnTo>
                  <a:lnTo>
                    <a:pt x="0" y="25"/>
                  </a:lnTo>
                  <a:lnTo>
                    <a:pt x="0" y="37"/>
                  </a:lnTo>
                  <a:lnTo>
                    <a:pt x="2" y="46"/>
                  </a:lnTo>
                  <a:lnTo>
                    <a:pt x="6" y="54"/>
                  </a:lnTo>
                  <a:lnTo>
                    <a:pt x="8" y="64"/>
                  </a:lnTo>
                  <a:lnTo>
                    <a:pt x="12" y="72"/>
                  </a:lnTo>
                  <a:lnTo>
                    <a:pt x="14" y="80"/>
                  </a:lnTo>
                  <a:lnTo>
                    <a:pt x="20" y="89"/>
                  </a:lnTo>
                  <a:lnTo>
                    <a:pt x="23" y="95"/>
                  </a:lnTo>
                  <a:lnTo>
                    <a:pt x="29" y="103"/>
                  </a:lnTo>
                  <a:lnTo>
                    <a:pt x="35" y="111"/>
                  </a:lnTo>
                  <a:lnTo>
                    <a:pt x="41" y="117"/>
                  </a:lnTo>
                  <a:lnTo>
                    <a:pt x="46" y="126"/>
                  </a:lnTo>
                  <a:lnTo>
                    <a:pt x="52" y="132"/>
                  </a:lnTo>
                  <a:lnTo>
                    <a:pt x="60" y="140"/>
                  </a:lnTo>
                  <a:lnTo>
                    <a:pt x="66" y="146"/>
                  </a:lnTo>
                  <a:lnTo>
                    <a:pt x="74" y="152"/>
                  </a:lnTo>
                  <a:lnTo>
                    <a:pt x="84" y="158"/>
                  </a:lnTo>
                  <a:lnTo>
                    <a:pt x="92" y="164"/>
                  </a:lnTo>
                  <a:lnTo>
                    <a:pt x="101" y="167"/>
                  </a:lnTo>
                  <a:lnTo>
                    <a:pt x="109" y="173"/>
                  </a:lnTo>
                  <a:lnTo>
                    <a:pt x="121" y="179"/>
                  </a:lnTo>
                  <a:lnTo>
                    <a:pt x="132" y="181"/>
                  </a:lnTo>
                  <a:lnTo>
                    <a:pt x="141" y="183"/>
                  </a:lnTo>
                  <a:lnTo>
                    <a:pt x="152" y="187"/>
                  </a:lnTo>
                  <a:lnTo>
                    <a:pt x="164" y="189"/>
                  </a:lnTo>
                  <a:lnTo>
                    <a:pt x="175" y="189"/>
                  </a:lnTo>
                  <a:lnTo>
                    <a:pt x="189" y="193"/>
                  </a:lnTo>
                  <a:lnTo>
                    <a:pt x="201" y="193"/>
                  </a:lnTo>
                  <a:lnTo>
                    <a:pt x="216" y="193"/>
                  </a:lnTo>
                  <a:lnTo>
                    <a:pt x="230" y="193"/>
                  </a:lnTo>
                  <a:lnTo>
                    <a:pt x="242" y="193"/>
                  </a:lnTo>
                  <a:lnTo>
                    <a:pt x="257" y="189"/>
                  </a:lnTo>
                  <a:lnTo>
                    <a:pt x="267" y="189"/>
                  </a:lnTo>
                  <a:lnTo>
                    <a:pt x="279" y="187"/>
                  </a:lnTo>
                  <a:lnTo>
                    <a:pt x="290" y="183"/>
                  </a:lnTo>
                  <a:lnTo>
                    <a:pt x="300" y="181"/>
                  </a:lnTo>
                  <a:lnTo>
                    <a:pt x="311" y="179"/>
                  </a:lnTo>
                  <a:lnTo>
                    <a:pt x="323" y="173"/>
                  </a:lnTo>
                  <a:lnTo>
                    <a:pt x="331" y="169"/>
                  </a:lnTo>
                  <a:lnTo>
                    <a:pt x="339" y="164"/>
                  </a:lnTo>
                  <a:lnTo>
                    <a:pt x="348" y="158"/>
                  </a:lnTo>
                  <a:lnTo>
                    <a:pt x="357" y="152"/>
                  </a:lnTo>
                  <a:lnTo>
                    <a:pt x="366" y="146"/>
                  </a:lnTo>
                  <a:lnTo>
                    <a:pt x="372" y="140"/>
                  </a:lnTo>
                  <a:lnTo>
                    <a:pt x="380" y="132"/>
                  </a:lnTo>
                  <a:lnTo>
                    <a:pt x="386" y="126"/>
                  </a:lnTo>
                  <a:lnTo>
                    <a:pt x="391" y="121"/>
                  </a:lnTo>
                  <a:lnTo>
                    <a:pt x="397" y="111"/>
                  </a:lnTo>
                  <a:lnTo>
                    <a:pt x="403" y="103"/>
                  </a:lnTo>
                  <a:lnTo>
                    <a:pt x="409" y="97"/>
                  </a:lnTo>
                  <a:lnTo>
                    <a:pt x="411" y="89"/>
                  </a:lnTo>
                  <a:lnTo>
                    <a:pt x="417" y="80"/>
                  </a:lnTo>
                  <a:lnTo>
                    <a:pt x="420" y="72"/>
                  </a:lnTo>
                  <a:lnTo>
                    <a:pt x="423" y="64"/>
                  </a:lnTo>
                  <a:lnTo>
                    <a:pt x="426" y="54"/>
                  </a:lnTo>
                  <a:lnTo>
                    <a:pt x="429" y="46"/>
                  </a:lnTo>
                  <a:lnTo>
                    <a:pt x="429" y="37"/>
                  </a:lnTo>
                  <a:lnTo>
                    <a:pt x="432" y="25"/>
                  </a:lnTo>
                  <a:lnTo>
                    <a:pt x="432" y="17"/>
                  </a:lnTo>
                  <a:lnTo>
                    <a:pt x="434" y="8"/>
                  </a:lnTo>
                  <a:lnTo>
                    <a:pt x="434" y="0"/>
                  </a:lnTo>
                  <a:lnTo>
                    <a:pt x="0"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69" name="Freeform 10"/>
            <p:cNvSpPr>
              <a:spLocks/>
            </p:cNvSpPr>
            <p:nvPr/>
          </p:nvSpPr>
          <p:spPr bwMode="auto">
            <a:xfrm>
              <a:off x="3031" y="2535"/>
              <a:ext cx="426" cy="205"/>
            </a:xfrm>
            <a:custGeom>
              <a:avLst/>
              <a:gdLst>
                <a:gd name="T0" fmla="*/ 2 w 426"/>
                <a:gd name="T1" fmla="*/ 11 h 205"/>
                <a:gd name="T2" fmla="*/ 0 w 426"/>
                <a:gd name="T3" fmla="*/ 30 h 205"/>
                <a:gd name="T4" fmla="*/ 2 w 426"/>
                <a:gd name="T5" fmla="*/ 53 h 205"/>
                <a:gd name="T6" fmla="*/ 5 w 426"/>
                <a:gd name="T7" fmla="*/ 69 h 205"/>
                <a:gd name="T8" fmla="*/ 14 w 426"/>
                <a:gd name="T9" fmla="*/ 88 h 205"/>
                <a:gd name="T10" fmla="*/ 22 w 426"/>
                <a:gd name="T11" fmla="*/ 104 h 205"/>
                <a:gd name="T12" fmla="*/ 33 w 426"/>
                <a:gd name="T13" fmla="*/ 121 h 205"/>
                <a:gd name="T14" fmla="*/ 45 w 426"/>
                <a:gd name="T15" fmla="*/ 138 h 205"/>
                <a:gd name="T16" fmla="*/ 61 w 426"/>
                <a:gd name="T17" fmla="*/ 151 h 205"/>
                <a:gd name="T18" fmla="*/ 79 w 426"/>
                <a:gd name="T19" fmla="*/ 165 h 205"/>
                <a:gd name="T20" fmla="*/ 95 w 426"/>
                <a:gd name="T21" fmla="*/ 176 h 205"/>
                <a:gd name="T22" fmla="*/ 115 w 426"/>
                <a:gd name="T23" fmla="*/ 185 h 205"/>
                <a:gd name="T24" fmla="*/ 135 w 426"/>
                <a:gd name="T25" fmla="*/ 193 h 205"/>
                <a:gd name="T26" fmla="*/ 157 w 426"/>
                <a:gd name="T27" fmla="*/ 198 h 205"/>
                <a:gd name="T28" fmla="*/ 180 w 426"/>
                <a:gd name="T29" fmla="*/ 201 h 205"/>
                <a:gd name="T30" fmla="*/ 202 w 426"/>
                <a:gd name="T31" fmla="*/ 204 h 205"/>
                <a:gd name="T32" fmla="*/ 225 w 426"/>
                <a:gd name="T33" fmla="*/ 204 h 205"/>
                <a:gd name="T34" fmla="*/ 248 w 426"/>
                <a:gd name="T35" fmla="*/ 201 h 205"/>
                <a:gd name="T36" fmla="*/ 270 w 426"/>
                <a:gd name="T37" fmla="*/ 198 h 205"/>
                <a:gd name="T38" fmla="*/ 290 w 426"/>
                <a:gd name="T39" fmla="*/ 190 h 205"/>
                <a:gd name="T40" fmla="*/ 310 w 426"/>
                <a:gd name="T41" fmla="*/ 185 h 205"/>
                <a:gd name="T42" fmla="*/ 329 w 426"/>
                <a:gd name="T43" fmla="*/ 173 h 205"/>
                <a:gd name="T44" fmla="*/ 349 w 426"/>
                <a:gd name="T45" fmla="*/ 165 h 205"/>
                <a:gd name="T46" fmla="*/ 366 w 426"/>
                <a:gd name="T47" fmla="*/ 151 h 205"/>
                <a:gd name="T48" fmla="*/ 380 w 426"/>
                <a:gd name="T49" fmla="*/ 138 h 205"/>
                <a:gd name="T50" fmla="*/ 394 w 426"/>
                <a:gd name="T51" fmla="*/ 124 h 205"/>
                <a:gd name="T52" fmla="*/ 405 w 426"/>
                <a:gd name="T53" fmla="*/ 108 h 205"/>
                <a:gd name="T54" fmla="*/ 413 w 426"/>
                <a:gd name="T55" fmla="*/ 91 h 205"/>
                <a:gd name="T56" fmla="*/ 419 w 426"/>
                <a:gd name="T57" fmla="*/ 71 h 205"/>
                <a:gd name="T58" fmla="*/ 425 w 426"/>
                <a:gd name="T59" fmla="*/ 53 h 205"/>
                <a:gd name="T60" fmla="*/ 425 w 426"/>
                <a:gd name="T61" fmla="*/ 33 h 205"/>
                <a:gd name="T62" fmla="*/ 425 w 426"/>
                <a:gd name="T63" fmla="*/ 11 h 205"/>
                <a:gd name="T64" fmla="*/ 2 w 426"/>
                <a:gd name="T65" fmla="*/ 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205"/>
                <a:gd name="T101" fmla="*/ 426 w 426"/>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205">
                  <a:moveTo>
                    <a:pt x="2" y="0"/>
                  </a:moveTo>
                  <a:lnTo>
                    <a:pt x="2" y="11"/>
                  </a:lnTo>
                  <a:lnTo>
                    <a:pt x="0" y="19"/>
                  </a:lnTo>
                  <a:lnTo>
                    <a:pt x="0" y="30"/>
                  </a:lnTo>
                  <a:lnTo>
                    <a:pt x="0" y="41"/>
                  </a:lnTo>
                  <a:lnTo>
                    <a:pt x="2" y="53"/>
                  </a:lnTo>
                  <a:lnTo>
                    <a:pt x="2" y="61"/>
                  </a:lnTo>
                  <a:lnTo>
                    <a:pt x="5" y="69"/>
                  </a:lnTo>
                  <a:lnTo>
                    <a:pt x="8" y="80"/>
                  </a:lnTo>
                  <a:lnTo>
                    <a:pt x="14" y="88"/>
                  </a:lnTo>
                  <a:lnTo>
                    <a:pt x="16" y="96"/>
                  </a:lnTo>
                  <a:lnTo>
                    <a:pt x="22" y="104"/>
                  </a:lnTo>
                  <a:lnTo>
                    <a:pt x="28" y="116"/>
                  </a:lnTo>
                  <a:lnTo>
                    <a:pt x="33" y="121"/>
                  </a:lnTo>
                  <a:lnTo>
                    <a:pt x="39" y="130"/>
                  </a:lnTo>
                  <a:lnTo>
                    <a:pt x="45" y="138"/>
                  </a:lnTo>
                  <a:lnTo>
                    <a:pt x="53" y="146"/>
                  </a:lnTo>
                  <a:lnTo>
                    <a:pt x="61" y="151"/>
                  </a:lnTo>
                  <a:lnTo>
                    <a:pt x="70" y="159"/>
                  </a:lnTo>
                  <a:lnTo>
                    <a:pt x="79" y="165"/>
                  </a:lnTo>
                  <a:lnTo>
                    <a:pt x="87" y="171"/>
                  </a:lnTo>
                  <a:lnTo>
                    <a:pt x="95" y="176"/>
                  </a:lnTo>
                  <a:lnTo>
                    <a:pt x="103" y="181"/>
                  </a:lnTo>
                  <a:lnTo>
                    <a:pt x="115" y="185"/>
                  </a:lnTo>
                  <a:lnTo>
                    <a:pt x="123" y="190"/>
                  </a:lnTo>
                  <a:lnTo>
                    <a:pt x="135" y="193"/>
                  </a:lnTo>
                  <a:lnTo>
                    <a:pt x="146" y="195"/>
                  </a:lnTo>
                  <a:lnTo>
                    <a:pt x="157" y="198"/>
                  </a:lnTo>
                  <a:lnTo>
                    <a:pt x="169" y="201"/>
                  </a:lnTo>
                  <a:lnTo>
                    <a:pt x="180" y="201"/>
                  </a:lnTo>
                  <a:lnTo>
                    <a:pt x="191" y="204"/>
                  </a:lnTo>
                  <a:lnTo>
                    <a:pt x="202" y="204"/>
                  </a:lnTo>
                  <a:lnTo>
                    <a:pt x="214" y="204"/>
                  </a:lnTo>
                  <a:lnTo>
                    <a:pt x="225" y="204"/>
                  </a:lnTo>
                  <a:lnTo>
                    <a:pt x="236" y="201"/>
                  </a:lnTo>
                  <a:lnTo>
                    <a:pt x="248" y="201"/>
                  </a:lnTo>
                  <a:lnTo>
                    <a:pt x="258" y="198"/>
                  </a:lnTo>
                  <a:lnTo>
                    <a:pt x="270" y="198"/>
                  </a:lnTo>
                  <a:lnTo>
                    <a:pt x="282" y="195"/>
                  </a:lnTo>
                  <a:lnTo>
                    <a:pt x="290" y="190"/>
                  </a:lnTo>
                  <a:lnTo>
                    <a:pt x="301" y="187"/>
                  </a:lnTo>
                  <a:lnTo>
                    <a:pt x="310" y="185"/>
                  </a:lnTo>
                  <a:lnTo>
                    <a:pt x="321" y="179"/>
                  </a:lnTo>
                  <a:lnTo>
                    <a:pt x="329" y="173"/>
                  </a:lnTo>
                  <a:lnTo>
                    <a:pt x="340" y="167"/>
                  </a:lnTo>
                  <a:lnTo>
                    <a:pt x="349" y="165"/>
                  </a:lnTo>
                  <a:lnTo>
                    <a:pt x="357" y="157"/>
                  </a:lnTo>
                  <a:lnTo>
                    <a:pt x="366" y="151"/>
                  </a:lnTo>
                  <a:lnTo>
                    <a:pt x="375" y="146"/>
                  </a:lnTo>
                  <a:lnTo>
                    <a:pt x="380" y="138"/>
                  </a:lnTo>
                  <a:lnTo>
                    <a:pt x="389" y="132"/>
                  </a:lnTo>
                  <a:lnTo>
                    <a:pt x="394" y="124"/>
                  </a:lnTo>
                  <a:lnTo>
                    <a:pt x="399" y="116"/>
                  </a:lnTo>
                  <a:lnTo>
                    <a:pt x="405" y="108"/>
                  </a:lnTo>
                  <a:lnTo>
                    <a:pt x="411" y="99"/>
                  </a:lnTo>
                  <a:lnTo>
                    <a:pt x="413" y="91"/>
                  </a:lnTo>
                  <a:lnTo>
                    <a:pt x="417" y="83"/>
                  </a:lnTo>
                  <a:lnTo>
                    <a:pt x="419" y="71"/>
                  </a:lnTo>
                  <a:lnTo>
                    <a:pt x="423" y="63"/>
                  </a:lnTo>
                  <a:lnTo>
                    <a:pt x="425" y="53"/>
                  </a:lnTo>
                  <a:lnTo>
                    <a:pt x="425" y="41"/>
                  </a:lnTo>
                  <a:lnTo>
                    <a:pt x="425" y="33"/>
                  </a:lnTo>
                  <a:lnTo>
                    <a:pt x="425" y="22"/>
                  </a:lnTo>
                  <a:lnTo>
                    <a:pt x="425" y="11"/>
                  </a:lnTo>
                  <a:lnTo>
                    <a:pt x="423" y="0"/>
                  </a:lnTo>
                  <a:lnTo>
                    <a:pt x="2" y="0"/>
                  </a:lnTo>
                </a:path>
              </a:pathLst>
            </a:custGeom>
            <a:solidFill>
              <a:srgbClr val="E6C000"/>
            </a:solidFill>
            <a:ln w="12700" cap="rnd">
              <a:solidFill>
                <a:srgbClr val="3366FF"/>
              </a:solidFill>
              <a:round/>
              <a:headEnd/>
              <a:tailEnd/>
            </a:ln>
          </p:spPr>
          <p:txBody>
            <a:bodyPr/>
            <a:lstStyle/>
            <a:p>
              <a:endParaRPr lang="fr-FR"/>
            </a:p>
          </p:txBody>
        </p:sp>
        <p:sp>
          <p:nvSpPr>
            <p:cNvPr id="53270" name="Freeform 11"/>
            <p:cNvSpPr>
              <a:spLocks/>
            </p:cNvSpPr>
            <p:nvPr/>
          </p:nvSpPr>
          <p:spPr bwMode="auto">
            <a:xfrm>
              <a:off x="3024" y="2533"/>
              <a:ext cx="435" cy="217"/>
            </a:xfrm>
            <a:custGeom>
              <a:avLst/>
              <a:gdLst>
                <a:gd name="T0" fmla="*/ 0 w 435"/>
                <a:gd name="T1" fmla="*/ 14 h 217"/>
                <a:gd name="T2" fmla="*/ 0 w 435"/>
                <a:gd name="T3" fmla="*/ 34 h 217"/>
                <a:gd name="T4" fmla="*/ 0 w 435"/>
                <a:gd name="T5" fmla="*/ 54 h 217"/>
                <a:gd name="T6" fmla="*/ 2 w 435"/>
                <a:gd name="T7" fmla="*/ 74 h 217"/>
                <a:gd name="T8" fmla="*/ 12 w 435"/>
                <a:gd name="T9" fmla="*/ 95 h 217"/>
                <a:gd name="T10" fmla="*/ 20 w 435"/>
                <a:gd name="T11" fmla="*/ 112 h 217"/>
                <a:gd name="T12" fmla="*/ 31 w 435"/>
                <a:gd name="T13" fmla="*/ 130 h 217"/>
                <a:gd name="T14" fmla="*/ 46 w 435"/>
                <a:gd name="T15" fmla="*/ 146 h 217"/>
                <a:gd name="T16" fmla="*/ 60 w 435"/>
                <a:gd name="T17" fmla="*/ 161 h 217"/>
                <a:gd name="T18" fmla="*/ 78 w 435"/>
                <a:gd name="T19" fmla="*/ 175 h 217"/>
                <a:gd name="T20" fmla="*/ 95 w 435"/>
                <a:gd name="T21" fmla="*/ 184 h 217"/>
                <a:gd name="T22" fmla="*/ 115 w 435"/>
                <a:gd name="T23" fmla="*/ 196 h 217"/>
                <a:gd name="T24" fmla="*/ 138 w 435"/>
                <a:gd name="T25" fmla="*/ 204 h 217"/>
                <a:gd name="T26" fmla="*/ 158 w 435"/>
                <a:gd name="T27" fmla="*/ 210 h 217"/>
                <a:gd name="T28" fmla="*/ 181 w 435"/>
                <a:gd name="T29" fmla="*/ 212 h 217"/>
                <a:gd name="T30" fmla="*/ 204 w 435"/>
                <a:gd name="T31" fmla="*/ 216 h 217"/>
                <a:gd name="T32" fmla="*/ 228 w 435"/>
                <a:gd name="T33" fmla="*/ 212 h 217"/>
                <a:gd name="T34" fmla="*/ 251 w 435"/>
                <a:gd name="T35" fmla="*/ 212 h 217"/>
                <a:gd name="T36" fmla="*/ 273 w 435"/>
                <a:gd name="T37" fmla="*/ 206 h 217"/>
                <a:gd name="T38" fmla="*/ 296 w 435"/>
                <a:gd name="T39" fmla="*/ 202 h 217"/>
                <a:gd name="T40" fmla="*/ 317 w 435"/>
                <a:gd name="T41" fmla="*/ 196 h 217"/>
                <a:gd name="T42" fmla="*/ 337 w 435"/>
                <a:gd name="T43" fmla="*/ 184 h 217"/>
                <a:gd name="T44" fmla="*/ 354 w 435"/>
                <a:gd name="T45" fmla="*/ 173 h 217"/>
                <a:gd name="T46" fmla="*/ 372 w 435"/>
                <a:gd name="T47" fmla="*/ 161 h 217"/>
                <a:gd name="T48" fmla="*/ 386 w 435"/>
                <a:gd name="T49" fmla="*/ 146 h 217"/>
                <a:gd name="T50" fmla="*/ 400 w 435"/>
                <a:gd name="T51" fmla="*/ 132 h 217"/>
                <a:gd name="T52" fmla="*/ 411 w 435"/>
                <a:gd name="T53" fmla="*/ 115 h 217"/>
                <a:gd name="T54" fmla="*/ 420 w 435"/>
                <a:gd name="T55" fmla="*/ 97 h 217"/>
                <a:gd name="T56" fmla="*/ 429 w 435"/>
                <a:gd name="T57" fmla="*/ 77 h 217"/>
                <a:gd name="T58" fmla="*/ 432 w 435"/>
                <a:gd name="T59" fmla="*/ 58 h 217"/>
                <a:gd name="T60" fmla="*/ 434 w 435"/>
                <a:gd name="T61" fmla="*/ 34 h 217"/>
                <a:gd name="T62" fmla="*/ 432 w 435"/>
                <a:gd name="T63" fmla="*/ 11 h 217"/>
                <a:gd name="T64" fmla="*/ 2 w 435"/>
                <a:gd name="T65" fmla="*/ 2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217"/>
                <a:gd name="T101" fmla="*/ 435 w 435"/>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217">
                  <a:moveTo>
                    <a:pt x="2" y="2"/>
                  </a:moveTo>
                  <a:lnTo>
                    <a:pt x="0" y="14"/>
                  </a:lnTo>
                  <a:lnTo>
                    <a:pt x="0" y="23"/>
                  </a:lnTo>
                  <a:lnTo>
                    <a:pt x="0" y="34"/>
                  </a:lnTo>
                  <a:lnTo>
                    <a:pt x="0" y="46"/>
                  </a:lnTo>
                  <a:lnTo>
                    <a:pt x="0" y="54"/>
                  </a:lnTo>
                  <a:lnTo>
                    <a:pt x="0" y="66"/>
                  </a:lnTo>
                  <a:lnTo>
                    <a:pt x="2" y="74"/>
                  </a:lnTo>
                  <a:lnTo>
                    <a:pt x="6" y="86"/>
                  </a:lnTo>
                  <a:lnTo>
                    <a:pt x="12" y="95"/>
                  </a:lnTo>
                  <a:lnTo>
                    <a:pt x="14" y="103"/>
                  </a:lnTo>
                  <a:lnTo>
                    <a:pt x="20" y="112"/>
                  </a:lnTo>
                  <a:lnTo>
                    <a:pt x="26" y="120"/>
                  </a:lnTo>
                  <a:lnTo>
                    <a:pt x="31" y="130"/>
                  </a:lnTo>
                  <a:lnTo>
                    <a:pt x="37" y="138"/>
                  </a:lnTo>
                  <a:lnTo>
                    <a:pt x="46" y="146"/>
                  </a:lnTo>
                  <a:lnTo>
                    <a:pt x="52" y="152"/>
                  </a:lnTo>
                  <a:lnTo>
                    <a:pt x="60" y="161"/>
                  </a:lnTo>
                  <a:lnTo>
                    <a:pt x="70" y="167"/>
                  </a:lnTo>
                  <a:lnTo>
                    <a:pt x="78" y="175"/>
                  </a:lnTo>
                  <a:lnTo>
                    <a:pt x="86" y="178"/>
                  </a:lnTo>
                  <a:lnTo>
                    <a:pt x="95" y="184"/>
                  </a:lnTo>
                  <a:lnTo>
                    <a:pt x="107" y="190"/>
                  </a:lnTo>
                  <a:lnTo>
                    <a:pt x="115" y="196"/>
                  </a:lnTo>
                  <a:lnTo>
                    <a:pt x="127" y="198"/>
                  </a:lnTo>
                  <a:lnTo>
                    <a:pt x="138" y="204"/>
                  </a:lnTo>
                  <a:lnTo>
                    <a:pt x="146" y="206"/>
                  </a:lnTo>
                  <a:lnTo>
                    <a:pt x="158" y="210"/>
                  </a:lnTo>
                  <a:lnTo>
                    <a:pt x="170" y="212"/>
                  </a:lnTo>
                  <a:lnTo>
                    <a:pt x="181" y="212"/>
                  </a:lnTo>
                  <a:lnTo>
                    <a:pt x="193" y="212"/>
                  </a:lnTo>
                  <a:lnTo>
                    <a:pt x="204" y="216"/>
                  </a:lnTo>
                  <a:lnTo>
                    <a:pt x="216" y="216"/>
                  </a:lnTo>
                  <a:lnTo>
                    <a:pt x="228" y="212"/>
                  </a:lnTo>
                  <a:lnTo>
                    <a:pt x="239" y="212"/>
                  </a:lnTo>
                  <a:lnTo>
                    <a:pt x="251" y="212"/>
                  </a:lnTo>
                  <a:lnTo>
                    <a:pt x="261" y="210"/>
                  </a:lnTo>
                  <a:lnTo>
                    <a:pt x="273" y="206"/>
                  </a:lnTo>
                  <a:lnTo>
                    <a:pt x="285" y="204"/>
                  </a:lnTo>
                  <a:lnTo>
                    <a:pt x="296" y="202"/>
                  </a:lnTo>
                  <a:lnTo>
                    <a:pt x="305" y="198"/>
                  </a:lnTo>
                  <a:lnTo>
                    <a:pt x="317" y="196"/>
                  </a:lnTo>
                  <a:lnTo>
                    <a:pt x="325" y="190"/>
                  </a:lnTo>
                  <a:lnTo>
                    <a:pt x="337" y="184"/>
                  </a:lnTo>
                  <a:lnTo>
                    <a:pt x="345" y="178"/>
                  </a:lnTo>
                  <a:lnTo>
                    <a:pt x="354" y="173"/>
                  </a:lnTo>
                  <a:lnTo>
                    <a:pt x="362" y="167"/>
                  </a:lnTo>
                  <a:lnTo>
                    <a:pt x="372" y="161"/>
                  </a:lnTo>
                  <a:lnTo>
                    <a:pt x="380" y="155"/>
                  </a:lnTo>
                  <a:lnTo>
                    <a:pt x="386" y="146"/>
                  </a:lnTo>
                  <a:lnTo>
                    <a:pt x="394" y="140"/>
                  </a:lnTo>
                  <a:lnTo>
                    <a:pt x="400" y="132"/>
                  </a:lnTo>
                  <a:lnTo>
                    <a:pt x="405" y="124"/>
                  </a:lnTo>
                  <a:lnTo>
                    <a:pt x="411" y="115"/>
                  </a:lnTo>
                  <a:lnTo>
                    <a:pt x="417" y="106"/>
                  </a:lnTo>
                  <a:lnTo>
                    <a:pt x="420" y="97"/>
                  </a:lnTo>
                  <a:lnTo>
                    <a:pt x="426" y="86"/>
                  </a:lnTo>
                  <a:lnTo>
                    <a:pt x="429" y="77"/>
                  </a:lnTo>
                  <a:lnTo>
                    <a:pt x="432" y="66"/>
                  </a:lnTo>
                  <a:lnTo>
                    <a:pt x="432" y="58"/>
                  </a:lnTo>
                  <a:lnTo>
                    <a:pt x="434" y="46"/>
                  </a:lnTo>
                  <a:lnTo>
                    <a:pt x="434" y="34"/>
                  </a:lnTo>
                  <a:lnTo>
                    <a:pt x="434" y="23"/>
                  </a:lnTo>
                  <a:lnTo>
                    <a:pt x="432" y="11"/>
                  </a:lnTo>
                  <a:lnTo>
                    <a:pt x="429" y="0"/>
                  </a:lnTo>
                  <a:lnTo>
                    <a:pt x="2" y="2"/>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71" name="Freeform 12"/>
            <p:cNvSpPr>
              <a:spLocks/>
            </p:cNvSpPr>
            <p:nvPr/>
          </p:nvSpPr>
          <p:spPr bwMode="auto">
            <a:xfrm>
              <a:off x="3045" y="2552"/>
              <a:ext cx="400" cy="132"/>
            </a:xfrm>
            <a:custGeom>
              <a:avLst/>
              <a:gdLst>
                <a:gd name="T0" fmla="*/ 188 w 400"/>
                <a:gd name="T1" fmla="*/ 66 h 133"/>
                <a:gd name="T2" fmla="*/ 165 w 400"/>
                <a:gd name="T3" fmla="*/ 66 h 133"/>
                <a:gd name="T4" fmla="*/ 143 w 400"/>
                <a:gd name="T5" fmla="*/ 66 h 133"/>
                <a:gd name="T6" fmla="*/ 123 w 400"/>
                <a:gd name="T7" fmla="*/ 66 h 133"/>
                <a:gd name="T8" fmla="*/ 103 w 400"/>
                <a:gd name="T9" fmla="*/ 66 h 133"/>
                <a:gd name="T10" fmla="*/ 84 w 400"/>
                <a:gd name="T11" fmla="*/ 66 h 133"/>
                <a:gd name="T12" fmla="*/ 65 w 400"/>
                <a:gd name="T13" fmla="*/ 63 h 133"/>
                <a:gd name="T14" fmla="*/ 47 w 400"/>
                <a:gd name="T15" fmla="*/ 51 h 133"/>
                <a:gd name="T16" fmla="*/ 31 w 400"/>
                <a:gd name="T17" fmla="*/ 36 h 133"/>
                <a:gd name="T18" fmla="*/ 14 w 400"/>
                <a:gd name="T19" fmla="*/ 19 h 133"/>
                <a:gd name="T20" fmla="*/ 0 w 400"/>
                <a:gd name="T21" fmla="*/ 3 h 133"/>
                <a:gd name="T22" fmla="*/ 5 w 400"/>
                <a:gd name="T23" fmla="*/ 22 h 133"/>
                <a:gd name="T24" fmla="*/ 14 w 400"/>
                <a:gd name="T25" fmla="*/ 38 h 133"/>
                <a:gd name="T26" fmla="*/ 25 w 400"/>
                <a:gd name="T27" fmla="*/ 57 h 133"/>
                <a:gd name="T28" fmla="*/ 42 w 400"/>
                <a:gd name="T29" fmla="*/ 66 h 133"/>
                <a:gd name="T30" fmla="*/ 59 w 400"/>
                <a:gd name="T31" fmla="*/ 66 h 133"/>
                <a:gd name="T32" fmla="*/ 79 w 400"/>
                <a:gd name="T33" fmla="*/ 66 h 133"/>
                <a:gd name="T34" fmla="*/ 99 w 400"/>
                <a:gd name="T35" fmla="*/ 71 h 133"/>
                <a:gd name="T36" fmla="*/ 123 w 400"/>
                <a:gd name="T37" fmla="*/ 79 h 133"/>
                <a:gd name="T38" fmla="*/ 149 w 400"/>
                <a:gd name="T39" fmla="*/ 88 h 133"/>
                <a:gd name="T40" fmla="*/ 180 w 400"/>
                <a:gd name="T41" fmla="*/ 90 h 133"/>
                <a:gd name="T42" fmla="*/ 208 w 400"/>
                <a:gd name="T43" fmla="*/ 90 h 133"/>
                <a:gd name="T44" fmla="*/ 236 w 400"/>
                <a:gd name="T45" fmla="*/ 90 h 133"/>
                <a:gd name="T46" fmla="*/ 262 w 400"/>
                <a:gd name="T47" fmla="*/ 84 h 133"/>
                <a:gd name="T48" fmla="*/ 286 w 400"/>
                <a:gd name="T49" fmla="*/ 77 h 133"/>
                <a:gd name="T50" fmla="*/ 310 w 400"/>
                <a:gd name="T51" fmla="*/ 66 h 133"/>
                <a:gd name="T52" fmla="*/ 329 w 400"/>
                <a:gd name="T53" fmla="*/ 66 h 133"/>
                <a:gd name="T54" fmla="*/ 349 w 400"/>
                <a:gd name="T55" fmla="*/ 66 h 133"/>
                <a:gd name="T56" fmla="*/ 366 w 400"/>
                <a:gd name="T57" fmla="*/ 65 h 133"/>
                <a:gd name="T58" fmla="*/ 380 w 400"/>
                <a:gd name="T59" fmla="*/ 46 h 133"/>
                <a:gd name="T60" fmla="*/ 391 w 400"/>
                <a:gd name="T61" fmla="*/ 27 h 133"/>
                <a:gd name="T62" fmla="*/ 397 w 400"/>
                <a:gd name="T63" fmla="*/ 9 h 133"/>
                <a:gd name="T64" fmla="*/ 391 w 400"/>
                <a:gd name="T65" fmla="*/ 13 h 133"/>
                <a:gd name="T66" fmla="*/ 377 w 400"/>
                <a:gd name="T67" fmla="*/ 30 h 133"/>
                <a:gd name="T68" fmla="*/ 360 w 400"/>
                <a:gd name="T69" fmla="*/ 44 h 133"/>
                <a:gd name="T70" fmla="*/ 343 w 400"/>
                <a:gd name="T71" fmla="*/ 57 h 133"/>
                <a:gd name="T72" fmla="*/ 324 w 400"/>
                <a:gd name="T73" fmla="*/ 66 h 133"/>
                <a:gd name="T74" fmla="*/ 304 w 400"/>
                <a:gd name="T75" fmla="*/ 66 h 133"/>
                <a:gd name="T76" fmla="*/ 284 w 400"/>
                <a:gd name="T77" fmla="*/ 66 h 133"/>
                <a:gd name="T78" fmla="*/ 262 w 400"/>
                <a:gd name="T79" fmla="*/ 66 h 133"/>
                <a:gd name="T80" fmla="*/ 242 w 400"/>
                <a:gd name="T81" fmla="*/ 66 h 133"/>
                <a:gd name="T82" fmla="*/ 222 w 400"/>
                <a:gd name="T83" fmla="*/ 66 h 133"/>
                <a:gd name="T84" fmla="*/ 200 w 400"/>
                <a:gd name="T85" fmla="*/ 66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0"/>
                <a:gd name="T130" fmla="*/ 0 h 133"/>
                <a:gd name="T131" fmla="*/ 400 w 400"/>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0" h="133">
                  <a:moveTo>
                    <a:pt x="200" y="97"/>
                  </a:moveTo>
                  <a:lnTo>
                    <a:pt x="194" y="97"/>
                  </a:lnTo>
                  <a:lnTo>
                    <a:pt x="188" y="97"/>
                  </a:lnTo>
                  <a:lnTo>
                    <a:pt x="180" y="97"/>
                  </a:lnTo>
                  <a:lnTo>
                    <a:pt x="174" y="94"/>
                  </a:lnTo>
                  <a:lnTo>
                    <a:pt x="165" y="94"/>
                  </a:lnTo>
                  <a:lnTo>
                    <a:pt x="157" y="94"/>
                  </a:lnTo>
                  <a:lnTo>
                    <a:pt x="151" y="92"/>
                  </a:lnTo>
                  <a:lnTo>
                    <a:pt x="143" y="92"/>
                  </a:lnTo>
                  <a:lnTo>
                    <a:pt x="137" y="89"/>
                  </a:lnTo>
                  <a:lnTo>
                    <a:pt x="129" y="89"/>
                  </a:lnTo>
                  <a:lnTo>
                    <a:pt x="123" y="86"/>
                  </a:lnTo>
                  <a:lnTo>
                    <a:pt x="117" y="84"/>
                  </a:lnTo>
                  <a:lnTo>
                    <a:pt x="109" y="84"/>
                  </a:lnTo>
                  <a:lnTo>
                    <a:pt x="103" y="81"/>
                  </a:lnTo>
                  <a:lnTo>
                    <a:pt x="99" y="78"/>
                  </a:lnTo>
                  <a:lnTo>
                    <a:pt x="89" y="76"/>
                  </a:lnTo>
                  <a:lnTo>
                    <a:pt x="84" y="70"/>
                  </a:lnTo>
                  <a:lnTo>
                    <a:pt x="79" y="67"/>
                  </a:lnTo>
                  <a:lnTo>
                    <a:pt x="70" y="65"/>
                  </a:lnTo>
                  <a:lnTo>
                    <a:pt x="65" y="63"/>
                  </a:lnTo>
                  <a:lnTo>
                    <a:pt x="59" y="57"/>
                  </a:lnTo>
                  <a:lnTo>
                    <a:pt x="53" y="54"/>
                  </a:lnTo>
                  <a:lnTo>
                    <a:pt x="47" y="51"/>
                  </a:lnTo>
                  <a:lnTo>
                    <a:pt x="42" y="46"/>
                  </a:lnTo>
                  <a:lnTo>
                    <a:pt x="36" y="40"/>
                  </a:lnTo>
                  <a:lnTo>
                    <a:pt x="31" y="36"/>
                  </a:lnTo>
                  <a:lnTo>
                    <a:pt x="25" y="30"/>
                  </a:lnTo>
                  <a:lnTo>
                    <a:pt x="19" y="25"/>
                  </a:lnTo>
                  <a:lnTo>
                    <a:pt x="14" y="19"/>
                  </a:lnTo>
                  <a:lnTo>
                    <a:pt x="8" y="13"/>
                  </a:lnTo>
                  <a:lnTo>
                    <a:pt x="5" y="9"/>
                  </a:lnTo>
                  <a:lnTo>
                    <a:pt x="0" y="3"/>
                  </a:lnTo>
                  <a:lnTo>
                    <a:pt x="2" y="9"/>
                  </a:lnTo>
                  <a:lnTo>
                    <a:pt x="2" y="13"/>
                  </a:lnTo>
                  <a:lnTo>
                    <a:pt x="5" y="22"/>
                  </a:lnTo>
                  <a:lnTo>
                    <a:pt x="8" y="27"/>
                  </a:lnTo>
                  <a:lnTo>
                    <a:pt x="11" y="32"/>
                  </a:lnTo>
                  <a:lnTo>
                    <a:pt x="14" y="38"/>
                  </a:lnTo>
                  <a:lnTo>
                    <a:pt x="19" y="46"/>
                  </a:lnTo>
                  <a:lnTo>
                    <a:pt x="22" y="51"/>
                  </a:lnTo>
                  <a:lnTo>
                    <a:pt x="25" y="57"/>
                  </a:lnTo>
                  <a:lnTo>
                    <a:pt x="31" y="63"/>
                  </a:lnTo>
                  <a:lnTo>
                    <a:pt x="36" y="67"/>
                  </a:lnTo>
                  <a:lnTo>
                    <a:pt x="42" y="73"/>
                  </a:lnTo>
                  <a:lnTo>
                    <a:pt x="47" y="78"/>
                  </a:lnTo>
                  <a:lnTo>
                    <a:pt x="53" y="84"/>
                  </a:lnTo>
                  <a:lnTo>
                    <a:pt x="59" y="89"/>
                  </a:lnTo>
                  <a:lnTo>
                    <a:pt x="65" y="92"/>
                  </a:lnTo>
                  <a:lnTo>
                    <a:pt x="70" y="97"/>
                  </a:lnTo>
                  <a:lnTo>
                    <a:pt x="79" y="103"/>
                  </a:lnTo>
                  <a:lnTo>
                    <a:pt x="84" y="105"/>
                  </a:lnTo>
                  <a:lnTo>
                    <a:pt x="93" y="111"/>
                  </a:lnTo>
                  <a:lnTo>
                    <a:pt x="99" y="113"/>
                  </a:lnTo>
                  <a:lnTo>
                    <a:pt x="107" y="116"/>
                  </a:lnTo>
                  <a:lnTo>
                    <a:pt x="115" y="119"/>
                  </a:lnTo>
                  <a:lnTo>
                    <a:pt x="123" y="121"/>
                  </a:lnTo>
                  <a:lnTo>
                    <a:pt x="131" y="124"/>
                  </a:lnTo>
                  <a:lnTo>
                    <a:pt x="141" y="126"/>
                  </a:lnTo>
                  <a:lnTo>
                    <a:pt x="149" y="130"/>
                  </a:lnTo>
                  <a:lnTo>
                    <a:pt x="160" y="130"/>
                  </a:lnTo>
                  <a:lnTo>
                    <a:pt x="169" y="132"/>
                  </a:lnTo>
                  <a:lnTo>
                    <a:pt x="180" y="132"/>
                  </a:lnTo>
                  <a:lnTo>
                    <a:pt x="188" y="132"/>
                  </a:lnTo>
                  <a:lnTo>
                    <a:pt x="200" y="132"/>
                  </a:lnTo>
                  <a:lnTo>
                    <a:pt x="208" y="132"/>
                  </a:lnTo>
                  <a:lnTo>
                    <a:pt x="216" y="132"/>
                  </a:lnTo>
                  <a:lnTo>
                    <a:pt x="228" y="132"/>
                  </a:lnTo>
                  <a:lnTo>
                    <a:pt x="236" y="132"/>
                  </a:lnTo>
                  <a:lnTo>
                    <a:pt x="244" y="130"/>
                  </a:lnTo>
                  <a:lnTo>
                    <a:pt x="253" y="130"/>
                  </a:lnTo>
                  <a:lnTo>
                    <a:pt x="262" y="126"/>
                  </a:lnTo>
                  <a:lnTo>
                    <a:pt x="270" y="124"/>
                  </a:lnTo>
                  <a:lnTo>
                    <a:pt x="278" y="121"/>
                  </a:lnTo>
                  <a:lnTo>
                    <a:pt x="286" y="119"/>
                  </a:lnTo>
                  <a:lnTo>
                    <a:pt x="296" y="116"/>
                  </a:lnTo>
                  <a:lnTo>
                    <a:pt x="300" y="111"/>
                  </a:lnTo>
                  <a:lnTo>
                    <a:pt x="310" y="107"/>
                  </a:lnTo>
                  <a:lnTo>
                    <a:pt x="318" y="103"/>
                  </a:lnTo>
                  <a:lnTo>
                    <a:pt x="324" y="100"/>
                  </a:lnTo>
                  <a:lnTo>
                    <a:pt x="329" y="94"/>
                  </a:lnTo>
                  <a:lnTo>
                    <a:pt x="338" y="92"/>
                  </a:lnTo>
                  <a:lnTo>
                    <a:pt x="343" y="86"/>
                  </a:lnTo>
                  <a:lnTo>
                    <a:pt x="349" y="81"/>
                  </a:lnTo>
                  <a:lnTo>
                    <a:pt x="354" y="76"/>
                  </a:lnTo>
                  <a:lnTo>
                    <a:pt x="360" y="70"/>
                  </a:lnTo>
                  <a:lnTo>
                    <a:pt x="366" y="65"/>
                  </a:lnTo>
                  <a:lnTo>
                    <a:pt x="371" y="59"/>
                  </a:lnTo>
                  <a:lnTo>
                    <a:pt x="374" y="51"/>
                  </a:lnTo>
                  <a:lnTo>
                    <a:pt x="380" y="46"/>
                  </a:lnTo>
                  <a:lnTo>
                    <a:pt x="383" y="40"/>
                  </a:lnTo>
                  <a:lnTo>
                    <a:pt x="385" y="36"/>
                  </a:lnTo>
                  <a:lnTo>
                    <a:pt x="391" y="27"/>
                  </a:lnTo>
                  <a:lnTo>
                    <a:pt x="394" y="22"/>
                  </a:lnTo>
                  <a:lnTo>
                    <a:pt x="394" y="13"/>
                  </a:lnTo>
                  <a:lnTo>
                    <a:pt x="397" y="9"/>
                  </a:lnTo>
                  <a:lnTo>
                    <a:pt x="399" y="0"/>
                  </a:lnTo>
                  <a:lnTo>
                    <a:pt x="394" y="6"/>
                  </a:lnTo>
                  <a:lnTo>
                    <a:pt x="391" y="13"/>
                  </a:lnTo>
                  <a:lnTo>
                    <a:pt x="385" y="19"/>
                  </a:lnTo>
                  <a:lnTo>
                    <a:pt x="380" y="25"/>
                  </a:lnTo>
                  <a:lnTo>
                    <a:pt x="377" y="30"/>
                  </a:lnTo>
                  <a:lnTo>
                    <a:pt x="371" y="36"/>
                  </a:lnTo>
                  <a:lnTo>
                    <a:pt x="366" y="38"/>
                  </a:lnTo>
                  <a:lnTo>
                    <a:pt x="360" y="44"/>
                  </a:lnTo>
                  <a:lnTo>
                    <a:pt x="354" y="49"/>
                  </a:lnTo>
                  <a:lnTo>
                    <a:pt x="349" y="51"/>
                  </a:lnTo>
                  <a:lnTo>
                    <a:pt x="343" y="57"/>
                  </a:lnTo>
                  <a:lnTo>
                    <a:pt x="338" y="59"/>
                  </a:lnTo>
                  <a:lnTo>
                    <a:pt x="329" y="65"/>
                  </a:lnTo>
                  <a:lnTo>
                    <a:pt x="324" y="67"/>
                  </a:lnTo>
                  <a:lnTo>
                    <a:pt x="318" y="70"/>
                  </a:lnTo>
                  <a:lnTo>
                    <a:pt x="312" y="73"/>
                  </a:lnTo>
                  <a:lnTo>
                    <a:pt x="304" y="76"/>
                  </a:lnTo>
                  <a:lnTo>
                    <a:pt x="298" y="78"/>
                  </a:lnTo>
                  <a:lnTo>
                    <a:pt x="290" y="81"/>
                  </a:lnTo>
                  <a:lnTo>
                    <a:pt x="284" y="84"/>
                  </a:lnTo>
                  <a:lnTo>
                    <a:pt x="278" y="86"/>
                  </a:lnTo>
                  <a:lnTo>
                    <a:pt x="270" y="86"/>
                  </a:lnTo>
                  <a:lnTo>
                    <a:pt x="262" y="89"/>
                  </a:lnTo>
                  <a:lnTo>
                    <a:pt x="256" y="92"/>
                  </a:lnTo>
                  <a:lnTo>
                    <a:pt x="248" y="92"/>
                  </a:lnTo>
                  <a:lnTo>
                    <a:pt x="242" y="94"/>
                  </a:lnTo>
                  <a:lnTo>
                    <a:pt x="236" y="94"/>
                  </a:lnTo>
                  <a:lnTo>
                    <a:pt x="228" y="94"/>
                  </a:lnTo>
                  <a:lnTo>
                    <a:pt x="222" y="97"/>
                  </a:lnTo>
                  <a:lnTo>
                    <a:pt x="214" y="97"/>
                  </a:lnTo>
                  <a:lnTo>
                    <a:pt x="208" y="97"/>
                  </a:lnTo>
                  <a:lnTo>
                    <a:pt x="200" y="97"/>
                  </a:lnTo>
                </a:path>
              </a:pathLst>
            </a:custGeom>
            <a:solidFill>
              <a:srgbClr val="FFD900"/>
            </a:solidFill>
            <a:ln w="12700" cap="rnd">
              <a:solidFill>
                <a:srgbClr val="3366FF"/>
              </a:solidFill>
              <a:round/>
              <a:headEnd/>
              <a:tailEnd/>
            </a:ln>
          </p:spPr>
          <p:txBody>
            <a:bodyPr/>
            <a:lstStyle/>
            <a:p>
              <a:endParaRPr lang="fr-FR"/>
            </a:p>
          </p:txBody>
        </p:sp>
        <p:sp>
          <p:nvSpPr>
            <p:cNvPr id="53272" name="Freeform 13"/>
            <p:cNvSpPr>
              <a:spLocks/>
            </p:cNvSpPr>
            <p:nvPr/>
          </p:nvSpPr>
          <p:spPr bwMode="auto">
            <a:xfrm>
              <a:off x="3036" y="2552"/>
              <a:ext cx="412" cy="142"/>
            </a:xfrm>
            <a:custGeom>
              <a:avLst/>
              <a:gdLst>
                <a:gd name="T0" fmla="*/ 263 w 409"/>
                <a:gd name="T1" fmla="*/ 104 h 142"/>
                <a:gd name="T2" fmla="*/ 217 w 409"/>
                <a:gd name="T3" fmla="*/ 100 h 142"/>
                <a:gd name="T4" fmla="*/ 191 w 409"/>
                <a:gd name="T5" fmla="*/ 98 h 142"/>
                <a:gd name="T6" fmla="*/ 168 w 409"/>
                <a:gd name="T7" fmla="*/ 92 h 142"/>
                <a:gd name="T8" fmla="*/ 148 w 409"/>
                <a:gd name="T9" fmla="*/ 84 h 142"/>
                <a:gd name="T10" fmla="*/ 128 w 409"/>
                <a:gd name="T11" fmla="*/ 75 h 142"/>
                <a:gd name="T12" fmla="*/ 66 w 409"/>
                <a:gd name="T13" fmla="*/ 67 h 142"/>
                <a:gd name="T14" fmla="*/ 48 w 409"/>
                <a:gd name="T15" fmla="*/ 53 h 142"/>
                <a:gd name="T16" fmla="*/ 31 w 409"/>
                <a:gd name="T17" fmla="*/ 38 h 142"/>
                <a:gd name="T18" fmla="*/ 14 w 409"/>
                <a:gd name="T19" fmla="*/ 20 h 142"/>
                <a:gd name="T20" fmla="*/ 0 w 409"/>
                <a:gd name="T21" fmla="*/ 0 h 142"/>
                <a:gd name="T22" fmla="*/ 5 w 409"/>
                <a:gd name="T23" fmla="*/ 20 h 142"/>
                <a:gd name="T24" fmla="*/ 17 w 409"/>
                <a:gd name="T25" fmla="*/ 41 h 142"/>
                <a:gd name="T26" fmla="*/ 29 w 409"/>
                <a:gd name="T27" fmla="*/ 61 h 142"/>
                <a:gd name="T28" fmla="*/ 43 w 409"/>
                <a:gd name="T29" fmla="*/ 78 h 142"/>
                <a:gd name="T30" fmla="*/ 60 w 409"/>
                <a:gd name="T31" fmla="*/ 92 h 142"/>
                <a:gd name="T32" fmla="*/ 122 w 409"/>
                <a:gd name="T33" fmla="*/ 106 h 142"/>
                <a:gd name="T34" fmla="*/ 145 w 409"/>
                <a:gd name="T35" fmla="*/ 121 h 142"/>
                <a:gd name="T36" fmla="*/ 168 w 409"/>
                <a:gd name="T37" fmla="*/ 129 h 142"/>
                <a:gd name="T38" fmla="*/ 197 w 409"/>
                <a:gd name="T39" fmla="*/ 139 h 142"/>
                <a:gd name="T40" fmla="*/ 247 w 409"/>
                <a:gd name="T41" fmla="*/ 141 h 142"/>
                <a:gd name="T42" fmla="*/ 296 w 409"/>
                <a:gd name="T43" fmla="*/ 141 h 142"/>
                <a:gd name="T44" fmla="*/ 325 w 409"/>
                <a:gd name="T45" fmla="*/ 141 h 142"/>
                <a:gd name="T46" fmla="*/ 357 w 409"/>
                <a:gd name="T47" fmla="*/ 135 h 142"/>
                <a:gd name="T48" fmla="*/ 395 w 409"/>
                <a:gd name="T49" fmla="*/ 124 h 142"/>
                <a:gd name="T50" fmla="*/ 431 w 409"/>
                <a:gd name="T51" fmla="*/ 115 h 142"/>
                <a:gd name="T52" fmla="*/ 465 w 409"/>
                <a:gd name="T53" fmla="*/ 100 h 142"/>
                <a:gd name="T54" fmla="*/ 483 w 409"/>
                <a:gd name="T55" fmla="*/ 86 h 142"/>
                <a:gd name="T56" fmla="*/ 507 w 409"/>
                <a:gd name="T57" fmla="*/ 69 h 142"/>
                <a:gd name="T58" fmla="*/ 527 w 409"/>
                <a:gd name="T59" fmla="*/ 49 h 142"/>
                <a:gd name="T60" fmla="*/ 542 w 409"/>
                <a:gd name="T61" fmla="*/ 29 h 142"/>
                <a:gd name="T62" fmla="*/ 550 w 409"/>
                <a:gd name="T63" fmla="*/ 6 h 142"/>
                <a:gd name="T64" fmla="*/ 542 w 409"/>
                <a:gd name="T65" fmla="*/ 12 h 142"/>
                <a:gd name="T66" fmla="*/ 522 w 409"/>
                <a:gd name="T67" fmla="*/ 29 h 142"/>
                <a:gd name="T68" fmla="*/ 499 w 409"/>
                <a:gd name="T69" fmla="*/ 47 h 142"/>
                <a:gd name="T70" fmla="*/ 476 w 409"/>
                <a:gd name="T71" fmla="*/ 57 h 142"/>
                <a:gd name="T72" fmla="*/ 452 w 409"/>
                <a:gd name="T73" fmla="*/ 72 h 142"/>
                <a:gd name="T74" fmla="*/ 422 w 409"/>
                <a:gd name="T75" fmla="*/ 81 h 142"/>
                <a:gd name="T76" fmla="*/ 390 w 409"/>
                <a:gd name="T77" fmla="*/ 90 h 142"/>
                <a:gd name="T78" fmla="*/ 360 w 409"/>
                <a:gd name="T79" fmla="*/ 96 h 142"/>
                <a:gd name="T80" fmla="*/ 331 w 409"/>
                <a:gd name="T81" fmla="*/ 98 h 142"/>
                <a:gd name="T82" fmla="*/ 311 w 409"/>
                <a:gd name="T83" fmla="*/ 100 h 142"/>
                <a:gd name="T84" fmla="*/ 290 w 409"/>
                <a:gd name="T85" fmla="*/ 104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9"/>
                <a:gd name="T130" fmla="*/ 0 h 142"/>
                <a:gd name="T131" fmla="*/ 409 w 409"/>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9" h="142">
                  <a:moveTo>
                    <a:pt x="206" y="104"/>
                  </a:moveTo>
                  <a:lnTo>
                    <a:pt x="198" y="104"/>
                  </a:lnTo>
                  <a:lnTo>
                    <a:pt x="192" y="104"/>
                  </a:lnTo>
                  <a:lnTo>
                    <a:pt x="184" y="100"/>
                  </a:lnTo>
                  <a:lnTo>
                    <a:pt x="178" y="100"/>
                  </a:lnTo>
                  <a:lnTo>
                    <a:pt x="169" y="100"/>
                  </a:lnTo>
                  <a:lnTo>
                    <a:pt x="163" y="98"/>
                  </a:lnTo>
                  <a:lnTo>
                    <a:pt x="155" y="98"/>
                  </a:lnTo>
                  <a:lnTo>
                    <a:pt x="149" y="98"/>
                  </a:lnTo>
                  <a:lnTo>
                    <a:pt x="140" y="96"/>
                  </a:lnTo>
                  <a:lnTo>
                    <a:pt x="134" y="92"/>
                  </a:lnTo>
                  <a:lnTo>
                    <a:pt x="126" y="92"/>
                  </a:lnTo>
                  <a:lnTo>
                    <a:pt x="120" y="90"/>
                  </a:lnTo>
                  <a:lnTo>
                    <a:pt x="112" y="86"/>
                  </a:lnTo>
                  <a:lnTo>
                    <a:pt x="106" y="84"/>
                  </a:lnTo>
                  <a:lnTo>
                    <a:pt x="101" y="81"/>
                  </a:lnTo>
                  <a:lnTo>
                    <a:pt x="91" y="78"/>
                  </a:lnTo>
                  <a:lnTo>
                    <a:pt x="86" y="75"/>
                  </a:lnTo>
                  <a:lnTo>
                    <a:pt x="80" y="72"/>
                  </a:lnTo>
                  <a:lnTo>
                    <a:pt x="74" y="69"/>
                  </a:lnTo>
                  <a:lnTo>
                    <a:pt x="66" y="67"/>
                  </a:lnTo>
                  <a:lnTo>
                    <a:pt x="60" y="61"/>
                  </a:lnTo>
                  <a:lnTo>
                    <a:pt x="54" y="57"/>
                  </a:lnTo>
                  <a:lnTo>
                    <a:pt x="48" y="53"/>
                  </a:lnTo>
                  <a:lnTo>
                    <a:pt x="43" y="49"/>
                  </a:lnTo>
                  <a:lnTo>
                    <a:pt x="37" y="43"/>
                  </a:lnTo>
                  <a:lnTo>
                    <a:pt x="31" y="38"/>
                  </a:lnTo>
                  <a:lnTo>
                    <a:pt x="25" y="32"/>
                  </a:lnTo>
                  <a:lnTo>
                    <a:pt x="19" y="26"/>
                  </a:lnTo>
                  <a:lnTo>
                    <a:pt x="14" y="20"/>
                  </a:lnTo>
                  <a:lnTo>
                    <a:pt x="11" y="14"/>
                  </a:lnTo>
                  <a:lnTo>
                    <a:pt x="5" y="10"/>
                  </a:lnTo>
                  <a:lnTo>
                    <a:pt x="0" y="0"/>
                  </a:lnTo>
                  <a:lnTo>
                    <a:pt x="2" y="10"/>
                  </a:lnTo>
                  <a:lnTo>
                    <a:pt x="5" y="14"/>
                  </a:lnTo>
                  <a:lnTo>
                    <a:pt x="5" y="20"/>
                  </a:lnTo>
                  <a:lnTo>
                    <a:pt x="8" y="29"/>
                  </a:lnTo>
                  <a:lnTo>
                    <a:pt x="11" y="35"/>
                  </a:lnTo>
                  <a:lnTo>
                    <a:pt x="17" y="41"/>
                  </a:lnTo>
                  <a:lnTo>
                    <a:pt x="19" y="47"/>
                  </a:lnTo>
                  <a:lnTo>
                    <a:pt x="23" y="55"/>
                  </a:lnTo>
                  <a:lnTo>
                    <a:pt x="29" y="61"/>
                  </a:lnTo>
                  <a:lnTo>
                    <a:pt x="31" y="67"/>
                  </a:lnTo>
                  <a:lnTo>
                    <a:pt x="37" y="72"/>
                  </a:lnTo>
                  <a:lnTo>
                    <a:pt x="43" y="78"/>
                  </a:lnTo>
                  <a:lnTo>
                    <a:pt x="48" y="84"/>
                  </a:lnTo>
                  <a:lnTo>
                    <a:pt x="54" y="90"/>
                  </a:lnTo>
                  <a:lnTo>
                    <a:pt x="60" y="92"/>
                  </a:lnTo>
                  <a:lnTo>
                    <a:pt x="66" y="98"/>
                  </a:lnTo>
                  <a:lnTo>
                    <a:pt x="74" y="104"/>
                  </a:lnTo>
                  <a:lnTo>
                    <a:pt x="80" y="106"/>
                  </a:lnTo>
                  <a:lnTo>
                    <a:pt x="86" y="112"/>
                  </a:lnTo>
                  <a:lnTo>
                    <a:pt x="95" y="115"/>
                  </a:lnTo>
                  <a:lnTo>
                    <a:pt x="103" y="121"/>
                  </a:lnTo>
                  <a:lnTo>
                    <a:pt x="109" y="124"/>
                  </a:lnTo>
                  <a:lnTo>
                    <a:pt x="118" y="127"/>
                  </a:lnTo>
                  <a:lnTo>
                    <a:pt x="126" y="129"/>
                  </a:lnTo>
                  <a:lnTo>
                    <a:pt x="134" y="133"/>
                  </a:lnTo>
                  <a:lnTo>
                    <a:pt x="144" y="135"/>
                  </a:lnTo>
                  <a:lnTo>
                    <a:pt x="155" y="139"/>
                  </a:lnTo>
                  <a:lnTo>
                    <a:pt x="163" y="139"/>
                  </a:lnTo>
                  <a:lnTo>
                    <a:pt x="173" y="141"/>
                  </a:lnTo>
                  <a:lnTo>
                    <a:pt x="184" y="141"/>
                  </a:lnTo>
                  <a:lnTo>
                    <a:pt x="192" y="141"/>
                  </a:lnTo>
                  <a:lnTo>
                    <a:pt x="204" y="141"/>
                  </a:lnTo>
                  <a:lnTo>
                    <a:pt x="212" y="141"/>
                  </a:lnTo>
                  <a:lnTo>
                    <a:pt x="224" y="141"/>
                  </a:lnTo>
                  <a:lnTo>
                    <a:pt x="233" y="141"/>
                  </a:lnTo>
                  <a:lnTo>
                    <a:pt x="241" y="141"/>
                  </a:lnTo>
                  <a:lnTo>
                    <a:pt x="250" y="139"/>
                  </a:lnTo>
                  <a:lnTo>
                    <a:pt x="259" y="135"/>
                  </a:lnTo>
                  <a:lnTo>
                    <a:pt x="268" y="135"/>
                  </a:lnTo>
                  <a:lnTo>
                    <a:pt x="276" y="133"/>
                  </a:lnTo>
                  <a:lnTo>
                    <a:pt x="284" y="129"/>
                  </a:lnTo>
                  <a:lnTo>
                    <a:pt x="293" y="124"/>
                  </a:lnTo>
                  <a:lnTo>
                    <a:pt x="302" y="124"/>
                  </a:lnTo>
                  <a:lnTo>
                    <a:pt x="311" y="118"/>
                  </a:lnTo>
                  <a:lnTo>
                    <a:pt x="317" y="115"/>
                  </a:lnTo>
                  <a:lnTo>
                    <a:pt x="325" y="110"/>
                  </a:lnTo>
                  <a:lnTo>
                    <a:pt x="331" y="106"/>
                  </a:lnTo>
                  <a:lnTo>
                    <a:pt x="340" y="100"/>
                  </a:lnTo>
                  <a:lnTo>
                    <a:pt x="346" y="96"/>
                  </a:lnTo>
                  <a:lnTo>
                    <a:pt x="350" y="90"/>
                  </a:lnTo>
                  <a:lnTo>
                    <a:pt x="356" y="86"/>
                  </a:lnTo>
                  <a:lnTo>
                    <a:pt x="365" y="81"/>
                  </a:lnTo>
                  <a:lnTo>
                    <a:pt x="368" y="75"/>
                  </a:lnTo>
                  <a:lnTo>
                    <a:pt x="374" y="69"/>
                  </a:lnTo>
                  <a:lnTo>
                    <a:pt x="379" y="61"/>
                  </a:lnTo>
                  <a:lnTo>
                    <a:pt x="385" y="55"/>
                  </a:lnTo>
                  <a:lnTo>
                    <a:pt x="389" y="49"/>
                  </a:lnTo>
                  <a:lnTo>
                    <a:pt x="391" y="43"/>
                  </a:lnTo>
                  <a:lnTo>
                    <a:pt x="397" y="35"/>
                  </a:lnTo>
                  <a:lnTo>
                    <a:pt x="400" y="29"/>
                  </a:lnTo>
                  <a:lnTo>
                    <a:pt x="403" y="20"/>
                  </a:lnTo>
                  <a:lnTo>
                    <a:pt x="406" y="14"/>
                  </a:lnTo>
                  <a:lnTo>
                    <a:pt x="406" y="6"/>
                  </a:lnTo>
                  <a:lnTo>
                    <a:pt x="408" y="0"/>
                  </a:lnTo>
                  <a:lnTo>
                    <a:pt x="406" y="6"/>
                  </a:lnTo>
                  <a:lnTo>
                    <a:pt x="400" y="12"/>
                  </a:lnTo>
                  <a:lnTo>
                    <a:pt x="394" y="18"/>
                  </a:lnTo>
                  <a:lnTo>
                    <a:pt x="391" y="24"/>
                  </a:lnTo>
                  <a:lnTo>
                    <a:pt x="385" y="29"/>
                  </a:lnTo>
                  <a:lnTo>
                    <a:pt x="379" y="35"/>
                  </a:lnTo>
                  <a:lnTo>
                    <a:pt x="374" y="41"/>
                  </a:lnTo>
                  <a:lnTo>
                    <a:pt x="368" y="47"/>
                  </a:lnTo>
                  <a:lnTo>
                    <a:pt x="362" y="49"/>
                  </a:lnTo>
                  <a:lnTo>
                    <a:pt x="356" y="55"/>
                  </a:lnTo>
                  <a:lnTo>
                    <a:pt x="350" y="57"/>
                  </a:lnTo>
                  <a:lnTo>
                    <a:pt x="346" y="63"/>
                  </a:lnTo>
                  <a:lnTo>
                    <a:pt x="340" y="67"/>
                  </a:lnTo>
                  <a:lnTo>
                    <a:pt x="331" y="72"/>
                  </a:lnTo>
                  <a:lnTo>
                    <a:pt x="325" y="75"/>
                  </a:lnTo>
                  <a:lnTo>
                    <a:pt x="319" y="78"/>
                  </a:lnTo>
                  <a:lnTo>
                    <a:pt x="311" y="81"/>
                  </a:lnTo>
                  <a:lnTo>
                    <a:pt x="305" y="84"/>
                  </a:lnTo>
                  <a:lnTo>
                    <a:pt x="299" y="86"/>
                  </a:lnTo>
                  <a:lnTo>
                    <a:pt x="290" y="90"/>
                  </a:lnTo>
                  <a:lnTo>
                    <a:pt x="284" y="90"/>
                  </a:lnTo>
                  <a:lnTo>
                    <a:pt x="276" y="92"/>
                  </a:lnTo>
                  <a:lnTo>
                    <a:pt x="270" y="96"/>
                  </a:lnTo>
                  <a:lnTo>
                    <a:pt x="262" y="96"/>
                  </a:lnTo>
                  <a:lnTo>
                    <a:pt x="256" y="98"/>
                  </a:lnTo>
                  <a:lnTo>
                    <a:pt x="247" y="98"/>
                  </a:lnTo>
                  <a:lnTo>
                    <a:pt x="241" y="100"/>
                  </a:lnTo>
                  <a:lnTo>
                    <a:pt x="233" y="100"/>
                  </a:lnTo>
                  <a:lnTo>
                    <a:pt x="227" y="100"/>
                  </a:lnTo>
                  <a:lnTo>
                    <a:pt x="218" y="104"/>
                  </a:lnTo>
                  <a:lnTo>
                    <a:pt x="212" y="104"/>
                  </a:lnTo>
                  <a:lnTo>
                    <a:pt x="206" y="104"/>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73" name="Freeform 14"/>
            <p:cNvSpPr>
              <a:spLocks/>
            </p:cNvSpPr>
            <p:nvPr/>
          </p:nvSpPr>
          <p:spPr bwMode="auto">
            <a:xfrm>
              <a:off x="3019" y="2276"/>
              <a:ext cx="452" cy="372"/>
            </a:xfrm>
            <a:custGeom>
              <a:avLst/>
              <a:gdLst>
                <a:gd name="T0" fmla="*/ 200 w 452"/>
                <a:gd name="T1" fmla="*/ 0 h 372"/>
                <a:gd name="T2" fmla="*/ 169 w 452"/>
                <a:gd name="T3" fmla="*/ 6 h 372"/>
                <a:gd name="T4" fmla="*/ 139 w 452"/>
                <a:gd name="T5" fmla="*/ 14 h 372"/>
                <a:gd name="T6" fmla="*/ 107 w 452"/>
                <a:gd name="T7" fmla="*/ 26 h 372"/>
                <a:gd name="T8" fmla="*/ 82 w 452"/>
                <a:gd name="T9" fmla="*/ 42 h 372"/>
                <a:gd name="T10" fmla="*/ 59 w 452"/>
                <a:gd name="T11" fmla="*/ 60 h 372"/>
                <a:gd name="T12" fmla="*/ 36 w 452"/>
                <a:gd name="T13" fmla="*/ 82 h 372"/>
                <a:gd name="T14" fmla="*/ 22 w 452"/>
                <a:gd name="T15" fmla="*/ 104 h 372"/>
                <a:gd name="T16" fmla="*/ 8 w 452"/>
                <a:gd name="T17" fmla="*/ 130 h 372"/>
                <a:gd name="T18" fmla="*/ 2 w 452"/>
                <a:gd name="T19" fmla="*/ 158 h 372"/>
                <a:gd name="T20" fmla="*/ 0 w 452"/>
                <a:gd name="T21" fmla="*/ 186 h 372"/>
                <a:gd name="T22" fmla="*/ 2 w 452"/>
                <a:gd name="T23" fmla="*/ 213 h 372"/>
                <a:gd name="T24" fmla="*/ 8 w 452"/>
                <a:gd name="T25" fmla="*/ 239 h 372"/>
                <a:gd name="T26" fmla="*/ 22 w 452"/>
                <a:gd name="T27" fmla="*/ 264 h 372"/>
                <a:gd name="T28" fmla="*/ 36 w 452"/>
                <a:gd name="T29" fmla="*/ 289 h 372"/>
                <a:gd name="T30" fmla="*/ 59 w 452"/>
                <a:gd name="T31" fmla="*/ 309 h 372"/>
                <a:gd name="T32" fmla="*/ 82 w 452"/>
                <a:gd name="T33" fmla="*/ 329 h 372"/>
                <a:gd name="T34" fmla="*/ 107 w 452"/>
                <a:gd name="T35" fmla="*/ 343 h 372"/>
                <a:gd name="T36" fmla="*/ 139 w 452"/>
                <a:gd name="T37" fmla="*/ 357 h 372"/>
                <a:gd name="T38" fmla="*/ 169 w 452"/>
                <a:gd name="T39" fmla="*/ 365 h 372"/>
                <a:gd name="T40" fmla="*/ 200 w 452"/>
                <a:gd name="T41" fmla="*/ 371 h 372"/>
                <a:gd name="T42" fmla="*/ 237 w 452"/>
                <a:gd name="T43" fmla="*/ 371 h 372"/>
                <a:gd name="T44" fmla="*/ 270 w 452"/>
                <a:gd name="T45" fmla="*/ 365 h 372"/>
                <a:gd name="T46" fmla="*/ 302 w 452"/>
                <a:gd name="T47" fmla="*/ 359 h 372"/>
                <a:gd name="T48" fmla="*/ 332 w 452"/>
                <a:gd name="T49" fmla="*/ 349 h 372"/>
                <a:gd name="T50" fmla="*/ 358 w 452"/>
                <a:gd name="T51" fmla="*/ 335 h 372"/>
                <a:gd name="T52" fmla="*/ 383 w 452"/>
                <a:gd name="T53" fmla="*/ 315 h 372"/>
                <a:gd name="T54" fmla="*/ 406 w 452"/>
                <a:gd name="T55" fmla="*/ 295 h 372"/>
                <a:gd name="T56" fmla="*/ 423 w 452"/>
                <a:gd name="T57" fmla="*/ 273 h 372"/>
                <a:gd name="T58" fmla="*/ 437 w 452"/>
                <a:gd name="T59" fmla="*/ 247 h 372"/>
                <a:gd name="T60" fmla="*/ 445 w 452"/>
                <a:gd name="T61" fmla="*/ 222 h 372"/>
                <a:gd name="T62" fmla="*/ 451 w 452"/>
                <a:gd name="T63" fmla="*/ 194 h 372"/>
                <a:gd name="T64" fmla="*/ 449 w 452"/>
                <a:gd name="T65" fmla="*/ 166 h 372"/>
                <a:gd name="T66" fmla="*/ 443 w 452"/>
                <a:gd name="T67" fmla="*/ 138 h 372"/>
                <a:gd name="T68" fmla="*/ 431 w 452"/>
                <a:gd name="T69" fmla="*/ 112 h 372"/>
                <a:gd name="T70" fmla="*/ 417 w 452"/>
                <a:gd name="T71" fmla="*/ 88 h 372"/>
                <a:gd name="T72" fmla="*/ 397 w 452"/>
                <a:gd name="T73" fmla="*/ 68 h 372"/>
                <a:gd name="T74" fmla="*/ 375 w 452"/>
                <a:gd name="T75" fmla="*/ 48 h 372"/>
                <a:gd name="T76" fmla="*/ 350 w 452"/>
                <a:gd name="T77" fmla="*/ 32 h 372"/>
                <a:gd name="T78" fmla="*/ 322 w 452"/>
                <a:gd name="T79" fmla="*/ 18 h 372"/>
                <a:gd name="T80" fmla="*/ 290 w 452"/>
                <a:gd name="T81" fmla="*/ 8 h 372"/>
                <a:gd name="T82" fmla="*/ 260 w 452"/>
                <a:gd name="T83" fmla="*/ 4 h 372"/>
                <a:gd name="T84" fmla="*/ 226 w 452"/>
                <a:gd name="T85" fmla="*/ 0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2"/>
                <a:gd name="T130" fmla="*/ 0 h 372"/>
                <a:gd name="T131" fmla="*/ 452 w 452"/>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2" h="372">
                  <a:moveTo>
                    <a:pt x="226" y="0"/>
                  </a:moveTo>
                  <a:lnTo>
                    <a:pt x="214" y="0"/>
                  </a:lnTo>
                  <a:lnTo>
                    <a:pt x="200" y="0"/>
                  </a:lnTo>
                  <a:lnTo>
                    <a:pt x="191" y="4"/>
                  </a:lnTo>
                  <a:lnTo>
                    <a:pt x="181" y="4"/>
                  </a:lnTo>
                  <a:lnTo>
                    <a:pt x="169" y="6"/>
                  </a:lnTo>
                  <a:lnTo>
                    <a:pt x="157" y="8"/>
                  </a:lnTo>
                  <a:lnTo>
                    <a:pt x="147" y="12"/>
                  </a:lnTo>
                  <a:lnTo>
                    <a:pt x="139" y="14"/>
                  </a:lnTo>
                  <a:lnTo>
                    <a:pt x="127" y="18"/>
                  </a:lnTo>
                  <a:lnTo>
                    <a:pt x="119" y="22"/>
                  </a:lnTo>
                  <a:lnTo>
                    <a:pt x="107" y="26"/>
                  </a:lnTo>
                  <a:lnTo>
                    <a:pt x="99" y="32"/>
                  </a:lnTo>
                  <a:lnTo>
                    <a:pt x="90" y="36"/>
                  </a:lnTo>
                  <a:lnTo>
                    <a:pt x="82" y="42"/>
                  </a:lnTo>
                  <a:lnTo>
                    <a:pt x="73" y="48"/>
                  </a:lnTo>
                  <a:lnTo>
                    <a:pt x="65" y="54"/>
                  </a:lnTo>
                  <a:lnTo>
                    <a:pt x="59" y="60"/>
                  </a:lnTo>
                  <a:lnTo>
                    <a:pt x="51" y="68"/>
                  </a:lnTo>
                  <a:lnTo>
                    <a:pt x="45" y="74"/>
                  </a:lnTo>
                  <a:lnTo>
                    <a:pt x="36" y="82"/>
                  </a:lnTo>
                  <a:lnTo>
                    <a:pt x="31" y="88"/>
                  </a:lnTo>
                  <a:lnTo>
                    <a:pt x="26" y="96"/>
                  </a:lnTo>
                  <a:lnTo>
                    <a:pt x="22" y="104"/>
                  </a:lnTo>
                  <a:lnTo>
                    <a:pt x="16" y="112"/>
                  </a:lnTo>
                  <a:lnTo>
                    <a:pt x="14" y="121"/>
                  </a:lnTo>
                  <a:lnTo>
                    <a:pt x="8" y="130"/>
                  </a:lnTo>
                  <a:lnTo>
                    <a:pt x="6" y="138"/>
                  </a:lnTo>
                  <a:lnTo>
                    <a:pt x="2" y="149"/>
                  </a:lnTo>
                  <a:lnTo>
                    <a:pt x="2" y="158"/>
                  </a:lnTo>
                  <a:lnTo>
                    <a:pt x="0" y="166"/>
                  </a:lnTo>
                  <a:lnTo>
                    <a:pt x="0" y="174"/>
                  </a:lnTo>
                  <a:lnTo>
                    <a:pt x="0" y="186"/>
                  </a:lnTo>
                  <a:lnTo>
                    <a:pt x="0" y="194"/>
                  </a:lnTo>
                  <a:lnTo>
                    <a:pt x="0" y="205"/>
                  </a:lnTo>
                  <a:lnTo>
                    <a:pt x="2" y="213"/>
                  </a:lnTo>
                  <a:lnTo>
                    <a:pt x="2" y="222"/>
                  </a:lnTo>
                  <a:lnTo>
                    <a:pt x="6" y="231"/>
                  </a:lnTo>
                  <a:lnTo>
                    <a:pt x="8" y="239"/>
                  </a:lnTo>
                  <a:lnTo>
                    <a:pt x="14" y="247"/>
                  </a:lnTo>
                  <a:lnTo>
                    <a:pt x="16" y="255"/>
                  </a:lnTo>
                  <a:lnTo>
                    <a:pt x="22" y="264"/>
                  </a:lnTo>
                  <a:lnTo>
                    <a:pt x="26" y="273"/>
                  </a:lnTo>
                  <a:lnTo>
                    <a:pt x="31" y="281"/>
                  </a:lnTo>
                  <a:lnTo>
                    <a:pt x="36" y="289"/>
                  </a:lnTo>
                  <a:lnTo>
                    <a:pt x="45" y="295"/>
                  </a:lnTo>
                  <a:lnTo>
                    <a:pt x="51" y="303"/>
                  </a:lnTo>
                  <a:lnTo>
                    <a:pt x="59" y="309"/>
                  </a:lnTo>
                  <a:lnTo>
                    <a:pt x="65" y="315"/>
                  </a:lnTo>
                  <a:lnTo>
                    <a:pt x="73" y="323"/>
                  </a:lnTo>
                  <a:lnTo>
                    <a:pt x="82" y="329"/>
                  </a:lnTo>
                  <a:lnTo>
                    <a:pt x="90" y="335"/>
                  </a:lnTo>
                  <a:lnTo>
                    <a:pt x="99" y="339"/>
                  </a:lnTo>
                  <a:lnTo>
                    <a:pt x="107" y="343"/>
                  </a:lnTo>
                  <a:lnTo>
                    <a:pt x="119" y="349"/>
                  </a:lnTo>
                  <a:lnTo>
                    <a:pt x="127" y="351"/>
                  </a:lnTo>
                  <a:lnTo>
                    <a:pt x="139" y="357"/>
                  </a:lnTo>
                  <a:lnTo>
                    <a:pt x="147" y="359"/>
                  </a:lnTo>
                  <a:lnTo>
                    <a:pt x="157" y="363"/>
                  </a:lnTo>
                  <a:lnTo>
                    <a:pt x="169" y="365"/>
                  </a:lnTo>
                  <a:lnTo>
                    <a:pt x="181" y="365"/>
                  </a:lnTo>
                  <a:lnTo>
                    <a:pt x="191" y="367"/>
                  </a:lnTo>
                  <a:lnTo>
                    <a:pt x="200" y="371"/>
                  </a:lnTo>
                  <a:lnTo>
                    <a:pt x="214" y="371"/>
                  </a:lnTo>
                  <a:lnTo>
                    <a:pt x="226" y="371"/>
                  </a:lnTo>
                  <a:lnTo>
                    <a:pt x="237" y="371"/>
                  </a:lnTo>
                  <a:lnTo>
                    <a:pt x="248" y="371"/>
                  </a:lnTo>
                  <a:lnTo>
                    <a:pt x="260" y="367"/>
                  </a:lnTo>
                  <a:lnTo>
                    <a:pt x="270" y="365"/>
                  </a:lnTo>
                  <a:lnTo>
                    <a:pt x="282" y="365"/>
                  </a:lnTo>
                  <a:lnTo>
                    <a:pt x="290" y="363"/>
                  </a:lnTo>
                  <a:lnTo>
                    <a:pt x="302" y="359"/>
                  </a:lnTo>
                  <a:lnTo>
                    <a:pt x="312" y="357"/>
                  </a:lnTo>
                  <a:lnTo>
                    <a:pt x="322" y="351"/>
                  </a:lnTo>
                  <a:lnTo>
                    <a:pt x="332" y="349"/>
                  </a:lnTo>
                  <a:lnTo>
                    <a:pt x="341" y="343"/>
                  </a:lnTo>
                  <a:lnTo>
                    <a:pt x="350" y="339"/>
                  </a:lnTo>
                  <a:lnTo>
                    <a:pt x="358" y="335"/>
                  </a:lnTo>
                  <a:lnTo>
                    <a:pt x="366" y="329"/>
                  </a:lnTo>
                  <a:lnTo>
                    <a:pt x="375" y="323"/>
                  </a:lnTo>
                  <a:lnTo>
                    <a:pt x="383" y="315"/>
                  </a:lnTo>
                  <a:lnTo>
                    <a:pt x="392" y="309"/>
                  </a:lnTo>
                  <a:lnTo>
                    <a:pt x="397" y="303"/>
                  </a:lnTo>
                  <a:lnTo>
                    <a:pt x="406" y="295"/>
                  </a:lnTo>
                  <a:lnTo>
                    <a:pt x="411" y="289"/>
                  </a:lnTo>
                  <a:lnTo>
                    <a:pt x="417" y="281"/>
                  </a:lnTo>
                  <a:lnTo>
                    <a:pt x="423" y="273"/>
                  </a:lnTo>
                  <a:lnTo>
                    <a:pt x="429" y="264"/>
                  </a:lnTo>
                  <a:lnTo>
                    <a:pt x="431" y="255"/>
                  </a:lnTo>
                  <a:lnTo>
                    <a:pt x="437" y="247"/>
                  </a:lnTo>
                  <a:lnTo>
                    <a:pt x="439" y="239"/>
                  </a:lnTo>
                  <a:lnTo>
                    <a:pt x="443" y="231"/>
                  </a:lnTo>
                  <a:lnTo>
                    <a:pt x="445" y="222"/>
                  </a:lnTo>
                  <a:lnTo>
                    <a:pt x="449" y="213"/>
                  </a:lnTo>
                  <a:lnTo>
                    <a:pt x="449" y="205"/>
                  </a:lnTo>
                  <a:lnTo>
                    <a:pt x="451" y="194"/>
                  </a:lnTo>
                  <a:lnTo>
                    <a:pt x="451" y="186"/>
                  </a:lnTo>
                  <a:lnTo>
                    <a:pt x="451" y="174"/>
                  </a:lnTo>
                  <a:lnTo>
                    <a:pt x="449" y="166"/>
                  </a:lnTo>
                  <a:lnTo>
                    <a:pt x="449" y="158"/>
                  </a:lnTo>
                  <a:lnTo>
                    <a:pt x="445" y="149"/>
                  </a:lnTo>
                  <a:lnTo>
                    <a:pt x="443" y="138"/>
                  </a:lnTo>
                  <a:lnTo>
                    <a:pt x="439" y="130"/>
                  </a:lnTo>
                  <a:lnTo>
                    <a:pt x="437" y="121"/>
                  </a:lnTo>
                  <a:lnTo>
                    <a:pt x="431" y="112"/>
                  </a:lnTo>
                  <a:lnTo>
                    <a:pt x="429" y="104"/>
                  </a:lnTo>
                  <a:lnTo>
                    <a:pt x="423" y="96"/>
                  </a:lnTo>
                  <a:lnTo>
                    <a:pt x="417" y="88"/>
                  </a:lnTo>
                  <a:lnTo>
                    <a:pt x="411" y="82"/>
                  </a:lnTo>
                  <a:lnTo>
                    <a:pt x="406" y="74"/>
                  </a:lnTo>
                  <a:lnTo>
                    <a:pt x="397" y="68"/>
                  </a:lnTo>
                  <a:lnTo>
                    <a:pt x="392" y="60"/>
                  </a:lnTo>
                  <a:lnTo>
                    <a:pt x="383" y="54"/>
                  </a:lnTo>
                  <a:lnTo>
                    <a:pt x="375" y="48"/>
                  </a:lnTo>
                  <a:lnTo>
                    <a:pt x="366" y="42"/>
                  </a:lnTo>
                  <a:lnTo>
                    <a:pt x="358" y="36"/>
                  </a:lnTo>
                  <a:lnTo>
                    <a:pt x="350" y="32"/>
                  </a:lnTo>
                  <a:lnTo>
                    <a:pt x="341" y="26"/>
                  </a:lnTo>
                  <a:lnTo>
                    <a:pt x="332" y="22"/>
                  </a:lnTo>
                  <a:lnTo>
                    <a:pt x="322" y="18"/>
                  </a:lnTo>
                  <a:lnTo>
                    <a:pt x="312" y="14"/>
                  </a:lnTo>
                  <a:lnTo>
                    <a:pt x="302" y="12"/>
                  </a:lnTo>
                  <a:lnTo>
                    <a:pt x="290" y="8"/>
                  </a:lnTo>
                  <a:lnTo>
                    <a:pt x="282" y="6"/>
                  </a:lnTo>
                  <a:lnTo>
                    <a:pt x="270" y="4"/>
                  </a:lnTo>
                  <a:lnTo>
                    <a:pt x="260" y="4"/>
                  </a:lnTo>
                  <a:lnTo>
                    <a:pt x="248" y="0"/>
                  </a:lnTo>
                  <a:lnTo>
                    <a:pt x="237" y="0"/>
                  </a:lnTo>
                  <a:lnTo>
                    <a:pt x="226" y="0"/>
                  </a:lnTo>
                </a:path>
              </a:pathLst>
            </a:custGeom>
            <a:solidFill>
              <a:srgbClr val="FFD900"/>
            </a:solidFill>
            <a:ln w="12700" cap="rnd">
              <a:solidFill>
                <a:srgbClr val="3366FF"/>
              </a:solidFill>
              <a:round/>
              <a:headEnd/>
              <a:tailEnd/>
            </a:ln>
          </p:spPr>
          <p:txBody>
            <a:bodyPr/>
            <a:lstStyle/>
            <a:p>
              <a:endParaRPr lang="fr-FR"/>
            </a:p>
          </p:txBody>
        </p:sp>
        <p:sp>
          <p:nvSpPr>
            <p:cNvPr id="53274" name="Freeform 15"/>
            <p:cNvSpPr>
              <a:spLocks/>
            </p:cNvSpPr>
            <p:nvPr/>
          </p:nvSpPr>
          <p:spPr bwMode="auto">
            <a:xfrm>
              <a:off x="3009" y="2274"/>
              <a:ext cx="459" cy="381"/>
            </a:xfrm>
            <a:custGeom>
              <a:avLst/>
              <a:gdLst>
                <a:gd name="T0" fmla="*/ 166 w 462"/>
                <a:gd name="T1" fmla="*/ 2 h 383"/>
                <a:gd name="T2" fmla="*/ 131 w 462"/>
                <a:gd name="T3" fmla="*/ 6 h 383"/>
                <a:gd name="T4" fmla="*/ 100 w 462"/>
                <a:gd name="T5" fmla="*/ 17 h 383"/>
                <a:gd name="T6" fmla="*/ 77 w 462"/>
                <a:gd name="T7" fmla="*/ 29 h 383"/>
                <a:gd name="T8" fmla="*/ 77 w 462"/>
                <a:gd name="T9" fmla="*/ 46 h 383"/>
                <a:gd name="T10" fmla="*/ 60 w 462"/>
                <a:gd name="T11" fmla="*/ 63 h 383"/>
                <a:gd name="T12" fmla="*/ 41 w 462"/>
                <a:gd name="T13" fmla="*/ 86 h 383"/>
                <a:gd name="T14" fmla="*/ 23 w 462"/>
                <a:gd name="T15" fmla="*/ 95 h 383"/>
                <a:gd name="T16" fmla="*/ 12 w 462"/>
                <a:gd name="T17" fmla="*/ 95 h 383"/>
                <a:gd name="T18" fmla="*/ 2 w 462"/>
                <a:gd name="T19" fmla="*/ 118 h 383"/>
                <a:gd name="T20" fmla="*/ 0 w 462"/>
                <a:gd name="T21" fmla="*/ 151 h 383"/>
                <a:gd name="T22" fmla="*/ 2 w 462"/>
                <a:gd name="T23" fmla="*/ 176 h 383"/>
                <a:gd name="T24" fmla="*/ 12 w 462"/>
                <a:gd name="T25" fmla="*/ 205 h 383"/>
                <a:gd name="T26" fmla="*/ 23 w 462"/>
                <a:gd name="T27" fmla="*/ 231 h 383"/>
                <a:gd name="T28" fmla="*/ 41 w 462"/>
                <a:gd name="T29" fmla="*/ 249 h 383"/>
                <a:gd name="T30" fmla="*/ 60 w 462"/>
                <a:gd name="T31" fmla="*/ 261 h 383"/>
                <a:gd name="T32" fmla="*/ 77 w 462"/>
                <a:gd name="T33" fmla="*/ 269 h 383"/>
                <a:gd name="T34" fmla="*/ 77 w 462"/>
                <a:gd name="T35" fmla="*/ 278 h 383"/>
                <a:gd name="T36" fmla="*/ 100 w 462"/>
                <a:gd name="T37" fmla="*/ 285 h 383"/>
                <a:gd name="T38" fmla="*/ 131 w 462"/>
                <a:gd name="T39" fmla="*/ 290 h 383"/>
                <a:gd name="T40" fmla="*/ 166 w 462"/>
                <a:gd name="T41" fmla="*/ 294 h 383"/>
                <a:gd name="T42" fmla="*/ 195 w 462"/>
                <a:gd name="T43" fmla="*/ 298 h 383"/>
                <a:gd name="T44" fmla="*/ 211 w 462"/>
                <a:gd name="T45" fmla="*/ 292 h 383"/>
                <a:gd name="T46" fmla="*/ 228 w 462"/>
                <a:gd name="T47" fmla="*/ 285 h 383"/>
                <a:gd name="T48" fmla="*/ 256 w 462"/>
                <a:gd name="T49" fmla="*/ 281 h 383"/>
                <a:gd name="T50" fmla="*/ 285 w 462"/>
                <a:gd name="T51" fmla="*/ 272 h 383"/>
                <a:gd name="T52" fmla="*/ 305 w 462"/>
                <a:gd name="T53" fmla="*/ 264 h 383"/>
                <a:gd name="T54" fmla="*/ 321 w 462"/>
                <a:gd name="T55" fmla="*/ 253 h 383"/>
                <a:gd name="T56" fmla="*/ 332 w 462"/>
                <a:gd name="T57" fmla="*/ 239 h 383"/>
                <a:gd name="T58" fmla="*/ 342 w 462"/>
                <a:gd name="T59" fmla="*/ 213 h 383"/>
                <a:gd name="T60" fmla="*/ 347 w 462"/>
                <a:gd name="T61" fmla="*/ 188 h 383"/>
                <a:gd name="T62" fmla="*/ 351 w 462"/>
                <a:gd name="T63" fmla="*/ 159 h 383"/>
                <a:gd name="T64" fmla="*/ 350 w 462"/>
                <a:gd name="T65" fmla="*/ 130 h 383"/>
                <a:gd name="T66" fmla="*/ 346 w 462"/>
                <a:gd name="T67" fmla="*/ 102 h 383"/>
                <a:gd name="T68" fmla="*/ 340 w 462"/>
                <a:gd name="T69" fmla="*/ 95 h 383"/>
                <a:gd name="T70" fmla="*/ 328 w 462"/>
                <a:gd name="T71" fmla="*/ 92 h 383"/>
                <a:gd name="T72" fmla="*/ 317 w 462"/>
                <a:gd name="T73" fmla="*/ 72 h 383"/>
                <a:gd name="T74" fmla="*/ 302 w 462"/>
                <a:gd name="T75" fmla="*/ 51 h 383"/>
                <a:gd name="T76" fmla="*/ 276 w 462"/>
                <a:gd name="T77" fmla="*/ 35 h 383"/>
                <a:gd name="T78" fmla="*/ 245 w 462"/>
                <a:gd name="T79" fmla="*/ 20 h 383"/>
                <a:gd name="T80" fmla="*/ 223 w 462"/>
                <a:gd name="T81" fmla="*/ 8 h 383"/>
                <a:gd name="T82" fmla="*/ 206 w 462"/>
                <a:gd name="T83" fmla="*/ 2 h 383"/>
                <a:gd name="T84" fmla="*/ 189 w 462"/>
                <a:gd name="T85" fmla="*/ 0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2"/>
                <a:gd name="T130" fmla="*/ 0 h 383"/>
                <a:gd name="T131" fmla="*/ 462 w 462"/>
                <a:gd name="T132" fmla="*/ 383 h 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2" h="383">
                  <a:moveTo>
                    <a:pt x="231" y="0"/>
                  </a:moveTo>
                  <a:lnTo>
                    <a:pt x="218" y="2"/>
                  </a:lnTo>
                  <a:lnTo>
                    <a:pt x="208" y="2"/>
                  </a:lnTo>
                  <a:lnTo>
                    <a:pt x="196" y="2"/>
                  </a:lnTo>
                  <a:lnTo>
                    <a:pt x="185" y="6"/>
                  </a:lnTo>
                  <a:lnTo>
                    <a:pt x="173" y="6"/>
                  </a:lnTo>
                  <a:lnTo>
                    <a:pt x="161" y="8"/>
                  </a:lnTo>
                  <a:lnTo>
                    <a:pt x="152" y="11"/>
                  </a:lnTo>
                  <a:lnTo>
                    <a:pt x="142" y="17"/>
                  </a:lnTo>
                  <a:lnTo>
                    <a:pt x="130" y="20"/>
                  </a:lnTo>
                  <a:lnTo>
                    <a:pt x="121" y="23"/>
                  </a:lnTo>
                  <a:lnTo>
                    <a:pt x="113" y="29"/>
                  </a:lnTo>
                  <a:lnTo>
                    <a:pt x="101" y="35"/>
                  </a:lnTo>
                  <a:lnTo>
                    <a:pt x="92" y="40"/>
                  </a:lnTo>
                  <a:lnTo>
                    <a:pt x="84" y="46"/>
                  </a:lnTo>
                  <a:lnTo>
                    <a:pt x="74" y="51"/>
                  </a:lnTo>
                  <a:lnTo>
                    <a:pt x="66" y="57"/>
                  </a:lnTo>
                  <a:lnTo>
                    <a:pt x="60" y="63"/>
                  </a:lnTo>
                  <a:lnTo>
                    <a:pt x="52" y="72"/>
                  </a:lnTo>
                  <a:lnTo>
                    <a:pt x="46" y="78"/>
                  </a:lnTo>
                  <a:lnTo>
                    <a:pt x="41" y="86"/>
                  </a:lnTo>
                  <a:lnTo>
                    <a:pt x="35" y="92"/>
                  </a:lnTo>
                  <a:lnTo>
                    <a:pt x="29" y="101"/>
                  </a:lnTo>
                  <a:lnTo>
                    <a:pt x="23" y="109"/>
                  </a:lnTo>
                  <a:lnTo>
                    <a:pt x="17" y="117"/>
                  </a:lnTo>
                  <a:lnTo>
                    <a:pt x="14" y="126"/>
                  </a:lnTo>
                  <a:lnTo>
                    <a:pt x="12" y="135"/>
                  </a:lnTo>
                  <a:lnTo>
                    <a:pt x="6" y="144"/>
                  </a:lnTo>
                  <a:lnTo>
                    <a:pt x="6" y="152"/>
                  </a:lnTo>
                  <a:lnTo>
                    <a:pt x="2" y="160"/>
                  </a:lnTo>
                  <a:lnTo>
                    <a:pt x="0" y="172"/>
                  </a:lnTo>
                  <a:lnTo>
                    <a:pt x="0" y="181"/>
                  </a:lnTo>
                  <a:lnTo>
                    <a:pt x="0" y="193"/>
                  </a:lnTo>
                  <a:lnTo>
                    <a:pt x="0" y="201"/>
                  </a:lnTo>
                  <a:lnTo>
                    <a:pt x="0" y="210"/>
                  </a:lnTo>
                  <a:lnTo>
                    <a:pt x="2" y="218"/>
                  </a:lnTo>
                  <a:lnTo>
                    <a:pt x="6" y="230"/>
                  </a:lnTo>
                  <a:lnTo>
                    <a:pt x="6" y="238"/>
                  </a:lnTo>
                  <a:lnTo>
                    <a:pt x="12" y="247"/>
                  </a:lnTo>
                  <a:lnTo>
                    <a:pt x="14" y="255"/>
                  </a:lnTo>
                  <a:lnTo>
                    <a:pt x="17" y="263"/>
                  </a:lnTo>
                  <a:lnTo>
                    <a:pt x="23" y="273"/>
                  </a:lnTo>
                  <a:lnTo>
                    <a:pt x="29" y="281"/>
                  </a:lnTo>
                  <a:lnTo>
                    <a:pt x="35" y="290"/>
                  </a:lnTo>
                  <a:lnTo>
                    <a:pt x="41" y="296"/>
                  </a:lnTo>
                  <a:lnTo>
                    <a:pt x="46" y="304"/>
                  </a:lnTo>
                  <a:lnTo>
                    <a:pt x="52" y="313"/>
                  </a:lnTo>
                  <a:lnTo>
                    <a:pt x="60" y="319"/>
                  </a:lnTo>
                  <a:lnTo>
                    <a:pt x="66" y="325"/>
                  </a:lnTo>
                  <a:lnTo>
                    <a:pt x="74" y="331"/>
                  </a:lnTo>
                  <a:lnTo>
                    <a:pt x="84" y="335"/>
                  </a:lnTo>
                  <a:lnTo>
                    <a:pt x="92" y="341"/>
                  </a:lnTo>
                  <a:lnTo>
                    <a:pt x="101" y="347"/>
                  </a:lnTo>
                  <a:lnTo>
                    <a:pt x="113" y="353"/>
                  </a:lnTo>
                  <a:lnTo>
                    <a:pt x="121" y="359"/>
                  </a:lnTo>
                  <a:lnTo>
                    <a:pt x="130" y="362"/>
                  </a:lnTo>
                  <a:lnTo>
                    <a:pt x="142" y="368"/>
                  </a:lnTo>
                  <a:lnTo>
                    <a:pt x="152" y="368"/>
                  </a:lnTo>
                  <a:lnTo>
                    <a:pt x="161" y="374"/>
                  </a:lnTo>
                  <a:lnTo>
                    <a:pt x="173" y="374"/>
                  </a:lnTo>
                  <a:lnTo>
                    <a:pt x="185" y="376"/>
                  </a:lnTo>
                  <a:lnTo>
                    <a:pt x="196" y="378"/>
                  </a:lnTo>
                  <a:lnTo>
                    <a:pt x="208" y="378"/>
                  </a:lnTo>
                  <a:lnTo>
                    <a:pt x="218" y="382"/>
                  </a:lnTo>
                  <a:lnTo>
                    <a:pt x="231" y="382"/>
                  </a:lnTo>
                  <a:lnTo>
                    <a:pt x="243" y="382"/>
                  </a:lnTo>
                  <a:lnTo>
                    <a:pt x="253" y="378"/>
                  </a:lnTo>
                  <a:lnTo>
                    <a:pt x="265" y="378"/>
                  </a:lnTo>
                  <a:lnTo>
                    <a:pt x="276" y="376"/>
                  </a:lnTo>
                  <a:lnTo>
                    <a:pt x="288" y="374"/>
                  </a:lnTo>
                  <a:lnTo>
                    <a:pt x="300" y="374"/>
                  </a:lnTo>
                  <a:lnTo>
                    <a:pt x="309" y="368"/>
                  </a:lnTo>
                  <a:lnTo>
                    <a:pt x="319" y="368"/>
                  </a:lnTo>
                  <a:lnTo>
                    <a:pt x="329" y="362"/>
                  </a:lnTo>
                  <a:lnTo>
                    <a:pt x="340" y="359"/>
                  </a:lnTo>
                  <a:lnTo>
                    <a:pt x="348" y="353"/>
                  </a:lnTo>
                  <a:lnTo>
                    <a:pt x="360" y="347"/>
                  </a:lnTo>
                  <a:lnTo>
                    <a:pt x="369" y="341"/>
                  </a:lnTo>
                  <a:lnTo>
                    <a:pt x="377" y="335"/>
                  </a:lnTo>
                  <a:lnTo>
                    <a:pt x="387" y="331"/>
                  </a:lnTo>
                  <a:lnTo>
                    <a:pt x="391" y="325"/>
                  </a:lnTo>
                  <a:lnTo>
                    <a:pt x="401" y="319"/>
                  </a:lnTo>
                  <a:lnTo>
                    <a:pt x="409" y="313"/>
                  </a:lnTo>
                  <a:lnTo>
                    <a:pt x="415" y="304"/>
                  </a:lnTo>
                  <a:lnTo>
                    <a:pt x="420" y="296"/>
                  </a:lnTo>
                  <a:lnTo>
                    <a:pt x="426" y="290"/>
                  </a:lnTo>
                  <a:lnTo>
                    <a:pt x="432" y="281"/>
                  </a:lnTo>
                  <a:lnTo>
                    <a:pt x="438" y="273"/>
                  </a:lnTo>
                  <a:lnTo>
                    <a:pt x="444" y="263"/>
                  </a:lnTo>
                  <a:lnTo>
                    <a:pt x="447" y="255"/>
                  </a:lnTo>
                  <a:lnTo>
                    <a:pt x="449" y="247"/>
                  </a:lnTo>
                  <a:lnTo>
                    <a:pt x="453" y="238"/>
                  </a:lnTo>
                  <a:lnTo>
                    <a:pt x="455" y="230"/>
                  </a:lnTo>
                  <a:lnTo>
                    <a:pt x="459" y="218"/>
                  </a:lnTo>
                  <a:lnTo>
                    <a:pt x="459" y="210"/>
                  </a:lnTo>
                  <a:lnTo>
                    <a:pt x="461" y="201"/>
                  </a:lnTo>
                  <a:lnTo>
                    <a:pt x="461" y="193"/>
                  </a:lnTo>
                  <a:lnTo>
                    <a:pt x="461" y="181"/>
                  </a:lnTo>
                  <a:lnTo>
                    <a:pt x="459" y="172"/>
                  </a:lnTo>
                  <a:lnTo>
                    <a:pt x="459" y="160"/>
                  </a:lnTo>
                  <a:lnTo>
                    <a:pt x="455" y="152"/>
                  </a:lnTo>
                  <a:lnTo>
                    <a:pt x="453" y="144"/>
                  </a:lnTo>
                  <a:lnTo>
                    <a:pt x="449" y="135"/>
                  </a:lnTo>
                  <a:lnTo>
                    <a:pt x="447" y="126"/>
                  </a:lnTo>
                  <a:lnTo>
                    <a:pt x="444" y="117"/>
                  </a:lnTo>
                  <a:lnTo>
                    <a:pt x="438" y="109"/>
                  </a:lnTo>
                  <a:lnTo>
                    <a:pt x="432" y="101"/>
                  </a:lnTo>
                  <a:lnTo>
                    <a:pt x="426" y="92"/>
                  </a:lnTo>
                  <a:lnTo>
                    <a:pt x="420" y="86"/>
                  </a:lnTo>
                  <a:lnTo>
                    <a:pt x="415" y="78"/>
                  </a:lnTo>
                  <a:lnTo>
                    <a:pt x="409" y="72"/>
                  </a:lnTo>
                  <a:lnTo>
                    <a:pt x="401" y="63"/>
                  </a:lnTo>
                  <a:lnTo>
                    <a:pt x="391" y="57"/>
                  </a:lnTo>
                  <a:lnTo>
                    <a:pt x="387" y="51"/>
                  </a:lnTo>
                  <a:lnTo>
                    <a:pt x="377" y="46"/>
                  </a:lnTo>
                  <a:lnTo>
                    <a:pt x="369" y="40"/>
                  </a:lnTo>
                  <a:lnTo>
                    <a:pt x="360" y="35"/>
                  </a:lnTo>
                  <a:lnTo>
                    <a:pt x="348" y="29"/>
                  </a:lnTo>
                  <a:lnTo>
                    <a:pt x="340" y="23"/>
                  </a:lnTo>
                  <a:lnTo>
                    <a:pt x="329" y="20"/>
                  </a:lnTo>
                  <a:lnTo>
                    <a:pt x="319" y="17"/>
                  </a:lnTo>
                  <a:lnTo>
                    <a:pt x="309" y="11"/>
                  </a:lnTo>
                  <a:lnTo>
                    <a:pt x="300" y="8"/>
                  </a:lnTo>
                  <a:lnTo>
                    <a:pt x="288" y="6"/>
                  </a:lnTo>
                  <a:lnTo>
                    <a:pt x="276" y="6"/>
                  </a:lnTo>
                  <a:lnTo>
                    <a:pt x="265" y="2"/>
                  </a:lnTo>
                  <a:lnTo>
                    <a:pt x="253" y="2"/>
                  </a:lnTo>
                  <a:lnTo>
                    <a:pt x="243" y="2"/>
                  </a:lnTo>
                  <a:lnTo>
                    <a:pt x="231"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75" name="Freeform 16"/>
            <p:cNvSpPr>
              <a:spLocks/>
            </p:cNvSpPr>
            <p:nvPr/>
          </p:nvSpPr>
          <p:spPr bwMode="auto">
            <a:xfrm>
              <a:off x="3070" y="2216"/>
              <a:ext cx="346" cy="284"/>
            </a:xfrm>
            <a:custGeom>
              <a:avLst/>
              <a:gdLst>
                <a:gd name="T0" fmla="*/ 154 w 346"/>
                <a:gd name="T1" fmla="*/ 2 h 284"/>
                <a:gd name="T2" fmla="*/ 130 w 346"/>
                <a:gd name="T3" fmla="*/ 6 h 284"/>
                <a:gd name="T4" fmla="*/ 106 w 346"/>
                <a:gd name="T5" fmla="*/ 10 h 284"/>
                <a:gd name="T6" fmla="*/ 84 w 346"/>
                <a:gd name="T7" fmla="*/ 22 h 284"/>
                <a:gd name="T8" fmla="*/ 64 w 346"/>
                <a:gd name="T9" fmla="*/ 34 h 284"/>
                <a:gd name="T10" fmla="*/ 46 w 346"/>
                <a:gd name="T11" fmla="*/ 48 h 284"/>
                <a:gd name="T12" fmla="*/ 32 w 346"/>
                <a:gd name="T13" fmla="*/ 64 h 284"/>
                <a:gd name="T14" fmla="*/ 18 w 346"/>
                <a:gd name="T15" fmla="*/ 80 h 284"/>
                <a:gd name="T16" fmla="*/ 8 w 346"/>
                <a:gd name="T17" fmla="*/ 100 h 284"/>
                <a:gd name="T18" fmla="*/ 4 w 346"/>
                <a:gd name="T19" fmla="*/ 119 h 284"/>
                <a:gd name="T20" fmla="*/ 0 w 346"/>
                <a:gd name="T21" fmla="*/ 142 h 284"/>
                <a:gd name="T22" fmla="*/ 4 w 346"/>
                <a:gd name="T23" fmla="*/ 164 h 284"/>
                <a:gd name="T24" fmla="*/ 8 w 346"/>
                <a:gd name="T25" fmla="*/ 183 h 284"/>
                <a:gd name="T26" fmla="*/ 18 w 346"/>
                <a:gd name="T27" fmla="*/ 203 h 284"/>
                <a:gd name="T28" fmla="*/ 32 w 346"/>
                <a:gd name="T29" fmla="*/ 223 h 284"/>
                <a:gd name="T30" fmla="*/ 46 w 346"/>
                <a:gd name="T31" fmla="*/ 237 h 284"/>
                <a:gd name="T32" fmla="*/ 64 w 346"/>
                <a:gd name="T33" fmla="*/ 251 h 284"/>
                <a:gd name="T34" fmla="*/ 84 w 346"/>
                <a:gd name="T35" fmla="*/ 261 h 284"/>
                <a:gd name="T36" fmla="*/ 106 w 346"/>
                <a:gd name="T37" fmla="*/ 273 h 284"/>
                <a:gd name="T38" fmla="*/ 130 w 346"/>
                <a:gd name="T39" fmla="*/ 278 h 284"/>
                <a:gd name="T40" fmla="*/ 154 w 346"/>
                <a:gd name="T41" fmla="*/ 283 h 284"/>
                <a:gd name="T42" fmla="*/ 182 w 346"/>
                <a:gd name="T43" fmla="*/ 283 h 284"/>
                <a:gd name="T44" fmla="*/ 208 w 346"/>
                <a:gd name="T45" fmla="*/ 281 h 284"/>
                <a:gd name="T46" fmla="*/ 233 w 346"/>
                <a:gd name="T47" fmla="*/ 275 h 284"/>
                <a:gd name="T48" fmla="*/ 256 w 346"/>
                <a:gd name="T49" fmla="*/ 267 h 284"/>
                <a:gd name="T50" fmla="*/ 275 w 346"/>
                <a:gd name="T51" fmla="*/ 255 h 284"/>
                <a:gd name="T52" fmla="*/ 295 w 346"/>
                <a:gd name="T53" fmla="*/ 242 h 284"/>
                <a:gd name="T54" fmla="*/ 312 w 346"/>
                <a:gd name="T55" fmla="*/ 228 h 284"/>
                <a:gd name="T56" fmla="*/ 326 w 346"/>
                <a:gd name="T57" fmla="*/ 209 h 284"/>
                <a:gd name="T58" fmla="*/ 337 w 346"/>
                <a:gd name="T59" fmla="*/ 191 h 284"/>
                <a:gd name="T60" fmla="*/ 343 w 346"/>
                <a:gd name="T61" fmla="*/ 169 h 284"/>
                <a:gd name="T62" fmla="*/ 345 w 346"/>
                <a:gd name="T63" fmla="*/ 150 h 284"/>
                <a:gd name="T64" fmla="*/ 345 w 346"/>
                <a:gd name="T65" fmla="*/ 128 h 284"/>
                <a:gd name="T66" fmla="*/ 340 w 346"/>
                <a:gd name="T67" fmla="*/ 108 h 284"/>
                <a:gd name="T68" fmla="*/ 331 w 346"/>
                <a:gd name="T69" fmla="*/ 86 h 284"/>
                <a:gd name="T70" fmla="*/ 320 w 346"/>
                <a:gd name="T71" fmla="*/ 70 h 284"/>
                <a:gd name="T72" fmla="*/ 306 w 346"/>
                <a:gd name="T73" fmla="*/ 52 h 284"/>
                <a:gd name="T74" fmla="*/ 289 w 346"/>
                <a:gd name="T75" fmla="*/ 38 h 284"/>
                <a:gd name="T76" fmla="*/ 270 w 346"/>
                <a:gd name="T77" fmla="*/ 24 h 284"/>
                <a:gd name="T78" fmla="*/ 247 w 346"/>
                <a:gd name="T79" fmla="*/ 14 h 284"/>
                <a:gd name="T80" fmla="*/ 225 w 346"/>
                <a:gd name="T81" fmla="*/ 8 h 284"/>
                <a:gd name="T82" fmla="*/ 200 w 346"/>
                <a:gd name="T83" fmla="*/ 2 h 284"/>
                <a:gd name="T84" fmla="*/ 174 w 346"/>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284"/>
                <a:gd name="T131" fmla="*/ 346 w 346"/>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284">
                  <a:moveTo>
                    <a:pt x="174" y="0"/>
                  </a:moveTo>
                  <a:lnTo>
                    <a:pt x="166" y="0"/>
                  </a:lnTo>
                  <a:lnTo>
                    <a:pt x="154" y="2"/>
                  </a:lnTo>
                  <a:lnTo>
                    <a:pt x="149" y="2"/>
                  </a:lnTo>
                  <a:lnTo>
                    <a:pt x="138" y="2"/>
                  </a:lnTo>
                  <a:lnTo>
                    <a:pt x="130" y="6"/>
                  </a:lnTo>
                  <a:lnTo>
                    <a:pt x="120" y="8"/>
                  </a:lnTo>
                  <a:lnTo>
                    <a:pt x="116" y="10"/>
                  </a:lnTo>
                  <a:lnTo>
                    <a:pt x="106" y="10"/>
                  </a:lnTo>
                  <a:lnTo>
                    <a:pt x="98" y="14"/>
                  </a:lnTo>
                  <a:lnTo>
                    <a:pt x="90" y="20"/>
                  </a:lnTo>
                  <a:lnTo>
                    <a:pt x="84" y="22"/>
                  </a:lnTo>
                  <a:lnTo>
                    <a:pt x="76" y="24"/>
                  </a:lnTo>
                  <a:lnTo>
                    <a:pt x="70" y="28"/>
                  </a:lnTo>
                  <a:lnTo>
                    <a:pt x="64" y="34"/>
                  </a:lnTo>
                  <a:lnTo>
                    <a:pt x="56" y="38"/>
                  </a:lnTo>
                  <a:lnTo>
                    <a:pt x="50" y="42"/>
                  </a:lnTo>
                  <a:lnTo>
                    <a:pt x="46" y="48"/>
                  </a:lnTo>
                  <a:lnTo>
                    <a:pt x="40" y="52"/>
                  </a:lnTo>
                  <a:lnTo>
                    <a:pt x="34" y="58"/>
                  </a:lnTo>
                  <a:lnTo>
                    <a:pt x="32" y="64"/>
                  </a:lnTo>
                  <a:lnTo>
                    <a:pt x="26" y="70"/>
                  </a:lnTo>
                  <a:lnTo>
                    <a:pt x="22" y="75"/>
                  </a:lnTo>
                  <a:lnTo>
                    <a:pt x="18" y="80"/>
                  </a:lnTo>
                  <a:lnTo>
                    <a:pt x="14" y="86"/>
                  </a:lnTo>
                  <a:lnTo>
                    <a:pt x="12" y="94"/>
                  </a:lnTo>
                  <a:lnTo>
                    <a:pt x="8" y="100"/>
                  </a:lnTo>
                  <a:lnTo>
                    <a:pt x="6" y="108"/>
                  </a:lnTo>
                  <a:lnTo>
                    <a:pt x="4" y="114"/>
                  </a:lnTo>
                  <a:lnTo>
                    <a:pt x="4" y="119"/>
                  </a:lnTo>
                  <a:lnTo>
                    <a:pt x="0" y="128"/>
                  </a:lnTo>
                  <a:lnTo>
                    <a:pt x="0" y="136"/>
                  </a:lnTo>
                  <a:lnTo>
                    <a:pt x="0" y="142"/>
                  </a:lnTo>
                  <a:lnTo>
                    <a:pt x="0" y="150"/>
                  </a:lnTo>
                  <a:lnTo>
                    <a:pt x="0" y="155"/>
                  </a:lnTo>
                  <a:lnTo>
                    <a:pt x="4" y="164"/>
                  </a:lnTo>
                  <a:lnTo>
                    <a:pt x="4" y="169"/>
                  </a:lnTo>
                  <a:lnTo>
                    <a:pt x="6" y="177"/>
                  </a:lnTo>
                  <a:lnTo>
                    <a:pt x="8" y="183"/>
                  </a:lnTo>
                  <a:lnTo>
                    <a:pt x="12" y="191"/>
                  </a:lnTo>
                  <a:lnTo>
                    <a:pt x="14" y="197"/>
                  </a:lnTo>
                  <a:lnTo>
                    <a:pt x="18" y="203"/>
                  </a:lnTo>
                  <a:lnTo>
                    <a:pt x="22" y="209"/>
                  </a:lnTo>
                  <a:lnTo>
                    <a:pt x="26" y="215"/>
                  </a:lnTo>
                  <a:lnTo>
                    <a:pt x="32" y="223"/>
                  </a:lnTo>
                  <a:lnTo>
                    <a:pt x="34" y="228"/>
                  </a:lnTo>
                  <a:lnTo>
                    <a:pt x="40" y="231"/>
                  </a:lnTo>
                  <a:lnTo>
                    <a:pt x="46" y="237"/>
                  </a:lnTo>
                  <a:lnTo>
                    <a:pt x="50" y="242"/>
                  </a:lnTo>
                  <a:lnTo>
                    <a:pt x="56" y="247"/>
                  </a:lnTo>
                  <a:lnTo>
                    <a:pt x="64" y="251"/>
                  </a:lnTo>
                  <a:lnTo>
                    <a:pt x="70" y="255"/>
                  </a:lnTo>
                  <a:lnTo>
                    <a:pt x="76" y="259"/>
                  </a:lnTo>
                  <a:lnTo>
                    <a:pt x="84" y="261"/>
                  </a:lnTo>
                  <a:lnTo>
                    <a:pt x="90" y="267"/>
                  </a:lnTo>
                  <a:lnTo>
                    <a:pt x="98" y="269"/>
                  </a:lnTo>
                  <a:lnTo>
                    <a:pt x="106" y="273"/>
                  </a:lnTo>
                  <a:lnTo>
                    <a:pt x="116" y="275"/>
                  </a:lnTo>
                  <a:lnTo>
                    <a:pt x="120" y="278"/>
                  </a:lnTo>
                  <a:lnTo>
                    <a:pt x="130" y="278"/>
                  </a:lnTo>
                  <a:lnTo>
                    <a:pt x="138" y="281"/>
                  </a:lnTo>
                  <a:lnTo>
                    <a:pt x="149" y="281"/>
                  </a:lnTo>
                  <a:lnTo>
                    <a:pt x="154" y="283"/>
                  </a:lnTo>
                  <a:lnTo>
                    <a:pt x="166" y="283"/>
                  </a:lnTo>
                  <a:lnTo>
                    <a:pt x="174" y="283"/>
                  </a:lnTo>
                  <a:lnTo>
                    <a:pt x="182" y="283"/>
                  </a:lnTo>
                  <a:lnTo>
                    <a:pt x="191" y="283"/>
                  </a:lnTo>
                  <a:lnTo>
                    <a:pt x="200" y="281"/>
                  </a:lnTo>
                  <a:lnTo>
                    <a:pt x="208" y="281"/>
                  </a:lnTo>
                  <a:lnTo>
                    <a:pt x="216" y="278"/>
                  </a:lnTo>
                  <a:lnTo>
                    <a:pt x="225" y="278"/>
                  </a:lnTo>
                  <a:lnTo>
                    <a:pt x="233" y="275"/>
                  </a:lnTo>
                  <a:lnTo>
                    <a:pt x="242" y="273"/>
                  </a:lnTo>
                  <a:lnTo>
                    <a:pt x="247" y="269"/>
                  </a:lnTo>
                  <a:lnTo>
                    <a:pt x="256" y="267"/>
                  </a:lnTo>
                  <a:lnTo>
                    <a:pt x="264" y="261"/>
                  </a:lnTo>
                  <a:lnTo>
                    <a:pt x="270" y="259"/>
                  </a:lnTo>
                  <a:lnTo>
                    <a:pt x="275" y="255"/>
                  </a:lnTo>
                  <a:lnTo>
                    <a:pt x="284" y="251"/>
                  </a:lnTo>
                  <a:lnTo>
                    <a:pt x="289" y="247"/>
                  </a:lnTo>
                  <a:lnTo>
                    <a:pt x="295" y="242"/>
                  </a:lnTo>
                  <a:lnTo>
                    <a:pt x="301" y="237"/>
                  </a:lnTo>
                  <a:lnTo>
                    <a:pt x="306" y="231"/>
                  </a:lnTo>
                  <a:lnTo>
                    <a:pt x="312" y="228"/>
                  </a:lnTo>
                  <a:lnTo>
                    <a:pt x="317" y="223"/>
                  </a:lnTo>
                  <a:lnTo>
                    <a:pt x="320" y="215"/>
                  </a:lnTo>
                  <a:lnTo>
                    <a:pt x="326" y="209"/>
                  </a:lnTo>
                  <a:lnTo>
                    <a:pt x="329" y="203"/>
                  </a:lnTo>
                  <a:lnTo>
                    <a:pt x="331" y="197"/>
                  </a:lnTo>
                  <a:lnTo>
                    <a:pt x="337" y="191"/>
                  </a:lnTo>
                  <a:lnTo>
                    <a:pt x="337" y="183"/>
                  </a:lnTo>
                  <a:lnTo>
                    <a:pt x="340" y="177"/>
                  </a:lnTo>
                  <a:lnTo>
                    <a:pt x="343" y="169"/>
                  </a:lnTo>
                  <a:lnTo>
                    <a:pt x="343" y="164"/>
                  </a:lnTo>
                  <a:lnTo>
                    <a:pt x="345" y="155"/>
                  </a:lnTo>
                  <a:lnTo>
                    <a:pt x="345" y="150"/>
                  </a:lnTo>
                  <a:lnTo>
                    <a:pt x="345" y="142"/>
                  </a:lnTo>
                  <a:lnTo>
                    <a:pt x="345" y="136"/>
                  </a:lnTo>
                  <a:lnTo>
                    <a:pt x="345" y="128"/>
                  </a:lnTo>
                  <a:lnTo>
                    <a:pt x="343" y="119"/>
                  </a:lnTo>
                  <a:lnTo>
                    <a:pt x="343" y="114"/>
                  </a:lnTo>
                  <a:lnTo>
                    <a:pt x="340" y="108"/>
                  </a:lnTo>
                  <a:lnTo>
                    <a:pt x="337" y="100"/>
                  </a:lnTo>
                  <a:lnTo>
                    <a:pt x="337" y="94"/>
                  </a:lnTo>
                  <a:lnTo>
                    <a:pt x="331" y="86"/>
                  </a:lnTo>
                  <a:lnTo>
                    <a:pt x="329" y="80"/>
                  </a:lnTo>
                  <a:lnTo>
                    <a:pt x="326" y="75"/>
                  </a:lnTo>
                  <a:lnTo>
                    <a:pt x="320" y="70"/>
                  </a:lnTo>
                  <a:lnTo>
                    <a:pt x="317" y="64"/>
                  </a:lnTo>
                  <a:lnTo>
                    <a:pt x="312" y="58"/>
                  </a:lnTo>
                  <a:lnTo>
                    <a:pt x="306" y="52"/>
                  </a:lnTo>
                  <a:lnTo>
                    <a:pt x="301" y="48"/>
                  </a:lnTo>
                  <a:lnTo>
                    <a:pt x="295" y="42"/>
                  </a:lnTo>
                  <a:lnTo>
                    <a:pt x="289" y="38"/>
                  </a:lnTo>
                  <a:lnTo>
                    <a:pt x="284" y="34"/>
                  </a:lnTo>
                  <a:lnTo>
                    <a:pt x="275" y="28"/>
                  </a:lnTo>
                  <a:lnTo>
                    <a:pt x="270" y="24"/>
                  </a:lnTo>
                  <a:lnTo>
                    <a:pt x="264" y="22"/>
                  </a:lnTo>
                  <a:lnTo>
                    <a:pt x="256" y="20"/>
                  </a:lnTo>
                  <a:lnTo>
                    <a:pt x="247" y="14"/>
                  </a:lnTo>
                  <a:lnTo>
                    <a:pt x="242" y="10"/>
                  </a:lnTo>
                  <a:lnTo>
                    <a:pt x="233" y="10"/>
                  </a:lnTo>
                  <a:lnTo>
                    <a:pt x="225" y="8"/>
                  </a:lnTo>
                  <a:lnTo>
                    <a:pt x="216" y="6"/>
                  </a:lnTo>
                  <a:lnTo>
                    <a:pt x="208" y="2"/>
                  </a:lnTo>
                  <a:lnTo>
                    <a:pt x="200" y="2"/>
                  </a:lnTo>
                  <a:lnTo>
                    <a:pt x="191" y="2"/>
                  </a:lnTo>
                  <a:lnTo>
                    <a:pt x="182" y="0"/>
                  </a:lnTo>
                  <a:lnTo>
                    <a:pt x="174" y="0"/>
                  </a:lnTo>
                </a:path>
              </a:pathLst>
            </a:custGeom>
            <a:solidFill>
              <a:srgbClr val="FFD900"/>
            </a:solidFill>
            <a:ln w="12700" cap="rnd">
              <a:solidFill>
                <a:srgbClr val="3366FF"/>
              </a:solidFill>
              <a:round/>
              <a:headEnd/>
              <a:tailEnd/>
            </a:ln>
          </p:spPr>
          <p:txBody>
            <a:bodyPr/>
            <a:lstStyle/>
            <a:p>
              <a:endParaRPr lang="fr-FR"/>
            </a:p>
          </p:txBody>
        </p:sp>
        <p:sp>
          <p:nvSpPr>
            <p:cNvPr id="53276" name="Freeform 17"/>
            <p:cNvSpPr>
              <a:spLocks/>
            </p:cNvSpPr>
            <p:nvPr/>
          </p:nvSpPr>
          <p:spPr bwMode="auto">
            <a:xfrm>
              <a:off x="3061" y="2216"/>
              <a:ext cx="355" cy="294"/>
            </a:xfrm>
            <a:custGeom>
              <a:avLst/>
              <a:gdLst>
                <a:gd name="T0" fmla="*/ 162 w 355"/>
                <a:gd name="T1" fmla="*/ 0 h 294"/>
                <a:gd name="T2" fmla="*/ 136 w 355"/>
                <a:gd name="T3" fmla="*/ 6 h 294"/>
                <a:gd name="T4" fmla="*/ 109 w 355"/>
                <a:gd name="T5" fmla="*/ 11 h 294"/>
                <a:gd name="T6" fmla="*/ 86 w 355"/>
                <a:gd name="T7" fmla="*/ 23 h 294"/>
                <a:gd name="T8" fmla="*/ 66 w 355"/>
                <a:gd name="T9" fmla="*/ 35 h 294"/>
                <a:gd name="T10" fmla="*/ 49 w 355"/>
                <a:gd name="T11" fmla="*/ 49 h 294"/>
                <a:gd name="T12" fmla="*/ 32 w 355"/>
                <a:gd name="T13" fmla="*/ 64 h 294"/>
                <a:gd name="T14" fmla="*/ 20 w 355"/>
                <a:gd name="T15" fmla="*/ 83 h 294"/>
                <a:gd name="T16" fmla="*/ 8 w 355"/>
                <a:gd name="T17" fmla="*/ 103 h 294"/>
                <a:gd name="T18" fmla="*/ 4 w 355"/>
                <a:gd name="T19" fmla="*/ 124 h 294"/>
                <a:gd name="T20" fmla="*/ 0 w 355"/>
                <a:gd name="T21" fmla="*/ 147 h 294"/>
                <a:gd name="T22" fmla="*/ 4 w 355"/>
                <a:gd name="T23" fmla="*/ 169 h 294"/>
                <a:gd name="T24" fmla="*/ 8 w 355"/>
                <a:gd name="T25" fmla="*/ 190 h 294"/>
                <a:gd name="T26" fmla="*/ 20 w 355"/>
                <a:gd name="T27" fmla="*/ 210 h 294"/>
                <a:gd name="T28" fmla="*/ 32 w 355"/>
                <a:gd name="T29" fmla="*/ 227 h 294"/>
                <a:gd name="T30" fmla="*/ 49 w 355"/>
                <a:gd name="T31" fmla="*/ 245 h 294"/>
                <a:gd name="T32" fmla="*/ 66 w 355"/>
                <a:gd name="T33" fmla="*/ 259 h 294"/>
                <a:gd name="T34" fmla="*/ 86 w 355"/>
                <a:gd name="T35" fmla="*/ 270 h 294"/>
                <a:gd name="T36" fmla="*/ 109 w 355"/>
                <a:gd name="T37" fmla="*/ 282 h 294"/>
                <a:gd name="T38" fmla="*/ 136 w 355"/>
                <a:gd name="T39" fmla="*/ 288 h 294"/>
                <a:gd name="T40" fmla="*/ 162 w 355"/>
                <a:gd name="T41" fmla="*/ 291 h 294"/>
                <a:gd name="T42" fmla="*/ 187 w 355"/>
                <a:gd name="T43" fmla="*/ 293 h 294"/>
                <a:gd name="T44" fmla="*/ 214 w 355"/>
                <a:gd name="T45" fmla="*/ 291 h 294"/>
                <a:gd name="T46" fmla="*/ 239 w 355"/>
                <a:gd name="T47" fmla="*/ 285 h 294"/>
                <a:gd name="T48" fmla="*/ 263 w 355"/>
                <a:gd name="T49" fmla="*/ 276 h 294"/>
                <a:gd name="T50" fmla="*/ 286 w 355"/>
                <a:gd name="T51" fmla="*/ 264 h 294"/>
                <a:gd name="T52" fmla="*/ 302 w 355"/>
                <a:gd name="T53" fmla="*/ 251 h 294"/>
                <a:gd name="T54" fmla="*/ 320 w 355"/>
                <a:gd name="T55" fmla="*/ 233 h 294"/>
                <a:gd name="T56" fmla="*/ 335 w 355"/>
                <a:gd name="T57" fmla="*/ 216 h 294"/>
                <a:gd name="T58" fmla="*/ 346 w 355"/>
                <a:gd name="T59" fmla="*/ 196 h 294"/>
                <a:gd name="T60" fmla="*/ 352 w 355"/>
                <a:gd name="T61" fmla="*/ 175 h 294"/>
                <a:gd name="T62" fmla="*/ 354 w 355"/>
                <a:gd name="T63" fmla="*/ 153 h 294"/>
                <a:gd name="T64" fmla="*/ 354 w 355"/>
                <a:gd name="T65" fmla="*/ 132 h 294"/>
                <a:gd name="T66" fmla="*/ 349 w 355"/>
                <a:gd name="T67" fmla="*/ 109 h 294"/>
                <a:gd name="T68" fmla="*/ 343 w 355"/>
                <a:gd name="T69" fmla="*/ 89 h 294"/>
                <a:gd name="T70" fmla="*/ 329 w 355"/>
                <a:gd name="T71" fmla="*/ 72 h 294"/>
                <a:gd name="T72" fmla="*/ 314 w 355"/>
                <a:gd name="T73" fmla="*/ 54 h 294"/>
                <a:gd name="T74" fmla="*/ 296 w 355"/>
                <a:gd name="T75" fmla="*/ 37 h 294"/>
                <a:gd name="T76" fmla="*/ 277 w 355"/>
                <a:gd name="T77" fmla="*/ 25 h 294"/>
                <a:gd name="T78" fmla="*/ 257 w 355"/>
                <a:gd name="T79" fmla="*/ 14 h 294"/>
                <a:gd name="T80" fmla="*/ 230 w 355"/>
                <a:gd name="T81" fmla="*/ 6 h 294"/>
                <a:gd name="T82" fmla="*/ 205 w 355"/>
                <a:gd name="T83" fmla="*/ 2 h 294"/>
                <a:gd name="T84" fmla="*/ 179 w 355"/>
                <a:gd name="T85" fmla="*/ 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294"/>
                <a:gd name="T131" fmla="*/ 355 w 355"/>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294">
                  <a:moveTo>
                    <a:pt x="179" y="0"/>
                  </a:moveTo>
                  <a:lnTo>
                    <a:pt x="170" y="0"/>
                  </a:lnTo>
                  <a:lnTo>
                    <a:pt x="162" y="0"/>
                  </a:lnTo>
                  <a:lnTo>
                    <a:pt x="152" y="2"/>
                  </a:lnTo>
                  <a:lnTo>
                    <a:pt x="144" y="2"/>
                  </a:lnTo>
                  <a:lnTo>
                    <a:pt x="136" y="6"/>
                  </a:lnTo>
                  <a:lnTo>
                    <a:pt x="127" y="6"/>
                  </a:lnTo>
                  <a:lnTo>
                    <a:pt x="119" y="8"/>
                  </a:lnTo>
                  <a:lnTo>
                    <a:pt x="109" y="11"/>
                  </a:lnTo>
                  <a:lnTo>
                    <a:pt x="101" y="14"/>
                  </a:lnTo>
                  <a:lnTo>
                    <a:pt x="95" y="17"/>
                  </a:lnTo>
                  <a:lnTo>
                    <a:pt x="86" y="23"/>
                  </a:lnTo>
                  <a:lnTo>
                    <a:pt x="80" y="25"/>
                  </a:lnTo>
                  <a:lnTo>
                    <a:pt x="72" y="29"/>
                  </a:lnTo>
                  <a:lnTo>
                    <a:pt x="66" y="35"/>
                  </a:lnTo>
                  <a:lnTo>
                    <a:pt x="61" y="37"/>
                  </a:lnTo>
                  <a:lnTo>
                    <a:pt x="52" y="43"/>
                  </a:lnTo>
                  <a:lnTo>
                    <a:pt x="49" y="49"/>
                  </a:lnTo>
                  <a:lnTo>
                    <a:pt x="43" y="54"/>
                  </a:lnTo>
                  <a:lnTo>
                    <a:pt x="37" y="60"/>
                  </a:lnTo>
                  <a:lnTo>
                    <a:pt x="32" y="64"/>
                  </a:lnTo>
                  <a:lnTo>
                    <a:pt x="26" y="72"/>
                  </a:lnTo>
                  <a:lnTo>
                    <a:pt x="23" y="78"/>
                  </a:lnTo>
                  <a:lnTo>
                    <a:pt x="20" y="83"/>
                  </a:lnTo>
                  <a:lnTo>
                    <a:pt x="14" y="89"/>
                  </a:lnTo>
                  <a:lnTo>
                    <a:pt x="12" y="97"/>
                  </a:lnTo>
                  <a:lnTo>
                    <a:pt x="8" y="103"/>
                  </a:lnTo>
                  <a:lnTo>
                    <a:pt x="6" y="109"/>
                  </a:lnTo>
                  <a:lnTo>
                    <a:pt x="6" y="118"/>
                  </a:lnTo>
                  <a:lnTo>
                    <a:pt x="4" y="124"/>
                  </a:lnTo>
                  <a:lnTo>
                    <a:pt x="4" y="132"/>
                  </a:lnTo>
                  <a:lnTo>
                    <a:pt x="0" y="138"/>
                  </a:lnTo>
                  <a:lnTo>
                    <a:pt x="0" y="147"/>
                  </a:lnTo>
                  <a:lnTo>
                    <a:pt x="0" y="153"/>
                  </a:lnTo>
                  <a:lnTo>
                    <a:pt x="4" y="161"/>
                  </a:lnTo>
                  <a:lnTo>
                    <a:pt x="4" y="169"/>
                  </a:lnTo>
                  <a:lnTo>
                    <a:pt x="6" y="175"/>
                  </a:lnTo>
                  <a:lnTo>
                    <a:pt x="6" y="184"/>
                  </a:lnTo>
                  <a:lnTo>
                    <a:pt x="8" y="190"/>
                  </a:lnTo>
                  <a:lnTo>
                    <a:pt x="12" y="196"/>
                  </a:lnTo>
                  <a:lnTo>
                    <a:pt x="14" y="204"/>
                  </a:lnTo>
                  <a:lnTo>
                    <a:pt x="20" y="210"/>
                  </a:lnTo>
                  <a:lnTo>
                    <a:pt x="23" y="216"/>
                  </a:lnTo>
                  <a:lnTo>
                    <a:pt x="26" y="222"/>
                  </a:lnTo>
                  <a:lnTo>
                    <a:pt x="32" y="227"/>
                  </a:lnTo>
                  <a:lnTo>
                    <a:pt x="37" y="233"/>
                  </a:lnTo>
                  <a:lnTo>
                    <a:pt x="43" y="239"/>
                  </a:lnTo>
                  <a:lnTo>
                    <a:pt x="49" y="245"/>
                  </a:lnTo>
                  <a:lnTo>
                    <a:pt x="52" y="251"/>
                  </a:lnTo>
                  <a:lnTo>
                    <a:pt x="61" y="253"/>
                  </a:lnTo>
                  <a:lnTo>
                    <a:pt x="66" y="259"/>
                  </a:lnTo>
                  <a:lnTo>
                    <a:pt x="72" y="264"/>
                  </a:lnTo>
                  <a:lnTo>
                    <a:pt x="80" y="268"/>
                  </a:lnTo>
                  <a:lnTo>
                    <a:pt x="86" y="270"/>
                  </a:lnTo>
                  <a:lnTo>
                    <a:pt x="95" y="276"/>
                  </a:lnTo>
                  <a:lnTo>
                    <a:pt x="101" y="279"/>
                  </a:lnTo>
                  <a:lnTo>
                    <a:pt x="109" y="282"/>
                  </a:lnTo>
                  <a:lnTo>
                    <a:pt x="119" y="285"/>
                  </a:lnTo>
                  <a:lnTo>
                    <a:pt x="127" y="288"/>
                  </a:lnTo>
                  <a:lnTo>
                    <a:pt x="136" y="288"/>
                  </a:lnTo>
                  <a:lnTo>
                    <a:pt x="144" y="291"/>
                  </a:lnTo>
                  <a:lnTo>
                    <a:pt x="152" y="291"/>
                  </a:lnTo>
                  <a:lnTo>
                    <a:pt x="162" y="291"/>
                  </a:lnTo>
                  <a:lnTo>
                    <a:pt x="170" y="293"/>
                  </a:lnTo>
                  <a:lnTo>
                    <a:pt x="179" y="293"/>
                  </a:lnTo>
                  <a:lnTo>
                    <a:pt x="187" y="293"/>
                  </a:lnTo>
                  <a:lnTo>
                    <a:pt x="196" y="291"/>
                  </a:lnTo>
                  <a:lnTo>
                    <a:pt x="205" y="291"/>
                  </a:lnTo>
                  <a:lnTo>
                    <a:pt x="214" y="291"/>
                  </a:lnTo>
                  <a:lnTo>
                    <a:pt x="222" y="288"/>
                  </a:lnTo>
                  <a:lnTo>
                    <a:pt x="230" y="288"/>
                  </a:lnTo>
                  <a:lnTo>
                    <a:pt x="239" y="285"/>
                  </a:lnTo>
                  <a:lnTo>
                    <a:pt x="248" y="282"/>
                  </a:lnTo>
                  <a:lnTo>
                    <a:pt x="257" y="279"/>
                  </a:lnTo>
                  <a:lnTo>
                    <a:pt x="263" y="276"/>
                  </a:lnTo>
                  <a:lnTo>
                    <a:pt x="271" y="270"/>
                  </a:lnTo>
                  <a:lnTo>
                    <a:pt x="277" y="268"/>
                  </a:lnTo>
                  <a:lnTo>
                    <a:pt x="286" y="264"/>
                  </a:lnTo>
                  <a:lnTo>
                    <a:pt x="292" y="259"/>
                  </a:lnTo>
                  <a:lnTo>
                    <a:pt x="296" y="253"/>
                  </a:lnTo>
                  <a:lnTo>
                    <a:pt x="302" y="251"/>
                  </a:lnTo>
                  <a:lnTo>
                    <a:pt x="311" y="245"/>
                  </a:lnTo>
                  <a:lnTo>
                    <a:pt x="314" y="239"/>
                  </a:lnTo>
                  <a:lnTo>
                    <a:pt x="320" y="233"/>
                  </a:lnTo>
                  <a:lnTo>
                    <a:pt x="325" y="227"/>
                  </a:lnTo>
                  <a:lnTo>
                    <a:pt x="329" y="222"/>
                  </a:lnTo>
                  <a:lnTo>
                    <a:pt x="335" y="216"/>
                  </a:lnTo>
                  <a:lnTo>
                    <a:pt x="337" y="210"/>
                  </a:lnTo>
                  <a:lnTo>
                    <a:pt x="343" y="204"/>
                  </a:lnTo>
                  <a:lnTo>
                    <a:pt x="346" y="196"/>
                  </a:lnTo>
                  <a:lnTo>
                    <a:pt x="349" y="190"/>
                  </a:lnTo>
                  <a:lnTo>
                    <a:pt x="349" y="184"/>
                  </a:lnTo>
                  <a:lnTo>
                    <a:pt x="352" y="175"/>
                  </a:lnTo>
                  <a:lnTo>
                    <a:pt x="354" y="169"/>
                  </a:lnTo>
                  <a:lnTo>
                    <a:pt x="354" y="161"/>
                  </a:lnTo>
                  <a:lnTo>
                    <a:pt x="354" y="153"/>
                  </a:lnTo>
                  <a:lnTo>
                    <a:pt x="354" y="147"/>
                  </a:lnTo>
                  <a:lnTo>
                    <a:pt x="354" y="138"/>
                  </a:lnTo>
                  <a:lnTo>
                    <a:pt x="354" y="132"/>
                  </a:lnTo>
                  <a:lnTo>
                    <a:pt x="354" y="124"/>
                  </a:lnTo>
                  <a:lnTo>
                    <a:pt x="352" y="118"/>
                  </a:lnTo>
                  <a:lnTo>
                    <a:pt x="349" y="109"/>
                  </a:lnTo>
                  <a:lnTo>
                    <a:pt x="349" y="103"/>
                  </a:lnTo>
                  <a:lnTo>
                    <a:pt x="346" y="97"/>
                  </a:lnTo>
                  <a:lnTo>
                    <a:pt x="343" y="89"/>
                  </a:lnTo>
                  <a:lnTo>
                    <a:pt x="337" y="83"/>
                  </a:lnTo>
                  <a:lnTo>
                    <a:pt x="335" y="78"/>
                  </a:lnTo>
                  <a:lnTo>
                    <a:pt x="329" y="72"/>
                  </a:lnTo>
                  <a:lnTo>
                    <a:pt x="325" y="64"/>
                  </a:lnTo>
                  <a:lnTo>
                    <a:pt x="320" y="60"/>
                  </a:lnTo>
                  <a:lnTo>
                    <a:pt x="314" y="54"/>
                  </a:lnTo>
                  <a:lnTo>
                    <a:pt x="311" y="49"/>
                  </a:lnTo>
                  <a:lnTo>
                    <a:pt x="302" y="43"/>
                  </a:lnTo>
                  <a:lnTo>
                    <a:pt x="296" y="37"/>
                  </a:lnTo>
                  <a:lnTo>
                    <a:pt x="292" y="35"/>
                  </a:lnTo>
                  <a:lnTo>
                    <a:pt x="286" y="29"/>
                  </a:lnTo>
                  <a:lnTo>
                    <a:pt x="277" y="25"/>
                  </a:lnTo>
                  <a:lnTo>
                    <a:pt x="271" y="23"/>
                  </a:lnTo>
                  <a:lnTo>
                    <a:pt x="263" y="17"/>
                  </a:lnTo>
                  <a:lnTo>
                    <a:pt x="257" y="14"/>
                  </a:lnTo>
                  <a:lnTo>
                    <a:pt x="248" y="11"/>
                  </a:lnTo>
                  <a:lnTo>
                    <a:pt x="239" y="8"/>
                  </a:lnTo>
                  <a:lnTo>
                    <a:pt x="230" y="6"/>
                  </a:lnTo>
                  <a:lnTo>
                    <a:pt x="222" y="6"/>
                  </a:lnTo>
                  <a:lnTo>
                    <a:pt x="214" y="2"/>
                  </a:lnTo>
                  <a:lnTo>
                    <a:pt x="205" y="2"/>
                  </a:lnTo>
                  <a:lnTo>
                    <a:pt x="196" y="0"/>
                  </a:lnTo>
                  <a:lnTo>
                    <a:pt x="187" y="0"/>
                  </a:lnTo>
                  <a:lnTo>
                    <a:pt x="179"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77" name="Freeform 18"/>
            <p:cNvSpPr>
              <a:spLocks/>
            </p:cNvSpPr>
            <p:nvPr/>
          </p:nvSpPr>
          <p:spPr bwMode="auto">
            <a:xfrm>
              <a:off x="3088" y="2184"/>
              <a:ext cx="311" cy="287"/>
            </a:xfrm>
            <a:custGeom>
              <a:avLst/>
              <a:gdLst>
                <a:gd name="T0" fmla="*/ 140 w 311"/>
                <a:gd name="T1" fmla="*/ 47 h 287"/>
                <a:gd name="T2" fmla="*/ 117 w 311"/>
                <a:gd name="T3" fmla="*/ 42 h 287"/>
                <a:gd name="T4" fmla="*/ 94 w 311"/>
                <a:gd name="T5" fmla="*/ 37 h 287"/>
                <a:gd name="T6" fmla="*/ 75 w 311"/>
                <a:gd name="T7" fmla="*/ 25 h 287"/>
                <a:gd name="T8" fmla="*/ 56 w 311"/>
                <a:gd name="T9" fmla="*/ 12 h 287"/>
                <a:gd name="T10" fmla="*/ 47 w 311"/>
                <a:gd name="T11" fmla="*/ 17 h 287"/>
                <a:gd name="T12" fmla="*/ 42 w 311"/>
                <a:gd name="T13" fmla="*/ 56 h 287"/>
                <a:gd name="T14" fmla="*/ 30 w 311"/>
                <a:gd name="T15" fmla="*/ 83 h 287"/>
                <a:gd name="T16" fmla="*/ 14 w 311"/>
                <a:gd name="T17" fmla="*/ 109 h 287"/>
                <a:gd name="T18" fmla="*/ 2 w 311"/>
                <a:gd name="T19" fmla="*/ 137 h 287"/>
                <a:gd name="T20" fmla="*/ 0 w 311"/>
                <a:gd name="T21" fmla="*/ 162 h 287"/>
                <a:gd name="T22" fmla="*/ 2 w 311"/>
                <a:gd name="T23" fmla="*/ 181 h 287"/>
                <a:gd name="T24" fmla="*/ 8 w 311"/>
                <a:gd name="T25" fmla="*/ 198 h 287"/>
                <a:gd name="T26" fmla="*/ 16 w 311"/>
                <a:gd name="T27" fmla="*/ 214 h 287"/>
                <a:gd name="T28" fmla="*/ 28 w 311"/>
                <a:gd name="T29" fmla="*/ 232 h 287"/>
                <a:gd name="T30" fmla="*/ 42 w 311"/>
                <a:gd name="T31" fmla="*/ 245 h 287"/>
                <a:gd name="T32" fmla="*/ 58 w 311"/>
                <a:gd name="T33" fmla="*/ 259 h 287"/>
                <a:gd name="T34" fmla="*/ 75 w 311"/>
                <a:gd name="T35" fmla="*/ 270 h 287"/>
                <a:gd name="T36" fmla="*/ 94 w 311"/>
                <a:gd name="T37" fmla="*/ 278 h 287"/>
                <a:gd name="T38" fmla="*/ 117 w 311"/>
                <a:gd name="T39" fmla="*/ 284 h 287"/>
                <a:gd name="T40" fmla="*/ 140 w 311"/>
                <a:gd name="T41" fmla="*/ 286 h 287"/>
                <a:gd name="T42" fmla="*/ 164 w 311"/>
                <a:gd name="T43" fmla="*/ 286 h 287"/>
                <a:gd name="T44" fmla="*/ 186 w 311"/>
                <a:gd name="T45" fmla="*/ 284 h 287"/>
                <a:gd name="T46" fmla="*/ 210 w 311"/>
                <a:gd name="T47" fmla="*/ 278 h 287"/>
                <a:gd name="T48" fmla="*/ 228 w 311"/>
                <a:gd name="T49" fmla="*/ 273 h 287"/>
                <a:gd name="T50" fmla="*/ 248 w 311"/>
                <a:gd name="T51" fmla="*/ 262 h 287"/>
                <a:gd name="T52" fmla="*/ 266 w 311"/>
                <a:gd name="T53" fmla="*/ 250 h 287"/>
                <a:gd name="T54" fmla="*/ 280 w 311"/>
                <a:gd name="T55" fmla="*/ 236 h 287"/>
                <a:gd name="T56" fmla="*/ 290 w 311"/>
                <a:gd name="T57" fmla="*/ 220 h 287"/>
                <a:gd name="T58" fmla="*/ 302 w 311"/>
                <a:gd name="T59" fmla="*/ 204 h 287"/>
                <a:gd name="T60" fmla="*/ 308 w 311"/>
                <a:gd name="T61" fmla="*/ 186 h 287"/>
                <a:gd name="T62" fmla="*/ 310 w 311"/>
                <a:gd name="T63" fmla="*/ 167 h 287"/>
                <a:gd name="T64" fmla="*/ 310 w 311"/>
                <a:gd name="T65" fmla="*/ 145 h 287"/>
                <a:gd name="T66" fmla="*/ 302 w 311"/>
                <a:gd name="T67" fmla="*/ 117 h 287"/>
                <a:gd name="T68" fmla="*/ 282 w 311"/>
                <a:gd name="T69" fmla="*/ 89 h 287"/>
                <a:gd name="T70" fmla="*/ 268 w 311"/>
                <a:gd name="T71" fmla="*/ 61 h 287"/>
                <a:gd name="T72" fmla="*/ 266 w 311"/>
                <a:gd name="T73" fmla="*/ 25 h 287"/>
                <a:gd name="T74" fmla="*/ 260 w 311"/>
                <a:gd name="T75" fmla="*/ 6 h 287"/>
                <a:gd name="T76" fmla="*/ 242 w 311"/>
                <a:gd name="T77" fmla="*/ 23 h 287"/>
                <a:gd name="T78" fmla="*/ 224 w 311"/>
                <a:gd name="T79" fmla="*/ 34 h 287"/>
                <a:gd name="T80" fmla="*/ 200 w 311"/>
                <a:gd name="T81" fmla="*/ 42 h 287"/>
                <a:gd name="T82" fmla="*/ 178 w 311"/>
                <a:gd name="T83" fmla="*/ 47 h 287"/>
                <a:gd name="T84" fmla="*/ 156 w 311"/>
                <a:gd name="T85" fmla="*/ 47 h 2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287"/>
                <a:gd name="T131" fmla="*/ 311 w 311"/>
                <a:gd name="T132" fmla="*/ 287 h 2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287">
                  <a:moveTo>
                    <a:pt x="156" y="47"/>
                  </a:moveTo>
                  <a:lnTo>
                    <a:pt x="148" y="47"/>
                  </a:lnTo>
                  <a:lnTo>
                    <a:pt x="140" y="47"/>
                  </a:lnTo>
                  <a:lnTo>
                    <a:pt x="131" y="47"/>
                  </a:lnTo>
                  <a:lnTo>
                    <a:pt x="126" y="45"/>
                  </a:lnTo>
                  <a:lnTo>
                    <a:pt x="117" y="42"/>
                  </a:lnTo>
                  <a:lnTo>
                    <a:pt x="108" y="42"/>
                  </a:lnTo>
                  <a:lnTo>
                    <a:pt x="100" y="39"/>
                  </a:lnTo>
                  <a:lnTo>
                    <a:pt x="94" y="37"/>
                  </a:lnTo>
                  <a:lnTo>
                    <a:pt x="86" y="34"/>
                  </a:lnTo>
                  <a:lnTo>
                    <a:pt x="80" y="28"/>
                  </a:lnTo>
                  <a:lnTo>
                    <a:pt x="75" y="25"/>
                  </a:lnTo>
                  <a:lnTo>
                    <a:pt x="66" y="23"/>
                  </a:lnTo>
                  <a:lnTo>
                    <a:pt x="61" y="17"/>
                  </a:lnTo>
                  <a:lnTo>
                    <a:pt x="56" y="12"/>
                  </a:lnTo>
                  <a:lnTo>
                    <a:pt x="50" y="6"/>
                  </a:lnTo>
                  <a:lnTo>
                    <a:pt x="47" y="0"/>
                  </a:lnTo>
                  <a:lnTo>
                    <a:pt x="47" y="17"/>
                  </a:lnTo>
                  <a:lnTo>
                    <a:pt x="44" y="31"/>
                  </a:lnTo>
                  <a:lnTo>
                    <a:pt x="44" y="42"/>
                  </a:lnTo>
                  <a:lnTo>
                    <a:pt x="42" y="56"/>
                  </a:lnTo>
                  <a:lnTo>
                    <a:pt x="38" y="67"/>
                  </a:lnTo>
                  <a:lnTo>
                    <a:pt x="36" y="75"/>
                  </a:lnTo>
                  <a:lnTo>
                    <a:pt x="30" y="83"/>
                  </a:lnTo>
                  <a:lnTo>
                    <a:pt x="28" y="89"/>
                  </a:lnTo>
                  <a:lnTo>
                    <a:pt x="19" y="101"/>
                  </a:lnTo>
                  <a:lnTo>
                    <a:pt x="14" y="109"/>
                  </a:lnTo>
                  <a:lnTo>
                    <a:pt x="8" y="120"/>
                  </a:lnTo>
                  <a:lnTo>
                    <a:pt x="5" y="129"/>
                  </a:lnTo>
                  <a:lnTo>
                    <a:pt x="2" y="137"/>
                  </a:lnTo>
                  <a:lnTo>
                    <a:pt x="2" y="145"/>
                  </a:lnTo>
                  <a:lnTo>
                    <a:pt x="0" y="153"/>
                  </a:lnTo>
                  <a:lnTo>
                    <a:pt x="0" y="162"/>
                  </a:lnTo>
                  <a:lnTo>
                    <a:pt x="0" y="167"/>
                  </a:lnTo>
                  <a:lnTo>
                    <a:pt x="2" y="173"/>
                  </a:lnTo>
                  <a:lnTo>
                    <a:pt x="2" y="181"/>
                  </a:lnTo>
                  <a:lnTo>
                    <a:pt x="2" y="186"/>
                  </a:lnTo>
                  <a:lnTo>
                    <a:pt x="5" y="192"/>
                  </a:lnTo>
                  <a:lnTo>
                    <a:pt x="8" y="198"/>
                  </a:lnTo>
                  <a:lnTo>
                    <a:pt x="10" y="204"/>
                  </a:lnTo>
                  <a:lnTo>
                    <a:pt x="14" y="208"/>
                  </a:lnTo>
                  <a:lnTo>
                    <a:pt x="16" y="214"/>
                  </a:lnTo>
                  <a:lnTo>
                    <a:pt x="19" y="220"/>
                  </a:lnTo>
                  <a:lnTo>
                    <a:pt x="22" y="226"/>
                  </a:lnTo>
                  <a:lnTo>
                    <a:pt x="28" y="232"/>
                  </a:lnTo>
                  <a:lnTo>
                    <a:pt x="30" y="236"/>
                  </a:lnTo>
                  <a:lnTo>
                    <a:pt x="36" y="242"/>
                  </a:lnTo>
                  <a:lnTo>
                    <a:pt x="42" y="245"/>
                  </a:lnTo>
                  <a:lnTo>
                    <a:pt x="47" y="250"/>
                  </a:lnTo>
                  <a:lnTo>
                    <a:pt x="52" y="256"/>
                  </a:lnTo>
                  <a:lnTo>
                    <a:pt x="58" y="259"/>
                  </a:lnTo>
                  <a:lnTo>
                    <a:pt x="64" y="262"/>
                  </a:lnTo>
                  <a:lnTo>
                    <a:pt x="70" y="264"/>
                  </a:lnTo>
                  <a:lnTo>
                    <a:pt x="75" y="270"/>
                  </a:lnTo>
                  <a:lnTo>
                    <a:pt x="80" y="273"/>
                  </a:lnTo>
                  <a:lnTo>
                    <a:pt x="89" y="276"/>
                  </a:lnTo>
                  <a:lnTo>
                    <a:pt x="94" y="278"/>
                  </a:lnTo>
                  <a:lnTo>
                    <a:pt x="103" y="278"/>
                  </a:lnTo>
                  <a:lnTo>
                    <a:pt x="108" y="281"/>
                  </a:lnTo>
                  <a:lnTo>
                    <a:pt x="117" y="284"/>
                  </a:lnTo>
                  <a:lnTo>
                    <a:pt x="126" y="284"/>
                  </a:lnTo>
                  <a:lnTo>
                    <a:pt x="131" y="286"/>
                  </a:lnTo>
                  <a:lnTo>
                    <a:pt x="140" y="286"/>
                  </a:lnTo>
                  <a:lnTo>
                    <a:pt x="148" y="286"/>
                  </a:lnTo>
                  <a:lnTo>
                    <a:pt x="156" y="286"/>
                  </a:lnTo>
                  <a:lnTo>
                    <a:pt x="164" y="286"/>
                  </a:lnTo>
                  <a:lnTo>
                    <a:pt x="170" y="286"/>
                  </a:lnTo>
                  <a:lnTo>
                    <a:pt x="178" y="286"/>
                  </a:lnTo>
                  <a:lnTo>
                    <a:pt x="186" y="284"/>
                  </a:lnTo>
                  <a:lnTo>
                    <a:pt x="196" y="284"/>
                  </a:lnTo>
                  <a:lnTo>
                    <a:pt x="200" y="281"/>
                  </a:lnTo>
                  <a:lnTo>
                    <a:pt x="210" y="278"/>
                  </a:lnTo>
                  <a:lnTo>
                    <a:pt x="214" y="278"/>
                  </a:lnTo>
                  <a:lnTo>
                    <a:pt x="224" y="276"/>
                  </a:lnTo>
                  <a:lnTo>
                    <a:pt x="228" y="273"/>
                  </a:lnTo>
                  <a:lnTo>
                    <a:pt x="234" y="270"/>
                  </a:lnTo>
                  <a:lnTo>
                    <a:pt x="242" y="264"/>
                  </a:lnTo>
                  <a:lnTo>
                    <a:pt x="248" y="262"/>
                  </a:lnTo>
                  <a:lnTo>
                    <a:pt x="254" y="259"/>
                  </a:lnTo>
                  <a:lnTo>
                    <a:pt x="260" y="256"/>
                  </a:lnTo>
                  <a:lnTo>
                    <a:pt x="266" y="250"/>
                  </a:lnTo>
                  <a:lnTo>
                    <a:pt x="270" y="245"/>
                  </a:lnTo>
                  <a:lnTo>
                    <a:pt x="274" y="242"/>
                  </a:lnTo>
                  <a:lnTo>
                    <a:pt x="280" y="236"/>
                  </a:lnTo>
                  <a:lnTo>
                    <a:pt x="284" y="232"/>
                  </a:lnTo>
                  <a:lnTo>
                    <a:pt x="288" y="226"/>
                  </a:lnTo>
                  <a:lnTo>
                    <a:pt x="290" y="220"/>
                  </a:lnTo>
                  <a:lnTo>
                    <a:pt x="296" y="214"/>
                  </a:lnTo>
                  <a:lnTo>
                    <a:pt x="298" y="208"/>
                  </a:lnTo>
                  <a:lnTo>
                    <a:pt x="302" y="204"/>
                  </a:lnTo>
                  <a:lnTo>
                    <a:pt x="304" y="198"/>
                  </a:lnTo>
                  <a:lnTo>
                    <a:pt x="304" y="192"/>
                  </a:lnTo>
                  <a:lnTo>
                    <a:pt x="308" y="186"/>
                  </a:lnTo>
                  <a:lnTo>
                    <a:pt x="310" y="181"/>
                  </a:lnTo>
                  <a:lnTo>
                    <a:pt x="310" y="173"/>
                  </a:lnTo>
                  <a:lnTo>
                    <a:pt x="310" y="167"/>
                  </a:lnTo>
                  <a:lnTo>
                    <a:pt x="310" y="162"/>
                  </a:lnTo>
                  <a:lnTo>
                    <a:pt x="310" y="153"/>
                  </a:lnTo>
                  <a:lnTo>
                    <a:pt x="310" y="145"/>
                  </a:lnTo>
                  <a:lnTo>
                    <a:pt x="308" y="137"/>
                  </a:lnTo>
                  <a:lnTo>
                    <a:pt x="304" y="125"/>
                  </a:lnTo>
                  <a:lnTo>
                    <a:pt x="302" y="117"/>
                  </a:lnTo>
                  <a:lnTo>
                    <a:pt x="296" y="109"/>
                  </a:lnTo>
                  <a:lnTo>
                    <a:pt x="290" y="97"/>
                  </a:lnTo>
                  <a:lnTo>
                    <a:pt x="282" y="89"/>
                  </a:lnTo>
                  <a:lnTo>
                    <a:pt x="276" y="81"/>
                  </a:lnTo>
                  <a:lnTo>
                    <a:pt x="270" y="73"/>
                  </a:lnTo>
                  <a:lnTo>
                    <a:pt x="268" y="61"/>
                  </a:lnTo>
                  <a:lnTo>
                    <a:pt x="266" y="47"/>
                  </a:lnTo>
                  <a:lnTo>
                    <a:pt x="266" y="37"/>
                  </a:lnTo>
                  <a:lnTo>
                    <a:pt x="266" y="25"/>
                  </a:lnTo>
                  <a:lnTo>
                    <a:pt x="266" y="12"/>
                  </a:lnTo>
                  <a:lnTo>
                    <a:pt x="266" y="0"/>
                  </a:lnTo>
                  <a:lnTo>
                    <a:pt x="260" y="6"/>
                  </a:lnTo>
                  <a:lnTo>
                    <a:pt x="254" y="12"/>
                  </a:lnTo>
                  <a:lnTo>
                    <a:pt x="248" y="17"/>
                  </a:lnTo>
                  <a:lnTo>
                    <a:pt x="242" y="23"/>
                  </a:lnTo>
                  <a:lnTo>
                    <a:pt x="238" y="25"/>
                  </a:lnTo>
                  <a:lnTo>
                    <a:pt x="232" y="28"/>
                  </a:lnTo>
                  <a:lnTo>
                    <a:pt x="224" y="34"/>
                  </a:lnTo>
                  <a:lnTo>
                    <a:pt x="218" y="37"/>
                  </a:lnTo>
                  <a:lnTo>
                    <a:pt x="210" y="39"/>
                  </a:lnTo>
                  <a:lnTo>
                    <a:pt x="200" y="42"/>
                  </a:lnTo>
                  <a:lnTo>
                    <a:pt x="196" y="42"/>
                  </a:lnTo>
                  <a:lnTo>
                    <a:pt x="186" y="45"/>
                  </a:lnTo>
                  <a:lnTo>
                    <a:pt x="178" y="47"/>
                  </a:lnTo>
                  <a:lnTo>
                    <a:pt x="170" y="47"/>
                  </a:lnTo>
                  <a:lnTo>
                    <a:pt x="164" y="47"/>
                  </a:lnTo>
                  <a:lnTo>
                    <a:pt x="156" y="47"/>
                  </a:lnTo>
                </a:path>
              </a:pathLst>
            </a:custGeom>
            <a:solidFill>
              <a:srgbClr val="FFD900"/>
            </a:solidFill>
            <a:ln w="12700" cap="rnd">
              <a:solidFill>
                <a:srgbClr val="3366FF"/>
              </a:solidFill>
              <a:round/>
              <a:headEnd/>
              <a:tailEnd/>
            </a:ln>
          </p:spPr>
          <p:txBody>
            <a:bodyPr/>
            <a:lstStyle/>
            <a:p>
              <a:endParaRPr lang="fr-FR"/>
            </a:p>
          </p:txBody>
        </p:sp>
        <p:sp>
          <p:nvSpPr>
            <p:cNvPr id="53278" name="Freeform 19"/>
            <p:cNvSpPr>
              <a:spLocks/>
            </p:cNvSpPr>
            <p:nvPr/>
          </p:nvSpPr>
          <p:spPr bwMode="auto">
            <a:xfrm>
              <a:off x="3081" y="2184"/>
              <a:ext cx="318" cy="298"/>
            </a:xfrm>
            <a:custGeom>
              <a:avLst/>
              <a:gdLst>
                <a:gd name="T0" fmla="*/ 142 w 318"/>
                <a:gd name="T1" fmla="*/ 49 h 297"/>
                <a:gd name="T2" fmla="*/ 118 w 318"/>
                <a:gd name="T3" fmla="*/ 43 h 297"/>
                <a:gd name="T4" fmla="*/ 95 w 318"/>
                <a:gd name="T5" fmla="*/ 38 h 297"/>
                <a:gd name="T6" fmla="*/ 74 w 318"/>
                <a:gd name="T7" fmla="*/ 26 h 297"/>
                <a:gd name="T8" fmla="*/ 58 w 318"/>
                <a:gd name="T9" fmla="*/ 12 h 297"/>
                <a:gd name="T10" fmla="*/ 46 w 318"/>
                <a:gd name="T11" fmla="*/ 14 h 297"/>
                <a:gd name="T12" fmla="*/ 41 w 318"/>
                <a:gd name="T13" fmla="*/ 58 h 297"/>
                <a:gd name="T14" fmla="*/ 31 w 318"/>
                <a:gd name="T15" fmla="*/ 86 h 297"/>
                <a:gd name="T16" fmla="*/ 12 w 318"/>
                <a:gd name="T17" fmla="*/ 113 h 297"/>
                <a:gd name="T18" fmla="*/ 0 w 318"/>
                <a:gd name="T19" fmla="*/ 141 h 297"/>
                <a:gd name="T20" fmla="*/ 0 w 318"/>
                <a:gd name="T21" fmla="*/ 206 h 297"/>
                <a:gd name="T22" fmla="*/ 0 w 318"/>
                <a:gd name="T23" fmla="*/ 227 h 297"/>
                <a:gd name="T24" fmla="*/ 6 w 318"/>
                <a:gd name="T25" fmla="*/ 247 h 297"/>
                <a:gd name="T26" fmla="*/ 14 w 318"/>
                <a:gd name="T27" fmla="*/ 264 h 297"/>
                <a:gd name="T28" fmla="*/ 26 w 318"/>
                <a:gd name="T29" fmla="*/ 282 h 297"/>
                <a:gd name="T30" fmla="*/ 41 w 318"/>
                <a:gd name="T31" fmla="*/ 296 h 297"/>
                <a:gd name="T32" fmla="*/ 58 w 318"/>
                <a:gd name="T33" fmla="*/ 310 h 297"/>
                <a:gd name="T34" fmla="*/ 74 w 318"/>
                <a:gd name="T35" fmla="*/ 321 h 297"/>
                <a:gd name="T36" fmla="*/ 98 w 318"/>
                <a:gd name="T37" fmla="*/ 327 h 297"/>
                <a:gd name="T38" fmla="*/ 118 w 318"/>
                <a:gd name="T39" fmla="*/ 336 h 297"/>
                <a:gd name="T40" fmla="*/ 142 w 318"/>
                <a:gd name="T41" fmla="*/ 338 h 297"/>
                <a:gd name="T42" fmla="*/ 167 w 318"/>
                <a:gd name="T43" fmla="*/ 338 h 297"/>
                <a:gd name="T44" fmla="*/ 190 w 318"/>
                <a:gd name="T45" fmla="*/ 336 h 297"/>
                <a:gd name="T46" fmla="*/ 214 w 318"/>
                <a:gd name="T47" fmla="*/ 330 h 297"/>
                <a:gd name="T48" fmla="*/ 233 w 318"/>
                <a:gd name="T49" fmla="*/ 325 h 297"/>
                <a:gd name="T50" fmla="*/ 253 w 318"/>
                <a:gd name="T51" fmla="*/ 313 h 297"/>
                <a:gd name="T52" fmla="*/ 271 w 318"/>
                <a:gd name="T53" fmla="*/ 301 h 297"/>
                <a:gd name="T54" fmla="*/ 286 w 318"/>
                <a:gd name="T55" fmla="*/ 286 h 297"/>
                <a:gd name="T56" fmla="*/ 300 w 318"/>
                <a:gd name="T57" fmla="*/ 270 h 297"/>
                <a:gd name="T58" fmla="*/ 309 w 318"/>
                <a:gd name="T59" fmla="*/ 253 h 297"/>
                <a:gd name="T60" fmla="*/ 315 w 318"/>
                <a:gd name="T61" fmla="*/ 235 h 297"/>
                <a:gd name="T62" fmla="*/ 317 w 318"/>
                <a:gd name="T63" fmla="*/ 215 h 297"/>
                <a:gd name="T64" fmla="*/ 317 w 318"/>
                <a:gd name="T65" fmla="*/ 192 h 297"/>
                <a:gd name="T66" fmla="*/ 309 w 318"/>
                <a:gd name="T67" fmla="*/ 121 h 297"/>
                <a:gd name="T68" fmla="*/ 291 w 318"/>
                <a:gd name="T69" fmla="*/ 92 h 297"/>
                <a:gd name="T70" fmla="*/ 274 w 318"/>
                <a:gd name="T71" fmla="*/ 61 h 297"/>
                <a:gd name="T72" fmla="*/ 271 w 318"/>
                <a:gd name="T73" fmla="*/ 26 h 297"/>
                <a:gd name="T74" fmla="*/ 265 w 318"/>
                <a:gd name="T75" fmla="*/ 6 h 297"/>
                <a:gd name="T76" fmla="*/ 247 w 318"/>
                <a:gd name="T77" fmla="*/ 20 h 297"/>
                <a:gd name="T78" fmla="*/ 228 w 318"/>
                <a:gd name="T79" fmla="*/ 32 h 297"/>
                <a:gd name="T80" fmla="*/ 208 w 318"/>
                <a:gd name="T81" fmla="*/ 43 h 297"/>
                <a:gd name="T82" fmla="*/ 185 w 318"/>
                <a:gd name="T83" fmla="*/ 47 h 297"/>
                <a:gd name="T84" fmla="*/ 159 w 318"/>
                <a:gd name="T85" fmla="*/ 49 h 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297"/>
                <a:gd name="T131" fmla="*/ 318 w 318"/>
                <a:gd name="T132" fmla="*/ 297 h 2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297">
                  <a:moveTo>
                    <a:pt x="159" y="49"/>
                  </a:moveTo>
                  <a:lnTo>
                    <a:pt x="150" y="49"/>
                  </a:lnTo>
                  <a:lnTo>
                    <a:pt x="142" y="49"/>
                  </a:lnTo>
                  <a:lnTo>
                    <a:pt x="132" y="47"/>
                  </a:lnTo>
                  <a:lnTo>
                    <a:pt x="127" y="47"/>
                  </a:lnTo>
                  <a:lnTo>
                    <a:pt x="118" y="43"/>
                  </a:lnTo>
                  <a:lnTo>
                    <a:pt x="109" y="43"/>
                  </a:lnTo>
                  <a:lnTo>
                    <a:pt x="103" y="41"/>
                  </a:lnTo>
                  <a:lnTo>
                    <a:pt x="95" y="38"/>
                  </a:lnTo>
                  <a:lnTo>
                    <a:pt x="89" y="32"/>
                  </a:lnTo>
                  <a:lnTo>
                    <a:pt x="80" y="29"/>
                  </a:lnTo>
                  <a:lnTo>
                    <a:pt x="74" y="26"/>
                  </a:lnTo>
                  <a:lnTo>
                    <a:pt x="70" y="20"/>
                  </a:lnTo>
                  <a:lnTo>
                    <a:pt x="64" y="18"/>
                  </a:lnTo>
                  <a:lnTo>
                    <a:pt x="58" y="12"/>
                  </a:lnTo>
                  <a:lnTo>
                    <a:pt x="52" y="6"/>
                  </a:lnTo>
                  <a:lnTo>
                    <a:pt x="46" y="0"/>
                  </a:lnTo>
                  <a:lnTo>
                    <a:pt x="46" y="14"/>
                  </a:lnTo>
                  <a:lnTo>
                    <a:pt x="46" y="29"/>
                  </a:lnTo>
                  <a:lnTo>
                    <a:pt x="43" y="43"/>
                  </a:lnTo>
                  <a:lnTo>
                    <a:pt x="41" y="58"/>
                  </a:lnTo>
                  <a:lnTo>
                    <a:pt x="37" y="67"/>
                  </a:lnTo>
                  <a:lnTo>
                    <a:pt x="35" y="78"/>
                  </a:lnTo>
                  <a:lnTo>
                    <a:pt x="31" y="86"/>
                  </a:lnTo>
                  <a:lnTo>
                    <a:pt x="26" y="92"/>
                  </a:lnTo>
                  <a:lnTo>
                    <a:pt x="17" y="101"/>
                  </a:lnTo>
                  <a:lnTo>
                    <a:pt x="12" y="113"/>
                  </a:lnTo>
                  <a:lnTo>
                    <a:pt x="8" y="121"/>
                  </a:lnTo>
                  <a:lnTo>
                    <a:pt x="2" y="133"/>
                  </a:lnTo>
                  <a:lnTo>
                    <a:pt x="0" y="141"/>
                  </a:lnTo>
                  <a:lnTo>
                    <a:pt x="0" y="150"/>
                  </a:lnTo>
                  <a:lnTo>
                    <a:pt x="0" y="158"/>
                  </a:lnTo>
                  <a:lnTo>
                    <a:pt x="0" y="164"/>
                  </a:lnTo>
                  <a:lnTo>
                    <a:pt x="0" y="173"/>
                  </a:lnTo>
                  <a:lnTo>
                    <a:pt x="0" y="179"/>
                  </a:lnTo>
                  <a:lnTo>
                    <a:pt x="0" y="185"/>
                  </a:lnTo>
                  <a:lnTo>
                    <a:pt x="2" y="193"/>
                  </a:lnTo>
                  <a:lnTo>
                    <a:pt x="2" y="199"/>
                  </a:lnTo>
                  <a:lnTo>
                    <a:pt x="6" y="205"/>
                  </a:lnTo>
                  <a:lnTo>
                    <a:pt x="8" y="211"/>
                  </a:lnTo>
                  <a:lnTo>
                    <a:pt x="12" y="216"/>
                  </a:lnTo>
                  <a:lnTo>
                    <a:pt x="14" y="222"/>
                  </a:lnTo>
                  <a:lnTo>
                    <a:pt x="17" y="228"/>
                  </a:lnTo>
                  <a:lnTo>
                    <a:pt x="23" y="234"/>
                  </a:lnTo>
                  <a:lnTo>
                    <a:pt x="26" y="240"/>
                  </a:lnTo>
                  <a:lnTo>
                    <a:pt x="31" y="244"/>
                  </a:lnTo>
                  <a:lnTo>
                    <a:pt x="35" y="250"/>
                  </a:lnTo>
                  <a:lnTo>
                    <a:pt x="41" y="254"/>
                  </a:lnTo>
                  <a:lnTo>
                    <a:pt x="46" y="259"/>
                  </a:lnTo>
                  <a:lnTo>
                    <a:pt x="52" y="262"/>
                  </a:lnTo>
                  <a:lnTo>
                    <a:pt x="58" y="268"/>
                  </a:lnTo>
                  <a:lnTo>
                    <a:pt x="64" y="271"/>
                  </a:lnTo>
                  <a:lnTo>
                    <a:pt x="70" y="273"/>
                  </a:lnTo>
                  <a:lnTo>
                    <a:pt x="74" y="279"/>
                  </a:lnTo>
                  <a:lnTo>
                    <a:pt x="84" y="283"/>
                  </a:lnTo>
                  <a:lnTo>
                    <a:pt x="89" y="285"/>
                  </a:lnTo>
                  <a:lnTo>
                    <a:pt x="98" y="285"/>
                  </a:lnTo>
                  <a:lnTo>
                    <a:pt x="103" y="288"/>
                  </a:lnTo>
                  <a:lnTo>
                    <a:pt x="113" y="291"/>
                  </a:lnTo>
                  <a:lnTo>
                    <a:pt x="118" y="294"/>
                  </a:lnTo>
                  <a:lnTo>
                    <a:pt x="127" y="294"/>
                  </a:lnTo>
                  <a:lnTo>
                    <a:pt x="132" y="296"/>
                  </a:lnTo>
                  <a:lnTo>
                    <a:pt x="142" y="296"/>
                  </a:lnTo>
                  <a:lnTo>
                    <a:pt x="150" y="296"/>
                  </a:lnTo>
                  <a:lnTo>
                    <a:pt x="159" y="296"/>
                  </a:lnTo>
                  <a:lnTo>
                    <a:pt x="167" y="296"/>
                  </a:lnTo>
                  <a:lnTo>
                    <a:pt x="175" y="296"/>
                  </a:lnTo>
                  <a:lnTo>
                    <a:pt x="181" y="296"/>
                  </a:lnTo>
                  <a:lnTo>
                    <a:pt x="190" y="294"/>
                  </a:lnTo>
                  <a:lnTo>
                    <a:pt x="199" y="294"/>
                  </a:lnTo>
                  <a:lnTo>
                    <a:pt x="204" y="291"/>
                  </a:lnTo>
                  <a:lnTo>
                    <a:pt x="214" y="288"/>
                  </a:lnTo>
                  <a:lnTo>
                    <a:pt x="222" y="285"/>
                  </a:lnTo>
                  <a:lnTo>
                    <a:pt x="228" y="285"/>
                  </a:lnTo>
                  <a:lnTo>
                    <a:pt x="233" y="283"/>
                  </a:lnTo>
                  <a:lnTo>
                    <a:pt x="243" y="279"/>
                  </a:lnTo>
                  <a:lnTo>
                    <a:pt x="247" y="273"/>
                  </a:lnTo>
                  <a:lnTo>
                    <a:pt x="253" y="271"/>
                  </a:lnTo>
                  <a:lnTo>
                    <a:pt x="259" y="268"/>
                  </a:lnTo>
                  <a:lnTo>
                    <a:pt x="265" y="262"/>
                  </a:lnTo>
                  <a:lnTo>
                    <a:pt x="271" y="259"/>
                  </a:lnTo>
                  <a:lnTo>
                    <a:pt x="276" y="254"/>
                  </a:lnTo>
                  <a:lnTo>
                    <a:pt x="282" y="250"/>
                  </a:lnTo>
                  <a:lnTo>
                    <a:pt x="286" y="244"/>
                  </a:lnTo>
                  <a:lnTo>
                    <a:pt x="291" y="240"/>
                  </a:lnTo>
                  <a:lnTo>
                    <a:pt x="294" y="234"/>
                  </a:lnTo>
                  <a:lnTo>
                    <a:pt x="300" y="228"/>
                  </a:lnTo>
                  <a:lnTo>
                    <a:pt x="303" y="222"/>
                  </a:lnTo>
                  <a:lnTo>
                    <a:pt x="305" y="216"/>
                  </a:lnTo>
                  <a:lnTo>
                    <a:pt x="309" y="211"/>
                  </a:lnTo>
                  <a:lnTo>
                    <a:pt x="311" y="205"/>
                  </a:lnTo>
                  <a:lnTo>
                    <a:pt x="315" y="199"/>
                  </a:lnTo>
                  <a:lnTo>
                    <a:pt x="315" y="193"/>
                  </a:lnTo>
                  <a:lnTo>
                    <a:pt x="317" y="185"/>
                  </a:lnTo>
                  <a:lnTo>
                    <a:pt x="317" y="179"/>
                  </a:lnTo>
                  <a:lnTo>
                    <a:pt x="317" y="173"/>
                  </a:lnTo>
                  <a:lnTo>
                    <a:pt x="317" y="164"/>
                  </a:lnTo>
                  <a:lnTo>
                    <a:pt x="317" y="158"/>
                  </a:lnTo>
                  <a:lnTo>
                    <a:pt x="317" y="150"/>
                  </a:lnTo>
                  <a:lnTo>
                    <a:pt x="315" y="141"/>
                  </a:lnTo>
                  <a:lnTo>
                    <a:pt x="311" y="129"/>
                  </a:lnTo>
                  <a:lnTo>
                    <a:pt x="309" y="121"/>
                  </a:lnTo>
                  <a:lnTo>
                    <a:pt x="303" y="110"/>
                  </a:lnTo>
                  <a:lnTo>
                    <a:pt x="297" y="101"/>
                  </a:lnTo>
                  <a:lnTo>
                    <a:pt x="291" y="92"/>
                  </a:lnTo>
                  <a:lnTo>
                    <a:pt x="282" y="84"/>
                  </a:lnTo>
                  <a:lnTo>
                    <a:pt x="276" y="72"/>
                  </a:lnTo>
                  <a:lnTo>
                    <a:pt x="274" y="61"/>
                  </a:lnTo>
                  <a:lnTo>
                    <a:pt x="274" y="49"/>
                  </a:lnTo>
                  <a:lnTo>
                    <a:pt x="271" y="38"/>
                  </a:lnTo>
                  <a:lnTo>
                    <a:pt x="271" y="26"/>
                  </a:lnTo>
                  <a:lnTo>
                    <a:pt x="271" y="12"/>
                  </a:lnTo>
                  <a:lnTo>
                    <a:pt x="271" y="0"/>
                  </a:lnTo>
                  <a:lnTo>
                    <a:pt x="265" y="6"/>
                  </a:lnTo>
                  <a:lnTo>
                    <a:pt x="259" y="12"/>
                  </a:lnTo>
                  <a:lnTo>
                    <a:pt x="253" y="18"/>
                  </a:lnTo>
                  <a:lnTo>
                    <a:pt x="247" y="20"/>
                  </a:lnTo>
                  <a:lnTo>
                    <a:pt x="243" y="26"/>
                  </a:lnTo>
                  <a:lnTo>
                    <a:pt x="237" y="29"/>
                  </a:lnTo>
                  <a:lnTo>
                    <a:pt x="228" y="32"/>
                  </a:lnTo>
                  <a:lnTo>
                    <a:pt x="222" y="38"/>
                  </a:lnTo>
                  <a:lnTo>
                    <a:pt x="214" y="41"/>
                  </a:lnTo>
                  <a:lnTo>
                    <a:pt x="208" y="43"/>
                  </a:lnTo>
                  <a:lnTo>
                    <a:pt x="199" y="43"/>
                  </a:lnTo>
                  <a:lnTo>
                    <a:pt x="190" y="47"/>
                  </a:lnTo>
                  <a:lnTo>
                    <a:pt x="185" y="47"/>
                  </a:lnTo>
                  <a:lnTo>
                    <a:pt x="175" y="49"/>
                  </a:lnTo>
                  <a:lnTo>
                    <a:pt x="167" y="49"/>
                  </a:lnTo>
                  <a:lnTo>
                    <a:pt x="159" y="49"/>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79" name="Freeform 20"/>
            <p:cNvSpPr>
              <a:spLocks/>
            </p:cNvSpPr>
            <p:nvPr/>
          </p:nvSpPr>
          <p:spPr bwMode="auto">
            <a:xfrm>
              <a:off x="3111" y="2008"/>
              <a:ext cx="265" cy="216"/>
            </a:xfrm>
            <a:custGeom>
              <a:avLst/>
              <a:gdLst>
                <a:gd name="T0" fmla="*/ 119 w 265"/>
                <a:gd name="T1" fmla="*/ 0 h 216"/>
                <a:gd name="T2" fmla="*/ 100 w 265"/>
                <a:gd name="T3" fmla="*/ 2 h 216"/>
                <a:gd name="T4" fmla="*/ 80 w 265"/>
                <a:gd name="T5" fmla="*/ 8 h 216"/>
                <a:gd name="T6" fmla="*/ 64 w 265"/>
                <a:gd name="T7" fmla="*/ 16 h 216"/>
                <a:gd name="T8" fmla="*/ 50 w 265"/>
                <a:gd name="T9" fmla="*/ 25 h 216"/>
                <a:gd name="T10" fmla="*/ 36 w 265"/>
                <a:gd name="T11" fmla="*/ 36 h 216"/>
                <a:gd name="T12" fmla="*/ 24 w 265"/>
                <a:gd name="T13" fmla="*/ 47 h 216"/>
                <a:gd name="T14" fmla="*/ 14 w 265"/>
                <a:gd name="T15" fmla="*/ 61 h 216"/>
                <a:gd name="T16" fmla="*/ 8 w 265"/>
                <a:gd name="T17" fmla="*/ 75 h 216"/>
                <a:gd name="T18" fmla="*/ 2 w 265"/>
                <a:gd name="T19" fmla="*/ 91 h 216"/>
                <a:gd name="T20" fmla="*/ 0 w 265"/>
                <a:gd name="T21" fmla="*/ 108 h 216"/>
                <a:gd name="T22" fmla="*/ 2 w 265"/>
                <a:gd name="T23" fmla="*/ 124 h 216"/>
                <a:gd name="T24" fmla="*/ 8 w 265"/>
                <a:gd name="T25" fmla="*/ 140 h 216"/>
                <a:gd name="T26" fmla="*/ 14 w 265"/>
                <a:gd name="T27" fmla="*/ 154 h 216"/>
                <a:gd name="T28" fmla="*/ 24 w 265"/>
                <a:gd name="T29" fmla="*/ 168 h 216"/>
                <a:gd name="T30" fmla="*/ 36 w 265"/>
                <a:gd name="T31" fmla="*/ 179 h 216"/>
                <a:gd name="T32" fmla="*/ 50 w 265"/>
                <a:gd name="T33" fmla="*/ 191 h 216"/>
                <a:gd name="T34" fmla="*/ 64 w 265"/>
                <a:gd name="T35" fmla="*/ 201 h 216"/>
                <a:gd name="T36" fmla="*/ 80 w 265"/>
                <a:gd name="T37" fmla="*/ 207 h 216"/>
                <a:gd name="T38" fmla="*/ 100 w 265"/>
                <a:gd name="T39" fmla="*/ 213 h 216"/>
                <a:gd name="T40" fmla="*/ 119 w 265"/>
                <a:gd name="T41" fmla="*/ 215 h 216"/>
                <a:gd name="T42" fmla="*/ 139 w 265"/>
                <a:gd name="T43" fmla="*/ 215 h 216"/>
                <a:gd name="T44" fmla="*/ 159 w 265"/>
                <a:gd name="T45" fmla="*/ 213 h 216"/>
                <a:gd name="T46" fmla="*/ 177 w 265"/>
                <a:gd name="T47" fmla="*/ 209 h 216"/>
                <a:gd name="T48" fmla="*/ 195 w 265"/>
                <a:gd name="T49" fmla="*/ 205 h 216"/>
                <a:gd name="T50" fmla="*/ 211 w 265"/>
                <a:gd name="T51" fmla="*/ 193 h 216"/>
                <a:gd name="T52" fmla="*/ 225 w 265"/>
                <a:gd name="T53" fmla="*/ 185 h 216"/>
                <a:gd name="T54" fmla="*/ 239 w 265"/>
                <a:gd name="T55" fmla="*/ 174 h 216"/>
                <a:gd name="T56" fmla="*/ 247 w 265"/>
                <a:gd name="T57" fmla="*/ 160 h 216"/>
                <a:gd name="T58" fmla="*/ 256 w 265"/>
                <a:gd name="T59" fmla="*/ 146 h 216"/>
                <a:gd name="T60" fmla="*/ 261 w 265"/>
                <a:gd name="T61" fmla="*/ 130 h 216"/>
                <a:gd name="T62" fmla="*/ 264 w 265"/>
                <a:gd name="T63" fmla="*/ 113 h 216"/>
                <a:gd name="T64" fmla="*/ 264 w 265"/>
                <a:gd name="T65" fmla="*/ 97 h 216"/>
                <a:gd name="T66" fmla="*/ 261 w 265"/>
                <a:gd name="T67" fmla="*/ 80 h 216"/>
                <a:gd name="T68" fmla="*/ 252 w 265"/>
                <a:gd name="T69" fmla="*/ 67 h 216"/>
                <a:gd name="T70" fmla="*/ 244 w 265"/>
                <a:gd name="T71" fmla="*/ 53 h 216"/>
                <a:gd name="T72" fmla="*/ 233 w 265"/>
                <a:gd name="T73" fmla="*/ 39 h 216"/>
                <a:gd name="T74" fmla="*/ 222 w 265"/>
                <a:gd name="T75" fmla="*/ 28 h 216"/>
                <a:gd name="T76" fmla="*/ 205 w 265"/>
                <a:gd name="T77" fmla="*/ 20 h 216"/>
                <a:gd name="T78" fmla="*/ 189 w 265"/>
                <a:gd name="T79" fmla="*/ 11 h 216"/>
                <a:gd name="T80" fmla="*/ 173 w 265"/>
                <a:gd name="T81" fmla="*/ 6 h 216"/>
                <a:gd name="T82" fmla="*/ 153 w 265"/>
                <a:gd name="T83" fmla="*/ 2 h 216"/>
                <a:gd name="T84" fmla="*/ 133 w 265"/>
                <a:gd name="T85" fmla="*/ 0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5"/>
                <a:gd name="T130" fmla="*/ 0 h 216"/>
                <a:gd name="T131" fmla="*/ 265 w 265"/>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5" h="216">
                  <a:moveTo>
                    <a:pt x="133" y="0"/>
                  </a:moveTo>
                  <a:lnTo>
                    <a:pt x="125" y="0"/>
                  </a:lnTo>
                  <a:lnTo>
                    <a:pt x="119" y="0"/>
                  </a:lnTo>
                  <a:lnTo>
                    <a:pt x="113" y="2"/>
                  </a:lnTo>
                  <a:lnTo>
                    <a:pt x="105" y="2"/>
                  </a:lnTo>
                  <a:lnTo>
                    <a:pt x="100" y="2"/>
                  </a:lnTo>
                  <a:lnTo>
                    <a:pt x="94" y="6"/>
                  </a:lnTo>
                  <a:lnTo>
                    <a:pt x="89" y="8"/>
                  </a:lnTo>
                  <a:lnTo>
                    <a:pt x="80" y="8"/>
                  </a:lnTo>
                  <a:lnTo>
                    <a:pt x="75" y="11"/>
                  </a:lnTo>
                  <a:lnTo>
                    <a:pt x="69" y="14"/>
                  </a:lnTo>
                  <a:lnTo>
                    <a:pt x="64" y="16"/>
                  </a:lnTo>
                  <a:lnTo>
                    <a:pt x="58" y="20"/>
                  </a:lnTo>
                  <a:lnTo>
                    <a:pt x="56" y="22"/>
                  </a:lnTo>
                  <a:lnTo>
                    <a:pt x="50" y="25"/>
                  </a:lnTo>
                  <a:lnTo>
                    <a:pt x="44" y="28"/>
                  </a:lnTo>
                  <a:lnTo>
                    <a:pt x="38" y="33"/>
                  </a:lnTo>
                  <a:lnTo>
                    <a:pt x="36" y="36"/>
                  </a:lnTo>
                  <a:lnTo>
                    <a:pt x="30" y="39"/>
                  </a:lnTo>
                  <a:lnTo>
                    <a:pt x="28" y="44"/>
                  </a:lnTo>
                  <a:lnTo>
                    <a:pt x="24" y="47"/>
                  </a:lnTo>
                  <a:lnTo>
                    <a:pt x="20" y="53"/>
                  </a:lnTo>
                  <a:lnTo>
                    <a:pt x="16" y="57"/>
                  </a:lnTo>
                  <a:lnTo>
                    <a:pt x="14" y="61"/>
                  </a:lnTo>
                  <a:lnTo>
                    <a:pt x="10" y="67"/>
                  </a:lnTo>
                  <a:lnTo>
                    <a:pt x="8" y="71"/>
                  </a:lnTo>
                  <a:lnTo>
                    <a:pt x="8" y="75"/>
                  </a:lnTo>
                  <a:lnTo>
                    <a:pt x="6" y="80"/>
                  </a:lnTo>
                  <a:lnTo>
                    <a:pt x="2" y="85"/>
                  </a:lnTo>
                  <a:lnTo>
                    <a:pt x="2" y="91"/>
                  </a:lnTo>
                  <a:lnTo>
                    <a:pt x="2" y="97"/>
                  </a:lnTo>
                  <a:lnTo>
                    <a:pt x="2" y="102"/>
                  </a:lnTo>
                  <a:lnTo>
                    <a:pt x="0" y="108"/>
                  </a:lnTo>
                  <a:lnTo>
                    <a:pt x="2" y="113"/>
                  </a:lnTo>
                  <a:lnTo>
                    <a:pt x="2" y="118"/>
                  </a:lnTo>
                  <a:lnTo>
                    <a:pt x="2" y="124"/>
                  </a:lnTo>
                  <a:lnTo>
                    <a:pt x="2" y="130"/>
                  </a:lnTo>
                  <a:lnTo>
                    <a:pt x="6" y="136"/>
                  </a:lnTo>
                  <a:lnTo>
                    <a:pt x="8" y="140"/>
                  </a:lnTo>
                  <a:lnTo>
                    <a:pt x="8" y="146"/>
                  </a:lnTo>
                  <a:lnTo>
                    <a:pt x="10" y="149"/>
                  </a:lnTo>
                  <a:lnTo>
                    <a:pt x="14" y="154"/>
                  </a:lnTo>
                  <a:lnTo>
                    <a:pt x="16" y="160"/>
                  </a:lnTo>
                  <a:lnTo>
                    <a:pt x="20" y="163"/>
                  </a:lnTo>
                  <a:lnTo>
                    <a:pt x="24" y="168"/>
                  </a:lnTo>
                  <a:lnTo>
                    <a:pt x="28" y="174"/>
                  </a:lnTo>
                  <a:lnTo>
                    <a:pt x="30" y="177"/>
                  </a:lnTo>
                  <a:lnTo>
                    <a:pt x="36" y="179"/>
                  </a:lnTo>
                  <a:lnTo>
                    <a:pt x="38" y="185"/>
                  </a:lnTo>
                  <a:lnTo>
                    <a:pt x="44" y="187"/>
                  </a:lnTo>
                  <a:lnTo>
                    <a:pt x="50" y="191"/>
                  </a:lnTo>
                  <a:lnTo>
                    <a:pt x="56" y="193"/>
                  </a:lnTo>
                  <a:lnTo>
                    <a:pt x="58" y="199"/>
                  </a:lnTo>
                  <a:lnTo>
                    <a:pt x="64" y="201"/>
                  </a:lnTo>
                  <a:lnTo>
                    <a:pt x="69" y="205"/>
                  </a:lnTo>
                  <a:lnTo>
                    <a:pt x="75" y="205"/>
                  </a:lnTo>
                  <a:lnTo>
                    <a:pt x="80" y="207"/>
                  </a:lnTo>
                  <a:lnTo>
                    <a:pt x="89" y="209"/>
                  </a:lnTo>
                  <a:lnTo>
                    <a:pt x="94" y="209"/>
                  </a:lnTo>
                  <a:lnTo>
                    <a:pt x="100" y="213"/>
                  </a:lnTo>
                  <a:lnTo>
                    <a:pt x="105" y="213"/>
                  </a:lnTo>
                  <a:lnTo>
                    <a:pt x="113" y="215"/>
                  </a:lnTo>
                  <a:lnTo>
                    <a:pt x="119" y="215"/>
                  </a:lnTo>
                  <a:lnTo>
                    <a:pt x="125" y="215"/>
                  </a:lnTo>
                  <a:lnTo>
                    <a:pt x="133" y="215"/>
                  </a:lnTo>
                  <a:lnTo>
                    <a:pt x="139" y="215"/>
                  </a:lnTo>
                  <a:lnTo>
                    <a:pt x="147" y="215"/>
                  </a:lnTo>
                  <a:lnTo>
                    <a:pt x="153" y="215"/>
                  </a:lnTo>
                  <a:lnTo>
                    <a:pt x="159" y="213"/>
                  </a:lnTo>
                  <a:lnTo>
                    <a:pt x="167" y="213"/>
                  </a:lnTo>
                  <a:lnTo>
                    <a:pt x="173" y="209"/>
                  </a:lnTo>
                  <a:lnTo>
                    <a:pt x="177" y="209"/>
                  </a:lnTo>
                  <a:lnTo>
                    <a:pt x="183" y="207"/>
                  </a:lnTo>
                  <a:lnTo>
                    <a:pt x="189" y="205"/>
                  </a:lnTo>
                  <a:lnTo>
                    <a:pt x="195" y="205"/>
                  </a:lnTo>
                  <a:lnTo>
                    <a:pt x="200" y="201"/>
                  </a:lnTo>
                  <a:lnTo>
                    <a:pt x="205" y="199"/>
                  </a:lnTo>
                  <a:lnTo>
                    <a:pt x="211" y="193"/>
                  </a:lnTo>
                  <a:lnTo>
                    <a:pt x="217" y="191"/>
                  </a:lnTo>
                  <a:lnTo>
                    <a:pt x="222" y="187"/>
                  </a:lnTo>
                  <a:lnTo>
                    <a:pt x="225" y="185"/>
                  </a:lnTo>
                  <a:lnTo>
                    <a:pt x="230" y="179"/>
                  </a:lnTo>
                  <a:lnTo>
                    <a:pt x="233" y="177"/>
                  </a:lnTo>
                  <a:lnTo>
                    <a:pt x="239" y="174"/>
                  </a:lnTo>
                  <a:lnTo>
                    <a:pt x="242" y="168"/>
                  </a:lnTo>
                  <a:lnTo>
                    <a:pt x="244" y="163"/>
                  </a:lnTo>
                  <a:lnTo>
                    <a:pt x="247" y="160"/>
                  </a:lnTo>
                  <a:lnTo>
                    <a:pt x="250" y="154"/>
                  </a:lnTo>
                  <a:lnTo>
                    <a:pt x="252" y="149"/>
                  </a:lnTo>
                  <a:lnTo>
                    <a:pt x="256" y="146"/>
                  </a:lnTo>
                  <a:lnTo>
                    <a:pt x="258" y="140"/>
                  </a:lnTo>
                  <a:lnTo>
                    <a:pt x="261" y="136"/>
                  </a:lnTo>
                  <a:lnTo>
                    <a:pt x="261" y="130"/>
                  </a:lnTo>
                  <a:lnTo>
                    <a:pt x="264" y="124"/>
                  </a:lnTo>
                  <a:lnTo>
                    <a:pt x="264" y="118"/>
                  </a:lnTo>
                  <a:lnTo>
                    <a:pt x="264" y="113"/>
                  </a:lnTo>
                  <a:lnTo>
                    <a:pt x="264" y="108"/>
                  </a:lnTo>
                  <a:lnTo>
                    <a:pt x="264" y="102"/>
                  </a:lnTo>
                  <a:lnTo>
                    <a:pt x="264" y="97"/>
                  </a:lnTo>
                  <a:lnTo>
                    <a:pt x="264" y="91"/>
                  </a:lnTo>
                  <a:lnTo>
                    <a:pt x="261" y="85"/>
                  </a:lnTo>
                  <a:lnTo>
                    <a:pt x="261" y="80"/>
                  </a:lnTo>
                  <a:lnTo>
                    <a:pt x="258" y="75"/>
                  </a:lnTo>
                  <a:lnTo>
                    <a:pt x="256" y="71"/>
                  </a:lnTo>
                  <a:lnTo>
                    <a:pt x="252" y="67"/>
                  </a:lnTo>
                  <a:lnTo>
                    <a:pt x="250" y="61"/>
                  </a:lnTo>
                  <a:lnTo>
                    <a:pt x="247" y="57"/>
                  </a:lnTo>
                  <a:lnTo>
                    <a:pt x="244" y="53"/>
                  </a:lnTo>
                  <a:lnTo>
                    <a:pt x="242" y="47"/>
                  </a:lnTo>
                  <a:lnTo>
                    <a:pt x="239" y="44"/>
                  </a:lnTo>
                  <a:lnTo>
                    <a:pt x="233" y="39"/>
                  </a:lnTo>
                  <a:lnTo>
                    <a:pt x="230" y="36"/>
                  </a:lnTo>
                  <a:lnTo>
                    <a:pt x="225" y="33"/>
                  </a:lnTo>
                  <a:lnTo>
                    <a:pt x="222" y="28"/>
                  </a:lnTo>
                  <a:lnTo>
                    <a:pt x="217" y="25"/>
                  </a:lnTo>
                  <a:lnTo>
                    <a:pt x="211" y="22"/>
                  </a:lnTo>
                  <a:lnTo>
                    <a:pt x="205" y="20"/>
                  </a:lnTo>
                  <a:lnTo>
                    <a:pt x="200" y="16"/>
                  </a:lnTo>
                  <a:lnTo>
                    <a:pt x="195" y="14"/>
                  </a:lnTo>
                  <a:lnTo>
                    <a:pt x="189" y="11"/>
                  </a:lnTo>
                  <a:lnTo>
                    <a:pt x="183" y="8"/>
                  </a:lnTo>
                  <a:lnTo>
                    <a:pt x="177" y="8"/>
                  </a:lnTo>
                  <a:lnTo>
                    <a:pt x="173" y="6"/>
                  </a:lnTo>
                  <a:lnTo>
                    <a:pt x="167" y="2"/>
                  </a:lnTo>
                  <a:lnTo>
                    <a:pt x="159" y="2"/>
                  </a:lnTo>
                  <a:lnTo>
                    <a:pt x="153" y="2"/>
                  </a:lnTo>
                  <a:lnTo>
                    <a:pt x="147" y="0"/>
                  </a:lnTo>
                  <a:lnTo>
                    <a:pt x="139" y="0"/>
                  </a:lnTo>
                  <a:lnTo>
                    <a:pt x="133" y="0"/>
                  </a:lnTo>
                </a:path>
              </a:pathLst>
            </a:custGeom>
            <a:solidFill>
              <a:srgbClr val="FFD900"/>
            </a:solidFill>
            <a:ln w="12700" cap="rnd">
              <a:solidFill>
                <a:srgbClr val="3366FF"/>
              </a:solidFill>
              <a:round/>
              <a:headEnd/>
              <a:tailEnd/>
            </a:ln>
          </p:spPr>
          <p:txBody>
            <a:bodyPr/>
            <a:lstStyle/>
            <a:p>
              <a:endParaRPr lang="fr-FR"/>
            </a:p>
          </p:txBody>
        </p:sp>
        <p:sp>
          <p:nvSpPr>
            <p:cNvPr id="53280" name="Freeform 21"/>
            <p:cNvSpPr>
              <a:spLocks/>
            </p:cNvSpPr>
            <p:nvPr/>
          </p:nvSpPr>
          <p:spPr bwMode="auto">
            <a:xfrm>
              <a:off x="3104" y="2008"/>
              <a:ext cx="269" cy="227"/>
            </a:xfrm>
            <a:custGeom>
              <a:avLst/>
              <a:gdLst>
                <a:gd name="T0" fmla="*/ 79 w 272"/>
                <a:gd name="T1" fmla="*/ 0 h 226"/>
                <a:gd name="T2" fmla="*/ 59 w 272"/>
                <a:gd name="T3" fmla="*/ 2 h 226"/>
                <a:gd name="T4" fmla="*/ 45 w 272"/>
                <a:gd name="T5" fmla="*/ 8 h 226"/>
                <a:gd name="T6" fmla="*/ 45 w 272"/>
                <a:gd name="T7" fmla="*/ 17 h 226"/>
                <a:gd name="T8" fmla="*/ 45 w 272"/>
                <a:gd name="T9" fmla="*/ 26 h 226"/>
                <a:gd name="T10" fmla="*/ 35 w 272"/>
                <a:gd name="T11" fmla="*/ 37 h 226"/>
                <a:gd name="T12" fmla="*/ 23 w 272"/>
                <a:gd name="T13" fmla="*/ 49 h 226"/>
                <a:gd name="T14" fmla="*/ 12 w 272"/>
                <a:gd name="T15" fmla="*/ 64 h 226"/>
                <a:gd name="T16" fmla="*/ 6 w 272"/>
                <a:gd name="T17" fmla="*/ 78 h 226"/>
                <a:gd name="T18" fmla="*/ 0 w 272"/>
                <a:gd name="T19" fmla="*/ 95 h 226"/>
                <a:gd name="T20" fmla="*/ 0 w 272"/>
                <a:gd name="T21" fmla="*/ 113 h 226"/>
                <a:gd name="T22" fmla="*/ 0 w 272"/>
                <a:gd name="T23" fmla="*/ 172 h 226"/>
                <a:gd name="T24" fmla="*/ 6 w 272"/>
                <a:gd name="T25" fmla="*/ 189 h 226"/>
                <a:gd name="T26" fmla="*/ 12 w 272"/>
                <a:gd name="T27" fmla="*/ 203 h 226"/>
                <a:gd name="T28" fmla="*/ 23 w 272"/>
                <a:gd name="T29" fmla="*/ 218 h 226"/>
                <a:gd name="T30" fmla="*/ 35 w 272"/>
                <a:gd name="T31" fmla="*/ 230 h 226"/>
                <a:gd name="T32" fmla="*/ 45 w 272"/>
                <a:gd name="T33" fmla="*/ 242 h 226"/>
                <a:gd name="T34" fmla="*/ 45 w 272"/>
                <a:gd name="T35" fmla="*/ 250 h 226"/>
                <a:gd name="T36" fmla="*/ 45 w 272"/>
                <a:gd name="T37" fmla="*/ 259 h 226"/>
                <a:gd name="T38" fmla="*/ 59 w 272"/>
                <a:gd name="T39" fmla="*/ 265 h 226"/>
                <a:gd name="T40" fmla="*/ 79 w 272"/>
                <a:gd name="T41" fmla="*/ 267 h 226"/>
                <a:gd name="T42" fmla="*/ 98 w 272"/>
                <a:gd name="T43" fmla="*/ 267 h 226"/>
                <a:gd name="T44" fmla="*/ 108 w 272"/>
                <a:gd name="T45" fmla="*/ 265 h 226"/>
                <a:gd name="T46" fmla="*/ 116 w 272"/>
                <a:gd name="T47" fmla="*/ 261 h 226"/>
                <a:gd name="T48" fmla="*/ 125 w 272"/>
                <a:gd name="T49" fmla="*/ 253 h 226"/>
                <a:gd name="T50" fmla="*/ 134 w 272"/>
                <a:gd name="T51" fmla="*/ 244 h 226"/>
                <a:gd name="T52" fmla="*/ 147 w 272"/>
                <a:gd name="T53" fmla="*/ 236 h 226"/>
                <a:gd name="T54" fmla="*/ 154 w 272"/>
                <a:gd name="T55" fmla="*/ 221 h 226"/>
                <a:gd name="T56" fmla="*/ 162 w 272"/>
                <a:gd name="T57" fmla="*/ 209 h 226"/>
                <a:gd name="T58" fmla="*/ 168 w 272"/>
                <a:gd name="T59" fmla="*/ 192 h 226"/>
                <a:gd name="T60" fmla="*/ 169 w 272"/>
                <a:gd name="T61" fmla="*/ 178 h 226"/>
                <a:gd name="T62" fmla="*/ 172 w 272"/>
                <a:gd name="T63" fmla="*/ 160 h 226"/>
                <a:gd name="T64" fmla="*/ 172 w 272"/>
                <a:gd name="T65" fmla="*/ 101 h 226"/>
                <a:gd name="T66" fmla="*/ 169 w 272"/>
                <a:gd name="T67" fmla="*/ 84 h 226"/>
                <a:gd name="T68" fmla="*/ 166 w 272"/>
                <a:gd name="T69" fmla="*/ 70 h 226"/>
                <a:gd name="T70" fmla="*/ 158 w 272"/>
                <a:gd name="T71" fmla="*/ 55 h 226"/>
                <a:gd name="T72" fmla="*/ 152 w 272"/>
                <a:gd name="T73" fmla="*/ 41 h 226"/>
                <a:gd name="T74" fmla="*/ 143 w 272"/>
                <a:gd name="T75" fmla="*/ 29 h 226"/>
                <a:gd name="T76" fmla="*/ 132 w 272"/>
                <a:gd name="T77" fmla="*/ 20 h 226"/>
                <a:gd name="T78" fmla="*/ 123 w 272"/>
                <a:gd name="T79" fmla="*/ 12 h 226"/>
                <a:gd name="T80" fmla="*/ 114 w 272"/>
                <a:gd name="T81" fmla="*/ 6 h 226"/>
                <a:gd name="T82" fmla="*/ 104 w 272"/>
                <a:gd name="T83" fmla="*/ 0 h 226"/>
                <a:gd name="T84" fmla="*/ 94 w 272"/>
                <a:gd name="T85" fmla="*/ 0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6"/>
                <a:gd name="T131" fmla="*/ 272 w 272"/>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6">
                  <a:moveTo>
                    <a:pt x="136" y="0"/>
                  </a:moveTo>
                  <a:lnTo>
                    <a:pt x="127" y="0"/>
                  </a:lnTo>
                  <a:lnTo>
                    <a:pt x="121" y="0"/>
                  </a:lnTo>
                  <a:lnTo>
                    <a:pt x="115" y="0"/>
                  </a:lnTo>
                  <a:lnTo>
                    <a:pt x="109" y="2"/>
                  </a:lnTo>
                  <a:lnTo>
                    <a:pt x="101" y="2"/>
                  </a:lnTo>
                  <a:lnTo>
                    <a:pt x="95" y="6"/>
                  </a:lnTo>
                  <a:lnTo>
                    <a:pt x="90" y="6"/>
                  </a:lnTo>
                  <a:lnTo>
                    <a:pt x="84" y="8"/>
                  </a:lnTo>
                  <a:lnTo>
                    <a:pt x="76" y="12"/>
                  </a:lnTo>
                  <a:lnTo>
                    <a:pt x="72" y="14"/>
                  </a:lnTo>
                  <a:lnTo>
                    <a:pt x="66" y="17"/>
                  </a:lnTo>
                  <a:lnTo>
                    <a:pt x="61" y="20"/>
                  </a:lnTo>
                  <a:lnTo>
                    <a:pt x="55" y="23"/>
                  </a:lnTo>
                  <a:lnTo>
                    <a:pt x="49" y="26"/>
                  </a:lnTo>
                  <a:lnTo>
                    <a:pt x="43" y="29"/>
                  </a:lnTo>
                  <a:lnTo>
                    <a:pt x="41" y="31"/>
                  </a:lnTo>
                  <a:lnTo>
                    <a:pt x="35" y="37"/>
                  </a:lnTo>
                  <a:lnTo>
                    <a:pt x="32" y="41"/>
                  </a:lnTo>
                  <a:lnTo>
                    <a:pt x="26" y="43"/>
                  </a:lnTo>
                  <a:lnTo>
                    <a:pt x="23" y="49"/>
                  </a:lnTo>
                  <a:lnTo>
                    <a:pt x="20" y="55"/>
                  </a:lnTo>
                  <a:lnTo>
                    <a:pt x="14" y="58"/>
                  </a:lnTo>
                  <a:lnTo>
                    <a:pt x="12" y="64"/>
                  </a:lnTo>
                  <a:lnTo>
                    <a:pt x="8" y="70"/>
                  </a:lnTo>
                  <a:lnTo>
                    <a:pt x="6" y="75"/>
                  </a:lnTo>
                  <a:lnTo>
                    <a:pt x="6" y="78"/>
                  </a:lnTo>
                  <a:lnTo>
                    <a:pt x="4" y="84"/>
                  </a:lnTo>
                  <a:lnTo>
                    <a:pt x="4" y="89"/>
                  </a:lnTo>
                  <a:lnTo>
                    <a:pt x="0" y="95"/>
                  </a:lnTo>
                  <a:lnTo>
                    <a:pt x="0" y="101"/>
                  </a:lnTo>
                  <a:lnTo>
                    <a:pt x="0" y="107"/>
                  </a:lnTo>
                  <a:lnTo>
                    <a:pt x="0" y="113"/>
                  </a:lnTo>
                  <a:lnTo>
                    <a:pt x="0" y="118"/>
                  </a:lnTo>
                  <a:lnTo>
                    <a:pt x="0" y="124"/>
                  </a:lnTo>
                  <a:lnTo>
                    <a:pt x="0" y="130"/>
                  </a:lnTo>
                  <a:lnTo>
                    <a:pt x="4" y="136"/>
                  </a:lnTo>
                  <a:lnTo>
                    <a:pt x="4" y="142"/>
                  </a:lnTo>
                  <a:lnTo>
                    <a:pt x="6" y="147"/>
                  </a:lnTo>
                  <a:lnTo>
                    <a:pt x="6" y="150"/>
                  </a:lnTo>
                  <a:lnTo>
                    <a:pt x="8" y="156"/>
                  </a:lnTo>
                  <a:lnTo>
                    <a:pt x="12" y="161"/>
                  </a:lnTo>
                  <a:lnTo>
                    <a:pt x="14" y="167"/>
                  </a:lnTo>
                  <a:lnTo>
                    <a:pt x="20" y="171"/>
                  </a:lnTo>
                  <a:lnTo>
                    <a:pt x="23" y="176"/>
                  </a:lnTo>
                  <a:lnTo>
                    <a:pt x="26" y="179"/>
                  </a:lnTo>
                  <a:lnTo>
                    <a:pt x="32" y="185"/>
                  </a:lnTo>
                  <a:lnTo>
                    <a:pt x="35" y="188"/>
                  </a:lnTo>
                  <a:lnTo>
                    <a:pt x="41" y="194"/>
                  </a:lnTo>
                  <a:lnTo>
                    <a:pt x="43" y="196"/>
                  </a:lnTo>
                  <a:lnTo>
                    <a:pt x="49" y="200"/>
                  </a:lnTo>
                  <a:lnTo>
                    <a:pt x="55" y="202"/>
                  </a:lnTo>
                  <a:lnTo>
                    <a:pt x="61" y="205"/>
                  </a:lnTo>
                  <a:lnTo>
                    <a:pt x="66" y="208"/>
                  </a:lnTo>
                  <a:lnTo>
                    <a:pt x="72" y="211"/>
                  </a:lnTo>
                  <a:lnTo>
                    <a:pt x="76" y="214"/>
                  </a:lnTo>
                  <a:lnTo>
                    <a:pt x="84" y="217"/>
                  </a:lnTo>
                  <a:lnTo>
                    <a:pt x="90" y="219"/>
                  </a:lnTo>
                  <a:lnTo>
                    <a:pt x="95" y="219"/>
                  </a:lnTo>
                  <a:lnTo>
                    <a:pt x="101" y="223"/>
                  </a:lnTo>
                  <a:lnTo>
                    <a:pt x="109" y="223"/>
                  </a:lnTo>
                  <a:lnTo>
                    <a:pt x="115" y="225"/>
                  </a:lnTo>
                  <a:lnTo>
                    <a:pt x="121" y="225"/>
                  </a:lnTo>
                  <a:lnTo>
                    <a:pt x="127" y="225"/>
                  </a:lnTo>
                  <a:lnTo>
                    <a:pt x="136" y="225"/>
                  </a:lnTo>
                  <a:lnTo>
                    <a:pt x="144" y="225"/>
                  </a:lnTo>
                  <a:lnTo>
                    <a:pt x="150" y="225"/>
                  </a:lnTo>
                  <a:lnTo>
                    <a:pt x="156" y="225"/>
                  </a:lnTo>
                  <a:lnTo>
                    <a:pt x="164" y="223"/>
                  </a:lnTo>
                  <a:lnTo>
                    <a:pt x="170" y="223"/>
                  </a:lnTo>
                  <a:lnTo>
                    <a:pt x="176" y="219"/>
                  </a:lnTo>
                  <a:lnTo>
                    <a:pt x="181" y="219"/>
                  </a:lnTo>
                  <a:lnTo>
                    <a:pt x="187" y="217"/>
                  </a:lnTo>
                  <a:lnTo>
                    <a:pt x="195" y="214"/>
                  </a:lnTo>
                  <a:lnTo>
                    <a:pt x="199" y="211"/>
                  </a:lnTo>
                  <a:lnTo>
                    <a:pt x="207" y="208"/>
                  </a:lnTo>
                  <a:lnTo>
                    <a:pt x="213" y="205"/>
                  </a:lnTo>
                  <a:lnTo>
                    <a:pt x="216" y="202"/>
                  </a:lnTo>
                  <a:lnTo>
                    <a:pt x="222" y="200"/>
                  </a:lnTo>
                  <a:lnTo>
                    <a:pt x="228" y="196"/>
                  </a:lnTo>
                  <a:lnTo>
                    <a:pt x="234" y="194"/>
                  </a:lnTo>
                  <a:lnTo>
                    <a:pt x="236" y="188"/>
                  </a:lnTo>
                  <a:lnTo>
                    <a:pt x="242" y="185"/>
                  </a:lnTo>
                  <a:lnTo>
                    <a:pt x="245" y="179"/>
                  </a:lnTo>
                  <a:lnTo>
                    <a:pt x="248" y="176"/>
                  </a:lnTo>
                  <a:lnTo>
                    <a:pt x="251" y="171"/>
                  </a:lnTo>
                  <a:lnTo>
                    <a:pt x="257" y="167"/>
                  </a:lnTo>
                  <a:lnTo>
                    <a:pt x="259" y="161"/>
                  </a:lnTo>
                  <a:lnTo>
                    <a:pt x="263" y="156"/>
                  </a:lnTo>
                  <a:lnTo>
                    <a:pt x="265" y="150"/>
                  </a:lnTo>
                  <a:lnTo>
                    <a:pt x="265" y="147"/>
                  </a:lnTo>
                  <a:lnTo>
                    <a:pt x="267" y="142"/>
                  </a:lnTo>
                  <a:lnTo>
                    <a:pt x="267" y="136"/>
                  </a:lnTo>
                  <a:lnTo>
                    <a:pt x="271" y="130"/>
                  </a:lnTo>
                  <a:lnTo>
                    <a:pt x="271" y="124"/>
                  </a:lnTo>
                  <a:lnTo>
                    <a:pt x="271" y="118"/>
                  </a:lnTo>
                  <a:lnTo>
                    <a:pt x="271" y="113"/>
                  </a:lnTo>
                  <a:lnTo>
                    <a:pt x="271" y="107"/>
                  </a:lnTo>
                  <a:lnTo>
                    <a:pt x="271" y="101"/>
                  </a:lnTo>
                  <a:lnTo>
                    <a:pt x="271" y="95"/>
                  </a:lnTo>
                  <a:lnTo>
                    <a:pt x="267" y="89"/>
                  </a:lnTo>
                  <a:lnTo>
                    <a:pt x="267" y="84"/>
                  </a:lnTo>
                  <a:lnTo>
                    <a:pt x="265" y="78"/>
                  </a:lnTo>
                  <a:lnTo>
                    <a:pt x="265" y="75"/>
                  </a:lnTo>
                  <a:lnTo>
                    <a:pt x="263" y="70"/>
                  </a:lnTo>
                  <a:lnTo>
                    <a:pt x="259" y="64"/>
                  </a:lnTo>
                  <a:lnTo>
                    <a:pt x="257" y="58"/>
                  </a:lnTo>
                  <a:lnTo>
                    <a:pt x="251" y="55"/>
                  </a:lnTo>
                  <a:lnTo>
                    <a:pt x="248" y="49"/>
                  </a:lnTo>
                  <a:lnTo>
                    <a:pt x="245" y="43"/>
                  </a:lnTo>
                  <a:lnTo>
                    <a:pt x="242" y="41"/>
                  </a:lnTo>
                  <a:lnTo>
                    <a:pt x="236" y="37"/>
                  </a:lnTo>
                  <a:lnTo>
                    <a:pt x="234" y="31"/>
                  </a:lnTo>
                  <a:lnTo>
                    <a:pt x="228" y="29"/>
                  </a:lnTo>
                  <a:lnTo>
                    <a:pt x="222" y="26"/>
                  </a:lnTo>
                  <a:lnTo>
                    <a:pt x="216" y="23"/>
                  </a:lnTo>
                  <a:lnTo>
                    <a:pt x="213" y="20"/>
                  </a:lnTo>
                  <a:lnTo>
                    <a:pt x="207" y="17"/>
                  </a:lnTo>
                  <a:lnTo>
                    <a:pt x="199" y="14"/>
                  </a:lnTo>
                  <a:lnTo>
                    <a:pt x="195" y="12"/>
                  </a:lnTo>
                  <a:lnTo>
                    <a:pt x="187" y="8"/>
                  </a:lnTo>
                  <a:lnTo>
                    <a:pt x="181" y="6"/>
                  </a:lnTo>
                  <a:lnTo>
                    <a:pt x="176" y="6"/>
                  </a:lnTo>
                  <a:lnTo>
                    <a:pt x="170" y="2"/>
                  </a:lnTo>
                  <a:lnTo>
                    <a:pt x="164" y="2"/>
                  </a:lnTo>
                  <a:lnTo>
                    <a:pt x="156" y="0"/>
                  </a:lnTo>
                  <a:lnTo>
                    <a:pt x="150" y="0"/>
                  </a:lnTo>
                  <a:lnTo>
                    <a:pt x="144" y="0"/>
                  </a:lnTo>
                  <a:lnTo>
                    <a:pt x="136"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81" name="Freeform 22"/>
            <p:cNvSpPr>
              <a:spLocks/>
            </p:cNvSpPr>
            <p:nvPr/>
          </p:nvSpPr>
          <p:spPr bwMode="auto">
            <a:xfrm>
              <a:off x="3126" y="2011"/>
              <a:ext cx="236" cy="193"/>
            </a:xfrm>
            <a:custGeom>
              <a:avLst/>
              <a:gdLst>
                <a:gd name="T0" fmla="*/ 107 w 236"/>
                <a:gd name="T1" fmla="*/ 0 h 193"/>
                <a:gd name="T2" fmla="*/ 83 w 236"/>
                <a:gd name="T3" fmla="*/ 3 h 193"/>
                <a:gd name="T4" fmla="*/ 61 w 236"/>
                <a:gd name="T5" fmla="*/ 11 h 193"/>
                <a:gd name="T6" fmla="*/ 44 w 236"/>
                <a:gd name="T7" fmla="*/ 23 h 193"/>
                <a:gd name="T8" fmla="*/ 28 w 236"/>
                <a:gd name="T9" fmla="*/ 33 h 193"/>
                <a:gd name="T10" fmla="*/ 14 w 236"/>
                <a:gd name="T11" fmla="*/ 50 h 193"/>
                <a:gd name="T12" fmla="*/ 6 w 236"/>
                <a:gd name="T13" fmla="*/ 66 h 193"/>
                <a:gd name="T14" fmla="*/ 0 w 236"/>
                <a:gd name="T15" fmla="*/ 86 h 193"/>
                <a:gd name="T16" fmla="*/ 0 w 236"/>
                <a:gd name="T17" fmla="*/ 105 h 193"/>
                <a:gd name="T18" fmla="*/ 6 w 236"/>
                <a:gd name="T19" fmla="*/ 123 h 193"/>
                <a:gd name="T20" fmla="*/ 14 w 236"/>
                <a:gd name="T21" fmla="*/ 141 h 193"/>
                <a:gd name="T22" fmla="*/ 28 w 236"/>
                <a:gd name="T23" fmla="*/ 157 h 193"/>
                <a:gd name="T24" fmla="*/ 44 w 236"/>
                <a:gd name="T25" fmla="*/ 170 h 193"/>
                <a:gd name="T26" fmla="*/ 61 w 236"/>
                <a:gd name="T27" fmla="*/ 182 h 193"/>
                <a:gd name="T28" fmla="*/ 83 w 236"/>
                <a:gd name="T29" fmla="*/ 187 h 193"/>
                <a:gd name="T30" fmla="*/ 107 w 236"/>
                <a:gd name="T31" fmla="*/ 192 h 193"/>
                <a:gd name="T32" fmla="*/ 130 w 236"/>
                <a:gd name="T33" fmla="*/ 192 h 193"/>
                <a:gd name="T34" fmla="*/ 152 w 236"/>
                <a:gd name="T35" fmla="*/ 187 h 193"/>
                <a:gd name="T36" fmla="*/ 174 w 236"/>
                <a:gd name="T37" fmla="*/ 182 h 193"/>
                <a:gd name="T38" fmla="*/ 194 w 236"/>
                <a:gd name="T39" fmla="*/ 170 h 193"/>
                <a:gd name="T40" fmla="*/ 210 w 236"/>
                <a:gd name="T41" fmla="*/ 157 h 193"/>
                <a:gd name="T42" fmla="*/ 221 w 236"/>
                <a:gd name="T43" fmla="*/ 141 h 193"/>
                <a:gd name="T44" fmla="*/ 229 w 236"/>
                <a:gd name="T45" fmla="*/ 123 h 193"/>
                <a:gd name="T46" fmla="*/ 235 w 236"/>
                <a:gd name="T47" fmla="*/ 105 h 193"/>
                <a:gd name="T48" fmla="*/ 235 w 236"/>
                <a:gd name="T49" fmla="*/ 86 h 193"/>
                <a:gd name="T50" fmla="*/ 229 w 236"/>
                <a:gd name="T51" fmla="*/ 66 h 193"/>
                <a:gd name="T52" fmla="*/ 221 w 236"/>
                <a:gd name="T53" fmla="*/ 50 h 193"/>
                <a:gd name="T54" fmla="*/ 210 w 236"/>
                <a:gd name="T55" fmla="*/ 33 h 193"/>
                <a:gd name="T56" fmla="*/ 194 w 236"/>
                <a:gd name="T57" fmla="*/ 23 h 193"/>
                <a:gd name="T58" fmla="*/ 174 w 236"/>
                <a:gd name="T59" fmla="*/ 11 h 193"/>
                <a:gd name="T60" fmla="*/ 152 w 236"/>
                <a:gd name="T61" fmla="*/ 3 h 193"/>
                <a:gd name="T62" fmla="*/ 130 w 236"/>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193"/>
                <a:gd name="T98" fmla="*/ 236 w 236"/>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193">
                  <a:moveTo>
                    <a:pt x="119" y="0"/>
                  </a:moveTo>
                  <a:lnTo>
                    <a:pt x="107" y="0"/>
                  </a:lnTo>
                  <a:lnTo>
                    <a:pt x="93" y="0"/>
                  </a:lnTo>
                  <a:lnTo>
                    <a:pt x="83" y="3"/>
                  </a:lnTo>
                  <a:lnTo>
                    <a:pt x="71" y="6"/>
                  </a:lnTo>
                  <a:lnTo>
                    <a:pt x="61" y="11"/>
                  </a:lnTo>
                  <a:lnTo>
                    <a:pt x="52" y="17"/>
                  </a:lnTo>
                  <a:lnTo>
                    <a:pt x="44" y="23"/>
                  </a:lnTo>
                  <a:lnTo>
                    <a:pt x="36" y="27"/>
                  </a:lnTo>
                  <a:lnTo>
                    <a:pt x="28" y="33"/>
                  </a:lnTo>
                  <a:lnTo>
                    <a:pt x="22" y="41"/>
                  </a:lnTo>
                  <a:lnTo>
                    <a:pt x="14" y="50"/>
                  </a:lnTo>
                  <a:lnTo>
                    <a:pt x="10" y="58"/>
                  </a:lnTo>
                  <a:lnTo>
                    <a:pt x="6" y="66"/>
                  </a:lnTo>
                  <a:lnTo>
                    <a:pt x="2" y="78"/>
                  </a:lnTo>
                  <a:lnTo>
                    <a:pt x="0" y="86"/>
                  </a:lnTo>
                  <a:lnTo>
                    <a:pt x="0" y="96"/>
                  </a:lnTo>
                  <a:lnTo>
                    <a:pt x="0" y="105"/>
                  </a:lnTo>
                  <a:lnTo>
                    <a:pt x="2" y="115"/>
                  </a:lnTo>
                  <a:lnTo>
                    <a:pt x="6" y="123"/>
                  </a:lnTo>
                  <a:lnTo>
                    <a:pt x="10" y="133"/>
                  </a:lnTo>
                  <a:lnTo>
                    <a:pt x="14" y="141"/>
                  </a:lnTo>
                  <a:lnTo>
                    <a:pt x="22" y="149"/>
                  </a:lnTo>
                  <a:lnTo>
                    <a:pt x="28" y="157"/>
                  </a:lnTo>
                  <a:lnTo>
                    <a:pt x="36" y="165"/>
                  </a:lnTo>
                  <a:lnTo>
                    <a:pt x="44" y="170"/>
                  </a:lnTo>
                  <a:lnTo>
                    <a:pt x="52" y="176"/>
                  </a:lnTo>
                  <a:lnTo>
                    <a:pt x="61" y="182"/>
                  </a:lnTo>
                  <a:lnTo>
                    <a:pt x="71" y="184"/>
                  </a:lnTo>
                  <a:lnTo>
                    <a:pt x="83" y="187"/>
                  </a:lnTo>
                  <a:lnTo>
                    <a:pt x="93" y="190"/>
                  </a:lnTo>
                  <a:lnTo>
                    <a:pt x="107" y="192"/>
                  </a:lnTo>
                  <a:lnTo>
                    <a:pt x="119" y="192"/>
                  </a:lnTo>
                  <a:lnTo>
                    <a:pt x="130" y="192"/>
                  </a:lnTo>
                  <a:lnTo>
                    <a:pt x="141" y="190"/>
                  </a:lnTo>
                  <a:lnTo>
                    <a:pt x="152" y="187"/>
                  </a:lnTo>
                  <a:lnTo>
                    <a:pt x="162" y="184"/>
                  </a:lnTo>
                  <a:lnTo>
                    <a:pt x="174" y="182"/>
                  </a:lnTo>
                  <a:lnTo>
                    <a:pt x="185" y="176"/>
                  </a:lnTo>
                  <a:lnTo>
                    <a:pt x="194" y="170"/>
                  </a:lnTo>
                  <a:lnTo>
                    <a:pt x="202" y="165"/>
                  </a:lnTo>
                  <a:lnTo>
                    <a:pt x="210" y="157"/>
                  </a:lnTo>
                  <a:lnTo>
                    <a:pt x="215" y="149"/>
                  </a:lnTo>
                  <a:lnTo>
                    <a:pt x="221" y="141"/>
                  </a:lnTo>
                  <a:lnTo>
                    <a:pt x="227" y="133"/>
                  </a:lnTo>
                  <a:lnTo>
                    <a:pt x="229" y="123"/>
                  </a:lnTo>
                  <a:lnTo>
                    <a:pt x="235" y="115"/>
                  </a:lnTo>
                  <a:lnTo>
                    <a:pt x="235" y="105"/>
                  </a:lnTo>
                  <a:lnTo>
                    <a:pt x="235" y="96"/>
                  </a:lnTo>
                  <a:lnTo>
                    <a:pt x="235" y="86"/>
                  </a:lnTo>
                  <a:lnTo>
                    <a:pt x="235" y="78"/>
                  </a:lnTo>
                  <a:lnTo>
                    <a:pt x="229" y="66"/>
                  </a:lnTo>
                  <a:lnTo>
                    <a:pt x="227" y="58"/>
                  </a:lnTo>
                  <a:lnTo>
                    <a:pt x="221" y="50"/>
                  </a:lnTo>
                  <a:lnTo>
                    <a:pt x="215" y="41"/>
                  </a:lnTo>
                  <a:lnTo>
                    <a:pt x="210" y="33"/>
                  </a:lnTo>
                  <a:lnTo>
                    <a:pt x="202" y="27"/>
                  </a:lnTo>
                  <a:lnTo>
                    <a:pt x="194" y="23"/>
                  </a:lnTo>
                  <a:lnTo>
                    <a:pt x="185" y="17"/>
                  </a:lnTo>
                  <a:lnTo>
                    <a:pt x="174" y="11"/>
                  </a:lnTo>
                  <a:lnTo>
                    <a:pt x="162" y="6"/>
                  </a:lnTo>
                  <a:lnTo>
                    <a:pt x="152" y="3"/>
                  </a:lnTo>
                  <a:lnTo>
                    <a:pt x="141" y="0"/>
                  </a:lnTo>
                  <a:lnTo>
                    <a:pt x="130" y="0"/>
                  </a:lnTo>
                  <a:lnTo>
                    <a:pt x="119" y="0"/>
                  </a:lnTo>
                </a:path>
              </a:pathLst>
            </a:custGeom>
            <a:solidFill>
              <a:srgbClr val="FFD900"/>
            </a:solidFill>
            <a:ln w="12700" cap="rnd">
              <a:solidFill>
                <a:srgbClr val="3366FF"/>
              </a:solidFill>
              <a:round/>
              <a:headEnd/>
              <a:tailEnd/>
            </a:ln>
          </p:spPr>
          <p:txBody>
            <a:bodyPr/>
            <a:lstStyle/>
            <a:p>
              <a:endParaRPr lang="fr-FR"/>
            </a:p>
          </p:txBody>
        </p:sp>
        <p:sp>
          <p:nvSpPr>
            <p:cNvPr id="53282" name="Freeform 23"/>
            <p:cNvSpPr>
              <a:spLocks/>
            </p:cNvSpPr>
            <p:nvPr/>
          </p:nvSpPr>
          <p:spPr bwMode="auto">
            <a:xfrm>
              <a:off x="3116" y="2008"/>
              <a:ext cx="248" cy="205"/>
            </a:xfrm>
            <a:custGeom>
              <a:avLst/>
              <a:gdLst>
                <a:gd name="T0" fmla="*/ 112 w 248"/>
                <a:gd name="T1" fmla="*/ 2 h 205"/>
                <a:gd name="T2" fmla="*/ 86 w 248"/>
                <a:gd name="T3" fmla="*/ 6 h 205"/>
                <a:gd name="T4" fmla="*/ 66 w 248"/>
                <a:gd name="T5" fmla="*/ 12 h 205"/>
                <a:gd name="T6" fmla="*/ 46 w 248"/>
                <a:gd name="T7" fmla="*/ 23 h 205"/>
                <a:gd name="T8" fmla="*/ 29 w 248"/>
                <a:gd name="T9" fmla="*/ 37 h 205"/>
                <a:gd name="T10" fmla="*/ 17 w 248"/>
                <a:gd name="T11" fmla="*/ 55 h 205"/>
                <a:gd name="T12" fmla="*/ 6 w 248"/>
                <a:gd name="T13" fmla="*/ 72 h 205"/>
                <a:gd name="T14" fmla="*/ 2 w 248"/>
                <a:gd name="T15" fmla="*/ 92 h 205"/>
                <a:gd name="T16" fmla="*/ 2 w 248"/>
                <a:gd name="T17" fmla="*/ 113 h 205"/>
                <a:gd name="T18" fmla="*/ 6 w 248"/>
                <a:gd name="T19" fmla="*/ 132 h 205"/>
                <a:gd name="T20" fmla="*/ 17 w 248"/>
                <a:gd name="T21" fmla="*/ 150 h 205"/>
                <a:gd name="T22" fmla="*/ 29 w 248"/>
                <a:gd name="T23" fmla="*/ 167 h 205"/>
                <a:gd name="T24" fmla="*/ 46 w 248"/>
                <a:gd name="T25" fmla="*/ 181 h 205"/>
                <a:gd name="T26" fmla="*/ 66 w 248"/>
                <a:gd name="T27" fmla="*/ 190 h 205"/>
                <a:gd name="T28" fmla="*/ 86 w 248"/>
                <a:gd name="T29" fmla="*/ 199 h 205"/>
                <a:gd name="T30" fmla="*/ 112 w 248"/>
                <a:gd name="T31" fmla="*/ 202 h 205"/>
                <a:gd name="T32" fmla="*/ 135 w 248"/>
                <a:gd name="T33" fmla="*/ 202 h 205"/>
                <a:gd name="T34" fmla="*/ 161 w 248"/>
                <a:gd name="T35" fmla="*/ 199 h 205"/>
                <a:gd name="T36" fmla="*/ 181 w 248"/>
                <a:gd name="T37" fmla="*/ 190 h 205"/>
                <a:gd name="T38" fmla="*/ 201 w 248"/>
                <a:gd name="T39" fmla="*/ 181 h 205"/>
                <a:gd name="T40" fmla="*/ 218 w 248"/>
                <a:gd name="T41" fmla="*/ 167 h 205"/>
                <a:gd name="T42" fmla="*/ 233 w 248"/>
                <a:gd name="T43" fmla="*/ 150 h 205"/>
                <a:gd name="T44" fmla="*/ 241 w 248"/>
                <a:gd name="T45" fmla="*/ 132 h 205"/>
                <a:gd name="T46" fmla="*/ 245 w 248"/>
                <a:gd name="T47" fmla="*/ 113 h 205"/>
                <a:gd name="T48" fmla="*/ 245 w 248"/>
                <a:gd name="T49" fmla="*/ 92 h 205"/>
                <a:gd name="T50" fmla="*/ 241 w 248"/>
                <a:gd name="T51" fmla="*/ 72 h 205"/>
                <a:gd name="T52" fmla="*/ 233 w 248"/>
                <a:gd name="T53" fmla="*/ 55 h 205"/>
                <a:gd name="T54" fmla="*/ 218 w 248"/>
                <a:gd name="T55" fmla="*/ 37 h 205"/>
                <a:gd name="T56" fmla="*/ 201 w 248"/>
                <a:gd name="T57" fmla="*/ 23 h 205"/>
                <a:gd name="T58" fmla="*/ 181 w 248"/>
                <a:gd name="T59" fmla="*/ 12 h 205"/>
                <a:gd name="T60" fmla="*/ 161 w 248"/>
                <a:gd name="T61" fmla="*/ 6 h 205"/>
                <a:gd name="T62" fmla="*/ 135 w 248"/>
                <a:gd name="T63" fmla="*/ 2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05"/>
                <a:gd name="T98" fmla="*/ 248 w 248"/>
                <a:gd name="T99" fmla="*/ 205 h 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05">
                  <a:moveTo>
                    <a:pt x="124" y="0"/>
                  </a:moveTo>
                  <a:lnTo>
                    <a:pt x="112" y="2"/>
                  </a:lnTo>
                  <a:lnTo>
                    <a:pt x="97" y="2"/>
                  </a:lnTo>
                  <a:lnTo>
                    <a:pt x="86" y="6"/>
                  </a:lnTo>
                  <a:lnTo>
                    <a:pt x="78" y="8"/>
                  </a:lnTo>
                  <a:lnTo>
                    <a:pt x="66" y="12"/>
                  </a:lnTo>
                  <a:lnTo>
                    <a:pt x="54" y="17"/>
                  </a:lnTo>
                  <a:lnTo>
                    <a:pt x="46" y="23"/>
                  </a:lnTo>
                  <a:lnTo>
                    <a:pt x="37" y="31"/>
                  </a:lnTo>
                  <a:lnTo>
                    <a:pt x="29" y="37"/>
                  </a:lnTo>
                  <a:lnTo>
                    <a:pt x="23" y="46"/>
                  </a:lnTo>
                  <a:lnTo>
                    <a:pt x="17" y="55"/>
                  </a:lnTo>
                  <a:lnTo>
                    <a:pt x="11" y="64"/>
                  </a:lnTo>
                  <a:lnTo>
                    <a:pt x="6" y="72"/>
                  </a:lnTo>
                  <a:lnTo>
                    <a:pt x="2" y="80"/>
                  </a:lnTo>
                  <a:lnTo>
                    <a:pt x="2" y="92"/>
                  </a:lnTo>
                  <a:lnTo>
                    <a:pt x="0" y="101"/>
                  </a:lnTo>
                  <a:lnTo>
                    <a:pt x="2" y="113"/>
                  </a:lnTo>
                  <a:lnTo>
                    <a:pt x="2" y="121"/>
                  </a:lnTo>
                  <a:lnTo>
                    <a:pt x="6" y="132"/>
                  </a:lnTo>
                  <a:lnTo>
                    <a:pt x="11" y="142"/>
                  </a:lnTo>
                  <a:lnTo>
                    <a:pt x="17" y="150"/>
                  </a:lnTo>
                  <a:lnTo>
                    <a:pt x="23" y="158"/>
                  </a:lnTo>
                  <a:lnTo>
                    <a:pt x="29" y="167"/>
                  </a:lnTo>
                  <a:lnTo>
                    <a:pt x="37" y="173"/>
                  </a:lnTo>
                  <a:lnTo>
                    <a:pt x="46" y="181"/>
                  </a:lnTo>
                  <a:lnTo>
                    <a:pt x="54" y="187"/>
                  </a:lnTo>
                  <a:lnTo>
                    <a:pt x="66" y="190"/>
                  </a:lnTo>
                  <a:lnTo>
                    <a:pt x="78" y="196"/>
                  </a:lnTo>
                  <a:lnTo>
                    <a:pt x="86" y="199"/>
                  </a:lnTo>
                  <a:lnTo>
                    <a:pt x="97" y="202"/>
                  </a:lnTo>
                  <a:lnTo>
                    <a:pt x="112" y="202"/>
                  </a:lnTo>
                  <a:lnTo>
                    <a:pt x="124" y="204"/>
                  </a:lnTo>
                  <a:lnTo>
                    <a:pt x="135" y="202"/>
                  </a:lnTo>
                  <a:lnTo>
                    <a:pt x="150" y="202"/>
                  </a:lnTo>
                  <a:lnTo>
                    <a:pt x="161" y="199"/>
                  </a:lnTo>
                  <a:lnTo>
                    <a:pt x="173" y="196"/>
                  </a:lnTo>
                  <a:lnTo>
                    <a:pt x="181" y="190"/>
                  </a:lnTo>
                  <a:lnTo>
                    <a:pt x="193" y="187"/>
                  </a:lnTo>
                  <a:lnTo>
                    <a:pt x="201" y="181"/>
                  </a:lnTo>
                  <a:lnTo>
                    <a:pt x="210" y="173"/>
                  </a:lnTo>
                  <a:lnTo>
                    <a:pt x="218" y="167"/>
                  </a:lnTo>
                  <a:lnTo>
                    <a:pt x="224" y="158"/>
                  </a:lnTo>
                  <a:lnTo>
                    <a:pt x="233" y="150"/>
                  </a:lnTo>
                  <a:lnTo>
                    <a:pt x="236" y="142"/>
                  </a:lnTo>
                  <a:lnTo>
                    <a:pt x="241" y="132"/>
                  </a:lnTo>
                  <a:lnTo>
                    <a:pt x="245" y="121"/>
                  </a:lnTo>
                  <a:lnTo>
                    <a:pt x="245" y="113"/>
                  </a:lnTo>
                  <a:lnTo>
                    <a:pt x="247" y="101"/>
                  </a:lnTo>
                  <a:lnTo>
                    <a:pt x="245" y="92"/>
                  </a:lnTo>
                  <a:lnTo>
                    <a:pt x="245" y="80"/>
                  </a:lnTo>
                  <a:lnTo>
                    <a:pt x="241" y="72"/>
                  </a:lnTo>
                  <a:lnTo>
                    <a:pt x="236" y="64"/>
                  </a:lnTo>
                  <a:lnTo>
                    <a:pt x="233" y="55"/>
                  </a:lnTo>
                  <a:lnTo>
                    <a:pt x="224" y="46"/>
                  </a:lnTo>
                  <a:lnTo>
                    <a:pt x="218" y="37"/>
                  </a:lnTo>
                  <a:lnTo>
                    <a:pt x="210" y="31"/>
                  </a:lnTo>
                  <a:lnTo>
                    <a:pt x="201" y="23"/>
                  </a:lnTo>
                  <a:lnTo>
                    <a:pt x="193" y="17"/>
                  </a:lnTo>
                  <a:lnTo>
                    <a:pt x="181" y="12"/>
                  </a:lnTo>
                  <a:lnTo>
                    <a:pt x="173" y="8"/>
                  </a:lnTo>
                  <a:lnTo>
                    <a:pt x="161" y="6"/>
                  </a:lnTo>
                  <a:lnTo>
                    <a:pt x="150" y="2"/>
                  </a:lnTo>
                  <a:lnTo>
                    <a:pt x="135" y="2"/>
                  </a:lnTo>
                  <a:lnTo>
                    <a:pt x="124"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83" name="Freeform 24"/>
            <p:cNvSpPr>
              <a:spLocks/>
            </p:cNvSpPr>
            <p:nvPr/>
          </p:nvSpPr>
          <p:spPr bwMode="auto">
            <a:xfrm>
              <a:off x="3186" y="2040"/>
              <a:ext cx="118" cy="75"/>
            </a:xfrm>
            <a:custGeom>
              <a:avLst/>
              <a:gdLst>
                <a:gd name="T0" fmla="*/ 53 w 118"/>
                <a:gd name="T1" fmla="*/ 34 h 75"/>
                <a:gd name="T2" fmla="*/ 45 w 118"/>
                <a:gd name="T3" fmla="*/ 31 h 75"/>
                <a:gd name="T4" fmla="*/ 38 w 118"/>
                <a:gd name="T5" fmla="*/ 29 h 75"/>
                <a:gd name="T6" fmla="*/ 32 w 118"/>
                <a:gd name="T7" fmla="*/ 25 h 75"/>
                <a:gd name="T8" fmla="*/ 24 w 118"/>
                <a:gd name="T9" fmla="*/ 21 h 75"/>
                <a:gd name="T10" fmla="*/ 19 w 118"/>
                <a:gd name="T11" fmla="*/ 16 h 75"/>
                <a:gd name="T12" fmla="*/ 13 w 118"/>
                <a:gd name="T13" fmla="*/ 11 h 75"/>
                <a:gd name="T14" fmla="*/ 8 w 118"/>
                <a:gd name="T15" fmla="*/ 5 h 75"/>
                <a:gd name="T16" fmla="*/ 6 w 118"/>
                <a:gd name="T17" fmla="*/ 3 h 75"/>
                <a:gd name="T18" fmla="*/ 3 w 118"/>
                <a:gd name="T19" fmla="*/ 8 h 75"/>
                <a:gd name="T20" fmla="*/ 0 w 118"/>
                <a:gd name="T21" fmla="*/ 13 h 75"/>
                <a:gd name="T22" fmla="*/ 0 w 118"/>
                <a:gd name="T23" fmla="*/ 21 h 75"/>
                <a:gd name="T24" fmla="*/ 0 w 118"/>
                <a:gd name="T25" fmla="*/ 29 h 75"/>
                <a:gd name="T26" fmla="*/ 3 w 118"/>
                <a:gd name="T27" fmla="*/ 38 h 75"/>
                <a:gd name="T28" fmla="*/ 6 w 118"/>
                <a:gd name="T29" fmla="*/ 49 h 75"/>
                <a:gd name="T30" fmla="*/ 13 w 118"/>
                <a:gd name="T31" fmla="*/ 56 h 75"/>
                <a:gd name="T32" fmla="*/ 21 w 118"/>
                <a:gd name="T33" fmla="*/ 63 h 75"/>
                <a:gd name="T34" fmla="*/ 30 w 118"/>
                <a:gd name="T35" fmla="*/ 69 h 75"/>
                <a:gd name="T36" fmla="*/ 40 w 118"/>
                <a:gd name="T37" fmla="*/ 72 h 75"/>
                <a:gd name="T38" fmla="*/ 53 w 118"/>
                <a:gd name="T39" fmla="*/ 74 h 75"/>
                <a:gd name="T40" fmla="*/ 64 w 118"/>
                <a:gd name="T41" fmla="*/ 74 h 75"/>
                <a:gd name="T42" fmla="*/ 74 w 118"/>
                <a:gd name="T43" fmla="*/ 72 h 75"/>
                <a:gd name="T44" fmla="*/ 85 w 118"/>
                <a:gd name="T45" fmla="*/ 69 h 75"/>
                <a:gd name="T46" fmla="*/ 96 w 118"/>
                <a:gd name="T47" fmla="*/ 63 h 75"/>
                <a:gd name="T48" fmla="*/ 104 w 118"/>
                <a:gd name="T49" fmla="*/ 56 h 75"/>
                <a:gd name="T50" fmla="*/ 109 w 118"/>
                <a:gd name="T51" fmla="*/ 49 h 75"/>
                <a:gd name="T52" fmla="*/ 114 w 118"/>
                <a:gd name="T53" fmla="*/ 38 h 75"/>
                <a:gd name="T54" fmla="*/ 117 w 118"/>
                <a:gd name="T55" fmla="*/ 29 h 75"/>
                <a:gd name="T56" fmla="*/ 117 w 118"/>
                <a:gd name="T57" fmla="*/ 18 h 75"/>
                <a:gd name="T58" fmla="*/ 114 w 118"/>
                <a:gd name="T59" fmla="*/ 11 h 75"/>
                <a:gd name="T60" fmla="*/ 114 w 118"/>
                <a:gd name="T61" fmla="*/ 5 h 75"/>
                <a:gd name="T62" fmla="*/ 109 w 118"/>
                <a:gd name="T63" fmla="*/ 0 h 75"/>
                <a:gd name="T64" fmla="*/ 106 w 118"/>
                <a:gd name="T65" fmla="*/ 8 h 75"/>
                <a:gd name="T66" fmla="*/ 100 w 118"/>
                <a:gd name="T67" fmla="*/ 13 h 75"/>
                <a:gd name="T68" fmla="*/ 96 w 118"/>
                <a:gd name="T69" fmla="*/ 18 h 75"/>
                <a:gd name="T70" fmla="*/ 87 w 118"/>
                <a:gd name="T71" fmla="*/ 23 h 75"/>
                <a:gd name="T72" fmla="*/ 83 w 118"/>
                <a:gd name="T73" fmla="*/ 25 h 75"/>
                <a:gd name="T74" fmla="*/ 74 w 118"/>
                <a:gd name="T75" fmla="*/ 31 h 75"/>
                <a:gd name="T76" fmla="*/ 66 w 118"/>
                <a:gd name="T77" fmla="*/ 31 h 75"/>
                <a:gd name="T78" fmla="*/ 59 w 118"/>
                <a:gd name="T79" fmla="*/ 34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75"/>
                <a:gd name="T122" fmla="*/ 118 w 118"/>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75">
                  <a:moveTo>
                    <a:pt x="59" y="34"/>
                  </a:moveTo>
                  <a:lnTo>
                    <a:pt x="53" y="34"/>
                  </a:lnTo>
                  <a:lnTo>
                    <a:pt x="51" y="31"/>
                  </a:lnTo>
                  <a:lnTo>
                    <a:pt x="45" y="31"/>
                  </a:lnTo>
                  <a:lnTo>
                    <a:pt x="43" y="31"/>
                  </a:lnTo>
                  <a:lnTo>
                    <a:pt x="38" y="29"/>
                  </a:lnTo>
                  <a:lnTo>
                    <a:pt x="34" y="29"/>
                  </a:lnTo>
                  <a:lnTo>
                    <a:pt x="32" y="25"/>
                  </a:lnTo>
                  <a:lnTo>
                    <a:pt x="30" y="23"/>
                  </a:lnTo>
                  <a:lnTo>
                    <a:pt x="24" y="21"/>
                  </a:lnTo>
                  <a:lnTo>
                    <a:pt x="21" y="18"/>
                  </a:lnTo>
                  <a:lnTo>
                    <a:pt x="19" y="16"/>
                  </a:lnTo>
                  <a:lnTo>
                    <a:pt x="17" y="13"/>
                  </a:lnTo>
                  <a:lnTo>
                    <a:pt x="13" y="11"/>
                  </a:lnTo>
                  <a:lnTo>
                    <a:pt x="11" y="8"/>
                  </a:lnTo>
                  <a:lnTo>
                    <a:pt x="8" y="5"/>
                  </a:lnTo>
                  <a:lnTo>
                    <a:pt x="6" y="0"/>
                  </a:lnTo>
                  <a:lnTo>
                    <a:pt x="6" y="3"/>
                  </a:lnTo>
                  <a:lnTo>
                    <a:pt x="3" y="5"/>
                  </a:lnTo>
                  <a:lnTo>
                    <a:pt x="3" y="8"/>
                  </a:lnTo>
                  <a:lnTo>
                    <a:pt x="3" y="11"/>
                  </a:lnTo>
                  <a:lnTo>
                    <a:pt x="0" y="13"/>
                  </a:lnTo>
                  <a:lnTo>
                    <a:pt x="0" y="16"/>
                  </a:lnTo>
                  <a:lnTo>
                    <a:pt x="0" y="21"/>
                  </a:lnTo>
                  <a:lnTo>
                    <a:pt x="0" y="23"/>
                  </a:lnTo>
                  <a:lnTo>
                    <a:pt x="0" y="29"/>
                  </a:lnTo>
                  <a:lnTo>
                    <a:pt x="0" y="34"/>
                  </a:lnTo>
                  <a:lnTo>
                    <a:pt x="3" y="38"/>
                  </a:lnTo>
                  <a:lnTo>
                    <a:pt x="3" y="43"/>
                  </a:lnTo>
                  <a:lnTo>
                    <a:pt x="6" y="49"/>
                  </a:lnTo>
                  <a:lnTo>
                    <a:pt x="8" y="54"/>
                  </a:lnTo>
                  <a:lnTo>
                    <a:pt x="13" y="56"/>
                  </a:lnTo>
                  <a:lnTo>
                    <a:pt x="17" y="59"/>
                  </a:lnTo>
                  <a:lnTo>
                    <a:pt x="21" y="63"/>
                  </a:lnTo>
                  <a:lnTo>
                    <a:pt x="24" y="67"/>
                  </a:lnTo>
                  <a:lnTo>
                    <a:pt x="30" y="69"/>
                  </a:lnTo>
                  <a:lnTo>
                    <a:pt x="34" y="72"/>
                  </a:lnTo>
                  <a:lnTo>
                    <a:pt x="40" y="72"/>
                  </a:lnTo>
                  <a:lnTo>
                    <a:pt x="45" y="74"/>
                  </a:lnTo>
                  <a:lnTo>
                    <a:pt x="53" y="74"/>
                  </a:lnTo>
                  <a:lnTo>
                    <a:pt x="59" y="74"/>
                  </a:lnTo>
                  <a:lnTo>
                    <a:pt x="64" y="74"/>
                  </a:lnTo>
                  <a:lnTo>
                    <a:pt x="70" y="74"/>
                  </a:lnTo>
                  <a:lnTo>
                    <a:pt x="74" y="72"/>
                  </a:lnTo>
                  <a:lnTo>
                    <a:pt x="83" y="72"/>
                  </a:lnTo>
                  <a:lnTo>
                    <a:pt x="85" y="69"/>
                  </a:lnTo>
                  <a:lnTo>
                    <a:pt x="91" y="67"/>
                  </a:lnTo>
                  <a:lnTo>
                    <a:pt x="96" y="63"/>
                  </a:lnTo>
                  <a:lnTo>
                    <a:pt x="100" y="59"/>
                  </a:lnTo>
                  <a:lnTo>
                    <a:pt x="104" y="56"/>
                  </a:lnTo>
                  <a:lnTo>
                    <a:pt x="106" y="54"/>
                  </a:lnTo>
                  <a:lnTo>
                    <a:pt x="109" y="49"/>
                  </a:lnTo>
                  <a:lnTo>
                    <a:pt x="111" y="43"/>
                  </a:lnTo>
                  <a:lnTo>
                    <a:pt x="114" y="38"/>
                  </a:lnTo>
                  <a:lnTo>
                    <a:pt x="117" y="34"/>
                  </a:lnTo>
                  <a:lnTo>
                    <a:pt x="117" y="29"/>
                  </a:lnTo>
                  <a:lnTo>
                    <a:pt x="117" y="23"/>
                  </a:lnTo>
                  <a:lnTo>
                    <a:pt x="117" y="18"/>
                  </a:lnTo>
                  <a:lnTo>
                    <a:pt x="117" y="16"/>
                  </a:lnTo>
                  <a:lnTo>
                    <a:pt x="114" y="11"/>
                  </a:lnTo>
                  <a:lnTo>
                    <a:pt x="114" y="8"/>
                  </a:lnTo>
                  <a:lnTo>
                    <a:pt x="114" y="5"/>
                  </a:lnTo>
                  <a:lnTo>
                    <a:pt x="111" y="3"/>
                  </a:lnTo>
                  <a:lnTo>
                    <a:pt x="109" y="0"/>
                  </a:lnTo>
                  <a:lnTo>
                    <a:pt x="109" y="3"/>
                  </a:lnTo>
                  <a:lnTo>
                    <a:pt x="106" y="8"/>
                  </a:lnTo>
                  <a:lnTo>
                    <a:pt x="104" y="11"/>
                  </a:lnTo>
                  <a:lnTo>
                    <a:pt x="100" y="13"/>
                  </a:lnTo>
                  <a:lnTo>
                    <a:pt x="98" y="16"/>
                  </a:lnTo>
                  <a:lnTo>
                    <a:pt x="96" y="18"/>
                  </a:lnTo>
                  <a:lnTo>
                    <a:pt x="91" y="21"/>
                  </a:lnTo>
                  <a:lnTo>
                    <a:pt x="87" y="23"/>
                  </a:lnTo>
                  <a:lnTo>
                    <a:pt x="85" y="25"/>
                  </a:lnTo>
                  <a:lnTo>
                    <a:pt x="83" y="25"/>
                  </a:lnTo>
                  <a:lnTo>
                    <a:pt x="77" y="29"/>
                  </a:lnTo>
                  <a:lnTo>
                    <a:pt x="74" y="31"/>
                  </a:lnTo>
                  <a:lnTo>
                    <a:pt x="70" y="31"/>
                  </a:lnTo>
                  <a:lnTo>
                    <a:pt x="66" y="31"/>
                  </a:lnTo>
                  <a:lnTo>
                    <a:pt x="61" y="34"/>
                  </a:lnTo>
                  <a:lnTo>
                    <a:pt x="59" y="34"/>
                  </a:lnTo>
                </a:path>
              </a:pathLst>
            </a:custGeom>
            <a:solidFill>
              <a:srgbClr val="FFD900"/>
            </a:solidFill>
            <a:ln w="12700" cap="rnd">
              <a:solidFill>
                <a:srgbClr val="3366FF"/>
              </a:solidFill>
              <a:round/>
              <a:headEnd/>
              <a:tailEnd/>
            </a:ln>
          </p:spPr>
          <p:txBody>
            <a:bodyPr/>
            <a:lstStyle/>
            <a:p>
              <a:endParaRPr lang="fr-FR"/>
            </a:p>
          </p:txBody>
        </p:sp>
        <p:sp>
          <p:nvSpPr>
            <p:cNvPr id="53284" name="Freeform 25"/>
            <p:cNvSpPr>
              <a:spLocks/>
            </p:cNvSpPr>
            <p:nvPr/>
          </p:nvSpPr>
          <p:spPr bwMode="auto">
            <a:xfrm>
              <a:off x="3176" y="2040"/>
              <a:ext cx="128" cy="85"/>
            </a:xfrm>
            <a:custGeom>
              <a:avLst/>
              <a:gdLst>
                <a:gd name="T0" fmla="*/ 58 w 128"/>
                <a:gd name="T1" fmla="*/ 35 h 85"/>
                <a:gd name="T2" fmla="*/ 49 w 128"/>
                <a:gd name="T3" fmla="*/ 35 h 85"/>
                <a:gd name="T4" fmla="*/ 43 w 128"/>
                <a:gd name="T5" fmla="*/ 32 h 85"/>
                <a:gd name="T6" fmla="*/ 35 w 128"/>
                <a:gd name="T7" fmla="*/ 29 h 85"/>
                <a:gd name="T8" fmla="*/ 29 w 128"/>
                <a:gd name="T9" fmla="*/ 24 h 85"/>
                <a:gd name="T10" fmla="*/ 20 w 128"/>
                <a:gd name="T11" fmla="*/ 18 h 85"/>
                <a:gd name="T12" fmla="*/ 14 w 128"/>
                <a:gd name="T13" fmla="*/ 12 h 85"/>
                <a:gd name="T14" fmla="*/ 8 w 128"/>
                <a:gd name="T15" fmla="*/ 4 h 85"/>
                <a:gd name="T16" fmla="*/ 6 w 128"/>
                <a:gd name="T17" fmla="*/ 4 h 85"/>
                <a:gd name="T18" fmla="*/ 4 w 128"/>
                <a:gd name="T19" fmla="*/ 6 h 85"/>
                <a:gd name="T20" fmla="*/ 4 w 128"/>
                <a:gd name="T21" fmla="*/ 12 h 85"/>
                <a:gd name="T22" fmla="*/ 0 w 128"/>
                <a:gd name="T23" fmla="*/ 20 h 85"/>
                <a:gd name="T24" fmla="*/ 0 w 128"/>
                <a:gd name="T25" fmla="*/ 32 h 85"/>
                <a:gd name="T26" fmla="*/ 4 w 128"/>
                <a:gd name="T27" fmla="*/ 43 h 85"/>
                <a:gd name="T28" fmla="*/ 8 w 128"/>
                <a:gd name="T29" fmla="*/ 55 h 85"/>
                <a:gd name="T30" fmla="*/ 14 w 128"/>
                <a:gd name="T31" fmla="*/ 64 h 85"/>
                <a:gd name="T32" fmla="*/ 23 w 128"/>
                <a:gd name="T33" fmla="*/ 72 h 85"/>
                <a:gd name="T34" fmla="*/ 35 w 128"/>
                <a:gd name="T35" fmla="*/ 78 h 85"/>
                <a:gd name="T36" fmla="*/ 47 w 128"/>
                <a:gd name="T37" fmla="*/ 82 h 85"/>
                <a:gd name="T38" fmla="*/ 58 w 128"/>
                <a:gd name="T39" fmla="*/ 84 h 85"/>
                <a:gd name="T40" fmla="*/ 69 w 128"/>
                <a:gd name="T41" fmla="*/ 84 h 85"/>
                <a:gd name="T42" fmla="*/ 84 w 128"/>
                <a:gd name="T43" fmla="*/ 82 h 85"/>
                <a:gd name="T44" fmla="*/ 92 w 128"/>
                <a:gd name="T45" fmla="*/ 78 h 85"/>
                <a:gd name="T46" fmla="*/ 104 w 128"/>
                <a:gd name="T47" fmla="*/ 72 h 85"/>
                <a:gd name="T48" fmla="*/ 113 w 128"/>
                <a:gd name="T49" fmla="*/ 64 h 85"/>
                <a:gd name="T50" fmla="*/ 119 w 128"/>
                <a:gd name="T51" fmla="*/ 55 h 85"/>
                <a:gd name="T52" fmla="*/ 123 w 128"/>
                <a:gd name="T53" fmla="*/ 43 h 85"/>
                <a:gd name="T54" fmla="*/ 127 w 128"/>
                <a:gd name="T55" fmla="*/ 32 h 85"/>
                <a:gd name="T56" fmla="*/ 127 w 128"/>
                <a:gd name="T57" fmla="*/ 20 h 85"/>
                <a:gd name="T58" fmla="*/ 127 w 128"/>
                <a:gd name="T59" fmla="*/ 12 h 85"/>
                <a:gd name="T60" fmla="*/ 123 w 128"/>
                <a:gd name="T61" fmla="*/ 6 h 85"/>
                <a:gd name="T62" fmla="*/ 121 w 128"/>
                <a:gd name="T63" fmla="*/ 0 h 85"/>
                <a:gd name="T64" fmla="*/ 115 w 128"/>
                <a:gd name="T65" fmla="*/ 6 h 85"/>
                <a:gd name="T66" fmla="*/ 109 w 128"/>
                <a:gd name="T67" fmla="*/ 14 h 85"/>
                <a:gd name="T68" fmla="*/ 104 w 128"/>
                <a:gd name="T69" fmla="*/ 20 h 85"/>
                <a:gd name="T70" fmla="*/ 95 w 128"/>
                <a:gd name="T71" fmla="*/ 26 h 85"/>
                <a:gd name="T72" fmla="*/ 90 w 128"/>
                <a:gd name="T73" fmla="*/ 29 h 85"/>
                <a:gd name="T74" fmla="*/ 80 w 128"/>
                <a:gd name="T75" fmla="*/ 32 h 85"/>
                <a:gd name="T76" fmla="*/ 72 w 128"/>
                <a:gd name="T77" fmla="*/ 35 h 85"/>
                <a:gd name="T78" fmla="*/ 64 w 128"/>
                <a:gd name="T79" fmla="*/ 35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85"/>
                <a:gd name="T122" fmla="*/ 128 w 128"/>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85">
                  <a:moveTo>
                    <a:pt x="64" y="35"/>
                  </a:moveTo>
                  <a:lnTo>
                    <a:pt x="58" y="35"/>
                  </a:lnTo>
                  <a:lnTo>
                    <a:pt x="55" y="35"/>
                  </a:lnTo>
                  <a:lnTo>
                    <a:pt x="49" y="35"/>
                  </a:lnTo>
                  <a:lnTo>
                    <a:pt x="47" y="32"/>
                  </a:lnTo>
                  <a:lnTo>
                    <a:pt x="43" y="32"/>
                  </a:lnTo>
                  <a:lnTo>
                    <a:pt x="37" y="29"/>
                  </a:lnTo>
                  <a:lnTo>
                    <a:pt x="35" y="29"/>
                  </a:lnTo>
                  <a:lnTo>
                    <a:pt x="32" y="26"/>
                  </a:lnTo>
                  <a:lnTo>
                    <a:pt x="29" y="24"/>
                  </a:lnTo>
                  <a:lnTo>
                    <a:pt x="23" y="20"/>
                  </a:lnTo>
                  <a:lnTo>
                    <a:pt x="20" y="18"/>
                  </a:lnTo>
                  <a:lnTo>
                    <a:pt x="18" y="14"/>
                  </a:lnTo>
                  <a:lnTo>
                    <a:pt x="14" y="12"/>
                  </a:lnTo>
                  <a:lnTo>
                    <a:pt x="12" y="10"/>
                  </a:lnTo>
                  <a:lnTo>
                    <a:pt x="8" y="4"/>
                  </a:lnTo>
                  <a:lnTo>
                    <a:pt x="6" y="0"/>
                  </a:lnTo>
                  <a:lnTo>
                    <a:pt x="6" y="4"/>
                  </a:lnTo>
                  <a:lnTo>
                    <a:pt x="4" y="4"/>
                  </a:lnTo>
                  <a:lnTo>
                    <a:pt x="4" y="6"/>
                  </a:lnTo>
                  <a:lnTo>
                    <a:pt x="4" y="10"/>
                  </a:lnTo>
                  <a:lnTo>
                    <a:pt x="4" y="12"/>
                  </a:lnTo>
                  <a:lnTo>
                    <a:pt x="0" y="18"/>
                  </a:lnTo>
                  <a:lnTo>
                    <a:pt x="0" y="20"/>
                  </a:lnTo>
                  <a:lnTo>
                    <a:pt x="0" y="26"/>
                  </a:lnTo>
                  <a:lnTo>
                    <a:pt x="0" y="32"/>
                  </a:lnTo>
                  <a:lnTo>
                    <a:pt x="0" y="38"/>
                  </a:lnTo>
                  <a:lnTo>
                    <a:pt x="4" y="43"/>
                  </a:lnTo>
                  <a:lnTo>
                    <a:pt x="6" y="49"/>
                  </a:lnTo>
                  <a:lnTo>
                    <a:pt x="8" y="55"/>
                  </a:lnTo>
                  <a:lnTo>
                    <a:pt x="12" y="58"/>
                  </a:lnTo>
                  <a:lnTo>
                    <a:pt x="14" y="64"/>
                  </a:lnTo>
                  <a:lnTo>
                    <a:pt x="20" y="67"/>
                  </a:lnTo>
                  <a:lnTo>
                    <a:pt x="23" y="72"/>
                  </a:lnTo>
                  <a:lnTo>
                    <a:pt x="29" y="76"/>
                  </a:lnTo>
                  <a:lnTo>
                    <a:pt x="35" y="78"/>
                  </a:lnTo>
                  <a:lnTo>
                    <a:pt x="37" y="82"/>
                  </a:lnTo>
                  <a:lnTo>
                    <a:pt x="47" y="82"/>
                  </a:lnTo>
                  <a:lnTo>
                    <a:pt x="52" y="84"/>
                  </a:lnTo>
                  <a:lnTo>
                    <a:pt x="58" y="84"/>
                  </a:lnTo>
                  <a:lnTo>
                    <a:pt x="64" y="84"/>
                  </a:lnTo>
                  <a:lnTo>
                    <a:pt x="69" y="84"/>
                  </a:lnTo>
                  <a:lnTo>
                    <a:pt x="75" y="84"/>
                  </a:lnTo>
                  <a:lnTo>
                    <a:pt x="84" y="82"/>
                  </a:lnTo>
                  <a:lnTo>
                    <a:pt x="90" y="82"/>
                  </a:lnTo>
                  <a:lnTo>
                    <a:pt x="92" y="78"/>
                  </a:lnTo>
                  <a:lnTo>
                    <a:pt x="98" y="76"/>
                  </a:lnTo>
                  <a:lnTo>
                    <a:pt x="104" y="72"/>
                  </a:lnTo>
                  <a:lnTo>
                    <a:pt x="109" y="67"/>
                  </a:lnTo>
                  <a:lnTo>
                    <a:pt x="113" y="64"/>
                  </a:lnTo>
                  <a:lnTo>
                    <a:pt x="115" y="58"/>
                  </a:lnTo>
                  <a:lnTo>
                    <a:pt x="119" y="55"/>
                  </a:lnTo>
                  <a:lnTo>
                    <a:pt x="121" y="49"/>
                  </a:lnTo>
                  <a:lnTo>
                    <a:pt x="123" y="43"/>
                  </a:lnTo>
                  <a:lnTo>
                    <a:pt x="127" y="38"/>
                  </a:lnTo>
                  <a:lnTo>
                    <a:pt x="127" y="32"/>
                  </a:lnTo>
                  <a:lnTo>
                    <a:pt x="127" y="26"/>
                  </a:lnTo>
                  <a:lnTo>
                    <a:pt x="127" y="20"/>
                  </a:lnTo>
                  <a:lnTo>
                    <a:pt x="127" y="14"/>
                  </a:lnTo>
                  <a:lnTo>
                    <a:pt x="127" y="12"/>
                  </a:lnTo>
                  <a:lnTo>
                    <a:pt x="123" y="10"/>
                  </a:lnTo>
                  <a:lnTo>
                    <a:pt x="123" y="6"/>
                  </a:lnTo>
                  <a:lnTo>
                    <a:pt x="121" y="4"/>
                  </a:lnTo>
                  <a:lnTo>
                    <a:pt x="121" y="0"/>
                  </a:lnTo>
                  <a:lnTo>
                    <a:pt x="119" y="4"/>
                  </a:lnTo>
                  <a:lnTo>
                    <a:pt x="115" y="6"/>
                  </a:lnTo>
                  <a:lnTo>
                    <a:pt x="113" y="12"/>
                  </a:lnTo>
                  <a:lnTo>
                    <a:pt x="109" y="14"/>
                  </a:lnTo>
                  <a:lnTo>
                    <a:pt x="107" y="18"/>
                  </a:lnTo>
                  <a:lnTo>
                    <a:pt x="104" y="20"/>
                  </a:lnTo>
                  <a:lnTo>
                    <a:pt x="101" y="24"/>
                  </a:lnTo>
                  <a:lnTo>
                    <a:pt x="95" y="26"/>
                  </a:lnTo>
                  <a:lnTo>
                    <a:pt x="92" y="29"/>
                  </a:lnTo>
                  <a:lnTo>
                    <a:pt x="90" y="29"/>
                  </a:lnTo>
                  <a:lnTo>
                    <a:pt x="84" y="32"/>
                  </a:lnTo>
                  <a:lnTo>
                    <a:pt x="80" y="32"/>
                  </a:lnTo>
                  <a:lnTo>
                    <a:pt x="75" y="35"/>
                  </a:lnTo>
                  <a:lnTo>
                    <a:pt x="72" y="35"/>
                  </a:lnTo>
                  <a:lnTo>
                    <a:pt x="69" y="35"/>
                  </a:lnTo>
                  <a:lnTo>
                    <a:pt x="64" y="35"/>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85" name="Freeform 26"/>
            <p:cNvSpPr>
              <a:spLocks/>
            </p:cNvSpPr>
            <p:nvPr/>
          </p:nvSpPr>
          <p:spPr bwMode="auto">
            <a:xfrm>
              <a:off x="3177" y="2037"/>
              <a:ext cx="133" cy="92"/>
            </a:xfrm>
            <a:custGeom>
              <a:avLst/>
              <a:gdLst>
                <a:gd name="T0" fmla="*/ 13 w 133"/>
                <a:gd name="T1" fmla="*/ 5 h 92"/>
                <a:gd name="T2" fmla="*/ 11 w 133"/>
                <a:gd name="T3" fmla="*/ 11 h 92"/>
                <a:gd name="T4" fmla="*/ 8 w 133"/>
                <a:gd name="T5" fmla="*/ 15 h 92"/>
                <a:gd name="T6" fmla="*/ 8 w 133"/>
                <a:gd name="T7" fmla="*/ 24 h 92"/>
                <a:gd name="T8" fmla="*/ 8 w 133"/>
                <a:gd name="T9" fmla="*/ 31 h 92"/>
                <a:gd name="T10" fmla="*/ 11 w 133"/>
                <a:gd name="T11" fmla="*/ 41 h 92"/>
                <a:gd name="T12" fmla="*/ 13 w 133"/>
                <a:gd name="T13" fmla="*/ 52 h 92"/>
                <a:gd name="T14" fmla="*/ 21 w 133"/>
                <a:gd name="T15" fmla="*/ 60 h 92"/>
                <a:gd name="T16" fmla="*/ 29 w 133"/>
                <a:gd name="T17" fmla="*/ 67 h 92"/>
                <a:gd name="T18" fmla="*/ 38 w 133"/>
                <a:gd name="T19" fmla="*/ 73 h 92"/>
                <a:gd name="T20" fmla="*/ 48 w 133"/>
                <a:gd name="T21" fmla="*/ 76 h 92"/>
                <a:gd name="T22" fmla="*/ 62 w 133"/>
                <a:gd name="T23" fmla="*/ 78 h 92"/>
                <a:gd name="T24" fmla="*/ 73 w 133"/>
                <a:gd name="T25" fmla="*/ 78 h 92"/>
                <a:gd name="T26" fmla="*/ 83 w 133"/>
                <a:gd name="T27" fmla="*/ 76 h 92"/>
                <a:gd name="T28" fmla="*/ 94 w 133"/>
                <a:gd name="T29" fmla="*/ 73 h 92"/>
                <a:gd name="T30" fmla="*/ 105 w 133"/>
                <a:gd name="T31" fmla="*/ 67 h 92"/>
                <a:gd name="T32" fmla="*/ 113 w 133"/>
                <a:gd name="T33" fmla="*/ 60 h 92"/>
                <a:gd name="T34" fmla="*/ 119 w 133"/>
                <a:gd name="T35" fmla="*/ 52 h 92"/>
                <a:gd name="T36" fmla="*/ 123 w 133"/>
                <a:gd name="T37" fmla="*/ 41 h 92"/>
                <a:gd name="T38" fmla="*/ 126 w 133"/>
                <a:gd name="T39" fmla="*/ 31 h 92"/>
                <a:gd name="T40" fmla="*/ 126 w 133"/>
                <a:gd name="T41" fmla="*/ 21 h 92"/>
                <a:gd name="T42" fmla="*/ 123 w 133"/>
                <a:gd name="T43" fmla="*/ 13 h 92"/>
                <a:gd name="T44" fmla="*/ 123 w 133"/>
                <a:gd name="T45" fmla="*/ 8 h 92"/>
                <a:gd name="T46" fmla="*/ 121 w 133"/>
                <a:gd name="T47" fmla="*/ 2 h 92"/>
                <a:gd name="T48" fmla="*/ 123 w 133"/>
                <a:gd name="T49" fmla="*/ 5 h 92"/>
                <a:gd name="T50" fmla="*/ 129 w 133"/>
                <a:gd name="T51" fmla="*/ 13 h 92"/>
                <a:gd name="T52" fmla="*/ 132 w 133"/>
                <a:gd name="T53" fmla="*/ 21 h 92"/>
                <a:gd name="T54" fmla="*/ 132 w 133"/>
                <a:gd name="T55" fmla="*/ 28 h 92"/>
                <a:gd name="T56" fmla="*/ 132 w 133"/>
                <a:gd name="T57" fmla="*/ 39 h 92"/>
                <a:gd name="T58" fmla="*/ 132 w 133"/>
                <a:gd name="T59" fmla="*/ 44 h 92"/>
                <a:gd name="T60" fmla="*/ 129 w 133"/>
                <a:gd name="T61" fmla="*/ 52 h 92"/>
                <a:gd name="T62" fmla="*/ 126 w 133"/>
                <a:gd name="T63" fmla="*/ 60 h 92"/>
                <a:gd name="T64" fmla="*/ 121 w 133"/>
                <a:gd name="T65" fmla="*/ 65 h 92"/>
                <a:gd name="T66" fmla="*/ 115 w 133"/>
                <a:gd name="T67" fmla="*/ 73 h 92"/>
                <a:gd name="T68" fmla="*/ 110 w 133"/>
                <a:gd name="T69" fmla="*/ 76 h 92"/>
                <a:gd name="T70" fmla="*/ 105 w 133"/>
                <a:gd name="T71" fmla="*/ 80 h 92"/>
                <a:gd name="T72" fmla="*/ 94 w 133"/>
                <a:gd name="T73" fmla="*/ 86 h 92"/>
                <a:gd name="T74" fmla="*/ 86 w 133"/>
                <a:gd name="T75" fmla="*/ 89 h 92"/>
                <a:gd name="T76" fmla="*/ 78 w 133"/>
                <a:gd name="T77" fmla="*/ 91 h 92"/>
                <a:gd name="T78" fmla="*/ 67 w 133"/>
                <a:gd name="T79" fmla="*/ 91 h 92"/>
                <a:gd name="T80" fmla="*/ 56 w 133"/>
                <a:gd name="T81" fmla="*/ 91 h 92"/>
                <a:gd name="T82" fmla="*/ 48 w 133"/>
                <a:gd name="T83" fmla="*/ 89 h 92"/>
                <a:gd name="T84" fmla="*/ 38 w 133"/>
                <a:gd name="T85" fmla="*/ 86 h 92"/>
                <a:gd name="T86" fmla="*/ 29 w 133"/>
                <a:gd name="T87" fmla="*/ 80 h 92"/>
                <a:gd name="T88" fmla="*/ 21 w 133"/>
                <a:gd name="T89" fmla="*/ 76 h 92"/>
                <a:gd name="T90" fmla="*/ 13 w 133"/>
                <a:gd name="T91" fmla="*/ 65 h 92"/>
                <a:gd name="T92" fmla="*/ 6 w 133"/>
                <a:gd name="T93" fmla="*/ 54 h 92"/>
                <a:gd name="T94" fmla="*/ 2 w 133"/>
                <a:gd name="T95" fmla="*/ 41 h 92"/>
                <a:gd name="T96" fmla="*/ 0 w 133"/>
                <a:gd name="T97" fmla="*/ 28 h 92"/>
                <a:gd name="T98" fmla="*/ 2 w 133"/>
                <a:gd name="T99" fmla="*/ 15 h 92"/>
                <a:gd name="T100" fmla="*/ 8 w 133"/>
                <a:gd name="T101" fmla="*/ 8 h 92"/>
                <a:gd name="T102" fmla="*/ 11 w 133"/>
                <a:gd name="T103" fmla="*/ 2 h 92"/>
                <a:gd name="T104" fmla="*/ 13 w 133"/>
                <a:gd name="T105" fmla="*/ 2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
                <a:gd name="T160" fmla="*/ 0 h 92"/>
                <a:gd name="T161" fmla="*/ 133 w 133"/>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 h="92">
                  <a:moveTo>
                    <a:pt x="13" y="2"/>
                  </a:moveTo>
                  <a:lnTo>
                    <a:pt x="13" y="5"/>
                  </a:lnTo>
                  <a:lnTo>
                    <a:pt x="11" y="8"/>
                  </a:lnTo>
                  <a:lnTo>
                    <a:pt x="11" y="11"/>
                  </a:lnTo>
                  <a:lnTo>
                    <a:pt x="11" y="13"/>
                  </a:lnTo>
                  <a:lnTo>
                    <a:pt x="8" y="15"/>
                  </a:lnTo>
                  <a:lnTo>
                    <a:pt x="8" y="18"/>
                  </a:lnTo>
                  <a:lnTo>
                    <a:pt x="8" y="24"/>
                  </a:lnTo>
                  <a:lnTo>
                    <a:pt x="8" y="26"/>
                  </a:lnTo>
                  <a:lnTo>
                    <a:pt x="8" y="31"/>
                  </a:lnTo>
                  <a:lnTo>
                    <a:pt x="8" y="37"/>
                  </a:lnTo>
                  <a:lnTo>
                    <a:pt x="11" y="41"/>
                  </a:lnTo>
                  <a:lnTo>
                    <a:pt x="11" y="47"/>
                  </a:lnTo>
                  <a:lnTo>
                    <a:pt x="13" y="52"/>
                  </a:lnTo>
                  <a:lnTo>
                    <a:pt x="19" y="57"/>
                  </a:lnTo>
                  <a:lnTo>
                    <a:pt x="21" y="60"/>
                  </a:lnTo>
                  <a:lnTo>
                    <a:pt x="25" y="63"/>
                  </a:lnTo>
                  <a:lnTo>
                    <a:pt x="29" y="67"/>
                  </a:lnTo>
                  <a:lnTo>
                    <a:pt x="35" y="70"/>
                  </a:lnTo>
                  <a:lnTo>
                    <a:pt x="38" y="73"/>
                  </a:lnTo>
                  <a:lnTo>
                    <a:pt x="43" y="76"/>
                  </a:lnTo>
                  <a:lnTo>
                    <a:pt x="48" y="76"/>
                  </a:lnTo>
                  <a:lnTo>
                    <a:pt x="56" y="78"/>
                  </a:lnTo>
                  <a:lnTo>
                    <a:pt x="62" y="78"/>
                  </a:lnTo>
                  <a:lnTo>
                    <a:pt x="67" y="78"/>
                  </a:lnTo>
                  <a:lnTo>
                    <a:pt x="73" y="78"/>
                  </a:lnTo>
                  <a:lnTo>
                    <a:pt x="78" y="78"/>
                  </a:lnTo>
                  <a:lnTo>
                    <a:pt x="83" y="76"/>
                  </a:lnTo>
                  <a:lnTo>
                    <a:pt x="92" y="76"/>
                  </a:lnTo>
                  <a:lnTo>
                    <a:pt x="94" y="73"/>
                  </a:lnTo>
                  <a:lnTo>
                    <a:pt x="100" y="70"/>
                  </a:lnTo>
                  <a:lnTo>
                    <a:pt x="105" y="67"/>
                  </a:lnTo>
                  <a:lnTo>
                    <a:pt x="110" y="63"/>
                  </a:lnTo>
                  <a:lnTo>
                    <a:pt x="113" y="60"/>
                  </a:lnTo>
                  <a:lnTo>
                    <a:pt x="115" y="57"/>
                  </a:lnTo>
                  <a:lnTo>
                    <a:pt x="119" y="52"/>
                  </a:lnTo>
                  <a:lnTo>
                    <a:pt x="121" y="47"/>
                  </a:lnTo>
                  <a:lnTo>
                    <a:pt x="123" y="41"/>
                  </a:lnTo>
                  <a:lnTo>
                    <a:pt x="126" y="37"/>
                  </a:lnTo>
                  <a:lnTo>
                    <a:pt x="126" y="31"/>
                  </a:lnTo>
                  <a:lnTo>
                    <a:pt x="126" y="26"/>
                  </a:lnTo>
                  <a:lnTo>
                    <a:pt x="126" y="21"/>
                  </a:lnTo>
                  <a:lnTo>
                    <a:pt x="126" y="18"/>
                  </a:lnTo>
                  <a:lnTo>
                    <a:pt x="123" y="13"/>
                  </a:lnTo>
                  <a:lnTo>
                    <a:pt x="123" y="11"/>
                  </a:lnTo>
                  <a:lnTo>
                    <a:pt x="123" y="8"/>
                  </a:lnTo>
                  <a:lnTo>
                    <a:pt x="121" y="5"/>
                  </a:lnTo>
                  <a:lnTo>
                    <a:pt x="121" y="2"/>
                  </a:lnTo>
                  <a:lnTo>
                    <a:pt x="121" y="0"/>
                  </a:lnTo>
                  <a:lnTo>
                    <a:pt x="123" y="5"/>
                  </a:lnTo>
                  <a:lnTo>
                    <a:pt x="126" y="8"/>
                  </a:lnTo>
                  <a:lnTo>
                    <a:pt x="129" y="13"/>
                  </a:lnTo>
                  <a:lnTo>
                    <a:pt x="129" y="15"/>
                  </a:lnTo>
                  <a:lnTo>
                    <a:pt x="132" y="21"/>
                  </a:lnTo>
                  <a:lnTo>
                    <a:pt x="132" y="26"/>
                  </a:lnTo>
                  <a:lnTo>
                    <a:pt x="132" y="28"/>
                  </a:lnTo>
                  <a:lnTo>
                    <a:pt x="132" y="34"/>
                  </a:lnTo>
                  <a:lnTo>
                    <a:pt x="132" y="39"/>
                  </a:lnTo>
                  <a:lnTo>
                    <a:pt x="132" y="41"/>
                  </a:lnTo>
                  <a:lnTo>
                    <a:pt x="132" y="44"/>
                  </a:lnTo>
                  <a:lnTo>
                    <a:pt x="129" y="50"/>
                  </a:lnTo>
                  <a:lnTo>
                    <a:pt x="129" y="52"/>
                  </a:lnTo>
                  <a:lnTo>
                    <a:pt x="126" y="57"/>
                  </a:lnTo>
                  <a:lnTo>
                    <a:pt x="126" y="60"/>
                  </a:lnTo>
                  <a:lnTo>
                    <a:pt x="123" y="63"/>
                  </a:lnTo>
                  <a:lnTo>
                    <a:pt x="121" y="65"/>
                  </a:lnTo>
                  <a:lnTo>
                    <a:pt x="119" y="67"/>
                  </a:lnTo>
                  <a:lnTo>
                    <a:pt x="115" y="73"/>
                  </a:lnTo>
                  <a:lnTo>
                    <a:pt x="113" y="76"/>
                  </a:lnTo>
                  <a:lnTo>
                    <a:pt x="110" y="76"/>
                  </a:lnTo>
                  <a:lnTo>
                    <a:pt x="107" y="78"/>
                  </a:lnTo>
                  <a:lnTo>
                    <a:pt x="105" y="80"/>
                  </a:lnTo>
                  <a:lnTo>
                    <a:pt x="100" y="83"/>
                  </a:lnTo>
                  <a:lnTo>
                    <a:pt x="94" y="86"/>
                  </a:lnTo>
                  <a:lnTo>
                    <a:pt x="92" y="89"/>
                  </a:lnTo>
                  <a:lnTo>
                    <a:pt x="86" y="89"/>
                  </a:lnTo>
                  <a:lnTo>
                    <a:pt x="81" y="91"/>
                  </a:lnTo>
                  <a:lnTo>
                    <a:pt x="78" y="91"/>
                  </a:lnTo>
                  <a:lnTo>
                    <a:pt x="73" y="91"/>
                  </a:lnTo>
                  <a:lnTo>
                    <a:pt x="67" y="91"/>
                  </a:lnTo>
                  <a:lnTo>
                    <a:pt x="62" y="91"/>
                  </a:lnTo>
                  <a:lnTo>
                    <a:pt x="56" y="91"/>
                  </a:lnTo>
                  <a:lnTo>
                    <a:pt x="51" y="91"/>
                  </a:lnTo>
                  <a:lnTo>
                    <a:pt x="48" y="89"/>
                  </a:lnTo>
                  <a:lnTo>
                    <a:pt x="43" y="89"/>
                  </a:lnTo>
                  <a:lnTo>
                    <a:pt x="38" y="86"/>
                  </a:lnTo>
                  <a:lnTo>
                    <a:pt x="35" y="83"/>
                  </a:lnTo>
                  <a:lnTo>
                    <a:pt x="29" y="80"/>
                  </a:lnTo>
                  <a:lnTo>
                    <a:pt x="27" y="78"/>
                  </a:lnTo>
                  <a:lnTo>
                    <a:pt x="21" y="76"/>
                  </a:lnTo>
                  <a:lnTo>
                    <a:pt x="16" y="70"/>
                  </a:lnTo>
                  <a:lnTo>
                    <a:pt x="13" y="65"/>
                  </a:lnTo>
                  <a:lnTo>
                    <a:pt x="8" y="60"/>
                  </a:lnTo>
                  <a:lnTo>
                    <a:pt x="6" y="54"/>
                  </a:lnTo>
                  <a:lnTo>
                    <a:pt x="2" y="50"/>
                  </a:lnTo>
                  <a:lnTo>
                    <a:pt x="2" y="41"/>
                  </a:lnTo>
                  <a:lnTo>
                    <a:pt x="0" y="34"/>
                  </a:lnTo>
                  <a:lnTo>
                    <a:pt x="0" y="28"/>
                  </a:lnTo>
                  <a:lnTo>
                    <a:pt x="2" y="21"/>
                  </a:lnTo>
                  <a:lnTo>
                    <a:pt x="2" y="15"/>
                  </a:lnTo>
                  <a:lnTo>
                    <a:pt x="6" y="13"/>
                  </a:lnTo>
                  <a:lnTo>
                    <a:pt x="8" y="8"/>
                  </a:lnTo>
                  <a:lnTo>
                    <a:pt x="11" y="5"/>
                  </a:lnTo>
                  <a:lnTo>
                    <a:pt x="11" y="2"/>
                  </a:lnTo>
                  <a:lnTo>
                    <a:pt x="13" y="0"/>
                  </a:lnTo>
                  <a:lnTo>
                    <a:pt x="13" y="2"/>
                  </a:lnTo>
                </a:path>
              </a:pathLst>
            </a:custGeom>
            <a:solidFill>
              <a:srgbClr val="FFD900"/>
            </a:solidFill>
            <a:ln w="12700" cap="rnd">
              <a:solidFill>
                <a:srgbClr val="3366FF"/>
              </a:solidFill>
              <a:round/>
              <a:headEnd/>
              <a:tailEnd/>
            </a:ln>
          </p:spPr>
          <p:txBody>
            <a:bodyPr/>
            <a:lstStyle/>
            <a:p>
              <a:endParaRPr lang="fr-FR"/>
            </a:p>
          </p:txBody>
        </p:sp>
        <p:sp>
          <p:nvSpPr>
            <p:cNvPr id="53286" name="Freeform 27"/>
            <p:cNvSpPr>
              <a:spLocks/>
            </p:cNvSpPr>
            <p:nvPr/>
          </p:nvSpPr>
          <p:spPr bwMode="auto">
            <a:xfrm>
              <a:off x="3170" y="2037"/>
              <a:ext cx="145" cy="102"/>
            </a:xfrm>
            <a:custGeom>
              <a:avLst/>
              <a:gdLst>
                <a:gd name="T0" fmla="*/ 12 w 143"/>
                <a:gd name="T1" fmla="*/ 6 h 102"/>
                <a:gd name="T2" fmla="*/ 10 w 143"/>
                <a:gd name="T3" fmla="*/ 12 h 102"/>
                <a:gd name="T4" fmla="*/ 6 w 143"/>
                <a:gd name="T5" fmla="*/ 20 h 102"/>
                <a:gd name="T6" fmla="*/ 6 w 143"/>
                <a:gd name="T7" fmla="*/ 29 h 102"/>
                <a:gd name="T8" fmla="*/ 10 w 143"/>
                <a:gd name="T9" fmla="*/ 41 h 102"/>
                <a:gd name="T10" fmla="*/ 12 w 143"/>
                <a:gd name="T11" fmla="*/ 52 h 102"/>
                <a:gd name="T12" fmla="*/ 18 w 143"/>
                <a:gd name="T13" fmla="*/ 60 h 102"/>
                <a:gd name="T14" fmla="*/ 26 w 143"/>
                <a:gd name="T15" fmla="*/ 70 h 102"/>
                <a:gd name="T16" fmla="*/ 35 w 143"/>
                <a:gd name="T17" fmla="*/ 78 h 102"/>
                <a:gd name="T18" fmla="*/ 85 w 143"/>
                <a:gd name="T19" fmla="*/ 84 h 102"/>
                <a:gd name="T20" fmla="*/ 100 w 143"/>
                <a:gd name="T21" fmla="*/ 87 h 102"/>
                <a:gd name="T22" fmla="*/ 116 w 143"/>
                <a:gd name="T23" fmla="*/ 87 h 102"/>
                <a:gd name="T24" fmla="*/ 140 w 143"/>
                <a:gd name="T25" fmla="*/ 87 h 102"/>
                <a:gd name="T26" fmla="*/ 168 w 143"/>
                <a:gd name="T27" fmla="*/ 84 h 102"/>
                <a:gd name="T28" fmla="*/ 189 w 143"/>
                <a:gd name="T29" fmla="*/ 78 h 102"/>
                <a:gd name="T30" fmla="*/ 210 w 143"/>
                <a:gd name="T31" fmla="*/ 70 h 102"/>
                <a:gd name="T32" fmla="*/ 219 w 143"/>
                <a:gd name="T33" fmla="*/ 60 h 102"/>
                <a:gd name="T34" fmla="*/ 228 w 143"/>
                <a:gd name="T35" fmla="*/ 52 h 102"/>
                <a:gd name="T36" fmla="*/ 237 w 143"/>
                <a:gd name="T37" fmla="*/ 41 h 102"/>
                <a:gd name="T38" fmla="*/ 237 w 143"/>
                <a:gd name="T39" fmla="*/ 29 h 102"/>
                <a:gd name="T40" fmla="*/ 237 w 143"/>
                <a:gd name="T41" fmla="*/ 17 h 102"/>
                <a:gd name="T42" fmla="*/ 231 w 143"/>
                <a:gd name="T43" fmla="*/ 12 h 102"/>
                <a:gd name="T44" fmla="*/ 228 w 143"/>
                <a:gd name="T45" fmla="*/ 6 h 102"/>
                <a:gd name="T46" fmla="*/ 228 w 143"/>
                <a:gd name="T47" fmla="*/ 0 h 102"/>
                <a:gd name="T48" fmla="*/ 237 w 143"/>
                <a:gd name="T49" fmla="*/ 8 h 102"/>
                <a:gd name="T50" fmla="*/ 246 w 143"/>
                <a:gd name="T51" fmla="*/ 17 h 102"/>
                <a:gd name="T52" fmla="*/ 246 w 143"/>
                <a:gd name="T53" fmla="*/ 26 h 102"/>
                <a:gd name="T54" fmla="*/ 249 w 143"/>
                <a:gd name="T55" fmla="*/ 37 h 102"/>
                <a:gd name="T56" fmla="*/ 246 w 143"/>
                <a:gd name="T57" fmla="*/ 46 h 102"/>
                <a:gd name="T58" fmla="*/ 246 w 143"/>
                <a:gd name="T59" fmla="*/ 55 h 102"/>
                <a:gd name="T60" fmla="*/ 240 w 143"/>
                <a:gd name="T61" fmla="*/ 60 h 102"/>
                <a:gd name="T62" fmla="*/ 231 w 143"/>
                <a:gd name="T63" fmla="*/ 70 h 102"/>
                <a:gd name="T64" fmla="*/ 228 w 143"/>
                <a:gd name="T65" fmla="*/ 75 h 102"/>
                <a:gd name="T66" fmla="*/ 215 w 143"/>
                <a:gd name="T67" fmla="*/ 81 h 102"/>
                <a:gd name="T68" fmla="*/ 206 w 143"/>
                <a:gd name="T69" fmla="*/ 87 h 102"/>
                <a:gd name="T70" fmla="*/ 189 w 143"/>
                <a:gd name="T71" fmla="*/ 93 h 102"/>
                <a:gd name="T72" fmla="*/ 168 w 143"/>
                <a:gd name="T73" fmla="*/ 95 h 102"/>
                <a:gd name="T74" fmla="*/ 144 w 143"/>
                <a:gd name="T75" fmla="*/ 101 h 102"/>
                <a:gd name="T76" fmla="*/ 128 w 143"/>
                <a:gd name="T77" fmla="*/ 101 h 102"/>
                <a:gd name="T78" fmla="*/ 106 w 143"/>
                <a:gd name="T79" fmla="*/ 101 h 102"/>
                <a:gd name="T80" fmla="*/ 97 w 143"/>
                <a:gd name="T81" fmla="*/ 99 h 102"/>
                <a:gd name="T82" fmla="*/ 85 w 143"/>
                <a:gd name="T83" fmla="*/ 95 h 102"/>
                <a:gd name="T84" fmla="*/ 35 w 143"/>
                <a:gd name="T85" fmla="*/ 93 h 102"/>
                <a:gd name="T86" fmla="*/ 26 w 143"/>
                <a:gd name="T87" fmla="*/ 87 h 102"/>
                <a:gd name="T88" fmla="*/ 14 w 143"/>
                <a:gd name="T89" fmla="*/ 78 h 102"/>
                <a:gd name="T90" fmla="*/ 10 w 143"/>
                <a:gd name="T91" fmla="*/ 66 h 102"/>
                <a:gd name="T92" fmla="*/ 4 w 143"/>
                <a:gd name="T93" fmla="*/ 55 h 102"/>
                <a:gd name="T94" fmla="*/ 0 w 143"/>
                <a:gd name="T95" fmla="*/ 37 h 102"/>
                <a:gd name="T96" fmla="*/ 0 w 143"/>
                <a:gd name="T97" fmla="*/ 23 h 102"/>
                <a:gd name="T98" fmla="*/ 4 w 143"/>
                <a:gd name="T99" fmla="*/ 12 h 102"/>
                <a:gd name="T100" fmla="*/ 10 w 143"/>
                <a:gd name="T101" fmla="*/ 2 h 102"/>
                <a:gd name="T102" fmla="*/ 12 w 143"/>
                <a:gd name="T103" fmla="*/ 2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102"/>
                <a:gd name="T158" fmla="*/ 143 w 143"/>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102">
                  <a:moveTo>
                    <a:pt x="12" y="2"/>
                  </a:moveTo>
                  <a:lnTo>
                    <a:pt x="12" y="6"/>
                  </a:lnTo>
                  <a:lnTo>
                    <a:pt x="10" y="8"/>
                  </a:lnTo>
                  <a:lnTo>
                    <a:pt x="10" y="12"/>
                  </a:lnTo>
                  <a:lnTo>
                    <a:pt x="10" y="14"/>
                  </a:lnTo>
                  <a:lnTo>
                    <a:pt x="6" y="20"/>
                  </a:lnTo>
                  <a:lnTo>
                    <a:pt x="6" y="23"/>
                  </a:lnTo>
                  <a:lnTo>
                    <a:pt x="6" y="29"/>
                  </a:lnTo>
                  <a:lnTo>
                    <a:pt x="6" y="35"/>
                  </a:lnTo>
                  <a:lnTo>
                    <a:pt x="10" y="41"/>
                  </a:lnTo>
                  <a:lnTo>
                    <a:pt x="10" y="46"/>
                  </a:lnTo>
                  <a:lnTo>
                    <a:pt x="12" y="52"/>
                  </a:lnTo>
                  <a:lnTo>
                    <a:pt x="14" y="58"/>
                  </a:lnTo>
                  <a:lnTo>
                    <a:pt x="18" y="60"/>
                  </a:lnTo>
                  <a:lnTo>
                    <a:pt x="20" y="66"/>
                  </a:lnTo>
                  <a:lnTo>
                    <a:pt x="26" y="70"/>
                  </a:lnTo>
                  <a:lnTo>
                    <a:pt x="29" y="75"/>
                  </a:lnTo>
                  <a:lnTo>
                    <a:pt x="35" y="78"/>
                  </a:lnTo>
                  <a:lnTo>
                    <a:pt x="41" y="81"/>
                  </a:lnTo>
                  <a:lnTo>
                    <a:pt x="43" y="84"/>
                  </a:lnTo>
                  <a:lnTo>
                    <a:pt x="53" y="84"/>
                  </a:lnTo>
                  <a:lnTo>
                    <a:pt x="58" y="87"/>
                  </a:lnTo>
                  <a:lnTo>
                    <a:pt x="64" y="87"/>
                  </a:lnTo>
                  <a:lnTo>
                    <a:pt x="70" y="87"/>
                  </a:lnTo>
                  <a:lnTo>
                    <a:pt x="76" y="87"/>
                  </a:lnTo>
                  <a:lnTo>
                    <a:pt x="82" y="87"/>
                  </a:lnTo>
                  <a:lnTo>
                    <a:pt x="90" y="84"/>
                  </a:lnTo>
                  <a:lnTo>
                    <a:pt x="96" y="84"/>
                  </a:lnTo>
                  <a:lnTo>
                    <a:pt x="101" y="81"/>
                  </a:lnTo>
                  <a:lnTo>
                    <a:pt x="105" y="78"/>
                  </a:lnTo>
                  <a:lnTo>
                    <a:pt x="111" y="75"/>
                  </a:lnTo>
                  <a:lnTo>
                    <a:pt x="116" y="70"/>
                  </a:lnTo>
                  <a:lnTo>
                    <a:pt x="119" y="66"/>
                  </a:lnTo>
                  <a:lnTo>
                    <a:pt x="122" y="60"/>
                  </a:lnTo>
                  <a:lnTo>
                    <a:pt x="128" y="58"/>
                  </a:lnTo>
                  <a:lnTo>
                    <a:pt x="128" y="52"/>
                  </a:lnTo>
                  <a:lnTo>
                    <a:pt x="130" y="46"/>
                  </a:lnTo>
                  <a:lnTo>
                    <a:pt x="134" y="41"/>
                  </a:lnTo>
                  <a:lnTo>
                    <a:pt x="134" y="35"/>
                  </a:lnTo>
                  <a:lnTo>
                    <a:pt x="134" y="29"/>
                  </a:lnTo>
                  <a:lnTo>
                    <a:pt x="134" y="23"/>
                  </a:lnTo>
                  <a:lnTo>
                    <a:pt x="134" y="17"/>
                  </a:lnTo>
                  <a:lnTo>
                    <a:pt x="134" y="14"/>
                  </a:lnTo>
                  <a:lnTo>
                    <a:pt x="130" y="12"/>
                  </a:lnTo>
                  <a:lnTo>
                    <a:pt x="130" y="8"/>
                  </a:lnTo>
                  <a:lnTo>
                    <a:pt x="128" y="6"/>
                  </a:lnTo>
                  <a:lnTo>
                    <a:pt x="128" y="2"/>
                  </a:lnTo>
                  <a:lnTo>
                    <a:pt x="128" y="0"/>
                  </a:lnTo>
                  <a:lnTo>
                    <a:pt x="130" y="2"/>
                  </a:lnTo>
                  <a:lnTo>
                    <a:pt x="134" y="8"/>
                  </a:lnTo>
                  <a:lnTo>
                    <a:pt x="136" y="14"/>
                  </a:lnTo>
                  <a:lnTo>
                    <a:pt x="140" y="17"/>
                  </a:lnTo>
                  <a:lnTo>
                    <a:pt x="140" y="23"/>
                  </a:lnTo>
                  <a:lnTo>
                    <a:pt x="140" y="26"/>
                  </a:lnTo>
                  <a:lnTo>
                    <a:pt x="142" y="31"/>
                  </a:lnTo>
                  <a:lnTo>
                    <a:pt x="142" y="37"/>
                  </a:lnTo>
                  <a:lnTo>
                    <a:pt x="142" y="43"/>
                  </a:lnTo>
                  <a:lnTo>
                    <a:pt x="140" y="46"/>
                  </a:lnTo>
                  <a:lnTo>
                    <a:pt x="140" y="49"/>
                  </a:lnTo>
                  <a:lnTo>
                    <a:pt x="140" y="55"/>
                  </a:lnTo>
                  <a:lnTo>
                    <a:pt x="136" y="58"/>
                  </a:lnTo>
                  <a:lnTo>
                    <a:pt x="136" y="60"/>
                  </a:lnTo>
                  <a:lnTo>
                    <a:pt x="134" y="66"/>
                  </a:lnTo>
                  <a:lnTo>
                    <a:pt x="130" y="70"/>
                  </a:lnTo>
                  <a:lnTo>
                    <a:pt x="130" y="72"/>
                  </a:lnTo>
                  <a:lnTo>
                    <a:pt x="128" y="75"/>
                  </a:lnTo>
                  <a:lnTo>
                    <a:pt x="125" y="78"/>
                  </a:lnTo>
                  <a:lnTo>
                    <a:pt x="119" y="81"/>
                  </a:lnTo>
                  <a:lnTo>
                    <a:pt x="116" y="84"/>
                  </a:lnTo>
                  <a:lnTo>
                    <a:pt x="113" y="87"/>
                  </a:lnTo>
                  <a:lnTo>
                    <a:pt x="111" y="89"/>
                  </a:lnTo>
                  <a:lnTo>
                    <a:pt x="105" y="93"/>
                  </a:lnTo>
                  <a:lnTo>
                    <a:pt x="101" y="95"/>
                  </a:lnTo>
                  <a:lnTo>
                    <a:pt x="96" y="95"/>
                  </a:lnTo>
                  <a:lnTo>
                    <a:pt x="90" y="99"/>
                  </a:lnTo>
                  <a:lnTo>
                    <a:pt x="84" y="101"/>
                  </a:lnTo>
                  <a:lnTo>
                    <a:pt x="82" y="101"/>
                  </a:lnTo>
                  <a:lnTo>
                    <a:pt x="76" y="101"/>
                  </a:lnTo>
                  <a:lnTo>
                    <a:pt x="70" y="101"/>
                  </a:lnTo>
                  <a:lnTo>
                    <a:pt x="64" y="101"/>
                  </a:lnTo>
                  <a:lnTo>
                    <a:pt x="61" y="101"/>
                  </a:lnTo>
                  <a:lnTo>
                    <a:pt x="55" y="99"/>
                  </a:lnTo>
                  <a:lnTo>
                    <a:pt x="49" y="99"/>
                  </a:lnTo>
                  <a:lnTo>
                    <a:pt x="43" y="95"/>
                  </a:lnTo>
                  <a:lnTo>
                    <a:pt x="41" y="95"/>
                  </a:lnTo>
                  <a:lnTo>
                    <a:pt x="35" y="93"/>
                  </a:lnTo>
                  <a:lnTo>
                    <a:pt x="29" y="89"/>
                  </a:lnTo>
                  <a:lnTo>
                    <a:pt x="26" y="87"/>
                  </a:lnTo>
                  <a:lnTo>
                    <a:pt x="20" y="84"/>
                  </a:lnTo>
                  <a:lnTo>
                    <a:pt x="14" y="78"/>
                  </a:lnTo>
                  <a:lnTo>
                    <a:pt x="12" y="72"/>
                  </a:lnTo>
                  <a:lnTo>
                    <a:pt x="10" y="66"/>
                  </a:lnTo>
                  <a:lnTo>
                    <a:pt x="4" y="60"/>
                  </a:lnTo>
                  <a:lnTo>
                    <a:pt x="4" y="55"/>
                  </a:lnTo>
                  <a:lnTo>
                    <a:pt x="0" y="46"/>
                  </a:lnTo>
                  <a:lnTo>
                    <a:pt x="0" y="37"/>
                  </a:lnTo>
                  <a:lnTo>
                    <a:pt x="0" y="31"/>
                  </a:lnTo>
                  <a:lnTo>
                    <a:pt x="0" y="23"/>
                  </a:lnTo>
                  <a:lnTo>
                    <a:pt x="4" y="17"/>
                  </a:lnTo>
                  <a:lnTo>
                    <a:pt x="4" y="12"/>
                  </a:lnTo>
                  <a:lnTo>
                    <a:pt x="6" y="8"/>
                  </a:lnTo>
                  <a:lnTo>
                    <a:pt x="10" y="2"/>
                  </a:lnTo>
                  <a:lnTo>
                    <a:pt x="12" y="0"/>
                  </a:lnTo>
                  <a:lnTo>
                    <a:pt x="12" y="2"/>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87" name="Freeform 28"/>
            <p:cNvSpPr>
              <a:spLocks/>
            </p:cNvSpPr>
            <p:nvPr/>
          </p:nvSpPr>
          <p:spPr bwMode="auto">
            <a:xfrm>
              <a:off x="3180" y="1936"/>
              <a:ext cx="127" cy="133"/>
            </a:xfrm>
            <a:custGeom>
              <a:avLst/>
              <a:gdLst>
                <a:gd name="T0" fmla="*/ 62 w 127"/>
                <a:gd name="T1" fmla="*/ 21 h 133"/>
                <a:gd name="T2" fmla="*/ 57 w 127"/>
                <a:gd name="T3" fmla="*/ 21 h 133"/>
                <a:gd name="T4" fmla="*/ 49 w 127"/>
                <a:gd name="T5" fmla="*/ 19 h 133"/>
                <a:gd name="T6" fmla="*/ 43 w 127"/>
                <a:gd name="T7" fmla="*/ 16 h 133"/>
                <a:gd name="T8" fmla="*/ 38 w 127"/>
                <a:gd name="T9" fmla="*/ 13 h 133"/>
                <a:gd name="T10" fmla="*/ 32 w 127"/>
                <a:gd name="T11" fmla="*/ 11 h 133"/>
                <a:gd name="T12" fmla="*/ 30 w 127"/>
                <a:gd name="T13" fmla="*/ 6 h 133"/>
                <a:gd name="T14" fmla="*/ 25 w 127"/>
                <a:gd name="T15" fmla="*/ 2 h 133"/>
                <a:gd name="T16" fmla="*/ 19 w 127"/>
                <a:gd name="T17" fmla="*/ 6 h 133"/>
                <a:gd name="T18" fmla="*/ 11 w 127"/>
                <a:gd name="T19" fmla="*/ 16 h 133"/>
                <a:gd name="T20" fmla="*/ 6 w 127"/>
                <a:gd name="T21" fmla="*/ 32 h 133"/>
                <a:gd name="T22" fmla="*/ 3 w 127"/>
                <a:gd name="T23" fmla="*/ 48 h 133"/>
                <a:gd name="T24" fmla="*/ 3 w 127"/>
                <a:gd name="T25" fmla="*/ 65 h 133"/>
                <a:gd name="T26" fmla="*/ 6 w 127"/>
                <a:gd name="T27" fmla="*/ 78 h 133"/>
                <a:gd name="T28" fmla="*/ 9 w 127"/>
                <a:gd name="T29" fmla="*/ 92 h 133"/>
                <a:gd name="T30" fmla="*/ 17 w 127"/>
                <a:gd name="T31" fmla="*/ 105 h 133"/>
                <a:gd name="T32" fmla="*/ 25 w 127"/>
                <a:gd name="T33" fmla="*/ 113 h 133"/>
                <a:gd name="T34" fmla="*/ 36 w 127"/>
                <a:gd name="T35" fmla="*/ 121 h 133"/>
                <a:gd name="T36" fmla="*/ 46 w 127"/>
                <a:gd name="T37" fmla="*/ 126 h 133"/>
                <a:gd name="T38" fmla="*/ 57 w 127"/>
                <a:gd name="T39" fmla="*/ 129 h 133"/>
                <a:gd name="T40" fmla="*/ 70 w 127"/>
                <a:gd name="T41" fmla="*/ 129 h 133"/>
                <a:gd name="T42" fmla="*/ 84 w 127"/>
                <a:gd name="T43" fmla="*/ 126 h 133"/>
                <a:gd name="T44" fmla="*/ 94 w 127"/>
                <a:gd name="T45" fmla="*/ 121 h 133"/>
                <a:gd name="T46" fmla="*/ 105 w 127"/>
                <a:gd name="T47" fmla="*/ 113 h 133"/>
                <a:gd name="T48" fmla="*/ 113 w 127"/>
                <a:gd name="T49" fmla="*/ 105 h 133"/>
                <a:gd name="T50" fmla="*/ 120 w 127"/>
                <a:gd name="T51" fmla="*/ 92 h 133"/>
                <a:gd name="T52" fmla="*/ 124 w 127"/>
                <a:gd name="T53" fmla="*/ 78 h 133"/>
                <a:gd name="T54" fmla="*/ 126 w 127"/>
                <a:gd name="T55" fmla="*/ 65 h 133"/>
                <a:gd name="T56" fmla="*/ 126 w 127"/>
                <a:gd name="T57" fmla="*/ 48 h 133"/>
                <a:gd name="T58" fmla="*/ 124 w 127"/>
                <a:gd name="T59" fmla="*/ 32 h 133"/>
                <a:gd name="T60" fmla="*/ 118 w 127"/>
                <a:gd name="T61" fmla="*/ 19 h 133"/>
                <a:gd name="T62" fmla="*/ 110 w 127"/>
                <a:gd name="T63" fmla="*/ 6 h 133"/>
                <a:gd name="T64" fmla="*/ 103 w 127"/>
                <a:gd name="T65" fmla="*/ 0 h 133"/>
                <a:gd name="T66" fmla="*/ 99 w 127"/>
                <a:gd name="T67" fmla="*/ 6 h 133"/>
                <a:gd name="T68" fmla="*/ 97 w 127"/>
                <a:gd name="T69" fmla="*/ 8 h 133"/>
                <a:gd name="T70" fmla="*/ 91 w 127"/>
                <a:gd name="T71" fmla="*/ 13 h 133"/>
                <a:gd name="T72" fmla="*/ 86 w 127"/>
                <a:gd name="T73" fmla="*/ 16 h 133"/>
                <a:gd name="T74" fmla="*/ 80 w 127"/>
                <a:gd name="T75" fmla="*/ 19 h 133"/>
                <a:gd name="T76" fmla="*/ 76 w 127"/>
                <a:gd name="T77" fmla="*/ 21 h 133"/>
                <a:gd name="T78" fmla="*/ 70 w 127"/>
                <a:gd name="T79" fmla="*/ 21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133"/>
                <a:gd name="T122" fmla="*/ 127 w 127"/>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133">
                  <a:moveTo>
                    <a:pt x="67" y="25"/>
                  </a:moveTo>
                  <a:lnTo>
                    <a:pt x="62" y="21"/>
                  </a:lnTo>
                  <a:lnTo>
                    <a:pt x="59" y="21"/>
                  </a:lnTo>
                  <a:lnTo>
                    <a:pt x="57" y="21"/>
                  </a:lnTo>
                  <a:lnTo>
                    <a:pt x="51" y="21"/>
                  </a:lnTo>
                  <a:lnTo>
                    <a:pt x="49" y="19"/>
                  </a:lnTo>
                  <a:lnTo>
                    <a:pt x="46" y="19"/>
                  </a:lnTo>
                  <a:lnTo>
                    <a:pt x="43" y="16"/>
                  </a:lnTo>
                  <a:lnTo>
                    <a:pt x="40" y="16"/>
                  </a:lnTo>
                  <a:lnTo>
                    <a:pt x="38" y="13"/>
                  </a:lnTo>
                  <a:lnTo>
                    <a:pt x="36" y="11"/>
                  </a:lnTo>
                  <a:lnTo>
                    <a:pt x="32" y="11"/>
                  </a:lnTo>
                  <a:lnTo>
                    <a:pt x="30" y="8"/>
                  </a:lnTo>
                  <a:lnTo>
                    <a:pt x="30" y="6"/>
                  </a:lnTo>
                  <a:lnTo>
                    <a:pt x="27" y="2"/>
                  </a:lnTo>
                  <a:lnTo>
                    <a:pt x="25" y="2"/>
                  </a:lnTo>
                  <a:lnTo>
                    <a:pt x="25" y="0"/>
                  </a:lnTo>
                  <a:lnTo>
                    <a:pt x="19" y="6"/>
                  </a:lnTo>
                  <a:lnTo>
                    <a:pt x="13" y="11"/>
                  </a:lnTo>
                  <a:lnTo>
                    <a:pt x="11" y="16"/>
                  </a:lnTo>
                  <a:lnTo>
                    <a:pt x="9" y="25"/>
                  </a:lnTo>
                  <a:lnTo>
                    <a:pt x="6" y="32"/>
                  </a:lnTo>
                  <a:lnTo>
                    <a:pt x="3" y="40"/>
                  </a:lnTo>
                  <a:lnTo>
                    <a:pt x="3" y="48"/>
                  </a:lnTo>
                  <a:lnTo>
                    <a:pt x="0" y="56"/>
                  </a:lnTo>
                  <a:lnTo>
                    <a:pt x="3" y="65"/>
                  </a:lnTo>
                  <a:lnTo>
                    <a:pt x="3" y="73"/>
                  </a:lnTo>
                  <a:lnTo>
                    <a:pt x="6" y="78"/>
                  </a:lnTo>
                  <a:lnTo>
                    <a:pt x="6" y="86"/>
                  </a:lnTo>
                  <a:lnTo>
                    <a:pt x="9" y="92"/>
                  </a:lnTo>
                  <a:lnTo>
                    <a:pt x="11" y="96"/>
                  </a:lnTo>
                  <a:lnTo>
                    <a:pt x="17" y="105"/>
                  </a:lnTo>
                  <a:lnTo>
                    <a:pt x="19" y="107"/>
                  </a:lnTo>
                  <a:lnTo>
                    <a:pt x="25" y="113"/>
                  </a:lnTo>
                  <a:lnTo>
                    <a:pt x="30" y="119"/>
                  </a:lnTo>
                  <a:lnTo>
                    <a:pt x="36" y="121"/>
                  </a:lnTo>
                  <a:lnTo>
                    <a:pt x="40" y="123"/>
                  </a:lnTo>
                  <a:lnTo>
                    <a:pt x="46" y="126"/>
                  </a:lnTo>
                  <a:lnTo>
                    <a:pt x="51" y="129"/>
                  </a:lnTo>
                  <a:lnTo>
                    <a:pt x="57" y="129"/>
                  </a:lnTo>
                  <a:lnTo>
                    <a:pt x="65" y="132"/>
                  </a:lnTo>
                  <a:lnTo>
                    <a:pt x="70" y="129"/>
                  </a:lnTo>
                  <a:lnTo>
                    <a:pt x="76" y="129"/>
                  </a:lnTo>
                  <a:lnTo>
                    <a:pt x="84" y="126"/>
                  </a:lnTo>
                  <a:lnTo>
                    <a:pt x="89" y="123"/>
                  </a:lnTo>
                  <a:lnTo>
                    <a:pt x="94" y="121"/>
                  </a:lnTo>
                  <a:lnTo>
                    <a:pt x="99" y="119"/>
                  </a:lnTo>
                  <a:lnTo>
                    <a:pt x="105" y="113"/>
                  </a:lnTo>
                  <a:lnTo>
                    <a:pt x="107" y="107"/>
                  </a:lnTo>
                  <a:lnTo>
                    <a:pt x="113" y="105"/>
                  </a:lnTo>
                  <a:lnTo>
                    <a:pt x="116" y="96"/>
                  </a:lnTo>
                  <a:lnTo>
                    <a:pt x="120" y="92"/>
                  </a:lnTo>
                  <a:lnTo>
                    <a:pt x="124" y="86"/>
                  </a:lnTo>
                  <a:lnTo>
                    <a:pt x="124" y="78"/>
                  </a:lnTo>
                  <a:lnTo>
                    <a:pt x="126" y="73"/>
                  </a:lnTo>
                  <a:lnTo>
                    <a:pt x="126" y="65"/>
                  </a:lnTo>
                  <a:lnTo>
                    <a:pt x="126" y="56"/>
                  </a:lnTo>
                  <a:lnTo>
                    <a:pt x="126" y="48"/>
                  </a:lnTo>
                  <a:lnTo>
                    <a:pt x="126" y="40"/>
                  </a:lnTo>
                  <a:lnTo>
                    <a:pt x="124" y="32"/>
                  </a:lnTo>
                  <a:lnTo>
                    <a:pt x="120" y="27"/>
                  </a:lnTo>
                  <a:lnTo>
                    <a:pt x="118" y="19"/>
                  </a:lnTo>
                  <a:lnTo>
                    <a:pt x="116" y="11"/>
                  </a:lnTo>
                  <a:lnTo>
                    <a:pt x="110" y="6"/>
                  </a:lnTo>
                  <a:lnTo>
                    <a:pt x="105" y="0"/>
                  </a:lnTo>
                  <a:lnTo>
                    <a:pt x="103" y="0"/>
                  </a:lnTo>
                  <a:lnTo>
                    <a:pt x="103" y="2"/>
                  </a:lnTo>
                  <a:lnTo>
                    <a:pt x="99" y="6"/>
                  </a:lnTo>
                  <a:lnTo>
                    <a:pt x="99" y="8"/>
                  </a:lnTo>
                  <a:lnTo>
                    <a:pt x="97" y="8"/>
                  </a:lnTo>
                  <a:lnTo>
                    <a:pt x="94" y="11"/>
                  </a:lnTo>
                  <a:lnTo>
                    <a:pt x="91" y="13"/>
                  </a:lnTo>
                  <a:lnTo>
                    <a:pt x="89" y="13"/>
                  </a:lnTo>
                  <a:lnTo>
                    <a:pt x="86" y="16"/>
                  </a:lnTo>
                  <a:lnTo>
                    <a:pt x="84" y="19"/>
                  </a:lnTo>
                  <a:lnTo>
                    <a:pt x="80" y="19"/>
                  </a:lnTo>
                  <a:lnTo>
                    <a:pt x="78" y="21"/>
                  </a:lnTo>
                  <a:lnTo>
                    <a:pt x="76" y="21"/>
                  </a:lnTo>
                  <a:lnTo>
                    <a:pt x="72" y="21"/>
                  </a:lnTo>
                  <a:lnTo>
                    <a:pt x="70" y="21"/>
                  </a:lnTo>
                  <a:lnTo>
                    <a:pt x="67" y="25"/>
                  </a:lnTo>
                </a:path>
              </a:pathLst>
            </a:custGeom>
            <a:solidFill>
              <a:srgbClr val="FFD900"/>
            </a:solidFill>
            <a:ln w="12700" cap="rnd">
              <a:solidFill>
                <a:srgbClr val="3366FF"/>
              </a:solidFill>
              <a:round/>
              <a:headEnd/>
              <a:tailEnd/>
            </a:ln>
          </p:spPr>
          <p:txBody>
            <a:bodyPr/>
            <a:lstStyle/>
            <a:p>
              <a:endParaRPr lang="fr-FR"/>
            </a:p>
          </p:txBody>
        </p:sp>
        <p:sp>
          <p:nvSpPr>
            <p:cNvPr id="53288" name="Freeform 29"/>
            <p:cNvSpPr>
              <a:spLocks/>
            </p:cNvSpPr>
            <p:nvPr/>
          </p:nvSpPr>
          <p:spPr bwMode="auto">
            <a:xfrm>
              <a:off x="3174" y="1934"/>
              <a:ext cx="136" cy="142"/>
            </a:xfrm>
            <a:custGeom>
              <a:avLst/>
              <a:gdLst>
                <a:gd name="T0" fmla="*/ 63 w 136"/>
                <a:gd name="T1" fmla="*/ 25 h 141"/>
                <a:gd name="T2" fmla="*/ 57 w 136"/>
                <a:gd name="T3" fmla="*/ 25 h 141"/>
                <a:gd name="T4" fmla="*/ 49 w 136"/>
                <a:gd name="T5" fmla="*/ 23 h 141"/>
                <a:gd name="T6" fmla="*/ 43 w 136"/>
                <a:gd name="T7" fmla="*/ 19 h 141"/>
                <a:gd name="T8" fmla="*/ 37 w 136"/>
                <a:gd name="T9" fmla="*/ 17 h 141"/>
                <a:gd name="T10" fmla="*/ 31 w 136"/>
                <a:gd name="T11" fmla="*/ 11 h 141"/>
                <a:gd name="T12" fmla="*/ 25 w 136"/>
                <a:gd name="T13" fmla="*/ 5 h 141"/>
                <a:gd name="T14" fmla="*/ 23 w 136"/>
                <a:gd name="T15" fmla="*/ 0 h 141"/>
                <a:gd name="T16" fmla="*/ 14 w 136"/>
                <a:gd name="T17" fmla="*/ 14 h 141"/>
                <a:gd name="T18" fmla="*/ 6 w 136"/>
                <a:gd name="T19" fmla="*/ 29 h 141"/>
                <a:gd name="T20" fmla="*/ 0 w 136"/>
                <a:gd name="T21" fmla="*/ 45 h 141"/>
                <a:gd name="T22" fmla="*/ 0 w 136"/>
                <a:gd name="T23" fmla="*/ 62 h 141"/>
                <a:gd name="T24" fmla="*/ 0 w 136"/>
                <a:gd name="T25" fmla="*/ 119 h 141"/>
                <a:gd name="T26" fmla="*/ 6 w 136"/>
                <a:gd name="T27" fmla="*/ 133 h 141"/>
                <a:gd name="T28" fmla="*/ 11 w 136"/>
                <a:gd name="T29" fmla="*/ 147 h 141"/>
                <a:gd name="T30" fmla="*/ 20 w 136"/>
                <a:gd name="T31" fmla="*/ 159 h 141"/>
                <a:gd name="T32" fmla="*/ 29 w 136"/>
                <a:gd name="T33" fmla="*/ 171 h 141"/>
                <a:gd name="T34" fmla="*/ 39 w 136"/>
                <a:gd name="T35" fmla="*/ 176 h 141"/>
                <a:gd name="T36" fmla="*/ 51 w 136"/>
                <a:gd name="T37" fmla="*/ 182 h 141"/>
                <a:gd name="T38" fmla="*/ 66 w 136"/>
                <a:gd name="T39" fmla="*/ 182 h 141"/>
                <a:gd name="T40" fmla="*/ 80 w 136"/>
                <a:gd name="T41" fmla="*/ 182 h 141"/>
                <a:gd name="T42" fmla="*/ 92 w 136"/>
                <a:gd name="T43" fmla="*/ 176 h 141"/>
                <a:gd name="T44" fmla="*/ 103 w 136"/>
                <a:gd name="T45" fmla="*/ 171 h 141"/>
                <a:gd name="T46" fmla="*/ 115 w 136"/>
                <a:gd name="T47" fmla="*/ 159 h 141"/>
                <a:gd name="T48" fmla="*/ 123 w 136"/>
                <a:gd name="T49" fmla="*/ 147 h 141"/>
                <a:gd name="T50" fmla="*/ 129 w 136"/>
                <a:gd name="T51" fmla="*/ 133 h 141"/>
                <a:gd name="T52" fmla="*/ 131 w 136"/>
                <a:gd name="T53" fmla="*/ 119 h 141"/>
                <a:gd name="T54" fmla="*/ 135 w 136"/>
                <a:gd name="T55" fmla="*/ 62 h 141"/>
                <a:gd name="T56" fmla="*/ 131 w 136"/>
                <a:gd name="T57" fmla="*/ 45 h 141"/>
                <a:gd name="T58" fmla="*/ 129 w 136"/>
                <a:gd name="T59" fmla="*/ 29 h 141"/>
                <a:gd name="T60" fmla="*/ 121 w 136"/>
                <a:gd name="T61" fmla="*/ 14 h 141"/>
                <a:gd name="T62" fmla="*/ 109 w 136"/>
                <a:gd name="T63" fmla="*/ 0 h 141"/>
                <a:gd name="T64" fmla="*/ 106 w 136"/>
                <a:gd name="T65" fmla="*/ 5 h 141"/>
                <a:gd name="T66" fmla="*/ 100 w 136"/>
                <a:gd name="T67" fmla="*/ 11 h 141"/>
                <a:gd name="T68" fmla="*/ 94 w 136"/>
                <a:gd name="T69" fmla="*/ 14 h 141"/>
                <a:gd name="T70" fmla="*/ 92 w 136"/>
                <a:gd name="T71" fmla="*/ 19 h 141"/>
                <a:gd name="T72" fmla="*/ 86 w 136"/>
                <a:gd name="T73" fmla="*/ 23 h 141"/>
                <a:gd name="T74" fmla="*/ 78 w 136"/>
                <a:gd name="T75" fmla="*/ 25 h 141"/>
                <a:gd name="T76" fmla="*/ 72 w 136"/>
                <a:gd name="T77" fmla="*/ 25 h 1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41"/>
                <a:gd name="T119" fmla="*/ 136 w 136"/>
                <a:gd name="T120" fmla="*/ 141 h 1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41">
                  <a:moveTo>
                    <a:pt x="68" y="25"/>
                  </a:moveTo>
                  <a:lnTo>
                    <a:pt x="63" y="25"/>
                  </a:lnTo>
                  <a:lnTo>
                    <a:pt x="60" y="25"/>
                  </a:lnTo>
                  <a:lnTo>
                    <a:pt x="57" y="25"/>
                  </a:lnTo>
                  <a:lnTo>
                    <a:pt x="54" y="25"/>
                  </a:lnTo>
                  <a:lnTo>
                    <a:pt x="49" y="23"/>
                  </a:lnTo>
                  <a:lnTo>
                    <a:pt x="45" y="23"/>
                  </a:lnTo>
                  <a:lnTo>
                    <a:pt x="43" y="19"/>
                  </a:lnTo>
                  <a:lnTo>
                    <a:pt x="39" y="17"/>
                  </a:lnTo>
                  <a:lnTo>
                    <a:pt x="37" y="17"/>
                  </a:lnTo>
                  <a:lnTo>
                    <a:pt x="35" y="14"/>
                  </a:lnTo>
                  <a:lnTo>
                    <a:pt x="31" y="11"/>
                  </a:lnTo>
                  <a:lnTo>
                    <a:pt x="29" y="8"/>
                  </a:lnTo>
                  <a:lnTo>
                    <a:pt x="25" y="5"/>
                  </a:lnTo>
                  <a:lnTo>
                    <a:pt x="25" y="2"/>
                  </a:lnTo>
                  <a:lnTo>
                    <a:pt x="23" y="0"/>
                  </a:lnTo>
                  <a:lnTo>
                    <a:pt x="17" y="5"/>
                  </a:lnTo>
                  <a:lnTo>
                    <a:pt x="14" y="14"/>
                  </a:lnTo>
                  <a:lnTo>
                    <a:pt x="8" y="19"/>
                  </a:lnTo>
                  <a:lnTo>
                    <a:pt x="6" y="29"/>
                  </a:lnTo>
                  <a:lnTo>
                    <a:pt x="2" y="34"/>
                  </a:lnTo>
                  <a:lnTo>
                    <a:pt x="0" y="45"/>
                  </a:lnTo>
                  <a:lnTo>
                    <a:pt x="0" y="54"/>
                  </a:lnTo>
                  <a:lnTo>
                    <a:pt x="0" y="62"/>
                  </a:lnTo>
                  <a:lnTo>
                    <a:pt x="0" y="68"/>
                  </a:lnTo>
                  <a:lnTo>
                    <a:pt x="0" y="77"/>
                  </a:lnTo>
                  <a:lnTo>
                    <a:pt x="2" y="86"/>
                  </a:lnTo>
                  <a:lnTo>
                    <a:pt x="6" y="91"/>
                  </a:lnTo>
                  <a:lnTo>
                    <a:pt x="6" y="101"/>
                  </a:lnTo>
                  <a:lnTo>
                    <a:pt x="11" y="105"/>
                  </a:lnTo>
                  <a:lnTo>
                    <a:pt x="14" y="111"/>
                  </a:lnTo>
                  <a:lnTo>
                    <a:pt x="20" y="117"/>
                  </a:lnTo>
                  <a:lnTo>
                    <a:pt x="23" y="123"/>
                  </a:lnTo>
                  <a:lnTo>
                    <a:pt x="29" y="129"/>
                  </a:lnTo>
                  <a:lnTo>
                    <a:pt x="35" y="132"/>
                  </a:lnTo>
                  <a:lnTo>
                    <a:pt x="39" y="134"/>
                  </a:lnTo>
                  <a:lnTo>
                    <a:pt x="45" y="138"/>
                  </a:lnTo>
                  <a:lnTo>
                    <a:pt x="51" y="140"/>
                  </a:lnTo>
                  <a:lnTo>
                    <a:pt x="60" y="140"/>
                  </a:lnTo>
                  <a:lnTo>
                    <a:pt x="66" y="140"/>
                  </a:lnTo>
                  <a:lnTo>
                    <a:pt x="74" y="140"/>
                  </a:lnTo>
                  <a:lnTo>
                    <a:pt x="80" y="140"/>
                  </a:lnTo>
                  <a:lnTo>
                    <a:pt x="86" y="138"/>
                  </a:lnTo>
                  <a:lnTo>
                    <a:pt x="92" y="134"/>
                  </a:lnTo>
                  <a:lnTo>
                    <a:pt x="97" y="132"/>
                  </a:lnTo>
                  <a:lnTo>
                    <a:pt x="103" y="129"/>
                  </a:lnTo>
                  <a:lnTo>
                    <a:pt x="109" y="123"/>
                  </a:lnTo>
                  <a:lnTo>
                    <a:pt x="115" y="117"/>
                  </a:lnTo>
                  <a:lnTo>
                    <a:pt x="117" y="111"/>
                  </a:lnTo>
                  <a:lnTo>
                    <a:pt x="123" y="105"/>
                  </a:lnTo>
                  <a:lnTo>
                    <a:pt x="125" y="101"/>
                  </a:lnTo>
                  <a:lnTo>
                    <a:pt x="129" y="91"/>
                  </a:lnTo>
                  <a:lnTo>
                    <a:pt x="129" y="86"/>
                  </a:lnTo>
                  <a:lnTo>
                    <a:pt x="131" y="77"/>
                  </a:lnTo>
                  <a:lnTo>
                    <a:pt x="131" y="68"/>
                  </a:lnTo>
                  <a:lnTo>
                    <a:pt x="135" y="62"/>
                  </a:lnTo>
                  <a:lnTo>
                    <a:pt x="131" y="54"/>
                  </a:lnTo>
                  <a:lnTo>
                    <a:pt x="131" y="45"/>
                  </a:lnTo>
                  <a:lnTo>
                    <a:pt x="129" y="37"/>
                  </a:lnTo>
                  <a:lnTo>
                    <a:pt x="129" y="29"/>
                  </a:lnTo>
                  <a:lnTo>
                    <a:pt x="123" y="19"/>
                  </a:lnTo>
                  <a:lnTo>
                    <a:pt x="121" y="14"/>
                  </a:lnTo>
                  <a:lnTo>
                    <a:pt x="115" y="8"/>
                  </a:lnTo>
                  <a:lnTo>
                    <a:pt x="109" y="0"/>
                  </a:lnTo>
                  <a:lnTo>
                    <a:pt x="109" y="2"/>
                  </a:lnTo>
                  <a:lnTo>
                    <a:pt x="106" y="5"/>
                  </a:lnTo>
                  <a:lnTo>
                    <a:pt x="103" y="8"/>
                  </a:lnTo>
                  <a:lnTo>
                    <a:pt x="100" y="11"/>
                  </a:lnTo>
                  <a:lnTo>
                    <a:pt x="97" y="14"/>
                  </a:lnTo>
                  <a:lnTo>
                    <a:pt x="94" y="14"/>
                  </a:lnTo>
                  <a:lnTo>
                    <a:pt x="94" y="17"/>
                  </a:lnTo>
                  <a:lnTo>
                    <a:pt x="92" y="19"/>
                  </a:lnTo>
                  <a:lnTo>
                    <a:pt x="88" y="19"/>
                  </a:lnTo>
                  <a:lnTo>
                    <a:pt x="86" y="23"/>
                  </a:lnTo>
                  <a:lnTo>
                    <a:pt x="82" y="23"/>
                  </a:lnTo>
                  <a:lnTo>
                    <a:pt x="78" y="25"/>
                  </a:lnTo>
                  <a:lnTo>
                    <a:pt x="74" y="25"/>
                  </a:lnTo>
                  <a:lnTo>
                    <a:pt x="72" y="25"/>
                  </a:lnTo>
                  <a:lnTo>
                    <a:pt x="68" y="25"/>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89" name="Freeform 30"/>
            <p:cNvSpPr>
              <a:spLocks/>
            </p:cNvSpPr>
            <p:nvPr/>
          </p:nvSpPr>
          <p:spPr bwMode="auto">
            <a:xfrm>
              <a:off x="3206" y="1657"/>
              <a:ext cx="78" cy="202"/>
            </a:xfrm>
            <a:custGeom>
              <a:avLst/>
              <a:gdLst>
                <a:gd name="T0" fmla="*/ 36 w 78"/>
                <a:gd name="T1" fmla="*/ 9 h 202"/>
                <a:gd name="T2" fmla="*/ 31 w 78"/>
                <a:gd name="T3" fmla="*/ 39 h 202"/>
                <a:gd name="T4" fmla="*/ 26 w 78"/>
                <a:gd name="T5" fmla="*/ 82 h 202"/>
                <a:gd name="T6" fmla="*/ 18 w 78"/>
                <a:gd name="T7" fmla="*/ 119 h 202"/>
                <a:gd name="T8" fmla="*/ 7 w 78"/>
                <a:gd name="T9" fmla="*/ 129 h 202"/>
                <a:gd name="T10" fmla="*/ 5 w 78"/>
                <a:gd name="T11" fmla="*/ 137 h 202"/>
                <a:gd name="T12" fmla="*/ 0 w 78"/>
                <a:gd name="T13" fmla="*/ 143 h 202"/>
                <a:gd name="T14" fmla="*/ 0 w 78"/>
                <a:gd name="T15" fmla="*/ 151 h 202"/>
                <a:gd name="T16" fmla="*/ 0 w 78"/>
                <a:gd name="T17" fmla="*/ 162 h 202"/>
                <a:gd name="T18" fmla="*/ 0 w 78"/>
                <a:gd name="T19" fmla="*/ 170 h 202"/>
                <a:gd name="T20" fmla="*/ 5 w 78"/>
                <a:gd name="T21" fmla="*/ 178 h 202"/>
                <a:gd name="T22" fmla="*/ 7 w 78"/>
                <a:gd name="T23" fmla="*/ 184 h 202"/>
                <a:gd name="T24" fmla="*/ 13 w 78"/>
                <a:gd name="T25" fmla="*/ 190 h 202"/>
                <a:gd name="T26" fmla="*/ 20 w 78"/>
                <a:gd name="T27" fmla="*/ 195 h 202"/>
                <a:gd name="T28" fmla="*/ 26 w 78"/>
                <a:gd name="T29" fmla="*/ 198 h 202"/>
                <a:gd name="T30" fmla="*/ 33 w 78"/>
                <a:gd name="T31" fmla="*/ 201 h 202"/>
                <a:gd name="T32" fmla="*/ 41 w 78"/>
                <a:gd name="T33" fmla="*/ 201 h 202"/>
                <a:gd name="T34" fmla="*/ 49 w 78"/>
                <a:gd name="T35" fmla="*/ 198 h 202"/>
                <a:gd name="T36" fmla="*/ 57 w 78"/>
                <a:gd name="T37" fmla="*/ 195 h 202"/>
                <a:gd name="T38" fmla="*/ 62 w 78"/>
                <a:gd name="T39" fmla="*/ 190 h 202"/>
                <a:gd name="T40" fmla="*/ 66 w 78"/>
                <a:gd name="T41" fmla="*/ 184 h 202"/>
                <a:gd name="T42" fmla="*/ 72 w 78"/>
                <a:gd name="T43" fmla="*/ 178 h 202"/>
                <a:gd name="T44" fmla="*/ 75 w 78"/>
                <a:gd name="T45" fmla="*/ 170 h 202"/>
                <a:gd name="T46" fmla="*/ 77 w 78"/>
                <a:gd name="T47" fmla="*/ 162 h 202"/>
                <a:gd name="T48" fmla="*/ 77 w 78"/>
                <a:gd name="T49" fmla="*/ 151 h 202"/>
                <a:gd name="T50" fmla="*/ 75 w 78"/>
                <a:gd name="T51" fmla="*/ 143 h 202"/>
                <a:gd name="T52" fmla="*/ 72 w 78"/>
                <a:gd name="T53" fmla="*/ 137 h 202"/>
                <a:gd name="T54" fmla="*/ 66 w 78"/>
                <a:gd name="T55" fmla="*/ 129 h 202"/>
                <a:gd name="T56" fmla="*/ 59 w 78"/>
                <a:gd name="T57" fmla="*/ 115 h 202"/>
                <a:gd name="T58" fmla="*/ 49 w 78"/>
                <a:gd name="T59" fmla="*/ 80 h 202"/>
                <a:gd name="T60" fmla="*/ 46 w 78"/>
                <a:gd name="T61" fmla="*/ 39 h 202"/>
                <a:gd name="T62" fmla="*/ 41 w 78"/>
                <a:gd name="T63" fmla="*/ 9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202"/>
                <a:gd name="T98" fmla="*/ 78 w 78"/>
                <a:gd name="T99" fmla="*/ 202 h 2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202">
                  <a:moveTo>
                    <a:pt x="39" y="0"/>
                  </a:moveTo>
                  <a:lnTo>
                    <a:pt x="36" y="9"/>
                  </a:lnTo>
                  <a:lnTo>
                    <a:pt x="33" y="23"/>
                  </a:lnTo>
                  <a:lnTo>
                    <a:pt x="31" y="39"/>
                  </a:lnTo>
                  <a:lnTo>
                    <a:pt x="28" y="61"/>
                  </a:lnTo>
                  <a:lnTo>
                    <a:pt x="26" y="82"/>
                  </a:lnTo>
                  <a:lnTo>
                    <a:pt x="24" y="102"/>
                  </a:lnTo>
                  <a:lnTo>
                    <a:pt x="18" y="119"/>
                  </a:lnTo>
                  <a:lnTo>
                    <a:pt x="11" y="127"/>
                  </a:lnTo>
                  <a:lnTo>
                    <a:pt x="7" y="129"/>
                  </a:lnTo>
                  <a:lnTo>
                    <a:pt x="5" y="132"/>
                  </a:lnTo>
                  <a:lnTo>
                    <a:pt x="5" y="137"/>
                  </a:lnTo>
                  <a:lnTo>
                    <a:pt x="2" y="140"/>
                  </a:lnTo>
                  <a:lnTo>
                    <a:pt x="0" y="143"/>
                  </a:lnTo>
                  <a:lnTo>
                    <a:pt x="0" y="148"/>
                  </a:lnTo>
                  <a:lnTo>
                    <a:pt x="0" y="151"/>
                  </a:lnTo>
                  <a:lnTo>
                    <a:pt x="0" y="156"/>
                  </a:lnTo>
                  <a:lnTo>
                    <a:pt x="0" y="162"/>
                  </a:lnTo>
                  <a:lnTo>
                    <a:pt x="0" y="164"/>
                  </a:lnTo>
                  <a:lnTo>
                    <a:pt x="0" y="170"/>
                  </a:lnTo>
                  <a:lnTo>
                    <a:pt x="2" y="174"/>
                  </a:lnTo>
                  <a:lnTo>
                    <a:pt x="5" y="178"/>
                  </a:lnTo>
                  <a:lnTo>
                    <a:pt x="5" y="182"/>
                  </a:lnTo>
                  <a:lnTo>
                    <a:pt x="7" y="184"/>
                  </a:lnTo>
                  <a:lnTo>
                    <a:pt x="11" y="187"/>
                  </a:lnTo>
                  <a:lnTo>
                    <a:pt x="13" y="190"/>
                  </a:lnTo>
                  <a:lnTo>
                    <a:pt x="15" y="192"/>
                  </a:lnTo>
                  <a:lnTo>
                    <a:pt x="20" y="195"/>
                  </a:lnTo>
                  <a:lnTo>
                    <a:pt x="24" y="198"/>
                  </a:lnTo>
                  <a:lnTo>
                    <a:pt x="26" y="198"/>
                  </a:lnTo>
                  <a:lnTo>
                    <a:pt x="31" y="201"/>
                  </a:lnTo>
                  <a:lnTo>
                    <a:pt x="33" y="201"/>
                  </a:lnTo>
                  <a:lnTo>
                    <a:pt x="39" y="201"/>
                  </a:lnTo>
                  <a:lnTo>
                    <a:pt x="41" y="201"/>
                  </a:lnTo>
                  <a:lnTo>
                    <a:pt x="46" y="201"/>
                  </a:lnTo>
                  <a:lnTo>
                    <a:pt x="49" y="198"/>
                  </a:lnTo>
                  <a:lnTo>
                    <a:pt x="53" y="198"/>
                  </a:lnTo>
                  <a:lnTo>
                    <a:pt x="57" y="195"/>
                  </a:lnTo>
                  <a:lnTo>
                    <a:pt x="59" y="192"/>
                  </a:lnTo>
                  <a:lnTo>
                    <a:pt x="62" y="190"/>
                  </a:lnTo>
                  <a:lnTo>
                    <a:pt x="64" y="187"/>
                  </a:lnTo>
                  <a:lnTo>
                    <a:pt x="66" y="184"/>
                  </a:lnTo>
                  <a:lnTo>
                    <a:pt x="70" y="182"/>
                  </a:lnTo>
                  <a:lnTo>
                    <a:pt x="72" y="178"/>
                  </a:lnTo>
                  <a:lnTo>
                    <a:pt x="75" y="174"/>
                  </a:lnTo>
                  <a:lnTo>
                    <a:pt x="75" y="170"/>
                  </a:lnTo>
                  <a:lnTo>
                    <a:pt x="77" y="164"/>
                  </a:lnTo>
                  <a:lnTo>
                    <a:pt x="77" y="162"/>
                  </a:lnTo>
                  <a:lnTo>
                    <a:pt x="77" y="156"/>
                  </a:lnTo>
                  <a:lnTo>
                    <a:pt x="77" y="151"/>
                  </a:lnTo>
                  <a:lnTo>
                    <a:pt x="77" y="148"/>
                  </a:lnTo>
                  <a:lnTo>
                    <a:pt x="75" y="143"/>
                  </a:lnTo>
                  <a:lnTo>
                    <a:pt x="75" y="140"/>
                  </a:lnTo>
                  <a:lnTo>
                    <a:pt x="72" y="137"/>
                  </a:lnTo>
                  <a:lnTo>
                    <a:pt x="70" y="132"/>
                  </a:lnTo>
                  <a:lnTo>
                    <a:pt x="66" y="129"/>
                  </a:lnTo>
                  <a:lnTo>
                    <a:pt x="64" y="127"/>
                  </a:lnTo>
                  <a:lnTo>
                    <a:pt x="59" y="115"/>
                  </a:lnTo>
                  <a:lnTo>
                    <a:pt x="53" y="99"/>
                  </a:lnTo>
                  <a:lnTo>
                    <a:pt x="49" y="80"/>
                  </a:lnTo>
                  <a:lnTo>
                    <a:pt x="49" y="58"/>
                  </a:lnTo>
                  <a:lnTo>
                    <a:pt x="46" y="39"/>
                  </a:lnTo>
                  <a:lnTo>
                    <a:pt x="44" y="19"/>
                  </a:lnTo>
                  <a:lnTo>
                    <a:pt x="41" y="9"/>
                  </a:lnTo>
                  <a:lnTo>
                    <a:pt x="39" y="0"/>
                  </a:lnTo>
                </a:path>
              </a:pathLst>
            </a:custGeom>
            <a:solidFill>
              <a:srgbClr val="FFD900"/>
            </a:solidFill>
            <a:ln w="12700" cap="rnd">
              <a:solidFill>
                <a:srgbClr val="3366FF"/>
              </a:solidFill>
              <a:round/>
              <a:headEnd/>
              <a:tailEnd/>
            </a:ln>
          </p:spPr>
          <p:txBody>
            <a:bodyPr/>
            <a:lstStyle/>
            <a:p>
              <a:endParaRPr lang="fr-FR"/>
            </a:p>
          </p:txBody>
        </p:sp>
        <p:sp>
          <p:nvSpPr>
            <p:cNvPr id="53290" name="Freeform 31"/>
            <p:cNvSpPr>
              <a:spLocks/>
            </p:cNvSpPr>
            <p:nvPr/>
          </p:nvSpPr>
          <p:spPr bwMode="auto">
            <a:xfrm>
              <a:off x="3196" y="1657"/>
              <a:ext cx="88" cy="215"/>
            </a:xfrm>
            <a:custGeom>
              <a:avLst/>
              <a:gdLst>
                <a:gd name="T0" fmla="*/ 41 w 88"/>
                <a:gd name="T1" fmla="*/ 6 h 212"/>
                <a:gd name="T2" fmla="*/ 35 w 88"/>
                <a:gd name="T3" fmla="*/ 83 h 212"/>
                <a:gd name="T4" fmla="*/ 29 w 88"/>
                <a:gd name="T5" fmla="*/ 150 h 212"/>
                <a:gd name="T6" fmla="*/ 21 w 88"/>
                <a:gd name="T7" fmla="*/ 219 h 212"/>
                <a:gd name="T8" fmla="*/ 12 w 88"/>
                <a:gd name="T9" fmla="*/ 240 h 212"/>
                <a:gd name="T10" fmla="*/ 6 w 88"/>
                <a:gd name="T11" fmla="*/ 249 h 212"/>
                <a:gd name="T12" fmla="*/ 2 w 88"/>
                <a:gd name="T13" fmla="*/ 266 h 212"/>
                <a:gd name="T14" fmla="*/ 0 w 88"/>
                <a:gd name="T15" fmla="*/ 282 h 212"/>
                <a:gd name="T16" fmla="*/ 0 w 88"/>
                <a:gd name="T17" fmla="*/ 306 h 212"/>
                <a:gd name="T18" fmla="*/ 2 w 88"/>
                <a:gd name="T19" fmla="*/ 325 h 212"/>
                <a:gd name="T20" fmla="*/ 6 w 88"/>
                <a:gd name="T21" fmla="*/ 335 h 212"/>
                <a:gd name="T22" fmla="*/ 12 w 88"/>
                <a:gd name="T23" fmla="*/ 348 h 212"/>
                <a:gd name="T24" fmla="*/ 17 w 88"/>
                <a:gd name="T25" fmla="*/ 358 h 212"/>
                <a:gd name="T26" fmla="*/ 23 w 88"/>
                <a:gd name="T27" fmla="*/ 368 h 212"/>
                <a:gd name="T28" fmla="*/ 31 w 88"/>
                <a:gd name="T29" fmla="*/ 371 h 212"/>
                <a:gd name="T30" fmla="*/ 41 w 88"/>
                <a:gd name="T31" fmla="*/ 378 h 212"/>
                <a:gd name="T32" fmla="*/ 50 w 88"/>
                <a:gd name="T33" fmla="*/ 378 h 212"/>
                <a:gd name="T34" fmla="*/ 56 w 88"/>
                <a:gd name="T35" fmla="*/ 371 h 212"/>
                <a:gd name="T36" fmla="*/ 64 w 88"/>
                <a:gd name="T37" fmla="*/ 368 h 212"/>
                <a:gd name="T38" fmla="*/ 73 w 88"/>
                <a:gd name="T39" fmla="*/ 358 h 212"/>
                <a:gd name="T40" fmla="*/ 79 w 88"/>
                <a:gd name="T41" fmla="*/ 348 h 212"/>
                <a:gd name="T42" fmla="*/ 81 w 88"/>
                <a:gd name="T43" fmla="*/ 335 h 212"/>
                <a:gd name="T44" fmla="*/ 87 w 88"/>
                <a:gd name="T45" fmla="*/ 325 h 212"/>
                <a:gd name="T46" fmla="*/ 87 w 88"/>
                <a:gd name="T47" fmla="*/ 306 h 212"/>
                <a:gd name="T48" fmla="*/ 87 w 88"/>
                <a:gd name="T49" fmla="*/ 282 h 212"/>
                <a:gd name="T50" fmla="*/ 85 w 88"/>
                <a:gd name="T51" fmla="*/ 266 h 212"/>
                <a:gd name="T52" fmla="*/ 81 w 88"/>
                <a:gd name="T53" fmla="*/ 249 h 212"/>
                <a:gd name="T54" fmla="*/ 79 w 88"/>
                <a:gd name="T55" fmla="*/ 240 h 212"/>
                <a:gd name="T56" fmla="*/ 66 w 88"/>
                <a:gd name="T57" fmla="*/ 219 h 212"/>
                <a:gd name="T58" fmla="*/ 58 w 88"/>
                <a:gd name="T59" fmla="*/ 146 h 212"/>
                <a:gd name="T60" fmla="*/ 52 w 88"/>
                <a:gd name="T61" fmla="*/ 83 h 212"/>
                <a:gd name="T62" fmla="*/ 46 w 88"/>
                <a:gd name="T63" fmla="*/ 6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212"/>
                <a:gd name="T98" fmla="*/ 88 w 8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212">
                  <a:moveTo>
                    <a:pt x="44" y="0"/>
                  </a:moveTo>
                  <a:lnTo>
                    <a:pt x="41" y="6"/>
                  </a:lnTo>
                  <a:lnTo>
                    <a:pt x="37" y="20"/>
                  </a:lnTo>
                  <a:lnTo>
                    <a:pt x="35" y="41"/>
                  </a:lnTo>
                  <a:lnTo>
                    <a:pt x="31" y="64"/>
                  </a:lnTo>
                  <a:lnTo>
                    <a:pt x="29" y="86"/>
                  </a:lnTo>
                  <a:lnTo>
                    <a:pt x="27" y="107"/>
                  </a:lnTo>
                  <a:lnTo>
                    <a:pt x="21" y="121"/>
                  </a:lnTo>
                  <a:lnTo>
                    <a:pt x="15" y="133"/>
                  </a:lnTo>
                  <a:lnTo>
                    <a:pt x="12" y="135"/>
                  </a:lnTo>
                  <a:lnTo>
                    <a:pt x="8" y="139"/>
                  </a:lnTo>
                  <a:lnTo>
                    <a:pt x="6" y="141"/>
                  </a:lnTo>
                  <a:lnTo>
                    <a:pt x="2" y="147"/>
                  </a:lnTo>
                  <a:lnTo>
                    <a:pt x="2" y="150"/>
                  </a:lnTo>
                  <a:lnTo>
                    <a:pt x="0" y="156"/>
                  </a:lnTo>
                  <a:lnTo>
                    <a:pt x="0" y="158"/>
                  </a:lnTo>
                  <a:lnTo>
                    <a:pt x="0" y="164"/>
                  </a:lnTo>
                  <a:lnTo>
                    <a:pt x="0" y="170"/>
                  </a:lnTo>
                  <a:lnTo>
                    <a:pt x="0" y="173"/>
                  </a:lnTo>
                  <a:lnTo>
                    <a:pt x="2" y="179"/>
                  </a:lnTo>
                  <a:lnTo>
                    <a:pt x="2" y="182"/>
                  </a:lnTo>
                  <a:lnTo>
                    <a:pt x="6" y="185"/>
                  </a:lnTo>
                  <a:lnTo>
                    <a:pt x="8" y="191"/>
                  </a:lnTo>
                  <a:lnTo>
                    <a:pt x="12" y="193"/>
                  </a:lnTo>
                  <a:lnTo>
                    <a:pt x="15" y="197"/>
                  </a:lnTo>
                  <a:lnTo>
                    <a:pt x="17" y="199"/>
                  </a:lnTo>
                  <a:lnTo>
                    <a:pt x="21" y="201"/>
                  </a:lnTo>
                  <a:lnTo>
                    <a:pt x="23" y="205"/>
                  </a:lnTo>
                  <a:lnTo>
                    <a:pt x="27" y="205"/>
                  </a:lnTo>
                  <a:lnTo>
                    <a:pt x="31" y="207"/>
                  </a:lnTo>
                  <a:lnTo>
                    <a:pt x="35" y="207"/>
                  </a:lnTo>
                  <a:lnTo>
                    <a:pt x="41" y="211"/>
                  </a:lnTo>
                  <a:lnTo>
                    <a:pt x="44" y="211"/>
                  </a:lnTo>
                  <a:lnTo>
                    <a:pt x="50" y="211"/>
                  </a:lnTo>
                  <a:lnTo>
                    <a:pt x="52" y="207"/>
                  </a:lnTo>
                  <a:lnTo>
                    <a:pt x="56" y="207"/>
                  </a:lnTo>
                  <a:lnTo>
                    <a:pt x="60" y="205"/>
                  </a:lnTo>
                  <a:lnTo>
                    <a:pt x="64" y="205"/>
                  </a:lnTo>
                  <a:lnTo>
                    <a:pt x="70" y="201"/>
                  </a:lnTo>
                  <a:lnTo>
                    <a:pt x="73" y="199"/>
                  </a:lnTo>
                  <a:lnTo>
                    <a:pt x="75" y="197"/>
                  </a:lnTo>
                  <a:lnTo>
                    <a:pt x="79" y="193"/>
                  </a:lnTo>
                  <a:lnTo>
                    <a:pt x="79" y="191"/>
                  </a:lnTo>
                  <a:lnTo>
                    <a:pt x="81" y="185"/>
                  </a:lnTo>
                  <a:lnTo>
                    <a:pt x="85" y="182"/>
                  </a:lnTo>
                  <a:lnTo>
                    <a:pt x="87" y="179"/>
                  </a:lnTo>
                  <a:lnTo>
                    <a:pt x="87" y="173"/>
                  </a:lnTo>
                  <a:lnTo>
                    <a:pt x="87" y="170"/>
                  </a:lnTo>
                  <a:lnTo>
                    <a:pt x="87" y="164"/>
                  </a:lnTo>
                  <a:lnTo>
                    <a:pt x="87" y="158"/>
                  </a:lnTo>
                  <a:lnTo>
                    <a:pt x="87" y="156"/>
                  </a:lnTo>
                  <a:lnTo>
                    <a:pt x="85" y="150"/>
                  </a:lnTo>
                  <a:lnTo>
                    <a:pt x="85" y="147"/>
                  </a:lnTo>
                  <a:lnTo>
                    <a:pt x="81" y="141"/>
                  </a:lnTo>
                  <a:lnTo>
                    <a:pt x="79" y="139"/>
                  </a:lnTo>
                  <a:lnTo>
                    <a:pt x="79" y="135"/>
                  </a:lnTo>
                  <a:lnTo>
                    <a:pt x="75" y="133"/>
                  </a:lnTo>
                  <a:lnTo>
                    <a:pt x="66" y="121"/>
                  </a:lnTo>
                  <a:lnTo>
                    <a:pt x="60" y="104"/>
                  </a:lnTo>
                  <a:lnTo>
                    <a:pt x="58" y="84"/>
                  </a:lnTo>
                  <a:lnTo>
                    <a:pt x="56" y="61"/>
                  </a:lnTo>
                  <a:lnTo>
                    <a:pt x="52" y="41"/>
                  </a:lnTo>
                  <a:lnTo>
                    <a:pt x="50" y="20"/>
                  </a:lnTo>
                  <a:lnTo>
                    <a:pt x="46" y="6"/>
                  </a:lnTo>
                  <a:lnTo>
                    <a:pt x="44"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1" name="Freeform 32"/>
            <p:cNvSpPr>
              <a:spLocks/>
            </p:cNvSpPr>
            <p:nvPr/>
          </p:nvSpPr>
          <p:spPr bwMode="auto">
            <a:xfrm>
              <a:off x="3194" y="1850"/>
              <a:ext cx="101" cy="104"/>
            </a:xfrm>
            <a:custGeom>
              <a:avLst/>
              <a:gdLst>
                <a:gd name="T0" fmla="*/ 51 w 102"/>
                <a:gd name="T1" fmla="*/ 0 h 104"/>
                <a:gd name="T2" fmla="*/ 51 w 102"/>
                <a:gd name="T3" fmla="*/ 5 h 104"/>
                <a:gd name="T4" fmla="*/ 51 w 102"/>
                <a:gd name="T5" fmla="*/ 8 h 104"/>
                <a:gd name="T6" fmla="*/ 51 w 102"/>
                <a:gd name="T7" fmla="*/ 11 h 104"/>
                <a:gd name="T8" fmla="*/ 51 w 102"/>
                <a:gd name="T9" fmla="*/ 13 h 104"/>
                <a:gd name="T10" fmla="*/ 51 w 102"/>
                <a:gd name="T11" fmla="*/ 13 h 104"/>
                <a:gd name="T12" fmla="*/ 51 w 102"/>
                <a:gd name="T13" fmla="*/ 16 h 104"/>
                <a:gd name="T14" fmla="*/ 48 w 102"/>
                <a:gd name="T15" fmla="*/ 16 h 104"/>
                <a:gd name="T16" fmla="*/ 43 w 102"/>
                <a:gd name="T17" fmla="*/ 16 h 104"/>
                <a:gd name="T18" fmla="*/ 37 w 102"/>
                <a:gd name="T19" fmla="*/ 13 h 104"/>
                <a:gd name="T20" fmla="*/ 32 w 102"/>
                <a:gd name="T21" fmla="*/ 11 h 104"/>
                <a:gd name="T22" fmla="*/ 26 w 102"/>
                <a:gd name="T23" fmla="*/ 8 h 104"/>
                <a:gd name="T24" fmla="*/ 22 w 102"/>
                <a:gd name="T25" fmla="*/ 3 h 104"/>
                <a:gd name="T26" fmla="*/ 13 w 102"/>
                <a:gd name="T27" fmla="*/ 3 h 104"/>
                <a:gd name="T28" fmla="*/ 9 w 102"/>
                <a:gd name="T29" fmla="*/ 13 h 104"/>
                <a:gd name="T30" fmla="*/ 3 w 102"/>
                <a:gd name="T31" fmla="*/ 26 h 104"/>
                <a:gd name="T32" fmla="*/ 0 w 102"/>
                <a:gd name="T33" fmla="*/ 39 h 104"/>
                <a:gd name="T34" fmla="*/ 0 w 102"/>
                <a:gd name="T35" fmla="*/ 50 h 104"/>
                <a:gd name="T36" fmla="*/ 3 w 102"/>
                <a:gd name="T37" fmla="*/ 64 h 104"/>
                <a:gd name="T38" fmla="*/ 9 w 102"/>
                <a:gd name="T39" fmla="*/ 73 h 104"/>
                <a:gd name="T40" fmla="*/ 13 w 102"/>
                <a:gd name="T41" fmla="*/ 81 h 104"/>
                <a:gd name="T42" fmla="*/ 19 w 102"/>
                <a:gd name="T43" fmla="*/ 90 h 104"/>
                <a:gd name="T44" fmla="*/ 26 w 102"/>
                <a:gd name="T45" fmla="*/ 94 h 104"/>
                <a:gd name="T46" fmla="*/ 35 w 102"/>
                <a:gd name="T47" fmla="*/ 98 h 104"/>
                <a:gd name="T48" fmla="*/ 45 w 102"/>
                <a:gd name="T49" fmla="*/ 100 h 104"/>
                <a:gd name="T50" fmla="*/ 51 w 102"/>
                <a:gd name="T51" fmla="*/ 103 h 104"/>
                <a:gd name="T52" fmla="*/ 51 w 102"/>
                <a:gd name="T53" fmla="*/ 100 h 104"/>
                <a:gd name="T54" fmla="*/ 51 w 102"/>
                <a:gd name="T55" fmla="*/ 98 h 104"/>
                <a:gd name="T56" fmla="*/ 51 w 102"/>
                <a:gd name="T57" fmla="*/ 92 h 104"/>
                <a:gd name="T58" fmla="*/ 51 w 102"/>
                <a:gd name="T59" fmla="*/ 84 h 104"/>
                <a:gd name="T60" fmla="*/ 51 w 102"/>
                <a:gd name="T61" fmla="*/ 73 h 104"/>
                <a:gd name="T62" fmla="*/ 54 w 102"/>
                <a:gd name="T63" fmla="*/ 64 h 104"/>
                <a:gd name="T64" fmla="*/ 56 w 102"/>
                <a:gd name="T65" fmla="*/ 50 h 104"/>
                <a:gd name="T66" fmla="*/ 59 w 102"/>
                <a:gd name="T67" fmla="*/ 37 h 104"/>
                <a:gd name="T68" fmla="*/ 56 w 102"/>
                <a:gd name="T69" fmla="*/ 26 h 104"/>
                <a:gd name="T70" fmla="*/ 51 w 102"/>
                <a:gd name="T71" fmla="*/ 13 h 104"/>
                <a:gd name="T72" fmla="*/ 51 w 102"/>
                <a:gd name="T73" fmla="*/ 3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04"/>
                <a:gd name="T113" fmla="*/ 102 w 102"/>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04">
                  <a:moveTo>
                    <a:pt x="82" y="0"/>
                  </a:moveTo>
                  <a:lnTo>
                    <a:pt x="79" y="0"/>
                  </a:lnTo>
                  <a:lnTo>
                    <a:pt x="77" y="3"/>
                  </a:lnTo>
                  <a:lnTo>
                    <a:pt x="77" y="5"/>
                  </a:lnTo>
                  <a:lnTo>
                    <a:pt x="75" y="5"/>
                  </a:lnTo>
                  <a:lnTo>
                    <a:pt x="75" y="8"/>
                  </a:lnTo>
                  <a:lnTo>
                    <a:pt x="71" y="11"/>
                  </a:lnTo>
                  <a:lnTo>
                    <a:pt x="69" y="11"/>
                  </a:lnTo>
                  <a:lnTo>
                    <a:pt x="66" y="11"/>
                  </a:lnTo>
                  <a:lnTo>
                    <a:pt x="64" y="13"/>
                  </a:lnTo>
                  <a:lnTo>
                    <a:pt x="61" y="13"/>
                  </a:lnTo>
                  <a:lnTo>
                    <a:pt x="58" y="13"/>
                  </a:lnTo>
                  <a:lnTo>
                    <a:pt x="56" y="16"/>
                  </a:lnTo>
                  <a:lnTo>
                    <a:pt x="53" y="16"/>
                  </a:lnTo>
                  <a:lnTo>
                    <a:pt x="51" y="16"/>
                  </a:lnTo>
                  <a:lnTo>
                    <a:pt x="48" y="16"/>
                  </a:lnTo>
                  <a:lnTo>
                    <a:pt x="45" y="16"/>
                  </a:lnTo>
                  <a:lnTo>
                    <a:pt x="43" y="16"/>
                  </a:lnTo>
                  <a:lnTo>
                    <a:pt x="40" y="13"/>
                  </a:lnTo>
                  <a:lnTo>
                    <a:pt x="37" y="13"/>
                  </a:lnTo>
                  <a:lnTo>
                    <a:pt x="35" y="13"/>
                  </a:lnTo>
                  <a:lnTo>
                    <a:pt x="32" y="11"/>
                  </a:lnTo>
                  <a:lnTo>
                    <a:pt x="30" y="11"/>
                  </a:lnTo>
                  <a:lnTo>
                    <a:pt x="26" y="8"/>
                  </a:lnTo>
                  <a:lnTo>
                    <a:pt x="24" y="5"/>
                  </a:lnTo>
                  <a:lnTo>
                    <a:pt x="22" y="3"/>
                  </a:lnTo>
                  <a:lnTo>
                    <a:pt x="19" y="0"/>
                  </a:lnTo>
                  <a:lnTo>
                    <a:pt x="13" y="3"/>
                  </a:lnTo>
                  <a:lnTo>
                    <a:pt x="11" y="8"/>
                  </a:lnTo>
                  <a:lnTo>
                    <a:pt x="9" y="13"/>
                  </a:lnTo>
                  <a:lnTo>
                    <a:pt x="5" y="19"/>
                  </a:lnTo>
                  <a:lnTo>
                    <a:pt x="3" y="26"/>
                  </a:lnTo>
                  <a:lnTo>
                    <a:pt x="0" y="32"/>
                  </a:lnTo>
                  <a:lnTo>
                    <a:pt x="0" y="39"/>
                  </a:lnTo>
                  <a:lnTo>
                    <a:pt x="0" y="45"/>
                  </a:lnTo>
                  <a:lnTo>
                    <a:pt x="0" y="50"/>
                  </a:lnTo>
                  <a:lnTo>
                    <a:pt x="3" y="58"/>
                  </a:lnTo>
                  <a:lnTo>
                    <a:pt x="3" y="64"/>
                  </a:lnTo>
                  <a:lnTo>
                    <a:pt x="5" y="68"/>
                  </a:lnTo>
                  <a:lnTo>
                    <a:pt x="9" y="73"/>
                  </a:lnTo>
                  <a:lnTo>
                    <a:pt x="11" y="77"/>
                  </a:lnTo>
                  <a:lnTo>
                    <a:pt x="13" y="81"/>
                  </a:lnTo>
                  <a:lnTo>
                    <a:pt x="16" y="84"/>
                  </a:lnTo>
                  <a:lnTo>
                    <a:pt x="19" y="90"/>
                  </a:lnTo>
                  <a:lnTo>
                    <a:pt x="24" y="92"/>
                  </a:lnTo>
                  <a:lnTo>
                    <a:pt x="26" y="94"/>
                  </a:lnTo>
                  <a:lnTo>
                    <a:pt x="32" y="98"/>
                  </a:lnTo>
                  <a:lnTo>
                    <a:pt x="35" y="98"/>
                  </a:lnTo>
                  <a:lnTo>
                    <a:pt x="40" y="100"/>
                  </a:lnTo>
                  <a:lnTo>
                    <a:pt x="45" y="100"/>
                  </a:lnTo>
                  <a:lnTo>
                    <a:pt x="48" y="103"/>
                  </a:lnTo>
                  <a:lnTo>
                    <a:pt x="53" y="103"/>
                  </a:lnTo>
                  <a:lnTo>
                    <a:pt x="56" y="100"/>
                  </a:lnTo>
                  <a:lnTo>
                    <a:pt x="61" y="100"/>
                  </a:lnTo>
                  <a:lnTo>
                    <a:pt x="66" y="98"/>
                  </a:lnTo>
                  <a:lnTo>
                    <a:pt x="69" y="98"/>
                  </a:lnTo>
                  <a:lnTo>
                    <a:pt x="75" y="94"/>
                  </a:lnTo>
                  <a:lnTo>
                    <a:pt x="77" y="92"/>
                  </a:lnTo>
                  <a:lnTo>
                    <a:pt x="82" y="90"/>
                  </a:lnTo>
                  <a:lnTo>
                    <a:pt x="85" y="84"/>
                  </a:lnTo>
                  <a:lnTo>
                    <a:pt x="88" y="79"/>
                  </a:lnTo>
                  <a:lnTo>
                    <a:pt x="92" y="73"/>
                  </a:lnTo>
                  <a:lnTo>
                    <a:pt x="92" y="71"/>
                  </a:lnTo>
                  <a:lnTo>
                    <a:pt x="96" y="64"/>
                  </a:lnTo>
                  <a:lnTo>
                    <a:pt x="98" y="58"/>
                  </a:lnTo>
                  <a:lnTo>
                    <a:pt x="98" y="50"/>
                  </a:lnTo>
                  <a:lnTo>
                    <a:pt x="101" y="45"/>
                  </a:lnTo>
                  <a:lnTo>
                    <a:pt x="101" y="37"/>
                  </a:lnTo>
                  <a:lnTo>
                    <a:pt x="98" y="32"/>
                  </a:lnTo>
                  <a:lnTo>
                    <a:pt x="98" y="26"/>
                  </a:lnTo>
                  <a:lnTo>
                    <a:pt x="96" y="21"/>
                  </a:lnTo>
                  <a:lnTo>
                    <a:pt x="92" y="13"/>
                  </a:lnTo>
                  <a:lnTo>
                    <a:pt x="90" y="8"/>
                  </a:lnTo>
                  <a:lnTo>
                    <a:pt x="85" y="3"/>
                  </a:lnTo>
                  <a:lnTo>
                    <a:pt x="82" y="0"/>
                  </a:lnTo>
                </a:path>
              </a:pathLst>
            </a:custGeom>
            <a:solidFill>
              <a:srgbClr val="FFD900"/>
            </a:solidFill>
            <a:ln w="12700" cap="rnd">
              <a:solidFill>
                <a:srgbClr val="3366FF"/>
              </a:solidFill>
              <a:round/>
              <a:headEnd/>
              <a:tailEnd/>
            </a:ln>
          </p:spPr>
          <p:txBody>
            <a:bodyPr/>
            <a:lstStyle/>
            <a:p>
              <a:endParaRPr lang="fr-FR"/>
            </a:p>
          </p:txBody>
        </p:sp>
        <p:sp>
          <p:nvSpPr>
            <p:cNvPr id="53292" name="Freeform 33"/>
            <p:cNvSpPr>
              <a:spLocks/>
            </p:cNvSpPr>
            <p:nvPr/>
          </p:nvSpPr>
          <p:spPr bwMode="auto">
            <a:xfrm>
              <a:off x="3184" y="1848"/>
              <a:ext cx="112" cy="112"/>
            </a:xfrm>
            <a:custGeom>
              <a:avLst/>
              <a:gdLst>
                <a:gd name="T0" fmla="*/ 87 w 112"/>
                <a:gd name="T1" fmla="*/ 2 h 112"/>
                <a:gd name="T2" fmla="*/ 84 w 112"/>
                <a:gd name="T3" fmla="*/ 8 h 112"/>
                <a:gd name="T4" fmla="*/ 78 w 112"/>
                <a:gd name="T5" fmla="*/ 11 h 112"/>
                <a:gd name="T6" fmla="*/ 72 w 112"/>
                <a:gd name="T7" fmla="*/ 14 h 112"/>
                <a:gd name="T8" fmla="*/ 68 w 112"/>
                <a:gd name="T9" fmla="*/ 17 h 112"/>
                <a:gd name="T10" fmla="*/ 62 w 112"/>
                <a:gd name="T11" fmla="*/ 20 h 112"/>
                <a:gd name="T12" fmla="*/ 56 w 112"/>
                <a:gd name="T13" fmla="*/ 20 h 112"/>
                <a:gd name="T14" fmla="*/ 49 w 112"/>
                <a:gd name="T15" fmla="*/ 20 h 112"/>
                <a:gd name="T16" fmla="*/ 43 w 112"/>
                <a:gd name="T17" fmla="*/ 17 h 112"/>
                <a:gd name="T18" fmla="*/ 39 w 112"/>
                <a:gd name="T19" fmla="*/ 14 h 112"/>
                <a:gd name="T20" fmla="*/ 33 w 112"/>
                <a:gd name="T21" fmla="*/ 14 h 112"/>
                <a:gd name="T22" fmla="*/ 29 w 112"/>
                <a:gd name="T23" fmla="*/ 11 h 112"/>
                <a:gd name="T24" fmla="*/ 27 w 112"/>
                <a:gd name="T25" fmla="*/ 8 h 112"/>
                <a:gd name="T26" fmla="*/ 24 w 112"/>
                <a:gd name="T27" fmla="*/ 2 h 112"/>
                <a:gd name="T28" fmla="*/ 14 w 112"/>
                <a:gd name="T29" fmla="*/ 6 h 112"/>
                <a:gd name="T30" fmla="*/ 10 w 112"/>
                <a:gd name="T31" fmla="*/ 17 h 112"/>
                <a:gd name="T32" fmla="*/ 4 w 112"/>
                <a:gd name="T33" fmla="*/ 29 h 112"/>
                <a:gd name="T34" fmla="*/ 0 w 112"/>
                <a:gd name="T35" fmla="*/ 43 h 112"/>
                <a:gd name="T36" fmla="*/ 0 w 112"/>
                <a:gd name="T37" fmla="*/ 57 h 112"/>
                <a:gd name="T38" fmla="*/ 4 w 112"/>
                <a:gd name="T39" fmla="*/ 68 h 112"/>
                <a:gd name="T40" fmla="*/ 10 w 112"/>
                <a:gd name="T41" fmla="*/ 80 h 112"/>
                <a:gd name="T42" fmla="*/ 14 w 112"/>
                <a:gd name="T43" fmla="*/ 91 h 112"/>
                <a:gd name="T44" fmla="*/ 24 w 112"/>
                <a:gd name="T45" fmla="*/ 100 h 112"/>
                <a:gd name="T46" fmla="*/ 29 w 112"/>
                <a:gd name="T47" fmla="*/ 105 h 112"/>
                <a:gd name="T48" fmla="*/ 41 w 112"/>
                <a:gd name="T49" fmla="*/ 109 h 112"/>
                <a:gd name="T50" fmla="*/ 49 w 112"/>
                <a:gd name="T51" fmla="*/ 111 h 112"/>
                <a:gd name="T52" fmla="*/ 58 w 112"/>
                <a:gd name="T53" fmla="*/ 111 h 112"/>
                <a:gd name="T54" fmla="*/ 68 w 112"/>
                <a:gd name="T55" fmla="*/ 111 h 112"/>
                <a:gd name="T56" fmla="*/ 76 w 112"/>
                <a:gd name="T57" fmla="*/ 105 h 112"/>
                <a:gd name="T58" fmla="*/ 84 w 112"/>
                <a:gd name="T59" fmla="*/ 100 h 112"/>
                <a:gd name="T60" fmla="*/ 93 w 112"/>
                <a:gd name="T61" fmla="*/ 94 h 112"/>
                <a:gd name="T62" fmla="*/ 101 w 112"/>
                <a:gd name="T63" fmla="*/ 82 h 112"/>
                <a:gd name="T64" fmla="*/ 107 w 112"/>
                <a:gd name="T65" fmla="*/ 72 h 112"/>
                <a:gd name="T66" fmla="*/ 111 w 112"/>
                <a:gd name="T67" fmla="*/ 57 h 112"/>
                <a:gd name="T68" fmla="*/ 111 w 112"/>
                <a:gd name="T69" fmla="*/ 43 h 112"/>
                <a:gd name="T70" fmla="*/ 107 w 112"/>
                <a:gd name="T71" fmla="*/ 31 h 112"/>
                <a:gd name="T72" fmla="*/ 101 w 112"/>
                <a:gd name="T73" fmla="*/ 17 h 112"/>
                <a:gd name="T74" fmla="*/ 97 w 112"/>
                <a:gd name="T75" fmla="*/ 6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12"/>
                <a:gd name="T116" fmla="*/ 112 w 112"/>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12">
                  <a:moveTo>
                    <a:pt x="90" y="0"/>
                  </a:moveTo>
                  <a:lnTo>
                    <a:pt x="87" y="2"/>
                  </a:lnTo>
                  <a:lnTo>
                    <a:pt x="87" y="6"/>
                  </a:lnTo>
                  <a:lnTo>
                    <a:pt x="84" y="8"/>
                  </a:lnTo>
                  <a:lnTo>
                    <a:pt x="82" y="11"/>
                  </a:lnTo>
                  <a:lnTo>
                    <a:pt x="78" y="11"/>
                  </a:lnTo>
                  <a:lnTo>
                    <a:pt x="76" y="14"/>
                  </a:lnTo>
                  <a:lnTo>
                    <a:pt x="72" y="14"/>
                  </a:lnTo>
                  <a:lnTo>
                    <a:pt x="70" y="17"/>
                  </a:lnTo>
                  <a:lnTo>
                    <a:pt x="68" y="17"/>
                  </a:lnTo>
                  <a:lnTo>
                    <a:pt x="64" y="17"/>
                  </a:lnTo>
                  <a:lnTo>
                    <a:pt x="62" y="20"/>
                  </a:lnTo>
                  <a:lnTo>
                    <a:pt x="58" y="20"/>
                  </a:lnTo>
                  <a:lnTo>
                    <a:pt x="56" y="20"/>
                  </a:lnTo>
                  <a:lnTo>
                    <a:pt x="53" y="20"/>
                  </a:lnTo>
                  <a:lnTo>
                    <a:pt x="49" y="20"/>
                  </a:lnTo>
                  <a:lnTo>
                    <a:pt x="47" y="17"/>
                  </a:lnTo>
                  <a:lnTo>
                    <a:pt x="43" y="17"/>
                  </a:lnTo>
                  <a:lnTo>
                    <a:pt x="41" y="17"/>
                  </a:lnTo>
                  <a:lnTo>
                    <a:pt x="39" y="14"/>
                  </a:lnTo>
                  <a:lnTo>
                    <a:pt x="35" y="14"/>
                  </a:lnTo>
                  <a:lnTo>
                    <a:pt x="33" y="14"/>
                  </a:lnTo>
                  <a:lnTo>
                    <a:pt x="33" y="11"/>
                  </a:lnTo>
                  <a:lnTo>
                    <a:pt x="29" y="11"/>
                  </a:lnTo>
                  <a:lnTo>
                    <a:pt x="29" y="8"/>
                  </a:lnTo>
                  <a:lnTo>
                    <a:pt x="27" y="8"/>
                  </a:lnTo>
                  <a:lnTo>
                    <a:pt x="24" y="6"/>
                  </a:lnTo>
                  <a:lnTo>
                    <a:pt x="24" y="2"/>
                  </a:lnTo>
                  <a:lnTo>
                    <a:pt x="21" y="0"/>
                  </a:lnTo>
                  <a:lnTo>
                    <a:pt x="14" y="6"/>
                  </a:lnTo>
                  <a:lnTo>
                    <a:pt x="12" y="11"/>
                  </a:lnTo>
                  <a:lnTo>
                    <a:pt x="10" y="17"/>
                  </a:lnTo>
                  <a:lnTo>
                    <a:pt x="6" y="23"/>
                  </a:lnTo>
                  <a:lnTo>
                    <a:pt x="4" y="29"/>
                  </a:lnTo>
                  <a:lnTo>
                    <a:pt x="4" y="37"/>
                  </a:lnTo>
                  <a:lnTo>
                    <a:pt x="0" y="43"/>
                  </a:lnTo>
                  <a:lnTo>
                    <a:pt x="0" y="51"/>
                  </a:lnTo>
                  <a:lnTo>
                    <a:pt x="0" y="57"/>
                  </a:lnTo>
                  <a:lnTo>
                    <a:pt x="4" y="62"/>
                  </a:lnTo>
                  <a:lnTo>
                    <a:pt x="4" y="68"/>
                  </a:lnTo>
                  <a:lnTo>
                    <a:pt x="6" y="74"/>
                  </a:lnTo>
                  <a:lnTo>
                    <a:pt x="10" y="80"/>
                  </a:lnTo>
                  <a:lnTo>
                    <a:pt x="12" y="86"/>
                  </a:lnTo>
                  <a:lnTo>
                    <a:pt x="14" y="91"/>
                  </a:lnTo>
                  <a:lnTo>
                    <a:pt x="18" y="94"/>
                  </a:lnTo>
                  <a:lnTo>
                    <a:pt x="24" y="100"/>
                  </a:lnTo>
                  <a:lnTo>
                    <a:pt x="27" y="103"/>
                  </a:lnTo>
                  <a:lnTo>
                    <a:pt x="29" y="105"/>
                  </a:lnTo>
                  <a:lnTo>
                    <a:pt x="35" y="109"/>
                  </a:lnTo>
                  <a:lnTo>
                    <a:pt x="41" y="109"/>
                  </a:lnTo>
                  <a:lnTo>
                    <a:pt x="43" y="111"/>
                  </a:lnTo>
                  <a:lnTo>
                    <a:pt x="49" y="111"/>
                  </a:lnTo>
                  <a:lnTo>
                    <a:pt x="56" y="111"/>
                  </a:lnTo>
                  <a:lnTo>
                    <a:pt x="58" y="111"/>
                  </a:lnTo>
                  <a:lnTo>
                    <a:pt x="64" y="111"/>
                  </a:lnTo>
                  <a:lnTo>
                    <a:pt x="68" y="111"/>
                  </a:lnTo>
                  <a:lnTo>
                    <a:pt x="72" y="109"/>
                  </a:lnTo>
                  <a:lnTo>
                    <a:pt x="76" y="105"/>
                  </a:lnTo>
                  <a:lnTo>
                    <a:pt x="82" y="103"/>
                  </a:lnTo>
                  <a:lnTo>
                    <a:pt x="84" y="100"/>
                  </a:lnTo>
                  <a:lnTo>
                    <a:pt x="90" y="97"/>
                  </a:lnTo>
                  <a:lnTo>
                    <a:pt x="93" y="94"/>
                  </a:lnTo>
                  <a:lnTo>
                    <a:pt x="99" y="88"/>
                  </a:lnTo>
                  <a:lnTo>
                    <a:pt x="101" y="82"/>
                  </a:lnTo>
                  <a:lnTo>
                    <a:pt x="105" y="76"/>
                  </a:lnTo>
                  <a:lnTo>
                    <a:pt x="107" y="72"/>
                  </a:lnTo>
                  <a:lnTo>
                    <a:pt x="107" y="66"/>
                  </a:lnTo>
                  <a:lnTo>
                    <a:pt x="111" y="57"/>
                  </a:lnTo>
                  <a:lnTo>
                    <a:pt x="111" y="48"/>
                  </a:lnTo>
                  <a:lnTo>
                    <a:pt x="111" y="43"/>
                  </a:lnTo>
                  <a:lnTo>
                    <a:pt x="107" y="37"/>
                  </a:lnTo>
                  <a:lnTo>
                    <a:pt x="107" y="31"/>
                  </a:lnTo>
                  <a:lnTo>
                    <a:pt x="105" y="23"/>
                  </a:lnTo>
                  <a:lnTo>
                    <a:pt x="101" y="17"/>
                  </a:lnTo>
                  <a:lnTo>
                    <a:pt x="99" y="11"/>
                  </a:lnTo>
                  <a:lnTo>
                    <a:pt x="97" y="6"/>
                  </a:lnTo>
                  <a:lnTo>
                    <a:pt x="90"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3" name="Freeform 34"/>
            <p:cNvSpPr>
              <a:spLocks/>
            </p:cNvSpPr>
            <p:nvPr/>
          </p:nvSpPr>
          <p:spPr bwMode="auto">
            <a:xfrm>
              <a:off x="3145" y="2037"/>
              <a:ext cx="9" cy="4"/>
            </a:xfrm>
            <a:custGeom>
              <a:avLst/>
              <a:gdLst>
                <a:gd name="T0" fmla="*/ 8 w 9"/>
                <a:gd name="T1" fmla="*/ 0 h 4"/>
                <a:gd name="T2" fmla="*/ 8 w 9"/>
                <a:gd name="T3" fmla="*/ 0 h 4"/>
                <a:gd name="T4" fmla="*/ 6 w 9"/>
                <a:gd name="T5" fmla="*/ 0 h 4"/>
                <a:gd name="T6" fmla="*/ 6 w 9"/>
                <a:gd name="T7" fmla="*/ 3 h 4"/>
                <a:gd name="T8" fmla="*/ 2 w 9"/>
                <a:gd name="T9" fmla="*/ 3 h 4"/>
                <a:gd name="T10" fmla="*/ 0 w 9"/>
                <a:gd name="T11" fmla="*/ 3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8" y="0"/>
                  </a:moveTo>
                  <a:lnTo>
                    <a:pt x="8" y="0"/>
                  </a:lnTo>
                  <a:lnTo>
                    <a:pt x="6" y="0"/>
                  </a:lnTo>
                  <a:lnTo>
                    <a:pt x="6" y="3"/>
                  </a:lnTo>
                  <a:lnTo>
                    <a:pt x="2" y="3"/>
                  </a:lnTo>
                  <a:lnTo>
                    <a:pt x="0" y="3"/>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4" name="Freeform 35"/>
            <p:cNvSpPr>
              <a:spLocks/>
            </p:cNvSpPr>
            <p:nvPr/>
          </p:nvSpPr>
          <p:spPr bwMode="auto">
            <a:xfrm>
              <a:off x="3112" y="2072"/>
              <a:ext cx="16" cy="4"/>
            </a:xfrm>
            <a:custGeom>
              <a:avLst/>
              <a:gdLst>
                <a:gd name="T0" fmla="*/ 15 w 16"/>
                <a:gd name="T1" fmla="*/ 0 h 7"/>
                <a:gd name="T2" fmla="*/ 13 w 16"/>
                <a:gd name="T3" fmla="*/ 0 h 7"/>
                <a:gd name="T4" fmla="*/ 10 w 16"/>
                <a:gd name="T5" fmla="*/ 0 h 7"/>
                <a:gd name="T6" fmla="*/ 6 w 16"/>
                <a:gd name="T7" fmla="*/ 0 h 7"/>
                <a:gd name="T8" fmla="*/ 4 w 16"/>
                <a:gd name="T9" fmla="*/ 1 h 7"/>
                <a:gd name="T10" fmla="*/ 0 w 16"/>
                <a:gd name="T11" fmla="*/ 1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15" y="0"/>
                  </a:moveTo>
                  <a:lnTo>
                    <a:pt x="13" y="0"/>
                  </a:lnTo>
                  <a:lnTo>
                    <a:pt x="10" y="0"/>
                  </a:lnTo>
                  <a:lnTo>
                    <a:pt x="6" y="0"/>
                  </a:lnTo>
                  <a:lnTo>
                    <a:pt x="4" y="2"/>
                  </a:lnTo>
                  <a:lnTo>
                    <a:pt x="0" y="6"/>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5" name="Freeform 36"/>
            <p:cNvSpPr>
              <a:spLocks/>
            </p:cNvSpPr>
            <p:nvPr/>
          </p:nvSpPr>
          <p:spPr bwMode="auto">
            <a:xfrm>
              <a:off x="3104" y="2109"/>
              <a:ext cx="13" cy="13"/>
            </a:xfrm>
            <a:custGeom>
              <a:avLst/>
              <a:gdLst>
                <a:gd name="T0" fmla="*/ 12 w 13"/>
                <a:gd name="T1" fmla="*/ 0 h 13"/>
                <a:gd name="T2" fmla="*/ 12 w 13"/>
                <a:gd name="T3" fmla="*/ 0 h 13"/>
                <a:gd name="T4" fmla="*/ 8 w 13"/>
                <a:gd name="T5" fmla="*/ 2 h 13"/>
                <a:gd name="T6" fmla="*/ 6 w 13"/>
                <a:gd name="T7" fmla="*/ 2 h 13"/>
                <a:gd name="T8" fmla="*/ 4 w 13"/>
                <a:gd name="T9" fmla="*/ 6 h 13"/>
                <a:gd name="T10" fmla="*/ 0 w 13"/>
                <a:gd name="T11" fmla="*/ 8 h 13"/>
                <a:gd name="T12" fmla="*/ 0 w 13"/>
                <a:gd name="T13" fmla="*/ 12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2" y="0"/>
                  </a:moveTo>
                  <a:lnTo>
                    <a:pt x="12" y="0"/>
                  </a:lnTo>
                  <a:lnTo>
                    <a:pt x="8" y="2"/>
                  </a:lnTo>
                  <a:lnTo>
                    <a:pt x="6" y="2"/>
                  </a:lnTo>
                  <a:lnTo>
                    <a:pt x="4" y="6"/>
                  </a:lnTo>
                  <a:lnTo>
                    <a:pt x="0" y="8"/>
                  </a:lnTo>
                  <a:lnTo>
                    <a:pt x="0" y="12"/>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6" name="Freeform 37"/>
            <p:cNvSpPr>
              <a:spLocks/>
            </p:cNvSpPr>
            <p:nvPr/>
          </p:nvSpPr>
          <p:spPr bwMode="auto">
            <a:xfrm>
              <a:off x="3112" y="2150"/>
              <a:ext cx="16" cy="15"/>
            </a:xfrm>
            <a:custGeom>
              <a:avLst/>
              <a:gdLst>
                <a:gd name="T0" fmla="*/ 15 w 16"/>
                <a:gd name="T1" fmla="*/ 0 h 15"/>
                <a:gd name="T2" fmla="*/ 13 w 16"/>
                <a:gd name="T3" fmla="*/ 2 h 15"/>
                <a:gd name="T4" fmla="*/ 10 w 16"/>
                <a:gd name="T5" fmla="*/ 2 h 15"/>
                <a:gd name="T6" fmla="*/ 6 w 16"/>
                <a:gd name="T7" fmla="*/ 5 h 15"/>
                <a:gd name="T8" fmla="*/ 4 w 16"/>
                <a:gd name="T9" fmla="*/ 8 h 15"/>
                <a:gd name="T10" fmla="*/ 4 w 16"/>
                <a:gd name="T11" fmla="*/ 11 h 15"/>
                <a:gd name="T12" fmla="*/ 0 w 16"/>
                <a:gd name="T13" fmla="*/ 1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5" y="0"/>
                  </a:moveTo>
                  <a:lnTo>
                    <a:pt x="13" y="2"/>
                  </a:lnTo>
                  <a:lnTo>
                    <a:pt x="10" y="2"/>
                  </a:lnTo>
                  <a:lnTo>
                    <a:pt x="6" y="5"/>
                  </a:lnTo>
                  <a:lnTo>
                    <a:pt x="4" y="8"/>
                  </a:lnTo>
                  <a:lnTo>
                    <a:pt x="4" y="11"/>
                  </a:lnTo>
                  <a:lnTo>
                    <a:pt x="0" y="14"/>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7" name="Freeform 38"/>
            <p:cNvSpPr>
              <a:spLocks/>
            </p:cNvSpPr>
            <p:nvPr/>
          </p:nvSpPr>
          <p:spPr bwMode="auto">
            <a:xfrm>
              <a:off x="3145" y="2181"/>
              <a:ext cx="9" cy="25"/>
            </a:xfrm>
            <a:custGeom>
              <a:avLst/>
              <a:gdLst>
                <a:gd name="T0" fmla="*/ 8 w 9"/>
                <a:gd name="T1" fmla="*/ 0 h 22"/>
                <a:gd name="T2" fmla="*/ 6 w 9"/>
                <a:gd name="T3" fmla="*/ 2 h 22"/>
                <a:gd name="T4" fmla="*/ 6 w 9"/>
                <a:gd name="T5" fmla="*/ 1233 h 22"/>
                <a:gd name="T6" fmla="*/ 2 w 9"/>
                <a:gd name="T7" fmla="*/ 1916 h 22"/>
                <a:gd name="T8" fmla="*/ 0 w 9"/>
                <a:gd name="T9" fmla="*/ 2655 h 22"/>
                <a:gd name="T10" fmla="*/ 0 w 9"/>
                <a:gd name="T11" fmla="*/ 3194 h 22"/>
                <a:gd name="T12" fmla="*/ 0 w 9"/>
                <a:gd name="T13" fmla="*/ 3630 h 22"/>
                <a:gd name="T14" fmla="*/ 0 w 9"/>
                <a:gd name="T15" fmla="*/ 4478 h 2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2"/>
                <a:gd name="T26" fmla="*/ 9 w 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2">
                  <a:moveTo>
                    <a:pt x="8" y="0"/>
                  </a:moveTo>
                  <a:lnTo>
                    <a:pt x="6" y="2"/>
                  </a:lnTo>
                  <a:lnTo>
                    <a:pt x="6" y="6"/>
                  </a:lnTo>
                  <a:lnTo>
                    <a:pt x="2" y="9"/>
                  </a:lnTo>
                  <a:lnTo>
                    <a:pt x="0" y="12"/>
                  </a:lnTo>
                  <a:lnTo>
                    <a:pt x="0" y="15"/>
                  </a:lnTo>
                  <a:lnTo>
                    <a:pt x="0" y="17"/>
                  </a:lnTo>
                  <a:lnTo>
                    <a:pt x="0" y="2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8" name="Freeform 39"/>
            <p:cNvSpPr>
              <a:spLocks/>
            </p:cNvSpPr>
            <p:nvPr/>
          </p:nvSpPr>
          <p:spPr bwMode="auto">
            <a:xfrm>
              <a:off x="3188" y="2204"/>
              <a:ext cx="7" cy="18"/>
            </a:xfrm>
            <a:custGeom>
              <a:avLst/>
              <a:gdLst>
                <a:gd name="T0" fmla="*/ 6 w 7"/>
                <a:gd name="T1" fmla="*/ 0 h 21"/>
                <a:gd name="T2" fmla="*/ 2 w 7"/>
                <a:gd name="T3" fmla="*/ 3 h 21"/>
                <a:gd name="T4" fmla="*/ 0 w 7"/>
                <a:gd name="T5" fmla="*/ 3 h 21"/>
                <a:gd name="T6" fmla="*/ 0 w 7"/>
                <a:gd name="T7" fmla="*/ 3 h 21"/>
                <a:gd name="T8" fmla="*/ 0 w 7"/>
                <a:gd name="T9" fmla="*/ 3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6" y="0"/>
                  </a:moveTo>
                  <a:lnTo>
                    <a:pt x="2" y="6"/>
                  </a:lnTo>
                  <a:lnTo>
                    <a:pt x="0" y="8"/>
                  </a:lnTo>
                  <a:lnTo>
                    <a:pt x="0" y="14"/>
                  </a:lnTo>
                  <a:lnTo>
                    <a:pt x="0" y="2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299" name="Freeform 40"/>
            <p:cNvSpPr>
              <a:spLocks/>
            </p:cNvSpPr>
            <p:nvPr/>
          </p:nvSpPr>
          <p:spPr bwMode="auto">
            <a:xfrm>
              <a:off x="3240" y="2212"/>
              <a:ext cx="1" cy="23"/>
            </a:xfrm>
            <a:custGeom>
              <a:avLst/>
              <a:gdLst>
                <a:gd name="T0" fmla="*/ 0 w 1"/>
                <a:gd name="T1" fmla="*/ 0 h 22"/>
                <a:gd name="T2" fmla="*/ 0 w 1"/>
                <a:gd name="T3" fmla="*/ 6 h 22"/>
                <a:gd name="T4" fmla="*/ 0 w 1"/>
                <a:gd name="T5" fmla="*/ 10 h 22"/>
                <a:gd name="T6" fmla="*/ 0 w 1"/>
                <a:gd name="T7" fmla="*/ 99 h 22"/>
                <a:gd name="T8" fmla="*/ 0 w 1"/>
                <a:gd name="T9" fmla="*/ 130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0"/>
                  </a:moveTo>
                  <a:lnTo>
                    <a:pt x="0" y="6"/>
                  </a:lnTo>
                  <a:lnTo>
                    <a:pt x="0" y="10"/>
                  </a:lnTo>
                  <a:lnTo>
                    <a:pt x="0" y="15"/>
                  </a:lnTo>
                  <a:lnTo>
                    <a:pt x="0" y="2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0" name="Freeform 41"/>
            <p:cNvSpPr>
              <a:spLocks/>
            </p:cNvSpPr>
            <p:nvPr/>
          </p:nvSpPr>
          <p:spPr bwMode="auto">
            <a:xfrm>
              <a:off x="3285" y="2204"/>
              <a:ext cx="7" cy="18"/>
            </a:xfrm>
            <a:custGeom>
              <a:avLst/>
              <a:gdLst>
                <a:gd name="T0" fmla="*/ 0 w 7"/>
                <a:gd name="T1" fmla="*/ 0 h 21"/>
                <a:gd name="T2" fmla="*/ 4 w 7"/>
                <a:gd name="T3" fmla="*/ 3 h 21"/>
                <a:gd name="T4" fmla="*/ 6 w 7"/>
                <a:gd name="T5" fmla="*/ 3 h 21"/>
                <a:gd name="T6" fmla="*/ 6 w 7"/>
                <a:gd name="T7" fmla="*/ 3 h 21"/>
                <a:gd name="T8" fmla="*/ 6 w 7"/>
                <a:gd name="T9" fmla="*/ 3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0" y="0"/>
                  </a:moveTo>
                  <a:lnTo>
                    <a:pt x="4" y="4"/>
                  </a:lnTo>
                  <a:lnTo>
                    <a:pt x="6" y="8"/>
                  </a:lnTo>
                  <a:lnTo>
                    <a:pt x="6" y="14"/>
                  </a:lnTo>
                  <a:lnTo>
                    <a:pt x="6" y="2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1" name="Freeform 42"/>
            <p:cNvSpPr>
              <a:spLocks/>
            </p:cNvSpPr>
            <p:nvPr/>
          </p:nvSpPr>
          <p:spPr bwMode="auto">
            <a:xfrm>
              <a:off x="3326" y="2181"/>
              <a:ext cx="7" cy="18"/>
            </a:xfrm>
            <a:custGeom>
              <a:avLst/>
              <a:gdLst>
                <a:gd name="T0" fmla="*/ 0 w 10"/>
                <a:gd name="T1" fmla="*/ 0 h 18"/>
                <a:gd name="T2" fmla="*/ 1 w 10"/>
                <a:gd name="T3" fmla="*/ 2 h 18"/>
                <a:gd name="T4" fmla="*/ 1 w 10"/>
                <a:gd name="T5" fmla="*/ 6 h 18"/>
                <a:gd name="T6" fmla="*/ 1 w 10"/>
                <a:gd name="T7" fmla="*/ 9 h 18"/>
                <a:gd name="T8" fmla="*/ 1 w 10"/>
                <a:gd name="T9" fmla="*/ 12 h 18"/>
                <a:gd name="T10" fmla="*/ 1 w 10"/>
                <a:gd name="T11" fmla="*/ 15 h 18"/>
                <a:gd name="T12" fmla="*/ 1 w 10"/>
                <a:gd name="T13" fmla="*/ 17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0" y="0"/>
                  </a:moveTo>
                  <a:lnTo>
                    <a:pt x="3" y="2"/>
                  </a:lnTo>
                  <a:lnTo>
                    <a:pt x="6" y="6"/>
                  </a:lnTo>
                  <a:lnTo>
                    <a:pt x="6" y="9"/>
                  </a:lnTo>
                  <a:lnTo>
                    <a:pt x="9" y="12"/>
                  </a:lnTo>
                  <a:lnTo>
                    <a:pt x="9" y="15"/>
                  </a:lnTo>
                  <a:lnTo>
                    <a:pt x="9" y="17"/>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2" name="Freeform 43"/>
            <p:cNvSpPr>
              <a:spLocks/>
            </p:cNvSpPr>
            <p:nvPr/>
          </p:nvSpPr>
          <p:spPr bwMode="auto">
            <a:xfrm>
              <a:off x="3352" y="2150"/>
              <a:ext cx="16" cy="15"/>
            </a:xfrm>
            <a:custGeom>
              <a:avLst/>
              <a:gdLst>
                <a:gd name="T0" fmla="*/ 0 w 15"/>
                <a:gd name="T1" fmla="*/ 0 h 15"/>
                <a:gd name="T2" fmla="*/ 2 w 15"/>
                <a:gd name="T3" fmla="*/ 0 h 15"/>
                <a:gd name="T4" fmla="*/ 5 w 15"/>
                <a:gd name="T5" fmla="*/ 2 h 15"/>
                <a:gd name="T6" fmla="*/ 133 w 15"/>
                <a:gd name="T7" fmla="*/ 5 h 15"/>
                <a:gd name="T8" fmla="*/ 161 w 15"/>
                <a:gd name="T9" fmla="*/ 5 h 15"/>
                <a:gd name="T10" fmla="*/ 161 w 15"/>
                <a:gd name="T11" fmla="*/ 8 h 15"/>
                <a:gd name="T12" fmla="*/ 161 w 15"/>
                <a:gd name="T13" fmla="*/ 11 h 15"/>
                <a:gd name="T14" fmla="*/ 195 w 15"/>
                <a:gd name="T15" fmla="*/ 14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0" y="0"/>
                  </a:moveTo>
                  <a:lnTo>
                    <a:pt x="2" y="0"/>
                  </a:lnTo>
                  <a:lnTo>
                    <a:pt x="5" y="2"/>
                  </a:lnTo>
                  <a:lnTo>
                    <a:pt x="8" y="5"/>
                  </a:lnTo>
                  <a:lnTo>
                    <a:pt x="11" y="5"/>
                  </a:lnTo>
                  <a:lnTo>
                    <a:pt x="11" y="8"/>
                  </a:lnTo>
                  <a:lnTo>
                    <a:pt x="11" y="11"/>
                  </a:lnTo>
                  <a:lnTo>
                    <a:pt x="14" y="14"/>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3" name="Freeform 44"/>
            <p:cNvSpPr>
              <a:spLocks/>
            </p:cNvSpPr>
            <p:nvPr/>
          </p:nvSpPr>
          <p:spPr bwMode="auto">
            <a:xfrm>
              <a:off x="3363" y="2109"/>
              <a:ext cx="13" cy="13"/>
            </a:xfrm>
            <a:custGeom>
              <a:avLst/>
              <a:gdLst>
                <a:gd name="T0" fmla="*/ 0 w 13"/>
                <a:gd name="T1" fmla="*/ 0 h 13"/>
                <a:gd name="T2" fmla="*/ 0 w 13"/>
                <a:gd name="T3" fmla="*/ 0 h 13"/>
                <a:gd name="T4" fmla="*/ 4 w 13"/>
                <a:gd name="T5" fmla="*/ 2 h 13"/>
                <a:gd name="T6" fmla="*/ 6 w 13"/>
                <a:gd name="T7" fmla="*/ 2 h 13"/>
                <a:gd name="T8" fmla="*/ 8 w 13"/>
                <a:gd name="T9" fmla="*/ 2 h 13"/>
                <a:gd name="T10" fmla="*/ 8 w 13"/>
                <a:gd name="T11" fmla="*/ 6 h 13"/>
                <a:gd name="T12" fmla="*/ 12 w 13"/>
                <a:gd name="T13" fmla="*/ 8 h 13"/>
                <a:gd name="T14" fmla="*/ 12 w 13"/>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0" y="0"/>
                  </a:moveTo>
                  <a:lnTo>
                    <a:pt x="0" y="0"/>
                  </a:lnTo>
                  <a:lnTo>
                    <a:pt x="4" y="2"/>
                  </a:lnTo>
                  <a:lnTo>
                    <a:pt x="6" y="2"/>
                  </a:lnTo>
                  <a:lnTo>
                    <a:pt x="8" y="2"/>
                  </a:lnTo>
                  <a:lnTo>
                    <a:pt x="8" y="6"/>
                  </a:lnTo>
                  <a:lnTo>
                    <a:pt x="12" y="8"/>
                  </a:lnTo>
                  <a:lnTo>
                    <a:pt x="12" y="12"/>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4" name="Freeform 45"/>
            <p:cNvSpPr>
              <a:spLocks/>
            </p:cNvSpPr>
            <p:nvPr/>
          </p:nvSpPr>
          <p:spPr bwMode="auto">
            <a:xfrm>
              <a:off x="3352" y="2068"/>
              <a:ext cx="16" cy="11"/>
            </a:xfrm>
            <a:custGeom>
              <a:avLst/>
              <a:gdLst>
                <a:gd name="T0" fmla="*/ 0 w 15"/>
                <a:gd name="T1" fmla="*/ 0 h 11"/>
                <a:gd name="T2" fmla="*/ 2 w 15"/>
                <a:gd name="T3" fmla="*/ 0 h 11"/>
                <a:gd name="T4" fmla="*/ 5 w 15"/>
                <a:gd name="T5" fmla="*/ 0 h 11"/>
                <a:gd name="T6" fmla="*/ 5 w 15"/>
                <a:gd name="T7" fmla="*/ 4 h 11"/>
                <a:gd name="T8" fmla="*/ 133 w 15"/>
                <a:gd name="T9" fmla="*/ 4 h 11"/>
                <a:gd name="T10" fmla="*/ 161 w 15"/>
                <a:gd name="T11" fmla="*/ 6 h 11"/>
                <a:gd name="T12" fmla="*/ 195 w 15"/>
                <a:gd name="T13" fmla="*/ 10 h 11"/>
                <a:gd name="T14" fmla="*/ 0 60000 65536"/>
                <a:gd name="T15" fmla="*/ 0 60000 65536"/>
                <a:gd name="T16" fmla="*/ 0 60000 65536"/>
                <a:gd name="T17" fmla="*/ 0 60000 65536"/>
                <a:gd name="T18" fmla="*/ 0 60000 65536"/>
                <a:gd name="T19" fmla="*/ 0 60000 65536"/>
                <a:gd name="T20" fmla="*/ 0 60000 65536"/>
                <a:gd name="T21" fmla="*/ 0 w 15"/>
                <a:gd name="T22" fmla="*/ 0 h 11"/>
                <a:gd name="T23" fmla="*/ 15 w 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1">
                  <a:moveTo>
                    <a:pt x="0" y="0"/>
                  </a:moveTo>
                  <a:lnTo>
                    <a:pt x="2" y="0"/>
                  </a:lnTo>
                  <a:lnTo>
                    <a:pt x="5" y="0"/>
                  </a:lnTo>
                  <a:lnTo>
                    <a:pt x="5" y="4"/>
                  </a:lnTo>
                  <a:lnTo>
                    <a:pt x="8" y="4"/>
                  </a:lnTo>
                  <a:lnTo>
                    <a:pt x="11" y="6"/>
                  </a:lnTo>
                  <a:lnTo>
                    <a:pt x="14" y="1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5" name="Freeform 46"/>
            <p:cNvSpPr>
              <a:spLocks/>
            </p:cNvSpPr>
            <p:nvPr/>
          </p:nvSpPr>
          <p:spPr bwMode="auto">
            <a:xfrm>
              <a:off x="3326" y="2037"/>
              <a:ext cx="7" cy="4"/>
            </a:xfrm>
            <a:custGeom>
              <a:avLst/>
              <a:gdLst>
                <a:gd name="T0" fmla="*/ 0 w 10"/>
                <a:gd name="T1" fmla="*/ 0 h 4"/>
                <a:gd name="T2" fmla="*/ 0 w 10"/>
                <a:gd name="T3" fmla="*/ 0 h 4"/>
                <a:gd name="T4" fmla="*/ 1 w 10"/>
                <a:gd name="T5" fmla="*/ 0 h 4"/>
                <a:gd name="T6" fmla="*/ 1 w 10"/>
                <a:gd name="T7" fmla="*/ 0 h 4"/>
                <a:gd name="T8" fmla="*/ 1 w 10"/>
                <a:gd name="T9" fmla="*/ 3 h 4"/>
                <a:gd name="T10" fmla="*/ 1 w 10"/>
                <a:gd name="T11" fmla="*/ 3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0" y="0"/>
                  </a:moveTo>
                  <a:lnTo>
                    <a:pt x="0" y="0"/>
                  </a:lnTo>
                  <a:lnTo>
                    <a:pt x="3" y="0"/>
                  </a:lnTo>
                  <a:lnTo>
                    <a:pt x="6" y="0"/>
                  </a:lnTo>
                  <a:lnTo>
                    <a:pt x="6" y="3"/>
                  </a:lnTo>
                  <a:lnTo>
                    <a:pt x="9" y="3"/>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06" name="Freeform 47"/>
            <p:cNvSpPr>
              <a:spLocks/>
            </p:cNvSpPr>
            <p:nvPr/>
          </p:nvSpPr>
          <p:spPr bwMode="auto">
            <a:xfrm>
              <a:off x="3208" y="1815"/>
              <a:ext cx="27" cy="35"/>
            </a:xfrm>
            <a:custGeom>
              <a:avLst/>
              <a:gdLst>
                <a:gd name="T0" fmla="*/ 26 w 27"/>
                <a:gd name="T1" fmla="*/ 34 h 35"/>
                <a:gd name="T2" fmla="*/ 24 w 27"/>
                <a:gd name="T3" fmla="*/ 34 h 35"/>
                <a:gd name="T4" fmla="*/ 24 w 27"/>
                <a:gd name="T5" fmla="*/ 32 h 35"/>
                <a:gd name="T6" fmla="*/ 22 w 27"/>
                <a:gd name="T7" fmla="*/ 30 h 35"/>
                <a:gd name="T8" fmla="*/ 22 w 27"/>
                <a:gd name="T9" fmla="*/ 27 h 35"/>
                <a:gd name="T10" fmla="*/ 22 w 27"/>
                <a:gd name="T11" fmla="*/ 26 h 35"/>
                <a:gd name="T12" fmla="*/ 22 w 27"/>
                <a:gd name="T13" fmla="*/ 23 h 35"/>
                <a:gd name="T14" fmla="*/ 22 w 27"/>
                <a:gd name="T15" fmla="*/ 21 h 35"/>
                <a:gd name="T16" fmla="*/ 20 w 27"/>
                <a:gd name="T17" fmla="*/ 19 h 35"/>
                <a:gd name="T18" fmla="*/ 18 w 27"/>
                <a:gd name="T19" fmla="*/ 16 h 35"/>
                <a:gd name="T20" fmla="*/ 15 w 27"/>
                <a:gd name="T21" fmla="*/ 14 h 35"/>
                <a:gd name="T22" fmla="*/ 13 w 27"/>
                <a:gd name="T23" fmla="*/ 11 h 35"/>
                <a:gd name="T24" fmla="*/ 11 w 27"/>
                <a:gd name="T25" fmla="*/ 11 h 35"/>
                <a:gd name="T26" fmla="*/ 9 w 27"/>
                <a:gd name="T27" fmla="*/ 11 h 35"/>
                <a:gd name="T28" fmla="*/ 7 w 27"/>
                <a:gd name="T29" fmla="*/ 11 h 35"/>
                <a:gd name="T30" fmla="*/ 4 w 27"/>
                <a:gd name="T31" fmla="*/ 11 h 35"/>
                <a:gd name="T32" fmla="*/ 3 w 27"/>
                <a:gd name="T33" fmla="*/ 9 h 35"/>
                <a:gd name="T34" fmla="*/ 3 w 27"/>
                <a:gd name="T35" fmla="*/ 8 h 35"/>
                <a:gd name="T36" fmla="*/ 0 w 27"/>
                <a:gd name="T37" fmla="*/ 5 h 35"/>
                <a:gd name="T38" fmla="*/ 0 w 27"/>
                <a:gd name="T39" fmla="*/ 3 h 35"/>
                <a:gd name="T40" fmla="*/ 0 w 27"/>
                <a:gd name="T41" fmla="*/ 0 h 35"/>
                <a:gd name="T42" fmla="*/ 0 w 27"/>
                <a:gd name="T43" fmla="*/ 3 h 35"/>
                <a:gd name="T44" fmla="*/ 0 w 27"/>
                <a:gd name="T45" fmla="*/ 5 h 35"/>
                <a:gd name="T46" fmla="*/ 0 w 27"/>
                <a:gd name="T47" fmla="*/ 8 h 35"/>
                <a:gd name="T48" fmla="*/ 0 w 27"/>
                <a:gd name="T49" fmla="*/ 9 h 35"/>
                <a:gd name="T50" fmla="*/ 0 w 27"/>
                <a:gd name="T51" fmla="*/ 14 h 35"/>
                <a:gd name="T52" fmla="*/ 0 w 27"/>
                <a:gd name="T53" fmla="*/ 16 h 35"/>
                <a:gd name="T54" fmla="*/ 3 w 27"/>
                <a:gd name="T55" fmla="*/ 19 h 35"/>
                <a:gd name="T56" fmla="*/ 3 w 27"/>
                <a:gd name="T57" fmla="*/ 23 h 35"/>
                <a:gd name="T58" fmla="*/ 4 w 27"/>
                <a:gd name="T59" fmla="*/ 26 h 35"/>
                <a:gd name="T60" fmla="*/ 9 w 27"/>
                <a:gd name="T61" fmla="*/ 27 h 35"/>
                <a:gd name="T62" fmla="*/ 11 w 27"/>
                <a:gd name="T63" fmla="*/ 32 h 35"/>
                <a:gd name="T64" fmla="*/ 13 w 27"/>
                <a:gd name="T65" fmla="*/ 34 h 35"/>
                <a:gd name="T66" fmla="*/ 26 w 27"/>
                <a:gd name="T67" fmla="*/ 34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5"/>
                <a:gd name="T104" fmla="*/ 27 w 27"/>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5">
                  <a:moveTo>
                    <a:pt x="26" y="34"/>
                  </a:moveTo>
                  <a:lnTo>
                    <a:pt x="24" y="34"/>
                  </a:lnTo>
                  <a:lnTo>
                    <a:pt x="24" y="32"/>
                  </a:lnTo>
                  <a:lnTo>
                    <a:pt x="22" y="30"/>
                  </a:lnTo>
                  <a:lnTo>
                    <a:pt x="22" y="27"/>
                  </a:lnTo>
                  <a:lnTo>
                    <a:pt x="22" y="26"/>
                  </a:lnTo>
                  <a:lnTo>
                    <a:pt x="22" y="23"/>
                  </a:lnTo>
                  <a:lnTo>
                    <a:pt x="22" y="21"/>
                  </a:lnTo>
                  <a:lnTo>
                    <a:pt x="20" y="19"/>
                  </a:lnTo>
                  <a:lnTo>
                    <a:pt x="18" y="16"/>
                  </a:lnTo>
                  <a:lnTo>
                    <a:pt x="15" y="14"/>
                  </a:lnTo>
                  <a:lnTo>
                    <a:pt x="13" y="11"/>
                  </a:lnTo>
                  <a:lnTo>
                    <a:pt x="11" y="11"/>
                  </a:lnTo>
                  <a:lnTo>
                    <a:pt x="9" y="11"/>
                  </a:lnTo>
                  <a:lnTo>
                    <a:pt x="7" y="11"/>
                  </a:lnTo>
                  <a:lnTo>
                    <a:pt x="4" y="11"/>
                  </a:lnTo>
                  <a:lnTo>
                    <a:pt x="3" y="9"/>
                  </a:lnTo>
                  <a:lnTo>
                    <a:pt x="3" y="8"/>
                  </a:lnTo>
                  <a:lnTo>
                    <a:pt x="0" y="5"/>
                  </a:lnTo>
                  <a:lnTo>
                    <a:pt x="0" y="3"/>
                  </a:lnTo>
                  <a:lnTo>
                    <a:pt x="0" y="0"/>
                  </a:lnTo>
                  <a:lnTo>
                    <a:pt x="0" y="3"/>
                  </a:lnTo>
                  <a:lnTo>
                    <a:pt x="0" y="5"/>
                  </a:lnTo>
                  <a:lnTo>
                    <a:pt x="0" y="8"/>
                  </a:lnTo>
                  <a:lnTo>
                    <a:pt x="0" y="9"/>
                  </a:lnTo>
                  <a:lnTo>
                    <a:pt x="0" y="14"/>
                  </a:lnTo>
                  <a:lnTo>
                    <a:pt x="0" y="16"/>
                  </a:lnTo>
                  <a:lnTo>
                    <a:pt x="3" y="19"/>
                  </a:lnTo>
                  <a:lnTo>
                    <a:pt x="3" y="23"/>
                  </a:lnTo>
                  <a:lnTo>
                    <a:pt x="4" y="26"/>
                  </a:lnTo>
                  <a:lnTo>
                    <a:pt x="9" y="27"/>
                  </a:lnTo>
                  <a:lnTo>
                    <a:pt x="11" y="32"/>
                  </a:lnTo>
                  <a:lnTo>
                    <a:pt x="13" y="34"/>
                  </a:lnTo>
                  <a:lnTo>
                    <a:pt x="26" y="34"/>
                  </a:lnTo>
                </a:path>
              </a:pathLst>
            </a:custGeom>
            <a:solidFill>
              <a:srgbClr val="E6C000"/>
            </a:solidFill>
            <a:ln w="12700" cap="rnd">
              <a:solidFill>
                <a:srgbClr val="3366FF"/>
              </a:solidFill>
              <a:round/>
              <a:headEnd/>
              <a:tailEnd/>
            </a:ln>
          </p:spPr>
          <p:txBody>
            <a:bodyPr/>
            <a:lstStyle/>
            <a:p>
              <a:endParaRPr lang="fr-FR"/>
            </a:p>
          </p:txBody>
        </p:sp>
        <p:sp>
          <p:nvSpPr>
            <p:cNvPr id="53307" name="Freeform 48"/>
            <p:cNvSpPr>
              <a:spLocks/>
            </p:cNvSpPr>
            <p:nvPr/>
          </p:nvSpPr>
          <p:spPr bwMode="auto">
            <a:xfrm>
              <a:off x="3208" y="1849"/>
              <a:ext cx="4" cy="2"/>
            </a:xfrm>
            <a:custGeom>
              <a:avLst/>
              <a:gdLst>
                <a:gd name="T0" fmla="*/ 3 w 4"/>
                <a:gd name="T1" fmla="*/ 1 h 2"/>
                <a:gd name="T2" fmla="*/ 2 w 4"/>
                <a:gd name="T3" fmla="*/ 1 h 2"/>
                <a:gd name="T4" fmla="*/ 2 w 4"/>
                <a:gd name="T5" fmla="*/ 0 h 2"/>
                <a:gd name="T6" fmla="*/ 2 w 4"/>
                <a:gd name="T7" fmla="*/ 0 h 2"/>
                <a:gd name="T8" fmla="*/ 0 w 4"/>
                <a:gd name="T9" fmla="*/ 1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lnTo>
                    <a:pt x="2" y="1"/>
                  </a:lnTo>
                  <a:lnTo>
                    <a:pt x="2" y="0"/>
                  </a:lnTo>
                  <a:lnTo>
                    <a:pt x="0" y="1"/>
                  </a:lnTo>
                  <a:lnTo>
                    <a:pt x="3" y="1"/>
                  </a:lnTo>
                </a:path>
              </a:pathLst>
            </a:custGeom>
            <a:solidFill>
              <a:srgbClr val="E6C000"/>
            </a:solidFill>
            <a:ln w="12700" cap="rnd">
              <a:solidFill>
                <a:srgbClr val="3366FF"/>
              </a:solidFill>
              <a:round/>
              <a:headEnd/>
              <a:tailEnd/>
            </a:ln>
          </p:spPr>
          <p:txBody>
            <a:bodyPr/>
            <a:lstStyle/>
            <a:p>
              <a:endParaRPr lang="fr-FR"/>
            </a:p>
          </p:txBody>
        </p:sp>
        <p:grpSp>
          <p:nvGrpSpPr>
            <p:cNvPr id="53308" name="Group 49"/>
            <p:cNvGrpSpPr>
              <a:grpSpLocks/>
            </p:cNvGrpSpPr>
            <p:nvPr/>
          </p:nvGrpSpPr>
          <p:grpSpPr bwMode="auto">
            <a:xfrm>
              <a:off x="2569" y="1357"/>
              <a:ext cx="1307" cy="595"/>
              <a:chOff x="2569" y="1357"/>
              <a:chExt cx="1307" cy="595"/>
            </a:xfrm>
          </p:grpSpPr>
          <p:sp>
            <p:nvSpPr>
              <p:cNvPr id="53444" name="Freeform 50"/>
              <p:cNvSpPr>
                <a:spLocks/>
              </p:cNvSpPr>
              <p:nvPr/>
            </p:nvSpPr>
            <p:spPr bwMode="auto">
              <a:xfrm>
                <a:off x="3171" y="1597"/>
                <a:ext cx="72" cy="30"/>
              </a:xfrm>
              <a:custGeom>
                <a:avLst/>
                <a:gdLst>
                  <a:gd name="T0" fmla="*/ 71 w 72"/>
                  <a:gd name="T1" fmla="*/ 0 h 31"/>
                  <a:gd name="T2" fmla="*/ 36 w 72"/>
                  <a:gd name="T3" fmla="*/ 14 h 31"/>
                  <a:gd name="T4" fmla="*/ 0 w 72"/>
                  <a:gd name="T5" fmla="*/ 15 h 31"/>
                  <a:gd name="T6" fmla="*/ 71 w 72"/>
                  <a:gd name="T7" fmla="*/ 0 h 31"/>
                  <a:gd name="T8" fmla="*/ 0 60000 65536"/>
                  <a:gd name="T9" fmla="*/ 0 60000 65536"/>
                  <a:gd name="T10" fmla="*/ 0 60000 65536"/>
                  <a:gd name="T11" fmla="*/ 0 60000 65536"/>
                  <a:gd name="T12" fmla="*/ 0 w 72"/>
                  <a:gd name="T13" fmla="*/ 0 h 31"/>
                  <a:gd name="T14" fmla="*/ 72 w 72"/>
                  <a:gd name="T15" fmla="*/ 31 h 31"/>
                </a:gdLst>
                <a:ahLst/>
                <a:cxnLst>
                  <a:cxn ang="T8">
                    <a:pos x="T0" y="T1"/>
                  </a:cxn>
                  <a:cxn ang="T9">
                    <a:pos x="T2" y="T3"/>
                  </a:cxn>
                  <a:cxn ang="T10">
                    <a:pos x="T4" y="T5"/>
                  </a:cxn>
                  <a:cxn ang="T11">
                    <a:pos x="T6" y="T7"/>
                  </a:cxn>
                </a:cxnLst>
                <a:rect l="T12" t="T13" r="T14" b="T15"/>
                <a:pathLst>
                  <a:path w="72" h="31">
                    <a:moveTo>
                      <a:pt x="71" y="0"/>
                    </a:moveTo>
                    <a:lnTo>
                      <a:pt x="36" y="14"/>
                    </a:lnTo>
                    <a:lnTo>
                      <a:pt x="0" y="30"/>
                    </a:lnTo>
                    <a:lnTo>
                      <a:pt x="71" y="0"/>
                    </a:lnTo>
                  </a:path>
                </a:pathLst>
              </a:custGeom>
              <a:solidFill>
                <a:srgbClr val="E6C000"/>
              </a:solidFill>
              <a:ln w="12700" cap="rnd">
                <a:solidFill>
                  <a:srgbClr val="3366FF"/>
                </a:solidFill>
                <a:round/>
                <a:headEnd/>
                <a:tailEnd/>
              </a:ln>
            </p:spPr>
            <p:txBody>
              <a:bodyPr/>
              <a:lstStyle/>
              <a:p>
                <a:endParaRPr lang="fr-FR"/>
              </a:p>
            </p:txBody>
          </p:sp>
          <p:sp>
            <p:nvSpPr>
              <p:cNvPr id="53445" name="Freeform 51"/>
              <p:cNvSpPr>
                <a:spLocks/>
              </p:cNvSpPr>
              <p:nvPr/>
            </p:nvSpPr>
            <p:spPr bwMode="auto">
              <a:xfrm>
                <a:off x="2578" y="1357"/>
                <a:ext cx="1284" cy="552"/>
              </a:xfrm>
              <a:custGeom>
                <a:avLst/>
                <a:gdLst>
                  <a:gd name="T0" fmla="*/ 672 w 1284"/>
                  <a:gd name="T1" fmla="*/ 236 h 552"/>
                  <a:gd name="T2" fmla="*/ 1279 w 1284"/>
                  <a:gd name="T3" fmla="*/ 0 h 552"/>
                  <a:gd name="T4" fmla="*/ 1283 w 1284"/>
                  <a:gd name="T5" fmla="*/ 7 h 552"/>
                  <a:gd name="T6" fmla="*/ 635 w 1284"/>
                  <a:gd name="T7" fmla="*/ 259 h 552"/>
                  <a:gd name="T8" fmla="*/ 4 w 1284"/>
                  <a:gd name="T9" fmla="*/ 551 h 552"/>
                  <a:gd name="T10" fmla="*/ 0 w 1284"/>
                  <a:gd name="T11" fmla="*/ 544 h 552"/>
                  <a:gd name="T12" fmla="*/ 593 w 1284"/>
                  <a:gd name="T13" fmla="*/ 271 h 552"/>
                  <a:gd name="T14" fmla="*/ 672 w 1284"/>
                  <a:gd name="T15" fmla="*/ 236 h 552"/>
                  <a:gd name="T16" fmla="*/ 0 60000 65536"/>
                  <a:gd name="T17" fmla="*/ 0 60000 65536"/>
                  <a:gd name="T18" fmla="*/ 0 60000 65536"/>
                  <a:gd name="T19" fmla="*/ 0 60000 65536"/>
                  <a:gd name="T20" fmla="*/ 0 60000 65536"/>
                  <a:gd name="T21" fmla="*/ 0 60000 65536"/>
                  <a:gd name="T22" fmla="*/ 0 60000 65536"/>
                  <a:gd name="T23" fmla="*/ 0 60000 65536"/>
                  <a:gd name="T24" fmla="*/ 0 w 1284"/>
                  <a:gd name="T25" fmla="*/ 0 h 552"/>
                  <a:gd name="T26" fmla="*/ 1284 w 1284"/>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4" h="552">
                    <a:moveTo>
                      <a:pt x="672" y="236"/>
                    </a:moveTo>
                    <a:lnTo>
                      <a:pt x="1279" y="0"/>
                    </a:lnTo>
                    <a:lnTo>
                      <a:pt x="1283" y="7"/>
                    </a:lnTo>
                    <a:lnTo>
                      <a:pt x="635" y="259"/>
                    </a:lnTo>
                    <a:lnTo>
                      <a:pt x="4" y="551"/>
                    </a:lnTo>
                    <a:lnTo>
                      <a:pt x="0" y="544"/>
                    </a:lnTo>
                    <a:lnTo>
                      <a:pt x="593" y="271"/>
                    </a:lnTo>
                    <a:lnTo>
                      <a:pt x="672" y="236"/>
                    </a:lnTo>
                  </a:path>
                </a:pathLst>
              </a:custGeom>
              <a:solidFill>
                <a:srgbClr val="E6C000"/>
              </a:solidFill>
              <a:ln w="12700" cap="rnd">
                <a:solidFill>
                  <a:srgbClr val="3366FF"/>
                </a:solidFill>
                <a:round/>
                <a:headEnd/>
                <a:tailEnd/>
              </a:ln>
            </p:spPr>
            <p:txBody>
              <a:bodyPr/>
              <a:lstStyle/>
              <a:p>
                <a:endParaRPr lang="fr-FR"/>
              </a:p>
            </p:txBody>
          </p:sp>
          <p:sp>
            <p:nvSpPr>
              <p:cNvPr id="53446" name="Freeform 52"/>
              <p:cNvSpPr>
                <a:spLocks/>
              </p:cNvSpPr>
              <p:nvPr/>
            </p:nvSpPr>
            <p:spPr bwMode="auto">
              <a:xfrm>
                <a:off x="3150" y="1634"/>
                <a:ext cx="170" cy="96"/>
              </a:xfrm>
              <a:custGeom>
                <a:avLst/>
                <a:gdLst>
                  <a:gd name="T0" fmla="*/ 165 w 170"/>
                  <a:gd name="T1" fmla="*/ 8 h 96"/>
                  <a:gd name="T2" fmla="*/ 161 w 170"/>
                  <a:gd name="T3" fmla="*/ 20 h 96"/>
                  <a:gd name="T4" fmla="*/ 155 w 170"/>
                  <a:gd name="T5" fmla="*/ 30 h 96"/>
                  <a:gd name="T6" fmla="*/ 146 w 170"/>
                  <a:gd name="T7" fmla="*/ 42 h 96"/>
                  <a:gd name="T8" fmla="*/ 135 w 170"/>
                  <a:gd name="T9" fmla="*/ 51 h 96"/>
                  <a:gd name="T10" fmla="*/ 125 w 170"/>
                  <a:gd name="T11" fmla="*/ 60 h 96"/>
                  <a:gd name="T12" fmla="*/ 113 w 170"/>
                  <a:gd name="T13" fmla="*/ 66 h 96"/>
                  <a:gd name="T14" fmla="*/ 103 w 170"/>
                  <a:gd name="T15" fmla="*/ 70 h 96"/>
                  <a:gd name="T16" fmla="*/ 92 w 170"/>
                  <a:gd name="T17" fmla="*/ 75 h 96"/>
                  <a:gd name="T18" fmla="*/ 80 w 170"/>
                  <a:gd name="T19" fmla="*/ 81 h 96"/>
                  <a:gd name="T20" fmla="*/ 66 w 170"/>
                  <a:gd name="T21" fmla="*/ 84 h 96"/>
                  <a:gd name="T22" fmla="*/ 53 w 170"/>
                  <a:gd name="T23" fmla="*/ 87 h 96"/>
                  <a:gd name="T24" fmla="*/ 38 w 170"/>
                  <a:gd name="T25" fmla="*/ 85 h 96"/>
                  <a:gd name="T26" fmla="*/ 25 w 170"/>
                  <a:gd name="T27" fmla="*/ 83 h 96"/>
                  <a:gd name="T28" fmla="*/ 13 w 170"/>
                  <a:gd name="T29" fmla="*/ 81 h 96"/>
                  <a:gd name="T30" fmla="*/ 1 w 170"/>
                  <a:gd name="T31" fmla="*/ 76 h 96"/>
                  <a:gd name="T32" fmla="*/ 1 w 170"/>
                  <a:gd name="T33" fmla="*/ 73 h 96"/>
                  <a:gd name="T34" fmla="*/ 4 w 170"/>
                  <a:gd name="T35" fmla="*/ 79 h 96"/>
                  <a:gd name="T36" fmla="*/ 7 w 170"/>
                  <a:gd name="T37" fmla="*/ 85 h 96"/>
                  <a:gd name="T38" fmla="*/ 19 w 170"/>
                  <a:gd name="T39" fmla="*/ 88 h 96"/>
                  <a:gd name="T40" fmla="*/ 31 w 170"/>
                  <a:gd name="T41" fmla="*/ 91 h 96"/>
                  <a:gd name="T42" fmla="*/ 44 w 170"/>
                  <a:gd name="T43" fmla="*/ 94 h 96"/>
                  <a:gd name="T44" fmla="*/ 56 w 170"/>
                  <a:gd name="T45" fmla="*/ 94 h 96"/>
                  <a:gd name="T46" fmla="*/ 70 w 170"/>
                  <a:gd name="T47" fmla="*/ 91 h 96"/>
                  <a:gd name="T48" fmla="*/ 83 w 170"/>
                  <a:gd name="T49" fmla="*/ 88 h 96"/>
                  <a:gd name="T50" fmla="*/ 93 w 170"/>
                  <a:gd name="T51" fmla="*/ 85 h 96"/>
                  <a:gd name="T52" fmla="*/ 107 w 170"/>
                  <a:gd name="T53" fmla="*/ 79 h 96"/>
                  <a:gd name="T54" fmla="*/ 115 w 170"/>
                  <a:gd name="T55" fmla="*/ 73 h 96"/>
                  <a:gd name="T56" fmla="*/ 128 w 170"/>
                  <a:gd name="T57" fmla="*/ 69 h 96"/>
                  <a:gd name="T58" fmla="*/ 140 w 170"/>
                  <a:gd name="T59" fmla="*/ 61 h 96"/>
                  <a:gd name="T60" fmla="*/ 150 w 170"/>
                  <a:gd name="T61" fmla="*/ 51 h 96"/>
                  <a:gd name="T62" fmla="*/ 158 w 170"/>
                  <a:gd name="T63" fmla="*/ 41 h 96"/>
                  <a:gd name="T64" fmla="*/ 164 w 170"/>
                  <a:gd name="T65" fmla="*/ 29 h 96"/>
                  <a:gd name="T66" fmla="*/ 169 w 170"/>
                  <a:gd name="T67" fmla="*/ 17 h 96"/>
                  <a:gd name="T68" fmla="*/ 169 w 170"/>
                  <a:gd name="T69" fmla="*/ 8 h 96"/>
                  <a:gd name="T70" fmla="*/ 167 w 170"/>
                  <a:gd name="T71" fmla="*/ 2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96"/>
                  <a:gd name="T110" fmla="*/ 170 w 170"/>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96">
                    <a:moveTo>
                      <a:pt x="165" y="0"/>
                    </a:moveTo>
                    <a:lnTo>
                      <a:pt x="165" y="8"/>
                    </a:lnTo>
                    <a:lnTo>
                      <a:pt x="164" y="13"/>
                    </a:lnTo>
                    <a:lnTo>
                      <a:pt x="161" y="20"/>
                    </a:lnTo>
                    <a:lnTo>
                      <a:pt x="158" y="24"/>
                    </a:lnTo>
                    <a:lnTo>
                      <a:pt x="155" y="30"/>
                    </a:lnTo>
                    <a:lnTo>
                      <a:pt x="151" y="37"/>
                    </a:lnTo>
                    <a:lnTo>
                      <a:pt x="146" y="42"/>
                    </a:lnTo>
                    <a:lnTo>
                      <a:pt x="144" y="47"/>
                    </a:lnTo>
                    <a:lnTo>
                      <a:pt x="135" y="51"/>
                    </a:lnTo>
                    <a:lnTo>
                      <a:pt x="132" y="54"/>
                    </a:lnTo>
                    <a:lnTo>
                      <a:pt x="125" y="60"/>
                    </a:lnTo>
                    <a:lnTo>
                      <a:pt x="120" y="61"/>
                    </a:lnTo>
                    <a:lnTo>
                      <a:pt x="113" y="66"/>
                    </a:lnTo>
                    <a:lnTo>
                      <a:pt x="108" y="69"/>
                    </a:lnTo>
                    <a:lnTo>
                      <a:pt x="103" y="70"/>
                    </a:lnTo>
                    <a:lnTo>
                      <a:pt x="96" y="73"/>
                    </a:lnTo>
                    <a:lnTo>
                      <a:pt x="92" y="75"/>
                    </a:lnTo>
                    <a:lnTo>
                      <a:pt x="87" y="77"/>
                    </a:lnTo>
                    <a:lnTo>
                      <a:pt x="80" y="81"/>
                    </a:lnTo>
                    <a:lnTo>
                      <a:pt x="73" y="82"/>
                    </a:lnTo>
                    <a:lnTo>
                      <a:pt x="66" y="84"/>
                    </a:lnTo>
                    <a:lnTo>
                      <a:pt x="61" y="84"/>
                    </a:lnTo>
                    <a:lnTo>
                      <a:pt x="53" y="87"/>
                    </a:lnTo>
                    <a:lnTo>
                      <a:pt x="46" y="85"/>
                    </a:lnTo>
                    <a:lnTo>
                      <a:pt x="38" y="85"/>
                    </a:lnTo>
                    <a:lnTo>
                      <a:pt x="31" y="83"/>
                    </a:lnTo>
                    <a:lnTo>
                      <a:pt x="25" y="83"/>
                    </a:lnTo>
                    <a:lnTo>
                      <a:pt x="18" y="81"/>
                    </a:lnTo>
                    <a:lnTo>
                      <a:pt x="13" y="81"/>
                    </a:lnTo>
                    <a:lnTo>
                      <a:pt x="5" y="78"/>
                    </a:lnTo>
                    <a:lnTo>
                      <a:pt x="1" y="76"/>
                    </a:lnTo>
                    <a:lnTo>
                      <a:pt x="0" y="71"/>
                    </a:lnTo>
                    <a:lnTo>
                      <a:pt x="1" y="73"/>
                    </a:lnTo>
                    <a:lnTo>
                      <a:pt x="2" y="78"/>
                    </a:lnTo>
                    <a:lnTo>
                      <a:pt x="4" y="79"/>
                    </a:lnTo>
                    <a:lnTo>
                      <a:pt x="6" y="84"/>
                    </a:lnTo>
                    <a:lnTo>
                      <a:pt x="7" y="85"/>
                    </a:lnTo>
                    <a:lnTo>
                      <a:pt x="16" y="88"/>
                    </a:lnTo>
                    <a:lnTo>
                      <a:pt x="19" y="88"/>
                    </a:lnTo>
                    <a:lnTo>
                      <a:pt x="25" y="91"/>
                    </a:lnTo>
                    <a:lnTo>
                      <a:pt x="31" y="91"/>
                    </a:lnTo>
                    <a:lnTo>
                      <a:pt x="38" y="93"/>
                    </a:lnTo>
                    <a:lnTo>
                      <a:pt x="44" y="94"/>
                    </a:lnTo>
                    <a:lnTo>
                      <a:pt x="49" y="94"/>
                    </a:lnTo>
                    <a:lnTo>
                      <a:pt x="56" y="94"/>
                    </a:lnTo>
                    <a:lnTo>
                      <a:pt x="62" y="95"/>
                    </a:lnTo>
                    <a:lnTo>
                      <a:pt x="70" y="91"/>
                    </a:lnTo>
                    <a:lnTo>
                      <a:pt x="76" y="90"/>
                    </a:lnTo>
                    <a:lnTo>
                      <a:pt x="83" y="88"/>
                    </a:lnTo>
                    <a:lnTo>
                      <a:pt x="89" y="85"/>
                    </a:lnTo>
                    <a:lnTo>
                      <a:pt x="93" y="85"/>
                    </a:lnTo>
                    <a:lnTo>
                      <a:pt x="102" y="82"/>
                    </a:lnTo>
                    <a:lnTo>
                      <a:pt x="107" y="79"/>
                    </a:lnTo>
                    <a:lnTo>
                      <a:pt x="111" y="78"/>
                    </a:lnTo>
                    <a:lnTo>
                      <a:pt x="115" y="73"/>
                    </a:lnTo>
                    <a:lnTo>
                      <a:pt x="120" y="71"/>
                    </a:lnTo>
                    <a:lnTo>
                      <a:pt x="128" y="69"/>
                    </a:lnTo>
                    <a:lnTo>
                      <a:pt x="132" y="65"/>
                    </a:lnTo>
                    <a:lnTo>
                      <a:pt x="140" y="61"/>
                    </a:lnTo>
                    <a:lnTo>
                      <a:pt x="144" y="55"/>
                    </a:lnTo>
                    <a:lnTo>
                      <a:pt x="150" y="51"/>
                    </a:lnTo>
                    <a:lnTo>
                      <a:pt x="155" y="44"/>
                    </a:lnTo>
                    <a:lnTo>
                      <a:pt x="158" y="41"/>
                    </a:lnTo>
                    <a:lnTo>
                      <a:pt x="163" y="35"/>
                    </a:lnTo>
                    <a:lnTo>
                      <a:pt x="164" y="29"/>
                    </a:lnTo>
                    <a:lnTo>
                      <a:pt x="165" y="24"/>
                    </a:lnTo>
                    <a:lnTo>
                      <a:pt x="169" y="17"/>
                    </a:lnTo>
                    <a:lnTo>
                      <a:pt x="168" y="12"/>
                    </a:lnTo>
                    <a:lnTo>
                      <a:pt x="169" y="8"/>
                    </a:lnTo>
                    <a:lnTo>
                      <a:pt x="167" y="5"/>
                    </a:lnTo>
                    <a:lnTo>
                      <a:pt x="167" y="2"/>
                    </a:lnTo>
                    <a:lnTo>
                      <a:pt x="165" y="0"/>
                    </a:lnTo>
                  </a:path>
                </a:pathLst>
              </a:custGeom>
              <a:solidFill>
                <a:srgbClr val="E6C000"/>
              </a:solidFill>
              <a:ln w="12700" cap="rnd">
                <a:solidFill>
                  <a:srgbClr val="3366FF"/>
                </a:solidFill>
                <a:round/>
                <a:headEnd/>
                <a:tailEnd/>
              </a:ln>
            </p:spPr>
            <p:txBody>
              <a:bodyPr/>
              <a:lstStyle/>
              <a:p>
                <a:endParaRPr lang="fr-FR"/>
              </a:p>
            </p:txBody>
          </p:sp>
          <p:sp>
            <p:nvSpPr>
              <p:cNvPr id="53447" name="Freeform 53"/>
              <p:cNvSpPr>
                <a:spLocks/>
              </p:cNvSpPr>
              <p:nvPr/>
            </p:nvSpPr>
            <p:spPr bwMode="auto">
              <a:xfrm>
                <a:off x="3139" y="1634"/>
                <a:ext cx="183" cy="105"/>
              </a:xfrm>
              <a:custGeom>
                <a:avLst/>
                <a:gdLst>
                  <a:gd name="T0" fmla="*/ 176 w 183"/>
                  <a:gd name="T1" fmla="*/ 7 h 105"/>
                  <a:gd name="T2" fmla="*/ 172 w 183"/>
                  <a:gd name="T3" fmla="*/ 24 h 105"/>
                  <a:gd name="T4" fmla="*/ 168 w 183"/>
                  <a:gd name="T5" fmla="*/ 35 h 105"/>
                  <a:gd name="T6" fmla="*/ 158 w 183"/>
                  <a:gd name="T7" fmla="*/ 48 h 105"/>
                  <a:gd name="T8" fmla="*/ 146 w 183"/>
                  <a:gd name="T9" fmla="*/ 56 h 105"/>
                  <a:gd name="T10" fmla="*/ 135 w 183"/>
                  <a:gd name="T11" fmla="*/ 67 h 105"/>
                  <a:gd name="T12" fmla="*/ 122 w 183"/>
                  <a:gd name="T13" fmla="*/ 73 h 105"/>
                  <a:gd name="T14" fmla="*/ 114 w 183"/>
                  <a:gd name="T15" fmla="*/ 80 h 105"/>
                  <a:gd name="T16" fmla="*/ 102 w 183"/>
                  <a:gd name="T17" fmla="*/ 85 h 105"/>
                  <a:gd name="T18" fmla="*/ 89 w 183"/>
                  <a:gd name="T19" fmla="*/ 91 h 105"/>
                  <a:gd name="T20" fmla="*/ 77 w 183"/>
                  <a:gd name="T21" fmla="*/ 88 h 105"/>
                  <a:gd name="T22" fmla="*/ 59 w 183"/>
                  <a:gd name="T23" fmla="*/ 93 h 105"/>
                  <a:gd name="T24" fmla="*/ 47 w 183"/>
                  <a:gd name="T25" fmla="*/ 93 h 105"/>
                  <a:gd name="T26" fmla="*/ 30 w 183"/>
                  <a:gd name="T27" fmla="*/ 90 h 105"/>
                  <a:gd name="T28" fmla="*/ 16 w 183"/>
                  <a:gd name="T29" fmla="*/ 84 h 105"/>
                  <a:gd name="T30" fmla="*/ 5 w 183"/>
                  <a:gd name="T31" fmla="*/ 75 h 105"/>
                  <a:gd name="T32" fmla="*/ 2 w 183"/>
                  <a:gd name="T33" fmla="*/ 77 h 105"/>
                  <a:gd name="T34" fmla="*/ 6 w 183"/>
                  <a:gd name="T35" fmla="*/ 85 h 105"/>
                  <a:gd name="T36" fmla="*/ 14 w 183"/>
                  <a:gd name="T37" fmla="*/ 91 h 105"/>
                  <a:gd name="T38" fmla="*/ 23 w 183"/>
                  <a:gd name="T39" fmla="*/ 96 h 105"/>
                  <a:gd name="T40" fmla="*/ 37 w 183"/>
                  <a:gd name="T41" fmla="*/ 99 h 105"/>
                  <a:gd name="T42" fmla="*/ 50 w 183"/>
                  <a:gd name="T43" fmla="*/ 100 h 105"/>
                  <a:gd name="T44" fmla="*/ 63 w 183"/>
                  <a:gd name="T45" fmla="*/ 104 h 105"/>
                  <a:gd name="T46" fmla="*/ 78 w 183"/>
                  <a:gd name="T47" fmla="*/ 100 h 105"/>
                  <a:gd name="T48" fmla="*/ 92 w 183"/>
                  <a:gd name="T49" fmla="*/ 98 h 105"/>
                  <a:gd name="T50" fmla="*/ 105 w 183"/>
                  <a:gd name="T51" fmla="*/ 92 h 105"/>
                  <a:gd name="T52" fmla="*/ 117 w 183"/>
                  <a:gd name="T53" fmla="*/ 90 h 105"/>
                  <a:gd name="T54" fmla="*/ 127 w 183"/>
                  <a:gd name="T55" fmla="*/ 84 h 105"/>
                  <a:gd name="T56" fmla="*/ 139 w 183"/>
                  <a:gd name="T57" fmla="*/ 75 h 105"/>
                  <a:gd name="T58" fmla="*/ 151 w 183"/>
                  <a:gd name="T59" fmla="*/ 67 h 105"/>
                  <a:gd name="T60" fmla="*/ 162 w 183"/>
                  <a:gd name="T61" fmla="*/ 55 h 105"/>
                  <a:gd name="T62" fmla="*/ 170 w 183"/>
                  <a:gd name="T63" fmla="*/ 47 h 105"/>
                  <a:gd name="T64" fmla="*/ 177 w 183"/>
                  <a:gd name="T65" fmla="*/ 33 h 105"/>
                  <a:gd name="T66" fmla="*/ 181 w 183"/>
                  <a:gd name="T67" fmla="*/ 20 h 105"/>
                  <a:gd name="T68" fmla="*/ 180 w 183"/>
                  <a:gd name="T69" fmla="*/ 8 h 105"/>
                  <a:gd name="T70" fmla="*/ 177 w 183"/>
                  <a:gd name="T71" fmla="*/ 2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3"/>
                  <a:gd name="T109" fmla="*/ 0 h 105"/>
                  <a:gd name="T110" fmla="*/ 183 w 183"/>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3" h="105">
                    <a:moveTo>
                      <a:pt x="176" y="0"/>
                    </a:moveTo>
                    <a:lnTo>
                      <a:pt x="176" y="7"/>
                    </a:lnTo>
                    <a:lnTo>
                      <a:pt x="176" y="16"/>
                    </a:lnTo>
                    <a:lnTo>
                      <a:pt x="172" y="24"/>
                    </a:lnTo>
                    <a:lnTo>
                      <a:pt x="171" y="27"/>
                    </a:lnTo>
                    <a:lnTo>
                      <a:pt x="168" y="35"/>
                    </a:lnTo>
                    <a:lnTo>
                      <a:pt x="162" y="41"/>
                    </a:lnTo>
                    <a:lnTo>
                      <a:pt x="158" y="48"/>
                    </a:lnTo>
                    <a:lnTo>
                      <a:pt x="153" y="50"/>
                    </a:lnTo>
                    <a:lnTo>
                      <a:pt x="146" y="56"/>
                    </a:lnTo>
                    <a:lnTo>
                      <a:pt x="142" y="61"/>
                    </a:lnTo>
                    <a:lnTo>
                      <a:pt x="135" y="67"/>
                    </a:lnTo>
                    <a:lnTo>
                      <a:pt x="131" y="68"/>
                    </a:lnTo>
                    <a:lnTo>
                      <a:pt x="122" y="73"/>
                    </a:lnTo>
                    <a:lnTo>
                      <a:pt x="119" y="78"/>
                    </a:lnTo>
                    <a:lnTo>
                      <a:pt x="114" y="80"/>
                    </a:lnTo>
                    <a:lnTo>
                      <a:pt x="108" y="82"/>
                    </a:lnTo>
                    <a:lnTo>
                      <a:pt x="102" y="85"/>
                    </a:lnTo>
                    <a:lnTo>
                      <a:pt x="97" y="87"/>
                    </a:lnTo>
                    <a:lnTo>
                      <a:pt x="89" y="91"/>
                    </a:lnTo>
                    <a:lnTo>
                      <a:pt x="83" y="90"/>
                    </a:lnTo>
                    <a:lnTo>
                      <a:pt x="77" y="88"/>
                    </a:lnTo>
                    <a:lnTo>
                      <a:pt x="68" y="92"/>
                    </a:lnTo>
                    <a:lnTo>
                      <a:pt x="59" y="93"/>
                    </a:lnTo>
                    <a:lnTo>
                      <a:pt x="53" y="93"/>
                    </a:lnTo>
                    <a:lnTo>
                      <a:pt x="47" y="93"/>
                    </a:lnTo>
                    <a:lnTo>
                      <a:pt x="36" y="91"/>
                    </a:lnTo>
                    <a:lnTo>
                      <a:pt x="30" y="90"/>
                    </a:lnTo>
                    <a:lnTo>
                      <a:pt x="22" y="87"/>
                    </a:lnTo>
                    <a:lnTo>
                      <a:pt x="16" y="84"/>
                    </a:lnTo>
                    <a:lnTo>
                      <a:pt x="11" y="80"/>
                    </a:lnTo>
                    <a:lnTo>
                      <a:pt x="5" y="75"/>
                    </a:lnTo>
                    <a:lnTo>
                      <a:pt x="0" y="72"/>
                    </a:lnTo>
                    <a:lnTo>
                      <a:pt x="2" y="77"/>
                    </a:lnTo>
                    <a:lnTo>
                      <a:pt x="4" y="80"/>
                    </a:lnTo>
                    <a:lnTo>
                      <a:pt x="6" y="85"/>
                    </a:lnTo>
                    <a:lnTo>
                      <a:pt x="10" y="86"/>
                    </a:lnTo>
                    <a:lnTo>
                      <a:pt x="14" y="91"/>
                    </a:lnTo>
                    <a:lnTo>
                      <a:pt x="19" y="94"/>
                    </a:lnTo>
                    <a:lnTo>
                      <a:pt x="23" y="96"/>
                    </a:lnTo>
                    <a:lnTo>
                      <a:pt x="30" y="99"/>
                    </a:lnTo>
                    <a:lnTo>
                      <a:pt x="37" y="99"/>
                    </a:lnTo>
                    <a:lnTo>
                      <a:pt x="43" y="99"/>
                    </a:lnTo>
                    <a:lnTo>
                      <a:pt x="50" y="100"/>
                    </a:lnTo>
                    <a:lnTo>
                      <a:pt x="57" y="104"/>
                    </a:lnTo>
                    <a:lnTo>
                      <a:pt x="63" y="104"/>
                    </a:lnTo>
                    <a:lnTo>
                      <a:pt x="72" y="100"/>
                    </a:lnTo>
                    <a:lnTo>
                      <a:pt x="78" y="100"/>
                    </a:lnTo>
                    <a:lnTo>
                      <a:pt x="86" y="98"/>
                    </a:lnTo>
                    <a:lnTo>
                      <a:pt x="92" y="98"/>
                    </a:lnTo>
                    <a:lnTo>
                      <a:pt x="98" y="96"/>
                    </a:lnTo>
                    <a:lnTo>
                      <a:pt x="105" y="92"/>
                    </a:lnTo>
                    <a:lnTo>
                      <a:pt x="111" y="92"/>
                    </a:lnTo>
                    <a:lnTo>
                      <a:pt x="117" y="90"/>
                    </a:lnTo>
                    <a:lnTo>
                      <a:pt x="122" y="85"/>
                    </a:lnTo>
                    <a:lnTo>
                      <a:pt x="127" y="84"/>
                    </a:lnTo>
                    <a:lnTo>
                      <a:pt x="135" y="79"/>
                    </a:lnTo>
                    <a:lnTo>
                      <a:pt x="139" y="75"/>
                    </a:lnTo>
                    <a:lnTo>
                      <a:pt x="145" y="73"/>
                    </a:lnTo>
                    <a:lnTo>
                      <a:pt x="151" y="67"/>
                    </a:lnTo>
                    <a:lnTo>
                      <a:pt x="156" y="62"/>
                    </a:lnTo>
                    <a:lnTo>
                      <a:pt x="162" y="55"/>
                    </a:lnTo>
                    <a:lnTo>
                      <a:pt x="166" y="51"/>
                    </a:lnTo>
                    <a:lnTo>
                      <a:pt x="170" y="47"/>
                    </a:lnTo>
                    <a:lnTo>
                      <a:pt x="174" y="39"/>
                    </a:lnTo>
                    <a:lnTo>
                      <a:pt x="177" y="33"/>
                    </a:lnTo>
                    <a:lnTo>
                      <a:pt x="177" y="27"/>
                    </a:lnTo>
                    <a:lnTo>
                      <a:pt x="181" y="20"/>
                    </a:lnTo>
                    <a:lnTo>
                      <a:pt x="182" y="13"/>
                    </a:lnTo>
                    <a:lnTo>
                      <a:pt x="180" y="8"/>
                    </a:lnTo>
                    <a:lnTo>
                      <a:pt x="178" y="6"/>
                    </a:lnTo>
                    <a:lnTo>
                      <a:pt x="177" y="2"/>
                    </a:lnTo>
                    <a:lnTo>
                      <a:pt x="176"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48" name="Freeform 54"/>
              <p:cNvSpPr>
                <a:spLocks/>
              </p:cNvSpPr>
              <p:nvPr/>
            </p:nvSpPr>
            <p:spPr bwMode="auto">
              <a:xfrm>
                <a:off x="2569" y="1365"/>
                <a:ext cx="1292" cy="554"/>
              </a:xfrm>
              <a:custGeom>
                <a:avLst/>
                <a:gdLst>
                  <a:gd name="T0" fmla="*/ 2 w 1292"/>
                  <a:gd name="T1" fmla="*/ 512 h 555"/>
                  <a:gd name="T2" fmla="*/ 0 w 1292"/>
                  <a:gd name="T3" fmla="*/ 505 h 555"/>
                  <a:gd name="T4" fmla="*/ 632 w 1292"/>
                  <a:gd name="T5" fmla="*/ 246 h 555"/>
                  <a:gd name="T6" fmla="*/ 1289 w 1292"/>
                  <a:gd name="T7" fmla="*/ 0 h 555"/>
                  <a:gd name="T8" fmla="*/ 1291 w 1292"/>
                  <a:gd name="T9" fmla="*/ 7 h 555"/>
                  <a:gd name="T10" fmla="*/ 637 w 1292"/>
                  <a:gd name="T11" fmla="*/ 257 h 555"/>
                  <a:gd name="T12" fmla="*/ 2 w 1292"/>
                  <a:gd name="T13" fmla="*/ 512 h 555"/>
                  <a:gd name="T14" fmla="*/ 0 60000 65536"/>
                  <a:gd name="T15" fmla="*/ 0 60000 65536"/>
                  <a:gd name="T16" fmla="*/ 0 60000 65536"/>
                  <a:gd name="T17" fmla="*/ 0 60000 65536"/>
                  <a:gd name="T18" fmla="*/ 0 60000 65536"/>
                  <a:gd name="T19" fmla="*/ 0 60000 65536"/>
                  <a:gd name="T20" fmla="*/ 0 60000 65536"/>
                  <a:gd name="T21" fmla="*/ 0 w 1292"/>
                  <a:gd name="T22" fmla="*/ 0 h 555"/>
                  <a:gd name="T23" fmla="*/ 1292 w 129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2" h="555">
                    <a:moveTo>
                      <a:pt x="2" y="554"/>
                    </a:moveTo>
                    <a:lnTo>
                      <a:pt x="0" y="547"/>
                    </a:lnTo>
                    <a:lnTo>
                      <a:pt x="632" y="246"/>
                    </a:lnTo>
                    <a:lnTo>
                      <a:pt x="1289" y="0"/>
                    </a:lnTo>
                    <a:lnTo>
                      <a:pt x="1291" y="7"/>
                    </a:lnTo>
                    <a:lnTo>
                      <a:pt x="637" y="257"/>
                    </a:lnTo>
                    <a:lnTo>
                      <a:pt x="2" y="554"/>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49" name="Freeform 55"/>
              <p:cNvSpPr>
                <a:spLocks/>
              </p:cNvSpPr>
              <p:nvPr/>
            </p:nvSpPr>
            <p:spPr bwMode="auto">
              <a:xfrm>
                <a:off x="2580" y="1368"/>
                <a:ext cx="1292" cy="572"/>
              </a:xfrm>
              <a:custGeom>
                <a:avLst/>
                <a:gdLst>
                  <a:gd name="T0" fmla="*/ 1170 w 1292"/>
                  <a:gd name="T1" fmla="*/ 88 h 572"/>
                  <a:gd name="T2" fmla="*/ 1291 w 1292"/>
                  <a:gd name="T3" fmla="*/ 28 h 572"/>
                  <a:gd name="T4" fmla="*/ 1279 w 1292"/>
                  <a:gd name="T5" fmla="*/ 0 h 572"/>
                  <a:gd name="T6" fmla="*/ 631 w 1292"/>
                  <a:gd name="T7" fmla="*/ 251 h 572"/>
                  <a:gd name="T8" fmla="*/ 0 w 1292"/>
                  <a:gd name="T9" fmla="*/ 543 h 572"/>
                  <a:gd name="T10" fmla="*/ 12 w 1292"/>
                  <a:gd name="T11" fmla="*/ 571 h 572"/>
                  <a:gd name="T12" fmla="*/ 134 w 1292"/>
                  <a:gd name="T13" fmla="*/ 527 h 572"/>
                  <a:gd name="T14" fmla="*/ 568 w 1292"/>
                  <a:gd name="T15" fmla="*/ 343 h 572"/>
                  <a:gd name="T16" fmla="*/ 566 w 1292"/>
                  <a:gd name="T17" fmla="*/ 338 h 572"/>
                  <a:gd name="T18" fmla="*/ 565 w 1292"/>
                  <a:gd name="T19" fmla="*/ 336 h 572"/>
                  <a:gd name="T20" fmla="*/ 563 w 1292"/>
                  <a:gd name="T21" fmla="*/ 330 h 572"/>
                  <a:gd name="T22" fmla="*/ 560 w 1292"/>
                  <a:gd name="T23" fmla="*/ 325 h 572"/>
                  <a:gd name="T24" fmla="*/ 560 w 1292"/>
                  <a:gd name="T25" fmla="*/ 318 h 572"/>
                  <a:gd name="T26" fmla="*/ 562 w 1292"/>
                  <a:gd name="T27" fmla="*/ 313 h 572"/>
                  <a:gd name="T28" fmla="*/ 564 w 1292"/>
                  <a:gd name="T29" fmla="*/ 309 h 572"/>
                  <a:gd name="T30" fmla="*/ 566 w 1292"/>
                  <a:gd name="T31" fmla="*/ 306 h 572"/>
                  <a:gd name="T32" fmla="*/ 571 w 1292"/>
                  <a:gd name="T33" fmla="*/ 299 h 572"/>
                  <a:gd name="T34" fmla="*/ 574 w 1292"/>
                  <a:gd name="T35" fmla="*/ 295 h 572"/>
                  <a:gd name="T36" fmla="*/ 698 w 1292"/>
                  <a:gd name="T37" fmla="*/ 242 h 572"/>
                  <a:gd name="T38" fmla="*/ 705 w 1292"/>
                  <a:gd name="T39" fmla="*/ 244 h 572"/>
                  <a:gd name="T40" fmla="*/ 713 w 1292"/>
                  <a:gd name="T41" fmla="*/ 244 h 572"/>
                  <a:gd name="T42" fmla="*/ 720 w 1292"/>
                  <a:gd name="T43" fmla="*/ 246 h 572"/>
                  <a:gd name="T44" fmla="*/ 723 w 1292"/>
                  <a:gd name="T45" fmla="*/ 247 h 572"/>
                  <a:gd name="T46" fmla="*/ 726 w 1292"/>
                  <a:gd name="T47" fmla="*/ 251 h 572"/>
                  <a:gd name="T48" fmla="*/ 732 w 1292"/>
                  <a:gd name="T49" fmla="*/ 254 h 572"/>
                  <a:gd name="T50" fmla="*/ 734 w 1292"/>
                  <a:gd name="T51" fmla="*/ 259 h 572"/>
                  <a:gd name="T52" fmla="*/ 737 w 1292"/>
                  <a:gd name="T53" fmla="*/ 263 h 572"/>
                  <a:gd name="T54" fmla="*/ 739 w 1292"/>
                  <a:gd name="T55" fmla="*/ 268 h 572"/>
                  <a:gd name="T56" fmla="*/ 738 w 1292"/>
                  <a:gd name="T57" fmla="*/ 271 h 572"/>
                  <a:gd name="T58" fmla="*/ 1170 w 1292"/>
                  <a:gd name="T59" fmla="*/ 88 h 5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2"/>
                  <a:gd name="T91" fmla="*/ 0 h 572"/>
                  <a:gd name="T92" fmla="*/ 1292 w 1292"/>
                  <a:gd name="T93" fmla="*/ 572 h 5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2" h="572">
                    <a:moveTo>
                      <a:pt x="1170" y="88"/>
                    </a:moveTo>
                    <a:lnTo>
                      <a:pt x="1291" y="28"/>
                    </a:lnTo>
                    <a:lnTo>
                      <a:pt x="1279" y="0"/>
                    </a:lnTo>
                    <a:lnTo>
                      <a:pt x="631" y="251"/>
                    </a:lnTo>
                    <a:lnTo>
                      <a:pt x="0" y="543"/>
                    </a:lnTo>
                    <a:lnTo>
                      <a:pt x="12" y="571"/>
                    </a:lnTo>
                    <a:lnTo>
                      <a:pt x="134" y="527"/>
                    </a:lnTo>
                    <a:lnTo>
                      <a:pt x="568" y="343"/>
                    </a:lnTo>
                    <a:lnTo>
                      <a:pt x="566" y="338"/>
                    </a:lnTo>
                    <a:lnTo>
                      <a:pt x="565" y="336"/>
                    </a:lnTo>
                    <a:lnTo>
                      <a:pt x="563" y="330"/>
                    </a:lnTo>
                    <a:lnTo>
                      <a:pt x="560" y="325"/>
                    </a:lnTo>
                    <a:lnTo>
                      <a:pt x="560" y="318"/>
                    </a:lnTo>
                    <a:lnTo>
                      <a:pt x="562" y="313"/>
                    </a:lnTo>
                    <a:lnTo>
                      <a:pt x="564" y="309"/>
                    </a:lnTo>
                    <a:lnTo>
                      <a:pt x="566" y="306"/>
                    </a:lnTo>
                    <a:lnTo>
                      <a:pt x="571" y="299"/>
                    </a:lnTo>
                    <a:lnTo>
                      <a:pt x="574" y="295"/>
                    </a:lnTo>
                    <a:lnTo>
                      <a:pt x="698" y="242"/>
                    </a:lnTo>
                    <a:lnTo>
                      <a:pt x="705" y="244"/>
                    </a:lnTo>
                    <a:lnTo>
                      <a:pt x="713" y="244"/>
                    </a:lnTo>
                    <a:lnTo>
                      <a:pt x="720" y="246"/>
                    </a:lnTo>
                    <a:lnTo>
                      <a:pt x="723" y="247"/>
                    </a:lnTo>
                    <a:lnTo>
                      <a:pt x="726" y="251"/>
                    </a:lnTo>
                    <a:lnTo>
                      <a:pt x="732" y="254"/>
                    </a:lnTo>
                    <a:lnTo>
                      <a:pt x="734" y="259"/>
                    </a:lnTo>
                    <a:lnTo>
                      <a:pt x="737" y="263"/>
                    </a:lnTo>
                    <a:lnTo>
                      <a:pt x="739" y="268"/>
                    </a:lnTo>
                    <a:lnTo>
                      <a:pt x="738" y="271"/>
                    </a:lnTo>
                    <a:lnTo>
                      <a:pt x="1170" y="88"/>
                    </a:lnTo>
                  </a:path>
                </a:pathLst>
              </a:custGeom>
              <a:solidFill>
                <a:srgbClr val="FFD900"/>
              </a:solidFill>
              <a:ln w="12700" cap="rnd">
                <a:solidFill>
                  <a:srgbClr val="3366FF"/>
                </a:solidFill>
                <a:round/>
                <a:headEnd/>
                <a:tailEnd/>
              </a:ln>
            </p:spPr>
            <p:txBody>
              <a:bodyPr/>
              <a:lstStyle/>
              <a:p>
                <a:endParaRPr lang="fr-FR"/>
              </a:p>
            </p:txBody>
          </p:sp>
          <p:sp>
            <p:nvSpPr>
              <p:cNvPr id="53450" name="Freeform 56"/>
              <p:cNvSpPr>
                <a:spLocks/>
              </p:cNvSpPr>
              <p:nvPr/>
            </p:nvSpPr>
            <p:spPr bwMode="auto">
              <a:xfrm>
                <a:off x="2720" y="1464"/>
                <a:ext cx="1036" cy="437"/>
              </a:xfrm>
              <a:custGeom>
                <a:avLst/>
                <a:gdLst>
                  <a:gd name="T0" fmla="*/ 627 w 1036"/>
                  <a:gd name="T1" fmla="*/ 150 h 440"/>
                  <a:gd name="T2" fmla="*/ 630 w 1036"/>
                  <a:gd name="T3" fmla="*/ 166 h 440"/>
                  <a:gd name="T4" fmla="*/ 628 w 1036"/>
                  <a:gd name="T5" fmla="*/ 179 h 440"/>
                  <a:gd name="T6" fmla="*/ 626 w 1036"/>
                  <a:gd name="T7" fmla="*/ 187 h 440"/>
                  <a:gd name="T8" fmla="*/ 617 w 1036"/>
                  <a:gd name="T9" fmla="*/ 194 h 440"/>
                  <a:gd name="T10" fmla="*/ 608 w 1036"/>
                  <a:gd name="T11" fmla="*/ 202 h 440"/>
                  <a:gd name="T12" fmla="*/ 592 w 1036"/>
                  <a:gd name="T13" fmla="*/ 209 h 440"/>
                  <a:gd name="T14" fmla="*/ 575 w 1036"/>
                  <a:gd name="T15" fmla="*/ 216 h 440"/>
                  <a:gd name="T16" fmla="*/ 555 w 1036"/>
                  <a:gd name="T17" fmla="*/ 221 h 440"/>
                  <a:gd name="T18" fmla="*/ 539 w 1036"/>
                  <a:gd name="T19" fmla="*/ 228 h 440"/>
                  <a:gd name="T20" fmla="*/ 519 w 1036"/>
                  <a:gd name="T21" fmla="*/ 234 h 440"/>
                  <a:gd name="T22" fmla="*/ 499 w 1036"/>
                  <a:gd name="T23" fmla="*/ 234 h 440"/>
                  <a:gd name="T24" fmla="*/ 480 w 1036"/>
                  <a:gd name="T25" fmla="*/ 233 h 440"/>
                  <a:gd name="T26" fmla="*/ 462 w 1036"/>
                  <a:gd name="T27" fmla="*/ 229 h 440"/>
                  <a:gd name="T28" fmla="*/ 447 w 1036"/>
                  <a:gd name="T29" fmla="*/ 223 h 440"/>
                  <a:gd name="T30" fmla="*/ 433 w 1036"/>
                  <a:gd name="T31" fmla="*/ 216 h 440"/>
                  <a:gd name="T32" fmla="*/ 421 w 1036"/>
                  <a:gd name="T33" fmla="*/ 207 h 440"/>
                  <a:gd name="T34" fmla="*/ 432 w 1036"/>
                  <a:gd name="T35" fmla="*/ 195 h 440"/>
                  <a:gd name="T36" fmla="*/ 439 w 1036"/>
                  <a:gd name="T37" fmla="*/ 198 h 440"/>
                  <a:gd name="T38" fmla="*/ 451 w 1036"/>
                  <a:gd name="T39" fmla="*/ 200 h 440"/>
                  <a:gd name="T40" fmla="*/ 462 w 1036"/>
                  <a:gd name="T41" fmla="*/ 202 h 440"/>
                  <a:gd name="T42" fmla="*/ 479 w 1036"/>
                  <a:gd name="T43" fmla="*/ 202 h 440"/>
                  <a:gd name="T44" fmla="*/ 498 w 1036"/>
                  <a:gd name="T45" fmla="*/ 202 h 440"/>
                  <a:gd name="T46" fmla="*/ 514 w 1036"/>
                  <a:gd name="T47" fmla="*/ 199 h 440"/>
                  <a:gd name="T48" fmla="*/ 534 w 1036"/>
                  <a:gd name="T49" fmla="*/ 195 h 440"/>
                  <a:gd name="T50" fmla="*/ 549 w 1036"/>
                  <a:gd name="T51" fmla="*/ 192 h 440"/>
                  <a:gd name="T52" fmla="*/ 567 w 1036"/>
                  <a:gd name="T53" fmla="*/ 187 h 440"/>
                  <a:gd name="T54" fmla="*/ 578 w 1036"/>
                  <a:gd name="T55" fmla="*/ 182 h 440"/>
                  <a:gd name="T56" fmla="*/ 588 w 1036"/>
                  <a:gd name="T57" fmla="*/ 175 h 440"/>
                  <a:gd name="T58" fmla="*/ 596 w 1036"/>
                  <a:gd name="T59" fmla="*/ 163 h 440"/>
                  <a:gd name="T60" fmla="*/ 600 w 1036"/>
                  <a:gd name="T61" fmla="*/ 154 h 440"/>
                  <a:gd name="T62" fmla="*/ 603 w 1036"/>
                  <a:gd name="T63" fmla="*/ 144 h 440"/>
                  <a:gd name="T64" fmla="*/ 1035 w 1036"/>
                  <a:gd name="T65" fmla="*/ 0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6"/>
                  <a:gd name="T100" fmla="*/ 0 h 440"/>
                  <a:gd name="T101" fmla="*/ 1036 w 1036"/>
                  <a:gd name="T102" fmla="*/ 440 h 4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6" h="440">
                    <a:moveTo>
                      <a:pt x="1035" y="0"/>
                    </a:moveTo>
                    <a:lnTo>
                      <a:pt x="627" y="192"/>
                    </a:lnTo>
                    <a:lnTo>
                      <a:pt x="628" y="200"/>
                    </a:lnTo>
                    <a:lnTo>
                      <a:pt x="630" y="208"/>
                    </a:lnTo>
                    <a:lnTo>
                      <a:pt x="630" y="214"/>
                    </a:lnTo>
                    <a:lnTo>
                      <a:pt x="628" y="223"/>
                    </a:lnTo>
                    <a:lnTo>
                      <a:pt x="628" y="231"/>
                    </a:lnTo>
                    <a:lnTo>
                      <a:pt x="626" y="239"/>
                    </a:lnTo>
                    <a:lnTo>
                      <a:pt x="622" y="246"/>
                    </a:lnTo>
                    <a:lnTo>
                      <a:pt x="617" y="253"/>
                    </a:lnTo>
                    <a:lnTo>
                      <a:pt x="610" y="261"/>
                    </a:lnTo>
                    <a:lnTo>
                      <a:pt x="608" y="269"/>
                    </a:lnTo>
                    <a:lnTo>
                      <a:pt x="599" y="278"/>
                    </a:lnTo>
                    <a:lnTo>
                      <a:pt x="592" y="283"/>
                    </a:lnTo>
                    <a:lnTo>
                      <a:pt x="582" y="290"/>
                    </a:lnTo>
                    <a:lnTo>
                      <a:pt x="575" y="296"/>
                    </a:lnTo>
                    <a:lnTo>
                      <a:pt x="566" y="301"/>
                    </a:lnTo>
                    <a:lnTo>
                      <a:pt x="555" y="305"/>
                    </a:lnTo>
                    <a:lnTo>
                      <a:pt x="546" y="308"/>
                    </a:lnTo>
                    <a:lnTo>
                      <a:pt x="539" y="312"/>
                    </a:lnTo>
                    <a:lnTo>
                      <a:pt x="528" y="313"/>
                    </a:lnTo>
                    <a:lnTo>
                      <a:pt x="519" y="318"/>
                    </a:lnTo>
                    <a:lnTo>
                      <a:pt x="510" y="318"/>
                    </a:lnTo>
                    <a:lnTo>
                      <a:pt x="499" y="318"/>
                    </a:lnTo>
                    <a:lnTo>
                      <a:pt x="491" y="318"/>
                    </a:lnTo>
                    <a:lnTo>
                      <a:pt x="480" y="317"/>
                    </a:lnTo>
                    <a:lnTo>
                      <a:pt x="473" y="314"/>
                    </a:lnTo>
                    <a:lnTo>
                      <a:pt x="462" y="313"/>
                    </a:lnTo>
                    <a:lnTo>
                      <a:pt x="455" y="311"/>
                    </a:lnTo>
                    <a:lnTo>
                      <a:pt x="447" y="307"/>
                    </a:lnTo>
                    <a:lnTo>
                      <a:pt x="438" y="301"/>
                    </a:lnTo>
                    <a:lnTo>
                      <a:pt x="433" y="296"/>
                    </a:lnTo>
                    <a:lnTo>
                      <a:pt x="426" y="289"/>
                    </a:lnTo>
                    <a:lnTo>
                      <a:pt x="421" y="279"/>
                    </a:lnTo>
                    <a:lnTo>
                      <a:pt x="0" y="439"/>
                    </a:lnTo>
                    <a:lnTo>
                      <a:pt x="432" y="255"/>
                    </a:lnTo>
                    <a:lnTo>
                      <a:pt x="436" y="260"/>
                    </a:lnTo>
                    <a:lnTo>
                      <a:pt x="439" y="260"/>
                    </a:lnTo>
                    <a:lnTo>
                      <a:pt x="447" y="263"/>
                    </a:lnTo>
                    <a:lnTo>
                      <a:pt x="451" y="264"/>
                    </a:lnTo>
                    <a:lnTo>
                      <a:pt x="459" y="266"/>
                    </a:lnTo>
                    <a:lnTo>
                      <a:pt x="462" y="269"/>
                    </a:lnTo>
                    <a:lnTo>
                      <a:pt x="473" y="266"/>
                    </a:lnTo>
                    <a:lnTo>
                      <a:pt x="479" y="269"/>
                    </a:lnTo>
                    <a:lnTo>
                      <a:pt x="489" y="267"/>
                    </a:lnTo>
                    <a:lnTo>
                      <a:pt x="498" y="269"/>
                    </a:lnTo>
                    <a:lnTo>
                      <a:pt x="507" y="265"/>
                    </a:lnTo>
                    <a:lnTo>
                      <a:pt x="514" y="263"/>
                    </a:lnTo>
                    <a:lnTo>
                      <a:pt x="521" y="259"/>
                    </a:lnTo>
                    <a:lnTo>
                      <a:pt x="534" y="255"/>
                    </a:lnTo>
                    <a:lnTo>
                      <a:pt x="542" y="253"/>
                    </a:lnTo>
                    <a:lnTo>
                      <a:pt x="549" y="248"/>
                    </a:lnTo>
                    <a:lnTo>
                      <a:pt x="560" y="243"/>
                    </a:lnTo>
                    <a:lnTo>
                      <a:pt x="567" y="239"/>
                    </a:lnTo>
                    <a:lnTo>
                      <a:pt x="573" y="233"/>
                    </a:lnTo>
                    <a:lnTo>
                      <a:pt x="578" y="228"/>
                    </a:lnTo>
                    <a:lnTo>
                      <a:pt x="585" y="222"/>
                    </a:lnTo>
                    <a:lnTo>
                      <a:pt x="588" y="217"/>
                    </a:lnTo>
                    <a:lnTo>
                      <a:pt x="592" y="214"/>
                    </a:lnTo>
                    <a:lnTo>
                      <a:pt x="596" y="205"/>
                    </a:lnTo>
                    <a:lnTo>
                      <a:pt x="600" y="200"/>
                    </a:lnTo>
                    <a:lnTo>
                      <a:pt x="600" y="196"/>
                    </a:lnTo>
                    <a:lnTo>
                      <a:pt x="600" y="191"/>
                    </a:lnTo>
                    <a:lnTo>
                      <a:pt x="603" y="186"/>
                    </a:lnTo>
                    <a:lnTo>
                      <a:pt x="603" y="184"/>
                    </a:lnTo>
                    <a:lnTo>
                      <a:pt x="1035" y="0"/>
                    </a:lnTo>
                  </a:path>
                </a:pathLst>
              </a:custGeom>
              <a:solidFill>
                <a:srgbClr val="FFD900"/>
              </a:solidFill>
              <a:ln w="12700" cap="rnd">
                <a:solidFill>
                  <a:srgbClr val="3366FF"/>
                </a:solidFill>
                <a:round/>
                <a:headEnd/>
                <a:tailEnd/>
              </a:ln>
            </p:spPr>
            <p:txBody>
              <a:bodyPr/>
              <a:lstStyle/>
              <a:p>
                <a:endParaRPr lang="fr-FR"/>
              </a:p>
            </p:txBody>
          </p:sp>
          <p:sp>
            <p:nvSpPr>
              <p:cNvPr id="53451" name="Freeform 57"/>
              <p:cNvSpPr>
                <a:spLocks/>
              </p:cNvSpPr>
              <p:nvPr/>
            </p:nvSpPr>
            <p:spPr bwMode="auto">
              <a:xfrm>
                <a:off x="2571" y="1371"/>
                <a:ext cx="1305" cy="581"/>
              </a:xfrm>
              <a:custGeom>
                <a:avLst/>
                <a:gdLst>
                  <a:gd name="T0" fmla="*/ 702 w 1305"/>
                  <a:gd name="T1" fmla="*/ 408 h 581"/>
                  <a:gd name="T2" fmla="*/ 695 w 1305"/>
                  <a:gd name="T3" fmla="*/ 412 h 581"/>
                  <a:gd name="T4" fmla="*/ 687 w 1305"/>
                  <a:gd name="T5" fmla="*/ 414 h 581"/>
                  <a:gd name="T6" fmla="*/ 677 w 1305"/>
                  <a:gd name="T7" fmla="*/ 417 h 581"/>
                  <a:gd name="T8" fmla="*/ 669 w 1305"/>
                  <a:gd name="T9" fmla="*/ 418 h 581"/>
                  <a:gd name="T10" fmla="*/ 657 w 1305"/>
                  <a:gd name="T11" fmla="*/ 419 h 581"/>
                  <a:gd name="T12" fmla="*/ 648 w 1305"/>
                  <a:gd name="T13" fmla="*/ 420 h 581"/>
                  <a:gd name="T14" fmla="*/ 638 w 1305"/>
                  <a:gd name="T15" fmla="*/ 420 h 581"/>
                  <a:gd name="T16" fmla="*/ 629 w 1305"/>
                  <a:gd name="T17" fmla="*/ 419 h 581"/>
                  <a:gd name="T18" fmla="*/ 618 w 1305"/>
                  <a:gd name="T19" fmla="*/ 417 h 581"/>
                  <a:gd name="T20" fmla="*/ 611 w 1305"/>
                  <a:gd name="T21" fmla="*/ 413 h 581"/>
                  <a:gd name="T22" fmla="*/ 600 w 1305"/>
                  <a:gd name="T23" fmla="*/ 412 h 581"/>
                  <a:gd name="T24" fmla="*/ 592 w 1305"/>
                  <a:gd name="T25" fmla="*/ 406 h 581"/>
                  <a:gd name="T26" fmla="*/ 587 w 1305"/>
                  <a:gd name="T27" fmla="*/ 400 h 581"/>
                  <a:gd name="T28" fmla="*/ 578 w 1305"/>
                  <a:gd name="T29" fmla="*/ 394 h 581"/>
                  <a:gd name="T30" fmla="*/ 569 w 1305"/>
                  <a:gd name="T31" fmla="*/ 384 h 581"/>
                  <a:gd name="T32" fmla="*/ 566 w 1305"/>
                  <a:gd name="T33" fmla="*/ 377 h 581"/>
                  <a:gd name="T34" fmla="*/ 14 w 1305"/>
                  <a:gd name="T35" fmla="*/ 580 h 581"/>
                  <a:gd name="T36" fmla="*/ 0 w 1305"/>
                  <a:gd name="T37" fmla="*/ 548 h 581"/>
                  <a:gd name="T38" fmla="*/ 635 w 1305"/>
                  <a:gd name="T39" fmla="*/ 250 h 581"/>
                  <a:gd name="T40" fmla="*/ 1290 w 1305"/>
                  <a:gd name="T41" fmla="*/ 0 h 581"/>
                  <a:gd name="T42" fmla="*/ 1304 w 1305"/>
                  <a:gd name="T43" fmla="*/ 32 h 581"/>
                  <a:gd name="T44" fmla="*/ 774 w 1305"/>
                  <a:gd name="T45" fmla="*/ 288 h 581"/>
                  <a:gd name="T46" fmla="*/ 778 w 1305"/>
                  <a:gd name="T47" fmla="*/ 295 h 581"/>
                  <a:gd name="T48" fmla="*/ 778 w 1305"/>
                  <a:gd name="T49" fmla="*/ 305 h 581"/>
                  <a:gd name="T50" fmla="*/ 778 w 1305"/>
                  <a:gd name="T51" fmla="*/ 311 h 581"/>
                  <a:gd name="T52" fmla="*/ 777 w 1305"/>
                  <a:gd name="T53" fmla="*/ 321 h 581"/>
                  <a:gd name="T54" fmla="*/ 774 w 1305"/>
                  <a:gd name="T55" fmla="*/ 328 h 581"/>
                  <a:gd name="T56" fmla="*/ 773 w 1305"/>
                  <a:gd name="T57" fmla="*/ 339 h 581"/>
                  <a:gd name="T58" fmla="*/ 770 w 1305"/>
                  <a:gd name="T59" fmla="*/ 346 h 581"/>
                  <a:gd name="T60" fmla="*/ 767 w 1305"/>
                  <a:gd name="T61" fmla="*/ 354 h 581"/>
                  <a:gd name="T62" fmla="*/ 761 w 1305"/>
                  <a:gd name="T63" fmla="*/ 364 h 581"/>
                  <a:gd name="T64" fmla="*/ 755 w 1305"/>
                  <a:gd name="T65" fmla="*/ 370 h 581"/>
                  <a:gd name="T66" fmla="*/ 747 w 1305"/>
                  <a:gd name="T67" fmla="*/ 378 h 581"/>
                  <a:gd name="T68" fmla="*/ 741 w 1305"/>
                  <a:gd name="T69" fmla="*/ 388 h 581"/>
                  <a:gd name="T70" fmla="*/ 734 w 1305"/>
                  <a:gd name="T71" fmla="*/ 393 h 581"/>
                  <a:gd name="T72" fmla="*/ 722 w 1305"/>
                  <a:gd name="T73" fmla="*/ 397 h 581"/>
                  <a:gd name="T74" fmla="*/ 713 w 1305"/>
                  <a:gd name="T75" fmla="*/ 403 h 581"/>
                  <a:gd name="T76" fmla="*/ 702 w 1305"/>
                  <a:gd name="T77" fmla="*/ 408 h 5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5"/>
                  <a:gd name="T118" fmla="*/ 0 h 581"/>
                  <a:gd name="T119" fmla="*/ 1305 w 1305"/>
                  <a:gd name="T120" fmla="*/ 581 h 5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5" h="581">
                    <a:moveTo>
                      <a:pt x="702" y="408"/>
                    </a:moveTo>
                    <a:lnTo>
                      <a:pt x="695" y="412"/>
                    </a:lnTo>
                    <a:lnTo>
                      <a:pt x="687" y="414"/>
                    </a:lnTo>
                    <a:lnTo>
                      <a:pt x="677" y="417"/>
                    </a:lnTo>
                    <a:lnTo>
                      <a:pt x="669" y="418"/>
                    </a:lnTo>
                    <a:lnTo>
                      <a:pt x="657" y="419"/>
                    </a:lnTo>
                    <a:lnTo>
                      <a:pt x="648" y="420"/>
                    </a:lnTo>
                    <a:lnTo>
                      <a:pt x="638" y="420"/>
                    </a:lnTo>
                    <a:lnTo>
                      <a:pt x="629" y="419"/>
                    </a:lnTo>
                    <a:lnTo>
                      <a:pt x="618" y="417"/>
                    </a:lnTo>
                    <a:lnTo>
                      <a:pt x="611" y="413"/>
                    </a:lnTo>
                    <a:lnTo>
                      <a:pt x="600" y="412"/>
                    </a:lnTo>
                    <a:lnTo>
                      <a:pt x="592" y="406"/>
                    </a:lnTo>
                    <a:lnTo>
                      <a:pt x="587" y="400"/>
                    </a:lnTo>
                    <a:lnTo>
                      <a:pt x="578" y="394"/>
                    </a:lnTo>
                    <a:lnTo>
                      <a:pt x="569" y="384"/>
                    </a:lnTo>
                    <a:lnTo>
                      <a:pt x="566" y="377"/>
                    </a:lnTo>
                    <a:lnTo>
                      <a:pt x="14" y="580"/>
                    </a:lnTo>
                    <a:lnTo>
                      <a:pt x="0" y="548"/>
                    </a:lnTo>
                    <a:lnTo>
                      <a:pt x="635" y="250"/>
                    </a:lnTo>
                    <a:lnTo>
                      <a:pt x="1290" y="0"/>
                    </a:lnTo>
                    <a:lnTo>
                      <a:pt x="1304" y="32"/>
                    </a:lnTo>
                    <a:lnTo>
                      <a:pt x="774" y="288"/>
                    </a:lnTo>
                    <a:lnTo>
                      <a:pt x="778" y="295"/>
                    </a:lnTo>
                    <a:lnTo>
                      <a:pt x="778" y="305"/>
                    </a:lnTo>
                    <a:lnTo>
                      <a:pt x="778" y="311"/>
                    </a:lnTo>
                    <a:lnTo>
                      <a:pt x="777" y="321"/>
                    </a:lnTo>
                    <a:lnTo>
                      <a:pt x="774" y="328"/>
                    </a:lnTo>
                    <a:lnTo>
                      <a:pt x="773" y="339"/>
                    </a:lnTo>
                    <a:lnTo>
                      <a:pt x="770" y="346"/>
                    </a:lnTo>
                    <a:lnTo>
                      <a:pt x="767" y="354"/>
                    </a:lnTo>
                    <a:lnTo>
                      <a:pt x="761" y="364"/>
                    </a:lnTo>
                    <a:lnTo>
                      <a:pt x="755" y="370"/>
                    </a:lnTo>
                    <a:lnTo>
                      <a:pt x="747" y="378"/>
                    </a:lnTo>
                    <a:lnTo>
                      <a:pt x="741" y="388"/>
                    </a:lnTo>
                    <a:lnTo>
                      <a:pt x="734" y="393"/>
                    </a:lnTo>
                    <a:lnTo>
                      <a:pt x="722" y="397"/>
                    </a:lnTo>
                    <a:lnTo>
                      <a:pt x="713" y="403"/>
                    </a:lnTo>
                    <a:lnTo>
                      <a:pt x="702" y="408"/>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52" name="Freeform 58"/>
              <p:cNvSpPr>
                <a:spLocks/>
              </p:cNvSpPr>
              <p:nvPr/>
            </p:nvSpPr>
            <p:spPr bwMode="auto">
              <a:xfrm>
                <a:off x="3136" y="1614"/>
                <a:ext cx="185" cy="128"/>
              </a:xfrm>
              <a:custGeom>
                <a:avLst/>
                <a:gdLst>
                  <a:gd name="T0" fmla="*/ 14 w 185"/>
                  <a:gd name="T1" fmla="*/ 135 h 125"/>
                  <a:gd name="T2" fmla="*/ 11 w 185"/>
                  <a:gd name="T3" fmla="*/ 151 h 125"/>
                  <a:gd name="T4" fmla="*/ 7 w 185"/>
                  <a:gd name="T5" fmla="*/ 167 h 125"/>
                  <a:gd name="T6" fmla="*/ 5 w 185"/>
                  <a:gd name="T7" fmla="*/ 187 h 125"/>
                  <a:gd name="T8" fmla="*/ 1 w 185"/>
                  <a:gd name="T9" fmla="*/ 196 h 125"/>
                  <a:gd name="T10" fmla="*/ 0 w 185"/>
                  <a:gd name="T11" fmla="*/ 213 h 125"/>
                  <a:gd name="T12" fmla="*/ 0 w 185"/>
                  <a:gd name="T13" fmla="*/ 231 h 125"/>
                  <a:gd name="T14" fmla="*/ 2 w 185"/>
                  <a:gd name="T15" fmla="*/ 245 h 125"/>
                  <a:gd name="T16" fmla="*/ 5 w 185"/>
                  <a:gd name="T17" fmla="*/ 261 h 125"/>
                  <a:gd name="T18" fmla="*/ 7 w 185"/>
                  <a:gd name="T19" fmla="*/ 280 h 125"/>
                  <a:gd name="T20" fmla="*/ 10 w 185"/>
                  <a:gd name="T21" fmla="*/ 293 h 125"/>
                  <a:gd name="T22" fmla="*/ 12 w 185"/>
                  <a:gd name="T23" fmla="*/ 296 h 125"/>
                  <a:gd name="T24" fmla="*/ 18 w 185"/>
                  <a:gd name="T25" fmla="*/ 307 h 125"/>
                  <a:gd name="T26" fmla="*/ 24 w 185"/>
                  <a:gd name="T27" fmla="*/ 307 h 125"/>
                  <a:gd name="T28" fmla="*/ 31 w 185"/>
                  <a:gd name="T29" fmla="*/ 314 h 125"/>
                  <a:gd name="T30" fmla="*/ 37 w 185"/>
                  <a:gd name="T31" fmla="*/ 323 h 125"/>
                  <a:gd name="T32" fmla="*/ 43 w 185"/>
                  <a:gd name="T33" fmla="*/ 330 h 125"/>
                  <a:gd name="T34" fmla="*/ 53 w 185"/>
                  <a:gd name="T35" fmla="*/ 323 h 125"/>
                  <a:gd name="T36" fmla="*/ 60 w 185"/>
                  <a:gd name="T37" fmla="*/ 333 h 125"/>
                  <a:gd name="T38" fmla="*/ 70 w 185"/>
                  <a:gd name="T39" fmla="*/ 331 h 125"/>
                  <a:gd name="T40" fmla="*/ 78 w 185"/>
                  <a:gd name="T41" fmla="*/ 330 h 125"/>
                  <a:gd name="T42" fmla="*/ 87 w 185"/>
                  <a:gd name="T43" fmla="*/ 317 h 125"/>
                  <a:gd name="T44" fmla="*/ 95 w 185"/>
                  <a:gd name="T45" fmla="*/ 317 h 125"/>
                  <a:gd name="T46" fmla="*/ 107 w 185"/>
                  <a:gd name="T47" fmla="*/ 307 h 125"/>
                  <a:gd name="T48" fmla="*/ 114 w 185"/>
                  <a:gd name="T49" fmla="*/ 300 h 125"/>
                  <a:gd name="T50" fmla="*/ 121 w 185"/>
                  <a:gd name="T51" fmla="*/ 289 h 125"/>
                  <a:gd name="T52" fmla="*/ 133 w 185"/>
                  <a:gd name="T53" fmla="*/ 273 h 125"/>
                  <a:gd name="T54" fmla="*/ 140 w 185"/>
                  <a:gd name="T55" fmla="*/ 261 h 125"/>
                  <a:gd name="T56" fmla="*/ 148 w 185"/>
                  <a:gd name="T57" fmla="*/ 249 h 125"/>
                  <a:gd name="T58" fmla="*/ 154 w 185"/>
                  <a:gd name="T59" fmla="*/ 231 h 125"/>
                  <a:gd name="T60" fmla="*/ 159 w 185"/>
                  <a:gd name="T61" fmla="*/ 218 h 125"/>
                  <a:gd name="T62" fmla="*/ 165 w 185"/>
                  <a:gd name="T63" fmla="*/ 201 h 125"/>
                  <a:gd name="T64" fmla="*/ 170 w 185"/>
                  <a:gd name="T65" fmla="*/ 193 h 125"/>
                  <a:gd name="T66" fmla="*/ 172 w 185"/>
                  <a:gd name="T67" fmla="*/ 176 h 125"/>
                  <a:gd name="T68" fmla="*/ 177 w 185"/>
                  <a:gd name="T69" fmla="*/ 163 h 125"/>
                  <a:gd name="T70" fmla="*/ 180 w 185"/>
                  <a:gd name="T71" fmla="*/ 141 h 125"/>
                  <a:gd name="T72" fmla="*/ 180 w 185"/>
                  <a:gd name="T73" fmla="*/ 123 h 125"/>
                  <a:gd name="T74" fmla="*/ 184 w 185"/>
                  <a:gd name="T75" fmla="*/ 103 h 125"/>
                  <a:gd name="T76" fmla="*/ 183 w 185"/>
                  <a:gd name="T77" fmla="*/ 91 h 125"/>
                  <a:gd name="T78" fmla="*/ 183 w 185"/>
                  <a:gd name="T79" fmla="*/ 79 h 125"/>
                  <a:gd name="T80" fmla="*/ 180 w 185"/>
                  <a:gd name="T81" fmla="*/ 67 h 125"/>
                  <a:gd name="T82" fmla="*/ 179 w 185"/>
                  <a:gd name="T83" fmla="*/ 20 h 125"/>
                  <a:gd name="T84" fmla="*/ 174 w 185"/>
                  <a:gd name="T85" fmla="*/ 16 h 125"/>
                  <a:gd name="T86" fmla="*/ 172 w 185"/>
                  <a:gd name="T87" fmla="*/ 11 h 125"/>
                  <a:gd name="T88" fmla="*/ 164 w 185"/>
                  <a:gd name="T89" fmla="*/ 8 h 125"/>
                  <a:gd name="T90" fmla="*/ 160 w 185"/>
                  <a:gd name="T91" fmla="*/ 6 h 125"/>
                  <a:gd name="T92" fmla="*/ 153 w 185"/>
                  <a:gd name="T93" fmla="*/ 4 h 125"/>
                  <a:gd name="T94" fmla="*/ 146 w 185"/>
                  <a:gd name="T95" fmla="*/ 1 h 125"/>
                  <a:gd name="T96" fmla="*/ 140 w 185"/>
                  <a:gd name="T97" fmla="*/ 0 h 125"/>
                  <a:gd name="T98" fmla="*/ 14 w 185"/>
                  <a:gd name="T99" fmla="*/ 135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125"/>
                  <a:gd name="T152" fmla="*/ 185 w 185"/>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125">
                    <a:moveTo>
                      <a:pt x="14" y="52"/>
                    </a:moveTo>
                    <a:lnTo>
                      <a:pt x="11" y="57"/>
                    </a:lnTo>
                    <a:lnTo>
                      <a:pt x="7" y="61"/>
                    </a:lnTo>
                    <a:lnTo>
                      <a:pt x="5" y="69"/>
                    </a:lnTo>
                    <a:lnTo>
                      <a:pt x="1" y="73"/>
                    </a:lnTo>
                    <a:lnTo>
                      <a:pt x="0" y="80"/>
                    </a:lnTo>
                    <a:lnTo>
                      <a:pt x="0" y="87"/>
                    </a:lnTo>
                    <a:lnTo>
                      <a:pt x="2" y="92"/>
                    </a:lnTo>
                    <a:lnTo>
                      <a:pt x="5" y="97"/>
                    </a:lnTo>
                    <a:lnTo>
                      <a:pt x="7" y="103"/>
                    </a:lnTo>
                    <a:lnTo>
                      <a:pt x="10" y="107"/>
                    </a:lnTo>
                    <a:lnTo>
                      <a:pt x="12" y="109"/>
                    </a:lnTo>
                    <a:lnTo>
                      <a:pt x="18" y="113"/>
                    </a:lnTo>
                    <a:lnTo>
                      <a:pt x="24" y="113"/>
                    </a:lnTo>
                    <a:lnTo>
                      <a:pt x="31" y="116"/>
                    </a:lnTo>
                    <a:lnTo>
                      <a:pt x="37" y="120"/>
                    </a:lnTo>
                    <a:lnTo>
                      <a:pt x="43" y="122"/>
                    </a:lnTo>
                    <a:lnTo>
                      <a:pt x="53" y="120"/>
                    </a:lnTo>
                    <a:lnTo>
                      <a:pt x="60" y="124"/>
                    </a:lnTo>
                    <a:lnTo>
                      <a:pt x="70" y="123"/>
                    </a:lnTo>
                    <a:lnTo>
                      <a:pt x="78" y="122"/>
                    </a:lnTo>
                    <a:lnTo>
                      <a:pt x="87" y="118"/>
                    </a:lnTo>
                    <a:lnTo>
                      <a:pt x="95" y="118"/>
                    </a:lnTo>
                    <a:lnTo>
                      <a:pt x="107" y="113"/>
                    </a:lnTo>
                    <a:lnTo>
                      <a:pt x="114" y="110"/>
                    </a:lnTo>
                    <a:lnTo>
                      <a:pt x="121" y="106"/>
                    </a:lnTo>
                    <a:lnTo>
                      <a:pt x="133" y="101"/>
                    </a:lnTo>
                    <a:lnTo>
                      <a:pt x="140" y="97"/>
                    </a:lnTo>
                    <a:lnTo>
                      <a:pt x="148" y="93"/>
                    </a:lnTo>
                    <a:lnTo>
                      <a:pt x="154" y="87"/>
                    </a:lnTo>
                    <a:lnTo>
                      <a:pt x="159" y="82"/>
                    </a:lnTo>
                    <a:lnTo>
                      <a:pt x="165" y="75"/>
                    </a:lnTo>
                    <a:lnTo>
                      <a:pt x="170" y="72"/>
                    </a:lnTo>
                    <a:lnTo>
                      <a:pt x="172" y="64"/>
                    </a:lnTo>
                    <a:lnTo>
                      <a:pt x="177" y="60"/>
                    </a:lnTo>
                    <a:lnTo>
                      <a:pt x="180" y="54"/>
                    </a:lnTo>
                    <a:lnTo>
                      <a:pt x="180" y="48"/>
                    </a:lnTo>
                    <a:lnTo>
                      <a:pt x="184" y="41"/>
                    </a:lnTo>
                    <a:lnTo>
                      <a:pt x="183" y="35"/>
                    </a:lnTo>
                    <a:lnTo>
                      <a:pt x="183" y="29"/>
                    </a:lnTo>
                    <a:lnTo>
                      <a:pt x="180" y="23"/>
                    </a:lnTo>
                    <a:lnTo>
                      <a:pt x="179" y="20"/>
                    </a:lnTo>
                    <a:lnTo>
                      <a:pt x="174" y="16"/>
                    </a:lnTo>
                    <a:lnTo>
                      <a:pt x="172" y="11"/>
                    </a:lnTo>
                    <a:lnTo>
                      <a:pt x="164" y="8"/>
                    </a:lnTo>
                    <a:lnTo>
                      <a:pt x="160" y="6"/>
                    </a:lnTo>
                    <a:lnTo>
                      <a:pt x="153" y="4"/>
                    </a:lnTo>
                    <a:lnTo>
                      <a:pt x="146" y="1"/>
                    </a:lnTo>
                    <a:lnTo>
                      <a:pt x="140" y="0"/>
                    </a:lnTo>
                    <a:lnTo>
                      <a:pt x="14" y="52"/>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53" name="Line 59"/>
              <p:cNvSpPr>
                <a:spLocks noChangeShapeType="1"/>
              </p:cNvSpPr>
              <p:nvPr/>
            </p:nvSpPr>
            <p:spPr bwMode="auto">
              <a:xfrm>
                <a:off x="3250" y="1733"/>
                <a:ext cx="12" cy="39"/>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4" name="Line 60"/>
              <p:cNvSpPr>
                <a:spLocks noChangeShapeType="1"/>
              </p:cNvSpPr>
              <p:nvPr/>
            </p:nvSpPr>
            <p:spPr bwMode="auto">
              <a:xfrm>
                <a:off x="3281" y="1751"/>
                <a:ext cx="2" cy="9"/>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5" name="Line 61"/>
              <p:cNvSpPr>
                <a:spLocks noChangeShapeType="1"/>
              </p:cNvSpPr>
              <p:nvPr/>
            </p:nvSpPr>
            <p:spPr bwMode="auto">
              <a:xfrm flipH="1" flipV="1">
                <a:off x="3280" y="1707"/>
                <a:ext cx="29" cy="46"/>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6" name="Line 62"/>
              <p:cNvSpPr>
                <a:spLocks noChangeShapeType="1"/>
              </p:cNvSpPr>
              <p:nvPr/>
            </p:nvSpPr>
            <p:spPr bwMode="auto">
              <a:xfrm>
                <a:off x="3311" y="1728"/>
                <a:ext cx="4" cy="5"/>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7" name="Line 63"/>
              <p:cNvSpPr>
                <a:spLocks noChangeShapeType="1"/>
              </p:cNvSpPr>
              <p:nvPr/>
            </p:nvSpPr>
            <p:spPr bwMode="auto">
              <a:xfrm>
                <a:off x="3305" y="1691"/>
                <a:ext cx="22" cy="24"/>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8" name="Line 64"/>
              <p:cNvSpPr>
                <a:spLocks noChangeShapeType="1"/>
              </p:cNvSpPr>
              <p:nvPr/>
            </p:nvSpPr>
            <p:spPr bwMode="auto">
              <a:xfrm>
                <a:off x="3330" y="1696"/>
                <a:ext cx="5" cy="2"/>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59" name="Line 65"/>
              <p:cNvSpPr>
                <a:spLocks noChangeShapeType="1"/>
              </p:cNvSpPr>
              <p:nvPr/>
            </p:nvSpPr>
            <p:spPr bwMode="auto">
              <a:xfrm>
                <a:off x="3318" y="1667"/>
                <a:ext cx="19" cy="16"/>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0" name="Line 66"/>
              <p:cNvSpPr>
                <a:spLocks noChangeShapeType="1"/>
              </p:cNvSpPr>
              <p:nvPr/>
            </p:nvSpPr>
            <p:spPr bwMode="auto">
              <a:xfrm>
                <a:off x="3337" y="1666"/>
                <a:ext cx="11" cy="3"/>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1" name="Line 67"/>
              <p:cNvSpPr>
                <a:spLocks noChangeShapeType="1"/>
              </p:cNvSpPr>
              <p:nvPr/>
            </p:nvSpPr>
            <p:spPr bwMode="auto">
              <a:xfrm>
                <a:off x="3318" y="1642"/>
                <a:ext cx="23" cy="13"/>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2" name="Line 68"/>
              <p:cNvSpPr>
                <a:spLocks noChangeShapeType="1"/>
              </p:cNvSpPr>
              <p:nvPr/>
            </p:nvSpPr>
            <p:spPr bwMode="auto">
              <a:xfrm>
                <a:off x="3242" y="1766"/>
                <a:ext cx="3" cy="12"/>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3" name="Line 69"/>
              <p:cNvSpPr>
                <a:spLocks noChangeShapeType="1"/>
              </p:cNvSpPr>
              <p:nvPr/>
            </p:nvSpPr>
            <p:spPr bwMode="auto">
              <a:xfrm flipH="1" flipV="1">
                <a:off x="3208" y="1737"/>
                <a:ext cx="19" cy="48"/>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4" name="Line 70"/>
              <p:cNvSpPr>
                <a:spLocks noChangeShapeType="1"/>
              </p:cNvSpPr>
              <p:nvPr/>
            </p:nvSpPr>
            <p:spPr bwMode="auto">
              <a:xfrm>
                <a:off x="3200" y="1770"/>
                <a:ext cx="2" cy="12"/>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5" name="Line 71"/>
              <p:cNvSpPr>
                <a:spLocks noChangeShapeType="1"/>
              </p:cNvSpPr>
              <p:nvPr/>
            </p:nvSpPr>
            <p:spPr bwMode="auto">
              <a:xfrm>
                <a:off x="3180" y="1741"/>
                <a:ext cx="3" cy="38"/>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6" name="Line 72"/>
              <p:cNvSpPr>
                <a:spLocks noChangeShapeType="1"/>
              </p:cNvSpPr>
              <p:nvPr/>
            </p:nvSpPr>
            <p:spPr bwMode="auto">
              <a:xfrm>
                <a:off x="3166" y="1764"/>
                <a:ext cx="0" cy="9"/>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7" name="Line 73"/>
              <p:cNvSpPr>
                <a:spLocks noChangeShapeType="1"/>
              </p:cNvSpPr>
              <p:nvPr/>
            </p:nvSpPr>
            <p:spPr bwMode="auto">
              <a:xfrm>
                <a:off x="3151" y="1735"/>
                <a:ext cx="0" cy="28"/>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8" name="Line 74"/>
              <p:cNvSpPr>
                <a:spLocks noChangeShapeType="1"/>
              </p:cNvSpPr>
              <p:nvPr/>
            </p:nvSpPr>
            <p:spPr bwMode="auto">
              <a:xfrm flipH="1">
                <a:off x="3141" y="1744"/>
                <a:ext cx="10" cy="14"/>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69" name="Line 75"/>
              <p:cNvSpPr>
                <a:spLocks noChangeShapeType="1"/>
              </p:cNvSpPr>
              <p:nvPr/>
            </p:nvSpPr>
            <p:spPr bwMode="auto">
              <a:xfrm flipH="1">
                <a:off x="3131" y="1715"/>
                <a:ext cx="16" cy="29"/>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70" name="Freeform 76"/>
              <p:cNvSpPr>
                <a:spLocks/>
              </p:cNvSpPr>
              <p:nvPr/>
            </p:nvSpPr>
            <p:spPr bwMode="auto">
              <a:xfrm>
                <a:off x="3218" y="1653"/>
                <a:ext cx="43" cy="88"/>
              </a:xfrm>
              <a:custGeom>
                <a:avLst/>
                <a:gdLst>
                  <a:gd name="T0" fmla="*/ 7 w 46"/>
                  <a:gd name="T1" fmla="*/ 0 h 88"/>
                  <a:gd name="T2" fmla="*/ 7 w 46"/>
                  <a:gd name="T3" fmla="*/ 4 h 88"/>
                  <a:gd name="T4" fmla="*/ 2 w 46"/>
                  <a:gd name="T5" fmla="*/ 5 h 88"/>
                  <a:gd name="T6" fmla="*/ 1 w 46"/>
                  <a:gd name="T7" fmla="*/ 8 h 88"/>
                  <a:gd name="T8" fmla="*/ 0 w 46"/>
                  <a:gd name="T9" fmla="*/ 12 h 88"/>
                  <a:gd name="T10" fmla="*/ 1 w 46"/>
                  <a:gd name="T11" fmla="*/ 17 h 88"/>
                  <a:gd name="T12" fmla="*/ 1 w 46"/>
                  <a:gd name="T13" fmla="*/ 19 h 88"/>
                  <a:gd name="T14" fmla="*/ 2 w 46"/>
                  <a:gd name="T15" fmla="*/ 22 h 88"/>
                  <a:gd name="T16" fmla="*/ 5 w 46"/>
                  <a:gd name="T17" fmla="*/ 27 h 88"/>
                  <a:gd name="T18" fmla="*/ 6 w 46"/>
                  <a:gd name="T19" fmla="*/ 29 h 88"/>
                  <a:gd name="T20" fmla="*/ 7 w 46"/>
                  <a:gd name="T21" fmla="*/ 31 h 88"/>
                  <a:gd name="T22" fmla="*/ 7 w 46"/>
                  <a:gd name="T23" fmla="*/ 31 h 88"/>
                  <a:gd name="T24" fmla="*/ 7 w 46"/>
                  <a:gd name="T25" fmla="*/ 87 h 88"/>
                  <a:gd name="T26" fmla="*/ 7 w 46"/>
                  <a:gd name="T27" fmla="*/ 25 h 88"/>
                  <a:gd name="T28" fmla="*/ 7 w 46"/>
                  <a:gd name="T29" fmla="*/ 23 h 88"/>
                  <a:gd name="T30" fmla="*/ 7 w 46"/>
                  <a:gd name="T31" fmla="*/ 21 h 88"/>
                  <a:gd name="T32" fmla="*/ 7 w 46"/>
                  <a:gd name="T33" fmla="*/ 18 h 88"/>
                  <a:gd name="T34" fmla="*/ 7 w 46"/>
                  <a:gd name="T35" fmla="*/ 13 h 88"/>
                  <a:gd name="T36" fmla="*/ 7 w 46"/>
                  <a:gd name="T37" fmla="*/ 11 h 88"/>
                  <a:gd name="T38" fmla="*/ 7 w 46"/>
                  <a:gd name="T39" fmla="*/ 8 h 88"/>
                  <a:gd name="T40" fmla="*/ 7 w 46"/>
                  <a:gd name="T41" fmla="*/ 6 h 88"/>
                  <a:gd name="T42" fmla="*/ 7 w 46"/>
                  <a:gd name="T43" fmla="*/ 5 h 88"/>
                  <a:gd name="T44" fmla="*/ 7 w 46"/>
                  <a:gd name="T45" fmla="*/ 2 h 88"/>
                  <a:gd name="T46" fmla="*/ 7 w 46"/>
                  <a:gd name="T47" fmla="*/ 1 h 88"/>
                  <a:gd name="T48" fmla="*/ 7 w 46"/>
                  <a:gd name="T49" fmla="*/ 2 h 88"/>
                  <a:gd name="T50" fmla="*/ 7 w 46"/>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88"/>
                  <a:gd name="T80" fmla="*/ 46 w 4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88">
                    <a:moveTo>
                      <a:pt x="7" y="0"/>
                    </a:moveTo>
                    <a:lnTo>
                      <a:pt x="7" y="4"/>
                    </a:lnTo>
                    <a:lnTo>
                      <a:pt x="2" y="5"/>
                    </a:lnTo>
                    <a:lnTo>
                      <a:pt x="1" y="8"/>
                    </a:lnTo>
                    <a:lnTo>
                      <a:pt x="0" y="12"/>
                    </a:lnTo>
                    <a:lnTo>
                      <a:pt x="1" y="17"/>
                    </a:lnTo>
                    <a:lnTo>
                      <a:pt x="1" y="19"/>
                    </a:lnTo>
                    <a:lnTo>
                      <a:pt x="2" y="22"/>
                    </a:lnTo>
                    <a:lnTo>
                      <a:pt x="5" y="27"/>
                    </a:lnTo>
                    <a:lnTo>
                      <a:pt x="6" y="29"/>
                    </a:lnTo>
                    <a:lnTo>
                      <a:pt x="9" y="31"/>
                    </a:lnTo>
                    <a:lnTo>
                      <a:pt x="11" y="31"/>
                    </a:lnTo>
                    <a:lnTo>
                      <a:pt x="45" y="87"/>
                    </a:lnTo>
                    <a:lnTo>
                      <a:pt x="27" y="25"/>
                    </a:lnTo>
                    <a:lnTo>
                      <a:pt x="29" y="23"/>
                    </a:lnTo>
                    <a:lnTo>
                      <a:pt x="28" y="21"/>
                    </a:lnTo>
                    <a:lnTo>
                      <a:pt x="28" y="18"/>
                    </a:lnTo>
                    <a:lnTo>
                      <a:pt x="26" y="13"/>
                    </a:lnTo>
                    <a:lnTo>
                      <a:pt x="24" y="11"/>
                    </a:lnTo>
                    <a:lnTo>
                      <a:pt x="23" y="8"/>
                    </a:lnTo>
                    <a:lnTo>
                      <a:pt x="21" y="6"/>
                    </a:lnTo>
                    <a:lnTo>
                      <a:pt x="18" y="5"/>
                    </a:lnTo>
                    <a:lnTo>
                      <a:pt x="15" y="2"/>
                    </a:lnTo>
                    <a:lnTo>
                      <a:pt x="12" y="1"/>
                    </a:lnTo>
                    <a:lnTo>
                      <a:pt x="10" y="2"/>
                    </a:lnTo>
                    <a:lnTo>
                      <a:pt x="7" y="0"/>
                    </a:lnTo>
                  </a:path>
                </a:pathLst>
              </a:custGeom>
              <a:solidFill>
                <a:srgbClr val="FFD900"/>
              </a:solidFill>
              <a:ln w="12700" cap="rnd">
                <a:solidFill>
                  <a:srgbClr val="3366FF"/>
                </a:solidFill>
                <a:round/>
                <a:headEnd/>
                <a:tailEnd/>
              </a:ln>
            </p:spPr>
            <p:txBody>
              <a:bodyPr/>
              <a:lstStyle/>
              <a:p>
                <a:endParaRPr lang="fr-FR"/>
              </a:p>
            </p:txBody>
          </p:sp>
          <p:sp>
            <p:nvSpPr>
              <p:cNvPr id="53471" name="Freeform 77"/>
              <p:cNvSpPr>
                <a:spLocks/>
              </p:cNvSpPr>
              <p:nvPr/>
            </p:nvSpPr>
            <p:spPr bwMode="auto">
              <a:xfrm>
                <a:off x="3211" y="1655"/>
                <a:ext cx="51" cy="99"/>
              </a:xfrm>
              <a:custGeom>
                <a:avLst/>
                <a:gdLst>
                  <a:gd name="T0" fmla="*/ 10 w 51"/>
                  <a:gd name="T1" fmla="*/ 1 h 96"/>
                  <a:gd name="T2" fmla="*/ 7 w 51"/>
                  <a:gd name="T3" fmla="*/ 2 h 96"/>
                  <a:gd name="T4" fmla="*/ 5 w 51"/>
                  <a:gd name="T5" fmla="*/ 6 h 96"/>
                  <a:gd name="T6" fmla="*/ 4 w 51"/>
                  <a:gd name="T7" fmla="*/ 7 h 96"/>
                  <a:gd name="T8" fmla="*/ 1 w 51"/>
                  <a:gd name="T9" fmla="*/ 11 h 96"/>
                  <a:gd name="T10" fmla="*/ 0 w 51"/>
                  <a:gd name="T11" fmla="*/ 15 h 96"/>
                  <a:gd name="T12" fmla="*/ 1 w 51"/>
                  <a:gd name="T13" fmla="*/ 70 h 96"/>
                  <a:gd name="T14" fmla="*/ 1 w 51"/>
                  <a:gd name="T15" fmla="*/ 83 h 96"/>
                  <a:gd name="T16" fmla="*/ 2 w 51"/>
                  <a:gd name="T17" fmla="*/ 89 h 96"/>
                  <a:gd name="T18" fmla="*/ 4 w 51"/>
                  <a:gd name="T19" fmla="*/ 101 h 96"/>
                  <a:gd name="T20" fmla="*/ 8 w 51"/>
                  <a:gd name="T21" fmla="*/ 113 h 96"/>
                  <a:gd name="T22" fmla="*/ 10 w 51"/>
                  <a:gd name="T23" fmla="*/ 125 h 96"/>
                  <a:gd name="T24" fmla="*/ 12 w 51"/>
                  <a:gd name="T25" fmla="*/ 129 h 96"/>
                  <a:gd name="T26" fmla="*/ 50 w 51"/>
                  <a:gd name="T27" fmla="*/ 344 h 96"/>
                  <a:gd name="T28" fmla="*/ 33 w 51"/>
                  <a:gd name="T29" fmla="*/ 95 h 96"/>
                  <a:gd name="T30" fmla="*/ 36 w 51"/>
                  <a:gd name="T31" fmla="*/ 86 h 96"/>
                  <a:gd name="T32" fmla="*/ 35 w 51"/>
                  <a:gd name="T33" fmla="*/ 78 h 96"/>
                  <a:gd name="T34" fmla="*/ 36 w 51"/>
                  <a:gd name="T35" fmla="*/ 74 h 96"/>
                  <a:gd name="T36" fmla="*/ 33 w 51"/>
                  <a:gd name="T37" fmla="*/ 13 h 96"/>
                  <a:gd name="T38" fmla="*/ 32 w 51"/>
                  <a:gd name="T39" fmla="*/ 11 h 96"/>
                  <a:gd name="T40" fmla="*/ 29 w 51"/>
                  <a:gd name="T41" fmla="*/ 8 h 96"/>
                  <a:gd name="T42" fmla="*/ 27 w 51"/>
                  <a:gd name="T43" fmla="*/ 5 h 96"/>
                  <a:gd name="T44" fmla="*/ 23 w 51"/>
                  <a:gd name="T45" fmla="*/ 1 h 96"/>
                  <a:gd name="T46" fmla="*/ 18 w 51"/>
                  <a:gd name="T47" fmla="*/ 0 h 96"/>
                  <a:gd name="T48" fmla="*/ 17 w 51"/>
                  <a:gd name="T49" fmla="*/ 1 h 96"/>
                  <a:gd name="T50" fmla="*/ 12 w 51"/>
                  <a:gd name="T51" fmla="*/ 0 h 96"/>
                  <a:gd name="T52" fmla="*/ 10 w 51"/>
                  <a:gd name="T53" fmla="*/ 1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96"/>
                  <a:gd name="T83" fmla="*/ 51 w 51"/>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96">
                    <a:moveTo>
                      <a:pt x="10" y="1"/>
                    </a:moveTo>
                    <a:lnTo>
                      <a:pt x="7" y="2"/>
                    </a:lnTo>
                    <a:lnTo>
                      <a:pt x="5" y="6"/>
                    </a:lnTo>
                    <a:lnTo>
                      <a:pt x="4" y="7"/>
                    </a:lnTo>
                    <a:lnTo>
                      <a:pt x="1" y="11"/>
                    </a:lnTo>
                    <a:lnTo>
                      <a:pt x="0" y="15"/>
                    </a:lnTo>
                    <a:lnTo>
                      <a:pt x="1" y="17"/>
                    </a:lnTo>
                    <a:lnTo>
                      <a:pt x="1" y="23"/>
                    </a:lnTo>
                    <a:lnTo>
                      <a:pt x="2" y="25"/>
                    </a:lnTo>
                    <a:lnTo>
                      <a:pt x="4" y="29"/>
                    </a:lnTo>
                    <a:lnTo>
                      <a:pt x="8" y="33"/>
                    </a:lnTo>
                    <a:lnTo>
                      <a:pt x="10" y="36"/>
                    </a:lnTo>
                    <a:lnTo>
                      <a:pt x="12" y="37"/>
                    </a:lnTo>
                    <a:lnTo>
                      <a:pt x="50" y="95"/>
                    </a:lnTo>
                    <a:lnTo>
                      <a:pt x="33" y="27"/>
                    </a:lnTo>
                    <a:lnTo>
                      <a:pt x="36" y="24"/>
                    </a:lnTo>
                    <a:lnTo>
                      <a:pt x="35" y="21"/>
                    </a:lnTo>
                    <a:lnTo>
                      <a:pt x="36" y="19"/>
                    </a:lnTo>
                    <a:lnTo>
                      <a:pt x="33" y="13"/>
                    </a:lnTo>
                    <a:lnTo>
                      <a:pt x="32" y="11"/>
                    </a:lnTo>
                    <a:lnTo>
                      <a:pt x="29" y="8"/>
                    </a:lnTo>
                    <a:lnTo>
                      <a:pt x="27" y="5"/>
                    </a:lnTo>
                    <a:lnTo>
                      <a:pt x="23" y="1"/>
                    </a:lnTo>
                    <a:lnTo>
                      <a:pt x="18" y="0"/>
                    </a:lnTo>
                    <a:lnTo>
                      <a:pt x="17" y="1"/>
                    </a:lnTo>
                    <a:lnTo>
                      <a:pt x="12" y="0"/>
                    </a:lnTo>
                    <a:lnTo>
                      <a:pt x="10" y="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72" name="Freeform 78"/>
              <p:cNvSpPr>
                <a:spLocks/>
              </p:cNvSpPr>
              <p:nvPr/>
            </p:nvSpPr>
            <p:spPr bwMode="auto">
              <a:xfrm>
                <a:off x="3249" y="1770"/>
                <a:ext cx="45" cy="30"/>
              </a:xfrm>
              <a:custGeom>
                <a:avLst/>
                <a:gdLst>
                  <a:gd name="T0" fmla="*/ 6 w 45"/>
                  <a:gd name="T1" fmla="*/ 8 h 32"/>
                  <a:gd name="T2" fmla="*/ 10 w 45"/>
                  <a:gd name="T3" fmla="*/ 8 h 32"/>
                  <a:gd name="T4" fmla="*/ 11 w 45"/>
                  <a:gd name="T5" fmla="*/ 8 h 32"/>
                  <a:gd name="T6" fmla="*/ 16 w 45"/>
                  <a:gd name="T7" fmla="*/ 8 h 32"/>
                  <a:gd name="T8" fmla="*/ 18 w 45"/>
                  <a:gd name="T9" fmla="*/ 8 h 32"/>
                  <a:gd name="T10" fmla="*/ 18 w 45"/>
                  <a:gd name="T11" fmla="*/ 8 h 32"/>
                  <a:gd name="T12" fmla="*/ 22 w 45"/>
                  <a:gd name="T13" fmla="*/ 8 h 32"/>
                  <a:gd name="T14" fmla="*/ 23 w 45"/>
                  <a:gd name="T15" fmla="*/ 8 h 32"/>
                  <a:gd name="T16" fmla="*/ 27 w 45"/>
                  <a:gd name="T17" fmla="*/ 8 h 32"/>
                  <a:gd name="T18" fmla="*/ 29 w 45"/>
                  <a:gd name="T19" fmla="*/ 8 h 32"/>
                  <a:gd name="T20" fmla="*/ 31 w 45"/>
                  <a:gd name="T21" fmla="*/ 8 h 32"/>
                  <a:gd name="T22" fmla="*/ 33 w 45"/>
                  <a:gd name="T23" fmla="*/ 7 h 32"/>
                  <a:gd name="T24" fmla="*/ 35 w 45"/>
                  <a:gd name="T25" fmla="*/ 6 h 32"/>
                  <a:gd name="T26" fmla="*/ 38 w 45"/>
                  <a:gd name="T27" fmla="*/ 6 h 32"/>
                  <a:gd name="T28" fmla="*/ 40 w 45"/>
                  <a:gd name="T29" fmla="*/ 5 h 32"/>
                  <a:gd name="T30" fmla="*/ 42 w 45"/>
                  <a:gd name="T31" fmla="*/ 5 h 32"/>
                  <a:gd name="T32" fmla="*/ 44 w 45"/>
                  <a:gd name="T33" fmla="*/ 0 h 32"/>
                  <a:gd name="T34" fmla="*/ 42 w 45"/>
                  <a:gd name="T35" fmla="*/ 5 h 32"/>
                  <a:gd name="T36" fmla="*/ 40 w 45"/>
                  <a:gd name="T37" fmla="*/ 6 h 32"/>
                  <a:gd name="T38" fmla="*/ 38 w 45"/>
                  <a:gd name="T39" fmla="*/ 7 h 32"/>
                  <a:gd name="T40" fmla="*/ 34 w 45"/>
                  <a:gd name="T41" fmla="*/ 8 h 32"/>
                  <a:gd name="T42" fmla="*/ 31 w 45"/>
                  <a:gd name="T43" fmla="*/ 8 h 32"/>
                  <a:gd name="T44" fmla="*/ 28 w 45"/>
                  <a:gd name="T45" fmla="*/ 8 h 32"/>
                  <a:gd name="T46" fmla="*/ 23 w 45"/>
                  <a:gd name="T47" fmla="*/ 8 h 32"/>
                  <a:gd name="T48" fmla="*/ 20 w 45"/>
                  <a:gd name="T49" fmla="*/ 8 h 32"/>
                  <a:gd name="T50" fmla="*/ 17 w 45"/>
                  <a:gd name="T51" fmla="*/ 8 h 32"/>
                  <a:gd name="T52" fmla="*/ 13 w 45"/>
                  <a:gd name="T53" fmla="*/ 8 h 32"/>
                  <a:gd name="T54" fmla="*/ 9 w 45"/>
                  <a:gd name="T55" fmla="*/ 8 h 32"/>
                  <a:gd name="T56" fmla="*/ 6 w 45"/>
                  <a:gd name="T57" fmla="*/ 8 h 32"/>
                  <a:gd name="T58" fmla="*/ 6 w 45"/>
                  <a:gd name="T59" fmla="*/ 8 h 32"/>
                  <a:gd name="T60" fmla="*/ 2 w 45"/>
                  <a:gd name="T61" fmla="*/ 8 h 32"/>
                  <a:gd name="T62" fmla="*/ 2 w 45"/>
                  <a:gd name="T63" fmla="*/ 8 h 32"/>
                  <a:gd name="T64" fmla="*/ 0 w 45"/>
                  <a:gd name="T65" fmla="*/ 8 h 32"/>
                  <a:gd name="T66" fmla="*/ 1 w 45"/>
                  <a:gd name="T67" fmla="*/ 8 h 32"/>
                  <a:gd name="T68" fmla="*/ 1 w 45"/>
                  <a:gd name="T69" fmla="*/ 8 h 32"/>
                  <a:gd name="T70" fmla="*/ 2 w 45"/>
                  <a:gd name="T71" fmla="*/ 8 h 32"/>
                  <a:gd name="T72" fmla="*/ 5 w 45"/>
                  <a:gd name="T73" fmla="*/ 8 h 32"/>
                  <a:gd name="T74" fmla="*/ 5 w 45"/>
                  <a:gd name="T75" fmla="*/ 8 h 32"/>
                  <a:gd name="T76" fmla="*/ 6 w 45"/>
                  <a:gd name="T77" fmla="*/ 8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32"/>
                  <a:gd name="T119" fmla="*/ 45 w 45"/>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32">
                    <a:moveTo>
                      <a:pt x="6" y="16"/>
                    </a:moveTo>
                    <a:lnTo>
                      <a:pt x="10" y="14"/>
                    </a:lnTo>
                    <a:lnTo>
                      <a:pt x="11" y="14"/>
                    </a:lnTo>
                    <a:lnTo>
                      <a:pt x="16" y="16"/>
                    </a:lnTo>
                    <a:lnTo>
                      <a:pt x="18" y="14"/>
                    </a:lnTo>
                    <a:lnTo>
                      <a:pt x="18" y="13"/>
                    </a:lnTo>
                    <a:lnTo>
                      <a:pt x="22" y="12"/>
                    </a:lnTo>
                    <a:lnTo>
                      <a:pt x="23" y="12"/>
                    </a:lnTo>
                    <a:lnTo>
                      <a:pt x="27" y="11"/>
                    </a:lnTo>
                    <a:lnTo>
                      <a:pt x="29" y="10"/>
                    </a:lnTo>
                    <a:lnTo>
                      <a:pt x="31" y="8"/>
                    </a:lnTo>
                    <a:lnTo>
                      <a:pt x="33" y="7"/>
                    </a:lnTo>
                    <a:lnTo>
                      <a:pt x="35" y="6"/>
                    </a:lnTo>
                    <a:lnTo>
                      <a:pt x="38" y="6"/>
                    </a:lnTo>
                    <a:lnTo>
                      <a:pt x="40" y="5"/>
                    </a:lnTo>
                    <a:lnTo>
                      <a:pt x="42" y="5"/>
                    </a:lnTo>
                    <a:lnTo>
                      <a:pt x="44" y="0"/>
                    </a:lnTo>
                    <a:lnTo>
                      <a:pt x="42" y="5"/>
                    </a:lnTo>
                    <a:lnTo>
                      <a:pt x="40" y="6"/>
                    </a:lnTo>
                    <a:lnTo>
                      <a:pt x="38" y="7"/>
                    </a:lnTo>
                    <a:lnTo>
                      <a:pt x="34" y="10"/>
                    </a:lnTo>
                    <a:lnTo>
                      <a:pt x="31" y="12"/>
                    </a:lnTo>
                    <a:lnTo>
                      <a:pt x="28" y="13"/>
                    </a:lnTo>
                    <a:lnTo>
                      <a:pt x="23" y="14"/>
                    </a:lnTo>
                    <a:lnTo>
                      <a:pt x="20" y="16"/>
                    </a:lnTo>
                    <a:lnTo>
                      <a:pt x="17" y="18"/>
                    </a:lnTo>
                    <a:lnTo>
                      <a:pt x="13" y="20"/>
                    </a:lnTo>
                    <a:lnTo>
                      <a:pt x="9" y="21"/>
                    </a:lnTo>
                    <a:lnTo>
                      <a:pt x="6" y="23"/>
                    </a:lnTo>
                    <a:lnTo>
                      <a:pt x="2" y="26"/>
                    </a:lnTo>
                    <a:lnTo>
                      <a:pt x="2" y="29"/>
                    </a:lnTo>
                    <a:lnTo>
                      <a:pt x="0" y="31"/>
                    </a:lnTo>
                    <a:lnTo>
                      <a:pt x="1" y="26"/>
                    </a:lnTo>
                    <a:lnTo>
                      <a:pt x="1" y="25"/>
                    </a:lnTo>
                    <a:lnTo>
                      <a:pt x="2" y="24"/>
                    </a:lnTo>
                    <a:lnTo>
                      <a:pt x="5" y="20"/>
                    </a:lnTo>
                    <a:lnTo>
                      <a:pt x="5" y="19"/>
                    </a:lnTo>
                    <a:lnTo>
                      <a:pt x="6" y="16"/>
                    </a:lnTo>
                  </a:path>
                </a:pathLst>
              </a:custGeom>
              <a:solidFill>
                <a:srgbClr val="E6C000"/>
              </a:solidFill>
              <a:ln w="12700" cap="rnd">
                <a:solidFill>
                  <a:srgbClr val="3366FF"/>
                </a:solidFill>
                <a:round/>
                <a:headEnd/>
                <a:tailEnd/>
              </a:ln>
            </p:spPr>
            <p:txBody>
              <a:bodyPr/>
              <a:lstStyle/>
              <a:p>
                <a:endParaRPr lang="fr-FR"/>
              </a:p>
            </p:txBody>
          </p:sp>
        </p:grpSp>
        <p:sp>
          <p:nvSpPr>
            <p:cNvPr id="53309" name="Freeform 79"/>
            <p:cNvSpPr>
              <a:spLocks/>
            </p:cNvSpPr>
            <p:nvPr/>
          </p:nvSpPr>
          <p:spPr bwMode="auto">
            <a:xfrm>
              <a:off x="3194" y="1857"/>
              <a:ext cx="32" cy="83"/>
            </a:xfrm>
            <a:custGeom>
              <a:avLst/>
              <a:gdLst>
                <a:gd name="T0" fmla="*/ 25 w 32"/>
                <a:gd name="T1" fmla="*/ 123 h 82"/>
                <a:gd name="T2" fmla="*/ 22 w 32"/>
                <a:gd name="T3" fmla="*/ 123 h 82"/>
                <a:gd name="T4" fmla="*/ 20 w 32"/>
                <a:gd name="T5" fmla="*/ 120 h 82"/>
                <a:gd name="T6" fmla="*/ 20 w 32"/>
                <a:gd name="T7" fmla="*/ 118 h 82"/>
                <a:gd name="T8" fmla="*/ 18 w 32"/>
                <a:gd name="T9" fmla="*/ 114 h 82"/>
                <a:gd name="T10" fmla="*/ 18 w 32"/>
                <a:gd name="T11" fmla="*/ 110 h 82"/>
                <a:gd name="T12" fmla="*/ 18 w 32"/>
                <a:gd name="T13" fmla="*/ 107 h 82"/>
                <a:gd name="T14" fmla="*/ 20 w 32"/>
                <a:gd name="T15" fmla="*/ 107 h 82"/>
                <a:gd name="T16" fmla="*/ 20 w 32"/>
                <a:gd name="T17" fmla="*/ 101 h 82"/>
                <a:gd name="T18" fmla="*/ 22 w 32"/>
                <a:gd name="T19" fmla="*/ 99 h 82"/>
                <a:gd name="T20" fmla="*/ 22 w 32"/>
                <a:gd name="T21" fmla="*/ 94 h 82"/>
                <a:gd name="T22" fmla="*/ 22 w 32"/>
                <a:gd name="T23" fmla="*/ 92 h 82"/>
                <a:gd name="T24" fmla="*/ 20 w 32"/>
                <a:gd name="T25" fmla="*/ 86 h 82"/>
                <a:gd name="T26" fmla="*/ 20 w 32"/>
                <a:gd name="T27" fmla="*/ 39 h 82"/>
                <a:gd name="T28" fmla="*/ 18 w 32"/>
                <a:gd name="T29" fmla="*/ 39 h 82"/>
                <a:gd name="T30" fmla="*/ 18 w 32"/>
                <a:gd name="T31" fmla="*/ 37 h 82"/>
                <a:gd name="T32" fmla="*/ 16 w 32"/>
                <a:gd name="T33" fmla="*/ 37 h 82"/>
                <a:gd name="T34" fmla="*/ 16 w 32"/>
                <a:gd name="T35" fmla="*/ 33 h 82"/>
                <a:gd name="T36" fmla="*/ 14 w 32"/>
                <a:gd name="T37" fmla="*/ 33 h 82"/>
                <a:gd name="T38" fmla="*/ 11 w 32"/>
                <a:gd name="T39" fmla="*/ 26 h 82"/>
                <a:gd name="T40" fmla="*/ 11 w 32"/>
                <a:gd name="T41" fmla="*/ 21 h 82"/>
                <a:gd name="T42" fmla="*/ 14 w 32"/>
                <a:gd name="T43" fmla="*/ 16 h 82"/>
                <a:gd name="T44" fmla="*/ 18 w 32"/>
                <a:gd name="T45" fmla="*/ 13 h 82"/>
                <a:gd name="T46" fmla="*/ 20 w 32"/>
                <a:gd name="T47" fmla="*/ 11 h 82"/>
                <a:gd name="T48" fmla="*/ 25 w 32"/>
                <a:gd name="T49" fmla="*/ 9 h 82"/>
                <a:gd name="T50" fmla="*/ 26 w 32"/>
                <a:gd name="T51" fmla="*/ 9 h 82"/>
                <a:gd name="T52" fmla="*/ 31 w 32"/>
                <a:gd name="T53" fmla="*/ 9 h 82"/>
                <a:gd name="T54" fmla="*/ 29 w 32"/>
                <a:gd name="T55" fmla="*/ 5 h 82"/>
                <a:gd name="T56" fmla="*/ 26 w 32"/>
                <a:gd name="T57" fmla="*/ 5 h 82"/>
                <a:gd name="T58" fmla="*/ 25 w 32"/>
                <a:gd name="T59" fmla="*/ 3 h 82"/>
                <a:gd name="T60" fmla="*/ 22 w 32"/>
                <a:gd name="T61" fmla="*/ 3 h 82"/>
                <a:gd name="T62" fmla="*/ 20 w 32"/>
                <a:gd name="T63" fmla="*/ 0 h 82"/>
                <a:gd name="T64" fmla="*/ 11 w 32"/>
                <a:gd name="T65" fmla="*/ 0 h 82"/>
                <a:gd name="T66" fmla="*/ 7 w 32"/>
                <a:gd name="T67" fmla="*/ 5 h 82"/>
                <a:gd name="T68" fmla="*/ 5 w 32"/>
                <a:gd name="T69" fmla="*/ 13 h 82"/>
                <a:gd name="T70" fmla="*/ 3 w 32"/>
                <a:gd name="T71" fmla="*/ 21 h 82"/>
                <a:gd name="T72" fmla="*/ 3 w 32"/>
                <a:gd name="T73" fmla="*/ 29 h 82"/>
                <a:gd name="T74" fmla="*/ 0 w 32"/>
                <a:gd name="T75" fmla="*/ 37 h 82"/>
                <a:gd name="T76" fmla="*/ 3 w 32"/>
                <a:gd name="T77" fmla="*/ 86 h 82"/>
                <a:gd name="T78" fmla="*/ 3 w 32"/>
                <a:gd name="T79" fmla="*/ 92 h 82"/>
                <a:gd name="T80" fmla="*/ 3 w 32"/>
                <a:gd name="T81" fmla="*/ 94 h 82"/>
                <a:gd name="T82" fmla="*/ 5 w 32"/>
                <a:gd name="T83" fmla="*/ 97 h 82"/>
                <a:gd name="T84" fmla="*/ 5 w 32"/>
                <a:gd name="T85" fmla="*/ 99 h 82"/>
                <a:gd name="T86" fmla="*/ 5 w 32"/>
                <a:gd name="T87" fmla="*/ 101 h 82"/>
                <a:gd name="T88" fmla="*/ 7 w 32"/>
                <a:gd name="T89" fmla="*/ 105 h 82"/>
                <a:gd name="T90" fmla="*/ 7 w 32"/>
                <a:gd name="T91" fmla="*/ 107 h 82"/>
                <a:gd name="T92" fmla="*/ 9 w 32"/>
                <a:gd name="T93" fmla="*/ 110 h 82"/>
                <a:gd name="T94" fmla="*/ 11 w 32"/>
                <a:gd name="T95" fmla="*/ 114 h 82"/>
                <a:gd name="T96" fmla="*/ 14 w 32"/>
                <a:gd name="T97" fmla="*/ 118 h 82"/>
                <a:gd name="T98" fmla="*/ 16 w 32"/>
                <a:gd name="T99" fmla="*/ 120 h 82"/>
                <a:gd name="T100" fmla="*/ 18 w 32"/>
                <a:gd name="T101" fmla="*/ 123 h 82"/>
                <a:gd name="T102" fmla="*/ 25 w 32"/>
                <a:gd name="T103" fmla="*/ 123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
                <a:gd name="T157" fmla="*/ 0 h 82"/>
                <a:gd name="T158" fmla="*/ 32 w 3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 h="82">
                  <a:moveTo>
                    <a:pt x="25" y="81"/>
                  </a:moveTo>
                  <a:lnTo>
                    <a:pt x="22" y="81"/>
                  </a:lnTo>
                  <a:lnTo>
                    <a:pt x="20" y="78"/>
                  </a:lnTo>
                  <a:lnTo>
                    <a:pt x="20" y="76"/>
                  </a:lnTo>
                  <a:lnTo>
                    <a:pt x="18" y="72"/>
                  </a:lnTo>
                  <a:lnTo>
                    <a:pt x="18" y="68"/>
                  </a:lnTo>
                  <a:lnTo>
                    <a:pt x="18" y="65"/>
                  </a:lnTo>
                  <a:lnTo>
                    <a:pt x="20" y="65"/>
                  </a:lnTo>
                  <a:lnTo>
                    <a:pt x="20" y="59"/>
                  </a:lnTo>
                  <a:lnTo>
                    <a:pt x="22" y="57"/>
                  </a:lnTo>
                  <a:lnTo>
                    <a:pt x="22" y="52"/>
                  </a:lnTo>
                  <a:lnTo>
                    <a:pt x="22" y="50"/>
                  </a:lnTo>
                  <a:lnTo>
                    <a:pt x="20" y="44"/>
                  </a:lnTo>
                  <a:lnTo>
                    <a:pt x="20" y="39"/>
                  </a:lnTo>
                  <a:lnTo>
                    <a:pt x="18" y="39"/>
                  </a:lnTo>
                  <a:lnTo>
                    <a:pt x="18" y="37"/>
                  </a:lnTo>
                  <a:lnTo>
                    <a:pt x="16" y="37"/>
                  </a:lnTo>
                  <a:lnTo>
                    <a:pt x="16" y="33"/>
                  </a:lnTo>
                  <a:lnTo>
                    <a:pt x="14" y="33"/>
                  </a:lnTo>
                  <a:lnTo>
                    <a:pt x="11" y="26"/>
                  </a:lnTo>
                  <a:lnTo>
                    <a:pt x="11" y="21"/>
                  </a:lnTo>
                  <a:lnTo>
                    <a:pt x="14" y="16"/>
                  </a:lnTo>
                  <a:lnTo>
                    <a:pt x="18" y="13"/>
                  </a:lnTo>
                  <a:lnTo>
                    <a:pt x="20" y="11"/>
                  </a:lnTo>
                  <a:lnTo>
                    <a:pt x="25" y="9"/>
                  </a:lnTo>
                  <a:lnTo>
                    <a:pt x="26" y="9"/>
                  </a:lnTo>
                  <a:lnTo>
                    <a:pt x="31" y="9"/>
                  </a:lnTo>
                  <a:lnTo>
                    <a:pt x="29" y="5"/>
                  </a:lnTo>
                  <a:lnTo>
                    <a:pt x="26" y="5"/>
                  </a:lnTo>
                  <a:lnTo>
                    <a:pt x="25" y="3"/>
                  </a:lnTo>
                  <a:lnTo>
                    <a:pt x="22" y="3"/>
                  </a:lnTo>
                  <a:lnTo>
                    <a:pt x="20" y="0"/>
                  </a:lnTo>
                  <a:lnTo>
                    <a:pt x="11" y="0"/>
                  </a:lnTo>
                  <a:lnTo>
                    <a:pt x="7" y="5"/>
                  </a:lnTo>
                  <a:lnTo>
                    <a:pt x="5" y="13"/>
                  </a:lnTo>
                  <a:lnTo>
                    <a:pt x="3" y="21"/>
                  </a:lnTo>
                  <a:lnTo>
                    <a:pt x="3" y="29"/>
                  </a:lnTo>
                  <a:lnTo>
                    <a:pt x="0" y="37"/>
                  </a:lnTo>
                  <a:lnTo>
                    <a:pt x="3" y="44"/>
                  </a:lnTo>
                  <a:lnTo>
                    <a:pt x="3" y="50"/>
                  </a:lnTo>
                  <a:lnTo>
                    <a:pt x="3" y="52"/>
                  </a:lnTo>
                  <a:lnTo>
                    <a:pt x="5" y="55"/>
                  </a:lnTo>
                  <a:lnTo>
                    <a:pt x="5" y="57"/>
                  </a:lnTo>
                  <a:lnTo>
                    <a:pt x="5" y="59"/>
                  </a:lnTo>
                  <a:lnTo>
                    <a:pt x="7" y="63"/>
                  </a:lnTo>
                  <a:lnTo>
                    <a:pt x="7" y="65"/>
                  </a:lnTo>
                  <a:lnTo>
                    <a:pt x="9" y="68"/>
                  </a:lnTo>
                  <a:lnTo>
                    <a:pt x="11" y="72"/>
                  </a:lnTo>
                  <a:lnTo>
                    <a:pt x="14" y="76"/>
                  </a:lnTo>
                  <a:lnTo>
                    <a:pt x="16" y="78"/>
                  </a:lnTo>
                  <a:lnTo>
                    <a:pt x="18" y="81"/>
                  </a:lnTo>
                  <a:lnTo>
                    <a:pt x="25" y="81"/>
                  </a:lnTo>
                </a:path>
              </a:pathLst>
            </a:custGeom>
            <a:solidFill>
              <a:srgbClr val="E6C000"/>
            </a:solidFill>
            <a:ln w="12700" cap="rnd">
              <a:solidFill>
                <a:srgbClr val="3366FF"/>
              </a:solidFill>
              <a:round/>
              <a:headEnd/>
              <a:tailEnd/>
            </a:ln>
          </p:spPr>
          <p:txBody>
            <a:bodyPr/>
            <a:lstStyle/>
            <a:p>
              <a:endParaRPr lang="fr-FR"/>
            </a:p>
          </p:txBody>
        </p:sp>
        <p:sp>
          <p:nvSpPr>
            <p:cNvPr id="53310" name="Freeform 80"/>
            <p:cNvSpPr>
              <a:spLocks/>
            </p:cNvSpPr>
            <p:nvPr/>
          </p:nvSpPr>
          <p:spPr bwMode="auto">
            <a:xfrm>
              <a:off x="3198" y="1939"/>
              <a:ext cx="5" cy="1"/>
            </a:xfrm>
            <a:custGeom>
              <a:avLst/>
              <a:gdLst>
                <a:gd name="T0" fmla="*/ 1 w 8"/>
                <a:gd name="T1" fmla="*/ 0 h 1"/>
                <a:gd name="T2" fmla="*/ 1 w 8"/>
                <a:gd name="T3" fmla="*/ 0 h 1"/>
                <a:gd name="T4" fmla="*/ 1 w 8"/>
                <a:gd name="T5" fmla="*/ 0 h 1"/>
                <a:gd name="T6" fmla="*/ 1 w 8"/>
                <a:gd name="T7" fmla="*/ 0 h 1"/>
                <a:gd name="T8" fmla="*/ 1 w 8"/>
                <a:gd name="T9" fmla="*/ 0 h 1"/>
                <a:gd name="T10" fmla="*/ 1 w 8"/>
                <a:gd name="T11" fmla="*/ 0 h 1"/>
                <a:gd name="T12" fmla="*/ 0 w 8"/>
                <a:gd name="T13" fmla="*/ 0 h 1"/>
                <a:gd name="T14" fmla="*/ 1 w 8"/>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
                <a:gd name="T26" fmla="*/ 8 w 8"/>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
                  <a:moveTo>
                    <a:pt x="7" y="0"/>
                  </a:moveTo>
                  <a:lnTo>
                    <a:pt x="6" y="0"/>
                  </a:lnTo>
                  <a:lnTo>
                    <a:pt x="5" y="0"/>
                  </a:lnTo>
                  <a:lnTo>
                    <a:pt x="4" y="0"/>
                  </a:lnTo>
                  <a:lnTo>
                    <a:pt x="1" y="0"/>
                  </a:lnTo>
                  <a:lnTo>
                    <a:pt x="0" y="0"/>
                  </a:lnTo>
                  <a:lnTo>
                    <a:pt x="7" y="0"/>
                  </a:lnTo>
                </a:path>
              </a:pathLst>
            </a:custGeom>
            <a:solidFill>
              <a:srgbClr val="E6C000"/>
            </a:solidFill>
            <a:ln w="12700" cap="rnd">
              <a:solidFill>
                <a:srgbClr val="3366FF"/>
              </a:solidFill>
              <a:round/>
              <a:headEnd/>
              <a:tailEnd/>
            </a:ln>
          </p:spPr>
          <p:txBody>
            <a:bodyPr/>
            <a:lstStyle/>
            <a:p>
              <a:endParaRPr lang="fr-FR"/>
            </a:p>
          </p:txBody>
        </p:sp>
        <p:sp>
          <p:nvSpPr>
            <p:cNvPr id="53311" name="Freeform 81"/>
            <p:cNvSpPr>
              <a:spLocks/>
            </p:cNvSpPr>
            <p:nvPr/>
          </p:nvSpPr>
          <p:spPr bwMode="auto">
            <a:xfrm>
              <a:off x="3227" y="1855"/>
              <a:ext cx="26" cy="2"/>
            </a:xfrm>
            <a:custGeom>
              <a:avLst/>
              <a:gdLst>
                <a:gd name="T0" fmla="*/ 12 w 26"/>
                <a:gd name="T1" fmla="*/ 0 h 4"/>
                <a:gd name="T2" fmla="*/ 12 w 26"/>
                <a:gd name="T3" fmla="*/ 0 h 4"/>
                <a:gd name="T4" fmla="*/ 15 w 26"/>
                <a:gd name="T5" fmla="*/ 1 h 4"/>
                <a:gd name="T6" fmla="*/ 16 w 26"/>
                <a:gd name="T7" fmla="*/ 1 h 4"/>
                <a:gd name="T8" fmla="*/ 18 w 26"/>
                <a:gd name="T9" fmla="*/ 1 h 4"/>
                <a:gd name="T10" fmla="*/ 21 w 26"/>
                <a:gd name="T11" fmla="*/ 1 h 4"/>
                <a:gd name="T12" fmla="*/ 22 w 26"/>
                <a:gd name="T13" fmla="*/ 1 h 4"/>
                <a:gd name="T14" fmla="*/ 25 w 26"/>
                <a:gd name="T15" fmla="*/ 1 h 4"/>
                <a:gd name="T16" fmla="*/ 22 w 26"/>
                <a:gd name="T17" fmla="*/ 1 h 4"/>
                <a:gd name="T18" fmla="*/ 21 w 26"/>
                <a:gd name="T19" fmla="*/ 1 h 4"/>
                <a:gd name="T20" fmla="*/ 18 w 26"/>
                <a:gd name="T21" fmla="*/ 1 h 4"/>
                <a:gd name="T22" fmla="*/ 16 w 26"/>
                <a:gd name="T23" fmla="*/ 1 h 4"/>
                <a:gd name="T24" fmla="*/ 12 w 26"/>
                <a:gd name="T25" fmla="*/ 1 h 4"/>
                <a:gd name="T26" fmla="*/ 10 w 26"/>
                <a:gd name="T27" fmla="*/ 1 h 4"/>
                <a:gd name="T28" fmla="*/ 8 w 26"/>
                <a:gd name="T29" fmla="*/ 1 h 4"/>
                <a:gd name="T30" fmla="*/ 6 w 26"/>
                <a:gd name="T31" fmla="*/ 1 h 4"/>
                <a:gd name="T32" fmla="*/ 4 w 26"/>
                <a:gd name="T33" fmla="*/ 1 h 4"/>
                <a:gd name="T34" fmla="*/ 2 w 26"/>
                <a:gd name="T35" fmla="*/ 0 h 4"/>
                <a:gd name="T36" fmla="*/ 0 w 26"/>
                <a:gd name="T37" fmla="*/ 0 h 4"/>
                <a:gd name="T38" fmla="*/ 12 w 26"/>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4"/>
                <a:gd name="T62" fmla="*/ 26 w 26"/>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4">
                  <a:moveTo>
                    <a:pt x="12" y="0"/>
                  </a:moveTo>
                  <a:lnTo>
                    <a:pt x="12" y="0"/>
                  </a:lnTo>
                  <a:lnTo>
                    <a:pt x="15" y="2"/>
                  </a:lnTo>
                  <a:lnTo>
                    <a:pt x="16" y="2"/>
                  </a:lnTo>
                  <a:lnTo>
                    <a:pt x="18" y="2"/>
                  </a:lnTo>
                  <a:lnTo>
                    <a:pt x="21" y="2"/>
                  </a:lnTo>
                  <a:lnTo>
                    <a:pt x="22" y="2"/>
                  </a:lnTo>
                  <a:lnTo>
                    <a:pt x="25" y="2"/>
                  </a:lnTo>
                  <a:lnTo>
                    <a:pt x="22" y="3"/>
                  </a:lnTo>
                  <a:lnTo>
                    <a:pt x="21" y="3"/>
                  </a:lnTo>
                  <a:lnTo>
                    <a:pt x="18" y="3"/>
                  </a:lnTo>
                  <a:lnTo>
                    <a:pt x="16" y="3"/>
                  </a:lnTo>
                  <a:lnTo>
                    <a:pt x="12" y="3"/>
                  </a:lnTo>
                  <a:lnTo>
                    <a:pt x="10" y="3"/>
                  </a:lnTo>
                  <a:lnTo>
                    <a:pt x="8" y="3"/>
                  </a:lnTo>
                  <a:lnTo>
                    <a:pt x="6" y="2"/>
                  </a:lnTo>
                  <a:lnTo>
                    <a:pt x="4" y="2"/>
                  </a:lnTo>
                  <a:lnTo>
                    <a:pt x="2" y="0"/>
                  </a:lnTo>
                  <a:lnTo>
                    <a:pt x="0" y="0"/>
                  </a:lnTo>
                  <a:lnTo>
                    <a:pt x="12" y="0"/>
                  </a:lnTo>
                </a:path>
              </a:pathLst>
            </a:custGeom>
            <a:solidFill>
              <a:srgbClr val="E6C000"/>
            </a:solidFill>
            <a:ln w="12700" cap="rnd">
              <a:solidFill>
                <a:srgbClr val="3366FF"/>
              </a:solidFill>
              <a:round/>
              <a:headEnd/>
              <a:tailEnd/>
            </a:ln>
          </p:spPr>
          <p:txBody>
            <a:bodyPr/>
            <a:lstStyle/>
            <a:p>
              <a:endParaRPr lang="fr-FR"/>
            </a:p>
          </p:txBody>
        </p:sp>
        <p:sp>
          <p:nvSpPr>
            <p:cNvPr id="53312" name="Freeform 82"/>
            <p:cNvSpPr>
              <a:spLocks/>
            </p:cNvSpPr>
            <p:nvPr/>
          </p:nvSpPr>
          <p:spPr bwMode="auto">
            <a:xfrm>
              <a:off x="3183" y="1948"/>
              <a:ext cx="37" cy="93"/>
            </a:xfrm>
            <a:custGeom>
              <a:avLst/>
              <a:gdLst>
                <a:gd name="T0" fmla="*/ 13 w 37"/>
                <a:gd name="T1" fmla="*/ 92 h 93"/>
                <a:gd name="T2" fmla="*/ 11 w 37"/>
                <a:gd name="T3" fmla="*/ 83 h 93"/>
                <a:gd name="T4" fmla="*/ 9 w 37"/>
                <a:gd name="T5" fmla="*/ 76 h 93"/>
                <a:gd name="T6" fmla="*/ 7 w 37"/>
                <a:gd name="T7" fmla="*/ 68 h 93"/>
                <a:gd name="T8" fmla="*/ 7 w 37"/>
                <a:gd name="T9" fmla="*/ 60 h 93"/>
                <a:gd name="T10" fmla="*/ 7 w 37"/>
                <a:gd name="T11" fmla="*/ 53 h 93"/>
                <a:gd name="T12" fmla="*/ 7 w 37"/>
                <a:gd name="T13" fmla="*/ 44 h 93"/>
                <a:gd name="T14" fmla="*/ 9 w 37"/>
                <a:gd name="T15" fmla="*/ 36 h 93"/>
                <a:gd name="T16" fmla="*/ 11 w 37"/>
                <a:gd name="T17" fmla="*/ 28 h 93"/>
                <a:gd name="T18" fmla="*/ 16 w 37"/>
                <a:gd name="T19" fmla="*/ 23 h 93"/>
                <a:gd name="T20" fmla="*/ 18 w 37"/>
                <a:gd name="T21" fmla="*/ 21 h 93"/>
                <a:gd name="T22" fmla="*/ 23 w 37"/>
                <a:gd name="T23" fmla="*/ 18 h 93"/>
                <a:gd name="T24" fmla="*/ 25 w 37"/>
                <a:gd name="T25" fmla="*/ 15 h 93"/>
                <a:gd name="T26" fmla="*/ 29 w 37"/>
                <a:gd name="T27" fmla="*/ 15 h 93"/>
                <a:gd name="T28" fmla="*/ 31 w 37"/>
                <a:gd name="T29" fmla="*/ 15 h 93"/>
                <a:gd name="T30" fmla="*/ 34 w 37"/>
                <a:gd name="T31" fmla="*/ 13 h 93"/>
                <a:gd name="T32" fmla="*/ 36 w 37"/>
                <a:gd name="T33" fmla="*/ 10 h 93"/>
                <a:gd name="T34" fmla="*/ 34 w 37"/>
                <a:gd name="T35" fmla="*/ 8 h 93"/>
                <a:gd name="T36" fmla="*/ 31 w 37"/>
                <a:gd name="T37" fmla="*/ 4 h 93"/>
                <a:gd name="T38" fmla="*/ 27 w 37"/>
                <a:gd name="T39" fmla="*/ 4 h 93"/>
                <a:gd name="T40" fmla="*/ 25 w 37"/>
                <a:gd name="T41" fmla="*/ 2 h 93"/>
                <a:gd name="T42" fmla="*/ 25 w 37"/>
                <a:gd name="T43" fmla="*/ 0 h 93"/>
                <a:gd name="T44" fmla="*/ 11 w 37"/>
                <a:gd name="T45" fmla="*/ 0 h 93"/>
                <a:gd name="T46" fmla="*/ 9 w 37"/>
                <a:gd name="T47" fmla="*/ 4 h 93"/>
                <a:gd name="T48" fmla="*/ 5 w 37"/>
                <a:gd name="T49" fmla="*/ 13 h 93"/>
                <a:gd name="T50" fmla="*/ 2 w 37"/>
                <a:gd name="T51" fmla="*/ 21 h 93"/>
                <a:gd name="T52" fmla="*/ 2 w 37"/>
                <a:gd name="T53" fmla="*/ 28 h 93"/>
                <a:gd name="T54" fmla="*/ 0 w 37"/>
                <a:gd name="T55" fmla="*/ 36 h 93"/>
                <a:gd name="T56" fmla="*/ 0 w 37"/>
                <a:gd name="T57" fmla="*/ 47 h 93"/>
                <a:gd name="T58" fmla="*/ 0 w 37"/>
                <a:gd name="T59" fmla="*/ 55 h 93"/>
                <a:gd name="T60" fmla="*/ 2 w 37"/>
                <a:gd name="T61" fmla="*/ 60 h 93"/>
                <a:gd name="T62" fmla="*/ 2 w 37"/>
                <a:gd name="T63" fmla="*/ 66 h 93"/>
                <a:gd name="T64" fmla="*/ 5 w 37"/>
                <a:gd name="T65" fmla="*/ 70 h 93"/>
                <a:gd name="T66" fmla="*/ 5 w 37"/>
                <a:gd name="T67" fmla="*/ 76 h 93"/>
                <a:gd name="T68" fmla="*/ 7 w 37"/>
                <a:gd name="T69" fmla="*/ 81 h 93"/>
                <a:gd name="T70" fmla="*/ 9 w 37"/>
                <a:gd name="T71" fmla="*/ 87 h 93"/>
                <a:gd name="T72" fmla="*/ 11 w 37"/>
                <a:gd name="T73" fmla="*/ 92 h 93"/>
                <a:gd name="T74" fmla="*/ 13 w 37"/>
                <a:gd name="T75" fmla="*/ 9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93"/>
                <a:gd name="T116" fmla="*/ 37 w 3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93">
                  <a:moveTo>
                    <a:pt x="13" y="92"/>
                  </a:moveTo>
                  <a:lnTo>
                    <a:pt x="11" y="83"/>
                  </a:lnTo>
                  <a:lnTo>
                    <a:pt x="9" y="76"/>
                  </a:lnTo>
                  <a:lnTo>
                    <a:pt x="7" y="68"/>
                  </a:lnTo>
                  <a:lnTo>
                    <a:pt x="7" y="60"/>
                  </a:lnTo>
                  <a:lnTo>
                    <a:pt x="7" y="53"/>
                  </a:lnTo>
                  <a:lnTo>
                    <a:pt x="7" y="44"/>
                  </a:lnTo>
                  <a:lnTo>
                    <a:pt x="9" y="36"/>
                  </a:lnTo>
                  <a:lnTo>
                    <a:pt x="11" y="28"/>
                  </a:lnTo>
                  <a:lnTo>
                    <a:pt x="16" y="23"/>
                  </a:lnTo>
                  <a:lnTo>
                    <a:pt x="18" y="21"/>
                  </a:lnTo>
                  <a:lnTo>
                    <a:pt x="23" y="18"/>
                  </a:lnTo>
                  <a:lnTo>
                    <a:pt x="25" y="15"/>
                  </a:lnTo>
                  <a:lnTo>
                    <a:pt x="29" y="15"/>
                  </a:lnTo>
                  <a:lnTo>
                    <a:pt x="31" y="15"/>
                  </a:lnTo>
                  <a:lnTo>
                    <a:pt x="34" y="13"/>
                  </a:lnTo>
                  <a:lnTo>
                    <a:pt x="36" y="10"/>
                  </a:lnTo>
                  <a:lnTo>
                    <a:pt x="34" y="8"/>
                  </a:lnTo>
                  <a:lnTo>
                    <a:pt x="31" y="4"/>
                  </a:lnTo>
                  <a:lnTo>
                    <a:pt x="27" y="4"/>
                  </a:lnTo>
                  <a:lnTo>
                    <a:pt x="25" y="2"/>
                  </a:lnTo>
                  <a:lnTo>
                    <a:pt x="25" y="0"/>
                  </a:lnTo>
                  <a:lnTo>
                    <a:pt x="11" y="0"/>
                  </a:lnTo>
                  <a:lnTo>
                    <a:pt x="9" y="4"/>
                  </a:lnTo>
                  <a:lnTo>
                    <a:pt x="5" y="13"/>
                  </a:lnTo>
                  <a:lnTo>
                    <a:pt x="2" y="21"/>
                  </a:lnTo>
                  <a:lnTo>
                    <a:pt x="2" y="28"/>
                  </a:lnTo>
                  <a:lnTo>
                    <a:pt x="0" y="36"/>
                  </a:lnTo>
                  <a:lnTo>
                    <a:pt x="0" y="47"/>
                  </a:lnTo>
                  <a:lnTo>
                    <a:pt x="0" y="55"/>
                  </a:lnTo>
                  <a:lnTo>
                    <a:pt x="2" y="60"/>
                  </a:lnTo>
                  <a:lnTo>
                    <a:pt x="2" y="66"/>
                  </a:lnTo>
                  <a:lnTo>
                    <a:pt x="5" y="70"/>
                  </a:lnTo>
                  <a:lnTo>
                    <a:pt x="5" y="76"/>
                  </a:lnTo>
                  <a:lnTo>
                    <a:pt x="7" y="81"/>
                  </a:lnTo>
                  <a:lnTo>
                    <a:pt x="9" y="87"/>
                  </a:lnTo>
                  <a:lnTo>
                    <a:pt x="11" y="92"/>
                  </a:lnTo>
                  <a:lnTo>
                    <a:pt x="13" y="92"/>
                  </a:lnTo>
                </a:path>
              </a:pathLst>
            </a:custGeom>
            <a:solidFill>
              <a:srgbClr val="E6C000"/>
            </a:solidFill>
            <a:ln w="12700" cap="rnd">
              <a:solidFill>
                <a:srgbClr val="3366FF"/>
              </a:solidFill>
              <a:round/>
              <a:headEnd/>
              <a:tailEnd/>
            </a:ln>
          </p:spPr>
          <p:txBody>
            <a:bodyPr/>
            <a:lstStyle/>
            <a:p>
              <a:endParaRPr lang="fr-FR"/>
            </a:p>
          </p:txBody>
        </p:sp>
        <p:sp>
          <p:nvSpPr>
            <p:cNvPr id="53313" name="Freeform 83"/>
            <p:cNvSpPr>
              <a:spLocks/>
            </p:cNvSpPr>
            <p:nvPr/>
          </p:nvSpPr>
          <p:spPr bwMode="auto">
            <a:xfrm>
              <a:off x="3184" y="2040"/>
              <a:ext cx="6" cy="4"/>
            </a:xfrm>
            <a:custGeom>
              <a:avLst/>
              <a:gdLst>
                <a:gd name="T0" fmla="*/ 5 w 6"/>
                <a:gd name="T1" fmla="*/ 3 h 4"/>
                <a:gd name="T2" fmla="*/ 5 w 6"/>
                <a:gd name="T3" fmla="*/ 1 h 4"/>
                <a:gd name="T4" fmla="*/ 3 w 6"/>
                <a:gd name="T5" fmla="*/ 0 h 4"/>
                <a:gd name="T6" fmla="*/ 0 w 6"/>
                <a:gd name="T7" fmla="*/ 3 h 4"/>
                <a:gd name="T8" fmla="*/ 5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5" y="3"/>
                  </a:moveTo>
                  <a:lnTo>
                    <a:pt x="5" y="1"/>
                  </a:lnTo>
                  <a:lnTo>
                    <a:pt x="3" y="0"/>
                  </a:lnTo>
                  <a:lnTo>
                    <a:pt x="0" y="3"/>
                  </a:lnTo>
                  <a:lnTo>
                    <a:pt x="5" y="3"/>
                  </a:lnTo>
                </a:path>
              </a:pathLst>
            </a:custGeom>
            <a:solidFill>
              <a:srgbClr val="E6C000"/>
            </a:solidFill>
            <a:ln w="12700" cap="rnd">
              <a:solidFill>
                <a:srgbClr val="3366FF"/>
              </a:solidFill>
              <a:round/>
              <a:headEnd/>
              <a:tailEnd/>
            </a:ln>
          </p:spPr>
          <p:txBody>
            <a:bodyPr/>
            <a:lstStyle/>
            <a:p>
              <a:endParaRPr lang="fr-FR"/>
            </a:p>
          </p:txBody>
        </p:sp>
        <p:sp>
          <p:nvSpPr>
            <p:cNvPr id="53314" name="Freeform 84"/>
            <p:cNvSpPr>
              <a:spLocks/>
            </p:cNvSpPr>
            <p:nvPr/>
          </p:nvSpPr>
          <p:spPr bwMode="auto">
            <a:xfrm>
              <a:off x="3218" y="1948"/>
              <a:ext cx="14" cy="3"/>
            </a:xfrm>
            <a:custGeom>
              <a:avLst/>
              <a:gdLst>
                <a:gd name="T0" fmla="*/ 5 w 14"/>
                <a:gd name="T1" fmla="*/ 0 h 3"/>
                <a:gd name="T2" fmla="*/ 5 w 14"/>
                <a:gd name="T3" fmla="*/ 0 h 3"/>
                <a:gd name="T4" fmla="*/ 6 w 14"/>
                <a:gd name="T5" fmla="*/ 0 h 3"/>
                <a:gd name="T6" fmla="*/ 8 w 14"/>
                <a:gd name="T7" fmla="*/ 1 h 3"/>
                <a:gd name="T8" fmla="*/ 10 w 14"/>
                <a:gd name="T9" fmla="*/ 2 h 3"/>
                <a:gd name="T10" fmla="*/ 11 w 14"/>
                <a:gd name="T11" fmla="*/ 2 h 3"/>
                <a:gd name="T12" fmla="*/ 13 w 14"/>
                <a:gd name="T13" fmla="*/ 2 h 3"/>
                <a:gd name="T14" fmla="*/ 10 w 14"/>
                <a:gd name="T15" fmla="*/ 2 h 3"/>
                <a:gd name="T16" fmla="*/ 6 w 14"/>
                <a:gd name="T17" fmla="*/ 2 h 3"/>
                <a:gd name="T18" fmla="*/ 5 w 14"/>
                <a:gd name="T19" fmla="*/ 1 h 3"/>
                <a:gd name="T20" fmla="*/ 1 w 14"/>
                <a:gd name="T21" fmla="*/ 0 h 3"/>
                <a:gd name="T22" fmla="*/ 0 w 14"/>
                <a:gd name="T23" fmla="*/ 0 h 3"/>
                <a:gd name="T24" fmla="*/ 5 w 14"/>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
                <a:gd name="T41" fmla="*/ 14 w 14"/>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
                  <a:moveTo>
                    <a:pt x="5" y="0"/>
                  </a:moveTo>
                  <a:lnTo>
                    <a:pt x="5" y="0"/>
                  </a:lnTo>
                  <a:lnTo>
                    <a:pt x="6" y="0"/>
                  </a:lnTo>
                  <a:lnTo>
                    <a:pt x="8" y="1"/>
                  </a:lnTo>
                  <a:lnTo>
                    <a:pt x="10" y="2"/>
                  </a:lnTo>
                  <a:lnTo>
                    <a:pt x="11" y="2"/>
                  </a:lnTo>
                  <a:lnTo>
                    <a:pt x="13" y="2"/>
                  </a:lnTo>
                  <a:lnTo>
                    <a:pt x="10" y="2"/>
                  </a:lnTo>
                  <a:lnTo>
                    <a:pt x="6" y="2"/>
                  </a:lnTo>
                  <a:lnTo>
                    <a:pt x="5" y="1"/>
                  </a:lnTo>
                  <a:lnTo>
                    <a:pt x="1" y="0"/>
                  </a:lnTo>
                  <a:lnTo>
                    <a:pt x="0" y="0"/>
                  </a:lnTo>
                  <a:lnTo>
                    <a:pt x="5" y="0"/>
                  </a:lnTo>
                </a:path>
              </a:pathLst>
            </a:custGeom>
            <a:solidFill>
              <a:srgbClr val="E6C000"/>
            </a:solidFill>
            <a:ln w="12700" cap="rnd">
              <a:solidFill>
                <a:srgbClr val="3366FF"/>
              </a:solidFill>
              <a:round/>
              <a:headEnd/>
              <a:tailEnd/>
            </a:ln>
          </p:spPr>
          <p:txBody>
            <a:bodyPr/>
            <a:lstStyle/>
            <a:p>
              <a:endParaRPr lang="fr-FR"/>
            </a:p>
          </p:txBody>
        </p:sp>
        <p:sp>
          <p:nvSpPr>
            <p:cNvPr id="53315" name="Freeform 85"/>
            <p:cNvSpPr>
              <a:spLocks/>
            </p:cNvSpPr>
            <p:nvPr/>
          </p:nvSpPr>
          <p:spPr bwMode="auto">
            <a:xfrm>
              <a:off x="3186" y="2049"/>
              <a:ext cx="55" cy="29"/>
            </a:xfrm>
            <a:custGeom>
              <a:avLst/>
              <a:gdLst>
                <a:gd name="T0" fmla="*/ 47 w 55"/>
                <a:gd name="T1" fmla="*/ 28 h 29"/>
                <a:gd name="T2" fmla="*/ 49 w 55"/>
                <a:gd name="T3" fmla="*/ 25 h 29"/>
                <a:gd name="T4" fmla="*/ 52 w 55"/>
                <a:gd name="T5" fmla="*/ 25 h 29"/>
                <a:gd name="T6" fmla="*/ 52 w 55"/>
                <a:gd name="T7" fmla="*/ 23 h 29"/>
                <a:gd name="T8" fmla="*/ 54 w 55"/>
                <a:gd name="T9" fmla="*/ 22 h 29"/>
                <a:gd name="T10" fmla="*/ 49 w 55"/>
                <a:gd name="T11" fmla="*/ 22 h 29"/>
                <a:gd name="T12" fmla="*/ 47 w 55"/>
                <a:gd name="T13" fmla="*/ 22 h 29"/>
                <a:gd name="T14" fmla="*/ 42 w 55"/>
                <a:gd name="T15" fmla="*/ 19 h 29"/>
                <a:gd name="T16" fmla="*/ 37 w 55"/>
                <a:gd name="T17" fmla="*/ 19 h 29"/>
                <a:gd name="T18" fmla="*/ 35 w 55"/>
                <a:gd name="T19" fmla="*/ 17 h 29"/>
                <a:gd name="T20" fmla="*/ 32 w 55"/>
                <a:gd name="T21" fmla="*/ 17 h 29"/>
                <a:gd name="T22" fmla="*/ 28 w 55"/>
                <a:gd name="T23" fmla="*/ 14 h 29"/>
                <a:gd name="T24" fmla="*/ 24 w 55"/>
                <a:gd name="T25" fmla="*/ 14 h 29"/>
                <a:gd name="T26" fmla="*/ 22 w 55"/>
                <a:gd name="T27" fmla="*/ 13 h 29"/>
                <a:gd name="T28" fmla="*/ 19 w 55"/>
                <a:gd name="T29" fmla="*/ 11 h 29"/>
                <a:gd name="T30" fmla="*/ 17 w 55"/>
                <a:gd name="T31" fmla="*/ 8 h 29"/>
                <a:gd name="T32" fmla="*/ 15 w 55"/>
                <a:gd name="T33" fmla="*/ 6 h 29"/>
                <a:gd name="T34" fmla="*/ 12 w 55"/>
                <a:gd name="T35" fmla="*/ 2 h 29"/>
                <a:gd name="T36" fmla="*/ 10 w 55"/>
                <a:gd name="T37" fmla="*/ 2 h 29"/>
                <a:gd name="T38" fmla="*/ 7 w 55"/>
                <a:gd name="T39" fmla="*/ 0 h 29"/>
                <a:gd name="T40" fmla="*/ 3 w 55"/>
                <a:gd name="T41" fmla="*/ 0 h 29"/>
                <a:gd name="T42" fmla="*/ 3 w 55"/>
                <a:gd name="T43" fmla="*/ 2 h 29"/>
                <a:gd name="T44" fmla="*/ 0 w 55"/>
                <a:gd name="T45" fmla="*/ 6 h 29"/>
                <a:gd name="T46" fmla="*/ 0 w 55"/>
                <a:gd name="T47" fmla="*/ 11 h 29"/>
                <a:gd name="T48" fmla="*/ 0 w 55"/>
                <a:gd name="T49" fmla="*/ 14 h 29"/>
                <a:gd name="T50" fmla="*/ 0 w 55"/>
                <a:gd name="T51" fmla="*/ 17 h 29"/>
                <a:gd name="T52" fmla="*/ 3 w 55"/>
                <a:gd name="T53" fmla="*/ 22 h 29"/>
                <a:gd name="T54" fmla="*/ 3 w 55"/>
                <a:gd name="T55" fmla="*/ 25 h 29"/>
                <a:gd name="T56" fmla="*/ 3 w 55"/>
                <a:gd name="T57" fmla="*/ 28 h 29"/>
                <a:gd name="T58" fmla="*/ 28 w 55"/>
                <a:gd name="T59" fmla="*/ 28 h 29"/>
                <a:gd name="T60" fmla="*/ 32 w 55"/>
                <a:gd name="T61" fmla="*/ 25 h 29"/>
                <a:gd name="T62" fmla="*/ 32 w 55"/>
                <a:gd name="T63" fmla="*/ 28 h 29"/>
                <a:gd name="T64" fmla="*/ 47 w 55"/>
                <a:gd name="T65" fmla="*/ 2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9"/>
                <a:gd name="T101" fmla="*/ 55 w 55"/>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9">
                  <a:moveTo>
                    <a:pt x="47" y="28"/>
                  </a:moveTo>
                  <a:lnTo>
                    <a:pt x="49" y="25"/>
                  </a:lnTo>
                  <a:lnTo>
                    <a:pt x="52" y="25"/>
                  </a:lnTo>
                  <a:lnTo>
                    <a:pt x="52" y="23"/>
                  </a:lnTo>
                  <a:lnTo>
                    <a:pt x="54" y="22"/>
                  </a:lnTo>
                  <a:lnTo>
                    <a:pt x="49" y="22"/>
                  </a:lnTo>
                  <a:lnTo>
                    <a:pt x="47" y="22"/>
                  </a:lnTo>
                  <a:lnTo>
                    <a:pt x="42" y="19"/>
                  </a:lnTo>
                  <a:lnTo>
                    <a:pt x="37" y="19"/>
                  </a:lnTo>
                  <a:lnTo>
                    <a:pt x="35" y="17"/>
                  </a:lnTo>
                  <a:lnTo>
                    <a:pt x="32" y="17"/>
                  </a:lnTo>
                  <a:lnTo>
                    <a:pt x="28" y="14"/>
                  </a:lnTo>
                  <a:lnTo>
                    <a:pt x="24" y="14"/>
                  </a:lnTo>
                  <a:lnTo>
                    <a:pt x="22" y="13"/>
                  </a:lnTo>
                  <a:lnTo>
                    <a:pt x="19" y="11"/>
                  </a:lnTo>
                  <a:lnTo>
                    <a:pt x="17" y="8"/>
                  </a:lnTo>
                  <a:lnTo>
                    <a:pt x="15" y="6"/>
                  </a:lnTo>
                  <a:lnTo>
                    <a:pt x="12" y="2"/>
                  </a:lnTo>
                  <a:lnTo>
                    <a:pt x="10" y="2"/>
                  </a:lnTo>
                  <a:lnTo>
                    <a:pt x="7" y="0"/>
                  </a:lnTo>
                  <a:lnTo>
                    <a:pt x="3" y="0"/>
                  </a:lnTo>
                  <a:lnTo>
                    <a:pt x="3" y="2"/>
                  </a:lnTo>
                  <a:lnTo>
                    <a:pt x="0" y="6"/>
                  </a:lnTo>
                  <a:lnTo>
                    <a:pt x="0" y="11"/>
                  </a:lnTo>
                  <a:lnTo>
                    <a:pt x="0" y="14"/>
                  </a:lnTo>
                  <a:lnTo>
                    <a:pt x="0" y="17"/>
                  </a:lnTo>
                  <a:lnTo>
                    <a:pt x="3" y="22"/>
                  </a:lnTo>
                  <a:lnTo>
                    <a:pt x="3" y="25"/>
                  </a:lnTo>
                  <a:lnTo>
                    <a:pt x="3" y="28"/>
                  </a:lnTo>
                  <a:lnTo>
                    <a:pt x="28" y="28"/>
                  </a:lnTo>
                  <a:lnTo>
                    <a:pt x="32" y="25"/>
                  </a:lnTo>
                  <a:lnTo>
                    <a:pt x="32" y="28"/>
                  </a:lnTo>
                  <a:lnTo>
                    <a:pt x="47" y="28"/>
                  </a:lnTo>
                </a:path>
              </a:pathLst>
            </a:custGeom>
            <a:solidFill>
              <a:srgbClr val="E6C000"/>
            </a:solidFill>
            <a:ln w="12700" cap="rnd">
              <a:solidFill>
                <a:srgbClr val="3366FF"/>
              </a:solidFill>
              <a:round/>
              <a:headEnd/>
              <a:tailEnd/>
            </a:ln>
          </p:spPr>
          <p:txBody>
            <a:bodyPr/>
            <a:lstStyle/>
            <a:p>
              <a:endParaRPr lang="fr-FR"/>
            </a:p>
          </p:txBody>
        </p:sp>
        <p:sp>
          <p:nvSpPr>
            <p:cNvPr id="53316" name="Freeform 86"/>
            <p:cNvSpPr>
              <a:spLocks/>
            </p:cNvSpPr>
            <p:nvPr/>
          </p:nvSpPr>
          <p:spPr bwMode="auto">
            <a:xfrm>
              <a:off x="3190" y="2042"/>
              <a:ext cx="12" cy="8"/>
            </a:xfrm>
            <a:custGeom>
              <a:avLst/>
              <a:gdLst>
                <a:gd name="T0" fmla="*/ 1500160 w 9"/>
                <a:gd name="T1" fmla="*/ 0 h 8"/>
                <a:gd name="T2" fmla="*/ 1500160 w 9"/>
                <a:gd name="T3" fmla="*/ 7 h 8"/>
                <a:gd name="T4" fmla="*/ 0 w 9"/>
                <a:gd name="T5" fmla="*/ 0 h 8"/>
                <a:gd name="T6" fmla="*/ 1500160 w 9"/>
                <a:gd name="T7" fmla="*/ 0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8" y="0"/>
                  </a:moveTo>
                  <a:lnTo>
                    <a:pt x="8" y="7"/>
                  </a:lnTo>
                  <a:lnTo>
                    <a:pt x="0" y="0"/>
                  </a:lnTo>
                  <a:lnTo>
                    <a:pt x="8" y="0"/>
                  </a:lnTo>
                </a:path>
              </a:pathLst>
            </a:custGeom>
            <a:solidFill>
              <a:srgbClr val="E6C000"/>
            </a:solidFill>
            <a:ln w="12700" cap="rnd">
              <a:solidFill>
                <a:srgbClr val="3366FF"/>
              </a:solidFill>
              <a:round/>
              <a:headEnd/>
              <a:tailEnd/>
            </a:ln>
          </p:spPr>
          <p:txBody>
            <a:bodyPr/>
            <a:lstStyle/>
            <a:p>
              <a:endParaRPr lang="fr-FR"/>
            </a:p>
          </p:txBody>
        </p:sp>
        <p:sp>
          <p:nvSpPr>
            <p:cNvPr id="53317" name="Freeform 87"/>
            <p:cNvSpPr>
              <a:spLocks/>
            </p:cNvSpPr>
            <p:nvPr/>
          </p:nvSpPr>
          <p:spPr bwMode="auto">
            <a:xfrm>
              <a:off x="3091" y="2193"/>
              <a:ext cx="111" cy="216"/>
            </a:xfrm>
            <a:custGeom>
              <a:avLst/>
              <a:gdLst>
                <a:gd name="T0" fmla="*/ 74 w 109"/>
                <a:gd name="T1" fmla="*/ 215 h 216"/>
                <a:gd name="T2" fmla="*/ 24 w 109"/>
                <a:gd name="T3" fmla="*/ 198 h 216"/>
                <a:gd name="T4" fmla="*/ 19 w 109"/>
                <a:gd name="T5" fmla="*/ 184 h 216"/>
                <a:gd name="T6" fmla="*/ 19 w 109"/>
                <a:gd name="T7" fmla="*/ 168 h 216"/>
                <a:gd name="T8" fmla="*/ 21 w 109"/>
                <a:gd name="T9" fmla="*/ 152 h 216"/>
                <a:gd name="T10" fmla="*/ 26 w 109"/>
                <a:gd name="T11" fmla="*/ 138 h 216"/>
                <a:gd name="T12" fmla="*/ 74 w 109"/>
                <a:gd name="T13" fmla="*/ 129 h 216"/>
                <a:gd name="T14" fmla="*/ 82 w 109"/>
                <a:gd name="T15" fmla="*/ 124 h 216"/>
                <a:gd name="T16" fmla="*/ 104 w 109"/>
                <a:gd name="T17" fmla="*/ 118 h 216"/>
                <a:gd name="T18" fmla="*/ 118 w 109"/>
                <a:gd name="T19" fmla="*/ 115 h 216"/>
                <a:gd name="T20" fmla="*/ 134 w 109"/>
                <a:gd name="T21" fmla="*/ 110 h 216"/>
                <a:gd name="T22" fmla="*/ 156 w 109"/>
                <a:gd name="T23" fmla="*/ 105 h 216"/>
                <a:gd name="T24" fmla="*/ 165 w 109"/>
                <a:gd name="T25" fmla="*/ 99 h 216"/>
                <a:gd name="T26" fmla="*/ 180 w 109"/>
                <a:gd name="T27" fmla="*/ 85 h 216"/>
                <a:gd name="T28" fmla="*/ 185 w 109"/>
                <a:gd name="T29" fmla="*/ 66 h 216"/>
                <a:gd name="T30" fmla="*/ 192 w 109"/>
                <a:gd name="T31" fmla="*/ 52 h 216"/>
                <a:gd name="T32" fmla="*/ 212 w 109"/>
                <a:gd name="T33" fmla="*/ 41 h 216"/>
                <a:gd name="T34" fmla="*/ 220 w 109"/>
                <a:gd name="T35" fmla="*/ 36 h 216"/>
                <a:gd name="T36" fmla="*/ 203 w 109"/>
                <a:gd name="T37" fmla="*/ 32 h 216"/>
                <a:gd name="T38" fmla="*/ 188 w 109"/>
                <a:gd name="T39" fmla="*/ 30 h 216"/>
                <a:gd name="T40" fmla="*/ 165 w 109"/>
                <a:gd name="T41" fmla="*/ 24 h 216"/>
                <a:gd name="T42" fmla="*/ 138 w 109"/>
                <a:gd name="T43" fmla="*/ 22 h 216"/>
                <a:gd name="T44" fmla="*/ 124 w 109"/>
                <a:gd name="T45" fmla="*/ 16 h 216"/>
                <a:gd name="T46" fmla="*/ 112 w 109"/>
                <a:gd name="T47" fmla="*/ 10 h 216"/>
                <a:gd name="T48" fmla="*/ 96 w 109"/>
                <a:gd name="T49" fmla="*/ 2 h 216"/>
                <a:gd name="T50" fmla="*/ 86 w 109"/>
                <a:gd name="T51" fmla="*/ 8 h 216"/>
                <a:gd name="T52" fmla="*/ 86 w 109"/>
                <a:gd name="T53" fmla="*/ 28 h 216"/>
                <a:gd name="T54" fmla="*/ 82 w 109"/>
                <a:gd name="T55" fmla="*/ 46 h 216"/>
                <a:gd name="T56" fmla="*/ 76 w 109"/>
                <a:gd name="T57" fmla="*/ 66 h 216"/>
                <a:gd name="T58" fmla="*/ 26 w 109"/>
                <a:gd name="T59" fmla="*/ 79 h 216"/>
                <a:gd name="T60" fmla="*/ 19 w 109"/>
                <a:gd name="T61" fmla="*/ 91 h 216"/>
                <a:gd name="T62" fmla="*/ 11 w 109"/>
                <a:gd name="T63" fmla="*/ 110 h 216"/>
                <a:gd name="T64" fmla="*/ 2 w 109"/>
                <a:gd name="T65" fmla="*/ 135 h 216"/>
                <a:gd name="T66" fmla="*/ 2 w 109"/>
                <a:gd name="T67" fmla="*/ 160 h 216"/>
                <a:gd name="T68" fmla="*/ 6 w 109"/>
                <a:gd name="T69" fmla="*/ 176 h 216"/>
                <a:gd name="T70" fmla="*/ 11 w 109"/>
                <a:gd name="T71" fmla="*/ 193 h 216"/>
                <a:gd name="T72" fmla="*/ 19 w 109"/>
                <a:gd name="T73" fmla="*/ 209 h 216"/>
                <a:gd name="T74" fmla="*/ 74 w 109"/>
                <a:gd name="T75" fmla="*/ 215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216"/>
                <a:gd name="T116" fmla="*/ 109 w 109"/>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216">
                  <a:moveTo>
                    <a:pt x="32" y="215"/>
                  </a:moveTo>
                  <a:lnTo>
                    <a:pt x="32" y="215"/>
                  </a:lnTo>
                  <a:lnTo>
                    <a:pt x="26" y="207"/>
                  </a:lnTo>
                  <a:lnTo>
                    <a:pt x="24" y="198"/>
                  </a:lnTo>
                  <a:lnTo>
                    <a:pt x="21" y="193"/>
                  </a:lnTo>
                  <a:lnTo>
                    <a:pt x="19" y="184"/>
                  </a:lnTo>
                  <a:lnTo>
                    <a:pt x="19" y="176"/>
                  </a:lnTo>
                  <a:lnTo>
                    <a:pt x="19" y="168"/>
                  </a:lnTo>
                  <a:lnTo>
                    <a:pt x="19" y="162"/>
                  </a:lnTo>
                  <a:lnTo>
                    <a:pt x="21" y="152"/>
                  </a:lnTo>
                  <a:lnTo>
                    <a:pt x="24" y="143"/>
                  </a:lnTo>
                  <a:lnTo>
                    <a:pt x="26" y="138"/>
                  </a:lnTo>
                  <a:lnTo>
                    <a:pt x="29" y="135"/>
                  </a:lnTo>
                  <a:lnTo>
                    <a:pt x="32" y="129"/>
                  </a:lnTo>
                  <a:lnTo>
                    <a:pt x="37" y="126"/>
                  </a:lnTo>
                  <a:lnTo>
                    <a:pt x="40" y="124"/>
                  </a:lnTo>
                  <a:lnTo>
                    <a:pt x="45" y="121"/>
                  </a:lnTo>
                  <a:lnTo>
                    <a:pt x="51" y="118"/>
                  </a:lnTo>
                  <a:lnTo>
                    <a:pt x="53" y="115"/>
                  </a:lnTo>
                  <a:lnTo>
                    <a:pt x="58" y="115"/>
                  </a:lnTo>
                  <a:lnTo>
                    <a:pt x="64" y="113"/>
                  </a:lnTo>
                  <a:lnTo>
                    <a:pt x="66" y="110"/>
                  </a:lnTo>
                  <a:lnTo>
                    <a:pt x="72" y="107"/>
                  </a:lnTo>
                  <a:lnTo>
                    <a:pt x="74" y="105"/>
                  </a:lnTo>
                  <a:lnTo>
                    <a:pt x="77" y="101"/>
                  </a:lnTo>
                  <a:lnTo>
                    <a:pt x="77" y="99"/>
                  </a:lnTo>
                  <a:lnTo>
                    <a:pt x="79" y="97"/>
                  </a:lnTo>
                  <a:lnTo>
                    <a:pt x="82" y="85"/>
                  </a:lnTo>
                  <a:lnTo>
                    <a:pt x="82" y="77"/>
                  </a:lnTo>
                  <a:lnTo>
                    <a:pt x="85" y="66"/>
                  </a:lnTo>
                  <a:lnTo>
                    <a:pt x="87" y="60"/>
                  </a:lnTo>
                  <a:lnTo>
                    <a:pt x="90" y="52"/>
                  </a:lnTo>
                  <a:lnTo>
                    <a:pt x="93" y="46"/>
                  </a:lnTo>
                  <a:lnTo>
                    <a:pt x="100" y="41"/>
                  </a:lnTo>
                  <a:lnTo>
                    <a:pt x="108" y="38"/>
                  </a:lnTo>
                  <a:lnTo>
                    <a:pt x="104" y="36"/>
                  </a:lnTo>
                  <a:lnTo>
                    <a:pt x="100" y="36"/>
                  </a:lnTo>
                  <a:lnTo>
                    <a:pt x="95" y="32"/>
                  </a:lnTo>
                  <a:lnTo>
                    <a:pt x="90" y="32"/>
                  </a:lnTo>
                  <a:lnTo>
                    <a:pt x="87" y="30"/>
                  </a:lnTo>
                  <a:lnTo>
                    <a:pt x="82" y="28"/>
                  </a:lnTo>
                  <a:lnTo>
                    <a:pt x="77" y="24"/>
                  </a:lnTo>
                  <a:lnTo>
                    <a:pt x="74" y="24"/>
                  </a:lnTo>
                  <a:lnTo>
                    <a:pt x="68" y="22"/>
                  </a:lnTo>
                  <a:lnTo>
                    <a:pt x="66" y="18"/>
                  </a:lnTo>
                  <a:lnTo>
                    <a:pt x="61" y="16"/>
                  </a:lnTo>
                  <a:lnTo>
                    <a:pt x="58" y="14"/>
                  </a:lnTo>
                  <a:lnTo>
                    <a:pt x="55" y="10"/>
                  </a:lnTo>
                  <a:lnTo>
                    <a:pt x="51" y="5"/>
                  </a:lnTo>
                  <a:lnTo>
                    <a:pt x="47" y="2"/>
                  </a:lnTo>
                  <a:lnTo>
                    <a:pt x="45" y="0"/>
                  </a:lnTo>
                  <a:lnTo>
                    <a:pt x="42" y="8"/>
                  </a:lnTo>
                  <a:lnTo>
                    <a:pt x="42" y="18"/>
                  </a:lnTo>
                  <a:lnTo>
                    <a:pt x="42" y="28"/>
                  </a:lnTo>
                  <a:lnTo>
                    <a:pt x="42" y="38"/>
                  </a:lnTo>
                  <a:lnTo>
                    <a:pt x="40" y="46"/>
                  </a:lnTo>
                  <a:lnTo>
                    <a:pt x="40" y="57"/>
                  </a:lnTo>
                  <a:lnTo>
                    <a:pt x="34" y="66"/>
                  </a:lnTo>
                  <a:lnTo>
                    <a:pt x="32" y="74"/>
                  </a:lnTo>
                  <a:lnTo>
                    <a:pt x="26" y="79"/>
                  </a:lnTo>
                  <a:lnTo>
                    <a:pt x="24" y="85"/>
                  </a:lnTo>
                  <a:lnTo>
                    <a:pt x="19" y="91"/>
                  </a:lnTo>
                  <a:lnTo>
                    <a:pt x="13" y="99"/>
                  </a:lnTo>
                  <a:lnTo>
                    <a:pt x="11" y="110"/>
                  </a:lnTo>
                  <a:lnTo>
                    <a:pt x="6" y="121"/>
                  </a:lnTo>
                  <a:lnTo>
                    <a:pt x="2" y="135"/>
                  </a:lnTo>
                  <a:lnTo>
                    <a:pt x="0" y="152"/>
                  </a:lnTo>
                  <a:lnTo>
                    <a:pt x="2" y="160"/>
                  </a:lnTo>
                  <a:lnTo>
                    <a:pt x="2" y="168"/>
                  </a:lnTo>
                  <a:lnTo>
                    <a:pt x="6" y="176"/>
                  </a:lnTo>
                  <a:lnTo>
                    <a:pt x="8" y="184"/>
                  </a:lnTo>
                  <a:lnTo>
                    <a:pt x="11" y="193"/>
                  </a:lnTo>
                  <a:lnTo>
                    <a:pt x="13" y="201"/>
                  </a:lnTo>
                  <a:lnTo>
                    <a:pt x="19" y="209"/>
                  </a:lnTo>
                  <a:lnTo>
                    <a:pt x="24" y="215"/>
                  </a:lnTo>
                  <a:lnTo>
                    <a:pt x="32" y="215"/>
                  </a:lnTo>
                </a:path>
              </a:pathLst>
            </a:custGeom>
            <a:solidFill>
              <a:srgbClr val="E6C000"/>
            </a:solidFill>
            <a:ln w="12700" cap="rnd">
              <a:solidFill>
                <a:srgbClr val="3366FF"/>
              </a:solidFill>
              <a:round/>
              <a:headEnd/>
              <a:tailEnd/>
            </a:ln>
          </p:spPr>
          <p:txBody>
            <a:bodyPr/>
            <a:lstStyle/>
            <a:p>
              <a:endParaRPr lang="fr-FR"/>
            </a:p>
          </p:txBody>
        </p:sp>
        <p:sp>
          <p:nvSpPr>
            <p:cNvPr id="53318" name="Freeform 88"/>
            <p:cNvSpPr>
              <a:spLocks/>
            </p:cNvSpPr>
            <p:nvPr/>
          </p:nvSpPr>
          <p:spPr bwMode="auto">
            <a:xfrm>
              <a:off x="3031" y="2368"/>
              <a:ext cx="43" cy="41"/>
            </a:xfrm>
            <a:custGeom>
              <a:avLst/>
              <a:gdLst>
                <a:gd name="T0" fmla="*/ 42 w 43"/>
                <a:gd name="T1" fmla="*/ 40 h 41"/>
                <a:gd name="T2" fmla="*/ 42 w 43"/>
                <a:gd name="T3" fmla="*/ 37 h 41"/>
                <a:gd name="T4" fmla="*/ 37 w 43"/>
                <a:gd name="T5" fmla="*/ 30 h 41"/>
                <a:gd name="T6" fmla="*/ 35 w 43"/>
                <a:gd name="T7" fmla="*/ 21 h 41"/>
                <a:gd name="T8" fmla="*/ 32 w 43"/>
                <a:gd name="T9" fmla="*/ 12 h 41"/>
                <a:gd name="T10" fmla="*/ 30 w 43"/>
                <a:gd name="T11" fmla="*/ 0 h 41"/>
                <a:gd name="T12" fmla="*/ 27 w 43"/>
                <a:gd name="T13" fmla="*/ 2 h 41"/>
                <a:gd name="T14" fmla="*/ 25 w 43"/>
                <a:gd name="T15" fmla="*/ 5 h 41"/>
                <a:gd name="T16" fmla="*/ 21 w 43"/>
                <a:gd name="T17" fmla="*/ 7 h 41"/>
                <a:gd name="T18" fmla="*/ 16 w 43"/>
                <a:gd name="T19" fmla="*/ 10 h 41"/>
                <a:gd name="T20" fmla="*/ 14 w 43"/>
                <a:gd name="T21" fmla="*/ 12 h 41"/>
                <a:gd name="T22" fmla="*/ 12 w 43"/>
                <a:gd name="T23" fmla="*/ 17 h 41"/>
                <a:gd name="T24" fmla="*/ 9 w 43"/>
                <a:gd name="T25" fmla="*/ 19 h 41"/>
                <a:gd name="T26" fmla="*/ 7 w 43"/>
                <a:gd name="T27" fmla="*/ 21 h 41"/>
                <a:gd name="T28" fmla="*/ 2 w 43"/>
                <a:gd name="T29" fmla="*/ 35 h 41"/>
                <a:gd name="T30" fmla="*/ 0 w 43"/>
                <a:gd name="T31" fmla="*/ 40 h 41"/>
                <a:gd name="T32" fmla="*/ 42 w 43"/>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
                <a:gd name="T53" fmla="*/ 43 w 4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
                  <a:moveTo>
                    <a:pt x="42" y="40"/>
                  </a:moveTo>
                  <a:lnTo>
                    <a:pt x="42" y="37"/>
                  </a:lnTo>
                  <a:lnTo>
                    <a:pt x="37" y="30"/>
                  </a:lnTo>
                  <a:lnTo>
                    <a:pt x="35" y="21"/>
                  </a:lnTo>
                  <a:lnTo>
                    <a:pt x="32" y="12"/>
                  </a:lnTo>
                  <a:lnTo>
                    <a:pt x="30" y="0"/>
                  </a:lnTo>
                  <a:lnTo>
                    <a:pt x="27" y="2"/>
                  </a:lnTo>
                  <a:lnTo>
                    <a:pt x="25" y="5"/>
                  </a:lnTo>
                  <a:lnTo>
                    <a:pt x="21" y="7"/>
                  </a:lnTo>
                  <a:lnTo>
                    <a:pt x="16" y="10"/>
                  </a:lnTo>
                  <a:lnTo>
                    <a:pt x="14" y="12"/>
                  </a:lnTo>
                  <a:lnTo>
                    <a:pt x="12" y="17"/>
                  </a:lnTo>
                  <a:lnTo>
                    <a:pt x="9" y="19"/>
                  </a:lnTo>
                  <a:lnTo>
                    <a:pt x="7" y="21"/>
                  </a:lnTo>
                  <a:lnTo>
                    <a:pt x="2" y="35"/>
                  </a:lnTo>
                  <a:lnTo>
                    <a:pt x="0" y="40"/>
                  </a:lnTo>
                  <a:lnTo>
                    <a:pt x="42" y="40"/>
                  </a:lnTo>
                </a:path>
              </a:pathLst>
            </a:custGeom>
            <a:solidFill>
              <a:srgbClr val="E6C000"/>
            </a:solidFill>
            <a:ln w="12700" cap="rnd">
              <a:solidFill>
                <a:srgbClr val="3366FF"/>
              </a:solidFill>
              <a:round/>
              <a:headEnd/>
              <a:tailEnd/>
            </a:ln>
          </p:spPr>
          <p:txBody>
            <a:bodyPr/>
            <a:lstStyle/>
            <a:p>
              <a:endParaRPr lang="fr-FR"/>
            </a:p>
          </p:txBody>
        </p:sp>
        <p:sp>
          <p:nvSpPr>
            <p:cNvPr id="53319" name="Freeform 89"/>
            <p:cNvSpPr>
              <a:spLocks/>
            </p:cNvSpPr>
            <p:nvPr/>
          </p:nvSpPr>
          <p:spPr bwMode="auto">
            <a:xfrm>
              <a:off x="3223" y="2077"/>
              <a:ext cx="9" cy="1"/>
            </a:xfrm>
            <a:custGeom>
              <a:avLst/>
              <a:gdLst>
                <a:gd name="T0" fmla="*/ 8 w 9"/>
                <a:gd name="T1" fmla="*/ 0 h 1"/>
                <a:gd name="T2" fmla="*/ 6 w 9"/>
                <a:gd name="T3" fmla="*/ 0 h 1"/>
                <a:gd name="T4" fmla="*/ 4 w 9"/>
                <a:gd name="T5" fmla="*/ 0 h 1"/>
                <a:gd name="T6" fmla="*/ 3 w 9"/>
                <a:gd name="T7" fmla="*/ 0 h 1"/>
                <a:gd name="T8" fmla="*/ 2 w 9"/>
                <a:gd name="T9" fmla="*/ 0 h 1"/>
                <a:gd name="T10" fmla="*/ 0 w 9"/>
                <a:gd name="T11" fmla="*/ 0 h 1"/>
                <a:gd name="T12" fmla="*/ 8 w 9"/>
                <a:gd name="T13" fmla="*/ 0 h 1"/>
                <a:gd name="T14" fmla="*/ 0 60000 65536"/>
                <a:gd name="T15" fmla="*/ 0 60000 65536"/>
                <a:gd name="T16" fmla="*/ 0 60000 65536"/>
                <a:gd name="T17" fmla="*/ 0 60000 65536"/>
                <a:gd name="T18" fmla="*/ 0 60000 65536"/>
                <a:gd name="T19" fmla="*/ 0 60000 65536"/>
                <a:gd name="T20" fmla="*/ 0 60000 65536"/>
                <a:gd name="T21" fmla="*/ 0 w 9"/>
                <a:gd name="T22" fmla="*/ 0 h 1"/>
                <a:gd name="T23" fmla="*/ 9 w 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
                  <a:moveTo>
                    <a:pt x="8" y="0"/>
                  </a:moveTo>
                  <a:lnTo>
                    <a:pt x="6" y="0"/>
                  </a:lnTo>
                  <a:lnTo>
                    <a:pt x="4" y="0"/>
                  </a:lnTo>
                  <a:lnTo>
                    <a:pt x="3" y="0"/>
                  </a:lnTo>
                  <a:lnTo>
                    <a:pt x="2" y="0"/>
                  </a:lnTo>
                  <a:lnTo>
                    <a:pt x="0" y="0"/>
                  </a:lnTo>
                  <a:lnTo>
                    <a:pt x="8" y="0"/>
                  </a:lnTo>
                </a:path>
              </a:pathLst>
            </a:custGeom>
            <a:solidFill>
              <a:srgbClr val="E6C000"/>
            </a:solidFill>
            <a:ln w="12700" cap="rnd">
              <a:solidFill>
                <a:srgbClr val="3366FF"/>
              </a:solidFill>
              <a:round/>
              <a:headEnd/>
              <a:tailEnd/>
            </a:ln>
          </p:spPr>
          <p:txBody>
            <a:bodyPr/>
            <a:lstStyle/>
            <a:p>
              <a:endParaRPr lang="fr-FR"/>
            </a:p>
          </p:txBody>
        </p:sp>
        <p:sp>
          <p:nvSpPr>
            <p:cNvPr id="53320" name="Freeform 90"/>
            <p:cNvSpPr>
              <a:spLocks/>
            </p:cNvSpPr>
            <p:nvPr/>
          </p:nvSpPr>
          <p:spPr bwMode="auto">
            <a:xfrm>
              <a:off x="3189" y="2086"/>
              <a:ext cx="69" cy="29"/>
            </a:xfrm>
            <a:custGeom>
              <a:avLst/>
              <a:gdLst>
                <a:gd name="T0" fmla="*/ 26 w 69"/>
                <a:gd name="T1" fmla="*/ 0 h 29"/>
                <a:gd name="T2" fmla="*/ 22 w 69"/>
                <a:gd name="T3" fmla="*/ 0 h 29"/>
                <a:gd name="T4" fmla="*/ 20 w 69"/>
                <a:gd name="T5" fmla="*/ 2 h 29"/>
                <a:gd name="T6" fmla="*/ 20 w 69"/>
                <a:gd name="T7" fmla="*/ 5 h 29"/>
                <a:gd name="T8" fmla="*/ 17 w 69"/>
                <a:gd name="T9" fmla="*/ 6 h 29"/>
                <a:gd name="T10" fmla="*/ 20 w 69"/>
                <a:gd name="T11" fmla="*/ 8 h 29"/>
                <a:gd name="T12" fmla="*/ 22 w 69"/>
                <a:gd name="T13" fmla="*/ 11 h 29"/>
                <a:gd name="T14" fmla="*/ 22 w 69"/>
                <a:gd name="T15" fmla="*/ 13 h 29"/>
                <a:gd name="T16" fmla="*/ 26 w 69"/>
                <a:gd name="T17" fmla="*/ 13 h 29"/>
                <a:gd name="T18" fmla="*/ 28 w 69"/>
                <a:gd name="T19" fmla="*/ 15 h 29"/>
                <a:gd name="T20" fmla="*/ 30 w 69"/>
                <a:gd name="T21" fmla="*/ 17 h 29"/>
                <a:gd name="T22" fmla="*/ 33 w 69"/>
                <a:gd name="T23" fmla="*/ 19 h 29"/>
                <a:gd name="T24" fmla="*/ 35 w 69"/>
                <a:gd name="T25" fmla="*/ 19 h 29"/>
                <a:gd name="T26" fmla="*/ 38 w 69"/>
                <a:gd name="T27" fmla="*/ 22 h 29"/>
                <a:gd name="T28" fmla="*/ 40 w 69"/>
                <a:gd name="T29" fmla="*/ 22 h 29"/>
                <a:gd name="T30" fmla="*/ 43 w 69"/>
                <a:gd name="T31" fmla="*/ 23 h 29"/>
                <a:gd name="T32" fmla="*/ 48 w 69"/>
                <a:gd name="T33" fmla="*/ 23 h 29"/>
                <a:gd name="T34" fmla="*/ 51 w 69"/>
                <a:gd name="T35" fmla="*/ 23 h 29"/>
                <a:gd name="T36" fmla="*/ 55 w 69"/>
                <a:gd name="T37" fmla="*/ 26 h 29"/>
                <a:gd name="T38" fmla="*/ 58 w 69"/>
                <a:gd name="T39" fmla="*/ 26 h 29"/>
                <a:gd name="T40" fmla="*/ 64 w 69"/>
                <a:gd name="T41" fmla="*/ 26 h 29"/>
                <a:gd name="T42" fmla="*/ 68 w 69"/>
                <a:gd name="T43" fmla="*/ 26 h 29"/>
                <a:gd name="T44" fmla="*/ 66 w 69"/>
                <a:gd name="T45" fmla="*/ 26 h 29"/>
                <a:gd name="T46" fmla="*/ 64 w 69"/>
                <a:gd name="T47" fmla="*/ 28 h 29"/>
                <a:gd name="T48" fmla="*/ 61 w 69"/>
                <a:gd name="T49" fmla="*/ 28 h 29"/>
                <a:gd name="T50" fmla="*/ 58 w 69"/>
                <a:gd name="T51" fmla="*/ 28 h 29"/>
                <a:gd name="T52" fmla="*/ 55 w 69"/>
                <a:gd name="T53" fmla="*/ 28 h 29"/>
                <a:gd name="T54" fmla="*/ 53 w 69"/>
                <a:gd name="T55" fmla="*/ 28 h 29"/>
                <a:gd name="T56" fmla="*/ 51 w 69"/>
                <a:gd name="T57" fmla="*/ 28 h 29"/>
                <a:gd name="T58" fmla="*/ 48 w 69"/>
                <a:gd name="T59" fmla="*/ 28 h 29"/>
                <a:gd name="T60" fmla="*/ 46 w 69"/>
                <a:gd name="T61" fmla="*/ 28 h 29"/>
                <a:gd name="T62" fmla="*/ 43 w 69"/>
                <a:gd name="T63" fmla="*/ 28 h 29"/>
                <a:gd name="T64" fmla="*/ 40 w 69"/>
                <a:gd name="T65" fmla="*/ 26 h 29"/>
                <a:gd name="T66" fmla="*/ 38 w 69"/>
                <a:gd name="T67" fmla="*/ 26 h 29"/>
                <a:gd name="T68" fmla="*/ 35 w 69"/>
                <a:gd name="T69" fmla="*/ 26 h 29"/>
                <a:gd name="T70" fmla="*/ 33 w 69"/>
                <a:gd name="T71" fmla="*/ 26 h 29"/>
                <a:gd name="T72" fmla="*/ 30 w 69"/>
                <a:gd name="T73" fmla="*/ 26 h 29"/>
                <a:gd name="T74" fmla="*/ 28 w 69"/>
                <a:gd name="T75" fmla="*/ 23 h 29"/>
                <a:gd name="T76" fmla="*/ 22 w 69"/>
                <a:gd name="T77" fmla="*/ 22 h 29"/>
                <a:gd name="T78" fmla="*/ 17 w 69"/>
                <a:gd name="T79" fmla="*/ 19 h 29"/>
                <a:gd name="T80" fmla="*/ 15 w 69"/>
                <a:gd name="T81" fmla="*/ 15 h 29"/>
                <a:gd name="T82" fmla="*/ 10 w 69"/>
                <a:gd name="T83" fmla="*/ 13 h 29"/>
                <a:gd name="T84" fmla="*/ 7 w 69"/>
                <a:gd name="T85" fmla="*/ 8 h 29"/>
                <a:gd name="T86" fmla="*/ 4 w 69"/>
                <a:gd name="T87" fmla="*/ 6 h 29"/>
                <a:gd name="T88" fmla="*/ 2 w 69"/>
                <a:gd name="T89" fmla="*/ 2 h 29"/>
                <a:gd name="T90" fmla="*/ 0 w 69"/>
                <a:gd name="T91" fmla="*/ 0 h 29"/>
                <a:gd name="T92" fmla="*/ 26 w 69"/>
                <a:gd name="T93" fmla="*/ 0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29"/>
                <a:gd name="T143" fmla="*/ 69 w 69"/>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29">
                  <a:moveTo>
                    <a:pt x="26" y="0"/>
                  </a:moveTo>
                  <a:lnTo>
                    <a:pt x="22" y="0"/>
                  </a:lnTo>
                  <a:lnTo>
                    <a:pt x="20" y="2"/>
                  </a:lnTo>
                  <a:lnTo>
                    <a:pt x="20" y="5"/>
                  </a:lnTo>
                  <a:lnTo>
                    <a:pt x="17" y="6"/>
                  </a:lnTo>
                  <a:lnTo>
                    <a:pt x="20" y="8"/>
                  </a:lnTo>
                  <a:lnTo>
                    <a:pt x="22" y="11"/>
                  </a:lnTo>
                  <a:lnTo>
                    <a:pt x="22" y="13"/>
                  </a:lnTo>
                  <a:lnTo>
                    <a:pt x="26" y="13"/>
                  </a:lnTo>
                  <a:lnTo>
                    <a:pt x="28" y="15"/>
                  </a:lnTo>
                  <a:lnTo>
                    <a:pt x="30" y="17"/>
                  </a:lnTo>
                  <a:lnTo>
                    <a:pt x="33" y="19"/>
                  </a:lnTo>
                  <a:lnTo>
                    <a:pt x="35" y="19"/>
                  </a:lnTo>
                  <a:lnTo>
                    <a:pt x="38" y="22"/>
                  </a:lnTo>
                  <a:lnTo>
                    <a:pt x="40" y="22"/>
                  </a:lnTo>
                  <a:lnTo>
                    <a:pt x="43" y="23"/>
                  </a:lnTo>
                  <a:lnTo>
                    <a:pt x="48" y="23"/>
                  </a:lnTo>
                  <a:lnTo>
                    <a:pt x="51" y="23"/>
                  </a:lnTo>
                  <a:lnTo>
                    <a:pt x="55" y="26"/>
                  </a:lnTo>
                  <a:lnTo>
                    <a:pt x="58" y="26"/>
                  </a:lnTo>
                  <a:lnTo>
                    <a:pt x="64" y="26"/>
                  </a:lnTo>
                  <a:lnTo>
                    <a:pt x="68" y="26"/>
                  </a:lnTo>
                  <a:lnTo>
                    <a:pt x="66" y="26"/>
                  </a:lnTo>
                  <a:lnTo>
                    <a:pt x="64" y="28"/>
                  </a:lnTo>
                  <a:lnTo>
                    <a:pt x="61" y="28"/>
                  </a:lnTo>
                  <a:lnTo>
                    <a:pt x="58" y="28"/>
                  </a:lnTo>
                  <a:lnTo>
                    <a:pt x="55" y="28"/>
                  </a:lnTo>
                  <a:lnTo>
                    <a:pt x="53" y="28"/>
                  </a:lnTo>
                  <a:lnTo>
                    <a:pt x="51" y="28"/>
                  </a:lnTo>
                  <a:lnTo>
                    <a:pt x="48" y="28"/>
                  </a:lnTo>
                  <a:lnTo>
                    <a:pt x="46" y="28"/>
                  </a:lnTo>
                  <a:lnTo>
                    <a:pt x="43" y="28"/>
                  </a:lnTo>
                  <a:lnTo>
                    <a:pt x="40" y="26"/>
                  </a:lnTo>
                  <a:lnTo>
                    <a:pt x="38" y="26"/>
                  </a:lnTo>
                  <a:lnTo>
                    <a:pt x="35" y="26"/>
                  </a:lnTo>
                  <a:lnTo>
                    <a:pt x="33" y="26"/>
                  </a:lnTo>
                  <a:lnTo>
                    <a:pt x="30" y="26"/>
                  </a:lnTo>
                  <a:lnTo>
                    <a:pt x="28" y="23"/>
                  </a:lnTo>
                  <a:lnTo>
                    <a:pt x="22" y="22"/>
                  </a:lnTo>
                  <a:lnTo>
                    <a:pt x="17" y="19"/>
                  </a:lnTo>
                  <a:lnTo>
                    <a:pt x="15" y="15"/>
                  </a:lnTo>
                  <a:lnTo>
                    <a:pt x="10" y="13"/>
                  </a:lnTo>
                  <a:lnTo>
                    <a:pt x="7" y="8"/>
                  </a:lnTo>
                  <a:lnTo>
                    <a:pt x="4" y="6"/>
                  </a:lnTo>
                  <a:lnTo>
                    <a:pt x="2" y="2"/>
                  </a:lnTo>
                  <a:lnTo>
                    <a:pt x="0" y="0"/>
                  </a:lnTo>
                  <a:lnTo>
                    <a:pt x="26" y="0"/>
                  </a:lnTo>
                </a:path>
              </a:pathLst>
            </a:custGeom>
            <a:solidFill>
              <a:srgbClr val="E6C000"/>
            </a:solidFill>
            <a:ln w="12700" cap="rnd">
              <a:solidFill>
                <a:srgbClr val="3366FF"/>
              </a:solidFill>
              <a:round/>
              <a:headEnd/>
              <a:tailEnd/>
            </a:ln>
          </p:spPr>
          <p:txBody>
            <a:bodyPr/>
            <a:lstStyle/>
            <a:p>
              <a:endParaRPr lang="fr-FR"/>
            </a:p>
          </p:txBody>
        </p:sp>
        <p:sp>
          <p:nvSpPr>
            <p:cNvPr id="53321" name="Freeform 91"/>
            <p:cNvSpPr>
              <a:spLocks/>
            </p:cNvSpPr>
            <p:nvPr/>
          </p:nvSpPr>
          <p:spPr bwMode="auto">
            <a:xfrm>
              <a:off x="3117" y="2418"/>
              <a:ext cx="52" cy="40"/>
            </a:xfrm>
            <a:custGeom>
              <a:avLst/>
              <a:gdLst>
                <a:gd name="T0" fmla="*/ 7 w 52"/>
                <a:gd name="T1" fmla="*/ 0 h 40"/>
                <a:gd name="T2" fmla="*/ 12 w 52"/>
                <a:gd name="T3" fmla="*/ 5 h 40"/>
                <a:gd name="T4" fmla="*/ 16 w 52"/>
                <a:gd name="T5" fmla="*/ 11 h 40"/>
                <a:gd name="T6" fmla="*/ 21 w 52"/>
                <a:gd name="T7" fmla="*/ 16 h 40"/>
                <a:gd name="T8" fmla="*/ 29 w 52"/>
                <a:gd name="T9" fmla="*/ 23 h 40"/>
                <a:gd name="T10" fmla="*/ 37 w 52"/>
                <a:gd name="T11" fmla="*/ 28 h 40"/>
                <a:gd name="T12" fmla="*/ 44 w 52"/>
                <a:gd name="T13" fmla="*/ 31 h 40"/>
                <a:gd name="T14" fmla="*/ 51 w 52"/>
                <a:gd name="T15" fmla="*/ 39 h 40"/>
                <a:gd name="T16" fmla="*/ 44 w 52"/>
                <a:gd name="T17" fmla="*/ 34 h 40"/>
                <a:gd name="T18" fmla="*/ 37 w 52"/>
                <a:gd name="T19" fmla="*/ 31 h 40"/>
                <a:gd name="T20" fmla="*/ 29 w 52"/>
                <a:gd name="T21" fmla="*/ 28 h 40"/>
                <a:gd name="T22" fmla="*/ 21 w 52"/>
                <a:gd name="T23" fmla="*/ 23 h 40"/>
                <a:gd name="T24" fmla="*/ 16 w 52"/>
                <a:gd name="T25" fmla="*/ 18 h 40"/>
                <a:gd name="T26" fmla="*/ 9 w 52"/>
                <a:gd name="T27" fmla="*/ 11 h 40"/>
                <a:gd name="T28" fmla="*/ 4 w 52"/>
                <a:gd name="T29" fmla="*/ 7 h 40"/>
                <a:gd name="T30" fmla="*/ 0 w 52"/>
                <a:gd name="T31" fmla="*/ 0 h 40"/>
                <a:gd name="T32" fmla="*/ 7 w 5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0"/>
                <a:gd name="T53" fmla="*/ 52 w 5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0">
                  <a:moveTo>
                    <a:pt x="7" y="0"/>
                  </a:moveTo>
                  <a:lnTo>
                    <a:pt x="12" y="5"/>
                  </a:lnTo>
                  <a:lnTo>
                    <a:pt x="16" y="11"/>
                  </a:lnTo>
                  <a:lnTo>
                    <a:pt x="21" y="16"/>
                  </a:lnTo>
                  <a:lnTo>
                    <a:pt x="29" y="23"/>
                  </a:lnTo>
                  <a:lnTo>
                    <a:pt x="37" y="28"/>
                  </a:lnTo>
                  <a:lnTo>
                    <a:pt x="44" y="31"/>
                  </a:lnTo>
                  <a:lnTo>
                    <a:pt x="51" y="39"/>
                  </a:lnTo>
                  <a:lnTo>
                    <a:pt x="44" y="34"/>
                  </a:lnTo>
                  <a:lnTo>
                    <a:pt x="37" y="31"/>
                  </a:lnTo>
                  <a:lnTo>
                    <a:pt x="29" y="28"/>
                  </a:lnTo>
                  <a:lnTo>
                    <a:pt x="21" y="23"/>
                  </a:lnTo>
                  <a:lnTo>
                    <a:pt x="16" y="18"/>
                  </a:lnTo>
                  <a:lnTo>
                    <a:pt x="9" y="11"/>
                  </a:lnTo>
                  <a:lnTo>
                    <a:pt x="4" y="7"/>
                  </a:lnTo>
                  <a:lnTo>
                    <a:pt x="0" y="0"/>
                  </a:lnTo>
                  <a:lnTo>
                    <a:pt x="7" y="0"/>
                  </a:lnTo>
                </a:path>
              </a:pathLst>
            </a:custGeom>
            <a:solidFill>
              <a:srgbClr val="E6C000"/>
            </a:solidFill>
            <a:ln w="12700" cap="rnd">
              <a:solidFill>
                <a:srgbClr val="3366FF"/>
              </a:solidFill>
              <a:round/>
              <a:headEnd/>
              <a:tailEnd/>
            </a:ln>
          </p:spPr>
          <p:txBody>
            <a:bodyPr/>
            <a:lstStyle/>
            <a:p>
              <a:endParaRPr lang="fr-FR"/>
            </a:p>
          </p:txBody>
        </p:sp>
        <p:sp>
          <p:nvSpPr>
            <p:cNvPr id="53322" name="Freeform 92"/>
            <p:cNvSpPr>
              <a:spLocks/>
            </p:cNvSpPr>
            <p:nvPr/>
          </p:nvSpPr>
          <p:spPr bwMode="auto">
            <a:xfrm>
              <a:off x="3021" y="2418"/>
              <a:ext cx="277" cy="178"/>
            </a:xfrm>
            <a:custGeom>
              <a:avLst/>
              <a:gdLst>
                <a:gd name="T0" fmla="*/ 61 w 277"/>
                <a:gd name="T1" fmla="*/ 8 h 178"/>
                <a:gd name="T2" fmla="*/ 73 w 277"/>
                <a:gd name="T3" fmla="*/ 24 h 178"/>
                <a:gd name="T4" fmla="*/ 87 w 277"/>
                <a:gd name="T5" fmla="*/ 41 h 178"/>
                <a:gd name="T6" fmla="*/ 101 w 277"/>
                <a:gd name="T7" fmla="*/ 51 h 178"/>
                <a:gd name="T8" fmla="*/ 115 w 277"/>
                <a:gd name="T9" fmla="*/ 62 h 178"/>
                <a:gd name="T10" fmla="*/ 135 w 277"/>
                <a:gd name="T11" fmla="*/ 70 h 178"/>
                <a:gd name="T12" fmla="*/ 151 w 277"/>
                <a:gd name="T13" fmla="*/ 78 h 178"/>
                <a:gd name="T14" fmla="*/ 170 w 277"/>
                <a:gd name="T15" fmla="*/ 84 h 178"/>
                <a:gd name="T16" fmla="*/ 187 w 277"/>
                <a:gd name="T17" fmla="*/ 86 h 178"/>
                <a:gd name="T18" fmla="*/ 206 w 277"/>
                <a:gd name="T19" fmla="*/ 90 h 178"/>
                <a:gd name="T20" fmla="*/ 223 w 277"/>
                <a:gd name="T21" fmla="*/ 90 h 178"/>
                <a:gd name="T22" fmla="*/ 240 w 277"/>
                <a:gd name="T23" fmla="*/ 90 h 178"/>
                <a:gd name="T24" fmla="*/ 256 w 277"/>
                <a:gd name="T25" fmla="*/ 86 h 178"/>
                <a:gd name="T26" fmla="*/ 270 w 277"/>
                <a:gd name="T27" fmla="*/ 84 h 178"/>
                <a:gd name="T28" fmla="*/ 270 w 277"/>
                <a:gd name="T29" fmla="*/ 86 h 178"/>
                <a:gd name="T30" fmla="*/ 260 w 277"/>
                <a:gd name="T31" fmla="*/ 92 h 178"/>
                <a:gd name="T32" fmla="*/ 246 w 277"/>
                <a:gd name="T33" fmla="*/ 95 h 178"/>
                <a:gd name="T34" fmla="*/ 232 w 277"/>
                <a:gd name="T35" fmla="*/ 98 h 178"/>
                <a:gd name="T36" fmla="*/ 215 w 277"/>
                <a:gd name="T37" fmla="*/ 100 h 178"/>
                <a:gd name="T38" fmla="*/ 201 w 277"/>
                <a:gd name="T39" fmla="*/ 103 h 178"/>
                <a:gd name="T40" fmla="*/ 187 w 277"/>
                <a:gd name="T41" fmla="*/ 103 h 178"/>
                <a:gd name="T42" fmla="*/ 170 w 277"/>
                <a:gd name="T43" fmla="*/ 103 h 178"/>
                <a:gd name="T44" fmla="*/ 157 w 277"/>
                <a:gd name="T45" fmla="*/ 100 h 178"/>
                <a:gd name="T46" fmla="*/ 139 w 277"/>
                <a:gd name="T47" fmla="*/ 98 h 178"/>
                <a:gd name="T48" fmla="*/ 125 w 277"/>
                <a:gd name="T49" fmla="*/ 95 h 178"/>
                <a:gd name="T50" fmla="*/ 111 w 277"/>
                <a:gd name="T51" fmla="*/ 92 h 178"/>
                <a:gd name="T52" fmla="*/ 97 w 277"/>
                <a:gd name="T53" fmla="*/ 86 h 178"/>
                <a:gd name="T54" fmla="*/ 83 w 277"/>
                <a:gd name="T55" fmla="*/ 82 h 178"/>
                <a:gd name="T56" fmla="*/ 73 w 277"/>
                <a:gd name="T57" fmla="*/ 76 h 178"/>
                <a:gd name="T58" fmla="*/ 61 w 277"/>
                <a:gd name="T59" fmla="*/ 70 h 178"/>
                <a:gd name="T60" fmla="*/ 53 w 277"/>
                <a:gd name="T61" fmla="*/ 65 h 178"/>
                <a:gd name="T62" fmla="*/ 45 w 277"/>
                <a:gd name="T63" fmla="*/ 59 h 178"/>
                <a:gd name="T64" fmla="*/ 39 w 277"/>
                <a:gd name="T65" fmla="*/ 59 h 178"/>
                <a:gd name="T66" fmla="*/ 34 w 277"/>
                <a:gd name="T67" fmla="*/ 62 h 178"/>
                <a:gd name="T68" fmla="*/ 28 w 277"/>
                <a:gd name="T69" fmla="*/ 65 h 178"/>
                <a:gd name="T70" fmla="*/ 26 w 277"/>
                <a:gd name="T71" fmla="*/ 70 h 178"/>
                <a:gd name="T72" fmla="*/ 23 w 277"/>
                <a:gd name="T73" fmla="*/ 78 h 178"/>
                <a:gd name="T74" fmla="*/ 23 w 277"/>
                <a:gd name="T75" fmla="*/ 90 h 178"/>
                <a:gd name="T76" fmla="*/ 26 w 277"/>
                <a:gd name="T77" fmla="*/ 98 h 178"/>
                <a:gd name="T78" fmla="*/ 28 w 277"/>
                <a:gd name="T79" fmla="*/ 106 h 178"/>
                <a:gd name="T80" fmla="*/ 31 w 277"/>
                <a:gd name="T81" fmla="*/ 117 h 178"/>
                <a:gd name="T82" fmla="*/ 37 w 277"/>
                <a:gd name="T83" fmla="*/ 125 h 178"/>
                <a:gd name="T84" fmla="*/ 42 w 277"/>
                <a:gd name="T85" fmla="*/ 133 h 178"/>
                <a:gd name="T86" fmla="*/ 48 w 277"/>
                <a:gd name="T87" fmla="*/ 144 h 178"/>
                <a:gd name="T88" fmla="*/ 56 w 277"/>
                <a:gd name="T89" fmla="*/ 154 h 178"/>
                <a:gd name="T90" fmla="*/ 65 w 277"/>
                <a:gd name="T91" fmla="*/ 168 h 178"/>
                <a:gd name="T92" fmla="*/ 65 w 277"/>
                <a:gd name="T93" fmla="*/ 171 h 178"/>
                <a:gd name="T94" fmla="*/ 56 w 277"/>
                <a:gd name="T95" fmla="*/ 163 h 178"/>
                <a:gd name="T96" fmla="*/ 48 w 277"/>
                <a:gd name="T97" fmla="*/ 154 h 178"/>
                <a:gd name="T98" fmla="*/ 37 w 277"/>
                <a:gd name="T99" fmla="*/ 144 h 178"/>
                <a:gd name="T100" fmla="*/ 28 w 277"/>
                <a:gd name="T101" fmla="*/ 133 h 178"/>
                <a:gd name="T102" fmla="*/ 23 w 277"/>
                <a:gd name="T103" fmla="*/ 123 h 178"/>
                <a:gd name="T104" fmla="*/ 17 w 277"/>
                <a:gd name="T105" fmla="*/ 113 h 178"/>
                <a:gd name="T106" fmla="*/ 12 w 277"/>
                <a:gd name="T107" fmla="*/ 103 h 178"/>
                <a:gd name="T108" fmla="*/ 6 w 277"/>
                <a:gd name="T109" fmla="*/ 84 h 178"/>
                <a:gd name="T110" fmla="*/ 0 w 277"/>
                <a:gd name="T111" fmla="*/ 54 h 178"/>
                <a:gd name="T112" fmla="*/ 0 w 277"/>
                <a:gd name="T113" fmla="*/ 24 h 178"/>
                <a:gd name="T114" fmla="*/ 9 w 277"/>
                <a:gd name="T115" fmla="*/ 0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7"/>
                <a:gd name="T175" fmla="*/ 0 h 178"/>
                <a:gd name="T176" fmla="*/ 277 w 277"/>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7" h="178">
                  <a:moveTo>
                    <a:pt x="59" y="0"/>
                  </a:moveTo>
                  <a:lnTo>
                    <a:pt x="61" y="8"/>
                  </a:lnTo>
                  <a:lnTo>
                    <a:pt x="67" y="16"/>
                  </a:lnTo>
                  <a:lnTo>
                    <a:pt x="73" y="24"/>
                  </a:lnTo>
                  <a:lnTo>
                    <a:pt x="79" y="33"/>
                  </a:lnTo>
                  <a:lnTo>
                    <a:pt x="87" y="41"/>
                  </a:lnTo>
                  <a:lnTo>
                    <a:pt x="93" y="47"/>
                  </a:lnTo>
                  <a:lnTo>
                    <a:pt x="101" y="51"/>
                  </a:lnTo>
                  <a:lnTo>
                    <a:pt x="109" y="57"/>
                  </a:lnTo>
                  <a:lnTo>
                    <a:pt x="115" y="62"/>
                  </a:lnTo>
                  <a:lnTo>
                    <a:pt x="125" y="68"/>
                  </a:lnTo>
                  <a:lnTo>
                    <a:pt x="135" y="70"/>
                  </a:lnTo>
                  <a:lnTo>
                    <a:pt x="143" y="76"/>
                  </a:lnTo>
                  <a:lnTo>
                    <a:pt x="151" y="78"/>
                  </a:lnTo>
                  <a:lnTo>
                    <a:pt x="162" y="82"/>
                  </a:lnTo>
                  <a:lnTo>
                    <a:pt x="170" y="84"/>
                  </a:lnTo>
                  <a:lnTo>
                    <a:pt x="179" y="84"/>
                  </a:lnTo>
                  <a:lnTo>
                    <a:pt x="187" y="86"/>
                  </a:lnTo>
                  <a:lnTo>
                    <a:pt x="198" y="86"/>
                  </a:lnTo>
                  <a:lnTo>
                    <a:pt x="206" y="90"/>
                  </a:lnTo>
                  <a:lnTo>
                    <a:pt x="215" y="90"/>
                  </a:lnTo>
                  <a:lnTo>
                    <a:pt x="223" y="90"/>
                  </a:lnTo>
                  <a:lnTo>
                    <a:pt x="232" y="90"/>
                  </a:lnTo>
                  <a:lnTo>
                    <a:pt x="240" y="90"/>
                  </a:lnTo>
                  <a:lnTo>
                    <a:pt x="248" y="86"/>
                  </a:lnTo>
                  <a:lnTo>
                    <a:pt x="256" y="86"/>
                  </a:lnTo>
                  <a:lnTo>
                    <a:pt x="264" y="86"/>
                  </a:lnTo>
                  <a:lnTo>
                    <a:pt x="270" y="84"/>
                  </a:lnTo>
                  <a:lnTo>
                    <a:pt x="276" y="82"/>
                  </a:lnTo>
                  <a:lnTo>
                    <a:pt x="270" y="86"/>
                  </a:lnTo>
                  <a:lnTo>
                    <a:pt x="264" y="90"/>
                  </a:lnTo>
                  <a:lnTo>
                    <a:pt x="260" y="92"/>
                  </a:lnTo>
                  <a:lnTo>
                    <a:pt x="250" y="95"/>
                  </a:lnTo>
                  <a:lnTo>
                    <a:pt x="246" y="95"/>
                  </a:lnTo>
                  <a:lnTo>
                    <a:pt x="237" y="98"/>
                  </a:lnTo>
                  <a:lnTo>
                    <a:pt x="232" y="98"/>
                  </a:lnTo>
                  <a:lnTo>
                    <a:pt x="223" y="100"/>
                  </a:lnTo>
                  <a:lnTo>
                    <a:pt x="215" y="100"/>
                  </a:lnTo>
                  <a:lnTo>
                    <a:pt x="209" y="103"/>
                  </a:lnTo>
                  <a:lnTo>
                    <a:pt x="201" y="103"/>
                  </a:lnTo>
                  <a:lnTo>
                    <a:pt x="195" y="103"/>
                  </a:lnTo>
                  <a:lnTo>
                    <a:pt x="187" y="103"/>
                  </a:lnTo>
                  <a:lnTo>
                    <a:pt x="179" y="103"/>
                  </a:lnTo>
                  <a:lnTo>
                    <a:pt x="170" y="103"/>
                  </a:lnTo>
                  <a:lnTo>
                    <a:pt x="162" y="100"/>
                  </a:lnTo>
                  <a:lnTo>
                    <a:pt x="157" y="100"/>
                  </a:lnTo>
                  <a:lnTo>
                    <a:pt x="148" y="100"/>
                  </a:lnTo>
                  <a:lnTo>
                    <a:pt x="139" y="98"/>
                  </a:lnTo>
                  <a:lnTo>
                    <a:pt x="135" y="98"/>
                  </a:lnTo>
                  <a:lnTo>
                    <a:pt x="125" y="95"/>
                  </a:lnTo>
                  <a:lnTo>
                    <a:pt x="117" y="95"/>
                  </a:lnTo>
                  <a:lnTo>
                    <a:pt x="111" y="92"/>
                  </a:lnTo>
                  <a:lnTo>
                    <a:pt x="103" y="90"/>
                  </a:lnTo>
                  <a:lnTo>
                    <a:pt x="97" y="86"/>
                  </a:lnTo>
                  <a:lnTo>
                    <a:pt x="93" y="84"/>
                  </a:lnTo>
                  <a:lnTo>
                    <a:pt x="83" y="82"/>
                  </a:lnTo>
                  <a:lnTo>
                    <a:pt x="79" y="78"/>
                  </a:lnTo>
                  <a:lnTo>
                    <a:pt x="73" y="76"/>
                  </a:lnTo>
                  <a:lnTo>
                    <a:pt x="67" y="73"/>
                  </a:lnTo>
                  <a:lnTo>
                    <a:pt x="61" y="70"/>
                  </a:lnTo>
                  <a:lnTo>
                    <a:pt x="56" y="68"/>
                  </a:lnTo>
                  <a:lnTo>
                    <a:pt x="53" y="65"/>
                  </a:lnTo>
                  <a:lnTo>
                    <a:pt x="51" y="62"/>
                  </a:lnTo>
                  <a:lnTo>
                    <a:pt x="45" y="59"/>
                  </a:lnTo>
                  <a:lnTo>
                    <a:pt x="42" y="59"/>
                  </a:lnTo>
                  <a:lnTo>
                    <a:pt x="39" y="59"/>
                  </a:lnTo>
                  <a:lnTo>
                    <a:pt x="37" y="59"/>
                  </a:lnTo>
                  <a:lnTo>
                    <a:pt x="34" y="62"/>
                  </a:lnTo>
                  <a:lnTo>
                    <a:pt x="31" y="65"/>
                  </a:lnTo>
                  <a:lnTo>
                    <a:pt x="28" y="65"/>
                  </a:lnTo>
                  <a:lnTo>
                    <a:pt x="26" y="68"/>
                  </a:lnTo>
                  <a:lnTo>
                    <a:pt x="26" y="70"/>
                  </a:lnTo>
                  <a:lnTo>
                    <a:pt x="23" y="76"/>
                  </a:lnTo>
                  <a:lnTo>
                    <a:pt x="23" y="78"/>
                  </a:lnTo>
                  <a:lnTo>
                    <a:pt x="23" y="84"/>
                  </a:lnTo>
                  <a:lnTo>
                    <a:pt x="23" y="90"/>
                  </a:lnTo>
                  <a:lnTo>
                    <a:pt x="23" y="95"/>
                  </a:lnTo>
                  <a:lnTo>
                    <a:pt x="26" y="98"/>
                  </a:lnTo>
                  <a:lnTo>
                    <a:pt x="26" y="103"/>
                  </a:lnTo>
                  <a:lnTo>
                    <a:pt x="28" y="106"/>
                  </a:lnTo>
                  <a:lnTo>
                    <a:pt x="28" y="111"/>
                  </a:lnTo>
                  <a:lnTo>
                    <a:pt x="31" y="117"/>
                  </a:lnTo>
                  <a:lnTo>
                    <a:pt x="34" y="119"/>
                  </a:lnTo>
                  <a:lnTo>
                    <a:pt x="37" y="125"/>
                  </a:lnTo>
                  <a:lnTo>
                    <a:pt x="39" y="130"/>
                  </a:lnTo>
                  <a:lnTo>
                    <a:pt x="42" y="133"/>
                  </a:lnTo>
                  <a:lnTo>
                    <a:pt x="45" y="138"/>
                  </a:lnTo>
                  <a:lnTo>
                    <a:pt x="48" y="144"/>
                  </a:lnTo>
                  <a:lnTo>
                    <a:pt x="51" y="150"/>
                  </a:lnTo>
                  <a:lnTo>
                    <a:pt x="56" y="154"/>
                  </a:lnTo>
                  <a:lnTo>
                    <a:pt x="61" y="163"/>
                  </a:lnTo>
                  <a:lnTo>
                    <a:pt x="65" y="168"/>
                  </a:lnTo>
                  <a:lnTo>
                    <a:pt x="70" y="177"/>
                  </a:lnTo>
                  <a:lnTo>
                    <a:pt x="65" y="171"/>
                  </a:lnTo>
                  <a:lnTo>
                    <a:pt x="61" y="168"/>
                  </a:lnTo>
                  <a:lnTo>
                    <a:pt x="56" y="163"/>
                  </a:lnTo>
                  <a:lnTo>
                    <a:pt x="51" y="160"/>
                  </a:lnTo>
                  <a:lnTo>
                    <a:pt x="48" y="154"/>
                  </a:lnTo>
                  <a:lnTo>
                    <a:pt x="42" y="150"/>
                  </a:lnTo>
                  <a:lnTo>
                    <a:pt x="37" y="144"/>
                  </a:lnTo>
                  <a:lnTo>
                    <a:pt x="34" y="138"/>
                  </a:lnTo>
                  <a:lnTo>
                    <a:pt x="28" y="133"/>
                  </a:lnTo>
                  <a:lnTo>
                    <a:pt x="26" y="127"/>
                  </a:lnTo>
                  <a:lnTo>
                    <a:pt x="23" y="123"/>
                  </a:lnTo>
                  <a:lnTo>
                    <a:pt x="20" y="117"/>
                  </a:lnTo>
                  <a:lnTo>
                    <a:pt x="17" y="113"/>
                  </a:lnTo>
                  <a:lnTo>
                    <a:pt x="14" y="109"/>
                  </a:lnTo>
                  <a:lnTo>
                    <a:pt x="12" y="103"/>
                  </a:lnTo>
                  <a:lnTo>
                    <a:pt x="12" y="98"/>
                  </a:lnTo>
                  <a:lnTo>
                    <a:pt x="6" y="84"/>
                  </a:lnTo>
                  <a:lnTo>
                    <a:pt x="3" y="70"/>
                  </a:lnTo>
                  <a:lnTo>
                    <a:pt x="0" y="54"/>
                  </a:lnTo>
                  <a:lnTo>
                    <a:pt x="0" y="37"/>
                  </a:lnTo>
                  <a:lnTo>
                    <a:pt x="0" y="24"/>
                  </a:lnTo>
                  <a:lnTo>
                    <a:pt x="6" y="8"/>
                  </a:lnTo>
                  <a:lnTo>
                    <a:pt x="9" y="0"/>
                  </a:lnTo>
                  <a:lnTo>
                    <a:pt x="59" y="0"/>
                  </a:lnTo>
                </a:path>
              </a:pathLst>
            </a:custGeom>
            <a:solidFill>
              <a:srgbClr val="E6C000"/>
            </a:solidFill>
            <a:ln w="12700" cap="rnd">
              <a:solidFill>
                <a:srgbClr val="3366FF"/>
              </a:solidFill>
              <a:round/>
              <a:headEnd/>
              <a:tailEnd/>
            </a:ln>
          </p:spPr>
          <p:txBody>
            <a:bodyPr/>
            <a:lstStyle/>
            <a:p>
              <a:endParaRPr lang="fr-FR"/>
            </a:p>
          </p:txBody>
        </p:sp>
        <p:sp>
          <p:nvSpPr>
            <p:cNvPr id="53323" name="Freeform 93"/>
            <p:cNvSpPr>
              <a:spLocks/>
            </p:cNvSpPr>
            <p:nvPr/>
          </p:nvSpPr>
          <p:spPr bwMode="auto">
            <a:xfrm>
              <a:off x="3314" y="2043"/>
              <a:ext cx="25" cy="3"/>
            </a:xfrm>
            <a:custGeom>
              <a:avLst/>
              <a:gdLst>
                <a:gd name="T0" fmla="*/ 6 w 27"/>
                <a:gd name="T1" fmla="*/ 1 h 6"/>
                <a:gd name="T2" fmla="*/ 6 w 27"/>
                <a:gd name="T3" fmla="*/ 1 h 6"/>
                <a:gd name="T4" fmla="*/ 6 w 27"/>
                <a:gd name="T5" fmla="*/ 1 h 6"/>
                <a:gd name="T6" fmla="*/ 6 w 27"/>
                <a:gd name="T7" fmla="*/ 1 h 6"/>
                <a:gd name="T8" fmla="*/ 6 w 27"/>
                <a:gd name="T9" fmla="*/ 1 h 6"/>
                <a:gd name="T10" fmla="*/ 6 w 27"/>
                <a:gd name="T11" fmla="*/ 1 h 6"/>
                <a:gd name="T12" fmla="*/ 6 w 27"/>
                <a:gd name="T13" fmla="*/ 1 h 6"/>
                <a:gd name="T14" fmla="*/ 6 w 27"/>
                <a:gd name="T15" fmla="*/ 1 h 6"/>
                <a:gd name="T16" fmla="*/ 4 w 27"/>
                <a:gd name="T17" fmla="*/ 1 h 6"/>
                <a:gd name="T18" fmla="*/ 4 w 27"/>
                <a:gd name="T19" fmla="*/ 0 h 6"/>
                <a:gd name="T20" fmla="*/ 3 w 27"/>
                <a:gd name="T21" fmla="*/ 1 h 6"/>
                <a:gd name="T22" fmla="*/ 0 w 27"/>
                <a:gd name="T23" fmla="*/ 1 h 6"/>
                <a:gd name="T24" fmla="*/ 0 w 27"/>
                <a:gd name="T25" fmla="*/ 1 h 6"/>
                <a:gd name="T26" fmla="*/ 3 w 27"/>
                <a:gd name="T27" fmla="*/ 1 h 6"/>
                <a:gd name="T28" fmla="*/ 6 w 27"/>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6"/>
                <a:gd name="T47" fmla="*/ 27 w 27"/>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6">
                  <a:moveTo>
                    <a:pt x="26" y="5"/>
                  </a:moveTo>
                  <a:lnTo>
                    <a:pt x="24" y="4"/>
                  </a:lnTo>
                  <a:lnTo>
                    <a:pt x="20" y="2"/>
                  </a:lnTo>
                  <a:lnTo>
                    <a:pt x="15" y="1"/>
                  </a:lnTo>
                  <a:lnTo>
                    <a:pt x="13" y="2"/>
                  </a:lnTo>
                  <a:lnTo>
                    <a:pt x="11" y="2"/>
                  </a:lnTo>
                  <a:lnTo>
                    <a:pt x="9" y="2"/>
                  </a:lnTo>
                  <a:lnTo>
                    <a:pt x="6" y="1"/>
                  </a:lnTo>
                  <a:lnTo>
                    <a:pt x="4" y="1"/>
                  </a:lnTo>
                  <a:lnTo>
                    <a:pt x="4" y="0"/>
                  </a:lnTo>
                  <a:lnTo>
                    <a:pt x="3" y="1"/>
                  </a:lnTo>
                  <a:lnTo>
                    <a:pt x="0" y="2"/>
                  </a:lnTo>
                  <a:lnTo>
                    <a:pt x="0" y="3"/>
                  </a:lnTo>
                  <a:lnTo>
                    <a:pt x="3" y="5"/>
                  </a:lnTo>
                  <a:lnTo>
                    <a:pt x="26" y="5"/>
                  </a:lnTo>
                </a:path>
              </a:pathLst>
            </a:custGeom>
            <a:solidFill>
              <a:srgbClr val="FFFF00"/>
            </a:solidFill>
            <a:ln w="12700" cap="rnd">
              <a:solidFill>
                <a:srgbClr val="3366FF"/>
              </a:solidFill>
              <a:round/>
              <a:headEnd/>
              <a:tailEnd/>
            </a:ln>
          </p:spPr>
          <p:txBody>
            <a:bodyPr/>
            <a:lstStyle/>
            <a:p>
              <a:endParaRPr lang="fr-FR"/>
            </a:p>
          </p:txBody>
        </p:sp>
        <p:sp>
          <p:nvSpPr>
            <p:cNvPr id="53324" name="Freeform 94"/>
            <p:cNvSpPr>
              <a:spLocks/>
            </p:cNvSpPr>
            <p:nvPr/>
          </p:nvSpPr>
          <p:spPr bwMode="auto">
            <a:xfrm>
              <a:off x="3235" y="1951"/>
              <a:ext cx="69" cy="98"/>
            </a:xfrm>
            <a:custGeom>
              <a:avLst/>
              <a:gdLst>
                <a:gd name="T0" fmla="*/ 45 w 69"/>
                <a:gd name="T1" fmla="*/ 97 h 98"/>
                <a:gd name="T2" fmla="*/ 48 w 69"/>
                <a:gd name="T3" fmla="*/ 97 h 98"/>
                <a:gd name="T4" fmla="*/ 50 w 69"/>
                <a:gd name="T5" fmla="*/ 92 h 98"/>
                <a:gd name="T6" fmla="*/ 52 w 69"/>
                <a:gd name="T7" fmla="*/ 89 h 98"/>
                <a:gd name="T8" fmla="*/ 55 w 69"/>
                <a:gd name="T9" fmla="*/ 84 h 98"/>
                <a:gd name="T10" fmla="*/ 58 w 69"/>
                <a:gd name="T11" fmla="*/ 81 h 98"/>
                <a:gd name="T12" fmla="*/ 61 w 69"/>
                <a:gd name="T13" fmla="*/ 76 h 98"/>
                <a:gd name="T14" fmla="*/ 63 w 69"/>
                <a:gd name="T15" fmla="*/ 71 h 98"/>
                <a:gd name="T16" fmla="*/ 65 w 69"/>
                <a:gd name="T17" fmla="*/ 65 h 98"/>
                <a:gd name="T18" fmla="*/ 68 w 69"/>
                <a:gd name="T19" fmla="*/ 60 h 98"/>
                <a:gd name="T20" fmla="*/ 68 w 69"/>
                <a:gd name="T21" fmla="*/ 54 h 98"/>
                <a:gd name="T22" fmla="*/ 68 w 69"/>
                <a:gd name="T23" fmla="*/ 47 h 98"/>
                <a:gd name="T24" fmla="*/ 68 w 69"/>
                <a:gd name="T25" fmla="*/ 39 h 98"/>
                <a:gd name="T26" fmla="*/ 68 w 69"/>
                <a:gd name="T27" fmla="*/ 28 h 98"/>
                <a:gd name="T28" fmla="*/ 68 w 69"/>
                <a:gd name="T29" fmla="*/ 21 h 98"/>
                <a:gd name="T30" fmla="*/ 65 w 69"/>
                <a:gd name="T31" fmla="*/ 13 h 98"/>
                <a:gd name="T32" fmla="*/ 61 w 69"/>
                <a:gd name="T33" fmla="*/ 5 h 98"/>
                <a:gd name="T34" fmla="*/ 55 w 69"/>
                <a:gd name="T35" fmla="*/ 0 h 98"/>
                <a:gd name="T36" fmla="*/ 58 w 69"/>
                <a:gd name="T37" fmla="*/ 5 h 98"/>
                <a:gd name="T38" fmla="*/ 61 w 69"/>
                <a:gd name="T39" fmla="*/ 13 h 98"/>
                <a:gd name="T40" fmla="*/ 61 w 69"/>
                <a:gd name="T41" fmla="*/ 24 h 98"/>
                <a:gd name="T42" fmla="*/ 63 w 69"/>
                <a:gd name="T43" fmla="*/ 34 h 98"/>
                <a:gd name="T44" fmla="*/ 63 w 69"/>
                <a:gd name="T45" fmla="*/ 45 h 98"/>
                <a:gd name="T46" fmla="*/ 61 w 69"/>
                <a:gd name="T47" fmla="*/ 52 h 98"/>
                <a:gd name="T48" fmla="*/ 55 w 69"/>
                <a:gd name="T49" fmla="*/ 60 h 98"/>
                <a:gd name="T50" fmla="*/ 48 w 69"/>
                <a:gd name="T51" fmla="*/ 65 h 98"/>
                <a:gd name="T52" fmla="*/ 45 w 69"/>
                <a:gd name="T53" fmla="*/ 65 h 98"/>
                <a:gd name="T54" fmla="*/ 43 w 69"/>
                <a:gd name="T55" fmla="*/ 63 h 98"/>
                <a:gd name="T56" fmla="*/ 43 w 69"/>
                <a:gd name="T57" fmla="*/ 60 h 98"/>
                <a:gd name="T58" fmla="*/ 40 w 69"/>
                <a:gd name="T59" fmla="*/ 58 h 98"/>
                <a:gd name="T60" fmla="*/ 38 w 69"/>
                <a:gd name="T61" fmla="*/ 54 h 98"/>
                <a:gd name="T62" fmla="*/ 36 w 69"/>
                <a:gd name="T63" fmla="*/ 52 h 98"/>
                <a:gd name="T64" fmla="*/ 30 w 69"/>
                <a:gd name="T65" fmla="*/ 52 h 98"/>
                <a:gd name="T66" fmla="*/ 23 w 69"/>
                <a:gd name="T67" fmla="*/ 52 h 98"/>
                <a:gd name="T68" fmla="*/ 20 w 69"/>
                <a:gd name="T69" fmla="*/ 52 h 98"/>
                <a:gd name="T70" fmla="*/ 15 w 69"/>
                <a:gd name="T71" fmla="*/ 54 h 98"/>
                <a:gd name="T72" fmla="*/ 10 w 69"/>
                <a:gd name="T73" fmla="*/ 58 h 98"/>
                <a:gd name="T74" fmla="*/ 7 w 69"/>
                <a:gd name="T75" fmla="*/ 63 h 98"/>
                <a:gd name="T76" fmla="*/ 5 w 69"/>
                <a:gd name="T77" fmla="*/ 65 h 98"/>
                <a:gd name="T78" fmla="*/ 2 w 69"/>
                <a:gd name="T79" fmla="*/ 71 h 98"/>
                <a:gd name="T80" fmla="*/ 2 w 69"/>
                <a:gd name="T81" fmla="*/ 76 h 98"/>
                <a:gd name="T82" fmla="*/ 0 w 69"/>
                <a:gd name="T83" fmla="*/ 81 h 98"/>
                <a:gd name="T84" fmla="*/ 0 w 69"/>
                <a:gd name="T85" fmla="*/ 86 h 98"/>
                <a:gd name="T86" fmla="*/ 0 w 69"/>
                <a:gd name="T87" fmla="*/ 92 h 98"/>
                <a:gd name="T88" fmla="*/ 2 w 69"/>
                <a:gd name="T89" fmla="*/ 94 h 98"/>
                <a:gd name="T90" fmla="*/ 2 w 69"/>
                <a:gd name="T91" fmla="*/ 97 h 98"/>
                <a:gd name="T92" fmla="*/ 45 w 69"/>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98"/>
                <a:gd name="T143" fmla="*/ 69 w 69"/>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98">
                  <a:moveTo>
                    <a:pt x="45" y="97"/>
                  </a:moveTo>
                  <a:lnTo>
                    <a:pt x="48" y="97"/>
                  </a:lnTo>
                  <a:lnTo>
                    <a:pt x="50" y="92"/>
                  </a:lnTo>
                  <a:lnTo>
                    <a:pt x="52" y="89"/>
                  </a:lnTo>
                  <a:lnTo>
                    <a:pt x="55" y="84"/>
                  </a:lnTo>
                  <a:lnTo>
                    <a:pt x="58" y="81"/>
                  </a:lnTo>
                  <a:lnTo>
                    <a:pt x="61" y="76"/>
                  </a:lnTo>
                  <a:lnTo>
                    <a:pt x="63" y="71"/>
                  </a:lnTo>
                  <a:lnTo>
                    <a:pt x="65" y="65"/>
                  </a:lnTo>
                  <a:lnTo>
                    <a:pt x="68" y="60"/>
                  </a:lnTo>
                  <a:lnTo>
                    <a:pt x="68" y="54"/>
                  </a:lnTo>
                  <a:lnTo>
                    <a:pt x="68" y="47"/>
                  </a:lnTo>
                  <a:lnTo>
                    <a:pt x="68" y="39"/>
                  </a:lnTo>
                  <a:lnTo>
                    <a:pt x="68" y="28"/>
                  </a:lnTo>
                  <a:lnTo>
                    <a:pt x="68" y="21"/>
                  </a:lnTo>
                  <a:lnTo>
                    <a:pt x="65" y="13"/>
                  </a:lnTo>
                  <a:lnTo>
                    <a:pt x="61" y="5"/>
                  </a:lnTo>
                  <a:lnTo>
                    <a:pt x="55" y="0"/>
                  </a:lnTo>
                  <a:lnTo>
                    <a:pt x="58" y="5"/>
                  </a:lnTo>
                  <a:lnTo>
                    <a:pt x="61" y="13"/>
                  </a:lnTo>
                  <a:lnTo>
                    <a:pt x="61" y="24"/>
                  </a:lnTo>
                  <a:lnTo>
                    <a:pt x="63" y="34"/>
                  </a:lnTo>
                  <a:lnTo>
                    <a:pt x="63" y="45"/>
                  </a:lnTo>
                  <a:lnTo>
                    <a:pt x="61" y="52"/>
                  </a:lnTo>
                  <a:lnTo>
                    <a:pt x="55" y="60"/>
                  </a:lnTo>
                  <a:lnTo>
                    <a:pt x="48" y="65"/>
                  </a:lnTo>
                  <a:lnTo>
                    <a:pt x="45" y="65"/>
                  </a:lnTo>
                  <a:lnTo>
                    <a:pt x="43" y="63"/>
                  </a:lnTo>
                  <a:lnTo>
                    <a:pt x="43" y="60"/>
                  </a:lnTo>
                  <a:lnTo>
                    <a:pt x="40" y="58"/>
                  </a:lnTo>
                  <a:lnTo>
                    <a:pt x="38" y="54"/>
                  </a:lnTo>
                  <a:lnTo>
                    <a:pt x="36" y="52"/>
                  </a:lnTo>
                  <a:lnTo>
                    <a:pt x="30" y="52"/>
                  </a:lnTo>
                  <a:lnTo>
                    <a:pt x="23" y="52"/>
                  </a:lnTo>
                  <a:lnTo>
                    <a:pt x="20" y="52"/>
                  </a:lnTo>
                  <a:lnTo>
                    <a:pt x="15" y="54"/>
                  </a:lnTo>
                  <a:lnTo>
                    <a:pt x="10" y="58"/>
                  </a:lnTo>
                  <a:lnTo>
                    <a:pt x="7" y="63"/>
                  </a:lnTo>
                  <a:lnTo>
                    <a:pt x="5" y="65"/>
                  </a:lnTo>
                  <a:lnTo>
                    <a:pt x="2" y="71"/>
                  </a:lnTo>
                  <a:lnTo>
                    <a:pt x="2" y="76"/>
                  </a:lnTo>
                  <a:lnTo>
                    <a:pt x="0" y="81"/>
                  </a:lnTo>
                  <a:lnTo>
                    <a:pt x="0" y="86"/>
                  </a:lnTo>
                  <a:lnTo>
                    <a:pt x="0" y="92"/>
                  </a:lnTo>
                  <a:lnTo>
                    <a:pt x="2" y="94"/>
                  </a:lnTo>
                  <a:lnTo>
                    <a:pt x="2" y="97"/>
                  </a:lnTo>
                  <a:lnTo>
                    <a:pt x="45" y="97"/>
                  </a:lnTo>
                </a:path>
              </a:pathLst>
            </a:custGeom>
            <a:solidFill>
              <a:srgbClr val="FFFF00"/>
            </a:solidFill>
            <a:ln w="12700" cap="rnd">
              <a:solidFill>
                <a:srgbClr val="3366FF"/>
              </a:solidFill>
              <a:round/>
              <a:headEnd/>
              <a:tailEnd/>
            </a:ln>
          </p:spPr>
          <p:txBody>
            <a:bodyPr/>
            <a:lstStyle/>
            <a:p>
              <a:endParaRPr lang="fr-FR"/>
            </a:p>
          </p:txBody>
        </p:sp>
        <p:sp>
          <p:nvSpPr>
            <p:cNvPr id="53325" name="Freeform 95"/>
            <p:cNvSpPr>
              <a:spLocks/>
            </p:cNvSpPr>
            <p:nvPr/>
          </p:nvSpPr>
          <p:spPr bwMode="auto">
            <a:xfrm>
              <a:off x="3249" y="1854"/>
              <a:ext cx="43" cy="62"/>
            </a:xfrm>
            <a:custGeom>
              <a:avLst/>
              <a:gdLst>
                <a:gd name="T0" fmla="*/ 28 w 43"/>
                <a:gd name="T1" fmla="*/ 0 h 65"/>
                <a:gd name="T2" fmla="*/ 33 w 43"/>
                <a:gd name="T3" fmla="*/ 7 h 65"/>
                <a:gd name="T4" fmla="*/ 37 w 43"/>
                <a:gd name="T5" fmla="*/ 10 h 65"/>
                <a:gd name="T6" fmla="*/ 40 w 43"/>
                <a:gd name="T7" fmla="*/ 10 h 65"/>
                <a:gd name="T8" fmla="*/ 40 w 43"/>
                <a:gd name="T9" fmla="*/ 10 h 65"/>
                <a:gd name="T10" fmla="*/ 42 w 43"/>
                <a:gd name="T11" fmla="*/ 10 h 65"/>
                <a:gd name="T12" fmla="*/ 42 w 43"/>
                <a:gd name="T13" fmla="*/ 10 h 65"/>
                <a:gd name="T14" fmla="*/ 40 w 43"/>
                <a:gd name="T15" fmla="*/ 10 h 65"/>
                <a:gd name="T16" fmla="*/ 40 w 43"/>
                <a:gd name="T17" fmla="*/ 10 h 65"/>
                <a:gd name="T18" fmla="*/ 37 w 43"/>
                <a:gd name="T19" fmla="*/ 10 h 65"/>
                <a:gd name="T20" fmla="*/ 37 w 43"/>
                <a:gd name="T21" fmla="*/ 10 h 65"/>
                <a:gd name="T22" fmla="*/ 35 w 43"/>
                <a:gd name="T23" fmla="*/ 10 h 65"/>
                <a:gd name="T24" fmla="*/ 33 w 43"/>
                <a:gd name="T25" fmla="*/ 10 h 65"/>
                <a:gd name="T26" fmla="*/ 30 w 43"/>
                <a:gd name="T27" fmla="*/ 10 h 65"/>
                <a:gd name="T28" fmla="*/ 28 w 43"/>
                <a:gd name="T29" fmla="*/ 10 h 65"/>
                <a:gd name="T30" fmla="*/ 25 w 43"/>
                <a:gd name="T31" fmla="*/ 10 h 65"/>
                <a:gd name="T32" fmla="*/ 23 w 43"/>
                <a:gd name="T33" fmla="*/ 10 h 65"/>
                <a:gd name="T34" fmla="*/ 21 w 43"/>
                <a:gd name="T35" fmla="*/ 10 h 65"/>
                <a:gd name="T36" fmla="*/ 19 w 43"/>
                <a:gd name="T37" fmla="*/ 10 h 65"/>
                <a:gd name="T38" fmla="*/ 19 w 43"/>
                <a:gd name="T39" fmla="*/ 10 h 65"/>
                <a:gd name="T40" fmla="*/ 19 w 43"/>
                <a:gd name="T41" fmla="*/ 10 h 65"/>
                <a:gd name="T42" fmla="*/ 19 w 43"/>
                <a:gd name="T43" fmla="*/ 10 h 65"/>
                <a:gd name="T44" fmla="*/ 21 w 43"/>
                <a:gd name="T45" fmla="*/ 10 h 65"/>
                <a:gd name="T46" fmla="*/ 21 w 43"/>
                <a:gd name="T47" fmla="*/ 10 h 65"/>
                <a:gd name="T48" fmla="*/ 23 w 43"/>
                <a:gd name="T49" fmla="*/ 10 h 65"/>
                <a:gd name="T50" fmla="*/ 25 w 43"/>
                <a:gd name="T51" fmla="*/ 10 h 65"/>
                <a:gd name="T52" fmla="*/ 25 w 43"/>
                <a:gd name="T53" fmla="*/ 10 h 65"/>
                <a:gd name="T54" fmla="*/ 28 w 43"/>
                <a:gd name="T55" fmla="*/ 10 h 65"/>
                <a:gd name="T56" fmla="*/ 28 w 43"/>
                <a:gd name="T57" fmla="*/ 10 h 65"/>
                <a:gd name="T58" fmla="*/ 28 w 43"/>
                <a:gd name="T59" fmla="*/ 10 h 65"/>
                <a:gd name="T60" fmla="*/ 28 w 43"/>
                <a:gd name="T61" fmla="*/ 10 h 65"/>
                <a:gd name="T62" fmla="*/ 28 w 43"/>
                <a:gd name="T63" fmla="*/ 10 h 65"/>
                <a:gd name="T64" fmla="*/ 25 w 43"/>
                <a:gd name="T65" fmla="*/ 10 h 65"/>
                <a:gd name="T66" fmla="*/ 23 w 43"/>
                <a:gd name="T67" fmla="*/ 10 h 65"/>
                <a:gd name="T68" fmla="*/ 19 w 43"/>
                <a:gd name="T69" fmla="*/ 10 h 65"/>
                <a:gd name="T70" fmla="*/ 17 w 43"/>
                <a:gd name="T71" fmla="*/ 10 h 65"/>
                <a:gd name="T72" fmla="*/ 14 w 43"/>
                <a:gd name="T73" fmla="*/ 10 h 65"/>
                <a:gd name="T74" fmla="*/ 10 w 43"/>
                <a:gd name="T75" fmla="*/ 10 h 65"/>
                <a:gd name="T76" fmla="*/ 7 w 43"/>
                <a:gd name="T77" fmla="*/ 10 h 65"/>
                <a:gd name="T78" fmla="*/ 5 w 43"/>
                <a:gd name="T79" fmla="*/ 10 h 65"/>
                <a:gd name="T80" fmla="*/ 0 w 43"/>
                <a:gd name="T81" fmla="*/ 10 h 65"/>
                <a:gd name="T82" fmla="*/ 2 w 43"/>
                <a:gd name="T83" fmla="*/ 10 h 65"/>
                <a:gd name="T84" fmla="*/ 7 w 43"/>
                <a:gd name="T85" fmla="*/ 10 h 65"/>
                <a:gd name="T86" fmla="*/ 10 w 43"/>
                <a:gd name="T87" fmla="*/ 10 h 65"/>
                <a:gd name="T88" fmla="*/ 10 w 43"/>
                <a:gd name="T89" fmla="*/ 10 h 65"/>
                <a:gd name="T90" fmla="*/ 12 w 43"/>
                <a:gd name="T91" fmla="*/ 10 h 65"/>
                <a:gd name="T92" fmla="*/ 14 w 43"/>
                <a:gd name="T93" fmla="*/ 10 h 65"/>
                <a:gd name="T94" fmla="*/ 17 w 43"/>
                <a:gd name="T95" fmla="*/ 9 h 65"/>
                <a:gd name="T96" fmla="*/ 19 w 43"/>
                <a:gd name="T97" fmla="*/ 9 h 65"/>
                <a:gd name="T98" fmla="*/ 21 w 43"/>
                <a:gd name="T99" fmla="*/ 7 h 65"/>
                <a:gd name="T100" fmla="*/ 23 w 43"/>
                <a:gd name="T101" fmla="*/ 4 h 65"/>
                <a:gd name="T102" fmla="*/ 25 w 43"/>
                <a:gd name="T103" fmla="*/ 2 h 65"/>
                <a:gd name="T104" fmla="*/ 28 w 43"/>
                <a:gd name="T105" fmla="*/ 2 h 65"/>
                <a:gd name="T106" fmla="*/ 28 w 43"/>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65"/>
                <a:gd name="T164" fmla="*/ 43 w 43"/>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65">
                  <a:moveTo>
                    <a:pt x="28" y="0"/>
                  </a:moveTo>
                  <a:lnTo>
                    <a:pt x="33" y="7"/>
                  </a:lnTo>
                  <a:lnTo>
                    <a:pt x="37" y="14"/>
                  </a:lnTo>
                  <a:lnTo>
                    <a:pt x="40" y="20"/>
                  </a:lnTo>
                  <a:lnTo>
                    <a:pt x="40" y="27"/>
                  </a:lnTo>
                  <a:lnTo>
                    <a:pt x="42" y="34"/>
                  </a:lnTo>
                  <a:lnTo>
                    <a:pt x="42" y="39"/>
                  </a:lnTo>
                  <a:lnTo>
                    <a:pt x="40" y="46"/>
                  </a:lnTo>
                  <a:lnTo>
                    <a:pt x="40" y="52"/>
                  </a:lnTo>
                  <a:lnTo>
                    <a:pt x="37" y="57"/>
                  </a:lnTo>
                  <a:lnTo>
                    <a:pt x="37" y="59"/>
                  </a:lnTo>
                  <a:lnTo>
                    <a:pt x="35" y="61"/>
                  </a:lnTo>
                  <a:lnTo>
                    <a:pt x="33" y="64"/>
                  </a:lnTo>
                  <a:lnTo>
                    <a:pt x="30" y="64"/>
                  </a:lnTo>
                  <a:lnTo>
                    <a:pt x="28" y="64"/>
                  </a:lnTo>
                  <a:lnTo>
                    <a:pt x="25" y="64"/>
                  </a:lnTo>
                  <a:lnTo>
                    <a:pt x="23" y="64"/>
                  </a:lnTo>
                  <a:lnTo>
                    <a:pt x="21" y="59"/>
                  </a:lnTo>
                  <a:lnTo>
                    <a:pt x="19" y="57"/>
                  </a:lnTo>
                  <a:lnTo>
                    <a:pt x="19" y="54"/>
                  </a:lnTo>
                  <a:lnTo>
                    <a:pt x="19" y="52"/>
                  </a:lnTo>
                  <a:lnTo>
                    <a:pt x="19" y="49"/>
                  </a:lnTo>
                  <a:lnTo>
                    <a:pt x="21" y="44"/>
                  </a:lnTo>
                  <a:lnTo>
                    <a:pt x="21" y="41"/>
                  </a:lnTo>
                  <a:lnTo>
                    <a:pt x="23" y="36"/>
                  </a:lnTo>
                  <a:lnTo>
                    <a:pt x="25" y="34"/>
                  </a:lnTo>
                  <a:lnTo>
                    <a:pt x="25" y="32"/>
                  </a:lnTo>
                  <a:lnTo>
                    <a:pt x="28" y="27"/>
                  </a:lnTo>
                  <a:lnTo>
                    <a:pt x="28" y="24"/>
                  </a:lnTo>
                  <a:lnTo>
                    <a:pt x="28" y="22"/>
                  </a:lnTo>
                  <a:lnTo>
                    <a:pt x="28" y="20"/>
                  </a:lnTo>
                  <a:lnTo>
                    <a:pt x="28" y="14"/>
                  </a:lnTo>
                  <a:lnTo>
                    <a:pt x="25" y="12"/>
                  </a:lnTo>
                  <a:lnTo>
                    <a:pt x="23" y="12"/>
                  </a:lnTo>
                  <a:lnTo>
                    <a:pt x="19" y="14"/>
                  </a:lnTo>
                  <a:lnTo>
                    <a:pt x="17" y="14"/>
                  </a:lnTo>
                  <a:lnTo>
                    <a:pt x="14" y="14"/>
                  </a:lnTo>
                  <a:lnTo>
                    <a:pt x="10" y="17"/>
                  </a:lnTo>
                  <a:lnTo>
                    <a:pt x="7" y="17"/>
                  </a:lnTo>
                  <a:lnTo>
                    <a:pt x="5" y="17"/>
                  </a:lnTo>
                  <a:lnTo>
                    <a:pt x="0" y="17"/>
                  </a:lnTo>
                  <a:lnTo>
                    <a:pt x="2" y="14"/>
                  </a:lnTo>
                  <a:lnTo>
                    <a:pt x="7" y="14"/>
                  </a:lnTo>
                  <a:lnTo>
                    <a:pt x="10" y="14"/>
                  </a:lnTo>
                  <a:lnTo>
                    <a:pt x="10" y="12"/>
                  </a:lnTo>
                  <a:lnTo>
                    <a:pt x="12" y="12"/>
                  </a:lnTo>
                  <a:lnTo>
                    <a:pt x="14" y="12"/>
                  </a:lnTo>
                  <a:lnTo>
                    <a:pt x="17" y="9"/>
                  </a:lnTo>
                  <a:lnTo>
                    <a:pt x="19" y="9"/>
                  </a:lnTo>
                  <a:lnTo>
                    <a:pt x="21" y="7"/>
                  </a:lnTo>
                  <a:lnTo>
                    <a:pt x="23" y="4"/>
                  </a:lnTo>
                  <a:lnTo>
                    <a:pt x="25" y="2"/>
                  </a:lnTo>
                  <a:lnTo>
                    <a:pt x="28" y="2"/>
                  </a:lnTo>
                  <a:lnTo>
                    <a:pt x="28" y="0"/>
                  </a:lnTo>
                </a:path>
              </a:pathLst>
            </a:custGeom>
            <a:solidFill>
              <a:srgbClr val="FFFF00"/>
            </a:solidFill>
            <a:ln w="12700" cap="rnd">
              <a:solidFill>
                <a:srgbClr val="3366FF"/>
              </a:solidFill>
              <a:round/>
              <a:headEnd/>
              <a:tailEnd/>
            </a:ln>
          </p:spPr>
          <p:txBody>
            <a:bodyPr/>
            <a:lstStyle/>
            <a:p>
              <a:endParaRPr lang="fr-FR"/>
            </a:p>
          </p:txBody>
        </p:sp>
        <p:sp>
          <p:nvSpPr>
            <p:cNvPr id="53326" name="Freeform 96"/>
            <p:cNvSpPr>
              <a:spLocks/>
            </p:cNvSpPr>
            <p:nvPr/>
          </p:nvSpPr>
          <p:spPr bwMode="auto">
            <a:xfrm>
              <a:off x="3276" y="1790"/>
              <a:ext cx="3" cy="41"/>
            </a:xfrm>
            <a:custGeom>
              <a:avLst/>
              <a:gdLst>
                <a:gd name="T0" fmla="*/ 0 w 6"/>
                <a:gd name="T1" fmla="*/ 0 h 41"/>
                <a:gd name="T2" fmla="*/ 0 w 6"/>
                <a:gd name="T3" fmla="*/ 0 h 41"/>
                <a:gd name="T4" fmla="*/ 0 w 6"/>
                <a:gd name="T5" fmla="*/ 2 h 41"/>
                <a:gd name="T6" fmla="*/ 1 w 6"/>
                <a:gd name="T7" fmla="*/ 5 h 41"/>
                <a:gd name="T8" fmla="*/ 1 w 6"/>
                <a:gd name="T9" fmla="*/ 9 h 41"/>
                <a:gd name="T10" fmla="*/ 1 w 6"/>
                <a:gd name="T11" fmla="*/ 12 h 41"/>
                <a:gd name="T12" fmla="*/ 1 w 6"/>
                <a:gd name="T13" fmla="*/ 17 h 41"/>
                <a:gd name="T14" fmla="*/ 1 w 6"/>
                <a:gd name="T15" fmla="*/ 19 h 41"/>
                <a:gd name="T16" fmla="*/ 1 w 6"/>
                <a:gd name="T17" fmla="*/ 20 h 41"/>
                <a:gd name="T18" fmla="*/ 1 w 6"/>
                <a:gd name="T19" fmla="*/ 23 h 41"/>
                <a:gd name="T20" fmla="*/ 1 w 6"/>
                <a:gd name="T21" fmla="*/ 25 h 41"/>
                <a:gd name="T22" fmla="*/ 1 w 6"/>
                <a:gd name="T23" fmla="*/ 28 h 41"/>
                <a:gd name="T24" fmla="*/ 1 w 6"/>
                <a:gd name="T25" fmla="*/ 30 h 41"/>
                <a:gd name="T26" fmla="*/ 1 w 6"/>
                <a:gd name="T27" fmla="*/ 32 h 41"/>
                <a:gd name="T28" fmla="*/ 1 w 6"/>
                <a:gd name="T29" fmla="*/ 35 h 41"/>
                <a:gd name="T30" fmla="*/ 1 w 6"/>
                <a:gd name="T31" fmla="*/ 37 h 41"/>
                <a:gd name="T32" fmla="*/ 1 w 6"/>
                <a:gd name="T33" fmla="*/ 40 h 41"/>
                <a:gd name="T34" fmla="*/ 1 w 6"/>
                <a:gd name="T35" fmla="*/ 40 h 41"/>
                <a:gd name="T36" fmla="*/ 1 w 6"/>
                <a:gd name="T37" fmla="*/ 40 h 41"/>
                <a:gd name="T38" fmla="*/ 1 w 6"/>
                <a:gd name="T39" fmla="*/ 40 h 41"/>
                <a:gd name="T40" fmla="*/ 1 w 6"/>
                <a:gd name="T41" fmla="*/ 37 h 41"/>
                <a:gd name="T42" fmla="*/ 1 w 6"/>
                <a:gd name="T43" fmla="*/ 35 h 41"/>
                <a:gd name="T44" fmla="*/ 1 w 6"/>
                <a:gd name="T45" fmla="*/ 30 h 41"/>
                <a:gd name="T46" fmla="*/ 1 w 6"/>
                <a:gd name="T47" fmla="*/ 28 h 41"/>
                <a:gd name="T48" fmla="*/ 1 w 6"/>
                <a:gd name="T49" fmla="*/ 25 h 41"/>
                <a:gd name="T50" fmla="*/ 1 w 6"/>
                <a:gd name="T51" fmla="*/ 23 h 41"/>
                <a:gd name="T52" fmla="*/ 1 w 6"/>
                <a:gd name="T53" fmla="*/ 20 h 41"/>
                <a:gd name="T54" fmla="*/ 1 w 6"/>
                <a:gd name="T55" fmla="*/ 14 h 41"/>
                <a:gd name="T56" fmla="*/ 1 w 6"/>
                <a:gd name="T57" fmla="*/ 9 h 41"/>
                <a:gd name="T58" fmla="*/ 1 w 6"/>
                <a:gd name="T59" fmla="*/ 7 h 41"/>
                <a:gd name="T60" fmla="*/ 1 w 6"/>
                <a:gd name="T61" fmla="*/ 5 h 41"/>
                <a:gd name="T62" fmla="*/ 1 w 6"/>
                <a:gd name="T63" fmla="*/ 2 h 41"/>
                <a:gd name="T64" fmla="*/ 0 w 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41"/>
                <a:gd name="T101" fmla="*/ 6 w 6"/>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41">
                  <a:moveTo>
                    <a:pt x="0" y="0"/>
                  </a:moveTo>
                  <a:lnTo>
                    <a:pt x="0" y="0"/>
                  </a:lnTo>
                  <a:lnTo>
                    <a:pt x="0" y="2"/>
                  </a:lnTo>
                  <a:lnTo>
                    <a:pt x="1" y="5"/>
                  </a:lnTo>
                  <a:lnTo>
                    <a:pt x="2" y="9"/>
                  </a:lnTo>
                  <a:lnTo>
                    <a:pt x="2" y="12"/>
                  </a:lnTo>
                  <a:lnTo>
                    <a:pt x="2" y="17"/>
                  </a:lnTo>
                  <a:lnTo>
                    <a:pt x="2" y="19"/>
                  </a:lnTo>
                  <a:lnTo>
                    <a:pt x="2" y="20"/>
                  </a:lnTo>
                  <a:lnTo>
                    <a:pt x="1" y="23"/>
                  </a:lnTo>
                  <a:lnTo>
                    <a:pt x="1" y="25"/>
                  </a:lnTo>
                  <a:lnTo>
                    <a:pt x="1" y="28"/>
                  </a:lnTo>
                  <a:lnTo>
                    <a:pt x="1" y="30"/>
                  </a:lnTo>
                  <a:lnTo>
                    <a:pt x="1" y="32"/>
                  </a:lnTo>
                  <a:lnTo>
                    <a:pt x="1" y="35"/>
                  </a:lnTo>
                  <a:lnTo>
                    <a:pt x="1" y="37"/>
                  </a:lnTo>
                  <a:lnTo>
                    <a:pt x="1" y="40"/>
                  </a:lnTo>
                  <a:lnTo>
                    <a:pt x="2" y="40"/>
                  </a:lnTo>
                  <a:lnTo>
                    <a:pt x="3" y="40"/>
                  </a:lnTo>
                  <a:lnTo>
                    <a:pt x="4" y="40"/>
                  </a:lnTo>
                  <a:lnTo>
                    <a:pt x="5" y="37"/>
                  </a:lnTo>
                  <a:lnTo>
                    <a:pt x="5" y="35"/>
                  </a:lnTo>
                  <a:lnTo>
                    <a:pt x="5" y="30"/>
                  </a:lnTo>
                  <a:lnTo>
                    <a:pt x="5" y="28"/>
                  </a:lnTo>
                  <a:lnTo>
                    <a:pt x="5" y="25"/>
                  </a:lnTo>
                  <a:lnTo>
                    <a:pt x="5" y="23"/>
                  </a:lnTo>
                  <a:lnTo>
                    <a:pt x="5" y="20"/>
                  </a:lnTo>
                  <a:lnTo>
                    <a:pt x="5" y="14"/>
                  </a:lnTo>
                  <a:lnTo>
                    <a:pt x="4" y="9"/>
                  </a:lnTo>
                  <a:lnTo>
                    <a:pt x="3" y="7"/>
                  </a:lnTo>
                  <a:lnTo>
                    <a:pt x="2" y="5"/>
                  </a:lnTo>
                  <a:lnTo>
                    <a:pt x="1" y="2"/>
                  </a:lnTo>
                  <a:lnTo>
                    <a:pt x="0" y="0"/>
                  </a:lnTo>
                </a:path>
              </a:pathLst>
            </a:custGeom>
            <a:solidFill>
              <a:srgbClr val="FFFF00"/>
            </a:solidFill>
            <a:ln w="12700" cap="rnd">
              <a:solidFill>
                <a:srgbClr val="3366FF"/>
              </a:solidFill>
              <a:round/>
              <a:headEnd/>
              <a:tailEnd/>
            </a:ln>
          </p:spPr>
          <p:txBody>
            <a:bodyPr/>
            <a:lstStyle/>
            <a:p>
              <a:endParaRPr lang="fr-FR"/>
            </a:p>
          </p:txBody>
        </p:sp>
        <p:sp>
          <p:nvSpPr>
            <p:cNvPr id="53327" name="Freeform 97"/>
            <p:cNvSpPr>
              <a:spLocks/>
            </p:cNvSpPr>
            <p:nvPr/>
          </p:nvSpPr>
          <p:spPr bwMode="auto">
            <a:xfrm>
              <a:off x="3319" y="2058"/>
              <a:ext cx="37" cy="17"/>
            </a:xfrm>
            <a:custGeom>
              <a:avLst/>
              <a:gdLst>
                <a:gd name="T0" fmla="*/ 36 w 37"/>
                <a:gd name="T1" fmla="*/ 3 h 20"/>
                <a:gd name="T2" fmla="*/ 36 w 37"/>
                <a:gd name="T3" fmla="*/ 3 h 20"/>
                <a:gd name="T4" fmla="*/ 31 w 37"/>
                <a:gd name="T5" fmla="*/ 3 h 20"/>
                <a:gd name="T6" fmla="*/ 29 w 37"/>
                <a:gd name="T7" fmla="*/ 3 h 20"/>
                <a:gd name="T8" fmla="*/ 27 w 37"/>
                <a:gd name="T9" fmla="*/ 2 h 20"/>
                <a:gd name="T10" fmla="*/ 25 w 37"/>
                <a:gd name="T11" fmla="*/ 0 h 20"/>
                <a:gd name="T12" fmla="*/ 0 w 37"/>
                <a:gd name="T13" fmla="*/ 0 h 20"/>
                <a:gd name="T14" fmla="*/ 2 w 37"/>
                <a:gd name="T15" fmla="*/ 3 h 20"/>
                <a:gd name="T16" fmla="*/ 2 w 37"/>
                <a:gd name="T17" fmla="*/ 3 h 20"/>
                <a:gd name="T18" fmla="*/ 4 w 37"/>
                <a:gd name="T19" fmla="*/ 3 h 20"/>
                <a:gd name="T20" fmla="*/ 4 w 37"/>
                <a:gd name="T21" fmla="*/ 3 h 20"/>
                <a:gd name="T22" fmla="*/ 4 w 37"/>
                <a:gd name="T23" fmla="*/ 3 h 20"/>
                <a:gd name="T24" fmla="*/ 36 w 37"/>
                <a:gd name="T25" fmla="*/ 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0"/>
                <a:gd name="T41" fmla="*/ 37 w 3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0">
                  <a:moveTo>
                    <a:pt x="36" y="19"/>
                  </a:moveTo>
                  <a:lnTo>
                    <a:pt x="36" y="15"/>
                  </a:lnTo>
                  <a:lnTo>
                    <a:pt x="31" y="10"/>
                  </a:lnTo>
                  <a:lnTo>
                    <a:pt x="29" y="6"/>
                  </a:lnTo>
                  <a:lnTo>
                    <a:pt x="27" y="2"/>
                  </a:lnTo>
                  <a:lnTo>
                    <a:pt x="25" y="0"/>
                  </a:lnTo>
                  <a:lnTo>
                    <a:pt x="0" y="0"/>
                  </a:lnTo>
                  <a:lnTo>
                    <a:pt x="2" y="4"/>
                  </a:lnTo>
                  <a:lnTo>
                    <a:pt x="2" y="7"/>
                  </a:lnTo>
                  <a:lnTo>
                    <a:pt x="4" y="11"/>
                  </a:lnTo>
                  <a:lnTo>
                    <a:pt x="4" y="17"/>
                  </a:lnTo>
                  <a:lnTo>
                    <a:pt x="4" y="19"/>
                  </a:lnTo>
                  <a:lnTo>
                    <a:pt x="36" y="19"/>
                  </a:lnTo>
                </a:path>
              </a:pathLst>
            </a:custGeom>
            <a:solidFill>
              <a:srgbClr val="FFFF00"/>
            </a:solidFill>
            <a:ln w="12700" cap="rnd">
              <a:solidFill>
                <a:srgbClr val="3366FF"/>
              </a:solidFill>
              <a:round/>
              <a:headEnd/>
              <a:tailEnd/>
            </a:ln>
          </p:spPr>
          <p:txBody>
            <a:bodyPr/>
            <a:lstStyle/>
            <a:p>
              <a:endParaRPr lang="fr-FR"/>
            </a:p>
          </p:txBody>
        </p:sp>
        <p:sp>
          <p:nvSpPr>
            <p:cNvPr id="53328" name="Freeform 98"/>
            <p:cNvSpPr>
              <a:spLocks/>
            </p:cNvSpPr>
            <p:nvPr/>
          </p:nvSpPr>
          <p:spPr bwMode="auto">
            <a:xfrm>
              <a:off x="3237" y="2058"/>
              <a:ext cx="39" cy="2"/>
            </a:xfrm>
            <a:custGeom>
              <a:avLst/>
              <a:gdLst>
                <a:gd name="T0" fmla="*/ 10 w 41"/>
                <a:gd name="T1" fmla="*/ 0 h 2"/>
                <a:gd name="T2" fmla="*/ 10 w 41"/>
                <a:gd name="T3" fmla="*/ 0 h 2"/>
                <a:gd name="T4" fmla="*/ 10 w 41"/>
                <a:gd name="T5" fmla="*/ 1 h 2"/>
                <a:gd name="T6" fmla="*/ 10 w 41"/>
                <a:gd name="T7" fmla="*/ 1 h 2"/>
                <a:gd name="T8" fmla="*/ 10 w 41"/>
                <a:gd name="T9" fmla="*/ 1 h 2"/>
                <a:gd name="T10" fmla="*/ 10 w 41"/>
                <a:gd name="T11" fmla="*/ 1 h 2"/>
                <a:gd name="T12" fmla="*/ 10 w 41"/>
                <a:gd name="T13" fmla="*/ 1 h 2"/>
                <a:gd name="T14" fmla="*/ 10 w 41"/>
                <a:gd name="T15" fmla="*/ 1 h 2"/>
                <a:gd name="T16" fmla="*/ 10 w 41"/>
                <a:gd name="T17" fmla="*/ 1 h 2"/>
                <a:gd name="T18" fmla="*/ 8 w 41"/>
                <a:gd name="T19" fmla="*/ 1 h 2"/>
                <a:gd name="T20" fmla="*/ 5 w 41"/>
                <a:gd name="T21" fmla="*/ 1 h 2"/>
                <a:gd name="T22" fmla="*/ 3 w 41"/>
                <a:gd name="T23" fmla="*/ 1 h 2"/>
                <a:gd name="T24" fmla="*/ 0 w 41"/>
                <a:gd name="T25" fmla="*/ 0 h 2"/>
                <a:gd name="T26" fmla="*/ 0 w 41"/>
                <a:gd name="T27" fmla="*/ 0 h 2"/>
                <a:gd name="T28" fmla="*/ 10 w 41"/>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2"/>
                <a:gd name="T47" fmla="*/ 41 w 41"/>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2">
                  <a:moveTo>
                    <a:pt x="40" y="0"/>
                  </a:moveTo>
                  <a:lnTo>
                    <a:pt x="38" y="0"/>
                  </a:lnTo>
                  <a:lnTo>
                    <a:pt x="35" y="1"/>
                  </a:lnTo>
                  <a:lnTo>
                    <a:pt x="31" y="1"/>
                  </a:lnTo>
                  <a:lnTo>
                    <a:pt x="28" y="1"/>
                  </a:lnTo>
                  <a:lnTo>
                    <a:pt x="23" y="1"/>
                  </a:lnTo>
                  <a:lnTo>
                    <a:pt x="20" y="1"/>
                  </a:lnTo>
                  <a:lnTo>
                    <a:pt x="17" y="1"/>
                  </a:lnTo>
                  <a:lnTo>
                    <a:pt x="12" y="1"/>
                  </a:lnTo>
                  <a:lnTo>
                    <a:pt x="8" y="1"/>
                  </a:lnTo>
                  <a:lnTo>
                    <a:pt x="5" y="1"/>
                  </a:lnTo>
                  <a:lnTo>
                    <a:pt x="3" y="1"/>
                  </a:lnTo>
                  <a:lnTo>
                    <a:pt x="0" y="0"/>
                  </a:lnTo>
                  <a:lnTo>
                    <a:pt x="40" y="0"/>
                  </a:lnTo>
                </a:path>
              </a:pathLst>
            </a:custGeom>
            <a:solidFill>
              <a:srgbClr val="FFFF00"/>
            </a:solidFill>
            <a:ln w="12700" cap="rnd">
              <a:solidFill>
                <a:srgbClr val="3366FF"/>
              </a:solidFill>
              <a:round/>
              <a:headEnd/>
              <a:tailEnd/>
            </a:ln>
          </p:spPr>
          <p:txBody>
            <a:bodyPr/>
            <a:lstStyle/>
            <a:p>
              <a:endParaRPr lang="fr-FR"/>
            </a:p>
          </p:txBody>
        </p:sp>
        <p:sp>
          <p:nvSpPr>
            <p:cNvPr id="53329" name="Freeform 99"/>
            <p:cNvSpPr>
              <a:spLocks/>
            </p:cNvSpPr>
            <p:nvPr/>
          </p:nvSpPr>
          <p:spPr bwMode="auto">
            <a:xfrm>
              <a:off x="3252" y="2212"/>
              <a:ext cx="138" cy="197"/>
            </a:xfrm>
            <a:custGeom>
              <a:avLst/>
              <a:gdLst>
                <a:gd name="T0" fmla="*/ 52 w 141"/>
                <a:gd name="T1" fmla="*/ 193 h 197"/>
                <a:gd name="T2" fmla="*/ 55 w 141"/>
                <a:gd name="T3" fmla="*/ 179 h 197"/>
                <a:gd name="T4" fmla="*/ 58 w 141"/>
                <a:gd name="T5" fmla="*/ 163 h 197"/>
                <a:gd name="T6" fmla="*/ 59 w 141"/>
                <a:gd name="T7" fmla="*/ 149 h 197"/>
                <a:gd name="T8" fmla="*/ 59 w 141"/>
                <a:gd name="T9" fmla="*/ 133 h 197"/>
                <a:gd name="T10" fmla="*/ 59 w 141"/>
                <a:gd name="T11" fmla="*/ 116 h 197"/>
                <a:gd name="T12" fmla="*/ 58 w 141"/>
                <a:gd name="T13" fmla="*/ 100 h 197"/>
                <a:gd name="T14" fmla="*/ 56 w 141"/>
                <a:gd name="T15" fmla="*/ 83 h 197"/>
                <a:gd name="T16" fmla="*/ 53 w 141"/>
                <a:gd name="T17" fmla="*/ 72 h 197"/>
                <a:gd name="T18" fmla="*/ 51 w 141"/>
                <a:gd name="T19" fmla="*/ 61 h 197"/>
                <a:gd name="T20" fmla="*/ 47 w 141"/>
                <a:gd name="T21" fmla="*/ 50 h 197"/>
                <a:gd name="T22" fmla="*/ 44 w 141"/>
                <a:gd name="T23" fmla="*/ 39 h 197"/>
                <a:gd name="T24" fmla="*/ 43 w 141"/>
                <a:gd name="T25" fmla="*/ 23 h 197"/>
                <a:gd name="T26" fmla="*/ 43 w 141"/>
                <a:gd name="T27" fmla="*/ 9 h 197"/>
                <a:gd name="T28" fmla="*/ 41 w 141"/>
                <a:gd name="T29" fmla="*/ 6 h 197"/>
                <a:gd name="T30" fmla="*/ 39 w 141"/>
                <a:gd name="T31" fmla="*/ 14 h 197"/>
                <a:gd name="T32" fmla="*/ 36 w 141"/>
                <a:gd name="T33" fmla="*/ 23 h 197"/>
                <a:gd name="T34" fmla="*/ 32 w 141"/>
                <a:gd name="T35" fmla="*/ 28 h 197"/>
                <a:gd name="T36" fmla="*/ 28 w 141"/>
                <a:gd name="T37" fmla="*/ 33 h 197"/>
                <a:gd name="T38" fmla="*/ 23 w 141"/>
                <a:gd name="T39" fmla="*/ 39 h 197"/>
                <a:gd name="T40" fmla="*/ 23 w 141"/>
                <a:gd name="T41" fmla="*/ 41 h 197"/>
                <a:gd name="T42" fmla="*/ 23 w 141"/>
                <a:gd name="T43" fmla="*/ 45 h 197"/>
                <a:gd name="T44" fmla="*/ 23 w 141"/>
                <a:gd name="T45" fmla="*/ 61 h 197"/>
                <a:gd name="T46" fmla="*/ 23 w 141"/>
                <a:gd name="T47" fmla="*/ 80 h 197"/>
                <a:gd name="T48" fmla="*/ 23 w 141"/>
                <a:gd name="T49" fmla="*/ 102 h 197"/>
                <a:gd name="T50" fmla="*/ 23 w 141"/>
                <a:gd name="T51" fmla="*/ 121 h 197"/>
                <a:gd name="T52" fmla="*/ 23 w 141"/>
                <a:gd name="T53" fmla="*/ 138 h 197"/>
                <a:gd name="T54" fmla="*/ 23 w 141"/>
                <a:gd name="T55" fmla="*/ 151 h 197"/>
                <a:gd name="T56" fmla="*/ 23 w 141"/>
                <a:gd name="T57" fmla="*/ 163 h 197"/>
                <a:gd name="T58" fmla="*/ 23 w 141"/>
                <a:gd name="T59" fmla="*/ 174 h 197"/>
                <a:gd name="T60" fmla="*/ 23 w 141"/>
                <a:gd name="T61" fmla="*/ 182 h 197"/>
                <a:gd name="T62" fmla="*/ 17 w 141"/>
                <a:gd name="T63" fmla="*/ 190 h 197"/>
                <a:gd name="T64" fmla="*/ 0 w 141"/>
                <a:gd name="T65" fmla="*/ 196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97"/>
                <a:gd name="T101" fmla="*/ 141 w 141"/>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97">
                  <a:moveTo>
                    <a:pt x="119" y="196"/>
                  </a:moveTo>
                  <a:lnTo>
                    <a:pt x="121" y="193"/>
                  </a:lnTo>
                  <a:lnTo>
                    <a:pt x="127" y="185"/>
                  </a:lnTo>
                  <a:lnTo>
                    <a:pt x="130" y="179"/>
                  </a:lnTo>
                  <a:lnTo>
                    <a:pt x="134" y="171"/>
                  </a:lnTo>
                  <a:lnTo>
                    <a:pt x="138" y="163"/>
                  </a:lnTo>
                  <a:lnTo>
                    <a:pt x="138" y="157"/>
                  </a:lnTo>
                  <a:lnTo>
                    <a:pt x="140" y="149"/>
                  </a:lnTo>
                  <a:lnTo>
                    <a:pt x="140" y="141"/>
                  </a:lnTo>
                  <a:lnTo>
                    <a:pt x="140" y="133"/>
                  </a:lnTo>
                  <a:lnTo>
                    <a:pt x="140" y="124"/>
                  </a:lnTo>
                  <a:lnTo>
                    <a:pt x="140" y="116"/>
                  </a:lnTo>
                  <a:lnTo>
                    <a:pt x="138" y="108"/>
                  </a:lnTo>
                  <a:lnTo>
                    <a:pt x="138" y="100"/>
                  </a:lnTo>
                  <a:lnTo>
                    <a:pt x="134" y="92"/>
                  </a:lnTo>
                  <a:lnTo>
                    <a:pt x="132" y="83"/>
                  </a:lnTo>
                  <a:lnTo>
                    <a:pt x="127" y="78"/>
                  </a:lnTo>
                  <a:lnTo>
                    <a:pt x="124" y="72"/>
                  </a:lnTo>
                  <a:lnTo>
                    <a:pt x="119" y="64"/>
                  </a:lnTo>
                  <a:lnTo>
                    <a:pt x="116" y="61"/>
                  </a:lnTo>
                  <a:lnTo>
                    <a:pt x="111" y="55"/>
                  </a:lnTo>
                  <a:lnTo>
                    <a:pt x="108" y="50"/>
                  </a:lnTo>
                  <a:lnTo>
                    <a:pt x="105" y="45"/>
                  </a:lnTo>
                  <a:lnTo>
                    <a:pt x="103" y="39"/>
                  </a:lnTo>
                  <a:lnTo>
                    <a:pt x="103" y="31"/>
                  </a:lnTo>
                  <a:lnTo>
                    <a:pt x="100" y="23"/>
                  </a:lnTo>
                  <a:lnTo>
                    <a:pt x="100" y="14"/>
                  </a:lnTo>
                  <a:lnTo>
                    <a:pt x="100" y="9"/>
                  </a:lnTo>
                  <a:lnTo>
                    <a:pt x="100" y="0"/>
                  </a:lnTo>
                  <a:lnTo>
                    <a:pt x="97" y="6"/>
                  </a:lnTo>
                  <a:lnTo>
                    <a:pt x="94" y="11"/>
                  </a:lnTo>
                  <a:lnTo>
                    <a:pt x="92" y="14"/>
                  </a:lnTo>
                  <a:lnTo>
                    <a:pt x="90" y="19"/>
                  </a:lnTo>
                  <a:lnTo>
                    <a:pt x="86" y="23"/>
                  </a:lnTo>
                  <a:lnTo>
                    <a:pt x="81" y="25"/>
                  </a:lnTo>
                  <a:lnTo>
                    <a:pt x="78" y="28"/>
                  </a:lnTo>
                  <a:lnTo>
                    <a:pt x="73" y="31"/>
                  </a:lnTo>
                  <a:lnTo>
                    <a:pt x="71" y="33"/>
                  </a:lnTo>
                  <a:lnTo>
                    <a:pt x="65" y="37"/>
                  </a:lnTo>
                  <a:lnTo>
                    <a:pt x="59" y="39"/>
                  </a:lnTo>
                  <a:lnTo>
                    <a:pt x="54" y="39"/>
                  </a:lnTo>
                  <a:lnTo>
                    <a:pt x="49" y="41"/>
                  </a:lnTo>
                  <a:lnTo>
                    <a:pt x="44" y="45"/>
                  </a:lnTo>
                  <a:lnTo>
                    <a:pt x="38" y="45"/>
                  </a:lnTo>
                  <a:lnTo>
                    <a:pt x="32" y="47"/>
                  </a:lnTo>
                  <a:lnTo>
                    <a:pt x="32" y="61"/>
                  </a:lnTo>
                  <a:lnTo>
                    <a:pt x="32" y="72"/>
                  </a:lnTo>
                  <a:lnTo>
                    <a:pt x="36" y="80"/>
                  </a:lnTo>
                  <a:lnTo>
                    <a:pt x="38" y="92"/>
                  </a:lnTo>
                  <a:lnTo>
                    <a:pt x="40" y="102"/>
                  </a:lnTo>
                  <a:lnTo>
                    <a:pt x="46" y="110"/>
                  </a:lnTo>
                  <a:lnTo>
                    <a:pt x="52" y="121"/>
                  </a:lnTo>
                  <a:lnTo>
                    <a:pt x="59" y="130"/>
                  </a:lnTo>
                  <a:lnTo>
                    <a:pt x="63" y="138"/>
                  </a:lnTo>
                  <a:lnTo>
                    <a:pt x="63" y="147"/>
                  </a:lnTo>
                  <a:lnTo>
                    <a:pt x="63" y="151"/>
                  </a:lnTo>
                  <a:lnTo>
                    <a:pt x="59" y="157"/>
                  </a:lnTo>
                  <a:lnTo>
                    <a:pt x="54" y="163"/>
                  </a:lnTo>
                  <a:lnTo>
                    <a:pt x="52" y="168"/>
                  </a:lnTo>
                  <a:lnTo>
                    <a:pt x="44" y="174"/>
                  </a:lnTo>
                  <a:lnTo>
                    <a:pt x="38" y="179"/>
                  </a:lnTo>
                  <a:lnTo>
                    <a:pt x="30" y="182"/>
                  </a:lnTo>
                  <a:lnTo>
                    <a:pt x="25" y="185"/>
                  </a:lnTo>
                  <a:lnTo>
                    <a:pt x="17" y="190"/>
                  </a:lnTo>
                  <a:lnTo>
                    <a:pt x="9" y="193"/>
                  </a:lnTo>
                  <a:lnTo>
                    <a:pt x="0" y="196"/>
                  </a:lnTo>
                  <a:lnTo>
                    <a:pt x="119" y="196"/>
                  </a:lnTo>
                </a:path>
              </a:pathLst>
            </a:custGeom>
            <a:solidFill>
              <a:srgbClr val="FFFF00"/>
            </a:solidFill>
            <a:ln w="12700" cap="rnd">
              <a:solidFill>
                <a:srgbClr val="3366FF"/>
              </a:solidFill>
              <a:round/>
              <a:headEnd/>
              <a:tailEnd/>
            </a:ln>
          </p:spPr>
          <p:txBody>
            <a:bodyPr/>
            <a:lstStyle/>
            <a:p>
              <a:endParaRPr lang="fr-FR"/>
            </a:p>
          </p:txBody>
        </p:sp>
        <p:sp>
          <p:nvSpPr>
            <p:cNvPr id="53330" name="Freeform 100"/>
            <p:cNvSpPr>
              <a:spLocks/>
            </p:cNvSpPr>
            <p:nvPr/>
          </p:nvSpPr>
          <p:spPr bwMode="auto">
            <a:xfrm>
              <a:off x="3208" y="2086"/>
              <a:ext cx="150" cy="105"/>
            </a:xfrm>
            <a:custGeom>
              <a:avLst/>
              <a:gdLst>
                <a:gd name="T0" fmla="*/ 147 w 150"/>
                <a:gd name="T1" fmla="*/ 0 h 107"/>
                <a:gd name="T2" fmla="*/ 147 w 150"/>
                <a:gd name="T3" fmla="*/ 0 h 107"/>
                <a:gd name="T4" fmla="*/ 149 w 150"/>
                <a:gd name="T5" fmla="*/ 8 h 107"/>
                <a:gd name="T6" fmla="*/ 149 w 150"/>
                <a:gd name="T7" fmla="*/ 15 h 107"/>
                <a:gd name="T8" fmla="*/ 149 w 150"/>
                <a:gd name="T9" fmla="*/ 21 h 107"/>
                <a:gd name="T10" fmla="*/ 149 w 150"/>
                <a:gd name="T11" fmla="*/ 26 h 107"/>
                <a:gd name="T12" fmla="*/ 147 w 150"/>
                <a:gd name="T13" fmla="*/ 26 h 107"/>
                <a:gd name="T14" fmla="*/ 144 w 150"/>
                <a:gd name="T15" fmla="*/ 26 h 107"/>
                <a:gd name="T16" fmla="*/ 141 w 150"/>
                <a:gd name="T17" fmla="*/ 26 h 107"/>
                <a:gd name="T18" fmla="*/ 139 w 150"/>
                <a:gd name="T19" fmla="*/ 26 h 107"/>
                <a:gd name="T20" fmla="*/ 131 w 150"/>
                <a:gd name="T21" fmla="*/ 26 h 107"/>
                <a:gd name="T22" fmla="*/ 128 w 150"/>
                <a:gd name="T23" fmla="*/ 32 h 107"/>
                <a:gd name="T24" fmla="*/ 120 w 150"/>
                <a:gd name="T25" fmla="*/ 38 h 107"/>
                <a:gd name="T26" fmla="*/ 114 w 150"/>
                <a:gd name="T27" fmla="*/ 40 h 107"/>
                <a:gd name="T28" fmla="*/ 108 w 150"/>
                <a:gd name="T29" fmla="*/ 41 h 107"/>
                <a:gd name="T30" fmla="*/ 100 w 150"/>
                <a:gd name="T31" fmla="*/ 44 h 107"/>
                <a:gd name="T32" fmla="*/ 95 w 150"/>
                <a:gd name="T33" fmla="*/ 45 h 107"/>
                <a:gd name="T34" fmla="*/ 87 w 150"/>
                <a:gd name="T35" fmla="*/ 47 h 107"/>
                <a:gd name="T36" fmla="*/ 81 w 150"/>
                <a:gd name="T37" fmla="*/ 49 h 107"/>
                <a:gd name="T38" fmla="*/ 73 w 150"/>
                <a:gd name="T39" fmla="*/ 49 h 107"/>
                <a:gd name="T40" fmla="*/ 65 w 150"/>
                <a:gd name="T41" fmla="*/ 51 h 107"/>
                <a:gd name="T42" fmla="*/ 58 w 150"/>
                <a:gd name="T43" fmla="*/ 51 h 107"/>
                <a:gd name="T44" fmla="*/ 50 w 150"/>
                <a:gd name="T45" fmla="*/ 51 h 107"/>
                <a:gd name="T46" fmla="*/ 41 w 150"/>
                <a:gd name="T47" fmla="*/ 51 h 107"/>
                <a:gd name="T48" fmla="*/ 33 w 150"/>
                <a:gd name="T49" fmla="*/ 51 h 107"/>
                <a:gd name="T50" fmla="*/ 25 w 150"/>
                <a:gd name="T51" fmla="*/ 49 h 107"/>
                <a:gd name="T52" fmla="*/ 14 w 150"/>
                <a:gd name="T53" fmla="*/ 48 h 107"/>
                <a:gd name="T54" fmla="*/ 11 w 150"/>
                <a:gd name="T55" fmla="*/ 47 h 107"/>
                <a:gd name="T56" fmla="*/ 6 w 150"/>
                <a:gd name="T57" fmla="*/ 45 h 107"/>
                <a:gd name="T58" fmla="*/ 3 w 150"/>
                <a:gd name="T59" fmla="*/ 44 h 107"/>
                <a:gd name="T60" fmla="*/ 3 w 150"/>
                <a:gd name="T61" fmla="*/ 41 h 107"/>
                <a:gd name="T62" fmla="*/ 0 w 150"/>
                <a:gd name="T63" fmla="*/ 40 h 107"/>
                <a:gd name="T64" fmla="*/ 3 w 150"/>
                <a:gd name="T65" fmla="*/ 39 h 107"/>
                <a:gd name="T66" fmla="*/ 3 w 150"/>
                <a:gd name="T67" fmla="*/ 34 h 107"/>
                <a:gd name="T68" fmla="*/ 6 w 150"/>
                <a:gd name="T69" fmla="*/ 32 h 107"/>
                <a:gd name="T70" fmla="*/ 9 w 150"/>
                <a:gd name="T71" fmla="*/ 30 h 107"/>
                <a:gd name="T72" fmla="*/ 11 w 150"/>
                <a:gd name="T73" fmla="*/ 26 h 107"/>
                <a:gd name="T74" fmla="*/ 14 w 150"/>
                <a:gd name="T75" fmla="*/ 26 h 107"/>
                <a:gd name="T76" fmla="*/ 17 w 150"/>
                <a:gd name="T77" fmla="*/ 26 h 107"/>
                <a:gd name="T78" fmla="*/ 19 w 150"/>
                <a:gd name="T79" fmla="*/ 26 h 107"/>
                <a:gd name="T80" fmla="*/ 23 w 150"/>
                <a:gd name="T81" fmla="*/ 26 h 107"/>
                <a:gd name="T82" fmla="*/ 27 w 150"/>
                <a:gd name="T83" fmla="*/ 26 h 107"/>
                <a:gd name="T84" fmla="*/ 30 w 150"/>
                <a:gd name="T85" fmla="*/ 26 h 107"/>
                <a:gd name="T86" fmla="*/ 36 w 150"/>
                <a:gd name="T87" fmla="*/ 26 h 107"/>
                <a:gd name="T88" fmla="*/ 38 w 150"/>
                <a:gd name="T89" fmla="*/ 26 h 107"/>
                <a:gd name="T90" fmla="*/ 44 w 150"/>
                <a:gd name="T91" fmla="*/ 26 h 107"/>
                <a:gd name="T92" fmla="*/ 50 w 150"/>
                <a:gd name="T93" fmla="*/ 26 h 107"/>
                <a:gd name="T94" fmla="*/ 54 w 150"/>
                <a:gd name="T95" fmla="*/ 26 h 107"/>
                <a:gd name="T96" fmla="*/ 60 w 150"/>
                <a:gd name="T97" fmla="*/ 26 h 107"/>
                <a:gd name="T98" fmla="*/ 65 w 150"/>
                <a:gd name="T99" fmla="*/ 26 h 107"/>
                <a:gd name="T100" fmla="*/ 73 w 150"/>
                <a:gd name="T101" fmla="*/ 26 h 107"/>
                <a:gd name="T102" fmla="*/ 81 w 150"/>
                <a:gd name="T103" fmla="*/ 26 h 107"/>
                <a:gd name="T104" fmla="*/ 90 w 150"/>
                <a:gd name="T105" fmla="*/ 26 h 107"/>
                <a:gd name="T106" fmla="*/ 95 w 150"/>
                <a:gd name="T107" fmla="*/ 26 h 107"/>
                <a:gd name="T108" fmla="*/ 100 w 150"/>
                <a:gd name="T109" fmla="*/ 26 h 107"/>
                <a:gd name="T110" fmla="*/ 104 w 150"/>
                <a:gd name="T111" fmla="*/ 26 h 107"/>
                <a:gd name="T112" fmla="*/ 106 w 150"/>
                <a:gd name="T113" fmla="*/ 21 h 107"/>
                <a:gd name="T114" fmla="*/ 108 w 150"/>
                <a:gd name="T115" fmla="*/ 15 h 107"/>
                <a:gd name="T116" fmla="*/ 108 w 150"/>
                <a:gd name="T117" fmla="*/ 10 h 107"/>
                <a:gd name="T118" fmla="*/ 108 w 150"/>
                <a:gd name="T119" fmla="*/ 2 h 107"/>
                <a:gd name="T120" fmla="*/ 108 w 150"/>
                <a:gd name="T121" fmla="*/ 0 h 107"/>
                <a:gd name="T122" fmla="*/ 147 w 150"/>
                <a:gd name="T123" fmla="*/ 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
                <a:gd name="T187" fmla="*/ 0 h 107"/>
                <a:gd name="T188" fmla="*/ 150 w 150"/>
                <a:gd name="T189" fmla="*/ 107 h 1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 h="107">
                  <a:moveTo>
                    <a:pt x="147" y="0"/>
                  </a:moveTo>
                  <a:lnTo>
                    <a:pt x="147" y="0"/>
                  </a:lnTo>
                  <a:lnTo>
                    <a:pt x="149" y="8"/>
                  </a:lnTo>
                  <a:lnTo>
                    <a:pt x="149" y="15"/>
                  </a:lnTo>
                  <a:lnTo>
                    <a:pt x="149" y="21"/>
                  </a:lnTo>
                  <a:lnTo>
                    <a:pt x="149" y="29"/>
                  </a:lnTo>
                  <a:lnTo>
                    <a:pt x="147" y="36"/>
                  </a:lnTo>
                  <a:lnTo>
                    <a:pt x="144" y="45"/>
                  </a:lnTo>
                  <a:lnTo>
                    <a:pt x="141" y="53"/>
                  </a:lnTo>
                  <a:lnTo>
                    <a:pt x="139" y="61"/>
                  </a:lnTo>
                  <a:lnTo>
                    <a:pt x="131" y="66"/>
                  </a:lnTo>
                  <a:lnTo>
                    <a:pt x="128" y="74"/>
                  </a:lnTo>
                  <a:lnTo>
                    <a:pt x="120" y="80"/>
                  </a:lnTo>
                  <a:lnTo>
                    <a:pt x="114" y="85"/>
                  </a:lnTo>
                  <a:lnTo>
                    <a:pt x="108" y="87"/>
                  </a:lnTo>
                  <a:lnTo>
                    <a:pt x="100" y="93"/>
                  </a:lnTo>
                  <a:lnTo>
                    <a:pt x="95" y="95"/>
                  </a:lnTo>
                  <a:lnTo>
                    <a:pt x="87" y="98"/>
                  </a:lnTo>
                  <a:lnTo>
                    <a:pt x="81" y="103"/>
                  </a:lnTo>
                  <a:lnTo>
                    <a:pt x="73" y="103"/>
                  </a:lnTo>
                  <a:lnTo>
                    <a:pt x="65" y="106"/>
                  </a:lnTo>
                  <a:lnTo>
                    <a:pt x="58" y="106"/>
                  </a:lnTo>
                  <a:lnTo>
                    <a:pt x="50" y="106"/>
                  </a:lnTo>
                  <a:lnTo>
                    <a:pt x="41" y="106"/>
                  </a:lnTo>
                  <a:lnTo>
                    <a:pt x="33" y="106"/>
                  </a:lnTo>
                  <a:lnTo>
                    <a:pt x="25" y="103"/>
                  </a:lnTo>
                  <a:lnTo>
                    <a:pt x="14" y="100"/>
                  </a:lnTo>
                  <a:lnTo>
                    <a:pt x="11" y="98"/>
                  </a:lnTo>
                  <a:lnTo>
                    <a:pt x="6" y="95"/>
                  </a:lnTo>
                  <a:lnTo>
                    <a:pt x="3" y="93"/>
                  </a:lnTo>
                  <a:lnTo>
                    <a:pt x="3" y="87"/>
                  </a:lnTo>
                  <a:lnTo>
                    <a:pt x="0" y="85"/>
                  </a:lnTo>
                  <a:lnTo>
                    <a:pt x="3" y="82"/>
                  </a:lnTo>
                  <a:lnTo>
                    <a:pt x="3" y="76"/>
                  </a:lnTo>
                  <a:lnTo>
                    <a:pt x="6" y="74"/>
                  </a:lnTo>
                  <a:lnTo>
                    <a:pt x="9" y="72"/>
                  </a:lnTo>
                  <a:lnTo>
                    <a:pt x="11" y="68"/>
                  </a:lnTo>
                  <a:lnTo>
                    <a:pt x="14" y="66"/>
                  </a:lnTo>
                  <a:lnTo>
                    <a:pt x="17" y="63"/>
                  </a:lnTo>
                  <a:lnTo>
                    <a:pt x="19" y="63"/>
                  </a:lnTo>
                  <a:lnTo>
                    <a:pt x="23" y="63"/>
                  </a:lnTo>
                  <a:lnTo>
                    <a:pt x="27" y="63"/>
                  </a:lnTo>
                  <a:lnTo>
                    <a:pt x="30" y="61"/>
                  </a:lnTo>
                  <a:lnTo>
                    <a:pt x="36" y="61"/>
                  </a:lnTo>
                  <a:lnTo>
                    <a:pt x="38" y="61"/>
                  </a:lnTo>
                  <a:lnTo>
                    <a:pt x="44" y="61"/>
                  </a:lnTo>
                  <a:lnTo>
                    <a:pt x="50" y="61"/>
                  </a:lnTo>
                  <a:lnTo>
                    <a:pt x="54" y="59"/>
                  </a:lnTo>
                  <a:lnTo>
                    <a:pt x="60" y="59"/>
                  </a:lnTo>
                  <a:lnTo>
                    <a:pt x="65" y="55"/>
                  </a:lnTo>
                  <a:lnTo>
                    <a:pt x="73" y="55"/>
                  </a:lnTo>
                  <a:lnTo>
                    <a:pt x="81" y="50"/>
                  </a:lnTo>
                  <a:lnTo>
                    <a:pt x="90" y="45"/>
                  </a:lnTo>
                  <a:lnTo>
                    <a:pt x="95" y="40"/>
                  </a:lnTo>
                  <a:lnTo>
                    <a:pt x="100" y="34"/>
                  </a:lnTo>
                  <a:lnTo>
                    <a:pt x="104" y="29"/>
                  </a:lnTo>
                  <a:lnTo>
                    <a:pt x="106" y="21"/>
                  </a:lnTo>
                  <a:lnTo>
                    <a:pt x="108" y="15"/>
                  </a:lnTo>
                  <a:lnTo>
                    <a:pt x="108" y="10"/>
                  </a:lnTo>
                  <a:lnTo>
                    <a:pt x="108" y="2"/>
                  </a:lnTo>
                  <a:lnTo>
                    <a:pt x="108" y="0"/>
                  </a:lnTo>
                  <a:lnTo>
                    <a:pt x="147" y="0"/>
                  </a:lnTo>
                </a:path>
              </a:pathLst>
            </a:custGeom>
            <a:solidFill>
              <a:srgbClr val="FFFF00"/>
            </a:solidFill>
            <a:ln w="12700" cap="rnd">
              <a:solidFill>
                <a:srgbClr val="3366FF"/>
              </a:solidFill>
              <a:round/>
              <a:headEnd/>
              <a:tailEnd/>
            </a:ln>
          </p:spPr>
          <p:txBody>
            <a:bodyPr/>
            <a:lstStyle/>
            <a:p>
              <a:endParaRPr lang="fr-FR"/>
            </a:p>
          </p:txBody>
        </p:sp>
        <p:sp>
          <p:nvSpPr>
            <p:cNvPr id="53331" name="Freeform 101"/>
            <p:cNvSpPr>
              <a:spLocks/>
            </p:cNvSpPr>
            <p:nvPr/>
          </p:nvSpPr>
          <p:spPr bwMode="auto">
            <a:xfrm>
              <a:off x="3215" y="2418"/>
              <a:ext cx="233" cy="203"/>
            </a:xfrm>
            <a:custGeom>
              <a:avLst/>
              <a:gdLst>
                <a:gd name="T0" fmla="*/ 138 w 236"/>
                <a:gd name="T1" fmla="*/ 2 h 203"/>
                <a:gd name="T2" fmla="*/ 138 w 236"/>
                <a:gd name="T3" fmla="*/ 24 h 203"/>
                <a:gd name="T4" fmla="*/ 138 w 236"/>
                <a:gd name="T5" fmla="*/ 47 h 203"/>
                <a:gd name="T6" fmla="*/ 134 w 236"/>
                <a:gd name="T7" fmla="*/ 68 h 203"/>
                <a:gd name="T8" fmla="*/ 128 w 236"/>
                <a:gd name="T9" fmla="*/ 87 h 203"/>
                <a:gd name="T10" fmla="*/ 122 w 236"/>
                <a:gd name="T11" fmla="*/ 106 h 203"/>
                <a:gd name="T12" fmla="*/ 116 w 236"/>
                <a:gd name="T13" fmla="*/ 123 h 203"/>
                <a:gd name="T14" fmla="*/ 108 w 236"/>
                <a:gd name="T15" fmla="*/ 137 h 203"/>
                <a:gd name="T16" fmla="*/ 100 w 236"/>
                <a:gd name="T17" fmla="*/ 151 h 203"/>
                <a:gd name="T18" fmla="*/ 90 w 236"/>
                <a:gd name="T19" fmla="*/ 164 h 203"/>
                <a:gd name="T20" fmla="*/ 81 w 236"/>
                <a:gd name="T21" fmla="*/ 175 h 203"/>
                <a:gd name="T22" fmla="*/ 63 w 236"/>
                <a:gd name="T23" fmla="*/ 183 h 203"/>
                <a:gd name="T24" fmla="*/ 41 w 236"/>
                <a:gd name="T25" fmla="*/ 192 h 203"/>
                <a:gd name="T26" fmla="*/ 39 w 236"/>
                <a:gd name="T27" fmla="*/ 196 h 203"/>
                <a:gd name="T28" fmla="*/ 33 w 236"/>
                <a:gd name="T29" fmla="*/ 200 h 203"/>
                <a:gd name="T30" fmla="*/ 14 w 236"/>
                <a:gd name="T31" fmla="*/ 202 h 203"/>
                <a:gd name="T32" fmla="*/ 6 w 236"/>
                <a:gd name="T33" fmla="*/ 200 h 203"/>
                <a:gd name="T34" fmla="*/ 3 w 236"/>
                <a:gd name="T35" fmla="*/ 194 h 203"/>
                <a:gd name="T36" fmla="*/ 3 w 236"/>
                <a:gd name="T37" fmla="*/ 188 h 203"/>
                <a:gd name="T38" fmla="*/ 3 w 236"/>
                <a:gd name="T39" fmla="*/ 180 h 203"/>
                <a:gd name="T40" fmla="*/ 8 w 236"/>
                <a:gd name="T41" fmla="*/ 175 h 203"/>
                <a:gd name="T42" fmla="*/ 14 w 236"/>
                <a:gd name="T43" fmla="*/ 169 h 203"/>
                <a:gd name="T44" fmla="*/ 22 w 236"/>
                <a:gd name="T45" fmla="*/ 167 h 203"/>
                <a:gd name="T46" fmla="*/ 39 w 236"/>
                <a:gd name="T47" fmla="*/ 164 h 203"/>
                <a:gd name="T48" fmla="*/ 39 w 236"/>
                <a:gd name="T49" fmla="*/ 155 h 203"/>
                <a:gd name="T50" fmla="*/ 63 w 236"/>
                <a:gd name="T51" fmla="*/ 147 h 203"/>
                <a:gd name="T52" fmla="*/ 82 w 236"/>
                <a:gd name="T53" fmla="*/ 137 h 203"/>
                <a:gd name="T54" fmla="*/ 95 w 236"/>
                <a:gd name="T55" fmla="*/ 126 h 203"/>
                <a:gd name="T56" fmla="*/ 103 w 236"/>
                <a:gd name="T57" fmla="*/ 114 h 203"/>
                <a:gd name="T58" fmla="*/ 111 w 236"/>
                <a:gd name="T59" fmla="*/ 100 h 203"/>
                <a:gd name="T60" fmla="*/ 117 w 236"/>
                <a:gd name="T61" fmla="*/ 84 h 203"/>
                <a:gd name="T62" fmla="*/ 122 w 236"/>
                <a:gd name="T63" fmla="*/ 71 h 203"/>
                <a:gd name="T64" fmla="*/ 127 w 236"/>
                <a:gd name="T65" fmla="*/ 55 h 203"/>
                <a:gd name="T66" fmla="*/ 131 w 236"/>
                <a:gd name="T67" fmla="*/ 38 h 203"/>
                <a:gd name="T68" fmla="*/ 132 w 236"/>
                <a:gd name="T69" fmla="*/ 22 h 203"/>
                <a:gd name="T70" fmla="*/ 131 w 236"/>
                <a:gd name="T71" fmla="*/ 6 h 203"/>
                <a:gd name="T72" fmla="*/ 138 w 236"/>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
                <a:gd name="T112" fmla="*/ 0 h 203"/>
                <a:gd name="T113" fmla="*/ 236 w 236"/>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 h="203">
                  <a:moveTo>
                    <a:pt x="235" y="0"/>
                  </a:moveTo>
                  <a:lnTo>
                    <a:pt x="235" y="2"/>
                  </a:lnTo>
                  <a:lnTo>
                    <a:pt x="235" y="14"/>
                  </a:lnTo>
                  <a:lnTo>
                    <a:pt x="235" y="24"/>
                  </a:lnTo>
                  <a:lnTo>
                    <a:pt x="235" y="35"/>
                  </a:lnTo>
                  <a:lnTo>
                    <a:pt x="235" y="47"/>
                  </a:lnTo>
                  <a:lnTo>
                    <a:pt x="233" y="57"/>
                  </a:lnTo>
                  <a:lnTo>
                    <a:pt x="229" y="68"/>
                  </a:lnTo>
                  <a:lnTo>
                    <a:pt x="227" y="76"/>
                  </a:lnTo>
                  <a:lnTo>
                    <a:pt x="221" y="87"/>
                  </a:lnTo>
                  <a:lnTo>
                    <a:pt x="219" y="96"/>
                  </a:lnTo>
                  <a:lnTo>
                    <a:pt x="211" y="106"/>
                  </a:lnTo>
                  <a:lnTo>
                    <a:pt x="205" y="114"/>
                  </a:lnTo>
                  <a:lnTo>
                    <a:pt x="199" y="123"/>
                  </a:lnTo>
                  <a:lnTo>
                    <a:pt x="191" y="131"/>
                  </a:lnTo>
                  <a:lnTo>
                    <a:pt x="183" y="137"/>
                  </a:lnTo>
                  <a:lnTo>
                    <a:pt x="174" y="145"/>
                  </a:lnTo>
                  <a:lnTo>
                    <a:pt x="166" y="151"/>
                  </a:lnTo>
                  <a:lnTo>
                    <a:pt x="158" y="159"/>
                  </a:lnTo>
                  <a:lnTo>
                    <a:pt x="146" y="164"/>
                  </a:lnTo>
                  <a:lnTo>
                    <a:pt x="138" y="169"/>
                  </a:lnTo>
                  <a:lnTo>
                    <a:pt x="128" y="175"/>
                  </a:lnTo>
                  <a:lnTo>
                    <a:pt x="116" y="180"/>
                  </a:lnTo>
                  <a:lnTo>
                    <a:pt x="105" y="183"/>
                  </a:lnTo>
                  <a:lnTo>
                    <a:pt x="94" y="188"/>
                  </a:lnTo>
                  <a:lnTo>
                    <a:pt x="83" y="192"/>
                  </a:lnTo>
                  <a:lnTo>
                    <a:pt x="69" y="194"/>
                  </a:lnTo>
                  <a:lnTo>
                    <a:pt x="59" y="196"/>
                  </a:lnTo>
                  <a:lnTo>
                    <a:pt x="47" y="200"/>
                  </a:lnTo>
                  <a:lnTo>
                    <a:pt x="33" y="200"/>
                  </a:lnTo>
                  <a:lnTo>
                    <a:pt x="22" y="202"/>
                  </a:lnTo>
                  <a:lnTo>
                    <a:pt x="14" y="202"/>
                  </a:lnTo>
                  <a:lnTo>
                    <a:pt x="12" y="200"/>
                  </a:lnTo>
                  <a:lnTo>
                    <a:pt x="6" y="200"/>
                  </a:lnTo>
                  <a:lnTo>
                    <a:pt x="3" y="196"/>
                  </a:lnTo>
                  <a:lnTo>
                    <a:pt x="3" y="194"/>
                  </a:lnTo>
                  <a:lnTo>
                    <a:pt x="0" y="192"/>
                  </a:lnTo>
                  <a:lnTo>
                    <a:pt x="3" y="188"/>
                  </a:lnTo>
                  <a:lnTo>
                    <a:pt x="3" y="186"/>
                  </a:lnTo>
                  <a:lnTo>
                    <a:pt x="3" y="180"/>
                  </a:lnTo>
                  <a:lnTo>
                    <a:pt x="6" y="178"/>
                  </a:lnTo>
                  <a:lnTo>
                    <a:pt x="8" y="175"/>
                  </a:lnTo>
                  <a:lnTo>
                    <a:pt x="12" y="172"/>
                  </a:lnTo>
                  <a:lnTo>
                    <a:pt x="14" y="169"/>
                  </a:lnTo>
                  <a:lnTo>
                    <a:pt x="17" y="169"/>
                  </a:lnTo>
                  <a:lnTo>
                    <a:pt x="22" y="167"/>
                  </a:lnTo>
                  <a:lnTo>
                    <a:pt x="25" y="167"/>
                  </a:lnTo>
                  <a:lnTo>
                    <a:pt x="45" y="164"/>
                  </a:lnTo>
                  <a:lnTo>
                    <a:pt x="61" y="161"/>
                  </a:lnTo>
                  <a:lnTo>
                    <a:pt x="77" y="155"/>
                  </a:lnTo>
                  <a:lnTo>
                    <a:pt x="91" y="153"/>
                  </a:lnTo>
                  <a:lnTo>
                    <a:pt x="105" y="147"/>
                  </a:lnTo>
                  <a:lnTo>
                    <a:pt x="119" y="142"/>
                  </a:lnTo>
                  <a:lnTo>
                    <a:pt x="130" y="137"/>
                  </a:lnTo>
                  <a:lnTo>
                    <a:pt x="144" y="131"/>
                  </a:lnTo>
                  <a:lnTo>
                    <a:pt x="156" y="126"/>
                  </a:lnTo>
                  <a:lnTo>
                    <a:pt x="164" y="120"/>
                  </a:lnTo>
                  <a:lnTo>
                    <a:pt x="172" y="114"/>
                  </a:lnTo>
                  <a:lnTo>
                    <a:pt x="180" y="106"/>
                  </a:lnTo>
                  <a:lnTo>
                    <a:pt x="188" y="100"/>
                  </a:lnTo>
                  <a:lnTo>
                    <a:pt x="197" y="92"/>
                  </a:lnTo>
                  <a:lnTo>
                    <a:pt x="202" y="84"/>
                  </a:lnTo>
                  <a:lnTo>
                    <a:pt x="207" y="79"/>
                  </a:lnTo>
                  <a:lnTo>
                    <a:pt x="211" y="71"/>
                  </a:lnTo>
                  <a:lnTo>
                    <a:pt x="215" y="63"/>
                  </a:lnTo>
                  <a:lnTo>
                    <a:pt x="219" y="55"/>
                  </a:lnTo>
                  <a:lnTo>
                    <a:pt x="221" y="47"/>
                  </a:lnTo>
                  <a:lnTo>
                    <a:pt x="225" y="38"/>
                  </a:lnTo>
                  <a:lnTo>
                    <a:pt x="225" y="30"/>
                  </a:lnTo>
                  <a:lnTo>
                    <a:pt x="227" y="22"/>
                  </a:lnTo>
                  <a:lnTo>
                    <a:pt x="227" y="14"/>
                  </a:lnTo>
                  <a:lnTo>
                    <a:pt x="225" y="6"/>
                  </a:lnTo>
                  <a:lnTo>
                    <a:pt x="225" y="0"/>
                  </a:lnTo>
                  <a:lnTo>
                    <a:pt x="235" y="0"/>
                  </a:lnTo>
                </a:path>
              </a:pathLst>
            </a:custGeom>
            <a:solidFill>
              <a:srgbClr val="FFFF00"/>
            </a:solidFill>
            <a:ln w="12700" cap="rnd">
              <a:solidFill>
                <a:srgbClr val="3366FF"/>
              </a:solidFill>
              <a:round/>
              <a:headEnd/>
              <a:tailEnd/>
            </a:ln>
          </p:spPr>
          <p:txBody>
            <a:bodyPr/>
            <a:lstStyle/>
            <a:p>
              <a:endParaRPr lang="fr-FR"/>
            </a:p>
          </p:txBody>
        </p:sp>
        <p:sp>
          <p:nvSpPr>
            <p:cNvPr id="53332" name="Freeform 102"/>
            <p:cNvSpPr>
              <a:spLocks/>
            </p:cNvSpPr>
            <p:nvPr/>
          </p:nvSpPr>
          <p:spPr bwMode="auto">
            <a:xfrm>
              <a:off x="3198" y="2418"/>
              <a:ext cx="172" cy="48"/>
            </a:xfrm>
            <a:custGeom>
              <a:avLst/>
              <a:gdLst>
                <a:gd name="T0" fmla="*/ 171 w 172"/>
                <a:gd name="T1" fmla="*/ 0 h 49"/>
                <a:gd name="T2" fmla="*/ 169 w 172"/>
                <a:gd name="T3" fmla="*/ 2 h 49"/>
                <a:gd name="T4" fmla="*/ 163 w 172"/>
                <a:gd name="T5" fmla="*/ 9 h 49"/>
                <a:gd name="T6" fmla="*/ 157 w 172"/>
                <a:gd name="T7" fmla="*/ 14 h 49"/>
                <a:gd name="T8" fmla="*/ 149 w 172"/>
                <a:gd name="T9" fmla="*/ 19 h 49"/>
                <a:gd name="T10" fmla="*/ 144 w 172"/>
                <a:gd name="T11" fmla="*/ 24 h 49"/>
                <a:gd name="T12" fmla="*/ 136 w 172"/>
                <a:gd name="T13" fmla="*/ 24 h 49"/>
                <a:gd name="T14" fmla="*/ 128 w 172"/>
                <a:gd name="T15" fmla="*/ 24 h 49"/>
                <a:gd name="T16" fmla="*/ 122 w 172"/>
                <a:gd name="T17" fmla="*/ 24 h 49"/>
                <a:gd name="T18" fmla="*/ 111 w 172"/>
                <a:gd name="T19" fmla="*/ 24 h 49"/>
                <a:gd name="T20" fmla="*/ 103 w 172"/>
                <a:gd name="T21" fmla="*/ 24 h 49"/>
                <a:gd name="T22" fmla="*/ 95 w 172"/>
                <a:gd name="T23" fmla="*/ 24 h 49"/>
                <a:gd name="T24" fmla="*/ 87 w 172"/>
                <a:gd name="T25" fmla="*/ 24 h 49"/>
                <a:gd name="T26" fmla="*/ 76 w 172"/>
                <a:gd name="T27" fmla="*/ 24 h 49"/>
                <a:gd name="T28" fmla="*/ 68 w 172"/>
                <a:gd name="T29" fmla="*/ 24 h 49"/>
                <a:gd name="T30" fmla="*/ 57 w 172"/>
                <a:gd name="T31" fmla="*/ 24 h 49"/>
                <a:gd name="T32" fmla="*/ 49 w 172"/>
                <a:gd name="T33" fmla="*/ 24 h 49"/>
                <a:gd name="T34" fmla="*/ 41 w 172"/>
                <a:gd name="T35" fmla="*/ 24 h 49"/>
                <a:gd name="T36" fmla="*/ 29 w 172"/>
                <a:gd name="T37" fmla="*/ 24 h 49"/>
                <a:gd name="T38" fmla="*/ 22 w 172"/>
                <a:gd name="T39" fmla="*/ 24 h 49"/>
                <a:gd name="T40" fmla="*/ 16 w 172"/>
                <a:gd name="T41" fmla="*/ 24 h 49"/>
                <a:gd name="T42" fmla="*/ 8 w 172"/>
                <a:gd name="T43" fmla="*/ 24 h 49"/>
                <a:gd name="T44" fmla="*/ 6 w 172"/>
                <a:gd name="T45" fmla="*/ 24 h 49"/>
                <a:gd name="T46" fmla="*/ 2 w 172"/>
                <a:gd name="T47" fmla="*/ 24 h 49"/>
                <a:gd name="T48" fmla="*/ 0 w 172"/>
                <a:gd name="T49" fmla="*/ 24 h 49"/>
                <a:gd name="T50" fmla="*/ 2 w 172"/>
                <a:gd name="T51" fmla="*/ 19 h 49"/>
                <a:gd name="T52" fmla="*/ 6 w 172"/>
                <a:gd name="T53" fmla="*/ 14 h 49"/>
                <a:gd name="T54" fmla="*/ 10 w 172"/>
                <a:gd name="T55" fmla="*/ 12 h 49"/>
                <a:gd name="T56" fmla="*/ 22 w 172"/>
                <a:gd name="T57" fmla="*/ 7 h 49"/>
                <a:gd name="T58" fmla="*/ 35 w 172"/>
                <a:gd name="T59" fmla="*/ 5 h 49"/>
                <a:gd name="T60" fmla="*/ 41 w 172"/>
                <a:gd name="T61" fmla="*/ 2 h 49"/>
                <a:gd name="T62" fmla="*/ 46 w 172"/>
                <a:gd name="T63" fmla="*/ 2 h 49"/>
                <a:gd name="T64" fmla="*/ 51 w 172"/>
                <a:gd name="T65" fmla="*/ 0 h 49"/>
                <a:gd name="T66" fmla="*/ 171 w 172"/>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49"/>
                <a:gd name="T104" fmla="*/ 172 w 17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49">
                  <a:moveTo>
                    <a:pt x="171" y="0"/>
                  </a:moveTo>
                  <a:lnTo>
                    <a:pt x="169" y="2"/>
                  </a:lnTo>
                  <a:lnTo>
                    <a:pt x="163" y="9"/>
                  </a:lnTo>
                  <a:lnTo>
                    <a:pt x="157" y="14"/>
                  </a:lnTo>
                  <a:lnTo>
                    <a:pt x="149" y="19"/>
                  </a:lnTo>
                  <a:lnTo>
                    <a:pt x="144" y="24"/>
                  </a:lnTo>
                  <a:lnTo>
                    <a:pt x="136" y="29"/>
                  </a:lnTo>
                  <a:lnTo>
                    <a:pt x="128" y="31"/>
                  </a:lnTo>
                  <a:lnTo>
                    <a:pt x="122" y="33"/>
                  </a:lnTo>
                  <a:lnTo>
                    <a:pt x="111" y="38"/>
                  </a:lnTo>
                  <a:lnTo>
                    <a:pt x="103" y="41"/>
                  </a:lnTo>
                  <a:lnTo>
                    <a:pt x="95" y="43"/>
                  </a:lnTo>
                  <a:lnTo>
                    <a:pt x="87" y="45"/>
                  </a:lnTo>
                  <a:lnTo>
                    <a:pt x="76" y="48"/>
                  </a:lnTo>
                  <a:lnTo>
                    <a:pt x="68" y="48"/>
                  </a:lnTo>
                  <a:lnTo>
                    <a:pt x="57" y="48"/>
                  </a:lnTo>
                  <a:lnTo>
                    <a:pt x="49" y="48"/>
                  </a:lnTo>
                  <a:lnTo>
                    <a:pt x="41" y="45"/>
                  </a:lnTo>
                  <a:lnTo>
                    <a:pt x="29" y="43"/>
                  </a:lnTo>
                  <a:lnTo>
                    <a:pt x="22" y="41"/>
                  </a:lnTo>
                  <a:lnTo>
                    <a:pt x="16" y="38"/>
                  </a:lnTo>
                  <a:lnTo>
                    <a:pt x="8" y="33"/>
                  </a:lnTo>
                  <a:lnTo>
                    <a:pt x="6" y="31"/>
                  </a:lnTo>
                  <a:lnTo>
                    <a:pt x="2" y="26"/>
                  </a:lnTo>
                  <a:lnTo>
                    <a:pt x="0" y="24"/>
                  </a:lnTo>
                  <a:lnTo>
                    <a:pt x="2" y="19"/>
                  </a:lnTo>
                  <a:lnTo>
                    <a:pt x="6" y="14"/>
                  </a:lnTo>
                  <a:lnTo>
                    <a:pt x="10" y="12"/>
                  </a:lnTo>
                  <a:lnTo>
                    <a:pt x="22" y="7"/>
                  </a:lnTo>
                  <a:lnTo>
                    <a:pt x="35" y="5"/>
                  </a:lnTo>
                  <a:lnTo>
                    <a:pt x="41" y="2"/>
                  </a:lnTo>
                  <a:lnTo>
                    <a:pt x="46" y="2"/>
                  </a:lnTo>
                  <a:lnTo>
                    <a:pt x="51" y="0"/>
                  </a:lnTo>
                  <a:lnTo>
                    <a:pt x="171" y="0"/>
                  </a:lnTo>
                </a:path>
              </a:pathLst>
            </a:custGeom>
            <a:solidFill>
              <a:srgbClr val="FFFF00"/>
            </a:solidFill>
            <a:ln w="12700" cap="rnd">
              <a:solidFill>
                <a:srgbClr val="3366FF"/>
              </a:solidFill>
              <a:round/>
              <a:headEnd/>
              <a:tailEnd/>
            </a:ln>
          </p:spPr>
          <p:txBody>
            <a:bodyPr/>
            <a:lstStyle/>
            <a:p>
              <a:endParaRPr lang="fr-FR"/>
            </a:p>
          </p:txBody>
        </p:sp>
        <p:grpSp>
          <p:nvGrpSpPr>
            <p:cNvPr id="53333" name="Group 103"/>
            <p:cNvGrpSpPr>
              <a:grpSpLocks/>
            </p:cNvGrpSpPr>
            <p:nvPr/>
          </p:nvGrpSpPr>
          <p:grpSpPr bwMode="auto">
            <a:xfrm>
              <a:off x="2375" y="1914"/>
              <a:ext cx="435" cy="952"/>
              <a:chOff x="2375" y="1914"/>
              <a:chExt cx="435" cy="952"/>
            </a:xfrm>
          </p:grpSpPr>
          <p:sp>
            <p:nvSpPr>
              <p:cNvPr id="53391" name="Freeform 104"/>
              <p:cNvSpPr>
                <a:spLocks/>
              </p:cNvSpPr>
              <p:nvPr/>
            </p:nvSpPr>
            <p:spPr bwMode="auto">
              <a:xfrm>
                <a:off x="2575" y="1940"/>
                <a:ext cx="40" cy="2"/>
              </a:xfrm>
              <a:custGeom>
                <a:avLst/>
                <a:gdLst>
                  <a:gd name="T0" fmla="*/ 39 w 40"/>
                  <a:gd name="T1" fmla="*/ 1 h 2"/>
                  <a:gd name="T2" fmla="*/ 34 w 40"/>
                  <a:gd name="T3" fmla="*/ 0 h 2"/>
                  <a:gd name="T4" fmla="*/ 5 w 40"/>
                  <a:gd name="T5" fmla="*/ 0 h 2"/>
                  <a:gd name="T6" fmla="*/ 0 w 40"/>
                  <a:gd name="T7" fmla="*/ 1 h 2"/>
                  <a:gd name="T8" fmla="*/ 39 w 40"/>
                  <a:gd name="T9" fmla="*/ 1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39" y="1"/>
                    </a:moveTo>
                    <a:lnTo>
                      <a:pt x="34" y="0"/>
                    </a:lnTo>
                    <a:lnTo>
                      <a:pt x="5" y="0"/>
                    </a:lnTo>
                    <a:lnTo>
                      <a:pt x="0" y="1"/>
                    </a:lnTo>
                    <a:lnTo>
                      <a:pt x="39" y="1"/>
                    </a:lnTo>
                  </a:path>
                </a:pathLst>
              </a:custGeom>
              <a:solidFill>
                <a:srgbClr val="E6C000"/>
              </a:solidFill>
              <a:ln w="12700" cap="rnd">
                <a:solidFill>
                  <a:srgbClr val="3366FF"/>
                </a:solidFill>
                <a:round/>
                <a:headEnd/>
                <a:tailEnd/>
              </a:ln>
            </p:spPr>
            <p:txBody>
              <a:bodyPr/>
              <a:lstStyle/>
              <a:p>
                <a:endParaRPr lang="fr-FR"/>
              </a:p>
            </p:txBody>
          </p:sp>
          <p:sp>
            <p:nvSpPr>
              <p:cNvPr id="53392" name="Freeform 105"/>
              <p:cNvSpPr>
                <a:spLocks/>
              </p:cNvSpPr>
              <p:nvPr/>
            </p:nvSpPr>
            <p:spPr bwMode="auto">
              <a:xfrm>
                <a:off x="2575" y="1948"/>
                <a:ext cx="40" cy="4"/>
              </a:xfrm>
              <a:custGeom>
                <a:avLst/>
                <a:gdLst>
                  <a:gd name="T0" fmla="*/ 39 w 40"/>
                  <a:gd name="T1" fmla="*/ 0 h 7"/>
                  <a:gd name="T2" fmla="*/ 39 w 40"/>
                  <a:gd name="T3" fmla="*/ 1 h 7"/>
                  <a:gd name="T4" fmla="*/ 0 w 40"/>
                  <a:gd name="T5" fmla="*/ 1 h 7"/>
                  <a:gd name="T6" fmla="*/ 0 w 40"/>
                  <a:gd name="T7" fmla="*/ 0 h 7"/>
                  <a:gd name="T8" fmla="*/ 39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39" y="0"/>
                    </a:moveTo>
                    <a:lnTo>
                      <a:pt x="39" y="6"/>
                    </a:lnTo>
                    <a:lnTo>
                      <a:pt x="0" y="6"/>
                    </a:lnTo>
                    <a:lnTo>
                      <a:pt x="0" y="0"/>
                    </a:lnTo>
                    <a:lnTo>
                      <a:pt x="39" y="0"/>
                    </a:lnTo>
                  </a:path>
                </a:pathLst>
              </a:custGeom>
              <a:solidFill>
                <a:srgbClr val="E6C000"/>
              </a:solidFill>
              <a:ln w="12700" cap="rnd">
                <a:solidFill>
                  <a:srgbClr val="3366FF"/>
                </a:solidFill>
                <a:round/>
                <a:headEnd/>
                <a:tailEnd/>
              </a:ln>
            </p:spPr>
            <p:txBody>
              <a:bodyPr/>
              <a:lstStyle/>
              <a:p>
                <a:endParaRPr lang="fr-FR"/>
              </a:p>
            </p:txBody>
          </p:sp>
          <p:sp>
            <p:nvSpPr>
              <p:cNvPr id="53393" name="Freeform 106"/>
              <p:cNvSpPr>
                <a:spLocks/>
              </p:cNvSpPr>
              <p:nvPr/>
            </p:nvSpPr>
            <p:spPr bwMode="auto">
              <a:xfrm>
                <a:off x="2565" y="1940"/>
                <a:ext cx="50" cy="12"/>
              </a:xfrm>
              <a:custGeom>
                <a:avLst/>
                <a:gdLst>
                  <a:gd name="T0" fmla="*/ 49 w 50"/>
                  <a:gd name="T1" fmla="*/ 11 h 12"/>
                  <a:gd name="T2" fmla="*/ 0 w 50"/>
                  <a:gd name="T3" fmla="*/ 11 h 12"/>
                  <a:gd name="T4" fmla="*/ 8 w 50"/>
                  <a:gd name="T5" fmla="*/ 0 h 12"/>
                  <a:gd name="T6" fmla="*/ 43 w 50"/>
                  <a:gd name="T7" fmla="*/ 0 h 12"/>
                  <a:gd name="T8" fmla="*/ 49 w 50"/>
                  <a:gd name="T9" fmla="*/ 11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49" y="11"/>
                    </a:moveTo>
                    <a:lnTo>
                      <a:pt x="0" y="11"/>
                    </a:lnTo>
                    <a:lnTo>
                      <a:pt x="8" y="0"/>
                    </a:lnTo>
                    <a:lnTo>
                      <a:pt x="43" y="0"/>
                    </a:lnTo>
                    <a:lnTo>
                      <a:pt x="49" y="1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94" name="Line 107"/>
              <p:cNvSpPr>
                <a:spLocks noChangeShapeType="1"/>
              </p:cNvSpPr>
              <p:nvPr/>
            </p:nvSpPr>
            <p:spPr bwMode="auto">
              <a:xfrm flipV="1">
                <a:off x="2592" y="2037"/>
                <a:ext cx="0" cy="29"/>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95" name="Line 108"/>
              <p:cNvSpPr>
                <a:spLocks noChangeShapeType="1"/>
              </p:cNvSpPr>
              <p:nvPr/>
            </p:nvSpPr>
            <p:spPr bwMode="auto">
              <a:xfrm flipH="1">
                <a:off x="2375" y="2088"/>
                <a:ext cx="212" cy="597"/>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96" name="Line 109"/>
              <p:cNvSpPr>
                <a:spLocks noChangeShapeType="1"/>
              </p:cNvSpPr>
              <p:nvPr/>
            </p:nvSpPr>
            <p:spPr bwMode="auto">
              <a:xfrm>
                <a:off x="2599" y="2093"/>
                <a:ext cx="177" cy="553"/>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97" name="Freeform 110"/>
              <p:cNvSpPr>
                <a:spLocks/>
              </p:cNvSpPr>
              <p:nvPr/>
            </p:nvSpPr>
            <p:spPr bwMode="auto">
              <a:xfrm>
                <a:off x="2385" y="2596"/>
                <a:ext cx="418" cy="204"/>
              </a:xfrm>
              <a:custGeom>
                <a:avLst/>
                <a:gdLst>
                  <a:gd name="T0" fmla="*/ 186 w 418"/>
                  <a:gd name="T1" fmla="*/ 203 h 204"/>
                  <a:gd name="T2" fmla="*/ 157 w 418"/>
                  <a:gd name="T3" fmla="*/ 201 h 204"/>
                  <a:gd name="T4" fmla="*/ 129 w 418"/>
                  <a:gd name="T5" fmla="*/ 195 h 204"/>
                  <a:gd name="T6" fmla="*/ 101 w 418"/>
                  <a:gd name="T7" fmla="*/ 189 h 204"/>
                  <a:gd name="T8" fmla="*/ 76 w 418"/>
                  <a:gd name="T9" fmla="*/ 181 h 204"/>
                  <a:gd name="T10" fmla="*/ 56 w 418"/>
                  <a:gd name="T11" fmla="*/ 170 h 204"/>
                  <a:gd name="T12" fmla="*/ 36 w 418"/>
                  <a:gd name="T13" fmla="*/ 159 h 204"/>
                  <a:gd name="T14" fmla="*/ 22 w 418"/>
                  <a:gd name="T15" fmla="*/ 146 h 204"/>
                  <a:gd name="T16" fmla="*/ 11 w 418"/>
                  <a:gd name="T17" fmla="*/ 132 h 204"/>
                  <a:gd name="T18" fmla="*/ 2 w 418"/>
                  <a:gd name="T19" fmla="*/ 118 h 204"/>
                  <a:gd name="T20" fmla="*/ 0 w 418"/>
                  <a:gd name="T21" fmla="*/ 101 h 204"/>
                  <a:gd name="T22" fmla="*/ 2 w 418"/>
                  <a:gd name="T23" fmla="*/ 87 h 204"/>
                  <a:gd name="T24" fmla="*/ 11 w 418"/>
                  <a:gd name="T25" fmla="*/ 71 h 204"/>
                  <a:gd name="T26" fmla="*/ 22 w 418"/>
                  <a:gd name="T27" fmla="*/ 57 h 204"/>
                  <a:gd name="T28" fmla="*/ 36 w 418"/>
                  <a:gd name="T29" fmla="*/ 46 h 204"/>
                  <a:gd name="T30" fmla="*/ 56 w 418"/>
                  <a:gd name="T31" fmla="*/ 32 h 204"/>
                  <a:gd name="T32" fmla="*/ 76 w 418"/>
                  <a:gd name="T33" fmla="*/ 24 h 204"/>
                  <a:gd name="T34" fmla="*/ 101 w 418"/>
                  <a:gd name="T35" fmla="*/ 16 h 204"/>
                  <a:gd name="T36" fmla="*/ 129 w 418"/>
                  <a:gd name="T37" fmla="*/ 8 h 204"/>
                  <a:gd name="T38" fmla="*/ 157 w 418"/>
                  <a:gd name="T39" fmla="*/ 2 h 204"/>
                  <a:gd name="T40" fmla="*/ 186 w 418"/>
                  <a:gd name="T41" fmla="*/ 0 h 204"/>
                  <a:gd name="T42" fmla="*/ 220 w 418"/>
                  <a:gd name="T43" fmla="*/ 0 h 204"/>
                  <a:gd name="T44" fmla="*/ 250 w 418"/>
                  <a:gd name="T45" fmla="*/ 2 h 204"/>
                  <a:gd name="T46" fmla="*/ 278 w 418"/>
                  <a:gd name="T47" fmla="*/ 8 h 204"/>
                  <a:gd name="T48" fmla="*/ 307 w 418"/>
                  <a:gd name="T49" fmla="*/ 14 h 204"/>
                  <a:gd name="T50" fmla="*/ 332 w 418"/>
                  <a:gd name="T51" fmla="*/ 22 h 204"/>
                  <a:gd name="T52" fmla="*/ 355 w 418"/>
                  <a:gd name="T53" fmla="*/ 30 h 204"/>
                  <a:gd name="T54" fmla="*/ 375 w 418"/>
                  <a:gd name="T55" fmla="*/ 41 h 204"/>
                  <a:gd name="T56" fmla="*/ 392 w 418"/>
                  <a:gd name="T57" fmla="*/ 55 h 204"/>
                  <a:gd name="T58" fmla="*/ 403 w 418"/>
                  <a:gd name="T59" fmla="*/ 69 h 204"/>
                  <a:gd name="T60" fmla="*/ 411 w 418"/>
                  <a:gd name="T61" fmla="*/ 83 h 204"/>
                  <a:gd name="T62" fmla="*/ 417 w 418"/>
                  <a:gd name="T63" fmla="*/ 96 h 204"/>
                  <a:gd name="T64" fmla="*/ 415 w 418"/>
                  <a:gd name="T65" fmla="*/ 112 h 204"/>
                  <a:gd name="T66" fmla="*/ 409 w 418"/>
                  <a:gd name="T67" fmla="*/ 126 h 204"/>
                  <a:gd name="T68" fmla="*/ 401 w 418"/>
                  <a:gd name="T69" fmla="*/ 142 h 204"/>
                  <a:gd name="T70" fmla="*/ 386 w 418"/>
                  <a:gd name="T71" fmla="*/ 154 h 204"/>
                  <a:gd name="T72" fmla="*/ 369 w 418"/>
                  <a:gd name="T73" fmla="*/ 167 h 204"/>
                  <a:gd name="T74" fmla="*/ 347 w 418"/>
                  <a:gd name="T75" fmla="*/ 175 h 204"/>
                  <a:gd name="T76" fmla="*/ 324 w 418"/>
                  <a:gd name="T77" fmla="*/ 187 h 204"/>
                  <a:gd name="T78" fmla="*/ 298 w 418"/>
                  <a:gd name="T79" fmla="*/ 193 h 204"/>
                  <a:gd name="T80" fmla="*/ 270 w 418"/>
                  <a:gd name="T81" fmla="*/ 197 h 204"/>
                  <a:gd name="T82" fmla="*/ 240 w 418"/>
                  <a:gd name="T83" fmla="*/ 203 h 204"/>
                  <a:gd name="T84" fmla="*/ 208 w 418"/>
                  <a:gd name="T85" fmla="*/ 203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204"/>
                  <a:gd name="T131" fmla="*/ 418 w 418"/>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204">
                    <a:moveTo>
                      <a:pt x="208" y="203"/>
                    </a:moveTo>
                    <a:lnTo>
                      <a:pt x="197" y="203"/>
                    </a:lnTo>
                    <a:lnTo>
                      <a:pt x="186" y="203"/>
                    </a:lnTo>
                    <a:lnTo>
                      <a:pt x="177" y="203"/>
                    </a:lnTo>
                    <a:lnTo>
                      <a:pt x="166" y="201"/>
                    </a:lnTo>
                    <a:lnTo>
                      <a:pt x="157" y="201"/>
                    </a:lnTo>
                    <a:lnTo>
                      <a:pt x="147" y="197"/>
                    </a:lnTo>
                    <a:lnTo>
                      <a:pt x="137" y="197"/>
                    </a:lnTo>
                    <a:lnTo>
                      <a:pt x="129" y="195"/>
                    </a:lnTo>
                    <a:lnTo>
                      <a:pt x="119" y="193"/>
                    </a:lnTo>
                    <a:lnTo>
                      <a:pt x="109" y="193"/>
                    </a:lnTo>
                    <a:lnTo>
                      <a:pt x="101" y="189"/>
                    </a:lnTo>
                    <a:lnTo>
                      <a:pt x="93" y="187"/>
                    </a:lnTo>
                    <a:lnTo>
                      <a:pt x="85" y="184"/>
                    </a:lnTo>
                    <a:lnTo>
                      <a:pt x="76" y="181"/>
                    </a:lnTo>
                    <a:lnTo>
                      <a:pt x="70" y="175"/>
                    </a:lnTo>
                    <a:lnTo>
                      <a:pt x="62" y="173"/>
                    </a:lnTo>
                    <a:lnTo>
                      <a:pt x="56" y="170"/>
                    </a:lnTo>
                    <a:lnTo>
                      <a:pt x="48" y="167"/>
                    </a:lnTo>
                    <a:lnTo>
                      <a:pt x="42" y="162"/>
                    </a:lnTo>
                    <a:lnTo>
                      <a:pt x="36" y="159"/>
                    </a:lnTo>
                    <a:lnTo>
                      <a:pt x="31" y="154"/>
                    </a:lnTo>
                    <a:lnTo>
                      <a:pt x="25" y="151"/>
                    </a:lnTo>
                    <a:lnTo>
                      <a:pt x="22" y="146"/>
                    </a:lnTo>
                    <a:lnTo>
                      <a:pt x="16" y="142"/>
                    </a:lnTo>
                    <a:lnTo>
                      <a:pt x="14" y="138"/>
                    </a:lnTo>
                    <a:lnTo>
                      <a:pt x="11" y="132"/>
                    </a:lnTo>
                    <a:lnTo>
                      <a:pt x="8" y="126"/>
                    </a:lnTo>
                    <a:lnTo>
                      <a:pt x="6" y="124"/>
                    </a:lnTo>
                    <a:lnTo>
                      <a:pt x="2" y="118"/>
                    </a:lnTo>
                    <a:lnTo>
                      <a:pt x="2" y="112"/>
                    </a:lnTo>
                    <a:lnTo>
                      <a:pt x="0" y="107"/>
                    </a:lnTo>
                    <a:lnTo>
                      <a:pt x="0" y="101"/>
                    </a:lnTo>
                    <a:lnTo>
                      <a:pt x="0" y="96"/>
                    </a:lnTo>
                    <a:lnTo>
                      <a:pt x="2" y="93"/>
                    </a:lnTo>
                    <a:lnTo>
                      <a:pt x="2" y="87"/>
                    </a:lnTo>
                    <a:lnTo>
                      <a:pt x="6" y="83"/>
                    </a:lnTo>
                    <a:lnTo>
                      <a:pt x="8" y="77"/>
                    </a:lnTo>
                    <a:lnTo>
                      <a:pt x="11" y="71"/>
                    </a:lnTo>
                    <a:lnTo>
                      <a:pt x="14" y="69"/>
                    </a:lnTo>
                    <a:lnTo>
                      <a:pt x="16" y="63"/>
                    </a:lnTo>
                    <a:lnTo>
                      <a:pt x="22" y="57"/>
                    </a:lnTo>
                    <a:lnTo>
                      <a:pt x="25" y="55"/>
                    </a:lnTo>
                    <a:lnTo>
                      <a:pt x="31" y="49"/>
                    </a:lnTo>
                    <a:lnTo>
                      <a:pt x="36" y="46"/>
                    </a:lnTo>
                    <a:lnTo>
                      <a:pt x="42" y="41"/>
                    </a:lnTo>
                    <a:lnTo>
                      <a:pt x="48" y="38"/>
                    </a:lnTo>
                    <a:lnTo>
                      <a:pt x="56" y="32"/>
                    </a:lnTo>
                    <a:lnTo>
                      <a:pt x="62" y="30"/>
                    </a:lnTo>
                    <a:lnTo>
                      <a:pt x="70" y="28"/>
                    </a:lnTo>
                    <a:lnTo>
                      <a:pt x="76" y="24"/>
                    </a:lnTo>
                    <a:lnTo>
                      <a:pt x="85" y="22"/>
                    </a:lnTo>
                    <a:lnTo>
                      <a:pt x="93" y="18"/>
                    </a:lnTo>
                    <a:lnTo>
                      <a:pt x="101" y="16"/>
                    </a:lnTo>
                    <a:lnTo>
                      <a:pt x="109" y="14"/>
                    </a:lnTo>
                    <a:lnTo>
                      <a:pt x="119" y="10"/>
                    </a:lnTo>
                    <a:lnTo>
                      <a:pt x="129" y="8"/>
                    </a:lnTo>
                    <a:lnTo>
                      <a:pt x="137" y="8"/>
                    </a:lnTo>
                    <a:lnTo>
                      <a:pt x="147" y="5"/>
                    </a:lnTo>
                    <a:lnTo>
                      <a:pt x="157" y="2"/>
                    </a:lnTo>
                    <a:lnTo>
                      <a:pt x="166" y="2"/>
                    </a:lnTo>
                    <a:lnTo>
                      <a:pt x="177" y="2"/>
                    </a:lnTo>
                    <a:lnTo>
                      <a:pt x="186" y="0"/>
                    </a:lnTo>
                    <a:lnTo>
                      <a:pt x="197" y="0"/>
                    </a:lnTo>
                    <a:lnTo>
                      <a:pt x="208" y="0"/>
                    </a:lnTo>
                    <a:lnTo>
                      <a:pt x="220" y="0"/>
                    </a:lnTo>
                    <a:lnTo>
                      <a:pt x="231" y="0"/>
                    </a:lnTo>
                    <a:lnTo>
                      <a:pt x="240" y="2"/>
                    </a:lnTo>
                    <a:lnTo>
                      <a:pt x="250" y="2"/>
                    </a:lnTo>
                    <a:lnTo>
                      <a:pt x="260" y="2"/>
                    </a:lnTo>
                    <a:lnTo>
                      <a:pt x="270" y="5"/>
                    </a:lnTo>
                    <a:lnTo>
                      <a:pt x="278" y="8"/>
                    </a:lnTo>
                    <a:lnTo>
                      <a:pt x="288" y="8"/>
                    </a:lnTo>
                    <a:lnTo>
                      <a:pt x="298" y="10"/>
                    </a:lnTo>
                    <a:lnTo>
                      <a:pt x="307" y="14"/>
                    </a:lnTo>
                    <a:lnTo>
                      <a:pt x="316" y="16"/>
                    </a:lnTo>
                    <a:lnTo>
                      <a:pt x="324" y="18"/>
                    </a:lnTo>
                    <a:lnTo>
                      <a:pt x="332" y="22"/>
                    </a:lnTo>
                    <a:lnTo>
                      <a:pt x="341" y="24"/>
                    </a:lnTo>
                    <a:lnTo>
                      <a:pt x="347" y="28"/>
                    </a:lnTo>
                    <a:lnTo>
                      <a:pt x="355" y="30"/>
                    </a:lnTo>
                    <a:lnTo>
                      <a:pt x="361" y="32"/>
                    </a:lnTo>
                    <a:lnTo>
                      <a:pt x="369" y="38"/>
                    </a:lnTo>
                    <a:lnTo>
                      <a:pt x="375" y="41"/>
                    </a:lnTo>
                    <a:lnTo>
                      <a:pt x="381" y="46"/>
                    </a:lnTo>
                    <a:lnTo>
                      <a:pt x="386" y="49"/>
                    </a:lnTo>
                    <a:lnTo>
                      <a:pt x="392" y="55"/>
                    </a:lnTo>
                    <a:lnTo>
                      <a:pt x="395" y="57"/>
                    </a:lnTo>
                    <a:lnTo>
                      <a:pt x="401" y="63"/>
                    </a:lnTo>
                    <a:lnTo>
                      <a:pt x="403" y="69"/>
                    </a:lnTo>
                    <a:lnTo>
                      <a:pt x="406" y="71"/>
                    </a:lnTo>
                    <a:lnTo>
                      <a:pt x="409" y="77"/>
                    </a:lnTo>
                    <a:lnTo>
                      <a:pt x="411" y="83"/>
                    </a:lnTo>
                    <a:lnTo>
                      <a:pt x="415" y="87"/>
                    </a:lnTo>
                    <a:lnTo>
                      <a:pt x="415" y="93"/>
                    </a:lnTo>
                    <a:lnTo>
                      <a:pt x="417" y="96"/>
                    </a:lnTo>
                    <a:lnTo>
                      <a:pt x="417" y="101"/>
                    </a:lnTo>
                    <a:lnTo>
                      <a:pt x="417" y="107"/>
                    </a:lnTo>
                    <a:lnTo>
                      <a:pt x="415" y="112"/>
                    </a:lnTo>
                    <a:lnTo>
                      <a:pt x="415" y="118"/>
                    </a:lnTo>
                    <a:lnTo>
                      <a:pt x="411" y="124"/>
                    </a:lnTo>
                    <a:lnTo>
                      <a:pt x="409" y="126"/>
                    </a:lnTo>
                    <a:lnTo>
                      <a:pt x="406" y="132"/>
                    </a:lnTo>
                    <a:lnTo>
                      <a:pt x="403" y="138"/>
                    </a:lnTo>
                    <a:lnTo>
                      <a:pt x="401" y="142"/>
                    </a:lnTo>
                    <a:lnTo>
                      <a:pt x="395" y="146"/>
                    </a:lnTo>
                    <a:lnTo>
                      <a:pt x="392" y="151"/>
                    </a:lnTo>
                    <a:lnTo>
                      <a:pt x="386" y="154"/>
                    </a:lnTo>
                    <a:lnTo>
                      <a:pt x="381" y="159"/>
                    </a:lnTo>
                    <a:lnTo>
                      <a:pt x="375" y="162"/>
                    </a:lnTo>
                    <a:lnTo>
                      <a:pt x="369" y="167"/>
                    </a:lnTo>
                    <a:lnTo>
                      <a:pt x="361" y="170"/>
                    </a:lnTo>
                    <a:lnTo>
                      <a:pt x="355" y="173"/>
                    </a:lnTo>
                    <a:lnTo>
                      <a:pt x="347" y="175"/>
                    </a:lnTo>
                    <a:lnTo>
                      <a:pt x="341" y="181"/>
                    </a:lnTo>
                    <a:lnTo>
                      <a:pt x="332" y="184"/>
                    </a:lnTo>
                    <a:lnTo>
                      <a:pt x="324" y="187"/>
                    </a:lnTo>
                    <a:lnTo>
                      <a:pt x="316" y="189"/>
                    </a:lnTo>
                    <a:lnTo>
                      <a:pt x="307" y="193"/>
                    </a:lnTo>
                    <a:lnTo>
                      <a:pt x="298" y="193"/>
                    </a:lnTo>
                    <a:lnTo>
                      <a:pt x="288" y="195"/>
                    </a:lnTo>
                    <a:lnTo>
                      <a:pt x="278" y="197"/>
                    </a:lnTo>
                    <a:lnTo>
                      <a:pt x="270" y="197"/>
                    </a:lnTo>
                    <a:lnTo>
                      <a:pt x="260" y="201"/>
                    </a:lnTo>
                    <a:lnTo>
                      <a:pt x="250" y="201"/>
                    </a:lnTo>
                    <a:lnTo>
                      <a:pt x="240" y="203"/>
                    </a:lnTo>
                    <a:lnTo>
                      <a:pt x="231" y="203"/>
                    </a:lnTo>
                    <a:lnTo>
                      <a:pt x="220" y="203"/>
                    </a:lnTo>
                    <a:lnTo>
                      <a:pt x="208" y="203"/>
                    </a:lnTo>
                  </a:path>
                </a:pathLst>
              </a:custGeom>
              <a:solidFill>
                <a:srgbClr val="FFD900"/>
              </a:solidFill>
              <a:ln w="12700" cap="rnd">
                <a:solidFill>
                  <a:srgbClr val="3366FF"/>
                </a:solidFill>
                <a:round/>
                <a:headEnd/>
                <a:tailEnd/>
              </a:ln>
            </p:spPr>
            <p:txBody>
              <a:bodyPr/>
              <a:lstStyle/>
              <a:p>
                <a:endParaRPr lang="fr-FR"/>
              </a:p>
            </p:txBody>
          </p:sp>
          <p:sp>
            <p:nvSpPr>
              <p:cNvPr id="53398" name="Freeform 111"/>
              <p:cNvSpPr>
                <a:spLocks/>
              </p:cNvSpPr>
              <p:nvPr/>
            </p:nvSpPr>
            <p:spPr bwMode="auto">
              <a:xfrm>
                <a:off x="2385" y="2702"/>
                <a:ext cx="207" cy="102"/>
              </a:xfrm>
              <a:custGeom>
                <a:avLst/>
                <a:gdLst>
                  <a:gd name="T0" fmla="*/ 2 w 204"/>
                  <a:gd name="T1" fmla="*/ 5 h 102"/>
                  <a:gd name="T2" fmla="*/ 6 w 204"/>
                  <a:gd name="T3" fmla="*/ 16 h 102"/>
                  <a:gd name="T4" fmla="*/ 8 w 204"/>
                  <a:gd name="T5" fmla="*/ 24 h 102"/>
                  <a:gd name="T6" fmla="*/ 14 w 204"/>
                  <a:gd name="T7" fmla="*/ 35 h 102"/>
                  <a:gd name="T8" fmla="*/ 22 w 204"/>
                  <a:gd name="T9" fmla="*/ 43 h 102"/>
                  <a:gd name="T10" fmla="*/ 30 w 204"/>
                  <a:gd name="T11" fmla="*/ 51 h 102"/>
                  <a:gd name="T12" fmla="*/ 83 w 204"/>
                  <a:gd name="T13" fmla="*/ 58 h 102"/>
                  <a:gd name="T14" fmla="*/ 97 w 204"/>
                  <a:gd name="T15" fmla="*/ 66 h 102"/>
                  <a:gd name="T16" fmla="*/ 120 w 204"/>
                  <a:gd name="T17" fmla="*/ 71 h 102"/>
                  <a:gd name="T18" fmla="*/ 148 w 204"/>
                  <a:gd name="T19" fmla="*/ 77 h 102"/>
                  <a:gd name="T20" fmla="*/ 185 w 204"/>
                  <a:gd name="T21" fmla="*/ 82 h 102"/>
                  <a:gd name="T22" fmla="*/ 215 w 204"/>
                  <a:gd name="T23" fmla="*/ 88 h 102"/>
                  <a:gd name="T24" fmla="*/ 243 w 204"/>
                  <a:gd name="T25" fmla="*/ 90 h 102"/>
                  <a:gd name="T26" fmla="*/ 283 w 204"/>
                  <a:gd name="T27" fmla="*/ 96 h 102"/>
                  <a:gd name="T28" fmla="*/ 322 w 204"/>
                  <a:gd name="T29" fmla="*/ 96 h 102"/>
                  <a:gd name="T30" fmla="*/ 356 w 204"/>
                  <a:gd name="T31" fmla="*/ 98 h 102"/>
                  <a:gd name="T32" fmla="*/ 372 w 204"/>
                  <a:gd name="T33" fmla="*/ 101 h 102"/>
                  <a:gd name="T34" fmla="*/ 336 w 204"/>
                  <a:gd name="T35" fmla="*/ 98 h 102"/>
                  <a:gd name="T36" fmla="*/ 299 w 204"/>
                  <a:gd name="T37" fmla="*/ 98 h 102"/>
                  <a:gd name="T38" fmla="*/ 260 w 204"/>
                  <a:gd name="T39" fmla="*/ 96 h 102"/>
                  <a:gd name="T40" fmla="*/ 227 w 204"/>
                  <a:gd name="T41" fmla="*/ 90 h 102"/>
                  <a:gd name="T42" fmla="*/ 201 w 204"/>
                  <a:gd name="T43" fmla="*/ 88 h 102"/>
                  <a:gd name="T44" fmla="*/ 164 w 204"/>
                  <a:gd name="T45" fmla="*/ 82 h 102"/>
                  <a:gd name="T46" fmla="*/ 132 w 204"/>
                  <a:gd name="T47" fmla="*/ 77 h 102"/>
                  <a:gd name="T48" fmla="*/ 104 w 204"/>
                  <a:gd name="T49" fmla="*/ 71 h 102"/>
                  <a:gd name="T50" fmla="*/ 89 w 204"/>
                  <a:gd name="T51" fmla="*/ 64 h 102"/>
                  <a:gd name="T52" fmla="*/ 78 w 204"/>
                  <a:gd name="T53" fmla="*/ 56 h 102"/>
                  <a:gd name="T54" fmla="*/ 24 w 204"/>
                  <a:gd name="T55" fmla="*/ 48 h 102"/>
                  <a:gd name="T56" fmla="*/ 16 w 204"/>
                  <a:gd name="T57" fmla="*/ 40 h 102"/>
                  <a:gd name="T58" fmla="*/ 10 w 204"/>
                  <a:gd name="T59" fmla="*/ 30 h 102"/>
                  <a:gd name="T60" fmla="*/ 6 w 204"/>
                  <a:gd name="T61" fmla="*/ 22 h 102"/>
                  <a:gd name="T62" fmla="*/ 0 w 204"/>
                  <a:gd name="T63" fmla="*/ 11 h 102"/>
                  <a:gd name="T64" fmla="*/ 0 w 204"/>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2"/>
                  <a:gd name="T101" fmla="*/ 204 w 204"/>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2">
                    <a:moveTo>
                      <a:pt x="2" y="0"/>
                    </a:moveTo>
                    <a:lnTo>
                      <a:pt x="2" y="5"/>
                    </a:lnTo>
                    <a:lnTo>
                      <a:pt x="2" y="11"/>
                    </a:lnTo>
                    <a:lnTo>
                      <a:pt x="6" y="16"/>
                    </a:lnTo>
                    <a:lnTo>
                      <a:pt x="6" y="19"/>
                    </a:lnTo>
                    <a:lnTo>
                      <a:pt x="8" y="24"/>
                    </a:lnTo>
                    <a:lnTo>
                      <a:pt x="10" y="30"/>
                    </a:lnTo>
                    <a:lnTo>
                      <a:pt x="14" y="35"/>
                    </a:lnTo>
                    <a:lnTo>
                      <a:pt x="19" y="37"/>
                    </a:lnTo>
                    <a:lnTo>
                      <a:pt x="22" y="43"/>
                    </a:lnTo>
                    <a:lnTo>
                      <a:pt x="28" y="45"/>
                    </a:lnTo>
                    <a:lnTo>
                      <a:pt x="30" y="51"/>
                    </a:lnTo>
                    <a:lnTo>
                      <a:pt x="36" y="56"/>
                    </a:lnTo>
                    <a:lnTo>
                      <a:pt x="41" y="58"/>
                    </a:lnTo>
                    <a:lnTo>
                      <a:pt x="47" y="61"/>
                    </a:lnTo>
                    <a:lnTo>
                      <a:pt x="55" y="66"/>
                    </a:lnTo>
                    <a:lnTo>
                      <a:pt x="61" y="69"/>
                    </a:lnTo>
                    <a:lnTo>
                      <a:pt x="69" y="71"/>
                    </a:lnTo>
                    <a:lnTo>
                      <a:pt x="77" y="75"/>
                    </a:lnTo>
                    <a:lnTo>
                      <a:pt x="83" y="77"/>
                    </a:lnTo>
                    <a:lnTo>
                      <a:pt x="91" y="79"/>
                    </a:lnTo>
                    <a:lnTo>
                      <a:pt x="99" y="82"/>
                    </a:lnTo>
                    <a:lnTo>
                      <a:pt x="107" y="85"/>
                    </a:lnTo>
                    <a:lnTo>
                      <a:pt x="116" y="88"/>
                    </a:lnTo>
                    <a:lnTo>
                      <a:pt x="126" y="90"/>
                    </a:lnTo>
                    <a:lnTo>
                      <a:pt x="134" y="90"/>
                    </a:lnTo>
                    <a:lnTo>
                      <a:pt x="143" y="92"/>
                    </a:lnTo>
                    <a:lnTo>
                      <a:pt x="154" y="96"/>
                    </a:lnTo>
                    <a:lnTo>
                      <a:pt x="162" y="96"/>
                    </a:lnTo>
                    <a:lnTo>
                      <a:pt x="173" y="96"/>
                    </a:lnTo>
                    <a:lnTo>
                      <a:pt x="181" y="98"/>
                    </a:lnTo>
                    <a:lnTo>
                      <a:pt x="193" y="98"/>
                    </a:lnTo>
                    <a:lnTo>
                      <a:pt x="203" y="98"/>
                    </a:lnTo>
                    <a:lnTo>
                      <a:pt x="203" y="101"/>
                    </a:lnTo>
                    <a:lnTo>
                      <a:pt x="193" y="98"/>
                    </a:lnTo>
                    <a:lnTo>
                      <a:pt x="181" y="98"/>
                    </a:lnTo>
                    <a:lnTo>
                      <a:pt x="173" y="98"/>
                    </a:lnTo>
                    <a:lnTo>
                      <a:pt x="162" y="98"/>
                    </a:lnTo>
                    <a:lnTo>
                      <a:pt x="154" y="96"/>
                    </a:lnTo>
                    <a:lnTo>
                      <a:pt x="143" y="96"/>
                    </a:lnTo>
                    <a:lnTo>
                      <a:pt x="134" y="92"/>
                    </a:lnTo>
                    <a:lnTo>
                      <a:pt x="124" y="90"/>
                    </a:lnTo>
                    <a:lnTo>
                      <a:pt x="116" y="90"/>
                    </a:lnTo>
                    <a:lnTo>
                      <a:pt x="107" y="88"/>
                    </a:lnTo>
                    <a:lnTo>
                      <a:pt x="99" y="85"/>
                    </a:lnTo>
                    <a:lnTo>
                      <a:pt x="91" y="82"/>
                    </a:lnTo>
                    <a:lnTo>
                      <a:pt x="83" y="79"/>
                    </a:lnTo>
                    <a:lnTo>
                      <a:pt x="75" y="77"/>
                    </a:lnTo>
                    <a:lnTo>
                      <a:pt x="65" y="75"/>
                    </a:lnTo>
                    <a:lnTo>
                      <a:pt x="61" y="71"/>
                    </a:lnTo>
                    <a:lnTo>
                      <a:pt x="52" y="66"/>
                    </a:lnTo>
                    <a:lnTo>
                      <a:pt x="47" y="64"/>
                    </a:lnTo>
                    <a:lnTo>
                      <a:pt x="41" y="58"/>
                    </a:lnTo>
                    <a:lnTo>
                      <a:pt x="36" y="56"/>
                    </a:lnTo>
                    <a:lnTo>
                      <a:pt x="30" y="53"/>
                    </a:lnTo>
                    <a:lnTo>
                      <a:pt x="24" y="48"/>
                    </a:lnTo>
                    <a:lnTo>
                      <a:pt x="19" y="43"/>
                    </a:lnTo>
                    <a:lnTo>
                      <a:pt x="16" y="40"/>
                    </a:lnTo>
                    <a:lnTo>
                      <a:pt x="14" y="35"/>
                    </a:lnTo>
                    <a:lnTo>
                      <a:pt x="10" y="30"/>
                    </a:lnTo>
                    <a:lnTo>
                      <a:pt x="6" y="24"/>
                    </a:lnTo>
                    <a:lnTo>
                      <a:pt x="6" y="22"/>
                    </a:lnTo>
                    <a:lnTo>
                      <a:pt x="2" y="16"/>
                    </a:lnTo>
                    <a:lnTo>
                      <a:pt x="0" y="11"/>
                    </a:lnTo>
                    <a:lnTo>
                      <a:pt x="0" y="5"/>
                    </a:lnTo>
                    <a:lnTo>
                      <a:pt x="0" y="0"/>
                    </a:lnTo>
                    <a:lnTo>
                      <a:pt x="2" y="0"/>
                    </a:lnTo>
                  </a:path>
                </a:pathLst>
              </a:custGeom>
              <a:solidFill>
                <a:srgbClr val="000000"/>
              </a:solidFill>
              <a:ln w="12700" cap="rnd">
                <a:solidFill>
                  <a:srgbClr val="3366FF"/>
                </a:solidFill>
                <a:round/>
                <a:headEnd/>
                <a:tailEnd/>
              </a:ln>
            </p:spPr>
            <p:txBody>
              <a:bodyPr/>
              <a:lstStyle/>
              <a:p>
                <a:endParaRPr lang="fr-FR"/>
              </a:p>
            </p:txBody>
          </p:sp>
          <p:sp>
            <p:nvSpPr>
              <p:cNvPr id="53399" name="Freeform 112"/>
              <p:cNvSpPr>
                <a:spLocks/>
              </p:cNvSpPr>
              <p:nvPr/>
            </p:nvSpPr>
            <p:spPr bwMode="auto">
              <a:xfrm>
                <a:off x="2385" y="2596"/>
                <a:ext cx="207" cy="97"/>
              </a:xfrm>
              <a:custGeom>
                <a:avLst/>
                <a:gdLst>
                  <a:gd name="T0" fmla="*/ 356 w 204"/>
                  <a:gd name="T1" fmla="*/ 2 h 97"/>
                  <a:gd name="T2" fmla="*/ 322 w 204"/>
                  <a:gd name="T3" fmla="*/ 2 h 97"/>
                  <a:gd name="T4" fmla="*/ 283 w 204"/>
                  <a:gd name="T5" fmla="*/ 4 h 97"/>
                  <a:gd name="T6" fmla="*/ 243 w 204"/>
                  <a:gd name="T7" fmla="*/ 8 h 97"/>
                  <a:gd name="T8" fmla="*/ 215 w 204"/>
                  <a:gd name="T9" fmla="*/ 10 h 97"/>
                  <a:gd name="T10" fmla="*/ 185 w 204"/>
                  <a:gd name="T11" fmla="*/ 15 h 97"/>
                  <a:gd name="T12" fmla="*/ 148 w 204"/>
                  <a:gd name="T13" fmla="*/ 21 h 97"/>
                  <a:gd name="T14" fmla="*/ 120 w 204"/>
                  <a:gd name="T15" fmla="*/ 26 h 97"/>
                  <a:gd name="T16" fmla="*/ 97 w 204"/>
                  <a:gd name="T17" fmla="*/ 34 h 97"/>
                  <a:gd name="T18" fmla="*/ 83 w 204"/>
                  <a:gd name="T19" fmla="*/ 41 h 97"/>
                  <a:gd name="T20" fmla="*/ 30 w 204"/>
                  <a:gd name="T21" fmla="*/ 47 h 97"/>
                  <a:gd name="T22" fmla="*/ 22 w 204"/>
                  <a:gd name="T23" fmla="*/ 57 h 97"/>
                  <a:gd name="T24" fmla="*/ 14 w 204"/>
                  <a:gd name="T25" fmla="*/ 65 h 97"/>
                  <a:gd name="T26" fmla="*/ 8 w 204"/>
                  <a:gd name="T27" fmla="*/ 73 h 97"/>
                  <a:gd name="T28" fmla="*/ 6 w 204"/>
                  <a:gd name="T29" fmla="*/ 83 h 97"/>
                  <a:gd name="T30" fmla="*/ 2 w 204"/>
                  <a:gd name="T31" fmla="*/ 92 h 97"/>
                  <a:gd name="T32" fmla="*/ 0 w 204"/>
                  <a:gd name="T33" fmla="*/ 96 h 97"/>
                  <a:gd name="T34" fmla="*/ 0 w 204"/>
                  <a:gd name="T35" fmla="*/ 86 h 97"/>
                  <a:gd name="T36" fmla="*/ 6 w 204"/>
                  <a:gd name="T37" fmla="*/ 79 h 97"/>
                  <a:gd name="T38" fmla="*/ 10 w 204"/>
                  <a:gd name="T39" fmla="*/ 68 h 97"/>
                  <a:gd name="T40" fmla="*/ 16 w 204"/>
                  <a:gd name="T41" fmla="*/ 60 h 97"/>
                  <a:gd name="T42" fmla="*/ 24 w 204"/>
                  <a:gd name="T43" fmla="*/ 49 h 97"/>
                  <a:gd name="T44" fmla="*/ 78 w 204"/>
                  <a:gd name="T45" fmla="*/ 41 h 97"/>
                  <a:gd name="T46" fmla="*/ 89 w 204"/>
                  <a:gd name="T47" fmla="*/ 34 h 97"/>
                  <a:gd name="T48" fmla="*/ 104 w 204"/>
                  <a:gd name="T49" fmla="*/ 28 h 97"/>
                  <a:gd name="T50" fmla="*/ 132 w 204"/>
                  <a:gd name="T51" fmla="*/ 21 h 97"/>
                  <a:gd name="T52" fmla="*/ 164 w 204"/>
                  <a:gd name="T53" fmla="*/ 15 h 97"/>
                  <a:gd name="T54" fmla="*/ 201 w 204"/>
                  <a:gd name="T55" fmla="*/ 10 h 97"/>
                  <a:gd name="T56" fmla="*/ 227 w 204"/>
                  <a:gd name="T57" fmla="*/ 8 h 97"/>
                  <a:gd name="T58" fmla="*/ 260 w 204"/>
                  <a:gd name="T59" fmla="*/ 4 h 97"/>
                  <a:gd name="T60" fmla="*/ 299 w 204"/>
                  <a:gd name="T61" fmla="*/ 2 h 97"/>
                  <a:gd name="T62" fmla="*/ 336 w 204"/>
                  <a:gd name="T63" fmla="*/ 0 h 97"/>
                  <a:gd name="T64" fmla="*/ 372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1" y="2"/>
                    </a:lnTo>
                    <a:lnTo>
                      <a:pt x="173" y="2"/>
                    </a:lnTo>
                    <a:lnTo>
                      <a:pt x="162" y="2"/>
                    </a:lnTo>
                    <a:lnTo>
                      <a:pt x="154" y="4"/>
                    </a:lnTo>
                    <a:lnTo>
                      <a:pt x="143" y="4"/>
                    </a:lnTo>
                    <a:lnTo>
                      <a:pt x="134" y="8"/>
                    </a:lnTo>
                    <a:lnTo>
                      <a:pt x="126" y="10"/>
                    </a:lnTo>
                    <a:lnTo>
                      <a:pt x="116" y="10"/>
                    </a:lnTo>
                    <a:lnTo>
                      <a:pt x="107" y="13"/>
                    </a:lnTo>
                    <a:lnTo>
                      <a:pt x="99" y="15"/>
                    </a:lnTo>
                    <a:lnTo>
                      <a:pt x="91" y="17"/>
                    </a:lnTo>
                    <a:lnTo>
                      <a:pt x="83" y="21"/>
                    </a:lnTo>
                    <a:lnTo>
                      <a:pt x="77" y="23"/>
                    </a:lnTo>
                    <a:lnTo>
                      <a:pt x="69" y="26"/>
                    </a:lnTo>
                    <a:lnTo>
                      <a:pt x="61" y="28"/>
                    </a:lnTo>
                    <a:lnTo>
                      <a:pt x="55" y="34"/>
                    </a:lnTo>
                    <a:lnTo>
                      <a:pt x="47" y="36"/>
                    </a:lnTo>
                    <a:lnTo>
                      <a:pt x="41" y="41"/>
                    </a:lnTo>
                    <a:lnTo>
                      <a:pt x="36" y="44"/>
                    </a:lnTo>
                    <a:lnTo>
                      <a:pt x="30" y="47"/>
                    </a:lnTo>
                    <a:lnTo>
                      <a:pt x="28" y="52"/>
                    </a:lnTo>
                    <a:lnTo>
                      <a:pt x="22" y="57"/>
                    </a:lnTo>
                    <a:lnTo>
                      <a:pt x="19" y="60"/>
                    </a:lnTo>
                    <a:lnTo>
                      <a:pt x="14" y="65"/>
                    </a:lnTo>
                    <a:lnTo>
                      <a:pt x="10" y="68"/>
                    </a:lnTo>
                    <a:lnTo>
                      <a:pt x="8" y="73"/>
                    </a:lnTo>
                    <a:lnTo>
                      <a:pt x="6" y="79"/>
                    </a:lnTo>
                    <a:lnTo>
                      <a:pt x="6" y="83"/>
                    </a:lnTo>
                    <a:lnTo>
                      <a:pt x="2" y="88"/>
                    </a:lnTo>
                    <a:lnTo>
                      <a:pt x="2" y="92"/>
                    </a:lnTo>
                    <a:lnTo>
                      <a:pt x="2" y="96"/>
                    </a:lnTo>
                    <a:lnTo>
                      <a:pt x="0" y="96"/>
                    </a:lnTo>
                    <a:lnTo>
                      <a:pt x="0" y="92"/>
                    </a:lnTo>
                    <a:lnTo>
                      <a:pt x="0" y="86"/>
                    </a:lnTo>
                    <a:lnTo>
                      <a:pt x="2" y="81"/>
                    </a:lnTo>
                    <a:lnTo>
                      <a:pt x="6" y="79"/>
                    </a:lnTo>
                    <a:lnTo>
                      <a:pt x="6" y="73"/>
                    </a:lnTo>
                    <a:lnTo>
                      <a:pt x="10" y="68"/>
                    </a:lnTo>
                    <a:lnTo>
                      <a:pt x="14" y="62"/>
                    </a:lnTo>
                    <a:lnTo>
                      <a:pt x="16" y="60"/>
                    </a:lnTo>
                    <a:lnTo>
                      <a:pt x="19" y="55"/>
                    </a:lnTo>
                    <a:lnTo>
                      <a:pt x="24" y="49"/>
                    </a:lnTo>
                    <a:lnTo>
                      <a:pt x="30" y="47"/>
                    </a:lnTo>
                    <a:lnTo>
                      <a:pt x="36" y="41"/>
                    </a:lnTo>
                    <a:lnTo>
                      <a:pt x="41" y="39"/>
                    </a:lnTo>
                    <a:lnTo>
                      <a:pt x="47" y="34"/>
                    </a:lnTo>
                    <a:lnTo>
                      <a:pt x="52" y="31"/>
                    </a:lnTo>
                    <a:lnTo>
                      <a:pt x="61" y="28"/>
                    </a:lnTo>
                    <a:lnTo>
                      <a:pt x="65"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1" y="0"/>
                    </a:lnTo>
                    <a:lnTo>
                      <a:pt x="193" y="0"/>
                    </a:lnTo>
                    <a:lnTo>
                      <a:pt x="203" y="0"/>
                    </a:lnTo>
                    <a:lnTo>
                      <a:pt x="203" y="2"/>
                    </a:lnTo>
                  </a:path>
                </a:pathLst>
              </a:custGeom>
              <a:solidFill>
                <a:srgbClr val="000000"/>
              </a:solidFill>
              <a:ln w="12700" cap="rnd">
                <a:solidFill>
                  <a:srgbClr val="3366FF"/>
                </a:solidFill>
                <a:round/>
                <a:headEnd/>
                <a:tailEnd/>
              </a:ln>
            </p:spPr>
            <p:txBody>
              <a:bodyPr/>
              <a:lstStyle/>
              <a:p>
                <a:endParaRPr lang="fr-FR"/>
              </a:p>
            </p:txBody>
          </p:sp>
          <p:sp>
            <p:nvSpPr>
              <p:cNvPr id="53400" name="Freeform 113"/>
              <p:cNvSpPr>
                <a:spLocks/>
              </p:cNvSpPr>
              <p:nvPr/>
            </p:nvSpPr>
            <p:spPr bwMode="auto">
              <a:xfrm>
                <a:off x="2598" y="2596"/>
                <a:ext cx="205" cy="97"/>
              </a:xfrm>
              <a:custGeom>
                <a:avLst/>
                <a:gdLst>
                  <a:gd name="T0" fmla="*/ 202 w 205"/>
                  <a:gd name="T1" fmla="*/ 92 h 97"/>
                  <a:gd name="T2" fmla="*/ 198 w 205"/>
                  <a:gd name="T3" fmla="*/ 83 h 97"/>
                  <a:gd name="T4" fmla="*/ 196 w 205"/>
                  <a:gd name="T5" fmla="*/ 73 h 97"/>
                  <a:gd name="T6" fmla="*/ 190 w 205"/>
                  <a:gd name="T7" fmla="*/ 65 h 97"/>
                  <a:gd name="T8" fmla="*/ 182 w 205"/>
                  <a:gd name="T9" fmla="*/ 57 h 97"/>
                  <a:gd name="T10" fmla="*/ 174 w 205"/>
                  <a:gd name="T11" fmla="*/ 47 h 97"/>
                  <a:gd name="T12" fmla="*/ 163 w 205"/>
                  <a:gd name="T13" fmla="*/ 41 h 97"/>
                  <a:gd name="T14" fmla="*/ 149 w 205"/>
                  <a:gd name="T15" fmla="*/ 34 h 97"/>
                  <a:gd name="T16" fmla="*/ 135 w 205"/>
                  <a:gd name="T17" fmla="*/ 26 h 97"/>
                  <a:gd name="T18" fmla="*/ 121 w 205"/>
                  <a:gd name="T19" fmla="*/ 21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23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21 h 97"/>
                  <a:gd name="T48" fmla="*/ 143 w 205"/>
                  <a:gd name="T49" fmla="*/ 28 h 97"/>
                  <a:gd name="T50" fmla="*/ 157 w 205"/>
                  <a:gd name="T51" fmla="*/ 34 h 97"/>
                  <a:gd name="T52" fmla="*/ 168 w 205"/>
                  <a:gd name="T53" fmla="*/ 41 h 97"/>
                  <a:gd name="T54" fmla="*/ 180 w 205"/>
                  <a:gd name="T55" fmla="*/ 49 h 97"/>
                  <a:gd name="T56" fmla="*/ 188 w 205"/>
                  <a:gd name="T57" fmla="*/ 60 h 97"/>
                  <a:gd name="T58" fmla="*/ 194 w 205"/>
                  <a:gd name="T59" fmla="*/ 68 h 97"/>
                  <a:gd name="T60" fmla="*/ 198 w 205"/>
                  <a:gd name="T61" fmla="*/ 79 h 97"/>
                  <a:gd name="T62" fmla="*/ 204 w 205"/>
                  <a:gd name="T63" fmla="*/ 86 h 97"/>
                  <a:gd name="T64" fmla="*/ 204 w 205"/>
                  <a:gd name="T65" fmla="*/ 96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4" y="68"/>
                    </a:lnTo>
                    <a:lnTo>
                      <a:pt x="190" y="65"/>
                    </a:lnTo>
                    <a:lnTo>
                      <a:pt x="188" y="60"/>
                    </a:lnTo>
                    <a:lnTo>
                      <a:pt x="182" y="57"/>
                    </a:lnTo>
                    <a:lnTo>
                      <a:pt x="176" y="52"/>
                    </a:lnTo>
                    <a:lnTo>
                      <a:pt x="174" y="47"/>
                    </a:lnTo>
                    <a:lnTo>
                      <a:pt x="168" y="44"/>
                    </a:lnTo>
                    <a:lnTo>
                      <a:pt x="163" y="41"/>
                    </a:lnTo>
                    <a:lnTo>
                      <a:pt x="157"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23" y="2"/>
                    </a:lnTo>
                    <a:lnTo>
                      <a:pt x="11" y="2"/>
                    </a:lnTo>
                    <a:lnTo>
                      <a:pt x="0" y="2"/>
                    </a:lnTo>
                    <a:lnTo>
                      <a:pt x="0" y="0"/>
                    </a:lnTo>
                    <a:lnTo>
                      <a:pt x="11" y="0"/>
                    </a:lnTo>
                    <a:lnTo>
                      <a:pt x="23"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80" y="49"/>
                    </a:lnTo>
                    <a:lnTo>
                      <a:pt x="185" y="55"/>
                    </a:lnTo>
                    <a:lnTo>
                      <a:pt x="188" y="60"/>
                    </a:lnTo>
                    <a:lnTo>
                      <a:pt x="194" y="62"/>
                    </a:lnTo>
                    <a:lnTo>
                      <a:pt x="194" y="68"/>
                    </a:lnTo>
                    <a:lnTo>
                      <a:pt x="198" y="73"/>
                    </a:lnTo>
                    <a:lnTo>
                      <a:pt x="198" y="79"/>
                    </a:lnTo>
                    <a:lnTo>
                      <a:pt x="202" y="81"/>
                    </a:lnTo>
                    <a:lnTo>
                      <a:pt x="204" y="86"/>
                    </a:lnTo>
                    <a:lnTo>
                      <a:pt x="204" y="92"/>
                    </a:lnTo>
                    <a:lnTo>
                      <a:pt x="204" y="96"/>
                    </a:lnTo>
                    <a:lnTo>
                      <a:pt x="202" y="96"/>
                    </a:lnTo>
                  </a:path>
                </a:pathLst>
              </a:custGeom>
              <a:solidFill>
                <a:srgbClr val="000000"/>
              </a:solidFill>
              <a:ln w="12700" cap="rnd">
                <a:solidFill>
                  <a:srgbClr val="3366FF"/>
                </a:solidFill>
                <a:round/>
                <a:headEnd/>
                <a:tailEnd/>
              </a:ln>
            </p:spPr>
            <p:txBody>
              <a:bodyPr/>
              <a:lstStyle/>
              <a:p>
                <a:endParaRPr lang="fr-FR"/>
              </a:p>
            </p:txBody>
          </p:sp>
          <p:sp>
            <p:nvSpPr>
              <p:cNvPr id="53401" name="Freeform 114"/>
              <p:cNvSpPr>
                <a:spLocks/>
              </p:cNvSpPr>
              <p:nvPr/>
            </p:nvSpPr>
            <p:spPr bwMode="auto">
              <a:xfrm>
                <a:off x="2598" y="2702"/>
                <a:ext cx="205" cy="102"/>
              </a:xfrm>
              <a:custGeom>
                <a:avLst/>
                <a:gdLst>
                  <a:gd name="T0" fmla="*/ 11 w 205"/>
                  <a:gd name="T1" fmla="*/ 98 h 102"/>
                  <a:gd name="T2" fmla="*/ 31 w 205"/>
                  <a:gd name="T3" fmla="*/ 96 h 102"/>
                  <a:gd name="T4" fmla="*/ 50 w 205"/>
                  <a:gd name="T5" fmla="*/ 96 h 102"/>
                  <a:gd name="T6" fmla="*/ 69 w 205"/>
                  <a:gd name="T7" fmla="*/ 90 h 102"/>
                  <a:gd name="T8" fmla="*/ 88 w 205"/>
                  <a:gd name="T9" fmla="*/ 88 h 102"/>
                  <a:gd name="T10" fmla="*/ 105 w 205"/>
                  <a:gd name="T11" fmla="*/ 82 h 102"/>
                  <a:gd name="T12" fmla="*/ 121 w 205"/>
                  <a:gd name="T13" fmla="*/ 77 h 102"/>
                  <a:gd name="T14" fmla="*/ 135 w 205"/>
                  <a:gd name="T15" fmla="*/ 71 h 102"/>
                  <a:gd name="T16" fmla="*/ 149 w 205"/>
                  <a:gd name="T17" fmla="*/ 66 h 102"/>
                  <a:gd name="T18" fmla="*/ 163 w 205"/>
                  <a:gd name="T19" fmla="*/ 58 h 102"/>
                  <a:gd name="T20" fmla="*/ 174 w 205"/>
                  <a:gd name="T21" fmla="*/ 51 h 102"/>
                  <a:gd name="T22" fmla="*/ 182 w 205"/>
                  <a:gd name="T23" fmla="*/ 43 h 102"/>
                  <a:gd name="T24" fmla="*/ 190 w 205"/>
                  <a:gd name="T25" fmla="*/ 35 h 102"/>
                  <a:gd name="T26" fmla="*/ 196 w 205"/>
                  <a:gd name="T27" fmla="*/ 24 h 102"/>
                  <a:gd name="T28" fmla="*/ 198 w 205"/>
                  <a:gd name="T29" fmla="*/ 16 h 102"/>
                  <a:gd name="T30" fmla="*/ 202 w 205"/>
                  <a:gd name="T31" fmla="*/ 5 h 102"/>
                  <a:gd name="T32" fmla="*/ 204 w 205"/>
                  <a:gd name="T33" fmla="*/ 0 h 102"/>
                  <a:gd name="T34" fmla="*/ 204 w 205"/>
                  <a:gd name="T35" fmla="*/ 11 h 102"/>
                  <a:gd name="T36" fmla="*/ 198 w 205"/>
                  <a:gd name="T37" fmla="*/ 22 h 102"/>
                  <a:gd name="T38" fmla="*/ 194 w 205"/>
                  <a:gd name="T39" fmla="*/ 30 h 102"/>
                  <a:gd name="T40" fmla="*/ 188 w 205"/>
                  <a:gd name="T41" fmla="*/ 40 h 102"/>
                  <a:gd name="T42" fmla="*/ 180 w 205"/>
                  <a:gd name="T43" fmla="*/ 48 h 102"/>
                  <a:gd name="T44" fmla="*/ 168 w 205"/>
                  <a:gd name="T45" fmla="*/ 56 h 102"/>
                  <a:gd name="T46" fmla="*/ 157 w 205"/>
                  <a:gd name="T47" fmla="*/ 64 h 102"/>
                  <a:gd name="T48" fmla="*/ 143 w 205"/>
                  <a:gd name="T49" fmla="*/ 71 h 102"/>
                  <a:gd name="T50" fmla="*/ 130 w 205"/>
                  <a:gd name="T51" fmla="*/ 77 h 102"/>
                  <a:gd name="T52" fmla="*/ 113 w 205"/>
                  <a:gd name="T53" fmla="*/ 82 h 102"/>
                  <a:gd name="T54" fmla="*/ 96 w 205"/>
                  <a:gd name="T55" fmla="*/ 88 h 102"/>
                  <a:gd name="T56" fmla="*/ 80 w 205"/>
                  <a:gd name="T57" fmla="*/ 90 h 102"/>
                  <a:gd name="T58" fmla="*/ 61 w 205"/>
                  <a:gd name="T59" fmla="*/ 96 h 102"/>
                  <a:gd name="T60" fmla="*/ 41 w 205"/>
                  <a:gd name="T61" fmla="*/ 98 h 102"/>
                  <a:gd name="T62" fmla="*/ 23 w 205"/>
                  <a:gd name="T63" fmla="*/ 98 h 102"/>
                  <a:gd name="T64" fmla="*/ 0 w 205"/>
                  <a:gd name="T65" fmla="*/ 10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2"/>
                  <a:gd name="T101" fmla="*/ 205 w 20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2">
                    <a:moveTo>
                      <a:pt x="0" y="98"/>
                    </a:moveTo>
                    <a:lnTo>
                      <a:pt x="11" y="98"/>
                    </a:lnTo>
                    <a:lnTo>
                      <a:pt x="23" y="98"/>
                    </a:lnTo>
                    <a:lnTo>
                      <a:pt x="31" y="96"/>
                    </a:lnTo>
                    <a:lnTo>
                      <a:pt x="41" y="96"/>
                    </a:lnTo>
                    <a:lnTo>
                      <a:pt x="50" y="96"/>
                    </a:lnTo>
                    <a:lnTo>
                      <a:pt x="61" y="92"/>
                    </a:lnTo>
                    <a:lnTo>
                      <a:pt x="69" y="90"/>
                    </a:lnTo>
                    <a:lnTo>
                      <a:pt x="78" y="90"/>
                    </a:lnTo>
                    <a:lnTo>
                      <a:pt x="88" y="88"/>
                    </a:lnTo>
                    <a:lnTo>
                      <a:pt x="96" y="85"/>
                    </a:lnTo>
                    <a:lnTo>
                      <a:pt x="105" y="82"/>
                    </a:lnTo>
                    <a:lnTo>
                      <a:pt x="113" y="79"/>
                    </a:lnTo>
                    <a:lnTo>
                      <a:pt x="121" y="77"/>
                    </a:lnTo>
                    <a:lnTo>
                      <a:pt x="130" y="75"/>
                    </a:lnTo>
                    <a:lnTo>
                      <a:pt x="135" y="71"/>
                    </a:lnTo>
                    <a:lnTo>
                      <a:pt x="143" y="69"/>
                    </a:lnTo>
                    <a:lnTo>
                      <a:pt x="149" y="66"/>
                    </a:lnTo>
                    <a:lnTo>
                      <a:pt x="157" y="61"/>
                    </a:lnTo>
                    <a:lnTo>
                      <a:pt x="163" y="58"/>
                    </a:lnTo>
                    <a:lnTo>
                      <a:pt x="168" y="56"/>
                    </a:lnTo>
                    <a:lnTo>
                      <a:pt x="174" y="51"/>
                    </a:lnTo>
                    <a:lnTo>
                      <a:pt x="176" y="45"/>
                    </a:lnTo>
                    <a:lnTo>
                      <a:pt x="182" y="43"/>
                    </a:lnTo>
                    <a:lnTo>
                      <a:pt x="188" y="37"/>
                    </a:lnTo>
                    <a:lnTo>
                      <a:pt x="190" y="35"/>
                    </a:lnTo>
                    <a:lnTo>
                      <a:pt x="194" y="30"/>
                    </a:lnTo>
                    <a:lnTo>
                      <a:pt x="196" y="24"/>
                    </a:lnTo>
                    <a:lnTo>
                      <a:pt x="198" y="19"/>
                    </a:lnTo>
                    <a:lnTo>
                      <a:pt x="198" y="16"/>
                    </a:lnTo>
                    <a:lnTo>
                      <a:pt x="202" y="11"/>
                    </a:lnTo>
                    <a:lnTo>
                      <a:pt x="202" y="5"/>
                    </a:lnTo>
                    <a:lnTo>
                      <a:pt x="202" y="0"/>
                    </a:lnTo>
                    <a:lnTo>
                      <a:pt x="204" y="0"/>
                    </a:lnTo>
                    <a:lnTo>
                      <a:pt x="204" y="5"/>
                    </a:lnTo>
                    <a:lnTo>
                      <a:pt x="204" y="11"/>
                    </a:lnTo>
                    <a:lnTo>
                      <a:pt x="202" y="16"/>
                    </a:lnTo>
                    <a:lnTo>
                      <a:pt x="198" y="22"/>
                    </a:lnTo>
                    <a:lnTo>
                      <a:pt x="198" y="24"/>
                    </a:lnTo>
                    <a:lnTo>
                      <a:pt x="194" y="30"/>
                    </a:lnTo>
                    <a:lnTo>
                      <a:pt x="194" y="35"/>
                    </a:lnTo>
                    <a:lnTo>
                      <a:pt x="188" y="40"/>
                    </a:lnTo>
                    <a:lnTo>
                      <a:pt x="185" y="43"/>
                    </a:lnTo>
                    <a:lnTo>
                      <a:pt x="180" y="48"/>
                    </a:lnTo>
                    <a:lnTo>
                      <a:pt x="174" y="53"/>
                    </a:lnTo>
                    <a:lnTo>
                      <a:pt x="168" y="56"/>
                    </a:lnTo>
                    <a:lnTo>
                      <a:pt x="163" y="58"/>
                    </a:lnTo>
                    <a:lnTo>
                      <a:pt x="157" y="64"/>
                    </a:lnTo>
                    <a:lnTo>
                      <a:pt x="151" y="66"/>
                    </a:lnTo>
                    <a:lnTo>
                      <a:pt x="143" y="71"/>
                    </a:lnTo>
                    <a:lnTo>
                      <a:pt x="138" y="75"/>
                    </a:lnTo>
                    <a:lnTo>
                      <a:pt x="130" y="77"/>
                    </a:lnTo>
                    <a:lnTo>
                      <a:pt x="121" y="79"/>
                    </a:lnTo>
                    <a:lnTo>
                      <a:pt x="113" y="82"/>
                    </a:lnTo>
                    <a:lnTo>
                      <a:pt x="105" y="85"/>
                    </a:lnTo>
                    <a:lnTo>
                      <a:pt x="96" y="88"/>
                    </a:lnTo>
                    <a:lnTo>
                      <a:pt x="88" y="90"/>
                    </a:lnTo>
                    <a:lnTo>
                      <a:pt x="80" y="90"/>
                    </a:lnTo>
                    <a:lnTo>
                      <a:pt x="69" y="92"/>
                    </a:lnTo>
                    <a:lnTo>
                      <a:pt x="61" y="96"/>
                    </a:lnTo>
                    <a:lnTo>
                      <a:pt x="50" y="96"/>
                    </a:lnTo>
                    <a:lnTo>
                      <a:pt x="41" y="98"/>
                    </a:lnTo>
                    <a:lnTo>
                      <a:pt x="31" y="98"/>
                    </a:lnTo>
                    <a:lnTo>
                      <a:pt x="23" y="98"/>
                    </a:lnTo>
                    <a:lnTo>
                      <a:pt x="11" y="98"/>
                    </a:lnTo>
                    <a:lnTo>
                      <a:pt x="0" y="101"/>
                    </a:lnTo>
                    <a:lnTo>
                      <a:pt x="0" y="98"/>
                    </a:lnTo>
                  </a:path>
                </a:pathLst>
              </a:custGeom>
              <a:solidFill>
                <a:srgbClr val="000000"/>
              </a:solidFill>
              <a:ln w="12700" cap="rnd">
                <a:solidFill>
                  <a:srgbClr val="3366FF"/>
                </a:solidFill>
                <a:round/>
                <a:headEnd/>
                <a:tailEnd/>
              </a:ln>
            </p:spPr>
            <p:txBody>
              <a:bodyPr/>
              <a:lstStyle/>
              <a:p>
                <a:endParaRPr lang="fr-FR"/>
              </a:p>
            </p:txBody>
          </p:sp>
          <p:sp>
            <p:nvSpPr>
              <p:cNvPr id="53402" name="Freeform 115"/>
              <p:cNvSpPr>
                <a:spLocks/>
              </p:cNvSpPr>
              <p:nvPr/>
            </p:nvSpPr>
            <p:spPr bwMode="auto">
              <a:xfrm>
                <a:off x="2396" y="2600"/>
                <a:ext cx="396" cy="189"/>
              </a:xfrm>
              <a:custGeom>
                <a:avLst/>
                <a:gdLst>
                  <a:gd name="T0" fmla="*/ 178 w 396"/>
                  <a:gd name="T1" fmla="*/ 147 h 190"/>
                  <a:gd name="T2" fmla="*/ 150 w 396"/>
                  <a:gd name="T3" fmla="*/ 144 h 190"/>
                  <a:gd name="T4" fmla="*/ 122 w 396"/>
                  <a:gd name="T5" fmla="*/ 141 h 190"/>
                  <a:gd name="T6" fmla="*/ 96 w 396"/>
                  <a:gd name="T7" fmla="*/ 133 h 190"/>
                  <a:gd name="T8" fmla="*/ 74 w 396"/>
                  <a:gd name="T9" fmla="*/ 128 h 190"/>
                  <a:gd name="T10" fmla="*/ 52 w 396"/>
                  <a:gd name="T11" fmla="*/ 116 h 190"/>
                  <a:gd name="T12" fmla="*/ 34 w 396"/>
                  <a:gd name="T13" fmla="*/ 108 h 190"/>
                  <a:gd name="T14" fmla="*/ 20 w 396"/>
                  <a:gd name="T15" fmla="*/ 95 h 190"/>
                  <a:gd name="T16" fmla="*/ 9 w 396"/>
                  <a:gd name="T17" fmla="*/ 95 h 190"/>
                  <a:gd name="T18" fmla="*/ 4 w 396"/>
                  <a:gd name="T19" fmla="*/ 95 h 190"/>
                  <a:gd name="T20" fmla="*/ 0 w 396"/>
                  <a:gd name="T21" fmla="*/ 95 h 190"/>
                  <a:gd name="T22" fmla="*/ 4 w 396"/>
                  <a:gd name="T23" fmla="*/ 82 h 190"/>
                  <a:gd name="T24" fmla="*/ 9 w 396"/>
                  <a:gd name="T25" fmla="*/ 68 h 190"/>
                  <a:gd name="T26" fmla="*/ 20 w 396"/>
                  <a:gd name="T27" fmla="*/ 55 h 190"/>
                  <a:gd name="T28" fmla="*/ 34 w 396"/>
                  <a:gd name="T29" fmla="*/ 43 h 190"/>
                  <a:gd name="T30" fmla="*/ 52 w 396"/>
                  <a:gd name="T31" fmla="*/ 33 h 190"/>
                  <a:gd name="T32" fmla="*/ 74 w 396"/>
                  <a:gd name="T33" fmla="*/ 25 h 190"/>
                  <a:gd name="T34" fmla="*/ 96 w 396"/>
                  <a:gd name="T35" fmla="*/ 14 h 190"/>
                  <a:gd name="T36" fmla="*/ 122 w 396"/>
                  <a:gd name="T37" fmla="*/ 8 h 190"/>
                  <a:gd name="T38" fmla="*/ 150 w 396"/>
                  <a:gd name="T39" fmla="*/ 6 h 190"/>
                  <a:gd name="T40" fmla="*/ 178 w 396"/>
                  <a:gd name="T41" fmla="*/ 2 h 190"/>
                  <a:gd name="T42" fmla="*/ 209 w 396"/>
                  <a:gd name="T43" fmla="*/ 0 h 190"/>
                  <a:gd name="T44" fmla="*/ 237 w 396"/>
                  <a:gd name="T45" fmla="*/ 2 h 190"/>
                  <a:gd name="T46" fmla="*/ 265 w 396"/>
                  <a:gd name="T47" fmla="*/ 8 h 190"/>
                  <a:gd name="T48" fmla="*/ 291 w 396"/>
                  <a:gd name="T49" fmla="*/ 14 h 190"/>
                  <a:gd name="T50" fmla="*/ 315 w 396"/>
                  <a:gd name="T51" fmla="*/ 19 h 190"/>
                  <a:gd name="T52" fmla="*/ 338 w 396"/>
                  <a:gd name="T53" fmla="*/ 30 h 190"/>
                  <a:gd name="T54" fmla="*/ 355 w 396"/>
                  <a:gd name="T55" fmla="*/ 41 h 190"/>
                  <a:gd name="T56" fmla="*/ 372 w 396"/>
                  <a:gd name="T57" fmla="*/ 52 h 190"/>
                  <a:gd name="T58" fmla="*/ 383 w 396"/>
                  <a:gd name="T59" fmla="*/ 63 h 190"/>
                  <a:gd name="T60" fmla="*/ 391 w 396"/>
                  <a:gd name="T61" fmla="*/ 76 h 190"/>
                  <a:gd name="T62" fmla="*/ 395 w 396"/>
                  <a:gd name="T63" fmla="*/ 93 h 190"/>
                  <a:gd name="T64" fmla="*/ 395 w 396"/>
                  <a:gd name="T65" fmla="*/ 95 h 190"/>
                  <a:gd name="T66" fmla="*/ 389 w 396"/>
                  <a:gd name="T67" fmla="*/ 95 h 190"/>
                  <a:gd name="T68" fmla="*/ 381 w 396"/>
                  <a:gd name="T69" fmla="*/ 95 h 190"/>
                  <a:gd name="T70" fmla="*/ 366 w 396"/>
                  <a:gd name="T71" fmla="*/ 103 h 190"/>
                  <a:gd name="T72" fmla="*/ 349 w 396"/>
                  <a:gd name="T73" fmla="*/ 114 h 190"/>
                  <a:gd name="T74" fmla="*/ 329 w 396"/>
                  <a:gd name="T75" fmla="*/ 124 h 190"/>
                  <a:gd name="T76" fmla="*/ 307 w 396"/>
                  <a:gd name="T77" fmla="*/ 130 h 190"/>
                  <a:gd name="T78" fmla="*/ 281 w 396"/>
                  <a:gd name="T79" fmla="*/ 138 h 190"/>
                  <a:gd name="T80" fmla="*/ 257 w 396"/>
                  <a:gd name="T81" fmla="*/ 144 h 190"/>
                  <a:gd name="T82" fmla="*/ 229 w 396"/>
                  <a:gd name="T83" fmla="*/ 147 h 190"/>
                  <a:gd name="T84" fmla="*/ 197 w 396"/>
                  <a:gd name="T85" fmla="*/ 147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
                  <a:gd name="T130" fmla="*/ 0 h 190"/>
                  <a:gd name="T131" fmla="*/ 396 w 396"/>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 h="190">
                    <a:moveTo>
                      <a:pt x="197" y="189"/>
                    </a:moveTo>
                    <a:lnTo>
                      <a:pt x="189" y="189"/>
                    </a:lnTo>
                    <a:lnTo>
                      <a:pt x="178" y="189"/>
                    </a:lnTo>
                    <a:lnTo>
                      <a:pt x="169" y="189"/>
                    </a:lnTo>
                    <a:lnTo>
                      <a:pt x="158" y="189"/>
                    </a:lnTo>
                    <a:lnTo>
                      <a:pt x="150" y="186"/>
                    </a:lnTo>
                    <a:lnTo>
                      <a:pt x="138" y="186"/>
                    </a:lnTo>
                    <a:lnTo>
                      <a:pt x="130" y="183"/>
                    </a:lnTo>
                    <a:lnTo>
                      <a:pt x="122" y="183"/>
                    </a:lnTo>
                    <a:lnTo>
                      <a:pt x="113" y="180"/>
                    </a:lnTo>
                    <a:lnTo>
                      <a:pt x="104" y="178"/>
                    </a:lnTo>
                    <a:lnTo>
                      <a:pt x="96" y="175"/>
                    </a:lnTo>
                    <a:lnTo>
                      <a:pt x="88" y="172"/>
                    </a:lnTo>
                    <a:lnTo>
                      <a:pt x="80" y="172"/>
                    </a:lnTo>
                    <a:lnTo>
                      <a:pt x="74" y="170"/>
                    </a:lnTo>
                    <a:lnTo>
                      <a:pt x="66" y="166"/>
                    </a:lnTo>
                    <a:lnTo>
                      <a:pt x="60" y="162"/>
                    </a:lnTo>
                    <a:lnTo>
                      <a:pt x="52" y="158"/>
                    </a:lnTo>
                    <a:lnTo>
                      <a:pt x="46" y="156"/>
                    </a:lnTo>
                    <a:lnTo>
                      <a:pt x="40" y="153"/>
                    </a:lnTo>
                    <a:lnTo>
                      <a:pt x="34" y="150"/>
                    </a:lnTo>
                    <a:lnTo>
                      <a:pt x="28" y="145"/>
                    </a:lnTo>
                    <a:lnTo>
                      <a:pt x="26" y="142"/>
                    </a:lnTo>
                    <a:lnTo>
                      <a:pt x="20" y="137"/>
                    </a:lnTo>
                    <a:lnTo>
                      <a:pt x="18" y="134"/>
                    </a:lnTo>
                    <a:lnTo>
                      <a:pt x="12" y="129"/>
                    </a:lnTo>
                    <a:lnTo>
                      <a:pt x="9" y="125"/>
                    </a:lnTo>
                    <a:lnTo>
                      <a:pt x="6" y="121"/>
                    </a:lnTo>
                    <a:lnTo>
                      <a:pt x="4" y="115"/>
                    </a:lnTo>
                    <a:lnTo>
                      <a:pt x="4" y="112"/>
                    </a:lnTo>
                    <a:lnTo>
                      <a:pt x="0" y="107"/>
                    </a:lnTo>
                    <a:lnTo>
                      <a:pt x="0" y="101"/>
                    </a:lnTo>
                    <a:lnTo>
                      <a:pt x="0" y="96"/>
                    </a:lnTo>
                    <a:lnTo>
                      <a:pt x="0" y="93"/>
                    </a:lnTo>
                    <a:lnTo>
                      <a:pt x="0" y="88"/>
                    </a:lnTo>
                    <a:lnTo>
                      <a:pt x="4" y="82"/>
                    </a:lnTo>
                    <a:lnTo>
                      <a:pt x="4" y="76"/>
                    </a:lnTo>
                    <a:lnTo>
                      <a:pt x="6" y="74"/>
                    </a:lnTo>
                    <a:lnTo>
                      <a:pt x="9" y="68"/>
                    </a:lnTo>
                    <a:lnTo>
                      <a:pt x="12" y="63"/>
                    </a:lnTo>
                    <a:lnTo>
                      <a:pt x="18" y="60"/>
                    </a:lnTo>
                    <a:lnTo>
                      <a:pt x="20" y="55"/>
                    </a:lnTo>
                    <a:lnTo>
                      <a:pt x="26" y="52"/>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9" y="2"/>
                    </a:lnTo>
                    <a:lnTo>
                      <a:pt x="178" y="2"/>
                    </a:lnTo>
                    <a:lnTo>
                      <a:pt x="189" y="0"/>
                    </a:lnTo>
                    <a:lnTo>
                      <a:pt x="197" y="0"/>
                    </a:lnTo>
                    <a:lnTo>
                      <a:pt x="209" y="0"/>
                    </a:lnTo>
                    <a:lnTo>
                      <a:pt x="217" y="2"/>
                    </a:lnTo>
                    <a:lnTo>
                      <a:pt x="229" y="2"/>
                    </a:lnTo>
                    <a:lnTo>
                      <a:pt x="237" y="2"/>
                    </a:lnTo>
                    <a:lnTo>
                      <a:pt x="245" y="6"/>
                    </a:lnTo>
                    <a:lnTo>
                      <a:pt x="257" y="6"/>
                    </a:lnTo>
                    <a:lnTo>
                      <a:pt x="265" y="8"/>
                    </a:lnTo>
                    <a:lnTo>
                      <a:pt x="273" y="8"/>
                    </a:lnTo>
                    <a:lnTo>
                      <a:pt x="281" y="11"/>
                    </a:lnTo>
                    <a:lnTo>
                      <a:pt x="291" y="14"/>
                    </a:lnTo>
                    <a:lnTo>
                      <a:pt x="299" y="14"/>
                    </a:lnTo>
                    <a:lnTo>
                      <a:pt x="307" y="16"/>
                    </a:lnTo>
                    <a:lnTo>
                      <a:pt x="315" y="19"/>
                    </a:lnTo>
                    <a:lnTo>
                      <a:pt x="324" y="25"/>
                    </a:lnTo>
                    <a:lnTo>
                      <a:pt x="329" y="25"/>
                    </a:lnTo>
                    <a:lnTo>
                      <a:pt x="338" y="30"/>
                    </a:lnTo>
                    <a:lnTo>
                      <a:pt x="343" y="33"/>
                    </a:lnTo>
                    <a:lnTo>
                      <a:pt x="349" y="35"/>
                    </a:lnTo>
                    <a:lnTo>
                      <a:pt x="355" y="41"/>
                    </a:lnTo>
                    <a:lnTo>
                      <a:pt x="361" y="43"/>
                    </a:lnTo>
                    <a:lnTo>
                      <a:pt x="366" y="47"/>
                    </a:lnTo>
                    <a:lnTo>
                      <a:pt x="372" y="52"/>
                    </a:lnTo>
                    <a:lnTo>
                      <a:pt x="375" y="55"/>
                    </a:lnTo>
                    <a:lnTo>
                      <a:pt x="381" y="60"/>
                    </a:lnTo>
                    <a:lnTo>
                      <a:pt x="383" y="63"/>
                    </a:lnTo>
                    <a:lnTo>
                      <a:pt x="386" y="68"/>
                    </a:lnTo>
                    <a:lnTo>
                      <a:pt x="389" y="74"/>
                    </a:lnTo>
                    <a:lnTo>
                      <a:pt x="391" y="76"/>
                    </a:lnTo>
                    <a:lnTo>
                      <a:pt x="395" y="82"/>
                    </a:lnTo>
                    <a:lnTo>
                      <a:pt x="395" y="88"/>
                    </a:lnTo>
                    <a:lnTo>
                      <a:pt x="395" y="93"/>
                    </a:lnTo>
                    <a:lnTo>
                      <a:pt x="395" y="96"/>
                    </a:lnTo>
                    <a:lnTo>
                      <a:pt x="395" y="101"/>
                    </a:lnTo>
                    <a:lnTo>
                      <a:pt x="395" y="107"/>
                    </a:lnTo>
                    <a:lnTo>
                      <a:pt x="395" y="112"/>
                    </a:lnTo>
                    <a:lnTo>
                      <a:pt x="391" y="115"/>
                    </a:lnTo>
                    <a:lnTo>
                      <a:pt x="389" y="121"/>
                    </a:lnTo>
                    <a:lnTo>
                      <a:pt x="386" y="125"/>
                    </a:lnTo>
                    <a:lnTo>
                      <a:pt x="383" y="129"/>
                    </a:lnTo>
                    <a:lnTo>
                      <a:pt x="381" y="134"/>
                    </a:lnTo>
                    <a:lnTo>
                      <a:pt x="375" y="137"/>
                    </a:lnTo>
                    <a:lnTo>
                      <a:pt x="372" y="142"/>
                    </a:lnTo>
                    <a:lnTo>
                      <a:pt x="366" y="145"/>
                    </a:lnTo>
                    <a:lnTo>
                      <a:pt x="361" y="150"/>
                    </a:lnTo>
                    <a:lnTo>
                      <a:pt x="355" y="153"/>
                    </a:lnTo>
                    <a:lnTo>
                      <a:pt x="349" y="156"/>
                    </a:lnTo>
                    <a:lnTo>
                      <a:pt x="343" y="158"/>
                    </a:lnTo>
                    <a:lnTo>
                      <a:pt x="338" y="162"/>
                    </a:lnTo>
                    <a:lnTo>
                      <a:pt x="329" y="166"/>
                    </a:lnTo>
                    <a:lnTo>
                      <a:pt x="324" y="170"/>
                    </a:lnTo>
                    <a:lnTo>
                      <a:pt x="315" y="172"/>
                    </a:lnTo>
                    <a:lnTo>
                      <a:pt x="307" y="172"/>
                    </a:lnTo>
                    <a:lnTo>
                      <a:pt x="299" y="175"/>
                    </a:lnTo>
                    <a:lnTo>
                      <a:pt x="291" y="178"/>
                    </a:lnTo>
                    <a:lnTo>
                      <a:pt x="281" y="180"/>
                    </a:lnTo>
                    <a:lnTo>
                      <a:pt x="273" y="183"/>
                    </a:lnTo>
                    <a:lnTo>
                      <a:pt x="265" y="183"/>
                    </a:lnTo>
                    <a:lnTo>
                      <a:pt x="257" y="186"/>
                    </a:lnTo>
                    <a:lnTo>
                      <a:pt x="245" y="186"/>
                    </a:lnTo>
                    <a:lnTo>
                      <a:pt x="237" y="189"/>
                    </a:lnTo>
                    <a:lnTo>
                      <a:pt x="229" y="189"/>
                    </a:lnTo>
                    <a:lnTo>
                      <a:pt x="217" y="189"/>
                    </a:lnTo>
                    <a:lnTo>
                      <a:pt x="209" y="189"/>
                    </a:lnTo>
                    <a:lnTo>
                      <a:pt x="197" y="189"/>
                    </a:lnTo>
                  </a:path>
                </a:pathLst>
              </a:custGeom>
              <a:solidFill>
                <a:srgbClr val="FFD900"/>
              </a:solidFill>
              <a:ln w="12700" cap="rnd">
                <a:solidFill>
                  <a:srgbClr val="3366FF"/>
                </a:solidFill>
                <a:round/>
                <a:headEnd/>
                <a:tailEnd/>
              </a:ln>
            </p:spPr>
            <p:txBody>
              <a:bodyPr/>
              <a:lstStyle/>
              <a:p>
                <a:endParaRPr lang="fr-FR"/>
              </a:p>
            </p:txBody>
          </p:sp>
          <p:sp>
            <p:nvSpPr>
              <p:cNvPr id="53403" name="Freeform 116"/>
              <p:cNvSpPr>
                <a:spLocks/>
              </p:cNvSpPr>
              <p:nvPr/>
            </p:nvSpPr>
            <p:spPr bwMode="auto">
              <a:xfrm>
                <a:off x="2396" y="2701"/>
                <a:ext cx="193" cy="88"/>
              </a:xfrm>
              <a:custGeom>
                <a:avLst/>
                <a:gdLst>
                  <a:gd name="T0" fmla="*/ 0 w 193"/>
                  <a:gd name="T1" fmla="*/ 5 h 90"/>
                  <a:gd name="T2" fmla="*/ 3 w 193"/>
                  <a:gd name="T3" fmla="*/ 15 h 90"/>
                  <a:gd name="T4" fmla="*/ 9 w 193"/>
                  <a:gd name="T5" fmla="*/ 22 h 90"/>
                  <a:gd name="T6" fmla="*/ 14 w 193"/>
                  <a:gd name="T7" fmla="*/ 22 h 90"/>
                  <a:gd name="T8" fmla="*/ 19 w 193"/>
                  <a:gd name="T9" fmla="*/ 22 h 90"/>
                  <a:gd name="T10" fmla="*/ 31 w 193"/>
                  <a:gd name="T11" fmla="*/ 22 h 90"/>
                  <a:gd name="T12" fmla="*/ 39 w 193"/>
                  <a:gd name="T13" fmla="*/ 22 h 90"/>
                  <a:gd name="T14" fmla="*/ 50 w 193"/>
                  <a:gd name="T15" fmla="*/ 22 h 90"/>
                  <a:gd name="T16" fmla="*/ 64 w 193"/>
                  <a:gd name="T17" fmla="*/ 23 h 90"/>
                  <a:gd name="T18" fmla="*/ 78 w 193"/>
                  <a:gd name="T19" fmla="*/ 27 h 90"/>
                  <a:gd name="T20" fmla="*/ 94 w 193"/>
                  <a:gd name="T21" fmla="*/ 29 h 90"/>
                  <a:gd name="T22" fmla="*/ 110 w 193"/>
                  <a:gd name="T23" fmla="*/ 30 h 90"/>
                  <a:gd name="T24" fmla="*/ 127 w 193"/>
                  <a:gd name="T25" fmla="*/ 33 h 90"/>
                  <a:gd name="T26" fmla="*/ 146 w 193"/>
                  <a:gd name="T27" fmla="*/ 34 h 90"/>
                  <a:gd name="T28" fmla="*/ 165 w 193"/>
                  <a:gd name="T29" fmla="*/ 34 h 90"/>
                  <a:gd name="T30" fmla="*/ 184 w 193"/>
                  <a:gd name="T31" fmla="*/ 36 h 90"/>
                  <a:gd name="T32" fmla="*/ 184 w 193"/>
                  <a:gd name="T33" fmla="*/ 36 h 90"/>
                  <a:gd name="T34" fmla="*/ 165 w 193"/>
                  <a:gd name="T35" fmla="*/ 36 h 90"/>
                  <a:gd name="T36" fmla="*/ 146 w 193"/>
                  <a:gd name="T37" fmla="*/ 36 h 90"/>
                  <a:gd name="T38" fmla="*/ 127 w 193"/>
                  <a:gd name="T39" fmla="*/ 34 h 90"/>
                  <a:gd name="T40" fmla="*/ 110 w 193"/>
                  <a:gd name="T41" fmla="*/ 31 h 90"/>
                  <a:gd name="T42" fmla="*/ 94 w 193"/>
                  <a:gd name="T43" fmla="*/ 30 h 90"/>
                  <a:gd name="T44" fmla="*/ 78 w 193"/>
                  <a:gd name="T45" fmla="*/ 28 h 90"/>
                  <a:gd name="T46" fmla="*/ 64 w 193"/>
                  <a:gd name="T47" fmla="*/ 25 h 90"/>
                  <a:gd name="T48" fmla="*/ 50 w 193"/>
                  <a:gd name="T49" fmla="*/ 22 h 90"/>
                  <a:gd name="T50" fmla="*/ 39 w 193"/>
                  <a:gd name="T51" fmla="*/ 22 h 90"/>
                  <a:gd name="T52" fmla="*/ 27 w 193"/>
                  <a:gd name="T53" fmla="*/ 22 h 90"/>
                  <a:gd name="T54" fmla="*/ 19 w 193"/>
                  <a:gd name="T55" fmla="*/ 22 h 90"/>
                  <a:gd name="T56" fmla="*/ 11 w 193"/>
                  <a:gd name="T57" fmla="*/ 22 h 90"/>
                  <a:gd name="T58" fmla="*/ 6 w 193"/>
                  <a:gd name="T59" fmla="*/ 22 h 90"/>
                  <a:gd name="T60" fmla="*/ 0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0" y="5"/>
                    </a:lnTo>
                    <a:lnTo>
                      <a:pt x="3" y="11"/>
                    </a:lnTo>
                    <a:lnTo>
                      <a:pt x="3" y="15"/>
                    </a:lnTo>
                    <a:lnTo>
                      <a:pt x="6" y="18"/>
                    </a:lnTo>
                    <a:lnTo>
                      <a:pt x="9" y="24"/>
                    </a:lnTo>
                    <a:lnTo>
                      <a:pt x="11" y="26"/>
                    </a:lnTo>
                    <a:lnTo>
                      <a:pt x="14" y="31"/>
                    </a:lnTo>
                    <a:lnTo>
                      <a:pt x="17" y="37"/>
                    </a:lnTo>
                    <a:lnTo>
                      <a:pt x="19" y="39"/>
                    </a:lnTo>
                    <a:lnTo>
                      <a:pt x="25" y="41"/>
                    </a:lnTo>
                    <a:lnTo>
                      <a:pt x="31" y="47"/>
                    </a:lnTo>
                    <a:lnTo>
                      <a:pt x="33" y="50"/>
                    </a:lnTo>
                    <a:lnTo>
                      <a:pt x="39" y="54"/>
                    </a:lnTo>
                    <a:lnTo>
                      <a:pt x="45" y="58"/>
                    </a:lnTo>
                    <a:lnTo>
                      <a:pt x="50" y="60"/>
                    </a:lnTo>
                    <a:lnTo>
                      <a:pt x="58" y="63"/>
                    </a:lnTo>
                    <a:lnTo>
                      <a:pt x="64" y="65"/>
                    </a:lnTo>
                    <a:lnTo>
                      <a:pt x="72" y="67"/>
                    </a:lnTo>
                    <a:lnTo>
                      <a:pt x="78" y="71"/>
                    </a:lnTo>
                    <a:lnTo>
                      <a:pt x="86" y="73"/>
                    </a:lnTo>
                    <a:lnTo>
                      <a:pt x="94" y="76"/>
                    </a:lnTo>
                    <a:lnTo>
                      <a:pt x="102" y="78"/>
                    </a:lnTo>
                    <a:lnTo>
                      <a:pt x="110" y="78"/>
                    </a:lnTo>
                    <a:lnTo>
                      <a:pt x="119" y="80"/>
                    </a:lnTo>
                    <a:lnTo>
                      <a:pt x="127" y="84"/>
                    </a:lnTo>
                    <a:lnTo>
                      <a:pt x="135" y="84"/>
                    </a:lnTo>
                    <a:lnTo>
                      <a:pt x="146" y="86"/>
                    </a:lnTo>
                    <a:lnTo>
                      <a:pt x="154" y="86"/>
                    </a:lnTo>
                    <a:lnTo>
                      <a:pt x="165" y="86"/>
                    </a:lnTo>
                    <a:lnTo>
                      <a:pt x="174" y="89"/>
                    </a:lnTo>
                    <a:lnTo>
                      <a:pt x="184" y="89"/>
                    </a:lnTo>
                    <a:lnTo>
                      <a:pt x="192" y="89"/>
                    </a:lnTo>
                    <a:lnTo>
                      <a:pt x="184" y="89"/>
                    </a:lnTo>
                    <a:lnTo>
                      <a:pt x="174" y="89"/>
                    </a:lnTo>
                    <a:lnTo>
                      <a:pt x="165" y="89"/>
                    </a:lnTo>
                    <a:lnTo>
                      <a:pt x="154" y="89"/>
                    </a:lnTo>
                    <a:lnTo>
                      <a:pt x="146" y="89"/>
                    </a:lnTo>
                    <a:lnTo>
                      <a:pt x="135" y="86"/>
                    </a:lnTo>
                    <a:lnTo>
                      <a:pt x="127" y="86"/>
                    </a:lnTo>
                    <a:lnTo>
                      <a:pt x="119" y="84"/>
                    </a:lnTo>
                    <a:lnTo>
                      <a:pt x="110" y="80"/>
                    </a:lnTo>
                    <a:lnTo>
                      <a:pt x="102" y="78"/>
                    </a:lnTo>
                    <a:lnTo>
                      <a:pt x="94" y="78"/>
                    </a:lnTo>
                    <a:lnTo>
                      <a:pt x="86" y="76"/>
                    </a:lnTo>
                    <a:lnTo>
                      <a:pt x="78" y="73"/>
                    </a:lnTo>
                    <a:lnTo>
                      <a:pt x="69"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9" y="28"/>
                    </a:lnTo>
                    <a:lnTo>
                      <a:pt x="6" y="24"/>
                    </a:lnTo>
                    <a:lnTo>
                      <a:pt x="3" y="21"/>
                    </a:lnTo>
                    <a:lnTo>
                      <a:pt x="0" y="15"/>
                    </a:lnTo>
                    <a:lnTo>
                      <a:pt x="0" y="11"/>
                    </a:lnTo>
                    <a:lnTo>
                      <a:pt x="0" y="5"/>
                    </a:lnTo>
                    <a:lnTo>
                      <a:pt x="0" y="0"/>
                    </a:lnTo>
                  </a:path>
                </a:pathLst>
              </a:custGeom>
              <a:solidFill>
                <a:srgbClr val="000000"/>
              </a:solidFill>
              <a:ln w="12700" cap="rnd">
                <a:solidFill>
                  <a:srgbClr val="3366FF"/>
                </a:solidFill>
                <a:round/>
                <a:headEnd/>
                <a:tailEnd/>
              </a:ln>
            </p:spPr>
            <p:txBody>
              <a:bodyPr/>
              <a:lstStyle/>
              <a:p>
                <a:endParaRPr lang="fr-FR"/>
              </a:p>
            </p:txBody>
          </p:sp>
          <p:sp>
            <p:nvSpPr>
              <p:cNvPr id="53404" name="Freeform 117"/>
              <p:cNvSpPr>
                <a:spLocks/>
              </p:cNvSpPr>
              <p:nvPr/>
            </p:nvSpPr>
            <p:spPr bwMode="auto">
              <a:xfrm>
                <a:off x="2396" y="2600"/>
                <a:ext cx="193" cy="91"/>
              </a:xfrm>
              <a:custGeom>
                <a:avLst/>
                <a:gdLst>
                  <a:gd name="T0" fmla="*/ 184 w 193"/>
                  <a:gd name="T1" fmla="*/ 2 h 92"/>
                  <a:gd name="T2" fmla="*/ 165 w 193"/>
                  <a:gd name="T3" fmla="*/ 2 h 92"/>
                  <a:gd name="T4" fmla="*/ 146 w 193"/>
                  <a:gd name="T5" fmla="*/ 5 h 92"/>
                  <a:gd name="T6" fmla="*/ 127 w 193"/>
                  <a:gd name="T7" fmla="*/ 8 h 92"/>
                  <a:gd name="T8" fmla="*/ 110 w 193"/>
                  <a:gd name="T9" fmla="*/ 11 h 92"/>
                  <a:gd name="T10" fmla="*/ 94 w 193"/>
                  <a:gd name="T11" fmla="*/ 15 h 92"/>
                  <a:gd name="T12" fmla="*/ 78 w 193"/>
                  <a:gd name="T13" fmla="*/ 21 h 92"/>
                  <a:gd name="T14" fmla="*/ 64 w 193"/>
                  <a:gd name="T15" fmla="*/ 26 h 92"/>
                  <a:gd name="T16" fmla="*/ 50 w 193"/>
                  <a:gd name="T17" fmla="*/ 31 h 92"/>
                  <a:gd name="T18" fmla="*/ 39 w 193"/>
                  <a:gd name="T19" fmla="*/ 39 h 92"/>
                  <a:gd name="T20" fmla="*/ 31 w 193"/>
                  <a:gd name="T21" fmla="*/ 46 h 92"/>
                  <a:gd name="T22" fmla="*/ 19 w 193"/>
                  <a:gd name="T23" fmla="*/ 46 h 92"/>
                  <a:gd name="T24" fmla="*/ 14 w 193"/>
                  <a:gd name="T25" fmla="*/ 46 h 92"/>
                  <a:gd name="T26" fmla="*/ 9 w 193"/>
                  <a:gd name="T27" fmla="*/ 46 h 92"/>
                  <a:gd name="T28" fmla="*/ 3 w 193"/>
                  <a:gd name="T29" fmla="*/ 46 h 92"/>
                  <a:gd name="T30" fmla="*/ 0 w 193"/>
                  <a:gd name="T31" fmla="*/ 47 h 92"/>
                  <a:gd name="T32" fmla="*/ 0 w 193"/>
                  <a:gd name="T33" fmla="*/ 46 h 92"/>
                  <a:gd name="T34" fmla="*/ 0 w 193"/>
                  <a:gd name="T35" fmla="*/ 46 h 92"/>
                  <a:gd name="T36" fmla="*/ 6 w 193"/>
                  <a:gd name="T37" fmla="*/ 46 h 92"/>
                  <a:gd name="T38" fmla="*/ 11 w 193"/>
                  <a:gd name="T39" fmla="*/ 46 h 92"/>
                  <a:gd name="T40" fmla="*/ 19 w 193"/>
                  <a:gd name="T41" fmla="*/ 46 h 92"/>
                  <a:gd name="T42" fmla="*/ 27 w 193"/>
                  <a:gd name="T43" fmla="*/ 44 h 92"/>
                  <a:gd name="T44" fmla="*/ 39 w 193"/>
                  <a:gd name="T45" fmla="*/ 37 h 92"/>
                  <a:gd name="T46" fmla="*/ 50 w 193"/>
                  <a:gd name="T47" fmla="*/ 31 h 92"/>
                  <a:gd name="T48" fmla="*/ 64 w 193"/>
                  <a:gd name="T49" fmla="*/ 24 h 92"/>
                  <a:gd name="T50" fmla="*/ 78 w 193"/>
                  <a:gd name="T51" fmla="*/ 18 h 92"/>
                  <a:gd name="T52" fmla="*/ 94 w 193"/>
                  <a:gd name="T53" fmla="*/ 13 h 92"/>
                  <a:gd name="T54" fmla="*/ 110 w 193"/>
                  <a:gd name="T55" fmla="*/ 8 h 92"/>
                  <a:gd name="T56" fmla="*/ 127 w 193"/>
                  <a:gd name="T57" fmla="*/ 5 h 92"/>
                  <a:gd name="T58" fmla="*/ 146 w 193"/>
                  <a:gd name="T59" fmla="*/ 2 h 92"/>
                  <a:gd name="T60" fmla="*/ 165 w 193"/>
                  <a:gd name="T61" fmla="*/ 0 h 92"/>
                  <a:gd name="T62" fmla="*/ 184 w 193"/>
                  <a:gd name="T63" fmla="*/ 0 h 92"/>
                  <a:gd name="T64" fmla="*/ 192 w 193"/>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2"/>
                  <a:gd name="T101" fmla="*/ 193 w 19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2">
                    <a:moveTo>
                      <a:pt x="192" y="2"/>
                    </a:moveTo>
                    <a:lnTo>
                      <a:pt x="184" y="2"/>
                    </a:lnTo>
                    <a:lnTo>
                      <a:pt x="174" y="2"/>
                    </a:lnTo>
                    <a:lnTo>
                      <a:pt x="165" y="2"/>
                    </a:lnTo>
                    <a:lnTo>
                      <a:pt x="154" y="5"/>
                    </a:lnTo>
                    <a:lnTo>
                      <a:pt x="146" y="5"/>
                    </a:lnTo>
                    <a:lnTo>
                      <a:pt x="135" y="5"/>
                    </a:lnTo>
                    <a:lnTo>
                      <a:pt x="127" y="8"/>
                    </a:lnTo>
                    <a:lnTo>
                      <a:pt x="119" y="8"/>
                    </a:lnTo>
                    <a:lnTo>
                      <a:pt x="110" y="11"/>
                    </a:lnTo>
                    <a:lnTo>
                      <a:pt x="102" y="13"/>
                    </a:lnTo>
                    <a:lnTo>
                      <a:pt x="94" y="15"/>
                    </a:lnTo>
                    <a:lnTo>
                      <a:pt x="86" y="18"/>
                    </a:lnTo>
                    <a:lnTo>
                      <a:pt x="78" y="21"/>
                    </a:lnTo>
                    <a:lnTo>
                      <a:pt x="72" y="24"/>
                    </a:lnTo>
                    <a:lnTo>
                      <a:pt x="64" y="26"/>
                    </a:lnTo>
                    <a:lnTo>
                      <a:pt x="58" y="28"/>
                    </a:lnTo>
                    <a:lnTo>
                      <a:pt x="50" y="31"/>
                    </a:lnTo>
                    <a:lnTo>
                      <a:pt x="45" y="37"/>
                    </a:lnTo>
                    <a:lnTo>
                      <a:pt x="39" y="39"/>
                    </a:lnTo>
                    <a:lnTo>
                      <a:pt x="33" y="41"/>
                    </a:lnTo>
                    <a:lnTo>
                      <a:pt x="31" y="47"/>
                    </a:lnTo>
                    <a:lnTo>
                      <a:pt x="25" y="50"/>
                    </a:lnTo>
                    <a:lnTo>
                      <a:pt x="19" y="54"/>
                    </a:lnTo>
                    <a:lnTo>
                      <a:pt x="17" y="57"/>
                    </a:lnTo>
                    <a:lnTo>
                      <a:pt x="14" y="63"/>
                    </a:lnTo>
                    <a:lnTo>
                      <a:pt x="11" y="65"/>
                    </a:lnTo>
                    <a:lnTo>
                      <a:pt x="9" y="70"/>
                    </a:lnTo>
                    <a:lnTo>
                      <a:pt x="6" y="73"/>
                    </a:lnTo>
                    <a:lnTo>
                      <a:pt x="3" y="78"/>
                    </a:lnTo>
                    <a:lnTo>
                      <a:pt x="3" y="83"/>
                    </a:lnTo>
                    <a:lnTo>
                      <a:pt x="0" y="89"/>
                    </a:lnTo>
                    <a:lnTo>
                      <a:pt x="0" y="91"/>
                    </a:lnTo>
                    <a:lnTo>
                      <a:pt x="0" y="86"/>
                    </a:lnTo>
                    <a:lnTo>
                      <a:pt x="0" y="83"/>
                    </a:lnTo>
                    <a:lnTo>
                      <a:pt x="0" y="78"/>
                    </a:lnTo>
                    <a:lnTo>
                      <a:pt x="3" y="73"/>
                    </a:lnTo>
                    <a:lnTo>
                      <a:pt x="6" y="70"/>
                    </a:lnTo>
                    <a:lnTo>
                      <a:pt x="9" y="65"/>
                    </a:lnTo>
                    <a:lnTo>
                      <a:pt x="11" y="60"/>
                    </a:lnTo>
                    <a:lnTo>
                      <a:pt x="14" y="57"/>
                    </a:lnTo>
                    <a:lnTo>
                      <a:pt x="19" y="52"/>
                    </a:lnTo>
                    <a:lnTo>
                      <a:pt x="23" y="50"/>
                    </a:lnTo>
                    <a:lnTo>
                      <a:pt x="27" y="44"/>
                    </a:lnTo>
                    <a:lnTo>
                      <a:pt x="33" y="41"/>
                    </a:lnTo>
                    <a:lnTo>
                      <a:pt x="39" y="37"/>
                    </a:lnTo>
                    <a:lnTo>
                      <a:pt x="45" y="34"/>
                    </a:lnTo>
                    <a:lnTo>
                      <a:pt x="50" y="31"/>
                    </a:lnTo>
                    <a:lnTo>
                      <a:pt x="58" y="26"/>
                    </a:lnTo>
                    <a:lnTo>
                      <a:pt x="64" y="24"/>
                    </a:lnTo>
                    <a:lnTo>
                      <a:pt x="69" y="21"/>
                    </a:lnTo>
                    <a:lnTo>
                      <a:pt x="78" y="18"/>
                    </a:lnTo>
                    <a:lnTo>
                      <a:pt x="86" y="15"/>
                    </a:lnTo>
                    <a:lnTo>
                      <a:pt x="94" y="13"/>
                    </a:lnTo>
                    <a:lnTo>
                      <a:pt x="102" y="11"/>
                    </a:lnTo>
                    <a:lnTo>
                      <a:pt x="110" y="8"/>
                    </a:lnTo>
                    <a:lnTo>
                      <a:pt x="119" y="8"/>
                    </a:lnTo>
                    <a:lnTo>
                      <a:pt x="127" y="5"/>
                    </a:lnTo>
                    <a:lnTo>
                      <a:pt x="135" y="5"/>
                    </a:lnTo>
                    <a:lnTo>
                      <a:pt x="146" y="2"/>
                    </a:lnTo>
                    <a:lnTo>
                      <a:pt x="154" y="2"/>
                    </a:lnTo>
                    <a:lnTo>
                      <a:pt x="165" y="0"/>
                    </a:lnTo>
                    <a:lnTo>
                      <a:pt x="174" y="0"/>
                    </a:lnTo>
                    <a:lnTo>
                      <a:pt x="184" y="0"/>
                    </a:lnTo>
                    <a:lnTo>
                      <a:pt x="192" y="0"/>
                    </a:lnTo>
                    <a:lnTo>
                      <a:pt x="192" y="2"/>
                    </a:lnTo>
                  </a:path>
                </a:pathLst>
              </a:custGeom>
              <a:solidFill>
                <a:srgbClr val="000000"/>
              </a:solidFill>
              <a:ln w="12700" cap="rnd">
                <a:solidFill>
                  <a:srgbClr val="3366FF"/>
                </a:solidFill>
                <a:round/>
                <a:headEnd/>
                <a:tailEnd/>
              </a:ln>
            </p:spPr>
            <p:txBody>
              <a:bodyPr/>
              <a:lstStyle/>
              <a:p>
                <a:endParaRPr lang="fr-FR"/>
              </a:p>
            </p:txBody>
          </p:sp>
          <p:sp>
            <p:nvSpPr>
              <p:cNvPr id="53405" name="Freeform 118"/>
              <p:cNvSpPr>
                <a:spLocks/>
              </p:cNvSpPr>
              <p:nvPr/>
            </p:nvSpPr>
            <p:spPr bwMode="auto">
              <a:xfrm>
                <a:off x="2598" y="2600"/>
                <a:ext cx="194" cy="91"/>
              </a:xfrm>
              <a:custGeom>
                <a:avLst/>
                <a:gdLst>
                  <a:gd name="T0" fmla="*/ 193 w 194"/>
                  <a:gd name="T1" fmla="*/ 47 h 92"/>
                  <a:gd name="T2" fmla="*/ 190 w 194"/>
                  <a:gd name="T3" fmla="*/ 46 h 92"/>
                  <a:gd name="T4" fmla="*/ 187 w 194"/>
                  <a:gd name="T5" fmla="*/ 46 h 92"/>
                  <a:gd name="T6" fmla="*/ 182 w 194"/>
                  <a:gd name="T7" fmla="*/ 46 h 92"/>
                  <a:gd name="T8" fmla="*/ 174 w 194"/>
                  <a:gd name="T9" fmla="*/ 46 h 92"/>
                  <a:gd name="T10" fmla="*/ 164 w 194"/>
                  <a:gd name="T11" fmla="*/ 46 h 92"/>
                  <a:gd name="T12" fmla="*/ 154 w 194"/>
                  <a:gd name="T13" fmla="*/ 39 h 92"/>
                  <a:gd name="T14" fmla="*/ 143 w 194"/>
                  <a:gd name="T15" fmla="*/ 31 h 92"/>
                  <a:gd name="T16" fmla="*/ 129 w 194"/>
                  <a:gd name="T17" fmla="*/ 26 h 92"/>
                  <a:gd name="T18" fmla="*/ 115 w 194"/>
                  <a:gd name="T19" fmla="*/ 21 h 92"/>
                  <a:gd name="T20" fmla="*/ 99 w 194"/>
                  <a:gd name="T21" fmla="*/ 15 h 92"/>
                  <a:gd name="T22" fmla="*/ 82 w 194"/>
                  <a:gd name="T23" fmla="*/ 11 h 92"/>
                  <a:gd name="T24" fmla="*/ 66 w 194"/>
                  <a:gd name="T25" fmla="*/ 8 h 92"/>
                  <a:gd name="T26" fmla="*/ 47 w 194"/>
                  <a:gd name="T27" fmla="*/ 5 h 92"/>
                  <a:gd name="T28" fmla="*/ 31 w 194"/>
                  <a:gd name="T29" fmla="*/ 2 h 92"/>
                  <a:gd name="T30" fmla="*/ 11 w 194"/>
                  <a:gd name="T31" fmla="*/ 2 h 92"/>
                  <a:gd name="T32" fmla="*/ 0 w 194"/>
                  <a:gd name="T33" fmla="*/ 0 h 92"/>
                  <a:gd name="T34" fmla="*/ 19 w 194"/>
                  <a:gd name="T35" fmla="*/ 0 h 92"/>
                  <a:gd name="T36" fmla="*/ 39 w 194"/>
                  <a:gd name="T37" fmla="*/ 2 h 92"/>
                  <a:gd name="T38" fmla="*/ 58 w 194"/>
                  <a:gd name="T39" fmla="*/ 5 h 92"/>
                  <a:gd name="T40" fmla="*/ 74 w 194"/>
                  <a:gd name="T41" fmla="*/ 8 h 92"/>
                  <a:gd name="T42" fmla="*/ 91 w 194"/>
                  <a:gd name="T43" fmla="*/ 11 h 92"/>
                  <a:gd name="T44" fmla="*/ 107 w 194"/>
                  <a:gd name="T45" fmla="*/ 15 h 92"/>
                  <a:gd name="T46" fmla="*/ 123 w 194"/>
                  <a:gd name="T47" fmla="*/ 21 h 92"/>
                  <a:gd name="T48" fmla="*/ 137 w 194"/>
                  <a:gd name="T49" fmla="*/ 26 h 92"/>
                  <a:gd name="T50" fmla="*/ 148 w 194"/>
                  <a:gd name="T51" fmla="*/ 34 h 92"/>
                  <a:gd name="T52" fmla="*/ 160 w 194"/>
                  <a:gd name="T53" fmla="*/ 41 h 92"/>
                  <a:gd name="T54" fmla="*/ 170 w 194"/>
                  <a:gd name="T55" fmla="*/ 46 h 92"/>
                  <a:gd name="T56" fmla="*/ 179 w 194"/>
                  <a:gd name="T57" fmla="*/ 46 h 92"/>
                  <a:gd name="T58" fmla="*/ 184 w 194"/>
                  <a:gd name="T59" fmla="*/ 46 h 92"/>
                  <a:gd name="T60" fmla="*/ 190 w 194"/>
                  <a:gd name="T61" fmla="*/ 46 h 92"/>
                  <a:gd name="T62" fmla="*/ 193 w 194"/>
                  <a:gd name="T63" fmla="*/ 46 h 92"/>
                  <a:gd name="T64" fmla="*/ 193 w 194"/>
                  <a:gd name="T65" fmla="*/ 49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92"/>
                  <a:gd name="T101" fmla="*/ 194 w 194"/>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92">
                    <a:moveTo>
                      <a:pt x="193" y="91"/>
                    </a:moveTo>
                    <a:lnTo>
                      <a:pt x="193" y="89"/>
                    </a:lnTo>
                    <a:lnTo>
                      <a:pt x="193" y="83"/>
                    </a:lnTo>
                    <a:lnTo>
                      <a:pt x="190" y="78"/>
                    </a:lnTo>
                    <a:lnTo>
                      <a:pt x="187" y="73"/>
                    </a:lnTo>
                    <a:lnTo>
                      <a:pt x="187" y="70"/>
                    </a:lnTo>
                    <a:lnTo>
                      <a:pt x="184" y="65"/>
                    </a:lnTo>
                    <a:lnTo>
                      <a:pt x="182" y="63"/>
                    </a:lnTo>
                    <a:lnTo>
                      <a:pt x="176" y="57"/>
                    </a:lnTo>
                    <a:lnTo>
                      <a:pt x="174" y="54"/>
                    </a:lnTo>
                    <a:lnTo>
                      <a:pt x="168" y="50"/>
                    </a:lnTo>
                    <a:lnTo>
                      <a:pt x="164" y="47"/>
                    </a:lnTo>
                    <a:lnTo>
                      <a:pt x="160" y="41"/>
                    </a:lnTo>
                    <a:lnTo>
                      <a:pt x="154" y="39"/>
                    </a:lnTo>
                    <a:lnTo>
                      <a:pt x="148" y="37"/>
                    </a:lnTo>
                    <a:lnTo>
                      <a:pt x="143" y="31"/>
                    </a:lnTo>
                    <a:lnTo>
                      <a:pt x="135" y="28"/>
                    </a:lnTo>
                    <a:lnTo>
                      <a:pt x="129" y="26"/>
                    </a:lnTo>
                    <a:lnTo>
                      <a:pt x="123" y="24"/>
                    </a:lnTo>
                    <a:lnTo>
                      <a:pt x="115" y="21"/>
                    </a:lnTo>
                    <a:lnTo>
                      <a:pt x="107" y="18"/>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8"/>
                    </a:lnTo>
                    <a:lnTo>
                      <a:pt x="123" y="21"/>
                    </a:lnTo>
                    <a:lnTo>
                      <a:pt x="129" y="24"/>
                    </a:lnTo>
                    <a:lnTo>
                      <a:pt x="137" y="26"/>
                    </a:lnTo>
                    <a:lnTo>
                      <a:pt x="143" y="31"/>
                    </a:lnTo>
                    <a:lnTo>
                      <a:pt x="148" y="34"/>
                    </a:lnTo>
                    <a:lnTo>
                      <a:pt x="154" y="37"/>
                    </a:lnTo>
                    <a:lnTo>
                      <a:pt x="160" y="41"/>
                    </a:lnTo>
                    <a:lnTo>
                      <a:pt x="164" y="44"/>
                    </a:lnTo>
                    <a:lnTo>
                      <a:pt x="170" y="50"/>
                    </a:lnTo>
                    <a:lnTo>
                      <a:pt x="176" y="52"/>
                    </a:lnTo>
                    <a:lnTo>
                      <a:pt x="179" y="57"/>
                    </a:lnTo>
                    <a:lnTo>
                      <a:pt x="182" y="60"/>
                    </a:lnTo>
                    <a:lnTo>
                      <a:pt x="184" y="65"/>
                    </a:lnTo>
                    <a:lnTo>
                      <a:pt x="187" y="70"/>
                    </a:lnTo>
                    <a:lnTo>
                      <a:pt x="190" y="73"/>
                    </a:lnTo>
                    <a:lnTo>
                      <a:pt x="193" y="78"/>
                    </a:lnTo>
                    <a:lnTo>
                      <a:pt x="193" y="83"/>
                    </a:lnTo>
                    <a:lnTo>
                      <a:pt x="193" y="86"/>
                    </a:lnTo>
                    <a:lnTo>
                      <a:pt x="193" y="91"/>
                    </a:lnTo>
                  </a:path>
                </a:pathLst>
              </a:custGeom>
              <a:solidFill>
                <a:srgbClr val="000000"/>
              </a:solidFill>
              <a:ln w="12700" cap="rnd">
                <a:solidFill>
                  <a:srgbClr val="3366FF"/>
                </a:solidFill>
                <a:round/>
                <a:headEnd/>
                <a:tailEnd/>
              </a:ln>
            </p:spPr>
            <p:txBody>
              <a:bodyPr/>
              <a:lstStyle/>
              <a:p>
                <a:endParaRPr lang="fr-FR"/>
              </a:p>
            </p:txBody>
          </p:sp>
          <p:sp>
            <p:nvSpPr>
              <p:cNvPr id="53406" name="Freeform 119"/>
              <p:cNvSpPr>
                <a:spLocks/>
              </p:cNvSpPr>
              <p:nvPr/>
            </p:nvSpPr>
            <p:spPr bwMode="auto">
              <a:xfrm>
                <a:off x="2598" y="2701"/>
                <a:ext cx="194" cy="88"/>
              </a:xfrm>
              <a:custGeom>
                <a:avLst/>
                <a:gdLst>
                  <a:gd name="T0" fmla="*/ 11 w 194"/>
                  <a:gd name="T1" fmla="*/ 36 h 90"/>
                  <a:gd name="T2" fmla="*/ 31 w 194"/>
                  <a:gd name="T3" fmla="*/ 34 h 90"/>
                  <a:gd name="T4" fmla="*/ 47 w 194"/>
                  <a:gd name="T5" fmla="*/ 34 h 90"/>
                  <a:gd name="T6" fmla="*/ 66 w 194"/>
                  <a:gd name="T7" fmla="*/ 33 h 90"/>
                  <a:gd name="T8" fmla="*/ 82 w 194"/>
                  <a:gd name="T9" fmla="*/ 30 h 90"/>
                  <a:gd name="T10" fmla="*/ 99 w 194"/>
                  <a:gd name="T11" fmla="*/ 29 h 90"/>
                  <a:gd name="T12" fmla="*/ 115 w 194"/>
                  <a:gd name="T13" fmla="*/ 27 h 90"/>
                  <a:gd name="T14" fmla="*/ 129 w 194"/>
                  <a:gd name="T15" fmla="*/ 23 h 90"/>
                  <a:gd name="T16" fmla="*/ 143 w 194"/>
                  <a:gd name="T17" fmla="*/ 22 h 90"/>
                  <a:gd name="T18" fmla="*/ 154 w 194"/>
                  <a:gd name="T19" fmla="*/ 22 h 90"/>
                  <a:gd name="T20" fmla="*/ 164 w 194"/>
                  <a:gd name="T21" fmla="*/ 22 h 90"/>
                  <a:gd name="T22" fmla="*/ 174 w 194"/>
                  <a:gd name="T23" fmla="*/ 22 h 90"/>
                  <a:gd name="T24" fmla="*/ 182 w 194"/>
                  <a:gd name="T25" fmla="*/ 22 h 90"/>
                  <a:gd name="T26" fmla="*/ 187 w 194"/>
                  <a:gd name="T27" fmla="*/ 22 h 90"/>
                  <a:gd name="T28" fmla="*/ 190 w 194"/>
                  <a:gd name="T29" fmla="*/ 15 h 90"/>
                  <a:gd name="T30" fmla="*/ 193 w 194"/>
                  <a:gd name="T31" fmla="*/ 5 h 90"/>
                  <a:gd name="T32" fmla="*/ 193 w 194"/>
                  <a:gd name="T33" fmla="*/ 5 h 90"/>
                  <a:gd name="T34" fmla="*/ 193 w 194"/>
                  <a:gd name="T35" fmla="*/ 15 h 90"/>
                  <a:gd name="T36" fmla="*/ 187 w 194"/>
                  <a:gd name="T37" fmla="*/ 22 h 90"/>
                  <a:gd name="T38" fmla="*/ 182 w 194"/>
                  <a:gd name="T39" fmla="*/ 22 h 90"/>
                  <a:gd name="T40" fmla="*/ 176 w 194"/>
                  <a:gd name="T41" fmla="*/ 22 h 90"/>
                  <a:gd name="T42" fmla="*/ 164 w 194"/>
                  <a:gd name="T43" fmla="*/ 22 h 90"/>
                  <a:gd name="T44" fmla="*/ 154 w 194"/>
                  <a:gd name="T45" fmla="*/ 22 h 90"/>
                  <a:gd name="T46" fmla="*/ 143 w 194"/>
                  <a:gd name="T47" fmla="*/ 22 h 90"/>
                  <a:gd name="T48" fmla="*/ 129 w 194"/>
                  <a:gd name="T49" fmla="*/ 25 h 90"/>
                  <a:gd name="T50" fmla="*/ 115 w 194"/>
                  <a:gd name="T51" fmla="*/ 28 h 90"/>
                  <a:gd name="T52" fmla="*/ 99 w 194"/>
                  <a:gd name="T53" fmla="*/ 30 h 90"/>
                  <a:gd name="T54" fmla="*/ 82 w 194"/>
                  <a:gd name="T55" fmla="*/ 31 h 90"/>
                  <a:gd name="T56" fmla="*/ 66 w 194"/>
                  <a:gd name="T57" fmla="*/ 34 h 90"/>
                  <a:gd name="T58" fmla="*/ 50 w 194"/>
                  <a:gd name="T59" fmla="*/ 36 h 90"/>
                  <a:gd name="T60" fmla="*/ 31 w 194"/>
                  <a:gd name="T61" fmla="*/ 36 h 90"/>
                  <a:gd name="T62" fmla="*/ 11 w 194"/>
                  <a:gd name="T63" fmla="*/ 36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90"/>
                  <a:gd name="T98" fmla="*/ 194 w 194"/>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3" y="67"/>
                    </a:lnTo>
                    <a:lnTo>
                      <a:pt x="129" y="65"/>
                    </a:lnTo>
                    <a:lnTo>
                      <a:pt x="135" y="63"/>
                    </a:lnTo>
                    <a:lnTo>
                      <a:pt x="143" y="60"/>
                    </a:lnTo>
                    <a:lnTo>
                      <a:pt x="148" y="58"/>
                    </a:lnTo>
                    <a:lnTo>
                      <a:pt x="154" y="54"/>
                    </a:lnTo>
                    <a:lnTo>
                      <a:pt x="160" y="50"/>
                    </a:lnTo>
                    <a:lnTo>
                      <a:pt x="164" y="47"/>
                    </a:lnTo>
                    <a:lnTo>
                      <a:pt x="168" y="41"/>
                    </a:lnTo>
                    <a:lnTo>
                      <a:pt x="174" y="39"/>
                    </a:lnTo>
                    <a:lnTo>
                      <a:pt x="176" y="37"/>
                    </a:lnTo>
                    <a:lnTo>
                      <a:pt x="182" y="31"/>
                    </a:lnTo>
                    <a:lnTo>
                      <a:pt x="184" y="26"/>
                    </a:lnTo>
                    <a:lnTo>
                      <a:pt x="187" y="24"/>
                    </a:lnTo>
                    <a:lnTo>
                      <a:pt x="187" y="18"/>
                    </a:lnTo>
                    <a:lnTo>
                      <a:pt x="190" y="15"/>
                    </a:lnTo>
                    <a:lnTo>
                      <a:pt x="193" y="11"/>
                    </a:lnTo>
                    <a:lnTo>
                      <a:pt x="193" y="5"/>
                    </a:lnTo>
                    <a:lnTo>
                      <a:pt x="193" y="0"/>
                    </a:lnTo>
                    <a:lnTo>
                      <a:pt x="193" y="5"/>
                    </a:lnTo>
                    <a:lnTo>
                      <a:pt x="193" y="11"/>
                    </a:lnTo>
                    <a:lnTo>
                      <a:pt x="193" y="15"/>
                    </a:lnTo>
                    <a:lnTo>
                      <a:pt x="190" y="21"/>
                    </a:lnTo>
                    <a:lnTo>
                      <a:pt x="187" y="24"/>
                    </a:lnTo>
                    <a:lnTo>
                      <a:pt x="184" y="28"/>
                    </a:lnTo>
                    <a:lnTo>
                      <a:pt x="182" y="31"/>
                    </a:lnTo>
                    <a:lnTo>
                      <a:pt x="179" y="37"/>
                    </a:lnTo>
                    <a:lnTo>
                      <a:pt x="176"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w="12700" cap="rnd">
                <a:solidFill>
                  <a:srgbClr val="3366FF"/>
                </a:solidFill>
                <a:round/>
                <a:headEnd/>
                <a:tailEnd/>
              </a:ln>
            </p:spPr>
            <p:txBody>
              <a:bodyPr/>
              <a:lstStyle/>
              <a:p>
                <a:endParaRPr lang="fr-FR"/>
              </a:p>
            </p:txBody>
          </p:sp>
          <p:sp>
            <p:nvSpPr>
              <p:cNvPr id="53407" name="Freeform 120"/>
              <p:cNvSpPr>
                <a:spLocks/>
              </p:cNvSpPr>
              <p:nvPr/>
            </p:nvSpPr>
            <p:spPr bwMode="auto">
              <a:xfrm>
                <a:off x="2385" y="2705"/>
                <a:ext cx="418" cy="161"/>
              </a:xfrm>
              <a:custGeom>
                <a:avLst/>
                <a:gdLst>
                  <a:gd name="T0" fmla="*/ 415 w 418"/>
                  <a:gd name="T1" fmla="*/ 30 h 161"/>
                  <a:gd name="T2" fmla="*/ 417 w 418"/>
                  <a:gd name="T3" fmla="*/ 16 h 161"/>
                  <a:gd name="T4" fmla="*/ 415 w 418"/>
                  <a:gd name="T5" fmla="*/ 10 h 161"/>
                  <a:gd name="T6" fmla="*/ 406 w 418"/>
                  <a:gd name="T7" fmla="*/ 27 h 161"/>
                  <a:gd name="T8" fmla="*/ 395 w 418"/>
                  <a:gd name="T9" fmla="*/ 41 h 161"/>
                  <a:gd name="T10" fmla="*/ 377 w 418"/>
                  <a:gd name="T11" fmla="*/ 54 h 161"/>
                  <a:gd name="T12" fmla="*/ 355 w 418"/>
                  <a:gd name="T13" fmla="*/ 68 h 161"/>
                  <a:gd name="T14" fmla="*/ 332 w 418"/>
                  <a:gd name="T15" fmla="*/ 78 h 161"/>
                  <a:gd name="T16" fmla="*/ 318 w 418"/>
                  <a:gd name="T17" fmla="*/ 84 h 161"/>
                  <a:gd name="T18" fmla="*/ 302 w 418"/>
                  <a:gd name="T19" fmla="*/ 87 h 161"/>
                  <a:gd name="T20" fmla="*/ 282 w 418"/>
                  <a:gd name="T21" fmla="*/ 92 h 161"/>
                  <a:gd name="T22" fmla="*/ 262 w 418"/>
                  <a:gd name="T23" fmla="*/ 95 h 161"/>
                  <a:gd name="T24" fmla="*/ 240 w 418"/>
                  <a:gd name="T25" fmla="*/ 98 h 161"/>
                  <a:gd name="T26" fmla="*/ 217 w 418"/>
                  <a:gd name="T27" fmla="*/ 98 h 161"/>
                  <a:gd name="T28" fmla="*/ 197 w 418"/>
                  <a:gd name="T29" fmla="*/ 98 h 161"/>
                  <a:gd name="T30" fmla="*/ 175 w 418"/>
                  <a:gd name="T31" fmla="*/ 98 h 161"/>
                  <a:gd name="T32" fmla="*/ 152 w 418"/>
                  <a:gd name="T33" fmla="*/ 95 h 161"/>
                  <a:gd name="T34" fmla="*/ 133 w 418"/>
                  <a:gd name="T35" fmla="*/ 90 h 161"/>
                  <a:gd name="T36" fmla="*/ 113 w 418"/>
                  <a:gd name="T37" fmla="*/ 87 h 161"/>
                  <a:gd name="T38" fmla="*/ 81 w 418"/>
                  <a:gd name="T39" fmla="*/ 76 h 161"/>
                  <a:gd name="T40" fmla="*/ 51 w 418"/>
                  <a:gd name="T41" fmla="*/ 62 h 161"/>
                  <a:gd name="T42" fmla="*/ 25 w 418"/>
                  <a:gd name="T43" fmla="*/ 43 h 161"/>
                  <a:gd name="T44" fmla="*/ 6 w 418"/>
                  <a:gd name="T45" fmla="*/ 19 h 161"/>
                  <a:gd name="T46" fmla="*/ 0 w 418"/>
                  <a:gd name="T47" fmla="*/ 16 h 161"/>
                  <a:gd name="T48" fmla="*/ 2 w 418"/>
                  <a:gd name="T49" fmla="*/ 27 h 161"/>
                  <a:gd name="T50" fmla="*/ 28 w 418"/>
                  <a:gd name="T51" fmla="*/ 98 h 161"/>
                  <a:gd name="T52" fmla="*/ 39 w 418"/>
                  <a:gd name="T53" fmla="*/ 111 h 161"/>
                  <a:gd name="T54" fmla="*/ 53 w 418"/>
                  <a:gd name="T55" fmla="*/ 119 h 161"/>
                  <a:gd name="T56" fmla="*/ 67 w 418"/>
                  <a:gd name="T57" fmla="*/ 130 h 161"/>
                  <a:gd name="T58" fmla="*/ 85 w 418"/>
                  <a:gd name="T59" fmla="*/ 138 h 161"/>
                  <a:gd name="T60" fmla="*/ 101 w 418"/>
                  <a:gd name="T61" fmla="*/ 144 h 161"/>
                  <a:gd name="T62" fmla="*/ 121 w 418"/>
                  <a:gd name="T63" fmla="*/ 150 h 161"/>
                  <a:gd name="T64" fmla="*/ 141 w 418"/>
                  <a:gd name="T65" fmla="*/ 152 h 161"/>
                  <a:gd name="T66" fmla="*/ 161 w 418"/>
                  <a:gd name="T67" fmla="*/ 154 h 161"/>
                  <a:gd name="T68" fmla="*/ 177 w 418"/>
                  <a:gd name="T69" fmla="*/ 158 h 161"/>
                  <a:gd name="T70" fmla="*/ 197 w 418"/>
                  <a:gd name="T71" fmla="*/ 160 h 161"/>
                  <a:gd name="T72" fmla="*/ 214 w 418"/>
                  <a:gd name="T73" fmla="*/ 160 h 161"/>
                  <a:gd name="T74" fmla="*/ 234 w 418"/>
                  <a:gd name="T75" fmla="*/ 160 h 161"/>
                  <a:gd name="T76" fmla="*/ 250 w 418"/>
                  <a:gd name="T77" fmla="*/ 158 h 161"/>
                  <a:gd name="T78" fmla="*/ 274 w 418"/>
                  <a:gd name="T79" fmla="*/ 154 h 161"/>
                  <a:gd name="T80" fmla="*/ 292 w 418"/>
                  <a:gd name="T81" fmla="*/ 150 h 161"/>
                  <a:gd name="T82" fmla="*/ 312 w 418"/>
                  <a:gd name="T83" fmla="*/ 144 h 161"/>
                  <a:gd name="T84" fmla="*/ 332 w 418"/>
                  <a:gd name="T85" fmla="*/ 138 h 161"/>
                  <a:gd name="T86" fmla="*/ 349 w 418"/>
                  <a:gd name="T87" fmla="*/ 130 h 161"/>
                  <a:gd name="T88" fmla="*/ 366 w 418"/>
                  <a:gd name="T89" fmla="*/ 119 h 161"/>
                  <a:gd name="T90" fmla="*/ 381 w 418"/>
                  <a:gd name="T91" fmla="*/ 109 h 161"/>
                  <a:gd name="T92" fmla="*/ 392 w 418"/>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8"/>
                  <a:gd name="T142" fmla="*/ 0 h 161"/>
                  <a:gd name="T143" fmla="*/ 418 w 418"/>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8" h="161">
                    <a:moveTo>
                      <a:pt x="392" y="95"/>
                    </a:moveTo>
                    <a:lnTo>
                      <a:pt x="415" y="33"/>
                    </a:lnTo>
                    <a:lnTo>
                      <a:pt x="415" y="30"/>
                    </a:lnTo>
                    <a:lnTo>
                      <a:pt x="415" y="24"/>
                    </a:lnTo>
                    <a:lnTo>
                      <a:pt x="417" y="22"/>
                    </a:lnTo>
                    <a:lnTo>
                      <a:pt x="417" y="16"/>
                    </a:lnTo>
                    <a:lnTo>
                      <a:pt x="417" y="0"/>
                    </a:lnTo>
                    <a:lnTo>
                      <a:pt x="415" y="6"/>
                    </a:lnTo>
                    <a:lnTo>
                      <a:pt x="415" y="10"/>
                    </a:lnTo>
                    <a:lnTo>
                      <a:pt x="411" y="16"/>
                    </a:lnTo>
                    <a:lnTo>
                      <a:pt x="409" y="22"/>
                    </a:lnTo>
                    <a:lnTo>
                      <a:pt x="406" y="27"/>
                    </a:lnTo>
                    <a:lnTo>
                      <a:pt x="403" y="33"/>
                    </a:lnTo>
                    <a:lnTo>
                      <a:pt x="401" y="37"/>
                    </a:lnTo>
                    <a:lnTo>
                      <a:pt x="395" y="41"/>
                    </a:lnTo>
                    <a:lnTo>
                      <a:pt x="389" y="47"/>
                    </a:lnTo>
                    <a:lnTo>
                      <a:pt x="386" y="51"/>
                    </a:lnTo>
                    <a:lnTo>
                      <a:pt x="377" y="54"/>
                    </a:lnTo>
                    <a:lnTo>
                      <a:pt x="372" y="60"/>
                    </a:lnTo>
                    <a:lnTo>
                      <a:pt x="363" y="65"/>
                    </a:lnTo>
                    <a:lnTo>
                      <a:pt x="355" y="68"/>
                    </a:lnTo>
                    <a:lnTo>
                      <a:pt x="347" y="70"/>
                    </a:lnTo>
                    <a:lnTo>
                      <a:pt x="338" y="76"/>
                    </a:lnTo>
                    <a:lnTo>
                      <a:pt x="332" y="78"/>
                    </a:lnTo>
                    <a:lnTo>
                      <a:pt x="327" y="78"/>
                    </a:lnTo>
                    <a:lnTo>
                      <a:pt x="321" y="82"/>
                    </a:lnTo>
                    <a:lnTo>
                      <a:pt x="318" y="84"/>
                    </a:lnTo>
                    <a:lnTo>
                      <a:pt x="312" y="84"/>
                    </a:lnTo>
                    <a:lnTo>
                      <a:pt x="304" y="87"/>
                    </a:lnTo>
                    <a:lnTo>
                      <a:pt x="302" y="87"/>
                    </a:lnTo>
                    <a:lnTo>
                      <a:pt x="292" y="90"/>
                    </a:lnTo>
                    <a:lnTo>
                      <a:pt x="288" y="90"/>
                    </a:lnTo>
                    <a:lnTo>
                      <a:pt x="282" y="92"/>
                    </a:lnTo>
                    <a:lnTo>
                      <a:pt x="274" y="92"/>
                    </a:lnTo>
                    <a:lnTo>
                      <a:pt x="268" y="92"/>
                    </a:lnTo>
                    <a:lnTo>
                      <a:pt x="262" y="95"/>
                    </a:lnTo>
                    <a:lnTo>
                      <a:pt x="254" y="95"/>
                    </a:lnTo>
                    <a:lnTo>
                      <a:pt x="248" y="95"/>
                    </a:lnTo>
                    <a:lnTo>
                      <a:pt x="240" y="98"/>
                    </a:lnTo>
                    <a:lnTo>
                      <a:pt x="234" y="98"/>
                    </a:lnTo>
                    <a:lnTo>
                      <a:pt x="226" y="98"/>
                    </a:lnTo>
                    <a:lnTo>
                      <a:pt x="217" y="98"/>
                    </a:lnTo>
                    <a:lnTo>
                      <a:pt x="211" y="98"/>
                    </a:lnTo>
                    <a:lnTo>
                      <a:pt x="203" y="98"/>
                    </a:lnTo>
                    <a:lnTo>
                      <a:pt x="197" y="98"/>
                    </a:lnTo>
                    <a:lnTo>
                      <a:pt x="189" y="98"/>
                    </a:lnTo>
                    <a:lnTo>
                      <a:pt x="180" y="98"/>
                    </a:lnTo>
                    <a:lnTo>
                      <a:pt x="175" y="98"/>
                    </a:lnTo>
                    <a:lnTo>
                      <a:pt x="166" y="95"/>
                    </a:lnTo>
                    <a:lnTo>
                      <a:pt x="161" y="95"/>
                    </a:lnTo>
                    <a:lnTo>
                      <a:pt x="152" y="95"/>
                    </a:lnTo>
                    <a:lnTo>
                      <a:pt x="147" y="92"/>
                    </a:lnTo>
                    <a:lnTo>
                      <a:pt x="137" y="92"/>
                    </a:lnTo>
                    <a:lnTo>
                      <a:pt x="133" y="90"/>
                    </a:lnTo>
                    <a:lnTo>
                      <a:pt x="127" y="90"/>
                    </a:lnTo>
                    <a:lnTo>
                      <a:pt x="119" y="87"/>
                    </a:lnTo>
                    <a:lnTo>
                      <a:pt x="113" y="87"/>
                    </a:lnTo>
                    <a:lnTo>
                      <a:pt x="101" y="84"/>
                    </a:lnTo>
                    <a:lnTo>
                      <a:pt x="93" y="82"/>
                    </a:lnTo>
                    <a:lnTo>
                      <a:pt x="81" y="76"/>
                    </a:lnTo>
                    <a:lnTo>
                      <a:pt x="73" y="74"/>
                    </a:lnTo>
                    <a:lnTo>
                      <a:pt x="62" y="68"/>
                    </a:lnTo>
                    <a:lnTo>
                      <a:pt x="51" y="62"/>
                    </a:lnTo>
                    <a:lnTo>
                      <a:pt x="42" y="57"/>
                    </a:lnTo>
                    <a:lnTo>
                      <a:pt x="34" y="51"/>
                    </a:lnTo>
                    <a:lnTo>
                      <a:pt x="25" y="43"/>
                    </a:lnTo>
                    <a:lnTo>
                      <a:pt x="16" y="37"/>
                    </a:lnTo>
                    <a:lnTo>
                      <a:pt x="11" y="27"/>
                    </a:lnTo>
                    <a:lnTo>
                      <a:pt x="6" y="19"/>
                    </a:lnTo>
                    <a:lnTo>
                      <a:pt x="2" y="10"/>
                    </a:lnTo>
                    <a:lnTo>
                      <a:pt x="0" y="0"/>
                    </a:lnTo>
                    <a:lnTo>
                      <a:pt x="0" y="16"/>
                    </a:lnTo>
                    <a:lnTo>
                      <a:pt x="0" y="19"/>
                    </a:lnTo>
                    <a:lnTo>
                      <a:pt x="2" y="24"/>
                    </a:lnTo>
                    <a:lnTo>
                      <a:pt x="2" y="27"/>
                    </a:lnTo>
                    <a:lnTo>
                      <a:pt x="2" y="33"/>
                    </a:lnTo>
                    <a:lnTo>
                      <a:pt x="25" y="95"/>
                    </a:lnTo>
                    <a:lnTo>
                      <a:pt x="28" y="98"/>
                    </a:lnTo>
                    <a:lnTo>
                      <a:pt x="31" y="103"/>
                    </a:lnTo>
                    <a:lnTo>
                      <a:pt x="34" y="106"/>
                    </a:lnTo>
                    <a:lnTo>
                      <a:pt x="39" y="111"/>
                    </a:lnTo>
                    <a:lnTo>
                      <a:pt x="45" y="113"/>
                    </a:lnTo>
                    <a:lnTo>
                      <a:pt x="48" y="117"/>
                    </a:lnTo>
                    <a:lnTo>
                      <a:pt x="53" y="119"/>
                    </a:lnTo>
                    <a:lnTo>
                      <a:pt x="59" y="125"/>
                    </a:lnTo>
                    <a:lnTo>
                      <a:pt x="62" y="127"/>
                    </a:lnTo>
                    <a:lnTo>
                      <a:pt x="67" y="130"/>
                    </a:lnTo>
                    <a:lnTo>
                      <a:pt x="73" y="133"/>
                    </a:lnTo>
                    <a:lnTo>
                      <a:pt x="79" y="136"/>
                    </a:lnTo>
                    <a:lnTo>
                      <a:pt x="85" y="138"/>
                    </a:lnTo>
                    <a:lnTo>
                      <a:pt x="90" y="138"/>
                    </a:lnTo>
                    <a:lnTo>
                      <a:pt x="95" y="141"/>
                    </a:lnTo>
                    <a:lnTo>
                      <a:pt x="101" y="144"/>
                    </a:lnTo>
                    <a:lnTo>
                      <a:pt x="109" y="146"/>
                    </a:lnTo>
                    <a:lnTo>
                      <a:pt x="115" y="146"/>
                    </a:lnTo>
                    <a:lnTo>
                      <a:pt x="121" y="150"/>
                    </a:lnTo>
                    <a:lnTo>
                      <a:pt x="127" y="152"/>
                    </a:lnTo>
                    <a:lnTo>
                      <a:pt x="135" y="152"/>
                    </a:lnTo>
                    <a:lnTo>
                      <a:pt x="141" y="152"/>
                    </a:lnTo>
                    <a:lnTo>
                      <a:pt x="147" y="154"/>
                    </a:lnTo>
                    <a:lnTo>
                      <a:pt x="152" y="154"/>
                    </a:lnTo>
                    <a:lnTo>
                      <a:pt x="161" y="154"/>
                    </a:lnTo>
                    <a:lnTo>
                      <a:pt x="166" y="158"/>
                    </a:lnTo>
                    <a:lnTo>
                      <a:pt x="171" y="158"/>
                    </a:lnTo>
                    <a:lnTo>
                      <a:pt x="177" y="158"/>
                    </a:lnTo>
                    <a:lnTo>
                      <a:pt x="183" y="158"/>
                    </a:lnTo>
                    <a:lnTo>
                      <a:pt x="191" y="160"/>
                    </a:lnTo>
                    <a:lnTo>
                      <a:pt x="197" y="160"/>
                    </a:lnTo>
                    <a:lnTo>
                      <a:pt x="203" y="160"/>
                    </a:lnTo>
                    <a:lnTo>
                      <a:pt x="208" y="160"/>
                    </a:lnTo>
                    <a:lnTo>
                      <a:pt x="214" y="160"/>
                    </a:lnTo>
                    <a:lnTo>
                      <a:pt x="220" y="160"/>
                    </a:lnTo>
                    <a:lnTo>
                      <a:pt x="226" y="160"/>
                    </a:lnTo>
                    <a:lnTo>
                      <a:pt x="234" y="160"/>
                    </a:lnTo>
                    <a:lnTo>
                      <a:pt x="240" y="158"/>
                    </a:lnTo>
                    <a:lnTo>
                      <a:pt x="246" y="158"/>
                    </a:lnTo>
                    <a:lnTo>
                      <a:pt x="250" y="158"/>
                    </a:lnTo>
                    <a:lnTo>
                      <a:pt x="260" y="158"/>
                    </a:lnTo>
                    <a:lnTo>
                      <a:pt x="264" y="154"/>
                    </a:lnTo>
                    <a:lnTo>
                      <a:pt x="274" y="154"/>
                    </a:lnTo>
                    <a:lnTo>
                      <a:pt x="278" y="152"/>
                    </a:lnTo>
                    <a:lnTo>
                      <a:pt x="284" y="152"/>
                    </a:lnTo>
                    <a:lnTo>
                      <a:pt x="292" y="150"/>
                    </a:lnTo>
                    <a:lnTo>
                      <a:pt x="298" y="150"/>
                    </a:lnTo>
                    <a:lnTo>
                      <a:pt x="304" y="146"/>
                    </a:lnTo>
                    <a:lnTo>
                      <a:pt x="312" y="144"/>
                    </a:lnTo>
                    <a:lnTo>
                      <a:pt x="318" y="144"/>
                    </a:lnTo>
                    <a:lnTo>
                      <a:pt x="324" y="141"/>
                    </a:lnTo>
                    <a:lnTo>
                      <a:pt x="332" y="138"/>
                    </a:lnTo>
                    <a:lnTo>
                      <a:pt x="338" y="136"/>
                    </a:lnTo>
                    <a:lnTo>
                      <a:pt x="344" y="133"/>
                    </a:lnTo>
                    <a:lnTo>
                      <a:pt x="349" y="130"/>
                    </a:lnTo>
                    <a:lnTo>
                      <a:pt x="355" y="127"/>
                    </a:lnTo>
                    <a:lnTo>
                      <a:pt x="361" y="123"/>
                    </a:lnTo>
                    <a:lnTo>
                      <a:pt x="366" y="119"/>
                    </a:lnTo>
                    <a:lnTo>
                      <a:pt x="372" y="117"/>
                    </a:lnTo>
                    <a:lnTo>
                      <a:pt x="375" y="111"/>
                    </a:lnTo>
                    <a:lnTo>
                      <a:pt x="381" y="109"/>
                    </a:lnTo>
                    <a:lnTo>
                      <a:pt x="386" y="103"/>
                    </a:lnTo>
                    <a:lnTo>
                      <a:pt x="389" y="101"/>
                    </a:lnTo>
                    <a:lnTo>
                      <a:pt x="392" y="95"/>
                    </a:lnTo>
                  </a:path>
                </a:pathLst>
              </a:custGeom>
              <a:solidFill>
                <a:srgbClr val="FFD900"/>
              </a:solidFill>
              <a:ln w="12700" cap="rnd">
                <a:solidFill>
                  <a:srgbClr val="3366FF"/>
                </a:solidFill>
                <a:round/>
                <a:headEnd/>
                <a:tailEnd/>
              </a:ln>
            </p:spPr>
            <p:txBody>
              <a:bodyPr/>
              <a:lstStyle/>
              <a:p>
                <a:endParaRPr lang="fr-FR"/>
              </a:p>
            </p:txBody>
          </p:sp>
          <p:sp>
            <p:nvSpPr>
              <p:cNvPr id="53408" name="Freeform 121"/>
              <p:cNvSpPr>
                <a:spLocks/>
              </p:cNvSpPr>
              <p:nvPr/>
            </p:nvSpPr>
            <p:spPr bwMode="auto">
              <a:xfrm>
                <a:off x="2786" y="2740"/>
                <a:ext cx="15" cy="58"/>
              </a:xfrm>
              <a:custGeom>
                <a:avLst/>
                <a:gdLst>
                  <a:gd name="T0" fmla="*/ 228 w 14"/>
                  <a:gd name="T1" fmla="*/ 0 h 58"/>
                  <a:gd name="T2" fmla="*/ 228 w 14"/>
                  <a:gd name="T3" fmla="*/ 0 h 58"/>
                  <a:gd name="T4" fmla="*/ 0 w 14"/>
                  <a:gd name="T5" fmla="*/ 57 h 58"/>
                  <a:gd name="T6" fmla="*/ 199 w 14"/>
                  <a:gd name="T7" fmla="*/ 0 h 58"/>
                  <a:gd name="T8" fmla="*/ 228 w 14"/>
                  <a:gd name="T9" fmla="*/ 0 h 58"/>
                  <a:gd name="T10" fmla="*/ 0 60000 65536"/>
                  <a:gd name="T11" fmla="*/ 0 60000 65536"/>
                  <a:gd name="T12" fmla="*/ 0 60000 65536"/>
                  <a:gd name="T13" fmla="*/ 0 60000 65536"/>
                  <a:gd name="T14" fmla="*/ 0 60000 65536"/>
                  <a:gd name="T15" fmla="*/ 0 w 14"/>
                  <a:gd name="T16" fmla="*/ 0 h 58"/>
                  <a:gd name="T17" fmla="*/ 14 w 14"/>
                  <a:gd name="T18" fmla="*/ 58 h 58"/>
                </a:gdLst>
                <a:ahLst/>
                <a:cxnLst>
                  <a:cxn ang="T10">
                    <a:pos x="T0" y="T1"/>
                  </a:cxn>
                  <a:cxn ang="T11">
                    <a:pos x="T2" y="T3"/>
                  </a:cxn>
                  <a:cxn ang="T12">
                    <a:pos x="T4" y="T5"/>
                  </a:cxn>
                  <a:cxn ang="T13">
                    <a:pos x="T6" y="T7"/>
                  </a:cxn>
                  <a:cxn ang="T14">
                    <a:pos x="T8" y="T9"/>
                  </a:cxn>
                </a:cxnLst>
                <a:rect l="T15" t="T16" r="T17" b="T18"/>
                <a:pathLst>
                  <a:path w="14" h="58">
                    <a:moveTo>
                      <a:pt x="13" y="0"/>
                    </a:moveTo>
                    <a:lnTo>
                      <a:pt x="13" y="0"/>
                    </a:lnTo>
                    <a:lnTo>
                      <a:pt x="0" y="57"/>
                    </a:lnTo>
                    <a:lnTo>
                      <a:pt x="11" y="0"/>
                    </a:lnTo>
                    <a:lnTo>
                      <a:pt x="13" y="0"/>
                    </a:lnTo>
                  </a:path>
                </a:pathLst>
              </a:custGeom>
              <a:solidFill>
                <a:srgbClr val="000000"/>
              </a:solidFill>
              <a:ln w="12700" cap="rnd">
                <a:solidFill>
                  <a:srgbClr val="3366FF"/>
                </a:solidFill>
                <a:round/>
                <a:headEnd/>
                <a:tailEnd/>
              </a:ln>
            </p:spPr>
            <p:txBody>
              <a:bodyPr/>
              <a:lstStyle/>
              <a:p>
                <a:endParaRPr lang="fr-FR"/>
              </a:p>
            </p:txBody>
          </p:sp>
          <p:sp>
            <p:nvSpPr>
              <p:cNvPr id="53409" name="Freeform 122"/>
              <p:cNvSpPr>
                <a:spLocks/>
              </p:cNvSpPr>
              <p:nvPr/>
            </p:nvSpPr>
            <p:spPr bwMode="auto">
              <a:xfrm>
                <a:off x="2800" y="2720"/>
                <a:ext cx="3" cy="12"/>
              </a:xfrm>
              <a:custGeom>
                <a:avLst/>
                <a:gdLst>
                  <a:gd name="T0" fmla="*/ 2 w 4"/>
                  <a:gd name="T1" fmla="*/ 1 h 12"/>
                  <a:gd name="T2" fmla="*/ 2 w 4"/>
                  <a:gd name="T3" fmla="*/ 3 h 12"/>
                  <a:gd name="T4" fmla="*/ 2 w 4"/>
                  <a:gd name="T5" fmla="*/ 5 h 12"/>
                  <a:gd name="T6" fmla="*/ 2 w 4"/>
                  <a:gd name="T7" fmla="*/ 6 h 12"/>
                  <a:gd name="T8" fmla="*/ 2 w 4"/>
                  <a:gd name="T9" fmla="*/ 8 h 12"/>
                  <a:gd name="T10" fmla="*/ 2 w 4"/>
                  <a:gd name="T11" fmla="*/ 9 h 12"/>
                  <a:gd name="T12" fmla="*/ 2 w 4"/>
                  <a:gd name="T13" fmla="*/ 11 h 12"/>
                  <a:gd name="T14" fmla="*/ 0 w 4"/>
                  <a:gd name="T15" fmla="*/ 11 h 12"/>
                  <a:gd name="T16" fmla="*/ 2 w 4"/>
                  <a:gd name="T17" fmla="*/ 9 h 12"/>
                  <a:gd name="T18" fmla="*/ 2 w 4"/>
                  <a:gd name="T19" fmla="*/ 8 h 12"/>
                  <a:gd name="T20" fmla="*/ 2 w 4"/>
                  <a:gd name="T21" fmla="*/ 6 h 12"/>
                  <a:gd name="T22" fmla="*/ 2 w 4"/>
                  <a:gd name="T23" fmla="*/ 5 h 12"/>
                  <a:gd name="T24" fmla="*/ 2 w 4"/>
                  <a:gd name="T25" fmla="*/ 3 h 12"/>
                  <a:gd name="T26" fmla="*/ 2 w 4"/>
                  <a:gd name="T27" fmla="*/ 1 h 12"/>
                  <a:gd name="T28" fmla="*/ 2 w 4"/>
                  <a:gd name="T29" fmla="*/ 0 h 12"/>
                  <a:gd name="T30" fmla="*/ 2 w 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12"/>
                  <a:gd name="T50" fmla="*/ 4 w 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12">
                    <a:moveTo>
                      <a:pt x="3" y="1"/>
                    </a:moveTo>
                    <a:lnTo>
                      <a:pt x="3" y="3"/>
                    </a:lnTo>
                    <a:lnTo>
                      <a:pt x="3" y="5"/>
                    </a:lnTo>
                    <a:lnTo>
                      <a:pt x="3" y="6"/>
                    </a:lnTo>
                    <a:lnTo>
                      <a:pt x="3" y="8"/>
                    </a:lnTo>
                    <a:lnTo>
                      <a:pt x="2" y="9"/>
                    </a:lnTo>
                    <a:lnTo>
                      <a:pt x="2" y="11"/>
                    </a:lnTo>
                    <a:lnTo>
                      <a:pt x="0" y="11"/>
                    </a:lnTo>
                    <a:lnTo>
                      <a:pt x="2" y="9"/>
                    </a:lnTo>
                    <a:lnTo>
                      <a:pt x="2" y="8"/>
                    </a:lnTo>
                    <a:lnTo>
                      <a:pt x="2" y="6"/>
                    </a:lnTo>
                    <a:lnTo>
                      <a:pt x="2" y="5"/>
                    </a:lnTo>
                    <a:lnTo>
                      <a:pt x="2" y="3"/>
                    </a:lnTo>
                    <a:lnTo>
                      <a:pt x="2" y="1"/>
                    </a:lnTo>
                    <a:lnTo>
                      <a:pt x="3" y="0"/>
                    </a:lnTo>
                    <a:lnTo>
                      <a:pt x="3" y="1"/>
                    </a:lnTo>
                  </a:path>
                </a:pathLst>
              </a:custGeom>
              <a:solidFill>
                <a:srgbClr val="000000"/>
              </a:solidFill>
              <a:ln w="12700" cap="rnd">
                <a:solidFill>
                  <a:srgbClr val="3366FF"/>
                </a:solidFill>
                <a:round/>
                <a:headEnd/>
                <a:tailEnd/>
              </a:ln>
            </p:spPr>
            <p:txBody>
              <a:bodyPr/>
              <a:lstStyle/>
              <a:p>
                <a:endParaRPr lang="fr-FR"/>
              </a:p>
            </p:txBody>
          </p:sp>
          <p:sp>
            <p:nvSpPr>
              <p:cNvPr id="53410" name="Freeform 123"/>
              <p:cNvSpPr>
                <a:spLocks/>
              </p:cNvSpPr>
              <p:nvPr/>
            </p:nvSpPr>
            <p:spPr bwMode="auto">
              <a:xfrm>
                <a:off x="2800" y="2705"/>
                <a:ext cx="7" cy="10"/>
              </a:xfrm>
              <a:custGeom>
                <a:avLst/>
                <a:gdLst>
                  <a:gd name="T0" fmla="*/ 0 w 8"/>
                  <a:gd name="T1" fmla="*/ 0 h 9"/>
                  <a:gd name="T2" fmla="*/ 4 w 8"/>
                  <a:gd name="T3" fmla="*/ 0 h 9"/>
                  <a:gd name="T4" fmla="*/ 4 w 8"/>
                  <a:gd name="T5" fmla="*/ 643 h 9"/>
                  <a:gd name="T6" fmla="*/ 0 w 8"/>
                  <a:gd name="T7" fmla="*/ 643 h 9"/>
                  <a:gd name="T8" fmla="*/ 0 w 8"/>
                  <a:gd name="T9" fmla="*/ 0 h 9"/>
                  <a:gd name="T10" fmla="*/ 4 w 8"/>
                  <a:gd name="T11" fmla="*/ 0 h 9"/>
                  <a:gd name="T12" fmla="*/ 0 w 8"/>
                  <a:gd name="T13" fmla="*/ 0 h 9"/>
                  <a:gd name="T14" fmla="*/ 4 w 8"/>
                  <a:gd name="T15" fmla="*/ 0 h 9"/>
                  <a:gd name="T16" fmla="*/ 0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0"/>
                    </a:moveTo>
                    <a:lnTo>
                      <a:pt x="7" y="0"/>
                    </a:lnTo>
                    <a:lnTo>
                      <a:pt x="7" y="8"/>
                    </a:lnTo>
                    <a:lnTo>
                      <a:pt x="0" y="8"/>
                    </a:lnTo>
                    <a:lnTo>
                      <a:pt x="0" y="0"/>
                    </a:lnTo>
                    <a:lnTo>
                      <a:pt x="7" y="0"/>
                    </a:lnTo>
                    <a:lnTo>
                      <a:pt x="0" y="0"/>
                    </a:lnTo>
                    <a:lnTo>
                      <a:pt x="7"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411" name="Freeform 124"/>
              <p:cNvSpPr>
                <a:spLocks/>
              </p:cNvSpPr>
              <p:nvPr/>
            </p:nvSpPr>
            <p:spPr bwMode="auto">
              <a:xfrm>
                <a:off x="2727" y="2705"/>
                <a:ext cx="76" cy="72"/>
              </a:xfrm>
              <a:custGeom>
                <a:avLst/>
                <a:gdLst>
                  <a:gd name="T0" fmla="*/ 3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5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5 w 76"/>
                  <a:gd name="T47" fmla="*/ 31 h 72"/>
                  <a:gd name="T48" fmla="*/ 60 w 76"/>
                  <a:gd name="T49" fmla="*/ 35 h 72"/>
                  <a:gd name="T50" fmla="*/ 57 w 76"/>
                  <a:gd name="T51" fmla="*/ 38 h 72"/>
                  <a:gd name="T52" fmla="*/ 53 w 76"/>
                  <a:gd name="T53" fmla="*/ 43 h 72"/>
                  <a:gd name="T54" fmla="*/ 47 w 76"/>
                  <a:gd name="T55" fmla="*/ 48 h 72"/>
                  <a:gd name="T56" fmla="*/ 39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3 w 76"/>
                  <a:gd name="T71" fmla="*/ 71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3" y="71"/>
                    </a:moveTo>
                    <a:lnTo>
                      <a:pt x="11" y="66"/>
                    </a:lnTo>
                    <a:lnTo>
                      <a:pt x="18" y="64"/>
                    </a:lnTo>
                    <a:lnTo>
                      <a:pt x="26" y="58"/>
                    </a:lnTo>
                    <a:lnTo>
                      <a:pt x="34" y="56"/>
                    </a:lnTo>
                    <a:lnTo>
                      <a:pt x="39" y="51"/>
                    </a:lnTo>
                    <a:lnTo>
                      <a:pt x="44" y="46"/>
                    </a:lnTo>
                    <a:lnTo>
                      <a:pt x="49" y="43"/>
                    </a:lnTo>
                    <a:lnTo>
                      <a:pt x="55" y="38"/>
                    </a:lnTo>
                    <a:lnTo>
                      <a:pt x="60" y="33"/>
                    </a:lnTo>
                    <a:lnTo>
                      <a:pt x="62" y="28"/>
                    </a:lnTo>
                    <a:lnTo>
                      <a:pt x="65"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5" y="31"/>
                    </a:lnTo>
                    <a:lnTo>
                      <a:pt x="60" y="35"/>
                    </a:lnTo>
                    <a:lnTo>
                      <a:pt x="57" y="38"/>
                    </a:lnTo>
                    <a:lnTo>
                      <a:pt x="53" y="43"/>
                    </a:lnTo>
                    <a:lnTo>
                      <a:pt x="47" y="48"/>
                    </a:lnTo>
                    <a:lnTo>
                      <a:pt x="39" y="53"/>
                    </a:lnTo>
                    <a:lnTo>
                      <a:pt x="34" y="56"/>
                    </a:lnTo>
                    <a:lnTo>
                      <a:pt x="26" y="60"/>
                    </a:lnTo>
                    <a:lnTo>
                      <a:pt x="18" y="66"/>
                    </a:lnTo>
                    <a:lnTo>
                      <a:pt x="11" y="69"/>
                    </a:lnTo>
                    <a:lnTo>
                      <a:pt x="3" y="71"/>
                    </a:lnTo>
                    <a:lnTo>
                      <a:pt x="0" y="71"/>
                    </a:lnTo>
                    <a:lnTo>
                      <a:pt x="3" y="71"/>
                    </a:lnTo>
                  </a:path>
                </a:pathLst>
              </a:custGeom>
              <a:solidFill>
                <a:srgbClr val="000000"/>
              </a:solidFill>
              <a:ln w="12700" cap="rnd">
                <a:solidFill>
                  <a:srgbClr val="3366FF"/>
                </a:solidFill>
                <a:round/>
                <a:headEnd/>
                <a:tailEnd/>
              </a:ln>
            </p:spPr>
            <p:txBody>
              <a:bodyPr/>
              <a:lstStyle/>
              <a:p>
                <a:endParaRPr lang="fr-FR"/>
              </a:p>
            </p:txBody>
          </p:sp>
          <p:sp>
            <p:nvSpPr>
              <p:cNvPr id="53412" name="Freeform 125"/>
              <p:cNvSpPr>
                <a:spLocks/>
              </p:cNvSpPr>
              <p:nvPr/>
            </p:nvSpPr>
            <p:spPr bwMode="auto">
              <a:xfrm>
                <a:off x="2511" y="2787"/>
                <a:ext cx="211" cy="15"/>
              </a:xfrm>
              <a:custGeom>
                <a:avLst/>
                <a:gdLst>
                  <a:gd name="T0" fmla="*/ 9 w 211"/>
                  <a:gd name="T1" fmla="*/ 162 h 14"/>
                  <a:gd name="T2" fmla="*/ 23 w 211"/>
                  <a:gd name="T3" fmla="*/ 186 h 14"/>
                  <a:gd name="T4" fmla="*/ 37 w 211"/>
                  <a:gd name="T5" fmla="*/ 213 h 14"/>
                  <a:gd name="T6" fmla="*/ 50 w 211"/>
                  <a:gd name="T7" fmla="*/ 213 h 14"/>
                  <a:gd name="T8" fmla="*/ 64 w 211"/>
                  <a:gd name="T9" fmla="*/ 228 h 14"/>
                  <a:gd name="T10" fmla="*/ 78 w 211"/>
                  <a:gd name="T11" fmla="*/ 228 h 14"/>
                  <a:gd name="T12" fmla="*/ 92 w 211"/>
                  <a:gd name="T13" fmla="*/ 228 h 14"/>
                  <a:gd name="T14" fmla="*/ 108 w 211"/>
                  <a:gd name="T15" fmla="*/ 213 h 14"/>
                  <a:gd name="T16" fmla="*/ 122 w 211"/>
                  <a:gd name="T17" fmla="*/ 213 h 14"/>
                  <a:gd name="T18" fmla="*/ 133 w 211"/>
                  <a:gd name="T19" fmla="*/ 186 h 14"/>
                  <a:gd name="T20" fmla="*/ 147 w 211"/>
                  <a:gd name="T21" fmla="*/ 186 h 14"/>
                  <a:gd name="T22" fmla="*/ 161 w 211"/>
                  <a:gd name="T23" fmla="*/ 162 h 14"/>
                  <a:gd name="T24" fmla="*/ 171 w 211"/>
                  <a:gd name="T25" fmla="*/ 151 h 14"/>
                  <a:gd name="T26" fmla="*/ 185 w 211"/>
                  <a:gd name="T27" fmla="*/ 5 h 14"/>
                  <a:gd name="T28" fmla="*/ 193 w 211"/>
                  <a:gd name="T29" fmla="*/ 3 h 14"/>
                  <a:gd name="T30" fmla="*/ 204 w 211"/>
                  <a:gd name="T31" fmla="*/ 0 h 14"/>
                  <a:gd name="T32" fmla="*/ 204 w 211"/>
                  <a:gd name="T33" fmla="*/ 1 h 14"/>
                  <a:gd name="T34" fmla="*/ 196 w 211"/>
                  <a:gd name="T35" fmla="*/ 3 h 14"/>
                  <a:gd name="T36" fmla="*/ 185 w 211"/>
                  <a:gd name="T37" fmla="*/ 151 h 14"/>
                  <a:gd name="T38" fmla="*/ 174 w 211"/>
                  <a:gd name="T39" fmla="*/ 162 h 14"/>
                  <a:gd name="T40" fmla="*/ 161 w 211"/>
                  <a:gd name="T41" fmla="*/ 186 h 14"/>
                  <a:gd name="T42" fmla="*/ 147 w 211"/>
                  <a:gd name="T43" fmla="*/ 186 h 14"/>
                  <a:gd name="T44" fmla="*/ 135 w 211"/>
                  <a:gd name="T45" fmla="*/ 213 h 14"/>
                  <a:gd name="T46" fmla="*/ 122 w 211"/>
                  <a:gd name="T47" fmla="*/ 228 h 14"/>
                  <a:gd name="T48" fmla="*/ 108 w 211"/>
                  <a:gd name="T49" fmla="*/ 228 h 14"/>
                  <a:gd name="T50" fmla="*/ 92 w 211"/>
                  <a:gd name="T51" fmla="*/ 228 h 14"/>
                  <a:gd name="T52" fmla="*/ 78 w 211"/>
                  <a:gd name="T53" fmla="*/ 228 h 14"/>
                  <a:gd name="T54" fmla="*/ 64 w 211"/>
                  <a:gd name="T55" fmla="*/ 228 h 14"/>
                  <a:gd name="T56" fmla="*/ 50 w 211"/>
                  <a:gd name="T57" fmla="*/ 228 h 14"/>
                  <a:gd name="T58" fmla="*/ 37 w 211"/>
                  <a:gd name="T59" fmla="*/ 213 h 14"/>
                  <a:gd name="T60" fmla="*/ 23 w 211"/>
                  <a:gd name="T61" fmla="*/ 213 h 14"/>
                  <a:gd name="T62" fmla="*/ 9 w 211"/>
                  <a:gd name="T63" fmla="*/ 186 h 14"/>
                  <a:gd name="T64" fmla="*/ 0 w 211"/>
                  <a:gd name="T65" fmla="*/ 16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14"/>
                  <a:gd name="T101" fmla="*/ 211 w 211"/>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14">
                    <a:moveTo>
                      <a:pt x="3" y="8"/>
                    </a:moveTo>
                    <a:lnTo>
                      <a:pt x="9" y="8"/>
                    </a:lnTo>
                    <a:lnTo>
                      <a:pt x="14" y="10"/>
                    </a:lnTo>
                    <a:lnTo>
                      <a:pt x="23" y="10"/>
                    </a:lnTo>
                    <a:lnTo>
                      <a:pt x="28" y="10"/>
                    </a:lnTo>
                    <a:lnTo>
                      <a:pt x="37" y="12"/>
                    </a:lnTo>
                    <a:lnTo>
                      <a:pt x="41" y="12"/>
                    </a:lnTo>
                    <a:lnTo>
                      <a:pt x="50" y="12"/>
                    </a:lnTo>
                    <a:lnTo>
                      <a:pt x="55" y="12"/>
                    </a:lnTo>
                    <a:lnTo>
                      <a:pt x="64" y="13"/>
                    </a:lnTo>
                    <a:lnTo>
                      <a:pt x="72" y="13"/>
                    </a:lnTo>
                    <a:lnTo>
                      <a:pt x="78" y="13"/>
                    </a:lnTo>
                    <a:lnTo>
                      <a:pt x="86" y="13"/>
                    </a:lnTo>
                    <a:lnTo>
                      <a:pt x="92" y="13"/>
                    </a:lnTo>
                    <a:lnTo>
                      <a:pt x="100" y="13"/>
                    </a:lnTo>
                    <a:lnTo>
                      <a:pt x="108" y="12"/>
                    </a:lnTo>
                    <a:lnTo>
                      <a:pt x="114" y="12"/>
                    </a:lnTo>
                    <a:lnTo>
                      <a:pt x="122" y="12"/>
                    </a:lnTo>
                    <a:lnTo>
                      <a:pt x="127" y="12"/>
                    </a:lnTo>
                    <a:lnTo>
                      <a:pt x="133" y="10"/>
                    </a:lnTo>
                    <a:lnTo>
                      <a:pt x="141" y="10"/>
                    </a:lnTo>
                    <a:lnTo>
                      <a:pt x="147" y="10"/>
                    </a:lnTo>
                    <a:lnTo>
                      <a:pt x="155" y="8"/>
                    </a:lnTo>
                    <a:lnTo>
                      <a:pt x="161" y="8"/>
                    </a:lnTo>
                    <a:lnTo>
                      <a:pt x="165" y="7"/>
                    </a:lnTo>
                    <a:lnTo>
                      <a:pt x="171" y="7"/>
                    </a:lnTo>
                    <a:lnTo>
                      <a:pt x="177" y="7"/>
                    </a:lnTo>
                    <a:lnTo>
                      <a:pt x="185" y="5"/>
                    </a:lnTo>
                    <a:lnTo>
                      <a:pt x="190" y="3"/>
                    </a:lnTo>
                    <a:lnTo>
                      <a:pt x="193" y="3"/>
                    </a:lnTo>
                    <a:lnTo>
                      <a:pt x="199" y="1"/>
                    </a:lnTo>
                    <a:lnTo>
                      <a:pt x="204" y="0"/>
                    </a:lnTo>
                    <a:lnTo>
                      <a:pt x="210" y="0"/>
                    </a:lnTo>
                    <a:lnTo>
                      <a:pt x="204" y="1"/>
                    </a:lnTo>
                    <a:lnTo>
                      <a:pt x="199" y="3"/>
                    </a:lnTo>
                    <a:lnTo>
                      <a:pt x="196" y="3"/>
                    </a:lnTo>
                    <a:lnTo>
                      <a:pt x="190" y="5"/>
                    </a:lnTo>
                    <a:lnTo>
                      <a:pt x="185" y="7"/>
                    </a:lnTo>
                    <a:lnTo>
                      <a:pt x="179" y="7"/>
                    </a:lnTo>
                    <a:lnTo>
                      <a:pt x="174" y="8"/>
                    </a:lnTo>
                    <a:lnTo>
                      <a:pt x="165" y="8"/>
                    </a:lnTo>
                    <a:lnTo>
                      <a:pt x="161" y="10"/>
                    </a:lnTo>
                    <a:lnTo>
                      <a:pt x="155" y="10"/>
                    </a:lnTo>
                    <a:lnTo>
                      <a:pt x="147" y="10"/>
                    </a:lnTo>
                    <a:lnTo>
                      <a:pt x="141" y="12"/>
                    </a:lnTo>
                    <a:lnTo>
                      <a:pt x="135" y="12"/>
                    </a:lnTo>
                    <a:lnTo>
                      <a:pt x="127" y="12"/>
                    </a:lnTo>
                    <a:lnTo>
                      <a:pt x="122" y="13"/>
                    </a:lnTo>
                    <a:lnTo>
                      <a:pt x="114" y="13"/>
                    </a:lnTo>
                    <a:lnTo>
                      <a:pt x="108" y="13"/>
                    </a:lnTo>
                    <a:lnTo>
                      <a:pt x="100" y="13"/>
                    </a:lnTo>
                    <a:lnTo>
                      <a:pt x="92" y="13"/>
                    </a:lnTo>
                    <a:lnTo>
                      <a:pt x="86" y="13"/>
                    </a:lnTo>
                    <a:lnTo>
                      <a:pt x="78" y="13"/>
                    </a:lnTo>
                    <a:lnTo>
                      <a:pt x="72" y="13"/>
                    </a:lnTo>
                    <a:lnTo>
                      <a:pt x="64" y="13"/>
                    </a:lnTo>
                    <a:lnTo>
                      <a:pt x="55" y="13"/>
                    </a:lnTo>
                    <a:lnTo>
                      <a:pt x="50" y="13"/>
                    </a:lnTo>
                    <a:lnTo>
                      <a:pt x="41" y="13"/>
                    </a:lnTo>
                    <a:lnTo>
                      <a:pt x="37" y="12"/>
                    </a:lnTo>
                    <a:lnTo>
                      <a:pt x="28" y="12"/>
                    </a:lnTo>
                    <a:lnTo>
                      <a:pt x="23" y="12"/>
                    </a:lnTo>
                    <a:lnTo>
                      <a:pt x="14" y="10"/>
                    </a:lnTo>
                    <a:lnTo>
                      <a:pt x="9" y="10"/>
                    </a:lnTo>
                    <a:lnTo>
                      <a:pt x="3" y="8"/>
                    </a:lnTo>
                    <a:lnTo>
                      <a:pt x="0" y="8"/>
                    </a:lnTo>
                    <a:lnTo>
                      <a:pt x="3" y="8"/>
                    </a:lnTo>
                  </a:path>
                </a:pathLst>
              </a:custGeom>
              <a:solidFill>
                <a:srgbClr val="000000"/>
              </a:solidFill>
              <a:ln w="12700" cap="rnd">
                <a:solidFill>
                  <a:srgbClr val="3366FF"/>
                </a:solidFill>
                <a:round/>
                <a:headEnd/>
                <a:tailEnd/>
              </a:ln>
            </p:spPr>
            <p:txBody>
              <a:bodyPr/>
              <a:lstStyle/>
              <a:p>
                <a:endParaRPr lang="fr-FR"/>
              </a:p>
            </p:txBody>
          </p:sp>
          <p:sp>
            <p:nvSpPr>
              <p:cNvPr id="53413" name="Freeform 126"/>
              <p:cNvSpPr>
                <a:spLocks/>
              </p:cNvSpPr>
              <p:nvPr/>
            </p:nvSpPr>
            <p:spPr bwMode="auto">
              <a:xfrm>
                <a:off x="2385" y="2705"/>
                <a:ext cx="121" cy="87"/>
              </a:xfrm>
              <a:custGeom>
                <a:avLst/>
                <a:gdLst>
                  <a:gd name="T0" fmla="*/ 0 w 121"/>
                  <a:gd name="T1" fmla="*/ 0 h 87"/>
                  <a:gd name="T2" fmla="*/ 2 w 121"/>
                  <a:gd name="T3" fmla="*/ 0 h 87"/>
                  <a:gd name="T4" fmla="*/ 2 w 121"/>
                  <a:gd name="T5" fmla="*/ 10 h 87"/>
                  <a:gd name="T6" fmla="*/ 8 w 121"/>
                  <a:gd name="T7" fmla="*/ 19 h 87"/>
                  <a:gd name="T8" fmla="*/ 10 w 121"/>
                  <a:gd name="T9" fmla="*/ 26 h 87"/>
                  <a:gd name="T10" fmla="*/ 16 w 121"/>
                  <a:gd name="T11" fmla="*/ 34 h 87"/>
                  <a:gd name="T12" fmla="*/ 23 w 121"/>
                  <a:gd name="T13" fmla="*/ 41 h 87"/>
                  <a:gd name="T14" fmla="*/ 32 w 121"/>
                  <a:gd name="T15" fmla="*/ 49 h 87"/>
                  <a:gd name="T16" fmla="*/ 40 w 121"/>
                  <a:gd name="T17" fmla="*/ 54 h 87"/>
                  <a:gd name="T18" fmla="*/ 50 w 121"/>
                  <a:gd name="T19" fmla="*/ 60 h 87"/>
                  <a:gd name="T20" fmla="*/ 59 w 121"/>
                  <a:gd name="T21" fmla="*/ 65 h 87"/>
                  <a:gd name="T22" fmla="*/ 69 w 121"/>
                  <a:gd name="T23" fmla="*/ 67 h 87"/>
                  <a:gd name="T24" fmla="*/ 77 w 121"/>
                  <a:gd name="T25" fmla="*/ 73 h 87"/>
                  <a:gd name="T26" fmla="*/ 88 w 121"/>
                  <a:gd name="T27" fmla="*/ 75 h 87"/>
                  <a:gd name="T28" fmla="*/ 96 w 121"/>
                  <a:gd name="T29" fmla="*/ 81 h 87"/>
                  <a:gd name="T30" fmla="*/ 107 w 121"/>
                  <a:gd name="T31" fmla="*/ 84 h 87"/>
                  <a:gd name="T32" fmla="*/ 112 w 121"/>
                  <a:gd name="T33" fmla="*/ 84 h 87"/>
                  <a:gd name="T34" fmla="*/ 120 w 121"/>
                  <a:gd name="T35" fmla="*/ 86 h 87"/>
                  <a:gd name="T36" fmla="*/ 112 w 121"/>
                  <a:gd name="T37" fmla="*/ 86 h 87"/>
                  <a:gd name="T38" fmla="*/ 103 w 121"/>
                  <a:gd name="T39" fmla="*/ 84 h 87"/>
                  <a:gd name="T40" fmla="*/ 96 w 121"/>
                  <a:gd name="T41" fmla="*/ 81 h 87"/>
                  <a:gd name="T42" fmla="*/ 88 w 121"/>
                  <a:gd name="T43" fmla="*/ 78 h 87"/>
                  <a:gd name="T44" fmla="*/ 77 w 121"/>
                  <a:gd name="T45" fmla="*/ 75 h 87"/>
                  <a:gd name="T46" fmla="*/ 69 w 121"/>
                  <a:gd name="T47" fmla="*/ 71 h 87"/>
                  <a:gd name="T48" fmla="*/ 59 w 121"/>
                  <a:gd name="T49" fmla="*/ 67 h 87"/>
                  <a:gd name="T50" fmla="*/ 48 w 121"/>
                  <a:gd name="T51" fmla="*/ 62 h 87"/>
                  <a:gd name="T52" fmla="*/ 40 w 121"/>
                  <a:gd name="T53" fmla="*/ 54 h 87"/>
                  <a:gd name="T54" fmla="*/ 29 w 121"/>
                  <a:gd name="T55" fmla="*/ 49 h 87"/>
                  <a:gd name="T56" fmla="*/ 21 w 121"/>
                  <a:gd name="T57" fmla="*/ 41 h 87"/>
                  <a:gd name="T58" fmla="*/ 16 w 121"/>
                  <a:gd name="T59" fmla="*/ 36 h 87"/>
                  <a:gd name="T60" fmla="*/ 10 w 121"/>
                  <a:gd name="T61" fmla="*/ 28 h 87"/>
                  <a:gd name="T62" fmla="*/ 6 w 121"/>
                  <a:gd name="T63" fmla="*/ 19 h 87"/>
                  <a:gd name="T64" fmla="*/ 2 w 121"/>
                  <a:gd name="T65" fmla="*/ 10 h 87"/>
                  <a:gd name="T66" fmla="*/ 0 w 121"/>
                  <a:gd name="T67" fmla="*/ 0 h 87"/>
                  <a:gd name="T68" fmla="*/ 2 w 121"/>
                  <a:gd name="T69" fmla="*/ 0 h 87"/>
                  <a:gd name="T70" fmla="*/ 0 w 121"/>
                  <a:gd name="T71" fmla="*/ 0 h 87"/>
                  <a:gd name="T72" fmla="*/ 2 w 121"/>
                  <a:gd name="T73" fmla="*/ 0 h 87"/>
                  <a:gd name="T74" fmla="*/ 0 w 121"/>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7"/>
                  <a:gd name="T116" fmla="*/ 121 w 121"/>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7">
                    <a:moveTo>
                      <a:pt x="0" y="0"/>
                    </a:moveTo>
                    <a:lnTo>
                      <a:pt x="2" y="0"/>
                    </a:lnTo>
                    <a:lnTo>
                      <a:pt x="2" y="10"/>
                    </a:lnTo>
                    <a:lnTo>
                      <a:pt x="8" y="19"/>
                    </a:lnTo>
                    <a:lnTo>
                      <a:pt x="10" y="26"/>
                    </a:lnTo>
                    <a:lnTo>
                      <a:pt x="16" y="34"/>
                    </a:lnTo>
                    <a:lnTo>
                      <a:pt x="23" y="41"/>
                    </a:lnTo>
                    <a:lnTo>
                      <a:pt x="32" y="49"/>
                    </a:lnTo>
                    <a:lnTo>
                      <a:pt x="40" y="54"/>
                    </a:lnTo>
                    <a:lnTo>
                      <a:pt x="50" y="60"/>
                    </a:lnTo>
                    <a:lnTo>
                      <a:pt x="59" y="65"/>
                    </a:lnTo>
                    <a:lnTo>
                      <a:pt x="69" y="67"/>
                    </a:lnTo>
                    <a:lnTo>
                      <a:pt x="77" y="73"/>
                    </a:lnTo>
                    <a:lnTo>
                      <a:pt x="88" y="75"/>
                    </a:lnTo>
                    <a:lnTo>
                      <a:pt x="96" y="81"/>
                    </a:lnTo>
                    <a:lnTo>
                      <a:pt x="107" y="84"/>
                    </a:lnTo>
                    <a:lnTo>
                      <a:pt x="112" y="84"/>
                    </a:lnTo>
                    <a:lnTo>
                      <a:pt x="120" y="86"/>
                    </a:lnTo>
                    <a:lnTo>
                      <a:pt x="112" y="86"/>
                    </a:lnTo>
                    <a:lnTo>
                      <a:pt x="103" y="84"/>
                    </a:lnTo>
                    <a:lnTo>
                      <a:pt x="96" y="81"/>
                    </a:lnTo>
                    <a:lnTo>
                      <a:pt x="88" y="78"/>
                    </a:lnTo>
                    <a:lnTo>
                      <a:pt x="77" y="75"/>
                    </a:lnTo>
                    <a:lnTo>
                      <a:pt x="69" y="71"/>
                    </a:lnTo>
                    <a:lnTo>
                      <a:pt x="59" y="67"/>
                    </a:lnTo>
                    <a:lnTo>
                      <a:pt x="48" y="62"/>
                    </a:lnTo>
                    <a:lnTo>
                      <a:pt x="40" y="54"/>
                    </a:lnTo>
                    <a:lnTo>
                      <a:pt x="29" y="49"/>
                    </a:lnTo>
                    <a:lnTo>
                      <a:pt x="21" y="41"/>
                    </a:lnTo>
                    <a:lnTo>
                      <a:pt x="16" y="36"/>
                    </a:lnTo>
                    <a:lnTo>
                      <a:pt x="10" y="28"/>
                    </a:lnTo>
                    <a:lnTo>
                      <a:pt x="6" y="19"/>
                    </a:lnTo>
                    <a:lnTo>
                      <a:pt x="2" y="10"/>
                    </a:lnTo>
                    <a:lnTo>
                      <a:pt x="0" y="0"/>
                    </a:lnTo>
                    <a:lnTo>
                      <a:pt x="2" y="0"/>
                    </a:lnTo>
                    <a:lnTo>
                      <a:pt x="0" y="0"/>
                    </a:lnTo>
                    <a:lnTo>
                      <a:pt x="2"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414" name="Freeform 127"/>
              <p:cNvSpPr>
                <a:spLocks/>
              </p:cNvSpPr>
              <p:nvPr/>
            </p:nvSpPr>
            <p:spPr bwMode="auto">
              <a:xfrm>
                <a:off x="2378" y="2705"/>
                <a:ext cx="6" cy="10"/>
              </a:xfrm>
              <a:custGeom>
                <a:avLst/>
                <a:gdLst>
                  <a:gd name="T0" fmla="*/ 0 w 8"/>
                  <a:gd name="T1" fmla="*/ 643 h 9"/>
                  <a:gd name="T2" fmla="*/ 0 w 8"/>
                  <a:gd name="T3" fmla="*/ 0 h 9"/>
                  <a:gd name="T4" fmla="*/ 2 w 8"/>
                  <a:gd name="T5" fmla="*/ 0 h 9"/>
                  <a:gd name="T6" fmla="*/ 2 w 8"/>
                  <a:gd name="T7" fmla="*/ 643 h 9"/>
                  <a:gd name="T8" fmla="*/ 0 w 8"/>
                  <a:gd name="T9" fmla="*/ 64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8"/>
                    </a:moveTo>
                    <a:lnTo>
                      <a:pt x="0" y="0"/>
                    </a:lnTo>
                    <a:lnTo>
                      <a:pt x="7" y="0"/>
                    </a:lnTo>
                    <a:lnTo>
                      <a:pt x="7" y="8"/>
                    </a:lnTo>
                    <a:lnTo>
                      <a:pt x="0" y="8"/>
                    </a:lnTo>
                  </a:path>
                </a:pathLst>
              </a:custGeom>
              <a:solidFill>
                <a:srgbClr val="000000"/>
              </a:solidFill>
              <a:ln w="12700" cap="rnd">
                <a:solidFill>
                  <a:srgbClr val="3366FF"/>
                </a:solidFill>
                <a:round/>
                <a:headEnd/>
                <a:tailEnd/>
              </a:ln>
            </p:spPr>
            <p:txBody>
              <a:bodyPr/>
              <a:lstStyle/>
              <a:p>
                <a:endParaRPr lang="fr-FR"/>
              </a:p>
            </p:txBody>
          </p:sp>
          <p:sp>
            <p:nvSpPr>
              <p:cNvPr id="53415" name="Freeform 128"/>
              <p:cNvSpPr>
                <a:spLocks/>
              </p:cNvSpPr>
              <p:nvPr/>
            </p:nvSpPr>
            <p:spPr bwMode="auto">
              <a:xfrm>
                <a:off x="2382" y="2722"/>
                <a:ext cx="2" cy="12"/>
              </a:xfrm>
              <a:custGeom>
                <a:avLst/>
                <a:gdLst>
                  <a:gd name="T0" fmla="*/ 1 w 4"/>
                  <a:gd name="T1" fmla="*/ 10 h 12"/>
                  <a:gd name="T2" fmla="*/ 1 w 4"/>
                  <a:gd name="T3" fmla="*/ 8 h 12"/>
                  <a:gd name="T4" fmla="*/ 0 w 4"/>
                  <a:gd name="T5" fmla="*/ 8 h 12"/>
                  <a:gd name="T6" fmla="*/ 0 w 4"/>
                  <a:gd name="T7" fmla="*/ 6 h 12"/>
                  <a:gd name="T8" fmla="*/ 0 w 4"/>
                  <a:gd name="T9" fmla="*/ 5 h 12"/>
                  <a:gd name="T10" fmla="*/ 0 w 4"/>
                  <a:gd name="T11" fmla="*/ 3 h 12"/>
                  <a:gd name="T12" fmla="*/ 0 w 4"/>
                  <a:gd name="T13" fmla="*/ 2 h 12"/>
                  <a:gd name="T14" fmla="*/ 0 w 4"/>
                  <a:gd name="T15" fmla="*/ 0 h 12"/>
                  <a:gd name="T16" fmla="*/ 1 w 4"/>
                  <a:gd name="T17" fmla="*/ 0 h 12"/>
                  <a:gd name="T18" fmla="*/ 1 w 4"/>
                  <a:gd name="T19" fmla="*/ 2 h 12"/>
                  <a:gd name="T20" fmla="*/ 1 w 4"/>
                  <a:gd name="T21" fmla="*/ 3 h 12"/>
                  <a:gd name="T22" fmla="*/ 1 w 4"/>
                  <a:gd name="T23" fmla="*/ 5 h 12"/>
                  <a:gd name="T24" fmla="*/ 1 w 4"/>
                  <a:gd name="T25" fmla="*/ 6 h 12"/>
                  <a:gd name="T26" fmla="*/ 1 w 4"/>
                  <a:gd name="T27" fmla="*/ 8 h 12"/>
                  <a:gd name="T28" fmla="*/ 1 w 4"/>
                  <a:gd name="T29" fmla="*/ 10 h 12"/>
                  <a:gd name="T30" fmla="*/ 1 w 4"/>
                  <a:gd name="T31" fmla="*/ 10 h 12"/>
                  <a:gd name="T32" fmla="*/ 1 w 4"/>
                  <a:gd name="T33" fmla="*/ 11 h 12"/>
                  <a:gd name="T34" fmla="*/ 1 w 4"/>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12"/>
                  <a:gd name="T56" fmla="*/ 4 w 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12">
                    <a:moveTo>
                      <a:pt x="1" y="10"/>
                    </a:moveTo>
                    <a:lnTo>
                      <a:pt x="1" y="8"/>
                    </a:lnTo>
                    <a:lnTo>
                      <a:pt x="0" y="8"/>
                    </a:lnTo>
                    <a:lnTo>
                      <a:pt x="0" y="6"/>
                    </a:lnTo>
                    <a:lnTo>
                      <a:pt x="0" y="5"/>
                    </a:lnTo>
                    <a:lnTo>
                      <a:pt x="0" y="3"/>
                    </a:lnTo>
                    <a:lnTo>
                      <a:pt x="0" y="2"/>
                    </a:lnTo>
                    <a:lnTo>
                      <a:pt x="0" y="0"/>
                    </a:lnTo>
                    <a:lnTo>
                      <a:pt x="1" y="0"/>
                    </a:lnTo>
                    <a:lnTo>
                      <a:pt x="1" y="2"/>
                    </a:lnTo>
                    <a:lnTo>
                      <a:pt x="1" y="3"/>
                    </a:lnTo>
                    <a:lnTo>
                      <a:pt x="1" y="5"/>
                    </a:lnTo>
                    <a:lnTo>
                      <a:pt x="1" y="6"/>
                    </a:lnTo>
                    <a:lnTo>
                      <a:pt x="1" y="8"/>
                    </a:lnTo>
                    <a:lnTo>
                      <a:pt x="3" y="10"/>
                    </a:lnTo>
                    <a:lnTo>
                      <a:pt x="1" y="10"/>
                    </a:lnTo>
                    <a:lnTo>
                      <a:pt x="1" y="11"/>
                    </a:lnTo>
                    <a:lnTo>
                      <a:pt x="1" y="10"/>
                    </a:lnTo>
                  </a:path>
                </a:pathLst>
              </a:custGeom>
              <a:solidFill>
                <a:srgbClr val="000000"/>
              </a:solidFill>
              <a:ln w="12700" cap="rnd">
                <a:solidFill>
                  <a:srgbClr val="3366FF"/>
                </a:solidFill>
                <a:round/>
                <a:headEnd/>
                <a:tailEnd/>
              </a:ln>
            </p:spPr>
            <p:txBody>
              <a:bodyPr/>
              <a:lstStyle/>
              <a:p>
                <a:endParaRPr lang="fr-FR"/>
              </a:p>
            </p:txBody>
          </p:sp>
          <p:sp>
            <p:nvSpPr>
              <p:cNvPr id="53416" name="Freeform 129"/>
              <p:cNvSpPr>
                <a:spLocks/>
              </p:cNvSpPr>
              <p:nvPr/>
            </p:nvSpPr>
            <p:spPr bwMode="auto">
              <a:xfrm>
                <a:off x="2388" y="2740"/>
                <a:ext cx="16" cy="58"/>
              </a:xfrm>
              <a:custGeom>
                <a:avLst/>
                <a:gdLst>
                  <a:gd name="T0" fmla="*/ 3334 w 14"/>
                  <a:gd name="T1" fmla="*/ 57 h 58"/>
                  <a:gd name="T2" fmla="*/ 0 w 14"/>
                  <a:gd name="T3" fmla="*/ 0 h 58"/>
                  <a:gd name="T4" fmla="*/ 2 w 14"/>
                  <a:gd name="T5" fmla="*/ 0 h 58"/>
                  <a:gd name="T6" fmla="*/ 3510 w 14"/>
                  <a:gd name="T7" fmla="*/ 57 h 58"/>
                  <a:gd name="T8" fmla="*/ 3510 w 14"/>
                  <a:gd name="T9" fmla="*/ 54 h 58"/>
                  <a:gd name="T10" fmla="*/ 3510 w 14"/>
                  <a:gd name="T11" fmla="*/ 57 h 58"/>
                  <a:gd name="T12" fmla="*/ 3334 w 14"/>
                  <a:gd name="T13" fmla="*/ 57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12" y="57"/>
                    </a:moveTo>
                    <a:lnTo>
                      <a:pt x="0" y="0"/>
                    </a:lnTo>
                    <a:lnTo>
                      <a:pt x="2" y="0"/>
                    </a:lnTo>
                    <a:lnTo>
                      <a:pt x="13" y="57"/>
                    </a:lnTo>
                    <a:lnTo>
                      <a:pt x="13" y="54"/>
                    </a:lnTo>
                    <a:lnTo>
                      <a:pt x="13" y="57"/>
                    </a:lnTo>
                    <a:lnTo>
                      <a:pt x="12" y="57"/>
                    </a:lnTo>
                  </a:path>
                </a:pathLst>
              </a:custGeom>
              <a:solidFill>
                <a:srgbClr val="000000"/>
              </a:solidFill>
              <a:ln w="12700" cap="rnd">
                <a:solidFill>
                  <a:srgbClr val="3366FF"/>
                </a:solidFill>
                <a:round/>
                <a:headEnd/>
                <a:tailEnd/>
              </a:ln>
            </p:spPr>
            <p:txBody>
              <a:bodyPr/>
              <a:lstStyle/>
              <a:p>
                <a:endParaRPr lang="fr-FR"/>
              </a:p>
            </p:txBody>
          </p:sp>
          <p:sp>
            <p:nvSpPr>
              <p:cNvPr id="53417" name="Freeform 130"/>
              <p:cNvSpPr>
                <a:spLocks/>
              </p:cNvSpPr>
              <p:nvPr/>
            </p:nvSpPr>
            <p:spPr bwMode="auto">
              <a:xfrm>
                <a:off x="2408" y="2803"/>
                <a:ext cx="176" cy="63"/>
              </a:xfrm>
              <a:custGeom>
                <a:avLst/>
                <a:gdLst>
                  <a:gd name="T0" fmla="*/ 169 w 176"/>
                  <a:gd name="T1" fmla="*/ 62 h 63"/>
                  <a:gd name="T2" fmla="*/ 156 w 176"/>
                  <a:gd name="T3" fmla="*/ 62 h 63"/>
                  <a:gd name="T4" fmla="*/ 144 w 176"/>
                  <a:gd name="T5" fmla="*/ 60 h 63"/>
                  <a:gd name="T6" fmla="*/ 134 w 176"/>
                  <a:gd name="T7" fmla="*/ 60 h 63"/>
                  <a:gd name="T8" fmla="*/ 120 w 176"/>
                  <a:gd name="T9" fmla="*/ 57 h 63"/>
                  <a:gd name="T10" fmla="*/ 107 w 176"/>
                  <a:gd name="T11" fmla="*/ 55 h 63"/>
                  <a:gd name="T12" fmla="*/ 95 w 176"/>
                  <a:gd name="T13" fmla="*/ 53 h 63"/>
                  <a:gd name="T14" fmla="*/ 84 w 176"/>
                  <a:gd name="T15" fmla="*/ 50 h 63"/>
                  <a:gd name="T16" fmla="*/ 70 w 176"/>
                  <a:gd name="T17" fmla="*/ 48 h 63"/>
                  <a:gd name="T18" fmla="*/ 60 w 176"/>
                  <a:gd name="T19" fmla="*/ 42 h 63"/>
                  <a:gd name="T20" fmla="*/ 49 w 176"/>
                  <a:gd name="T21" fmla="*/ 37 h 63"/>
                  <a:gd name="T22" fmla="*/ 39 w 176"/>
                  <a:gd name="T23" fmla="*/ 32 h 63"/>
                  <a:gd name="T24" fmla="*/ 27 w 176"/>
                  <a:gd name="T25" fmla="*/ 28 h 63"/>
                  <a:gd name="T26" fmla="*/ 19 w 176"/>
                  <a:gd name="T27" fmla="*/ 20 h 63"/>
                  <a:gd name="T28" fmla="*/ 11 w 176"/>
                  <a:gd name="T29" fmla="*/ 12 h 63"/>
                  <a:gd name="T30" fmla="*/ 6 w 176"/>
                  <a:gd name="T31" fmla="*/ 8 h 63"/>
                  <a:gd name="T32" fmla="*/ 2 w 176"/>
                  <a:gd name="T33" fmla="*/ 0 h 63"/>
                  <a:gd name="T34" fmla="*/ 8 w 176"/>
                  <a:gd name="T35" fmla="*/ 10 h 63"/>
                  <a:gd name="T36" fmla="*/ 16 w 176"/>
                  <a:gd name="T37" fmla="*/ 16 h 63"/>
                  <a:gd name="T38" fmla="*/ 25 w 176"/>
                  <a:gd name="T39" fmla="*/ 23 h 63"/>
                  <a:gd name="T40" fmla="*/ 35 w 176"/>
                  <a:gd name="T41" fmla="*/ 28 h 63"/>
                  <a:gd name="T42" fmla="*/ 43 w 176"/>
                  <a:gd name="T43" fmla="*/ 35 h 63"/>
                  <a:gd name="T44" fmla="*/ 55 w 176"/>
                  <a:gd name="T45" fmla="*/ 40 h 63"/>
                  <a:gd name="T46" fmla="*/ 66 w 176"/>
                  <a:gd name="T47" fmla="*/ 42 h 63"/>
                  <a:gd name="T48" fmla="*/ 80 w 176"/>
                  <a:gd name="T49" fmla="*/ 48 h 63"/>
                  <a:gd name="T50" fmla="*/ 90 w 176"/>
                  <a:gd name="T51" fmla="*/ 50 h 63"/>
                  <a:gd name="T52" fmla="*/ 103 w 176"/>
                  <a:gd name="T53" fmla="*/ 53 h 63"/>
                  <a:gd name="T54" fmla="*/ 115 w 176"/>
                  <a:gd name="T55" fmla="*/ 55 h 63"/>
                  <a:gd name="T56" fmla="*/ 125 w 176"/>
                  <a:gd name="T57" fmla="*/ 57 h 63"/>
                  <a:gd name="T58" fmla="*/ 139 w 176"/>
                  <a:gd name="T59" fmla="*/ 57 h 63"/>
                  <a:gd name="T60" fmla="*/ 150 w 176"/>
                  <a:gd name="T61" fmla="*/ 60 h 63"/>
                  <a:gd name="T62" fmla="*/ 164 w 176"/>
                  <a:gd name="T63" fmla="*/ 60 h 63"/>
                  <a:gd name="T64" fmla="*/ 175 w 176"/>
                  <a:gd name="T65" fmla="*/ 6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3"/>
                  <a:gd name="T101" fmla="*/ 176 w 176"/>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3">
                    <a:moveTo>
                      <a:pt x="175" y="62"/>
                    </a:moveTo>
                    <a:lnTo>
                      <a:pt x="169" y="62"/>
                    </a:lnTo>
                    <a:lnTo>
                      <a:pt x="164" y="62"/>
                    </a:lnTo>
                    <a:lnTo>
                      <a:pt x="156" y="62"/>
                    </a:lnTo>
                    <a:lnTo>
                      <a:pt x="150" y="62"/>
                    </a:lnTo>
                    <a:lnTo>
                      <a:pt x="144" y="60"/>
                    </a:lnTo>
                    <a:lnTo>
                      <a:pt x="139" y="60"/>
                    </a:lnTo>
                    <a:lnTo>
                      <a:pt x="134" y="60"/>
                    </a:lnTo>
                    <a:lnTo>
                      <a:pt x="125" y="60"/>
                    </a:lnTo>
                    <a:lnTo>
                      <a:pt x="120" y="57"/>
                    </a:lnTo>
                    <a:lnTo>
                      <a:pt x="115" y="57"/>
                    </a:lnTo>
                    <a:lnTo>
                      <a:pt x="107" y="55"/>
                    </a:lnTo>
                    <a:lnTo>
                      <a:pt x="101" y="55"/>
                    </a:lnTo>
                    <a:lnTo>
                      <a:pt x="95" y="53"/>
                    </a:lnTo>
                    <a:lnTo>
                      <a:pt x="90" y="53"/>
                    </a:lnTo>
                    <a:lnTo>
                      <a:pt x="84" y="50"/>
                    </a:lnTo>
                    <a:lnTo>
                      <a:pt x="76" y="48"/>
                    </a:lnTo>
                    <a:lnTo>
                      <a:pt x="70" y="48"/>
                    </a:lnTo>
                    <a:lnTo>
                      <a:pt x="66" y="44"/>
                    </a:lnTo>
                    <a:lnTo>
                      <a:pt x="60" y="42"/>
                    </a:lnTo>
                    <a:lnTo>
                      <a:pt x="55" y="40"/>
                    </a:lnTo>
                    <a:lnTo>
                      <a:pt x="49" y="37"/>
                    </a:lnTo>
                    <a:lnTo>
                      <a:pt x="43" y="35"/>
                    </a:lnTo>
                    <a:lnTo>
                      <a:pt x="39" y="32"/>
                    </a:lnTo>
                    <a:lnTo>
                      <a:pt x="33" y="30"/>
                    </a:lnTo>
                    <a:lnTo>
                      <a:pt x="27" y="28"/>
                    </a:lnTo>
                    <a:lnTo>
                      <a:pt x="25" y="25"/>
                    </a:lnTo>
                    <a:lnTo>
                      <a:pt x="19" y="20"/>
                    </a:lnTo>
                    <a:lnTo>
                      <a:pt x="16" y="18"/>
                    </a:lnTo>
                    <a:lnTo>
                      <a:pt x="11" y="12"/>
                    </a:lnTo>
                    <a:lnTo>
                      <a:pt x="8" y="10"/>
                    </a:lnTo>
                    <a:lnTo>
                      <a:pt x="6" y="8"/>
                    </a:lnTo>
                    <a:lnTo>
                      <a:pt x="0" y="3"/>
                    </a:lnTo>
                    <a:lnTo>
                      <a:pt x="2" y="0"/>
                    </a:lnTo>
                    <a:lnTo>
                      <a:pt x="6" y="5"/>
                    </a:lnTo>
                    <a:lnTo>
                      <a:pt x="8" y="10"/>
                    </a:lnTo>
                    <a:lnTo>
                      <a:pt x="14" y="12"/>
                    </a:lnTo>
                    <a:lnTo>
                      <a:pt x="16" y="16"/>
                    </a:lnTo>
                    <a:lnTo>
                      <a:pt x="22" y="20"/>
                    </a:lnTo>
                    <a:lnTo>
                      <a:pt x="25" y="23"/>
                    </a:lnTo>
                    <a:lnTo>
                      <a:pt x="30" y="25"/>
                    </a:lnTo>
                    <a:lnTo>
                      <a:pt x="35" y="28"/>
                    </a:lnTo>
                    <a:lnTo>
                      <a:pt x="39" y="32"/>
                    </a:lnTo>
                    <a:lnTo>
                      <a:pt x="43" y="35"/>
                    </a:lnTo>
                    <a:lnTo>
                      <a:pt x="49" y="37"/>
                    </a:lnTo>
                    <a:lnTo>
                      <a:pt x="55" y="40"/>
                    </a:lnTo>
                    <a:lnTo>
                      <a:pt x="60" y="40"/>
                    </a:lnTo>
                    <a:lnTo>
                      <a:pt x="66" y="42"/>
                    </a:lnTo>
                    <a:lnTo>
                      <a:pt x="70" y="44"/>
                    </a:lnTo>
                    <a:lnTo>
                      <a:pt x="80" y="48"/>
                    </a:lnTo>
                    <a:lnTo>
                      <a:pt x="84" y="48"/>
                    </a:lnTo>
                    <a:lnTo>
                      <a:pt x="90" y="50"/>
                    </a:lnTo>
                    <a:lnTo>
                      <a:pt x="95" y="53"/>
                    </a:lnTo>
                    <a:lnTo>
                      <a:pt x="103" y="53"/>
                    </a:lnTo>
                    <a:lnTo>
                      <a:pt x="109" y="55"/>
                    </a:lnTo>
                    <a:lnTo>
                      <a:pt x="115" y="55"/>
                    </a:lnTo>
                    <a:lnTo>
                      <a:pt x="120" y="55"/>
                    </a:lnTo>
                    <a:lnTo>
                      <a:pt x="125" y="57"/>
                    </a:lnTo>
                    <a:lnTo>
                      <a:pt x="134" y="57"/>
                    </a:lnTo>
                    <a:lnTo>
                      <a:pt x="139" y="57"/>
                    </a:lnTo>
                    <a:lnTo>
                      <a:pt x="144" y="60"/>
                    </a:lnTo>
                    <a:lnTo>
                      <a:pt x="150" y="60"/>
                    </a:lnTo>
                    <a:lnTo>
                      <a:pt x="156" y="60"/>
                    </a:lnTo>
                    <a:lnTo>
                      <a:pt x="164" y="60"/>
                    </a:lnTo>
                    <a:lnTo>
                      <a:pt x="169" y="60"/>
                    </a:lnTo>
                    <a:lnTo>
                      <a:pt x="175" y="60"/>
                    </a:lnTo>
                    <a:lnTo>
                      <a:pt x="175" y="62"/>
                    </a:lnTo>
                  </a:path>
                </a:pathLst>
              </a:custGeom>
              <a:solidFill>
                <a:srgbClr val="000000"/>
              </a:solidFill>
              <a:ln w="12700" cap="rnd">
                <a:solidFill>
                  <a:srgbClr val="3366FF"/>
                </a:solidFill>
                <a:round/>
                <a:headEnd/>
                <a:tailEnd/>
              </a:ln>
            </p:spPr>
            <p:txBody>
              <a:bodyPr/>
              <a:lstStyle/>
              <a:p>
                <a:endParaRPr lang="fr-FR"/>
              </a:p>
            </p:txBody>
          </p:sp>
          <p:sp>
            <p:nvSpPr>
              <p:cNvPr id="53418" name="Freeform 131"/>
              <p:cNvSpPr>
                <a:spLocks/>
              </p:cNvSpPr>
              <p:nvPr/>
            </p:nvSpPr>
            <p:spPr bwMode="auto">
              <a:xfrm>
                <a:off x="2592" y="2803"/>
                <a:ext cx="185" cy="63"/>
              </a:xfrm>
              <a:custGeom>
                <a:avLst/>
                <a:gdLst>
                  <a:gd name="T0" fmla="*/ 222 w 184"/>
                  <a:gd name="T1" fmla="*/ 8 h 63"/>
                  <a:gd name="T2" fmla="*/ 214 w 184"/>
                  <a:gd name="T3" fmla="*/ 16 h 63"/>
                  <a:gd name="T4" fmla="*/ 206 w 184"/>
                  <a:gd name="T5" fmla="*/ 23 h 63"/>
                  <a:gd name="T6" fmla="*/ 194 w 184"/>
                  <a:gd name="T7" fmla="*/ 30 h 63"/>
                  <a:gd name="T8" fmla="*/ 183 w 184"/>
                  <a:gd name="T9" fmla="*/ 35 h 63"/>
                  <a:gd name="T10" fmla="*/ 173 w 184"/>
                  <a:gd name="T11" fmla="*/ 40 h 63"/>
                  <a:gd name="T12" fmla="*/ 161 w 184"/>
                  <a:gd name="T13" fmla="*/ 44 h 63"/>
                  <a:gd name="T14" fmla="*/ 148 w 184"/>
                  <a:gd name="T15" fmla="*/ 50 h 63"/>
                  <a:gd name="T16" fmla="*/ 92 w 184"/>
                  <a:gd name="T17" fmla="*/ 53 h 63"/>
                  <a:gd name="T18" fmla="*/ 78 w 184"/>
                  <a:gd name="T19" fmla="*/ 55 h 63"/>
                  <a:gd name="T20" fmla="*/ 68 w 184"/>
                  <a:gd name="T21" fmla="*/ 57 h 63"/>
                  <a:gd name="T22" fmla="*/ 55 w 184"/>
                  <a:gd name="T23" fmla="*/ 60 h 63"/>
                  <a:gd name="T24" fmla="*/ 41 w 184"/>
                  <a:gd name="T25" fmla="*/ 62 h 63"/>
                  <a:gd name="T26" fmla="*/ 30 w 184"/>
                  <a:gd name="T27" fmla="*/ 62 h 63"/>
                  <a:gd name="T28" fmla="*/ 16 w 184"/>
                  <a:gd name="T29" fmla="*/ 62 h 63"/>
                  <a:gd name="T30" fmla="*/ 5 w 184"/>
                  <a:gd name="T31" fmla="*/ 62 h 63"/>
                  <a:gd name="T32" fmla="*/ 0 w 184"/>
                  <a:gd name="T33" fmla="*/ 60 h 63"/>
                  <a:gd name="T34" fmla="*/ 10 w 184"/>
                  <a:gd name="T35" fmla="*/ 60 h 63"/>
                  <a:gd name="T36" fmla="*/ 22 w 184"/>
                  <a:gd name="T37" fmla="*/ 60 h 63"/>
                  <a:gd name="T38" fmla="*/ 35 w 184"/>
                  <a:gd name="T39" fmla="*/ 60 h 63"/>
                  <a:gd name="T40" fmla="*/ 45 w 184"/>
                  <a:gd name="T41" fmla="*/ 57 h 63"/>
                  <a:gd name="T42" fmla="*/ 59 w 184"/>
                  <a:gd name="T43" fmla="*/ 57 h 63"/>
                  <a:gd name="T44" fmla="*/ 73 w 184"/>
                  <a:gd name="T45" fmla="*/ 55 h 63"/>
                  <a:gd name="T46" fmla="*/ 86 w 184"/>
                  <a:gd name="T47" fmla="*/ 53 h 63"/>
                  <a:gd name="T48" fmla="*/ 140 w 184"/>
                  <a:gd name="T49" fmla="*/ 50 h 63"/>
                  <a:gd name="T50" fmla="*/ 153 w 184"/>
                  <a:gd name="T51" fmla="*/ 44 h 63"/>
                  <a:gd name="T52" fmla="*/ 165 w 184"/>
                  <a:gd name="T53" fmla="*/ 40 h 63"/>
                  <a:gd name="T54" fmla="*/ 178 w 184"/>
                  <a:gd name="T55" fmla="*/ 37 h 63"/>
                  <a:gd name="T56" fmla="*/ 189 w 184"/>
                  <a:gd name="T57" fmla="*/ 30 h 63"/>
                  <a:gd name="T58" fmla="*/ 200 w 184"/>
                  <a:gd name="T59" fmla="*/ 25 h 63"/>
                  <a:gd name="T60" fmla="*/ 208 w 184"/>
                  <a:gd name="T61" fmla="*/ 18 h 63"/>
                  <a:gd name="T62" fmla="*/ 216 w 184"/>
                  <a:gd name="T63" fmla="*/ 10 h 63"/>
                  <a:gd name="T64" fmla="*/ 225 w 184"/>
                  <a:gd name="T65" fmla="*/ 3 h 63"/>
                  <a:gd name="T66" fmla="*/ 225 w 184"/>
                  <a:gd name="T67" fmla="*/ 3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63"/>
                  <a:gd name="T104" fmla="*/ 184 w 184"/>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63">
                    <a:moveTo>
                      <a:pt x="183" y="3"/>
                    </a:moveTo>
                    <a:lnTo>
                      <a:pt x="180" y="8"/>
                    </a:lnTo>
                    <a:lnTo>
                      <a:pt x="177" y="10"/>
                    </a:lnTo>
                    <a:lnTo>
                      <a:pt x="172" y="16"/>
                    </a:lnTo>
                    <a:lnTo>
                      <a:pt x="166" y="20"/>
                    </a:lnTo>
                    <a:lnTo>
                      <a:pt x="164" y="23"/>
                    </a:lnTo>
                    <a:lnTo>
                      <a:pt x="158" y="25"/>
                    </a:lnTo>
                    <a:lnTo>
                      <a:pt x="152" y="30"/>
                    </a:lnTo>
                    <a:lnTo>
                      <a:pt x="147" y="32"/>
                    </a:lnTo>
                    <a:lnTo>
                      <a:pt x="141" y="35"/>
                    </a:lnTo>
                    <a:lnTo>
                      <a:pt x="136" y="37"/>
                    </a:lnTo>
                    <a:lnTo>
                      <a:pt x="131" y="40"/>
                    </a:lnTo>
                    <a:lnTo>
                      <a:pt x="125" y="42"/>
                    </a:lnTo>
                    <a:lnTo>
                      <a:pt x="119" y="44"/>
                    </a:lnTo>
                    <a:lnTo>
                      <a:pt x="111" y="48"/>
                    </a:lnTo>
                    <a:lnTo>
                      <a:pt x="106" y="50"/>
                    </a:lnTo>
                    <a:lnTo>
                      <a:pt x="100" y="53"/>
                    </a:lnTo>
                    <a:lnTo>
                      <a:pt x="92" y="53"/>
                    </a:lnTo>
                    <a:lnTo>
                      <a:pt x="86" y="55"/>
                    </a:lnTo>
                    <a:lnTo>
                      <a:pt x="78" y="55"/>
                    </a:lnTo>
                    <a:lnTo>
                      <a:pt x="73" y="57"/>
                    </a:lnTo>
                    <a:lnTo>
                      <a:pt x="68" y="57"/>
                    </a:lnTo>
                    <a:lnTo>
                      <a:pt x="59" y="60"/>
                    </a:lnTo>
                    <a:lnTo>
                      <a:pt x="55" y="60"/>
                    </a:lnTo>
                    <a:lnTo>
                      <a:pt x="49" y="60"/>
                    </a:lnTo>
                    <a:lnTo>
                      <a:pt x="41" y="62"/>
                    </a:lnTo>
                    <a:lnTo>
                      <a:pt x="35" y="62"/>
                    </a:lnTo>
                    <a:lnTo>
                      <a:pt x="30" y="62"/>
                    </a:lnTo>
                    <a:lnTo>
                      <a:pt x="22" y="62"/>
                    </a:lnTo>
                    <a:lnTo>
                      <a:pt x="16" y="62"/>
                    </a:lnTo>
                    <a:lnTo>
                      <a:pt x="10" y="62"/>
                    </a:lnTo>
                    <a:lnTo>
                      <a:pt x="5" y="62"/>
                    </a:lnTo>
                    <a:lnTo>
                      <a:pt x="0" y="62"/>
                    </a:lnTo>
                    <a:lnTo>
                      <a:pt x="0" y="60"/>
                    </a:lnTo>
                    <a:lnTo>
                      <a:pt x="5" y="60"/>
                    </a:lnTo>
                    <a:lnTo>
                      <a:pt x="10" y="60"/>
                    </a:lnTo>
                    <a:lnTo>
                      <a:pt x="16" y="60"/>
                    </a:lnTo>
                    <a:lnTo>
                      <a:pt x="22" y="60"/>
                    </a:lnTo>
                    <a:lnTo>
                      <a:pt x="30" y="60"/>
                    </a:lnTo>
                    <a:lnTo>
                      <a:pt x="35" y="60"/>
                    </a:lnTo>
                    <a:lnTo>
                      <a:pt x="41" y="60"/>
                    </a:lnTo>
                    <a:lnTo>
                      <a:pt x="45" y="57"/>
                    </a:lnTo>
                    <a:lnTo>
                      <a:pt x="55" y="57"/>
                    </a:lnTo>
                    <a:lnTo>
                      <a:pt x="59" y="57"/>
                    </a:lnTo>
                    <a:lnTo>
                      <a:pt x="68" y="55"/>
                    </a:lnTo>
                    <a:lnTo>
                      <a:pt x="73" y="55"/>
                    </a:lnTo>
                    <a:lnTo>
                      <a:pt x="78" y="55"/>
                    </a:lnTo>
                    <a:lnTo>
                      <a:pt x="86" y="53"/>
                    </a:lnTo>
                    <a:lnTo>
                      <a:pt x="92" y="53"/>
                    </a:lnTo>
                    <a:lnTo>
                      <a:pt x="98" y="50"/>
                    </a:lnTo>
                    <a:lnTo>
                      <a:pt x="106" y="48"/>
                    </a:lnTo>
                    <a:lnTo>
                      <a:pt x="111" y="44"/>
                    </a:lnTo>
                    <a:lnTo>
                      <a:pt x="117" y="42"/>
                    </a:lnTo>
                    <a:lnTo>
                      <a:pt x="123" y="40"/>
                    </a:lnTo>
                    <a:lnTo>
                      <a:pt x="131" y="40"/>
                    </a:lnTo>
                    <a:lnTo>
                      <a:pt x="136" y="37"/>
                    </a:lnTo>
                    <a:lnTo>
                      <a:pt x="141" y="35"/>
                    </a:lnTo>
                    <a:lnTo>
                      <a:pt x="147" y="30"/>
                    </a:lnTo>
                    <a:lnTo>
                      <a:pt x="152" y="28"/>
                    </a:lnTo>
                    <a:lnTo>
                      <a:pt x="158" y="25"/>
                    </a:lnTo>
                    <a:lnTo>
                      <a:pt x="160" y="23"/>
                    </a:lnTo>
                    <a:lnTo>
                      <a:pt x="166" y="18"/>
                    </a:lnTo>
                    <a:lnTo>
                      <a:pt x="172" y="12"/>
                    </a:lnTo>
                    <a:lnTo>
                      <a:pt x="174" y="10"/>
                    </a:lnTo>
                    <a:lnTo>
                      <a:pt x="180" y="5"/>
                    </a:lnTo>
                    <a:lnTo>
                      <a:pt x="183" y="3"/>
                    </a:lnTo>
                    <a:lnTo>
                      <a:pt x="183" y="0"/>
                    </a:lnTo>
                    <a:lnTo>
                      <a:pt x="183" y="3"/>
                    </a:lnTo>
                  </a:path>
                </a:pathLst>
              </a:custGeom>
              <a:solidFill>
                <a:srgbClr val="000000"/>
              </a:solidFill>
              <a:ln w="12700" cap="rnd">
                <a:solidFill>
                  <a:srgbClr val="3366FF"/>
                </a:solidFill>
                <a:round/>
                <a:headEnd/>
                <a:tailEnd/>
              </a:ln>
            </p:spPr>
            <p:txBody>
              <a:bodyPr/>
              <a:lstStyle/>
              <a:p>
                <a:endParaRPr lang="fr-FR"/>
              </a:p>
            </p:txBody>
          </p:sp>
          <p:sp>
            <p:nvSpPr>
              <p:cNvPr id="53419" name="Freeform 132"/>
              <p:cNvSpPr>
                <a:spLocks/>
              </p:cNvSpPr>
              <p:nvPr/>
            </p:nvSpPr>
            <p:spPr bwMode="auto">
              <a:xfrm>
                <a:off x="2400" y="2650"/>
                <a:ext cx="385" cy="139"/>
              </a:xfrm>
              <a:custGeom>
                <a:avLst/>
                <a:gdLst>
                  <a:gd name="T0" fmla="*/ 280 w 388"/>
                  <a:gd name="T1" fmla="*/ 59 h 139"/>
                  <a:gd name="T2" fmla="*/ 274 w 388"/>
                  <a:gd name="T3" fmla="*/ 54 h 139"/>
                  <a:gd name="T4" fmla="*/ 268 w 388"/>
                  <a:gd name="T5" fmla="*/ 46 h 139"/>
                  <a:gd name="T6" fmla="*/ 259 w 388"/>
                  <a:gd name="T7" fmla="*/ 38 h 139"/>
                  <a:gd name="T8" fmla="*/ 249 w 388"/>
                  <a:gd name="T9" fmla="*/ 30 h 139"/>
                  <a:gd name="T10" fmla="*/ 235 w 388"/>
                  <a:gd name="T11" fmla="*/ 21 h 139"/>
                  <a:gd name="T12" fmla="*/ 216 w 388"/>
                  <a:gd name="T13" fmla="*/ 13 h 139"/>
                  <a:gd name="T14" fmla="*/ 192 w 388"/>
                  <a:gd name="T15" fmla="*/ 8 h 139"/>
                  <a:gd name="T16" fmla="*/ 179 w 388"/>
                  <a:gd name="T17" fmla="*/ 3 h 139"/>
                  <a:gd name="T18" fmla="*/ 165 w 388"/>
                  <a:gd name="T19" fmla="*/ 0 h 139"/>
                  <a:gd name="T20" fmla="*/ 149 w 388"/>
                  <a:gd name="T21" fmla="*/ 0 h 139"/>
                  <a:gd name="T22" fmla="*/ 123 w 388"/>
                  <a:gd name="T23" fmla="*/ 0 h 139"/>
                  <a:gd name="T24" fmla="*/ 98 w 388"/>
                  <a:gd name="T25" fmla="*/ 3 h 139"/>
                  <a:gd name="T26" fmla="*/ 76 w 388"/>
                  <a:gd name="T27" fmla="*/ 6 h 139"/>
                  <a:gd name="T28" fmla="*/ 64 w 388"/>
                  <a:gd name="T29" fmla="*/ 11 h 139"/>
                  <a:gd name="T30" fmla="*/ 64 w 388"/>
                  <a:gd name="T31" fmla="*/ 19 h 139"/>
                  <a:gd name="T32" fmla="*/ 56 w 388"/>
                  <a:gd name="T33" fmla="*/ 25 h 139"/>
                  <a:gd name="T34" fmla="*/ 42 w 388"/>
                  <a:gd name="T35" fmla="*/ 33 h 139"/>
                  <a:gd name="T36" fmla="*/ 28 w 388"/>
                  <a:gd name="T37" fmla="*/ 40 h 139"/>
                  <a:gd name="T38" fmla="*/ 14 w 388"/>
                  <a:gd name="T39" fmla="*/ 48 h 139"/>
                  <a:gd name="T40" fmla="*/ 6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64 w 388"/>
                  <a:gd name="T55" fmla="*/ 121 h 139"/>
                  <a:gd name="T56" fmla="*/ 67 w 388"/>
                  <a:gd name="T57" fmla="*/ 129 h 139"/>
                  <a:gd name="T58" fmla="*/ 92 w 388"/>
                  <a:gd name="T59" fmla="*/ 135 h 139"/>
                  <a:gd name="T60" fmla="*/ 118 w 388"/>
                  <a:gd name="T61" fmla="*/ 138 h 139"/>
                  <a:gd name="T62" fmla="*/ 146 w 388"/>
                  <a:gd name="T63" fmla="*/ 138 h 139"/>
                  <a:gd name="T64" fmla="*/ 161 w 388"/>
                  <a:gd name="T65" fmla="*/ 138 h 139"/>
                  <a:gd name="T66" fmla="*/ 172 w 388"/>
                  <a:gd name="T67" fmla="*/ 135 h 139"/>
                  <a:gd name="T68" fmla="*/ 184 w 388"/>
                  <a:gd name="T69" fmla="*/ 132 h 139"/>
                  <a:gd name="T70" fmla="*/ 197 w 388"/>
                  <a:gd name="T71" fmla="*/ 129 h 139"/>
                  <a:gd name="T72" fmla="*/ 216 w 388"/>
                  <a:gd name="T73" fmla="*/ 125 h 139"/>
                  <a:gd name="T74" fmla="*/ 235 w 388"/>
                  <a:gd name="T75" fmla="*/ 116 h 139"/>
                  <a:gd name="T76" fmla="*/ 249 w 388"/>
                  <a:gd name="T77" fmla="*/ 108 h 139"/>
                  <a:gd name="T78" fmla="*/ 261 w 388"/>
                  <a:gd name="T79" fmla="*/ 100 h 139"/>
                  <a:gd name="T80" fmla="*/ 268 w 388"/>
                  <a:gd name="T81" fmla="*/ 89 h 139"/>
                  <a:gd name="T82" fmla="*/ 276 w 388"/>
                  <a:gd name="T83" fmla="*/ 79 h 139"/>
                  <a:gd name="T84" fmla="*/ 281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6" y="54"/>
                    </a:lnTo>
                    <a:lnTo>
                      <a:pt x="373" y="52"/>
                    </a:lnTo>
                    <a:lnTo>
                      <a:pt x="371" y="48"/>
                    </a:lnTo>
                    <a:lnTo>
                      <a:pt x="367" y="46"/>
                    </a:lnTo>
                    <a:lnTo>
                      <a:pt x="361" y="44"/>
                    </a:lnTo>
                    <a:lnTo>
                      <a:pt x="359" y="40"/>
                    </a:lnTo>
                    <a:lnTo>
                      <a:pt x="353" y="38"/>
                    </a:lnTo>
                    <a:lnTo>
                      <a:pt x="347" y="35"/>
                    </a:lnTo>
                    <a:lnTo>
                      <a:pt x="343" y="33"/>
                    </a:lnTo>
                    <a:lnTo>
                      <a:pt x="339" y="30"/>
                    </a:lnTo>
                    <a:lnTo>
                      <a:pt x="333" y="27"/>
                    </a:lnTo>
                    <a:lnTo>
                      <a:pt x="325" y="25"/>
                    </a:lnTo>
                    <a:lnTo>
                      <a:pt x="319" y="21"/>
                    </a:lnTo>
                    <a:lnTo>
                      <a:pt x="315" y="19"/>
                    </a:lnTo>
                    <a:lnTo>
                      <a:pt x="305" y="17"/>
                    </a:lnTo>
                    <a:lnTo>
                      <a:pt x="300" y="13"/>
                    </a:lnTo>
                    <a:lnTo>
                      <a:pt x="291" y="11"/>
                    </a:lnTo>
                    <a:lnTo>
                      <a:pt x="283" y="11"/>
                    </a:lnTo>
                    <a:lnTo>
                      <a:pt x="275" y="8"/>
                    </a:lnTo>
                    <a:lnTo>
                      <a:pt x="269" y="6"/>
                    </a:lnTo>
                    <a:lnTo>
                      <a:pt x="258" y="6"/>
                    </a:lnTo>
                    <a:lnTo>
                      <a:pt x="249" y="3"/>
                    </a:lnTo>
                    <a:lnTo>
                      <a:pt x="241" y="3"/>
                    </a:lnTo>
                    <a:lnTo>
                      <a:pt x="233" y="3"/>
                    </a:lnTo>
                    <a:lnTo>
                      <a:pt x="221" y="0"/>
                    </a:lnTo>
                    <a:lnTo>
                      <a:pt x="213" y="0"/>
                    </a:lnTo>
                    <a:lnTo>
                      <a:pt x="202" y="0"/>
                    </a:lnTo>
                    <a:lnTo>
                      <a:pt x="191" y="0"/>
                    </a:lnTo>
                    <a:lnTo>
                      <a:pt x="182" y="0"/>
                    </a:lnTo>
                    <a:lnTo>
                      <a:pt x="174" y="0"/>
                    </a:lnTo>
                    <a:lnTo>
                      <a:pt x="165" y="0"/>
                    </a:lnTo>
                    <a:lnTo>
                      <a:pt x="157" y="0"/>
                    </a:lnTo>
                    <a:lnTo>
                      <a:pt x="148" y="3"/>
                    </a:lnTo>
                    <a:lnTo>
                      <a:pt x="140" y="3"/>
                    </a:lnTo>
                    <a:lnTo>
                      <a:pt x="134" y="6"/>
                    </a:lnTo>
                    <a:lnTo>
                      <a:pt x="126" y="6"/>
                    </a:lnTo>
                    <a:lnTo>
                      <a:pt x="118" y="6"/>
                    </a:lnTo>
                    <a:lnTo>
                      <a:pt x="109" y="8"/>
                    </a:lnTo>
                    <a:lnTo>
                      <a:pt x="104" y="11"/>
                    </a:lnTo>
                    <a:lnTo>
                      <a:pt x="95" y="11"/>
                    </a:lnTo>
                    <a:lnTo>
                      <a:pt x="90" y="13"/>
                    </a:lnTo>
                    <a:lnTo>
                      <a:pt x="81" y="17"/>
                    </a:lnTo>
                    <a:lnTo>
                      <a:pt x="76" y="19"/>
                    </a:lnTo>
                    <a:lnTo>
                      <a:pt x="70" y="19"/>
                    </a:lnTo>
                    <a:lnTo>
                      <a:pt x="64" y="21"/>
                    </a:lnTo>
                    <a:lnTo>
                      <a:pt x="56" y="25"/>
                    </a:lnTo>
                    <a:lnTo>
                      <a:pt x="50" y="27"/>
                    </a:lnTo>
                    <a:lnTo>
                      <a:pt x="44" y="30"/>
                    </a:lnTo>
                    <a:lnTo>
                      <a:pt x="42" y="33"/>
                    </a:lnTo>
                    <a:lnTo>
                      <a:pt x="36" y="35"/>
                    </a:lnTo>
                    <a:lnTo>
                      <a:pt x="30" y="38"/>
                    </a:lnTo>
                    <a:lnTo>
                      <a:pt x="28" y="40"/>
                    </a:lnTo>
                    <a:lnTo>
                      <a:pt x="22" y="44"/>
                    </a:lnTo>
                    <a:lnTo>
                      <a:pt x="16" y="46"/>
                    </a:lnTo>
                    <a:lnTo>
                      <a:pt x="14" y="48"/>
                    </a:lnTo>
                    <a:lnTo>
                      <a:pt x="11" y="52"/>
                    </a:lnTo>
                    <a:lnTo>
                      <a:pt x="8" y="57"/>
                    </a:lnTo>
                    <a:lnTo>
                      <a:pt x="6" y="57"/>
                    </a:lnTo>
                    <a:lnTo>
                      <a:pt x="2" y="62"/>
                    </a:lnTo>
                    <a:lnTo>
                      <a:pt x="0" y="65"/>
                    </a:lnTo>
                    <a:lnTo>
                      <a:pt x="2" y="67"/>
                    </a:lnTo>
                    <a:lnTo>
                      <a:pt x="2" y="73"/>
                    </a:lnTo>
                    <a:lnTo>
                      <a:pt x="6" y="75"/>
                    </a:lnTo>
                    <a:lnTo>
                      <a:pt x="8" y="79"/>
                    </a:lnTo>
                    <a:lnTo>
                      <a:pt x="11" y="81"/>
                    </a:lnTo>
                    <a:lnTo>
                      <a:pt x="14" y="86"/>
                    </a:lnTo>
                    <a:lnTo>
                      <a:pt x="20" y="89"/>
                    </a:lnTo>
                    <a:lnTo>
                      <a:pt x="22" y="92"/>
                    </a:lnTo>
                    <a:lnTo>
                      <a:pt x="28" y="94"/>
                    </a:lnTo>
                    <a:lnTo>
                      <a:pt x="30" y="100"/>
                    </a:lnTo>
                    <a:lnTo>
                      <a:pt x="36" y="102"/>
                    </a:lnTo>
                    <a:lnTo>
                      <a:pt x="42" y="105"/>
                    </a:lnTo>
                    <a:lnTo>
                      <a:pt x="48" y="108"/>
                    </a:lnTo>
                    <a:lnTo>
                      <a:pt x="53" y="111"/>
                    </a:lnTo>
                    <a:lnTo>
                      <a:pt x="58" y="113"/>
                    </a:lnTo>
                    <a:lnTo>
                      <a:pt x="64" y="116"/>
                    </a:lnTo>
                    <a:lnTo>
                      <a:pt x="72" y="119"/>
                    </a:lnTo>
                    <a:lnTo>
                      <a:pt x="78" y="121"/>
                    </a:lnTo>
                    <a:lnTo>
                      <a:pt x="84" y="121"/>
                    </a:lnTo>
                    <a:lnTo>
                      <a:pt x="92" y="125"/>
                    </a:lnTo>
                    <a:lnTo>
                      <a:pt x="101" y="127"/>
                    </a:lnTo>
                    <a:lnTo>
                      <a:pt x="109" y="129"/>
                    </a:lnTo>
                    <a:lnTo>
                      <a:pt x="118" y="129"/>
                    </a:lnTo>
                    <a:lnTo>
                      <a:pt x="123" y="132"/>
                    </a:lnTo>
                    <a:lnTo>
                      <a:pt x="134"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6" y="81"/>
                    </a:lnTo>
                    <a:lnTo>
                      <a:pt x="379" y="79"/>
                    </a:lnTo>
                    <a:lnTo>
                      <a:pt x="381" y="73"/>
                    </a:lnTo>
                    <a:lnTo>
                      <a:pt x="385" y="71"/>
                    </a:lnTo>
                    <a:lnTo>
                      <a:pt x="387" y="65"/>
                    </a:lnTo>
                  </a:path>
                </a:pathLst>
              </a:custGeom>
              <a:solidFill>
                <a:srgbClr val="FFD900"/>
              </a:solidFill>
              <a:ln w="12700" cap="rnd">
                <a:solidFill>
                  <a:srgbClr val="3366FF"/>
                </a:solidFill>
                <a:round/>
                <a:headEnd/>
                <a:tailEnd/>
              </a:ln>
            </p:spPr>
            <p:txBody>
              <a:bodyPr/>
              <a:lstStyle/>
              <a:p>
                <a:endParaRPr lang="fr-FR"/>
              </a:p>
            </p:txBody>
          </p:sp>
          <p:sp>
            <p:nvSpPr>
              <p:cNvPr id="53420" name="Freeform 133"/>
              <p:cNvSpPr>
                <a:spLocks/>
              </p:cNvSpPr>
              <p:nvPr/>
            </p:nvSpPr>
            <p:spPr bwMode="auto">
              <a:xfrm>
                <a:off x="2595" y="2650"/>
                <a:ext cx="193" cy="61"/>
              </a:xfrm>
              <a:custGeom>
                <a:avLst/>
                <a:gdLst>
                  <a:gd name="T0" fmla="*/ 11 w 193"/>
                  <a:gd name="T1" fmla="*/ 0 h 61"/>
                  <a:gd name="T2" fmla="*/ 30 w 193"/>
                  <a:gd name="T3" fmla="*/ 0 h 61"/>
                  <a:gd name="T4" fmla="*/ 49 w 193"/>
                  <a:gd name="T5" fmla="*/ 3 h 61"/>
                  <a:gd name="T6" fmla="*/ 66 w 193"/>
                  <a:gd name="T7" fmla="*/ 5 h 61"/>
                  <a:gd name="T8" fmla="*/ 82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67 w 193"/>
                  <a:gd name="T23" fmla="*/ 37 h 61"/>
                  <a:gd name="T24" fmla="*/ 176 w 193"/>
                  <a:gd name="T25" fmla="*/ 42 h 61"/>
                  <a:gd name="T26" fmla="*/ 182 w 193"/>
                  <a:gd name="T27" fmla="*/ 48 h 61"/>
                  <a:gd name="T28" fmla="*/ 186 w 193"/>
                  <a:gd name="T29" fmla="*/ 53 h 61"/>
                  <a:gd name="T30" fmla="*/ 192 w 193"/>
                  <a:gd name="T31" fmla="*/ 57 h 61"/>
                  <a:gd name="T32" fmla="*/ 190 w 193"/>
                  <a:gd name="T33" fmla="*/ 57 h 61"/>
                  <a:gd name="T34" fmla="*/ 186 w 193"/>
                  <a:gd name="T35" fmla="*/ 55 h 61"/>
                  <a:gd name="T36" fmla="*/ 182 w 193"/>
                  <a:gd name="T37" fmla="*/ 50 h 61"/>
                  <a:gd name="T38" fmla="*/ 176 w 193"/>
                  <a:gd name="T39" fmla="*/ 44 h 61"/>
                  <a:gd name="T40" fmla="*/ 167 w 193"/>
                  <a:gd name="T41" fmla="*/ 40 h 61"/>
                  <a:gd name="T42" fmla="*/ 159 w 193"/>
                  <a:gd name="T43" fmla="*/ 35 h 61"/>
                  <a:gd name="T44" fmla="*/ 149 w 193"/>
                  <a:gd name="T45" fmla="*/ 30 h 61"/>
                  <a:gd name="T46" fmla="*/ 137 w 193"/>
                  <a:gd name="T47" fmla="*/ 25 h 61"/>
                  <a:gd name="T48" fmla="*/ 126 w 193"/>
                  <a:gd name="T49" fmla="*/ 20 h 61"/>
                  <a:gd name="T50" fmla="*/ 112 w 193"/>
                  <a:gd name="T51" fmla="*/ 16 h 61"/>
                  <a:gd name="T52" fmla="*/ 98 w 193"/>
                  <a:gd name="T53" fmla="*/ 12 h 61"/>
                  <a:gd name="T54" fmla="*/ 82 w 193"/>
                  <a:gd name="T55" fmla="*/ 7 h 61"/>
                  <a:gd name="T56" fmla="*/ 66 w 193"/>
                  <a:gd name="T57" fmla="*/ 5 h 61"/>
                  <a:gd name="T58" fmla="*/ 49 w 193"/>
                  <a:gd name="T59" fmla="*/ 3 h 61"/>
                  <a:gd name="T60" fmla="*/ 30 w 193"/>
                  <a:gd name="T61" fmla="*/ 3 h 61"/>
                  <a:gd name="T62" fmla="*/ 11 w 193"/>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61"/>
                  <a:gd name="T98" fmla="*/ 193 w 19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61">
                    <a:moveTo>
                      <a:pt x="0" y="0"/>
                    </a:moveTo>
                    <a:lnTo>
                      <a:pt x="11" y="0"/>
                    </a:lnTo>
                    <a:lnTo>
                      <a:pt x="22" y="0"/>
                    </a:lnTo>
                    <a:lnTo>
                      <a:pt x="30" y="0"/>
                    </a:lnTo>
                    <a:lnTo>
                      <a:pt x="41" y="0"/>
                    </a:lnTo>
                    <a:lnTo>
                      <a:pt x="49" y="3"/>
                    </a:lnTo>
                    <a:lnTo>
                      <a:pt x="57" y="3"/>
                    </a:lnTo>
                    <a:lnTo>
                      <a:pt x="66" y="5"/>
                    </a:lnTo>
                    <a:lnTo>
                      <a:pt x="77" y="5"/>
                    </a:lnTo>
                    <a:lnTo>
                      <a:pt x="82" y="7"/>
                    </a:lnTo>
                    <a:lnTo>
                      <a:pt x="90" y="7"/>
                    </a:lnTo>
                    <a:lnTo>
                      <a:pt x="98" y="10"/>
                    </a:lnTo>
                    <a:lnTo>
                      <a:pt x="107" y="12"/>
                    </a:lnTo>
                    <a:lnTo>
                      <a:pt x="112" y="16"/>
                    </a:lnTo>
                    <a:lnTo>
                      <a:pt x="121" y="18"/>
                    </a:lnTo>
                    <a:lnTo>
                      <a:pt x="126" y="18"/>
                    </a:lnTo>
                    <a:lnTo>
                      <a:pt x="131" y="20"/>
                    </a:lnTo>
                    <a:lnTo>
                      <a:pt x="139" y="23"/>
                    </a:lnTo>
                    <a:lnTo>
                      <a:pt x="145" y="25"/>
                    </a:lnTo>
                    <a:lnTo>
                      <a:pt x="151" y="28"/>
                    </a:lnTo>
                    <a:lnTo>
                      <a:pt x="157" y="30"/>
                    </a:lnTo>
                    <a:lnTo>
                      <a:pt x="159" y="32"/>
                    </a:lnTo>
                    <a:lnTo>
                      <a:pt x="165" y="35"/>
                    </a:lnTo>
                    <a:lnTo>
                      <a:pt x="167" y="37"/>
                    </a:lnTo>
                    <a:lnTo>
                      <a:pt x="173" y="40"/>
                    </a:lnTo>
                    <a:lnTo>
                      <a:pt x="176" y="42"/>
                    </a:lnTo>
                    <a:lnTo>
                      <a:pt x="178" y="44"/>
                    </a:lnTo>
                    <a:lnTo>
                      <a:pt x="182" y="48"/>
                    </a:lnTo>
                    <a:lnTo>
                      <a:pt x="184" y="50"/>
                    </a:lnTo>
                    <a:lnTo>
                      <a:pt x="186" y="53"/>
                    </a:lnTo>
                    <a:lnTo>
                      <a:pt x="190" y="55"/>
                    </a:lnTo>
                    <a:lnTo>
                      <a:pt x="192" y="57"/>
                    </a:lnTo>
                    <a:lnTo>
                      <a:pt x="192" y="60"/>
                    </a:lnTo>
                    <a:lnTo>
                      <a:pt x="190" y="57"/>
                    </a:lnTo>
                    <a:lnTo>
                      <a:pt x="190" y="55"/>
                    </a:lnTo>
                    <a:lnTo>
                      <a:pt x="186" y="55"/>
                    </a:lnTo>
                    <a:lnTo>
                      <a:pt x="184" y="53"/>
                    </a:lnTo>
                    <a:lnTo>
                      <a:pt x="182" y="50"/>
                    </a:lnTo>
                    <a:lnTo>
                      <a:pt x="178" y="48"/>
                    </a:lnTo>
                    <a:lnTo>
                      <a:pt x="176" y="44"/>
                    </a:lnTo>
                    <a:lnTo>
                      <a:pt x="170" y="42"/>
                    </a:lnTo>
                    <a:lnTo>
                      <a:pt x="167" y="40"/>
                    </a:lnTo>
                    <a:lnTo>
                      <a:pt x="162" y="37"/>
                    </a:lnTo>
                    <a:lnTo>
                      <a:pt x="159" y="35"/>
                    </a:lnTo>
                    <a:lnTo>
                      <a:pt x="153" y="32"/>
                    </a:lnTo>
                    <a:lnTo>
                      <a:pt x="149" y="30"/>
                    </a:lnTo>
                    <a:lnTo>
                      <a:pt x="145" y="28"/>
                    </a:lnTo>
                    <a:lnTo>
                      <a:pt x="137" y="25"/>
                    </a:lnTo>
                    <a:lnTo>
                      <a:pt x="131" y="23"/>
                    </a:lnTo>
                    <a:lnTo>
                      <a:pt x="126" y="20"/>
                    </a:lnTo>
                    <a:lnTo>
                      <a:pt x="121" y="18"/>
                    </a:lnTo>
                    <a:lnTo>
                      <a:pt x="112" y="16"/>
                    </a:lnTo>
                    <a:lnTo>
                      <a:pt x="107" y="16"/>
                    </a:lnTo>
                    <a:lnTo>
                      <a:pt x="98" y="12"/>
                    </a:lnTo>
                    <a:lnTo>
                      <a:pt x="90" y="10"/>
                    </a:lnTo>
                    <a:lnTo>
                      <a:pt x="82" y="7"/>
                    </a:lnTo>
                    <a:lnTo>
                      <a:pt x="74" y="7"/>
                    </a:lnTo>
                    <a:lnTo>
                      <a:pt x="66" y="5"/>
                    </a:lnTo>
                    <a:lnTo>
                      <a:pt x="57" y="5"/>
                    </a:lnTo>
                    <a:lnTo>
                      <a:pt x="49" y="3"/>
                    </a:lnTo>
                    <a:lnTo>
                      <a:pt x="41" y="3"/>
                    </a:lnTo>
                    <a:lnTo>
                      <a:pt x="30" y="3"/>
                    </a:lnTo>
                    <a:lnTo>
                      <a:pt x="22" y="0"/>
                    </a:lnTo>
                    <a:lnTo>
                      <a:pt x="11"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421" name="Freeform 134"/>
              <p:cNvSpPr>
                <a:spLocks/>
              </p:cNvSpPr>
              <p:nvPr/>
            </p:nvSpPr>
            <p:spPr bwMode="auto">
              <a:xfrm>
                <a:off x="2400" y="2650"/>
                <a:ext cx="187" cy="61"/>
              </a:xfrm>
              <a:custGeom>
                <a:avLst/>
                <a:gdLst>
                  <a:gd name="T0" fmla="*/ 0 w 187"/>
                  <a:gd name="T1" fmla="*/ 57 h 61"/>
                  <a:gd name="T2" fmla="*/ 6 w 187"/>
                  <a:gd name="T3" fmla="*/ 53 h 61"/>
                  <a:gd name="T4" fmla="*/ 10 w 187"/>
                  <a:gd name="T5" fmla="*/ 48 h 61"/>
                  <a:gd name="T6" fmla="*/ 16 w 187"/>
                  <a:gd name="T7" fmla="*/ 42 h 61"/>
                  <a:gd name="T8" fmla="*/ 24 w 187"/>
                  <a:gd name="T9" fmla="*/ 37 h 61"/>
                  <a:gd name="T10" fmla="*/ 33 w 187"/>
                  <a:gd name="T11" fmla="*/ 32 h 61"/>
                  <a:gd name="T12" fmla="*/ 43 w 187"/>
                  <a:gd name="T13" fmla="*/ 28 h 61"/>
                  <a:gd name="T14" fmla="*/ 55 w 187"/>
                  <a:gd name="T15" fmla="*/ 23 h 61"/>
                  <a:gd name="T16" fmla="*/ 65 w 187"/>
                  <a:gd name="T17" fmla="*/ 18 h 61"/>
                  <a:gd name="T18" fmla="*/ 79 w 187"/>
                  <a:gd name="T19" fmla="*/ 12 h 61"/>
                  <a:gd name="T20" fmla="*/ 92 w 187"/>
                  <a:gd name="T21" fmla="*/ 10 h 61"/>
                  <a:gd name="T22" fmla="*/ 106 w 187"/>
                  <a:gd name="T23" fmla="*/ 7 h 61"/>
                  <a:gd name="T24" fmla="*/ 123 w 187"/>
                  <a:gd name="T25" fmla="*/ 5 h 61"/>
                  <a:gd name="T26" fmla="*/ 137 w 187"/>
                  <a:gd name="T27" fmla="*/ 3 h 61"/>
                  <a:gd name="T28" fmla="*/ 153 w 187"/>
                  <a:gd name="T29" fmla="*/ 0 h 61"/>
                  <a:gd name="T30" fmla="*/ 170 w 187"/>
                  <a:gd name="T31" fmla="*/ 0 h 61"/>
                  <a:gd name="T32" fmla="*/ 186 w 187"/>
                  <a:gd name="T33" fmla="*/ 0 h 61"/>
                  <a:gd name="T34" fmla="*/ 170 w 187"/>
                  <a:gd name="T35" fmla="*/ 0 h 61"/>
                  <a:gd name="T36" fmla="*/ 153 w 187"/>
                  <a:gd name="T37" fmla="*/ 3 h 61"/>
                  <a:gd name="T38" fmla="*/ 137 w 187"/>
                  <a:gd name="T39" fmla="*/ 3 h 61"/>
                  <a:gd name="T40" fmla="*/ 123 w 187"/>
                  <a:gd name="T41" fmla="*/ 5 h 61"/>
                  <a:gd name="T42" fmla="*/ 106 w 187"/>
                  <a:gd name="T43" fmla="*/ 7 h 61"/>
                  <a:gd name="T44" fmla="*/ 92 w 187"/>
                  <a:gd name="T45" fmla="*/ 12 h 61"/>
                  <a:gd name="T46" fmla="*/ 79 w 187"/>
                  <a:gd name="T47" fmla="*/ 16 h 61"/>
                  <a:gd name="T48" fmla="*/ 68 w 187"/>
                  <a:gd name="T49" fmla="*/ 20 h 61"/>
                  <a:gd name="T50" fmla="*/ 57 w 187"/>
                  <a:gd name="T51" fmla="*/ 23 h 61"/>
                  <a:gd name="T52" fmla="*/ 47 w 187"/>
                  <a:gd name="T53" fmla="*/ 28 h 61"/>
                  <a:gd name="T54" fmla="*/ 35 w 187"/>
                  <a:gd name="T55" fmla="*/ 32 h 61"/>
                  <a:gd name="T56" fmla="*/ 27 w 187"/>
                  <a:gd name="T57" fmla="*/ 37 h 61"/>
                  <a:gd name="T58" fmla="*/ 19 w 187"/>
                  <a:gd name="T59" fmla="*/ 42 h 61"/>
                  <a:gd name="T60" fmla="*/ 10 w 187"/>
                  <a:gd name="T61" fmla="*/ 50 h 61"/>
                  <a:gd name="T62" fmla="*/ 6 w 187"/>
                  <a:gd name="T63" fmla="*/ 55 h 61"/>
                  <a:gd name="T64" fmla="*/ 0 w 187"/>
                  <a:gd name="T65" fmla="*/ 60 h 61"/>
                  <a:gd name="T66" fmla="*/ 0 w 187"/>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1"/>
                  <a:gd name="T104" fmla="*/ 187 w 18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1">
                    <a:moveTo>
                      <a:pt x="0" y="60"/>
                    </a:moveTo>
                    <a:lnTo>
                      <a:pt x="0" y="57"/>
                    </a:lnTo>
                    <a:lnTo>
                      <a:pt x="2" y="55"/>
                    </a:lnTo>
                    <a:lnTo>
                      <a:pt x="6" y="53"/>
                    </a:lnTo>
                    <a:lnTo>
                      <a:pt x="8" y="50"/>
                    </a:lnTo>
                    <a:lnTo>
                      <a:pt x="10" y="48"/>
                    </a:lnTo>
                    <a:lnTo>
                      <a:pt x="14" y="44"/>
                    </a:lnTo>
                    <a:lnTo>
                      <a:pt x="16" y="42"/>
                    </a:lnTo>
                    <a:lnTo>
                      <a:pt x="22" y="40"/>
                    </a:lnTo>
                    <a:lnTo>
                      <a:pt x="24" y="37"/>
                    </a:lnTo>
                    <a:lnTo>
                      <a:pt x="30" y="35"/>
                    </a:lnTo>
                    <a:lnTo>
                      <a:pt x="33" y="32"/>
                    </a:lnTo>
                    <a:lnTo>
                      <a:pt x="38" y="30"/>
                    </a:lnTo>
                    <a:lnTo>
                      <a:pt x="43" y="28"/>
                    </a:lnTo>
                    <a:lnTo>
                      <a:pt x="49" y="25"/>
                    </a:lnTo>
                    <a:lnTo>
                      <a:pt x="55" y="23"/>
                    </a:lnTo>
                    <a:lnTo>
                      <a:pt x="60" y="20"/>
                    </a:lnTo>
                    <a:lnTo>
                      <a:pt x="65" y="18"/>
                    </a:lnTo>
                    <a:lnTo>
                      <a:pt x="74" y="16"/>
                    </a:lnTo>
                    <a:lnTo>
                      <a:pt x="79" y="12"/>
                    </a:lnTo>
                    <a:lnTo>
                      <a:pt x="88" y="12"/>
                    </a:lnTo>
                    <a:lnTo>
                      <a:pt x="92" y="10"/>
                    </a:lnTo>
                    <a:lnTo>
                      <a:pt x="102" y="7"/>
                    </a:lnTo>
                    <a:lnTo>
                      <a:pt x="106" y="7"/>
                    </a:lnTo>
                    <a:lnTo>
                      <a:pt x="115" y="5"/>
                    </a:lnTo>
                    <a:lnTo>
                      <a:pt x="123" y="5"/>
                    </a:lnTo>
                    <a:lnTo>
                      <a:pt x="131" y="3"/>
                    </a:lnTo>
                    <a:lnTo>
                      <a:pt x="137" y="3"/>
                    </a:lnTo>
                    <a:lnTo>
                      <a:pt x="145" y="0"/>
                    </a:lnTo>
                    <a:lnTo>
                      <a:pt x="153" y="0"/>
                    </a:lnTo>
                    <a:lnTo>
                      <a:pt x="161" y="0"/>
                    </a:lnTo>
                    <a:lnTo>
                      <a:pt x="170" y="0"/>
                    </a:lnTo>
                    <a:lnTo>
                      <a:pt x="178" y="0"/>
                    </a:lnTo>
                    <a:lnTo>
                      <a:pt x="186" y="0"/>
                    </a:lnTo>
                    <a:lnTo>
                      <a:pt x="178" y="0"/>
                    </a:lnTo>
                    <a:lnTo>
                      <a:pt x="170" y="0"/>
                    </a:lnTo>
                    <a:lnTo>
                      <a:pt x="161" y="3"/>
                    </a:lnTo>
                    <a:lnTo>
                      <a:pt x="153" y="3"/>
                    </a:lnTo>
                    <a:lnTo>
                      <a:pt x="145" y="3"/>
                    </a:lnTo>
                    <a:lnTo>
                      <a:pt x="137" y="3"/>
                    </a:lnTo>
                    <a:lnTo>
                      <a:pt x="131" y="5"/>
                    </a:lnTo>
                    <a:lnTo>
                      <a:pt x="123" y="5"/>
                    </a:lnTo>
                    <a:lnTo>
                      <a:pt x="115" y="7"/>
                    </a:lnTo>
                    <a:lnTo>
                      <a:pt x="106" y="7"/>
                    </a:lnTo>
                    <a:lnTo>
                      <a:pt x="102" y="10"/>
                    </a:lnTo>
                    <a:lnTo>
                      <a:pt x="92" y="12"/>
                    </a:lnTo>
                    <a:lnTo>
                      <a:pt x="88" y="12"/>
                    </a:lnTo>
                    <a:lnTo>
                      <a:pt x="79" y="16"/>
                    </a:lnTo>
                    <a:lnTo>
                      <a:pt x="74" y="18"/>
                    </a:lnTo>
                    <a:lnTo>
                      <a:pt x="68" y="20"/>
                    </a:lnTo>
                    <a:lnTo>
                      <a:pt x="63" y="23"/>
                    </a:lnTo>
                    <a:lnTo>
                      <a:pt x="57" y="23"/>
                    </a:lnTo>
                    <a:lnTo>
                      <a:pt x="49" y="25"/>
                    </a:lnTo>
                    <a:lnTo>
                      <a:pt x="47" y="28"/>
                    </a:lnTo>
                    <a:lnTo>
                      <a:pt x="41" y="30"/>
                    </a:lnTo>
                    <a:lnTo>
                      <a:pt x="35" y="32"/>
                    </a:lnTo>
                    <a:lnTo>
                      <a:pt x="30" y="35"/>
                    </a:lnTo>
                    <a:lnTo>
                      <a:pt x="27" y="37"/>
                    </a:lnTo>
                    <a:lnTo>
                      <a:pt x="22" y="40"/>
                    </a:lnTo>
                    <a:lnTo>
                      <a:pt x="19" y="42"/>
                    </a:lnTo>
                    <a:lnTo>
                      <a:pt x="14" y="48"/>
                    </a:lnTo>
                    <a:lnTo>
                      <a:pt x="10" y="50"/>
                    </a:lnTo>
                    <a:lnTo>
                      <a:pt x="8" y="53"/>
                    </a:lnTo>
                    <a:lnTo>
                      <a:pt x="6" y="55"/>
                    </a:lnTo>
                    <a:lnTo>
                      <a:pt x="2" y="57"/>
                    </a:lnTo>
                    <a:lnTo>
                      <a:pt x="0" y="60"/>
                    </a:lnTo>
                    <a:lnTo>
                      <a:pt x="0" y="57"/>
                    </a:lnTo>
                    <a:lnTo>
                      <a:pt x="0" y="60"/>
                    </a:lnTo>
                  </a:path>
                </a:pathLst>
              </a:custGeom>
              <a:solidFill>
                <a:srgbClr val="000000"/>
              </a:solidFill>
              <a:ln w="12700" cap="rnd">
                <a:solidFill>
                  <a:srgbClr val="3366FF"/>
                </a:solidFill>
                <a:round/>
                <a:headEnd/>
                <a:tailEnd/>
              </a:ln>
            </p:spPr>
            <p:txBody>
              <a:bodyPr/>
              <a:lstStyle/>
              <a:p>
                <a:endParaRPr lang="fr-FR"/>
              </a:p>
            </p:txBody>
          </p:sp>
          <p:sp>
            <p:nvSpPr>
              <p:cNvPr id="53422" name="Freeform 135"/>
              <p:cNvSpPr>
                <a:spLocks/>
              </p:cNvSpPr>
              <p:nvPr/>
            </p:nvSpPr>
            <p:spPr bwMode="auto">
              <a:xfrm>
                <a:off x="2400" y="2720"/>
                <a:ext cx="192" cy="69"/>
              </a:xfrm>
              <a:custGeom>
                <a:avLst/>
                <a:gdLst>
                  <a:gd name="T0" fmla="*/ 94 w 195"/>
                  <a:gd name="T1" fmla="*/ 68 h 69"/>
                  <a:gd name="T2" fmla="*/ 88 w 195"/>
                  <a:gd name="T3" fmla="*/ 68 h 69"/>
                  <a:gd name="T4" fmla="*/ 80 w 195"/>
                  <a:gd name="T5" fmla="*/ 68 h 69"/>
                  <a:gd name="T6" fmla="*/ 72 w 195"/>
                  <a:gd name="T7" fmla="*/ 65 h 69"/>
                  <a:gd name="T8" fmla="*/ 64 w 195"/>
                  <a:gd name="T9" fmla="*/ 63 h 69"/>
                  <a:gd name="T10" fmla="*/ 55 w 195"/>
                  <a:gd name="T11" fmla="*/ 58 h 69"/>
                  <a:gd name="T12" fmla="*/ 40 w 195"/>
                  <a:gd name="T13" fmla="*/ 55 h 69"/>
                  <a:gd name="T14" fmla="*/ 32 w 195"/>
                  <a:gd name="T15" fmla="*/ 50 h 69"/>
                  <a:gd name="T16" fmla="*/ 32 w 195"/>
                  <a:gd name="T17" fmla="*/ 45 h 69"/>
                  <a:gd name="T18" fmla="*/ 32 w 195"/>
                  <a:gd name="T19" fmla="*/ 40 h 69"/>
                  <a:gd name="T20" fmla="*/ 32 w 195"/>
                  <a:gd name="T21" fmla="*/ 35 h 69"/>
                  <a:gd name="T22" fmla="*/ 24 w 195"/>
                  <a:gd name="T23" fmla="*/ 30 h 69"/>
                  <a:gd name="T24" fmla="*/ 16 w 195"/>
                  <a:gd name="T25" fmla="*/ 22 h 69"/>
                  <a:gd name="T26" fmla="*/ 10 w 195"/>
                  <a:gd name="T27" fmla="*/ 18 h 69"/>
                  <a:gd name="T28" fmla="*/ 6 w 195"/>
                  <a:gd name="T29" fmla="*/ 9 h 69"/>
                  <a:gd name="T30" fmla="*/ 0 w 195"/>
                  <a:gd name="T31" fmla="*/ 2 h 69"/>
                  <a:gd name="T32" fmla="*/ 2 w 195"/>
                  <a:gd name="T33" fmla="*/ 2 h 69"/>
                  <a:gd name="T34" fmla="*/ 8 w 195"/>
                  <a:gd name="T35" fmla="*/ 7 h 69"/>
                  <a:gd name="T36" fmla="*/ 14 w 195"/>
                  <a:gd name="T37" fmla="*/ 15 h 69"/>
                  <a:gd name="T38" fmla="*/ 19 w 195"/>
                  <a:gd name="T39" fmla="*/ 22 h 69"/>
                  <a:gd name="T40" fmla="*/ 27 w 195"/>
                  <a:gd name="T41" fmla="*/ 27 h 69"/>
                  <a:gd name="T42" fmla="*/ 32 w 195"/>
                  <a:gd name="T43" fmla="*/ 35 h 69"/>
                  <a:gd name="T44" fmla="*/ 32 w 195"/>
                  <a:gd name="T45" fmla="*/ 40 h 69"/>
                  <a:gd name="T46" fmla="*/ 32 w 195"/>
                  <a:gd name="T47" fmla="*/ 45 h 69"/>
                  <a:gd name="T48" fmla="*/ 32 w 195"/>
                  <a:gd name="T49" fmla="*/ 50 h 69"/>
                  <a:gd name="T50" fmla="*/ 42 w 195"/>
                  <a:gd name="T51" fmla="*/ 52 h 69"/>
                  <a:gd name="T52" fmla="*/ 55 w 195"/>
                  <a:gd name="T53" fmla="*/ 58 h 69"/>
                  <a:gd name="T54" fmla="*/ 64 w 195"/>
                  <a:gd name="T55" fmla="*/ 60 h 69"/>
                  <a:gd name="T56" fmla="*/ 72 w 195"/>
                  <a:gd name="T57" fmla="*/ 63 h 69"/>
                  <a:gd name="T58" fmla="*/ 80 w 195"/>
                  <a:gd name="T59" fmla="*/ 65 h 69"/>
                  <a:gd name="T60" fmla="*/ 88 w 195"/>
                  <a:gd name="T61" fmla="*/ 68 h 69"/>
                  <a:gd name="T62" fmla="*/ 94 w 195"/>
                  <a:gd name="T63" fmla="*/ 68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9"/>
                  <a:gd name="T98" fmla="*/ 195 w 195"/>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9">
                    <a:moveTo>
                      <a:pt x="194" y="68"/>
                    </a:moveTo>
                    <a:lnTo>
                      <a:pt x="184" y="68"/>
                    </a:lnTo>
                    <a:lnTo>
                      <a:pt x="175" y="68"/>
                    </a:lnTo>
                    <a:lnTo>
                      <a:pt x="164" y="68"/>
                    </a:lnTo>
                    <a:lnTo>
                      <a:pt x="156" y="68"/>
                    </a:lnTo>
                    <a:lnTo>
                      <a:pt x="147" y="68"/>
                    </a:lnTo>
                    <a:lnTo>
                      <a:pt x="139" y="65"/>
                    </a:lnTo>
                    <a:lnTo>
                      <a:pt x="131" y="65"/>
                    </a:lnTo>
                    <a:lnTo>
                      <a:pt x="120" y="63"/>
                    </a:lnTo>
                    <a:lnTo>
                      <a:pt x="115" y="63"/>
                    </a:lnTo>
                    <a:lnTo>
                      <a:pt x="106" y="60"/>
                    </a:lnTo>
                    <a:lnTo>
                      <a:pt x="98" y="58"/>
                    </a:lnTo>
                    <a:lnTo>
                      <a:pt x="90" y="58"/>
                    </a:lnTo>
                    <a:lnTo>
                      <a:pt x="82" y="55"/>
                    </a:lnTo>
                    <a:lnTo>
                      <a:pt x="76" y="52"/>
                    </a:lnTo>
                    <a:lnTo>
                      <a:pt x="68"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6" y="9"/>
                    </a:lnTo>
                    <a:lnTo>
                      <a:pt x="2" y="7"/>
                    </a:lnTo>
                    <a:lnTo>
                      <a:pt x="0" y="2"/>
                    </a:lnTo>
                    <a:lnTo>
                      <a:pt x="0" y="0"/>
                    </a:lnTo>
                    <a:lnTo>
                      <a:pt x="2" y="2"/>
                    </a:lnTo>
                    <a:lnTo>
                      <a:pt x="6" y="5"/>
                    </a:lnTo>
                    <a:lnTo>
                      <a:pt x="8" y="7"/>
                    </a:lnTo>
                    <a:lnTo>
                      <a:pt x="8" y="13"/>
                    </a:lnTo>
                    <a:lnTo>
                      <a:pt x="14" y="15"/>
                    </a:lnTo>
                    <a:lnTo>
                      <a:pt x="16" y="18"/>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0"/>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w="12700" cap="rnd">
                <a:solidFill>
                  <a:srgbClr val="3366FF"/>
                </a:solidFill>
                <a:round/>
                <a:headEnd/>
                <a:tailEnd/>
              </a:ln>
            </p:spPr>
            <p:txBody>
              <a:bodyPr/>
              <a:lstStyle/>
              <a:p>
                <a:endParaRPr lang="fr-FR"/>
              </a:p>
            </p:txBody>
          </p:sp>
          <p:sp>
            <p:nvSpPr>
              <p:cNvPr id="53423" name="Freeform 136"/>
              <p:cNvSpPr>
                <a:spLocks/>
              </p:cNvSpPr>
              <p:nvPr/>
            </p:nvSpPr>
            <p:spPr bwMode="auto">
              <a:xfrm>
                <a:off x="2604" y="2720"/>
                <a:ext cx="184" cy="69"/>
              </a:xfrm>
              <a:custGeom>
                <a:avLst/>
                <a:gdLst>
                  <a:gd name="T0" fmla="*/ 183 w 184"/>
                  <a:gd name="T1" fmla="*/ 0 h 69"/>
                  <a:gd name="T2" fmla="*/ 181 w 184"/>
                  <a:gd name="T3" fmla="*/ 7 h 69"/>
                  <a:gd name="T4" fmla="*/ 173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2 h 69"/>
                  <a:gd name="T18" fmla="*/ 99 w 184"/>
                  <a:gd name="T19" fmla="*/ 55 h 69"/>
                  <a:gd name="T20" fmla="*/ 85 w 184"/>
                  <a:gd name="T21" fmla="*/ 58 h 69"/>
                  <a:gd name="T22" fmla="*/ 72 w 184"/>
                  <a:gd name="T23" fmla="*/ 63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3 w 184"/>
                  <a:gd name="T51" fmla="*/ 45 h 69"/>
                  <a:gd name="T52" fmla="*/ 136 w 184"/>
                  <a:gd name="T53" fmla="*/ 40 h 69"/>
                  <a:gd name="T54" fmla="*/ 148 w 184"/>
                  <a:gd name="T55" fmla="*/ 35 h 69"/>
                  <a:gd name="T56" fmla="*/ 156 w 184"/>
                  <a:gd name="T57" fmla="*/ 27 h 69"/>
                  <a:gd name="T58" fmla="*/ 164 w 184"/>
                  <a:gd name="T59" fmla="*/ 22 h 69"/>
                  <a:gd name="T60" fmla="*/ 173 w 184"/>
                  <a:gd name="T61" fmla="*/ 15 h 69"/>
                  <a:gd name="T62" fmla="*/ 177 w 184"/>
                  <a:gd name="T63" fmla="*/ 7 h 69"/>
                  <a:gd name="T64" fmla="*/ 183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3" y="5"/>
                    </a:lnTo>
                    <a:lnTo>
                      <a:pt x="181" y="7"/>
                    </a:lnTo>
                    <a:lnTo>
                      <a:pt x="175" y="13"/>
                    </a:lnTo>
                    <a:lnTo>
                      <a:pt x="173" y="15"/>
                    </a:lnTo>
                    <a:lnTo>
                      <a:pt x="169" y="20"/>
                    </a:lnTo>
                    <a:lnTo>
                      <a:pt x="167" y="22"/>
                    </a:lnTo>
                    <a:lnTo>
                      <a:pt x="161" y="27"/>
                    </a:lnTo>
                    <a:lnTo>
                      <a:pt x="156" y="30"/>
                    </a:lnTo>
                    <a:lnTo>
                      <a:pt x="153" y="32"/>
                    </a:lnTo>
                    <a:lnTo>
                      <a:pt x="148" y="35"/>
                    </a:lnTo>
                    <a:lnTo>
                      <a:pt x="142" y="38"/>
                    </a:lnTo>
                    <a:lnTo>
                      <a:pt x="136" y="40"/>
                    </a:lnTo>
                    <a:lnTo>
                      <a:pt x="131" y="45"/>
                    </a:lnTo>
                    <a:lnTo>
                      <a:pt x="126" y="47"/>
                    </a:lnTo>
                    <a:lnTo>
                      <a:pt x="120" y="50"/>
                    </a:lnTo>
                    <a:lnTo>
                      <a:pt x="113" y="52"/>
                    </a:lnTo>
                    <a:lnTo>
                      <a:pt x="107" y="52"/>
                    </a:lnTo>
                    <a:lnTo>
                      <a:pt x="99" y="55"/>
                    </a:lnTo>
                    <a:lnTo>
                      <a:pt x="93" y="58"/>
                    </a:lnTo>
                    <a:lnTo>
                      <a:pt x="85" y="58"/>
                    </a:lnTo>
                    <a:lnTo>
                      <a:pt x="80" y="60"/>
                    </a:lnTo>
                    <a:lnTo>
                      <a:pt x="72" y="63"/>
                    </a:lnTo>
                    <a:lnTo>
                      <a:pt x="66" y="63"/>
                    </a:lnTo>
                    <a:lnTo>
                      <a:pt x="58" y="65"/>
                    </a:lnTo>
                    <a:lnTo>
                      <a:pt x="52"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6" y="60"/>
                    </a:lnTo>
                    <a:lnTo>
                      <a:pt x="72" y="60"/>
                    </a:lnTo>
                    <a:lnTo>
                      <a:pt x="80" y="58"/>
                    </a:lnTo>
                    <a:lnTo>
                      <a:pt x="85" y="58"/>
                    </a:lnTo>
                    <a:lnTo>
                      <a:pt x="93" y="55"/>
                    </a:lnTo>
                    <a:lnTo>
                      <a:pt x="99" y="52"/>
                    </a:lnTo>
                    <a:lnTo>
                      <a:pt x="107" y="52"/>
                    </a:lnTo>
                    <a:lnTo>
                      <a:pt x="113" y="50"/>
                    </a:lnTo>
                    <a:lnTo>
                      <a:pt x="117" y="47"/>
                    </a:lnTo>
                    <a:lnTo>
                      <a:pt x="123" y="45"/>
                    </a:lnTo>
                    <a:lnTo>
                      <a:pt x="131" y="43"/>
                    </a:lnTo>
                    <a:lnTo>
                      <a:pt x="136" y="40"/>
                    </a:lnTo>
                    <a:lnTo>
                      <a:pt x="142" y="38"/>
                    </a:lnTo>
                    <a:lnTo>
                      <a:pt x="148" y="35"/>
                    </a:lnTo>
                    <a:lnTo>
                      <a:pt x="150" y="32"/>
                    </a:lnTo>
                    <a:lnTo>
                      <a:pt x="156" y="27"/>
                    </a:lnTo>
                    <a:lnTo>
                      <a:pt x="161" y="25"/>
                    </a:lnTo>
                    <a:lnTo>
                      <a:pt x="164" y="22"/>
                    </a:lnTo>
                    <a:lnTo>
                      <a:pt x="169" y="20"/>
                    </a:lnTo>
                    <a:lnTo>
                      <a:pt x="173" y="15"/>
                    </a:lnTo>
                    <a:lnTo>
                      <a:pt x="175" y="9"/>
                    </a:lnTo>
                    <a:lnTo>
                      <a:pt x="177" y="7"/>
                    </a:lnTo>
                    <a:lnTo>
                      <a:pt x="181" y="5"/>
                    </a:lnTo>
                    <a:lnTo>
                      <a:pt x="183" y="0"/>
                    </a:lnTo>
                  </a:path>
                </a:pathLst>
              </a:custGeom>
              <a:solidFill>
                <a:srgbClr val="000000"/>
              </a:solidFill>
              <a:ln w="12700" cap="rnd">
                <a:solidFill>
                  <a:srgbClr val="3366FF"/>
                </a:solidFill>
                <a:round/>
                <a:headEnd/>
                <a:tailEnd/>
              </a:ln>
            </p:spPr>
            <p:txBody>
              <a:bodyPr/>
              <a:lstStyle/>
              <a:p>
                <a:endParaRPr lang="fr-FR"/>
              </a:p>
            </p:txBody>
          </p:sp>
          <p:sp>
            <p:nvSpPr>
              <p:cNvPr id="53424" name="Freeform 137"/>
              <p:cNvSpPr>
                <a:spLocks/>
              </p:cNvSpPr>
              <p:nvPr/>
            </p:nvSpPr>
            <p:spPr bwMode="auto">
              <a:xfrm>
                <a:off x="2575" y="1954"/>
                <a:ext cx="40" cy="83"/>
              </a:xfrm>
              <a:custGeom>
                <a:avLst/>
                <a:gdLst>
                  <a:gd name="T0" fmla="*/ 39 w 40"/>
                  <a:gd name="T1" fmla="*/ 0 h 83"/>
                  <a:gd name="T2" fmla="*/ 0 w 40"/>
                  <a:gd name="T3" fmla="*/ 0 h 83"/>
                  <a:gd name="T4" fmla="*/ 0 w 40"/>
                  <a:gd name="T5" fmla="*/ 82 h 83"/>
                  <a:gd name="T6" fmla="*/ 39 w 40"/>
                  <a:gd name="T7" fmla="*/ 82 h 83"/>
                  <a:gd name="T8" fmla="*/ 39 w 40"/>
                  <a:gd name="T9" fmla="*/ 0 h 83"/>
                  <a:gd name="T10" fmla="*/ 0 60000 65536"/>
                  <a:gd name="T11" fmla="*/ 0 60000 65536"/>
                  <a:gd name="T12" fmla="*/ 0 60000 65536"/>
                  <a:gd name="T13" fmla="*/ 0 60000 65536"/>
                  <a:gd name="T14" fmla="*/ 0 60000 65536"/>
                  <a:gd name="T15" fmla="*/ 0 w 40"/>
                  <a:gd name="T16" fmla="*/ 0 h 83"/>
                  <a:gd name="T17" fmla="*/ 40 w 40"/>
                  <a:gd name="T18" fmla="*/ 83 h 83"/>
                </a:gdLst>
                <a:ahLst/>
                <a:cxnLst>
                  <a:cxn ang="T10">
                    <a:pos x="T0" y="T1"/>
                  </a:cxn>
                  <a:cxn ang="T11">
                    <a:pos x="T2" y="T3"/>
                  </a:cxn>
                  <a:cxn ang="T12">
                    <a:pos x="T4" y="T5"/>
                  </a:cxn>
                  <a:cxn ang="T13">
                    <a:pos x="T6" y="T7"/>
                  </a:cxn>
                  <a:cxn ang="T14">
                    <a:pos x="T8" y="T9"/>
                  </a:cxn>
                </a:cxnLst>
                <a:rect l="T15" t="T16" r="T17" b="T18"/>
                <a:pathLst>
                  <a:path w="40" h="83">
                    <a:moveTo>
                      <a:pt x="39" y="0"/>
                    </a:moveTo>
                    <a:lnTo>
                      <a:pt x="0" y="0"/>
                    </a:lnTo>
                    <a:lnTo>
                      <a:pt x="0" y="82"/>
                    </a:lnTo>
                    <a:lnTo>
                      <a:pt x="39" y="82"/>
                    </a:lnTo>
                    <a:lnTo>
                      <a:pt x="39" y="0"/>
                    </a:lnTo>
                  </a:path>
                </a:pathLst>
              </a:custGeom>
              <a:solidFill>
                <a:srgbClr val="FFD900"/>
              </a:solidFill>
              <a:ln w="12700" cap="rnd">
                <a:solidFill>
                  <a:srgbClr val="3366FF"/>
                </a:solidFill>
                <a:round/>
                <a:headEnd/>
                <a:tailEnd/>
              </a:ln>
            </p:spPr>
            <p:txBody>
              <a:bodyPr/>
              <a:lstStyle/>
              <a:p>
                <a:endParaRPr lang="fr-FR"/>
              </a:p>
            </p:txBody>
          </p:sp>
          <p:sp>
            <p:nvSpPr>
              <p:cNvPr id="53425" name="Freeform 138"/>
              <p:cNvSpPr>
                <a:spLocks/>
              </p:cNvSpPr>
              <p:nvPr/>
            </p:nvSpPr>
            <p:spPr bwMode="auto">
              <a:xfrm>
                <a:off x="2581" y="1914"/>
                <a:ext cx="26" cy="26"/>
              </a:xfrm>
              <a:custGeom>
                <a:avLst/>
                <a:gdLst>
                  <a:gd name="T0" fmla="*/ 12 w 26"/>
                  <a:gd name="T1" fmla="*/ 0 h 26"/>
                  <a:gd name="T2" fmla="*/ 10 w 26"/>
                  <a:gd name="T3" fmla="*/ 0 h 26"/>
                  <a:gd name="T4" fmla="*/ 9 w 26"/>
                  <a:gd name="T5" fmla="*/ 2 h 26"/>
                  <a:gd name="T6" fmla="*/ 6 w 26"/>
                  <a:gd name="T7" fmla="*/ 2 h 26"/>
                  <a:gd name="T8" fmla="*/ 4 w 26"/>
                  <a:gd name="T9" fmla="*/ 4 h 26"/>
                  <a:gd name="T10" fmla="*/ 4 w 26"/>
                  <a:gd name="T11" fmla="*/ 6 h 26"/>
                  <a:gd name="T12" fmla="*/ 2 w 26"/>
                  <a:gd name="T13" fmla="*/ 9 h 26"/>
                  <a:gd name="T14" fmla="*/ 2 w 26"/>
                  <a:gd name="T15" fmla="*/ 10 h 26"/>
                  <a:gd name="T16" fmla="*/ 0 w 26"/>
                  <a:gd name="T17" fmla="*/ 12 h 26"/>
                  <a:gd name="T18" fmla="*/ 2 w 26"/>
                  <a:gd name="T19" fmla="*/ 16 h 26"/>
                  <a:gd name="T20" fmla="*/ 2 w 26"/>
                  <a:gd name="T21" fmla="*/ 19 h 26"/>
                  <a:gd name="T22" fmla="*/ 4 w 26"/>
                  <a:gd name="T23" fmla="*/ 21 h 26"/>
                  <a:gd name="T24" fmla="*/ 4 w 26"/>
                  <a:gd name="T25" fmla="*/ 22 h 26"/>
                  <a:gd name="T26" fmla="*/ 6 w 26"/>
                  <a:gd name="T27" fmla="*/ 25 h 26"/>
                  <a:gd name="T28" fmla="*/ 9 w 26"/>
                  <a:gd name="T29" fmla="*/ 25 h 26"/>
                  <a:gd name="T30" fmla="*/ 10 w 26"/>
                  <a:gd name="T31" fmla="*/ 25 h 26"/>
                  <a:gd name="T32" fmla="*/ 12 w 26"/>
                  <a:gd name="T33" fmla="*/ 25 h 26"/>
                  <a:gd name="T34" fmla="*/ 16 w 26"/>
                  <a:gd name="T35" fmla="*/ 25 h 26"/>
                  <a:gd name="T36" fmla="*/ 19 w 26"/>
                  <a:gd name="T37" fmla="*/ 25 h 26"/>
                  <a:gd name="T38" fmla="*/ 21 w 26"/>
                  <a:gd name="T39" fmla="*/ 25 h 26"/>
                  <a:gd name="T40" fmla="*/ 22 w 26"/>
                  <a:gd name="T41" fmla="*/ 22 h 26"/>
                  <a:gd name="T42" fmla="*/ 22 w 26"/>
                  <a:gd name="T43" fmla="*/ 21 h 26"/>
                  <a:gd name="T44" fmla="*/ 25 w 26"/>
                  <a:gd name="T45" fmla="*/ 19 h 26"/>
                  <a:gd name="T46" fmla="*/ 25 w 26"/>
                  <a:gd name="T47" fmla="*/ 16 h 26"/>
                  <a:gd name="T48" fmla="*/ 25 w 26"/>
                  <a:gd name="T49" fmla="*/ 12 h 26"/>
                  <a:gd name="T50" fmla="*/ 25 w 26"/>
                  <a:gd name="T51" fmla="*/ 10 h 26"/>
                  <a:gd name="T52" fmla="*/ 25 w 26"/>
                  <a:gd name="T53" fmla="*/ 9 h 26"/>
                  <a:gd name="T54" fmla="*/ 22 w 26"/>
                  <a:gd name="T55" fmla="*/ 6 h 26"/>
                  <a:gd name="T56" fmla="*/ 22 w 26"/>
                  <a:gd name="T57" fmla="*/ 4 h 26"/>
                  <a:gd name="T58" fmla="*/ 21 w 26"/>
                  <a:gd name="T59" fmla="*/ 2 h 26"/>
                  <a:gd name="T60" fmla="*/ 19 w 26"/>
                  <a:gd name="T61" fmla="*/ 2 h 26"/>
                  <a:gd name="T62" fmla="*/ 16 w 26"/>
                  <a:gd name="T63" fmla="*/ 0 h 26"/>
                  <a:gd name="T64" fmla="*/ 12 w 26"/>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12" y="0"/>
                    </a:moveTo>
                    <a:lnTo>
                      <a:pt x="10" y="0"/>
                    </a:lnTo>
                    <a:lnTo>
                      <a:pt x="9" y="2"/>
                    </a:lnTo>
                    <a:lnTo>
                      <a:pt x="6" y="2"/>
                    </a:lnTo>
                    <a:lnTo>
                      <a:pt x="4" y="4"/>
                    </a:lnTo>
                    <a:lnTo>
                      <a:pt x="4" y="6"/>
                    </a:lnTo>
                    <a:lnTo>
                      <a:pt x="2" y="9"/>
                    </a:lnTo>
                    <a:lnTo>
                      <a:pt x="2" y="10"/>
                    </a:lnTo>
                    <a:lnTo>
                      <a:pt x="0" y="12"/>
                    </a:lnTo>
                    <a:lnTo>
                      <a:pt x="2" y="16"/>
                    </a:lnTo>
                    <a:lnTo>
                      <a:pt x="2" y="19"/>
                    </a:lnTo>
                    <a:lnTo>
                      <a:pt x="4" y="21"/>
                    </a:lnTo>
                    <a:lnTo>
                      <a:pt x="4" y="22"/>
                    </a:lnTo>
                    <a:lnTo>
                      <a:pt x="6" y="25"/>
                    </a:lnTo>
                    <a:lnTo>
                      <a:pt x="9" y="25"/>
                    </a:lnTo>
                    <a:lnTo>
                      <a:pt x="10" y="25"/>
                    </a:lnTo>
                    <a:lnTo>
                      <a:pt x="12" y="25"/>
                    </a:lnTo>
                    <a:lnTo>
                      <a:pt x="16" y="25"/>
                    </a:lnTo>
                    <a:lnTo>
                      <a:pt x="19" y="25"/>
                    </a:lnTo>
                    <a:lnTo>
                      <a:pt x="21" y="25"/>
                    </a:lnTo>
                    <a:lnTo>
                      <a:pt x="22" y="22"/>
                    </a:lnTo>
                    <a:lnTo>
                      <a:pt x="22" y="21"/>
                    </a:lnTo>
                    <a:lnTo>
                      <a:pt x="25" y="19"/>
                    </a:lnTo>
                    <a:lnTo>
                      <a:pt x="25" y="16"/>
                    </a:lnTo>
                    <a:lnTo>
                      <a:pt x="25" y="12"/>
                    </a:lnTo>
                    <a:lnTo>
                      <a:pt x="25" y="10"/>
                    </a:lnTo>
                    <a:lnTo>
                      <a:pt x="25" y="9"/>
                    </a:lnTo>
                    <a:lnTo>
                      <a:pt x="22" y="6"/>
                    </a:lnTo>
                    <a:lnTo>
                      <a:pt x="22" y="4"/>
                    </a:lnTo>
                    <a:lnTo>
                      <a:pt x="21" y="2"/>
                    </a:lnTo>
                    <a:lnTo>
                      <a:pt x="19" y="2"/>
                    </a:lnTo>
                    <a:lnTo>
                      <a:pt x="16" y="0"/>
                    </a:lnTo>
                    <a:lnTo>
                      <a:pt x="12" y="0"/>
                    </a:lnTo>
                  </a:path>
                </a:pathLst>
              </a:custGeom>
              <a:solidFill>
                <a:srgbClr val="FFD900"/>
              </a:solidFill>
              <a:ln w="12700" cap="rnd">
                <a:solidFill>
                  <a:srgbClr val="3366FF"/>
                </a:solidFill>
                <a:round/>
                <a:headEnd/>
                <a:tailEnd/>
              </a:ln>
            </p:spPr>
            <p:txBody>
              <a:bodyPr/>
              <a:lstStyle/>
              <a:p>
                <a:endParaRPr lang="fr-FR"/>
              </a:p>
            </p:txBody>
          </p:sp>
          <p:sp>
            <p:nvSpPr>
              <p:cNvPr id="53426" name="Freeform 139"/>
              <p:cNvSpPr>
                <a:spLocks/>
              </p:cNvSpPr>
              <p:nvPr/>
            </p:nvSpPr>
            <p:spPr bwMode="auto">
              <a:xfrm>
                <a:off x="2565" y="1951"/>
                <a:ext cx="50" cy="93"/>
              </a:xfrm>
              <a:custGeom>
                <a:avLst/>
                <a:gdLst>
                  <a:gd name="T0" fmla="*/ 49 w 50"/>
                  <a:gd name="T1" fmla="*/ 0 h 93"/>
                  <a:gd name="T2" fmla="*/ 0 w 50"/>
                  <a:gd name="T3" fmla="*/ 0 h 93"/>
                  <a:gd name="T4" fmla="*/ 0 w 50"/>
                  <a:gd name="T5" fmla="*/ 92 h 93"/>
                  <a:gd name="T6" fmla="*/ 49 w 50"/>
                  <a:gd name="T7" fmla="*/ 92 h 93"/>
                  <a:gd name="T8" fmla="*/ 49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49" y="0"/>
                    </a:moveTo>
                    <a:lnTo>
                      <a:pt x="0" y="0"/>
                    </a:lnTo>
                    <a:lnTo>
                      <a:pt x="0" y="92"/>
                    </a:lnTo>
                    <a:lnTo>
                      <a:pt x="49" y="92"/>
                    </a:lnTo>
                    <a:lnTo>
                      <a:pt x="49"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27" name="Freeform 140"/>
              <p:cNvSpPr>
                <a:spLocks/>
              </p:cNvSpPr>
              <p:nvPr/>
            </p:nvSpPr>
            <p:spPr bwMode="auto">
              <a:xfrm>
                <a:off x="2573" y="1914"/>
                <a:ext cx="36" cy="35"/>
              </a:xfrm>
              <a:custGeom>
                <a:avLst/>
                <a:gdLst>
                  <a:gd name="T0" fmla="*/ 67 w 35"/>
                  <a:gd name="T1" fmla="*/ 0 h 35"/>
                  <a:gd name="T2" fmla="*/ 12 w 35"/>
                  <a:gd name="T3" fmla="*/ 0 h 35"/>
                  <a:gd name="T4" fmla="*/ 9 w 35"/>
                  <a:gd name="T5" fmla="*/ 2 h 35"/>
                  <a:gd name="T6" fmla="*/ 6 w 35"/>
                  <a:gd name="T7" fmla="*/ 2 h 35"/>
                  <a:gd name="T8" fmla="*/ 6 w 35"/>
                  <a:gd name="T9" fmla="*/ 6 h 35"/>
                  <a:gd name="T10" fmla="*/ 4 w 35"/>
                  <a:gd name="T11" fmla="*/ 8 h 35"/>
                  <a:gd name="T12" fmla="*/ 0 w 35"/>
                  <a:gd name="T13" fmla="*/ 12 h 35"/>
                  <a:gd name="T14" fmla="*/ 0 w 35"/>
                  <a:gd name="T15" fmla="*/ 14 h 35"/>
                  <a:gd name="T16" fmla="*/ 0 w 35"/>
                  <a:gd name="T17" fmla="*/ 16 h 35"/>
                  <a:gd name="T18" fmla="*/ 0 w 35"/>
                  <a:gd name="T19" fmla="*/ 20 h 35"/>
                  <a:gd name="T20" fmla="*/ 0 w 35"/>
                  <a:gd name="T21" fmla="*/ 26 h 35"/>
                  <a:gd name="T22" fmla="*/ 4 w 35"/>
                  <a:gd name="T23" fmla="*/ 28 h 35"/>
                  <a:gd name="T24" fmla="*/ 6 w 35"/>
                  <a:gd name="T25" fmla="*/ 28 h 35"/>
                  <a:gd name="T26" fmla="*/ 6 w 35"/>
                  <a:gd name="T27" fmla="*/ 30 h 35"/>
                  <a:gd name="T28" fmla="*/ 9 w 35"/>
                  <a:gd name="T29" fmla="*/ 34 h 35"/>
                  <a:gd name="T30" fmla="*/ 12 w 35"/>
                  <a:gd name="T31" fmla="*/ 34 h 35"/>
                  <a:gd name="T32" fmla="*/ 67 w 35"/>
                  <a:gd name="T33" fmla="*/ 34 h 35"/>
                  <a:gd name="T34" fmla="*/ 71 w 35"/>
                  <a:gd name="T35" fmla="*/ 34 h 35"/>
                  <a:gd name="T36" fmla="*/ 77 w 35"/>
                  <a:gd name="T37" fmla="*/ 34 h 35"/>
                  <a:gd name="T38" fmla="*/ 83 w 35"/>
                  <a:gd name="T39" fmla="*/ 30 h 35"/>
                  <a:gd name="T40" fmla="*/ 87 w 35"/>
                  <a:gd name="T41" fmla="*/ 28 h 35"/>
                  <a:gd name="T42" fmla="*/ 98 w 35"/>
                  <a:gd name="T43" fmla="*/ 28 h 35"/>
                  <a:gd name="T44" fmla="*/ 98 w 35"/>
                  <a:gd name="T45" fmla="*/ 26 h 35"/>
                  <a:gd name="T46" fmla="*/ 104 w 35"/>
                  <a:gd name="T47" fmla="*/ 20 h 35"/>
                  <a:gd name="T48" fmla="*/ 104 w 35"/>
                  <a:gd name="T49" fmla="*/ 16 h 35"/>
                  <a:gd name="T50" fmla="*/ 104 w 35"/>
                  <a:gd name="T51" fmla="*/ 14 h 35"/>
                  <a:gd name="T52" fmla="*/ 98 w 35"/>
                  <a:gd name="T53" fmla="*/ 12 h 35"/>
                  <a:gd name="T54" fmla="*/ 98 w 35"/>
                  <a:gd name="T55" fmla="*/ 8 h 35"/>
                  <a:gd name="T56" fmla="*/ 87 w 35"/>
                  <a:gd name="T57" fmla="*/ 6 h 35"/>
                  <a:gd name="T58" fmla="*/ 83 w 35"/>
                  <a:gd name="T59" fmla="*/ 2 h 35"/>
                  <a:gd name="T60" fmla="*/ 77 w 35"/>
                  <a:gd name="T61" fmla="*/ 2 h 35"/>
                  <a:gd name="T62" fmla="*/ 71 w 35"/>
                  <a:gd name="T63" fmla="*/ 0 h 35"/>
                  <a:gd name="T64" fmla="*/ 67 w 35"/>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18" y="0"/>
                    </a:moveTo>
                    <a:lnTo>
                      <a:pt x="12" y="0"/>
                    </a:lnTo>
                    <a:lnTo>
                      <a:pt x="9" y="2"/>
                    </a:lnTo>
                    <a:lnTo>
                      <a:pt x="6" y="2"/>
                    </a:lnTo>
                    <a:lnTo>
                      <a:pt x="6" y="6"/>
                    </a:lnTo>
                    <a:lnTo>
                      <a:pt x="4" y="8"/>
                    </a:lnTo>
                    <a:lnTo>
                      <a:pt x="0" y="12"/>
                    </a:lnTo>
                    <a:lnTo>
                      <a:pt x="0" y="14"/>
                    </a:lnTo>
                    <a:lnTo>
                      <a:pt x="0" y="16"/>
                    </a:lnTo>
                    <a:lnTo>
                      <a:pt x="0" y="20"/>
                    </a:lnTo>
                    <a:lnTo>
                      <a:pt x="0" y="26"/>
                    </a:lnTo>
                    <a:lnTo>
                      <a:pt x="4" y="28"/>
                    </a:lnTo>
                    <a:lnTo>
                      <a:pt x="6" y="28"/>
                    </a:lnTo>
                    <a:lnTo>
                      <a:pt x="6" y="30"/>
                    </a:lnTo>
                    <a:lnTo>
                      <a:pt x="9" y="34"/>
                    </a:lnTo>
                    <a:lnTo>
                      <a:pt x="12" y="34"/>
                    </a:lnTo>
                    <a:lnTo>
                      <a:pt x="18" y="34"/>
                    </a:lnTo>
                    <a:lnTo>
                      <a:pt x="20" y="34"/>
                    </a:lnTo>
                    <a:lnTo>
                      <a:pt x="23" y="34"/>
                    </a:lnTo>
                    <a:lnTo>
                      <a:pt x="26" y="30"/>
                    </a:lnTo>
                    <a:lnTo>
                      <a:pt x="28" y="28"/>
                    </a:lnTo>
                    <a:lnTo>
                      <a:pt x="32" y="28"/>
                    </a:lnTo>
                    <a:lnTo>
                      <a:pt x="32" y="26"/>
                    </a:lnTo>
                    <a:lnTo>
                      <a:pt x="34" y="20"/>
                    </a:lnTo>
                    <a:lnTo>
                      <a:pt x="34" y="16"/>
                    </a:lnTo>
                    <a:lnTo>
                      <a:pt x="34" y="14"/>
                    </a:lnTo>
                    <a:lnTo>
                      <a:pt x="32" y="12"/>
                    </a:lnTo>
                    <a:lnTo>
                      <a:pt x="32" y="8"/>
                    </a:lnTo>
                    <a:lnTo>
                      <a:pt x="28" y="6"/>
                    </a:lnTo>
                    <a:lnTo>
                      <a:pt x="26" y="2"/>
                    </a:lnTo>
                    <a:lnTo>
                      <a:pt x="23" y="2"/>
                    </a:lnTo>
                    <a:lnTo>
                      <a:pt x="20" y="0"/>
                    </a:lnTo>
                    <a:lnTo>
                      <a:pt x="18"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28" name="Freeform 141"/>
              <p:cNvSpPr>
                <a:spLocks/>
              </p:cNvSpPr>
              <p:nvPr/>
            </p:nvSpPr>
            <p:spPr bwMode="auto">
              <a:xfrm>
                <a:off x="2589" y="2809"/>
                <a:ext cx="7" cy="11"/>
              </a:xfrm>
              <a:custGeom>
                <a:avLst/>
                <a:gdLst>
                  <a:gd name="T0" fmla="*/ 0 w 10"/>
                  <a:gd name="T1" fmla="*/ 10 h 11"/>
                  <a:gd name="T2" fmla="*/ 1 w 10"/>
                  <a:gd name="T3" fmla="*/ 10 h 11"/>
                  <a:gd name="T4" fmla="*/ 1 w 10"/>
                  <a:gd name="T5" fmla="*/ 0 h 11"/>
                  <a:gd name="T6" fmla="*/ 0 w 10"/>
                  <a:gd name="T7" fmla="*/ 0 h 11"/>
                  <a:gd name="T8" fmla="*/ 0 w 10"/>
                  <a:gd name="T9" fmla="*/ 1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0"/>
                    </a:moveTo>
                    <a:lnTo>
                      <a:pt x="9" y="10"/>
                    </a:lnTo>
                    <a:lnTo>
                      <a:pt x="9" y="0"/>
                    </a:lnTo>
                    <a:lnTo>
                      <a:pt x="0" y="0"/>
                    </a:lnTo>
                    <a:lnTo>
                      <a:pt x="0" y="10"/>
                    </a:lnTo>
                  </a:path>
                </a:pathLst>
              </a:custGeom>
              <a:solidFill>
                <a:srgbClr val="FFD900"/>
              </a:solidFill>
              <a:ln w="12700" cap="rnd">
                <a:solidFill>
                  <a:srgbClr val="3366FF"/>
                </a:solidFill>
                <a:round/>
                <a:headEnd/>
                <a:tailEnd/>
              </a:ln>
            </p:spPr>
            <p:txBody>
              <a:bodyPr/>
              <a:lstStyle/>
              <a:p>
                <a:endParaRPr lang="fr-FR"/>
              </a:p>
            </p:txBody>
          </p:sp>
          <p:sp>
            <p:nvSpPr>
              <p:cNvPr id="53429" name="Freeform 142"/>
              <p:cNvSpPr>
                <a:spLocks/>
              </p:cNvSpPr>
              <p:nvPr/>
            </p:nvSpPr>
            <p:spPr bwMode="auto">
              <a:xfrm>
                <a:off x="2583" y="2809"/>
                <a:ext cx="16" cy="20"/>
              </a:xfrm>
              <a:custGeom>
                <a:avLst/>
                <a:gdLst>
                  <a:gd name="T0" fmla="*/ 0 w 16"/>
                  <a:gd name="T1" fmla="*/ 10 h 21"/>
                  <a:gd name="T2" fmla="*/ 15 w 16"/>
                  <a:gd name="T3" fmla="*/ 10 h 21"/>
                  <a:gd name="T4" fmla="*/ 15 w 16"/>
                  <a:gd name="T5" fmla="*/ 0 h 21"/>
                  <a:gd name="T6" fmla="*/ 0 w 16"/>
                  <a:gd name="T7" fmla="*/ 0 h 21"/>
                  <a:gd name="T8" fmla="*/ 0 w 16"/>
                  <a:gd name="T9" fmla="*/ 1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0"/>
                    </a:moveTo>
                    <a:lnTo>
                      <a:pt x="15" y="20"/>
                    </a:lnTo>
                    <a:lnTo>
                      <a:pt x="15" y="0"/>
                    </a:lnTo>
                    <a:lnTo>
                      <a:pt x="0" y="0"/>
                    </a:lnTo>
                    <a:lnTo>
                      <a:pt x="0" y="2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30" name="Freeform 143"/>
              <p:cNvSpPr>
                <a:spLocks/>
              </p:cNvSpPr>
              <p:nvPr/>
            </p:nvSpPr>
            <p:spPr bwMode="auto">
              <a:xfrm>
                <a:off x="2583" y="2060"/>
                <a:ext cx="24" cy="30"/>
              </a:xfrm>
              <a:custGeom>
                <a:avLst/>
                <a:gdLst>
                  <a:gd name="T0" fmla="*/ 10 w 24"/>
                  <a:gd name="T1" fmla="*/ 0 h 30"/>
                  <a:gd name="T2" fmla="*/ 9 w 24"/>
                  <a:gd name="T3" fmla="*/ 3 h 30"/>
                  <a:gd name="T4" fmla="*/ 7 w 24"/>
                  <a:gd name="T5" fmla="*/ 3 h 30"/>
                  <a:gd name="T6" fmla="*/ 4 w 24"/>
                  <a:gd name="T7" fmla="*/ 3 h 30"/>
                  <a:gd name="T8" fmla="*/ 4 w 24"/>
                  <a:gd name="T9" fmla="*/ 5 h 30"/>
                  <a:gd name="T10" fmla="*/ 3 w 24"/>
                  <a:gd name="T11" fmla="*/ 7 h 30"/>
                  <a:gd name="T12" fmla="*/ 0 w 24"/>
                  <a:gd name="T13" fmla="*/ 9 h 30"/>
                  <a:gd name="T14" fmla="*/ 0 w 24"/>
                  <a:gd name="T15" fmla="*/ 14 h 30"/>
                  <a:gd name="T16" fmla="*/ 0 w 24"/>
                  <a:gd name="T17" fmla="*/ 15 h 30"/>
                  <a:gd name="T18" fmla="*/ 0 w 24"/>
                  <a:gd name="T19" fmla="*/ 18 h 30"/>
                  <a:gd name="T20" fmla="*/ 0 w 24"/>
                  <a:gd name="T21" fmla="*/ 20 h 30"/>
                  <a:gd name="T22" fmla="*/ 3 w 24"/>
                  <a:gd name="T23" fmla="*/ 22 h 30"/>
                  <a:gd name="T24" fmla="*/ 4 w 24"/>
                  <a:gd name="T25" fmla="*/ 24 h 30"/>
                  <a:gd name="T26" fmla="*/ 4 w 24"/>
                  <a:gd name="T27" fmla="*/ 26 h 30"/>
                  <a:gd name="T28" fmla="*/ 7 w 24"/>
                  <a:gd name="T29" fmla="*/ 29 h 30"/>
                  <a:gd name="T30" fmla="*/ 9 w 24"/>
                  <a:gd name="T31" fmla="*/ 29 h 30"/>
                  <a:gd name="T32" fmla="*/ 10 w 24"/>
                  <a:gd name="T33" fmla="*/ 29 h 30"/>
                  <a:gd name="T34" fmla="*/ 14 w 24"/>
                  <a:gd name="T35" fmla="*/ 29 h 30"/>
                  <a:gd name="T36" fmla="*/ 17 w 24"/>
                  <a:gd name="T37" fmla="*/ 29 h 30"/>
                  <a:gd name="T38" fmla="*/ 17 w 24"/>
                  <a:gd name="T39" fmla="*/ 26 h 30"/>
                  <a:gd name="T40" fmla="*/ 19 w 24"/>
                  <a:gd name="T41" fmla="*/ 24 h 30"/>
                  <a:gd name="T42" fmla="*/ 20 w 24"/>
                  <a:gd name="T43" fmla="*/ 22 h 30"/>
                  <a:gd name="T44" fmla="*/ 23 w 24"/>
                  <a:gd name="T45" fmla="*/ 20 h 30"/>
                  <a:gd name="T46" fmla="*/ 23 w 24"/>
                  <a:gd name="T47" fmla="*/ 18 h 30"/>
                  <a:gd name="T48" fmla="*/ 23 w 24"/>
                  <a:gd name="T49" fmla="*/ 15 h 30"/>
                  <a:gd name="T50" fmla="*/ 23 w 24"/>
                  <a:gd name="T51" fmla="*/ 14 h 30"/>
                  <a:gd name="T52" fmla="*/ 23 w 24"/>
                  <a:gd name="T53" fmla="*/ 9 h 30"/>
                  <a:gd name="T54" fmla="*/ 20 w 24"/>
                  <a:gd name="T55" fmla="*/ 7 h 30"/>
                  <a:gd name="T56" fmla="*/ 19 w 24"/>
                  <a:gd name="T57" fmla="*/ 5 h 30"/>
                  <a:gd name="T58" fmla="*/ 17 w 24"/>
                  <a:gd name="T59" fmla="*/ 3 h 30"/>
                  <a:gd name="T60" fmla="*/ 14 w 24"/>
                  <a:gd name="T61" fmla="*/ 3 h 30"/>
                  <a:gd name="T62" fmla="*/ 10 w 24"/>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0"/>
                  <a:gd name="T98" fmla="*/ 24 w 2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0">
                    <a:moveTo>
                      <a:pt x="10" y="0"/>
                    </a:moveTo>
                    <a:lnTo>
                      <a:pt x="9" y="3"/>
                    </a:lnTo>
                    <a:lnTo>
                      <a:pt x="7" y="3"/>
                    </a:lnTo>
                    <a:lnTo>
                      <a:pt x="4" y="3"/>
                    </a:lnTo>
                    <a:lnTo>
                      <a:pt x="4" y="5"/>
                    </a:lnTo>
                    <a:lnTo>
                      <a:pt x="3" y="7"/>
                    </a:lnTo>
                    <a:lnTo>
                      <a:pt x="0" y="9"/>
                    </a:lnTo>
                    <a:lnTo>
                      <a:pt x="0" y="14"/>
                    </a:lnTo>
                    <a:lnTo>
                      <a:pt x="0" y="15"/>
                    </a:lnTo>
                    <a:lnTo>
                      <a:pt x="0" y="18"/>
                    </a:lnTo>
                    <a:lnTo>
                      <a:pt x="0" y="20"/>
                    </a:lnTo>
                    <a:lnTo>
                      <a:pt x="3" y="22"/>
                    </a:lnTo>
                    <a:lnTo>
                      <a:pt x="4" y="24"/>
                    </a:lnTo>
                    <a:lnTo>
                      <a:pt x="4" y="26"/>
                    </a:lnTo>
                    <a:lnTo>
                      <a:pt x="7" y="29"/>
                    </a:lnTo>
                    <a:lnTo>
                      <a:pt x="9" y="29"/>
                    </a:lnTo>
                    <a:lnTo>
                      <a:pt x="10" y="29"/>
                    </a:lnTo>
                    <a:lnTo>
                      <a:pt x="14" y="29"/>
                    </a:lnTo>
                    <a:lnTo>
                      <a:pt x="17" y="29"/>
                    </a:lnTo>
                    <a:lnTo>
                      <a:pt x="17" y="26"/>
                    </a:lnTo>
                    <a:lnTo>
                      <a:pt x="19" y="24"/>
                    </a:lnTo>
                    <a:lnTo>
                      <a:pt x="20" y="22"/>
                    </a:lnTo>
                    <a:lnTo>
                      <a:pt x="23" y="20"/>
                    </a:lnTo>
                    <a:lnTo>
                      <a:pt x="23" y="18"/>
                    </a:lnTo>
                    <a:lnTo>
                      <a:pt x="23" y="15"/>
                    </a:lnTo>
                    <a:lnTo>
                      <a:pt x="23" y="14"/>
                    </a:lnTo>
                    <a:lnTo>
                      <a:pt x="23" y="9"/>
                    </a:lnTo>
                    <a:lnTo>
                      <a:pt x="20" y="7"/>
                    </a:lnTo>
                    <a:lnTo>
                      <a:pt x="19" y="5"/>
                    </a:lnTo>
                    <a:lnTo>
                      <a:pt x="17" y="3"/>
                    </a:lnTo>
                    <a:lnTo>
                      <a:pt x="14" y="3"/>
                    </a:lnTo>
                    <a:lnTo>
                      <a:pt x="10" y="0"/>
                    </a:lnTo>
                  </a:path>
                </a:pathLst>
              </a:custGeom>
              <a:solidFill>
                <a:srgbClr val="FFFFFD"/>
              </a:solidFill>
              <a:ln w="12700" cap="rnd">
                <a:solidFill>
                  <a:srgbClr val="3366FF"/>
                </a:solidFill>
                <a:round/>
                <a:headEnd/>
                <a:tailEnd/>
              </a:ln>
            </p:spPr>
            <p:txBody>
              <a:bodyPr/>
              <a:lstStyle/>
              <a:p>
                <a:endParaRPr lang="fr-FR"/>
              </a:p>
            </p:txBody>
          </p:sp>
          <p:sp>
            <p:nvSpPr>
              <p:cNvPr id="53431" name="Freeform 144"/>
              <p:cNvSpPr>
                <a:spLocks/>
              </p:cNvSpPr>
              <p:nvPr/>
            </p:nvSpPr>
            <p:spPr bwMode="auto">
              <a:xfrm>
                <a:off x="2580" y="2055"/>
                <a:ext cx="33" cy="40"/>
              </a:xfrm>
              <a:custGeom>
                <a:avLst/>
                <a:gdLst>
                  <a:gd name="T0" fmla="*/ 18 w 33"/>
                  <a:gd name="T1" fmla="*/ 0 h 38"/>
                  <a:gd name="T2" fmla="*/ 14 w 33"/>
                  <a:gd name="T3" fmla="*/ 0 h 38"/>
                  <a:gd name="T4" fmla="*/ 8 w 33"/>
                  <a:gd name="T5" fmla="*/ 2 h 38"/>
                  <a:gd name="T6" fmla="*/ 6 w 33"/>
                  <a:gd name="T7" fmla="*/ 2 h 38"/>
                  <a:gd name="T8" fmla="*/ 6 w 33"/>
                  <a:gd name="T9" fmla="*/ 5 h 38"/>
                  <a:gd name="T10" fmla="*/ 4 w 33"/>
                  <a:gd name="T11" fmla="*/ 8 h 38"/>
                  <a:gd name="T12" fmla="*/ 0 w 33"/>
                  <a:gd name="T13" fmla="*/ 102 h 38"/>
                  <a:gd name="T14" fmla="*/ 0 w 33"/>
                  <a:gd name="T15" fmla="*/ 119 h 38"/>
                  <a:gd name="T16" fmla="*/ 0 w 33"/>
                  <a:gd name="T17" fmla="*/ 154 h 38"/>
                  <a:gd name="T18" fmla="*/ 0 w 33"/>
                  <a:gd name="T19" fmla="*/ 189 h 38"/>
                  <a:gd name="T20" fmla="*/ 0 w 33"/>
                  <a:gd name="T21" fmla="*/ 209 h 38"/>
                  <a:gd name="T22" fmla="*/ 4 w 33"/>
                  <a:gd name="T23" fmla="*/ 257 h 38"/>
                  <a:gd name="T24" fmla="*/ 6 w 33"/>
                  <a:gd name="T25" fmla="*/ 271 h 38"/>
                  <a:gd name="T26" fmla="*/ 6 w 33"/>
                  <a:gd name="T27" fmla="*/ 285 h 38"/>
                  <a:gd name="T28" fmla="*/ 8 w 33"/>
                  <a:gd name="T29" fmla="*/ 316 h 38"/>
                  <a:gd name="T30" fmla="*/ 14 w 33"/>
                  <a:gd name="T31" fmla="*/ 316 h 38"/>
                  <a:gd name="T32" fmla="*/ 18 w 33"/>
                  <a:gd name="T33" fmla="*/ 316 h 38"/>
                  <a:gd name="T34" fmla="*/ 20 w 33"/>
                  <a:gd name="T35" fmla="*/ 316 h 38"/>
                  <a:gd name="T36" fmla="*/ 23 w 33"/>
                  <a:gd name="T37" fmla="*/ 316 h 38"/>
                  <a:gd name="T38" fmla="*/ 26 w 33"/>
                  <a:gd name="T39" fmla="*/ 285 h 38"/>
                  <a:gd name="T40" fmla="*/ 26 w 33"/>
                  <a:gd name="T41" fmla="*/ 271 h 38"/>
                  <a:gd name="T42" fmla="*/ 28 w 33"/>
                  <a:gd name="T43" fmla="*/ 257 h 38"/>
                  <a:gd name="T44" fmla="*/ 32 w 33"/>
                  <a:gd name="T45" fmla="*/ 209 h 38"/>
                  <a:gd name="T46" fmla="*/ 32 w 33"/>
                  <a:gd name="T47" fmla="*/ 189 h 38"/>
                  <a:gd name="T48" fmla="*/ 32 w 33"/>
                  <a:gd name="T49" fmla="*/ 154 h 38"/>
                  <a:gd name="T50" fmla="*/ 32 w 33"/>
                  <a:gd name="T51" fmla="*/ 119 h 38"/>
                  <a:gd name="T52" fmla="*/ 32 w 33"/>
                  <a:gd name="T53" fmla="*/ 102 h 38"/>
                  <a:gd name="T54" fmla="*/ 28 w 33"/>
                  <a:gd name="T55" fmla="*/ 8 h 38"/>
                  <a:gd name="T56" fmla="*/ 26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8" y="2"/>
                    </a:lnTo>
                    <a:lnTo>
                      <a:pt x="6" y="2"/>
                    </a:lnTo>
                    <a:lnTo>
                      <a:pt x="6" y="5"/>
                    </a:lnTo>
                    <a:lnTo>
                      <a:pt x="4" y="8"/>
                    </a:lnTo>
                    <a:lnTo>
                      <a:pt x="0" y="11"/>
                    </a:lnTo>
                    <a:lnTo>
                      <a:pt x="0" y="14"/>
                    </a:lnTo>
                    <a:lnTo>
                      <a:pt x="0" y="19"/>
                    </a:lnTo>
                    <a:lnTo>
                      <a:pt x="0" y="23"/>
                    </a:lnTo>
                    <a:lnTo>
                      <a:pt x="0" y="25"/>
                    </a:lnTo>
                    <a:lnTo>
                      <a:pt x="4" y="29"/>
                    </a:lnTo>
                    <a:lnTo>
                      <a:pt x="6" y="31"/>
                    </a:lnTo>
                    <a:lnTo>
                      <a:pt x="6" y="33"/>
                    </a:lnTo>
                    <a:lnTo>
                      <a:pt x="8" y="37"/>
                    </a:lnTo>
                    <a:lnTo>
                      <a:pt x="14" y="37"/>
                    </a:lnTo>
                    <a:lnTo>
                      <a:pt x="18" y="37"/>
                    </a:lnTo>
                    <a:lnTo>
                      <a:pt x="20" y="37"/>
                    </a:lnTo>
                    <a:lnTo>
                      <a:pt x="23" y="37"/>
                    </a:lnTo>
                    <a:lnTo>
                      <a:pt x="26" y="33"/>
                    </a:lnTo>
                    <a:lnTo>
                      <a:pt x="26" y="31"/>
                    </a:lnTo>
                    <a:lnTo>
                      <a:pt x="28" y="29"/>
                    </a:lnTo>
                    <a:lnTo>
                      <a:pt x="32" y="25"/>
                    </a:lnTo>
                    <a:lnTo>
                      <a:pt x="32" y="23"/>
                    </a:lnTo>
                    <a:lnTo>
                      <a:pt x="32" y="19"/>
                    </a:lnTo>
                    <a:lnTo>
                      <a:pt x="32" y="14"/>
                    </a:lnTo>
                    <a:lnTo>
                      <a:pt x="32" y="11"/>
                    </a:lnTo>
                    <a:lnTo>
                      <a:pt x="28" y="8"/>
                    </a:lnTo>
                    <a:lnTo>
                      <a:pt x="26" y="5"/>
                    </a:lnTo>
                    <a:lnTo>
                      <a:pt x="26" y="2"/>
                    </a:lnTo>
                    <a:lnTo>
                      <a:pt x="23" y="2"/>
                    </a:lnTo>
                    <a:lnTo>
                      <a:pt x="20" y="0"/>
                    </a:lnTo>
                    <a:lnTo>
                      <a:pt x="18"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432" name="Line 145"/>
              <p:cNvSpPr>
                <a:spLocks noChangeShapeType="1"/>
              </p:cNvSpPr>
              <p:nvPr/>
            </p:nvSpPr>
            <p:spPr bwMode="auto">
              <a:xfrm>
                <a:off x="2589" y="2088"/>
                <a:ext cx="0" cy="713"/>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433" name="Freeform 146"/>
              <p:cNvSpPr>
                <a:spLocks/>
              </p:cNvSpPr>
              <p:nvPr/>
            </p:nvSpPr>
            <p:spPr bwMode="auto">
              <a:xfrm>
                <a:off x="2560" y="1986"/>
                <a:ext cx="6" cy="28"/>
              </a:xfrm>
              <a:custGeom>
                <a:avLst/>
                <a:gdLst>
                  <a:gd name="T0" fmla="*/ 0 w 6"/>
                  <a:gd name="T1" fmla="*/ 0 h 28"/>
                  <a:gd name="T2" fmla="*/ 5 w 6"/>
                  <a:gd name="T3" fmla="*/ 0 h 28"/>
                  <a:gd name="T4" fmla="*/ 5 w 6"/>
                  <a:gd name="T5" fmla="*/ 27 h 28"/>
                  <a:gd name="T6" fmla="*/ 0 w 6"/>
                  <a:gd name="T7" fmla="*/ 27 h 28"/>
                  <a:gd name="T8" fmla="*/ 0 w 6"/>
                  <a:gd name="T9" fmla="*/ 0 h 28"/>
                  <a:gd name="T10" fmla="*/ 0 60000 65536"/>
                  <a:gd name="T11" fmla="*/ 0 60000 65536"/>
                  <a:gd name="T12" fmla="*/ 0 60000 65536"/>
                  <a:gd name="T13" fmla="*/ 0 60000 65536"/>
                  <a:gd name="T14" fmla="*/ 0 60000 65536"/>
                  <a:gd name="T15" fmla="*/ 0 w 6"/>
                  <a:gd name="T16" fmla="*/ 0 h 28"/>
                  <a:gd name="T17" fmla="*/ 6 w 6"/>
                  <a:gd name="T18" fmla="*/ 28 h 28"/>
                </a:gdLst>
                <a:ahLst/>
                <a:cxnLst>
                  <a:cxn ang="T10">
                    <a:pos x="T0" y="T1"/>
                  </a:cxn>
                  <a:cxn ang="T11">
                    <a:pos x="T2" y="T3"/>
                  </a:cxn>
                  <a:cxn ang="T12">
                    <a:pos x="T4" y="T5"/>
                  </a:cxn>
                  <a:cxn ang="T13">
                    <a:pos x="T6" y="T7"/>
                  </a:cxn>
                  <a:cxn ang="T14">
                    <a:pos x="T8" y="T9"/>
                  </a:cxn>
                </a:cxnLst>
                <a:rect l="T15" t="T16" r="T17" b="T18"/>
                <a:pathLst>
                  <a:path w="6" h="28">
                    <a:moveTo>
                      <a:pt x="0" y="0"/>
                    </a:moveTo>
                    <a:lnTo>
                      <a:pt x="5" y="0"/>
                    </a:lnTo>
                    <a:lnTo>
                      <a:pt x="5" y="27"/>
                    </a:lnTo>
                    <a:lnTo>
                      <a:pt x="0" y="27"/>
                    </a:lnTo>
                    <a:lnTo>
                      <a:pt x="0" y="0"/>
                    </a:lnTo>
                  </a:path>
                </a:pathLst>
              </a:custGeom>
              <a:solidFill>
                <a:srgbClr val="E6C000"/>
              </a:solidFill>
              <a:ln w="12700" cap="rnd">
                <a:solidFill>
                  <a:srgbClr val="3366FF"/>
                </a:solidFill>
                <a:round/>
                <a:headEnd/>
                <a:tailEnd/>
              </a:ln>
            </p:spPr>
            <p:txBody>
              <a:bodyPr/>
              <a:lstStyle/>
              <a:p>
                <a:endParaRPr lang="fr-FR"/>
              </a:p>
            </p:txBody>
          </p:sp>
          <p:sp>
            <p:nvSpPr>
              <p:cNvPr id="53434" name="Freeform 147"/>
              <p:cNvSpPr>
                <a:spLocks/>
              </p:cNvSpPr>
              <p:nvPr/>
            </p:nvSpPr>
            <p:spPr bwMode="auto">
              <a:xfrm>
                <a:off x="2598" y="1922"/>
                <a:ext cx="5" cy="3"/>
              </a:xfrm>
              <a:custGeom>
                <a:avLst/>
                <a:gdLst>
                  <a:gd name="T0" fmla="*/ 2 w 5"/>
                  <a:gd name="T1" fmla="*/ 0 h 5"/>
                  <a:gd name="T2" fmla="*/ 2 w 5"/>
                  <a:gd name="T3" fmla="*/ 0 h 5"/>
                  <a:gd name="T4" fmla="*/ 1 w 5"/>
                  <a:gd name="T5" fmla="*/ 0 h 5"/>
                  <a:gd name="T6" fmla="*/ 1 w 5"/>
                  <a:gd name="T7" fmla="*/ 1 h 5"/>
                  <a:gd name="T8" fmla="*/ 0 w 5"/>
                  <a:gd name="T9" fmla="*/ 1 h 5"/>
                  <a:gd name="T10" fmla="*/ 0 w 5"/>
                  <a:gd name="T11" fmla="*/ 1 h 5"/>
                  <a:gd name="T12" fmla="*/ 0 w 5"/>
                  <a:gd name="T13" fmla="*/ 1 h 5"/>
                  <a:gd name="T14" fmla="*/ 0 w 5"/>
                  <a:gd name="T15" fmla="*/ 1 h 5"/>
                  <a:gd name="T16" fmla="*/ 1 w 5"/>
                  <a:gd name="T17" fmla="*/ 1 h 5"/>
                  <a:gd name="T18" fmla="*/ 2 w 5"/>
                  <a:gd name="T19" fmla="*/ 1 h 5"/>
                  <a:gd name="T20" fmla="*/ 3 w 5"/>
                  <a:gd name="T21" fmla="*/ 1 h 5"/>
                  <a:gd name="T22" fmla="*/ 3 w 5"/>
                  <a:gd name="T23" fmla="*/ 1 h 5"/>
                  <a:gd name="T24" fmla="*/ 3 w 5"/>
                  <a:gd name="T25" fmla="*/ 1 h 5"/>
                  <a:gd name="T26" fmla="*/ 3 w 5"/>
                  <a:gd name="T27" fmla="*/ 1 h 5"/>
                  <a:gd name="T28" fmla="*/ 4 w 5"/>
                  <a:gd name="T29" fmla="*/ 1 h 5"/>
                  <a:gd name="T30" fmla="*/ 4 w 5"/>
                  <a:gd name="T31" fmla="*/ 1 h 5"/>
                  <a:gd name="T32" fmla="*/ 3 w 5"/>
                  <a:gd name="T33" fmla="*/ 1 h 5"/>
                  <a:gd name="T34" fmla="*/ 3 w 5"/>
                  <a:gd name="T35" fmla="*/ 0 h 5"/>
                  <a:gd name="T36" fmla="*/ 3 w 5"/>
                  <a:gd name="T37" fmla="*/ 0 h 5"/>
                  <a:gd name="T38" fmla="*/ 2 w 5"/>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5"/>
                  <a:gd name="T62" fmla="*/ 5 w 5"/>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5">
                    <a:moveTo>
                      <a:pt x="2" y="0"/>
                    </a:moveTo>
                    <a:lnTo>
                      <a:pt x="2" y="0"/>
                    </a:lnTo>
                    <a:lnTo>
                      <a:pt x="1" y="0"/>
                    </a:lnTo>
                    <a:lnTo>
                      <a:pt x="1" y="1"/>
                    </a:lnTo>
                    <a:lnTo>
                      <a:pt x="0" y="1"/>
                    </a:lnTo>
                    <a:lnTo>
                      <a:pt x="0" y="2"/>
                    </a:lnTo>
                    <a:lnTo>
                      <a:pt x="0" y="3"/>
                    </a:lnTo>
                    <a:lnTo>
                      <a:pt x="1" y="3"/>
                    </a:lnTo>
                    <a:lnTo>
                      <a:pt x="2" y="4"/>
                    </a:lnTo>
                    <a:lnTo>
                      <a:pt x="3" y="4"/>
                    </a:lnTo>
                    <a:lnTo>
                      <a:pt x="3" y="3"/>
                    </a:lnTo>
                    <a:lnTo>
                      <a:pt x="3" y="2"/>
                    </a:lnTo>
                    <a:lnTo>
                      <a:pt x="4" y="2"/>
                    </a:lnTo>
                    <a:lnTo>
                      <a:pt x="3" y="1"/>
                    </a:lnTo>
                    <a:lnTo>
                      <a:pt x="3" y="0"/>
                    </a:lnTo>
                    <a:lnTo>
                      <a:pt x="2" y="0"/>
                    </a:lnTo>
                  </a:path>
                </a:pathLst>
              </a:custGeom>
              <a:solidFill>
                <a:srgbClr val="FFFF00"/>
              </a:solidFill>
              <a:ln w="12700" cap="rnd">
                <a:solidFill>
                  <a:srgbClr val="3366FF"/>
                </a:solidFill>
                <a:round/>
                <a:headEnd/>
                <a:tailEnd/>
              </a:ln>
            </p:spPr>
            <p:txBody>
              <a:bodyPr/>
              <a:lstStyle/>
              <a:p>
                <a:endParaRPr lang="fr-FR"/>
              </a:p>
            </p:txBody>
          </p:sp>
          <p:sp>
            <p:nvSpPr>
              <p:cNvPr id="53435" name="Freeform 148"/>
              <p:cNvSpPr>
                <a:spLocks/>
              </p:cNvSpPr>
              <p:nvPr/>
            </p:nvSpPr>
            <p:spPr bwMode="auto">
              <a:xfrm>
                <a:off x="2587" y="1957"/>
                <a:ext cx="22" cy="55"/>
              </a:xfrm>
              <a:custGeom>
                <a:avLst/>
                <a:gdLst>
                  <a:gd name="T0" fmla="*/ 0 w 22"/>
                  <a:gd name="T1" fmla="*/ 0 h 55"/>
                  <a:gd name="T2" fmla="*/ 21 w 22"/>
                  <a:gd name="T3" fmla="*/ 0 h 55"/>
                  <a:gd name="T4" fmla="*/ 21 w 22"/>
                  <a:gd name="T5" fmla="*/ 54 h 55"/>
                  <a:gd name="T6" fmla="*/ 21 w 22"/>
                  <a:gd name="T7" fmla="*/ 44 h 55"/>
                  <a:gd name="T8" fmla="*/ 19 w 22"/>
                  <a:gd name="T9" fmla="*/ 37 h 55"/>
                  <a:gd name="T10" fmla="*/ 19 w 22"/>
                  <a:gd name="T11" fmla="*/ 30 h 55"/>
                  <a:gd name="T12" fmla="*/ 19 w 22"/>
                  <a:gd name="T13" fmla="*/ 24 h 55"/>
                  <a:gd name="T14" fmla="*/ 19 w 22"/>
                  <a:gd name="T15" fmla="*/ 19 h 55"/>
                  <a:gd name="T16" fmla="*/ 17 w 22"/>
                  <a:gd name="T17" fmla="*/ 14 h 55"/>
                  <a:gd name="T18" fmla="*/ 17 w 22"/>
                  <a:gd name="T19" fmla="*/ 12 h 55"/>
                  <a:gd name="T20" fmla="*/ 17 w 22"/>
                  <a:gd name="T21" fmla="*/ 10 h 55"/>
                  <a:gd name="T22" fmla="*/ 15 w 22"/>
                  <a:gd name="T23" fmla="*/ 7 h 55"/>
                  <a:gd name="T24" fmla="*/ 14 w 22"/>
                  <a:gd name="T25" fmla="*/ 5 h 55"/>
                  <a:gd name="T26" fmla="*/ 11 w 22"/>
                  <a:gd name="T27" fmla="*/ 5 h 55"/>
                  <a:gd name="T28" fmla="*/ 10 w 22"/>
                  <a:gd name="T29" fmla="*/ 2 h 55"/>
                  <a:gd name="T30" fmla="*/ 6 w 22"/>
                  <a:gd name="T31" fmla="*/ 2 h 55"/>
                  <a:gd name="T32" fmla="*/ 4 w 22"/>
                  <a:gd name="T33" fmla="*/ 2 h 55"/>
                  <a:gd name="T34" fmla="*/ 0 w 22"/>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55"/>
                  <a:gd name="T56" fmla="*/ 22 w 22"/>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55">
                    <a:moveTo>
                      <a:pt x="0" y="0"/>
                    </a:moveTo>
                    <a:lnTo>
                      <a:pt x="21" y="0"/>
                    </a:lnTo>
                    <a:lnTo>
                      <a:pt x="21" y="54"/>
                    </a:lnTo>
                    <a:lnTo>
                      <a:pt x="21" y="44"/>
                    </a:lnTo>
                    <a:lnTo>
                      <a:pt x="19" y="37"/>
                    </a:lnTo>
                    <a:lnTo>
                      <a:pt x="19" y="30"/>
                    </a:lnTo>
                    <a:lnTo>
                      <a:pt x="19" y="24"/>
                    </a:lnTo>
                    <a:lnTo>
                      <a:pt x="19" y="19"/>
                    </a:lnTo>
                    <a:lnTo>
                      <a:pt x="17" y="14"/>
                    </a:lnTo>
                    <a:lnTo>
                      <a:pt x="17" y="12"/>
                    </a:lnTo>
                    <a:lnTo>
                      <a:pt x="17" y="10"/>
                    </a:lnTo>
                    <a:lnTo>
                      <a:pt x="15" y="7"/>
                    </a:lnTo>
                    <a:lnTo>
                      <a:pt x="14" y="5"/>
                    </a:lnTo>
                    <a:lnTo>
                      <a:pt x="11" y="5"/>
                    </a:lnTo>
                    <a:lnTo>
                      <a:pt x="10" y="2"/>
                    </a:lnTo>
                    <a:lnTo>
                      <a:pt x="6" y="2"/>
                    </a:lnTo>
                    <a:lnTo>
                      <a:pt x="4" y="2"/>
                    </a:lnTo>
                    <a:lnTo>
                      <a:pt x="0" y="0"/>
                    </a:lnTo>
                  </a:path>
                </a:pathLst>
              </a:custGeom>
              <a:solidFill>
                <a:srgbClr val="FFFF00"/>
              </a:solidFill>
              <a:ln w="12700" cap="rnd">
                <a:solidFill>
                  <a:srgbClr val="3366FF"/>
                </a:solidFill>
                <a:round/>
                <a:headEnd/>
                <a:tailEnd/>
              </a:ln>
            </p:spPr>
            <p:txBody>
              <a:bodyPr/>
              <a:lstStyle/>
              <a:p>
                <a:endParaRPr lang="fr-FR"/>
              </a:p>
            </p:txBody>
          </p:sp>
          <p:sp>
            <p:nvSpPr>
              <p:cNvPr id="53436" name="Freeform 149"/>
              <p:cNvSpPr>
                <a:spLocks/>
              </p:cNvSpPr>
              <p:nvPr/>
            </p:nvSpPr>
            <p:spPr bwMode="auto">
              <a:xfrm>
                <a:off x="2780" y="2726"/>
                <a:ext cx="20" cy="25"/>
              </a:xfrm>
              <a:custGeom>
                <a:avLst/>
                <a:gdLst>
                  <a:gd name="T0" fmla="*/ 13 w 20"/>
                  <a:gd name="T1" fmla="*/ 24 h 25"/>
                  <a:gd name="T2" fmla="*/ 15 w 20"/>
                  <a:gd name="T3" fmla="*/ 16 h 25"/>
                  <a:gd name="T4" fmla="*/ 17 w 20"/>
                  <a:gd name="T5" fmla="*/ 8 h 25"/>
                  <a:gd name="T6" fmla="*/ 19 w 20"/>
                  <a:gd name="T7" fmla="*/ 3 h 25"/>
                  <a:gd name="T8" fmla="*/ 19 w 20"/>
                  <a:gd name="T9" fmla="*/ 0 h 25"/>
                  <a:gd name="T10" fmla="*/ 15 w 20"/>
                  <a:gd name="T11" fmla="*/ 6 h 25"/>
                  <a:gd name="T12" fmla="*/ 13 w 20"/>
                  <a:gd name="T13" fmla="*/ 10 h 25"/>
                  <a:gd name="T14" fmla="*/ 7 w 20"/>
                  <a:gd name="T15" fmla="*/ 16 h 25"/>
                  <a:gd name="T16" fmla="*/ 4 w 20"/>
                  <a:gd name="T17" fmla="*/ 21 h 25"/>
                  <a:gd name="T18" fmla="*/ 0 w 20"/>
                  <a:gd name="T19" fmla="*/ 24 h 25"/>
                  <a:gd name="T20" fmla="*/ 13 w 20"/>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3" y="10"/>
                    </a:lnTo>
                    <a:lnTo>
                      <a:pt x="7" y="16"/>
                    </a:lnTo>
                    <a:lnTo>
                      <a:pt x="4" y="21"/>
                    </a:lnTo>
                    <a:lnTo>
                      <a:pt x="0" y="24"/>
                    </a:lnTo>
                    <a:lnTo>
                      <a:pt x="13" y="24"/>
                    </a:lnTo>
                  </a:path>
                </a:pathLst>
              </a:custGeom>
              <a:solidFill>
                <a:srgbClr val="FFFF00"/>
              </a:solidFill>
              <a:ln w="12700" cap="rnd">
                <a:solidFill>
                  <a:srgbClr val="3366FF"/>
                </a:solidFill>
                <a:round/>
                <a:headEnd/>
                <a:tailEnd/>
              </a:ln>
            </p:spPr>
            <p:txBody>
              <a:bodyPr/>
              <a:lstStyle/>
              <a:p>
                <a:endParaRPr lang="fr-FR"/>
              </a:p>
            </p:txBody>
          </p:sp>
          <p:sp>
            <p:nvSpPr>
              <p:cNvPr id="53437" name="Freeform 150"/>
              <p:cNvSpPr>
                <a:spLocks/>
              </p:cNvSpPr>
              <p:nvPr/>
            </p:nvSpPr>
            <p:spPr bwMode="auto">
              <a:xfrm>
                <a:off x="2592" y="2673"/>
                <a:ext cx="189" cy="78"/>
              </a:xfrm>
              <a:custGeom>
                <a:avLst/>
                <a:gdLst>
                  <a:gd name="T0" fmla="*/ 155 w 189"/>
                  <a:gd name="T1" fmla="*/ 75 h 78"/>
                  <a:gd name="T2" fmla="*/ 164 w 189"/>
                  <a:gd name="T3" fmla="*/ 70 h 78"/>
                  <a:gd name="T4" fmla="*/ 172 w 189"/>
                  <a:gd name="T5" fmla="*/ 64 h 78"/>
                  <a:gd name="T6" fmla="*/ 178 w 189"/>
                  <a:gd name="T7" fmla="*/ 60 h 78"/>
                  <a:gd name="T8" fmla="*/ 183 w 189"/>
                  <a:gd name="T9" fmla="*/ 55 h 78"/>
                  <a:gd name="T10" fmla="*/ 186 w 189"/>
                  <a:gd name="T11" fmla="*/ 49 h 78"/>
                  <a:gd name="T12" fmla="*/ 183 w 189"/>
                  <a:gd name="T13" fmla="*/ 44 h 78"/>
                  <a:gd name="T14" fmla="*/ 178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9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3" y="55"/>
                    </a:lnTo>
                    <a:lnTo>
                      <a:pt x="186" y="51"/>
                    </a:lnTo>
                    <a:lnTo>
                      <a:pt x="186" y="49"/>
                    </a:lnTo>
                    <a:lnTo>
                      <a:pt x="188" y="47"/>
                    </a:lnTo>
                    <a:lnTo>
                      <a:pt x="183" y="44"/>
                    </a:lnTo>
                    <a:lnTo>
                      <a:pt x="180" y="39"/>
                    </a:lnTo>
                    <a:lnTo>
                      <a:pt x="178" y="36"/>
                    </a:lnTo>
                    <a:lnTo>
                      <a:pt x="172" y="34"/>
                    </a:lnTo>
                    <a:lnTo>
                      <a:pt x="166" y="31"/>
                    </a:lnTo>
                    <a:lnTo>
                      <a:pt x="164" y="29"/>
                    </a:lnTo>
                    <a:lnTo>
                      <a:pt x="158" y="26"/>
                    </a:lnTo>
                    <a:lnTo>
                      <a:pt x="153" y="24"/>
                    </a:lnTo>
                    <a:lnTo>
                      <a:pt x="147" y="21"/>
                    </a:lnTo>
                    <a:lnTo>
                      <a:pt x="141" y="18"/>
                    </a:lnTo>
                    <a:lnTo>
                      <a:pt x="137" y="18"/>
                    </a:lnTo>
                    <a:lnTo>
                      <a:pt x="131" y="16"/>
                    </a:lnTo>
                    <a:lnTo>
                      <a:pt x="125" y="13"/>
                    </a:lnTo>
                    <a:lnTo>
                      <a:pt x="120" y="13"/>
                    </a:lnTo>
                    <a:lnTo>
                      <a:pt x="112" y="11"/>
                    </a:lnTo>
                    <a:lnTo>
                      <a:pt x="106" y="11"/>
                    </a:lnTo>
                    <a:lnTo>
                      <a:pt x="100" y="9"/>
                    </a:lnTo>
                    <a:lnTo>
                      <a:pt x="96" y="9"/>
                    </a:lnTo>
                    <a:lnTo>
                      <a:pt x="90" y="5"/>
                    </a:lnTo>
                    <a:lnTo>
                      <a:pt x="84" y="5"/>
                    </a:lnTo>
                    <a:lnTo>
                      <a:pt x="79"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8" y="18"/>
                    </a:lnTo>
                    <a:lnTo>
                      <a:pt x="24" y="21"/>
                    </a:lnTo>
                    <a:lnTo>
                      <a:pt x="30"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w="12700" cap="rnd">
                <a:solidFill>
                  <a:srgbClr val="3366FF"/>
                </a:solidFill>
                <a:round/>
                <a:headEnd/>
                <a:tailEnd/>
              </a:ln>
            </p:spPr>
            <p:txBody>
              <a:bodyPr/>
              <a:lstStyle/>
              <a:p>
                <a:endParaRPr lang="fr-FR"/>
              </a:p>
            </p:txBody>
          </p:sp>
          <p:sp>
            <p:nvSpPr>
              <p:cNvPr id="53438" name="Freeform 151"/>
              <p:cNvSpPr>
                <a:spLocks/>
              </p:cNvSpPr>
              <p:nvPr/>
            </p:nvSpPr>
            <p:spPr bwMode="auto">
              <a:xfrm>
                <a:off x="2423" y="2607"/>
                <a:ext cx="164" cy="61"/>
              </a:xfrm>
              <a:custGeom>
                <a:avLst/>
                <a:gdLst>
                  <a:gd name="T0" fmla="*/ 108 w 162"/>
                  <a:gd name="T1" fmla="*/ 12 h 61"/>
                  <a:gd name="T2" fmla="*/ 130 w 162"/>
                  <a:gd name="T3" fmla="*/ 7 h 61"/>
                  <a:gd name="T4" fmla="*/ 164 w 162"/>
                  <a:gd name="T5" fmla="*/ 3 h 61"/>
                  <a:gd name="T6" fmla="*/ 196 w 162"/>
                  <a:gd name="T7" fmla="*/ 0 h 61"/>
                  <a:gd name="T8" fmla="*/ 225 w 162"/>
                  <a:gd name="T9" fmla="*/ 0 h 61"/>
                  <a:gd name="T10" fmla="*/ 240 w 162"/>
                  <a:gd name="T11" fmla="*/ 3 h 61"/>
                  <a:gd name="T12" fmla="*/ 257 w 162"/>
                  <a:gd name="T13" fmla="*/ 5 h 61"/>
                  <a:gd name="T14" fmla="*/ 266 w 162"/>
                  <a:gd name="T15" fmla="*/ 12 h 61"/>
                  <a:gd name="T16" fmla="*/ 261 w 162"/>
                  <a:gd name="T17" fmla="*/ 20 h 61"/>
                  <a:gd name="T18" fmla="*/ 257 w 162"/>
                  <a:gd name="T19" fmla="*/ 28 h 61"/>
                  <a:gd name="T20" fmla="*/ 245 w 162"/>
                  <a:gd name="T21" fmla="*/ 30 h 61"/>
                  <a:gd name="T22" fmla="*/ 228 w 162"/>
                  <a:gd name="T23" fmla="*/ 32 h 61"/>
                  <a:gd name="T24" fmla="*/ 207 w 162"/>
                  <a:gd name="T25" fmla="*/ 35 h 61"/>
                  <a:gd name="T26" fmla="*/ 180 w 162"/>
                  <a:gd name="T27" fmla="*/ 37 h 61"/>
                  <a:gd name="T28" fmla="*/ 148 w 162"/>
                  <a:gd name="T29" fmla="*/ 40 h 61"/>
                  <a:gd name="T30" fmla="*/ 121 w 162"/>
                  <a:gd name="T31" fmla="*/ 42 h 61"/>
                  <a:gd name="T32" fmla="*/ 108 w 162"/>
                  <a:gd name="T33" fmla="*/ 48 h 61"/>
                  <a:gd name="T34" fmla="*/ 96 w 162"/>
                  <a:gd name="T35" fmla="*/ 50 h 61"/>
                  <a:gd name="T36" fmla="*/ 85 w 162"/>
                  <a:gd name="T37" fmla="*/ 53 h 61"/>
                  <a:gd name="T38" fmla="*/ 35 w 162"/>
                  <a:gd name="T39" fmla="*/ 55 h 61"/>
                  <a:gd name="T40" fmla="*/ 25 w 162"/>
                  <a:gd name="T41" fmla="*/ 57 h 61"/>
                  <a:gd name="T42" fmla="*/ 19 w 162"/>
                  <a:gd name="T43" fmla="*/ 60 h 61"/>
                  <a:gd name="T44" fmla="*/ 11 w 162"/>
                  <a:gd name="T45" fmla="*/ 60 h 61"/>
                  <a:gd name="T46" fmla="*/ 6 w 162"/>
                  <a:gd name="T47" fmla="*/ 60 h 61"/>
                  <a:gd name="T48" fmla="*/ 0 w 162"/>
                  <a:gd name="T49" fmla="*/ 55 h 61"/>
                  <a:gd name="T50" fmla="*/ 0 w 162"/>
                  <a:gd name="T51" fmla="*/ 48 h 61"/>
                  <a:gd name="T52" fmla="*/ 2 w 162"/>
                  <a:gd name="T53" fmla="*/ 42 h 61"/>
                  <a:gd name="T54" fmla="*/ 11 w 162"/>
                  <a:gd name="T55" fmla="*/ 37 h 61"/>
                  <a:gd name="T56" fmla="*/ 19 w 162"/>
                  <a:gd name="T57" fmla="*/ 30 h 61"/>
                  <a:gd name="T58" fmla="*/ 29 w 162"/>
                  <a:gd name="T59" fmla="*/ 25 h 61"/>
                  <a:gd name="T60" fmla="*/ 83 w 162"/>
                  <a:gd name="T61" fmla="*/ 20 h 61"/>
                  <a:gd name="T62" fmla="*/ 94 w 162"/>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61"/>
                  <a:gd name="T98" fmla="*/ 162 w 162"/>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61">
                    <a:moveTo>
                      <a:pt x="57" y="16"/>
                    </a:moveTo>
                    <a:lnTo>
                      <a:pt x="66" y="12"/>
                    </a:lnTo>
                    <a:lnTo>
                      <a:pt x="76" y="10"/>
                    </a:lnTo>
                    <a:lnTo>
                      <a:pt x="84" y="7"/>
                    </a:lnTo>
                    <a:lnTo>
                      <a:pt x="93" y="5"/>
                    </a:lnTo>
                    <a:lnTo>
                      <a:pt x="101" y="3"/>
                    </a:lnTo>
                    <a:lnTo>
                      <a:pt x="109" y="3"/>
                    </a:lnTo>
                    <a:lnTo>
                      <a:pt x="117" y="0"/>
                    </a:lnTo>
                    <a:lnTo>
                      <a:pt x="125" y="0"/>
                    </a:lnTo>
                    <a:lnTo>
                      <a:pt x="134" y="0"/>
                    </a:lnTo>
                    <a:lnTo>
                      <a:pt x="138" y="0"/>
                    </a:lnTo>
                    <a:lnTo>
                      <a:pt x="144" y="3"/>
                    </a:lnTo>
                    <a:lnTo>
                      <a:pt x="150" y="3"/>
                    </a:lnTo>
                    <a:lnTo>
                      <a:pt x="155" y="5"/>
                    </a:lnTo>
                    <a:lnTo>
                      <a:pt x="158" y="10"/>
                    </a:lnTo>
                    <a:lnTo>
                      <a:pt x="161" y="12"/>
                    </a:lnTo>
                    <a:lnTo>
                      <a:pt x="161" y="18"/>
                    </a:lnTo>
                    <a:lnTo>
                      <a:pt x="158" y="20"/>
                    </a:lnTo>
                    <a:lnTo>
                      <a:pt x="158" y="25"/>
                    </a:lnTo>
                    <a:lnTo>
                      <a:pt x="155" y="28"/>
                    </a:lnTo>
                    <a:lnTo>
                      <a:pt x="150" y="30"/>
                    </a:lnTo>
                    <a:lnTo>
                      <a:pt x="147" y="30"/>
                    </a:lnTo>
                    <a:lnTo>
                      <a:pt x="142" y="32"/>
                    </a:lnTo>
                    <a:lnTo>
                      <a:pt x="136" y="32"/>
                    </a:lnTo>
                    <a:lnTo>
                      <a:pt x="128" y="35"/>
                    </a:lnTo>
                    <a:lnTo>
                      <a:pt x="122" y="35"/>
                    </a:lnTo>
                    <a:lnTo>
                      <a:pt x="115" y="37"/>
                    </a:lnTo>
                    <a:lnTo>
                      <a:pt x="109" y="37"/>
                    </a:lnTo>
                    <a:lnTo>
                      <a:pt x="101" y="40"/>
                    </a:lnTo>
                    <a:lnTo>
                      <a:pt x="93" y="40"/>
                    </a:lnTo>
                    <a:lnTo>
                      <a:pt x="84" y="42"/>
                    </a:lnTo>
                    <a:lnTo>
                      <a:pt x="79" y="42"/>
                    </a:lnTo>
                    <a:lnTo>
                      <a:pt x="70" y="44"/>
                    </a:lnTo>
                    <a:lnTo>
                      <a:pt x="66" y="48"/>
                    </a:lnTo>
                    <a:lnTo>
                      <a:pt x="60" y="48"/>
                    </a:lnTo>
                    <a:lnTo>
                      <a:pt x="54" y="50"/>
                    </a:lnTo>
                    <a:lnTo>
                      <a:pt x="49" y="50"/>
                    </a:lnTo>
                    <a:lnTo>
                      <a:pt x="43" y="53"/>
                    </a:lnTo>
                    <a:lnTo>
                      <a:pt x="39" y="55"/>
                    </a:lnTo>
                    <a:lnTo>
                      <a:pt x="35" y="55"/>
                    </a:lnTo>
                    <a:lnTo>
                      <a:pt x="29" y="57"/>
                    </a:lnTo>
                    <a:lnTo>
                      <a:pt x="25" y="57"/>
                    </a:lnTo>
                    <a:lnTo>
                      <a:pt x="22"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11" y="37"/>
                    </a:lnTo>
                    <a:lnTo>
                      <a:pt x="14" y="35"/>
                    </a:lnTo>
                    <a:lnTo>
                      <a:pt x="19" y="30"/>
                    </a:lnTo>
                    <a:lnTo>
                      <a:pt x="25" y="28"/>
                    </a:lnTo>
                    <a:lnTo>
                      <a:pt x="29" y="25"/>
                    </a:lnTo>
                    <a:lnTo>
                      <a:pt x="35" y="23"/>
                    </a:lnTo>
                    <a:lnTo>
                      <a:pt x="41" y="20"/>
                    </a:lnTo>
                    <a:lnTo>
                      <a:pt x="46" y="18"/>
                    </a:lnTo>
                    <a:lnTo>
                      <a:pt x="52" y="16"/>
                    </a:lnTo>
                    <a:lnTo>
                      <a:pt x="57" y="16"/>
                    </a:lnTo>
                  </a:path>
                </a:pathLst>
              </a:custGeom>
              <a:solidFill>
                <a:srgbClr val="FFFF00"/>
              </a:solidFill>
              <a:ln w="12700" cap="rnd">
                <a:solidFill>
                  <a:srgbClr val="3366FF"/>
                </a:solidFill>
                <a:round/>
                <a:headEnd/>
                <a:tailEnd/>
              </a:ln>
            </p:spPr>
            <p:txBody>
              <a:bodyPr/>
              <a:lstStyle/>
              <a:p>
                <a:endParaRPr lang="fr-FR"/>
              </a:p>
            </p:txBody>
          </p:sp>
          <p:sp>
            <p:nvSpPr>
              <p:cNvPr id="53439" name="Freeform 152"/>
              <p:cNvSpPr>
                <a:spLocks/>
              </p:cNvSpPr>
              <p:nvPr/>
            </p:nvSpPr>
            <p:spPr bwMode="auto">
              <a:xfrm>
                <a:off x="2618" y="2759"/>
                <a:ext cx="174" cy="105"/>
              </a:xfrm>
              <a:custGeom>
                <a:avLst/>
                <a:gdLst>
                  <a:gd name="T0" fmla="*/ 173 w 174"/>
                  <a:gd name="T1" fmla="*/ 0 h 105"/>
                  <a:gd name="T2" fmla="*/ 164 w 174"/>
                  <a:gd name="T3" fmla="*/ 22 h 105"/>
                  <a:gd name="T4" fmla="*/ 159 w 174"/>
                  <a:gd name="T5" fmla="*/ 40 h 105"/>
                  <a:gd name="T6" fmla="*/ 154 w 174"/>
                  <a:gd name="T7" fmla="*/ 51 h 105"/>
                  <a:gd name="T8" fmla="*/ 145 w 174"/>
                  <a:gd name="T9" fmla="*/ 56 h 105"/>
                  <a:gd name="T10" fmla="*/ 137 w 174"/>
                  <a:gd name="T11" fmla="*/ 64 h 105"/>
                  <a:gd name="T12" fmla="*/ 126 w 174"/>
                  <a:gd name="T13" fmla="*/ 70 h 105"/>
                  <a:gd name="T14" fmla="*/ 117 w 174"/>
                  <a:gd name="T15" fmla="*/ 77 h 105"/>
                  <a:gd name="T16" fmla="*/ 107 w 174"/>
                  <a:gd name="T17" fmla="*/ 83 h 105"/>
                  <a:gd name="T18" fmla="*/ 96 w 174"/>
                  <a:gd name="T19" fmla="*/ 85 h 105"/>
                  <a:gd name="T20" fmla="*/ 85 w 174"/>
                  <a:gd name="T21" fmla="*/ 91 h 105"/>
                  <a:gd name="T22" fmla="*/ 74 w 174"/>
                  <a:gd name="T23" fmla="*/ 93 h 105"/>
                  <a:gd name="T24" fmla="*/ 60 w 174"/>
                  <a:gd name="T25" fmla="*/ 96 h 105"/>
                  <a:gd name="T26" fmla="*/ 49 w 174"/>
                  <a:gd name="T27" fmla="*/ 98 h 105"/>
                  <a:gd name="T28" fmla="*/ 39 w 174"/>
                  <a:gd name="T29" fmla="*/ 101 h 105"/>
                  <a:gd name="T30" fmla="*/ 27 w 174"/>
                  <a:gd name="T31" fmla="*/ 101 h 105"/>
                  <a:gd name="T32" fmla="*/ 19 w 174"/>
                  <a:gd name="T33" fmla="*/ 104 h 105"/>
                  <a:gd name="T34" fmla="*/ 8 w 174"/>
                  <a:gd name="T35" fmla="*/ 104 h 105"/>
                  <a:gd name="T36" fmla="*/ 0 w 174"/>
                  <a:gd name="T37" fmla="*/ 104 h 105"/>
                  <a:gd name="T38" fmla="*/ 17 w 174"/>
                  <a:gd name="T39" fmla="*/ 101 h 105"/>
                  <a:gd name="T40" fmla="*/ 27 w 174"/>
                  <a:gd name="T41" fmla="*/ 96 h 105"/>
                  <a:gd name="T42" fmla="*/ 39 w 174"/>
                  <a:gd name="T43" fmla="*/ 93 h 105"/>
                  <a:gd name="T44" fmla="*/ 44 w 174"/>
                  <a:gd name="T45" fmla="*/ 91 h 105"/>
                  <a:gd name="T46" fmla="*/ 49 w 174"/>
                  <a:gd name="T47" fmla="*/ 85 h 105"/>
                  <a:gd name="T48" fmla="*/ 52 w 174"/>
                  <a:gd name="T49" fmla="*/ 80 h 105"/>
                  <a:gd name="T50" fmla="*/ 55 w 174"/>
                  <a:gd name="T51" fmla="*/ 70 h 105"/>
                  <a:gd name="T52" fmla="*/ 55 w 174"/>
                  <a:gd name="T53" fmla="*/ 59 h 105"/>
                  <a:gd name="T54" fmla="*/ 55 w 174"/>
                  <a:gd name="T55" fmla="*/ 51 h 105"/>
                  <a:gd name="T56" fmla="*/ 52 w 174"/>
                  <a:gd name="T57" fmla="*/ 40 h 105"/>
                  <a:gd name="T58" fmla="*/ 72 w 174"/>
                  <a:gd name="T59" fmla="*/ 38 h 105"/>
                  <a:gd name="T60" fmla="*/ 88 w 174"/>
                  <a:gd name="T61" fmla="*/ 32 h 105"/>
                  <a:gd name="T62" fmla="*/ 107 w 174"/>
                  <a:gd name="T63" fmla="*/ 24 h 105"/>
                  <a:gd name="T64" fmla="*/ 126 w 174"/>
                  <a:gd name="T65" fmla="*/ 17 h 105"/>
                  <a:gd name="T66" fmla="*/ 142 w 174"/>
                  <a:gd name="T67" fmla="*/ 9 h 105"/>
                  <a:gd name="T68" fmla="*/ 154 w 174"/>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105"/>
                  <a:gd name="T107" fmla="*/ 174 w 174"/>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105">
                    <a:moveTo>
                      <a:pt x="173" y="0"/>
                    </a:moveTo>
                    <a:lnTo>
                      <a:pt x="173" y="0"/>
                    </a:lnTo>
                    <a:lnTo>
                      <a:pt x="170" y="11"/>
                    </a:lnTo>
                    <a:lnTo>
                      <a:pt x="164" y="22"/>
                    </a:lnTo>
                    <a:lnTo>
                      <a:pt x="162" y="32"/>
                    </a:lnTo>
                    <a:lnTo>
                      <a:pt x="159" y="40"/>
                    </a:lnTo>
                    <a:lnTo>
                      <a:pt x="156" y="45"/>
                    </a:lnTo>
                    <a:lnTo>
                      <a:pt x="154" y="51"/>
                    </a:lnTo>
                    <a:lnTo>
                      <a:pt x="148" y="53"/>
                    </a:lnTo>
                    <a:lnTo>
                      <a:pt x="145" y="56"/>
                    </a:lnTo>
                    <a:lnTo>
                      <a:pt x="140" y="61"/>
                    </a:lnTo>
                    <a:lnTo>
                      <a:pt x="137" y="64"/>
                    </a:lnTo>
                    <a:lnTo>
                      <a:pt x="131" y="66"/>
                    </a:lnTo>
                    <a:lnTo>
                      <a:pt x="126" y="70"/>
                    </a:lnTo>
                    <a:lnTo>
                      <a:pt x="123" y="72"/>
                    </a:lnTo>
                    <a:lnTo>
                      <a:pt x="117" y="77"/>
                    </a:lnTo>
                    <a:lnTo>
                      <a:pt x="113" y="80"/>
                    </a:lnTo>
                    <a:lnTo>
                      <a:pt x="107" y="83"/>
                    </a:lnTo>
                    <a:lnTo>
                      <a:pt x="101" y="83"/>
                    </a:lnTo>
                    <a:lnTo>
                      <a:pt x="96" y="85"/>
                    </a:lnTo>
                    <a:lnTo>
                      <a:pt x="90" y="87"/>
                    </a:lnTo>
                    <a:lnTo>
                      <a:pt x="85" y="91"/>
                    </a:lnTo>
                    <a:lnTo>
                      <a:pt x="80" y="91"/>
                    </a:lnTo>
                    <a:lnTo>
                      <a:pt x="74" y="93"/>
                    </a:lnTo>
                    <a:lnTo>
                      <a:pt x="68" y="93"/>
                    </a:lnTo>
                    <a:lnTo>
                      <a:pt x="60" y="96"/>
                    </a:lnTo>
                    <a:lnTo>
                      <a:pt x="55" y="96"/>
                    </a:lnTo>
                    <a:lnTo>
                      <a:pt x="49" y="98"/>
                    </a:lnTo>
                    <a:lnTo>
                      <a:pt x="44" y="98"/>
                    </a:lnTo>
                    <a:lnTo>
                      <a:pt x="39" y="101"/>
                    </a:lnTo>
                    <a:lnTo>
                      <a:pt x="33" y="101"/>
                    </a:lnTo>
                    <a:lnTo>
                      <a:pt x="27" y="101"/>
                    </a:lnTo>
                    <a:lnTo>
                      <a:pt x="22" y="101"/>
                    </a:lnTo>
                    <a:lnTo>
                      <a:pt x="19" y="104"/>
                    </a:lnTo>
                    <a:lnTo>
                      <a:pt x="14" y="104"/>
                    </a:lnTo>
                    <a:lnTo>
                      <a:pt x="8" y="104"/>
                    </a:lnTo>
                    <a:lnTo>
                      <a:pt x="6" y="104"/>
                    </a:lnTo>
                    <a:lnTo>
                      <a:pt x="0" y="104"/>
                    </a:lnTo>
                    <a:lnTo>
                      <a:pt x="8" y="101"/>
                    </a:lnTo>
                    <a:lnTo>
                      <a:pt x="17" y="101"/>
                    </a:lnTo>
                    <a:lnTo>
                      <a:pt x="22" y="98"/>
                    </a:lnTo>
                    <a:lnTo>
                      <a:pt x="27" y="96"/>
                    </a:lnTo>
                    <a:lnTo>
                      <a:pt x="33" y="96"/>
                    </a:lnTo>
                    <a:lnTo>
                      <a:pt x="39" y="93"/>
                    </a:lnTo>
                    <a:lnTo>
                      <a:pt x="41" y="93"/>
                    </a:lnTo>
                    <a:lnTo>
                      <a:pt x="44" y="91"/>
                    </a:lnTo>
                    <a:lnTo>
                      <a:pt x="47" y="87"/>
                    </a:lnTo>
                    <a:lnTo>
                      <a:pt x="49" y="85"/>
                    </a:lnTo>
                    <a:lnTo>
                      <a:pt x="52" y="83"/>
                    </a:lnTo>
                    <a:lnTo>
                      <a:pt x="52" y="80"/>
                    </a:lnTo>
                    <a:lnTo>
                      <a:pt x="55" y="74"/>
                    </a:lnTo>
                    <a:lnTo>
                      <a:pt x="55" y="70"/>
                    </a:lnTo>
                    <a:lnTo>
                      <a:pt x="55" y="64"/>
                    </a:lnTo>
                    <a:lnTo>
                      <a:pt x="55" y="59"/>
                    </a:lnTo>
                    <a:lnTo>
                      <a:pt x="55" y="53"/>
                    </a:lnTo>
                    <a:lnTo>
                      <a:pt x="55" y="51"/>
                    </a:lnTo>
                    <a:lnTo>
                      <a:pt x="55" y="45"/>
                    </a:lnTo>
                    <a:lnTo>
                      <a:pt x="52" y="40"/>
                    </a:lnTo>
                    <a:lnTo>
                      <a:pt x="60" y="40"/>
                    </a:lnTo>
                    <a:lnTo>
                      <a:pt x="72" y="38"/>
                    </a:lnTo>
                    <a:lnTo>
                      <a:pt x="80" y="35"/>
                    </a:lnTo>
                    <a:lnTo>
                      <a:pt x="88" y="32"/>
                    </a:lnTo>
                    <a:lnTo>
                      <a:pt x="99" y="30"/>
                    </a:lnTo>
                    <a:lnTo>
                      <a:pt x="107" y="24"/>
                    </a:lnTo>
                    <a:lnTo>
                      <a:pt x="117" y="22"/>
                    </a:lnTo>
                    <a:lnTo>
                      <a:pt x="126" y="17"/>
                    </a:lnTo>
                    <a:lnTo>
                      <a:pt x="134" y="13"/>
                    </a:lnTo>
                    <a:lnTo>
                      <a:pt x="142" y="9"/>
                    </a:lnTo>
                    <a:lnTo>
                      <a:pt x="150" y="3"/>
                    </a:lnTo>
                    <a:lnTo>
                      <a:pt x="154" y="0"/>
                    </a:lnTo>
                    <a:lnTo>
                      <a:pt x="173" y="0"/>
                    </a:lnTo>
                  </a:path>
                </a:pathLst>
              </a:custGeom>
              <a:solidFill>
                <a:srgbClr val="FFFF00"/>
              </a:solidFill>
              <a:ln w="12700" cap="rnd">
                <a:solidFill>
                  <a:srgbClr val="3366FF"/>
                </a:solidFill>
                <a:round/>
                <a:headEnd/>
                <a:tailEnd/>
              </a:ln>
            </p:spPr>
            <p:txBody>
              <a:bodyPr/>
              <a:lstStyle/>
              <a:p>
                <a:endParaRPr lang="fr-FR"/>
              </a:p>
            </p:txBody>
          </p:sp>
          <p:sp>
            <p:nvSpPr>
              <p:cNvPr id="53440" name="Freeform 153"/>
              <p:cNvSpPr>
                <a:spLocks/>
              </p:cNvSpPr>
              <p:nvPr/>
            </p:nvSpPr>
            <p:spPr bwMode="auto">
              <a:xfrm>
                <a:off x="2626" y="2759"/>
                <a:ext cx="118" cy="28"/>
              </a:xfrm>
              <a:custGeom>
                <a:avLst/>
                <a:gdLst>
                  <a:gd name="T0" fmla="*/ 44 w 121"/>
                  <a:gd name="T1" fmla="*/ 0 h 27"/>
                  <a:gd name="T2" fmla="*/ 44 w 121"/>
                  <a:gd name="T3" fmla="*/ 0 h 27"/>
                  <a:gd name="T4" fmla="*/ 42 w 121"/>
                  <a:gd name="T5" fmla="*/ 3 h 27"/>
                  <a:gd name="T6" fmla="*/ 40 w 121"/>
                  <a:gd name="T7" fmla="*/ 4 h 27"/>
                  <a:gd name="T8" fmla="*/ 38 w 121"/>
                  <a:gd name="T9" fmla="*/ 7 h 27"/>
                  <a:gd name="T10" fmla="*/ 36 w 121"/>
                  <a:gd name="T11" fmla="*/ 9 h 27"/>
                  <a:gd name="T12" fmla="*/ 34 w 121"/>
                  <a:gd name="T13" fmla="*/ 11 h 27"/>
                  <a:gd name="T14" fmla="*/ 31 w 121"/>
                  <a:gd name="T15" fmla="*/ 13 h 27"/>
                  <a:gd name="T16" fmla="*/ 28 w 121"/>
                  <a:gd name="T17" fmla="*/ 13 h 27"/>
                  <a:gd name="T18" fmla="*/ 26 w 121"/>
                  <a:gd name="T19" fmla="*/ 75 h 27"/>
                  <a:gd name="T20" fmla="*/ 23 w 121"/>
                  <a:gd name="T21" fmla="*/ 84 h 27"/>
                  <a:gd name="T22" fmla="*/ 20 w 121"/>
                  <a:gd name="T23" fmla="*/ 84 h 27"/>
                  <a:gd name="T24" fmla="*/ 20 w 121"/>
                  <a:gd name="T25" fmla="*/ 90 h 27"/>
                  <a:gd name="T26" fmla="*/ 20 w 121"/>
                  <a:gd name="T27" fmla="*/ 96 h 27"/>
                  <a:gd name="T28" fmla="*/ 20 w 121"/>
                  <a:gd name="T29" fmla="*/ 96 h 27"/>
                  <a:gd name="T30" fmla="*/ 20 w 121"/>
                  <a:gd name="T31" fmla="*/ 96 h 27"/>
                  <a:gd name="T32" fmla="*/ 20 w 121"/>
                  <a:gd name="T33" fmla="*/ 104 h 27"/>
                  <a:gd name="T34" fmla="*/ 20 w 121"/>
                  <a:gd name="T35" fmla="*/ 104 h 27"/>
                  <a:gd name="T36" fmla="*/ 20 w 121"/>
                  <a:gd name="T37" fmla="*/ 112 h 27"/>
                  <a:gd name="T38" fmla="*/ 13 w 121"/>
                  <a:gd name="T39" fmla="*/ 112 h 27"/>
                  <a:gd name="T40" fmla="*/ 9 w 121"/>
                  <a:gd name="T41" fmla="*/ 112 h 27"/>
                  <a:gd name="T42" fmla="*/ 3 w 121"/>
                  <a:gd name="T43" fmla="*/ 112 h 27"/>
                  <a:gd name="T44" fmla="*/ 0 w 121"/>
                  <a:gd name="T45" fmla="*/ 96 h 27"/>
                  <a:gd name="T46" fmla="*/ 0 w 121"/>
                  <a:gd name="T47" fmla="*/ 84 h 27"/>
                  <a:gd name="T48" fmla="*/ 3 w 121"/>
                  <a:gd name="T49" fmla="*/ 13 h 27"/>
                  <a:gd name="T50" fmla="*/ 3 w 121"/>
                  <a:gd name="T51" fmla="*/ 11 h 27"/>
                  <a:gd name="T52" fmla="*/ 6 w 121"/>
                  <a:gd name="T53" fmla="*/ 7 h 27"/>
                  <a:gd name="T54" fmla="*/ 6 w 121"/>
                  <a:gd name="T55" fmla="*/ 4 h 27"/>
                  <a:gd name="T56" fmla="*/ 9 w 121"/>
                  <a:gd name="T57" fmla="*/ 0 h 27"/>
                  <a:gd name="T58" fmla="*/ 44 w 121"/>
                  <a:gd name="T59" fmla="*/ 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7"/>
                  <a:gd name="T92" fmla="*/ 121 w 121"/>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7">
                    <a:moveTo>
                      <a:pt x="120" y="0"/>
                    </a:moveTo>
                    <a:lnTo>
                      <a:pt x="118" y="0"/>
                    </a:lnTo>
                    <a:lnTo>
                      <a:pt x="112" y="3"/>
                    </a:lnTo>
                    <a:lnTo>
                      <a:pt x="107" y="4"/>
                    </a:lnTo>
                    <a:lnTo>
                      <a:pt x="102" y="7"/>
                    </a:lnTo>
                    <a:lnTo>
                      <a:pt x="97" y="9"/>
                    </a:lnTo>
                    <a:lnTo>
                      <a:pt x="93" y="11"/>
                    </a:lnTo>
                    <a:lnTo>
                      <a:pt x="86" y="13"/>
                    </a:lnTo>
                    <a:lnTo>
                      <a:pt x="80" y="13"/>
                    </a:lnTo>
                    <a:lnTo>
                      <a:pt x="76" y="15"/>
                    </a:lnTo>
                    <a:lnTo>
                      <a:pt x="70" y="18"/>
                    </a:lnTo>
                    <a:lnTo>
                      <a:pt x="64" y="18"/>
                    </a:lnTo>
                    <a:lnTo>
                      <a:pt x="59" y="20"/>
                    </a:lnTo>
                    <a:lnTo>
                      <a:pt x="51" y="22"/>
                    </a:lnTo>
                    <a:lnTo>
                      <a:pt x="46" y="22"/>
                    </a:lnTo>
                    <a:lnTo>
                      <a:pt x="40" y="22"/>
                    </a:lnTo>
                    <a:lnTo>
                      <a:pt x="32" y="24"/>
                    </a:lnTo>
                    <a:lnTo>
                      <a:pt x="27" y="24"/>
                    </a:lnTo>
                    <a:lnTo>
                      <a:pt x="22" y="26"/>
                    </a:lnTo>
                    <a:lnTo>
                      <a:pt x="13" y="26"/>
                    </a:lnTo>
                    <a:lnTo>
                      <a:pt x="9" y="26"/>
                    </a:lnTo>
                    <a:lnTo>
                      <a:pt x="3" y="26"/>
                    </a:lnTo>
                    <a:lnTo>
                      <a:pt x="0" y="22"/>
                    </a:lnTo>
                    <a:lnTo>
                      <a:pt x="0" y="18"/>
                    </a:lnTo>
                    <a:lnTo>
                      <a:pt x="3" y="13"/>
                    </a:lnTo>
                    <a:lnTo>
                      <a:pt x="3" y="11"/>
                    </a:lnTo>
                    <a:lnTo>
                      <a:pt x="6" y="7"/>
                    </a:lnTo>
                    <a:lnTo>
                      <a:pt x="6" y="4"/>
                    </a:lnTo>
                    <a:lnTo>
                      <a:pt x="9" y="0"/>
                    </a:lnTo>
                    <a:lnTo>
                      <a:pt x="120" y="0"/>
                    </a:lnTo>
                  </a:path>
                </a:pathLst>
              </a:custGeom>
              <a:solidFill>
                <a:srgbClr val="FFFF00"/>
              </a:solidFill>
              <a:ln w="12700" cap="rnd">
                <a:solidFill>
                  <a:srgbClr val="3366FF"/>
                </a:solidFill>
                <a:round/>
                <a:headEnd/>
                <a:tailEnd/>
              </a:ln>
            </p:spPr>
            <p:txBody>
              <a:bodyPr/>
              <a:lstStyle/>
              <a:p>
                <a:endParaRPr lang="fr-FR"/>
              </a:p>
            </p:txBody>
          </p:sp>
          <p:sp>
            <p:nvSpPr>
              <p:cNvPr id="53441" name="Freeform 154"/>
              <p:cNvSpPr>
                <a:spLocks/>
              </p:cNvSpPr>
              <p:nvPr/>
            </p:nvSpPr>
            <p:spPr bwMode="auto">
              <a:xfrm>
                <a:off x="2388" y="2716"/>
                <a:ext cx="146" cy="144"/>
              </a:xfrm>
              <a:custGeom>
                <a:avLst/>
                <a:gdLst>
                  <a:gd name="T0" fmla="*/ 0 w 143"/>
                  <a:gd name="T1" fmla="*/ 11 h 144"/>
                  <a:gd name="T2" fmla="*/ 3 w 143"/>
                  <a:gd name="T3" fmla="*/ 27 h 144"/>
                  <a:gd name="T4" fmla="*/ 8 w 143"/>
                  <a:gd name="T5" fmla="*/ 46 h 144"/>
                  <a:gd name="T6" fmla="*/ 17 w 143"/>
                  <a:gd name="T7" fmla="*/ 68 h 144"/>
                  <a:gd name="T8" fmla="*/ 21 w 143"/>
                  <a:gd name="T9" fmla="*/ 84 h 144"/>
                  <a:gd name="T10" fmla="*/ 76 w 143"/>
                  <a:gd name="T11" fmla="*/ 95 h 144"/>
                  <a:gd name="T12" fmla="*/ 100 w 143"/>
                  <a:gd name="T13" fmla="*/ 106 h 144"/>
                  <a:gd name="T14" fmla="*/ 129 w 143"/>
                  <a:gd name="T15" fmla="*/ 114 h 144"/>
                  <a:gd name="T16" fmla="*/ 177 w 143"/>
                  <a:gd name="T17" fmla="*/ 122 h 144"/>
                  <a:gd name="T18" fmla="*/ 208 w 143"/>
                  <a:gd name="T19" fmla="*/ 129 h 144"/>
                  <a:gd name="T20" fmla="*/ 252 w 143"/>
                  <a:gd name="T21" fmla="*/ 135 h 144"/>
                  <a:gd name="T22" fmla="*/ 297 w 143"/>
                  <a:gd name="T23" fmla="*/ 141 h 144"/>
                  <a:gd name="T24" fmla="*/ 336 w 143"/>
                  <a:gd name="T25" fmla="*/ 143 h 144"/>
                  <a:gd name="T26" fmla="*/ 336 w 143"/>
                  <a:gd name="T27" fmla="*/ 129 h 144"/>
                  <a:gd name="T28" fmla="*/ 320 w 143"/>
                  <a:gd name="T29" fmla="*/ 122 h 144"/>
                  <a:gd name="T30" fmla="*/ 308 w 143"/>
                  <a:gd name="T31" fmla="*/ 114 h 144"/>
                  <a:gd name="T32" fmla="*/ 308 w 143"/>
                  <a:gd name="T33" fmla="*/ 102 h 144"/>
                  <a:gd name="T34" fmla="*/ 302 w 143"/>
                  <a:gd name="T35" fmla="*/ 92 h 144"/>
                  <a:gd name="T36" fmla="*/ 308 w 143"/>
                  <a:gd name="T37" fmla="*/ 81 h 144"/>
                  <a:gd name="T38" fmla="*/ 273 w 143"/>
                  <a:gd name="T39" fmla="*/ 79 h 144"/>
                  <a:gd name="T40" fmla="*/ 241 w 143"/>
                  <a:gd name="T41" fmla="*/ 77 h 144"/>
                  <a:gd name="T42" fmla="*/ 216 w 143"/>
                  <a:gd name="T43" fmla="*/ 73 h 144"/>
                  <a:gd name="T44" fmla="*/ 193 w 143"/>
                  <a:gd name="T45" fmla="*/ 68 h 144"/>
                  <a:gd name="T46" fmla="*/ 168 w 143"/>
                  <a:gd name="T47" fmla="*/ 65 h 144"/>
                  <a:gd name="T48" fmla="*/ 135 w 143"/>
                  <a:gd name="T49" fmla="*/ 60 h 144"/>
                  <a:gd name="T50" fmla="*/ 108 w 143"/>
                  <a:gd name="T51" fmla="*/ 54 h 144"/>
                  <a:gd name="T52" fmla="*/ 92 w 143"/>
                  <a:gd name="T53" fmla="*/ 50 h 144"/>
                  <a:gd name="T54" fmla="*/ 76 w 143"/>
                  <a:gd name="T55" fmla="*/ 44 h 144"/>
                  <a:gd name="T56" fmla="*/ 67 w 143"/>
                  <a:gd name="T57" fmla="*/ 38 h 144"/>
                  <a:gd name="T58" fmla="*/ 19 w 143"/>
                  <a:gd name="T59" fmla="*/ 33 h 144"/>
                  <a:gd name="T60" fmla="*/ 13 w 143"/>
                  <a:gd name="T61" fmla="*/ 27 h 144"/>
                  <a:gd name="T62" fmla="*/ 8 w 143"/>
                  <a:gd name="T63" fmla="*/ 19 h 144"/>
                  <a:gd name="T64" fmla="*/ 6 w 143"/>
                  <a:gd name="T65" fmla="*/ 14 h 144"/>
                  <a:gd name="T66" fmla="*/ 3 w 143"/>
                  <a:gd name="T67" fmla="*/ 6 h 144"/>
                  <a:gd name="T68" fmla="*/ 0 w 143"/>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4"/>
                  <a:gd name="T107" fmla="*/ 143 w 143"/>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4">
                    <a:moveTo>
                      <a:pt x="0" y="0"/>
                    </a:moveTo>
                    <a:lnTo>
                      <a:pt x="0" y="11"/>
                    </a:lnTo>
                    <a:lnTo>
                      <a:pt x="0" y="19"/>
                    </a:lnTo>
                    <a:lnTo>
                      <a:pt x="3" y="27"/>
                    </a:lnTo>
                    <a:lnTo>
                      <a:pt x="6" y="36"/>
                    </a:lnTo>
                    <a:lnTo>
                      <a:pt x="8" y="46"/>
                    </a:lnTo>
                    <a:lnTo>
                      <a:pt x="13" y="57"/>
                    </a:lnTo>
                    <a:lnTo>
                      <a:pt x="17" y="68"/>
                    </a:lnTo>
                    <a:lnTo>
                      <a:pt x="19" y="77"/>
                    </a:lnTo>
                    <a:lnTo>
                      <a:pt x="21" y="84"/>
                    </a:lnTo>
                    <a:lnTo>
                      <a:pt x="27" y="90"/>
                    </a:lnTo>
                    <a:lnTo>
                      <a:pt x="32" y="95"/>
                    </a:lnTo>
                    <a:lnTo>
                      <a:pt x="38" y="100"/>
                    </a:lnTo>
                    <a:lnTo>
                      <a:pt x="44" y="106"/>
                    </a:lnTo>
                    <a:lnTo>
                      <a:pt x="51" y="108"/>
                    </a:lnTo>
                    <a:lnTo>
                      <a:pt x="57" y="114"/>
                    </a:lnTo>
                    <a:lnTo>
                      <a:pt x="65" y="119"/>
                    </a:lnTo>
                    <a:lnTo>
                      <a:pt x="73" y="122"/>
                    </a:lnTo>
                    <a:lnTo>
                      <a:pt x="81" y="125"/>
                    </a:lnTo>
                    <a:lnTo>
                      <a:pt x="88" y="129"/>
                    </a:lnTo>
                    <a:lnTo>
                      <a:pt x="97" y="133"/>
                    </a:lnTo>
                    <a:lnTo>
                      <a:pt x="107" y="135"/>
                    </a:lnTo>
                    <a:lnTo>
                      <a:pt x="115" y="138"/>
                    </a:lnTo>
                    <a:lnTo>
                      <a:pt x="124" y="141"/>
                    </a:lnTo>
                    <a:lnTo>
                      <a:pt x="134" y="141"/>
                    </a:lnTo>
                    <a:lnTo>
                      <a:pt x="142" y="143"/>
                    </a:lnTo>
                    <a:lnTo>
                      <a:pt x="142" y="138"/>
                    </a:lnTo>
                    <a:lnTo>
                      <a:pt x="142" y="129"/>
                    </a:lnTo>
                    <a:lnTo>
                      <a:pt x="140" y="125"/>
                    </a:lnTo>
                    <a:lnTo>
                      <a:pt x="134" y="122"/>
                    </a:lnTo>
                    <a:lnTo>
                      <a:pt x="132" y="116"/>
                    </a:lnTo>
                    <a:lnTo>
                      <a:pt x="129" y="114"/>
                    </a:lnTo>
                    <a:lnTo>
                      <a:pt x="129" y="108"/>
                    </a:lnTo>
                    <a:lnTo>
                      <a:pt x="129" y="102"/>
                    </a:lnTo>
                    <a:lnTo>
                      <a:pt x="129" y="98"/>
                    </a:lnTo>
                    <a:lnTo>
                      <a:pt x="126" y="92"/>
                    </a:lnTo>
                    <a:lnTo>
                      <a:pt x="126" y="87"/>
                    </a:lnTo>
                    <a:lnTo>
                      <a:pt x="129" y="81"/>
                    </a:lnTo>
                    <a:lnTo>
                      <a:pt x="121" y="81"/>
                    </a:lnTo>
                    <a:lnTo>
                      <a:pt x="115" y="79"/>
                    </a:lnTo>
                    <a:lnTo>
                      <a:pt x="111" y="79"/>
                    </a:lnTo>
                    <a:lnTo>
                      <a:pt x="102" y="77"/>
                    </a:lnTo>
                    <a:lnTo>
                      <a:pt x="97" y="77"/>
                    </a:lnTo>
                    <a:lnTo>
                      <a:pt x="92" y="73"/>
                    </a:lnTo>
                    <a:lnTo>
                      <a:pt x="86" y="71"/>
                    </a:lnTo>
                    <a:lnTo>
                      <a:pt x="81" y="68"/>
                    </a:lnTo>
                    <a:lnTo>
                      <a:pt x="75" y="68"/>
                    </a:lnTo>
                    <a:lnTo>
                      <a:pt x="70" y="65"/>
                    </a:lnTo>
                    <a:lnTo>
                      <a:pt x="65" y="63"/>
                    </a:lnTo>
                    <a:lnTo>
                      <a:pt x="59" y="60"/>
                    </a:lnTo>
                    <a:lnTo>
                      <a:pt x="54" y="57"/>
                    </a:lnTo>
                    <a:lnTo>
                      <a:pt x="48" y="54"/>
                    </a:lnTo>
                    <a:lnTo>
                      <a:pt x="46" y="52"/>
                    </a:lnTo>
                    <a:lnTo>
                      <a:pt x="40" y="50"/>
                    </a:lnTo>
                    <a:lnTo>
                      <a:pt x="38" y="46"/>
                    </a:lnTo>
                    <a:lnTo>
                      <a:pt x="32" y="44"/>
                    </a:lnTo>
                    <a:lnTo>
                      <a:pt x="30" y="41"/>
                    </a:lnTo>
                    <a:lnTo>
                      <a:pt x="25" y="38"/>
                    </a:lnTo>
                    <a:lnTo>
                      <a:pt x="21" y="36"/>
                    </a:lnTo>
                    <a:lnTo>
                      <a:pt x="19" y="33"/>
                    </a:lnTo>
                    <a:lnTo>
                      <a:pt x="17" y="30"/>
                    </a:lnTo>
                    <a:lnTo>
                      <a:pt x="13" y="27"/>
                    </a:lnTo>
                    <a:lnTo>
                      <a:pt x="11" y="25"/>
                    </a:lnTo>
                    <a:lnTo>
                      <a:pt x="8" y="19"/>
                    </a:lnTo>
                    <a:lnTo>
                      <a:pt x="6" y="17"/>
                    </a:lnTo>
                    <a:lnTo>
                      <a:pt x="6" y="14"/>
                    </a:lnTo>
                    <a:lnTo>
                      <a:pt x="3" y="11"/>
                    </a:lnTo>
                    <a:lnTo>
                      <a:pt x="3" y="6"/>
                    </a:lnTo>
                    <a:lnTo>
                      <a:pt x="0" y="3"/>
                    </a:lnTo>
                    <a:lnTo>
                      <a:pt x="0" y="0"/>
                    </a:lnTo>
                  </a:path>
                </a:pathLst>
              </a:custGeom>
              <a:solidFill>
                <a:srgbClr val="E6C000"/>
              </a:solidFill>
              <a:ln w="12700" cap="rnd">
                <a:solidFill>
                  <a:srgbClr val="3366FF"/>
                </a:solidFill>
                <a:round/>
                <a:headEnd/>
                <a:tailEnd/>
              </a:ln>
            </p:spPr>
            <p:txBody>
              <a:bodyPr/>
              <a:lstStyle/>
              <a:p>
                <a:endParaRPr lang="fr-FR"/>
              </a:p>
            </p:txBody>
          </p:sp>
          <p:sp>
            <p:nvSpPr>
              <p:cNvPr id="53442" name="Freeform 155"/>
              <p:cNvSpPr>
                <a:spLocks/>
              </p:cNvSpPr>
              <p:nvPr/>
            </p:nvSpPr>
            <p:spPr bwMode="auto">
              <a:xfrm>
                <a:off x="2644" y="2605"/>
                <a:ext cx="148" cy="103"/>
              </a:xfrm>
              <a:custGeom>
                <a:avLst/>
                <a:gdLst>
                  <a:gd name="T0" fmla="*/ 144 w 148"/>
                  <a:gd name="T1" fmla="*/ 102 h 103"/>
                  <a:gd name="T2" fmla="*/ 141 w 148"/>
                  <a:gd name="T3" fmla="*/ 100 h 103"/>
                  <a:gd name="T4" fmla="*/ 138 w 148"/>
                  <a:gd name="T5" fmla="*/ 94 h 103"/>
                  <a:gd name="T6" fmla="*/ 133 w 148"/>
                  <a:gd name="T7" fmla="*/ 92 h 103"/>
                  <a:gd name="T8" fmla="*/ 130 w 148"/>
                  <a:gd name="T9" fmla="*/ 87 h 103"/>
                  <a:gd name="T10" fmla="*/ 124 w 148"/>
                  <a:gd name="T11" fmla="*/ 84 h 103"/>
                  <a:gd name="T12" fmla="*/ 116 w 148"/>
                  <a:gd name="T13" fmla="*/ 81 h 103"/>
                  <a:gd name="T14" fmla="*/ 111 w 148"/>
                  <a:gd name="T15" fmla="*/ 76 h 103"/>
                  <a:gd name="T16" fmla="*/ 103 w 148"/>
                  <a:gd name="T17" fmla="*/ 71 h 103"/>
                  <a:gd name="T18" fmla="*/ 97 w 148"/>
                  <a:gd name="T19" fmla="*/ 68 h 103"/>
                  <a:gd name="T20" fmla="*/ 87 w 148"/>
                  <a:gd name="T21" fmla="*/ 66 h 103"/>
                  <a:gd name="T22" fmla="*/ 78 w 148"/>
                  <a:gd name="T23" fmla="*/ 60 h 103"/>
                  <a:gd name="T24" fmla="*/ 68 w 148"/>
                  <a:gd name="T25" fmla="*/ 58 h 103"/>
                  <a:gd name="T26" fmla="*/ 60 w 148"/>
                  <a:gd name="T27" fmla="*/ 53 h 103"/>
                  <a:gd name="T28" fmla="*/ 46 w 148"/>
                  <a:gd name="T29" fmla="*/ 49 h 103"/>
                  <a:gd name="T30" fmla="*/ 35 w 148"/>
                  <a:gd name="T31" fmla="*/ 49 h 103"/>
                  <a:gd name="T32" fmla="*/ 24 w 148"/>
                  <a:gd name="T33" fmla="*/ 47 h 103"/>
                  <a:gd name="T34" fmla="*/ 16 w 148"/>
                  <a:gd name="T35" fmla="*/ 42 h 103"/>
                  <a:gd name="T36" fmla="*/ 14 w 148"/>
                  <a:gd name="T37" fmla="*/ 34 h 103"/>
                  <a:gd name="T38" fmla="*/ 10 w 148"/>
                  <a:gd name="T39" fmla="*/ 29 h 103"/>
                  <a:gd name="T40" fmla="*/ 10 w 148"/>
                  <a:gd name="T41" fmla="*/ 23 h 103"/>
                  <a:gd name="T42" fmla="*/ 10 w 148"/>
                  <a:gd name="T43" fmla="*/ 19 h 103"/>
                  <a:gd name="T44" fmla="*/ 8 w 148"/>
                  <a:gd name="T45" fmla="*/ 13 h 103"/>
                  <a:gd name="T46" fmla="*/ 6 w 148"/>
                  <a:gd name="T47" fmla="*/ 5 h 103"/>
                  <a:gd name="T48" fmla="*/ 0 w 148"/>
                  <a:gd name="T49" fmla="*/ 0 h 103"/>
                  <a:gd name="T50" fmla="*/ 8 w 148"/>
                  <a:gd name="T51" fmla="*/ 0 h 103"/>
                  <a:gd name="T52" fmla="*/ 16 w 148"/>
                  <a:gd name="T53" fmla="*/ 2 h 103"/>
                  <a:gd name="T54" fmla="*/ 27 w 148"/>
                  <a:gd name="T55" fmla="*/ 2 h 103"/>
                  <a:gd name="T56" fmla="*/ 35 w 148"/>
                  <a:gd name="T57" fmla="*/ 5 h 103"/>
                  <a:gd name="T58" fmla="*/ 43 w 148"/>
                  <a:gd name="T59" fmla="*/ 5 h 103"/>
                  <a:gd name="T60" fmla="*/ 49 w 148"/>
                  <a:gd name="T61" fmla="*/ 8 h 103"/>
                  <a:gd name="T62" fmla="*/ 57 w 148"/>
                  <a:gd name="T63" fmla="*/ 10 h 103"/>
                  <a:gd name="T64" fmla="*/ 64 w 148"/>
                  <a:gd name="T65" fmla="*/ 13 h 103"/>
                  <a:gd name="T66" fmla="*/ 70 w 148"/>
                  <a:gd name="T67" fmla="*/ 15 h 103"/>
                  <a:gd name="T68" fmla="*/ 78 w 148"/>
                  <a:gd name="T69" fmla="*/ 19 h 103"/>
                  <a:gd name="T70" fmla="*/ 84 w 148"/>
                  <a:gd name="T71" fmla="*/ 21 h 103"/>
                  <a:gd name="T72" fmla="*/ 89 w 148"/>
                  <a:gd name="T73" fmla="*/ 23 h 103"/>
                  <a:gd name="T74" fmla="*/ 95 w 148"/>
                  <a:gd name="T75" fmla="*/ 26 h 103"/>
                  <a:gd name="T76" fmla="*/ 101 w 148"/>
                  <a:gd name="T77" fmla="*/ 29 h 103"/>
                  <a:gd name="T78" fmla="*/ 105 w 148"/>
                  <a:gd name="T79" fmla="*/ 32 h 103"/>
                  <a:gd name="T80" fmla="*/ 111 w 148"/>
                  <a:gd name="T81" fmla="*/ 34 h 103"/>
                  <a:gd name="T82" fmla="*/ 116 w 148"/>
                  <a:gd name="T83" fmla="*/ 39 h 103"/>
                  <a:gd name="T84" fmla="*/ 124 w 148"/>
                  <a:gd name="T85" fmla="*/ 45 h 103"/>
                  <a:gd name="T86" fmla="*/ 130 w 148"/>
                  <a:gd name="T87" fmla="*/ 49 h 103"/>
                  <a:gd name="T88" fmla="*/ 133 w 148"/>
                  <a:gd name="T89" fmla="*/ 55 h 103"/>
                  <a:gd name="T90" fmla="*/ 136 w 148"/>
                  <a:gd name="T91" fmla="*/ 60 h 103"/>
                  <a:gd name="T92" fmla="*/ 141 w 148"/>
                  <a:gd name="T93" fmla="*/ 66 h 103"/>
                  <a:gd name="T94" fmla="*/ 141 w 148"/>
                  <a:gd name="T95" fmla="*/ 68 h 103"/>
                  <a:gd name="T96" fmla="*/ 144 w 148"/>
                  <a:gd name="T97" fmla="*/ 73 h 103"/>
                  <a:gd name="T98" fmla="*/ 147 w 148"/>
                  <a:gd name="T99" fmla="*/ 79 h 103"/>
                  <a:gd name="T100" fmla="*/ 147 w 148"/>
                  <a:gd name="T101" fmla="*/ 81 h 103"/>
                  <a:gd name="T102" fmla="*/ 147 w 148"/>
                  <a:gd name="T103" fmla="*/ 87 h 103"/>
                  <a:gd name="T104" fmla="*/ 147 w 148"/>
                  <a:gd name="T105" fmla="*/ 92 h 103"/>
                  <a:gd name="T106" fmla="*/ 147 w 148"/>
                  <a:gd name="T107" fmla="*/ 94 h 103"/>
                  <a:gd name="T108" fmla="*/ 147 w 148"/>
                  <a:gd name="T109" fmla="*/ 98 h 103"/>
                  <a:gd name="T110" fmla="*/ 144 w 148"/>
                  <a:gd name="T111" fmla="*/ 100 h 103"/>
                  <a:gd name="T112" fmla="*/ 144 w 148"/>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03"/>
                  <a:gd name="T173" fmla="*/ 148 w 148"/>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03">
                    <a:moveTo>
                      <a:pt x="144" y="102"/>
                    </a:moveTo>
                    <a:lnTo>
                      <a:pt x="141" y="100"/>
                    </a:lnTo>
                    <a:lnTo>
                      <a:pt x="138" y="94"/>
                    </a:lnTo>
                    <a:lnTo>
                      <a:pt x="133" y="92"/>
                    </a:lnTo>
                    <a:lnTo>
                      <a:pt x="130" y="87"/>
                    </a:lnTo>
                    <a:lnTo>
                      <a:pt x="124" y="84"/>
                    </a:lnTo>
                    <a:lnTo>
                      <a:pt x="116" y="81"/>
                    </a:lnTo>
                    <a:lnTo>
                      <a:pt x="111" y="76"/>
                    </a:lnTo>
                    <a:lnTo>
                      <a:pt x="103" y="71"/>
                    </a:lnTo>
                    <a:lnTo>
                      <a:pt x="97" y="68"/>
                    </a:lnTo>
                    <a:lnTo>
                      <a:pt x="87" y="66"/>
                    </a:lnTo>
                    <a:lnTo>
                      <a:pt x="78" y="60"/>
                    </a:lnTo>
                    <a:lnTo>
                      <a:pt x="68" y="58"/>
                    </a:lnTo>
                    <a:lnTo>
                      <a:pt x="60" y="53"/>
                    </a:lnTo>
                    <a:lnTo>
                      <a:pt x="46" y="49"/>
                    </a:lnTo>
                    <a:lnTo>
                      <a:pt x="35" y="49"/>
                    </a:lnTo>
                    <a:lnTo>
                      <a:pt x="24" y="47"/>
                    </a:lnTo>
                    <a:lnTo>
                      <a:pt x="16" y="42"/>
                    </a:lnTo>
                    <a:lnTo>
                      <a:pt x="14" y="34"/>
                    </a:lnTo>
                    <a:lnTo>
                      <a:pt x="10" y="29"/>
                    </a:lnTo>
                    <a:lnTo>
                      <a:pt x="10" y="23"/>
                    </a:lnTo>
                    <a:lnTo>
                      <a:pt x="10" y="19"/>
                    </a:lnTo>
                    <a:lnTo>
                      <a:pt x="8" y="13"/>
                    </a:lnTo>
                    <a:lnTo>
                      <a:pt x="6" y="5"/>
                    </a:lnTo>
                    <a:lnTo>
                      <a:pt x="0" y="0"/>
                    </a:lnTo>
                    <a:lnTo>
                      <a:pt x="8" y="0"/>
                    </a:lnTo>
                    <a:lnTo>
                      <a:pt x="16" y="2"/>
                    </a:lnTo>
                    <a:lnTo>
                      <a:pt x="27" y="2"/>
                    </a:lnTo>
                    <a:lnTo>
                      <a:pt x="35" y="5"/>
                    </a:lnTo>
                    <a:lnTo>
                      <a:pt x="43" y="5"/>
                    </a:lnTo>
                    <a:lnTo>
                      <a:pt x="49" y="8"/>
                    </a:lnTo>
                    <a:lnTo>
                      <a:pt x="57" y="10"/>
                    </a:lnTo>
                    <a:lnTo>
                      <a:pt x="64" y="13"/>
                    </a:lnTo>
                    <a:lnTo>
                      <a:pt x="70" y="15"/>
                    </a:lnTo>
                    <a:lnTo>
                      <a:pt x="78" y="19"/>
                    </a:lnTo>
                    <a:lnTo>
                      <a:pt x="84" y="21"/>
                    </a:lnTo>
                    <a:lnTo>
                      <a:pt x="89" y="23"/>
                    </a:lnTo>
                    <a:lnTo>
                      <a:pt x="95" y="26"/>
                    </a:lnTo>
                    <a:lnTo>
                      <a:pt x="101" y="29"/>
                    </a:lnTo>
                    <a:lnTo>
                      <a:pt x="105" y="32"/>
                    </a:lnTo>
                    <a:lnTo>
                      <a:pt x="111" y="34"/>
                    </a:lnTo>
                    <a:lnTo>
                      <a:pt x="116" y="39"/>
                    </a:lnTo>
                    <a:lnTo>
                      <a:pt x="124" y="45"/>
                    </a:lnTo>
                    <a:lnTo>
                      <a:pt x="130" y="49"/>
                    </a:lnTo>
                    <a:lnTo>
                      <a:pt x="133" y="55"/>
                    </a:lnTo>
                    <a:lnTo>
                      <a:pt x="136" y="60"/>
                    </a:lnTo>
                    <a:lnTo>
                      <a:pt x="141" y="66"/>
                    </a:lnTo>
                    <a:lnTo>
                      <a:pt x="141" y="68"/>
                    </a:lnTo>
                    <a:lnTo>
                      <a:pt x="144" y="73"/>
                    </a:lnTo>
                    <a:lnTo>
                      <a:pt x="147" y="79"/>
                    </a:lnTo>
                    <a:lnTo>
                      <a:pt x="147" y="81"/>
                    </a:lnTo>
                    <a:lnTo>
                      <a:pt x="147" y="87"/>
                    </a:lnTo>
                    <a:lnTo>
                      <a:pt x="147" y="92"/>
                    </a:lnTo>
                    <a:lnTo>
                      <a:pt x="147" y="94"/>
                    </a:lnTo>
                    <a:lnTo>
                      <a:pt x="147" y="98"/>
                    </a:lnTo>
                    <a:lnTo>
                      <a:pt x="144" y="100"/>
                    </a:lnTo>
                    <a:lnTo>
                      <a:pt x="144" y="102"/>
                    </a:lnTo>
                  </a:path>
                </a:pathLst>
              </a:custGeom>
              <a:solidFill>
                <a:srgbClr val="E6C000"/>
              </a:solidFill>
              <a:ln w="12700" cap="rnd">
                <a:solidFill>
                  <a:srgbClr val="3366FF"/>
                </a:solidFill>
                <a:round/>
                <a:headEnd/>
                <a:tailEnd/>
              </a:ln>
            </p:spPr>
            <p:txBody>
              <a:bodyPr/>
              <a:lstStyle/>
              <a:p>
                <a:endParaRPr lang="fr-FR"/>
              </a:p>
            </p:txBody>
          </p:sp>
          <p:sp>
            <p:nvSpPr>
              <p:cNvPr id="53443" name="Freeform 156"/>
              <p:cNvSpPr>
                <a:spLocks/>
              </p:cNvSpPr>
              <p:nvPr/>
            </p:nvSpPr>
            <p:spPr bwMode="auto">
              <a:xfrm>
                <a:off x="2392" y="2765"/>
                <a:ext cx="394" cy="64"/>
              </a:xfrm>
              <a:custGeom>
                <a:avLst/>
                <a:gdLst>
                  <a:gd name="T0" fmla="*/ 389 w 394"/>
                  <a:gd name="T1" fmla="*/ 4 h 65"/>
                  <a:gd name="T2" fmla="*/ 381 w 394"/>
                  <a:gd name="T3" fmla="*/ 12 h 65"/>
                  <a:gd name="T4" fmla="*/ 369 w 394"/>
                  <a:gd name="T5" fmla="*/ 21 h 65"/>
                  <a:gd name="T6" fmla="*/ 361 w 394"/>
                  <a:gd name="T7" fmla="*/ 27 h 65"/>
                  <a:gd name="T8" fmla="*/ 350 w 394"/>
                  <a:gd name="T9" fmla="*/ 32 h 65"/>
                  <a:gd name="T10" fmla="*/ 335 w 394"/>
                  <a:gd name="T11" fmla="*/ 32 h 65"/>
                  <a:gd name="T12" fmla="*/ 323 w 394"/>
                  <a:gd name="T13" fmla="*/ 32 h 65"/>
                  <a:gd name="T14" fmla="*/ 311 w 394"/>
                  <a:gd name="T15" fmla="*/ 32 h 65"/>
                  <a:gd name="T16" fmla="*/ 297 w 394"/>
                  <a:gd name="T17" fmla="*/ 32 h 65"/>
                  <a:gd name="T18" fmla="*/ 282 w 394"/>
                  <a:gd name="T19" fmla="*/ 32 h 65"/>
                  <a:gd name="T20" fmla="*/ 272 w 394"/>
                  <a:gd name="T21" fmla="*/ 32 h 65"/>
                  <a:gd name="T22" fmla="*/ 257 w 394"/>
                  <a:gd name="T23" fmla="*/ 32 h 65"/>
                  <a:gd name="T24" fmla="*/ 243 w 394"/>
                  <a:gd name="T25" fmla="*/ 32 h 65"/>
                  <a:gd name="T26" fmla="*/ 228 w 394"/>
                  <a:gd name="T27" fmla="*/ 32 h 65"/>
                  <a:gd name="T28" fmla="*/ 216 w 394"/>
                  <a:gd name="T29" fmla="*/ 32 h 65"/>
                  <a:gd name="T30" fmla="*/ 202 w 394"/>
                  <a:gd name="T31" fmla="*/ 32 h 65"/>
                  <a:gd name="T32" fmla="*/ 191 w 394"/>
                  <a:gd name="T33" fmla="*/ 32 h 65"/>
                  <a:gd name="T34" fmla="*/ 179 w 394"/>
                  <a:gd name="T35" fmla="*/ 32 h 65"/>
                  <a:gd name="T36" fmla="*/ 165 w 394"/>
                  <a:gd name="T37" fmla="*/ 32 h 65"/>
                  <a:gd name="T38" fmla="*/ 150 w 394"/>
                  <a:gd name="T39" fmla="*/ 32 h 65"/>
                  <a:gd name="T40" fmla="*/ 138 w 394"/>
                  <a:gd name="T41" fmla="*/ 32 h 65"/>
                  <a:gd name="T42" fmla="*/ 124 w 394"/>
                  <a:gd name="T43" fmla="*/ 32 h 65"/>
                  <a:gd name="T44" fmla="*/ 109 w 394"/>
                  <a:gd name="T45" fmla="*/ 32 h 65"/>
                  <a:gd name="T46" fmla="*/ 95 w 394"/>
                  <a:gd name="T47" fmla="*/ 32 h 65"/>
                  <a:gd name="T48" fmla="*/ 81 w 394"/>
                  <a:gd name="T49" fmla="*/ 32 h 65"/>
                  <a:gd name="T50" fmla="*/ 70 w 394"/>
                  <a:gd name="T51" fmla="*/ 32 h 65"/>
                  <a:gd name="T52" fmla="*/ 58 w 394"/>
                  <a:gd name="T53" fmla="*/ 32 h 65"/>
                  <a:gd name="T54" fmla="*/ 47 w 394"/>
                  <a:gd name="T55" fmla="*/ 32 h 65"/>
                  <a:gd name="T56" fmla="*/ 32 w 394"/>
                  <a:gd name="T57" fmla="*/ 29 h 65"/>
                  <a:gd name="T58" fmla="*/ 23 w 394"/>
                  <a:gd name="T59" fmla="*/ 21 h 65"/>
                  <a:gd name="T60" fmla="*/ 14 w 394"/>
                  <a:gd name="T61" fmla="*/ 12 h 65"/>
                  <a:gd name="T62" fmla="*/ 6 w 394"/>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
                  <a:gd name="T97" fmla="*/ 0 h 65"/>
                  <a:gd name="T98" fmla="*/ 394 w 394"/>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 h="65">
                    <a:moveTo>
                      <a:pt x="393" y="0"/>
                    </a:moveTo>
                    <a:lnTo>
                      <a:pt x="389" y="4"/>
                    </a:lnTo>
                    <a:lnTo>
                      <a:pt x="385" y="8"/>
                    </a:lnTo>
                    <a:lnTo>
                      <a:pt x="381" y="12"/>
                    </a:lnTo>
                    <a:lnTo>
                      <a:pt x="375" y="14"/>
                    </a:lnTo>
                    <a:lnTo>
                      <a:pt x="369" y="21"/>
                    </a:lnTo>
                    <a:lnTo>
                      <a:pt x="364" y="23"/>
                    </a:lnTo>
                    <a:lnTo>
                      <a:pt x="361" y="27"/>
                    </a:lnTo>
                    <a:lnTo>
                      <a:pt x="355" y="29"/>
                    </a:lnTo>
                    <a:lnTo>
                      <a:pt x="350" y="33"/>
                    </a:lnTo>
                    <a:lnTo>
                      <a:pt x="344" y="35"/>
                    </a:lnTo>
                    <a:lnTo>
                      <a:pt x="335" y="37"/>
                    </a:lnTo>
                    <a:lnTo>
                      <a:pt x="329" y="41"/>
                    </a:lnTo>
                    <a:lnTo>
                      <a:pt x="323" y="43"/>
                    </a:lnTo>
                    <a:lnTo>
                      <a:pt x="317" y="47"/>
                    </a:lnTo>
                    <a:lnTo>
                      <a:pt x="311" y="47"/>
                    </a:lnTo>
                    <a:lnTo>
                      <a:pt x="303" y="50"/>
                    </a:lnTo>
                    <a:lnTo>
                      <a:pt x="297" y="52"/>
                    </a:lnTo>
                    <a:lnTo>
                      <a:pt x="292" y="52"/>
                    </a:lnTo>
                    <a:lnTo>
                      <a:pt x="282" y="56"/>
                    </a:lnTo>
                    <a:lnTo>
                      <a:pt x="278" y="56"/>
                    </a:lnTo>
                    <a:lnTo>
                      <a:pt x="272" y="58"/>
                    </a:lnTo>
                    <a:lnTo>
                      <a:pt x="263" y="58"/>
                    </a:lnTo>
                    <a:lnTo>
                      <a:pt x="257" y="60"/>
                    </a:lnTo>
                    <a:lnTo>
                      <a:pt x="249" y="60"/>
                    </a:lnTo>
                    <a:lnTo>
                      <a:pt x="243" y="60"/>
                    </a:lnTo>
                    <a:lnTo>
                      <a:pt x="237" y="64"/>
                    </a:lnTo>
                    <a:lnTo>
                      <a:pt x="228" y="64"/>
                    </a:lnTo>
                    <a:lnTo>
                      <a:pt x="222" y="64"/>
                    </a:lnTo>
                    <a:lnTo>
                      <a:pt x="216" y="64"/>
                    </a:lnTo>
                    <a:lnTo>
                      <a:pt x="208" y="64"/>
                    </a:lnTo>
                    <a:lnTo>
                      <a:pt x="202" y="64"/>
                    </a:lnTo>
                    <a:lnTo>
                      <a:pt x="196" y="64"/>
                    </a:lnTo>
                    <a:lnTo>
                      <a:pt x="191" y="64"/>
                    </a:lnTo>
                    <a:lnTo>
                      <a:pt x="185" y="64"/>
                    </a:lnTo>
                    <a:lnTo>
                      <a:pt x="179" y="64"/>
                    </a:lnTo>
                    <a:lnTo>
                      <a:pt x="171" y="64"/>
                    </a:lnTo>
                    <a:lnTo>
                      <a:pt x="165" y="64"/>
                    </a:lnTo>
                    <a:lnTo>
                      <a:pt x="159" y="64"/>
                    </a:lnTo>
                    <a:lnTo>
                      <a:pt x="150" y="64"/>
                    </a:lnTo>
                    <a:lnTo>
                      <a:pt x="144" y="60"/>
                    </a:lnTo>
                    <a:lnTo>
                      <a:pt x="138" y="60"/>
                    </a:lnTo>
                    <a:lnTo>
                      <a:pt x="130" y="60"/>
                    </a:lnTo>
                    <a:lnTo>
                      <a:pt x="124" y="58"/>
                    </a:lnTo>
                    <a:lnTo>
                      <a:pt x="115" y="58"/>
                    </a:lnTo>
                    <a:lnTo>
                      <a:pt x="109" y="56"/>
                    </a:lnTo>
                    <a:lnTo>
                      <a:pt x="105" y="56"/>
                    </a:lnTo>
                    <a:lnTo>
                      <a:pt x="95" y="52"/>
                    </a:lnTo>
                    <a:lnTo>
                      <a:pt x="90" y="50"/>
                    </a:lnTo>
                    <a:lnTo>
                      <a:pt x="81" y="50"/>
                    </a:lnTo>
                    <a:lnTo>
                      <a:pt x="76" y="47"/>
                    </a:lnTo>
                    <a:lnTo>
                      <a:pt x="70" y="43"/>
                    </a:lnTo>
                    <a:lnTo>
                      <a:pt x="64" y="43"/>
                    </a:lnTo>
                    <a:lnTo>
                      <a:pt x="58" y="41"/>
                    </a:lnTo>
                    <a:lnTo>
                      <a:pt x="49" y="37"/>
                    </a:lnTo>
                    <a:lnTo>
                      <a:pt x="47" y="35"/>
                    </a:lnTo>
                    <a:lnTo>
                      <a:pt x="37" y="33"/>
                    </a:lnTo>
                    <a:lnTo>
                      <a:pt x="32" y="29"/>
                    </a:lnTo>
                    <a:lnTo>
                      <a:pt x="29" y="23"/>
                    </a:lnTo>
                    <a:lnTo>
                      <a:pt x="23" y="21"/>
                    </a:lnTo>
                    <a:lnTo>
                      <a:pt x="18" y="18"/>
                    </a:lnTo>
                    <a:lnTo>
                      <a:pt x="14" y="12"/>
                    </a:lnTo>
                    <a:lnTo>
                      <a:pt x="8" y="8"/>
                    </a:lnTo>
                    <a:lnTo>
                      <a:pt x="6" y="4"/>
                    </a:lnTo>
                    <a:lnTo>
                      <a:pt x="0"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53334" name="Group 157"/>
            <p:cNvGrpSpPr>
              <a:grpSpLocks/>
            </p:cNvGrpSpPr>
            <p:nvPr/>
          </p:nvGrpSpPr>
          <p:grpSpPr bwMode="auto">
            <a:xfrm>
              <a:off x="3431" y="1395"/>
              <a:ext cx="615" cy="953"/>
              <a:chOff x="3431" y="1395"/>
              <a:chExt cx="615" cy="953"/>
            </a:xfrm>
          </p:grpSpPr>
          <p:sp>
            <p:nvSpPr>
              <p:cNvPr id="53335" name="Freeform 158"/>
              <p:cNvSpPr>
                <a:spLocks/>
              </p:cNvSpPr>
              <p:nvPr/>
            </p:nvSpPr>
            <p:spPr bwMode="auto">
              <a:xfrm>
                <a:off x="3811" y="1419"/>
                <a:ext cx="41" cy="2"/>
              </a:xfrm>
              <a:custGeom>
                <a:avLst/>
                <a:gdLst>
                  <a:gd name="T0" fmla="*/ 40 w 41"/>
                  <a:gd name="T1" fmla="*/ 1 h 2"/>
                  <a:gd name="T2" fmla="*/ 35 w 41"/>
                  <a:gd name="T3" fmla="*/ 0 h 2"/>
                  <a:gd name="T4" fmla="*/ 5 w 41"/>
                  <a:gd name="T5" fmla="*/ 0 h 2"/>
                  <a:gd name="T6" fmla="*/ 0 w 41"/>
                  <a:gd name="T7" fmla="*/ 1 h 2"/>
                  <a:gd name="T8" fmla="*/ 40 w 41"/>
                  <a:gd name="T9" fmla="*/ 1 h 2"/>
                  <a:gd name="T10" fmla="*/ 0 60000 65536"/>
                  <a:gd name="T11" fmla="*/ 0 60000 65536"/>
                  <a:gd name="T12" fmla="*/ 0 60000 65536"/>
                  <a:gd name="T13" fmla="*/ 0 60000 65536"/>
                  <a:gd name="T14" fmla="*/ 0 60000 65536"/>
                  <a:gd name="T15" fmla="*/ 0 w 41"/>
                  <a:gd name="T16" fmla="*/ 0 h 2"/>
                  <a:gd name="T17" fmla="*/ 41 w 41"/>
                  <a:gd name="T18" fmla="*/ 2 h 2"/>
                </a:gdLst>
                <a:ahLst/>
                <a:cxnLst>
                  <a:cxn ang="T10">
                    <a:pos x="T0" y="T1"/>
                  </a:cxn>
                  <a:cxn ang="T11">
                    <a:pos x="T2" y="T3"/>
                  </a:cxn>
                  <a:cxn ang="T12">
                    <a:pos x="T4" y="T5"/>
                  </a:cxn>
                  <a:cxn ang="T13">
                    <a:pos x="T6" y="T7"/>
                  </a:cxn>
                  <a:cxn ang="T14">
                    <a:pos x="T8" y="T9"/>
                  </a:cxn>
                </a:cxnLst>
                <a:rect l="T15" t="T16" r="T17" b="T18"/>
                <a:pathLst>
                  <a:path w="41" h="2">
                    <a:moveTo>
                      <a:pt x="40" y="1"/>
                    </a:moveTo>
                    <a:lnTo>
                      <a:pt x="35" y="0"/>
                    </a:lnTo>
                    <a:lnTo>
                      <a:pt x="5" y="0"/>
                    </a:lnTo>
                    <a:lnTo>
                      <a:pt x="0" y="1"/>
                    </a:lnTo>
                    <a:lnTo>
                      <a:pt x="40" y="1"/>
                    </a:lnTo>
                  </a:path>
                </a:pathLst>
              </a:custGeom>
              <a:solidFill>
                <a:srgbClr val="E6C000"/>
              </a:solidFill>
              <a:ln w="12700" cap="rnd">
                <a:solidFill>
                  <a:srgbClr val="3366FF"/>
                </a:solidFill>
                <a:round/>
                <a:headEnd/>
                <a:tailEnd/>
              </a:ln>
            </p:spPr>
            <p:txBody>
              <a:bodyPr/>
              <a:lstStyle/>
              <a:p>
                <a:endParaRPr lang="fr-FR"/>
              </a:p>
            </p:txBody>
          </p:sp>
          <p:sp>
            <p:nvSpPr>
              <p:cNvPr id="53336" name="Freeform 159"/>
              <p:cNvSpPr>
                <a:spLocks/>
              </p:cNvSpPr>
              <p:nvPr/>
            </p:nvSpPr>
            <p:spPr bwMode="auto">
              <a:xfrm>
                <a:off x="3811" y="1427"/>
                <a:ext cx="41" cy="4"/>
              </a:xfrm>
              <a:custGeom>
                <a:avLst/>
                <a:gdLst>
                  <a:gd name="T0" fmla="*/ 40 w 41"/>
                  <a:gd name="T1" fmla="*/ 0 h 7"/>
                  <a:gd name="T2" fmla="*/ 40 w 41"/>
                  <a:gd name="T3" fmla="*/ 1 h 7"/>
                  <a:gd name="T4" fmla="*/ 0 w 41"/>
                  <a:gd name="T5" fmla="*/ 1 h 7"/>
                  <a:gd name="T6" fmla="*/ 0 w 41"/>
                  <a:gd name="T7" fmla="*/ 0 h 7"/>
                  <a:gd name="T8" fmla="*/ 40 w 41"/>
                  <a:gd name="T9" fmla="*/ 0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40" y="0"/>
                    </a:moveTo>
                    <a:lnTo>
                      <a:pt x="40" y="6"/>
                    </a:lnTo>
                    <a:lnTo>
                      <a:pt x="0" y="6"/>
                    </a:lnTo>
                    <a:lnTo>
                      <a:pt x="0" y="0"/>
                    </a:lnTo>
                    <a:lnTo>
                      <a:pt x="40" y="0"/>
                    </a:lnTo>
                  </a:path>
                </a:pathLst>
              </a:custGeom>
              <a:solidFill>
                <a:srgbClr val="E6C000"/>
              </a:solidFill>
              <a:ln w="12700" cap="rnd">
                <a:solidFill>
                  <a:srgbClr val="3366FF"/>
                </a:solidFill>
                <a:round/>
                <a:headEnd/>
                <a:tailEnd/>
              </a:ln>
            </p:spPr>
            <p:txBody>
              <a:bodyPr/>
              <a:lstStyle/>
              <a:p>
                <a:endParaRPr lang="fr-FR"/>
              </a:p>
            </p:txBody>
          </p:sp>
          <p:sp>
            <p:nvSpPr>
              <p:cNvPr id="53337" name="Freeform 160"/>
              <p:cNvSpPr>
                <a:spLocks/>
              </p:cNvSpPr>
              <p:nvPr/>
            </p:nvSpPr>
            <p:spPr bwMode="auto">
              <a:xfrm>
                <a:off x="3801" y="1419"/>
                <a:ext cx="51" cy="12"/>
              </a:xfrm>
              <a:custGeom>
                <a:avLst/>
                <a:gdLst>
                  <a:gd name="T0" fmla="*/ 50 w 51"/>
                  <a:gd name="T1" fmla="*/ 11 h 12"/>
                  <a:gd name="T2" fmla="*/ 0 w 51"/>
                  <a:gd name="T3" fmla="*/ 11 h 12"/>
                  <a:gd name="T4" fmla="*/ 9 w 51"/>
                  <a:gd name="T5" fmla="*/ 0 h 12"/>
                  <a:gd name="T6" fmla="*/ 44 w 51"/>
                  <a:gd name="T7" fmla="*/ 0 h 12"/>
                  <a:gd name="T8" fmla="*/ 50 w 51"/>
                  <a:gd name="T9" fmla="*/ 11 h 12"/>
                  <a:gd name="T10" fmla="*/ 0 60000 65536"/>
                  <a:gd name="T11" fmla="*/ 0 60000 65536"/>
                  <a:gd name="T12" fmla="*/ 0 60000 65536"/>
                  <a:gd name="T13" fmla="*/ 0 60000 65536"/>
                  <a:gd name="T14" fmla="*/ 0 60000 65536"/>
                  <a:gd name="T15" fmla="*/ 0 w 51"/>
                  <a:gd name="T16" fmla="*/ 0 h 12"/>
                  <a:gd name="T17" fmla="*/ 51 w 51"/>
                  <a:gd name="T18" fmla="*/ 12 h 12"/>
                </a:gdLst>
                <a:ahLst/>
                <a:cxnLst>
                  <a:cxn ang="T10">
                    <a:pos x="T0" y="T1"/>
                  </a:cxn>
                  <a:cxn ang="T11">
                    <a:pos x="T2" y="T3"/>
                  </a:cxn>
                  <a:cxn ang="T12">
                    <a:pos x="T4" y="T5"/>
                  </a:cxn>
                  <a:cxn ang="T13">
                    <a:pos x="T6" y="T7"/>
                  </a:cxn>
                  <a:cxn ang="T14">
                    <a:pos x="T8" y="T9"/>
                  </a:cxn>
                </a:cxnLst>
                <a:rect l="T15" t="T16" r="T17" b="T18"/>
                <a:pathLst>
                  <a:path w="51" h="12">
                    <a:moveTo>
                      <a:pt x="50" y="11"/>
                    </a:moveTo>
                    <a:lnTo>
                      <a:pt x="0" y="11"/>
                    </a:lnTo>
                    <a:lnTo>
                      <a:pt x="9" y="0"/>
                    </a:lnTo>
                    <a:lnTo>
                      <a:pt x="44" y="0"/>
                    </a:lnTo>
                    <a:lnTo>
                      <a:pt x="50" y="1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38" name="Line 161"/>
              <p:cNvSpPr>
                <a:spLocks noChangeShapeType="1"/>
              </p:cNvSpPr>
              <p:nvPr/>
            </p:nvSpPr>
            <p:spPr bwMode="auto">
              <a:xfrm flipV="1">
                <a:off x="3829" y="1519"/>
                <a:ext cx="0" cy="27"/>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39" name="Line 162"/>
              <p:cNvSpPr>
                <a:spLocks noChangeShapeType="1"/>
              </p:cNvSpPr>
              <p:nvPr/>
            </p:nvSpPr>
            <p:spPr bwMode="auto">
              <a:xfrm flipH="1">
                <a:off x="3611" y="1570"/>
                <a:ext cx="212" cy="598"/>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40" name="Line 163"/>
              <p:cNvSpPr>
                <a:spLocks noChangeShapeType="1"/>
              </p:cNvSpPr>
              <p:nvPr/>
            </p:nvSpPr>
            <p:spPr bwMode="auto">
              <a:xfrm>
                <a:off x="3835" y="1572"/>
                <a:ext cx="177" cy="556"/>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41" name="Freeform 164"/>
              <p:cNvSpPr>
                <a:spLocks/>
              </p:cNvSpPr>
              <p:nvPr/>
            </p:nvSpPr>
            <p:spPr bwMode="auto">
              <a:xfrm>
                <a:off x="3624" y="2078"/>
                <a:ext cx="415" cy="205"/>
              </a:xfrm>
              <a:custGeom>
                <a:avLst/>
                <a:gdLst>
                  <a:gd name="T0" fmla="*/ 186 w 415"/>
                  <a:gd name="T1" fmla="*/ 245 h 204"/>
                  <a:gd name="T2" fmla="*/ 155 w 415"/>
                  <a:gd name="T3" fmla="*/ 243 h 204"/>
                  <a:gd name="T4" fmla="*/ 124 w 415"/>
                  <a:gd name="T5" fmla="*/ 237 h 204"/>
                  <a:gd name="T6" fmla="*/ 99 w 415"/>
                  <a:gd name="T7" fmla="*/ 231 h 204"/>
                  <a:gd name="T8" fmla="*/ 74 w 415"/>
                  <a:gd name="T9" fmla="*/ 223 h 204"/>
                  <a:gd name="T10" fmla="*/ 54 w 415"/>
                  <a:gd name="T11" fmla="*/ 212 h 204"/>
                  <a:gd name="T12" fmla="*/ 34 w 415"/>
                  <a:gd name="T13" fmla="*/ 201 h 204"/>
                  <a:gd name="T14" fmla="*/ 20 w 415"/>
                  <a:gd name="T15" fmla="*/ 188 h 204"/>
                  <a:gd name="T16" fmla="*/ 8 w 415"/>
                  <a:gd name="T17" fmla="*/ 174 h 204"/>
                  <a:gd name="T18" fmla="*/ 0 w 415"/>
                  <a:gd name="T19" fmla="*/ 160 h 204"/>
                  <a:gd name="T20" fmla="*/ 0 w 415"/>
                  <a:gd name="T21" fmla="*/ 101 h 204"/>
                  <a:gd name="T22" fmla="*/ 0 w 415"/>
                  <a:gd name="T23" fmla="*/ 87 h 204"/>
                  <a:gd name="T24" fmla="*/ 8 w 415"/>
                  <a:gd name="T25" fmla="*/ 71 h 204"/>
                  <a:gd name="T26" fmla="*/ 20 w 415"/>
                  <a:gd name="T27" fmla="*/ 57 h 204"/>
                  <a:gd name="T28" fmla="*/ 34 w 415"/>
                  <a:gd name="T29" fmla="*/ 46 h 204"/>
                  <a:gd name="T30" fmla="*/ 54 w 415"/>
                  <a:gd name="T31" fmla="*/ 32 h 204"/>
                  <a:gd name="T32" fmla="*/ 74 w 415"/>
                  <a:gd name="T33" fmla="*/ 24 h 204"/>
                  <a:gd name="T34" fmla="*/ 99 w 415"/>
                  <a:gd name="T35" fmla="*/ 16 h 204"/>
                  <a:gd name="T36" fmla="*/ 124 w 415"/>
                  <a:gd name="T37" fmla="*/ 8 h 204"/>
                  <a:gd name="T38" fmla="*/ 155 w 415"/>
                  <a:gd name="T39" fmla="*/ 2 h 204"/>
                  <a:gd name="T40" fmla="*/ 186 w 415"/>
                  <a:gd name="T41" fmla="*/ 0 h 204"/>
                  <a:gd name="T42" fmla="*/ 217 w 415"/>
                  <a:gd name="T43" fmla="*/ 0 h 204"/>
                  <a:gd name="T44" fmla="*/ 247 w 415"/>
                  <a:gd name="T45" fmla="*/ 2 h 204"/>
                  <a:gd name="T46" fmla="*/ 276 w 415"/>
                  <a:gd name="T47" fmla="*/ 8 h 204"/>
                  <a:gd name="T48" fmla="*/ 304 w 415"/>
                  <a:gd name="T49" fmla="*/ 14 h 204"/>
                  <a:gd name="T50" fmla="*/ 330 w 415"/>
                  <a:gd name="T51" fmla="*/ 22 h 204"/>
                  <a:gd name="T52" fmla="*/ 352 w 415"/>
                  <a:gd name="T53" fmla="*/ 30 h 204"/>
                  <a:gd name="T54" fmla="*/ 372 w 415"/>
                  <a:gd name="T55" fmla="*/ 41 h 204"/>
                  <a:gd name="T56" fmla="*/ 388 w 415"/>
                  <a:gd name="T57" fmla="*/ 55 h 204"/>
                  <a:gd name="T58" fmla="*/ 400 w 415"/>
                  <a:gd name="T59" fmla="*/ 69 h 204"/>
                  <a:gd name="T60" fmla="*/ 408 w 415"/>
                  <a:gd name="T61" fmla="*/ 83 h 204"/>
                  <a:gd name="T62" fmla="*/ 414 w 415"/>
                  <a:gd name="T63" fmla="*/ 96 h 204"/>
                  <a:gd name="T64" fmla="*/ 412 w 415"/>
                  <a:gd name="T65" fmla="*/ 154 h 204"/>
                  <a:gd name="T66" fmla="*/ 406 w 415"/>
                  <a:gd name="T67" fmla="*/ 168 h 204"/>
                  <a:gd name="T68" fmla="*/ 398 w 415"/>
                  <a:gd name="T69" fmla="*/ 184 h 204"/>
                  <a:gd name="T70" fmla="*/ 384 w 415"/>
                  <a:gd name="T71" fmla="*/ 196 h 204"/>
                  <a:gd name="T72" fmla="*/ 366 w 415"/>
                  <a:gd name="T73" fmla="*/ 209 h 204"/>
                  <a:gd name="T74" fmla="*/ 346 w 415"/>
                  <a:gd name="T75" fmla="*/ 217 h 204"/>
                  <a:gd name="T76" fmla="*/ 321 w 415"/>
                  <a:gd name="T77" fmla="*/ 229 h 204"/>
                  <a:gd name="T78" fmla="*/ 296 w 415"/>
                  <a:gd name="T79" fmla="*/ 235 h 204"/>
                  <a:gd name="T80" fmla="*/ 267 w 415"/>
                  <a:gd name="T81" fmla="*/ 239 h 204"/>
                  <a:gd name="T82" fmla="*/ 237 w 415"/>
                  <a:gd name="T83" fmla="*/ 245 h 204"/>
                  <a:gd name="T84" fmla="*/ 205 w 415"/>
                  <a:gd name="T85" fmla="*/ 245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204"/>
                  <a:gd name="T131" fmla="*/ 415 w 41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204">
                    <a:moveTo>
                      <a:pt x="205" y="203"/>
                    </a:moveTo>
                    <a:lnTo>
                      <a:pt x="195" y="203"/>
                    </a:lnTo>
                    <a:lnTo>
                      <a:pt x="186" y="203"/>
                    </a:lnTo>
                    <a:lnTo>
                      <a:pt x="175" y="203"/>
                    </a:lnTo>
                    <a:lnTo>
                      <a:pt x="163" y="201"/>
                    </a:lnTo>
                    <a:lnTo>
                      <a:pt x="155" y="201"/>
                    </a:lnTo>
                    <a:lnTo>
                      <a:pt x="144" y="197"/>
                    </a:lnTo>
                    <a:lnTo>
                      <a:pt x="135" y="197"/>
                    </a:lnTo>
                    <a:lnTo>
                      <a:pt x="124" y="195"/>
                    </a:lnTo>
                    <a:lnTo>
                      <a:pt x="116" y="193"/>
                    </a:lnTo>
                    <a:lnTo>
                      <a:pt x="107" y="193"/>
                    </a:lnTo>
                    <a:lnTo>
                      <a:pt x="99" y="189"/>
                    </a:lnTo>
                    <a:lnTo>
                      <a:pt x="90" y="187"/>
                    </a:lnTo>
                    <a:lnTo>
                      <a:pt x="82" y="184"/>
                    </a:lnTo>
                    <a:lnTo>
                      <a:pt x="74" y="181"/>
                    </a:lnTo>
                    <a:lnTo>
                      <a:pt x="68" y="175"/>
                    </a:lnTo>
                    <a:lnTo>
                      <a:pt x="60" y="173"/>
                    </a:lnTo>
                    <a:lnTo>
                      <a:pt x="54" y="170"/>
                    </a:lnTo>
                    <a:lnTo>
                      <a:pt x="46" y="167"/>
                    </a:lnTo>
                    <a:lnTo>
                      <a:pt x="40" y="162"/>
                    </a:lnTo>
                    <a:lnTo>
                      <a:pt x="34" y="159"/>
                    </a:lnTo>
                    <a:lnTo>
                      <a:pt x="28" y="154"/>
                    </a:lnTo>
                    <a:lnTo>
                      <a:pt x="22" y="151"/>
                    </a:lnTo>
                    <a:lnTo>
                      <a:pt x="20" y="146"/>
                    </a:lnTo>
                    <a:lnTo>
                      <a:pt x="14" y="142"/>
                    </a:lnTo>
                    <a:lnTo>
                      <a:pt x="12" y="138"/>
                    </a:lnTo>
                    <a:lnTo>
                      <a:pt x="8" y="132"/>
                    </a:lnTo>
                    <a:lnTo>
                      <a:pt x="6" y="126"/>
                    </a:lnTo>
                    <a:lnTo>
                      <a:pt x="2" y="124"/>
                    </a:lnTo>
                    <a:lnTo>
                      <a:pt x="0" y="118"/>
                    </a:lnTo>
                    <a:lnTo>
                      <a:pt x="0" y="112"/>
                    </a:lnTo>
                    <a:lnTo>
                      <a:pt x="0" y="107"/>
                    </a:lnTo>
                    <a:lnTo>
                      <a:pt x="0" y="101"/>
                    </a:lnTo>
                    <a:lnTo>
                      <a:pt x="0" y="96"/>
                    </a:lnTo>
                    <a:lnTo>
                      <a:pt x="0" y="93"/>
                    </a:lnTo>
                    <a:lnTo>
                      <a:pt x="0" y="87"/>
                    </a:lnTo>
                    <a:lnTo>
                      <a:pt x="2" y="83"/>
                    </a:lnTo>
                    <a:lnTo>
                      <a:pt x="6" y="77"/>
                    </a:lnTo>
                    <a:lnTo>
                      <a:pt x="8" y="71"/>
                    </a:lnTo>
                    <a:lnTo>
                      <a:pt x="12" y="69"/>
                    </a:lnTo>
                    <a:lnTo>
                      <a:pt x="14" y="63"/>
                    </a:lnTo>
                    <a:lnTo>
                      <a:pt x="20" y="57"/>
                    </a:lnTo>
                    <a:lnTo>
                      <a:pt x="22" y="55"/>
                    </a:lnTo>
                    <a:lnTo>
                      <a:pt x="28" y="49"/>
                    </a:lnTo>
                    <a:lnTo>
                      <a:pt x="34" y="46"/>
                    </a:lnTo>
                    <a:lnTo>
                      <a:pt x="40" y="41"/>
                    </a:lnTo>
                    <a:lnTo>
                      <a:pt x="46" y="38"/>
                    </a:lnTo>
                    <a:lnTo>
                      <a:pt x="54" y="32"/>
                    </a:lnTo>
                    <a:lnTo>
                      <a:pt x="60" y="30"/>
                    </a:lnTo>
                    <a:lnTo>
                      <a:pt x="68" y="28"/>
                    </a:lnTo>
                    <a:lnTo>
                      <a:pt x="74" y="24"/>
                    </a:lnTo>
                    <a:lnTo>
                      <a:pt x="82" y="22"/>
                    </a:lnTo>
                    <a:lnTo>
                      <a:pt x="90" y="18"/>
                    </a:lnTo>
                    <a:lnTo>
                      <a:pt x="99" y="16"/>
                    </a:lnTo>
                    <a:lnTo>
                      <a:pt x="107" y="14"/>
                    </a:lnTo>
                    <a:lnTo>
                      <a:pt x="116" y="10"/>
                    </a:lnTo>
                    <a:lnTo>
                      <a:pt x="124" y="8"/>
                    </a:lnTo>
                    <a:lnTo>
                      <a:pt x="135" y="8"/>
                    </a:lnTo>
                    <a:lnTo>
                      <a:pt x="144" y="5"/>
                    </a:lnTo>
                    <a:lnTo>
                      <a:pt x="155" y="2"/>
                    </a:lnTo>
                    <a:lnTo>
                      <a:pt x="163" y="2"/>
                    </a:lnTo>
                    <a:lnTo>
                      <a:pt x="175" y="2"/>
                    </a:lnTo>
                    <a:lnTo>
                      <a:pt x="186" y="0"/>
                    </a:lnTo>
                    <a:lnTo>
                      <a:pt x="195" y="0"/>
                    </a:lnTo>
                    <a:lnTo>
                      <a:pt x="205" y="0"/>
                    </a:lnTo>
                    <a:lnTo>
                      <a:pt x="217" y="0"/>
                    </a:lnTo>
                    <a:lnTo>
                      <a:pt x="225" y="0"/>
                    </a:lnTo>
                    <a:lnTo>
                      <a:pt x="237" y="2"/>
                    </a:lnTo>
                    <a:lnTo>
                      <a:pt x="247" y="2"/>
                    </a:lnTo>
                    <a:lnTo>
                      <a:pt x="257" y="2"/>
                    </a:lnTo>
                    <a:lnTo>
                      <a:pt x="267" y="5"/>
                    </a:lnTo>
                    <a:lnTo>
                      <a:pt x="276" y="8"/>
                    </a:lnTo>
                    <a:lnTo>
                      <a:pt x="287" y="8"/>
                    </a:lnTo>
                    <a:lnTo>
                      <a:pt x="296" y="10"/>
                    </a:lnTo>
                    <a:lnTo>
                      <a:pt x="304" y="14"/>
                    </a:lnTo>
                    <a:lnTo>
                      <a:pt x="313" y="16"/>
                    </a:lnTo>
                    <a:lnTo>
                      <a:pt x="321" y="18"/>
                    </a:lnTo>
                    <a:lnTo>
                      <a:pt x="330" y="22"/>
                    </a:lnTo>
                    <a:lnTo>
                      <a:pt x="338" y="24"/>
                    </a:lnTo>
                    <a:lnTo>
                      <a:pt x="346" y="28"/>
                    </a:lnTo>
                    <a:lnTo>
                      <a:pt x="352" y="30"/>
                    </a:lnTo>
                    <a:lnTo>
                      <a:pt x="358" y="32"/>
                    </a:lnTo>
                    <a:lnTo>
                      <a:pt x="366" y="38"/>
                    </a:lnTo>
                    <a:lnTo>
                      <a:pt x="372" y="41"/>
                    </a:lnTo>
                    <a:lnTo>
                      <a:pt x="378" y="46"/>
                    </a:lnTo>
                    <a:lnTo>
                      <a:pt x="384" y="49"/>
                    </a:lnTo>
                    <a:lnTo>
                      <a:pt x="388" y="55"/>
                    </a:lnTo>
                    <a:lnTo>
                      <a:pt x="392" y="57"/>
                    </a:lnTo>
                    <a:lnTo>
                      <a:pt x="398" y="63"/>
                    </a:lnTo>
                    <a:lnTo>
                      <a:pt x="400" y="69"/>
                    </a:lnTo>
                    <a:lnTo>
                      <a:pt x="402" y="71"/>
                    </a:lnTo>
                    <a:lnTo>
                      <a:pt x="406" y="77"/>
                    </a:lnTo>
                    <a:lnTo>
                      <a:pt x="408" y="83"/>
                    </a:lnTo>
                    <a:lnTo>
                      <a:pt x="412" y="87"/>
                    </a:lnTo>
                    <a:lnTo>
                      <a:pt x="412" y="93"/>
                    </a:lnTo>
                    <a:lnTo>
                      <a:pt x="414" y="96"/>
                    </a:lnTo>
                    <a:lnTo>
                      <a:pt x="414" y="101"/>
                    </a:lnTo>
                    <a:lnTo>
                      <a:pt x="414" y="107"/>
                    </a:lnTo>
                    <a:lnTo>
                      <a:pt x="412" y="112"/>
                    </a:lnTo>
                    <a:lnTo>
                      <a:pt x="412" y="118"/>
                    </a:lnTo>
                    <a:lnTo>
                      <a:pt x="408" y="124"/>
                    </a:lnTo>
                    <a:lnTo>
                      <a:pt x="406" y="126"/>
                    </a:lnTo>
                    <a:lnTo>
                      <a:pt x="402" y="132"/>
                    </a:lnTo>
                    <a:lnTo>
                      <a:pt x="400" y="138"/>
                    </a:lnTo>
                    <a:lnTo>
                      <a:pt x="398" y="142"/>
                    </a:lnTo>
                    <a:lnTo>
                      <a:pt x="392" y="146"/>
                    </a:lnTo>
                    <a:lnTo>
                      <a:pt x="388" y="151"/>
                    </a:lnTo>
                    <a:lnTo>
                      <a:pt x="384" y="154"/>
                    </a:lnTo>
                    <a:lnTo>
                      <a:pt x="378" y="159"/>
                    </a:lnTo>
                    <a:lnTo>
                      <a:pt x="372" y="162"/>
                    </a:lnTo>
                    <a:lnTo>
                      <a:pt x="366" y="167"/>
                    </a:lnTo>
                    <a:lnTo>
                      <a:pt x="358" y="170"/>
                    </a:lnTo>
                    <a:lnTo>
                      <a:pt x="352" y="173"/>
                    </a:lnTo>
                    <a:lnTo>
                      <a:pt x="346" y="175"/>
                    </a:lnTo>
                    <a:lnTo>
                      <a:pt x="338" y="181"/>
                    </a:lnTo>
                    <a:lnTo>
                      <a:pt x="330" y="184"/>
                    </a:lnTo>
                    <a:lnTo>
                      <a:pt x="321" y="187"/>
                    </a:lnTo>
                    <a:lnTo>
                      <a:pt x="313" y="189"/>
                    </a:lnTo>
                    <a:lnTo>
                      <a:pt x="304" y="193"/>
                    </a:lnTo>
                    <a:lnTo>
                      <a:pt x="296" y="193"/>
                    </a:lnTo>
                    <a:lnTo>
                      <a:pt x="287" y="195"/>
                    </a:lnTo>
                    <a:lnTo>
                      <a:pt x="276" y="197"/>
                    </a:lnTo>
                    <a:lnTo>
                      <a:pt x="267" y="197"/>
                    </a:lnTo>
                    <a:lnTo>
                      <a:pt x="257" y="201"/>
                    </a:lnTo>
                    <a:lnTo>
                      <a:pt x="247" y="201"/>
                    </a:lnTo>
                    <a:lnTo>
                      <a:pt x="237" y="203"/>
                    </a:lnTo>
                    <a:lnTo>
                      <a:pt x="225" y="203"/>
                    </a:lnTo>
                    <a:lnTo>
                      <a:pt x="217" y="203"/>
                    </a:lnTo>
                    <a:lnTo>
                      <a:pt x="205" y="203"/>
                    </a:lnTo>
                  </a:path>
                </a:pathLst>
              </a:custGeom>
              <a:solidFill>
                <a:srgbClr val="FFD900"/>
              </a:solidFill>
              <a:ln w="12700" cap="rnd">
                <a:solidFill>
                  <a:srgbClr val="3366FF"/>
                </a:solidFill>
                <a:round/>
                <a:headEnd/>
                <a:tailEnd/>
              </a:ln>
            </p:spPr>
            <p:txBody>
              <a:bodyPr/>
              <a:lstStyle/>
              <a:p>
                <a:endParaRPr lang="fr-FR"/>
              </a:p>
            </p:txBody>
          </p:sp>
          <p:sp>
            <p:nvSpPr>
              <p:cNvPr id="53342" name="Freeform 165"/>
              <p:cNvSpPr>
                <a:spLocks/>
              </p:cNvSpPr>
              <p:nvPr/>
            </p:nvSpPr>
            <p:spPr bwMode="auto">
              <a:xfrm>
                <a:off x="3621" y="2184"/>
                <a:ext cx="204" cy="101"/>
              </a:xfrm>
              <a:custGeom>
                <a:avLst/>
                <a:gdLst>
                  <a:gd name="T0" fmla="*/ 2 w 204"/>
                  <a:gd name="T1" fmla="*/ 5 h 101"/>
                  <a:gd name="T2" fmla="*/ 5 w 204"/>
                  <a:gd name="T3" fmla="*/ 16 h 101"/>
                  <a:gd name="T4" fmla="*/ 8 w 204"/>
                  <a:gd name="T5" fmla="*/ 24 h 101"/>
                  <a:gd name="T6" fmla="*/ 14 w 204"/>
                  <a:gd name="T7" fmla="*/ 35 h 101"/>
                  <a:gd name="T8" fmla="*/ 22 w 204"/>
                  <a:gd name="T9" fmla="*/ 42 h 101"/>
                  <a:gd name="T10" fmla="*/ 30 w 204"/>
                  <a:gd name="T11" fmla="*/ 50 h 101"/>
                  <a:gd name="T12" fmla="*/ 41 w 204"/>
                  <a:gd name="T13" fmla="*/ 58 h 101"/>
                  <a:gd name="T14" fmla="*/ 55 w 204"/>
                  <a:gd name="T15" fmla="*/ 65 h 101"/>
                  <a:gd name="T16" fmla="*/ 69 w 204"/>
                  <a:gd name="T17" fmla="*/ 71 h 101"/>
                  <a:gd name="T18" fmla="*/ 83 w 204"/>
                  <a:gd name="T19" fmla="*/ 76 h 101"/>
                  <a:gd name="T20" fmla="*/ 99 w 204"/>
                  <a:gd name="T21" fmla="*/ 82 h 101"/>
                  <a:gd name="T22" fmla="*/ 116 w 204"/>
                  <a:gd name="T23" fmla="*/ 87 h 101"/>
                  <a:gd name="T24" fmla="*/ 134 w 204"/>
                  <a:gd name="T25" fmla="*/ 89 h 101"/>
                  <a:gd name="T26" fmla="*/ 154 w 204"/>
                  <a:gd name="T27" fmla="*/ 95 h 101"/>
                  <a:gd name="T28" fmla="*/ 173 w 204"/>
                  <a:gd name="T29" fmla="*/ 95 h 101"/>
                  <a:gd name="T30" fmla="*/ 193 w 204"/>
                  <a:gd name="T31" fmla="*/ 97 h 101"/>
                  <a:gd name="T32" fmla="*/ 203 w 204"/>
                  <a:gd name="T33" fmla="*/ 100 h 101"/>
                  <a:gd name="T34" fmla="*/ 185 w 204"/>
                  <a:gd name="T35" fmla="*/ 97 h 101"/>
                  <a:gd name="T36" fmla="*/ 162 w 204"/>
                  <a:gd name="T37" fmla="*/ 97 h 101"/>
                  <a:gd name="T38" fmla="*/ 143 w 204"/>
                  <a:gd name="T39" fmla="*/ 95 h 101"/>
                  <a:gd name="T40" fmla="*/ 124 w 204"/>
                  <a:gd name="T41" fmla="*/ 89 h 101"/>
                  <a:gd name="T42" fmla="*/ 107 w 204"/>
                  <a:gd name="T43" fmla="*/ 87 h 101"/>
                  <a:gd name="T44" fmla="*/ 91 w 204"/>
                  <a:gd name="T45" fmla="*/ 82 h 101"/>
                  <a:gd name="T46" fmla="*/ 75 w 204"/>
                  <a:gd name="T47" fmla="*/ 76 h 101"/>
                  <a:gd name="T48" fmla="*/ 61 w 204"/>
                  <a:gd name="T49" fmla="*/ 71 h 101"/>
                  <a:gd name="T50" fmla="*/ 47 w 204"/>
                  <a:gd name="T51" fmla="*/ 63 h 101"/>
                  <a:gd name="T52" fmla="*/ 36 w 204"/>
                  <a:gd name="T53" fmla="*/ 55 h 101"/>
                  <a:gd name="T54" fmla="*/ 24 w 204"/>
                  <a:gd name="T55" fmla="*/ 48 h 101"/>
                  <a:gd name="T56" fmla="*/ 16 w 204"/>
                  <a:gd name="T57" fmla="*/ 39 h 101"/>
                  <a:gd name="T58" fmla="*/ 8 w 204"/>
                  <a:gd name="T59" fmla="*/ 29 h 101"/>
                  <a:gd name="T60" fmla="*/ 5 w 204"/>
                  <a:gd name="T61" fmla="*/ 22 h 101"/>
                  <a:gd name="T62" fmla="*/ 2 w 204"/>
                  <a:gd name="T63" fmla="*/ 11 h 101"/>
                  <a:gd name="T64" fmla="*/ 0 w 204"/>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1"/>
                  <a:gd name="T101" fmla="*/ 204 w 204"/>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1">
                    <a:moveTo>
                      <a:pt x="2" y="0"/>
                    </a:moveTo>
                    <a:lnTo>
                      <a:pt x="2" y="5"/>
                    </a:lnTo>
                    <a:lnTo>
                      <a:pt x="2" y="11"/>
                    </a:lnTo>
                    <a:lnTo>
                      <a:pt x="5" y="16"/>
                    </a:lnTo>
                    <a:lnTo>
                      <a:pt x="5" y="18"/>
                    </a:lnTo>
                    <a:lnTo>
                      <a:pt x="8" y="24"/>
                    </a:lnTo>
                    <a:lnTo>
                      <a:pt x="10" y="29"/>
                    </a:lnTo>
                    <a:lnTo>
                      <a:pt x="14" y="35"/>
                    </a:lnTo>
                    <a:lnTo>
                      <a:pt x="18" y="37"/>
                    </a:lnTo>
                    <a:lnTo>
                      <a:pt x="22" y="42"/>
                    </a:lnTo>
                    <a:lnTo>
                      <a:pt x="28" y="45"/>
                    </a:lnTo>
                    <a:lnTo>
                      <a:pt x="30" y="50"/>
                    </a:lnTo>
                    <a:lnTo>
                      <a:pt x="36" y="55"/>
                    </a:lnTo>
                    <a:lnTo>
                      <a:pt x="41" y="58"/>
                    </a:lnTo>
                    <a:lnTo>
                      <a:pt x="49" y="61"/>
                    </a:lnTo>
                    <a:lnTo>
                      <a:pt x="55" y="65"/>
                    </a:lnTo>
                    <a:lnTo>
                      <a:pt x="61" y="68"/>
                    </a:lnTo>
                    <a:lnTo>
                      <a:pt x="69" y="71"/>
                    </a:lnTo>
                    <a:lnTo>
                      <a:pt x="75" y="74"/>
                    </a:lnTo>
                    <a:lnTo>
                      <a:pt x="83" y="76"/>
                    </a:lnTo>
                    <a:lnTo>
                      <a:pt x="91" y="78"/>
                    </a:lnTo>
                    <a:lnTo>
                      <a:pt x="99" y="82"/>
                    </a:lnTo>
                    <a:lnTo>
                      <a:pt x="107" y="84"/>
                    </a:lnTo>
                    <a:lnTo>
                      <a:pt x="116" y="87"/>
                    </a:lnTo>
                    <a:lnTo>
                      <a:pt x="124" y="89"/>
                    </a:lnTo>
                    <a:lnTo>
                      <a:pt x="134" y="89"/>
                    </a:lnTo>
                    <a:lnTo>
                      <a:pt x="143" y="91"/>
                    </a:lnTo>
                    <a:lnTo>
                      <a:pt x="154" y="95"/>
                    </a:lnTo>
                    <a:lnTo>
                      <a:pt x="162" y="95"/>
                    </a:lnTo>
                    <a:lnTo>
                      <a:pt x="173" y="95"/>
                    </a:lnTo>
                    <a:lnTo>
                      <a:pt x="185" y="97"/>
                    </a:lnTo>
                    <a:lnTo>
                      <a:pt x="193" y="97"/>
                    </a:lnTo>
                    <a:lnTo>
                      <a:pt x="203" y="97"/>
                    </a:lnTo>
                    <a:lnTo>
                      <a:pt x="203" y="100"/>
                    </a:lnTo>
                    <a:lnTo>
                      <a:pt x="193" y="97"/>
                    </a:lnTo>
                    <a:lnTo>
                      <a:pt x="185" y="97"/>
                    </a:lnTo>
                    <a:lnTo>
                      <a:pt x="173" y="97"/>
                    </a:lnTo>
                    <a:lnTo>
                      <a:pt x="162" y="97"/>
                    </a:lnTo>
                    <a:lnTo>
                      <a:pt x="154" y="95"/>
                    </a:lnTo>
                    <a:lnTo>
                      <a:pt x="143" y="95"/>
                    </a:lnTo>
                    <a:lnTo>
                      <a:pt x="134" y="91"/>
                    </a:lnTo>
                    <a:lnTo>
                      <a:pt x="124" y="89"/>
                    </a:lnTo>
                    <a:lnTo>
                      <a:pt x="116" y="89"/>
                    </a:lnTo>
                    <a:lnTo>
                      <a:pt x="107" y="87"/>
                    </a:lnTo>
                    <a:lnTo>
                      <a:pt x="99" y="84"/>
                    </a:lnTo>
                    <a:lnTo>
                      <a:pt x="91" y="82"/>
                    </a:lnTo>
                    <a:lnTo>
                      <a:pt x="83" y="78"/>
                    </a:lnTo>
                    <a:lnTo>
                      <a:pt x="75" y="76"/>
                    </a:lnTo>
                    <a:lnTo>
                      <a:pt x="69" y="74"/>
                    </a:lnTo>
                    <a:lnTo>
                      <a:pt x="61" y="71"/>
                    </a:lnTo>
                    <a:lnTo>
                      <a:pt x="55" y="65"/>
                    </a:lnTo>
                    <a:lnTo>
                      <a:pt x="47" y="63"/>
                    </a:lnTo>
                    <a:lnTo>
                      <a:pt x="41" y="58"/>
                    </a:lnTo>
                    <a:lnTo>
                      <a:pt x="36" y="55"/>
                    </a:lnTo>
                    <a:lnTo>
                      <a:pt x="30" y="52"/>
                    </a:lnTo>
                    <a:lnTo>
                      <a:pt x="24" y="48"/>
                    </a:lnTo>
                    <a:lnTo>
                      <a:pt x="22" y="42"/>
                    </a:lnTo>
                    <a:lnTo>
                      <a:pt x="16" y="39"/>
                    </a:lnTo>
                    <a:lnTo>
                      <a:pt x="14" y="35"/>
                    </a:lnTo>
                    <a:lnTo>
                      <a:pt x="8" y="29"/>
                    </a:lnTo>
                    <a:lnTo>
                      <a:pt x="5" y="24"/>
                    </a:lnTo>
                    <a:lnTo>
                      <a:pt x="5" y="22"/>
                    </a:lnTo>
                    <a:lnTo>
                      <a:pt x="2" y="16"/>
                    </a:lnTo>
                    <a:lnTo>
                      <a:pt x="2" y="11"/>
                    </a:lnTo>
                    <a:lnTo>
                      <a:pt x="0" y="5"/>
                    </a:lnTo>
                    <a:lnTo>
                      <a:pt x="0" y="0"/>
                    </a:lnTo>
                    <a:lnTo>
                      <a:pt x="2" y="0"/>
                    </a:lnTo>
                  </a:path>
                </a:pathLst>
              </a:custGeom>
              <a:solidFill>
                <a:srgbClr val="000000"/>
              </a:solidFill>
              <a:ln w="12700" cap="rnd">
                <a:solidFill>
                  <a:srgbClr val="3366FF"/>
                </a:solidFill>
                <a:round/>
                <a:headEnd/>
                <a:tailEnd/>
              </a:ln>
            </p:spPr>
            <p:txBody>
              <a:bodyPr/>
              <a:lstStyle/>
              <a:p>
                <a:endParaRPr lang="fr-FR"/>
              </a:p>
            </p:txBody>
          </p:sp>
          <p:sp>
            <p:nvSpPr>
              <p:cNvPr id="53343" name="Freeform 166"/>
              <p:cNvSpPr>
                <a:spLocks/>
              </p:cNvSpPr>
              <p:nvPr/>
            </p:nvSpPr>
            <p:spPr bwMode="auto">
              <a:xfrm>
                <a:off x="3621" y="2078"/>
                <a:ext cx="204" cy="100"/>
              </a:xfrm>
              <a:custGeom>
                <a:avLst/>
                <a:gdLst>
                  <a:gd name="T0" fmla="*/ 193 w 204"/>
                  <a:gd name="T1" fmla="*/ 2 h 97"/>
                  <a:gd name="T2" fmla="*/ 173 w 204"/>
                  <a:gd name="T3" fmla="*/ 2 h 97"/>
                  <a:gd name="T4" fmla="*/ 154 w 204"/>
                  <a:gd name="T5" fmla="*/ 4 h 97"/>
                  <a:gd name="T6" fmla="*/ 134 w 204"/>
                  <a:gd name="T7" fmla="*/ 8 h 97"/>
                  <a:gd name="T8" fmla="*/ 116 w 204"/>
                  <a:gd name="T9" fmla="*/ 10 h 97"/>
                  <a:gd name="T10" fmla="*/ 99 w 204"/>
                  <a:gd name="T11" fmla="*/ 15 h 97"/>
                  <a:gd name="T12" fmla="*/ 83 w 204"/>
                  <a:gd name="T13" fmla="*/ 77 h 97"/>
                  <a:gd name="T14" fmla="*/ 69 w 204"/>
                  <a:gd name="T15" fmla="*/ 90 h 97"/>
                  <a:gd name="T16" fmla="*/ 55 w 204"/>
                  <a:gd name="T17" fmla="*/ 114 h 97"/>
                  <a:gd name="T18" fmla="*/ 41 w 204"/>
                  <a:gd name="T19" fmla="*/ 142 h 97"/>
                  <a:gd name="T20" fmla="*/ 30 w 204"/>
                  <a:gd name="T21" fmla="*/ 171 h 97"/>
                  <a:gd name="T22" fmla="*/ 22 w 204"/>
                  <a:gd name="T23" fmla="*/ 205 h 97"/>
                  <a:gd name="T24" fmla="*/ 14 w 204"/>
                  <a:gd name="T25" fmla="*/ 232 h 97"/>
                  <a:gd name="T26" fmla="*/ 8 w 204"/>
                  <a:gd name="T27" fmla="*/ 262 h 97"/>
                  <a:gd name="T28" fmla="*/ 5 w 204"/>
                  <a:gd name="T29" fmla="*/ 299 h 97"/>
                  <a:gd name="T30" fmla="*/ 2 w 204"/>
                  <a:gd name="T31" fmla="*/ 328 h 97"/>
                  <a:gd name="T32" fmla="*/ 0 w 204"/>
                  <a:gd name="T33" fmla="*/ 344 h 97"/>
                  <a:gd name="T34" fmla="*/ 2 w 204"/>
                  <a:gd name="T35" fmla="*/ 308 h 97"/>
                  <a:gd name="T36" fmla="*/ 5 w 204"/>
                  <a:gd name="T37" fmla="*/ 287 h 97"/>
                  <a:gd name="T38" fmla="*/ 8 w 204"/>
                  <a:gd name="T39" fmla="*/ 240 h 97"/>
                  <a:gd name="T40" fmla="*/ 16 w 204"/>
                  <a:gd name="T41" fmla="*/ 212 h 97"/>
                  <a:gd name="T42" fmla="*/ 24 w 204"/>
                  <a:gd name="T43" fmla="*/ 181 h 97"/>
                  <a:gd name="T44" fmla="*/ 36 w 204"/>
                  <a:gd name="T45" fmla="*/ 142 h 97"/>
                  <a:gd name="T46" fmla="*/ 47 w 204"/>
                  <a:gd name="T47" fmla="*/ 114 h 97"/>
                  <a:gd name="T48" fmla="*/ 61 w 204"/>
                  <a:gd name="T49" fmla="*/ 96 h 97"/>
                  <a:gd name="T50" fmla="*/ 75 w 204"/>
                  <a:gd name="T51" fmla="*/ 77 h 97"/>
                  <a:gd name="T52" fmla="*/ 91 w 204"/>
                  <a:gd name="T53" fmla="*/ 15 h 97"/>
                  <a:gd name="T54" fmla="*/ 107 w 204"/>
                  <a:gd name="T55" fmla="*/ 10 h 97"/>
                  <a:gd name="T56" fmla="*/ 124 w 204"/>
                  <a:gd name="T57" fmla="*/ 8 h 97"/>
                  <a:gd name="T58" fmla="*/ 143 w 204"/>
                  <a:gd name="T59" fmla="*/ 4 h 97"/>
                  <a:gd name="T60" fmla="*/ 162 w 204"/>
                  <a:gd name="T61" fmla="*/ 2 h 97"/>
                  <a:gd name="T62" fmla="*/ 185 w 204"/>
                  <a:gd name="T63" fmla="*/ 0 h 97"/>
                  <a:gd name="T64" fmla="*/ 203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5" y="2"/>
                    </a:lnTo>
                    <a:lnTo>
                      <a:pt x="173" y="2"/>
                    </a:lnTo>
                    <a:lnTo>
                      <a:pt x="162" y="2"/>
                    </a:lnTo>
                    <a:lnTo>
                      <a:pt x="154" y="4"/>
                    </a:lnTo>
                    <a:lnTo>
                      <a:pt x="143" y="4"/>
                    </a:lnTo>
                    <a:lnTo>
                      <a:pt x="134" y="8"/>
                    </a:lnTo>
                    <a:lnTo>
                      <a:pt x="124" y="10"/>
                    </a:lnTo>
                    <a:lnTo>
                      <a:pt x="116" y="10"/>
                    </a:lnTo>
                    <a:lnTo>
                      <a:pt x="107" y="13"/>
                    </a:lnTo>
                    <a:lnTo>
                      <a:pt x="99" y="15"/>
                    </a:lnTo>
                    <a:lnTo>
                      <a:pt x="91" y="17"/>
                    </a:lnTo>
                    <a:lnTo>
                      <a:pt x="83" y="21"/>
                    </a:lnTo>
                    <a:lnTo>
                      <a:pt x="75" y="23"/>
                    </a:lnTo>
                    <a:lnTo>
                      <a:pt x="69" y="26"/>
                    </a:lnTo>
                    <a:lnTo>
                      <a:pt x="61" y="28"/>
                    </a:lnTo>
                    <a:lnTo>
                      <a:pt x="55" y="34"/>
                    </a:lnTo>
                    <a:lnTo>
                      <a:pt x="49" y="36"/>
                    </a:lnTo>
                    <a:lnTo>
                      <a:pt x="41" y="41"/>
                    </a:lnTo>
                    <a:lnTo>
                      <a:pt x="36" y="44"/>
                    </a:lnTo>
                    <a:lnTo>
                      <a:pt x="30" y="47"/>
                    </a:lnTo>
                    <a:lnTo>
                      <a:pt x="28" y="52"/>
                    </a:lnTo>
                    <a:lnTo>
                      <a:pt x="22" y="57"/>
                    </a:lnTo>
                    <a:lnTo>
                      <a:pt x="18" y="60"/>
                    </a:lnTo>
                    <a:lnTo>
                      <a:pt x="14" y="65"/>
                    </a:lnTo>
                    <a:lnTo>
                      <a:pt x="10" y="68"/>
                    </a:lnTo>
                    <a:lnTo>
                      <a:pt x="8" y="73"/>
                    </a:lnTo>
                    <a:lnTo>
                      <a:pt x="5" y="79"/>
                    </a:lnTo>
                    <a:lnTo>
                      <a:pt x="5" y="83"/>
                    </a:lnTo>
                    <a:lnTo>
                      <a:pt x="2" y="88"/>
                    </a:lnTo>
                    <a:lnTo>
                      <a:pt x="2" y="92"/>
                    </a:lnTo>
                    <a:lnTo>
                      <a:pt x="2" y="96"/>
                    </a:lnTo>
                    <a:lnTo>
                      <a:pt x="0" y="96"/>
                    </a:lnTo>
                    <a:lnTo>
                      <a:pt x="0" y="92"/>
                    </a:lnTo>
                    <a:lnTo>
                      <a:pt x="2" y="86"/>
                    </a:lnTo>
                    <a:lnTo>
                      <a:pt x="2" y="81"/>
                    </a:lnTo>
                    <a:lnTo>
                      <a:pt x="5" y="79"/>
                    </a:lnTo>
                    <a:lnTo>
                      <a:pt x="5" y="73"/>
                    </a:lnTo>
                    <a:lnTo>
                      <a:pt x="8" y="68"/>
                    </a:lnTo>
                    <a:lnTo>
                      <a:pt x="14" y="62"/>
                    </a:lnTo>
                    <a:lnTo>
                      <a:pt x="16" y="60"/>
                    </a:lnTo>
                    <a:lnTo>
                      <a:pt x="22" y="55"/>
                    </a:lnTo>
                    <a:lnTo>
                      <a:pt x="24" y="49"/>
                    </a:lnTo>
                    <a:lnTo>
                      <a:pt x="30" y="47"/>
                    </a:lnTo>
                    <a:lnTo>
                      <a:pt x="36" y="41"/>
                    </a:lnTo>
                    <a:lnTo>
                      <a:pt x="41" y="39"/>
                    </a:lnTo>
                    <a:lnTo>
                      <a:pt x="47" y="34"/>
                    </a:lnTo>
                    <a:lnTo>
                      <a:pt x="55" y="31"/>
                    </a:lnTo>
                    <a:lnTo>
                      <a:pt x="61" y="28"/>
                    </a:lnTo>
                    <a:lnTo>
                      <a:pt x="69"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5" y="0"/>
                    </a:lnTo>
                    <a:lnTo>
                      <a:pt x="193" y="0"/>
                    </a:lnTo>
                    <a:lnTo>
                      <a:pt x="203" y="0"/>
                    </a:lnTo>
                    <a:lnTo>
                      <a:pt x="203" y="2"/>
                    </a:lnTo>
                  </a:path>
                </a:pathLst>
              </a:custGeom>
              <a:solidFill>
                <a:srgbClr val="000000"/>
              </a:solidFill>
              <a:ln w="12700" cap="rnd">
                <a:solidFill>
                  <a:srgbClr val="3366FF"/>
                </a:solidFill>
                <a:round/>
                <a:headEnd/>
                <a:tailEnd/>
              </a:ln>
            </p:spPr>
            <p:txBody>
              <a:bodyPr/>
              <a:lstStyle/>
              <a:p>
                <a:endParaRPr lang="fr-FR"/>
              </a:p>
            </p:txBody>
          </p:sp>
          <p:sp>
            <p:nvSpPr>
              <p:cNvPr id="53344" name="Freeform 167"/>
              <p:cNvSpPr>
                <a:spLocks/>
              </p:cNvSpPr>
              <p:nvPr/>
            </p:nvSpPr>
            <p:spPr bwMode="auto">
              <a:xfrm>
                <a:off x="3834" y="2078"/>
                <a:ext cx="205" cy="100"/>
              </a:xfrm>
              <a:custGeom>
                <a:avLst/>
                <a:gdLst>
                  <a:gd name="T0" fmla="*/ 202 w 205"/>
                  <a:gd name="T1" fmla="*/ 328 h 97"/>
                  <a:gd name="T2" fmla="*/ 198 w 205"/>
                  <a:gd name="T3" fmla="*/ 299 h 97"/>
                  <a:gd name="T4" fmla="*/ 196 w 205"/>
                  <a:gd name="T5" fmla="*/ 262 h 97"/>
                  <a:gd name="T6" fmla="*/ 190 w 205"/>
                  <a:gd name="T7" fmla="*/ 232 h 97"/>
                  <a:gd name="T8" fmla="*/ 182 w 205"/>
                  <a:gd name="T9" fmla="*/ 205 h 97"/>
                  <a:gd name="T10" fmla="*/ 174 w 205"/>
                  <a:gd name="T11" fmla="*/ 171 h 97"/>
                  <a:gd name="T12" fmla="*/ 163 w 205"/>
                  <a:gd name="T13" fmla="*/ 142 h 97"/>
                  <a:gd name="T14" fmla="*/ 149 w 205"/>
                  <a:gd name="T15" fmla="*/ 114 h 97"/>
                  <a:gd name="T16" fmla="*/ 135 w 205"/>
                  <a:gd name="T17" fmla="*/ 90 h 97"/>
                  <a:gd name="T18" fmla="*/ 121 w 205"/>
                  <a:gd name="T19" fmla="*/ 77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19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77 h 97"/>
                  <a:gd name="T48" fmla="*/ 143 w 205"/>
                  <a:gd name="T49" fmla="*/ 96 h 97"/>
                  <a:gd name="T50" fmla="*/ 157 w 205"/>
                  <a:gd name="T51" fmla="*/ 114 h 97"/>
                  <a:gd name="T52" fmla="*/ 168 w 205"/>
                  <a:gd name="T53" fmla="*/ 142 h 97"/>
                  <a:gd name="T54" fmla="*/ 179 w 205"/>
                  <a:gd name="T55" fmla="*/ 181 h 97"/>
                  <a:gd name="T56" fmla="*/ 188 w 205"/>
                  <a:gd name="T57" fmla="*/ 212 h 97"/>
                  <a:gd name="T58" fmla="*/ 196 w 205"/>
                  <a:gd name="T59" fmla="*/ 240 h 97"/>
                  <a:gd name="T60" fmla="*/ 202 w 205"/>
                  <a:gd name="T61" fmla="*/ 287 h 97"/>
                  <a:gd name="T62" fmla="*/ 204 w 205"/>
                  <a:gd name="T63" fmla="*/ 308 h 97"/>
                  <a:gd name="T64" fmla="*/ 204 w 205"/>
                  <a:gd name="T65" fmla="*/ 344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3" y="68"/>
                    </a:lnTo>
                    <a:lnTo>
                      <a:pt x="190" y="65"/>
                    </a:lnTo>
                    <a:lnTo>
                      <a:pt x="188" y="60"/>
                    </a:lnTo>
                    <a:lnTo>
                      <a:pt x="182" y="57"/>
                    </a:lnTo>
                    <a:lnTo>
                      <a:pt x="176" y="52"/>
                    </a:lnTo>
                    <a:lnTo>
                      <a:pt x="174" y="47"/>
                    </a:lnTo>
                    <a:lnTo>
                      <a:pt x="168" y="44"/>
                    </a:lnTo>
                    <a:lnTo>
                      <a:pt x="163" y="41"/>
                    </a:lnTo>
                    <a:lnTo>
                      <a:pt x="155"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19" y="2"/>
                    </a:lnTo>
                    <a:lnTo>
                      <a:pt x="11" y="2"/>
                    </a:lnTo>
                    <a:lnTo>
                      <a:pt x="0" y="2"/>
                    </a:lnTo>
                    <a:lnTo>
                      <a:pt x="0" y="0"/>
                    </a:lnTo>
                    <a:lnTo>
                      <a:pt x="11" y="0"/>
                    </a:lnTo>
                    <a:lnTo>
                      <a:pt x="19"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79" y="49"/>
                    </a:lnTo>
                    <a:lnTo>
                      <a:pt x="185" y="55"/>
                    </a:lnTo>
                    <a:lnTo>
                      <a:pt x="188" y="60"/>
                    </a:lnTo>
                    <a:lnTo>
                      <a:pt x="190" y="62"/>
                    </a:lnTo>
                    <a:lnTo>
                      <a:pt x="196" y="68"/>
                    </a:lnTo>
                    <a:lnTo>
                      <a:pt x="198" y="73"/>
                    </a:lnTo>
                    <a:lnTo>
                      <a:pt x="202" y="79"/>
                    </a:lnTo>
                    <a:lnTo>
                      <a:pt x="202" y="81"/>
                    </a:lnTo>
                    <a:lnTo>
                      <a:pt x="204" y="86"/>
                    </a:lnTo>
                    <a:lnTo>
                      <a:pt x="204" y="92"/>
                    </a:lnTo>
                    <a:lnTo>
                      <a:pt x="204" y="96"/>
                    </a:lnTo>
                    <a:lnTo>
                      <a:pt x="202" y="96"/>
                    </a:lnTo>
                  </a:path>
                </a:pathLst>
              </a:custGeom>
              <a:solidFill>
                <a:srgbClr val="000000"/>
              </a:solidFill>
              <a:ln w="12700" cap="rnd">
                <a:solidFill>
                  <a:srgbClr val="3366FF"/>
                </a:solidFill>
                <a:round/>
                <a:headEnd/>
                <a:tailEnd/>
              </a:ln>
            </p:spPr>
            <p:txBody>
              <a:bodyPr/>
              <a:lstStyle/>
              <a:p>
                <a:endParaRPr lang="fr-FR"/>
              </a:p>
            </p:txBody>
          </p:sp>
          <p:sp>
            <p:nvSpPr>
              <p:cNvPr id="53345" name="Freeform 168"/>
              <p:cNvSpPr>
                <a:spLocks/>
              </p:cNvSpPr>
              <p:nvPr/>
            </p:nvSpPr>
            <p:spPr bwMode="auto">
              <a:xfrm>
                <a:off x="3834" y="2184"/>
                <a:ext cx="205" cy="101"/>
              </a:xfrm>
              <a:custGeom>
                <a:avLst/>
                <a:gdLst>
                  <a:gd name="T0" fmla="*/ 11 w 205"/>
                  <a:gd name="T1" fmla="*/ 97 h 101"/>
                  <a:gd name="T2" fmla="*/ 31 w 205"/>
                  <a:gd name="T3" fmla="*/ 95 h 101"/>
                  <a:gd name="T4" fmla="*/ 50 w 205"/>
                  <a:gd name="T5" fmla="*/ 95 h 101"/>
                  <a:gd name="T6" fmla="*/ 69 w 205"/>
                  <a:gd name="T7" fmla="*/ 89 h 101"/>
                  <a:gd name="T8" fmla="*/ 88 w 205"/>
                  <a:gd name="T9" fmla="*/ 87 h 101"/>
                  <a:gd name="T10" fmla="*/ 105 w 205"/>
                  <a:gd name="T11" fmla="*/ 82 h 101"/>
                  <a:gd name="T12" fmla="*/ 121 w 205"/>
                  <a:gd name="T13" fmla="*/ 76 h 101"/>
                  <a:gd name="T14" fmla="*/ 135 w 205"/>
                  <a:gd name="T15" fmla="*/ 71 h 101"/>
                  <a:gd name="T16" fmla="*/ 149 w 205"/>
                  <a:gd name="T17" fmla="*/ 65 h 101"/>
                  <a:gd name="T18" fmla="*/ 163 w 205"/>
                  <a:gd name="T19" fmla="*/ 58 h 101"/>
                  <a:gd name="T20" fmla="*/ 174 w 205"/>
                  <a:gd name="T21" fmla="*/ 50 h 101"/>
                  <a:gd name="T22" fmla="*/ 182 w 205"/>
                  <a:gd name="T23" fmla="*/ 42 h 101"/>
                  <a:gd name="T24" fmla="*/ 190 w 205"/>
                  <a:gd name="T25" fmla="*/ 35 h 101"/>
                  <a:gd name="T26" fmla="*/ 196 w 205"/>
                  <a:gd name="T27" fmla="*/ 24 h 101"/>
                  <a:gd name="T28" fmla="*/ 198 w 205"/>
                  <a:gd name="T29" fmla="*/ 16 h 101"/>
                  <a:gd name="T30" fmla="*/ 202 w 205"/>
                  <a:gd name="T31" fmla="*/ 5 h 101"/>
                  <a:gd name="T32" fmla="*/ 204 w 205"/>
                  <a:gd name="T33" fmla="*/ 0 h 101"/>
                  <a:gd name="T34" fmla="*/ 204 w 205"/>
                  <a:gd name="T35" fmla="*/ 11 h 101"/>
                  <a:gd name="T36" fmla="*/ 202 w 205"/>
                  <a:gd name="T37" fmla="*/ 22 h 101"/>
                  <a:gd name="T38" fmla="*/ 196 w 205"/>
                  <a:gd name="T39" fmla="*/ 29 h 101"/>
                  <a:gd name="T40" fmla="*/ 188 w 205"/>
                  <a:gd name="T41" fmla="*/ 39 h 101"/>
                  <a:gd name="T42" fmla="*/ 179 w 205"/>
                  <a:gd name="T43" fmla="*/ 48 h 101"/>
                  <a:gd name="T44" fmla="*/ 168 w 205"/>
                  <a:gd name="T45" fmla="*/ 55 h 101"/>
                  <a:gd name="T46" fmla="*/ 157 w 205"/>
                  <a:gd name="T47" fmla="*/ 63 h 101"/>
                  <a:gd name="T48" fmla="*/ 143 w 205"/>
                  <a:gd name="T49" fmla="*/ 71 h 101"/>
                  <a:gd name="T50" fmla="*/ 130 w 205"/>
                  <a:gd name="T51" fmla="*/ 76 h 101"/>
                  <a:gd name="T52" fmla="*/ 113 w 205"/>
                  <a:gd name="T53" fmla="*/ 82 h 101"/>
                  <a:gd name="T54" fmla="*/ 96 w 205"/>
                  <a:gd name="T55" fmla="*/ 87 h 101"/>
                  <a:gd name="T56" fmla="*/ 80 w 205"/>
                  <a:gd name="T57" fmla="*/ 89 h 101"/>
                  <a:gd name="T58" fmla="*/ 61 w 205"/>
                  <a:gd name="T59" fmla="*/ 95 h 101"/>
                  <a:gd name="T60" fmla="*/ 41 w 205"/>
                  <a:gd name="T61" fmla="*/ 97 h 101"/>
                  <a:gd name="T62" fmla="*/ 19 w 205"/>
                  <a:gd name="T63" fmla="*/ 97 h 101"/>
                  <a:gd name="T64" fmla="*/ 0 w 205"/>
                  <a:gd name="T65" fmla="*/ 10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1"/>
                  <a:gd name="T101" fmla="*/ 205 w 205"/>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1">
                    <a:moveTo>
                      <a:pt x="0" y="97"/>
                    </a:moveTo>
                    <a:lnTo>
                      <a:pt x="11" y="97"/>
                    </a:lnTo>
                    <a:lnTo>
                      <a:pt x="19" y="97"/>
                    </a:lnTo>
                    <a:lnTo>
                      <a:pt x="31" y="95"/>
                    </a:lnTo>
                    <a:lnTo>
                      <a:pt x="41" y="95"/>
                    </a:lnTo>
                    <a:lnTo>
                      <a:pt x="50" y="95"/>
                    </a:lnTo>
                    <a:lnTo>
                      <a:pt x="61" y="91"/>
                    </a:lnTo>
                    <a:lnTo>
                      <a:pt x="69" y="89"/>
                    </a:lnTo>
                    <a:lnTo>
                      <a:pt x="78" y="89"/>
                    </a:lnTo>
                    <a:lnTo>
                      <a:pt x="88" y="87"/>
                    </a:lnTo>
                    <a:lnTo>
                      <a:pt x="96" y="84"/>
                    </a:lnTo>
                    <a:lnTo>
                      <a:pt x="105" y="82"/>
                    </a:lnTo>
                    <a:lnTo>
                      <a:pt x="113" y="78"/>
                    </a:lnTo>
                    <a:lnTo>
                      <a:pt x="121" y="76"/>
                    </a:lnTo>
                    <a:lnTo>
                      <a:pt x="130" y="74"/>
                    </a:lnTo>
                    <a:lnTo>
                      <a:pt x="135" y="71"/>
                    </a:lnTo>
                    <a:lnTo>
                      <a:pt x="143" y="68"/>
                    </a:lnTo>
                    <a:lnTo>
                      <a:pt x="149" y="65"/>
                    </a:lnTo>
                    <a:lnTo>
                      <a:pt x="155" y="61"/>
                    </a:lnTo>
                    <a:lnTo>
                      <a:pt x="163" y="58"/>
                    </a:lnTo>
                    <a:lnTo>
                      <a:pt x="168" y="55"/>
                    </a:lnTo>
                    <a:lnTo>
                      <a:pt x="174" y="50"/>
                    </a:lnTo>
                    <a:lnTo>
                      <a:pt x="176" y="45"/>
                    </a:lnTo>
                    <a:lnTo>
                      <a:pt x="182" y="42"/>
                    </a:lnTo>
                    <a:lnTo>
                      <a:pt x="188" y="37"/>
                    </a:lnTo>
                    <a:lnTo>
                      <a:pt x="190" y="35"/>
                    </a:lnTo>
                    <a:lnTo>
                      <a:pt x="193" y="29"/>
                    </a:lnTo>
                    <a:lnTo>
                      <a:pt x="196" y="24"/>
                    </a:lnTo>
                    <a:lnTo>
                      <a:pt x="198" y="18"/>
                    </a:lnTo>
                    <a:lnTo>
                      <a:pt x="198" y="16"/>
                    </a:lnTo>
                    <a:lnTo>
                      <a:pt x="202" y="11"/>
                    </a:lnTo>
                    <a:lnTo>
                      <a:pt x="202" y="5"/>
                    </a:lnTo>
                    <a:lnTo>
                      <a:pt x="202" y="0"/>
                    </a:lnTo>
                    <a:lnTo>
                      <a:pt x="204" y="0"/>
                    </a:lnTo>
                    <a:lnTo>
                      <a:pt x="204" y="5"/>
                    </a:lnTo>
                    <a:lnTo>
                      <a:pt x="204" y="11"/>
                    </a:lnTo>
                    <a:lnTo>
                      <a:pt x="202" y="16"/>
                    </a:lnTo>
                    <a:lnTo>
                      <a:pt x="202" y="22"/>
                    </a:lnTo>
                    <a:lnTo>
                      <a:pt x="198" y="24"/>
                    </a:lnTo>
                    <a:lnTo>
                      <a:pt x="196" y="29"/>
                    </a:lnTo>
                    <a:lnTo>
                      <a:pt x="190" y="35"/>
                    </a:lnTo>
                    <a:lnTo>
                      <a:pt x="188" y="39"/>
                    </a:lnTo>
                    <a:lnTo>
                      <a:pt x="185" y="42"/>
                    </a:lnTo>
                    <a:lnTo>
                      <a:pt x="179" y="48"/>
                    </a:lnTo>
                    <a:lnTo>
                      <a:pt x="174" y="52"/>
                    </a:lnTo>
                    <a:lnTo>
                      <a:pt x="168" y="55"/>
                    </a:lnTo>
                    <a:lnTo>
                      <a:pt x="163" y="58"/>
                    </a:lnTo>
                    <a:lnTo>
                      <a:pt x="157" y="63"/>
                    </a:lnTo>
                    <a:lnTo>
                      <a:pt x="151" y="65"/>
                    </a:lnTo>
                    <a:lnTo>
                      <a:pt x="143" y="71"/>
                    </a:lnTo>
                    <a:lnTo>
                      <a:pt x="138" y="74"/>
                    </a:lnTo>
                    <a:lnTo>
                      <a:pt x="130" y="76"/>
                    </a:lnTo>
                    <a:lnTo>
                      <a:pt x="121" y="78"/>
                    </a:lnTo>
                    <a:lnTo>
                      <a:pt x="113" y="82"/>
                    </a:lnTo>
                    <a:lnTo>
                      <a:pt x="105" y="84"/>
                    </a:lnTo>
                    <a:lnTo>
                      <a:pt x="96" y="87"/>
                    </a:lnTo>
                    <a:lnTo>
                      <a:pt x="88" y="89"/>
                    </a:lnTo>
                    <a:lnTo>
                      <a:pt x="80" y="89"/>
                    </a:lnTo>
                    <a:lnTo>
                      <a:pt x="69" y="91"/>
                    </a:lnTo>
                    <a:lnTo>
                      <a:pt x="61" y="95"/>
                    </a:lnTo>
                    <a:lnTo>
                      <a:pt x="50" y="95"/>
                    </a:lnTo>
                    <a:lnTo>
                      <a:pt x="41" y="97"/>
                    </a:lnTo>
                    <a:lnTo>
                      <a:pt x="31" y="97"/>
                    </a:lnTo>
                    <a:lnTo>
                      <a:pt x="19" y="97"/>
                    </a:lnTo>
                    <a:lnTo>
                      <a:pt x="11" y="97"/>
                    </a:lnTo>
                    <a:lnTo>
                      <a:pt x="0" y="100"/>
                    </a:lnTo>
                    <a:lnTo>
                      <a:pt x="0" y="97"/>
                    </a:lnTo>
                  </a:path>
                </a:pathLst>
              </a:custGeom>
              <a:solidFill>
                <a:srgbClr val="000000"/>
              </a:solidFill>
              <a:ln w="12700" cap="rnd">
                <a:solidFill>
                  <a:srgbClr val="3366FF"/>
                </a:solidFill>
                <a:round/>
                <a:headEnd/>
                <a:tailEnd/>
              </a:ln>
            </p:spPr>
            <p:txBody>
              <a:bodyPr/>
              <a:lstStyle/>
              <a:p>
                <a:endParaRPr lang="fr-FR"/>
              </a:p>
            </p:txBody>
          </p:sp>
          <p:sp>
            <p:nvSpPr>
              <p:cNvPr id="53346" name="Freeform 169"/>
              <p:cNvSpPr>
                <a:spLocks/>
              </p:cNvSpPr>
              <p:nvPr/>
            </p:nvSpPr>
            <p:spPr bwMode="auto">
              <a:xfrm>
                <a:off x="3632" y="2080"/>
                <a:ext cx="395" cy="191"/>
              </a:xfrm>
              <a:custGeom>
                <a:avLst/>
                <a:gdLst>
                  <a:gd name="T0" fmla="*/ 178 w 395"/>
                  <a:gd name="T1" fmla="*/ 190 h 191"/>
                  <a:gd name="T2" fmla="*/ 150 w 395"/>
                  <a:gd name="T3" fmla="*/ 187 h 191"/>
                  <a:gd name="T4" fmla="*/ 122 w 395"/>
                  <a:gd name="T5" fmla="*/ 184 h 191"/>
                  <a:gd name="T6" fmla="*/ 96 w 395"/>
                  <a:gd name="T7" fmla="*/ 176 h 191"/>
                  <a:gd name="T8" fmla="*/ 74 w 395"/>
                  <a:gd name="T9" fmla="*/ 171 h 191"/>
                  <a:gd name="T10" fmla="*/ 52 w 395"/>
                  <a:gd name="T11" fmla="*/ 159 h 191"/>
                  <a:gd name="T12" fmla="*/ 34 w 395"/>
                  <a:gd name="T13" fmla="*/ 151 h 191"/>
                  <a:gd name="T14" fmla="*/ 20 w 395"/>
                  <a:gd name="T15" fmla="*/ 137 h 191"/>
                  <a:gd name="T16" fmla="*/ 8 w 395"/>
                  <a:gd name="T17" fmla="*/ 126 h 191"/>
                  <a:gd name="T18" fmla="*/ 4 w 395"/>
                  <a:gd name="T19" fmla="*/ 112 h 191"/>
                  <a:gd name="T20" fmla="*/ 0 w 395"/>
                  <a:gd name="T21" fmla="*/ 96 h 191"/>
                  <a:gd name="T22" fmla="*/ 4 w 395"/>
                  <a:gd name="T23" fmla="*/ 82 h 191"/>
                  <a:gd name="T24" fmla="*/ 8 w 395"/>
                  <a:gd name="T25" fmla="*/ 69 h 191"/>
                  <a:gd name="T26" fmla="*/ 20 w 395"/>
                  <a:gd name="T27" fmla="*/ 55 h 191"/>
                  <a:gd name="T28" fmla="*/ 34 w 395"/>
                  <a:gd name="T29" fmla="*/ 43 h 191"/>
                  <a:gd name="T30" fmla="*/ 52 w 395"/>
                  <a:gd name="T31" fmla="*/ 33 h 191"/>
                  <a:gd name="T32" fmla="*/ 74 w 395"/>
                  <a:gd name="T33" fmla="*/ 25 h 191"/>
                  <a:gd name="T34" fmla="*/ 96 w 395"/>
                  <a:gd name="T35" fmla="*/ 14 h 191"/>
                  <a:gd name="T36" fmla="*/ 122 w 395"/>
                  <a:gd name="T37" fmla="*/ 8 h 191"/>
                  <a:gd name="T38" fmla="*/ 150 w 395"/>
                  <a:gd name="T39" fmla="*/ 6 h 191"/>
                  <a:gd name="T40" fmla="*/ 178 w 395"/>
                  <a:gd name="T41" fmla="*/ 2 h 191"/>
                  <a:gd name="T42" fmla="*/ 209 w 395"/>
                  <a:gd name="T43" fmla="*/ 0 h 191"/>
                  <a:gd name="T44" fmla="*/ 237 w 395"/>
                  <a:gd name="T45" fmla="*/ 2 h 191"/>
                  <a:gd name="T46" fmla="*/ 265 w 395"/>
                  <a:gd name="T47" fmla="*/ 8 h 191"/>
                  <a:gd name="T48" fmla="*/ 291 w 395"/>
                  <a:gd name="T49" fmla="*/ 14 h 191"/>
                  <a:gd name="T50" fmla="*/ 315 w 395"/>
                  <a:gd name="T51" fmla="*/ 19 h 191"/>
                  <a:gd name="T52" fmla="*/ 338 w 395"/>
                  <a:gd name="T53" fmla="*/ 30 h 191"/>
                  <a:gd name="T54" fmla="*/ 355 w 395"/>
                  <a:gd name="T55" fmla="*/ 41 h 191"/>
                  <a:gd name="T56" fmla="*/ 372 w 395"/>
                  <a:gd name="T57" fmla="*/ 53 h 191"/>
                  <a:gd name="T58" fmla="*/ 383 w 395"/>
                  <a:gd name="T59" fmla="*/ 63 h 191"/>
                  <a:gd name="T60" fmla="*/ 392 w 395"/>
                  <a:gd name="T61" fmla="*/ 77 h 191"/>
                  <a:gd name="T62" fmla="*/ 394 w 395"/>
                  <a:gd name="T63" fmla="*/ 94 h 191"/>
                  <a:gd name="T64" fmla="*/ 394 w 395"/>
                  <a:gd name="T65" fmla="*/ 108 h 191"/>
                  <a:gd name="T66" fmla="*/ 389 w 395"/>
                  <a:gd name="T67" fmla="*/ 121 h 191"/>
                  <a:gd name="T68" fmla="*/ 380 w 395"/>
                  <a:gd name="T69" fmla="*/ 135 h 191"/>
                  <a:gd name="T70" fmla="*/ 366 w 395"/>
                  <a:gd name="T71" fmla="*/ 145 h 191"/>
                  <a:gd name="T72" fmla="*/ 349 w 395"/>
                  <a:gd name="T73" fmla="*/ 157 h 191"/>
                  <a:gd name="T74" fmla="*/ 330 w 395"/>
                  <a:gd name="T75" fmla="*/ 167 h 191"/>
                  <a:gd name="T76" fmla="*/ 307 w 395"/>
                  <a:gd name="T77" fmla="*/ 173 h 191"/>
                  <a:gd name="T78" fmla="*/ 281 w 395"/>
                  <a:gd name="T79" fmla="*/ 181 h 191"/>
                  <a:gd name="T80" fmla="*/ 257 w 395"/>
                  <a:gd name="T81" fmla="*/ 187 h 191"/>
                  <a:gd name="T82" fmla="*/ 229 w 395"/>
                  <a:gd name="T83" fmla="*/ 190 h 191"/>
                  <a:gd name="T84" fmla="*/ 197 w 395"/>
                  <a:gd name="T85" fmla="*/ 19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5"/>
                  <a:gd name="T130" fmla="*/ 0 h 191"/>
                  <a:gd name="T131" fmla="*/ 395 w 395"/>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5" h="191">
                    <a:moveTo>
                      <a:pt x="197" y="190"/>
                    </a:moveTo>
                    <a:lnTo>
                      <a:pt x="186" y="190"/>
                    </a:lnTo>
                    <a:lnTo>
                      <a:pt x="178" y="190"/>
                    </a:lnTo>
                    <a:lnTo>
                      <a:pt x="167" y="190"/>
                    </a:lnTo>
                    <a:lnTo>
                      <a:pt x="158" y="190"/>
                    </a:lnTo>
                    <a:lnTo>
                      <a:pt x="150" y="187"/>
                    </a:lnTo>
                    <a:lnTo>
                      <a:pt x="138" y="187"/>
                    </a:lnTo>
                    <a:lnTo>
                      <a:pt x="130" y="184"/>
                    </a:lnTo>
                    <a:lnTo>
                      <a:pt x="122" y="184"/>
                    </a:lnTo>
                    <a:lnTo>
                      <a:pt x="113" y="181"/>
                    </a:lnTo>
                    <a:lnTo>
                      <a:pt x="104" y="179"/>
                    </a:lnTo>
                    <a:lnTo>
                      <a:pt x="96" y="176"/>
                    </a:lnTo>
                    <a:lnTo>
                      <a:pt x="88" y="173"/>
                    </a:lnTo>
                    <a:lnTo>
                      <a:pt x="80" y="173"/>
                    </a:lnTo>
                    <a:lnTo>
                      <a:pt x="74" y="171"/>
                    </a:lnTo>
                    <a:lnTo>
                      <a:pt x="66" y="167"/>
                    </a:lnTo>
                    <a:lnTo>
                      <a:pt x="60" y="163"/>
                    </a:lnTo>
                    <a:lnTo>
                      <a:pt x="52" y="159"/>
                    </a:lnTo>
                    <a:lnTo>
                      <a:pt x="46" y="157"/>
                    </a:lnTo>
                    <a:lnTo>
                      <a:pt x="40" y="153"/>
                    </a:lnTo>
                    <a:lnTo>
                      <a:pt x="34" y="151"/>
                    </a:lnTo>
                    <a:lnTo>
                      <a:pt x="28" y="145"/>
                    </a:lnTo>
                    <a:lnTo>
                      <a:pt x="26" y="143"/>
                    </a:lnTo>
                    <a:lnTo>
                      <a:pt x="20" y="137"/>
                    </a:lnTo>
                    <a:lnTo>
                      <a:pt x="18" y="135"/>
                    </a:lnTo>
                    <a:lnTo>
                      <a:pt x="12" y="129"/>
                    </a:lnTo>
                    <a:lnTo>
                      <a:pt x="8" y="126"/>
                    </a:lnTo>
                    <a:lnTo>
                      <a:pt x="6" y="121"/>
                    </a:lnTo>
                    <a:lnTo>
                      <a:pt x="6" y="116"/>
                    </a:lnTo>
                    <a:lnTo>
                      <a:pt x="4" y="112"/>
                    </a:lnTo>
                    <a:lnTo>
                      <a:pt x="0" y="108"/>
                    </a:lnTo>
                    <a:lnTo>
                      <a:pt x="0" y="102"/>
                    </a:lnTo>
                    <a:lnTo>
                      <a:pt x="0" y="96"/>
                    </a:lnTo>
                    <a:lnTo>
                      <a:pt x="0" y="94"/>
                    </a:lnTo>
                    <a:lnTo>
                      <a:pt x="0" y="88"/>
                    </a:lnTo>
                    <a:lnTo>
                      <a:pt x="4" y="82"/>
                    </a:lnTo>
                    <a:lnTo>
                      <a:pt x="6" y="77"/>
                    </a:lnTo>
                    <a:lnTo>
                      <a:pt x="6" y="74"/>
                    </a:lnTo>
                    <a:lnTo>
                      <a:pt x="8" y="69"/>
                    </a:lnTo>
                    <a:lnTo>
                      <a:pt x="12" y="63"/>
                    </a:lnTo>
                    <a:lnTo>
                      <a:pt x="18" y="61"/>
                    </a:lnTo>
                    <a:lnTo>
                      <a:pt x="20" y="55"/>
                    </a:lnTo>
                    <a:lnTo>
                      <a:pt x="26" y="53"/>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7" y="2"/>
                    </a:lnTo>
                    <a:lnTo>
                      <a:pt x="178" y="2"/>
                    </a:lnTo>
                    <a:lnTo>
                      <a:pt x="186" y="0"/>
                    </a:lnTo>
                    <a:lnTo>
                      <a:pt x="197" y="0"/>
                    </a:lnTo>
                    <a:lnTo>
                      <a:pt x="209" y="0"/>
                    </a:lnTo>
                    <a:lnTo>
                      <a:pt x="217" y="2"/>
                    </a:lnTo>
                    <a:lnTo>
                      <a:pt x="229" y="2"/>
                    </a:lnTo>
                    <a:lnTo>
                      <a:pt x="237" y="2"/>
                    </a:lnTo>
                    <a:lnTo>
                      <a:pt x="249" y="6"/>
                    </a:lnTo>
                    <a:lnTo>
                      <a:pt x="257" y="6"/>
                    </a:lnTo>
                    <a:lnTo>
                      <a:pt x="265" y="8"/>
                    </a:lnTo>
                    <a:lnTo>
                      <a:pt x="273" y="8"/>
                    </a:lnTo>
                    <a:lnTo>
                      <a:pt x="281" y="11"/>
                    </a:lnTo>
                    <a:lnTo>
                      <a:pt x="291" y="14"/>
                    </a:lnTo>
                    <a:lnTo>
                      <a:pt x="299" y="14"/>
                    </a:lnTo>
                    <a:lnTo>
                      <a:pt x="307" y="16"/>
                    </a:lnTo>
                    <a:lnTo>
                      <a:pt x="315" y="19"/>
                    </a:lnTo>
                    <a:lnTo>
                      <a:pt x="324" y="25"/>
                    </a:lnTo>
                    <a:lnTo>
                      <a:pt x="330" y="25"/>
                    </a:lnTo>
                    <a:lnTo>
                      <a:pt x="338" y="30"/>
                    </a:lnTo>
                    <a:lnTo>
                      <a:pt x="344" y="33"/>
                    </a:lnTo>
                    <a:lnTo>
                      <a:pt x="349" y="35"/>
                    </a:lnTo>
                    <a:lnTo>
                      <a:pt x="355" y="41"/>
                    </a:lnTo>
                    <a:lnTo>
                      <a:pt x="361" y="43"/>
                    </a:lnTo>
                    <a:lnTo>
                      <a:pt x="366" y="47"/>
                    </a:lnTo>
                    <a:lnTo>
                      <a:pt x="372" y="53"/>
                    </a:lnTo>
                    <a:lnTo>
                      <a:pt x="375" y="55"/>
                    </a:lnTo>
                    <a:lnTo>
                      <a:pt x="380" y="61"/>
                    </a:lnTo>
                    <a:lnTo>
                      <a:pt x="383" y="63"/>
                    </a:lnTo>
                    <a:lnTo>
                      <a:pt x="386" y="69"/>
                    </a:lnTo>
                    <a:lnTo>
                      <a:pt x="389" y="74"/>
                    </a:lnTo>
                    <a:lnTo>
                      <a:pt x="392" y="77"/>
                    </a:lnTo>
                    <a:lnTo>
                      <a:pt x="392" y="82"/>
                    </a:lnTo>
                    <a:lnTo>
                      <a:pt x="394" y="88"/>
                    </a:lnTo>
                    <a:lnTo>
                      <a:pt x="394" y="94"/>
                    </a:lnTo>
                    <a:lnTo>
                      <a:pt x="394" y="96"/>
                    </a:lnTo>
                    <a:lnTo>
                      <a:pt x="394" y="102"/>
                    </a:lnTo>
                    <a:lnTo>
                      <a:pt x="394" y="108"/>
                    </a:lnTo>
                    <a:lnTo>
                      <a:pt x="392" y="112"/>
                    </a:lnTo>
                    <a:lnTo>
                      <a:pt x="392" y="116"/>
                    </a:lnTo>
                    <a:lnTo>
                      <a:pt x="389" y="121"/>
                    </a:lnTo>
                    <a:lnTo>
                      <a:pt x="386" y="126"/>
                    </a:lnTo>
                    <a:lnTo>
                      <a:pt x="383" y="129"/>
                    </a:lnTo>
                    <a:lnTo>
                      <a:pt x="380" y="135"/>
                    </a:lnTo>
                    <a:lnTo>
                      <a:pt x="375" y="137"/>
                    </a:lnTo>
                    <a:lnTo>
                      <a:pt x="372" y="143"/>
                    </a:lnTo>
                    <a:lnTo>
                      <a:pt x="366" y="145"/>
                    </a:lnTo>
                    <a:lnTo>
                      <a:pt x="361" y="151"/>
                    </a:lnTo>
                    <a:lnTo>
                      <a:pt x="355" y="153"/>
                    </a:lnTo>
                    <a:lnTo>
                      <a:pt x="349" y="157"/>
                    </a:lnTo>
                    <a:lnTo>
                      <a:pt x="344" y="159"/>
                    </a:lnTo>
                    <a:lnTo>
                      <a:pt x="338" y="163"/>
                    </a:lnTo>
                    <a:lnTo>
                      <a:pt x="330" y="167"/>
                    </a:lnTo>
                    <a:lnTo>
                      <a:pt x="324" y="171"/>
                    </a:lnTo>
                    <a:lnTo>
                      <a:pt x="315" y="173"/>
                    </a:lnTo>
                    <a:lnTo>
                      <a:pt x="307" y="173"/>
                    </a:lnTo>
                    <a:lnTo>
                      <a:pt x="299" y="176"/>
                    </a:lnTo>
                    <a:lnTo>
                      <a:pt x="291" y="179"/>
                    </a:lnTo>
                    <a:lnTo>
                      <a:pt x="281" y="181"/>
                    </a:lnTo>
                    <a:lnTo>
                      <a:pt x="273" y="184"/>
                    </a:lnTo>
                    <a:lnTo>
                      <a:pt x="265" y="184"/>
                    </a:lnTo>
                    <a:lnTo>
                      <a:pt x="257" y="187"/>
                    </a:lnTo>
                    <a:lnTo>
                      <a:pt x="249" y="187"/>
                    </a:lnTo>
                    <a:lnTo>
                      <a:pt x="237" y="190"/>
                    </a:lnTo>
                    <a:lnTo>
                      <a:pt x="229" y="190"/>
                    </a:lnTo>
                    <a:lnTo>
                      <a:pt x="217" y="190"/>
                    </a:lnTo>
                    <a:lnTo>
                      <a:pt x="209" y="190"/>
                    </a:lnTo>
                    <a:lnTo>
                      <a:pt x="197" y="190"/>
                    </a:lnTo>
                  </a:path>
                </a:pathLst>
              </a:custGeom>
              <a:solidFill>
                <a:srgbClr val="FFD900"/>
              </a:solidFill>
              <a:ln w="12700" cap="rnd">
                <a:solidFill>
                  <a:srgbClr val="3366FF"/>
                </a:solidFill>
                <a:round/>
                <a:headEnd/>
                <a:tailEnd/>
              </a:ln>
            </p:spPr>
            <p:txBody>
              <a:bodyPr/>
              <a:lstStyle/>
              <a:p>
                <a:endParaRPr lang="fr-FR"/>
              </a:p>
            </p:txBody>
          </p:sp>
          <p:sp>
            <p:nvSpPr>
              <p:cNvPr id="53347" name="Freeform 170"/>
              <p:cNvSpPr>
                <a:spLocks/>
              </p:cNvSpPr>
              <p:nvPr/>
            </p:nvSpPr>
            <p:spPr bwMode="auto">
              <a:xfrm>
                <a:off x="3632" y="2181"/>
                <a:ext cx="192" cy="90"/>
              </a:xfrm>
              <a:custGeom>
                <a:avLst/>
                <a:gdLst>
                  <a:gd name="T0" fmla="*/ 3 w 193"/>
                  <a:gd name="T1" fmla="*/ 5 h 90"/>
                  <a:gd name="T2" fmla="*/ 3 w 193"/>
                  <a:gd name="T3" fmla="*/ 15 h 90"/>
                  <a:gd name="T4" fmla="*/ 8 w 193"/>
                  <a:gd name="T5" fmla="*/ 24 h 90"/>
                  <a:gd name="T6" fmla="*/ 14 w 193"/>
                  <a:gd name="T7" fmla="*/ 31 h 90"/>
                  <a:gd name="T8" fmla="*/ 19 w 193"/>
                  <a:gd name="T9" fmla="*/ 39 h 90"/>
                  <a:gd name="T10" fmla="*/ 27 w 193"/>
                  <a:gd name="T11" fmla="*/ 47 h 90"/>
                  <a:gd name="T12" fmla="*/ 39 w 193"/>
                  <a:gd name="T13" fmla="*/ 54 h 90"/>
                  <a:gd name="T14" fmla="*/ 50 w 193"/>
                  <a:gd name="T15" fmla="*/ 60 h 90"/>
                  <a:gd name="T16" fmla="*/ 64 w 193"/>
                  <a:gd name="T17" fmla="*/ 65 h 90"/>
                  <a:gd name="T18" fmla="*/ 80 w 193"/>
                  <a:gd name="T19" fmla="*/ 71 h 90"/>
                  <a:gd name="T20" fmla="*/ 94 w 193"/>
                  <a:gd name="T21" fmla="*/ 76 h 90"/>
                  <a:gd name="T22" fmla="*/ 96 w 193"/>
                  <a:gd name="T23" fmla="*/ 78 h 90"/>
                  <a:gd name="T24" fmla="*/ 96 w 193"/>
                  <a:gd name="T25" fmla="*/ 84 h 90"/>
                  <a:gd name="T26" fmla="*/ 104 w 193"/>
                  <a:gd name="T27" fmla="*/ 86 h 90"/>
                  <a:gd name="T28" fmla="*/ 120 w 193"/>
                  <a:gd name="T29" fmla="*/ 86 h 90"/>
                  <a:gd name="T30" fmla="*/ 140 w 193"/>
                  <a:gd name="T31" fmla="*/ 89 h 90"/>
                  <a:gd name="T32" fmla="*/ 140 w 193"/>
                  <a:gd name="T33" fmla="*/ 89 h 90"/>
                  <a:gd name="T34" fmla="*/ 120 w 193"/>
                  <a:gd name="T35" fmla="*/ 89 h 90"/>
                  <a:gd name="T36" fmla="*/ 104 w 193"/>
                  <a:gd name="T37" fmla="*/ 89 h 90"/>
                  <a:gd name="T38" fmla="*/ 96 w 193"/>
                  <a:gd name="T39" fmla="*/ 86 h 90"/>
                  <a:gd name="T40" fmla="*/ 96 w 193"/>
                  <a:gd name="T41" fmla="*/ 80 h 90"/>
                  <a:gd name="T42" fmla="*/ 94 w 193"/>
                  <a:gd name="T43" fmla="*/ 78 h 90"/>
                  <a:gd name="T44" fmla="*/ 78 w 193"/>
                  <a:gd name="T45" fmla="*/ 73 h 90"/>
                  <a:gd name="T46" fmla="*/ 64 w 193"/>
                  <a:gd name="T47" fmla="*/ 67 h 90"/>
                  <a:gd name="T48" fmla="*/ 50 w 193"/>
                  <a:gd name="T49" fmla="*/ 63 h 90"/>
                  <a:gd name="T50" fmla="*/ 39 w 193"/>
                  <a:gd name="T51" fmla="*/ 54 h 90"/>
                  <a:gd name="T52" fmla="*/ 27 w 193"/>
                  <a:gd name="T53" fmla="*/ 47 h 90"/>
                  <a:gd name="T54" fmla="*/ 19 w 193"/>
                  <a:gd name="T55" fmla="*/ 41 h 90"/>
                  <a:gd name="T56" fmla="*/ 11 w 193"/>
                  <a:gd name="T57" fmla="*/ 31 h 90"/>
                  <a:gd name="T58" fmla="*/ 6 w 193"/>
                  <a:gd name="T59" fmla="*/ 24 h 90"/>
                  <a:gd name="T60" fmla="*/ 3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3" y="5"/>
                    </a:lnTo>
                    <a:lnTo>
                      <a:pt x="3" y="11"/>
                    </a:lnTo>
                    <a:lnTo>
                      <a:pt x="3" y="15"/>
                    </a:lnTo>
                    <a:lnTo>
                      <a:pt x="6" y="18"/>
                    </a:lnTo>
                    <a:lnTo>
                      <a:pt x="8" y="24"/>
                    </a:lnTo>
                    <a:lnTo>
                      <a:pt x="11" y="26"/>
                    </a:lnTo>
                    <a:lnTo>
                      <a:pt x="14" y="31"/>
                    </a:lnTo>
                    <a:lnTo>
                      <a:pt x="17" y="37"/>
                    </a:lnTo>
                    <a:lnTo>
                      <a:pt x="19" y="39"/>
                    </a:lnTo>
                    <a:lnTo>
                      <a:pt x="25" y="41"/>
                    </a:lnTo>
                    <a:lnTo>
                      <a:pt x="27" y="47"/>
                    </a:lnTo>
                    <a:lnTo>
                      <a:pt x="33" y="50"/>
                    </a:lnTo>
                    <a:lnTo>
                      <a:pt x="39" y="54"/>
                    </a:lnTo>
                    <a:lnTo>
                      <a:pt x="45" y="58"/>
                    </a:lnTo>
                    <a:lnTo>
                      <a:pt x="50" y="60"/>
                    </a:lnTo>
                    <a:lnTo>
                      <a:pt x="58" y="63"/>
                    </a:lnTo>
                    <a:lnTo>
                      <a:pt x="64" y="65"/>
                    </a:lnTo>
                    <a:lnTo>
                      <a:pt x="72" y="67"/>
                    </a:lnTo>
                    <a:lnTo>
                      <a:pt x="80" y="71"/>
                    </a:lnTo>
                    <a:lnTo>
                      <a:pt x="86" y="73"/>
                    </a:lnTo>
                    <a:lnTo>
                      <a:pt x="94" y="76"/>
                    </a:lnTo>
                    <a:lnTo>
                      <a:pt x="102" y="78"/>
                    </a:lnTo>
                    <a:lnTo>
                      <a:pt x="110" y="78"/>
                    </a:lnTo>
                    <a:lnTo>
                      <a:pt x="119" y="80"/>
                    </a:lnTo>
                    <a:lnTo>
                      <a:pt x="127" y="84"/>
                    </a:lnTo>
                    <a:lnTo>
                      <a:pt x="135" y="84"/>
                    </a:lnTo>
                    <a:lnTo>
                      <a:pt x="146" y="86"/>
                    </a:lnTo>
                    <a:lnTo>
                      <a:pt x="154" y="86"/>
                    </a:lnTo>
                    <a:lnTo>
                      <a:pt x="162" y="86"/>
                    </a:lnTo>
                    <a:lnTo>
                      <a:pt x="174" y="89"/>
                    </a:lnTo>
                    <a:lnTo>
                      <a:pt x="182" y="89"/>
                    </a:lnTo>
                    <a:lnTo>
                      <a:pt x="192" y="89"/>
                    </a:lnTo>
                    <a:lnTo>
                      <a:pt x="182" y="89"/>
                    </a:lnTo>
                    <a:lnTo>
                      <a:pt x="174" y="89"/>
                    </a:lnTo>
                    <a:lnTo>
                      <a:pt x="162" y="89"/>
                    </a:lnTo>
                    <a:lnTo>
                      <a:pt x="154" y="89"/>
                    </a:lnTo>
                    <a:lnTo>
                      <a:pt x="146" y="89"/>
                    </a:lnTo>
                    <a:lnTo>
                      <a:pt x="135" y="86"/>
                    </a:lnTo>
                    <a:lnTo>
                      <a:pt x="127" y="86"/>
                    </a:lnTo>
                    <a:lnTo>
                      <a:pt x="119" y="84"/>
                    </a:lnTo>
                    <a:lnTo>
                      <a:pt x="110" y="80"/>
                    </a:lnTo>
                    <a:lnTo>
                      <a:pt x="102" y="78"/>
                    </a:lnTo>
                    <a:lnTo>
                      <a:pt x="94" y="78"/>
                    </a:lnTo>
                    <a:lnTo>
                      <a:pt x="86" y="76"/>
                    </a:lnTo>
                    <a:lnTo>
                      <a:pt x="78" y="73"/>
                    </a:lnTo>
                    <a:lnTo>
                      <a:pt x="72"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8" y="28"/>
                    </a:lnTo>
                    <a:lnTo>
                      <a:pt x="6" y="24"/>
                    </a:lnTo>
                    <a:lnTo>
                      <a:pt x="3" y="21"/>
                    </a:lnTo>
                    <a:lnTo>
                      <a:pt x="3" y="15"/>
                    </a:lnTo>
                    <a:lnTo>
                      <a:pt x="0" y="11"/>
                    </a:lnTo>
                    <a:lnTo>
                      <a:pt x="0" y="5"/>
                    </a:lnTo>
                    <a:lnTo>
                      <a:pt x="0" y="0"/>
                    </a:lnTo>
                  </a:path>
                </a:pathLst>
              </a:custGeom>
              <a:solidFill>
                <a:srgbClr val="000000"/>
              </a:solidFill>
              <a:ln w="12700" cap="rnd">
                <a:solidFill>
                  <a:srgbClr val="3366FF"/>
                </a:solidFill>
                <a:round/>
                <a:headEnd/>
                <a:tailEnd/>
              </a:ln>
            </p:spPr>
            <p:txBody>
              <a:bodyPr/>
              <a:lstStyle/>
              <a:p>
                <a:endParaRPr lang="fr-FR"/>
              </a:p>
            </p:txBody>
          </p:sp>
          <p:sp>
            <p:nvSpPr>
              <p:cNvPr id="53348" name="Freeform 171"/>
              <p:cNvSpPr>
                <a:spLocks/>
              </p:cNvSpPr>
              <p:nvPr/>
            </p:nvSpPr>
            <p:spPr bwMode="auto">
              <a:xfrm>
                <a:off x="3632" y="2080"/>
                <a:ext cx="192" cy="93"/>
              </a:xfrm>
              <a:custGeom>
                <a:avLst/>
                <a:gdLst>
                  <a:gd name="T0" fmla="*/ 140 w 193"/>
                  <a:gd name="T1" fmla="*/ 2 h 93"/>
                  <a:gd name="T2" fmla="*/ 120 w 193"/>
                  <a:gd name="T3" fmla="*/ 2 h 93"/>
                  <a:gd name="T4" fmla="*/ 104 w 193"/>
                  <a:gd name="T5" fmla="*/ 5 h 93"/>
                  <a:gd name="T6" fmla="*/ 96 w 193"/>
                  <a:gd name="T7" fmla="*/ 8 h 93"/>
                  <a:gd name="T8" fmla="*/ 96 w 193"/>
                  <a:gd name="T9" fmla="*/ 11 h 93"/>
                  <a:gd name="T10" fmla="*/ 94 w 193"/>
                  <a:gd name="T11" fmla="*/ 15 h 93"/>
                  <a:gd name="T12" fmla="*/ 80 w 193"/>
                  <a:gd name="T13" fmla="*/ 21 h 93"/>
                  <a:gd name="T14" fmla="*/ 64 w 193"/>
                  <a:gd name="T15" fmla="*/ 26 h 93"/>
                  <a:gd name="T16" fmla="*/ 50 w 193"/>
                  <a:gd name="T17" fmla="*/ 32 h 93"/>
                  <a:gd name="T18" fmla="*/ 39 w 193"/>
                  <a:gd name="T19" fmla="*/ 39 h 93"/>
                  <a:gd name="T20" fmla="*/ 27 w 193"/>
                  <a:gd name="T21" fmla="*/ 47 h 93"/>
                  <a:gd name="T22" fmla="*/ 19 w 193"/>
                  <a:gd name="T23" fmla="*/ 55 h 93"/>
                  <a:gd name="T24" fmla="*/ 14 w 193"/>
                  <a:gd name="T25" fmla="*/ 64 h 93"/>
                  <a:gd name="T26" fmla="*/ 8 w 193"/>
                  <a:gd name="T27" fmla="*/ 71 h 93"/>
                  <a:gd name="T28" fmla="*/ 3 w 193"/>
                  <a:gd name="T29" fmla="*/ 79 h 93"/>
                  <a:gd name="T30" fmla="*/ 3 w 193"/>
                  <a:gd name="T31" fmla="*/ 90 h 93"/>
                  <a:gd name="T32" fmla="*/ 0 w 193"/>
                  <a:gd name="T33" fmla="*/ 87 h 93"/>
                  <a:gd name="T34" fmla="*/ 3 w 193"/>
                  <a:gd name="T35" fmla="*/ 79 h 93"/>
                  <a:gd name="T36" fmla="*/ 6 w 193"/>
                  <a:gd name="T37" fmla="*/ 71 h 93"/>
                  <a:gd name="T38" fmla="*/ 11 w 193"/>
                  <a:gd name="T39" fmla="*/ 60 h 93"/>
                  <a:gd name="T40" fmla="*/ 19 w 193"/>
                  <a:gd name="T41" fmla="*/ 53 h 93"/>
                  <a:gd name="T42" fmla="*/ 27 w 193"/>
                  <a:gd name="T43" fmla="*/ 45 h 93"/>
                  <a:gd name="T44" fmla="*/ 39 w 193"/>
                  <a:gd name="T45" fmla="*/ 37 h 93"/>
                  <a:gd name="T46" fmla="*/ 50 w 193"/>
                  <a:gd name="T47" fmla="*/ 32 h 93"/>
                  <a:gd name="T48" fmla="*/ 64 w 193"/>
                  <a:gd name="T49" fmla="*/ 24 h 93"/>
                  <a:gd name="T50" fmla="*/ 78 w 193"/>
                  <a:gd name="T51" fmla="*/ 19 h 93"/>
                  <a:gd name="T52" fmla="*/ 94 w 193"/>
                  <a:gd name="T53" fmla="*/ 13 h 93"/>
                  <a:gd name="T54" fmla="*/ 96 w 193"/>
                  <a:gd name="T55" fmla="*/ 8 h 93"/>
                  <a:gd name="T56" fmla="*/ 96 w 193"/>
                  <a:gd name="T57" fmla="*/ 5 h 93"/>
                  <a:gd name="T58" fmla="*/ 104 w 193"/>
                  <a:gd name="T59" fmla="*/ 2 h 93"/>
                  <a:gd name="T60" fmla="*/ 120 w 193"/>
                  <a:gd name="T61" fmla="*/ 0 h 93"/>
                  <a:gd name="T62" fmla="*/ 140 w 193"/>
                  <a:gd name="T63" fmla="*/ 0 h 93"/>
                  <a:gd name="T64" fmla="*/ 150 w 193"/>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3"/>
                  <a:gd name="T101" fmla="*/ 193 w 19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3">
                    <a:moveTo>
                      <a:pt x="192" y="2"/>
                    </a:moveTo>
                    <a:lnTo>
                      <a:pt x="182" y="2"/>
                    </a:lnTo>
                    <a:lnTo>
                      <a:pt x="174" y="2"/>
                    </a:lnTo>
                    <a:lnTo>
                      <a:pt x="162" y="2"/>
                    </a:lnTo>
                    <a:lnTo>
                      <a:pt x="154" y="5"/>
                    </a:lnTo>
                    <a:lnTo>
                      <a:pt x="146" y="5"/>
                    </a:lnTo>
                    <a:lnTo>
                      <a:pt x="135" y="5"/>
                    </a:lnTo>
                    <a:lnTo>
                      <a:pt x="127" y="8"/>
                    </a:lnTo>
                    <a:lnTo>
                      <a:pt x="119" y="8"/>
                    </a:lnTo>
                    <a:lnTo>
                      <a:pt x="110" y="11"/>
                    </a:lnTo>
                    <a:lnTo>
                      <a:pt x="102" y="13"/>
                    </a:lnTo>
                    <a:lnTo>
                      <a:pt x="94" y="15"/>
                    </a:lnTo>
                    <a:lnTo>
                      <a:pt x="86" y="19"/>
                    </a:lnTo>
                    <a:lnTo>
                      <a:pt x="80" y="21"/>
                    </a:lnTo>
                    <a:lnTo>
                      <a:pt x="72" y="24"/>
                    </a:lnTo>
                    <a:lnTo>
                      <a:pt x="64" y="26"/>
                    </a:lnTo>
                    <a:lnTo>
                      <a:pt x="58" y="28"/>
                    </a:lnTo>
                    <a:lnTo>
                      <a:pt x="50" y="32"/>
                    </a:lnTo>
                    <a:lnTo>
                      <a:pt x="45" y="37"/>
                    </a:lnTo>
                    <a:lnTo>
                      <a:pt x="39" y="39"/>
                    </a:lnTo>
                    <a:lnTo>
                      <a:pt x="33" y="42"/>
                    </a:lnTo>
                    <a:lnTo>
                      <a:pt x="27" y="47"/>
                    </a:lnTo>
                    <a:lnTo>
                      <a:pt x="25" y="50"/>
                    </a:lnTo>
                    <a:lnTo>
                      <a:pt x="19" y="55"/>
                    </a:lnTo>
                    <a:lnTo>
                      <a:pt x="17" y="58"/>
                    </a:lnTo>
                    <a:lnTo>
                      <a:pt x="14" y="64"/>
                    </a:lnTo>
                    <a:lnTo>
                      <a:pt x="11" y="66"/>
                    </a:lnTo>
                    <a:lnTo>
                      <a:pt x="8" y="71"/>
                    </a:lnTo>
                    <a:lnTo>
                      <a:pt x="6" y="73"/>
                    </a:lnTo>
                    <a:lnTo>
                      <a:pt x="3" y="79"/>
                    </a:lnTo>
                    <a:lnTo>
                      <a:pt x="3" y="84"/>
                    </a:lnTo>
                    <a:lnTo>
                      <a:pt x="3" y="90"/>
                    </a:lnTo>
                    <a:lnTo>
                      <a:pt x="0" y="92"/>
                    </a:lnTo>
                    <a:lnTo>
                      <a:pt x="0" y="87"/>
                    </a:lnTo>
                    <a:lnTo>
                      <a:pt x="0" y="84"/>
                    </a:lnTo>
                    <a:lnTo>
                      <a:pt x="3" y="79"/>
                    </a:lnTo>
                    <a:lnTo>
                      <a:pt x="3" y="73"/>
                    </a:lnTo>
                    <a:lnTo>
                      <a:pt x="6" y="71"/>
                    </a:lnTo>
                    <a:lnTo>
                      <a:pt x="8" y="66"/>
                    </a:lnTo>
                    <a:lnTo>
                      <a:pt x="11" y="60"/>
                    </a:lnTo>
                    <a:lnTo>
                      <a:pt x="14" y="58"/>
                    </a:lnTo>
                    <a:lnTo>
                      <a:pt x="19" y="53"/>
                    </a:lnTo>
                    <a:lnTo>
                      <a:pt x="23" y="50"/>
                    </a:lnTo>
                    <a:lnTo>
                      <a:pt x="27" y="45"/>
                    </a:lnTo>
                    <a:lnTo>
                      <a:pt x="33" y="42"/>
                    </a:lnTo>
                    <a:lnTo>
                      <a:pt x="39" y="37"/>
                    </a:lnTo>
                    <a:lnTo>
                      <a:pt x="45" y="34"/>
                    </a:lnTo>
                    <a:lnTo>
                      <a:pt x="50" y="32"/>
                    </a:lnTo>
                    <a:lnTo>
                      <a:pt x="58" y="26"/>
                    </a:lnTo>
                    <a:lnTo>
                      <a:pt x="64" y="24"/>
                    </a:lnTo>
                    <a:lnTo>
                      <a:pt x="72" y="21"/>
                    </a:lnTo>
                    <a:lnTo>
                      <a:pt x="78" y="19"/>
                    </a:lnTo>
                    <a:lnTo>
                      <a:pt x="86" y="15"/>
                    </a:lnTo>
                    <a:lnTo>
                      <a:pt x="94" y="13"/>
                    </a:lnTo>
                    <a:lnTo>
                      <a:pt x="102" y="11"/>
                    </a:lnTo>
                    <a:lnTo>
                      <a:pt x="110" y="8"/>
                    </a:lnTo>
                    <a:lnTo>
                      <a:pt x="119" y="8"/>
                    </a:lnTo>
                    <a:lnTo>
                      <a:pt x="127" y="5"/>
                    </a:lnTo>
                    <a:lnTo>
                      <a:pt x="135" y="5"/>
                    </a:lnTo>
                    <a:lnTo>
                      <a:pt x="146" y="2"/>
                    </a:lnTo>
                    <a:lnTo>
                      <a:pt x="154" y="2"/>
                    </a:lnTo>
                    <a:lnTo>
                      <a:pt x="162" y="0"/>
                    </a:lnTo>
                    <a:lnTo>
                      <a:pt x="174" y="0"/>
                    </a:lnTo>
                    <a:lnTo>
                      <a:pt x="182" y="0"/>
                    </a:lnTo>
                    <a:lnTo>
                      <a:pt x="192" y="0"/>
                    </a:lnTo>
                    <a:lnTo>
                      <a:pt x="192" y="2"/>
                    </a:lnTo>
                  </a:path>
                </a:pathLst>
              </a:custGeom>
              <a:solidFill>
                <a:srgbClr val="000000"/>
              </a:solidFill>
              <a:ln w="12700" cap="rnd">
                <a:solidFill>
                  <a:srgbClr val="3366FF"/>
                </a:solidFill>
                <a:round/>
                <a:headEnd/>
                <a:tailEnd/>
              </a:ln>
            </p:spPr>
            <p:txBody>
              <a:bodyPr/>
              <a:lstStyle/>
              <a:p>
                <a:endParaRPr lang="fr-FR"/>
              </a:p>
            </p:txBody>
          </p:sp>
          <p:sp>
            <p:nvSpPr>
              <p:cNvPr id="53349" name="Freeform 172"/>
              <p:cNvSpPr>
                <a:spLocks/>
              </p:cNvSpPr>
              <p:nvPr/>
            </p:nvSpPr>
            <p:spPr bwMode="auto">
              <a:xfrm>
                <a:off x="3834" y="2080"/>
                <a:ext cx="196" cy="93"/>
              </a:xfrm>
              <a:custGeom>
                <a:avLst/>
                <a:gdLst>
                  <a:gd name="T0" fmla="*/ 192 w 196"/>
                  <a:gd name="T1" fmla="*/ 90 h 93"/>
                  <a:gd name="T2" fmla="*/ 189 w 196"/>
                  <a:gd name="T3" fmla="*/ 79 h 93"/>
                  <a:gd name="T4" fmla="*/ 187 w 196"/>
                  <a:gd name="T5" fmla="*/ 71 h 93"/>
                  <a:gd name="T6" fmla="*/ 181 w 196"/>
                  <a:gd name="T7" fmla="*/ 64 h 93"/>
                  <a:gd name="T8" fmla="*/ 173 w 196"/>
                  <a:gd name="T9" fmla="*/ 55 h 93"/>
                  <a:gd name="T10" fmla="*/ 164 w 196"/>
                  <a:gd name="T11" fmla="*/ 47 h 93"/>
                  <a:gd name="T12" fmla="*/ 154 w 196"/>
                  <a:gd name="T13" fmla="*/ 39 h 93"/>
                  <a:gd name="T14" fmla="*/ 143 w 196"/>
                  <a:gd name="T15" fmla="*/ 32 h 93"/>
                  <a:gd name="T16" fmla="*/ 129 w 196"/>
                  <a:gd name="T17" fmla="*/ 26 h 93"/>
                  <a:gd name="T18" fmla="*/ 115 w 196"/>
                  <a:gd name="T19" fmla="*/ 21 h 93"/>
                  <a:gd name="T20" fmla="*/ 99 w 196"/>
                  <a:gd name="T21" fmla="*/ 15 h 93"/>
                  <a:gd name="T22" fmla="*/ 82 w 196"/>
                  <a:gd name="T23" fmla="*/ 11 h 93"/>
                  <a:gd name="T24" fmla="*/ 66 w 196"/>
                  <a:gd name="T25" fmla="*/ 8 h 93"/>
                  <a:gd name="T26" fmla="*/ 47 w 196"/>
                  <a:gd name="T27" fmla="*/ 5 h 93"/>
                  <a:gd name="T28" fmla="*/ 31 w 196"/>
                  <a:gd name="T29" fmla="*/ 2 h 93"/>
                  <a:gd name="T30" fmla="*/ 11 w 196"/>
                  <a:gd name="T31" fmla="*/ 2 h 93"/>
                  <a:gd name="T32" fmla="*/ 0 w 196"/>
                  <a:gd name="T33" fmla="*/ 0 h 93"/>
                  <a:gd name="T34" fmla="*/ 19 w 196"/>
                  <a:gd name="T35" fmla="*/ 0 h 93"/>
                  <a:gd name="T36" fmla="*/ 39 w 196"/>
                  <a:gd name="T37" fmla="*/ 2 h 93"/>
                  <a:gd name="T38" fmla="*/ 58 w 196"/>
                  <a:gd name="T39" fmla="*/ 5 h 93"/>
                  <a:gd name="T40" fmla="*/ 74 w 196"/>
                  <a:gd name="T41" fmla="*/ 8 h 93"/>
                  <a:gd name="T42" fmla="*/ 91 w 196"/>
                  <a:gd name="T43" fmla="*/ 11 h 93"/>
                  <a:gd name="T44" fmla="*/ 107 w 196"/>
                  <a:gd name="T45" fmla="*/ 15 h 93"/>
                  <a:gd name="T46" fmla="*/ 123 w 196"/>
                  <a:gd name="T47" fmla="*/ 21 h 93"/>
                  <a:gd name="T48" fmla="*/ 137 w 196"/>
                  <a:gd name="T49" fmla="*/ 26 h 93"/>
                  <a:gd name="T50" fmla="*/ 148 w 196"/>
                  <a:gd name="T51" fmla="*/ 34 h 93"/>
                  <a:gd name="T52" fmla="*/ 160 w 196"/>
                  <a:gd name="T53" fmla="*/ 42 h 93"/>
                  <a:gd name="T54" fmla="*/ 170 w 196"/>
                  <a:gd name="T55" fmla="*/ 50 h 93"/>
                  <a:gd name="T56" fmla="*/ 178 w 196"/>
                  <a:gd name="T57" fmla="*/ 58 h 93"/>
                  <a:gd name="T58" fmla="*/ 184 w 196"/>
                  <a:gd name="T59" fmla="*/ 66 h 93"/>
                  <a:gd name="T60" fmla="*/ 189 w 196"/>
                  <a:gd name="T61" fmla="*/ 73 h 93"/>
                  <a:gd name="T62" fmla="*/ 192 w 196"/>
                  <a:gd name="T63" fmla="*/ 84 h 93"/>
                  <a:gd name="T64" fmla="*/ 195 w 196"/>
                  <a:gd name="T65" fmla="*/ 9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3"/>
                  <a:gd name="T101" fmla="*/ 196 w 19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3">
                    <a:moveTo>
                      <a:pt x="192" y="92"/>
                    </a:moveTo>
                    <a:lnTo>
                      <a:pt x="192" y="90"/>
                    </a:lnTo>
                    <a:lnTo>
                      <a:pt x="189" y="84"/>
                    </a:lnTo>
                    <a:lnTo>
                      <a:pt x="189" y="79"/>
                    </a:lnTo>
                    <a:lnTo>
                      <a:pt x="187" y="73"/>
                    </a:lnTo>
                    <a:lnTo>
                      <a:pt x="187" y="71"/>
                    </a:lnTo>
                    <a:lnTo>
                      <a:pt x="184" y="66"/>
                    </a:lnTo>
                    <a:lnTo>
                      <a:pt x="181" y="64"/>
                    </a:lnTo>
                    <a:lnTo>
                      <a:pt x="176" y="58"/>
                    </a:lnTo>
                    <a:lnTo>
                      <a:pt x="173" y="55"/>
                    </a:lnTo>
                    <a:lnTo>
                      <a:pt x="170" y="50"/>
                    </a:lnTo>
                    <a:lnTo>
                      <a:pt x="164" y="47"/>
                    </a:lnTo>
                    <a:lnTo>
                      <a:pt x="160" y="42"/>
                    </a:lnTo>
                    <a:lnTo>
                      <a:pt x="154" y="39"/>
                    </a:lnTo>
                    <a:lnTo>
                      <a:pt x="148" y="37"/>
                    </a:lnTo>
                    <a:lnTo>
                      <a:pt x="143" y="32"/>
                    </a:lnTo>
                    <a:lnTo>
                      <a:pt x="137" y="28"/>
                    </a:lnTo>
                    <a:lnTo>
                      <a:pt x="129" y="26"/>
                    </a:lnTo>
                    <a:lnTo>
                      <a:pt x="121" y="24"/>
                    </a:lnTo>
                    <a:lnTo>
                      <a:pt x="115" y="21"/>
                    </a:lnTo>
                    <a:lnTo>
                      <a:pt x="107" y="19"/>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9"/>
                    </a:lnTo>
                    <a:lnTo>
                      <a:pt x="123" y="21"/>
                    </a:lnTo>
                    <a:lnTo>
                      <a:pt x="129" y="24"/>
                    </a:lnTo>
                    <a:lnTo>
                      <a:pt x="137" y="26"/>
                    </a:lnTo>
                    <a:lnTo>
                      <a:pt x="143" y="32"/>
                    </a:lnTo>
                    <a:lnTo>
                      <a:pt x="148" y="34"/>
                    </a:lnTo>
                    <a:lnTo>
                      <a:pt x="154" y="37"/>
                    </a:lnTo>
                    <a:lnTo>
                      <a:pt x="160" y="42"/>
                    </a:lnTo>
                    <a:lnTo>
                      <a:pt x="164" y="45"/>
                    </a:lnTo>
                    <a:lnTo>
                      <a:pt x="170" y="50"/>
                    </a:lnTo>
                    <a:lnTo>
                      <a:pt x="173" y="53"/>
                    </a:lnTo>
                    <a:lnTo>
                      <a:pt x="178" y="58"/>
                    </a:lnTo>
                    <a:lnTo>
                      <a:pt x="181" y="60"/>
                    </a:lnTo>
                    <a:lnTo>
                      <a:pt x="184" y="66"/>
                    </a:lnTo>
                    <a:lnTo>
                      <a:pt x="187" y="71"/>
                    </a:lnTo>
                    <a:lnTo>
                      <a:pt x="189" y="73"/>
                    </a:lnTo>
                    <a:lnTo>
                      <a:pt x="192" y="79"/>
                    </a:lnTo>
                    <a:lnTo>
                      <a:pt x="192" y="84"/>
                    </a:lnTo>
                    <a:lnTo>
                      <a:pt x="195" y="87"/>
                    </a:lnTo>
                    <a:lnTo>
                      <a:pt x="195" y="92"/>
                    </a:lnTo>
                    <a:lnTo>
                      <a:pt x="192" y="92"/>
                    </a:lnTo>
                  </a:path>
                </a:pathLst>
              </a:custGeom>
              <a:solidFill>
                <a:srgbClr val="000000"/>
              </a:solidFill>
              <a:ln w="12700" cap="rnd">
                <a:solidFill>
                  <a:srgbClr val="3366FF"/>
                </a:solidFill>
                <a:round/>
                <a:headEnd/>
                <a:tailEnd/>
              </a:ln>
            </p:spPr>
            <p:txBody>
              <a:bodyPr/>
              <a:lstStyle/>
              <a:p>
                <a:endParaRPr lang="fr-FR"/>
              </a:p>
            </p:txBody>
          </p:sp>
          <p:sp>
            <p:nvSpPr>
              <p:cNvPr id="53350" name="Freeform 173"/>
              <p:cNvSpPr>
                <a:spLocks/>
              </p:cNvSpPr>
              <p:nvPr/>
            </p:nvSpPr>
            <p:spPr bwMode="auto">
              <a:xfrm>
                <a:off x="3834" y="2181"/>
                <a:ext cx="196" cy="90"/>
              </a:xfrm>
              <a:custGeom>
                <a:avLst/>
                <a:gdLst>
                  <a:gd name="T0" fmla="*/ 11 w 196"/>
                  <a:gd name="T1" fmla="*/ 89 h 90"/>
                  <a:gd name="T2" fmla="*/ 31 w 196"/>
                  <a:gd name="T3" fmla="*/ 86 h 90"/>
                  <a:gd name="T4" fmla="*/ 47 w 196"/>
                  <a:gd name="T5" fmla="*/ 86 h 90"/>
                  <a:gd name="T6" fmla="*/ 66 w 196"/>
                  <a:gd name="T7" fmla="*/ 84 h 90"/>
                  <a:gd name="T8" fmla="*/ 82 w 196"/>
                  <a:gd name="T9" fmla="*/ 78 h 90"/>
                  <a:gd name="T10" fmla="*/ 99 w 196"/>
                  <a:gd name="T11" fmla="*/ 76 h 90"/>
                  <a:gd name="T12" fmla="*/ 115 w 196"/>
                  <a:gd name="T13" fmla="*/ 71 h 90"/>
                  <a:gd name="T14" fmla="*/ 129 w 196"/>
                  <a:gd name="T15" fmla="*/ 65 h 90"/>
                  <a:gd name="T16" fmla="*/ 143 w 196"/>
                  <a:gd name="T17" fmla="*/ 60 h 90"/>
                  <a:gd name="T18" fmla="*/ 154 w 196"/>
                  <a:gd name="T19" fmla="*/ 54 h 90"/>
                  <a:gd name="T20" fmla="*/ 164 w 196"/>
                  <a:gd name="T21" fmla="*/ 47 h 90"/>
                  <a:gd name="T22" fmla="*/ 173 w 196"/>
                  <a:gd name="T23" fmla="*/ 39 h 90"/>
                  <a:gd name="T24" fmla="*/ 181 w 196"/>
                  <a:gd name="T25" fmla="*/ 31 h 90"/>
                  <a:gd name="T26" fmla="*/ 187 w 196"/>
                  <a:gd name="T27" fmla="*/ 24 h 90"/>
                  <a:gd name="T28" fmla="*/ 189 w 196"/>
                  <a:gd name="T29" fmla="*/ 15 h 90"/>
                  <a:gd name="T30" fmla="*/ 192 w 196"/>
                  <a:gd name="T31" fmla="*/ 5 h 90"/>
                  <a:gd name="T32" fmla="*/ 195 w 196"/>
                  <a:gd name="T33" fmla="*/ 0 h 90"/>
                  <a:gd name="T34" fmla="*/ 192 w 196"/>
                  <a:gd name="T35" fmla="*/ 11 h 90"/>
                  <a:gd name="T36" fmla="*/ 189 w 196"/>
                  <a:gd name="T37" fmla="*/ 21 h 90"/>
                  <a:gd name="T38" fmla="*/ 184 w 196"/>
                  <a:gd name="T39" fmla="*/ 28 h 90"/>
                  <a:gd name="T40" fmla="*/ 178 w 196"/>
                  <a:gd name="T41" fmla="*/ 37 h 90"/>
                  <a:gd name="T42" fmla="*/ 170 w 196"/>
                  <a:gd name="T43" fmla="*/ 45 h 90"/>
                  <a:gd name="T44" fmla="*/ 160 w 196"/>
                  <a:gd name="T45" fmla="*/ 52 h 90"/>
                  <a:gd name="T46" fmla="*/ 148 w 196"/>
                  <a:gd name="T47" fmla="*/ 58 h 90"/>
                  <a:gd name="T48" fmla="*/ 137 w 196"/>
                  <a:gd name="T49" fmla="*/ 65 h 90"/>
                  <a:gd name="T50" fmla="*/ 123 w 196"/>
                  <a:gd name="T51" fmla="*/ 71 h 90"/>
                  <a:gd name="T52" fmla="*/ 107 w 196"/>
                  <a:gd name="T53" fmla="*/ 76 h 90"/>
                  <a:gd name="T54" fmla="*/ 91 w 196"/>
                  <a:gd name="T55" fmla="*/ 78 h 90"/>
                  <a:gd name="T56" fmla="*/ 74 w 196"/>
                  <a:gd name="T57" fmla="*/ 84 h 90"/>
                  <a:gd name="T58" fmla="*/ 58 w 196"/>
                  <a:gd name="T59" fmla="*/ 86 h 90"/>
                  <a:gd name="T60" fmla="*/ 39 w 196"/>
                  <a:gd name="T61" fmla="*/ 89 h 90"/>
                  <a:gd name="T62" fmla="*/ 19 w 196"/>
                  <a:gd name="T63" fmla="*/ 89 h 90"/>
                  <a:gd name="T64" fmla="*/ 0 w 196"/>
                  <a:gd name="T65" fmla="*/ 89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0"/>
                  <a:gd name="T101" fmla="*/ 196 w 196"/>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1" y="67"/>
                    </a:lnTo>
                    <a:lnTo>
                      <a:pt x="129" y="65"/>
                    </a:lnTo>
                    <a:lnTo>
                      <a:pt x="137" y="63"/>
                    </a:lnTo>
                    <a:lnTo>
                      <a:pt x="143" y="60"/>
                    </a:lnTo>
                    <a:lnTo>
                      <a:pt x="148" y="58"/>
                    </a:lnTo>
                    <a:lnTo>
                      <a:pt x="154" y="54"/>
                    </a:lnTo>
                    <a:lnTo>
                      <a:pt x="160" y="50"/>
                    </a:lnTo>
                    <a:lnTo>
                      <a:pt x="164" y="47"/>
                    </a:lnTo>
                    <a:lnTo>
                      <a:pt x="170" y="41"/>
                    </a:lnTo>
                    <a:lnTo>
                      <a:pt x="173" y="39"/>
                    </a:lnTo>
                    <a:lnTo>
                      <a:pt x="176" y="37"/>
                    </a:lnTo>
                    <a:lnTo>
                      <a:pt x="181" y="31"/>
                    </a:lnTo>
                    <a:lnTo>
                      <a:pt x="184" y="26"/>
                    </a:lnTo>
                    <a:lnTo>
                      <a:pt x="187" y="24"/>
                    </a:lnTo>
                    <a:lnTo>
                      <a:pt x="187" y="18"/>
                    </a:lnTo>
                    <a:lnTo>
                      <a:pt x="189" y="15"/>
                    </a:lnTo>
                    <a:lnTo>
                      <a:pt x="189" y="11"/>
                    </a:lnTo>
                    <a:lnTo>
                      <a:pt x="192" y="5"/>
                    </a:lnTo>
                    <a:lnTo>
                      <a:pt x="192" y="0"/>
                    </a:lnTo>
                    <a:lnTo>
                      <a:pt x="195" y="0"/>
                    </a:lnTo>
                    <a:lnTo>
                      <a:pt x="195" y="5"/>
                    </a:lnTo>
                    <a:lnTo>
                      <a:pt x="192" y="11"/>
                    </a:lnTo>
                    <a:lnTo>
                      <a:pt x="192" y="15"/>
                    </a:lnTo>
                    <a:lnTo>
                      <a:pt x="189" y="21"/>
                    </a:lnTo>
                    <a:lnTo>
                      <a:pt x="187" y="24"/>
                    </a:lnTo>
                    <a:lnTo>
                      <a:pt x="184" y="28"/>
                    </a:lnTo>
                    <a:lnTo>
                      <a:pt x="181" y="31"/>
                    </a:lnTo>
                    <a:lnTo>
                      <a:pt x="178" y="37"/>
                    </a:lnTo>
                    <a:lnTo>
                      <a:pt x="173"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w="12700" cap="rnd">
                <a:solidFill>
                  <a:srgbClr val="3366FF"/>
                </a:solidFill>
                <a:round/>
                <a:headEnd/>
                <a:tailEnd/>
              </a:ln>
            </p:spPr>
            <p:txBody>
              <a:bodyPr/>
              <a:lstStyle/>
              <a:p>
                <a:endParaRPr lang="fr-FR"/>
              </a:p>
            </p:txBody>
          </p:sp>
          <p:sp>
            <p:nvSpPr>
              <p:cNvPr id="53351" name="Freeform 174"/>
              <p:cNvSpPr>
                <a:spLocks/>
              </p:cNvSpPr>
              <p:nvPr/>
            </p:nvSpPr>
            <p:spPr bwMode="auto">
              <a:xfrm>
                <a:off x="3624" y="2187"/>
                <a:ext cx="415" cy="161"/>
              </a:xfrm>
              <a:custGeom>
                <a:avLst/>
                <a:gdLst>
                  <a:gd name="T0" fmla="*/ 412 w 415"/>
                  <a:gd name="T1" fmla="*/ 30 h 161"/>
                  <a:gd name="T2" fmla="*/ 414 w 415"/>
                  <a:gd name="T3" fmla="*/ 16 h 161"/>
                  <a:gd name="T4" fmla="*/ 412 w 415"/>
                  <a:gd name="T5" fmla="*/ 10 h 161"/>
                  <a:gd name="T6" fmla="*/ 406 w 415"/>
                  <a:gd name="T7" fmla="*/ 27 h 161"/>
                  <a:gd name="T8" fmla="*/ 392 w 415"/>
                  <a:gd name="T9" fmla="*/ 41 h 161"/>
                  <a:gd name="T10" fmla="*/ 374 w 415"/>
                  <a:gd name="T11" fmla="*/ 54 h 161"/>
                  <a:gd name="T12" fmla="*/ 352 w 415"/>
                  <a:gd name="T13" fmla="*/ 68 h 161"/>
                  <a:gd name="T14" fmla="*/ 330 w 415"/>
                  <a:gd name="T15" fmla="*/ 78 h 161"/>
                  <a:gd name="T16" fmla="*/ 315 w 415"/>
                  <a:gd name="T17" fmla="*/ 84 h 161"/>
                  <a:gd name="T18" fmla="*/ 296 w 415"/>
                  <a:gd name="T19" fmla="*/ 87 h 161"/>
                  <a:gd name="T20" fmla="*/ 279 w 415"/>
                  <a:gd name="T21" fmla="*/ 92 h 161"/>
                  <a:gd name="T22" fmla="*/ 259 w 415"/>
                  <a:gd name="T23" fmla="*/ 95 h 161"/>
                  <a:gd name="T24" fmla="*/ 237 w 415"/>
                  <a:gd name="T25" fmla="*/ 98 h 161"/>
                  <a:gd name="T26" fmla="*/ 215 w 415"/>
                  <a:gd name="T27" fmla="*/ 98 h 161"/>
                  <a:gd name="T28" fmla="*/ 191 w 415"/>
                  <a:gd name="T29" fmla="*/ 98 h 161"/>
                  <a:gd name="T30" fmla="*/ 172 w 415"/>
                  <a:gd name="T31" fmla="*/ 98 h 161"/>
                  <a:gd name="T32" fmla="*/ 149 w 415"/>
                  <a:gd name="T33" fmla="*/ 95 h 161"/>
                  <a:gd name="T34" fmla="*/ 130 w 415"/>
                  <a:gd name="T35" fmla="*/ 90 h 161"/>
                  <a:gd name="T36" fmla="*/ 107 w 415"/>
                  <a:gd name="T37" fmla="*/ 87 h 161"/>
                  <a:gd name="T38" fmla="*/ 79 w 415"/>
                  <a:gd name="T39" fmla="*/ 76 h 161"/>
                  <a:gd name="T40" fmla="*/ 50 w 415"/>
                  <a:gd name="T41" fmla="*/ 62 h 161"/>
                  <a:gd name="T42" fmla="*/ 22 w 415"/>
                  <a:gd name="T43" fmla="*/ 43 h 161"/>
                  <a:gd name="T44" fmla="*/ 2 w 415"/>
                  <a:gd name="T45" fmla="*/ 19 h 161"/>
                  <a:gd name="T46" fmla="*/ 0 w 415"/>
                  <a:gd name="T47" fmla="*/ 16 h 161"/>
                  <a:gd name="T48" fmla="*/ 0 w 415"/>
                  <a:gd name="T49" fmla="*/ 27 h 161"/>
                  <a:gd name="T50" fmla="*/ 26 w 415"/>
                  <a:gd name="T51" fmla="*/ 98 h 161"/>
                  <a:gd name="T52" fmla="*/ 36 w 415"/>
                  <a:gd name="T53" fmla="*/ 111 h 161"/>
                  <a:gd name="T54" fmla="*/ 50 w 415"/>
                  <a:gd name="T55" fmla="*/ 119 h 161"/>
                  <a:gd name="T56" fmla="*/ 65 w 415"/>
                  <a:gd name="T57" fmla="*/ 130 h 161"/>
                  <a:gd name="T58" fmla="*/ 82 w 415"/>
                  <a:gd name="T59" fmla="*/ 138 h 161"/>
                  <a:gd name="T60" fmla="*/ 102 w 415"/>
                  <a:gd name="T61" fmla="*/ 144 h 161"/>
                  <a:gd name="T62" fmla="*/ 118 w 415"/>
                  <a:gd name="T63" fmla="*/ 150 h 161"/>
                  <a:gd name="T64" fmla="*/ 138 w 415"/>
                  <a:gd name="T65" fmla="*/ 152 h 161"/>
                  <a:gd name="T66" fmla="*/ 158 w 415"/>
                  <a:gd name="T67" fmla="*/ 154 h 161"/>
                  <a:gd name="T68" fmla="*/ 175 w 415"/>
                  <a:gd name="T69" fmla="*/ 158 h 161"/>
                  <a:gd name="T70" fmla="*/ 195 w 415"/>
                  <a:gd name="T71" fmla="*/ 160 h 161"/>
                  <a:gd name="T72" fmla="*/ 211 w 415"/>
                  <a:gd name="T73" fmla="*/ 160 h 161"/>
                  <a:gd name="T74" fmla="*/ 231 w 415"/>
                  <a:gd name="T75" fmla="*/ 160 h 161"/>
                  <a:gd name="T76" fmla="*/ 251 w 415"/>
                  <a:gd name="T77" fmla="*/ 158 h 161"/>
                  <a:gd name="T78" fmla="*/ 271 w 415"/>
                  <a:gd name="T79" fmla="*/ 154 h 161"/>
                  <a:gd name="T80" fmla="*/ 290 w 415"/>
                  <a:gd name="T81" fmla="*/ 150 h 161"/>
                  <a:gd name="T82" fmla="*/ 310 w 415"/>
                  <a:gd name="T83" fmla="*/ 144 h 161"/>
                  <a:gd name="T84" fmla="*/ 330 w 415"/>
                  <a:gd name="T85" fmla="*/ 138 h 161"/>
                  <a:gd name="T86" fmla="*/ 346 w 415"/>
                  <a:gd name="T87" fmla="*/ 130 h 161"/>
                  <a:gd name="T88" fmla="*/ 364 w 415"/>
                  <a:gd name="T89" fmla="*/ 119 h 161"/>
                  <a:gd name="T90" fmla="*/ 378 w 415"/>
                  <a:gd name="T91" fmla="*/ 109 h 161"/>
                  <a:gd name="T92" fmla="*/ 388 w 415"/>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161"/>
                  <a:gd name="T143" fmla="*/ 415 w 415"/>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161">
                    <a:moveTo>
                      <a:pt x="388" y="95"/>
                    </a:moveTo>
                    <a:lnTo>
                      <a:pt x="412" y="33"/>
                    </a:lnTo>
                    <a:lnTo>
                      <a:pt x="412" y="30"/>
                    </a:lnTo>
                    <a:lnTo>
                      <a:pt x="414" y="24"/>
                    </a:lnTo>
                    <a:lnTo>
                      <a:pt x="414" y="22"/>
                    </a:lnTo>
                    <a:lnTo>
                      <a:pt x="414" y="16"/>
                    </a:lnTo>
                    <a:lnTo>
                      <a:pt x="414" y="0"/>
                    </a:lnTo>
                    <a:lnTo>
                      <a:pt x="412" y="6"/>
                    </a:lnTo>
                    <a:lnTo>
                      <a:pt x="412" y="10"/>
                    </a:lnTo>
                    <a:lnTo>
                      <a:pt x="408" y="16"/>
                    </a:lnTo>
                    <a:lnTo>
                      <a:pt x="408" y="22"/>
                    </a:lnTo>
                    <a:lnTo>
                      <a:pt x="406" y="27"/>
                    </a:lnTo>
                    <a:lnTo>
                      <a:pt x="400" y="33"/>
                    </a:lnTo>
                    <a:lnTo>
                      <a:pt x="398" y="37"/>
                    </a:lnTo>
                    <a:lnTo>
                      <a:pt x="392" y="41"/>
                    </a:lnTo>
                    <a:lnTo>
                      <a:pt x="386" y="47"/>
                    </a:lnTo>
                    <a:lnTo>
                      <a:pt x="380" y="51"/>
                    </a:lnTo>
                    <a:lnTo>
                      <a:pt x="374" y="54"/>
                    </a:lnTo>
                    <a:lnTo>
                      <a:pt x="369" y="60"/>
                    </a:lnTo>
                    <a:lnTo>
                      <a:pt x="360" y="65"/>
                    </a:lnTo>
                    <a:lnTo>
                      <a:pt x="352" y="68"/>
                    </a:lnTo>
                    <a:lnTo>
                      <a:pt x="344" y="70"/>
                    </a:lnTo>
                    <a:lnTo>
                      <a:pt x="335" y="76"/>
                    </a:lnTo>
                    <a:lnTo>
                      <a:pt x="330" y="78"/>
                    </a:lnTo>
                    <a:lnTo>
                      <a:pt x="324" y="78"/>
                    </a:lnTo>
                    <a:lnTo>
                      <a:pt x="318" y="82"/>
                    </a:lnTo>
                    <a:lnTo>
                      <a:pt x="315" y="84"/>
                    </a:lnTo>
                    <a:lnTo>
                      <a:pt x="310" y="84"/>
                    </a:lnTo>
                    <a:lnTo>
                      <a:pt x="304" y="87"/>
                    </a:lnTo>
                    <a:lnTo>
                      <a:pt x="296" y="87"/>
                    </a:lnTo>
                    <a:lnTo>
                      <a:pt x="290" y="90"/>
                    </a:lnTo>
                    <a:lnTo>
                      <a:pt x="285" y="90"/>
                    </a:lnTo>
                    <a:lnTo>
                      <a:pt x="279" y="92"/>
                    </a:lnTo>
                    <a:lnTo>
                      <a:pt x="271" y="92"/>
                    </a:lnTo>
                    <a:lnTo>
                      <a:pt x="265" y="92"/>
                    </a:lnTo>
                    <a:lnTo>
                      <a:pt x="259" y="95"/>
                    </a:lnTo>
                    <a:lnTo>
                      <a:pt x="251" y="95"/>
                    </a:lnTo>
                    <a:lnTo>
                      <a:pt x="243" y="95"/>
                    </a:lnTo>
                    <a:lnTo>
                      <a:pt x="237" y="98"/>
                    </a:lnTo>
                    <a:lnTo>
                      <a:pt x="229" y="98"/>
                    </a:lnTo>
                    <a:lnTo>
                      <a:pt x="223" y="98"/>
                    </a:lnTo>
                    <a:lnTo>
                      <a:pt x="215" y="98"/>
                    </a:lnTo>
                    <a:lnTo>
                      <a:pt x="209" y="98"/>
                    </a:lnTo>
                    <a:lnTo>
                      <a:pt x="201" y="98"/>
                    </a:lnTo>
                    <a:lnTo>
                      <a:pt x="191" y="98"/>
                    </a:lnTo>
                    <a:lnTo>
                      <a:pt x="186" y="98"/>
                    </a:lnTo>
                    <a:lnTo>
                      <a:pt x="177" y="98"/>
                    </a:lnTo>
                    <a:lnTo>
                      <a:pt x="172" y="98"/>
                    </a:lnTo>
                    <a:lnTo>
                      <a:pt x="163" y="95"/>
                    </a:lnTo>
                    <a:lnTo>
                      <a:pt x="158" y="95"/>
                    </a:lnTo>
                    <a:lnTo>
                      <a:pt x="149" y="95"/>
                    </a:lnTo>
                    <a:lnTo>
                      <a:pt x="144" y="92"/>
                    </a:lnTo>
                    <a:lnTo>
                      <a:pt x="138" y="92"/>
                    </a:lnTo>
                    <a:lnTo>
                      <a:pt x="130" y="90"/>
                    </a:lnTo>
                    <a:lnTo>
                      <a:pt x="124" y="90"/>
                    </a:lnTo>
                    <a:lnTo>
                      <a:pt x="116" y="87"/>
                    </a:lnTo>
                    <a:lnTo>
                      <a:pt x="107" y="87"/>
                    </a:lnTo>
                    <a:lnTo>
                      <a:pt x="99" y="84"/>
                    </a:lnTo>
                    <a:lnTo>
                      <a:pt x="90" y="82"/>
                    </a:lnTo>
                    <a:lnTo>
                      <a:pt x="79" y="76"/>
                    </a:lnTo>
                    <a:lnTo>
                      <a:pt x="70" y="74"/>
                    </a:lnTo>
                    <a:lnTo>
                      <a:pt x="60" y="68"/>
                    </a:lnTo>
                    <a:lnTo>
                      <a:pt x="50" y="62"/>
                    </a:lnTo>
                    <a:lnTo>
                      <a:pt x="40" y="57"/>
                    </a:lnTo>
                    <a:lnTo>
                      <a:pt x="32" y="51"/>
                    </a:lnTo>
                    <a:lnTo>
                      <a:pt x="22" y="43"/>
                    </a:lnTo>
                    <a:lnTo>
                      <a:pt x="14" y="37"/>
                    </a:lnTo>
                    <a:lnTo>
                      <a:pt x="8" y="27"/>
                    </a:lnTo>
                    <a:lnTo>
                      <a:pt x="2" y="19"/>
                    </a:lnTo>
                    <a:lnTo>
                      <a:pt x="0" y="10"/>
                    </a:lnTo>
                    <a:lnTo>
                      <a:pt x="0" y="0"/>
                    </a:lnTo>
                    <a:lnTo>
                      <a:pt x="0" y="16"/>
                    </a:lnTo>
                    <a:lnTo>
                      <a:pt x="0" y="19"/>
                    </a:lnTo>
                    <a:lnTo>
                      <a:pt x="0" y="24"/>
                    </a:lnTo>
                    <a:lnTo>
                      <a:pt x="0" y="27"/>
                    </a:lnTo>
                    <a:lnTo>
                      <a:pt x="0" y="33"/>
                    </a:lnTo>
                    <a:lnTo>
                      <a:pt x="20" y="95"/>
                    </a:lnTo>
                    <a:lnTo>
                      <a:pt x="26" y="98"/>
                    </a:lnTo>
                    <a:lnTo>
                      <a:pt x="28" y="103"/>
                    </a:lnTo>
                    <a:lnTo>
                      <a:pt x="32" y="106"/>
                    </a:lnTo>
                    <a:lnTo>
                      <a:pt x="36" y="111"/>
                    </a:lnTo>
                    <a:lnTo>
                      <a:pt x="40" y="113"/>
                    </a:lnTo>
                    <a:lnTo>
                      <a:pt x="46" y="117"/>
                    </a:lnTo>
                    <a:lnTo>
                      <a:pt x="50" y="119"/>
                    </a:lnTo>
                    <a:lnTo>
                      <a:pt x="54" y="125"/>
                    </a:lnTo>
                    <a:lnTo>
                      <a:pt x="60" y="127"/>
                    </a:lnTo>
                    <a:lnTo>
                      <a:pt x="65" y="130"/>
                    </a:lnTo>
                    <a:lnTo>
                      <a:pt x="70" y="133"/>
                    </a:lnTo>
                    <a:lnTo>
                      <a:pt x="76" y="136"/>
                    </a:lnTo>
                    <a:lnTo>
                      <a:pt x="82" y="138"/>
                    </a:lnTo>
                    <a:lnTo>
                      <a:pt x="88" y="138"/>
                    </a:lnTo>
                    <a:lnTo>
                      <a:pt x="93" y="141"/>
                    </a:lnTo>
                    <a:lnTo>
                      <a:pt x="102" y="144"/>
                    </a:lnTo>
                    <a:lnTo>
                      <a:pt x="107" y="146"/>
                    </a:lnTo>
                    <a:lnTo>
                      <a:pt x="113" y="146"/>
                    </a:lnTo>
                    <a:lnTo>
                      <a:pt x="118" y="150"/>
                    </a:lnTo>
                    <a:lnTo>
                      <a:pt x="124" y="152"/>
                    </a:lnTo>
                    <a:lnTo>
                      <a:pt x="133" y="152"/>
                    </a:lnTo>
                    <a:lnTo>
                      <a:pt x="138" y="152"/>
                    </a:lnTo>
                    <a:lnTo>
                      <a:pt x="144" y="154"/>
                    </a:lnTo>
                    <a:lnTo>
                      <a:pt x="149" y="154"/>
                    </a:lnTo>
                    <a:lnTo>
                      <a:pt x="158" y="154"/>
                    </a:lnTo>
                    <a:lnTo>
                      <a:pt x="163" y="158"/>
                    </a:lnTo>
                    <a:lnTo>
                      <a:pt x="169" y="158"/>
                    </a:lnTo>
                    <a:lnTo>
                      <a:pt x="175" y="158"/>
                    </a:lnTo>
                    <a:lnTo>
                      <a:pt x="183" y="158"/>
                    </a:lnTo>
                    <a:lnTo>
                      <a:pt x="189" y="160"/>
                    </a:lnTo>
                    <a:lnTo>
                      <a:pt x="195" y="160"/>
                    </a:lnTo>
                    <a:lnTo>
                      <a:pt x="201" y="160"/>
                    </a:lnTo>
                    <a:lnTo>
                      <a:pt x="205" y="160"/>
                    </a:lnTo>
                    <a:lnTo>
                      <a:pt x="211" y="160"/>
                    </a:lnTo>
                    <a:lnTo>
                      <a:pt x="217" y="160"/>
                    </a:lnTo>
                    <a:lnTo>
                      <a:pt x="225" y="160"/>
                    </a:lnTo>
                    <a:lnTo>
                      <a:pt x="231" y="160"/>
                    </a:lnTo>
                    <a:lnTo>
                      <a:pt x="237" y="158"/>
                    </a:lnTo>
                    <a:lnTo>
                      <a:pt x="243" y="158"/>
                    </a:lnTo>
                    <a:lnTo>
                      <a:pt x="251" y="158"/>
                    </a:lnTo>
                    <a:lnTo>
                      <a:pt x="257" y="158"/>
                    </a:lnTo>
                    <a:lnTo>
                      <a:pt x="262" y="154"/>
                    </a:lnTo>
                    <a:lnTo>
                      <a:pt x="271" y="154"/>
                    </a:lnTo>
                    <a:lnTo>
                      <a:pt x="276" y="152"/>
                    </a:lnTo>
                    <a:lnTo>
                      <a:pt x="281" y="152"/>
                    </a:lnTo>
                    <a:lnTo>
                      <a:pt x="290" y="150"/>
                    </a:lnTo>
                    <a:lnTo>
                      <a:pt x="296" y="150"/>
                    </a:lnTo>
                    <a:lnTo>
                      <a:pt x="304" y="146"/>
                    </a:lnTo>
                    <a:lnTo>
                      <a:pt x="310" y="144"/>
                    </a:lnTo>
                    <a:lnTo>
                      <a:pt x="315" y="144"/>
                    </a:lnTo>
                    <a:lnTo>
                      <a:pt x="321" y="141"/>
                    </a:lnTo>
                    <a:lnTo>
                      <a:pt x="330" y="138"/>
                    </a:lnTo>
                    <a:lnTo>
                      <a:pt x="335" y="136"/>
                    </a:lnTo>
                    <a:lnTo>
                      <a:pt x="341" y="133"/>
                    </a:lnTo>
                    <a:lnTo>
                      <a:pt x="346" y="130"/>
                    </a:lnTo>
                    <a:lnTo>
                      <a:pt x="352" y="127"/>
                    </a:lnTo>
                    <a:lnTo>
                      <a:pt x="358" y="123"/>
                    </a:lnTo>
                    <a:lnTo>
                      <a:pt x="364" y="119"/>
                    </a:lnTo>
                    <a:lnTo>
                      <a:pt x="369" y="117"/>
                    </a:lnTo>
                    <a:lnTo>
                      <a:pt x="372" y="111"/>
                    </a:lnTo>
                    <a:lnTo>
                      <a:pt x="378" y="109"/>
                    </a:lnTo>
                    <a:lnTo>
                      <a:pt x="380" y="103"/>
                    </a:lnTo>
                    <a:lnTo>
                      <a:pt x="386" y="101"/>
                    </a:lnTo>
                    <a:lnTo>
                      <a:pt x="388" y="95"/>
                    </a:lnTo>
                  </a:path>
                </a:pathLst>
              </a:custGeom>
              <a:solidFill>
                <a:srgbClr val="FFD900"/>
              </a:solidFill>
              <a:ln w="12700" cap="rnd">
                <a:solidFill>
                  <a:srgbClr val="3366FF"/>
                </a:solidFill>
                <a:round/>
                <a:headEnd/>
                <a:tailEnd/>
              </a:ln>
            </p:spPr>
            <p:txBody>
              <a:bodyPr/>
              <a:lstStyle/>
              <a:p>
                <a:endParaRPr lang="fr-FR"/>
              </a:p>
            </p:txBody>
          </p:sp>
          <p:sp>
            <p:nvSpPr>
              <p:cNvPr id="53352" name="Freeform 175"/>
              <p:cNvSpPr>
                <a:spLocks/>
              </p:cNvSpPr>
              <p:nvPr/>
            </p:nvSpPr>
            <p:spPr bwMode="auto">
              <a:xfrm>
                <a:off x="4021" y="2224"/>
                <a:ext cx="16" cy="58"/>
              </a:xfrm>
              <a:custGeom>
                <a:avLst/>
                <a:gdLst>
                  <a:gd name="T0" fmla="*/ 195 w 15"/>
                  <a:gd name="T1" fmla="*/ 0 h 57"/>
                  <a:gd name="T2" fmla="*/ 195 w 15"/>
                  <a:gd name="T3" fmla="*/ 0 h 57"/>
                  <a:gd name="T4" fmla="*/ 2 w 15"/>
                  <a:gd name="T5" fmla="*/ 110 h 57"/>
                  <a:gd name="T6" fmla="*/ 0 w 15"/>
                  <a:gd name="T7" fmla="*/ 110 h 57"/>
                  <a:gd name="T8" fmla="*/ 172 w 15"/>
                  <a:gd name="T9" fmla="*/ 0 h 57"/>
                  <a:gd name="T10" fmla="*/ 195 w 15"/>
                  <a:gd name="T11" fmla="*/ 0 h 57"/>
                  <a:gd name="T12" fmla="*/ 0 60000 65536"/>
                  <a:gd name="T13" fmla="*/ 0 60000 65536"/>
                  <a:gd name="T14" fmla="*/ 0 60000 65536"/>
                  <a:gd name="T15" fmla="*/ 0 60000 65536"/>
                  <a:gd name="T16" fmla="*/ 0 60000 65536"/>
                  <a:gd name="T17" fmla="*/ 0 60000 65536"/>
                  <a:gd name="T18" fmla="*/ 0 w 15"/>
                  <a:gd name="T19" fmla="*/ 0 h 57"/>
                  <a:gd name="T20" fmla="*/ 15 w 1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 h="57">
                    <a:moveTo>
                      <a:pt x="14" y="0"/>
                    </a:moveTo>
                    <a:lnTo>
                      <a:pt x="14" y="0"/>
                    </a:lnTo>
                    <a:lnTo>
                      <a:pt x="2" y="56"/>
                    </a:lnTo>
                    <a:lnTo>
                      <a:pt x="0" y="56"/>
                    </a:lnTo>
                    <a:lnTo>
                      <a:pt x="12" y="0"/>
                    </a:lnTo>
                    <a:lnTo>
                      <a:pt x="14" y="0"/>
                    </a:lnTo>
                  </a:path>
                </a:pathLst>
              </a:custGeom>
              <a:solidFill>
                <a:srgbClr val="000000"/>
              </a:solidFill>
              <a:ln w="12700" cap="rnd">
                <a:solidFill>
                  <a:srgbClr val="3366FF"/>
                </a:solidFill>
                <a:round/>
                <a:headEnd/>
                <a:tailEnd/>
              </a:ln>
            </p:spPr>
            <p:txBody>
              <a:bodyPr/>
              <a:lstStyle/>
              <a:p>
                <a:endParaRPr lang="fr-FR"/>
              </a:p>
            </p:txBody>
          </p:sp>
          <p:sp>
            <p:nvSpPr>
              <p:cNvPr id="53353" name="Freeform 176"/>
              <p:cNvSpPr>
                <a:spLocks/>
              </p:cNvSpPr>
              <p:nvPr/>
            </p:nvSpPr>
            <p:spPr bwMode="auto">
              <a:xfrm>
                <a:off x="4038" y="2202"/>
                <a:ext cx="4" cy="11"/>
              </a:xfrm>
              <a:custGeom>
                <a:avLst/>
                <a:gdLst>
                  <a:gd name="T0" fmla="*/ 3 w 4"/>
                  <a:gd name="T1" fmla="*/ 1 h 11"/>
                  <a:gd name="T2" fmla="*/ 3 w 4"/>
                  <a:gd name="T3" fmla="*/ 3 h 11"/>
                  <a:gd name="T4" fmla="*/ 3 w 4"/>
                  <a:gd name="T5" fmla="*/ 4 h 11"/>
                  <a:gd name="T6" fmla="*/ 3 w 4"/>
                  <a:gd name="T7" fmla="*/ 5 h 11"/>
                  <a:gd name="T8" fmla="*/ 3 w 4"/>
                  <a:gd name="T9" fmla="*/ 7 h 11"/>
                  <a:gd name="T10" fmla="*/ 3 w 4"/>
                  <a:gd name="T11" fmla="*/ 8 h 11"/>
                  <a:gd name="T12" fmla="*/ 2 w 4"/>
                  <a:gd name="T13" fmla="*/ 8 h 11"/>
                  <a:gd name="T14" fmla="*/ 2 w 4"/>
                  <a:gd name="T15" fmla="*/ 10 h 11"/>
                  <a:gd name="T16" fmla="*/ 0 w 4"/>
                  <a:gd name="T17" fmla="*/ 10 h 11"/>
                  <a:gd name="T18" fmla="*/ 2 w 4"/>
                  <a:gd name="T19" fmla="*/ 8 h 11"/>
                  <a:gd name="T20" fmla="*/ 2 w 4"/>
                  <a:gd name="T21" fmla="*/ 7 h 11"/>
                  <a:gd name="T22" fmla="*/ 2 w 4"/>
                  <a:gd name="T23" fmla="*/ 5 h 11"/>
                  <a:gd name="T24" fmla="*/ 2 w 4"/>
                  <a:gd name="T25" fmla="*/ 4 h 11"/>
                  <a:gd name="T26" fmla="*/ 2 w 4"/>
                  <a:gd name="T27" fmla="*/ 3 h 11"/>
                  <a:gd name="T28" fmla="*/ 2 w 4"/>
                  <a:gd name="T29" fmla="*/ 1 h 11"/>
                  <a:gd name="T30" fmla="*/ 3 w 4"/>
                  <a:gd name="T31" fmla="*/ 0 h 11"/>
                  <a:gd name="T32" fmla="*/ 3 w 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1"/>
                  <a:gd name="T53" fmla="*/ 4 w 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1">
                    <a:moveTo>
                      <a:pt x="3" y="1"/>
                    </a:moveTo>
                    <a:lnTo>
                      <a:pt x="3" y="3"/>
                    </a:lnTo>
                    <a:lnTo>
                      <a:pt x="3" y="4"/>
                    </a:lnTo>
                    <a:lnTo>
                      <a:pt x="3" y="5"/>
                    </a:lnTo>
                    <a:lnTo>
                      <a:pt x="3" y="7"/>
                    </a:lnTo>
                    <a:lnTo>
                      <a:pt x="3" y="8"/>
                    </a:lnTo>
                    <a:lnTo>
                      <a:pt x="2" y="8"/>
                    </a:lnTo>
                    <a:lnTo>
                      <a:pt x="2" y="10"/>
                    </a:lnTo>
                    <a:lnTo>
                      <a:pt x="0" y="10"/>
                    </a:lnTo>
                    <a:lnTo>
                      <a:pt x="2" y="8"/>
                    </a:lnTo>
                    <a:lnTo>
                      <a:pt x="2" y="7"/>
                    </a:lnTo>
                    <a:lnTo>
                      <a:pt x="2" y="5"/>
                    </a:lnTo>
                    <a:lnTo>
                      <a:pt x="2" y="4"/>
                    </a:lnTo>
                    <a:lnTo>
                      <a:pt x="2" y="3"/>
                    </a:lnTo>
                    <a:lnTo>
                      <a:pt x="2" y="1"/>
                    </a:lnTo>
                    <a:lnTo>
                      <a:pt x="3" y="0"/>
                    </a:lnTo>
                    <a:lnTo>
                      <a:pt x="3" y="1"/>
                    </a:lnTo>
                  </a:path>
                </a:pathLst>
              </a:custGeom>
              <a:solidFill>
                <a:srgbClr val="000000"/>
              </a:solidFill>
              <a:ln w="12700" cap="rnd">
                <a:solidFill>
                  <a:srgbClr val="3366FF"/>
                </a:solidFill>
                <a:round/>
                <a:headEnd/>
                <a:tailEnd/>
              </a:ln>
            </p:spPr>
            <p:txBody>
              <a:bodyPr/>
              <a:lstStyle/>
              <a:p>
                <a:endParaRPr lang="fr-FR"/>
              </a:p>
            </p:txBody>
          </p:sp>
          <p:sp>
            <p:nvSpPr>
              <p:cNvPr id="53354" name="Freeform 177"/>
              <p:cNvSpPr>
                <a:spLocks/>
              </p:cNvSpPr>
              <p:nvPr/>
            </p:nvSpPr>
            <p:spPr bwMode="auto">
              <a:xfrm>
                <a:off x="4038" y="2187"/>
                <a:ext cx="8" cy="8"/>
              </a:xfrm>
              <a:custGeom>
                <a:avLst/>
                <a:gdLst>
                  <a:gd name="T0" fmla="*/ 0 w 8"/>
                  <a:gd name="T1" fmla="*/ 0 h 8"/>
                  <a:gd name="T2" fmla="*/ 7 w 8"/>
                  <a:gd name="T3" fmla="*/ 0 h 8"/>
                  <a:gd name="T4" fmla="*/ 7 w 8"/>
                  <a:gd name="T5" fmla="*/ 7 h 8"/>
                  <a:gd name="T6" fmla="*/ 0 w 8"/>
                  <a:gd name="T7" fmla="*/ 7 h 8"/>
                  <a:gd name="T8" fmla="*/ 0 w 8"/>
                  <a:gd name="T9" fmla="*/ 0 h 8"/>
                  <a:gd name="T10" fmla="*/ 7 w 8"/>
                  <a:gd name="T11" fmla="*/ 0 h 8"/>
                  <a:gd name="T12" fmla="*/ 0 w 8"/>
                  <a:gd name="T13" fmla="*/ 0 h 8"/>
                  <a:gd name="T14" fmla="*/ 7 w 8"/>
                  <a:gd name="T15" fmla="*/ 0 h 8"/>
                  <a:gd name="T16" fmla="*/ 0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0"/>
                    </a:moveTo>
                    <a:lnTo>
                      <a:pt x="7" y="0"/>
                    </a:lnTo>
                    <a:lnTo>
                      <a:pt x="7" y="7"/>
                    </a:lnTo>
                    <a:lnTo>
                      <a:pt x="0" y="7"/>
                    </a:lnTo>
                    <a:lnTo>
                      <a:pt x="0" y="0"/>
                    </a:lnTo>
                    <a:lnTo>
                      <a:pt x="7" y="0"/>
                    </a:lnTo>
                    <a:lnTo>
                      <a:pt x="0" y="0"/>
                    </a:lnTo>
                    <a:lnTo>
                      <a:pt x="7"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355" name="Freeform 178"/>
              <p:cNvSpPr>
                <a:spLocks/>
              </p:cNvSpPr>
              <p:nvPr/>
            </p:nvSpPr>
            <p:spPr bwMode="auto">
              <a:xfrm>
                <a:off x="3963" y="2187"/>
                <a:ext cx="76" cy="72"/>
              </a:xfrm>
              <a:custGeom>
                <a:avLst/>
                <a:gdLst>
                  <a:gd name="T0" fmla="*/ 0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4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4 w 76"/>
                  <a:gd name="T47" fmla="*/ 31 h 72"/>
                  <a:gd name="T48" fmla="*/ 60 w 76"/>
                  <a:gd name="T49" fmla="*/ 35 h 72"/>
                  <a:gd name="T50" fmla="*/ 57 w 76"/>
                  <a:gd name="T51" fmla="*/ 38 h 72"/>
                  <a:gd name="T52" fmla="*/ 51 w 76"/>
                  <a:gd name="T53" fmla="*/ 43 h 72"/>
                  <a:gd name="T54" fmla="*/ 47 w 76"/>
                  <a:gd name="T55" fmla="*/ 48 h 72"/>
                  <a:gd name="T56" fmla="*/ 42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2"/>
                  <a:gd name="T107" fmla="*/ 76 w 7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2">
                    <a:moveTo>
                      <a:pt x="0" y="71"/>
                    </a:moveTo>
                    <a:lnTo>
                      <a:pt x="11" y="66"/>
                    </a:lnTo>
                    <a:lnTo>
                      <a:pt x="18" y="64"/>
                    </a:lnTo>
                    <a:lnTo>
                      <a:pt x="26" y="58"/>
                    </a:lnTo>
                    <a:lnTo>
                      <a:pt x="34" y="56"/>
                    </a:lnTo>
                    <a:lnTo>
                      <a:pt x="39" y="51"/>
                    </a:lnTo>
                    <a:lnTo>
                      <a:pt x="44" y="46"/>
                    </a:lnTo>
                    <a:lnTo>
                      <a:pt x="49" y="43"/>
                    </a:lnTo>
                    <a:lnTo>
                      <a:pt x="55" y="38"/>
                    </a:lnTo>
                    <a:lnTo>
                      <a:pt x="60" y="33"/>
                    </a:lnTo>
                    <a:lnTo>
                      <a:pt x="62" y="28"/>
                    </a:lnTo>
                    <a:lnTo>
                      <a:pt x="64"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4" y="31"/>
                    </a:lnTo>
                    <a:lnTo>
                      <a:pt x="60" y="35"/>
                    </a:lnTo>
                    <a:lnTo>
                      <a:pt x="57" y="38"/>
                    </a:lnTo>
                    <a:lnTo>
                      <a:pt x="51" y="43"/>
                    </a:lnTo>
                    <a:lnTo>
                      <a:pt x="47" y="48"/>
                    </a:lnTo>
                    <a:lnTo>
                      <a:pt x="42" y="53"/>
                    </a:lnTo>
                    <a:lnTo>
                      <a:pt x="34" y="56"/>
                    </a:lnTo>
                    <a:lnTo>
                      <a:pt x="26" y="60"/>
                    </a:lnTo>
                    <a:lnTo>
                      <a:pt x="18" y="66"/>
                    </a:lnTo>
                    <a:lnTo>
                      <a:pt x="11" y="69"/>
                    </a:lnTo>
                    <a:lnTo>
                      <a:pt x="3" y="71"/>
                    </a:lnTo>
                    <a:lnTo>
                      <a:pt x="0" y="71"/>
                    </a:lnTo>
                  </a:path>
                </a:pathLst>
              </a:custGeom>
              <a:solidFill>
                <a:srgbClr val="000000"/>
              </a:solidFill>
              <a:ln w="12700" cap="rnd">
                <a:solidFill>
                  <a:srgbClr val="3366FF"/>
                </a:solidFill>
                <a:round/>
                <a:headEnd/>
                <a:tailEnd/>
              </a:ln>
            </p:spPr>
            <p:txBody>
              <a:bodyPr/>
              <a:lstStyle/>
              <a:p>
                <a:endParaRPr lang="fr-FR"/>
              </a:p>
            </p:txBody>
          </p:sp>
          <p:sp>
            <p:nvSpPr>
              <p:cNvPr id="53356" name="Freeform 179"/>
              <p:cNvSpPr>
                <a:spLocks/>
              </p:cNvSpPr>
              <p:nvPr/>
            </p:nvSpPr>
            <p:spPr bwMode="auto">
              <a:xfrm>
                <a:off x="3748" y="2268"/>
                <a:ext cx="210" cy="15"/>
              </a:xfrm>
              <a:custGeom>
                <a:avLst/>
                <a:gdLst>
                  <a:gd name="T0" fmla="*/ 6 w 207"/>
                  <a:gd name="T1" fmla="*/ 162 h 14"/>
                  <a:gd name="T2" fmla="*/ 19 w 207"/>
                  <a:gd name="T3" fmla="*/ 186 h 14"/>
                  <a:gd name="T4" fmla="*/ 33 w 207"/>
                  <a:gd name="T5" fmla="*/ 213 h 14"/>
                  <a:gd name="T6" fmla="*/ 89 w 207"/>
                  <a:gd name="T7" fmla="*/ 213 h 14"/>
                  <a:gd name="T8" fmla="*/ 103 w 207"/>
                  <a:gd name="T9" fmla="*/ 228 h 14"/>
                  <a:gd name="T10" fmla="*/ 128 w 207"/>
                  <a:gd name="T11" fmla="*/ 228 h 14"/>
                  <a:gd name="T12" fmla="*/ 156 w 207"/>
                  <a:gd name="T13" fmla="*/ 228 h 14"/>
                  <a:gd name="T14" fmla="*/ 189 w 207"/>
                  <a:gd name="T15" fmla="*/ 213 h 14"/>
                  <a:gd name="T16" fmla="*/ 213 w 207"/>
                  <a:gd name="T17" fmla="*/ 213 h 14"/>
                  <a:gd name="T18" fmla="*/ 237 w 207"/>
                  <a:gd name="T19" fmla="*/ 186 h 14"/>
                  <a:gd name="T20" fmla="*/ 258 w 207"/>
                  <a:gd name="T21" fmla="*/ 186 h 14"/>
                  <a:gd name="T22" fmla="*/ 286 w 207"/>
                  <a:gd name="T23" fmla="*/ 162 h 14"/>
                  <a:gd name="T24" fmla="*/ 306 w 207"/>
                  <a:gd name="T25" fmla="*/ 151 h 14"/>
                  <a:gd name="T26" fmla="*/ 332 w 207"/>
                  <a:gd name="T27" fmla="*/ 5 h 14"/>
                  <a:gd name="T28" fmla="*/ 346 w 207"/>
                  <a:gd name="T29" fmla="*/ 3 h 14"/>
                  <a:gd name="T30" fmla="*/ 364 w 207"/>
                  <a:gd name="T31" fmla="*/ 0 h 14"/>
                  <a:gd name="T32" fmla="*/ 374 w 207"/>
                  <a:gd name="T33" fmla="*/ 0 h 14"/>
                  <a:gd name="T34" fmla="*/ 361 w 207"/>
                  <a:gd name="T35" fmla="*/ 3 h 14"/>
                  <a:gd name="T36" fmla="*/ 342 w 207"/>
                  <a:gd name="T37" fmla="*/ 5 h 14"/>
                  <a:gd name="T38" fmla="*/ 322 w 207"/>
                  <a:gd name="T39" fmla="*/ 151 h 14"/>
                  <a:gd name="T40" fmla="*/ 294 w 207"/>
                  <a:gd name="T41" fmla="*/ 162 h 14"/>
                  <a:gd name="T42" fmla="*/ 274 w 207"/>
                  <a:gd name="T43" fmla="*/ 186 h 14"/>
                  <a:gd name="T44" fmla="*/ 246 w 207"/>
                  <a:gd name="T45" fmla="*/ 213 h 14"/>
                  <a:gd name="T46" fmla="*/ 225 w 207"/>
                  <a:gd name="T47" fmla="*/ 213 h 14"/>
                  <a:gd name="T48" fmla="*/ 204 w 207"/>
                  <a:gd name="T49" fmla="*/ 228 h 14"/>
                  <a:gd name="T50" fmla="*/ 172 w 207"/>
                  <a:gd name="T51" fmla="*/ 228 h 14"/>
                  <a:gd name="T52" fmla="*/ 144 w 207"/>
                  <a:gd name="T53" fmla="*/ 228 h 14"/>
                  <a:gd name="T54" fmla="*/ 110 w 207"/>
                  <a:gd name="T55" fmla="*/ 228 h 14"/>
                  <a:gd name="T56" fmla="*/ 94 w 207"/>
                  <a:gd name="T57" fmla="*/ 228 h 14"/>
                  <a:gd name="T58" fmla="*/ 80 w 207"/>
                  <a:gd name="T59" fmla="*/ 228 h 14"/>
                  <a:gd name="T60" fmla="*/ 24 w 207"/>
                  <a:gd name="T61" fmla="*/ 213 h 14"/>
                  <a:gd name="T62" fmla="*/ 10 w 207"/>
                  <a:gd name="T63" fmla="*/ 186 h 14"/>
                  <a:gd name="T64" fmla="*/ 0 w 207"/>
                  <a:gd name="T65" fmla="*/ 16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4"/>
                  <a:gd name="T101" fmla="*/ 207 w 207"/>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4">
                    <a:moveTo>
                      <a:pt x="0" y="8"/>
                    </a:moveTo>
                    <a:lnTo>
                      <a:pt x="6" y="8"/>
                    </a:lnTo>
                    <a:lnTo>
                      <a:pt x="14" y="10"/>
                    </a:lnTo>
                    <a:lnTo>
                      <a:pt x="19" y="10"/>
                    </a:lnTo>
                    <a:lnTo>
                      <a:pt x="24" y="10"/>
                    </a:lnTo>
                    <a:lnTo>
                      <a:pt x="33" y="12"/>
                    </a:lnTo>
                    <a:lnTo>
                      <a:pt x="38" y="12"/>
                    </a:lnTo>
                    <a:lnTo>
                      <a:pt x="47" y="12"/>
                    </a:lnTo>
                    <a:lnTo>
                      <a:pt x="52" y="12"/>
                    </a:lnTo>
                    <a:lnTo>
                      <a:pt x="61" y="13"/>
                    </a:lnTo>
                    <a:lnTo>
                      <a:pt x="65" y="13"/>
                    </a:lnTo>
                    <a:lnTo>
                      <a:pt x="74" y="13"/>
                    </a:lnTo>
                    <a:lnTo>
                      <a:pt x="82" y="13"/>
                    </a:lnTo>
                    <a:lnTo>
                      <a:pt x="88" y="13"/>
                    </a:lnTo>
                    <a:lnTo>
                      <a:pt x="96" y="13"/>
                    </a:lnTo>
                    <a:lnTo>
                      <a:pt x="102" y="12"/>
                    </a:lnTo>
                    <a:lnTo>
                      <a:pt x="110" y="12"/>
                    </a:lnTo>
                    <a:lnTo>
                      <a:pt x="116" y="12"/>
                    </a:lnTo>
                    <a:lnTo>
                      <a:pt x="124" y="12"/>
                    </a:lnTo>
                    <a:lnTo>
                      <a:pt x="132" y="10"/>
                    </a:lnTo>
                    <a:lnTo>
                      <a:pt x="137" y="10"/>
                    </a:lnTo>
                    <a:lnTo>
                      <a:pt x="143" y="10"/>
                    </a:lnTo>
                    <a:lnTo>
                      <a:pt x="151" y="8"/>
                    </a:lnTo>
                    <a:lnTo>
                      <a:pt x="157" y="8"/>
                    </a:lnTo>
                    <a:lnTo>
                      <a:pt x="161" y="7"/>
                    </a:lnTo>
                    <a:lnTo>
                      <a:pt x="167" y="7"/>
                    </a:lnTo>
                    <a:lnTo>
                      <a:pt x="175" y="7"/>
                    </a:lnTo>
                    <a:lnTo>
                      <a:pt x="181" y="5"/>
                    </a:lnTo>
                    <a:lnTo>
                      <a:pt x="184" y="3"/>
                    </a:lnTo>
                    <a:lnTo>
                      <a:pt x="189" y="3"/>
                    </a:lnTo>
                    <a:lnTo>
                      <a:pt x="195" y="1"/>
                    </a:lnTo>
                    <a:lnTo>
                      <a:pt x="200" y="0"/>
                    </a:lnTo>
                    <a:lnTo>
                      <a:pt x="203" y="0"/>
                    </a:lnTo>
                    <a:lnTo>
                      <a:pt x="206" y="0"/>
                    </a:lnTo>
                    <a:lnTo>
                      <a:pt x="200" y="1"/>
                    </a:lnTo>
                    <a:lnTo>
                      <a:pt x="198" y="3"/>
                    </a:lnTo>
                    <a:lnTo>
                      <a:pt x="192" y="3"/>
                    </a:lnTo>
                    <a:lnTo>
                      <a:pt x="187" y="5"/>
                    </a:lnTo>
                    <a:lnTo>
                      <a:pt x="181" y="7"/>
                    </a:lnTo>
                    <a:lnTo>
                      <a:pt x="175" y="7"/>
                    </a:lnTo>
                    <a:lnTo>
                      <a:pt x="167" y="8"/>
                    </a:lnTo>
                    <a:lnTo>
                      <a:pt x="161" y="8"/>
                    </a:lnTo>
                    <a:lnTo>
                      <a:pt x="157" y="10"/>
                    </a:lnTo>
                    <a:lnTo>
                      <a:pt x="151" y="10"/>
                    </a:lnTo>
                    <a:lnTo>
                      <a:pt x="143" y="10"/>
                    </a:lnTo>
                    <a:lnTo>
                      <a:pt x="137" y="12"/>
                    </a:lnTo>
                    <a:lnTo>
                      <a:pt x="132" y="12"/>
                    </a:lnTo>
                    <a:lnTo>
                      <a:pt x="124" y="12"/>
                    </a:lnTo>
                    <a:lnTo>
                      <a:pt x="116" y="13"/>
                    </a:lnTo>
                    <a:lnTo>
                      <a:pt x="110" y="13"/>
                    </a:lnTo>
                    <a:lnTo>
                      <a:pt x="102" y="13"/>
                    </a:lnTo>
                    <a:lnTo>
                      <a:pt x="96" y="13"/>
                    </a:lnTo>
                    <a:lnTo>
                      <a:pt x="88" y="13"/>
                    </a:lnTo>
                    <a:lnTo>
                      <a:pt x="82" y="13"/>
                    </a:lnTo>
                    <a:lnTo>
                      <a:pt x="74" y="13"/>
                    </a:lnTo>
                    <a:lnTo>
                      <a:pt x="65" y="13"/>
                    </a:lnTo>
                    <a:lnTo>
                      <a:pt x="61" y="13"/>
                    </a:lnTo>
                    <a:lnTo>
                      <a:pt x="52" y="13"/>
                    </a:lnTo>
                    <a:lnTo>
                      <a:pt x="47" y="13"/>
                    </a:lnTo>
                    <a:lnTo>
                      <a:pt x="38" y="13"/>
                    </a:lnTo>
                    <a:lnTo>
                      <a:pt x="33" y="12"/>
                    </a:lnTo>
                    <a:lnTo>
                      <a:pt x="24" y="12"/>
                    </a:lnTo>
                    <a:lnTo>
                      <a:pt x="19" y="12"/>
                    </a:lnTo>
                    <a:lnTo>
                      <a:pt x="10" y="10"/>
                    </a:lnTo>
                    <a:lnTo>
                      <a:pt x="6" y="10"/>
                    </a:lnTo>
                    <a:lnTo>
                      <a:pt x="0" y="8"/>
                    </a:lnTo>
                  </a:path>
                </a:pathLst>
              </a:custGeom>
              <a:solidFill>
                <a:srgbClr val="000000"/>
              </a:solidFill>
              <a:ln w="12700" cap="rnd">
                <a:solidFill>
                  <a:srgbClr val="3366FF"/>
                </a:solidFill>
                <a:round/>
                <a:headEnd/>
                <a:tailEnd/>
              </a:ln>
            </p:spPr>
            <p:txBody>
              <a:bodyPr/>
              <a:lstStyle/>
              <a:p>
                <a:endParaRPr lang="fr-FR"/>
              </a:p>
            </p:txBody>
          </p:sp>
          <p:sp>
            <p:nvSpPr>
              <p:cNvPr id="53357" name="Freeform 180"/>
              <p:cNvSpPr>
                <a:spLocks/>
              </p:cNvSpPr>
              <p:nvPr/>
            </p:nvSpPr>
            <p:spPr bwMode="auto">
              <a:xfrm>
                <a:off x="3621" y="2187"/>
                <a:ext cx="121" cy="86"/>
              </a:xfrm>
              <a:custGeom>
                <a:avLst/>
                <a:gdLst>
                  <a:gd name="T0" fmla="*/ 0 w 121"/>
                  <a:gd name="T1" fmla="*/ 0 h 86"/>
                  <a:gd name="T2" fmla="*/ 2 w 121"/>
                  <a:gd name="T3" fmla="*/ 0 h 86"/>
                  <a:gd name="T4" fmla="*/ 2 w 121"/>
                  <a:gd name="T5" fmla="*/ 10 h 86"/>
                  <a:gd name="T6" fmla="*/ 4 w 121"/>
                  <a:gd name="T7" fmla="*/ 18 h 86"/>
                  <a:gd name="T8" fmla="*/ 10 w 121"/>
                  <a:gd name="T9" fmla="*/ 26 h 86"/>
                  <a:gd name="T10" fmla="*/ 16 w 121"/>
                  <a:gd name="T11" fmla="*/ 33 h 86"/>
                  <a:gd name="T12" fmla="*/ 23 w 121"/>
                  <a:gd name="T13" fmla="*/ 41 h 86"/>
                  <a:gd name="T14" fmla="*/ 32 w 121"/>
                  <a:gd name="T15" fmla="*/ 48 h 86"/>
                  <a:gd name="T16" fmla="*/ 40 w 121"/>
                  <a:gd name="T17" fmla="*/ 54 h 86"/>
                  <a:gd name="T18" fmla="*/ 50 w 121"/>
                  <a:gd name="T19" fmla="*/ 59 h 86"/>
                  <a:gd name="T20" fmla="*/ 59 w 121"/>
                  <a:gd name="T21" fmla="*/ 65 h 86"/>
                  <a:gd name="T22" fmla="*/ 69 w 121"/>
                  <a:gd name="T23" fmla="*/ 67 h 86"/>
                  <a:gd name="T24" fmla="*/ 80 w 121"/>
                  <a:gd name="T25" fmla="*/ 72 h 86"/>
                  <a:gd name="T26" fmla="*/ 88 w 121"/>
                  <a:gd name="T27" fmla="*/ 74 h 86"/>
                  <a:gd name="T28" fmla="*/ 96 w 121"/>
                  <a:gd name="T29" fmla="*/ 80 h 86"/>
                  <a:gd name="T30" fmla="*/ 103 w 121"/>
                  <a:gd name="T31" fmla="*/ 83 h 86"/>
                  <a:gd name="T32" fmla="*/ 112 w 121"/>
                  <a:gd name="T33" fmla="*/ 83 h 86"/>
                  <a:gd name="T34" fmla="*/ 120 w 121"/>
                  <a:gd name="T35" fmla="*/ 85 h 86"/>
                  <a:gd name="T36" fmla="*/ 112 w 121"/>
                  <a:gd name="T37" fmla="*/ 85 h 86"/>
                  <a:gd name="T38" fmla="*/ 103 w 121"/>
                  <a:gd name="T39" fmla="*/ 83 h 86"/>
                  <a:gd name="T40" fmla="*/ 96 w 121"/>
                  <a:gd name="T41" fmla="*/ 80 h 86"/>
                  <a:gd name="T42" fmla="*/ 88 w 121"/>
                  <a:gd name="T43" fmla="*/ 77 h 86"/>
                  <a:gd name="T44" fmla="*/ 77 w 121"/>
                  <a:gd name="T45" fmla="*/ 74 h 86"/>
                  <a:gd name="T46" fmla="*/ 69 w 121"/>
                  <a:gd name="T47" fmla="*/ 70 h 86"/>
                  <a:gd name="T48" fmla="*/ 59 w 121"/>
                  <a:gd name="T49" fmla="*/ 67 h 86"/>
                  <a:gd name="T50" fmla="*/ 48 w 121"/>
                  <a:gd name="T51" fmla="*/ 61 h 86"/>
                  <a:gd name="T52" fmla="*/ 40 w 121"/>
                  <a:gd name="T53" fmla="*/ 54 h 86"/>
                  <a:gd name="T54" fmla="*/ 29 w 121"/>
                  <a:gd name="T55" fmla="*/ 48 h 86"/>
                  <a:gd name="T56" fmla="*/ 21 w 121"/>
                  <a:gd name="T57" fmla="*/ 41 h 86"/>
                  <a:gd name="T58" fmla="*/ 16 w 121"/>
                  <a:gd name="T59" fmla="*/ 36 h 86"/>
                  <a:gd name="T60" fmla="*/ 8 w 121"/>
                  <a:gd name="T61" fmla="*/ 28 h 86"/>
                  <a:gd name="T62" fmla="*/ 4 w 121"/>
                  <a:gd name="T63" fmla="*/ 18 h 86"/>
                  <a:gd name="T64" fmla="*/ 2 w 121"/>
                  <a:gd name="T65" fmla="*/ 10 h 86"/>
                  <a:gd name="T66" fmla="*/ 0 w 121"/>
                  <a:gd name="T67" fmla="*/ 0 h 86"/>
                  <a:gd name="T68" fmla="*/ 2 w 121"/>
                  <a:gd name="T69" fmla="*/ 0 h 86"/>
                  <a:gd name="T70" fmla="*/ 0 w 121"/>
                  <a:gd name="T71" fmla="*/ 0 h 86"/>
                  <a:gd name="T72" fmla="*/ 2 w 121"/>
                  <a:gd name="T73" fmla="*/ 0 h 86"/>
                  <a:gd name="T74" fmla="*/ 0 w 121"/>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6"/>
                  <a:gd name="T116" fmla="*/ 121 w 121"/>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6">
                    <a:moveTo>
                      <a:pt x="0" y="0"/>
                    </a:moveTo>
                    <a:lnTo>
                      <a:pt x="2" y="0"/>
                    </a:lnTo>
                    <a:lnTo>
                      <a:pt x="2" y="10"/>
                    </a:lnTo>
                    <a:lnTo>
                      <a:pt x="4" y="18"/>
                    </a:lnTo>
                    <a:lnTo>
                      <a:pt x="10" y="26"/>
                    </a:lnTo>
                    <a:lnTo>
                      <a:pt x="16" y="33"/>
                    </a:lnTo>
                    <a:lnTo>
                      <a:pt x="23" y="41"/>
                    </a:lnTo>
                    <a:lnTo>
                      <a:pt x="32" y="48"/>
                    </a:lnTo>
                    <a:lnTo>
                      <a:pt x="40" y="54"/>
                    </a:lnTo>
                    <a:lnTo>
                      <a:pt x="50" y="59"/>
                    </a:lnTo>
                    <a:lnTo>
                      <a:pt x="59" y="65"/>
                    </a:lnTo>
                    <a:lnTo>
                      <a:pt x="69" y="67"/>
                    </a:lnTo>
                    <a:lnTo>
                      <a:pt x="80" y="72"/>
                    </a:lnTo>
                    <a:lnTo>
                      <a:pt x="88" y="74"/>
                    </a:lnTo>
                    <a:lnTo>
                      <a:pt x="96" y="80"/>
                    </a:lnTo>
                    <a:lnTo>
                      <a:pt x="103" y="83"/>
                    </a:lnTo>
                    <a:lnTo>
                      <a:pt x="112" y="83"/>
                    </a:lnTo>
                    <a:lnTo>
                      <a:pt x="120" y="85"/>
                    </a:lnTo>
                    <a:lnTo>
                      <a:pt x="112" y="85"/>
                    </a:lnTo>
                    <a:lnTo>
                      <a:pt x="103" y="83"/>
                    </a:lnTo>
                    <a:lnTo>
                      <a:pt x="96" y="80"/>
                    </a:lnTo>
                    <a:lnTo>
                      <a:pt x="88" y="77"/>
                    </a:lnTo>
                    <a:lnTo>
                      <a:pt x="77" y="74"/>
                    </a:lnTo>
                    <a:lnTo>
                      <a:pt x="69" y="70"/>
                    </a:lnTo>
                    <a:lnTo>
                      <a:pt x="59" y="67"/>
                    </a:lnTo>
                    <a:lnTo>
                      <a:pt x="48" y="61"/>
                    </a:lnTo>
                    <a:lnTo>
                      <a:pt x="40" y="54"/>
                    </a:lnTo>
                    <a:lnTo>
                      <a:pt x="29" y="48"/>
                    </a:lnTo>
                    <a:lnTo>
                      <a:pt x="21" y="41"/>
                    </a:lnTo>
                    <a:lnTo>
                      <a:pt x="16" y="36"/>
                    </a:lnTo>
                    <a:lnTo>
                      <a:pt x="8" y="28"/>
                    </a:lnTo>
                    <a:lnTo>
                      <a:pt x="4" y="18"/>
                    </a:lnTo>
                    <a:lnTo>
                      <a:pt x="2" y="10"/>
                    </a:lnTo>
                    <a:lnTo>
                      <a:pt x="0" y="0"/>
                    </a:lnTo>
                    <a:lnTo>
                      <a:pt x="2" y="0"/>
                    </a:lnTo>
                    <a:lnTo>
                      <a:pt x="0" y="0"/>
                    </a:lnTo>
                    <a:lnTo>
                      <a:pt x="2" y="0"/>
                    </a:lnTo>
                    <a:lnTo>
                      <a:pt x="0" y="0"/>
                    </a:lnTo>
                  </a:path>
                </a:pathLst>
              </a:custGeom>
              <a:solidFill>
                <a:srgbClr val="000000"/>
              </a:solidFill>
              <a:ln w="12700" cap="rnd">
                <a:solidFill>
                  <a:srgbClr val="3366FF"/>
                </a:solidFill>
                <a:round/>
                <a:headEnd/>
                <a:tailEnd/>
              </a:ln>
            </p:spPr>
            <p:txBody>
              <a:bodyPr/>
              <a:lstStyle/>
              <a:p>
                <a:endParaRPr lang="fr-FR"/>
              </a:p>
            </p:txBody>
          </p:sp>
          <p:sp>
            <p:nvSpPr>
              <p:cNvPr id="53358" name="Freeform 181"/>
              <p:cNvSpPr>
                <a:spLocks/>
              </p:cNvSpPr>
              <p:nvPr/>
            </p:nvSpPr>
            <p:spPr bwMode="auto">
              <a:xfrm>
                <a:off x="3613" y="2187"/>
                <a:ext cx="6" cy="8"/>
              </a:xfrm>
              <a:custGeom>
                <a:avLst/>
                <a:gdLst>
                  <a:gd name="T0" fmla="*/ 0 w 8"/>
                  <a:gd name="T1" fmla="*/ 7 h 8"/>
                  <a:gd name="T2" fmla="*/ 0 w 8"/>
                  <a:gd name="T3" fmla="*/ 0 h 8"/>
                  <a:gd name="T4" fmla="*/ 2 w 8"/>
                  <a:gd name="T5" fmla="*/ 0 h 8"/>
                  <a:gd name="T6" fmla="*/ 2 w 8"/>
                  <a:gd name="T7" fmla="*/ 7 h 8"/>
                  <a:gd name="T8" fmla="*/ 0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7"/>
                    </a:moveTo>
                    <a:lnTo>
                      <a:pt x="0" y="0"/>
                    </a:lnTo>
                    <a:lnTo>
                      <a:pt x="7" y="0"/>
                    </a:lnTo>
                    <a:lnTo>
                      <a:pt x="7" y="7"/>
                    </a:lnTo>
                    <a:lnTo>
                      <a:pt x="0" y="7"/>
                    </a:lnTo>
                  </a:path>
                </a:pathLst>
              </a:custGeom>
              <a:solidFill>
                <a:srgbClr val="000000"/>
              </a:solidFill>
              <a:ln w="12700" cap="rnd">
                <a:solidFill>
                  <a:srgbClr val="3366FF"/>
                </a:solidFill>
                <a:round/>
                <a:headEnd/>
                <a:tailEnd/>
              </a:ln>
            </p:spPr>
            <p:txBody>
              <a:bodyPr/>
              <a:lstStyle/>
              <a:p>
                <a:endParaRPr lang="fr-FR"/>
              </a:p>
            </p:txBody>
          </p:sp>
          <p:sp>
            <p:nvSpPr>
              <p:cNvPr id="53359" name="Freeform 182"/>
              <p:cNvSpPr>
                <a:spLocks/>
              </p:cNvSpPr>
              <p:nvPr/>
            </p:nvSpPr>
            <p:spPr bwMode="auto">
              <a:xfrm>
                <a:off x="3614" y="2204"/>
                <a:ext cx="5" cy="12"/>
              </a:xfrm>
              <a:custGeom>
                <a:avLst/>
                <a:gdLst>
                  <a:gd name="T0" fmla="*/ 2 w 5"/>
                  <a:gd name="T1" fmla="*/ 10 h 12"/>
                  <a:gd name="T2" fmla="*/ 2 w 5"/>
                  <a:gd name="T3" fmla="*/ 8 h 12"/>
                  <a:gd name="T4" fmla="*/ 0 w 5"/>
                  <a:gd name="T5" fmla="*/ 6 h 12"/>
                  <a:gd name="T6" fmla="*/ 0 w 5"/>
                  <a:gd name="T7" fmla="*/ 5 h 12"/>
                  <a:gd name="T8" fmla="*/ 0 w 5"/>
                  <a:gd name="T9" fmla="*/ 3 h 12"/>
                  <a:gd name="T10" fmla="*/ 0 w 5"/>
                  <a:gd name="T11" fmla="*/ 2 h 12"/>
                  <a:gd name="T12" fmla="*/ 0 w 5"/>
                  <a:gd name="T13" fmla="*/ 0 h 12"/>
                  <a:gd name="T14" fmla="*/ 2 w 5"/>
                  <a:gd name="T15" fmla="*/ 0 h 12"/>
                  <a:gd name="T16" fmla="*/ 2 w 5"/>
                  <a:gd name="T17" fmla="*/ 2 h 12"/>
                  <a:gd name="T18" fmla="*/ 2 w 5"/>
                  <a:gd name="T19" fmla="*/ 3 h 12"/>
                  <a:gd name="T20" fmla="*/ 2 w 5"/>
                  <a:gd name="T21" fmla="*/ 5 h 12"/>
                  <a:gd name="T22" fmla="*/ 2 w 5"/>
                  <a:gd name="T23" fmla="*/ 6 h 12"/>
                  <a:gd name="T24" fmla="*/ 2 w 5"/>
                  <a:gd name="T25" fmla="*/ 8 h 12"/>
                  <a:gd name="T26" fmla="*/ 4 w 5"/>
                  <a:gd name="T27" fmla="*/ 10 h 12"/>
                  <a:gd name="T28" fmla="*/ 2 w 5"/>
                  <a:gd name="T29" fmla="*/ 11 h 12"/>
                  <a:gd name="T30" fmla="*/ 2 w 5"/>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2"/>
                  <a:gd name="T50" fmla="*/ 5 w 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2">
                    <a:moveTo>
                      <a:pt x="2" y="10"/>
                    </a:moveTo>
                    <a:lnTo>
                      <a:pt x="2" y="8"/>
                    </a:lnTo>
                    <a:lnTo>
                      <a:pt x="0" y="6"/>
                    </a:lnTo>
                    <a:lnTo>
                      <a:pt x="0" y="5"/>
                    </a:lnTo>
                    <a:lnTo>
                      <a:pt x="0" y="3"/>
                    </a:lnTo>
                    <a:lnTo>
                      <a:pt x="0" y="2"/>
                    </a:lnTo>
                    <a:lnTo>
                      <a:pt x="0" y="0"/>
                    </a:lnTo>
                    <a:lnTo>
                      <a:pt x="2" y="0"/>
                    </a:lnTo>
                    <a:lnTo>
                      <a:pt x="2" y="2"/>
                    </a:lnTo>
                    <a:lnTo>
                      <a:pt x="2" y="3"/>
                    </a:lnTo>
                    <a:lnTo>
                      <a:pt x="2" y="5"/>
                    </a:lnTo>
                    <a:lnTo>
                      <a:pt x="2" y="6"/>
                    </a:lnTo>
                    <a:lnTo>
                      <a:pt x="2" y="8"/>
                    </a:lnTo>
                    <a:lnTo>
                      <a:pt x="4" y="10"/>
                    </a:lnTo>
                    <a:lnTo>
                      <a:pt x="2" y="11"/>
                    </a:lnTo>
                    <a:lnTo>
                      <a:pt x="2" y="10"/>
                    </a:lnTo>
                  </a:path>
                </a:pathLst>
              </a:custGeom>
              <a:solidFill>
                <a:srgbClr val="000000"/>
              </a:solidFill>
              <a:ln w="12700" cap="rnd">
                <a:solidFill>
                  <a:srgbClr val="3366FF"/>
                </a:solidFill>
                <a:round/>
                <a:headEnd/>
                <a:tailEnd/>
              </a:ln>
            </p:spPr>
            <p:txBody>
              <a:bodyPr/>
              <a:lstStyle/>
              <a:p>
                <a:endParaRPr lang="fr-FR"/>
              </a:p>
            </p:txBody>
          </p:sp>
          <p:sp>
            <p:nvSpPr>
              <p:cNvPr id="53360" name="Freeform 183"/>
              <p:cNvSpPr>
                <a:spLocks/>
              </p:cNvSpPr>
              <p:nvPr/>
            </p:nvSpPr>
            <p:spPr bwMode="auto">
              <a:xfrm>
                <a:off x="3624" y="2224"/>
                <a:ext cx="14" cy="58"/>
              </a:xfrm>
              <a:custGeom>
                <a:avLst/>
                <a:gdLst>
                  <a:gd name="T0" fmla="*/ 12 w 14"/>
                  <a:gd name="T1" fmla="*/ 110 h 57"/>
                  <a:gd name="T2" fmla="*/ 0 w 14"/>
                  <a:gd name="T3" fmla="*/ 0 h 57"/>
                  <a:gd name="T4" fmla="*/ 1 w 14"/>
                  <a:gd name="T5" fmla="*/ 0 h 57"/>
                  <a:gd name="T6" fmla="*/ 13 w 14"/>
                  <a:gd name="T7" fmla="*/ 110 h 57"/>
                  <a:gd name="T8" fmla="*/ 13 w 14"/>
                  <a:gd name="T9" fmla="*/ 104 h 57"/>
                  <a:gd name="T10" fmla="*/ 13 w 14"/>
                  <a:gd name="T11" fmla="*/ 110 h 57"/>
                  <a:gd name="T12" fmla="*/ 12 w 14"/>
                  <a:gd name="T13" fmla="*/ 110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12" y="56"/>
                    </a:moveTo>
                    <a:lnTo>
                      <a:pt x="0" y="0"/>
                    </a:lnTo>
                    <a:lnTo>
                      <a:pt x="1" y="0"/>
                    </a:lnTo>
                    <a:lnTo>
                      <a:pt x="13" y="56"/>
                    </a:lnTo>
                    <a:lnTo>
                      <a:pt x="13" y="53"/>
                    </a:lnTo>
                    <a:lnTo>
                      <a:pt x="13" y="56"/>
                    </a:lnTo>
                    <a:lnTo>
                      <a:pt x="12" y="56"/>
                    </a:lnTo>
                  </a:path>
                </a:pathLst>
              </a:custGeom>
              <a:solidFill>
                <a:srgbClr val="000000"/>
              </a:solidFill>
              <a:ln w="12700" cap="rnd">
                <a:solidFill>
                  <a:srgbClr val="3366FF"/>
                </a:solidFill>
                <a:round/>
                <a:headEnd/>
                <a:tailEnd/>
              </a:ln>
            </p:spPr>
            <p:txBody>
              <a:bodyPr/>
              <a:lstStyle/>
              <a:p>
                <a:endParaRPr lang="fr-FR"/>
              </a:p>
            </p:txBody>
          </p:sp>
          <p:sp>
            <p:nvSpPr>
              <p:cNvPr id="53361" name="Freeform 184"/>
              <p:cNvSpPr>
                <a:spLocks/>
              </p:cNvSpPr>
              <p:nvPr/>
            </p:nvSpPr>
            <p:spPr bwMode="auto">
              <a:xfrm>
                <a:off x="3644" y="2284"/>
                <a:ext cx="176" cy="64"/>
              </a:xfrm>
              <a:custGeom>
                <a:avLst/>
                <a:gdLst>
                  <a:gd name="T0" fmla="*/ 169 w 176"/>
                  <a:gd name="T1" fmla="*/ 63 h 64"/>
                  <a:gd name="T2" fmla="*/ 158 w 176"/>
                  <a:gd name="T3" fmla="*/ 63 h 64"/>
                  <a:gd name="T4" fmla="*/ 144 w 176"/>
                  <a:gd name="T5" fmla="*/ 61 h 64"/>
                  <a:gd name="T6" fmla="*/ 134 w 176"/>
                  <a:gd name="T7" fmla="*/ 61 h 64"/>
                  <a:gd name="T8" fmla="*/ 120 w 176"/>
                  <a:gd name="T9" fmla="*/ 58 h 64"/>
                  <a:gd name="T10" fmla="*/ 109 w 176"/>
                  <a:gd name="T11" fmla="*/ 56 h 64"/>
                  <a:gd name="T12" fmla="*/ 95 w 176"/>
                  <a:gd name="T13" fmla="*/ 54 h 64"/>
                  <a:gd name="T14" fmla="*/ 84 w 176"/>
                  <a:gd name="T15" fmla="*/ 50 h 64"/>
                  <a:gd name="T16" fmla="*/ 70 w 176"/>
                  <a:gd name="T17" fmla="*/ 48 h 64"/>
                  <a:gd name="T18" fmla="*/ 60 w 176"/>
                  <a:gd name="T19" fmla="*/ 43 h 64"/>
                  <a:gd name="T20" fmla="*/ 49 w 176"/>
                  <a:gd name="T21" fmla="*/ 38 h 64"/>
                  <a:gd name="T22" fmla="*/ 39 w 176"/>
                  <a:gd name="T23" fmla="*/ 33 h 64"/>
                  <a:gd name="T24" fmla="*/ 30 w 176"/>
                  <a:gd name="T25" fmla="*/ 28 h 64"/>
                  <a:gd name="T26" fmla="*/ 19 w 176"/>
                  <a:gd name="T27" fmla="*/ 20 h 64"/>
                  <a:gd name="T28" fmla="*/ 11 w 176"/>
                  <a:gd name="T29" fmla="*/ 13 h 64"/>
                  <a:gd name="T30" fmla="*/ 2 w 176"/>
                  <a:gd name="T31" fmla="*/ 8 h 64"/>
                  <a:gd name="T32" fmla="*/ 2 w 176"/>
                  <a:gd name="T33" fmla="*/ 0 h 64"/>
                  <a:gd name="T34" fmla="*/ 8 w 176"/>
                  <a:gd name="T35" fmla="*/ 11 h 64"/>
                  <a:gd name="T36" fmla="*/ 16 w 176"/>
                  <a:gd name="T37" fmla="*/ 16 h 64"/>
                  <a:gd name="T38" fmla="*/ 25 w 176"/>
                  <a:gd name="T39" fmla="*/ 23 h 64"/>
                  <a:gd name="T40" fmla="*/ 35 w 176"/>
                  <a:gd name="T41" fmla="*/ 28 h 64"/>
                  <a:gd name="T42" fmla="*/ 43 w 176"/>
                  <a:gd name="T43" fmla="*/ 36 h 64"/>
                  <a:gd name="T44" fmla="*/ 55 w 176"/>
                  <a:gd name="T45" fmla="*/ 41 h 64"/>
                  <a:gd name="T46" fmla="*/ 66 w 176"/>
                  <a:gd name="T47" fmla="*/ 43 h 64"/>
                  <a:gd name="T48" fmla="*/ 80 w 176"/>
                  <a:gd name="T49" fmla="*/ 48 h 64"/>
                  <a:gd name="T50" fmla="*/ 90 w 176"/>
                  <a:gd name="T51" fmla="*/ 50 h 64"/>
                  <a:gd name="T52" fmla="*/ 101 w 176"/>
                  <a:gd name="T53" fmla="*/ 54 h 64"/>
                  <a:gd name="T54" fmla="*/ 115 w 176"/>
                  <a:gd name="T55" fmla="*/ 56 h 64"/>
                  <a:gd name="T56" fmla="*/ 128 w 176"/>
                  <a:gd name="T57" fmla="*/ 58 h 64"/>
                  <a:gd name="T58" fmla="*/ 139 w 176"/>
                  <a:gd name="T59" fmla="*/ 58 h 64"/>
                  <a:gd name="T60" fmla="*/ 150 w 176"/>
                  <a:gd name="T61" fmla="*/ 61 h 64"/>
                  <a:gd name="T62" fmla="*/ 164 w 176"/>
                  <a:gd name="T63" fmla="*/ 61 h 64"/>
                  <a:gd name="T64" fmla="*/ 175 w 176"/>
                  <a:gd name="T65" fmla="*/ 6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4"/>
                  <a:gd name="T101" fmla="*/ 176 w 17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4">
                    <a:moveTo>
                      <a:pt x="175" y="63"/>
                    </a:moveTo>
                    <a:lnTo>
                      <a:pt x="169" y="63"/>
                    </a:lnTo>
                    <a:lnTo>
                      <a:pt x="164" y="63"/>
                    </a:lnTo>
                    <a:lnTo>
                      <a:pt x="158" y="63"/>
                    </a:lnTo>
                    <a:lnTo>
                      <a:pt x="150" y="63"/>
                    </a:lnTo>
                    <a:lnTo>
                      <a:pt x="144" y="61"/>
                    </a:lnTo>
                    <a:lnTo>
                      <a:pt x="139" y="61"/>
                    </a:lnTo>
                    <a:lnTo>
                      <a:pt x="134" y="61"/>
                    </a:lnTo>
                    <a:lnTo>
                      <a:pt x="125" y="61"/>
                    </a:lnTo>
                    <a:lnTo>
                      <a:pt x="120" y="58"/>
                    </a:lnTo>
                    <a:lnTo>
                      <a:pt x="115" y="58"/>
                    </a:lnTo>
                    <a:lnTo>
                      <a:pt x="109" y="56"/>
                    </a:lnTo>
                    <a:lnTo>
                      <a:pt x="101" y="56"/>
                    </a:lnTo>
                    <a:lnTo>
                      <a:pt x="95" y="54"/>
                    </a:lnTo>
                    <a:lnTo>
                      <a:pt x="90" y="54"/>
                    </a:lnTo>
                    <a:lnTo>
                      <a:pt x="84" y="50"/>
                    </a:lnTo>
                    <a:lnTo>
                      <a:pt x="76" y="48"/>
                    </a:lnTo>
                    <a:lnTo>
                      <a:pt x="70" y="48"/>
                    </a:lnTo>
                    <a:lnTo>
                      <a:pt x="66" y="45"/>
                    </a:lnTo>
                    <a:lnTo>
                      <a:pt x="60" y="43"/>
                    </a:lnTo>
                    <a:lnTo>
                      <a:pt x="55" y="41"/>
                    </a:lnTo>
                    <a:lnTo>
                      <a:pt x="49" y="38"/>
                    </a:lnTo>
                    <a:lnTo>
                      <a:pt x="43" y="36"/>
                    </a:lnTo>
                    <a:lnTo>
                      <a:pt x="39" y="33"/>
                    </a:lnTo>
                    <a:lnTo>
                      <a:pt x="33" y="30"/>
                    </a:lnTo>
                    <a:lnTo>
                      <a:pt x="30" y="28"/>
                    </a:lnTo>
                    <a:lnTo>
                      <a:pt x="25" y="25"/>
                    </a:lnTo>
                    <a:lnTo>
                      <a:pt x="19" y="20"/>
                    </a:lnTo>
                    <a:lnTo>
                      <a:pt x="16" y="18"/>
                    </a:lnTo>
                    <a:lnTo>
                      <a:pt x="11" y="13"/>
                    </a:lnTo>
                    <a:lnTo>
                      <a:pt x="8" y="11"/>
                    </a:lnTo>
                    <a:lnTo>
                      <a:pt x="2" y="8"/>
                    </a:lnTo>
                    <a:lnTo>
                      <a:pt x="0" y="3"/>
                    </a:lnTo>
                    <a:lnTo>
                      <a:pt x="2" y="0"/>
                    </a:lnTo>
                    <a:lnTo>
                      <a:pt x="6" y="5"/>
                    </a:lnTo>
                    <a:lnTo>
                      <a:pt x="8" y="11"/>
                    </a:lnTo>
                    <a:lnTo>
                      <a:pt x="14" y="13"/>
                    </a:lnTo>
                    <a:lnTo>
                      <a:pt x="16" y="16"/>
                    </a:lnTo>
                    <a:lnTo>
                      <a:pt x="22" y="20"/>
                    </a:lnTo>
                    <a:lnTo>
                      <a:pt x="25" y="23"/>
                    </a:lnTo>
                    <a:lnTo>
                      <a:pt x="30" y="25"/>
                    </a:lnTo>
                    <a:lnTo>
                      <a:pt x="35" y="28"/>
                    </a:lnTo>
                    <a:lnTo>
                      <a:pt x="39" y="33"/>
                    </a:lnTo>
                    <a:lnTo>
                      <a:pt x="43" y="36"/>
                    </a:lnTo>
                    <a:lnTo>
                      <a:pt x="49" y="38"/>
                    </a:lnTo>
                    <a:lnTo>
                      <a:pt x="55" y="41"/>
                    </a:lnTo>
                    <a:lnTo>
                      <a:pt x="60" y="41"/>
                    </a:lnTo>
                    <a:lnTo>
                      <a:pt x="66" y="43"/>
                    </a:lnTo>
                    <a:lnTo>
                      <a:pt x="70" y="45"/>
                    </a:lnTo>
                    <a:lnTo>
                      <a:pt x="80" y="48"/>
                    </a:lnTo>
                    <a:lnTo>
                      <a:pt x="84" y="48"/>
                    </a:lnTo>
                    <a:lnTo>
                      <a:pt x="90" y="50"/>
                    </a:lnTo>
                    <a:lnTo>
                      <a:pt x="95" y="54"/>
                    </a:lnTo>
                    <a:lnTo>
                      <a:pt x="101" y="54"/>
                    </a:lnTo>
                    <a:lnTo>
                      <a:pt x="109" y="56"/>
                    </a:lnTo>
                    <a:lnTo>
                      <a:pt x="115" y="56"/>
                    </a:lnTo>
                    <a:lnTo>
                      <a:pt x="120" y="56"/>
                    </a:lnTo>
                    <a:lnTo>
                      <a:pt x="128" y="58"/>
                    </a:lnTo>
                    <a:lnTo>
                      <a:pt x="134" y="58"/>
                    </a:lnTo>
                    <a:lnTo>
                      <a:pt x="139" y="58"/>
                    </a:lnTo>
                    <a:lnTo>
                      <a:pt x="144" y="61"/>
                    </a:lnTo>
                    <a:lnTo>
                      <a:pt x="150" y="61"/>
                    </a:lnTo>
                    <a:lnTo>
                      <a:pt x="158" y="61"/>
                    </a:lnTo>
                    <a:lnTo>
                      <a:pt x="164" y="61"/>
                    </a:lnTo>
                    <a:lnTo>
                      <a:pt x="169" y="61"/>
                    </a:lnTo>
                    <a:lnTo>
                      <a:pt x="175" y="61"/>
                    </a:lnTo>
                    <a:lnTo>
                      <a:pt x="175" y="63"/>
                    </a:lnTo>
                  </a:path>
                </a:pathLst>
              </a:custGeom>
              <a:solidFill>
                <a:srgbClr val="000000"/>
              </a:solidFill>
              <a:ln w="12700" cap="rnd">
                <a:solidFill>
                  <a:srgbClr val="3366FF"/>
                </a:solidFill>
                <a:round/>
                <a:headEnd/>
                <a:tailEnd/>
              </a:ln>
            </p:spPr>
            <p:txBody>
              <a:bodyPr/>
              <a:lstStyle/>
              <a:p>
                <a:endParaRPr lang="fr-FR"/>
              </a:p>
            </p:txBody>
          </p:sp>
          <p:sp>
            <p:nvSpPr>
              <p:cNvPr id="53362" name="Freeform 185"/>
              <p:cNvSpPr>
                <a:spLocks/>
              </p:cNvSpPr>
              <p:nvPr/>
            </p:nvSpPr>
            <p:spPr bwMode="auto">
              <a:xfrm>
                <a:off x="3829" y="2284"/>
                <a:ext cx="189" cy="64"/>
              </a:xfrm>
              <a:custGeom>
                <a:avLst/>
                <a:gdLst>
                  <a:gd name="T0" fmla="*/ 279 w 187"/>
                  <a:gd name="T1" fmla="*/ 8 h 64"/>
                  <a:gd name="T2" fmla="*/ 267 w 187"/>
                  <a:gd name="T3" fmla="*/ 16 h 64"/>
                  <a:gd name="T4" fmla="*/ 255 w 187"/>
                  <a:gd name="T5" fmla="*/ 23 h 64"/>
                  <a:gd name="T6" fmla="*/ 238 w 187"/>
                  <a:gd name="T7" fmla="*/ 30 h 64"/>
                  <a:gd name="T8" fmla="*/ 225 w 187"/>
                  <a:gd name="T9" fmla="*/ 36 h 64"/>
                  <a:gd name="T10" fmla="*/ 205 w 187"/>
                  <a:gd name="T11" fmla="*/ 41 h 64"/>
                  <a:gd name="T12" fmla="*/ 183 w 187"/>
                  <a:gd name="T13" fmla="*/ 45 h 64"/>
                  <a:gd name="T14" fmla="*/ 155 w 187"/>
                  <a:gd name="T15" fmla="*/ 50 h 64"/>
                  <a:gd name="T16" fmla="*/ 134 w 187"/>
                  <a:gd name="T17" fmla="*/ 54 h 64"/>
                  <a:gd name="T18" fmla="*/ 121 w 187"/>
                  <a:gd name="T19" fmla="*/ 56 h 64"/>
                  <a:gd name="T20" fmla="*/ 110 w 187"/>
                  <a:gd name="T21" fmla="*/ 58 h 64"/>
                  <a:gd name="T22" fmla="*/ 97 w 187"/>
                  <a:gd name="T23" fmla="*/ 61 h 64"/>
                  <a:gd name="T24" fmla="*/ 41 w 187"/>
                  <a:gd name="T25" fmla="*/ 63 h 64"/>
                  <a:gd name="T26" fmla="*/ 30 w 187"/>
                  <a:gd name="T27" fmla="*/ 63 h 64"/>
                  <a:gd name="T28" fmla="*/ 16 w 187"/>
                  <a:gd name="T29" fmla="*/ 63 h 64"/>
                  <a:gd name="T30" fmla="*/ 5 w 187"/>
                  <a:gd name="T31" fmla="*/ 63 h 64"/>
                  <a:gd name="T32" fmla="*/ 0 w 187"/>
                  <a:gd name="T33" fmla="*/ 61 h 64"/>
                  <a:gd name="T34" fmla="*/ 10 w 187"/>
                  <a:gd name="T35" fmla="*/ 61 h 64"/>
                  <a:gd name="T36" fmla="*/ 24 w 187"/>
                  <a:gd name="T37" fmla="*/ 61 h 64"/>
                  <a:gd name="T38" fmla="*/ 35 w 187"/>
                  <a:gd name="T39" fmla="*/ 61 h 64"/>
                  <a:gd name="T40" fmla="*/ 46 w 187"/>
                  <a:gd name="T41" fmla="*/ 58 h 64"/>
                  <a:gd name="T42" fmla="*/ 101 w 187"/>
                  <a:gd name="T43" fmla="*/ 58 h 64"/>
                  <a:gd name="T44" fmla="*/ 115 w 187"/>
                  <a:gd name="T45" fmla="*/ 56 h 64"/>
                  <a:gd name="T46" fmla="*/ 129 w 187"/>
                  <a:gd name="T47" fmla="*/ 54 h 64"/>
                  <a:gd name="T48" fmla="*/ 140 w 187"/>
                  <a:gd name="T49" fmla="*/ 50 h 64"/>
                  <a:gd name="T50" fmla="*/ 167 w 187"/>
                  <a:gd name="T51" fmla="*/ 45 h 64"/>
                  <a:gd name="T52" fmla="*/ 195 w 187"/>
                  <a:gd name="T53" fmla="*/ 41 h 64"/>
                  <a:gd name="T54" fmla="*/ 217 w 187"/>
                  <a:gd name="T55" fmla="*/ 38 h 64"/>
                  <a:gd name="T56" fmla="*/ 231 w 187"/>
                  <a:gd name="T57" fmla="*/ 30 h 64"/>
                  <a:gd name="T58" fmla="*/ 247 w 187"/>
                  <a:gd name="T59" fmla="*/ 25 h 64"/>
                  <a:gd name="T60" fmla="*/ 259 w 187"/>
                  <a:gd name="T61" fmla="*/ 18 h 64"/>
                  <a:gd name="T62" fmla="*/ 271 w 187"/>
                  <a:gd name="T63" fmla="*/ 11 h 64"/>
                  <a:gd name="T64" fmla="*/ 283 w 187"/>
                  <a:gd name="T65" fmla="*/ 3 h 64"/>
                  <a:gd name="T66" fmla="*/ 283 w 187"/>
                  <a:gd name="T67" fmla="*/ 3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4"/>
                  <a:gd name="T104" fmla="*/ 187 w 187"/>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4">
                    <a:moveTo>
                      <a:pt x="186" y="3"/>
                    </a:moveTo>
                    <a:lnTo>
                      <a:pt x="180" y="8"/>
                    </a:lnTo>
                    <a:lnTo>
                      <a:pt x="178" y="11"/>
                    </a:lnTo>
                    <a:lnTo>
                      <a:pt x="172" y="16"/>
                    </a:lnTo>
                    <a:lnTo>
                      <a:pt x="169" y="20"/>
                    </a:lnTo>
                    <a:lnTo>
                      <a:pt x="164" y="23"/>
                    </a:lnTo>
                    <a:lnTo>
                      <a:pt x="159" y="25"/>
                    </a:lnTo>
                    <a:lnTo>
                      <a:pt x="153" y="30"/>
                    </a:lnTo>
                    <a:lnTo>
                      <a:pt x="147" y="33"/>
                    </a:lnTo>
                    <a:lnTo>
                      <a:pt x="141" y="36"/>
                    </a:lnTo>
                    <a:lnTo>
                      <a:pt x="137" y="38"/>
                    </a:lnTo>
                    <a:lnTo>
                      <a:pt x="131" y="41"/>
                    </a:lnTo>
                    <a:lnTo>
                      <a:pt x="126" y="43"/>
                    </a:lnTo>
                    <a:lnTo>
                      <a:pt x="120" y="45"/>
                    </a:lnTo>
                    <a:lnTo>
                      <a:pt x="112" y="48"/>
                    </a:lnTo>
                    <a:lnTo>
                      <a:pt x="106" y="50"/>
                    </a:lnTo>
                    <a:lnTo>
                      <a:pt x="100" y="54"/>
                    </a:lnTo>
                    <a:lnTo>
                      <a:pt x="92" y="54"/>
                    </a:lnTo>
                    <a:lnTo>
                      <a:pt x="87" y="56"/>
                    </a:lnTo>
                    <a:lnTo>
                      <a:pt x="79" y="56"/>
                    </a:lnTo>
                    <a:lnTo>
                      <a:pt x="73" y="58"/>
                    </a:lnTo>
                    <a:lnTo>
                      <a:pt x="68" y="58"/>
                    </a:lnTo>
                    <a:lnTo>
                      <a:pt x="59" y="61"/>
                    </a:lnTo>
                    <a:lnTo>
                      <a:pt x="55" y="61"/>
                    </a:lnTo>
                    <a:lnTo>
                      <a:pt x="49" y="61"/>
                    </a:lnTo>
                    <a:lnTo>
                      <a:pt x="41" y="63"/>
                    </a:lnTo>
                    <a:lnTo>
                      <a:pt x="35" y="63"/>
                    </a:lnTo>
                    <a:lnTo>
                      <a:pt x="30" y="63"/>
                    </a:lnTo>
                    <a:lnTo>
                      <a:pt x="24" y="63"/>
                    </a:lnTo>
                    <a:lnTo>
                      <a:pt x="16" y="63"/>
                    </a:lnTo>
                    <a:lnTo>
                      <a:pt x="10" y="63"/>
                    </a:lnTo>
                    <a:lnTo>
                      <a:pt x="5" y="63"/>
                    </a:lnTo>
                    <a:lnTo>
                      <a:pt x="0" y="63"/>
                    </a:lnTo>
                    <a:lnTo>
                      <a:pt x="0" y="61"/>
                    </a:lnTo>
                    <a:lnTo>
                      <a:pt x="5" y="61"/>
                    </a:lnTo>
                    <a:lnTo>
                      <a:pt x="10" y="61"/>
                    </a:lnTo>
                    <a:lnTo>
                      <a:pt x="16" y="61"/>
                    </a:lnTo>
                    <a:lnTo>
                      <a:pt x="24" y="61"/>
                    </a:lnTo>
                    <a:lnTo>
                      <a:pt x="30" y="61"/>
                    </a:lnTo>
                    <a:lnTo>
                      <a:pt x="35" y="61"/>
                    </a:lnTo>
                    <a:lnTo>
                      <a:pt x="41" y="61"/>
                    </a:lnTo>
                    <a:lnTo>
                      <a:pt x="46" y="58"/>
                    </a:lnTo>
                    <a:lnTo>
                      <a:pt x="55" y="58"/>
                    </a:lnTo>
                    <a:lnTo>
                      <a:pt x="59" y="58"/>
                    </a:lnTo>
                    <a:lnTo>
                      <a:pt x="68" y="56"/>
                    </a:lnTo>
                    <a:lnTo>
                      <a:pt x="73" y="56"/>
                    </a:lnTo>
                    <a:lnTo>
                      <a:pt x="79" y="56"/>
                    </a:lnTo>
                    <a:lnTo>
                      <a:pt x="87" y="54"/>
                    </a:lnTo>
                    <a:lnTo>
                      <a:pt x="92" y="54"/>
                    </a:lnTo>
                    <a:lnTo>
                      <a:pt x="98" y="50"/>
                    </a:lnTo>
                    <a:lnTo>
                      <a:pt x="106" y="48"/>
                    </a:lnTo>
                    <a:lnTo>
                      <a:pt x="112" y="45"/>
                    </a:lnTo>
                    <a:lnTo>
                      <a:pt x="118" y="43"/>
                    </a:lnTo>
                    <a:lnTo>
                      <a:pt x="126" y="41"/>
                    </a:lnTo>
                    <a:lnTo>
                      <a:pt x="131" y="41"/>
                    </a:lnTo>
                    <a:lnTo>
                      <a:pt x="137" y="38"/>
                    </a:lnTo>
                    <a:lnTo>
                      <a:pt x="141" y="36"/>
                    </a:lnTo>
                    <a:lnTo>
                      <a:pt x="147" y="30"/>
                    </a:lnTo>
                    <a:lnTo>
                      <a:pt x="153" y="28"/>
                    </a:lnTo>
                    <a:lnTo>
                      <a:pt x="159" y="25"/>
                    </a:lnTo>
                    <a:lnTo>
                      <a:pt x="161" y="23"/>
                    </a:lnTo>
                    <a:lnTo>
                      <a:pt x="167" y="18"/>
                    </a:lnTo>
                    <a:lnTo>
                      <a:pt x="172" y="13"/>
                    </a:lnTo>
                    <a:lnTo>
                      <a:pt x="175" y="11"/>
                    </a:lnTo>
                    <a:lnTo>
                      <a:pt x="180" y="5"/>
                    </a:lnTo>
                    <a:lnTo>
                      <a:pt x="183" y="3"/>
                    </a:lnTo>
                    <a:lnTo>
                      <a:pt x="183" y="0"/>
                    </a:lnTo>
                    <a:lnTo>
                      <a:pt x="183" y="3"/>
                    </a:lnTo>
                    <a:lnTo>
                      <a:pt x="186" y="3"/>
                    </a:lnTo>
                  </a:path>
                </a:pathLst>
              </a:custGeom>
              <a:solidFill>
                <a:srgbClr val="000000"/>
              </a:solidFill>
              <a:ln w="12700" cap="rnd">
                <a:solidFill>
                  <a:srgbClr val="3366FF"/>
                </a:solidFill>
                <a:round/>
                <a:headEnd/>
                <a:tailEnd/>
              </a:ln>
            </p:spPr>
            <p:txBody>
              <a:bodyPr/>
              <a:lstStyle/>
              <a:p>
                <a:endParaRPr lang="fr-FR"/>
              </a:p>
            </p:txBody>
          </p:sp>
          <p:sp>
            <p:nvSpPr>
              <p:cNvPr id="53363" name="Freeform 186"/>
              <p:cNvSpPr>
                <a:spLocks/>
              </p:cNvSpPr>
              <p:nvPr/>
            </p:nvSpPr>
            <p:spPr bwMode="auto">
              <a:xfrm>
                <a:off x="3633" y="2132"/>
                <a:ext cx="388" cy="139"/>
              </a:xfrm>
              <a:custGeom>
                <a:avLst/>
                <a:gdLst>
                  <a:gd name="T0" fmla="*/ 385 w 388"/>
                  <a:gd name="T1" fmla="*/ 59 h 139"/>
                  <a:gd name="T2" fmla="*/ 375 w 388"/>
                  <a:gd name="T3" fmla="*/ 54 h 139"/>
                  <a:gd name="T4" fmla="*/ 367 w 388"/>
                  <a:gd name="T5" fmla="*/ 46 h 139"/>
                  <a:gd name="T6" fmla="*/ 353 w 388"/>
                  <a:gd name="T7" fmla="*/ 38 h 139"/>
                  <a:gd name="T8" fmla="*/ 339 w 388"/>
                  <a:gd name="T9" fmla="*/ 30 h 139"/>
                  <a:gd name="T10" fmla="*/ 319 w 388"/>
                  <a:gd name="T11" fmla="*/ 21 h 139"/>
                  <a:gd name="T12" fmla="*/ 300 w 388"/>
                  <a:gd name="T13" fmla="*/ 13 h 139"/>
                  <a:gd name="T14" fmla="*/ 275 w 388"/>
                  <a:gd name="T15" fmla="*/ 8 h 139"/>
                  <a:gd name="T16" fmla="*/ 249 w 388"/>
                  <a:gd name="T17" fmla="*/ 3 h 139"/>
                  <a:gd name="T18" fmla="*/ 221 w 388"/>
                  <a:gd name="T19" fmla="*/ 0 h 139"/>
                  <a:gd name="T20" fmla="*/ 193 w 388"/>
                  <a:gd name="T21" fmla="*/ 0 h 139"/>
                  <a:gd name="T22" fmla="*/ 165 w 388"/>
                  <a:gd name="T23" fmla="*/ 0 h 139"/>
                  <a:gd name="T24" fmla="*/ 140 w 388"/>
                  <a:gd name="T25" fmla="*/ 3 h 139"/>
                  <a:gd name="T26" fmla="*/ 118 w 388"/>
                  <a:gd name="T27" fmla="*/ 6 h 139"/>
                  <a:gd name="T28" fmla="*/ 95 w 388"/>
                  <a:gd name="T29" fmla="*/ 11 h 139"/>
                  <a:gd name="T30" fmla="*/ 76 w 388"/>
                  <a:gd name="T31" fmla="*/ 19 h 139"/>
                  <a:gd name="T32" fmla="*/ 56 w 388"/>
                  <a:gd name="T33" fmla="*/ 25 h 139"/>
                  <a:gd name="T34" fmla="*/ 42 w 388"/>
                  <a:gd name="T35" fmla="*/ 33 h 139"/>
                  <a:gd name="T36" fmla="*/ 25 w 388"/>
                  <a:gd name="T37" fmla="*/ 40 h 139"/>
                  <a:gd name="T38" fmla="*/ 14 w 388"/>
                  <a:gd name="T39" fmla="*/ 48 h 139"/>
                  <a:gd name="T40" fmla="*/ 5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87 w 388"/>
                  <a:gd name="T55" fmla="*/ 121 h 139"/>
                  <a:gd name="T56" fmla="*/ 109 w 388"/>
                  <a:gd name="T57" fmla="*/ 129 h 139"/>
                  <a:gd name="T58" fmla="*/ 132 w 388"/>
                  <a:gd name="T59" fmla="*/ 135 h 139"/>
                  <a:gd name="T60" fmla="*/ 160 w 388"/>
                  <a:gd name="T61" fmla="*/ 138 h 139"/>
                  <a:gd name="T62" fmla="*/ 188 w 388"/>
                  <a:gd name="T63" fmla="*/ 138 h 139"/>
                  <a:gd name="T64" fmla="*/ 213 w 388"/>
                  <a:gd name="T65" fmla="*/ 138 h 139"/>
                  <a:gd name="T66" fmla="*/ 235 w 388"/>
                  <a:gd name="T67" fmla="*/ 135 h 139"/>
                  <a:gd name="T68" fmla="*/ 258 w 388"/>
                  <a:gd name="T69" fmla="*/ 132 h 139"/>
                  <a:gd name="T70" fmla="*/ 281 w 388"/>
                  <a:gd name="T71" fmla="*/ 129 h 139"/>
                  <a:gd name="T72" fmla="*/ 300 w 388"/>
                  <a:gd name="T73" fmla="*/ 125 h 139"/>
                  <a:gd name="T74" fmla="*/ 319 w 388"/>
                  <a:gd name="T75" fmla="*/ 116 h 139"/>
                  <a:gd name="T76" fmla="*/ 339 w 388"/>
                  <a:gd name="T77" fmla="*/ 108 h 139"/>
                  <a:gd name="T78" fmla="*/ 357 w 388"/>
                  <a:gd name="T79" fmla="*/ 100 h 139"/>
                  <a:gd name="T80" fmla="*/ 367 w 388"/>
                  <a:gd name="T81" fmla="*/ 89 h 139"/>
                  <a:gd name="T82" fmla="*/ 379 w 388"/>
                  <a:gd name="T83" fmla="*/ 79 h 139"/>
                  <a:gd name="T84" fmla="*/ 387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5" y="54"/>
                    </a:lnTo>
                    <a:lnTo>
                      <a:pt x="373" y="52"/>
                    </a:lnTo>
                    <a:lnTo>
                      <a:pt x="371" y="48"/>
                    </a:lnTo>
                    <a:lnTo>
                      <a:pt x="367" y="46"/>
                    </a:lnTo>
                    <a:lnTo>
                      <a:pt x="361" y="44"/>
                    </a:lnTo>
                    <a:lnTo>
                      <a:pt x="359" y="40"/>
                    </a:lnTo>
                    <a:lnTo>
                      <a:pt x="353" y="38"/>
                    </a:lnTo>
                    <a:lnTo>
                      <a:pt x="351" y="35"/>
                    </a:lnTo>
                    <a:lnTo>
                      <a:pt x="345" y="33"/>
                    </a:lnTo>
                    <a:lnTo>
                      <a:pt x="339" y="30"/>
                    </a:lnTo>
                    <a:lnTo>
                      <a:pt x="333" y="27"/>
                    </a:lnTo>
                    <a:lnTo>
                      <a:pt x="325" y="25"/>
                    </a:lnTo>
                    <a:lnTo>
                      <a:pt x="319" y="21"/>
                    </a:lnTo>
                    <a:lnTo>
                      <a:pt x="315" y="19"/>
                    </a:lnTo>
                    <a:lnTo>
                      <a:pt x="305" y="17"/>
                    </a:lnTo>
                    <a:lnTo>
                      <a:pt x="300" y="13"/>
                    </a:lnTo>
                    <a:lnTo>
                      <a:pt x="291" y="11"/>
                    </a:lnTo>
                    <a:lnTo>
                      <a:pt x="283" y="11"/>
                    </a:lnTo>
                    <a:lnTo>
                      <a:pt x="275" y="8"/>
                    </a:lnTo>
                    <a:lnTo>
                      <a:pt x="267" y="6"/>
                    </a:lnTo>
                    <a:lnTo>
                      <a:pt x="258" y="6"/>
                    </a:lnTo>
                    <a:lnTo>
                      <a:pt x="249" y="3"/>
                    </a:lnTo>
                    <a:lnTo>
                      <a:pt x="241" y="3"/>
                    </a:lnTo>
                    <a:lnTo>
                      <a:pt x="233" y="3"/>
                    </a:lnTo>
                    <a:lnTo>
                      <a:pt x="221" y="0"/>
                    </a:lnTo>
                    <a:lnTo>
                      <a:pt x="213" y="0"/>
                    </a:lnTo>
                    <a:lnTo>
                      <a:pt x="202" y="0"/>
                    </a:lnTo>
                    <a:lnTo>
                      <a:pt x="193" y="0"/>
                    </a:lnTo>
                    <a:lnTo>
                      <a:pt x="182" y="0"/>
                    </a:lnTo>
                    <a:lnTo>
                      <a:pt x="174" y="0"/>
                    </a:lnTo>
                    <a:lnTo>
                      <a:pt x="165" y="0"/>
                    </a:lnTo>
                    <a:lnTo>
                      <a:pt x="157" y="0"/>
                    </a:lnTo>
                    <a:lnTo>
                      <a:pt x="148" y="3"/>
                    </a:lnTo>
                    <a:lnTo>
                      <a:pt x="140" y="3"/>
                    </a:lnTo>
                    <a:lnTo>
                      <a:pt x="132" y="6"/>
                    </a:lnTo>
                    <a:lnTo>
                      <a:pt x="126" y="6"/>
                    </a:lnTo>
                    <a:lnTo>
                      <a:pt x="118" y="6"/>
                    </a:lnTo>
                    <a:lnTo>
                      <a:pt x="109" y="8"/>
                    </a:lnTo>
                    <a:lnTo>
                      <a:pt x="104" y="11"/>
                    </a:lnTo>
                    <a:lnTo>
                      <a:pt x="95" y="11"/>
                    </a:lnTo>
                    <a:lnTo>
                      <a:pt x="90" y="13"/>
                    </a:lnTo>
                    <a:lnTo>
                      <a:pt x="81" y="17"/>
                    </a:lnTo>
                    <a:lnTo>
                      <a:pt x="76" y="19"/>
                    </a:lnTo>
                    <a:lnTo>
                      <a:pt x="70" y="19"/>
                    </a:lnTo>
                    <a:lnTo>
                      <a:pt x="62" y="21"/>
                    </a:lnTo>
                    <a:lnTo>
                      <a:pt x="56" y="25"/>
                    </a:lnTo>
                    <a:lnTo>
                      <a:pt x="50" y="27"/>
                    </a:lnTo>
                    <a:lnTo>
                      <a:pt x="44" y="30"/>
                    </a:lnTo>
                    <a:lnTo>
                      <a:pt x="42" y="33"/>
                    </a:lnTo>
                    <a:lnTo>
                      <a:pt x="36" y="35"/>
                    </a:lnTo>
                    <a:lnTo>
                      <a:pt x="30" y="38"/>
                    </a:lnTo>
                    <a:lnTo>
                      <a:pt x="25" y="40"/>
                    </a:lnTo>
                    <a:lnTo>
                      <a:pt x="22" y="44"/>
                    </a:lnTo>
                    <a:lnTo>
                      <a:pt x="20" y="46"/>
                    </a:lnTo>
                    <a:lnTo>
                      <a:pt x="14" y="48"/>
                    </a:lnTo>
                    <a:lnTo>
                      <a:pt x="11" y="52"/>
                    </a:lnTo>
                    <a:lnTo>
                      <a:pt x="8" y="57"/>
                    </a:lnTo>
                    <a:lnTo>
                      <a:pt x="5" y="57"/>
                    </a:lnTo>
                    <a:lnTo>
                      <a:pt x="2" y="62"/>
                    </a:lnTo>
                    <a:lnTo>
                      <a:pt x="0" y="65"/>
                    </a:lnTo>
                    <a:lnTo>
                      <a:pt x="2" y="67"/>
                    </a:lnTo>
                    <a:lnTo>
                      <a:pt x="2" y="73"/>
                    </a:lnTo>
                    <a:lnTo>
                      <a:pt x="5" y="75"/>
                    </a:lnTo>
                    <a:lnTo>
                      <a:pt x="8" y="79"/>
                    </a:lnTo>
                    <a:lnTo>
                      <a:pt x="11" y="81"/>
                    </a:lnTo>
                    <a:lnTo>
                      <a:pt x="14" y="86"/>
                    </a:lnTo>
                    <a:lnTo>
                      <a:pt x="20" y="89"/>
                    </a:lnTo>
                    <a:lnTo>
                      <a:pt x="22" y="92"/>
                    </a:lnTo>
                    <a:lnTo>
                      <a:pt x="25" y="94"/>
                    </a:lnTo>
                    <a:lnTo>
                      <a:pt x="30" y="100"/>
                    </a:lnTo>
                    <a:lnTo>
                      <a:pt x="36" y="102"/>
                    </a:lnTo>
                    <a:lnTo>
                      <a:pt x="42" y="105"/>
                    </a:lnTo>
                    <a:lnTo>
                      <a:pt x="48" y="108"/>
                    </a:lnTo>
                    <a:lnTo>
                      <a:pt x="53" y="111"/>
                    </a:lnTo>
                    <a:lnTo>
                      <a:pt x="58" y="113"/>
                    </a:lnTo>
                    <a:lnTo>
                      <a:pt x="64" y="116"/>
                    </a:lnTo>
                    <a:lnTo>
                      <a:pt x="72" y="119"/>
                    </a:lnTo>
                    <a:lnTo>
                      <a:pt x="78" y="121"/>
                    </a:lnTo>
                    <a:lnTo>
                      <a:pt x="87" y="121"/>
                    </a:lnTo>
                    <a:lnTo>
                      <a:pt x="92" y="125"/>
                    </a:lnTo>
                    <a:lnTo>
                      <a:pt x="101" y="127"/>
                    </a:lnTo>
                    <a:lnTo>
                      <a:pt x="109" y="129"/>
                    </a:lnTo>
                    <a:lnTo>
                      <a:pt x="118" y="129"/>
                    </a:lnTo>
                    <a:lnTo>
                      <a:pt x="126" y="132"/>
                    </a:lnTo>
                    <a:lnTo>
                      <a:pt x="132"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5" y="81"/>
                    </a:lnTo>
                    <a:lnTo>
                      <a:pt x="379" y="79"/>
                    </a:lnTo>
                    <a:lnTo>
                      <a:pt x="381" y="73"/>
                    </a:lnTo>
                    <a:lnTo>
                      <a:pt x="385" y="71"/>
                    </a:lnTo>
                    <a:lnTo>
                      <a:pt x="387" y="65"/>
                    </a:lnTo>
                  </a:path>
                </a:pathLst>
              </a:custGeom>
              <a:solidFill>
                <a:srgbClr val="FFD900"/>
              </a:solidFill>
              <a:ln w="12700" cap="rnd">
                <a:solidFill>
                  <a:srgbClr val="3366FF"/>
                </a:solidFill>
                <a:round/>
                <a:headEnd/>
                <a:tailEnd/>
              </a:ln>
            </p:spPr>
            <p:txBody>
              <a:bodyPr/>
              <a:lstStyle/>
              <a:p>
                <a:endParaRPr lang="fr-FR"/>
              </a:p>
            </p:txBody>
          </p:sp>
          <p:sp>
            <p:nvSpPr>
              <p:cNvPr id="53364" name="Freeform 187"/>
              <p:cNvSpPr>
                <a:spLocks/>
              </p:cNvSpPr>
              <p:nvPr/>
            </p:nvSpPr>
            <p:spPr bwMode="auto">
              <a:xfrm>
                <a:off x="3831" y="2132"/>
                <a:ext cx="193" cy="61"/>
              </a:xfrm>
              <a:custGeom>
                <a:avLst/>
                <a:gdLst>
                  <a:gd name="T0" fmla="*/ 11 w 193"/>
                  <a:gd name="T1" fmla="*/ 0 h 61"/>
                  <a:gd name="T2" fmla="*/ 30 w 193"/>
                  <a:gd name="T3" fmla="*/ 0 h 61"/>
                  <a:gd name="T4" fmla="*/ 49 w 193"/>
                  <a:gd name="T5" fmla="*/ 3 h 61"/>
                  <a:gd name="T6" fmla="*/ 66 w 193"/>
                  <a:gd name="T7" fmla="*/ 5 h 61"/>
                  <a:gd name="T8" fmla="*/ 85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70 w 193"/>
                  <a:gd name="T23" fmla="*/ 37 h 61"/>
                  <a:gd name="T24" fmla="*/ 176 w 193"/>
                  <a:gd name="T25" fmla="*/ 42 h 61"/>
                  <a:gd name="T26" fmla="*/ 184 w 193"/>
                  <a:gd name="T27" fmla="*/ 48 h 61"/>
                  <a:gd name="T28" fmla="*/ 186 w 193"/>
                  <a:gd name="T29" fmla="*/ 53 h 61"/>
                  <a:gd name="T30" fmla="*/ 190 w 193"/>
                  <a:gd name="T31" fmla="*/ 57 h 61"/>
                  <a:gd name="T32" fmla="*/ 190 w 193"/>
                  <a:gd name="T33" fmla="*/ 60 h 61"/>
                  <a:gd name="T34" fmla="*/ 190 w 193"/>
                  <a:gd name="T35" fmla="*/ 55 h 61"/>
                  <a:gd name="T36" fmla="*/ 184 w 193"/>
                  <a:gd name="T37" fmla="*/ 53 h 61"/>
                  <a:gd name="T38" fmla="*/ 178 w 193"/>
                  <a:gd name="T39" fmla="*/ 48 h 61"/>
                  <a:gd name="T40" fmla="*/ 173 w 193"/>
                  <a:gd name="T41" fmla="*/ 42 h 61"/>
                  <a:gd name="T42" fmla="*/ 165 w 193"/>
                  <a:gd name="T43" fmla="*/ 37 h 61"/>
                  <a:gd name="T44" fmla="*/ 153 w 193"/>
                  <a:gd name="T45" fmla="*/ 32 h 61"/>
                  <a:gd name="T46" fmla="*/ 143 w 193"/>
                  <a:gd name="T47" fmla="*/ 28 h 61"/>
                  <a:gd name="T48" fmla="*/ 131 w 193"/>
                  <a:gd name="T49" fmla="*/ 23 h 61"/>
                  <a:gd name="T50" fmla="*/ 121 w 193"/>
                  <a:gd name="T51" fmla="*/ 18 h 61"/>
                  <a:gd name="T52" fmla="*/ 107 w 193"/>
                  <a:gd name="T53" fmla="*/ 12 h 61"/>
                  <a:gd name="T54" fmla="*/ 90 w 193"/>
                  <a:gd name="T55" fmla="*/ 10 h 61"/>
                  <a:gd name="T56" fmla="*/ 74 w 193"/>
                  <a:gd name="T57" fmla="*/ 7 h 61"/>
                  <a:gd name="T58" fmla="*/ 57 w 193"/>
                  <a:gd name="T59" fmla="*/ 5 h 61"/>
                  <a:gd name="T60" fmla="*/ 41 w 193"/>
                  <a:gd name="T61" fmla="*/ 3 h 61"/>
                  <a:gd name="T62" fmla="*/ 22 w 193"/>
                  <a:gd name="T63" fmla="*/ 0 h 61"/>
                  <a:gd name="T64" fmla="*/ 2 w 193"/>
                  <a:gd name="T65" fmla="*/ 0 h 61"/>
                  <a:gd name="T66" fmla="*/ 2 w 193"/>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
                  <a:gd name="T103" fmla="*/ 0 h 61"/>
                  <a:gd name="T104" fmla="*/ 193 w 193"/>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 h="61">
                    <a:moveTo>
                      <a:pt x="2" y="0"/>
                    </a:moveTo>
                    <a:lnTo>
                      <a:pt x="11" y="0"/>
                    </a:lnTo>
                    <a:lnTo>
                      <a:pt x="22" y="0"/>
                    </a:lnTo>
                    <a:lnTo>
                      <a:pt x="30" y="0"/>
                    </a:lnTo>
                    <a:lnTo>
                      <a:pt x="41" y="0"/>
                    </a:lnTo>
                    <a:lnTo>
                      <a:pt x="49" y="3"/>
                    </a:lnTo>
                    <a:lnTo>
                      <a:pt x="57" y="3"/>
                    </a:lnTo>
                    <a:lnTo>
                      <a:pt x="66" y="5"/>
                    </a:lnTo>
                    <a:lnTo>
                      <a:pt x="74" y="5"/>
                    </a:lnTo>
                    <a:lnTo>
                      <a:pt x="85" y="7"/>
                    </a:lnTo>
                    <a:lnTo>
                      <a:pt x="90" y="7"/>
                    </a:lnTo>
                    <a:lnTo>
                      <a:pt x="98" y="10"/>
                    </a:lnTo>
                    <a:lnTo>
                      <a:pt x="107" y="12"/>
                    </a:lnTo>
                    <a:lnTo>
                      <a:pt x="112" y="16"/>
                    </a:lnTo>
                    <a:lnTo>
                      <a:pt x="121" y="18"/>
                    </a:lnTo>
                    <a:lnTo>
                      <a:pt x="126" y="18"/>
                    </a:lnTo>
                    <a:lnTo>
                      <a:pt x="135" y="20"/>
                    </a:lnTo>
                    <a:lnTo>
                      <a:pt x="139" y="23"/>
                    </a:lnTo>
                    <a:lnTo>
                      <a:pt x="145" y="25"/>
                    </a:lnTo>
                    <a:lnTo>
                      <a:pt x="151" y="28"/>
                    </a:lnTo>
                    <a:lnTo>
                      <a:pt x="157" y="30"/>
                    </a:lnTo>
                    <a:lnTo>
                      <a:pt x="159" y="32"/>
                    </a:lnTo>
                    <a:lnTo>
                      <a:pt x="165" y="37"/>
                    </a:lnTo>
                    <a:lnTo>
                      <a:pt x="170" y="37"/>
                    </a:lnTo>
                    <a:lnTo>
                      <a:pt x="173" y="40"/>
                    </a:lnTo>
                    <a:lnTo>
                      <a:pt x="176" y="42"/>
                    </a:lnTo>
                    <a:lnTo>
                      <a:pt x="178" y="44"/>
                    </a:lnTo>
                    <a:lnTo>
                      <a:pt x="184" y="48"/>
                    </a:lnTo>
                    <a:lnTo>
                      <a:pt x="184" y="50"/>
                    </a:lnTo>
                    <a:lnTo>
                      <a:pt x="186" y="53"/>
                    </a:lnTo>
                    <a:lnTo>
                      <a:pt x="190" y="55"/>
                    </a:lnTo>
                    <a:lnTo>
                      <a:pt x="190" y="57"/>
                    </a:lnTo>
                    <a:lnTo>
                      <a:pt x="192" y="60"/>
                    </a:lnTo>
                    <a:lnTo>
                      <a:pt x="190" y="60"/>
                    </a:lnTo>
                    <a:lnTo>
                      <a:pt x="190" y="57"/>
                    </a:lnTo>
                    <a:lnTo>
                      <a:pt x="190" y="55"/>
                    </a:lnTo>
                    <a:lnTo>
                      <a:pt x="186" y="55"/>
                    </a:lnTo>
                    <a:lnTo>
                      <a:pt x="184" y="53"/>
                    </a:lnTo>
                    <a:lnTo>
                      <a:pt x="181" y="50"/>
                    </a:lnTo>
                    <a:lnTo>
                      <a:pt x="178" y="48"/>
                    </a:lnTo>
                    <a:lnTo>
                      <a:pt x="176" y="44"/>
                    </a:lnTo>
                    <a:lnTo>
                      <a:pt x="173" y="42"/>
                    </a:lnTo>
                    <a:lnTo>
                      <a:pt x="167" y="40"/>
                    </a:lnTo>
                    <a:lnTo>
                      <a:pt x="165" y="37"/>
                    </a:lnTo>
                    <a:lnTo>
                      <a:pt x="159" y="35"/>
                    </a:lnTo>
                    <a:lnTo>
                      <a:pt x="153" y="32"/>
                    </a:lnTo>
                    <a:lnTo>
                      <a:pt x="149" y="30"/>
                    </a:lnTo>
                    <a:lnTo>
                      <a:pt x="143" y="28"/>
                    </a:lnTo>
                    <a:lnTo>
                      <a:pt x="137" y="25"/>
                    </a:lnTo>
                    <a:lnTo>
                      <a:pt x="131" y="23"/>
                    </a:lnTo>
                    <a:lnTo>
                      <a:pt x="126" y="20"/>
                    </a:lnTo>
                    <a:lnTo>
                      <a:pt x="121" y="18"/>
                    </a:lnTo>
                    <a:lnTo>
                      <a:pt x="112" y="16"/>
                    </a:lnTo>
                    <a:lnTo>
                      <a:pt x="107" y="12"/>
                    </a:lnTo>
                    <a:lnTo>
                      <a:pt x="98" y="12"/>
                    </a:lnTo>
                    <a:lnTo>
                      <a:pt x="90" y="10"/>
                    </a:lnTo>
                    <a:lnTo>
                      <a:pt x="82" y="7"/>
                    </a:lnTo>
                    <a:lnTo>
                      <a:pt x="74" y="7"/>
                    </a:lnTo>
                    <a:lnTo>
                      <a:pt x="66" y="5"/>
                    </a:lnTo>
                    <a:lnTo>
                      <a:pt x="57" y="5"/>
                    </a:lnTo>
                    <a:lnTo>
                      <a:pt x="49" y="3"/>
                    </a:lnTo>
                    <a:lnTo>
                      <a:pt x="41" y="3"/>
                    </a:lnTo>
                    <a:lnTo>
                      <a:pt x="30" y="3"/>
                    </a:lnTo>
                    <a:lnTo>
                      <a:pt x="22" y="0"/>
                    </a:lnTo>
                    <a:lnTo>
                      <a:pt x="11" y="0"/>
                    </a:lnTo>
                    <a:lnTo>
                      <a:pt x="2" y="0"/>
                    </a:lnTo>
                    <a:lnTo>
                      <a:pt x="0" y="0"/>
                    </a:lnTo>
                    <a:lnTo>
                      <a:pt x="2" y="0"/>
                    </a:lnTo>
                  </a:path>
                </a:pathLst>
              </a:custGeom>
              <a:solidFill>
                <a:srgbClr val="000000"/>
              </a:solidFill>
              <a:ln w="12700" cap="rnd">
                <a:solidFill>
                  <a:srgbClr val="3366FF"/>
                </a:solidFill>
                <a:round/>
                <a:headEnd/>
                <a:tailEnd/>
              </a:ln>
            </p:spPr>
            <p:txBody>
              <a:bodyPr/>
              <a:lstStyle/>
              <a:p>
                <a:endParaRPr lang="fr-FR"/>
              </a:p>
            </p:txBody>
          </p:sp>
          <p:sp>
            <p:nvSpPr>
              <p:cNvPr id="53365" name="Freeform 188"/>
              <p:cNvSpPr>
                <a:spLocks/>
              </p:cNvSpPr>
              <p:nvPr/>
            </p:nvSpPr>
            <p:spPr bwMode="auto">
              <a:xfrm>
                <a:off x="3633" y="2132"/>
                <a:ext cx="191" cy="61"/>
              </a:xfrm>
              <a:custGeom>
                <a:avLst/>
                <a:gdLst>
                  <a:gd name="T0" fmla="*/ 0 w 189"/>
                  <a:gd name="T1" fmla="*/ 60 h 61"/>
                  <a:gd name="T2" fmla="*/ 5 w 189"/>
                  <a:gd name="T3" fmla="*/ 53 h 61"/>
                  <a:gd name="T4" fmla="*/ 10 w 189"/>
                  <a:gd name="T5" fmla="*/ 48 h 61"/>
                  <a:gd name="T6" fmla="*/ 16 w 189"/>
                  <a:gd name="T7" fmla="*/ 42 h 61"/>
                  <a:gd name="T8" fmla="*/ 24 w 189"/>
                  <a:gd name="T9" fmla="*/ 37 h 61"/>
                  <a:gd name="T10" fmla="*/ 35 w 189"/>
                  <a:gd name="T11" fmla="*/ 32 h 61"/>
                  <a:gd name="T12" fmla="*/ 43 w 189"/>
                  <a:gd name="T13" fmla="*/ 28 h 61"/>
                  <a:gd name="T14" fmla="*/ 97 w 189"/>
                  <a:gd name="T15" fmla="*/ 23 h 61"/>
                  <a:gd name="T16" fmla="*/ 110 w 189"/>
                  <a:gd name="T17" fmla="*/ 18 h 61"/>
                  <a:gd name="T18" fmla="*/ 121 w 189"/>
                  <a:gd name="T19" fmla="*/ 12 h 61"/>
                  <a:gd name="T20" fmla="*/ 134 w 189"/>
                  <a:gd name="T21" fmla="*/ 10 h 61"/>
                  <a:gd name="T22" fmla="*/ 154 w 189"/>
                  <a:gd name="T23" fmla="*/ 7 h 61"/>
                  <a:gd name="T24" fmla="*/ 188 w 189"/>
                  <a:gd name="T25" fmla="*/ 5 h 61"/>
                  <a:gd name="T26" fmla="*/ 216 w 189"/>
                  <a:gd name="T27" fmla="*/ 3 h 61"/>
                  <a:gd name="T28" fmla="*/ 237 w 189"/>
                  <a:gd name="T29" fmla="*/ 0 h 61"/>
                  <a:gd name="T30" fmla="*/ 262 w 189"/>
                  <a:gd name="T31" fmla="*/ 0 h 61"/>
                  <a:gd name="T32" fmla="*/ 289 w 189"/>
                  <a:gd name="T33" fmla="*/ 0 h 61"/>
                  <a:gd name="T34" fmla="*/ 262 w 189"/>
                  <a:gd name="T35" fmla="*/ 0 h 61"/>
                  <a:gd name="T36" fmla="*/ 237 w 189"/>
                  <a:gd name="T37" fmla="*/ 3 h 61"/>
                  <a:gd name="T38" fmla="*/ 216 w 189"/>
                  <a:gd name="T39" fmla="*/ 3 h 61"/>
                  <a:gd name="T40" fmla="*/ 188 w 189"/>
                  <a:gd name="T41" fmla="*/ 5 h 61"/>
                  <a:gd name="T42" fmla="*/ 160 w 189"/>
                  <a:gd name="T43" fmla="*/ 7 h 61"/>
                  <a:gd name="T44" fmla="*/ 134 w 189"/>
                  <a:gd name="T45" fmla="*/ 10 h 61"/>
                  <a:gd name="T46" fmla="*/ 121 w 189"/>
                  <a:gd name="T47" fmla="*/ 16 h 61"/>
                  <a:gd name="T48" fmla="*/ 110 w 189"/>
                  <a:gd name="T49" fmla="*/ 20 h 61"/>
                  <a:gd name="T50" fmla="*/ 99 w 189"/>
                  <a:gd name="T51" fmla="*/ 23 h 61"/>
                  <a:gd name="T52" fmla="*/ 43 w 189"/>
                  <a:gd name="T53" fmla="*/ 28 h 61"/>
                  <a:gd name="T54" fmla="*/ 35 w 189"/>
                  <a:gd name="T55" fmla="*/ 32 h 61"/>
                  <a:gd name="T56" fmla="*/ 27 w 189"/>
                  <a:gd name="T57" fmla="*/ 37 h 61"/>
                  <a:gd name="T58" fmla="*/ 19 w 189"/>
                  <a:gd name="T59" fmla="*/ 42 h 61"/>
                  <a:gd name="T60" fmla="*/ 10 w 189"/>
                  <a:gd name="T61" fmla="*/ 50 h 61"/>
                  <a:gd name="T62" fmla="*/ 5 w 189"/>
                  <a:gd name="T63" fmla="*/ 55 h 61"/>
                  <a:gd name="T64" fmla="*/ 0 w 189"/>
                  <a:gd name="T65" fmla="*/ 60 h 61"/>
                  <a:gd name="T66" fmla="*/ 0 w 189"/>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61"/>
                  <a:gd name="T104" fmla="*/ 189 w 18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61">
                    <a:moveTo>
                      <a:pt x="0" y="60"/>
                    </a:moveTo>
                    <a:lnTo>
                      <a:pt x="0" y="60"/>
                    </a:lnTo>
                    <a:lnTo>
                      <a:pt x="2" y="55"/>
                    </a:lnTo>
                    <a:lnTo>
                      <a:pt x="5" y="53"/>
                    </a:lnTo>
                    <a:lnTo>
                      <a:pt x="8" y="50"/>
                    </a:lnTo>
                    <a:lnTo>
                      <a:pt x="10" y="48"/>
                    </a:lnTo>
                    <a:lnTo>
                      <a:pt x="14" y="44"/>
                    </a:lnTo>
                    <a:lnTo>
                      <a:pt x="16" y="42"/>
                    </a:lnTo>
                    <a:lnTo>
                      <a:pt x="22" y="40"/>
                    </a:lnTo>
                    <a:lnTo>
                      <a:pt x="24" y="37"/>
                    </a:lnTo>
                    <a:lnTo>
                      <a:pt x="30" y="35"/>
                    </a:lnTo>
                    <a:lnTo>
                      <a:pt x="35" y="32"/>
                    </a:lnTo>
                    <a:lnTo>
                      <a:pt x="38" y="30"/>
                    </a:lnTo>
                    <a:lnTo>
                      <a:pt x="43" y="28"/>
                    </a:lnTo>
                    <a:lnTo>
                      <a:pt x="49" y="25"/>
                    </a:lnTo>
                    <a:lnTo>
                      <a:pt x="55" y="23"/>
                    </a:lnTo>
                    <a:lnTo>
                      <a:pt x="60" y="20"/>
                    </a:lnTo>
                    <a:lnTo>
                      <a:pt x="68" y="18"/>
                    </a:lnTo>
                    <a:lnTo>
                      <a:pt x="74" y="16"/>
                    </a:lnTo>
                    <a:lnTo>
                      <a:pt x="79" y="12"/>
                    </a:lnTo>
                    <a:lnTo>
                      <a:pt x="88" y="12"/>
                    </a:lnTo>
                    <a:lnTo>
                      <a:pt x="92" y="10"/>
                    </a:lnTo>
                    <a:lnTo>
                      <a:pt x="101" y="7"/>
                    </a:lnTo>
                    <a:lnTo>
                      <a:pt x="106" y="7"/>
                    </a:lnTo>
                    <a:lnTo>
                      <a:pt x="115" y="5"/>
                    </a:lnTo>
                    <a:lnTo>
                      <a:pt x="123" y="5"/>
                    </a:lnTo>
                    <a:lnTo>
                      <a:pt x="129" y="3"/>
                    </a:lnTo>
                    <a:lnTo>
                      <a:pt x="137" y="3"/>
                    </a:lnTo>
                    <a:lnTo>
                      <a:pt x="145" y="0"/>
                    </a:lnTo>
                    <a:lnTo>
                      <a:pt x="153" y="0"/>
                    </a:lnTo>
                    <a:lnTo>
                      <a:pt x="161" y="0"/>
                    </a:lnTo>
                    <a:lnTo>
                      <a:pt x="170" y="0"/>
                    </a:lnTo>
                    <a:lnTo>
                      <a:pt x="178" y="0"/>
                    </a:lnTo>
                    <a:lnTo>
                      <a:pt x="188" y="0"/>
                    </a:lnTo>
                    <a:lnTo>
                      <a:pt x="178" y="0"/>
                    </a:lnTo>
                    <a:lnTo>
                      <a:pt x="170" y="0"/>
                    </a:lnTo>
                    <a:lnTo>
                      <a:pt x="161" y="3"/>
                    </a:lnTo>
                    <a:lnTo>
                      <a:pt x="153" y="3"/>
                    </a:lnTo>
                    <a:lnTo>
                      <a:pt x="145" y="3"/>
                    </a:lnTo>
                    <a:lnTo>
                      <a:pt x="137" y="3"/>
                    </a:lnTo>
                    <a:lnTo>
                      <a:pt x="131" y="5"/>
                    </a:lnTo>
                    <a:lnTo>
                      <a:pt x="123" y="5"/>
                    </a:lnTo>
                    <a:lnTo>
                      <a:pt x="115" y="7"/>
                    </a:lnTo>
                    <a:lnTo>
                      <a:pt x="109" y="7"/>
                    </a:lnTo>
                    <a:lnTo>
                      <a:pt x="101" y="10"/>
                    </a:lnTo>
                    <a:lnTo>
                      <a:pt x="92" y="10"/>
                    </a:lnTo>
                    <a:lnTo>
                      <a:pt x="88" y="12"/>
                    </a:lnTo>
                    <a:lnTo>
                      <a:pt x="79" y="16"/>
                    </a:lnTo>
                    <a:lnTo>
                      <a:pt x="74" y="18"/>
                    </a:lnTo>
                    <a:lnTo>
                      <a:pt x="68" y="20"/>
                    </a:lnTo>
                    <a:lnTo>
                      <a:pt x="60" y="23"/>
                    </a:lnTo>
                    <a:lnTo>
                      <a:pt x="57" y="23"/>
                    </a:lnTo>
                    <a:lnTo>
                      <a:pt x="51" y="25"/>
                    </a:lnTo>
                    <a:lnTo>
                      <a:pt x="43" y="28"/>
                    </a:lnTo>
                    <a:lnTo>
                      <a:pt x="41" y="30"/>
                    </a:lnTo>
                    <a:lnTo>
                      <a:pt x="35" y="32"/>
                    </a:lnTo>
                    <a:lnTo>
                      <a:pt x="30" y="35"/>
                    </a:lnTo>
                    <a:lnTo>
                      <a:pt x="27" y="37"/>
                    </a:lnTo>
                    <a:lnTo>
                      <a:pt x="22" y="40"/>
                    </a:lnTo>
                    <a:lnTo>
                      <a:pt x="19" y="42"/>
                    </a:lnTo>
                    <a:lnTo>
                      <a:pt x="14" y="48"/>
                    </a:lnTo>
                    <a:lnTo>
                      <a:pt x="10" y="50"/>
                    </a:lnTo>
                    <a:lnTo>
                      <a:pt x="8" y="53"/>
                    </a:lnTo>
                    <a:lnTo>
                      <a:pt x="5" y="55"/>
                    </a:lnTo>
                    <a:lnTo>
                      <a:pt x="2" y="57"/>
                    </a:lnTo>
                    <a:lnTo>
                      <a:pt x="0" y="60"/>
                    </a:lnTo>
                    <a:lnTo>
                      <a:pt x="2" y="60"/>
                    </a:lnTo>
                    <a:lnTo>
                      <a:pt x="0" y="60"/>
                    </a:lnTo>
                  </a:path>
                </a:pathLst>
              </a:custGeom>
              <a:solidFill>
                <a:srgbClr val="000000"/>
              </a:solidFill>
              <a:ln w="12700" cap="rnd">
                <a:solidFill>
                  <a:srgbClr val="3366FF"/>
                </a:solidFill>
                <a:round/>
                <a:headEnd/>
                <a:tailEnd/>
              </a:ln>
            </p:spPr>
            <p:txBody>
              <a:bodyPr/>
              <a:lstStyle/>
              <a:p>
                <a:endParaRPr lang="fr-FR"/>
              </a:p>
            </p:txBody>
          </p:sp>
          <p:sp>
            <p:nvSpPr>
              <p:cNvPr id="53366" name="Freeform 189"/>
              <p:cNvSpPr>
                <a:spLocks/>
              </p:cNvSpPr>
              <p:nvPr/>
            </p:nvSpPr>
            <p:spPr bwMode="auto">
              <a:xfrm>
                <a:off x="3633" y="2202"/>
                <a:ext cx="195" cy="69"/>
              </a:xfrm>
              <a:custGeom>
                <a:avLst/>
                <a:gdLst>
                  <a:gd name="T0" fmla="*/ 184 w 195"/>
                  <a:gd name="T1" fmla="*/ 68 h 69"/>
                  <a:gd name="T2" fmla="*/ 164 w 195"/>
                  <a:gd name="T3" fmla="*/ 68 h 69"/>
                  <a:gd name="T4" fmla="*/ 147 w 195"/>
                  <a:gd name="T5" fmla="*/ 68 h 69"/>
                  <a:gd name="T6" fmla="*/ 129 w 195"/>
                  <a:gd name="T7" fmla="*/ 65 h 69"/>
                  <a:gd name="T8" fmla="*/ 112 w 195"/>
                  <a:gd name="T9" fmla="*/ 63 h 69"/>
                  <a:gd name="T10" fmla="*/ 98 w 195"/>
                  <a:gd name="T11" fmla="*/ 58 h 69"/>
                  <a:gd name="T12" fmla="*/ 82 w 195"/>
                  <a:gd name="T13" fmla="*/ 55 h 69"/>
                  <a:gd name="T14" fmla="*/ 71 w 195"/>
                  <a:gd name="T15" fmla="*/ 50 h 69"/>
                  <a:gd name="T16" fmla="*/ 57 w 195"/>
                  <a:gd name="T17" fmla="*/ 45 h 69"/>
                  <a:gd name="T18" fmla="*/ 47 w 195"/>
                  <a:gd name="T19" fmla="*/ 40 h 69"/>
                  <a:gd name="T20" fmla="*/ 35 w 195"/>
                  <a:gd name="T21" fmla="*/ 35 h 69"/>
                  <a:gd name="T22" fmla="*/ 24 w 195"/>
                  <a:gd name="T23" fmla="*/ 30 h 69"/>
                  <a:gd name="T24" fmla="*/ 16 w 195"/>
                  <a:gd name="T25" fmla="*/ 22 h 69"/>
                  <a:gd name="T26" fmla="*/ 10 w 195"/>
                  <a:gd name="T27" fmla="*/ 18 h 69"/>
                  <a:gd name="T28" fmla="*/ 5 w 195"/>
                  <a:gd name="T29" fmla="*/ 9 h 69"/>
                  <a:gd name="T30" fmla="*/ 2 w 195"/>
                  <a:gd name="T31" fmla="*/ 2 h 69"/>
                  <a:gd name="T32" fmla="*/ 2 w 195"/>
                  <a:gd name="T33" fmla="*/ 0 h 69"/>
                  <a:gd name="T34" fmla="*/ 5 w 195"/>
                  <a:gd name="T35" fmla="*/ 5 h 69"/>
                  <a:gd name="T36" fmla="*/ 8 w 195"/>
                  <a:gd name="T37" fmla="*/ 13 h 69"/>
                  <a:gd name="T38" fmla="*/ 16 w 195"/>
                  <a:gd name="T39" fmla="*/ 20 h 69"/>
                  <a:gd name="T40" fmla="*/ 22 w 195"/>
                  <a:gd name="T41" fmla="*/ 25 h 69"/>
                  <a:gd name="T42" fmla="*/ 30 w 195"/>
                  <a:gd name="T43" fmla="*/ 30 h 69"/>
                  <a:gd name="T44" fmla="*/ 41 w 195"/>
                  <a:gd name="T45" fmla="*/ 38 h 69"/>
                  <a:gd name="T46" fmla="*/ 51 w 195"/>
                  <a:gd name="T47" fmla="*/ 43 h 69"/>
                  <a:gd name="T48" fmla="*/ 63 w 195"/>
                  <a:gd name="T49" fmla="*/ 47 h 69"/>
                  <a:gd name="T50" fmla="*/ 76 w 195"/>
                  <a:gd name="T51" fmla="*/ 52 h 69"/>
                  <a:gd name="T52" fmla="*/ 90 w 195"/>
                  <a:gd name="T53" fmla="*/ 55 h 69"/>
                  <a:gd name="T54" fmla="*/ 106 w 195"/>
                  <a:gd name="T55" fmla="*/ 58 h 69"/>
                  <a:gd name="T56" fmla="*/ 123 w 195"/>
                  <a:gd name="T57" fmla="*/ 63 h 69"/>
                  <a:gd name="T58" fmla="*/ 139 w 195"/>
                  <a:gd name="T59" fmla="*/ 65 h 69"/>
                  <a:gd name="T60" fmla="*/ 156 w 195"/>
                  <a:gd name="T61" fmla="*/ 65 h 69"/>
                  <a:gd name="T62" fmla="*/ 175 w 195"/>
                  <a:gd name="T63" fmla="*/ 68 h 69"/>
                  <a:gd name="T64" fmla="*/ 194 w 195"/>
                  <a:gd name="T65" fmla="*/ 68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69"/>
                  <a:gd name="T101" fmla="*/ 195 w 195"/>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69">
                    <a:moveTo>
                      <a:pt x="194" y="68"/>
                    </a:moveTo>
                    <a:lnTo>
                      <a:pt x="184" y="68"/>
                    </a:lnTo>
                    <a:lnTo>
                      <a:pt x="175" y="68"/>
                    </a:lnTo>
                    <a:lnTo>
                      <a:pt x="164" y="68"/>
                    </a:lnTo>
                    <a:lnTo>
                      <a:pt x="156" y="68"/>
                    </a:lnTo>
                    <a:lnTo>
                      <a:pt x="147" y="68"/>
                    </a:lnTo>
                    <a:lnTo>
                      <a:pt x="139" y="65"/>
                    </a:lnTo>
                    <a:lnTo>
                      <a:pt x="129" y="65"/>
                    </a:lnTo>
                    <a:lnTo>
                      <a:pt x="123" y="63"/>
                    </a:lnTo>
                    <a:lnTo>
                      <a:pt x="112" y="63"/>
                    </a:lnTo>
                    <a:lnTo>
                      <a:pt x="106" y="60"/>
                    </a:lnTo>
                    <a:lnTo>
                      <a:pt x="98" y="58"/>
                    </a:lnTo>
                    <a:lnTo>
                      <a:pt x="90" y="58"/>
                    </a:lnTo>
                    <a:lnTo>
                      <a:pt x="82" y="55"/>
                    </a:lnTo>
                    <a:lnTo>
                      <a:pt x="76" y="52"/>
                    </a:lnTo>
                    <a:lnTo>
                      <a:pt x="71"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5" y="9"/>
                    </a:lnTo>
                    <a:lnTo>
                      <a:pt x="2" y="7"/>
                    </a:lnTo>
                    <a:lnTo>
                      <a:pt x="2" y="2"/>
                    </a:lnTo>
                    <a:lnTo>
                      <a:pt x="0" y="0"/>
                    </a:lnTo>
                    <a:lnTo>
                      <a:pt x="2" y="0"/>
                    </a:lnTo>
                    <a:lnTo>
                      <a:pt x="2" y="2"/>
                    </a:lnTo>
                    <a:lnTo>
                      <a:pt x="5" y="5"/>
                    </a:lnTo>
                    <a:lnTo>
                      <a:pt x="8" y="7"/>
                    </a:lnTo>
                    <a:lnTo>
                      <a:pt x="8" y="13"/>
                    </a:lnTo>
                    <a:lnTo>
                      <a:pt x="10" y="15"/>
                    </a:lnTo>
                    <a:lnTo>
                      <a:pt x="16" y="20"/>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2"/>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w="12700" cap="rnd">
                <a:solidFill>
                  <a:srgbClr val="3366FF"/>
                </a:solidFill>
                <a:round/>
                <a:headEnd/>
                <a:tailEnd/>
              </a:ln>
            </p:spPr>
            <p:txBody>
              <a:bodyPr/>
              <a:lstStyle/>
              <a:p>
                <a:endParaRPr lang="fr-FR"/>
              </a:p>
            </p:txBody>
          </p:sp>
          <p:sp>
            <p:nvSpPr>
              <p:cNvPr id="53367" name="Freeform 190"/>
              <p:cNvSpPr>
                <a:spLocks/>
              </p:cNvSpPr>
              <p:nvPr/>
            </p:nvSpPr>
            <p:spPr bwMode="auto">
              <a:xfrm>
                <a:off x="3840" y="2202"/>
                <a:ext cx="184" cy="69"/>
              </a:xfrm>
              <a:custGeom>
                <a:avLst/>
                <a:gdLst>
                  <a:gd name="T0" fmla="*/ 183 w 184"/>
                  <a:gd name="T1" fmla="*/ 0 h 69"/>
                  <a:gd name="T2" fmla="*/ 181 w 184"/>
                  <a:gd name="T3" fmla="*/ 7 h 69"/>
                  <a:gd name="T4" fmla="*/ 172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0 h 69"/>
                  <a:gd name="T18" fmla="*/ 99 w 184"/>
                  <a:gd name="T19" fmla="*/ 55 h 69"/>
                  <a:gd name="T20" fmla="*/ 85 w 184"/>
                  <a:gd name="T21" fmla="*/ 58 h 69"/>
                  <a:gd name="T22" fmla="*/ 72 w 184"/>
                  <a:gd name="T23" fmla="*/ 60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6 w 184"/>
                  <a:gd name="T51" fmla="*/ 45 h 69"/>
                  <a:gd name="T52" fmla="*/ 136 w 184"/>
                  <a:gd name="T53" fmla="*/ 40 h 69"/>
                  <a:gd name="T54" fmla="*/ 148 w 184"/>
                  <a:gd name="T55" fmla="*/ 35 h 69"/>
                  <a:gd name="T56" fmla="*/ 156 w 184"/>
                  <a:gd name="T57" fmla="*/ 27 h 69"/>
                  <a:gd name="T58" fmla="*/ 164 w 184"/>
                  <a:gd name="T59" fmla="*/ 22 h 69"/>
                  <a:gd name="T60" fmla="*/ 172 w 184"/>
                  <a:gd name="T61" fmla="*/ 15 h 69"/>
                  <a:gd name="T62" fmla="*/ 177 w 184"/>
                  <a:gd name="T63" fmla="*/ 7 h 69"/>
                  <a:gd name="T64" fmla="*/ 181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1" y="5"/>
                    </a:lnTo>
                    <a:lnTo>
                      <a:pt x="181" y="7"/>
                    </a:lnTo>
                    <a:lnTo>
                      <a:pt x="175" y="13"/>
                    </a:lnTo>
                    <a:lnTo>
                      <a:pt x="172" y="15"/>
                    </a:lnTo>
                    <a:lnTo>
                      <a:pt x="169" y="20"/>
                    </a:lnTo>
                    <a:lnTo>
                      <a:pt x="167" y="22"/>
                    </a:lnTo>
                    <a:lnTo>
                      <a:pt x="161" y="27"/>
                    </a:lnTo>
                    <a:lnTo>
                      <a:pt x="156" y="30"/>
                    </a:lnTo>
                    <a:lnTo>
                      <a:pt x="153" y="32"/>
                    </a:lnTo>
                    <a:lnTo>
                      <a:pt x="148" y="35"/>
                    </a:lnTo>
                    <a:lnTo>
                      <a:pt x="142" y="38"/>
                    </a:lnTo>
                    <a:lnTo>
                      <a:pt x="136" y="40"/>
                    </a:lnTo>
                    <a:lnTo>
                      <a:pt x="131" y="45"/>
                    </a:lnTo>
                    <a:lnTo>
                      <a:pt x="126" y="47"/>
                    </a:lnTo>
                    <a:lnTo>
                      <a:pt x="117" y="50"/>
                    </a:lnTo>
                    <a:lnTo>
                      <a:pt x="113" y="50"/>
                    </a:lnTo>
                    <a:lnTo>
                      <a:pt x="107" y="52"/>
                    </a:lnTo>
                    <a:lnTo>
                      <a:pt x="99" y="55"/>
                    </a:lnTo>
                    <a:lnTo>
                      <a:pt x="93" y="58"/>
                    </a:lnTo>
                    <a:lnTo>
                      <a:pt x="85" y="58"/>
                    </a:lnTo>
                    <a:lnTo>
                      <a:pt x="80" y="60"/>
                    </a:lnTo>
                    <a:lnTo>
                      <a:pt x="72" y="60"/>
                    </a:lnTo>
                    <a:lnTo>
                      <a:pt x="66" y="63"/>
                    </a:lnTo>
                    <a:lnTo>
                      <a:pt x="58" y="65"/>
                    </a:lnTo>
                    <a:lnTo>
                      <a:pt x="49"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3" y="60"/>
                    </a:lnTo>
                    <a:lnTo>
                      <a:pt x="72" y="60"/>
                    </a:lnTo>
                    <a:lnTo>
                      <a:pt x="80" y="58"/>
                    </a:lnTo>
                    <a:lnTo>
                      <a:pt x="85" y="58"/>
                    </a:lnTo>
                    <a:lnTo>
                      <a:pt x="93" y="55"/>
                    </a:lnTo>
                    <a:lnTo>
                      <a:pt x="99" y="52"/>
                    </a:lnTo>
                    <a:lnTo>
                      <a:pt x="107" y="52"/>
                    </a:lnTo>
                    <a:lnTo>
                      <a:pt x="113" y="50"/>
                    </a:lnTo>
                    <a:lnTo>
                      <a:pt x="117" y="47"/>
                    </a:lnTo>
                    <a:lnTo>
                      <a:pt x="126" y="45"/>
                    </a:lnTo>
                    <a:lnTo>
                      <a:pt x="131" y="43"/>
                    </a:lnTo>
                    <a:lnTo>
                      <a:pt x="136" y="40"/>
                    </a:lnTo>
                    <a:lnTo>
                      <a:pt x="142" y="38"/>
                    </a:lnTo>
                    <a:lnTo>
                      <a:pt x="148" y="35"/>
                    </a:lnTo>
                    <a:lnTo>
                      <a:pt x="150" y="32"/>
                    </a:lnTo>
                    <a:lnTo>
                      <a:pt x="156" y="27"/>
                    </a:lnTo>
                    <a:lnTo>
                      <a:pt x="161" y="25"/>
                    </a:lnTo>
                    <a:lnTo>
                      <a:pt x="164" y="22"/>
                    </a:lnTo>
                    <a:lnTo>
                      <a:pt x="167" y="20"/>
                    </a:lnTo>
                    <a:lnTo>
                      <a:pt x="172" y="15"/>
                    </a:lnTo>
                    <a:lnTo>
                      <a:pt x="175" y="13"/>
                    </a:lnTo>
                    <a:lnTo>
                      <a:pt x="177" y="7"/>
                    </a:lnTo>
                    <a:lnTo>
                      <a:pt x="181" y="5"/>
                    </a:lnTo>
                    <a:lnTo>
                      <a:pt x="181" y="0"/>
                    </a:lnTo>
                    <a:lnTo>
                      <a:pt x="183" y="0"/>
                    </a:lnTo>
                  </a:path>
                </a:pathLst>
              </a:custGeom>
              <a:solidFill>
                <a:srgbClr val="000000"/>
              </a:solidFill>
              <a:ln w="12700" cap="rnd">
                <a:solidFill>
                  <a:srgbClr val="3366FF"/>
                </a:solidFill>
                <a:round/>
                <a:headEnd/>
                <a:tailEnd/>
              </a:ln>
            </p:spPr>
            <p:txBody>
              <a:bodyPr/>
              <a:lstStyle/>
              <a:p>
                <a:endParaRPr lang="fr-FR"/>
              </a:p>
            </p:txBody>
          </p:sp>
          <p:sp>
            <p:nvSpPr>
              <p:cNvPr id="53368" name="Freeform 191"/>
              <p:cNvSpPr>
                <a:spLocks/>
              </p:cNvSpPr>
              <p:nvPr/>
            </p:nvSpPr>
            <p:spPr bwMode="auto">
              <a:xfrm>
                <a:off x="3811" y="1433"/>
                <a:ext cx="41" cy="86"/>
              </a:xfrm>
              <a:custGeom>
                <a:avLst/>
                <a:gdLst>
                  <a:gd name="T0" fmla="*/ 40 w 41"/>
                  <a:gd name="T1" fmla="*/ 0 h 83"/>
                  <a:gd name="T2" fmla="*/ 0 w 41"/>
                  <a:gd name="T3" fmla="*/ 0 h 83"/>
                  <a:gd name="T4" fmla="*/ 0 w 41"/>
                  <a:gd name="T5" fmla="*/ 364 h 83"/>
                  <a:gd name="T6" fmla="*/ 40 w 41"/>
                  <a:gd name="T7" fmla="*/ 364 h 83"/>
                  <a:gd name="T8" fmla="*/ 40 w 41"/>
                  <a:gd name="T9" fmla="*/ 0 h 83"/>
                  <a:gd name="T10" fmla="*/ 0 60000 65536"/>
                  <a:gd name="T11" fmla="*/ 0 60000 65536"/>
                  <a:gd name="T12" fmla="*/ 0 60000 65536"/>
                  <a:gd name="T13" fmla="*/ 0 60000 65536"/>
                  <a:gd name="T14" fmla="*/ 0 60000 65536"/>
                  <a:gd name="T15" fmla="*/ 0 w 41"/>
                  <a:gd name="T16" fmla="*/ 0 h 83"/>
                  <a:gd name="T17" fmla="*/ 41 w 41"/>
                  <a:gd name="T18" fmla="*/ 83 h 83"/>
                </a:gdLst>
                <a:ahLst/>
                <a:cxnLst>
                  <a:cxn ang="T10">
                    <a:pos x="T0" y="T1"/>
                  </a:cxn>
                  <a:cxn ang="T11">
                    <a:pos x="T2" y="T3"/>
                  </a:cxn>
                  <a:cxn ang="T12">
                    <a:pos x="T4" y="T5"/>
                  </a:cxn>
                  <a:cxn ang="T13">
                    <a:pos x="T6" y="T7"/>
                  </a:cxn>
                  <a:cxn ang="T14">
                    <a:pos x="T8" y="T9"/>
                  </a:cxn>
                </a:cxnLst>
                <a:rect l="T15" t="T16" r="T17" b="T18"/>
                <a:pathLst>
                  <a:path w="41" h="83">
                    <a:moveTo>
                      <a:pt x="40" y="0"/>
                    </a:moveTo>
                    <a:lnTo>
                      <a:pt x="0" y="0"/>
                    </a:lnTo>
                    <a:lnTo>
                      <a:pt x="0" y="82"/>
                    </a:lnTo>
                    <a:lnTo>
                      <a:pt x="40" y="82"/>
                    </a:lnTo>
                    <a:lnTo>
                      <a:pt x="40" y="0"/>
                    </a:lnTo>
                  </a:path>
                </a:pathLst>
              </a:custGeom>
              <a:solidFill>
                <a:srgbClr val="FFD900"/>
              </a:solidFill>
              <a:ln w="12700" cap="rnd">
                <a:solidFill>
                  <a:srgbClr val="3366FF"/>
                </a:solidFill>
                <a:round/>
                <a:headEnd/>
                <a:tailEnd/>
              </a:ln>
            </p:spPr>
            <p:txBody>
              <a:bodyPr/>
              <a:lstStyle/>
              <a:p>
                <a:endParaRPr lang="fr-FR"/>
              </a:p>
            </p:txBody>
          </p:sp>
          <p:sp>
            <p:nvSpPr>
              <p:cNvPr id="53369" name="Freeform 192"/>
              <p:cNvSpPr>
                <a:spLocks/>
              </p:cNvSpPr>
              <p:nvPr/>
            </p:nvSpPr>
            <p:spPr bwMode="auto">
              <a:xfrm>
                <a:off x="3817" y="1395"/>
                <a:ext cx="26" cy="27"/>
              </a:xfrm>
              <a:custGeom>
                <a:avLst/>
                <a:gdLst>
                  <a:gd name="T0" fmla="*/ 12 w 26"/>
                  <a:gd name="T1" fmla="*/ 0 h 27"/>
                  <a:gd name="T2" fmla="*/ 10 w 26"/>
                  <a:gd name="T3" fmla="*/ 0 h 27"/>
                  <a:gd name="T4" fmla="*/ 9 w 26"/>
                  <a:gd name="T5" fmla="*/ 2 h 27"/>
                  <a:gd name="T6" fmla="*/ 6 w 26"/>
                  <a:gd name="T7" fmla="*/ 2 h 27"/>
                  <a:gd name="T8" fmla="*/ 4 w 26"/>
                  <a:gd name="T9" fmla="*/ 4 h 27"/>
                  <a:gd name="T10" fmla="*/ 2 w 26"/>
                  <a:gd name="T11" fmla="*/ 6 h 27"/>
                  <a:gd name="T12" fmla="*/ 2 w 26"/>
                  <a:gd name="T13" fmla="*/ 9 h 27"/>
                  <a:gd name="T14" fmla="*/ 2 w 26"/>
                  <a:gd name="T15" fmla="*/ 11 h 27"/>
                  <a:gd name="T16" fmla="*/ 0 w 26"/>
                  <a:gd name="T17" fmla="*/ 13 h 27"/>
                  <a:gd name="T18" fmla="*/ 2 w 26"/>
                  <a:gd name="T19" fmla="*/ 17 h 27"/>
                  <a:gd name="T20" fmla="*/ 2 w 26"/>
                  <a:gd name="T21" fmla="*/ 20 h 27"/>
                  <a:gd name="T22" fmla="*/ 2 w 26"/>
                  <a:gd name="T23" fmla="*/ 22 h 27"/>
                  <a:gd name="T24" fmla="*/ 4 w 26"/>
                  <a:gd name="T25" fmla="*/ 23 h 27"/>
                  <a:gd name="T26" fmla="*/ 6 w 26"/>
                  <a:gd name="T27" fmla="*/ 26 h 27"/>
                  <a:gd name="T28" fmla="*/ 9 w 26"/>
                  <a:gd name="T29" fmla="*/ 26 h 27"/>
                  <a:gd name="T30" fmla="*/ 10 w 26"/>
                  <a:gd name="T31" fmla="*/ 26 h 27"/>
                  <a:gd name="T32" fmla="*/ 12 w 26"/>
                  <a:gd name="T33" fmla="*/ 26 h 27"/>
                  <a:gd name="T34" fmla="*/ 15 w 26"/>
                  <a:gd name="T35" fmla="*/ 26 h 27"/>
                  <a:gd name="T36" fmla="*/ 19 w 26"/>
                  <a:gd name="T37" fmla="*/ 26 h 27"/>
                  <a:gd name="T38" fmla="*/ 21 w 26"/>
                  <a:gd name="T39" fmla="*/ 26 h 27"/>
                  <a:gd name="T40" fmla="*/ 22 w 26"/>
                  <a:gd name="T41" fmla="*/ 23 h 27"/>
                  <a:gd name="T42" fmla="*/ 22 w 26"/>
                  <a:gd name="T43" fmla="*/ 22 h 27"/>
                  <a:gd name="T44" fmla="*/ 25 w 26"/>
                  <a:gd name="T45" fmla="*/ 20 h 27"/>
                  <a:gd name="T46" fmla="*/ 25 w 26"/>
                  <a:gd name="T47" fmla="*/ 17 h 27"/>
                  <a:gd name="T48" fmla="*/ 25 w 26"/>
                  <a:gd name="T49" fmla="*/ 13 h 27"/>
                  <a:gd name="T50" fmla="*/ 25 w 26"/>
                  <a:gd name="T51" fmla="*/ 11 h 27"/>
                  <a:gd name="T52" fmla="*/ 25 w 26"/>
                  <a:gd name="T53" fmla="*/ 9 h 27"/>
                  <a:gd name="T54" fmla="*/ 22 w 26"/>
                  <a:gd name="T55" fmla="*/ 6 h 27"/>
                  <a:gd name="T56" fmla="*/ 22 w 26"/>
                  <a:gd name="T57" fmla="*/ 4 h 27"/>
                  <a:gd name="T58" fmla="*/ 21 w 26"/>
                  <a:gd name="T59" fmla="*/ 2 h 27"/>
                  <a:gd name="T60" fmla="*/ 19 w 26"/>
                  <a:gd name="T61" fmla="*/ 2 h 27"/>
                  <a:gd name="T62" fmla="*/ 15 w 26"/>
                  <a:gd name="T63" fmla="*/ 0 h 27"/>
                  <a:gd name="T64" fmla="*/ 12 w 26"/>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0"/>
                    </a:moveTo>
                    <a:lnTo>
                      <a:pt x="10" y="0"/>
                    </a:lnTo>
                    <a:lnTo>
                      <a:pt x="9" y="2"/>
                    </a:lnTo>
                    <a:lnTo>
                      <a:pt x="6" y="2"/>
                    </a:lnTo>
                    <a:lnTo>
                      <a:pt x="4" y="4"/>
                    </a:lnTo>
                    <a:lnTo>
                      <a:pt x="2" y="6"/>
                    </a:lnTo>
                    <a:lnTo>
                      <a:pt x="2" y="9"/>
                    </a:lnTo>
                    <a:lnTo>
                      <a:pt x="2" y="11"/>
                    </a:lnTo>
                    <a:lnTo>
                      <a:pt x="0" y="13"/>
                    </a:lnTo>
                    <a:lnTo>
                      <a:pt x="2" y="17"/>
                    </a:lnTo>
                    <a:lnTo>
                      <a:pt x="2" y="20"/>
                    </a:lnTo>
                    <a:lnTo>
                      <a:pt x="2" y="22"/>
                    </a:lnTo>
                    <a:lnTo>
                      <a:pt x="4" y="23"/>
                    </a:lnTo>
                    <a:lnTo>
                      <a:pt x="6" y="26"/>
                    </a:lnTo>
                    <a:lnTo>
                      <a:pt x="9" y="26"/>
                    </a:lnTo>
                    <a:lnTo>
                      <a:pt x="10" y="26"/>
                    </a:lnTo>
                    <a:lnTo>
                      <a:pt x="12" y="26"/>
                    </a:lnTo>
                    <a:lnTo>
                      <a:pt x="15" y="26"/>
                    </a:lnTo>
                    <a:lnTo>
                      <a:pt x="19" y="26"/>
                    </a:lnTo>
                    <a:lnTo>
                      <a:pt x="21" y="26"/>
                    </a:lnTo>
                    <a:lnTo>
                      <a:pt x="22" y="23"/>
                    </a:lnTo>
                    <a:lnTo>
                      <a:pt x="22" y="22"/>
                    </a:lnTo>
                    <a:lnTo>
                      <a:pt x="25" y="20"/>
                    </a:lnTo>
                    <a:lnTo>
                      <a:pt x="25" y="17"/>
                    </a:lnTo>
                    <a:lnTo>
                      <a:pt x="25" y="13"/>
                    </a:lnTo>
                    <a:lnTo>
                      <a:pt x="25" y="11"/>
                    </a:lnTo>
                    <a:lnTo>
                      <a:pt x="25" y="9"/>
                    </a:lnTo>
                    <a:lnTo>
                      <a:pt x="22" y="6"/>
                    </a:lnTo>
                    <a:lnTo>
                      <a:pt x="22" y="4"/>
                    </a:lnTo>
                    <a:lnTo>
                      <a:pt x="21" y="2"/>
                    </a:lnTo>
                    <a:lnTo>
                      <a:pt x="19" y="2"/>
                    </a:lnTo>
                    <a:lnTo>
                      <a:pt x="15" y="0"/>
                    </a:lnTo>
                    <a:lnTo>
                      <a:pt x="12" y="0"/>
                    </a:lnTo>
                  </a:path>
                </a:pathLst>
              </a:custGeom>
              <a:solidFill>
                <a:srgbClr val="FFD900"/>
              </a:solidFill>
              <a:ln w="12700" cap="rnd">
                <a:solidFill>
                  <a:srgbClr val="3366FF"/>
                </a:solidFill>
                <a:round/>
                <a:headEnd/>
                <a:tailEnd/>
              </a:ln>
            </p:spPr>
            <p:txBody>
              <a:bodyPr/>
              <a:lstStyle/>
              <a:p>
                <a:endParaRPr lang="fr-FR"/>
              </a:p>
            </p:txBody>
          </p:sp>
          <p:sp>
            <p:nvSpPr>
              <p:cNvPr id="53370" name="Freeform 193"/>
              <p:cNvSpPr>
                <a:spLocks/>
              </p:cNvSpPr>
              <p:nvPr/>
            </p:nvSpPr>
            <p:spPr bwMode="auto">
              <a:xfrm>
                <a:off x="3801" y="1431"/>
                <a:ext cx="51" cy="92"/>
              </a:xfrm>
              <a:custGeom>
                <a:avLst/>
                <a:gdLst>
                  <a:gd name="T0" fmla="*/ 50 w 51"/>
                  <a:gd name="T1" fmla="*/ 0 h 93"/>
                  <a:gd name="T2" fmla="*/ 0 w 51"/>
                  <a:gd name="T3" fmla="*/ 0 h 93"/>
                  <a:gd name="T4" fmla="*/ 0 w 51"/>
                  <a:gd name="T5" fmla="*/ 50 h 93"/>
                  <a:gd name="T6" fmla="*/ 50 w 51"/>
                  <a:gd name="T7" fmla="*/ 50 h 93"/>
                  <a:gd name="T8" fmla="*/ 50 w 51"/>
                  <a:gd name="T9" fmla="*/ 0 h 93"/>
                  <a:gd name="T10" fmla="*/ 0 60000 65536"/>
                  <a:gd name="T11" fmla="*/ 0 60000 65536"/>
                  <a:gd name="T12" fmla="*/ 0 60000 65536"/>
                  <a:gd name="T13" fmla="*/ 0 60000 65536"/>
                  <a:gd name="T14" fmla="*/ 0 60000 65536"/>
                  <a:gd name="T15" fmla="*/ 0 w 51"/>
                  <a:gd name="T16" fmla="*/ 0 h 93"/>
                  <a:gd name="T17" fmla="*/ 51 w 51"/>
                  <a:gd name="T18" fmla="*/ 93 h 93"/>
                </a:gdLst>
                <a:ahLst/>
                <a:cxnLst>
                  <a:cxn ang="T10">
                    <a:pos x="T0" y="T1"/>
                  </a:cxn>
                  <a:cxn ang="T11">
                    <a:pos x="T2" y="T3"/>
                  </a:cxn>
                  <a:cxn ang="T12">
                    <a:pos x="T4" y="T5"/>
                  </a:cxn>
                  <a:cxn ang="T13">
                    <a:pos x="T6" y="T7"/>
                  </a:cxn>
                  <a:cxn ang="T14">
                    <a:pos x="T8" y="T9"/>
                  </a:cxn>
                </a:cxnLst>
                <a:rect l="T15" t="T16" r="T17" b="T18"/>
                <a:pathLst>
                  <a:path w="51" h="93">
                    <a:moveTo>
                      <a:pt x="50" y="0"/>
                    </a:moveTo>
                    <a:lnTo>
                      <a:pt x="0" y="0"/>
                    </a:lnTo>
                    <a:lnTo>
                      <a:pt x="0" y="92"/>
                    </a:lnTo>
                    <a:lnTo>
                      <a:pt x="50" y="92"/>
                    </a:lnTo>
                    <a:lnTo>
                      <a:pt x="50"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71" name="Freeform 194"/>
              <p:cNvSpPr>
                <a:spLocks/>
              </p:cNvSpPr>
              <p:nvPr/>
            </p:nvSpPr>
            <p:spPr bwMode="auto">
              <a:xfrm>
                <a:off x="3810" y="1395"/>
                <a:ext cx="36" cy="37"/>
              </a:xfrm>
              <a:custGeom>
                <a:avLst/>
                <a:gdLst>
                  <a:gd name="T0" fmla="*/ 18 w 36"/>
                  <a:gd name="T1" fmla="*/ 0 h 36"/>
                  <a:gd name="T2" fmla="*/ 14 w 36"/>
                  <a:gd name="T3" fmla="*/ 0 h 36"/>
                  <a:gd name="T4" fmla="*/ 10 w 36"/>
                  <a:gd name="T5" fmla="*/ 2 h 36"/>
                  <a:gd name="T6" fmla="*/ 6 w 36"/>
                  <a:gd name="T7" fmla="*/ 2 h 36"/>
                  <a:gd name="T8" fmla="*/ 4 w 36"/>
                  <a:gd name="T9" fmla="*/ 6 h 36"/>
                  <a:gd name="T10" fmla="*/ 4 w 36"/>
                  <a:gd name="T11" fmla="*/ 8 h 36"/>
                  <a:gd name="T12" fmla="*/ 0 w 36"/>
                  <a:gd name="T13" fmla="*/ 12 h 36"/>
                  <a:gd name="T14" fmla="*/ 0 w 36"/>
                  <a:gd name="T15" fmla="*/ 14 h 36"/>
                  <a:gd name="T16" fmla="*/ 0 w 36"/>
                  <a:gd name="T17" fmla="*/ 17 h 36"/>
                  <a:gd name="T18" fmla="*/ 0 w 36"/>
                  <a:gd name="T19" fmla="*/ 71 h 36"/>
                  <a:gd name="T20" fmla="*/ 0 w 36"/>
                  <a:gd name="T21" fmla="*/ 83 h 36"/>
                  <a:gd name="T22" fmla="*/ 4 w 36"/>
                  <a:gd name="T23" fmla="*/ 87 h 36"/>
                  <a:gd name="T24" fmla="*/ 6 w 36"/>
                  <a:gd name="T25" fmla="*/ 91 h 36"/>
                  <a:gd name="T26" fmla="*/ 10 w 36"/>
                  <a:gd name="T27" fmla="*/ 103 h 36"/>
                  <a:gd name="T28" fmla="*/ 14 w 36"/>
                  <a:gd name="T29" fmla="*/ 103 h 36"/>
                  <a:gd name="T30" fmla="*/ 18 w 36"/>
                  <a:gd name="T31" fmla="*/ 103 h 36"/>
                  <a:gd name="T32" fmla="*/ 21 w 36"/>
                  <a:gd name="T33" fmla="*/ 103 h 36"/>
                  <a:gd name="T34" fmla="*/ 24 w 36"/>
                  <a:gd name="T35" fmla="*/ 103 h 36"/>
                  <a:gd name="T36" fmla="*/ 27 w 36"/>
                  <a:gd name="T37" fmla="*/ 91 h 36"/>
                  <a:gd name="T38" fmla="*/ 29 w 36"/>
                  <a:gd name="T39" fmla="*/ 87 h 36"/>
                  <a:gd name="T40" fmla="*/ 33 w 36"/>
                  <a:gd name="T41" fmla="*/ 87 h 36"/>
                  <a:gd name="T42" fmla="*/ 33 w 36"/>
                  <a:gd name="T43" fmla="*/ 83 h 36"/>
                  <a:gd name="T44" fmla="*/ 35 w 36"/>
                  <a:gd name="T45" fmla="*/ 71 h 36"/>
                  <a:gd name="T46" fmla="*/ 35 w 36"/>
                  <a:gd name="T47" fmla="*/ 17 h 36"/>
                  <a:gd name="T48" fmla="*/ 35 w 36"/>
                  <a:gd name="T49" fmla="*/ 14 h 36"/>
                  <a:gd name="T50" fmla="*/ 33 w 36"/>
                  <a:gd name="T51" fmla="*/ 12 h 36"/>
                  <a:gd name="T52" fmla="*/ 33 w 36"/>
                  <a:gd name="T53" fmla="*/ 8 h 36"/>
                  <a:gd name="T54" fmla="*/ 29 w 36"/>
                  <a:gd name="T55" fmla="*/ 6 h 36"/>
                  <a:gd name="T56" fmla="*/ 27 w 36"/>
                  <a:gd name="T57" fmla="*/ 2 h 36"/>
                  <a:gd name="T58" fmla="*/ 24 w 36"/>
                  <a:gd name="T59" fmla="*/ 2 h 36"/>
                  <a:gd name="T60" fmla="*/ 21 w 36"/>
                  <a:gd name="T61" fmla="*/ 0 h 36"/>
                  <a:gd name="T62" fmla="*/ 18 w 36"/>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18" y="0"/>
                    </a:moveTo>
                    <a:lnTo>
                      <a:pt x="14" y="0"/>
                    </a:lnTo>
                    <a:lnTo>
                      <a:pt x="10" y="2"/>
                    </a:lnTo>
                    <a:lnTo>
                      <a:pt x="6" y="2"/>
                    </a:lnTo>
                    <a:lnTo>
                      <a:pt x="4" y="6"/>
                    </a:lnTo>
                    <a:lnTo>
                      <a:pt x="4" y="8"/>
                    </a:lnTo>
                    <a:lnTo>
                      <a:pt x="0" y="12"/>
                    </a:lnTo>
                    <a:lnTo>
                      <a:pt x="0" y="14"/>
                    </a:lnTo>
                    <a:lnTo>
                      <a:pt x="0" y="17"/>
                    </a:lnTo>
                    <a:lnTo>
                      <a:pt x="0" y="21"/>
                    </a:lnTo>
                    <a:lnTo>
                      <a:pt x="0" y="27"/>
                    </a:lnTo>
                    <a:lnTo>
                      <a:pt x="4" y="29"/>
                    </a:lnTo>
                    <a:lnTo>
                      <a:pt x="6" y="31"/>
                    </a:lnTo>
                    <a:lnTo>
                      <a:pt x="10" y="35"/>
                    </a:lnTo>
                    <a:lnTo>
                      <a:pt x="14" y="35"/>
                    </a:lnTo>
                    <a:lnTo>
                      <a:pt x="18" y="35"/>
                    </a:lnTo>
                    <a:lnTo>
                      <a:pt x="21" y="35"/>
                    </a:lnTo>
                    <a:lnTo>
                      <a:pt x="24" y="35"/>
                    </a:lnTo>
                    <a:lnTo>
                      <a:pt x="27" y="31"/>
                    </a:lnTo>
                    <a:lnTo>
                      <a:pt x="29" y="29"/>
                    </a:lnTo>
                    <a:lnTo>
                      <a:pt x="33" y="29"/>
                    </a:lnTo>
                    <a:lnTo>
                      <a:pt x="33" y="27"/>
                    </a:lnTo>
                    <a:lnTo>
                      <a:pt x="35" y="21"/>
                    </a:lnTo>
                    <a:lnTo>
                      <a:pt x="35" y="17"/>
                    </a:lnTo>
                    <a:lnTo>
                      <a:pt x="35" y="14"/>
                    </a:lnTo>
                    <a:lnTo>
                      <a:pt x="33" y="12"/>
                    </a:lnTo>
                    <a:lnTo>
                      <a:pt x="33" y="8"/>
                    </a:lnTo>
                    <a:lnTo>
                      <a:pt x="29" y="6"/>
                    </a:lnTo>
                    <a:lnTo>
                      <a:pt x="27" y="2"/>
                    </a:lnTo>
                    <a:lnTo>
                      <a:pt x="24" y="2"/>
                    </a:lnTo>
                    <a:lnTo>
                      <a:pt x="21" y="0"/>
                    </a:lnTo>
                    <a:lnTo>
                      <a:pt x="18"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72" name="Freeform 195"/>
              <p:cNvSpPr>
                <a:spLocks/>
              </p:cNvSpPr>
              <p:nvPr/>
            </p:nvSpPr>
            <p:spPr bwMode="auto">
              <a:xfrm>
                <a:off x="3824" y="2290"/>
                <a:ext cx="11" cy="12"/>
              </a:xfrm>
              <a:custGeom>
                <a:avLst/>
                <a:gdLst>
                  <a:gd name="T0" fmla="*/ 0 w 10"/>
                  <a:gd name="T1" fmla="*/ 11 h 12"/>
                  <a:gd name="T2" fmla="*/ 464 w 10"/>
                  <a:gd name="T3" fmla="*/ 11 h 12"/>
                  <a:gd name="T4" fmla="*/ 464 w 10"/>
                  <a:gd name="T5" fmla="*/ 0 h 12"/>
                  <a:gd name="T6" fmla="*/ 0 w 10"/>
                  <a:gd name="T7" fmla="*/ 0 h 12"/>
                  <a:gd name="T8" fmla="*/ 0 w 10"/>
                  <a:gd name="T9" fmla="*/ 11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9" y="11"/>
                    </a:lnTo>
                    <a:lnTo>
                      <a:pt x="9" y="0"/>
                    </a:lnTo>
                    <a:lnTo>
                      <a:pt x="0" y="0"/>
                    </a:lnTo>
                    <a:lnTo>
                      <a:pt x="0" y="11"/>
                    </a:lnTo>
                  </a:path>
                </a:pathLst>
              </a:custGeom>
              <a:solidFill>
                <a:srgbClr val="FFD900"/>
              </a:solidFill>
              <a:ln w="12700" cap="rnd">
                <a:solidFill>
                  <a:srgbClr val="3366FF"/>
                </a:solidFill>
                <a:round/>
                <a:headEnd/>
                <a:tailEnd/>
              </a:ln>
            </p:spPr>
            <p:txBody>
              <a:bodyPr/>
              <a:lstStyle/>
              <a:p>
                <a:endParaRPr lang="fr-FR"/>
              </a:p>
            </p:txBody>
          </p:sp>
          <p:sp>
            <p:nvSpPr>
              <p:cNvPr id="53373" name="Freeform 196"/>
              <p:cNvSpPr>
                <a:spLocks/>
              </p:cNvSpPr>
              <p:nvPr/>
            </p:nvSpPr>
            <p:spPr bwMode="auto">
              <a:xfrm>
                <a:off x="3819" y="2290"/>
                <a:ext cx="16" cy="21"/>
              </a:xfrm>
              <a:custGeom>
                <a:avLst/>
                <a:gdLst>
                  <a:gd name="T0" fmla="*/ 0 w 16"/>
                  <a:gd name="T1" fmla="*/ 11 h 22"/>
                  <a:gd name="T2" fmla="*/ 15 w 16"/>
                  <a:gd name="T3" fmla="*/ 11 h 22"/>
                  <a:gd name="T4" fmla="*/ 15 w 16"/>
                  <a:gd name="T5" fmla="*/ 0 h 22"/>
                  <a:gd name="T6" fmla="*/ 0 w 16"/>
                  <a:gd name="T7" fmla="*/ 0 h 22"/>
                  <a:gd name="T8" fmla="*/ 0 w 16"/>
                  <a:gd name="T9" fmla="*/ 11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1"/>
                    </a:moveTo>
                    <a:lnTo>
                      <a:pt x="15" y="21"/>
                    </a:lnTo>
                    <a:lnTo>
                      <a:pt x="15" y="0"/>
                    </a:lnTo>
                    <a:lnTo>
                      <a:pt x="0" y="0"/>
                    </a:lnTo>
                    <a:lnTo>
                      <a:pt x="0" y="21"/>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74" name="Freeform 197"/>
              <p:cNvSpPr>
                <a:spLocks/>
              </p:cNvSpPr>
              <p:nvPr/>
            </p:nvSpPr>
            <p:spPr bwMode="auto">
              <a:xfrm>
                <a:off x="3816" y="1534"/>
                <a:ext cx="33" cy="41"/>
              </a:xfrm>
              <a:custGeom>
                <a:avLst/>
                <a:gdLst>
                  <a:gd name="T0" fmla="*/ 18 w 33"/>
                  <a:gd name="T1" fmla="*/ 0 h 38"/>
                  <a:gd name="T2" fmla="*/ 14 w 33"/>
                  <a:gd name="T3" fmla="*/ 0 h 38"/>
                  <a:gd name="T4" fmla="*/ 12 w 33"/>
                  <a:gd name="T5" fmla="*/ 2 h 38"/>
                  <a:gd name="T6" fmla="*/ 8 w 33"/>
                  <a:gd name="T7" fmla="*/ 2 h 38"/>
                  <a:gd name="T8" fmla="*/ 6 w 33"/>
                  <a:gd name="T9" fmla="*/ 5 h 38"/>
                  <a:gd name="T10" fmla="*/ 4 w 33"/>
                  <a:gd name="T11" fmla="*/ 209 h 38"/>
                  <a:gd name="T12" fmla="*/ 4 w 33"/>
                  <a:gd name="T13" fmla="*/ 263 h 38"/>
                  <a:gd name="T14" fmla="*/ 0 w 33"/>
                  <a:gd name="T15" fmla="*/ 330 h 38"/>
                  <a:gd name="T16" fmla="*/ 0 w 33"/>
                  <a:gd name="T17" fmla="*/ 482 h 38"/>
                  <a:gd name="T18" fmla="*/ 0 w 33"/>
                  <a:gd name="T19" fmla="*/ 561 h 38"/>
                  <a:gd name="T20" fmla="*/ 4 w 33"/>
                  <a:gd name="T21" fmla="*/ 604 h 38"/>
                  <a:gd name="T22" fmla="*/ 4 w 33"/>
                  <a:gd name="T23" fmla="*/ 705 h 38"/>
                  <a:gd name="T24" fmla="*/ 6 w 33"/>
                  <a:gd name="T25" fmla="*/ 761 h 38"/>
                  <a:gd name="T26" fmla="*/ 8 w 33"/>
                  <a:gd name="T27" fmla="*/ 821 h 38"/>
                  <a:gd name="T28" fmla="*/ 12 w 33"/>
                  <a:gd name="T29" fmla="*/ 888 h 38"/>
                  <a:gd name="T30" fmla="*/ 14 w 33"/>
                  <a:gd name="T31" fmla="*/ 888 h 38"/>
                  <a:gd name="T32" fmla="*/ 18 w 33"/>
                  <a:gd name="T33" fmla="*/ 888 h 38"/>
                  <a:gd name="T34" fmla="*/ 20 w 33"/>
                  <a:gd name="T35" fmla="*/ 888 h 38"/>
                  <a:gd name="T36" fmla="*/ 23 w 33"/>
                  <a:gd name="T37" fmla="*/ 888 h 38"/>
                  <a:gd name="T38" fmla="*/ 26 w 33"/>
                  <a:gd name="T39" fmla="*/ 821 h 38"/>
                  <a:gd name="T40" fmla="*/ 28 w 33"/>
                  <a:gd name="T41" fmla="*/ 761 h 38"/>
                  <a:gd name="T42" fmla="*/ 28 w 33"/>
                  <a:gd name="T43" fmla="*/ 705 h 38"/>
                  <a:gd name="T44" fmla="*/ 32 w 33"/>
                  <a:gd name="T45" fmla="*/ 604 h 38"/>
                  <a:gd name="T46" fmla="*/ 32 w 33"/>
                  <a:gd name="T47" fmla="*/ 561 h 38"/>
                  <a:gd name="T48" fmla="*/ 32 w 33"/>
                  <a:gd name="T49" fmla="*/ 482 h 38"/>
                  <a:gd name="T50" fmla="*/ 32 w 33"/>
                  <a:gd name="T51" fmla="*/ 330 h 38"/>
                  <a:gd name="T52" fmla="*/ 32 w 33"/>
                  <a:gd name="T53" fmla="*/ 263 h 38"/>
                  <a:gd name="T54" fmla="*/ 28 w 33"/>
                  <a:gd name="T55" fmla="*/ 209 h 38"/>
                  <a:gd name="T56" fmla="*/ 28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12" y="2"/>
                    </a:lnTo>
                    <a:lnTo>
                      <a:pt x="8" y="2"/>
                    </a:lnTo>
                    <a:lnTo>
                      <a:pt x="6" y="5"/>
                    </a:lnTo>
                    <a:lnTo>
                      <a:pt x="4" y="8"/>
                    </a:lnTo>
                    <a:lnTo>
                      <a:pt x="4" y="11"/>
                    </a:lnTo>
                    <a:lnTo>
                      <a:pt x="0" y="14"/>
                    </a:lnTo>
                    <a:lnTo>
                      <a:pt x="0" y="19"/>
                    </a:lnTo>
                    <a:lnTo>
                      <a:pt x="0" y="23"/>
                    </a:lnTo>
                    <a:lnTo>
                      <a:pt x="4" y="25"/>
                    </a:lnTo>
                    <a:lnTo>
                      <a:pt x="4" y="29"/>
                    </a:lnTo>
                    <a:lnTo>
                      <a:pt x="6" y="31"/>
                    </a:lnTo>
                    <a:lnTo>
                      <a:pt x="8" y="33"/>
                    </a:lnTo>
                    <a:lnTo>
                      <a:pt x="12" y="37"/>
                    </a:lnTo>
                    <a:lnTo>
                      <a:pt x="14" y="37"/>
                    </a:lnTo>
                    <a:lnTo>
                      <a:pt x="18" y="37"/>
                    </a:lnTo>
                    <a:lnTo>
                      <a:pt x="20" y="37"/>
                    </a:lnTo>
                    <a:lnTo>
                      <a:pt x="23" y="37"/>
                    </a:lnTo>
                    <a:lnTo>
                      <a:pt x="26" y="33"/>
                    </a:lnTo>
                    <a:lnTo>
                      <a:pt x="28" y="31"/>
                    </a:lnTo>
                    <a:lnTo>
                      <a:pt x="28" y="29"/>
                    </a:lnTo>
                    <a:lnTo>
                      <a:pt x="32" y="25"/>
                    </a:lnTo>
                    <a:lnTo>
                      <a:pt x="32" y="23"/>
                    </a:lnTo>
                    <a:lnTo>
                      <a:pt x="32" y="19"/>
                    </a:lnTo>
                    <a:lnTo>
                      <a:pt x="32" y="14"/>
                    </a:lnTo>
                    <a:lnTo>
                      <a:pt x="32" y="11"/>
                    </a:lnTo>
                    <a:lnTo>
                      <a:pt x="28" y="8"/>
                    </a:lnTo>
                    <a:lnTo>
                      <a:pt x="28" y="5"/>
                    </a:lnTo>
                    <a:lnTo>
                      <a:pt x="26" y="2"/>
                    </a:lnTo>
                    <a:lnTo>
                      <a:pt x="23" y="2"/>
                    </a:lnTo>
                    <a:lnTo>
                      <a:pt x="20" y="0"/>
                    </a:lnTo>
                    <a:lnTo>
                      <a:pt x="18" y="0"/>
                    </a:lnTo>
                  </a:path>
                </a:pathLst>
              </a:custGeom>
              <a:noFill/>
              <a:ln w="12700"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75" name="Line 198"/>
              <p:cNvSpPr>
                <a:spLocks noChangeShapeType="1"/>
              </p:cNvSpPr>
              <p:nvPr/>
            </p:nvSpPr>
            <p:spPr bwMode="auto">
              <a:xfrm>
                <a:off x="3824" y="1570"/>
                <a:ext cx="0" cy="713"/>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376" name="Freeform 199"/>
              <p:cNvSpPr>
                <a:spLocks/>
              </p:cNvSpPr>
              <p:nvPr/>
            </p:nvSpPr>
            <p:spPr bwMode="auto">
              <a:xfrm>
                <a:off x="3797" y="1462"/>
                <a:ext cx="5" cy="40"/>
              </a:xfrm>
              <a:custGeom>
                <a:avLst/>
                <a:gdLst>
                  <a:gd name="T0" fmla="*/ 0 w 5"/>
                  <a:gd name="T1" fmla="*/ 0 h 37"/>
                  <a:gd name="T2" fmla="*/ 4 w 5"/>
                  <a:gd name="T3" fmla="*/ 0 h 37"/>
                  <a:gd name="T4" fmla="*/ 4 w 5"/>
                  <a:gd name="T5" fmla="*/ 891 h 37"/>
                  <a:gd name="T6" fmla="*/ 0 w 5"/>
                  <a:gd name="T7" fmla="*/ 946 h 37"/>
                  <a:gd name="T8" fmla="*/ 0 w 5"/>
                  <a:gd name="T9" fmla="*/ 0 h 37"/>
                  <a:gd name="T10" fmla="*/ 0 60000 65536"/>
                  <a:gd name="T11" fmla="*/ 0 60000 65536"/>
                  <a:gd name="T12" fmla="*/ 0 60000 65536"/>
                  <a:gd name="T13" fmla="*/ 0 60000 65536"/>
                  <a:gd name="T14" fmla="*/ 0 60000 65536"/>
                  <a:gd name="T15" fmla="*/ 0 w 5"/>
                  <a:gd name="T16" fmla="*/ 0 h 37"/>
                  <a:gd name="T17" fmla="*/ 5 w 5"/>
                  <a:gd name="T18" fmla="*/ 37 h 37"/>
                </a:gdLst>
                <a:ahLst/>
                <a:cxnLst>
                  <a:cxn ang="T10">
                    <a:pos x="T0" y="T1"/>
                  </a:cxn>
                  <a:cxn ang="T11">
                    <a:pos x="T2" y="T3"/>
                  </a:cxn>
                  <a:cxn ang="T12">
                    <a:pos x="T4" y="T5"/>
                  </a:cxn>
                  <a:cxn ang="T13">
                    <a:pos x="T6" y="T7"/>
                  </a:cxn>
                  <a:cxn ang="T14">
                    <a:pos x="T8" y="T9"/>
                  </a:cxn>
                </a:cxnLst>
                <a:rect l="T15" t="T16" r="T17" b="T18"/>
                <a:pathLst>
                  <a:path w="5" h="37">
                    <a:moveTo>
                      <a:pt x="0" y="0"/>
                    </a:moveTo>
                    <a:lnTo>
                      <a:pt x="4" y="0"/>
                    </a:lnTo>
                    <a:lnTo>
                      <a:pt x="4" y="34"/>
                    </a:lnTo>
                    <a:lnTo>
                      <a:pt x="0" y="36"/>
                    </a:lnTo>
                    <a:lnTo>
                      <a:pt x="0" y="0"/>
                    </a:lnTo>
                  </a:path>
                </a:pathLst>
              </a:custGeom>
              <a:solidFill>
                <a:srgbClr val="E6C000"/>
              </a:solidFill>
              <a:ln w="12700" cap="rnd">
                <a:solidFill>
                  <a:srgbClr val="3366FF"/>
                </a:solidFill>
                <a:round/>
                <a:headEnd/>
                <a:tailEnd/>
              </a:ln>
            </p:spPr>
            <p:txBody>
              <a:bodyPr/>
              <a:lstStyle/>
              <a:p>
                <a:endParaRPr lang="fr-FR"/>
              </a:p>
            </p:txBody>
          </p:sp>
          <p:sp>
            <p:nvSpPr>
              <p:cNvPr id="53377" name="Freeform 200"/>
              <p:cNvSpPr>
                <a:spLocks/>
              </p:cNvSpPr>
              <p:nvPr/>
            </p:nvSpPr>
            <p:spPr bwMode="auto">
              <a:xfrm>
                <a:off x="3834" y="1401"/>
                <a:ext cx="3" cy="3"/>
              </a:xfrm>
              <a:custGeom>
                <a:avLst/>
                <a:gdLst>
                  <a:gd name="T0" fmla="*/ 1 w 3"/>
                  <a:gd name="T1" fmla="*/ 0 h 6"/>
                  <a:gd name="T2" fmla="*/ 1 w 3"/>
                  <a:gd name="T3" fmla="*/ 0 h 6"/>
                  <a:gd name="T4" fmla="*/ 0 w 3"/>
                  <a:gd name="T5" fmla="*/ 1 h 6"/>
                  <a:gd name="T6" fmla="*/ 0 w 3"/>
                  <a:gd name="T7" fmla="*/ 1 h 6"/>
                  <a:gd name="T8" fmla="*/ 0 w 3"/>
                  <a:gd name="T9" fmla="*/ 1 h 6"/>
                  <a:gd name="T10" fmla="*/ 0 w 3"/>
                  <a:gd name="T11" fmla="*/ 1 h 6"/>
                  <a:gd name="T12" fmla="*/ 1 w 3"/>
                  <a:gd name="T13" fmla="*/ 1 h 6"/>
                  <a:gd name="T14" fmla="*/ 1 w 3"/>
                  <a:gd name="T15" fmla="*/ 1 h 6"/>
                  <a:gd name="T16" fmla="*/ 1 w 3"/>
                  <a:gd name="T17" fmla="*/ 1 h 6"/>
                  <a:gd name="T18" fmla="*/ 2 w 3"/>
                  <a:gd name="T19" fmla="*/ 1 h 6"/>
                  <a:gd name="T20" fmla="*/ 2 w 3"/>
                  <a:gd name="T21" fmla="*/ 1 h 6"/>
                  <a:gd name="T22" fmla="*/ 2 w 3"/>
                  <a:gd name="T23" fmla="*/ 1 h 6"/>
                  <a:gd name="T24" fmla="*/ 2 w 3"/>
                  <a:gd name="T25" fmla="*/ 1 h 6"/>
                  <a:gd name="T26" fmla="*/ 2 w 3"/>
                  <a:gd name="T27" fmla="*/ 1 h 6"/>
                  <a:gd name="T28" fmla="*/ 2 w 3"/>
                  <a:gd name="T29" fmla="*/ 1 h 6"/>
                  <a:gd name="T30" fmla="*/ 2 w 3"/>
                  <a:gd name="T31" fmla="*/ 0 h 6"/>
                  <a:gd name="T32" fmla="*/ 1 w 3"/>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6"/>
                  <a:gd name="T53" fmla="*/ 3 w 3"/>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6">
                    <a:moveTo>
                      <a:pt x="1" y="0"/>
                    </a:moveTo>
                    <a:lnTo>
                      <a:pt x="1" y="0"/>
                    </a:lnTo>
                    <a:lnTo>
                      <a:pt x="0" y="1"/>
                    </a:lnTo>
                    <a:lnTo>
                      <a:pt x="0" y="2"/>
                    </a:lnTo>
                    <a:lnTo>
                      <a:pt x="0" y="3"/>
                    </a:lnTo>
                    <a:lnTo>
                      <a:pt x="0" y="4"/>
                    </a:lnTo>
                    <a:lnTo>
                      <a:pt x="1" y="4"/>
                    </a:lnTo>
                    <a:lnTo>
                      <a:pt x="1" y="5"/>
                    </a:lnTo>
                    <a:lnTo>
                      <a:pt x="2" y="5"/>
                    </a:lnTo>
                    <a:lnTo>
                      <a:pt x="2" y="4"/>
                    </a:lnTo>
                    <a:lnTo>
                      <a:pt x="2" y="3"/>
                    </a:lnTo>
                    <a:lnTo>
                      <a:pt x="2" y="2"/>
                    </a:lnTo>
                    <a:lnTo>
                      <a:pt x="2" y="1"/>
                    </a:lnTo>
                    <a:lnTo>
                      <a:pt x="2" y="0"/>
                    </a:lnTo>
                    <a:lnTo>
                      <a:pt x="1" y="0"/>
                    </a:lnTo>
                  </a:path>
                </a:pathLst>
              </a:custGeom>
              <a:solidFill>
                <a:srgbClr val="FFFF00"/>
              </a:solidFill>
              <a:ln w="12700" cap="rnd">
                <a:solidFill>
                  <a:srgbClr val="3366FF"/>
                </a:solidFill>
                <a:round/>
                <a:headEnd/>
                <a:tailEnd/>
              </a:ln>
            </p:spPr>
            <p:txBody>
              <a:bodyPr/>
              <a:lstStyle/>
              <a:p>
                <a:endParaRPr lang="fr-FR"/>
              </a:p>
            </p:txBody>
          </p:sp>
          <p:sp>
            <p:nvSpPr>
              <p:cNvPr id="53378" name="Freeform 201"/>
              <p:cNvSpPr>
                <a:spLocks/>
              </p:cNvSpPr>
              <p:nvPr/>
            </p:nvSpPr>
            <p:spPr bwMode="auto">
              <a:xfrm>
                <a:off x="3823" y="1439"/>
                <a:ext cx="21" cy="55"/>
              </a:xfrm>
              <a:custGeom>
                <a:avLst/>
                <a:gdLst>
                  <a:gd name="T0" fmla="*/ 0 w 23"/>
                  <a:gd name="T1" fmla="*/ 0 h 55"/>
                  <a:gd name="T2" fmla="*/ 5 w 23"/>
                  <a:gd name="T3" fmla="*/ 0 h 55"/>
                  <a:gd name="T4" fmla="*/ 5 w 23"/>
                  <a:gd name="T5" fmla="*/ 54 h 55"/>
                  <a:gd name="T6" fmla="*/ 5 w 23"/>
                  <a:gd name="T7" fmla="*/ 44 h 55"/>
                  <a:gd name="T8" fmla="*/ 5 w 23"/>
                  <a:gd name="T9" fmla="*/ 37 h 55"/>
                  <a:gd name="T10" fmla="*/ 5 w 23"/>
                  <a:gd name="T11" fmla="*/ 30 h 55"/>
                  <a:gd name="T12" fmla="*/ 5 w 23"/>
                  <a:gd name="T13" fmla="*/ 24 h 55"/>
                  <a:gd name="T14" fmla="*/ 5 w 23"/>
                  <a:gd name="T15" fmla="*/ 19 h 55"/>
                  <a:gd name="T16" fmla="*/ 5 w 23"/>
                  <a:gd name="T17" fmla="*/ 14 h 55"/>
                  <a:gd name="T18" fmla="*/ 5 w 23"/>
                  <a:gd name="T19" fmla="*/ 12 h 55"/>
                  <a:gd name="T20" fmla="*/ 5 w 23"/>
                  <a:gd name="T21" fmla="*/ 10 h 55"/>
                  <a:gd name="T22" fmla="*/ 5 w 23"/>
                  <a:gd name="T23" fmla="*/ 7 h 55"/>
                  <a:gd name="T24" fmla="*/ 5 w 23"/>
                  <a:gd name="T25" fmla="*/ 5 h 55"/>
                  <a:gd name="T26" fmla="*/ 5 w 23"/>
                  <a:gd name="T27" fmla="*/ 5 h 55"/>
                  <a:gd name="T28" fmla="*/ 5 w 23"/>
                  <a:gd name="T29" fmla="*/ 2 h 55"/>
                  <a:gd name="T30" fmla="*/ 5 w 23"/>
                  <a:gd name="T31" fmla="*/ 2 h 55"/>
                  <a:gd name="T32" fmla="*/ 4 w 23"/>
                  <a:gd name="T33" fmla="*/ 2 h 55"/>
                  <a:gd name="T34" fmla="*/ 0 w 23"/>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5"/>
                  <a:gd name="T56" fmla="*/ 23 w 23"/>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5">
                    <a:moveTo>
                      <a:pt x="0" y="0"/>
                    </a:moveTo>
                    <a:lnTo>
                      <a:pt x="22" y="0"/>
                    </a:lnTo>
                    <a:lnTo>
                      <a:pt x="22" y="54"/>
                    </a:lnTo>
                    <a:lnTo>
                      <a:pt x="22" y="44"/>
                    </a:lnTo>
                    <a:lnTo>
                      <a:pt x="22" y="37"/>
                    </a:lnTo>
                    <a:lnTo>
                      <a:pt x="20" y="30"/>
                    </a:lnTo>
                    <a:lnTo>
                      <a:pt x="20" y="24"/>
                    </a:lnTo>
                    <a:lnTo>
                      <a:pt x="20" y="19"/>
                    </a:lnTo>
                    <a:lnTo>
                      <a:pt x="18" y="14"/>
                    </a:lnTo>
                    <a:lnTo>
                      <a:pt x="18" y="12"/>
                    </a:lnTo>
                    <a:lnTo>
                      <a:pt x="18" y="10"/>
                    </a:lnTo>
                    <a:lnTo>
                      <a:pt x="16" y="7"/>
                    </a:lnTo>
                    <a:lnTo>
                      <a:pt x="14" y="5"/>
                    </a:lnTo>
                    <a:lnTo>
                      <a:pt x="12" y="5"/>
                    </a:lnTo>
                    <a:lnTo>
                      <a:pt x="10" y="2"/>
                    </a:lnTo>
                    <a:lnTo>
                      <a:pt x="6" y="2"/>
                    </a:lnTo>
                    <a:lnTo>
                      <a:pt x="4" y="2"/>
                    </a:lnTo>
                    <a:lnTo>
                      <a:pt x="0" y="0"/>
                    </a:lnTo>
                  </a:path>
                </a:pathLst>
              </a:custGeom>
              <a:solidFill>
                <a:srgbClr val="FFFF00"/>
              </a:solidFill>
              <a:ln w="12700" cap="rnd">
                <a:solidFill>
                  <a:srgbClr val="3366FF"/>
                </a:solidFill>
                <a:round/>
                <a:headEnd/>
                <a:tailEnd/>
              </a:ln>
            </p:spPr>
            <p:txBody>
              <a:bodyPr/>
              <a:lstStyle/>
              <a:p>
                <a:endParaRPr lang="fr-FR"/>
              </a:p>
            </p:txBody>
          </p:sp>
          <p:sp>
            <p:nvSpPr>
              <p:cNvPr id="53379" name="Freeform 202"/>
              <p:cNvSpPr>
                <a:spLocks/>
              </p:cNvSpPr>
              <p:nvPr/>
            </p:nvSpPr>
            <p:spPr bwMode="auto">
              <a:xfrm>
                <a:off x="3431" y="2184"/>
                <a:ext cx="20" cy="55"/>
              </a:xfrm>
              <a:custGeom>
                <a:avLst/>
                <a:gdLst>
                  <a:gd name="T0" fmla="*/ 19 w 20"/>
                  <a:gd name="T1" fmla="*/ 536 h 52"/>
                  <a:gd name="T2" fmla="*/ 17 w 20"/>
                  <a:gd name="T3" fmla="*/ 474 h 52"/>
                  <a:gd name="T4" fmla="*/ 15 w 20"/>
                  <a:gd name="T5" fmla="*/ 338 h 52"/>
                  <a:gd name="T6" fmla="*/ 12 w 20"/>
                  <a:gd name="T7" fmla="*/ 228 h 52"/>
                  <a:gd name="T8" fmla="*/ 12 w 20"/>
                  <a:gd name="T9" fmla="*/ 204 h 52"/>
                  <a:gd name="T10" fmla="*/ 10 w 20"/>
                  <a:gd name="T11" fmla="*/ 172 h 52"/>
                  <a:gd name="T12" fmla="*/ 8 w 20"/>
                  <a:gd name="T13" fmla="*/ 154 h 52"/>
                  <a:gd name="T14" fmla="*/ 6 w 20"/>
                  <a:gd name="T15" fmla="*/ 116 h 52"/>
                  <a:gd name="T16" fmla="*/ 6 w 20"/>
                  <a:gd name="T17" fmla="*/ 8 h 52"/>
                  <a:gd name="T18" fmla="*/ 4 w 20"/>
                  <a:gd name="T19" fmla="*/ 5 h 52"/>
                  <a:gd name="T20" fmla="*/ 2 w 20"/>
                  <a:gd name="T21" fmla="*/ 3 h 52"/>
                  <a:gd name="T22" fmla="*/ 0 w 20"/>
                  <a:gd name="T23" fmla="*/ 0 h 52"/>
                  <a:gd name="T24" fmla="*/ 2 w 20"/>
                  <a:gd name="T25" fmla="*/ 8 h 52"/>
                  <a:gd name="T26" fmla="*/ 4 w 20"/>
                  <a:gd name="T27" fmla="*/ 172 h 52"/>
                  <a:gd name="T28" fmla="*/ 8 w 20"/>
                  <a:gd name="T29" fmla="*/ 255 h 52"/>
                  <a:gd name="T30" fmla="*/ 10 w 20"/>
                  <a:gd name="T31" fmla="*/ 338 h 52"/>
                  <a:gd name="T32" fmla="*/ 10 w 20"/>
                  <a:gd name="T33" fmla="*/ 405 h 52"/>
                  <a:gd name="T34" fmla="*/ 12 w 20"/>
                  <a:gd name="T35" fmla="*/ 507 h 52"/>
                  <a:gd name="T36" fmla="*/ 12 w 20"/>
                  <a:gd name="T37" fmla="*/ 536 h 52"/>
                  <a:gd name="T38" fmla="*/ 19 w 20"/>
                  <a:gd name="T39" fmla="*/ 53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2"/>
                  <a:gd name="T62" fmla="*/ 20 w 2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2">
                    <a:moveTo>
                      <a:pt x="19" y="51"/>
                    </a:moveTo>
                    <a:lnTo>
                      <a:pt x="17" y="44"/>
                    </a:lnTo>
                    <a:lnTo>
                      <a:pt x="15" y="32"/>
                    </a:lnTo>
                    <a:lnTo>
                      <a:pt x="12" y="22"/>
                    </a:lnTo>
                    <a:lnTo>
                      <a:pt x="12" y="20"/>
                    </a:lnTo>
                    <a:lnTo>
                      <a:pt x="10" y="17"/>
                    </a:lnTo>
                    <a:lnTo>
                      <a:pt x="8" y="15"/>
                    </a:lnTo>
                    <a:lnTo>
                      <a:pt x="6" y="10"/>
                    </a:lnTo>
                    <a:lnTo>
                      <a:pt x="6" y="8"/>
                    </a:lnTo>
                    <a:lnTo>
                      <a:pt x="4" y="5"/>
                    </a:lnTo>
                    <a:lnTo>
                      <a:pt x="2" y="3"/>
                    </a:lnTo>
                    <a:lnTo>
                      <a:pt x="0" y="0"/>
                    </a:lnTo>
                    <a:lnTo>
                      <a:pt x="2" y="8"/>
                    </a:lnTo>
                    <a:lnTo>
                      <a:pt x="4" y="17"/>
                    </a:lnTo>
                    <a:lnTo>
                      <a:pt x="8" y="24"/>
                    </a:lnTo>
                    <a:lnTo>
                      <a:pt x="10" y="32"/>
                    </a:lnTo>
                    <a:lnTo>
                      <a:pt x="10" y="39"/>
                    </a:lnTo>
                    <a:lnTo>
                      <a:pt x="12" y="48"/>
                    </a:lnTo>
                    <a:lnTo>
                      <a:pt x="12" y="51"/>
                    </a:lnTo>
                    <a:lnTo>
                      <a:pt x="19" y="51"/>
                    </a:lnTo>
                  </a:path>
                </a:pathLst>
              </a:custGeom>
              <a:solidFill>
                <a:srgbClr val="FFFF00"/>
              </a:solidFill>
              <a:ln w="12700" cap="rnd">
                <a:solidFill>
                  <a:srgbClr val="3366FF"/>
                </a:solidFill>
                <a:round/>
                <a:headEnd/>
                <a:tailEnd/>
              </a:ln>
            </p:spPr>
            <p:txBody>
              <a:bodyPr/>
              <a:lstStyle/>
              <a:p>
                <a:endParaRPr lang="fr-FR"/>
              </a:p>
            </p:txBody>
          </p:sp>
          <p:sp>
            <p:nvSpPr>
              <p:cNvPr id="53380" name="Freeform 203"/>
              <p:cNvSpPr>
                <a:spLocks/>
              </p:cNvSpPr>
              <p:nvPr/>
            </p:nvSpPr>
            <p:spPr bwMode="auto">
              <a:xfrm>
                <a:off x="4016" y="2209"/>
                <a:ext cx="20" cy="27"/>
              </a:xfrm>
              <a:custGeom>
                <a:avLst/>
                <a:gdLst>
                  <a:gd name="T0" fmla="*/ 13 w 20"/>
                  <a:gd name="T1" fmla="*/ 602 h 25"/>
                  <a:gd name="T2" fmla="*/ 15 w 20"/>
                  <a:gd name="T3" fmla="*/ 391 h 25"/>
                  <a:gd name="T4" fmla="*/ 17 w 20"/>
                  <a:gd name="T5" fmla="*/ 211 h 25"/>
                  <a:gd name="T6" fmla="*/ 19 w 20"/>
                  <a:gd name="T7" fmla="*/ 3 h 25"/>
                  <a:gd name="T8" fmla="*/ 19 w 20"/>
                  <a:gd name="T9" fmla="*/ 0 h 25"/>
                  <a:gd name="T10" fmla="*/ 15 w 20"/>
                  <a:gd name="T11" fmla="*/ 6 h 25"/>
                  <a:gd name="T12" fmla="*/ 11 w 20"/>
                  <a:gd name="T13" fmla="*/ 246 h 25"/>
                  <a:gd name="T14" fmla="*/ 7 w 20"/>
                  <a:gd name="T15" fmla="*/ 391 h 25"/>
                  <a:gd name="T16" fmla="*/ 3 w 20"/>
                  <a:gd name="T17" fmla="*/ 531 h 25"/>
                  <a:gd name="T18" fmla="*/ 0 w 20"/>
                  <a:gd name="T19" fmla="*/ 602 h 25"/>
                  <a:gd name="T20" fmla="*/ 13 w 20"/>
                  <a:gd name="T21" fmla="*/ 60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1" y="10"/>
                    </a:lnTo>
                    <a:lnTo>
                      <a:pt x="7" y="16"/>
                    </a:lnTo>
                    <a:lnTo>
                      <a:pt x="3" y="21"/>
                    </a:lnTo>
                    <a:lnTo>
                      <a:pt x="0" y="24"/>
                    </a:lnTo>
                    <a:lnTo>
                      <a:pt x="13" y="24"/>
                    </a:lnTo>
                  </a:path>
                </a:pathLst>
              </a:custGeom>
              <a:solidFill>
                <a:srgbClr val="FFFF00"/>
              </a:solidFill>
              <a:ln w="12700" cap="rnd">
                <a:solidFill>
                  <a:srgbClr val="3366FF"/>
                </a:solidFill>
                <a:round/>
                <a:headEnd/>
                <a:tailEnd/>
              </a:ln>
            </p:spPr>
            <p:txBody>
              <a:bodyPr/>
              <a:lstStyle/>
              <a:p>
                <a:endParaRPr lang="fr-FR"/>
              </a:p>
            </p:txBody>
          </p:sp>
          <p:sp>
            <p:nvSpPr>
              <p:cNvPr id="53381" name="Freeform 204"/>
              <p:cNvSpPr>
                <a:spLocks/>
              </p:cNvSpPr>
              <p:nvPr/>
            </p:nvSpPr>
            <p:spPr bwMode="auto">
              <a:xfrm>
                <a:off x="3829" y="2155"/>
                <a:ext cx="189" cy="78"/>
              </a:xfrm>
              <a:custGeom>
                <a:avLst/>
                <a:gdLst>
                  <a:gd name="T0" fmla="*/ 155 w 189"/>
                  <a:gd name="T1" fmla="*/ 75 h 78"/>
                  <a:gd name="T2" fmla="*/ 164 w 189"/>
                  <a:gd name="T3" fmla="*/ 70 h 78"/>
                  <a:gd name="T4" fmla="*/ 172 w 189"/>
                  <a:gd name="T5" fmla="*/ 64 h 78"/>
                  <a:gd name="T6" fmla="*/ 178 w 189"/>
                  <a:gd name="T7" fmla="*/ 60 h 78"/>
                  <a:gd name="T8" fmla="*/ 182 w 189"/>
                  <a:gd name="T9" fmla="*/ 55 h 78"/>
                  <a:gd name="T10" fmla="*/ 186 w 189"/>
                  <a:gd name="T11" fmla="*/ 49 h 78"/>
                  <a:gd name="T12" fmla="*/ 182 w 189"/>
                  <a:gd name="T13" fmla="*/ 44 h 78"/>
                  <a:gd name="T14" fmla="*/ 174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6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2" y="55"/>
                    </a:lnTo>
                    <a:lnTo>
                      <a:pt x="186" y="51"/>
                    </a:lnTo>
                    <a:lnTo>
                      <a:pt x="186" y="49"/>
                    </a:lnTo>
                    <a:lnTo>
                      <a:pt x="188" y="47"/>
                    </a:lnTo>
                    <a:lnTo>
                      <a:pt x="182" y="44"/>
                    </a:lnTo>
                    <a:lnTo>
                      <a:pt x="180" y="39"/>
                    </a:lnTo>
                    <a:lnTo>
                      <a:pt x="174" y="36"/>
                    </a:lnTo>
                    <a:lnTo>
                      <a:pt x="172" y="34"/>
                    </a:lnTo>
                    <a:lnTo>
                      <a:pt x="166" y="31"/>
                    </a:lnTo>
                    <a:lnTo>
                      <a:pt x="161" y="29"/>
                    </a:lnTo>
                    <a:lnTo>
                      <a:pt x="158" y="26"/>
                    </a:lnTo>
                    <a:lnTo>
                      <a:pt x="153" y="24"/>
                    </a:lnTo>
                    <a:lnTo>
                      <a:pt x="147" y="21"/>
                    </a:lnTo>
                    <a:lnTo>
                      <a:pt x="141" y="18"/>
                    </a:lnTo>
                    <a:lnTo>
                      <a:pt x="137" y="18"/>
                    </a:lnTo>
                    <a:lnTo>
                      <a:pt x="131" y="16"/>
                    </a:lnTo>
                    <a:lnTo>
                      <a:pt x="125" y="13"/>
                    </a:lnTo>
                    <a:lnTo>
                      <a:pt x="117" y="13"/>
                    </a:lnTo>
                    <a:lnTo>
                      <a:pt x="112" y="11"/>
                    </a:lnTo>
                    <a:lnTo>
                      <a:pt x="106" y="11"/>
                    </a:lnTo>
                    <a:lnTo>
                      <a:pt x="100" y="9"/>
                    </a:lnTo>
                    <a:lnTo>
                      <a:pt x="96" y="9"/>
                    </a:lnTo>
                    <a:lnTo>
                      <a:pt x="90" y="5"/>
                    </a:lnTo>
                    <a:lnTo>
                      <a:pt x="82" y="5"/>
                    </a:lnTo>
                    <a:lnTo>
                      <a:pt x="76"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6" y="18"/>
                    </a:lnTo>
                    <a:lnTo>
                      <a:pt x="24" y="21"/>
                    </a:lnTo>
                    <a:lnTo>
                      <a:pt x="27"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w="12700" cap="rnd">
                <a:solidFill>
                  <a:srgbClr val="3366FF"/>
                </a:solidFill>
                <a:round/>
                <a:headEnd/>
                <a:tailEnd/>
              </a:ln>
            </p:spPr>
            <p:txBody>
              <a:bodyPr/>
              <a:lstStyle/>
              <a:p>
                <a:endParaRPr lang="fr-FR"/>
              </a:p>
            </p:txBody>
          </p:sp>
          <p:sp>
            <p:nvSpPr>
              <p:cNvPr id="53382" name="Freeform 205"/>
              <p:cNvSpPr>
                <a:spLocks/>
              </p:cNvSpPr>
              <p:nvPr/>
            </p:nvSpPr>
            <p:spPr bwMode="auto">
              <a:xfrm>
                <a:off x="3659" y="2089"/>
                <a:ext cx="164" cy="61"/>
              </a:xfrm>
              <a:custGeom>
                <a:avLst/>
                <a:gdLst>
                  <a:gd name="T0" fmla="*/ 133 w 161"/>
                  <a:gd name="T1" fmla="*/ 12 h 61"/>
                  <a:gd name="T2" fmla="*/ 183 w 161"/>
                  <a:gd name="T3" fmla="*/ 7 h 61"/>
                  <a:gd name="T4" fmla="*/ 214 w 161"/>
                  <a:gd name="T5" fmla="*/ 3 h 61"/>
                  <a:gd name="T6" fmla="*/ 247 w 161"/>
                  <a:gd name="T7" fmla="*/ 0 h 61"/>
                  <a:gd name="T8" fmla="*/ 290 w 161"/>
                  <a:gd name="T9" fmla="*/ 0 h 61"/>
                  <a:gd name="T10" fmla="*/ 311 w 161"/>
                  <a:gd name="T11" fmla="*/ 3 h 61"/>
                  <a:gd name="T12" fmla="*/ 333 w 161"/>
                  <a:gd name="T13" fmla="*/ 5 h 61"/>
                  <a:gd name="T14" fmla="*/ 339 w 161"/>
                  <a:gd name="T15" fmla="*/ 12 h 61"/>
                  <a:gd name="T16" fmla="*/ 339 w 161"/>
                  <a:gd name="T17" fmla="*/ 20 h 61"/>
                  <a:gd name="T18" fmla="*/ 327 w 161"/>
                  <a:gd name="T19" fmla="*/ 28 h 61"/>
                  <a:gd name="T20" fmla="*/ 311 w 161"/>
                  <a:gd name="T21" fmla="*/ 30 h 61"/>
                  <a:gd name="T22" fmla="*/ 295 w 161"/>
                  <a:gd name="T23" fmla="*/ 32 h 61"/>
                  <a:gd name="T24" fmla="*/ 262 w 161"/>
                  <a:gd name="T25" fmla="*/ 35 h 61"/>
                  <a:gd name="T26" fmla="*/ 226 w 161"/>
                  <a:gd name="T27" fmla="*/ 37 h 61"/>
                  <a:gd name="T28" fmla="*/ 198 w 161"/>
                  <a:gd name="T29" fmla="*/ 40 h 61"/>
                  <a:gd name="T30" fmla="*/ 174 w 161"/>
                  <a:gd name="T31" fmla="*/ 42 h 61"/>
                  <a:gd name="T32" fmla="*/ 133 w 161"/>
                  <a:gd name="T33" fmla="*/ 48 h 61"/>
                  <a:gd name="T34" fmla="*/ 111 w 161"/>
                  <a:gd name="T35" fmla="*/ 50 h 61"/>
                  <a:gd name="T36" fmla="*/ 89 w 161"/>
                  <a:gd name="T37" fmla="*/ 53 h 61"/>
                  <a:gd name="T38" fmla="*/ 77 w 161"/>
                  <a:gd name="T39" fmla="*/ 55 h 61"/>
                  <a:gd name="T40" fmla="*/ 25 w 161"/>
                  <a:gd name="T41" fmla="*/ 57 h 61"/>
                  <a:gd name="T42" fmla="*/ 19 w 161"/>
                  <a:gd name="T43" fmla="*/ 60 h 61"/>
                  <a:gd name="T44" fmla="*/ 11 w 161"/>
                  <a:gd name="T45" fmla="*/ 60 h 61"/>
                  <a:gd name="T46" fmla="*/ 6 w 161"/>
                  <a:gd name="T47" fmla="*/ 60 h 61"/>
                  <a:gd name="T48" fmla="*/ 0 w 161"/>
                  <a:gd name="T49" fmla="*/ 55 h 61"/>
                  <a:gd name="T50" fmla="*/ 0 w 161"/>
                  <a:gd name="T51" fmla="*/ 48 h 61"/>
                  <a:gd name="T52" fmla="*/ 2 w 161"/>
                  <a:gd name="T53" fmla="*/ 42 h 61"/>
                  <a:gd name="T54" fmla="*/ 8 w 161"/>
                  <a:gd name="T55" fmla="*/ 37 h 61"/>
                  <a:gd name="T56" fmla="*/ 19 w 161"/>
                  <a:gd name="T57" fmla="*/ 30 h 61"/>
                  <a:gd name="T58" fmla="*/ 71 w 161"/>
                  <a:gd name="T59" fmla="*/ 25 h 61"/>
                  <a:gd name="T60" fmla="*/ 85 w 161"/>
                  <a:gd name="T61" fmla="*/ 20 h 61"/>
                  <a:gd name="T62" fmla="*/ 107 w 161"/>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61"/>
                  <a:gd name="T98" fmla="*/ 161 w 161"/>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61">
                    <a:moveTo>
                      <a:pt x="56" y="16"/>
                    </a:moveTo>
                    <a:lnTo>
                      <a:pt x="65" y="12"/>
                    </a:lnTo>
                    <a:lnTo>
                      <a:pt x="73" y="10"/>
                    </a:lnTo>
                    <a:lnTo>
                      <a:pt x="83" y="7"/>
                    </a:lnTo>
                    <a:lnTo>
                      <a:pt x="92" y="5"/>
                    </a:lnTo>
                    <a:lnTo>
                      <a:pt x="100" y="3"/>
                    </a:lnTo>
                    <a:lnTo>
                      <a:pt x="108" y="3"/>
                    </a:lnTo>
                    <a:lnTo>
                      <a:pt x="116" y="0"/>
                    </a:lnTo>
                    <a:lnTo>
                      <a:pt x="124" y="0"/>
                    </a:lnTo>
                    <a:lnTo>
                      <a:pt x="133" y="0"/>
                    </a:lnTo>
                    <a:lnTo>
                      <a:pt x="137" y="0"/>
                    </a:lnTo>
                    <a:lnTo>
                      <a:pt x="143" y="3"/>
                    </a:lnTo>
                    <a:lnTo>
                      <a:pt x="149" y="3"/>
                    </a:lnTo>
                    <a:lnTo>
                      <a:pt x="154" y="5"/>
                    </a:lnTo>
                    <a:lnTo>
                      <a:pt x="157" y="10"/>
                    </a:lnTo>
                    <a:lnTo>
                      <a:pt x="157" y="12"/>
                    </a:lnTo>
                    <a:lnTo>
                      <a:pt x="160" y="18"/>
                    </a:lnTo>
                    <a:lnTo>
                      <a:pt x="157" y="20"/>
                    </a:lnTo>
                    <a:lnTo>
                      <a:pt x="157" y="25"/>
                    </a:lnTo>
                    <a:lnTo>
                      <a:pt x="151" y="28"/>
                    </a:lnTo>
                    <a:lnTo>
                      <a:pt x="149" y="30"/>
                    </a:lnTo>
                    <a:lnTo>
                      <a:pt x="143" y="30"/>
                    </a:lnTo>
                    <a:lnTo>
                      <a:pt x="137" y="32"/>
                    </a:lnTo>
                    <a:lnTo>
                      <a:pt x="135" y="32"/>
                    </a:lnTo>
                    <a:lnTo>
                      <a:pt x="127" y="35"/>
                    </a:lnTo>
                    <a:lnTo>
                      <a:pt x="122" y="35"/>
                    </a:lnTo>
                    <a:lnTo>
                      <a:pt x="114" y="37"/>
                    </a:lnTo>
                    <a:lnTo>
                      <a:pt x="106" y="37"/>
                    </a:lnTo>
                    <a:lnTo>
                      <a:pt x="100" y="40"/>
                    </a:lnTo>
                    <a:lnTo>
                      <a:pt x="92" y="40"/>
                    </a:lnTo>
                    <a:lnTo>
                      <a:pt x="83" y="42"/>
                    </a:lnTo>
                    <a:lnTo>
                      <a:pt x="79" y="42"/>
                    </a:lnTo>
                    <a:lnTo>
                      <a:pt x="70" y="44"/>
                    </a:lnTo>
                    <a:lnTo>
                      <a:pt x="65" y="48"/>
                    </a:lnTo>
                    <a:lnTo>
                      <a:pt x="60" y="48"/>
                    </a:lnTo>
                    <a:lnTo>
                      <a:pt x="54" y="50"/>
                    </a:lnTo>
                    <a:lnTo>
                      <a:pt x="48" y="50"/>
                    </a:lnTo>
                    <a:lnTo>
                      <a:pt x="43" y="53"/>
                    </a:lnTo>
                    <a:lnTo>
                      <a:pt x="38" y="55"/>
                    </a:lnTo>
                    <a:lnTo>
                      <a:pt x="35" y="55"/>
                    </a:lnTo>
                    <a:lnTo>
                      <a:pt x="29" y="57"/>
                    </a:lnTo>
                    <a:lnTo>
                      <a:pt x="25" y="57"/>
                    </a:lnTo>
                    <a:lnTo>
                      <a:pt x="21"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8" y="37"/>
                    </a:lnTo>
                    <a:lnTo>
                      <a:pt x="14" y="35"/>
                    </a:lnTo>
                    <a:lnTo>
                      <a:pt x="19" y="30"/>
                    </a:lnTo>
                    <a:lnTo>
                      <a:pt x="25" y="28"/>
                    </a:lnTo>
                    <a:lnTo>
                      <a:pt x="29" y="25"/>
                    </a:lnTo>
                    <a:lnTo>
                      <a:pt x="35" y="23"/>
                    </a:lnTo>
                    <a:lnTo>
                      <a:pt x="41" y="20"/>
                    </a:lnTo>
                    <a:lnTo>
                      <a:pt x="46" y="18"/>
                    </a:lnTo>
                    <a:lnTo>
                      <a:pt x="52" y="16"/>
                    </a:lnTo>
                    <a:lnTo>
                      <a:pt x="56" y="16"/>
                    </a:lnTo>
                  </a:path>
                </a:pathLst>
              </a:custGeom>
              <a:solidFill>
                <a:srgbClr val="FFFF00"/>
              </a:solidFill>
              <a:ln w="12700" cap="rnd">
                <a:solidFill>
                  <a:srgbClr val="3366FF"/>
                </a:solidFill>
                <a:round/>
                <a:headEnd/>
                <a:tailEnd/>
              </a:ln>
            </p:spPr>
            <p:txBody>
              <a:bodyPr/>
              <a:lstStyle/>
              <a:p>
                <a:endParaRPr lang="fr-FR"/>
              </a:p>
            </p:txBody>
          </p:sp>
          <p:sp>
            <p:nvSpPr>
              <p:cNvPr id="53383" name="Freeform 206"/>
              <p:cNvSpPr>
                <a:spLocks/>
              </p:cNvSpPr>
              <p:nvPr/>
            </p:nvSpPr>
            <p:spPr bwMode="auto">
              <a:xfrm>
                <a:off x="3854" y="2241"/>
                <a:ext cx="173" cy="104"/>
              </a:xfrm>
              <a:custGeom>
                <a:avLst/>
                <a:gdLst>
                  <a:gd name="T0" fmla="*/ 172 w 173"/>
                  <a:gd name="T1" fmla="*/ 0 h 104"/>
                  <a:gd name="T2" fmla="*/ 164 w 173"/>
                  <a:gd name="T3" fmla="*/ 22 h 104"/>
                  <a:gd name="T4" fmla="*/ 158 w 173"/>
                  <a:gd name="T5" fmla="*/ 39 h 104"/>
                  <a:gd name="T6" fmla="*/ 150 w 173"/>
                  <a:gd name="T7" fmla="*/ 50 h 104"/>
                  <a:gd name="T8" fmla="*/ 145 w 173"/>
                  <a:gd name="T9" fmla="*/ 56 h 104"/>
                  <a:gd name="T10" fmla="*/ 134 w 173"/>
                  <a:gd name="T11" fmla="*/ 64 h 104"/>
                  <a:gd name="T12" fmla="*/ 126 w 173"/>
                  <a:gd name="T13" fmla="*/ 69 h 104"/>
                  <a:gd name="T14" fmla="*/ 117 w 173"/>
                  <a:gd name="T15" fmla="*/ 77 h 104"/>
                  <a:gd name="T16" fmla="*/ 107 w 173"/>
                  <a:gd name="T17" fmla="*/ 82 h 104"/>
                  <a:gd name="T18" fmla="*/ 96 w 173"/>
                  <a:gd name="T19" fmla="*/ 84 h 104"/>
                  <a:gd name="T20" fmla="*/ 85 w 173"/>
                  <a:gd name="T21" fmla="*/ 90 h 104"/>
                  <a:gd name="T22" fmla="*/ 72 w 173"/>
                  <a:gd name="T23" fmla="*/ 92 h 104"/>
                  <a:gd name="T24" fmla="*/ 60 w 173"/>
                  <a:gd name="T25" fmla="*/ 95 h 104"/>
                  <a:gd name="T26" fmla="*/ 49 w 173"/>
                  <a:gd name="T27" fmla="*/ 98 h 104"/>
                  <a:gd name="T28" fmla="*/ 39 w 173"/>
                  <a:gd name="T29" fmla="*/ 100 h 104"/>
                  <a:gd name="T30" fmla="*/ 27 w 173"/>
                  <a:gd name="T31" fmla="*/ 100 h 104"/>
                  <a:gd name="T32" fmla="*/ 19 w 173"/>
                  <a:gd name="T33" fmla="*/ 103 h 104"/>
                  <a:gd name="T34" fmla="*/ 8 w 173"/>
                  <a:gd name="T35" fmla="*/ 103 h 104"/>
                  <a:gd name="T36" fmla="*/ 0 w 173"/>
                  <a:gd name="T37" fmla="*/ 103 h 104"/>
                  <a:gd name="T38" fmla="*/ 17 w 173"/>
                  <a:gd name="T39" fmla="*/ 100 h 104"/>
                  <a:gd name="T40" fmla="*/ 27 w 173"/>
                  <a:gd name="T41" fmla="*/ 95 h 104"/>
                  <a:gd name="T42" fmla="*/ 35 w 173"/>
                  <a:gd name="T43" fmla="*/ 92 h 104"/>
                  <a:gd name="T44" fmla="*/ 44 w 173"/>
                  <a:gd name="T45" fmla="*/ 90 h 104"/>
                  <a:gd name="T46" fmla="*/ 49 w 173"/>
                  <a:gd name="T47" fmla="*/ 84 h 104"/>
                  <a:gd name="T48" fmla="*/ 52 w 173"/>
                  <a:gd name="T49" fmla="*/ 79 h 104"/>
                  <a:gd name="T50" fmla="*/ 55 w 173"/>
                  <a:gd name="T51" fmla="*/ 69 h 104"/>
                  <a:gd name="T52" fmla="*/ 55 w 173"/>
                  <a:gd name="T53" fmla="*/ 58 h 104"/>
                  <a:gd name="T54" fmla="*/ 55 w 173"/>
                  <a:gd name="T55" fmla="*/ 50 h 104"/>
                  <a:gd name="T56" fmla="*/ 52 w 173"/>
                  <a:gd name="T57" fmla="*/ 39 h 104"/>
                  <a:gd name="T58" fmla="*/ 72 w 173"/>
                  <a:gd name="T59" fmla="*/ 37 h 104"/>
                  <a:gd name="T60" fmla="*/ 88 w 173"/>
                  <a:gd name="T61" fmla="*/ 32 h 104"/>
                  <a:gd name="T62" fmla="*/ 107 w 173"/>
                  <a:gd name="T63" fmla="*/ 24 h 104"/>
                  <a:gd name="T64" fmla="*/ 126 w 173"/>
                  <a:gd name="T65" fmla="*/ 16 h 104"/>
                  <a:gd name="T66" fmla="*/ 142 w 173"/>
                  <a:gd name="T67" fmla="*/ 9 h 104"/>
                  <a:gd name="T68" fmla="*/ 154 w 173"/>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04"/>
                  <a:gd name="T107" fmla="*/ 173 w 173"/>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04">
                    <a:moveTo>
                      <a:pt x="172" y="0"/>
                    </a:moveTo>
                    <a:lnTo>
                      <a:pt x="172" y="0"/>
                    </a:lnTo>
                    <a:lnTo>
                      <a:pt x="167" y="11"/>
                    </a:lnTo>
                    <a:lnTo>
                      <a:pt x="164" y="22"/>
                    </a:lnTo>
                    <a:lnTo>
                      <a:pt x="162" y="32"/>
                    </a:lnTo>
                    <a:lnTo>
                      <a:pt x="158" y="39"/>
                    </a:lnTo>
                    <a:lnTo>
                      <a:pt x="156" y="45"/>
                    </a:lnTo>
                    <a:lnTo>
                      <a:pt x="150" y="50"/>
                    </a:lnTo>
                    <a:lnTo>
                      <a:pt x="148" y="53"/>
                    </a:lnTo>
                    <a:lnTo>
                      <a:pt x="145" y="56"/>
                    </a:lnTo>
                    <a:lnTo>
                      <a:pt x="140" y="60"/>
                    </a:lnTo>
                    <a:lnTo>
                      <a:pt x="134" y="64"/>
                    </a:lnTo>
                    <a:lnTo>
                      <a:pt x="131" y="66"/>
                    </a:lnTo>
                    <a:lnTo>
                      <a:pt x="126" y="69"/>
                    </a:lnTo>
                    <a:lnTo>
                      <a:pt x="121" y="71"/>
                    </a:lnTo>
                    <a:lnTo>
                      <a:pt x="117" y="77"/>
                    </a:lnTo>
                    <a:lnTo>
                      <a:pt x="113" y="79"/>
                    </a:lnTo>
                    <a:lnTo>
                      <a:pt x="107" y="82"/>
                    </a:lnTo>
                    <a:lnTo>
                      <a:pt x="101" y="82"/>
                    </a:lnTo>
                    <a:lnTo>
                      <a:pt x="96" y="84"/>
                    </a:lnTo>
                    <a:lnTo>
                      <a:pt x="90" y="87"/>
                    </a:lnTo>
                    <a:lnTo>
                      <a:pt x="85" y="90"/>
                    </a:lnTo>
                    <a:lnTo>
                      <a:pt x="80" y="90"/>
                    </a:lnTo>
                    <a:lnTo>
                      <a:pt x="72" y="92"/>
                    </a:lnTo>
                    <a:lnTo>
                      <a:pt x="66" y="92"/>
                    </a:lnTo>
                    <a:lnTo>
                      <a:pt x="60" y="95"/>
                    </a:lnTo>
                    <a:lnTo>
                      <a:pt x="55" y="95"/>
                    </a:lnTo>
                    <a:lnTo>
                      <a:pt x="49" y="98"/>
                    </a:lnTo>
                    <a:lnTo>
                      <a:pt x="44" y="98"/>
                    </a:lnTo>
                    <a:lnTo>
                      <a:pt x="39" y="100"/>
                    </a:lnTo>
                    <a:lnTo>
                      <a:pt x="33" y="100"/>
                    </a:lnTo>
                    <a:lnTo>
                      <a:pt x="27" y="100"/>
                    </a:lnTo>
                    <a:lnTo>
                      <a:pt x="22" y="100"/>
                    </a:lnTo>
                    <a:lnTo>
                      <a:pt x="19" y="103"/>
                    </a:lnTo>
                    <a:lnTo>
                      <a:pt x="14" y="103"/>
                    </a:lnTo>
                    <a:lnTo>
                      <a:pt x="8" y="103"/>
                    </a:lnTo>
                    <a:lnTo>
                      <a:pt x="3" y="103"/>
                    </a:lnTo>
                    <a:lnTo>
                      <a:pt x="0" y="103"/>
                    </a:lnTo>
                    <a:lnTo>
                      <a:pt x="8" y="100"/>
                    </a:lnTo>
                    <a:lnTo>
                      <a:pt x="17" y="100"/>
                    </a:lnTo>
                    <a:lnTo>
                      <a:pt x="22" y="98"/>
                    </a:lnTo>
                    <a:lnTo>
                      <a:pt x="27" y="95"/>
                    </a:lnTo>
                    <a:lnTo>
                      <a:pt x="33" y="95"/>
                    </a:lnTo>
                    <a:lnTo>
                      <a:pt x="35" y="92"/>
                    </a:lnTo>
                    <a:lnTo>
                      <a:pt x="41" y="92"/>
                    </a:lnTo>
                    <a:lnTo>
                      <a:pt x="44" y="90"/>
                    </a:lnTo>
                    <a:lnTo>
                      <a:pt x="47" y="87"/>
                    </a:lnTo>
                    <a:lnTo>
                      <a:pt x="49" y="84"/>
                    </a:lnTo>
                    <a:lnTo>
                      <a:pt x="52" y="82"/>
                    </a:lnTo>
                    <a:lnTo>
                      <a:pt x="52" y="79"/>
                    </a:lnTo>
                    <a:lnTo>
                      <a:pt x="52" y="73"/>
                    </a:lnTo>
                    <a:lnTo>
                      <a:pt x="55" y="69"/>
                    </a:lnTo>
                    <a:lnTo>
                      <a:pt x="55" y="64"/>
                    </a:lnTo>
                    <a:lnTo>
                      <a:pt x="55" y="58"/>
                    </a:lnTo>
                    <a:lnTo>
                      <a:pt x="55" y="53"/>
                    </a:lnTo>
                    <a:lnTo>
                      <a:pt x="55" y="50"/>
                    </a:lnTo>
                    <a:lnTo>
                      <a:pt x="55" y="45"/>
                    </a:lnTo>
                    <a:lnTo>
                      <a:pt x="52" y="39"/>
                    </a:lnTo>
                    <a:lnTo>
                      <a:pt x="60" y="39"/>
                    </a:lnTo>
                    <a:lnTo>
                      <a:pt x="72" y="37"/>
                    </a:lnTo>
                    <a:lnTo>
                      <a:pt x="80" y="35"/>
                    </a:lnTo>
                    <a:lnTo>
                      <a:pt x="88" y="32"/>
                    </a:lnTo>
                    <a:lnTo>
                      <a:pt x="99" y="30"/>
                    </a:lnTo>
                    <a:lnTo>
                      <a:pt x="107" y="24"/>
                    </a:lnTo>
                    <a:lnTo>
                      <a:pt x="117" y="22"/>
                    </a:lnTo>
                    <a:lnTo>
                      <a:pt x="126" y="16"/>
                    </a:lnTo>
                    <a:lnTo>
                      <a:pt x="134" y="13"/>
                    </a:lnTo>
                    <a:lnTo>
                      <a:pt x="142" y="9"/>
                    </a:lnTo>
                    <a:lnTo>
                      <a:pt x="150" y="3"/>
                    </a:lnTo>
                    <a:lnTo>
                      <a:pt x="154" y="0"/>
                    </a:lnTo>
                    <a:lnTo>
                      <a:pt x="172" y="0"/>
                    </a:lnTo>
                  </a:path>
                </a:pathLst>
              </a:custGeom>
              <a:solidFill>
                <a:srgbClr val="FFFF00"/>
              </a:solidFill>
              <a:ln w="12700" cap="rnd">
                <a:solidFill>
                  <a:srgbClr val="3366FF"/>
                </a:solidFill>
                <a:round/>
                <a:headEnd/>
                <a:tailEnd/>
              </a:ln>
            </p:spPr>
            <p:txBody>
              <a:bodyPr/>
              <a:lstStyle/>
              <a:p>
                <a:endParaRPr lang="fr-FR"/>
              </a:p>
            </p:txBody>
          </p:sp>
          <p:sp>
            <p:nvSpPr>
              <p:cNvPr id="53384" name="Freeform 207"/>
              <p:cNvSpPr>
                <a:spLocks/>
              </p:cNvSpPr>
              <p:nvPr/>
            </p:nvSpPr>
            <p:spPr bwMode="auto">
              <a:xfrm>
                <a:off x="3863" y="2241"/>
                <a:ext cx="118" cy="27"/>
              </a:xfrm>
              <a:custGeom>
                <a:avLst/>
                <a:gdLst>
                  <a:gd name="T0" fmla="*/ 44 w 121"/>
                  <a:gd name="T1" fmla="*/ 0 h 26"/>
                  <a:gd name="T2" fmla="*/ 44 w 121"/>
                  <a:gd name="T3" fmla="*/ 0 h 26"/>
                  <a:gd name="T4" fmla="*/ 42 w 121"/>
                  <a:gd name="T5" fmla="*/ 3 h 26"/>
                  <a:gd name="T6" fmla="*/ 40 w 121"/>
                  <a:gd name="T7" fmla="*/ 4 h 26"/>
                  <a:gd name="T8" fmla="*/ 38 w 121"/>
                  <a:gd name="T9" fmla="*/ 7 h 26"/>
                  <a:gd name="T10" fmla="*/ 36 w 121"/>
                  <a:gd name="T11" fmla="*/ 9 h 26"/>
                  <a:gd name="T12" fmla="*/ 33 w 121"/>
                  <a:gd name="T13" fmla="*/ 10 h 26"/>
                  <a:gd name="T14" fmla="*/ 31 w 121"/>
                  <a:gd name="T15" fmla="*/ 74 h 26"/>
                  <a:gd name="T16" fmla="*/ 28 w 121"/>
                  <a:gd name="T17" fmla="*/ 74 h 26"/>
                  <a:gd name="T18" fmla="*/ 26 w 121"/>
                  <a:gd name="T19" fmla="*/ 80 h 26"/>
                  <a:gd name="T20" fmla="*/ 23 w 121"/>
                  <a:gd name="T21" fmla="*/ 86 h 26"/>
                  <a:gd name="T22" fmla="*/ 20 w 121"/>
                  <a:gd name="T23" fmla="*/ 86 h 26"/>
                  <a:gd name="T24" fmla="*/ 20 w 121"/>
                  <a:gd name="T25" fmla="*/ 92 h 26"/>
                  <a:gd name="T26" fmla="*/ 20 w 121"/>
                  <a:gd name="T27" fmla="*/ 100 h 26"/>
                  <a:gd name="T28" fmla="*/ 20 w 121"/>
                  <a:gd name="T29" fmla="*/ 100 h 26"/>
                  <a:gd name="T30" fmla="*/ 20 w 121"/>
                  <a:gd name="T31" fmla="*/ 100 h 26"/>
                  <a:gd name="T32" fmla="*/ 20 w 121"/>
                  <a:gd name="T33" fmla="*/ 108 h 26"/>
                  <a:gd name="T34" fmla="*/ 20 w 121"/>
                  <a:gd name="T35" fmla="*/ 108 h 26"/>
                  <a:gd name="T36" fmla="*/ 20 w 121"/>
                  <a:gd name="T37" fmla="*/ 116 h 26"/>
                  <a:gd name="T38" fmla="*/ 13 w 121"/>
                  <a:gd name="T39" fmla="*/ 116 h 26"/>
                  <a:gd name="T40" fmla="*/ 9 w 121"/>
                  <a:gd name="T41" fmla="*/ 116 h 26"/>
                  <a:gd name="T42" fmla="*/ 3 w 121"/>
                  <a:gd name="T43" fmla="*/ 116 h 26"/>
                  <a:gd name="T44" fmla="*/ 0 w 121"/>
                  <a:gd name="T45" fmla="*/ 100 h 26"/>
                  <a:gd name="T46" fmla="*/ 0 w 121"/>
                  <a:gd name="T47" fmla="*/ 86 h 26"/>
                  <a:gd name="T48" fmla="*/ 3 w 121"/>
                  <a:gd name="T49" fmla="*/ 74 h 26"/>
                  <a:gd name="T50" fmla="*/ 3 w 121"/>
                  <a:gd name="T51" fmla="*/ 10 h 26"/>
                  <a:gd name="T52" fmla="*/ 6 w 121"/>
                  <a:gd name="T53" fmla="*/ 7 h 26"/>
                  <a:gd name="T54" fmla="*/ 6 w 121"/>
                  <a:gd name="T55" fmla="*/ 4 h 26"/>
                  <a:gd name="T56" fmla="*/ 9 w 121"/>
                  <a:gd name="T57" fmla="*/ 0 h 26"/>
                  <a:gd name="T58" fmla="*/ 44 w 121"/>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6"/>
                  <a:gd name="T92" fmla="*/ 121 w 121"/>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6">
                    <a:moveTo>
                      <a:pt x="120" y="0"/>
                    </a:moveTo>
                    <a:lnTo>
                      <a:pt x="118" y="0"/>
                    </a:lnTo>
                    <a:lnTo>
                      <a:pt x="112" y="3"/>
                    </a:lnTo>
                    <a:lnTo>
                      <a:pt x="107" y="4"/>
                    </a:lnTo>
                    <a:lnTo>
                      <a:pt x="102" y="7"/>
                    </a:lnTo>
                    <a:lnTo>
                      <a:pt x="97" y="9"/>
                    </a:lnTo>
                    <a:lnTo>
                      <a:pt x="91" y="10"/>
                    </a:lnTo>
                    <a:lnTo>
                      <a:pt x="86" y="13"/>
                    </a:lnTo>
                    <a:lnTo>
                      <a:pt x="80" y="13"/>
                    </a:lnTo>
                    <a:lnTo>
                      <a:pt x="76" y="15"/>
                    </a:lnTo>
                    <a:lnTo>
                      <a:pt x="70" y="17"/>
                    </a:lnTo>
                    <a:lnTo>
                      <a:pt x="64" y="17"/>
                    </a:lnTo>
                    <a:lnTo>
                      <a:pt x="57" y="19"/>
                    </a:lnTo>
                    <a:lnTo>
                      <a:pt x="51" y="21"/>
                    </a:lnTo>
                    <a:lnTo>
                      <a:pt x="46" y="21"/>
                    </a:lnTo>
                    <a:lnTo>
                      <a:pt x="40" y="21"/>
                    </a:lnTo>
                    <a:lnTo>
                      <a:pt x="32" y="23"/>
                    </a:lnTo>
                    <a:lnTo>
                      <a:pt x="27" y="23"/>
                    </a:lnTo>
                    <a:lnTo>
                      <a:pt x="22" y="25"/>
                    </a:lnTo>
                    <a:lnTo>
                      <a:pt x="13" y="25"/>
                    </a:lnTo>
                    <a:lnTo>
                      <a:pt x="9" y="25"/>
                    </a:lnTo>
                    <a:lnTo>
                      <a:pt x="3" y="25"/>
                    </a:lnTo>
                    <a:lnTo>
                      <a:pt x="0" y="21"/>
                    </a:lnTo>
                    <a:lnTo>
                      <a:pt x="0" y="17"/>
                    </a:lnTo>
                    <a:lnTo>
                      <a:pt x="3" y="13"/>
                    </a:lnTo>
                    <a:lnTo>
                      <a:pt x="3" y="10"/>
                    </a:lnTo>
                    <a:lnTo>
                      <a:pt x="6" y="7"/>
                    </a:lnTo>
                    <a:lnTo>
                      <a:pt x="6" y="4"/>
                    </a:lnTo>
                    <a:lnTo>
                      <a:pt x="9" y="0"/>
                    </a:lnTo>
                    <a:lnTo>
                      <a:pt x="120" y="0"/>
                    </a:lnTo>
                  </a:path>
                </a:pathLst>
              </a:custGeom>
              <a:solidFill>
                <a:srgbClr val="FFFF00"/>
              </a:solidFill>
              <a:ln w="12700" cap="rnd">
                <a:solidFill>
                  <a:srgbClr val="3366FF"/>
                </a:solidFill>
                <a:round/>
                <a:headEnd/>
                <a:tailEnd/>
              </a:ln>
            </p:spPr>
            <p:txBody>
              <a:bodyPr/>
              <a:lstStyle/>
              <a:p>
                <a:endParaRPr lang="fr-FR"/>
              </a:p>
            </p:txBody>
          </p:sp>
          <p:sp>
            <p:nvSpPr>
              <p:cNvPr id="53385" name="Freeform 208"/>
              <p:cNvSpPr>
                <a:spLocks/>
              </p:cNvSpPr>
              <p:nvPr/>
            </p:nvSpPr>
            <p:spPr bwMode="auto">
              <a:xfrm>
                <a:off x="3624" y="2198"/>
                <a:ext cx="144" cy="144"/>
              </a:xfrm>
              <a:custGeom>
                <a:avLst/>
                <a:gdLst>
                  <a:gd name="T0" fmla="*/ 0 w 144"/>
                  <a:gd name="T1" fmla="*/ 11 h 144"/>
                  <a:gd name="T2" fmla="*/ 2 w 144"/>
                  <a:gd name="T3" fmla="*/ 27 h 144"/>
                  <a:gd name="T4" fmla="*/ 8 w 144"/>
                  <a:gd name="T5" fmla="*/ 46 h 144"/>
                  <a:gd name="T6" fmla="*/ 16 w 144"/>
                  <a:gd name="T7" fmla="*/ 68 h 144"/>
                  <a:gd name="T8" fmla="*/ 21 w 144"/>
                  <a:gd name="T9" fmla="*/ 84 h 144"/>
                  <a:gd name="T10" fmla="*/ 33 w 144"/>
                  <a:gd name="T11" fmla="*/ 95 h 144"/>
                  <a:gd name="T12" fmla="*/ 44 w 144"/>
                  <a:gd name="T13" fmla="*/ 106 h 144"/>
                  <a:gd name="T14" fmla="*/ 57 w 144"/>
                  <a:gd name="T15" fmla="*/ 114 h 144"/>
                  <a:gd name="T16" fmla="*/ 73 w 144"/>
                  <a:gd name="T17" fmla="*/ 122 h 144"/>
                  <a:gd name="T18" fmla="*/ 89 w 144"/>
                  <a:gd name="T19" fmla="*/ 129 h 144"/>
                  <a:gd name="T20" fmla="*/ 108 w 144"/>
                  <a:gd name="T21" fmla="*/ 135 h 144"/>
                  <a:gd name="T22" fmla="*/ 125 w 144"/>
                  <a:gd name="T23" fmla="*/ 141 h 144"/>
                  <a:gd name="T24" fmla="*/ 143 w 144"/>
                  <a:gd name="T25" fmla="*/ 143 h 144"/>
                  <a:gd name="T26" fmla="*/ 143 w 144"/>
                  <a:gd name="T27" fmla="*/ 129 h 144"/>
                  <a:gd name="T28" fmla="*/ 135 w 144"/>
                  <a:gd name="T29" fmla="*/ 122 h 144"/>
                  <a:gd name="T30" fmla="*/ 129 w 144"/>
                  <a:gd name="T31" fmla="*/ 114 h 144"/>
                  <a:gd name="T32" fmla="*/ 129 w 144"/>
                  <a:gd name="T33" fmla="*/ 102 h 144"/>
                  <a:gd name="T34" fmla="*/ 127 w 144"/>
                  <a:gd name="T35" fmla="*/ 92 h 144"/>
                  <a:gd name="T36" fmla="*/ 129 w 144"/>
                  <a:gd name="T37" fmla="*/ 81 h 144"/>
                  <a:gd name="T38" fmla="*/ 116 w 144"/>
                  <a:gd name="T39" fmla="*/ 79 h 144"/>
                  <a:gd name="T40" fmla="*/ 102 w 144"/>
                  <a:gd name="T41" fmla="*/ 77 h 144"/>
                  <a:gd name="T42" fmla="*/ 92 w 144"/>
                  <a:gd name="T43" fmla="*/ 73 h 144"/>
                  <a:gd name="T44" fmla="*/ 81 w 144"/>
                  <a:gd name="T45" fmla="*/ 68 h 144"/>
                  <a:gd name="T46" fmla="*/ 68 w 144"/>
                  <a:gd name="T47" fmla="*/ 65 h 144"/>
                  <a:gd name="T48" fmla="*/ 60 w 144"/>
                  <a:gd name="T49" fmla="*/ 60 h 144"/>
                  <a:gd name="T50" fmla="*/ 48 w 144"/>
                  <a:gd name="T51" fmla="*/ 54 h 144"/>
                  <a:gd name="T52" fmla="*/ 41 w 144"/>
                  <a:gd name="T53" fmla="*/ 50 h 144"/>
                  <a:gd name="T54" fmla="*/ 33 w 144"/>
                  <a:gd name="T55" fmla="*/ 44 h 144"/>
                  <a:gd name="T56" fmla="*/ 25 w 144"/>
                  <a:gd name="T57" fmla="*/ 38 h 144"/>
                  <a:gd name="T58" fmla="*/ 19 w 144"/>
                  <a:gd name="T59" fmla="*/ 33 h 144"/>
                  <a:gd name="T60" fmla="*/ 14 w 144"/>
                  <a:gd name="T61" fmla="*/ 27 h 144"/>
                  <a:gd name="T62" fmla="*/ 8 w 144"/>
                  <a:gd name="T63" fmla="*/ 19 h 144"/>
                  <a:gd name="T64" fmla="*/ 2 w 144"/>
                  <a:gd name="T65" fmla="*/ 14 h 144"/>
                  <a:gd name="T66" fmla="*/ 2 w 144"/>
                  <a:gd name="T67" fmla="*/ 6 h 144"/>
                  <a:gd name="T68" fmla="*/ 0 w 144"/>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0" y="0"/>
                    </a:moveTo>
                    <a:lnTo>
                      <a:pt x="0" y="11"/>
                    </a:lnTo>
                    <a:lnTo>
                      <a:pt x="0" y="19"/>
                    </a:lnTo>
                    <a:lnTo>
                      <a:pt x="2" y="27"/>
                    </a:lnTo>
                    <a:lnTo>
                      <a:pt x="6" y="36"/>
                    </a:lnTo>
                    <a:lnTo>
                      <a:pt x="8" y="46"/>
                    </a:lnTo>
                    <a:lnTo>
                      <a:pt x="14" y="57"/>
                    </a:lnTo>
                    <a:lnTo>
                      <a:pt x="16" y="68"/>
                    </a:lnTo>
                    <a:lnTo>
                      <a:pt x="19" y="77"/>
                    </a:lnTo>
                    <a:lnTo>
                      <a:pt x="21" y="84"/>
                    </a:lnTo>
                    <a:lnTo>
                      <a:pt x="27" y="90"/>
                    </a:lnTo>
                    <a:lnTo>
                      <a:pt x="33" y="95"/>
                    </a:lnTo>
                    <a:lnTo>
                      <a:pt x="38" y="100"/>
                    </a:lnTo>
                    <a:lnTo>
                      <a:pt x="44" y="106"/>
                    </a:lnTo>
                    <a:lnTo>
                      <a:pt x="52" y="108"/>
                    </a:lnTo>
                    <a:lnTo>
                      <a:pt x="57" y="114"/>
                    </a:lnTo>
                    <a:lnTo>
                      <a:pt x="65" y="119"/>
                    </a:lnTo>
                    <a:lnTo>
                      <a:pt x="73" y="122"/>
                    </a:lnTo>
                    <a:lnTo>
                      <a:pt x="81" y="125"/>
                    </a:lnTo>
                    <a:lnTo>
                      <a:pt x="89" y="129"/>
                    </a:lnTo>
                    <a:lnTo>
                      <a:pt x="98" y="133"/>
                    </a:lnTo>
                    <a:lnTo>
                      <a:pt x="108" y="135"/>
                    </a:lnTo>
                    <a:lnTo>
                      <a:pt x="116" y="138"/>
                    </a:lnTo>
                    <a:lnTo>
                      <a:pt x="125" y="141"/>
                    </a:lnTo>
                    <a:lnTo>
                      <a:pt x="135" y="141"/>
                    </a:lnTo>
                    <a:lnTo>
                      <a:pt x="143" y="143"/>
                    </a:lnTo>
                    <a:lnTo>
                      <a:pt x="143" y="138"/>
                    </a:lnTo>
                    <a:lnTo>
                      <a:pt x="143" y="129"/>
                    </a:lnTo>
                    <a:lnTo>
                      <a:pt x="138" y="125"/>
                    </a:lnTo>
                    <a:lnTo>
                      <a:pt x="135" y="122"/>
                    </a:lnTo>
                    <a:lnTo>
                      <a:pt x="133" y="116"/>
                    </a:lnTo>
                    <a:lnTo>
                      <a:pt x="129" y="114"/>
                    </a:lnTo>
                    <a:lnTo>
                      <a:pt x="129" y="108"/>
                    </a:lnTo>
                    <a:lnTo>
                      <a:pt x="129" y="102"/>
                    </a:lnTo>
                    <a:lnTo>
                      <a:pt x="127" y="98"/>
                    </a:lnTo>
                    <a:lnTo>
                      <a:pt x="127" y="92"/>
                    </a:lnTo>
                    <a:lnTo>
                      <a:pt x="127" y="87"/>
                    </a:lnTo>
                    <a:lnTo>
                      <a:pt x="129" y="81"/>
                    </a:lnTo>
                    <a:lnTo>
                      <a:pt x="122" y="81"/>
                    </a:lnTo>
                    <a:lnTo>
                      <a:pt x="116" y="79"/>
                    </a:lnTo>
                    <a:lnTo>
                      <a:pt x="111" y="79"/>
                    </a:lnTo>
                    <a:lnTo>
                      <a:pt x="102" y="77"/>
                    </a:lnTo>
                    <a:lnTo>
                      <a:pt x="98" y="77"/>
                    </a:lnTo>
                    <a:lnTo>
                      <a:pt x="92" y="73"/>
                    </a:lnTo>
                    <a:lnTo>
                      <a:pt x="87" y="71"/>
                    </a:lnTo>
                    <a:lnTo>
                      <a:pt x="81" y="68"/>
                    </a:lnTo>
                    <a:lnTo>
                      <a:pt x="75" y="68"/>
                    </a:lnTo>
                    <a:lnTo>
                      <a:pt x="68" y="65"/>
                    </a:lnTo>
                    <a:lnTo>
                      <a:pt x="65" y="63"/>
                    </a:lnTo>
                    <a:lnTo>
                      <a:pt x="60" y="60"/>
                    </a:lnTo>
                    <a:lnTo>
                      <a:pt x="54" y="57"/>
                    </a:lnTo>
                    <a:lnTo>
                      <a:pt x="48" y="54"/>
                    </a:lnTo>
                    <a:lnTo>
                      <a:pt x="46" y="52"/>
                    </a:lnTo>
                    <a:lnTo>
                      <a:pt x="41" y="50"/>
                    </a:lnTo>
                    <a:lnTo>
                      <a:pt x="35" y="46"/>
                    </a:lnTo>
                    <a:lnTo>
                      <a:pt x="33" y="44"/>
                    </a:lnTo>
                    <a:lnTo>
                      <a:pt x="30" y="41"/>
                    </a:lnTo>
                    <a:lnTo>
                      <a:pt x="25" y="38"/>
                    </a:lnTo>
                    <a:lnTo>
                      <a:pt x="21" y="36"/>
                    </a:lnTo>
                    <a:lnTo>
                      <a:pt x="19" y="33"/>
                    </a:lnTo>
                    <a:lnTo>
                      <a:pt x="16" y="30"/>
                    </a:lnTo>
                    <a:lnTo>
                      <a:pt x="14" y="27"/>
                    </a:lnTo>
                    <a:lnTo>
                      <a:pt x="11" y="25"/>
                    </a:lnTo>
                    <a:lnTo>
                      <a:pt x="8" y="19"/>
                    </a:lnTo>
                    <a:lnTo>
                      <a:pt x="6" y="17"/>
                    </a:lnTo>
                    <a:lnTo>
                      <a:pt x="2" y="14"/>
                    </a:lnTo>
                    <a:lnTo>
                      <a:pt x="2" y="11"/>
                    </a:lnTo>
                    <a:lnTo>
                      <a:pt x="2" y="6"/>
                    </a:lnTo>
                    <a:lnTo>
                      <a:pt x="0" y="3"/>
                    </a:lnTo>
                    <a:lnTo>
                      <a:pt x="0" y="0"/>
                    </a:lnTo>
                  </a:path>
                </a:pathLst>
              </a:custGeom>
              <a:solidFill>
                <a:srgbClr val="E6C000"/>
              </a:solidFill>
              <a:ln w="12700" cap="rnd">
                <a:solidFill>
                  <a:srgbClr val="3366FF"/>
                </a:solidFill>
                <a:round/>
                <a:headEnd/>
                <a:tailEnd/>
              </a:ln>
            </p:spPr>
            <p:txBody>
              <a:bodyPr/>
              <a:lstStyle/>
              <a:p>
                <a:endParaRPr lang="fr-FR"/>
              </a:p>
            </p:txBody>
          </p:sp>
          <p:sp>
            <p:nvSpPr>
              <p:cNvPr id="53386" name="Freeform 209"/>
              <p:cNvSpPr>
                <a:spLocks/>
              </p:cNvSpPr>
              <p:nvPr/>
            </p:nvSpPr>
            <p:spPr bwMode="auto">
              <a:xfrm>
                <a:off x="3881" y="2086"/>
                <a:ext cx="146" cy="103"/>
              </a:xfrm>
              <a:custGeom>
                <a:avLst/>
                <a:gdLst>
                  <a:gd name="T0" fmla="*/ 143 w 146"/>
                  <a:gd name="T1" fmla="*/ 102 h 103"/>
                  <a:gd name="T2" fmla="*/ 141 w 146"/>
                  <a:gd name="T3" fmla="*/ 100 h 103"/>
                  <a:gd name="T4" fmla="*/ 137 w 146"/>
                  <a:gd name="T5" fmla="*/ 94 h 103"/>
                  <a:gd name="T6" fmla="*/ 132 w 146"/>
                  <a:gd name="T7" fmla="*/ 92 h 103"/>
                  <a:gd name="T8" fmla="*/ 127 w 146"/>
                  <a:gd name="T9" fmla="*/ 87 h 103"/>
                  <a:gd name="T10" fmla="*/ 124 w 146"/>
                  <a:gd name="T11" fmla="*/ 84 h 103"/>
                  <a:gd name="T12" fmla="*/ 116 w 146"/>
                  <a:gd name="T13" fmla="*/ 81 h 103"/>
                  <a:gd name="T14" fmla="*/ 110 w 146"/>
                  <a:gd name="T15" fmla="*/ 76 h 103"/>
                  <a:gd name="T16" fmla="*/ 102 w 146"/>
                  <a:gd name="T17" fmla="*/ 71 h 103"/>
                  <a:gd name="T18" fmla="*/ 94 w 146"/>
                  <a:gd name="T19" fmla="*/ 68 h 103"/>
                  <a:gd name="T20" fmla="*/ 87 w 146"/>
                  <a:gd name="T21" fmla="*/ 66 h 103"/>
                  <a:gd name="T22" fmla="*/ 78 w 146"/>
                  <a:gd name="T23" fmla="*/ 60 h 103"/>
                  <a:gd name="T24" fmla="*/ 67 w 146"/>
                  <a:gd name="T25" fmla="*/ 58 h 103"/>
                  <a:gd name="T26" fmla="*/ 60 w 146"/>
                  <a:gd name="T27" fmla="*/ 53 h 103"/>
                  <a:gd name="T28" fmla="*/ 46 w 146"/>
                  <a:gd name="T29" fmla="*/ 49 h 103"/>
                  <a:gd name="T30" fmla="*/ 35 w 146"/>
                  <a:gd name="T31" fmla="*/ 49 h 103"/>
                  <a:gd name="T32" fmla="*/ 24 w 146"/>
                  <a:gd name="T33" fmla="*/ 47 h 103"/>
                  <a:gd name="T34" fmla="*/ 16 w 146"/>
                  <a:gd name="T35" fmla="*/ 42 h 103"/>
                  <a:gd name="T36" fmla="*/ 13 w 146"/>
                  <a:gd name="T37" fmla="*/ 34 h 103"/>
                  <a:gd name="T38" fmla="*/ 10 w 146"/>
                  <a:gd name="T39" fmla="*/ 29 h 103"/>
                  <a:gd name="T40" fmla="*/ 10 w 146"/>
                  <a:gd name="T41" fmla="*/ 23 h 103"/>
                  <a:gd name="T42" fmla="*/ 10 w 146"/>
                  <a:gd name="T43" fmla="*/ 19 h 103"/>
                  <a:gd name="T44" fmla="*/ 8 w 146"/>
                  <a:gd name="T45" fmla="*/ 13 h 103"/>
                  <a:gd name="T46" fmla="*/ 6 w 146"/>
                  <a:gd name="T47" fmla="*/ 5 h 103"/>
                  <a:gd name="T48" fmla="*/ 0 w 146"/>
                  <a:gd name="T49" fmla="*/ 0 h 103"/>
                  <a:gd name="T50" fmla="*/ 8 w 146"/>
                  <a:gd name="T51" fmla="*/ 0 h 103"/>
                  <a:gd name="T52" fmla="*/ 16 w 146"/>
                  <a:gd name="T53" fmla="*/ 2 h 103"/>
                  <a:gd name="T54" fmla="*/ 24 w 146"/>
                  <a:gd name="T55" fmla="*/ 2 h 103"/>
                  <a:gd name="T56" fmla="*/ 33 w 146"/>
                  <a:gd name="T57" fmla="*/ 5 h 103"/>
                  <a:gd name="T58" fmla="*/ 40 w 146"/>
                  <a:gd name="T59" fmla="*/ 5 h 103"/>
                  <a:gd name="T60" fmla="*/ 48 w 146"/>
                  <a:gd name="T61" fmla="*/ 8 h 103"/>
                  <a:gd name="T62" fmla="*/ 56 w 146"/>
                  <a:gd name="T63" fmla="*/ 10 h 103"/>
                  <a:gd name="T64" fmla="*/ 64 w 146"/>
                  <a:gd name="T65" fmla="*/ 13 h 103"/>
                  <a:gd name="T66" fmla="*/ 70 w 146"/>
                  <a:gd name="T67" fmla="*/ 15 h 103"/>
                  <a:gd name="T68" fmla="*/ 78 w 146"/>
                  <a:gd name="T69" fmla="*/ 19 h 103"/>
                  <a:gd name="T70" fmla="*/ 83 w 146"/>
                  <a:gd name="T71" fmla="*/ 21 h 103"/>
                  <a:gd name="T72" fmla="*/ 89 w 146"/>
                  <a:gd name="T73" fmla="*/ 23 h 103"/>
                  <a:gd name="T74" fmla="*/ 94 w 146"/>
                  <a:gd name="T75" fmla="*/ 26 h 103"/>
                  <a:gd name="T76" fmla="*/ 100 w 146"/>
                  <a:gd name="T77" fmla="*/ 29 h 103"/>
                  <a:gd name="T78" fmla="*/ 105 w 146"/>
                  <a:gd name="T79" fmla="*/ 32 h 103"/>
                  <a:gd name="T80" fmla="*/ 110 w 146"/>
                  <a:gd name="T81" fmla="*/ 34 h 103"/>
                  <a:gd name="T82" fmla="*/ 116 w 146"/>
                  <a:gd name="T83" fmla="*/ 39 h 103"/>
                  <a:gd name="T84" fmla="*/ 124 w 146"/>
                  <a:gd name="T85" fmla="*/ 45 h 103"/>
                  <a:gd name="T86" fmla="*/ 127 w 146"/>
                  <a:gd name="T87" fmla="*/ 49 h 103"/>
                  <a:gd name="T88" fmla="*/ 132 w 146"/>
                  <a:gd name="T89" fmla="*/ 55 h 103"/>
                  <a:gd name="T90" fmla="*/ 135 w 146"/>
                  <a:gd name="T91" fmla="*/ 60 h 103"/>
                  <a:gd name="T92" fmla="*/ 141 w 146"/>
                  <a:gd name="T93" fmla="*/ 66 h 103"/>
                  <a:gd name="T94" fmla="*/ 141 w 146"/>
                  <a:gd name="T95" fmla="*/ 68 h 103"/>
                  <a:gd name="T96" fmla="*/ 143 w 146"/>
                  <a:gd name="T97" fmla="*/ 73 h 103"/>
                  <a:gd name="T98" fmla="*/ 143 w 146"/>
                  <a:gd name="T99" fmla="*/ 79 h 103"/>
                  <a:gd name="T100" fmla="*/ 145 w 146"/>
                  <a:gd name="T101" fmla="*/ 81 h 103"/>
                  <a:gd name="T102" fmla="*/ 145 w 146"/>
                  <a:gd name="T103" fmla="*/ 87 h 103"/>
                  <a:gd name="T104" fmla="*/ 145 w 146"/>
                  <a:gd name="T105" fmla="*/ 92 h 103"/>
                  <a:gd name="T106" fmla="*/ 145 w 146"/>
                  <a:gd name="T107" fmla="*/ 94 h 103"/>
                  <a:gd name="T108" fmla="*/ 143 w 146"/>
                  <a:gd name="T109" fmla="*/ 98 h 103"/>
                  <a:gd name="T110" fmla="*/ 143 w 146"/>
                  <a:gd name="T111" fmla="*/ 100 h 103"/>
                  <a:gd name="T112" fmla="*/ 143 w 146"/>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03"/>
                  <a:gd name="T173" fmla="*/ 146 w 146"/>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03">
                    <a:moveTo>
                      <a:pt x="143" y="102"/>
                    </a:moveTo>
                    <a:lnTo>
                      <a:pt x="141" y="100"/>
                    </a:lnTo>
                    <a:lnTo>
                      <a:pt x="137" y="94"/>
                    </a:lnTo>
                    <a:lnTo>
                      <a:pt x="132" y="92"/>
                    </a:lnTo>
                    <a:lnTo>
                      <a:pt x="127" y="87"/>
                    </a:lnTo>
                    <a:lnTo>
                      <a:pt x="124" y="84"/>
                    </a:lnTo>
                    <a:lnTo>
                      <a:pt x="116" y="81"/>
                    </a:lnTo>
                    <a:lnTo>
                      <a:pt x="110" y="76"/>
                    </a:lnTo>
                    <a:lnTo>
                      <a:pt x="102" y="71"/>
                    </a:lnTo>
                    <a:lnTo>
                      <a:pt x="94" y="68"/>
                    </a:lnTo>
                    <a:lnTo>
                      <a:pt x="87" y="66"/>
                    </a:lnTo>
                    <a:lnTo>
                      <a:pt x="78" y="60"/>
                    </a:lnTo>
                    <a:lnTo>
                      <a:pt x="67" y="58"/>
                    </a:lnTo>
                    <a:lnTo>
                      <a:pt x="60" y="53"/>
                    </a:lnTo>
                    <a:lnTo>
                      <a:pt x="46" y="49"/>
                    </a:lnTo>
                    <a:lnTo>
                      <a:pt x="35" y="49"/>
                    </a:lnTo>
                    <a:lnTo>
                      <a:pt x="24" y="47"/>
                    </a:lnTo>
                    <a:lnTo>
                      <a:pt x="16" y="42"/>
                    </a:lnTo>
                    <a:lnTo>
                      <a:pt x="13" y="34"/>
                    </a:lnTo>
                    <a:lnTo>
                      <a:pt x="10" y="29"/>
                    </a:lnTo>
                    <a:lnTo>
                      <a:pt x="10" y="23"/>
                    </a:lnTo>
                    <a:lnTo>
                      <a:pt x="10" y="19"/>
                    </a:lnTo>
                    <a:lnTo>
                      <a:pt x="8" y="13"/>
                    </a:lnTo>
                    <a:lnTo>
                      <a:pt x="6" y="5"/>
                    </a:lnTo>
                    <a:lnTo>
                      <a:pt x="0" y="0"/>
                    </a:lnTo>
                    <a:lnTo>
                      <a:pt x="8" y="0"/>
                    </a:lnTo>
                    <a:lnTo>
                      <a:pt x="16" y="2"/>
                    </a:lnTo>
                    <a:lnTo>
                      <a:pt x="24" y="2"/>
                    </a:lnTo>
                    <a:lnTo>
                      <a:pt x="33" y="5"/>
                    </a:lnTo>
                    <a:lnTo>
                      <a:pt x="40" y="5"/>
                    </a:lnTo>
                    <a:lnTo>
                      <a:pt x="48" y="8"/>
                    </a:lnTo>
                    <a:lnTo>
                      <a:pt x="56" y="10"/>
                    </a:lnTo>
                    <a:lnTo>
                      <a:pt x="64" y="13"/>
                    </a:lnTo>
                    <a:lnTo>
                      <a:pt x="70" y="15"/>
                    </a:lnTo>
                    <a:lnTo>
                      <a:pt x="78" y="19"/>
                    </a:lnTo>
                    <a:lnTo>
                      <a:pt x="83" y="21"/>
                    </a:lnTo>
                    <a:lnTo>
                      <a:pt x="89" y="23"/>
                    </a:lnTo>
                    <a:lnTo>
                      <a:pt x="94" y="26"/>
                    </a:lnTo>
                    <a:lnTo>
                      <a:pt x="100" y="29"/>
                    </a:lnTo>
                    <a:lnTo>
                      <a:pt x="105" y="32"/>
                    </a:lnTo>
                    <a:lnTo>
                      <a:pt x="110" y="34"/>
                    </a:lnTo>
                    <a:lnTo>
                      <a:pt x="116" y="39"/>
                    </a:lnTo>
                    <a:lnTo>
                      <a:pt x="124" y="45"/>
                    </a:lnTo>
                    <a:lnTo>
                      <a:pt x="127" y="49"/>
                    </a:lnTo>
                    <a:lnTo>
                      <a:pt x="132" y="55"/>
                    </a:lnTo>
                    <a:lnTo>
                      <a:pt x="135" y="60"/>
                    </a:lnTo>
                    <a:lnTo>
                      <a:pt x="141" y="66"/>
                    </a:lnTo>
                    <a:lnTo>
                      <a:pt x="141" y="68"/>
                    </a:lnTo>
                    <a:lnTo>
                      <a:pt x="143" y="73"/>
                    </a:lnTo>
                    <a:lnTo>
                      <a:pt x="143" y="79"/>
                    </a:lnTo>
                    <a:lnTo>
                      <a:pt x="145" y="81"/>
                    </a:lnTo>
                    <a:lnTo>
                      <a:pt x="145" y="87"/>
                    </a:lnTo>
                    <a:lnTo>
                      <a:pt x="145" y="92"/>
                    </a:lnTo>
                    <a:lnTo>
                      <a:pt x="145" y="94"/>
                    </a:lnTo>
                    <a:lnTo>
                      <a:pt x="143" y="98"/>
                    </a:lnTo>
                    <a:lnTo>
                      <a:pt x="143" y="100"/>
                    </a:lnTo>
                    <a:lnTo>
                      <a:pt x="143" y="102"/>
                    </a:lnTo>
                  </a:path>
                </a:pathLst>
              </a:custGeom>
              <a:solidFill>
                <a:srgbClr val="E6C000"/>
              </a:solidFill>
              <a:ln w="12700" cap="rnd">
                <a:solidFill>
                  <a:srgbClr val="3366FF"/>
                </a:solidFill>
                <a:round/>
                <a:headEnd/>
                <a:tailEnd/>
              </a:ln>
            </p:spPr>
            <p:txBody>
              <a:bodyPr/>
              <a:lstStyle/>
              <a:p>
                <a:endParaRPr lang="fr-FR"/>
              </a:p>
            </p:txBody>
          </p:sp>
          <p:sp>
            <p:nvSpPr>
              <p:cNvPr id="53387" name="Freeform 210"/>
              <p:cNvSpPr>
                <a:spLocks/>
              </p:cNvSpPr>
              <p:nvPr/>
            </p:nvSpPr>
            <p:spPr bwMode="auto">
              <a:xfrm>
                <a:off x="4021" y="2239"/>
                <a:ext cx="1" cy="0"/>
              </a:xfrm>
              <a:custGeom>
                <a:avLst/>
                <a:gdLst>
                  <a:gd name="T0" fmla="*/ 0 w 1"/>
                  <a:gd name="T1" fmla="*/ 0 h 1"/>
                  <a:gd name="T2" fmla="*/ 0 w 1"/>
                  <a:gd name="T3" fmla="*/ 0 h 1"/>
                  <a:gd name="T4" fmla="*/ 0 60000 65536"/>
                  <a:gd name="T5" fmla="*/ 0 60000 65536"/>
                  <a:gd name="T6" fmla="*/ 0 w 1"/>
                  <a:gd name="T7" fmla="*/ 0 h 1"/>
                  <a:gd name="T8" fmla="*/ 1 w 1"/>
                  <a:gd name="T9" fmla="*/ 0 h 1"/>
                </a:gdLst>
                <a:ahLst/>
                <a:cxnLst>
                  <a:cxn ang="T4">
                    <a:pos x="T0" y="T1"/>
                  </a:cxn>
                  <a:cxn ang="T5">
                    <a:pos x="T2" y="T3"/>
                  </a:cxn>
                </a:cxnLst>
                <a:rect l="T6" t="T7" r="T8" b="T9"/>
                <a:pathLst>
                  <a:path w="1" h="1">
                    <a:moveTo>
                      <a:pt x="0" y="0"/>
                    </a:moveTo>
                    <a:lnTo>
                      <a:pt x="0" y="0"/>
                    </a:lnTo>
                  </a:path>
                </a:pathLst>
              </a:custGeom>
              <a:solidFill>
                <a:srgbClr val="000000"/>
              </a:solidFill>
              <a:ln w="12700" cap="rnd">
                <a:solidFill>
                  <a:srgbClr val="3366FF"/>
                </a:solidFill>
                <a:round/>
                <a:headEnd/>
                <a:tailEnd/>
              </a:ln>
            </p:spPr>
            <p:txBody>
              <a:bodyPr/>
              <a:lstStyle/>
              <a:p>
                <a:endParaRPr lang="fr-FR"/>
              </a:p>
            </p:txBody>
          </p:sp>
          <p:sp>
            <p:nvSpPr>
              <p:cNvPr id="53388" name="Freeform 211"/>
              <p:cNvSpPr>
                <a:spLocks/>
              </p:cNvSpPr>
              <p:nvPr/>
            </p:nvSpPr>
            <p:spPr bwMode="auto">
              <a:xfrm>
                <a:off x="3834" y="2247"/>
                <a:ext cx="188" cy="58"/>
              </a:xfrm>
              <a:custGeom>
                <a:avLst/>
                <a:gdLst>
                  <a:gd name="T0" fmla="*/ 6 w 188"/>
                  <a:gd name="T1" fmla="*/ 55 h 58"/>
                  <a:gd name="T2" fmla="*/ 19 w 188"/>
                  <a:gd name="T3" fmla="*/ 55 h 58"/>
                  <a:gd name="T4" fmla="*/ 31 w 188"/>
                  <a:gd name="T5" fmla="*/ 55 h 58"/>
                  <a:gd name="T6" fmla="*/ 44 w 188"/>
                  <a:gd name="T7" fmla="*/ 52 h 58"/>
                  <a:gd name="T8" fmla="*/ 55 w 188"/>
                  <a:gd name="T9" fmla="*/ 52 h 58"/>
                  <a:gd name="T10" fmla="*/ 68 w 188"/>
                  <a:gd name="T11" fmla="*/ 50 h 58"/>
                  <a:gd name="T12" fmla="*/ 82 w 188"/>
                  <a:gd name="T13" fmla="*/ 48 h 58"/>
                  <a:gd name="T14" fmla="*/ 96 w 188"/>
                  <a:gd name="T15" fmla="*/ 45 h 58"/>
                  <a:gd name="T16" fmla="*/ 107 w 188"/>
                  <a:gd name="T17" fmla="*/ 40 h 58"/>
                  <a:gd name="T18" fmla="*/ 121 w 188"/>
                  <a:gd name="T19" fmla="*/ 37 h 58"/>
                  <a:gd name="T20" fmla="*/ 132 w 188"/>
                  <a:gd name="T21" fmla="*/ 32 h 58"/>
                  <a:gd name="T22" fmla="*/ 143 w 188"/>
                  <a:gd name="T23" fmla="*/ 28 h 58"/>
                  <a:gd name="T24" fmla="*/ 154 w 188"/>
                  <a:gd name="T25" fmla="*/ 23 h 58"/>
                  <a:gd name="T26" fmla="*/ 164 w 188"/>
                  <a:gd name="T27" fmla="*/ 18 h 58"/>
                  <a:gd name="T28" fmla="*/ 173 w 188"/>
                  <a:gd name="T29" fmla="*/ 10 h 58"/>
                  <a:gd name="T30" fmla="*/ 181 w 188"/>
                  <a:gd name="T31" fmla="*/ 3 h 58"/>
                  <a:gd name="T32" fmla="*/ 184 w 188"/>
                  <a:gd name="T33" fmla="*/ 5 h 58"/>
                  <a:gd name="T34" fmla="*/ 176 w 188"/>
                  <a:gd name="T35" fmla="*/ 12 h 58"/>
                  <a:gd name="T36" fmla="*/ 164 w 188"/>
                  <a:gd name="T37" fmla="*/ 18 h 58"/>
                  <a:gd name="T38" fmla="*/ 154 w 188"/>
                  <a:gd name="T39" fmla="*/ 25 h 58"/>
                  <a:gd name="T40" fmla="*/ 146 w 188"/>
                  <a:gd name="T41" fmla="*/ 30 h 58"/>
                  <a:gd name="T42" fmla="*/ 132 w 188"/>
                  <a:gd name="T43" fmla="*/ 35 h 58"/>
                  <a:gd name="T44" fmla="*/ 121 w 188"/>
                  <a:gd name="T45" fmla="*/ 37 h 58"/>
                  <a:gd name="T46" fmla="*/ 107 w 188"/>
                  <a:gd name="T47" fmla="*/ 42 h 58"/>
                  <a:gd name="T48" fmla="*/ 96 w 188"/>
                  <a:gd name="T49" fmla="*/ 45 h 58"/>
                  <a:gd name="T50" fmla="*/ 82 w 188"/>
                  <a:gd name="T51" fmla="*/ 48 h 58"/>
                  <a:gd name="T52" fmla="*/ 68 w 188"/>
                  <a:gd name="T53" fmla="*/ 50 h 58"/>
                  <a:gd name="T54" fmla="*/ 55 w 188"/>
                  <a:gd name="T55" fmla="*/ 52 h 58"/>
                  <a:gd name="T56" fmla="*/ 44 w 188"/>
                  <a:gd name="T57" fmla="*/ 55 h 58"/>
                  <a:gd name="T58" fmla="*/ 31 w 188"/>
                  <a:gd name="T59" fmla="*/ 55 h 58"/>
                  <a:gd name="T60" fmla="*/ 19 w 188"/>
                  <a:gd name="T61" fmla="*/ 57 h 58"/>
                  <a:gd name="T62" fmla="*/ 6 w 188"/>
                  <a:gd name="T63" fmla="*/ 57 h 58"/>
                  <a:gd name="T64" fmla="*/ 0 w 188"/>
                  <a:gd name="T65" fmla="*/ 55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58"/>
                  <a:gd name="T101" fmla="*/ 188 w 188"/>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58">
                    <a:moveTo>
                      <a:pt x="0" y="55"/>
                    </a:moveTo>
                    <a:lnTo>
                      <a:pt x="6" y="55"/>
                    </a:lnTo>
                    <a:lnTo>
                      <a:pt x="11" y="55"/>
                    </a:lnTo>
                    <a:lnTo>
                      <a:pt x="19" y="55"/>
                    </a:lnTo>
                    <a:lnTo>
                      <a:pt x="25" y="55"/>
                    </a:lnTo>
                    <a:lnTo>
                      <a:pt x="31" y="55"/>
                    </a:lnTo>
                    <a:lnTo>
                      <a:pt x="36" y="55"/>
                    </a:lnTo>
                    <a:lnTo>
                      <a:pt x="44" y="52"/>
                    </a:lnTo>
                    <a:lnTo>
                      <a:pt x="50" y="52"/>
                    </a:lnTo>
                    <a:lnTo>
                      <a:pt x="55" y="52"/>
                    </a:lnTo>
                    <a:lnTo>
                      <a:pt x="64" y="50"/>
                    </a:lnTo>
                    <a:lnTo>
                      <a:pt x="68" y="50"/>
                    </a:lnTo>
                    <a:lnTo>
                      <a:pt x="78" y="48"/>
                    </a:lnTo>
                    <a:lnTo>
                      <a:pt x="82" y="48"/>
                    </a:lnTo>
                    <a:lnTo>
                      <a:pt x="88" y="45"/>
                    </a:lnTo>
                    <a:lnTo>
                      <a:pt x="96" y="45"/>
                    </a:lnTo>
                    <a:lnTo>
                      <a:pt x="101" y="42"/>
                    </a:lnTo>
                    <a:lnTo>
                      <a:pt x="107" y="40"/>
                    </a:lnTo>
                    <a:lnTo>
                      <a:pt x="115" y="40"/>
                    </a:lnTo>
                    <a:lnTo>
                      <a:pt x="121" y="37"/>
                    </a:lnTo>
                    <a:lnTo>
                      <a:pt x="127" y="35"/>
                    </a:lnTo>
                    <a:lnTo>
                      <a:pt x="132" y="32"/>
                    </a:lnTo>
                    <a:lnTo>
                      <a:pt x="137" y="30"/>
                    </a:lnTo>
                    <a:lnTo>
                      <a:pt x="143" y="28"/>
                    </a:lnTo>
                    <a:lnTo>
                      <a:pt x="148" y="25"/>
                    </a:lnTo>
                    <a:lnTo>
                      <a:pt x="154" y="23"/>
                    </a:lnTo>
                    <a:lnTo>
                      <a:pt x="160" y="20"/>
                    </a:lnTo>
                    <a:lnTo>
                      <a:pt x="164" y="18"/>
                    </a:lnTo>
                    <a:lnTo>
                      <a:pt x="170" y="12"/>
                    </a:lnTo>
                    <a:lnTo>
                      <a:pt x="173" y="10"/>
                    </a:lnTo>
                    <a:lnTo>
                      <a:pt x="178" y="7"/>
                    </a:lnTo>
                    <a:lnTo>
                      <a:pt x="181" y="3"/>
                    </a:lnTo>
                    <a:lnTo>
                      <a:pt x="187" y="0"/>
                    </a:lnTo>
                    <a:lnTo>
                      <a:pt x="184" y="5"/>
                    </a:lnTo>
                    <a:lnTo>
                      <a:pt x="178" y="7"/>
                    </a:lnTo>
                    <a:lnTo>
                      <a:pt x="176" y="12"/>
                    </a:lnTo>
                    <a:lnTo>
                      <a:pt x="170" y="16"/>
                    </a:lnTo>
                    <a:lnTo>
                      <a:pt x="164" y="18"/>
                    </a:lnTo>
                    <a:lnTo>
                      <a:pt x="160" y="20"/>
                    </a:lnTo>
                    <a:lnTo>
                      <a:pt x="154" y="25"/>
                    </a:lnTo>
                    <a:lnTo>
                      <a:pt x="151" y="28"/>
                    </a:lnTo>
                    <a:lnTo>
                      <a:pt x="146" y="30"/>
                    </a:lnTo>
                    <a:lnTo>
                      <a:pt x="137" y="32"/>
                    </a:lnTo>
                    <a:lnTo>
                      <a:pt x="132" y="35"/>
                    </a:lnTo>
                    <a:lnTo>
                      <a:pt x="127" y="37"/>
                    </a:lnTo>
                    <a:lnTo>
                      <a:pt x="121" y="37"/>
                    </a:lnTo>
                    <a:lnTo>
                      <a:pt x="115" y="40"/>
                    </a:lnTo>
                    <a:lnTo>
                      <a:pt x="107" y="42"/>
                    </a:lnTo>
                    <a:lnTo>
                      <a:pt x="101" y="45"/>
                    </a:lnTo>
                    <a:lnTo>
                      <a:pt x="96" y="45"/>
                    </a:lnTo>
                    <a:lnTo>
                      <a:pt x="88" y="48"/>
                    </a:lnTo>
                    <a:lnTo>
                      <a:pt x="82" y="48"/>
                    </a:lnTo>
                    <a:lnTo>
                      <a:pt x="78" y="50"/>
                    </a:lnTo>
                    <a:lnTo>
                      <a:pt x="68" y="50"/>
                    </a:lnTo>
                    <a:lnTo>
                      <a:pt x="64" y="52"/>
                    </a:lnTo>
                    <a:lnTo>
                      <a:pt x="55" y="52"/>
                    </a:lnTo>
                    <a:lnTo>
                      <a:pt x="50" y="55"/>
                    </a:lnTo>
                    <a:lnTo>
                      <a:pt x="44" y="55"/>
                    </a:lnTo>
                    <a:lnTo>
                      <a:pt x="36" y="55"/>
                    </a:lnTo>
                    <a:lnTo>
                      <a:pt x="31" y="55"/>
                    </a:lnTo>
                    <a:lnTo>
                      <a:pt x="25" y="57"/>
                    </a:lnTo>
                    <a:lnTo>
                      <a:pt x="19" y="57"/>
                    </a:lnTo>
                    <a:lnTo>
                      <a:pt x="11" y="57"/>
                    </a:lnTo>
                    <a:lnTo>
                      <a:pt x="6" y="57"/>
                    </a:lnTo>
                    <a:lnTo>
                      <a:pt x="0" y="57"/>
                    </a:lnTo>
                    <a:lnTo>
                      <a:pt x="0" y="55"/>
                    </a:lnTo>
                  </a:path>
                </a:pathLst>
              </a:custGeom>
              <a:solidFill>
                <a:srgbClr val="000000"/>
              </a:solidFill>
              <a:ln w="12700" cap="rnd">
                <a:solidFill>
                  <a:srgbClr val="3366FF"/>
                </a:solidFill>
                <a:round/>
                <a:headEnd/>
                <a:tailEnd/>
              </a:ln>
            </p:spPr>
            <p:txBody>
              <a:bodyPr/>
              <a:lstStyle/>
              <a:p>
                <a:endParaRPr lang="fr-FR"/>
              </a:p>
            </p:txBody>
          </p:sp>
          <p:sp>
            <p:nvSpPr>
              <p:cNvPr id="53389" name="Freeform 212"/>
              <p:cNvSpPr>
                <a:spLocks/>
              </p:cNvSpPr>
              <p:nvPr/>
            </p:nvSpPr>
            <p:spPr bwMode="auto">
              <a:xfrm>
                <a:off x="3635" y="2247"/>
                <a:ext cx="189" cy="58"/>
              </a:xfrm>
              <a:custGeom>
                <a:avLst/>
                <a:gdLst>
                  <a:gd name="T0" fmla="*/ 6 w 187"/>
                  <a:gd name="T1" fmla="*/ 3 h 58"/>
                  <a:gd name="T2" fmla="*/ 14 w 187"/>
                  <a:gd name="T3" fmla="*/ 10 h 58"/>
                  <a:gd name="T4" fmla="*/ 22 w 187"/>
                  <a:gd name="T5" fmla="*/ 18 h 58"/>
                  <a:gd name="T6" fmla="*/ 31 w 187"/>
                  <a:gd name="T7" fmla="*/ 25 h 58"/>
                  <a:gd name="T8" fmla="*/ 41 w 187"/>
                  <a:gd name="T9" fmla="*/ 30 h 58"/>
                  <a:gd name="T10" fmla="*/ 97 w 187"/>
                  <a:gd name="T11" fmla="*/ 35 h 58"/>
                  <a:gd name="T12" fmla="*/ 108 w 187"/>
                  <a:gd name="T13" fmla="*/ 37 h 58"/>
                  <a:gd name="T14" fmla="*/ 118 w 187"/>
                  <a:gd name="T15" fmla="*/ 42 h 58"/>
                  <a:gd name="T16" fmla="*/ 132 w 187"/>
                  <a:gd name="T17" fmla="*/ 45 h 58"/>
                  <a:gd name="T18" fmla="*/ 151 w 187"/>
                  <a:gd name="T19" fmla="*/ 48 h 58"/>
                  <a:gd name="T20" fmla="*/ 179 w 187"/>
                  <a:gd name="T21" fmla="*/ 50 h 58"/>
                  <a:gd name="T22" fmla="*/ 201 w 187"/>
                  <a:gd name="T23" fmla="*/ 52 h 58"/>
                  <a:gd name="T24" fmla="*/ 227 w 187"/>
                  <a:gd name="T25" fmla="*/ 55 h 58"/>
                  <a:gd name="T26" fmla="*/ 243 w 187"/>
                  <a:gd name="T27" fmla="*/ 55 h 58"/>
                  <a:gd name="T28" fmla="*/ 264 w 187"/>
                  <a:gd name="T29" fmla="*/ 55 h 58"/>
                  <a:gd name="T30" fmla="*/ 280 w 187"/>
                  <a:gd name="T31" fmla="*/ 55 h 58"/>
                  <a:gd name="T32" fmla="*/ 288 w 187"/>
                  <a:gd name="T33" fmla="*/ 57 h 58"/>
                  <a:gd name="T34" fmla="*/ 273 w 187"/>
                  <a:gd name="T35" fmla="*/ 57 h 58"/>
                  <a:gd name="T36" fmla="*/ 252 w 187"/>
                  <a:gd name="T37" fmla="*/ 57 h 58"/>
                  <a:gd name="T38" fmla="*/ 235 w 187"/>
                  <a:gd name="T39" fmla="*/ 55 h 58"/>
                  <a:gd name="T40" fmla="*/ 217 w 187"/>
                  <a:gd name="T41" fmla="*/ 55 h 58"/>
                  <a:gd name="T42" fmla="*/ 189 w 187"/>
                  <a:gd name="T43" fmla="*/ 52 h 58"/>
                  <a:gd name="T44" fmla="*/ 163 w 187"/>
                  <a:gd name="T45" fmla="*/ 50 h 58"/>
                  <a:gd name="T46" fmla="*/ 138 w 187"/>
                  <a:gd name="T47" fmla="*/ 48 h 58"/>
                  <a:gd name="T48" fmla="*/ 128 w 187"/>
                  <a:gd name="T49" fmla="*/ 45 h 58"/>
                  <a:gd name="T50" fmla="*/ 114 w 187"/>
                  <a:gd name="T51" fmla="*/ 42 h 58"/>
                  <a:gd name="T52" fmla="*/ 100 w 187"/>
                  <a:gd name="T53" fmla="*/ 37 h 58"/>
                  <a:gd name="T54" fmla="*/ 89 w 187"/>
                  <a:gd name="T55" fmla="*/ 32 h 58"/>
                  <a:gd name="T56" fmla="*/ 35 w 187"/>
                  <a:gd name="T57" fmla="*/ 28 h 58"/>
                  <a:gd name="T58" fmla="*/ 25 w 187"/>
                  <a:gd name="T59" fmla="*/ 23 h 58"/>
                  <a:gd name="T60" fmla="*/ 17 w 187"/>
                  <a:gd name="T61" fmla="*/ 16 h 58"/>
                  <a:gd name="T62" fmla="*/ 8 w 187"/>
                  <a:gd name="T63" fmla="*/ 7 h 58"/>
                  <a:gd name="T64" fmla="*/ 0 w 187"/>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58"/>
                  <a:gd name="T101" fmla="*/ 187 w 187"/>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58">
                    <a:moveTo>
                      <a:pt x="0" y="0"/>
                    </a:moveTo>
                    <a:lnTo>
                      <a:pt x="6" y="3"/>
                    </a:lnTo>
                    <a:lnTo>
                      <a:pt x="8" y="7"/>
                    </a:lnTo>
                    <a:lnTo>
                      <a:pt x="14" y="10"/>
                    </a:lnTo>
                    <a:lnTo>
                      <a:pt x="17" y="16"/>
                    </a:lnTo>
                    <a:lnTo>
                      <a:pt x="22" y="18"/>
                    </a:lnTo>
                    <a:lnTo>
                      <a:pt x="27" y="20"/>
                    </a:lnTo>
                    <a:lnTo>
                      <a:pt x="31" y="25"/>
                    </a:lnTo>
                    <a:lnTo>
                      <a:pt x="35" y="28"/>
                    </a:lnTo>
                    <a:lnTo>
                      <a:pt x="41" y="30"/>
                    </a:lnTo>
                    <a:lnTo>
                      <a:pt x="47" y="32"/>
                    </a:lnTo>
                    <a:lnTo>
                      <a:pt x="55" y="35"/>
                    </a:lnTo>
                    <a:lnTo>
                      <a:pt x="60" y="37"/>
                    </a:lnTo>
                    <a:lnTo>
                      <a:pt x="66" y="37"/>
                    </a:lnTo>
                    <a:lnTo>
                      <a:pt x="72" y="40"/>
                    </a:lnTo>
                    <a:lnTo>
                      <a:pt x="76" y="42"/>
                    </a:lnTo>
                    <a:lnTo>
                      <a:pt x="86" y="42"/>
                    </a:lnTo>
                    <a:lnTo>
                      <a:pt x="90" y="45"/>
                    </a:lnTo>
                    <a:lnTo>
                      <a:pt x="96" y="48"/>
                    </a:lnTo>
                    <a:lnTo>
                      <a:pt x="104" y="48"/>
                    </a:lnTo>
                    <a:lnTo>
                      <a:pt x="110" y="50"/>
                    </a:lnTo>
                    <a:lnTo>
                      <a:pt x="118" y="50"/>
                    </a:lnTo>
                    <a:lnTo>
                      <a:pt x="123" y="52"/>
                    </a:lnTo>
                    <a:lnTo>
                      <a:pt x="129" y="52"/>
                    </a:lnTo>
                    <a:lnTo>
                      <a:pt x="137" y="52"/>
                    </a:lnTo>
                    <a:lnTo>
                      <a:pt x="143" y="55"/>
                    </a:lnTo>
                    <a:lnTo>
                      <a:pt x="151" y="55"/>
                    </a:lnTo>
                    <a:lnTo>
                      <a:pt x="156" y="55"/>
                    </a:lnTo>
                    <a:lnTo>
                      <a:pt x="162" y="55"/>
                    </a:lnTo>
                    <a:lnTo>
                      <a:pt x="170" y="55"/>
                    </a:lnTo>
                    <a:lnTo>
                      <a:pt x="176" y="55"/>
                    </a:lnTo>
                    <a:lnTo>
                      <a:pt x="181" y="55"/>
                    </a:lnTo>
                    <a:lnTo>
                      <a:pt x="186" y="55"/>
                    </a:lnTo>
                    <a:lnTo>
                      <a:pt x="186" y="57"/>
                    </a:lnTo>
                    <a:lnTo>
                      <a:pt x="181" y="57"/>
                    </a:lnTo>
                    <a:lnTo>
                      <a:pt x="176" y="57"/>
                    </a:lnTo>
                    <a:lnTo>
                      <a:pt x="170" y="57"/>
                    </a:lnTo>
                    <a:lnTo>
                      <a:pt x="162" y="57"/>
                    </a:lnTo>
                    <a:lnTo>
                      <a:pt x="156" y="57"/>
                    </a:lnTo>
                    <a:lnTo>
                      <a:pt x="151" y="55"/>
                    </a:lnTo>
                    <a:lnTo>
                      <a:pt x="143" y="55"/>
                    </a:lnTo>
                    <a:lnTo>
                      <a:pt x="137" y="55"/>
                    </a:lnTo>
                    <a:lnTo>
                      <a:pt x="129" y="55"/>
                    </a:lnTo>
                    <a:lnTo>
                      <a:pt x="123" y="52"/>
                    </a:lnTo>
                    <a:lnTo>
                      <a:pt x="118" y="52"/>
                    </a:lnTo>
                    <a:lnTo>
                      <a:pt x="110" y="50"/>
                    </a:lnTo>
                    <a:lnTo>
                      <a:pt x="104" y="50"/>
                    </a:lnTo>
                    <a:lnTo>
                      <a:pt x="96" y="48"/>
                    </a:lnTo>
                    <a:lnTo>
                      <a:pt x="90" y="48"/>
                    </a:lnTo>
                    <a:lnTo>
                      <a:pt x="86" y="45"/>
                    </a:lnTo>
                    <a:lnTo>
                      <a:pt x="76" y="42"/>
                    </a:lnTo>
                    <a:lnTo>
                      <a:pt x="72" y="42"/>
                    </a:lnTo>
                    <a:lnTo>
                      <a:pt x="66" y="40"/>
                    </a:lnTo>
                    <a:lnTo>
                      <a:pt x="58" y="37"/>
                    </a:lnTo>
                    <a:lnTo>
                      <a:pt x="52" y="35"/>
                    </a:lnTo>
                    <a:lnTo>
                      <a:pt x="47" y="32"/>
                    </a:lnTo>
                    <a:lnTo>
                      <a:pt x="41" y="30"/>
                    </a:lnTo>
                    <a:lnTo>
                      <a:pt x="35" y="28"/>
                    </a:lnTo>
                    <a:lnTo>
                      <a:pt x="31" y="25"/>
                    </a:lnTo>
                    <a:lnTo>
                      <a:pt x="25" y="23"/>
                    </a:lnTo>
                    <a:lnTo>
                      <a:pt x="22" y="20"/>
                    </a:lnTo>
                    <a:lnTo>
                      <a:pt x="17" y="16"/>
                    </a:lnTo>
                    <a:lnTo>
                      <a:pt x="11" y="12"/>
                    </a:lnTo>
                    <a:lnTo>
                      <a:pt x="8" y="7"/>
                    </a:lnTo>
                    <a:lnTo>
                      <a:pt x="2" y="5"/>
                    </a:lnTo>
                    <a:lnTo>
                      <a:pt x="0" y="0"/>
                    </a:lnTo>
                  </a:path>
                </a:pathLst>
              </a:custGeom>
              <a:solidFill>
                <a:srgbClr val="000000"/>
              </a:solidFill>
              <a:ln w="12700" cap="rnd">
                <a:solidFill>
                  <a:srgbClr val="3366FF"/>
                </a:solidFill>
                <a:round/>
                <a:headEnd/>
                <a:tailEnd/>
              </a:ln>
            </p:spPr>
            <p:txBody>
              <a:bodyPr/>
              <a:lstStyle/>
              <a:p>
                <a:endParaRPr lang="fr-FR"/>
              </a:p>
            </p:txBody>
          </p:sp>
          <p:sp>
            <p:nvSpPr>
              <p:cNvPr id="53390" name="Freeform 213"/>
              <p:cNvSpPr>
                <a:spLocks/>
              </p:cNvSpPr>
              <p:nvPr/>
            </p:nvSpPr>
            <p:spPr bwMode="auto">
              <a:xfrm>
                <a:off x="3824" y="2304"/>
                <a:ext cx="0" cy="8"/>
              </a:xfrm>
              <a:custGeom>
                <a:avLst/>
                <a:gdLst>
                  <a:gd name="T0" fmla="*/ 0 w 1"/>
                  <a:gd name="T1" fmla="*/ 7 h 8"/>
                  <a:gd name="T2" fmla="*/ 0 w 1"/>
                  <a:gd name="T3" fmla="*/ 7 h 8"/>
                  <a:gd name="T4" fmla="*/ 0 w 1"/>
                  <a:gd name="T5" fmla="*/ 0 h 8"/>
                  <a:gd name="T6" fmla="*/ 0 w 1"/>
                  <a:gd name="T7" fmla="*/ 7 h 8"/>
                  <a:gd name="T8" fmla="*/ 0 60000 65536"/>
                  <a:gd name="T9" fmla="*/ 0 60000 65536"/>
                  <a:gd name="T10" fmla="*/ 0 60000 65536"/>
                  <a:gd name="T11" fmla="*/ 0 60000 65536"/>
                  <a:gd name="T12" fmla="*/ 0 w 1"/>
                  <a:gd name="T13" fmla="*/ 0 h 8"/>
                  <a:gd name="T14" fmla="*/ 0 w 1"/>
                  <a:gd name="T15" fmla="*/ 8 h 8"/>
                </a:gdLst>
                <a:ahLst/>
                <a:cxnLst>
                  <a:cxn ang="T8">
                    <a:pos x="T0" y="T1"/>
                  </a:cxn>
                  <a:cxn ang="T9">
                    <a:pos x="T2" y="T3"/>
                  </a:cxn>
                  <a:cxn ang="T10">
                    <a:pos x="T4" y="T5"/>
                  </a:cxn>
                  <a:cxn ang="T11">
                    <a:pos x="T6" y="T7"/>
                  </a:cxn>
                </a:cxnLst>
                <a:rect l="T12" t="T13" r="T14" b="T15"/>
                <a:pathLst>
                  <a:path w="1" h="8">
                    <a:moveTo>
                      <a:pt x="0" y="7"/>
                    </a:moveTo>
                    <a:lnTo>
                      <a:pt x="0" y="7"/>
                    </a:lnTo>
                    <a:lnTo>
                      <a:pt x="0" y="0"/>
                    </a:lnTo>
                    <a:lnTo>
                      <a:pt x="0" y="7"/>
                    </a:lnTo>
                  </a:path>
                </a:pathLst>
              </a:custGeom>
              <a:solidFill>
                <a:srgbClr val="000000"/>
              </a:solidFill>
              <a:ln w="12700" cap="rnd">
                <a:solidFill>
                  <a:srgbClr val="3366FF"/>
                </a:solidFill>
                <a:round/>
                <a:headEnd/>
                <a:tailEnd/>
              </a:ln>
            </p:spPr>
            <p:txBody>
              <a:bodyPr/>
              <a:lstStyle/>
              <a:p>
                <a:endParaRPr lang="fr-FR"/>
              </a:p>
            </p:txBody>
          </p:sp>
        </p:grpSp>
      </p:grpSp>
      <p:sp>
        <p:nvSpPr>
          <p:cNvPr id="53261" name="ZoneTexte 226"/>
          <p:cNvSpPr txBox="1">
            <a:spLocks noChangeArrowheads="1"/>
          </p:cNvSpPr>
          <p:nvPr/>
        </p:nvSpPr>
        <p:spPr bwMode="auto">
          <a:xfrm>
            <a:off x="250825" y="1182688"/>
            <a:ext cx="315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solidFill>
                  <a:srgbClr val="000090"/>
                </a:solidFill>
                <a:latin typeface="Arial Narrow" charset="0"/>
              </a:rPr>
              <a:t>Epidémiologie bactérienne </a:t>
            </a:r>
          </a:p>
        </p:txBody>
      </p:sp>
      <p:sp>
        <p:nvSpPr>
          <p:cNvPr id="53262" name="Espace réservé du numéro de diapositive 220"/>
          <p:cNvSpPr>
            <a:spLocks noGrp="1"/>
          </p:cNvSpPr>
          <p:nvPr>
            <p:ph type="sldNum" sz="quarter" idx="10"/>
          </p:nvPr>
        </p:nvSpPr>
        <p:spPr bwMode="auto">
          <a:xfrm>
            <a:off x="3540125" y="651033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0DE6002-6066-D44A-91B0-008420B72C22}" type="slidenum">
              <a:rPr lang="fr-FR" sz="1600" b="0">
                <a:cs typeface="Arial" charset="0"/>
              </a:rPr>
              <a:pPr eaLnBrk="1" hangingPunct="1"/>
              <a:t>19</a:t>
            </a:fld>
            <a:endParaRPr lang="fr-FR" sz="1600" b="0">
              <a:cs typeface="Arial" charset="0"/>
            </a:endParaRPr>
          </a:p>
        </p:txBody>
      </p:sp>
    </p:spTree>
    <p:extLst>
      <p:ext uri="{BB962C8B-B14F-4D97-AF65-F5344CB8AC3E}">
        <p14:creationId xmlns:p14="http://schemas.microsoft.com/office/powerpoint/2010/main" val="9555067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L’essentiel</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804570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xfrm>
            <a:off x="457200" y="182141"/>
            <a:ext cx="8229600" cy="1143000"/>
          </a:xfrm>
        </p:spPr>
        <p:txBody>
          <a:bodyPr/>
          <a:lstStyle/>
          <a:p>
            <a:r>
              <a:rPr lang="fr-FR" sz="4000" dirty="0" err="1">
                <a:latin typeface="Arial Narrow" charset="0"/>
                <a:ea typeface="MS PGothic" charset="0"/>
                <a:cs typeface="MS PGothic" charset="0"/>
              </a:rPr>
              <a:t>Amox</a:t>
            </a:r>
            <a:r>
              <a:rPr lang="fr-FR" sz="4000" dirty="0">
                <a:latin typeface="Arial Narrow" charset="0"/>
                <a:ea typeface="MS PGothic" charset="0"/>
                <a:cs typeface="MS PGothic" charset="0"/>
              </a:rPr>
              <a:t> ou </a:t>
            </a:r>
            <a:r>
              <a:rPr lang="fr-FR" sz="4000" dirty="0" err="1">
                <a:latin typeface="Arial Narrow" charset="0"/>
                <a:ea typeface="MS PGothic" charset="0"/>
                <a:cs typeface="MS PGothic" charset="0"/>
              </a:rPr>
              <a:t>Amox</a:t>
            </a:r>
            <a:r>
              <a:rPr lang="fr-FR" sz="4000" dirty="0">
                <a:latin typeface="Arial Narrow" charset="0"/>
                <a:ea typeface="MS PGothic" charset="0"/>
                <a:cs typeface="MS PGothic" charset="0"/>
              </a:rPr>
              <a:t> </a:t>
            </a:r>
            <a:r>
              <a:rPr lang="fr-FR" sz="4000" dirty="0" err="1">
                <a:latin typeface="Arial Narrow" charset="0"/>
                <a:ea typeface="MS PGothic" charset="0"/>
                <a:cs typeface="MS PGothic" charset="0"/>
              </a:rPr>
              <a:t>Clav</a:t>
            </a:r>
            <a:r>
              <a:rPr lang="fr-FR" sz="4000" dirty="0">
                <a:latin typeface="Arial Narrow" charset="0"/>
                <a:ea typeface="MS PGothic" charset="0"/>
                <a:cs typeface="MS PGothic" charset="0"/>
              </a:rPr>
              <a:t> ?</a:t>
            </a:r>
            <a:br>
              <a:rPr lang="fr-FR" sz="4000" dirty="0">
                <a:latin typeface="Arial Narrow" charset="0"/>
                <a:ea typeface="MS PGothic" charset="0"/>
                <a:cs typeface="MS PGothic" charset="0"/>
              </a:rPr>
            </a:br>
            <a:r>
              <a:rPr lang="fr-FR" sz="4000" dirty="0">
                <a:latin typeface="Arial Narrow" charset="0"/>
                <a:ea typeface="MS PGothic" charset="0"/>
                <a:cs typeface="MS PGothic" charset="0"/>
              </a:rPr>
              <a:t>Otite + </a:t>
            </a:r>
            <a:r>
              <a:rPr lang="fr-FR" dirty="0">
                <a:latin typeface="Arial Narrow" charset="0"/>
                <a:ea typeface="MS PGothic" charset="0"/>
                <a:cs typeface="MS PGothic" charset="0"/>
              </a:rPr>
              <a:t>Conjonctivite</a:t>
            </a:r>
          </a:p>
        </p:txBody>
      </p:sp>
      <p:sp>
        <p:nvSpPr>
          <p:cNvPr id="55298" name="Rectangle 8"/>
          <p:cNvSpPr>
            <a:spLocks noChangeArrowheads="1"/>
          </p:cNvSpPr>
          <p:nvPr/>
        </p:nvSpPr>
        <p:spPr bwMode="auto">
          <a:xfrm>
            <a:off x="611188" y="1774825"/>
            <a:ext cx="1944687" cy="519113"/>
          </a:xfrm>
          <a:prstGeom prst="rect">
            <a:avLst/>
          </a:prstGeom>
          <a:solidFill>
            <a:srgbClr val="FF00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000090"/>
                </a:solidFill>
                <a:latin typeface="Arial Narrow" charset="0"/>
              </a:rPr>
              <a:t>Pneumocoque</a:t>
            </a:r>
          </a:p>
          <a:p>
            <a:pPr algn="ctr"/>
            <a:r>
              <a:rPr lang="fr-FR">
                <a:solidFill>
                  <a:srgbClr val="000090"/>
                </a:solidFill>
                <a:latin typeface="Arial Narrow" charset="0"/>
              </a:rPr>
              <a:t>10%</a:t>
            </a:r>
          </a:p>
        </p:txBody>
      </p:sp>
      <p:sp>
        <p:nvSpPr>
          <p:cNvPr id="55299" name="Rectangle 10"/>
          <p:cNvSpPr>
            <a:spLocks noChangeArrowheads="1"/>
          </p:cNvSpPr>
          <p:nvPr/>
        </p:nvSpPr>
        <p:spPr bwMode="auto">
          <a:xfrm>
            <a:off x="611188" y="2882900"/>
            <a:ext cx="1944687" cy="2603500"/>
          </a:xfrm>
          <a:prstGeom prst="rect">
            <a:avLst/>
          </a:prstGeom>
          <a:solidFill>
            <a:srgbClr val="FF66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000090"/>
                </a:solidFill>
                <a:latin typeface="Arial Narrow" charset="0"/>
              </a:rPr>
              <a:t>H Influenzae</a:t>
            </a:r>
          </a:p>
          <a:p>
            <a:pPr algn="ctr"/>
            <a:r>
              <a:rPr lang="fr-FR">
                <a:solidFill>
                  <a:srgbClr val="000090"/>
                </a:solidFill>
                <a:latin typeface="Arial Narrow" charset="0"/>
              </a:rPr>
              <a:t>75%</a:t>
            </a:r>
          </a:p>
        </p:txBody>
      </p:sp>
      <p:sp>
        <p:nvSpPr>
          <p:cNvPr id="55300" name="Rectangle 11"/>
          <p:cNvSpPr>
            <a:spLocks noChangeArrowheads="1"/>
          </p:cNvSpPr>
          <p:nvPr/>
        </p:nvSpPr>
        <p:spPr bwMode="auto">
          <a:xfrm>
            <a:off x="611188" y="2319338"/>
            <a:ext cx="1944687" cy="536575"/>
          </a:xfrm>
          <a:prstGeom prst="rect">
            <a:avLst/>
          </a:prstGeom>
          <a:solidFill>
            <a:srgbClr val="008000"/>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sz="1400">
                <a:solidFill>
                  <a:srgbClr val="000090"/>
                </a:solidFill>
                <a:latin typeface="Arial Narrow" charset="0"/>
              </a:rPr>
              <a:t>Autres bactéries 10% </a:t>
            </a:r>
          </a:p>
        </p:txBody>
      </p:sp>
      <p:sp>
        <p:nvSpPr>
          <p:cNvPr id="55301" name="Rectangle 12"/>
          <p:cNvSpPr>
            <a:spLocks noChangeArrowheads="1"/>
          </p:cNvSpPr>
          <p:nvPr/>
        </p:nvSpPr>
        <p:spPr bwMode="auto">
          <a:xfrm>
            <a:off x="611188" y="5470525"/>
            <a:ext cx="1944687" cy="504825"/>
          </a:xfrm>
          <a:prstGeom prst="rect">
            <a:avLst/>
          </a:prstGeom>
          <a:solidFill>
            <a:srgbClr val="95373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r>
              <a:rPr lang="fr-FR">
                <a:solidFill>
                  <a:srgbClr val="000090"/>
                </a:solidFill>
                <a:latin typeface="Arial Narrow" charset="0"/>
              </a:rPr>
              <a:t>Dont ß+ 13%</a:t>
            </a:r>
          </a:p>
        </p:txBody>
      </p:sp>
      <p:sp>
        <p:nvSpPr>
          <p:cNvPr id="55302" name="Accolade fermante 13"/>
          <p:cNvSpPr>
            <a:spLocks/>
          </p:cNvSpPr>
          <p:nvPr/>
        </p:nvSpPr>
        <p:spPr bwMode="auto">
          <a:xfrm>
            <a:off x="2678113" y="1720850"/>
            <a:ext cx="504825" cy="4176713"/>
          </a:xfrm>
          <a:prstGeom prst="rightBrace">
            <a:avLst>
              <a:gd name="adj1" fmla="val 8350"/>
              <a:gd name="adj2" fmla="val 50000"/>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fr-FR">
              <a:solidFill>
                <a:srgbClr val="000090"/>
              </a:solidFill>
              <a:latin typeface="Arial Narrow" charset="0"/>
            </a:endParaRPr>
          </a:p>
        </p:txBody>
      </p:sp>
      <p:sp>
        <p:nvSpPr>
          <p:cNvPr id="55303" name="ZoneTexte 14"/>
          <p:cNvSpPr txBox="1">
            <a:spLocks noChangeArrowheads="1"/>
          </p:cNvSpPr>
          <p:nvPr/>
        </p:nvSpPr>
        <p:spPr bwMode="auto">
          <a:xfrm>
            <a:off x="3348038" y="3933825"/>
            <a:ext cx="243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solidFill>
                  <a:srgbClr val="000090"/>
                </a:solidFill>
                <a:latin typeface="Arial Narrow" charset="0"/>
              </a:rPr>
              <a:t>Dans 95% des cas </a:t>
            </a:r>
          </a:p>
          <a:p>
            <a:pPr eaLnBrk="1" hangingPunct="1"/>
            <a:r>
              <a:rPr lang="fr-FR">
                <a:solidFill>
                  <a:srgbClr val="000090"/>
                </a:solidFill>
                <a:latin typeface="Arial Narrow" charset="0"/>
              </a:rPr>
              <a:t>pas de ≠ entre les 2</a:t>
            </a:r>
          </a:p>
        </p:txBody>
      </p:sp>
      <p:sp>
        <p:nvSpPr>
          <p:cNvPr id="55304" name="Flèche vers la droite 16"/>
          <p:cNvSpPr>
            <a:spLocks noChangeArrowheads="1"/>
          </p:cNvSpPr>
          <p:nvPr/>
        </p:nvSpPr>
        <p:spPr bwMode="auto">
          <a:xfrm>
            <a:off x="2678113" y="5975350"/>
            <a:ext cx="431800" cy="261938"/>
          </a:xfrm>
          <a:prstGeom prst="righ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endParaRPr lang="fr-FR">
              <a:solidFill>
                <a:srgbClr val="000090"/>
              </a:solidFill>
              <a:latin typeface="Arial Narrow" charset="0"/>
            </a:endParaRPr>
          </a:p>
        </p:txBody>
      </p:sp>
      <p:sp>
        <p:nvSpPr>
          <p:cNvPr id="55305" name="ZoneTexte 17"/>
          <p:cNvSpPr txBox="1">
            <a:spLocks noChangeArrowheads="1"/>
          </p:cNvSpPr>
          <p:nvPr/>
        </p:nvSpPr>
        <p:spPr bwMode="auto">
          <a:xfrm>
            <a:off x="3379788" y="5700713"/>
            <a:ext cx="489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sz="1800">
                <a:solidFill>
                  <a:srgbClr val="000090"/>
                </a:solidFill>
                <a:latin typeface="Arial Narrow" charset="0"/>
              </a:rPr>
              <a:t>≠ mais 50% de guérisons </a:t>
            </a:r>
          </a:p>
          <a:p>
            <a:pPr eaLnBrk="1" hangingPunct="1"/>
            <a:r>
              <a:rPr lang="fr-FR" sz="1800">
                <a:solidFill>
                  <a:srgbClr val="000090"/>
                </a:solidFill>
                <a:latin typeface="Arial Narrow" charset="0"/>
              </a:rPr>
              <a:t>spontanées </a:t>
            </a:r>
            <a:r>
              <a:rPr lang="fr-FR" sz="1800">
                <a:solidFill>
                  <a:srgbClr val="000090"/>
                </a:solidFill>
                <a:latin typeface="Arial Narrow" charset="0"/>
                <a:sym typeface="Wingdings" charset="0"/>
              </a:rPr>
              <a:t></a:t>
            </a:r>
            <a:r>
              <a:rPr lang="fr-FR" sz="1800">
                <a:solidFill>
                  <a:srgbClr val="000090"/>
                </a:solidFill>
                <a:latin typeface="Arial Narrow" charset="0"/>
              </a:rPr>
              <a:t>7 échecs supplémentaires/100</a:t>
            </a:r>
          </a:p>
        </p:txBody>
      </p:sp>
      <p:sp>
        <p:nvSpPr>
          <p:cNvPr id="55306" name="ZoneTexte 18"/>
          <p:cNvSpPr txBox="1">
            <a:spLocks noChangeArrowheads="1"/>
          </p:cNvSpPr>
          <p:nvPr/>
        </p:nvSpPr>
        <p:spPr bwMode="auto">
          <a:xfrm>
            <a:off x="6443663" y="3670300"/>
            <a:ext cx="2724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solidFill>
                  <a:srgbClr val="000090"/>
                </a:solidFill>
                <a:latin typeface="Arial Narrow" charset="0"/>
              </a:rPr>
              <a:t>        Amox Clav</a:t>
            </a:r>
          </a:p>
          <a:p>
            <a:pPr eaLnBrk="1" hangingPunct="1"/>
            <a:r>
              <a:rPr lang="fr-FR">
                <a:solidFill>
                  <a:srgbClr val="000090"/>
                </a:solidFill>
                <a:latin typeface="Arial Narrow" charset="0"/>
              </a:rPr>
              <a:t>- + de Diarrhée</a:t>
            </a:r>
          </a:p>
          <a:p>
            <a:pPr eaLnBrk="1" hangingPunct="1"/>
            <a:r>
              <a:rPr lang="fr-FR">
                <a:solidFill>
                  <a:srgbClr val="000090"/>
                </a:solidFill>
                <a:latin typeface="Arial Narrow" charset="0"/>
              </a:rPr>
              <a:t>- + Vomissements</a:t>
            </a:r>
          </a:p>
          <a:p>
            <a:pPr eaLnBrk="1" hangingPunct="1">
              <a:buFontTx/>
              <a:buChar char="-"/>
            </a:pPr>
            <a:r>
              <a:rPr lang="fr-FR">
                <a:solidFill>
                  <a:srgbClr val="000090"/>
                </a:solidFill>
                <a:latin typeface="Arial Narrow" charset="0"/>
              </a:rPr>
              <a:t> Acceptabilité moindre</a:t>
            </a:r>
          </a:p>
          <a:p>
            <a:pPr eaLnBrk="1" hangingPunct="1">
              <a:buFontTx/>
              <a:buChar char="-"/>
            </a:pPr>
            <a:r>
              <a:rPr lang="fr-FR">
                <a:solidFill>
                  <a:srgbClr val="000090"/>
                </a:solidFill>
                <a:latin typeface="Arial Narrow" charset="0"/>
              </a:rPr>
              <a:t> Doses/kg…3 prises</a:t>
            </a:r>
          </a:p>
        </p:txBody>
      </p:sp>
      <p:grpSp>
        <p:nvGrpSpPr>
          <p:cNvPr id="55307" name="Group 7"/>
          <p:cNvGrpSpPr>
            <a:grpSpLocks/>
          </p:cNvGrpSpPr>
          <p:nvPr/>
        </p:nvGrpSpPr>
        <p:grpSpPr bwMode="auto">
          <a:xfrm>
            <a:off x="5200650" y="1416050"/>
            <a:ext cx="2513013" cy="2230438"/>
            <a:chOff x="2375" y="1357"/>
            <a:chExt cx="1671" cy="1509"/>
          </a:xfrm>
        </p:grpSpPr>
        <p:sp>
          <p:nvSpPr>
            <p:cNvPr id="55314" name="Freeform 8"/>
            <p:cNvSpPr>
              <a:spLocks/>
            </p:cNvSpPr>
            <p:nvPr/>
          </p:nvSpPr>
          <p:spPr bwMode="auto">
            <a:xfrm>
              <a:off x="3031" y="2584"/>
              <a:ext cx="426" cy="188"/>
            </a:xfrm>
            <a:custGeom>
              <a:avLst/>
              <a:gdLst>
                <a:gd name="T0" fmla="*/ 0 w 426"/>
                <a:gd name="T1" fmla="*/ 8 h 187"/>
                <a:gd name="T2" fmla="*/ 2 w 426"/>
                <a:gd name="T3" fmla="*/ 27 h 187"/>
                <a:gd name="T4" fmla="*/ 5 w 426"/>
                <a:gd name="T5" fmla="*/ 43 h 187"/>
                <a:gd name="T6" fmla="*/ 11 w 426"/>
                <a:gd name="T7" fmla="*/ 60 h 187"/>
                <a:gd name="T8" fmla="*/ 16 w 426"/>
                <a:gd name="T9" fmla="*/ 76 h 187"/>
                <a:gd name="T10" fmla="*/ 25 w 426"/>
                <a:gd name="T11" fmla="*/ 92 h 187"/>
                <a:gd name="T12" fmla="*/ 36 w 426"/>
                <a:gd name="T13" fmla="*/ 148 h 187"/>
                <a:gd name="T14" fmla="*/ 47 w 426"/>
                <a:gd name="T15" fmla="*/ 162 h 187"/>
                <a:gd name="T16" fmla="*/ 59 w 426"/>
                <a:gd name="T17" fmla="*/ 176 h 187"/>
                <a:gd name="T18" fmla="*/ 75 w 426"/>
                <a:gd name="T19" fmla="*/ 187 h 187"/>
                <a:gd name="T20" fmla="*/ 93 w 426"/>
                <a:gd name="T21" fmla="*/ 198 h 187"/>
                <a:gd name="T22" fmla="*/ 109 w 426"/>
                <a:gd name="T23" fmla="*/ 206 h 187"/>
                <a:gd name="T24" fmla="*/ 129 w 426"/>
                <a:gd name="T25" fmla="*/ 214 h 187"/>
                <a:gd name="T26" fmla="*/ 151 w 426"/>
                <a:gd name="T27" fmla="*/ 220 h 187"/>
                <a:gd name="T28" fmla="*/ 174 w 426"/>
                <a:gd name="T29" fmla="*/ 226 h 187"/>
                <a:gd name="T30" fmla="*/ 200 w 426"/>
                <a:gd name="T31" fmla="*/ 226 h 187"/>
                <a:gd name="T32" fmla="*/ 225 w 426"/>
                <a:gd name="T33" fmla="*/ 226 h 187"/>
                <a:gd name="T34" fmla="*/ 250 w 426"/>
                <a:gd name="T35" fmla="*/ 226 h 187"/>
                <a:gd name="T36" fmla="*/ 276 w 426"/>
                <a:gd name="T37" fmla="*/ 220 h 187"/>
                <a:gd name="T38" fmla="*/ 296 w 426"/>
                <a:gd name="T39" fmla="*/ 214 h 187"/>
                <a:gd name="T40" fmla="*/ 315 w 426"/>
                <a:gd name="T41" fmla="*/ 209 h 187"/>
                <a:gd name="T42" fmla="*/ 335 w 426"/>
                <a:gd name="T43" fmla="*/ 198 h 187"/>
                <a:gd name="T44" fmla="*/ 352 w 426"/>
                <a:gd name="T45" fmla="*/ 187 h 187"/>
                <a:gd name="T46" fmla="*/ 366 w 426"/>
                <a:gd name="T47" fmla="*/ 176 h 187"/>
                <a:gd name="T48" fmla="*/ 380 w 426"/>
                <a:gd name="T49" fmla="*/ 162 h 187"/>
                <a:gd name="T50" fmla="*/ 391 w 426"/>
                <a:gd name="T51" fmla="*/ 148 h 187"/>
                <a:gd name="T52" fmla="*/ 399 w 426"/>
                <a:gd name="T53" fmla="*/ 92 h 187"/>
                <a:gd name="T54" fmla="*/ 409 w 426"/>
                <a:gd name="T55" fmla="*/ 76 h 187"/>
                <a:gd name="T56" fmla="*/ 417 w 426"/>
                <a:gd name="T57" fmla="*/ 60 h 187"/>
                <a:gd name="T58" fmla="*/ 419 w 426"/>
                <a:gd name="T59" fmla="*/ 43 h 187"/>
                <a:gd name="T60" fmla="*/ 425 w 426"/>
                <a:gd name="T61" fmla="*/ 27 h 187"/>
                <a:gd name="T62" fmla="*/ 425 w 426"/>
                <a:gd name="T63" fmla="*/ 8 h 187"/>
                <a:gd name="T64" fmla="*/ 0 w 426"/>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187"/>
                <a:gd name="T101" fmla="*/ 426 w 426"/>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187">
                  <a:moveTo>
                    <a:pt x="0" y="0"/>
                  </a:moveTo>
                  <a:lnTo>
                    <a:pt x="0" y="8"/>
                  </a:lnTo>
                  <a:lnTo>
                    <a:pt x="2" y="19"/>
                  </a:lnTo>
                  <a:lnTo>
                    <a:pt x="2" y="27"/>
                  </a:lnTo>
                  <a:lnTo>
                    <a:pt x="2" y="35"/>
                  </a:lnTo>
                  <a:lnTo>
                    <a:pt x="5" y="43"/>
                  </a:lnTo>
                  <a:lnTo>
                    <a:pt x="8" y="51"/>
                  </a:lnTo>
                  <a:lnTo>
                    <a:pt x="11" y="60"/>
                  </a:lnTo>
                  <a:lnTo>
                    <a:pt x="14" y="68"/>
                  </a:lnTo>
                  <a:lnTo>
                    <a:pt x="16" y="76"/>
                  </a:lnTo>
                  <a:lnTo>
                    <a:pt x="19" y="84"/>
                  </a:lnTo>
                  <a:lnTo>
                    <a:pt x="25" y="92"/>
                  </a:lnTo>
                  <a:lnTo>
                    <a:pt x="31" y="98"/>
                  </a:lnTo>
                  <a:lnTo>
                    <a:pt x="36" y="106"/>
                  </a:lnTo>
                  <a:lnTo>
                    <a:pt x="42" y="115"/>
                  </a:lnTo>
                  <a:lnTo>
                    <a:pt x="47" y="120"/>
                  </a:lnTo>
                  <a:lnTo>
                    <a:pt x="53" y="129"/>
                  </a:lnTo>
                  <a:lnTo>
                    <a:pt x="59" y="134"/>
                  </a:lnTo>
                  <a:lnTo>
                    <a:pt x="67" y="139"/>
                  </a:lnTo>
                  <a:lnTo>
                    <a:pt x="75" y="145"/>
                  </a:lnTo>
                  <a:lnTo>
                    <a:pt x="85" y="151"/>
                  </a:lnTo>
                  <a:lnTo>
                    <a:pt x="93" y="156"/>
                  </a:lnTo>
                  <a:lnTo>
                    <a:pt x="101" y="161"/>
                  </a:lnTo>
                  <a:lnTo>
                    <a:pt x="109" y="164"/>
                  </a:lnTo>
                  <a:lnTo>
                    <a:pt x="121" y="170"/>
                  </a:lnTo>
                  <a:lnTo>
                    <a:pt x="129" y="172"/>
                  </a:lnTo>
                  <a:lnTo>
                    <a:pt x="141" y="175"/>
                  </a:lnTo>
                  <a:lnTo>
                    <a:pt x="151" y="178"/>
                  </a:lnTo>
                  <a:lnTo>
                    <a:pt x="163" y="180"/>
                  </a:lnTo>
                  <a:lnTo>
                    <a:pt x="174" y="184"/>
                  </a:lnTo>
                  <a:lnTo>
                    <a:pt x="188" y="184"/>
                  </a:lnTo>
                  <a:lnTo>
                    <a:pt x="200" y="184"/>
                  </a:lnTo>
                  <a:lnTo>
                    <a:pt x="214" y="186"/>
                  </a:lnTo>
                  <a:lnTo>
                    <a:pt x="225" y="184"/>
                  </a:lnTo>
                  <a:lnTo>
                    <a:pt x="240" y="184"/>
                  </a:lnTo>
                  <a:lnTo>
                    <a:pt x="250" y="184"/>
                  </a:lnTo>
                  <a:lnTo>
                    <a:pt x="262" y="180"/>
                  </a:lnTo>
                  <a:lnTo>
                    <a:pt x="276" y="178"/>
                  </a:lnTo>
                  <a:lnTo>
                    <a:pt x="284" y="175"/>
                  </a:lnTo>
                  <a:lnTo>
                    <a:pt x="296" y="172"/>
                  </a:lnTo>
                  <a:lnTo>
                    <a:pt x="306" y="170"/>
                  </a:lnTo>
                  <a:lnTo>
                    <a:pt x="315" y="167"/>
                  </a:lnTo>
                  <a:lnTo>
                    <a:pt x="326" y="161"/>
                  </a:lnTo>
                  <a:lnTo>
                    <a:pt x="335" y="156"/>
                  </a:lnTo>
                  <a:lnTo>
                    <a:pt x="343" y="151"/>
                  </a:lnTo>
                  <a:lnTo>
                    <a:pt x="352" y="145"/>
                  </a:lnTo>
                  <a:lnTo>
                    <a:pt x="360" y="139"/>
                  </a:lnTo>
                  <a:lnTo>
                    <a:pt x="366" y="134"/>
                  </a:lnTo>
                  <a:lnTo>
                    <a:pt x="375" y="129"/>
                  </a:lnTo>
                  <a:lnTo>
                    <a:pt x="380" y="120"/>
                  </a:lnTo>
                  <a:lnTo>
                    <a:pt x="385" y="115"/>
                  </a:lnTo>
                  <a:lnTo>
                    <a:pt x="391" y="106"/>
                  </a:lnTo>
                  <a:lnTo>
                    <a:pt x="397" y="102"/>
                  </a:lnTo>
                  <a:lnTo>
                    <a:pt x="399" y="92"/>
                  </a:lnTo>
                  <a:lnTo>
                    <a:pt x="405" y="84"/>
                  </a:lnTo>
                  <a:lnTo>
                    <a:pt x="409" y="76"/>
                  </a:lnTo>
                  <a:lnTo>
                    <a:pt x="411" y="68"/>
                  </a:lnTo>
                  <a:lnTo>
                    <a:pt x="417" y="60"/>
                  </a:lnTo>
                  <a:lnTo>
                    <a:pt x="419" y="51"/>
                  </a:lnTo>
                  <a:lnTo>
                    <a:pt x="419" y="43"/>
                  </a:lnTo>
                  <a:lnTo>
                    <a:pt x="423" y="35"/>
                  </a:lnTo>
                  <a:lnTo>
                    <a:pt x="425" y="27"/>
                  </a:lnTo>
                  <a:lnTo>
                    <a:pt x="425" y="19"/>
                  </a:lnTo>
                  <a:lnTo>
                    <a:pt x="425" y="8"/>
                  </a:lnTo>
                  <a:lnTo>
                    <a:pt x="425" y="0"/>
                  </a:lnTo>
                  <a:lnTo>
                    <a:pt x="0" y="0"/>
                  </a:lnTo>
                </a:path>
              </a:pathLst>
            </a:custGeom>
            <a:solidFill>
              <a:srgbClr val="000000"/>
            </a:solidFill>
            <a:ln w="12700" cap="rnd">
              <a:solidFill>
                <a:schemeClr val="tx2"/>
              </a:solidFill>
              <a:round/>
              <a:headEnd/>
              <a:tailEnd/>
            </a:ln>
          </p:spPr>
          <p:txBody>
            <a:bodyPr/>
            <a:lstStyle/>
            <a:p>
              <a:endParaRPr lang="fr-FR"/>
            </a:p>
          </p:txBody>
        </p:sp>
        <p:sp>
          <p:nvSpPr>
            <p:cNvPr id="55315" name="Freeform 9"/>
            <p:cNvSpPr>
              <a:spLocks/>
            </p:cNvSpPr>
            <p:nvPr/>
          </p:nvSpPr>
          <p:spPr bwMode="auto">
            <a:xfrm>
              <a:off x="3024" y="2584"/>
              <a:ext cx="435" cy="194"/>
            </a:xfrm>
            <a:custGeom>
              <a:avLst/>
              <a:gdLst>
                <a:gd name="T0" fmla="*/ 0 w 435"/>
                <a:gd name="T1" fmla="*/ 8 h 194"/>
                <a:gd name="T2" fmla="*/ 0 w 435"/>
                <a:gd name="T3" fmla="*/ 25 h 194"/>
                <a:gd name="T4" fmla="*/ 2 w 435"/>
                <a:gd name="T5" fmla="*/ 46 h 194"/>
                <a:gd name="T6" fmla="*/ 8 w 435"/>
                <a:gd name="T7" fmla="*/ 64 h 194"/>
                <a:gd name="T8" fmla="*/ 14 w 435"/>
                <a:gd name="T9" fmla="*/ 80 h 194"/>
                <a:gd name="T10" fmla="*/ 23 w 435"/>
                <a:gd name="T11" fmla="*/ 95 h 194"/>
                <a:gd name="T12" fmla="*/ 35 w 435"/>
                <a:gd name="T13" fmla="*/ 111 h 194"/>
                <a:gd name="T14" fmla="*/ 46 w 435"/>
                <a:gd name="T15" fmla="*/ 126 h 194"/>
                <a:gd name="T16" fmla="*/ 60 w 435"/>
                <a:gd name="T17" fmla="*/ 140 h 194"/>
                <a:gd name="T18" fmla="*/ 74 w 435"/>
                <a:gd name="T19" fmla="*/ 152 h 194"/>
                <a:gd name="T20" fmla="*/ 92 w 435"/>
                <a:gd name="T21" fmla="*/ 164 h 194"/>
                <a:gd name="T22" fmla="*/ 109 w 435"/>
                <a:gd name="T23" fmla="*/ 173 h 194"/>
                <a:gd name="T24" fmla="*/ 132 w 435"/>
                <a:gd name="T25" fmla="*/ 181 h 194"/>
                <a:gd name="T26" fmla="*/ 152 w 435"/>
                <a:gd name="T27" fmla="*/ 187 h 194"/>
                <a:gd name="T28" fmla="*/ 175 w 435"/>
                <a:gd name="T29" fmla="*/ 189 h 194"/>
                <a:gd name="T30" fmla="*/ 201 w 435"/>
                <a:gd name="T31" fmla="*/ 193 h 194"/>
                <a:gd name="T32" fmla="*/ 230 w 435"/>
                <a:gd name="T33" fmla="*/ 193 h 194"/>
                <a:gd name="T34" fmla="*/ 257 w 435"/>
                <a:gd name="T35" fmla="*/ 189 h 194"/>
                <a:gd name="T36" fmla="*/ 279 w 435"/>
                <a:gd name="T37" fmla="*/ 187 h 194"/>
                <a:gd name="T38" fmla="*/ 300 w 435"/>
                <a:gd name="T39" fmla="*/ 181 h 194"/>
                <a:gd name="T40" fmla="*/ 323 w 435"/>
                <a:gd name="T41" fmla="*/ 173 h 194"/>
                <a:gd name="T42" fmla="*/ 339 w 435"/>
                <a:gd name="T43" fmla="*/ 164 h 194"/>
                <a:gd name="T44" fmla="*/ 357 w 435"/>
                <a:gd name="T45" fmla="*/ 152 h 194"/>
                <a:gd name="T46" fmla="*/ 372 w 435"/>
                <a:gd name="T47" fmla="*/ 140 h 194"/>
                <a:gd name="T48" fmla="*/ 386 w 435"/>
                <a:gd name="T49" fmla="*/ 126 h 194"/>
                <a:gd name="T50" fmla="*/ 397 w 435"/>
                <a:gd name="T51" fmla="*/ 111 h 194"/>
                <a:gd name="T52" fmla="*/ 409 w 435"/>
                <a:gd name="T53" fmla="*/ 97 h 194"/>
                <a:gd name="T54" fmla="*/ 417 w 435"/>
                <a:gd name="T55" fmla="*/ 80 h 194"/>
                <a:gd name="T56" fmla="*/ 423 w 435"/>
                <a:gd name="T57" fmla="*/ 64 h 194"/>
                <a:gd name="T58" fmla="*/ 429 w 435"/>
                <a:gd name="T59" fmla="*/ 46 h 194"/>
                <a:gd name="T60" fmla="*/ 432 w 435"/>
                <a:gd name="T61" fmla="*/ 25 h 194"/>
                <a:gd name="T62" fmla="*/ 434 w 435"/>
                <a:gd name="T63" fmla="*/ 8 h 194"/>
                <a:gd name="T64" fmla="*/ 0 w 43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194"/>
                <a:gd name="T101" fmla="*/ 435 w 43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194">
                  <a:moveTo>
                    <a:pt x="0" y="0"/>
                  </a:moveTo>
                  <a:lnTo>
                    <a:pt x="0" y="8"/>
                  </a:lnTo>
                  <a:lnTo>
                    <a:pt x="0" y="17"/>
                  </a:lnTo>
                  <a:lnTo>
                    <a:pt x="0" y="25"/>
                  </a:lnTo>
                  <a:lnTo>
                    <a:pt x="0" y="37"/>
                  </a:lnTo>
                  <a:lnTo>
                    <a:pt x="2" y="46"/>
                  </a:lnTo>
                  <a:lnTo>
                    <a:pt x="6" y="54"/>
                  </a:lnTo>
                  <a:lnTo>
                    <a:pt x="8" y="64"/>
                  </a:lnTo>
                  <a:lnTo>
                    <a:pt x="12" y="72"/>
                  </a:lnTo>
                  <a:lnTo>
                    <a:pt x="14" y="80"/>
                  </a:lnTo>
                  <a:lnTo>
                    <a:pt x="20" y="89"/>
                  </a:lnTo>
                  <a:lnTo>
                    <a:pt x="23" y="95"/>
                  </a:lnTo>
                  <a:lnTo>
                    <a:pt x="29" y="103"/>
                  </a:lnTo>
                  <a:lnTo>
                    <a:pt x="35" y="111"/>
                  </a:lnTo>
                  <a:lnTo>
                    <a:pt x="41" y="117"/>
                  </a:lnTo>
                  <a:lnTo>
                    <a:pt x="46" y="126"/>
                  </a:lnTo>
                  <a:lnTo>
                    <a:pt x="52" y="132"/>
                  </a:lnTo>
                  <a:lnTo>
                    <a:pt x="60" y="140"/>
                  </a:lnTo>
                  <a:lnTo>
                    <a:pt x="66" y="146"/>
                  </a:lnTo>
                  <a:lnTo>
                    <a:pt x="74" y="152"/>
                  </a:lnTo>
                  <a:lnTo>
                    <a:pt x="84" y="158"/>
                  </a:lnTo>
                  <a:lnTo>
                    <a:pt x="92" y="164"/>
                  </a:lnTo>
                  <a:lnTo>
                    <a:pt x="101" y="167"/>
                  </a:lnTo>
                  <a:lnTo>
                    <a:pt x="109" y="173"/>
                  </a:lnTo>
                  <a:lnTo>
                    <a:pt x="121" y="179"/>
                  </a:lnTo>
                  <a:lnTo>
                    <a:pt x="132" y="181"/>
                  </a:lnTo>
                  <a:lnTo>
                    <a:pt x="141" y="183"/>
                  </a:lnTo>
                  <a:lnTo>
                    <a:pt x="152" y="187"/>
                  </a:lnTo>
                  <a:lnTo>
                    <a:pt x="164" y="189"/>
                  </a:lnTo>
                  <a:lnTo>
                    <a:pt x="175" y="189"/>
                  </a:lnTo>
                  <a:lnTo>
                    <a:pt x="189" y="193"/>
                  </a:lnTo>
                  <a:lnTo>
                    <a:pt x="201" y="193"/>
                  </a:lnTo>
                  <a:lnTo>
                    <a:pt x="216" y="193"/>
                  </a:lnTo>
                  <a:lnTo>
                    <a:pt x="230" y="193"/>
                  </a:lnTo>
                  <a:lnTo>
                    <a:pt x="242" y="193"/>
                  </a:lnTo>
                  <a:lnTo>
                    <a:pt x="257" y="189"/>
                  </a:lnTo>
                  <a:lnTo>
                    <a:pt x="267" y="189"/>
                  </a:lnTo>
                  <a:lnTo>
                    <a:pt x="279" y="187"/>
                  </a:lnTo>
                  <a:lnTo>
                    <a:pt x="290" y="183"/>
                  </a:lnTo>
                  <a:lnTo>
                    <a:pt x="300" y="181"/>
                  </a:lnTo>
                  <a:lnTo>
                    <a:pt x="311" y="179"/>
                  </a:lnTo>
                  <a:lnTo>
                    <a:pt x="323" y="173"/>
                  </a:lnTo>
                  <a:lnTo>
                    <a:pt x="331" y="169"/>
                  </a:lnTo>
                  <a:lnTo>
                    <a:pt x="339" y="164"/>
                  </a:lnTo>
                  <a:lnTo>
                    <a:pt x="348" y="158"/>
                  </a:lnTo>
                  <a:lnTo>
                    <a:pt x="357" y="152"/>
                  </a:lnTo>
                  <a:lnTo>
                    <a:pt x="366" y="146"/>
                  </a:lnTo>
                  <a:lnTo>
                    <a:pt x="372" y="140"/>
                  </a:lnTo>
                  <a:lnTo>
                    <a:pt x="380" y="132"/>
                  </a:lnTo>
                  <a:lnTo>
                    <a:pt x="386" y="126"/>
                  </a:lnTo>
                  <a:lnTo>
                    <a:pt x="391" y="121"/>
                  </a:lnTo>
                  <a:lnTo>
                    <a:pt x="397" y="111"/>
                  </a:lnTo>
                  <a:lnTo>
                    <a:pt x="403" y="103"/>
                  </a:lnTo>
                  <a:lnTo>
                    <a:pt x="409" y="97"/>
                  </a:lnTo>
                  <a:lnTo>
                    <a:pt x="411" y="89"/>
                  </a:lnTo>
                  <a:lnTo>
                    <a:pt x="417" y="80"/>
                  </a:lnTo>
                  <a:lnTo>
                    <a:pt x="420" y="72"/>
                  </a:lnTo>
                  <a:lnTo>
                    <a:pt x="423" y="64"/>
                  </a:lnTo>
                  <a:lnTo>
                    <a:pt x="426" y="54"/>
                  </a:lnTo>
                  <a:lnTo>
                    <a:pt x="429" y="46"/>
                  </a:lnTo>
                  <a:lnTo>
                    <a:pt x="429" y="37"/>
                  </a:lnTo>
                  <a:lnTo>
                    <a:pt x="432" y="25"/>
                  </a:lnTo>
                  <a:lnTo>
                    <a:pt x="432" y="17"/>
                  </a:lnTo>
                  <a:lnTo>
                    <a:pt x="434" y="8"/>
                  </a:lnTo>
                  <a:lnTo>
                    <a:pt x="434"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16" name="Freeform 10"/>
            <p:cNvSpPr>
              <a:spLocks/>
            </p:cNvSpPr>
            <p:nvPr/>
          </p:nvSpPr>
          <p:spPr bwMode="auto">
            <a:xfrm>
              <a:off x="3031" y="2535"/>
              <a:ext cx="426" cy="205"/>
            </a:xfrm>
            <a:custGeom>
              <a:avLst/>
              <a:gdLst>
                <a:gd name="T0" fmla="*/ 2 w 426"/>
                <a:gd name="T1" fmla="*/ 11 h 205"/>
                <a:gd name="T2" fmla="*/ 0 w 426"/>
                <a:gd name="T3" fmla="*/ 30 h 205"/>
                <a:gd name="T4" fmla="*/ 2 w 426"/>
                <a:gd name="T5" fmla="*/ 53 h 205"/>
                <a:gd name="T6" fmla="*/ 5 w 426"/>
                <a:gd name="T7" fmla="*/ 69 h 205"/>
                <a:gd name="T8" fmla="*/ 14 w 426"/>
                <a:gd name="T9" fmla="*/ 88 h 205"/>
                <a:gd name="T10" fmla="*/ 22 w 426"/>
                <a:gd name="T11" fmla="*/ 104 h 205"/>
                <a:gd name="T12" fmla="*/ 33 w 426"/>
                <a:gd name="T13" fmla="*/ 121 h 205"/>
                <a:gd name="T14" fmla="*/ 45 w 426"/>
                <a:gd name="T15" fmla="*/ 138 h 205"/>
                <a:gd name="T16" fmla="*/ 61 w 426"/>
                <a:gd name="T17" fmla="*/ 151 h 205"/>
                <a:gd name="T18" fmla="*/ 79 w 426"/>
                <a:gd name="T19" fmla="*/ 165 h 205"/>
                <a:gd name="T20" fmla="*/ 95 w 426"/>
                <a:gd name="T21" fmla="*/ 176 h 205"/>
                <a:gd name="T22" fmla="*/ 115 w 426"/>
                <a:gd name="T23" fmla="*/ 185 h 205"/>
                <a:gd name="T24" fmla="*/ 135 w 426"/>
                <a:gd name="T25" fmla="*/ 193 h 205"/>
                <a:gd name="T26" fmla="*/ 157 w 426"/>
                <a:gd name="T27" fmla="*/ 198 h 205"/>
                <a:gd name="T28" fmla="*/ 180 w 426"/>
                <a:gd name="T29" fmla="*/ 201 h 205"/>
                <a:gd name="T30" fmla="*/ 202 w 426"/>
                <a:gd name="T31" fmla="*/ 204 h 205"/>
                <a:gd name="T32" fmla="*/ 225 w 426"/>
                <a:gd name="T33" fmla="*/ 204 h 205"/>
                <a:gd name="T34" fmla="*/ 248 w 426"/>
                <a:gd name="T35" fmla="*/ 201 h 205"/>
                <a:gd name="T36" fmla="*/ 270 w 426"/>
                <a:gd name="T37" fmla="*/ 198 h 205"/>
                <a:gd name="T38" fmla="*/ 290 w 426"/>
                <a:gd name="T39" fmla="*/ 190 h 205"/>
                <a:gd name="T40" fmla="*/ 310 w 426"/>
                <a:gd name="T41" fmla="*/ 185 h 205"/>
                <a:gd name="T42" fmla="*/ 329 w 426"/>
                <a:gd name="T43" fmla="*/ 173 h 205"/>
                <a:gd name="T44" fmla="*/ 349 w 426"/>
                <a:gd name="T45" fmla="*/ 165 h 205"/>
                <a:gd name="T46" fmla="*/ 366 w 426"/>
                <a:gd name="T47" fmla="*/ 151 h 205"/>
                <a:gd name="T48" fmla="*/ 380 w 426"/>
                <a:gd name="T49" fmla="*/ 138 h 205"/>
                <a:gd name="T50" fmla="*/ 394 w 426"/>
                <a:gd name="T51" fmla="*/ 124 h 205"/>
                <a:gd name="T52" fmla="*/ 405 w 426"/>
                <a:gd name="T53" fmla="*/ 108 h 205"/>
                <a:gd name="T54" fmla="*/ 413 w 426"/>
                <a:gd name="T55" fmla="*/ 91 h 205"/>
                <a:gd name="T56" fmla="*/ 419 w 426"/>
                <a:gd name="T57" fmla="*/ 71 h 205"/>
                <a:gd name="T58" fmla="*/ 425 w 426"/>
                <a:gd name="T59" fmla="*/ 53 h 205"/>
                <a:gd name="T60" fmla="*/ 425 w 426"/>
                <a:gd name="T61" fmla="*/ 33 h 205"/>
                <a:gd name="T62" fmla="*/ 425 w 426"/>
                <a:gd name="T63" fmla="*/ 11 h 205"/>
                <a:gd name="T64" fmla="*/ 2 w 426"/>
                <a:gd name="T65" fmla="*/ 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
                <a:gd name="T100" fmla="*/ 0 h 205"/>
                <a:gd name="T101" fmla="*/ 426 w 426"/>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 h="205">
                  <a:moveTo>
                    <a:pt x="2" y="0"/>
                  </a:moveTo>
                  <a:lnTo>
                    <a:pt x="2" y="11"/>
                  </a:lnTo>
                  <a:lnTo>
                    <a:pt x="0" y="19"/>
                  </a:lnTo>
                  <a:lnTo>
                    <a:pt x="0" y="30"/>
                  </a:lnTo>
                  <a:lnTo>
                    <a:pt x="0" y="41"/>
                  </a:lnTo>
                  <a:lnTo>
                    <a:pt x="2" y="53"/>
                  </a:lnTo>
                  <a:lnTo>
                    <a:pt x="2" y="61"/>
                  </a:lnTo>
                  <a:lnTo>
                    <a:pt x="5" y="69"/>
                  </a:lnTo>
                  <a:lnTo>
                    <a:pt x="8" y="80"/>
                  </a:lnTo>
                  <a:lnTo>
                    <a:pt x="14" y="88"/>
                  </a:lnTo>
                  <a:lnTo>
                    <a:pt x="16" y="96"/>
                  </a:lnTo>
                  <a:lnTo>
                    <a:pt x="22" y="104"/>
                  </a:lnTo>
                  <a:lnTo>
                    <a:pt x="28" y="116"/>
                  </a:lnTo>
                  <a:lnTo>
                    <a:pt x="33" y="121"/>
                  </a:lnTo>
                  <a:lnTo>
                    <a:pt x="39" y="130"/>
                  </a:lnTo>
                  <a:lnTo>
                    <a:pt x="45" y="138"/>
                  </a:lnTo>
                  <a:lnTo>
                    <a:pt x="53" y="146"/>
                  </a:lnTo>
                  <a:lnTo>
                    <a:pt x="61" y="151"/>
                  </a:lnTo>
                  <a:lnTo>
                    <a:pt x="70" y="159"/>
                  </a:lnTo>
                  <a:lnTo>
                    <a:pt x="79" y="165"/>
                  </a:lnTo>
                  <a:lnTo>
                    <a:pt x="87" y="171"/>
                  </a:lnTo>
                  <a:lnTo>
                    <a:pt x="95" y="176"/>
                  </a:lnTo>
                  <a:lnTo>
                    <a:pt x="103" y="181"/>
                  </a:lnTo>
                  <a:lnTo>
                    <a:pt x="115" y="185"/>
                  </a:lnTo>
                  <a:lnTo>
                    <a:pt x="123" y="190"/>
                  </a:lnTo>
                  <a:lnTo>
                    <a:pt x="135" y="193"/>
                  </a:lnTo>
                  <a:lnTo>
                    <a:pt x="146" y="195"/>
                  </a:lnTo>
                  <a:lnTo>
                    <a:pt x="157" y="198"/>
                  </a:lnTo>
                  <a:lnTo>
                    <a:pt x="169" y="201"/>
                  </a:lnTo>
                  <a:lnTo>
                    <a:pt x="180" y="201"/>
                  </a:lnTo>
                  <a:lnTo>
                    <a:pt x="191" y="204"/>
                  </a:lnTo>
                  <a:lnTo>
                    <a:pt x="202" y="204"/>
                  </a:lnTo>
                  <a:lnTo>
                    <a:pt x="214" y="204"/>
                  </a:lnTo>
                  <a:lnTo>
                    <a:pt x="225" y="204"/>
                  </a:lnTo>
                  <a:lnTo>
                    <a:pt x="236" y="201"/>
                  </a:lnTo>
                  <a:lnTo>
                    <a:pt x="248" y="201"/>
                  </a:lnTo>
                  <a:lnTo>
                    <a:pt x="258" y="198"/>
                  </a:lnTo>
                  <a:lnTo>
                    <a:pt x="270" y="198"/>
                  </a:lnTo>
                  <a:lnTo>
                    <a:pt x="282" y="195"/>
                  </a:lnTo>
                  <a:lnTo>
                    <a:pt x="290" y="190"/>
                  </a:lnTo>
                  <a:lnTo>
                    <a:pt x="301" y="187"/>
                  </a:lnTo>
                  <a:lnTo>
                    <a:pt x="310" y="185"/>
                  </a:lnTo>
                  <a:lnTo>
                    <a:pt x="321" y="179"/>
                  </a:lnTo>
                  <a:lnTo>
                    <a:pt x="329" y="173"/>
                  </a:lnTo>
                  <a:lnTo>
                    <a:pt x="340" y="167"/>
                  </a:lnTo>
                  <a:lnTo>
                    <a:pt x="349" y="165"/>
                  </a:lnTo>
                  <a:lnTo>
                    <a:pt x="357" y="157"/>
                  </a:lnTo>
                  <a:lnTo>
                    <a:pt x="366" y="151"/>
                  </a:lnTo>
                  <a:lnTo>
                    <a:pt x="375" y="146"/>
                  </a:lnTo>
                  <a:lnTo>
                    <a:pt x="380" y="138"/>
                  </a:lnTo>
                  <a:lnTo>
                    <a:pt x="389" y="132"/>
                  </a:lnTo>
                  <a:lnTo>
                    <a:pt x="394" y="124"/>
                  </a:lnTo>
                  <a:lnTo>
                    <a:pt x="399" y="116"/>
                  </a:lnTo>
                  <a:lnTo>
                    <a:pt x="405" y="108"/>
                  </a:lnTo>
                  <a:lnTo>
                    <a:pt x="411" y="99"/>
                  </a:lnTo>
                  <a:lnTo>
                    <a:pt x="413" y="91"/>
                  </a:lnTo>
                  <a:lnTo>
                    <a:pt x="417" y="83"/>
                  </a:lnTo>
                  <a:lnTo>
                    <a:pt x="419" y="71"/>
                  </a:lnTo>
                  <a:lnTo>
                    <a:pt x="423" y="63"/>
                  </a:lnTo>
                  <a:lnTo>
                    <a:pt x="425" y="53"/>
                  </a:lnTo>
                  <a:lnTo>
                    <a:pt x="425" y="41"/>
                  </a:lnTo>
                  <a:lnTo>
                    <a:pt x="425" y="33"/>
                  </a:lnTo>
                  <a:lnTo>
                    <a:pt x="425" y="22"/>
                  </a:lnTo>
                  <a:lnTo>
                    <a:pt x="425" y="11"/>
                  </a:lnTo>
                  <a:lnTo>
                    <a:pt x="423" y="0"/>
                  </a:lnTo>
                  <a:lnTo>
                    <a:pt x="2" y="0"/>
                  </a:lnTo>
                </a:path>
              </a:pathLst>
            </a:custGeom>
            <a:solidFill>
              <a:srgbClr val="E6C000"/>
            </a:solidFill>
            <a:ln w="12700" cap="rnd">
              <a:solidFill>
                <a:schemeClr val="tx2"/>
              </a:solidFill>
              <a:round/>
              <a:headEnd/>
              <a:tailEnd/>
            </a:ln>
          </p:spPr>
          <p:txBody>
            <a:bodyPr/>
            <a:lstStyle/>
            <a:p>
              <a:endParaRPr lang="fr-FR"/>
            </a:p>
          </p:txBody>
        </p:sp>
        <p:sp>
          <p:nvSpPr>
            <p:cNvPr id="55317" name="Freeform 11"/>
            <p:cNvSpPr>
              <a:spLocks/>
            </p:cNvSpPr>
            <p:nvPr/>
          </p:nvSpPr>
          <p:spPr bwMode="auto">
            <a:xfrm>
              <a:off x="3024" y="2533"/>
              <a:ext cx="435" cy="217"/>
            </a:xfrm>
            <a:custGeom>
              <a:avLst/>
              <a:gdLst>
                <a:gd name="T0" fmla="*/ 0 w 435"/>
                <a:gd name="T1" fmla="*/ 14 h 217"/>
                <a:gd name="T2" fmla="*/ 0 w 435"/>
                <a:gd name="T3" fmla="*/ 34 h 217"/>
                <a:gd name="T4" fmla="*/ 0 w 435"/>
                <a:gd name="T5" fmla="*/ 54 h 217"/>
                <a:gd name="T6" fmla="*/ 2 w 435"/>
                <a:gd name="T7" fmla="*/ 74 h 217"/>
                <a:gd name="T8" fmla="*/ 12 w 435"/>
                <a:gd name="T9" fmla="*/ 95 h 217"/>
                <a:gd name="T10" fmla="*/ 20 w 435"/>
                <a:gd name="T11" fmla="*/ 112 h 217"/>
                <a:gd name="T12" fmla="*/ 31 w 435"/>
                <a:gd name="T13" fmla="*/ 130 h 217"/>
                <a:gd name="T14" fmla="*/ 46 w 435"/>
                <a:gd name="T15" fmla="*/ 146 h 217"/>
                <a:gd name="T16" fmla="*/ 60 w 435"/>
                <a:gd name="T17" fmla="*/ 161 h 217"/>
                <a:gd name="T18" fmla="*/ 78 w 435"/>
                <a:gd name="T19" fmla="*/ 175 h 217"/>
                <a:gd name="T20" fmla="*/ 95 w 435"/>
                <a:gd name="T21" fmla="*/ 184 h 217"/>
                <a:gd name="T22" fmla="*/ 115 w 435"/>
                <a:gd name="T23" fmla="*/ 196 h 217"/>
                <a:gd name="T24" fmla="*/ 138 w 435"/>
                <a:gd name="T25" fmla="*/ 204 h 217"/>
                <a:gd name="T26" fmla="*/ 158 w 435"/>
                <a:gd name="T27" fmla="*/ 210 h 217"/>
                <a:gd name="T28" fmla="*/ 181 w 435"/>
                <a:gd name="T29" fmla="*/ 212 h 217"/>
                <a:gd name="T30" fmla="*/ 204 w 435"/>
                <a:gd name="T31" fmla="*/ 216 h 217"/>
                <a:gd name="T32" fmla="*/ 228 w 435"/>
                <a:gd name="T33" fmla="*/ 212 h 217"/>
                <a:gd name="T34" fmla="*/ 251 w 435"/>
                <a:gd name="T35" fmla="*/ 212 h 217"/>
                <a:gd name="T36" fmla="*/ 273 w 435"/>
                <a:gd name="T37" fmla="*/ 206 h 217"/>
                <a:gd name="T38" fmla="*/ 296 w 435"/>
                <a:gd name="T39" fmla="*/ 202 h 217"/>
                <a:gd name="T40" fmla="*/ 317 w 435"/>
                <a:gd name="T41" fmla="*/ 196 h 217"/>
                <a:gd name="T42" fmla="*/ 337 w 435"/>
                <a:gd name="T43" fmla="*/ 184 h 217"/>
                <a:gd name="T44" fmla="*/ 354 w 435"/>
                <a:gd name="T45" fmla="*/ 173 h 217"/>
                <a:gd name="T46" fmla="*/ 372 w 435"/>
                <a:gd name="T47" fmla="*/ 161 h 217"/>
                <a:gd name="T48" fmla="*/ 386 w 435"/>
                <a:gd name="T49" fmla="*/ 146 h 217"/>
                <a:gd name="T50" fmla="*/ 400 w 435"/>
                <a:gd name="T51" fmla="*/ 132 h 217"/>
                <a:gd name="T52" fmla="*/ 411 w 435"/>
                <a:gd name="T53" fmla="*/ 115 h 217"/>
                <a:gd name="T54" fmla="*/ 420 w 435"/>
                <a:gd name="T55" fmla="*/ 97 h 217"/>
                <a:gd name="T56" fmla="*/ 429 w 435"/>
                <a:gd name="T57" fmla="*/ 77 h 217"/>
                <a:gd name="T58" fmla="*/ 432 w 435"/>
                <a:gd name="T59" fmla="*/ 58 h 217"/>
                <a:gd name="T60" fmla="*/ 434 w 435"/>
                <a:gd name="T61" fmla="*/ 34 h 217"/>
                <a:gd name="T62" fmla="*/ 432 w 435"/>
                <a:gd name="T63" fmla="*/ 11 h 217"/>
                <a:gd name="T64" fmla="*/ 2 w 435"/>
                <a:gd name="T65" fmla="*/ 2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217"/>
                <a:gd name="T101" fmla="*/ 435 w 435"/>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217">
                  <a:moveTo>
                    <a:pt x="2" y="2"/>
                  </a:moveTo>
                  <a:lnTo>
                    <a:pt x="0" y="14"/>
                  </a:lnTo>
                  <a:lnTo>
                    <a:pt x="0" y="23"/>
                  </a:lnTo>
                  <a:lnTo>
                    <a:pt x="0" y="34"/>
                  </a:lnTo>
                  <a:lnTo>
                    <a:pt x="0" y="46"/>
                  </a:lnTo>
                  <a:lnTo>
                    <a:pt x="0" y="54"/>
                  </a:lnTo>
                  <a:lnTo>
                    <a:pt x="0" y="66"/>
                  </a:lnTo>
                  <a:lnTo>
                    <a:pt x="2" y="74"/>
                  </a:lnTo>
                  <a:lnTo>
                    <a:pt x="6" y="86"/>
                  </a:lnTo>
                  <a:lnTo>
                    <a:pt x="12" y="95"/>
                  </a:lnTo>
                  <a:lnTo>
                    <a:pt x="14" y="103"/>
                  </a:lnTo>
                  <a:lnTo>
                    <a:pt x="20" y="112"/>
                  </a:lnTo>
                  <a:lnTo>
                    <a:pt x="26" y="120"/>
                  </a:lnTo>
                  <a:lnTo>
                    <a:pt x="31" y="130"/>
                  </a:lnTo>
                  <a:lnTo>
                    <a:pt x="37" y="138"/>
                  </a:lnTo>
                  <a:lnTo>
                    <a:pt x="46" y="146"/>
                  </a:lnTo>
                  <a:lnTo>
                    <a:pt x="52" y="152"/>
                  </a:lnTo>
                  <a:lnTo>
                    <a:pt x="60" y="161"/>
                  </a:lnTo>
                  <a:lnTo>
                    <a:pt x="70" y="167"/>
                  </a:lnTo>
                  <a:lnTo>
                    <a:pt x="78" y="175"/>
                  </a:lnTo>
                  <a:lnTo>
                    <a:pt x="86" y="178"/>
                  </a:lnTo>
                  <a:lnTo>
                    <a:pt x="95" y="184"/>
                  </a:lnTo>
                  <a:lnTo>
                    <a:pt x="107" y="190"/>
                  </a:lnTo>
                  <a:lnTo>
                    <a:pt x="115" y="196"/>
                  </a:lnTo>
                  <a:lnTo>
                    <a:pt x="127" y="198"/>
                  </a:lnTo>
                  <a:lnTo>
                    <a:pt x="138" y="204"/>
                  </a:lnTo>
                  <a:lnTo>
                    <a:pt x="146" y="206"/>
                  </a:lnTo>
                  <a:lnTo>
                    <a:pt x="158" y="210"/>
                  </a:lnTo>
                  <a:lnTo>
                    <a:pt x="170" y="212"/>
                  </a:lnTo>
                  <a:lnTo>
                    <a:pt x="181" y="212"/>
                  </a:lnTo>
                  <a:lnTo>
                    <a:pt x="193" y="212"/>
                  </a:lnTo>
                  <a:lnTo>
                    <a:pt x="204" y="216"/>
                  </a:lnTo>
                  <a:lnTo>
                    <a:pt x="216" y="216"/>
                  </a:lnTo>
                  <a:lnTo>
                    <a:pt x="228" y="212"/>
                  </a:lnTo>
                  <a:lnTo>
                    <a:pt x="239" y="212"/>
                  </a:lnTo>
                  <a:lnTo>
                    <a:pt x="251" y="212"/>
                  </a:lnTo>
                  <a:lnTo>
                    <a:pt x="261" y="210"/>
                  </a:lnTo>
                  <a:lnTo>
                    <a:pt x="273" y="206"/>
                  </a:lnTo>
                  <a:lnTo>
                    <a:pt x="285" y="204"/>
                  </a:lnTo>
                  <a:lnTo>
                    <a:pt x="296" y="202"/>
                  </a:lnTo>
                  <a:lnTo>
                    <a:pt x="305" y="198"/>
                  </a:lnTo>
                  <a:lnTo>
                    <a:pt x="317" y="196"/>
                  </a:lnTo>
                  <a:lnTo>
                    <a:pt x="325" y="190"/>
                  </a:lnTo>
                  <a:lnTo>
                    <a:pt x="337" y="184"/>
                  </a:lnTo>
                  <a:lnTo>
                    <a:pt x="345" y="178"/>
                  </a:lnTo>
                  <a:lnTo>
                    <a:pt x="354" y="173"/>
                  </a:lnTo>
                  <a:lnTo>
                    <a:pt x="362" y="167"/>
                  </a:lnTo>
                  <a:lnTo>
                    <a:pt x="372" y="161"/>
                  </a:lnTo>
                  <a:lnTo>
                    <a:pt x="380" y="155"/>
                  </a:lnTo>
                  <a:lnTo>
                    <a:pt x="386" y="146"/>
                  </a:lnTo>
                  <a:lnTo>
                    <a:pt x="394" y="140"/>
                  </a:lnTo>
                  <a:lnTo>
                    <a:pt x="400" y="132"/>
                  </a:lnTo>
                  <a:lnTo>
                    <a:pt x="405" y="124"/>
                  </a:lnTo>
                  <a:lnTo>
                    <a:pt x="411" y="115"/>
                  </a:lnTo>
                  <a:lnTo>
                    <a:pt x="417" y="106"/>
                  </a:lnTo>
                  <a:lnTo>
                    <a:pt x="420" y="97"/>
                  </a:lnTo>
                  <a:lnTo>
                    <a:pt x="426" y="86"/>
                  </a:lnTo>
                  <a:lnTo>
                    <a:pt x="429" y="77"/>
                  </a:lnTo>
                  <a:lnTo>
                    <a:pt x="432" y="66"/>
                  </a:lnTo>
                  <a:lnTo>
                    <a:pt x="432" y="58"/>
                  </a:lnTo>
                  <a:lnTo>
                    <a:pt x="434" y="46"/>
                  </a:lnTo>
                  <a:lnTo>
                    <a:pt x="434" y="34"/>
                  </a:lnTo>
                  <a:lnTo>
                    <a:pt x="434" y="23"/>
                  </a:lnTo>
                  <a:lnTo>
                    <a:pt x="432" y="11"/>
                  </a:lnTo>
                  <a:lnTo>
                    <a:pt x="429" y="0"/>
                  </a:lnTo>
                  <a:lnTo>
                    <a:pt x="2"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18" name="Freeform 12"/>
            <p:cNvSpPr>
              <a:spLocks/>
            </p:cNvSpPr>
            <p:nvPr/>
          </p:nvSpPr>
          <p:spPr bwMode="auto">
            <a:xfrm>
              <a:off x="3045" y="2552"/>
              <a:ext cx="400" cy="132"/>
            </a:xfrm>
            <a:custGeom>
              <a:avLst/>
              <a:gdLst>
                <a:gd name="T0" fmla="*/ 188 w 400"/>
                <a:gd name="T1" fmla="*/ 66 h 133"/>
                <a:gd name="T2" fmla="*/ 165 w 400"/>
                <a:gd name="T3" fmla="*/ 66 h 133"/>
                <a:gd name="T4" fmla="*/ 143 w 400"/>
                <a:gd name="T5" fmla="*/ 66 h 133"/>
                <a:gd name="T6" fmla="*/ 123 w 400"/>
                <a:gd name="T7" fmla="*/ 66 h 133"/>
                <a:gd name="T8" fmla="*/ 103 w 400"/>
                <a:gd name="T9" fmla="*/ 66 h 133"/>
                <a:gd name="T10" fmla="*/ 84 w 400"/>
                <a:gd name="T11" fmla="*/ 66 h 133"/>
                <a:gd name="T12" fmla="*/ 65 w 400"/>
                <a:gd name="T13" fmla="*/ 63 h 133"/>
                <a:gd name="T14" fmla="*/ 47 w 400"/>
                <a:gd name="T15" fmla="*/ 51 h 133"/>
                <a:gd name="T16" fmla="*/ 31 w 400"/>
                <a:gd name="T17" fmla="*/ 36 h 133"/>
                <a:gd name="T18" fmla="*/ 14 w 400"/>
                <a:gd name="T19" fmla="*/ 19 h 133"/>
                <a:gd name="T20" fmla="*/ 0 w 400"/>
                <a:gd name="T21" fmla="*/ 3 h 133"/>
                <a:gd name="T22" fmla="*/ 5 w 400"/>
                <a:gd name="T23" fmla="*/ 22 h 133"/>
                <a:gd name="T24" fmla="*/ 14 w 400"/>
                <a:gd name="T25" fmla="*/ 38 h 133"/>
                <a:gd name="T26" fmla="*/ 25 w 400"/>
                <a:gd name="T27" fmla="*/ 57 h 133"/>
                <a:gd name="T28" fmla="*/ 42 w 400"/>
                <a:gd name="T29" fmla="*/ 66 h 133"/>
                <a:gd name="T30" fmla="*/ 59 w 400"/>
                <a:gd name="T31" fmla="*/ 66 h 133"/>
                <a:gd name="T32" fmla="*/ 79 w 400"/>
                <a:gd name="T33" fmla="*/ 66 h 133"/>
                <a:gd name="T34" fmla="*/ 99 w 400"/>
                <a:gd name="T35" fmla="*/ 71 h 133"/>
                <a:gd name="T36" fmla="*/ 123 w 400"/>
                <a:gd name="T37" fmla="*/ 79 h 133"/>
                <a:gd name="T38" fmla="*/ 149 w 400"/>
                <a:gd name="T39" fmla="*/ 88 h 133"/>
                <a:gd name="T40" fmla="*/ 180 w 400"/>
                <a:gd name="T41" fmla="*/ 90 h 133"/>
                <a:gd name="T42" fmla="*/ 208 w 400"/>
                <a:gd name="T43" fmla="*/ 90 h 133"/>
                <a:gd name="T44" fmla="*/ 236 w 400"/>
                <a:gd name="T45" fmla="*/ 90 h 133"/>
                <a:gd name="T46" fmla="*/ 262 w 400"/>
                <a:gd name="T47" fmla="*/ 84 h 133"/>
                <a:gd name="T48" fmla="*/ 286 w 400"/>
                <a:gd name="T49" fmla="*/ 77 h 133"/>
                <a:gd name="T50" fmla="*/ 310 w 400"/>
                <a:gd name="T51" fmla="*/ 66 h 133"/>
                <a:gd name="T52" fmla="*/ 329 w 400"/>
                <a:gd name="T53" fmla="*/ 66 h 133"/>
                <a:gd name="T54" fmla="*/ 349 w 400"/>
                <a:gd name="T55" fmla="*/ 66 h 133"/>
                <a:gd name="T56" fmla="*/ 366 w 400"/>
                <a:gd name="T57" fmla="*/ 65 h 133"/>
                <a:gd name="T58" fmla="*/ 380 w 400"/>
                <a:gd name="T59" fmla="*/ 46 h 133"/>
                <a:gd name="T60" fmla="*/ 391 w 400"/>
                <a:gd name="T61" fmla="*/ 27 h 133"/>
                <a:gd name="T62" fmla="*/ 397 w 400"/>
                <a:gd name="T63" fmla="*/ 9 h 133"/>
                <a:gd name="T64" fmla="*/ 391 w 400"/>
                <a:gd name="T65" fmla="*/ 13 h 133"/>
                <a:gd name="T66" fmla="*/ 377 w 400"/>
                <a:gd name="T67" fmla="*/ 30 h 133"/>
                <a:gd name="T68" fmla="*/ 360 w 400"/>
                <a:gd name="T69" fmla="*/ 44 h 133"/>
                <a:gd name="T70" fmla="*/ 343 w 400"/>
                <a:gd name="T71" fmla="*/ 57 h 133"/>
                <a:gd name="T72" fmla="*/ 324 w 400"/>
                <a:gd name="T73" fmla="*/ 66 h 133"/>
                <a:gd name="T74" fmla="*/ 304 w 400"/>
                <a:gd name="T75" fmla="*/ 66 h 133"/>
                <a:gd name="T76" fmla="*/ 284 w 400"/>
                <a:gd name="T77" fmla="*/ 66 h 133"/>
                <a:gd name="T78" fmla="*/ 262 w 400"/>
                <a:gd name="T79" fmla="*/ 66 h 133"/>
                <a:gd name="T80" fmla="*/ 242 w 400"/>
                <a:gd name="T81" fmla="*/ 66 h 133"/>
                <a:gd name="T82" fmla="*/ 222 w 400"/>
                <a:gd name="T83" fmla="*/ 66 h 133"/>
                <a:gd name="T84" fmla="*/ 200 w 400"/>
                <a:gd name="T85" fmla="*/ 66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0"/>
                <a:gd name="T130" fmla="*/ 0 h 133"/>
                <a:gd name="T131" fmla="*/ 400 w 400"/>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0" h="133">
                  <a:moveTo>
                    <a:pt x="200" y="97"/>
                  </a:moveTo>
                  <a:lnTo>
                    <a:pt x="194" y="97"/>
                  </a:lnTo>
                  <a:lnTo>
                    <a:pt x="188" y="97"/>
                  </a:lnTo>
                  <a:lnTo>
                    <a:pt x="180" y="97"/>
                  </a:lnTo>
                  <a:lnTo>
                    <a:pt x="174" y="94"/>
                  </a:lnTo>
                  <a:lnTo>
                    <a:pt x="165" y="94"/>
                  </a:lnTo>
                  <a:lnTo>
                    <a:pt x="157" y="94"/>
                  </a:lnTo>
                  <a:lnTo>
                    <a:pt x="151" y="92"/>
                  </a:lnTo>
                  <a:lnTo>
                    <a:pt x="143" y="92"/>
                  </a:lnTo>
                  <a:lnTo>
                    <a:pt x="137" y="89"/>
                  </a:lnTo>
                  <a:lnTo>
                    <a:pt x="129" y="89"/>
                  </a:lnTo>
                  <a:lnTo>
                    <a:pt x="123" y="86"/>
                  </a:lnTo>
                  <a:lnTo>
                    <a:pt x="117" y="84"/>
                  </a:lnTo>
                  <a:lnTo>
                    <a:pt x="109" y="84"/>
                  </a:lnTo>
                  <a:lnTo>
                    <a:pt x="103" y="81"/>
                  </a:lnTo>
                  <a:lnTo>
                    <a:pt x="99" y="78"/>
                  </a:lnTo>
                  <a:lnTo>
                    <a:pt x="89" y="76"/>
                  </a:lnTo>
                  <a:lnTo>
                    <a:pt x="84" y="70"/>
                  </a:lnTo>
                  <a:lnTo>
                    <a:pt x="79" y="67"/>
                  </a:lnTo>
                  <a:lnTo>
                    <a:pt x="70" y="65"/>
                  </a:lnTo>
                  <a:lnTo>
                    <a:pt x="65" y="63"/>
                  </a:lnTo>
                  <a:lnTo>
                    <a:pt x="59" y="57"/>
                  </a:lnTo>
                  <a:lnTo>
                    <a:pt x="53" y="54"/>
                  </a:lnTo>
                  <a:lnTo>
                    <a:pt x="47" y="51"/>
                  </a:lnTo>
                  <a:lnTo>
                    <a:pt x="42" y="46"/>
                  </a:lnTo>
                  <a:lnTo>
                    <a:pt x="36" y="40"/>
                  </a:lnTo>
                  <a:lnTo>
                    <a:pt x="31" y="36"/>
                  </a:lnTo>
                  <a:lnTo>
                    <a:pt x="25" y="30"/>
                  </a:lnTo>
                  <a:lnTo>
                    <a:pt x="19" y="25"/>
                  </a:lnTo>
                  <a:lnTo>
                    <a:pt x="14" y="19"/>
                  </a:lnTo>
                  <a:lnTo>
                    <a:pt x="8" y="13"/>
                  </a:lnTo>
                  <a:lnTo>
                    <a:pt x="5" y="9"/>
                  </a:lnTo>
                  <a:lnTo>
                    <a:pt x="0" y="3"/>
                  </a:lnTo>
                  <a:lnTo>
                    <a:pt x="2" y="9"/>
                  </a:lnTo>
                  <a:lnTo>
                    <a:pt x="2" y="13"/>
                  </a:lnTo>
                  <a:lnTo>
                    <a:pt x="5" y="22"/>
                  </a:lnTo>
                  <a:lnTo>
                    <a:pt x="8" y="27"/>
                  </a:lnTo>
                  <a:lnTo>
                    <a:pt x="11" y="32"/>
                  </a:lnTo>
                  <a:lnTo>
                    <a:pt x="14" y="38"/>
                  </a:lnTo>
                  <a:lnTo>
                    <a:pt x="19" y="46"/>
                  </a:lnTo>
                  <a:lnTo>
                    <a:pt x="22" y="51"/>
                  </a:lnTo>
                  <a:lnTo>
                    <a:pt x="25" y="57"/>
                  </a:lnTo>
                  <a:lnTo>
                    <a:pt x="31" y="63"/>
                  </a:lnTo>
                  <a:lnTo>
                    <a:pt x="36" y="67"/>
                  </a:lnTo>
                  <a:lnTo>
                    <a:pt x="42" y="73"/>
                  </a:lnTo>
                  <a:lnTo>
                    <a:pt x="47" y="78"/>
                  </a:lnTo>
                  <a:lnTo>
                    <a:pt x="53" y="84"/>
                  </a:lnTo>
                  <a:lnTo>
                    <a:pt x="59" y="89"/>
                  </a:lnTo>
                  <a:lnTo>
                    <a:pt x="65" y="92"/>
                  </a:lnTo>
                  <a:lnTo>
                    <a:pt x="70" y="97"/>
                  </a:lnTo>
                  <a:lnTo>
                    <a:pt x="79" y="103"/>
                  </a:lnTo>
                  <a:lnTo>
                    <a:pt x="84" y="105"/>
                  </a:lnTo>
                  <a:lnTo>
                    <a:pt x="93" y="111"/>
                  </a:lnTo>
                  <a:lnTo>
                    <a:pt x="99" y="113"/>
                  </a:lnTo>
                  <a:lnTo>
                    <a:pt x="107" y="116"/>
                  </a:lnTo>
                  <a:lnTo>
                    <a:pt x="115" y="119"/>
                  </a:lnTo>
                  <a:lnTo>
                    <a:pt x="123" y="121"/>
                  </a:lnTo>
                  <a:lnTo>
                    <a:pt x="131" y="124"/>
                  </a:lnTo>
                  <a:lnTo>
                    <a:pt x="141" y="126"/>
                  </a:lnTo>
                  <a:lnTo>
                    <a:pt x="149" y="130"/>
                  </a:lnTo>
                  <a:lnTo>
                    <a:pt x="160" y="130"/>
                  </a:lnTo>
                  <a:lnTo>
                    <a:pt x="169" y="132"/>
                  </a:lnTo>
                  <a:lnTo>
                    <a:pt x="180" y="132"/>
                  </a:lnTo>
                  <a:lnTo>
                    <a:pt x="188" y="132"/>
                  </a:lnTo>
                  <a:lnTo>
                    <a:pt x="200" y="132"/>
                  </a:lnTo>
                  <a:lnTo>
                    <a:pt x="208" y="132"/>
                  </a:lnTo>
                  <a:lnTo>
                    <a:pt x="216" y="132"/>
                  </a:lnTo>
                  <a:lnTo>
                    <a:pt x="228" y="132"/>
                  </a:lnTo>
                  <a:lnTo>
                    <a:pt x="236" y="132"/>
                  </a:lnTo>
                  <a:lnTo>
                    <a:pt x="244" y="130"/>
                  </a:lnTo>
                  <a:lnTo>
                    <a:pt x="253" y="130"/>
                  </a:lnTo>
                  <a:lnTo>
                    <a:pt x="262" y="126"/>
                  </a:lnTo>
                  <a:lnTo>
                    <a:pt x="270" y="124"/>
                  </a:lnTo>
                  <a:lnTo>
                    <a:pt x="278" y="121"/>
                  </a:lnTo>
                  <a:lnTo>
                    <a:pt x="286" y="119"/>
                  </a:lnTo>
                  <a:lnTo>
                    <a:pt x="296" y="116"/>
                  </a:lnTo>
                  <a:lnTo>
                    <a:pt x="300" y="111"/>
                  </a:lnTo>
                  <a:lnTo>
                    <a:pt x="310" y="107"/>
                  </a:lnTo>
                  <a:lnTo>
                    <a:pt x="318" y="103"/>
                  </a:lnTo>
                  <a:lnTo>
                    <a:pt x="324" y="100"/>
                  </a:lnTo>
                  <a:lnTo>
                    <a:pt x="329" y="94"/>
                  </a:lnTo>
                  <a:lnTo>
                    <a:pt x="338" y="92"/>
                  </a:lnTo>
                  <a:lnTo>
                    <a:pt x="343" y="86"/>
                  </a:lnTo>
                  <a:lnTo>
                    <a:pt x="349" y="81"/>
                  </a:lnTo>
                  <a:lnTo>
                    <a:pt x="354" y="76"/>
                  </a:lnTo>
                  <a:lnTo>
                    <a:pt x="360" y="70"/>
                  </a:lnTo>
                  <a:lnTo>
                    <a:pt x="366" y="65"/>
                  </a:lnTo>
                  <a:lnTo>
                    <a:pt x="371" y="59"/>
                  </a:lnTo>
                  <a:lnTo>
                    <a:pt x="374" y="51"/>
                  </a:lnTo>
                  <a:lnTo>
                    <a:pt x="380" y="46"/>
                  </a:lnTo>
                  <a:lnTo>
                    <a:pt x="383" y="40"/>
                  </a:lnTo>
                  <a:lnTo>
                    <a:pt x="385" y="36"/>
                  </a:lnTo>
                  <a:lnTo>
                    <a:pt x="391" y="27"/>
                  </a:lnTo>
                  <a:lnTo>
                    <a:pt x="394" y="22"/>
                  </a:lnTo>
                  <a:lnTo>
                    <a:pt x="394" y="13"/>
                  </a:lnTo>
                  <a:lnTo>
                    <a:pt x="397" y="9"/>
                  </a:lnTo>
                  <a:lnTo>
                    <a:pt x="399" y="0"/>
                  </a:lnTo>
                  <a:lnTo>
                    <a:pt x="394" y="6"/>
                  </a:lnTo>
                  <a:lnTo>
                    <a:pt x="391" y="13"/>
                  </a:lnTo>
                  <a:lnTo>
                    <a:pt x="385" y="19"/>
                  </a:lnTo>
                  <a:lnTo>
                    <a:pt x="380" y="25"/>
                  </a:lnTo>
                  <a:lnTo>
                    <a:pt x="377" y="30"/>
                  </a:lnTo>
                  <a:lnTo>
                    <a:pt x="371" y="36"/>
                  </a:lnTo>
                  <a:lnTo>
                    <a:pt x="366" y="38"/>
                  </a:lnTo>
                  <a:lnTo>
                    <a:pt x="360" y="44"/>
                  </a:lnTo>
                  <a:lnTo>
                    <a:pt x="354" y="49"/>
                  </a:lnTo>
                  <a:lnTo>
                    <a:pt x="349" y="51"/>
                  </a:lnTo>
                  <a:lnTo>
                    <a:pt x="343" y="57"/>
                  </a:lnTo>
                  <a:lnTo>
                    <a:pt x="338" y="59"/>
                  </a:lnTo>
                  <a:lnTo>
                    <a:pt x="329" y="65"/>
                  </a:lnTo>
                  <a:lnTo>
                    <a:pt x="324" y="67"/>
                  </a:lnTo>
                  <a:lnTo>
                    <a:pt x="318" y="70"/>
                  </a:lnTo>
                  <a:lnTo>
                    <a:pt x="312" y="73"/>
                  </a:lnTo>
                  <a:lnTo>
                    <a:pt x="304" y="76"/>
                  </a:lnTo>
                  <a:lnTo>
                    <a:pt x="298" y="78"/>
                  </a:lnTo>
                  <a:lnTo>
                    <a:pt x="290" y="81"/>
                  </a:lnTo>
                  <a:lnTo>
                    <a:pt x="284" y="84"/>
                  </a:lnTo>
                  <a:lnTo>
                    <a:pt x="278" y="86"/>
                  </a:lnTo>
                  <a:lnTo>
                    <a:pt x="270" y="86"/>
                  </a:lnTo>
                  <a:lnTo>
                    <a:pt x="262" y="89"/>
                  </a:lnTo>
                  <a:lnTo>
                    <a:pt x="256" y="92"/>
                  </a:lnTo>
                  <a:lnTo>
                    <a:pt x="248" y="92"/>
                  </a:lnTo>
                  <a:lnTo>
                    <a:pt x="242" y="94"/>
                  </a:lnTo>
                  <a:lnTo>
                    <a:pt x="236" y="94"/>
                  </a:lnTo>
                  <a:lnTo>
                    <a:pt x="228" y="94"/>
                  </a:lnTo>
                  <a:lnTo>
                    <a:pt x="222" y="97"/>
                  </a:lnTo>
                  <a:lnTo>
                    <a:pt x="214" y="97"/>
                  </a:lnTo>
                  <a:lnTo>
                    <a:pt x="208" y="97"/>
                  </a:lnTo>
                  <a:lnTo>
                    <a:pt x="200" y="97"/>
                  </a:lnTo>
                </a:path>
              </a:pathLst>
            </a:custGeom>
            <a:solidFill>
              <a:srgbClr val="FFD900"/>
            </a:solidFill>
            <a:ln w="12700" cap="rnd">
              <a:solidFill>
                <a:schemeClr val="tx2"/>
              </a:solidFill>
              <a:round/>
              <a:headEnd/>
              <a:tailEnd/>
            </a:ln>
          </p:spPr>
          <p:txBody>
            <a:bodyPr/>
            <a:lstStyle/>
            <a:p>
              <a:endParaRPr lang="fr-FR"/>
            </a:p>
          </p:txBody>
        </p:sp>
        <p:sp>
          <p:nvSpPr>
            <p:cNvPr id="55319" name="Freeform 13"/>
            <p:cNvSpPr>
              <a:spLocks/>
            </p:cNvSpPr>
            <p:nvPr/>
          </p:nvSpPr>
          <p:spPr bwMode="auto">
            <a:xfrm>
              <a:off x="3036" y="2552"/>
              <a:ext cx="412" cy="142"/>
            </a:xfrm>
            <a:custGeom>
              <a:avLst/>
              <a:gdLst>
                <a:gd name="T0" fmla="*/ 263 w 409"/>
                <a:gd name="T1" fmla="*/ 104 h 142"/>
                <a:gd name="T2" fmla="*/ 217 w 409"/>
                <a:gd name="T3" fmla="*/ 100 h 142"/>
                <a:gd name="T4" fmla="*/ 191 w 409"/>
                <a:gd name="T5" fmla="*/ 98 h 142"/>
                <a:gd name="T6" fmla="*/ 168 w 409"/>
                <a:gd name="T7" fmla="*/ 92 h 142"/>
                <a:gd name="T8" fmla="*/ 148 w 409"/>
                <a:gd name="T9" fmla="*/ 84 h 142"/>
                <a:gd name="T10" fmla="*/ 128 w 409"/>
                <a:gd name="T11" fmla="*/ 75 h 142"/>
                <a:gd name="T12" fmla="*/ 66 w 409"/>
                <a:gd name="T13" fmla="*/ 67 h 142"/>
                <a:gd name="T14" fmla="*/ 48 w 409"/>
                <a:gd name="T15" fmla="*/ 53 h 142"/>
                <a:gd name="T16" fmla="*/ 31 w 409"/>
                <a:gd name="T17" fmla="*/ 38 h 142"/>
                <a:gd name="T18" fmla="*/ 14 w 409"/>
                <a:gd name="T19" fmla="*/ 20 h 142"/>
                <a:gd name="T20" fmla="*/ 0 w 409"/>
                <a:gd name="T21" fmla="*/ 0 h 142"/>
                <a:gd name="T22" fmla="*/ 5 w 409"/>
                <a:gd name="T23" fmla="*/ 20 h 142"/>
                <a:gd name="T24" fmla="*/ 17 w 409"/>
                <a:gd name="T25" fmla="*/ 41 h 142"/>
                <a:gd name="T26" fmla="*/ 29 w 409"/>
                <a:gd name="T27" fmla="*/ 61 h 142"/>
                <a:gd name="T28" fmla="*/ 43 w 409"/>
                <a:gd name="T29" fmla="*/ 78 h 142"/>
                <a:gd name="T30" fmla="*/ 60 w 409"/>
                <a:gd name="T31" fmla="*/ 92 h 142"/>
                <a:gd name="T32" fmla="*/ 122 w 409"/>
                <a:gd name="T33" fmla="*/ 106 h 142"/>
                <a:gd name="T34" fmla="*/ 145 w 409"/>
                <a:gd name="T35" fmla="*/ 121 h 142"/>
                <a:gd name="T36" fmla="*/ 168 w 409"/>
                <a:gd name="T37" fmla="*/ 129 h 142"/>
                <a:gd name="T38" fmla="*/ 197 w 409"/>
                <a:gd name="T39" fmla="*/ 139 h 142"/>
                <a:gd name="T40" fmla="*/ 247 w 409"/>
                <a:gd name="T41" fmla="*/ 141 h 142"/>
                <a:gd name="T42" fmla="*/ 296 w 409"/>
                <a:gd name="T43" fmla="*/ 141 h 142"/>
                <a:gd name="T44" fmla="*/ 325 w 409"/>
                <a:gd name="T45" fmla="*/ 141 h 142"/>
                <a:gd name="T46" fmla="*/ 357 w 409"/>
                <a:gd name="T47" fmla="*/ 135 h 142"/>
                <a:gd name="T48" fmla="*/ 395 w 409"/>
                <a:gd name="T49" fmla="*/ 124 h 142"/>
                <a:gd name="T50" fmla="*/ 431 w 409"/>
                <a:gd name="T51" fmla="*/ 115 h 142"/>
                <a:gd name="T52" fmla="*/ 465 w 409"/>
                <a:gd name="T53" fmla="*/ 100 h 142"/>
                <a:gd name="T54" fmla="*/ 483 w 409"/>
                <a:gd name="T55" fmla="*/ 86 h 142"/>
                <a:gd name="T56" fmla="*/ 507 w 409"/>
                <a:gd name="T57" fmla="*/ 69 h 142"/>
                <a:gd name="T58" fmla="*/ 527 w 409"/>
                <a:gd name="T59" fmla="*/ 49 h 142"/>
                <a:gd name="T60" fmla="*/ 542 w 409"/>
                <a:gd name="T61" fmla="*/ 29 h 142"/>
                <a:gd name="T62" fmla="*/ 550 w 409"/>
                <a:gd name="T63" fmla="*/ 6 h 142"/>
                <a:gd name="T64" fmla="*/ 542 w 409"/>
                <a:gd name="T65" fmla="*/ 12 h 142"/>
                <a:gd name="T66" fmla="*/ 522 w 409"/>
                <a:gd name="T67" fmla="*/ 29 h 142"/>
                <a:gd name="T68" fmla="*/ 499 w 409"/>
                <a:gd name="T69" fmla="*/ 47 h 142"/>
                <a:gd name="T70" fmla="*/ 476 w 409"/>
                <a:gd name="T71" fmla="*/ 57 h 142"/>
                <a:gd name="T72" fmla="*/ 452 w 409"/>
                <a:gd name="T73" fmla="*/ 72 h 142"/>
                <a:gd name="T74" fmla="*/ 422 w 409"/>
                <a:gd name="T75" fmla="*/ 81 h 142"/>
                <a:gd name="T76" fmla="*/ 390 w 409"/>
                <a:gd name="T77" fmla="*/ 90 h 142"/>
                <a:gd name="T78" fmla="*/ 360 w 409"/>
                <a:gd name="T79" fmla="*/ 96 h 142"/>
                <a:gd name="T80" fmla="*/ 331 w 409"/>
                <a:gd name="T81" fmla="*/ 98 h 142"/>
                <a:gd name="T82" fmla="*/ 311 w 409"/>
                <a:gd name="T83" fmla="*/ 100 h 142"/>
                <a:gd name="T84" fmla="*/ 290 w 409"/>
                <a:gd name="T85" fmla="*/ 104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9"/>
                <a:gd name="T130" fmla="*/ 0 h 142"/>
                <a:gd name="T131" fmla="*/ 409 w 409"/>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9" h="142">
                  <a:moveTo>
                    <a:pt x="206" y="104"/>
                  </a:moveTo>
                  <a:lnTo>
                    <a:pt x="198" y="104"/>
                  </a:lnTo>
                  <a:lnTo>
                    <a:pt x="192" y="104"/>
                  </a:lnTo>
                  <a:lnTo>
                    <a:pt x="184" y="100"/>
                  </a:lnTo>
                  <a:lnTo>
                    <a:pt x="178" y="100"/>
                  </a:lnTo>
                  <a:lnTo>
                    <a:pt x="169" y="100"/>
                  </a:lnTo>
                  <a:lnTo>
                    <a:pt x="163" y="98"/>
                  </a:lnTo>
                  <a:lnTo>
                    <a:pt x="155" y="98"/>
                  </a:lnTo>
                  <a:lnTo>
                    <a:pt x="149" y="98"/>
                  </a:lnTo>
                  <a:lnTo>
                    <a:pt x="140" y="96"/>
                  </a:lnTo>
                  <a:lnTo>
                    <a:pt x="134" y="92"/>
                  </a:lnTo>
                  <a:lnTo>
                    <a:pt x="126" y="92"/>
                  </a:lnTo>
                  <a:lnTo>
                    <a:pt x="120" y="90"/>
                  </a:lnTo>
                  <a:lnTo>
                    <a:pt x="112" y="86"/>
                  </a:lnTo>
                  <a:lnTo>
                    <a:pt x="106" y="84"/>
                  </a:lnTo>
                  <a:lnTo>
                    <a:pt x="101" y="81"/>
                  </a:lnTo>
                  <a:lnTo>
                    <a:pt x="91" y="78"/>
                  </a:lnTo>
                  <a:lnTo>
                    <a:pt x="86" y="75"/>
                  </a:lnTo>
                  <a:lnTo>
                    <a:pt x="80" y="72"/>
                  </a:lnTo>
                  <a:lnTo>
                    <a:pt x="74" y="69"/>
                  </a:lnTo>
                  <a:lnTo>
                    <a:pt x="66" y="67"/>
                  </a:lnTo>
                  <a:lnTo>
                    <a:pt x="60" y="61"/>
                  </a:lnTo>
                  <a:lnTo>
                    <a:pt x="54" y="57"/>
                  </a:lnTo>
                  <a:lnTo>
                    <a:pt x="48" y="53"/>
                  </a:lnTo>
                  <a:lnTo>
                    <a:pt x="43" y="49"/>
                  </a:lnTo>
                  <a:lnTo>
                    <a:pt x="37" y="43"/>
                  </a:lnTo>
                  <a:lnTo>
                    <a:pt x="31" y="38"/>
                  </a:lnTo>
                  <a:lnTo>
                    <a:pt x="25" y="32"/>
                  </a:lnTo>
                  <a:lnTo>
                    <a:pt x="19" y="26"/>
                  </a:lnTo>
                  <a:lnTo>
                    <a:pt x="14" y="20"/>
                  </a:lnTo>
                  <a:lnTo>
                    <a:pt x="11" y="14"/>
                  </a:lnTo>
                  <a:lnTo>
                    <a:pt x="5" y="10"/>
                  </a:lnTo>
                  <a:lnTo>
                    <a:pt x="0" y="0"/>
                  </a:lnTo>
                  <a:lnTo>
                    <a:pt x="2" y="10"/>
                  </a:lnTo>
                  <a:lnTo>
                    <a:pt x="5" y="14"/>
                  </a:lnTo>
                  <a:lnTo>
                    <a:pt x="5" y="20"/>
                  </a:lnTo>
                  <a:lnTo>
                    <a:pt x="8" y="29"/>
                  </a:lnTo>
                  <a:lnTo>
                    <a:pt x="11" y="35"/>
                  </a:lnTo>
                  <a:lnTo>
                    <a:pt x="17" y="41"/>
                  </a:lnTo>
                  <a:lnTo>
                    <a:pt x="19" y="47"/>
                  </a:lnTo>
                  <a:lnTo>
                    <a:pt x="23" y="55"/>
                  </a:lnTo>
                  <a:lnTo>
                    <a:pt x="29" y="61"/>
                  </a:lnTo>
                  <a:lnTo>
                    <a:pt x="31" y="67"/>
                  </a:lnTo>
                  <a:lnTo>
                    <a:pt x="37" y="72"/>
                  </a:lnTo>
                  <a:lnTo>
                    <a:pt x="43" y="78"/>
                  </a:lnTo>
                  <a:lnTo>
                    <a:pt x="48" y="84"/>
                  </a:lnTo>
                  <a:lnTo>
                    <a:pt x="54" y="90"/>
                  </a:lnTo>
                  <a:lnTo>
                    <a:pt x="60" y="92"/>
                  </a:lnTo>
                  <a:lnTo>
                    <a:pt x="66" y="98"/>
                  </a:lnTo>
                  <a:lnTo>
                    <a:pt x="74" y="104"/>
                  </a:lnTo>
                  <a:lnTo>
                    <a:pt x="80" y="106"/>
                  </a:lnTo>
                  <a:lnTo>
                    <a:pt x="86" y="112"/>
                  </a:lnTo>
                  <a:lnTo>
                    <a:pt x="95" y="115"/>
                  </a:lnTo>
                  <a:lnTo>
                    <a:pt x="103" y="121"/>
                  </a:lnTo>
                  <a:lnTo>
                    <a:pt x="109" y="124"/>
                  </a:lnTo>
                  <a:lnTo>
                    <a:pt x="118" y="127"/>
                  </a:lnTo>
                  <a:lnTo>
                    <a:pt x="126" y="129"/>
                  </a:lnTo>
                  <a:lnTo>
                    <a:pt x="134" y="133"/>
                  </a:lnTo>
                  <a:lnTo>
                    <a:pt x="144" y="135"/>
                  </a:lnTo>
                  <a:lnTo>
                    <a:pt x="155" y="139"/>
                  </a:lnTo>
                  <a:lnTo>
                    <a:pt x="163" y="139"/>
                  </a:lnTo>
                  <a:lnTo>
                    <a:pt x="173" y="141"/>
                  </a:lnTo>
                  <a:lnTo>
                    <a:pt x="184" y="141"/>
                  </a:lnTo>
                  <a:lnTo>
                    <a:pt x="192" y="141"/>
                  </a:lnTo>
                  <a:lnTo>
                    <a:pt x="204" y="141"/>
                  </a:lnTo>
                  <a:lnTo>
                    <a:pt x="212" y="141"/>
                  </a:lnTo>
                  <a:lnTo>
                    <a:pt x="224" y="141"/>
                  </a:lnTo>
                  <a:lnTo>
                    <a:pt x="233" y="141"/>
                  </a:lnTo>
                  <a:lnTo>
                    <a:pt x="241" y="141"/>
                  </a:lnTo>
                  <a:lnTo>
                    <a:pt x="250" y="139"/>
                  </a:lnTo>
                  <a:lnTo>
                    <a:pt x="259" y="135"/>
                  </a:lnTo>
                  <a:lnTo>
                    <a:pt x="268" y="135"/>
                  </a:lnTo>
                  <a:lnTo>
                    <a:pt x="276" y="133"/>
                  </a:lnTo>
                  <a:lnTo>
                    <a:pt x="284" y="129"/>
                  </a:lnTo>
                  <a:lnTo>
                    <a:pt x="293" y="124"/>
                  </a:lnTo>
                  <a:lnTo>
                    <a:pt x="302" y="124"/>
                  </a:lnTo>
                  <a:lnTo>
                    <a:pt x="311" y="118"/>
                  </a:lnTo>
                  <a:lnTo>
                    <a:pt x="317" y="115"/>
                  </a:lnTo>
                  <a:lnTo>
                    <a:pt x="325" y="110"/>
                  </a:lnTo>
                  <a:lnTo>
                    <a:pt x="331" y="106"/>
                  </a:lnTo>
                  <a:lnTo>
                    <a:pt x="340" y="100"/>
                  </a:lnTo>
                  <a:lnTo>
                    <a:pt x="346" y="96"/>
                  </a:lnTo>
                  <a:lnTo>
                    <a:pt x="350" y="90"/>
                  </a:lnTo>
                  <a:lnTo>
                    <a:pt x="356" y="86"/>
                  </a:lnTo>
                  <a:lnTo>
                    <a:pt x="365" y="81"/>
                  </a:lnTo>
                  <a:lnTo>
                    <a:pt x="368" y="75"/>
                  </a:lnTo>
                  <a:lnTo>
                    <a:pt x="374" y="69"/>
                  </a:lnTo>
                  <a:lnTo>
                    <a:pt x="379" y="61"/>
                  </a:lnTo>
                  <a:lnTo>
                    <a:pt x="385" y="55"/>
                  </a:lnTo>
                  <a:lnTo>
                    <a:pt x="389" y="49"/>
                  </a:lnTo>
                  <a:lnTo>
                    <a:pt x="391" y="43"/>
                  </a:lnTo>
                  <a:lnTo>
                    <a:pt x="397" y="35"/>
                  </a:lnTo>
                  <a:lnTo>
                    <a:pt x="400" y="29"/>
                  </a:lnTo>
                  <a:lnTo>
                    <a:pt x="403" y="20"/>
                  </a:lnTo>
                  <a:lnTo>
                    <a:pt x="406" y="14"/>
                  </a:lnTo>
                  <a:lnTo>
                    <a:pt x="406" y="6"/>
                  </a:lnTo>
                  <a:lnTo>
                    <a:pt x="408" y="0"/>
                  </a:lnTo>
                  <a:lnTo>
                    <a:pt x="406" y="6"/>
                  </a:lnTo>
                  <a:lnTo>
                    <a:pt x="400" y="12"/>
                  </a:lnTo>
                  <a:lnTo>
                    <a:pt x="394" y="18"/>
                  </a:lnTo>
                  <a:lnTo>
                    <a:pt x="391" y="24"/>
                  </a:lnTo>
                  <a:lnTo>
                    <a:pt x="385" y="29"/>
                  </a:lnTo>
                  <a:lnTo>
                    <a:pt x="379" y="35"/>
                  </a:lnTo>
                  <a:lnTo>
                    <a:pt x="374" y="41"/>
                  </a:lnTo>
                  <a:lnTo>
                    <a:pt x="368" y="47"/>
                  </a:lnTo>
                  <a:lnTo>
                    <a:pt x="362" y="49"/>
                  </a:lnTo>
                  <a:lnTo>
                    <a:pt x="356" y="55"/>
                  </a:lnTo>
                  <a:lnTo>
                    <a:pt x="350" y="57"/>
                  </a:lnTo>
                  <a:lnTo>
                    <a:pt x="346" y="63"/>
                  </a:lnTo>
                  <a:lnTo>
                    <a:pt x="340" y="67"/>
                  </a:lnTo>
                  <a:lnTo>
                    <a:pt x="331" y="72"/>
                  </a:lnTo>
                  <a:lnTo>
                    <a:pt x="325" y="75"/>
                  </a:lnTo>
                  <a:lnTo>
                    <a:pt x="319" y="78"/>
                  </a:lnTo>
                  <a:lnTo>
                    <a:pt x="311" y="81"/>
                  </a:lnTo>
                  <a:lnTo>
                    <a:pt x="305" y="84"/>
                  </a:lnTo>
                  <a:lnTo>
                    <a:pt x="299" y="86"/>
                  </a:lnTo>
                  <a:lnTo>
                    <a:pt x="290" y="90"/>
                  </a:lnTo>
                  <a:lnTo>
                    <a:pt x="284" y="90"/>
                  </a:lnTo>
                  <a:lnTo>
                    <a:pt x="276" y="92"/>
                  </a:lnTo>
                  <a:lnTo>
                    <a:pt x="270" y="96"/>
                  </a:lnTo>
                  <a:lnTo>
                    <a:pt x="262" y="96"/>
                  </a:lnTo>
                  <a:lnTo>
                    <a:pt x="256" y="98"/>
                  </a:lnTo>
                  <a:lnTo>
                    <a:pt x="247" y="98"/>
                  </a:lnTo>
                  <a:lnTo>
                    <a:pt x="241" y="100"/>
                  </a:lnTo>
                  <a:lnTo>
                    <a:pt x="233" y="100"/>
                  </a:lnTo>
                  <a:lnTo>
                    <a:pt x="227" y="100"/>
                  </a:lnTo>
                  <a:lnTo>
                    <a:pt x="218" y="104"/>
                  </a:lnTo>
                  <a:lnTo>
                    <a:pt x="212" y="104"/>
                  </a:lnTo>
                  <a:lnTo>
                    <a:pt x="206" y="104"/>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20" name="Freeform 14"/>
            <p:cNvSpPr>
              <a:spLocks/>
            </p:cNvSpPr>
            <p:nvPr/>
          </p:nvSpPr>
          <p:spPr bwMode="auto">
            <a:xfrm>
              <a:off x="3019" y="2276"/>
              <a:ext cx="452" cy="372"/>
            </a:xfrm>
            <a:custGeom>
              <a:avLst/>
              <a:gdLst>
                <a:gd name="T0" fmla="*/ 200 w 452"/>
                <a:gd name="T1" fmla="*/ 0 h 372"/>
                <a:gd name="T2" fmla="*/ 169 w 452"/>
                <a:gd name="T3" fmla="*/ 6 h 372"/>
                <a:gd name="T4" fmla="*/ 139 w 452"/>
                <a:gd name="T5" fmla="*/ 14 h 372"/>
                <a:gd name="T6" fmla="*/ 107 w 452"/>
                <a:gd name="T7" fmla="*/ 26 h 372"/>
                <a:gd name="T8" fmla="*/ 82 w 452"/>
                <a:gd name="T9" fmla="*/ 42 h 372"/>
                <a:gd name="T10" fmla="*/ 59 w 452"/>
                <a:gd name="T11" fmla="*/ 60 h 372"/>
                <a:gd name="T12" fmla="*/ 36 w 452"/>
                <a:gd name="T13" fmla="*/ 82 h 372"/>
                <a:gd name="T14" fmla="*/ 22 w 452"/>
                <a:gd name="T15" fmla="*/ 104 h 372"/>
                <a:gd name="T16" fmla="*/ 8 w 452"/>
                <a:gd name="T17" fmla="*/ 130 h 372"/>
                <a:gd name="T18" fmla="*/ 2 w 452"/>
                <a:gd name="T19" fmla="*/ 158 h 372"/>
                <a:gd name="T20" fmla="*/ 0 w 452"/>
                <a:gd name="T21" fmla="*/ 186 h 372"/>
                <a:gd name="T22" fmla="*/ 2 w 452"/>
                <a:gd name="T23" fmla="*/ 213 h 372"/>
                <a:gd name="T24" fmla="*/ 8 w 452"/>
                <a:gd name="T25" fmla="*/ 239 h 372"/>
                <a:gd name="T26" fmla="*/ 22 w 452"/>
                <a:gd name="T27" fmla="*/ 264 h 372"/>
                <a:gd name="T28" fmla="*/ 36 w 452"/>
                <a:gd name="T29" fmla="*/ 289 h 372"/>
                <a:gd name="T30" fmla="*/ 59 w 452"/>
                <a:gd name="T31" fmla="*/ 309 h 372"/>
                <a:gd name="T32" fmla="*/ 82 w 452"/>
                <a:gd name="T33" fmla="*/ 329 h 372"/>
                <a:gd name="T34" fmla="*/ 107 w 452"/>
                <a:gd name="T35" fmla="*/ 343 h 372"/>
                <a:gd name="T36" fmla="*/ 139 w 452"/>
                <a:gd name="T37" fmla="*/ 357 h 372"/>
                <a:gd name="T38" fmla="*/ 169 w 452"/>
                <a:gd name="T39" fmla="*/ 365 h 372"/>
                <a:gd name="T40" fmla="*/ 200 w 452"/>
                <a:gd name="T41" fmla="*/ 371 h 372"/>
                <a:gd name="T42" fmla="*/ 237 w 452"/>
                <a:gd name="T43" fmla="*/ 371 h 372"/>
                <a:gd name="T44" fmla="*/ 270 w 452"/>
                <a:gd name="T45" fmla="*/ 365 h 372"/>
                <a:gd name="T46" fmla="*/ 302 w 452"/>
                <a:gd name="T47" fmla="*/ 359 h 372"/>
                <a:gd name="T48" fmla="*/ 332 w 452"/>
                <a:gd name="T49" fmla="*/ 349 h 372"/>
                <a:gd name="T50" fmla="*/ 358 w 452"/>
                <a:gd name="T51" fmla="*/ 335 h 372"/>
                <a:gd name="T52" fmla="*/ 383 w 452"/>
                <a:gd name="T53" fmla="*/ 315 h 372"/>
                <a:gd name="T54" fmla="*/ 406 w 452"/>
                <a:gd name="T55" fmla="*/ 295 h 372"/>
                <a:gd name="T56" fmla="*/ 423 w 452"/>
                <a:gd name="T57" fmla="*/ 273 h 372"/>
                <a:gd name="T58" fmla="*/ 437 w 452"/>
                <a:gd name="T59" fmla="*/ 247 h 372"/>
                <a:gd name="T60" fmla="*/ 445 w 452"/>
                <a:gd name="T61" fmla="*/ 222 h 372"/>
                <a:gd name="T62" fmla="*/ 451 w 452"/>
                <a:gd name="T63" fmla="*/ 194 h 372"/>
                <a:gd name="T64" fmla="*/ 449 w 452"/>
                <a:gd name="T65" fmla="*/ 166 h 372"/>
                <a:gd name="T66" fmla="*/ 443 w 452"/>
                <a:gd name="T67" fmla="*/ 138 h 372"/>
                <a:gd name="T68" fmla="*/ 431 w 452"/>
                <a:gd name="T69" fmla="*/ 112 h 372"/>
                <a:gd name="T70" fmla="*/ 417 w 452"/>
                <a:gd name="T71" fmla="*/ 88 h 372"/>
                <a:gd name="T72" fmla="*/ 397 w 452"/>
                <a:gd name="T73" fmla="*/ 68 h 372"/>
                <a:gd name="T74" fmla="*/ 375 w 452"/>
                <a:gd name="T75" fmla="*/ 48 h 372"/>
                <a:gd name="T76" fmla="*/ 350 w 452"/>
                <a:gd name="T77" fmla="*/ 32 h 372"/>
                <a:gd name="T78" fmla="*/ 322 w 452"/>
                <a:gd name="T79" fmla="*/ 18 h 372"/>
                <a:gd name="T80" fmla="*/ 290 w 452"/>
                <a:gd name="T81" fmla="*/ 8 h 372"/>
                <a:gd name="T82" fmla="*/ 260 w 452"/>
                <a:gd name="T83" fmla="*/ 4 h 372"/>
                <a:gd name="T84" fmla="*/ 226 w 452"/>
                <a:gd name="T85" fmla="*/ 0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2"/>
                <a:gd name="T130" fmla="*/ 0 h 372"/>
                <a:gd name="T131" fmla="*/ 452 w 452"/>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2" h="372">
                  <a:moveTo>
                    <a:pt x="226" y="0"/>
                  </a:moveTo>
                  <a:lnTo>
                    <a:pt x="214" y="0"/>
                  </a:lnTo>
                  <a:lnTo>
                    <a:pt x="200" y="0"/>
                  </a:lnTo>
                  <a:lnTo>
                    <a:pt x="191" y="4"/>
                  </a:lnTo>
                  <a:lnTo>
                    <a:pt x="181" y="4"/>
                  </a:lnTo>
                  <a:lnTo>
                    <a:pt x="169" y="6"/>
                  </a:lnTo>
                  <a:lnTo>
                    <a:pt x="157" y="8"/>
                  </a:lnTo>
                  <a:lnTo>
                    <a:pt x="147" y="12"/>
                  </a:lnTo>
                  <a:lnTo>
                    <a:pt x="139" y="14"/>
                  </a:lnTo>
                  <a:lnTo>
                    <a:pt x="127" y="18"/>
                  </a:lnTo>
                  <a:lnTo>
                    <a:pt x="119" y="22"/>
                  </a:lnTo>
                  <a:lnTo>
                    <a:pt x="107" y="26"/>
                  </a:lnTo>
                  <a:lnTo>
                    <a:pt x="99" y="32"/>
                  </a:lnTo>
                  <a:lnTo>
                    <a:pt x="90" y="36"/>
                  </a:lnTo>
                  <a:lnTo>
                    <a:pt x="82" y="42"/>
                  </a:lnTo>
                  <a:lnTo>
                    <a:pt x="73" y="48"/>
                  </a:lnTo>
                  <a:lnTo>
                    <a:pt x="65" y="54"/>
                  </a:lnTo>
                  <a:lnTo>
                    <a:pt x="59" y="60"/>
                  </a:lnTo>
                  <a:lnTo>
                    <a:pt x="51" y="68"/>
                  </a:lnTo>
                  <a:lnTo>
                    <a:pt x="45" y="74"/>
                  </a:lnTo>
                  <a:lnTo>
                    <a:pt x="36" y="82"/>
                  </a:lnTo>
                  <a:lnTo>
                    <a:pt x="31" y="88"/>
                  </a:lnTo>
                  <a:lnTo>
                    <a:pt x="26" y="96"/>
                  </a:lnTo>
                  <a:lnTo>
                    <a:pt x="22" y="104"/>
                  </a:lnTo>
                  <a:lnTo>
                    <a:pt x="16" y="112"/>
                  </a:lnTo>
                  <a:lnTo>
                    <a:pt x="14" y="121"/>
                  </a:lnTo>
                  <a:lnTo>
                    <a:pt x="8" y="130"/>
                  </a:lnTo>
                  <a:lnTo>
                    <a:pt x="6" y="138"/>
                  </a:lnTo>
                  <a:lnTo>
                    <a:pt x="2" y="149"/>
                  </a:lnTo>
                  <a:lnTo>
                    <a:pt x="2" y="158"/>
                  </a:lnTo>
                  <a:lnTo>
                    <a:pt x="0" y="166"/>
                  </a:lnTo>
                  <a:lnTo>
                    <a:pt x="0" y="174"/>
                  </a:lnTo>
                  <a:lnTo>
                    <a:pt x="0" y="186"/>
                  </a:lnTo>
                  <a:lnTo>
                    <a:pt x="0" y="194"/>
                  </a:lnTo>
                  <a:lnTo>
                    <a:pt x="0" y="205"/>
                  </a:lnTo>
                  <a:lnTo>
                    <a:pt x="2" y="213"/>
                  </a:lnTo>
                  <a:lnTo>
                    <a:pt x="2" y="222"/>
                  </a:lnTo>
                  <a:lnTo>
                    <a:pt x="6" y="231"/>
                  </a:lnTo>
                  <a:lnTo>
                    <a:pt x="8" y="239"/>
                  </a:lnTo>
                  <a:lnTo>
                    <a:pt x="14" y="247"/>
                  </a:lnTo>
                  <a:lnTo>
                    <a:pt x="16" y="255"/>
                  </a:lnTo>
                  <a:lnTo>
                    <a:pt x="22" y="264"/>
                  </a:lnTo>
                  <a:lnTo>
                    <a:pt x="26" y="273"/>
                  </a:lnTo>
                  <a:lnTo>
                    <a:pt x="31" y="281"/>
                  </a:lnTo>
                  <a:lnTo>
                    <a:pt x="36" y="289"/>
                  </a:lnTo>
                  <a:lnTo>
                    <a:pt x="45" y="295"/>
                  </a:lnTo>
                  <a:lnTo>
                    <a:pt x="51" y="303"/>
                  </a:lnTo>
                  <a:lnTo>
                    <a:pt x="59" y="309"/>
                  </a:lnTo>
                  <a:lnTo>
                    <a:pt x="65" y="315"/>
                  </a:lnTo>
                  <a:lnTo>
                    <a:pt x="73" y="323"/>
                  </a:lnTo>
                  <a:lnTo>
                    <a:pt x="82" y="329"/>
                  </a:lnTo>
                  <a:lnTo>
                    <a:pt x="90" y="335"/>
                  </a:lnTo>
                  <a:lnTo>
                    <a:pt x="99" y="339"/>
                  </a:lnTo>
                  <a:lnTo>
                    <a:pt x="107" y="343"/>
                  </a:lnTo>
                  <a:lnTo>
                    <a:pt x="119" y="349"/>
                  </a:lnTo>
                  <a:lnTo>
                    <a:pt x="127" y="351"/>
                  </a:lnTo>
                  <a:lnTo>
                    <a:pt x="139" y="357"/>
                  </a:lnTo>
                  <a:lnTo>
                    <a:pt x="147" y="359"/>
                  </a:lnTo>
                  <a:lnTo>
                    <a:pt x="157" y="363"/>
                  </a:lnTo>
                  <a:lnTo>
                    <a:pt x="169" y="365"/>
                  </a:lnTo>
                  <a:lnTo>
                    <a:pt x="181" y="365"/>
                  </a:lnTo>
                  <a:lnTo>
                    <a:pt x="191" y="367"/>
                  </a:lnTo>
                  <a:lnTo>
                    <a:pt x="200" y="371"/>
                  </a:lnTo>
                  <a:lnTo>
                    <a:pt x="214" y="371"/>
                  </a:lnTo>
                  <a:lnTo>
                    <a:pt x="226" y="371"/>
                  </a:lnTo>
                  <a:lnTo>
                    <a:pt x="237" y="371"/>
                  </a:lnTo>
                  <a:lnTo>
                    <a:pt x="248" y="371"/>
                  </a:lnTo>
                  <a:lnTo>
                    <a:pt x="260" y="367"/>
                  </a:lnTo>
                  <a:lnTo>
                    <a:pt x="270" y="365"/>
                  </a:lnTo>
                  <a:lnTo>
                    <a:pt x="282" y="365"/>
                  </a:lnTo>
                  <a:lnTo>
                    <a:pt x="290" y="363"/>
                  </a:lnTo>
                  <a:lnTo>
                    <a:pt x="302" y="359"/>
                  </a:lnTo>
                  <a:lnTo>
                    <a:pt x="312" y="357"/>
                  </a:lnTo>
                  <a:lnTo>
                    <a:pt x="322" y="351"/>
                  </a:lnTo>
                  <a:lnTo>
                    <a:pt x="332" y="349"/>
                  </a:lnTo>
                  <a:lnTo>
                    <a:pt x="341" y="343"/>
                  </a:lnTo>
                  <a:lnTo>
                    <a:pt x="350" y="339"/>
                  </a:lnTo>
                  <a:lnTo>
                    <a:pt x="358" y="335"/>
                  </a:lnTo>
                  <a:lnTo>
                    <a:pt x="366" y="329"/>
                  </a:lnTo>
                  <a:lnTo>
                    <a:pt x="375" y="323"/>
                  </a:lnTo>
                  <a:lnTo>
                    <a:pt x="383" y="315"/>
                  </a:lnTo>
                  <a:lnTo>
                    <a:pt x="392" y="309"/>
                  </a:lnTo>
                  <a:lnTo>
                    <a:pt x="397" y="303"/>
                  </a:lnTo>
                  <a:lnTo>
                    <a:pt x="406" y="295"/>
                  </a:lnTo>
                  <a:lnTo>
                    <a:pt x="411" y="289"/>
                  </a:lnTo>
                  <a:lnTo>
                    <a:pt x="417" y="281"/>
                  </a:lnTo>
                  <a:lnTo>
                    <a:pt x="423" y="273"/>
                  </a:lnTo>
                  <a:lnTo>
                    <a:pt x="429" y="264"/>
                  </a:lnTo>
                  <a:lnTo>
                    <a:pt x="431" y="255"/>
                  </a:lnTo>
                  <a:lnTo>
                    <a:pt x="437" y="247"/>
                  </a:lnTo>
                  <a:lnTo>
                    <a:pt x="439" y="239"/>
                  </a:lnTo>
                  <a:lnTo>
                    <a:pt x="443" y="231"/>
                  </a:lnTo>
                  <a:lnTo>
                    <a:pt x="445" y="222"/>
                  </a:lnTo>
                  <a:lnTo>
                    <a:pt x="449" y="213"/>
                  </a:lnTo>
                  <a:lnTo>
                    <a:pt x="449" y="205"/>
                  </a:lnTo>
                  <a:lnTo>
                    <a:pt x="451" y="194"/>
                  </a:lnTo>
                  <a:lnTo>
                    <a:pt x="451" y="186"/>
                  </a:lnTo>
                  <a:lnTo>
                    <a:pt x="451" y="174"/>
                  </a:lnTo>
                  <a:lnTo>
                    <a:pt x="449" y="166"/>
                  </a:lnTo>
                  <a:lnTo>
                    <a:pt x="449" y="158"/>
                  </a:lnTo>
                  <a:lnTo>
                    <a:pt x="445" y="149"/>
                  </a:lnTo>
                  <a:lnTo>
                    <a:pt x="443" y="138"/>
                  </a:lnTo>
                  <a:lnTo>
                    <a:pt x="439" y="130"/>
                  </a:lnTo>
                  <a:lnTo>
                    <a:pt x="437" y="121"/>
                  </a:lnTo>
                  <a:lnTo>
                    <a:pt x="431" y="112"/>
                  </a:lnTo>
                  <a:lnTo>
                    <a:pt x="429" y="104"/>
                  </a:lnTo>
                  <a:lnTo>
                    <a:pt x="423" y="96"/>
                  </a:lnTo>
                  <a:lnTo>
                    <a:pt x="417" y="88"/>
                  </a:lnTo>
                  <a:lnTo>
                    <a:pt x="411" y="82"/>
                  </a:lnTo>
                  <a:lnTo>
                    <a:pt x="406" y="74"/>
                  </a:lnTo>
                  <a:lnTo>
                    <a:pt x="397" y="68"/>
                  </a:lnTo>
                  <a:lnTo>
                    <a:pt x="392" y="60"/>
                  </a:lnTo>
                  <a:lnTo>
                    <a:pt x="383" y="54"/>
                  </a:lnTo>
                  <a:lnTo>
                    <a:pt x="375" y="48"/>
                  </a:lnTo>
                  <a:lnTo>
                    <a:pt x="366" y="42"/>
                  </a:lnTo>
                  <a:lnTo>
                    <a:pt x="358" y="36"/>
                  </a:lnTo>
                  <a:lnTo>
                    <a:pt x="350" y="32"/>
                  </a:lnTo>
                  <a:lnTo>
                    <a:pt x="341" y="26"/>
                  </a:lnTo>
                  <a:lnTo>
                    <a:pt x="332" y="22"/>
                  </a:lnTo>
                  <a:lnTo>
                    <a:pt x="322" y="18"/>
                  </a:lnTo>
                  <a:lnTo>
                    <a:pt x="312" y="14"/>
                  </a:lnTo>
                  <a:lnTo>
                    <a:pt x="302" y="12"/>
                  </a:lnTo>
                  <a:lnTo>
                    <a:pt x="290" y="8"/>
                  </a:lnTo>
                  <a:lnTo>
                    <a:pt x="282" y="6"/>
                  </a:lnTo>
                  <a:lnTo>
                    <a:pt x="270" y="4"/>
                  </a:lnTo>
                  <a:lnTo>
                    <a:pt x="260" y="4"/>
                  </a:lnTo>
                  <a:lnTo>
                    <a:pt x="248" y="0"/>
                  </a:lnTo>
                  <a:lnTo>
                    <a:pt x="237" y="0"/>
                  </a:lnTo>
                  <a:lnTo>
                    <a:pt x="226" y="0"/>
                  </a:lnTo>
                </a:path>
              </a:pathLst>
            </a:custGeom>
            <a:solidFill>
              <a:srgbClr val="FFD900"/>
            </a:solidFill>
            <a:ln w="12700" cap="rnd">
              <a:solidFill>
                <a:schemeClr val="tx2"/>
              </a:solidFill>
              <a:round/>
              <a:headEnd/>
              <a:tailEnd/>
            </a:ln>
          </p:spPr>
          <p:txBody>
            <a:bodyPr/>
            <a:lstStyle/>
            <a:p>
              <a:endParaRPr lang="fr-FR"/>
            </a:p>
          </p:txBody>
        </p:sp>
        <p:sp>
          <p:nvSpPr>
            <p:cNvPr id="55321" name="Freeform 15"/>
            <p:cNvSpPr>
              <a:spLocks/>
            </p:cNvSpPr>
            <p:nvPr/>
          </p:nvSpPr>
          <p:spPr bwMode="auto">
            <a:xfrm>
              <a:off x="3009" y="2274"/>
              <a:ext cx="459" cy="381"/>
            </a:xfrm>
            <a:custGeom>
              <a:avLst/>
              <a:gdLst>
                <a:gd name="T0" fmla="*/ 166 w 462"/>
                <a:gd name="T1" fmla="*/ 2 h 383"/>
                <a:gd name="T2" fmla="*/ 131 w 462"/>
                <a:gd name="T3" fmla="*/ 6 h 383"/>
                <a:gd name="T4" fmla="*/ 100 w 462"/>
                <a:gd name="T5" fmla="*/ 17 h 383"/>
                <a:gd name="T6" fmla="*/ 77 w 462"/>
                <a:gd name="T7" fmla="*/ 29 h 383"/>
                <a:gd name="T8" fmla="*/ 77 w 462"/>
                <a:gd name="T9" fmla="*/ 46 h 383"/>
                <a:gd name="T10" fmla="*/ 60 w 462"/>
                <a:gd name="T11" fmla="*/ 63 h 383"/>
                <a:gd name="T12" fmla="*/ 41 w 462"/>
                <a:gd name="T13" fmla="*/ 86 h 383"/>
                <a:gd name="T14" fmla="*/ 23 w 462"/>
                <a:gd name="T15" fmla="*/ 95 h 383"/>
                <a:gd name="T16" fmla="*/ 12 w 462"/>
                <a:gd name="T17" fmla="*/ 95 h 383"/>
                <a:gd name="T18" fmla="*/ 2 w 462"/>
                <a:gd name="T19" fmla="*/ 118 h 383"/>
                <a:gd name="T20" fmla="*/ 0 w 462"/>
                <a:gd name="T21" fmla="*/ 151 h 383"/>
                <a:gd name="T22" fmla="*/ 2 w 462"/>
                <a:gd name="T23" fmla="*/ 176 h 383"/>
                <a:gd name="T24" fmla="*/ 12 w 462"/>
                <a:gd name="T25" fmla="*/ 205 h 383"/>
                <a:gd name="T26" fmla="*/ 23 w 462"/>
                <a:gd name="T27" fmla="*/ 231 h 383"/>
                <a:gd name="T28" fmla="*/ 41 w 462"/>
                <a:gd name="T29" fmla="*/ 249 h 383"/>
                <a:gd name="T30" fmla="*/ 60 w 462"/>
                <a:gd name="T31" fmla="*/ 261 h 383"/>
                <a:gd name="T32" fmla="*/ 77 w 462"/>
                <a:gd name="T33" fmla="*/ 269 h 383"/>
                <a:gd name="T34" fmla="*/ 77 w 462"/>
                <a:gd name="T35" fmla="*/ 278 h 383"/>
                <a:gd name="T36" fmla="*/ 100 w 462"/>
                <a:gd name="T37" fmla="*/ 285 h 383"/>
                <a:gd name="T38" fmla="*/ 131 w 462"/>
                <a:gd name="T39" fmla="*/ 290 h 383"/>
                <a:gd name="T40" fmla="*/ 166 w 462"/>
                <a:gd name="T41" fmla="*/ 294 h 383"/>
                <a:gd name="T42" fmla="*/ 195 w 462"/>
                <a:gd name="T43" fmla="*/ 298 h 383"/>
                <a:gd name="T44" fmla="*/ 211 w 462"/>
                <a:gd name="T45" fmla="*/ 292 h 383"/>
                <a:gd name="T46" fmla="*/ 228 w 462"/>
                <a:gd name="T47" fmla="*/ 285 h 383"/>
                <a:gd name="T48" fmla="*/ 256 w 462"/>
                <a:gd name="T49" fmla="*/ 281 h 383"/>
                <a:gd name="T50" fmla="*/ 285 w 462"/>
                <a:gd name="T51" fmla="*/ 272 h 383"/>
                <a:gd name="T52" fmla="*/ 305 w 462"/>
                <a:gd name="T53" fmla="*/ 264 h 383"/>
                <a:gd name="T54" fmla="*/ 321 w 462"/>
                <a:gd name="T55" fmla="*/ 253 h 383"/>
                <a:gd name="T56" fmla="*/ 332 w 462"/>
                <a:gd name="T57" fmla="*/ 239 h 383"/>
                <a:gd name="T58" fmla="*/ 342 w 462"/>
                <a:gd name="T59" fmla="*/ 213 h 383"/>
                <a:gd name="T60" fmla="*/ 347 w 462"/>
                <a:gd name="T61" fmla="*/ 188 h 383"/>
                <a:gd name="T62" fmla="*/ 351 w 462"/>
                <a:gd name="T63" fmla="*/ 159 h 383"/>
                <a:gd name="T64" fmla="*/ 350 w 462"/>
                <a:gd name="T65" fmla="*/ 130 h 383"/>
                <a:gd name="T66" fmla="*/ 346 w 462"/>
                <a:gd name="T67" fmla="*/ 102 h 383"/>
                <a:gd name="T68" fmla="*/ 340 w 462"/>
                <a:gd name="T69" fmla="*/ 95 h 383"/>
                <a:gd name="T70" fmla="*/ 328 w 462"/>
                <a:gd name="T71" fmla="*/ 92 h 383"/>
                <a:gd name="T72" fmla="*/ 317 w 462"/>
                <a:gd name="T73" fmla="*/ 72 h 383"/>
                <a:gd name="T74" fmla="*/ 302 w 462"/>
                <a:gd name="T75" fmla="*/ 51 h 383"/>
                <a:gd name="T76" fmla="*/ 276 w 462"/>
                <a:gd name="T77" fmla="*/ 35 h 383"/>
                <a:gd name="T78" fmla="*/ 245 w 462"/>
                <a:gd name="T79" fmla="*/ 20 h 383"/>
                <a:gd name="T80" fmla="*/ 223 w 462"/>
                <a:gd name="T81" fmla="*/ 8 h 383"/>
                <a:gd name="T82" fmla="*/ 206 w 462"/>
                <a:gd name="T83" fmla="*/ 2 h 383"/>
                <a:gd name="T84" fmla="*/ 189 w 462"/>
                <a:gd name="T85" fmla="*/ 0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2"/>
                <a:gd name="T130" fmla="*/ 0 h 383"/>
                <a:gd name="T131" fmla="*/ 462 w 462"/>
                <a:gd name="T132" fmla="*/ 383 h 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2" h="383">
                  <a:moveTo>
                    <a:pt x="231" y="0"/>
                  </a:moveTo>
                  <a:lnTo>
                    <a:pt x="218" y="2"/>
                  </a:lnTo>
                  <a:lnTo>
                    <a:pt x="208" y="2"/>
                  </a:lnTo>
                  <a:lnTo>
                    <a:pt x="196" y="2"/>
                  </a:lnTo>
                  <a:lnTo>
                    <a:pt x="185" y="6"/>
                  </a:lnTo>
                  <a:lnTo>
                    <a:pt x="173" y="6"/>
                  </a:lnTo>
                  <a:lnTo>
                    <a:pt x="161" y="8"/>
                  </a:lnTo>
                  <a:lnTo>
                    <a:pt x="152" y="11"/>
                  </a:lnTo>
                  <a:lnTo>
                    <a:pt x="142" y="17"/>
                  </a:lnTo>
                  <a:lnTo>
                    <a:pt x="130" y="20"/>
                  </a:lnTo>
                  <a:lnTo>
                    <a:pt x="121" y="23"/>
                  </a:lnTo>
                  <a:lnTo>
                    <a:pt x="113" y="29"/>
                  </a:lnTo>
                  <a:lnTo>
                    <a:pt x="101" y="35"/>
                  </a:lnTo>
                  <a:lnTo>
                    <a:pt x="92" y="40"/>
                  </a:lnTo>
                  <a:lnTo>
                    <a:pt x="84" y="46"/>
                  </a:lnTo>
                  <a:lnTo>
                    <a:pt x="74" y="51"/>
                  </a:lnTo>
                  <a:lnTo>
                    <a:pt x="66" y="57"/>
                  </a:lnTo>
                  <a:lnTo>
                    <a:pt x="60" y="63"/>
                  </a:lnTo>
                  <a:lnTo>
                    <a:pt x="52" y="72"/>
                  </a:lnTo>
                  <a:lnTo>
                    <a:pt x="46" y="78"/>
                  </a:lnTo>
                  <a:lnTo>
                    <a:pt x="41" y="86"/>
                  </a:lnTo>
                  <a:lnTo>
                    <a:pt x="35" y="92"/>
                  </a:lnTo>
                  <a:lnTo>
                    <a:pt x="29" y="101"/>
                  </a:lnTo>
                  <a:lnTo>
                    <a:pt x="23" y="109"/>
                  </a:lnTo>
                  <a:lnTo>
                    <a:pt x="17" y="117"/>
                  </a:lnTo>
                  <a:lnTo>
                    <a:pt x="14" y="126"/>
                  </a:lnTo>
                  <a:lnTo>
                    <a:pt x="12" y="135"/>
                  </a:lnTo>
                  <a:lnTo>
                    <a:pt x="6" y="144"/>
                  </a:lnTo>
                  <a:lnTo>
                    <a:pt x="6" y="152"/>
                  </a:lnTo>
                  <a:lnTo>
                    <a:pt x="2" y="160"/>
                  </a:lnTo>
                  <a:lnTo>
                    <a:pt x="0" y="172"/>
                  </a:lnTo>
                  <a:lnTo>
                    <a:pt x="0" y="181"/>
                  </a:lnTo>
                  <a:lnTo>
                    <a:pt x="0" y="193"/>
                  </a:lnTo>
                  <a:lnTo>
                    <a:pt x="0" y="201"/>
                  </a:lnTo>
                  <a:lnTo>
                    <a:pt x="0" y="210"/>
                  </a:lnTo>
                  <a:lnTo>
                    <a:pt x="2" y="218"/>
                  </a:lnTo>
                  <a:lnTo>
                    <a:pt x="6" y="230"/>
                  </a:lnTo>
                  <a:lnTo>
                    <a:pt x="6" y="238"/>
                  </a:lnTo>
                  <a:lnTo>
                    <a:pt x="12" y="247"/>
                  </a:lnTo>
                  <a:lnTo>
                    <a:pt x="14" y="255"/>
                  </a:lnTo>
                  <a:lnTo>
                    <a:pt x="17" y="263"/>
                  </a:lnTo>
                  <a:lnTo>
                    <a:pt x="23" y="273"/>
                  </a:lnTo>
                  <a:lnTo>
                    <a:pt x="29" y="281"/>
                  </a:lnTo>
                  <a:lnTo>
                    <a:pt x="35" y="290"/>
                  </a:lnTo>
                  <a:lnTo>
                    <a:pt x="41" y="296"/>
                  </a:lnTo>
                  <a:lnTo>
                    <a:pt x="46" y="304"/>
                  </a:lnTo>
                  <a:lnTo>
                    <a:pt x="52" y="313"/>
                  </a:lnTo>
                  <a:lnTo>
                    <a:pt x="60" y="319"/>
                  </a:lnTo>
                  <a:lnTo>
                    <a:pt x="66" y="325"/>
                  </a:lnTo>
                  <a:lnTo>
                    <a:pt x="74" y="331"/>
                  </a:lnTo>
                  <a:lnTo>
                    <a:pt x="84" y="335"/>
                  </a:lnTo>
                  <a:lnTo>
                    <a:pt x="92" y="341"/>
                  </a:lnTo>
                  <a:lnTo>
                    <a:pt x="101" y="347"/>
                  </a:lnTo>
                  <a:lnTo>
                    <a:pt x="113" y="353"/>
                  </a:lnTo>
                  <a:lnTo>
                    <a:pt x="121" y="359"/>
                  </a:lnTo>
                  <a:lnTo>
                    <a:pt x="130" y="362"/>
                  </a:lnTo>
                  <a:lnTo>
                    <a:pt x="142" y="368"/>
                  </a:lnTo>
                  <a:lnTo>
                    <a:pt x="152" y="368"/>
                  </a:lnTo>
                  <a:lnTo>
                    <a:pt x="161" y="374"/>
                  </a:lnTo>
                  <a:lnTo>
                    <a:pt x="173" y="374"/>
                  </a:lnTo>
                  <a:lnTo>
                    <a:pt x="185" y="376"/>
                  </a:lnTo>
                  <a:lnTo>
                    <a:pt x="196" y="378"/>
                  </a:lnTo>
                  <a:lnTo>
                    <a:pt x="208" y="378"/>
                  </a:lnTo>
                  <a:lnTo>
                    <a:pt x="218" y="382"/>
                  </a:lnTo>
                  <a:lnTo>
                    <a:pt x="231" y="382"/>
                  </a:lnTo>
                  <a:lnTo>
                    <a:pt x="243" y="382"/>
                  </a:lnTo>
                  <a:lnTo>
                    <a:pt x="253" y="378"/>
                  </a:lnTo>
                  <a:lnTo>
                    <a:pt x="265" y="378"/>
                  </a:lnTo>
                  <a:lnTo>
                    <a:pt x="276" y="376"/>
                  </a:lnTo>
                  <a:lnTo>
                    <a:pt x="288" y="374"/>
                  </a:lnTo>
                  <a:lnTo>
                    <a:pt x="300" y="374"/>
                  </a:lnTo>
                  <a:lnTo>
                    <a:pt x="309" y="368"/>
                  </a:lnTo>
                  <a:lnTo>
                    <a:pt x="319" y="368"/>
                  </a:lnTo>
                  <a:lnTo>
                    <a:pt x="329" y="362"/>
                  </a:lnTo>
                  <a:lnTo>
                    <a:pt x="340" y="359"/>
                  </a:lnTo>
                  <a:lnTo>
                    <a:pt x="348" y="353"/>
                  </a:lnTo>
                  <a:lnTo>
                    <a:pt x="360" y="347"/>
                  </a:lnTo>
                  <a:lnTo>
                    <a:pt x="369" y="341"/>
                  </a:lnTo>
                  <a:lnTo>
                    <a:pt x="377" y="335"/>
                  </a:lnTo>
                  <a:lnTo>
                    <a:pt x="387" y="331"/>
                  </a:lnTo>
                  <a:lnTo>
                    <a:pt x="391" y="325"/>
                  </a:lnTo>
                  <a:lnTo>
                    <a:pt x="401" y="319"/>
                  </a:lnTo>
                  <a:lnTo>
                    <a:pt x="409" y="313"/>
                  </a:lnTo>
                  <a:lnTo>
                    <a:pt x="415" y="304"/>
                  </a:lnTo>
                  <a:lnTo>
                    <a:pt x="420" y="296"/>
                  </a:lnTo>
                  <a:lnTo>
                    <a:pt x="426" y="290"/>
                  </a:lnTo>
                  <a:lnTo>
                    <a:pt x="432" y="281"/>
                  </a:lnTo>
                  <a:lnTo>
                    <a:pt x="438" y="273"/>
                  </a:lnTo>
                  <a:lnTo>
                    <a:pt x="444" y="263"/>
                  </a:lnTo>
                  <a:lnTo>
                    <a:pt x="447" y="255"/>
                  </a:lnTo>
                  <a:lnTo>
                    <a:pt x="449" y="247"/>
                  </a:lnTo>
                  <a:lnTo>
                    <a:pt x="453" y="238"/>
                  </a:lnTo>
                  <a:lnTo>
                    <a:pt x="455" y="230"/>
                  </a:lnTo>
                  <a:lnTo>
                    <a:pt x="459" y="218"/>
                  </a:lnTo>
                  <a:lnTo>
                    <a:pt x="459" y="210"/>
                  </a:lnTo>
                  <a:lnTo>
                    <a:pt x="461" y="201"/>
                  </a:lnTo>
                  <a:lnTo>
                    <a:pt x="461" y="193"/>
                  </a:lnTo>
                  <a:lnTo>
                    <a:pt x="461" y="181"/>
                  </a:lnTo>
                  <a:lnTo>
                    <a:pt x="459" y="172"/>
                  </a:lnTo>
                  <a:lnTo>
                    <a:pt x="459" y="160"/>
                  </a:lnTo>
                  <a:lnTo>
                    <a:pt x="455" y="152"/>
                  </a:lnTo>
                  <a:lnTo>
                    <a:pt x="453" y="144"/>
                  </a:lnTo>
                  <a:lnTo>
                    <a:pt x="449" y="135"/>
                  </a:lnTo>
                  <a:lnTo>
                    <a:pt x="447" y="126"/>
                  </a:lnTo>
                  <a:lnTo>
                    <a:pt x="444" y="117"/>
                  </a:lnTo>
                  <a:lnTo>
                    <a:pt x="438" y="109"/>
                  </a:lnTo>
                  <a:lnTo>
                    <a:pt x="432" y="101"/>
                  </a:lnTo>
                  <a:lnTo>
                    <a:pt x="426" y="92"/>
                  </a:lnTo>
                  <a:lnTo>
                    <a:pt x="420" y="86"/>
                  </a:lnTo>
                  <a:lnTo>
                    <a:pt x="415" y="78"/>
                  </a:lnTo>
                  <a:lnTo>
                    <a:pt x="409" y="72"/>
                  </a:lnTo>
                  <a:lnTo>
                    <a:pt x="401" y="63"/>
                  </a:lnTo>
                  <a:lnTo>
                    <a:pt x="391" y="57"/>
                  </a:lnTo>
                  <a:lnTo>
                    <a:pt x="387" y="51"/>
                  </a:lnTo>
                  <a:lnTo>
                    <a:pt x="377" y="46"/>
                  </a:lnTo>
                  <a:lnTo>
                    <a:pt x="369" y="40"/>
                  </a:lnTo>
                  <a:lnTo>
                    <a:pt x="360" y="35"/>
                  </a:lnTo>
                  <a:lnTo>
                    <a:pt x="348" y="29"/>
                  </a:lnTo>
                  <a:lnTo>
                    <a:pt x="340" y="23"/>
                  </a:lnTo>
                  <a:lnTo>
                    <a:pt x="329" y="20"/>
                  </a:lnTo>
                  <a:lnTo>
                    <a:pt x="319" y="17"/>
                  </a:lnTo>
                  <a:lnTo>
                    <a:pt x="309" y="11"/>
                  </a:lnTo>
                  <a:lnTo>
                    <a:pt x="300" y="8"/>
                  </a:lnTo>
                  <a:lnTo>
                    <a:pt x="288" y="6"/>
                  </a:lnTo>
                  <a:lnTo>
                    <a:pt x="276" y="6"/>
                  </a:lnTo>
                  <a:lnTo>
                    <a:pt x="265" y="2"/>
                  </a:lnTo>
                  <a:lnTo>
                    <a:pt x="253" y="2"/>
                  </a:lnTo>
                  <a:lnTo>
                    <a:pt x="243" y="2"/>
                  </a:lnTo>
                  <a:lnTo>
                    <a:pt x="231"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22" name="Freeform 16"/>
            <p:cNvSpPr>
              <a:spLocks/>
            </p:cNvSpPr>
            <p:nvPr/>
          </p:nvSpPr>
          <p:spPr bwMode="auto">
            <a:xfrm>
              <a:off x="3070" y="2216"/>
              <a:ext cx="346" cy="284"/>
            </a:xfrm>
            <a:custGeom>
              <a:avLst/>
              <a:gdLst>
                <a:gd name="T0" fmla="*/ 154 w 346"/>
                <a:gd name="T1" fmla="*/ 2 h 284"/>
                <a:gd name="T2" fmla="*/ 130 w 346"/>
                <a:gd name="T3" fmla="*/ 6 h 284"/>
                <a:gd name="T4" fmla="*/ 106 w 346"/>
                <a:gd name="T5" fmla="*/ 10 h 284"/>
                <a:gd name="T6" fmla="*/ 84 w 346"/>
                <a:gd name="T7" fmla="*/ 22 h 284"/>
                <a:gd name="T8" fmla="*/ 64 w 346"/>
                <a:gd name="T9" fmla="*/ 34 h 284"/>
                <a:gd name="T10" fmla="*/ 46 w 346"/>
                <a:gd name="T11" fmla="*/ 48 h 284"/>
                <a:gd name="T12" fmla="*/ 32 w 346"/>
                <a:gd name="T13" fmla="*/ 64 h 284"/>
                <a:gd name="T14" fmla="*/ 18 w 346"/>
                <a:gd name="T15" fmla="*/ 80 h 284"/>
                <a:gd name="T16" fmla="*/ 8 w 346"/>
                <a:gd name="T17" fmla="*/ 100 h 284"/>
                <a:gd name="T18" fmla="*/ 4 w 346"/>
                <a:gd name="T19" fmla="*/ 119 h 284"/>
                <a:gd name="T20" fmla="*/ 0 w 346"/>
                <a:gd name="T21" fmla="*/ 142 h 284"/>
                <a:gd name="T22" fmla="*/ 4 w 346"/>
                <a:gd name="T23" fmla="*/ 164 h 284"/>
                <a:gd name="T24" fmla="*/ 8 w 346"/>
                <a:gd name="T25" fmla="*/ 183 h 284"/>
                <a:gd name="T26" fmla="*/ 18 w 346"/>
                <a:gd name="T27" fmla="*/ 203 h 284"/>
                <a:gd name="T28" fmla="*/ 32 w 346"/>
                <a:gd name="T29" fmla="*/ 223 h 284"/>
                <a:gd name="T30" fmla="*/ 46 w 346"/>
                <a:gd name="T31" fmla="*/ 237 h 284"/>
                <a:gd name="T32" fmla="*/ 64 w 346"/>
                <a:gd name="T33" fmla="*/ 251 h 284"/>
                <a:gd name="T34" fmla="*/ 84 w 346"/>
                <a:gd name="T35" fmla="*/ 261 h 284"/>
                <a:gd name="T36" fmla="*/ 106 w 346"/>
                <a:gd name="T37" fmla="*/ 273 h 284"/>
                <a:gd name="T38" fmla="*/ 130 w 346"/>
                <a:gd name="T39" fmla="*/ 278 h 284"/>
                <a:gd name="T40" fmla="*/ 154 w 346"/>
                <a:gd name="T41" fmla="*/ 283 h 284"/>
                <a:gd name="T42" fmla="*/ 182 w 346"/>
                <a:gd name="T43" fmla="*/ 283 h 284"/>
                <a:gd name="T44" fmla="*/ 208 w 346"/>
                <a:gd name="T45" fmla="*/ 281 h 284"/>
                <a:gd name="T46" fmla="*/ 233 w 346"/>
                <a:gd name="T47" fmla="*/ 275 h 284"/>
                <a:gd name="T48" fmla="*/ 256 w 346"/>
                <a:gd name="T49" fmla="*/ 267 h 284"/>
                <a:gd name="T50" fmla="*/ 275 w 346"/>
                <a:gd name="T51" fmla="*/ 255 h 284"/>
                <a:gd name="T52" fmla="*/ 295 w 346"/>
                <a:gd name="T53" fmla="*/ 242 h 284"/>
                <a:gd name="T54" fmla="*/ 312 w 346"/>
                <a:gd name="T55" fmla="*/ 228 h 284"/>
                <a:gd name="T56" fmla="*/ 326 w 346"/>
                <a:gd name="T57" fmla="*/ 209 h 284"/>
                <a:gd name="T58" fmla="*/ 337 w 346"/>
                <a:gd name="T59" fmla="*/ 191 h 284"/>
                <a:gd name="T60" fmla="*/ 343 w 346"/>
                <a:gd name="T61" fmla="*/ 169 h 284"/>
                <a:gd name="T62" fmla="*/ 345 w 346"/>
                <a:gd name="T63" fmla="*/ 150 h 284"/>
                <a:gd name="T64" fmla="*/ 345 w 346"/>
                <a:gd name="T65" fmla="*/ 128 h 284"/>
                <a:gd name="T66" fmla="*/ 340 w 346"/>
                <a:gd name="T67" fmla="*/ 108 h 284"/>
                <a:gd name="T68" fmla="*/ 331 w 346"/>
                <a:gd name="T69" fmla="*/ 86 h 284"/>
                <a:gd name="T70" fmla="*/ 320 w 346"/>
                <a:gd name="T71" fmla="*/ 70 h 284"/>
                <a:gd name="T72" fmla="*/ 306 w 346"/>
                <a:gd name="T73" fmla="*/ 52 h 284"/>
                <a:gd name="T74" fmla="*/ 289 w 346"/>
                <a:gd name="T75" fmla="*/ 38 h 284"/>
                <a:gd name="T76" fmla="*/ 270 w 346"/>
                <a:gd name="T77" fmla="*/ 24 h 284"/>
                <a:gd name="T78" fmla="*/ 247 w 346"/>
                <a:gd name="T79" fmla="*/ 14 h 284"/>
                <a:gd name="T80" fmla="*/ 225 w 346"/>
                <a:gd name="T81" fmla="*/ 8 h 284"/>
                <a:gd name="T82" fmla="*/ 200 w 346"/>
                <a:gd name="T83" fmla="*/ 2 h 284"/>
                <a:gd name="T84" fmla="*/ 174 w 346"/>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284"/>
                <a:gd name="T131" fmla="*/ 346 w 346"/>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284">
                  <a:moveTo>
                    <a:pt x="174" y="0"/>
                  </a:moveTo>
                  <a:lnTo>
                    <a:pt x="166" y="0"/>
                  </a:lnTo>
                  <a:lnTo>
                    <a:pt x="154" y="2"/>
                  </a:lnTo>
                  <a:lnTo>
                    <a:pt x="149" y="2"/>
                  </a:lnTo>
                  <a:lnTo>
                    <a:pt x="138" y="2"/>
                  </a:lnTo>
                  <a:lnTo>
                    <a:pt x="130" y="6"/>
                  </a:lnTo>
                  <a:lnTo>
                    <a:pt x="120" y="8"/>
                  </a:lnTo>
                  <a:lnTo>
                    <a:pt x="116" y="10"/>
                  </a:lnTo>
                  <a:lnTo>
                    <a:pt x="106" y="10"/>
                  </a:lnTo>
                  <a:lnTo>
                    <a:pt x="98" y="14"/>
                  </a:lnTo>
                  <a:lnTo>
                    <a:pt x="90" y="20"/>
                  </a:lnTo>
                  <a:lnTo>
                    <a:pt x="84" y="22"/>
                  </a:lnTo>
                  <a:lnTo>
                    <a:pt x="76" y="24"/>
                  </a:lnTo>
                  <a:lnTo>
                    <a:pt x="70" y="28"/>
                  </a:lnTo>
                  <a:lnTo>
                    <a:pt x="64" y="34"/>
                  </a:lnTo>
                  <a:lnTo>
                    <a:pt x="56" y="38"/>
                  </a:lnTo>
                  <a:lnTo>
                    <a:pt x="50" y="42"/>
                  </a:lnTo>
                  <a:lnTo>
                    <a:pt x="46" y="48"/>
                  </a:lnTo>
                  <a:lnTo>
                    <a:pt x="40" y="52"/>
                  </a:lnTo>
                  <a:lnTo>
                    <a:pt x="34" y="58"/>
                  </a:lnTo>
                  <a:lnTo>
                    <a:pt x="32" y="64"/>
                  </a:lnTo>
                  <a:lnTo>
                    <a:pt x="26" y="70"/>
                  </a:lnTo>
                  <a:lnTo>
                    <a:pt x="22" y="75"/>
                  </a:lnTo>
                  <a:lnTo>
                    <a:pt x="18" y="80"/>
                  </a:lnTo>
                  <a:lnTo>
                    <a:pt x="14" y="86"/>
                  </a:lnTo>
                  <a:lnTo>
                    <a:pt x="12" y="94"/>
                  </a:lnTo>
                  <a:lnTo>
                    <a:pt x="8" y="100"/>
                  </a:lnTo>
                  <a:lnTo>
                    <a:pt x="6" y="108"/>
                  </a:lnTo>
                  <a:lnTo>
                    <a:pt x="4" y="114"/>
                  </a:lnTo>
                  <a:lnTo>
                    <a:pt x="4" y="119"/>
                  </a:lnTo>
                  <a:lnTo>
                    <a:pt x="0" y="128"/>
                  </a:lnTo>
                  <a:lnTo>
                    <a:pt x="0" y="136"/>
                  </a:lnTo>
                  <a:lnTo>
                    <a:pt x="0" y="142"/>
                  </a:lnTo>
                  <a:lnTo>
                    <a:pt x="0" y="150"/>
                  </a:lnTo>
                  <a:lnTo>
                    <a:pt x="0" y="155"/>
                  </a:lnTo>
                  <a:lnTo>
                    <a:pt x="4" y="164"/>
                  </a:lnTo>
                  <a:lnTo>
                    <a:pt x="4" y="169"/>
                  </a:lnTo>
                  <a:lnTo>
                    <a:pt x="6" y="177"/>
                  </a:lnTo>
                  <a:lnTo>
                    <a:pt x="8" y="183"/>
                  </a:lnTo>
                  <a:lnTo>
                    <a:pt x="12" y="191"/>
                  </a:lnTo>
                  <a:lnTo>
                    <a:pt x="14" y="197"/>
                  </a:lnTo>
                  <a:lnTo>
                    <a:pt x="18" y="203"/>
                  </a:lnTo>
                  <a:lnTo>
                    <a:pt x="22" y="209"/>
                  </a:lnTo>
                  <a:lnTo>
                    <a:pt x="26" y="215"/>
                  </a:lnTo>
                  <a:lnTo>
                    <a:pt x="32" y="223"/>
                  </a:lnTo>
                  <a:lnTo>
                    <a:pt x="34" y="228"/>
                  </a:lnTo>
                  <a:lnTo>
                    <a:pt x="40" y="231"/>
                  </a:lnTo>
                  <a:lnTo>
                    <a:pt x="46" y="237"/>
                  </a:lnTo>
                  <a:lnTo>
                    <a:pt x="50" y="242"/>
                  </a:lnTo>
                  <a:lnTo>
                    <a:pt x="56" y="247"/>
                  </a:lnTo>
                  <a:lnTo>
                    <a:pt x="64" y="251"/>
                  </a:lnTo>
                  <a:lnTo>
                    <a:pt x="70" y="255"/>
                  </a:lnTo>
                  <a:lnTo>
                    <a:pt x="76" y="259"/>
                  </a:lnTo>
                  <a:lnTo>
                    <a:pt x="84" y="261"/>
                  </a:lnTo>
                  <a:lnTo>
                    <a:pt x="90" y="267"/>
                  </a:lnTo>
                  <a:lnTo>
                    <a:pt x="98" y="269"/>
                  </a:lnTo>
                  <a:lnTo>
                    <a:pt x="106" y="273"/>
                  </a:lnTo>
                  <a:lnTo>
                    <a:pt x="116" y="275"/>
                  </a:lnTo>
                  <a:lnTo>
                    <a:pt x="120" y="278"/>
                  </a:lnTo>
                  <a:lnTo>
                    <a:pt x="130" y="278"/>
                  </a:lnTo>
                  <a:lnTo>
                    <a:pt x="138" y="281"/>
                  </a:lnTo>
                  <a:lnTo>
                    <a:pt x="149" y="281"/>
                  </a:lnTo>
                  <a:lnTo>
                    <a:pt x="154" y="283"/>
                  </a:lnTo>
                  <a:lnTo>
                    <a:pt x="166" y="283"/>
                  </a:lnTo>
                  <a:lnTo>
                    <a:pt x="174" y="283"/>
                  </a:lnTo>
                  <a:lnTo>
                    <a:pt x="182" y="283"/>
                  </a:lnTo>
                  <a:lnTo>
                    <a:pt x="191" y="283"/>
                  </a:lnTo>
                  <a:lnTo>
                    <a:pt x="200" y="281"/>
                  </a:lnTo>
                  <a:lnTo>
                    <a:pt x="208" y="281"/>
                  </a:lnTo>
                  <a:lnTo>
                    <a:pt x="216" y="278"/>
                  </a:lnTo>
                  <a:lnTo>
                    <a:pt x="225" y="278"/>
                  </a:lnTo>
                  <a:lnTo>
                    <a:pt x="233" y="275"/>
                  </a:lnTo>
                  <a:lnTo>
                    <a:pt x="242" y="273"/>
                  </a:lnTo>
                  <a:lnTo>
                    <a:pt x="247" y="269"/>
                  </a:lnTo>
                  <a:lnTo>
                    <a:pt x="256" y="267"/>
                  </a:lnTo>
                  <a:lnTo>
                    <a:pt x="264" y="261"/>
                  </a:lnTo>
                  <a:lnTo>
                    <a:pt x="270" y="259"/>
                  </a:lnTo>
                  <a:lnTo>
                    <a:pt x="275" y="255"/>
                  </a:lnTo>
                  <a:lnTo>
                    <a:pt x="284" y="251"/>
                  </a:lnTo>
                  <a:lnTo>
                    <a:pt x="289" y="247"/>
                  </a:lnTo>
                  <a:lnTo>
                    <a:pt x="295" y="242"/>
                  </a:lnTo>
                  <a:lnTo>
                    <a:pt x="301" y="237"/>
                  </a:lnTo>
                  <a:lnTo>
                    <a:pt x="306" y="231"/>
                  </a:lnTo>
                  <a:lnTo>
                    <a:pt x="312" y="228"/>
                  </a:lnTo>
                  <a:lnTo>
                    <a:pt x="317" y="223"/>
                  </a:lnTo>
                  <a:lnTo>
                    <a:pt x="320" y="215"/>
                  </a:lnTo>
                  <a:lnTo>
                    <a:pt x="326" y="209"/>
                  </a:lnTo>
                  <a:lnTo>
                    <a:pt x="329" y="203"/>
                  </a:lnTo>
                  <a:lnTo>
                    <a:pt x="331" y="197"/>
                  </a:lnTo>
                  <a:lnTo>
                    <a:pt x="337" y="191"/>
                  </a:lnTo>
                  <a:lnTo>
                    <a:pt x="337" y="183"/>
                  </a:lnTo>
                  <a:lnTo>
                    <a:pt x="340" y="177"/>
                  </a:lnTo>
                  <a:lnTo>
                    <a:pt x="343" y="169"/>
                  </a:lnTo>
                  <a:lnTo>
                    <a:pt x="343" y="164"/>
                  </a:lnTo>
                  <a:lnTo>
                    <a:pt x="345" y="155"/>
                  </a:lnTo>
                  <a:lnTo>
                    <a:pt x="345" y="150"/>
                  </a:lnTo>
                  <a:lnTo>
                    <a:pt x="345" y="142"/>
                  </a:lnTo>
                  <a:lnTo>
                    <a:pt x="345" y="136"/>
                  </a:lnTo>
                  <a:lnTo>
                    <a:pt x="345" y="128"/>
                  </a:lnTo>
                  <a:lnTo>
                    <a:pt x="343" y="119"/>
                  </a:lnTo>
                  <a:lnTo>
                    <a:pt x="343" y="114"/>
                  </a:lnTo>
                  <a:lnTo>
                    <a:pt x="340" y="108"/>
                  </a:lnTo>
                  <a:lnTo>
                    <a:pt x="337" y="100"/>
                  </a:lnTo>
                  <a:lnTo>
                    <a:pt x="337" y="94"/>
                  </a:lnTo>
                  <a:lnTo>
                    <a:pt x="331" y="86"/>
                  </a:lnTo>
                  <a:lnTo>
                    <a:pt x="329" y="80"/>
                  </a:lnTo>
                  <a:lnTo>
                    <a:pt x="326" y="75"/>
                  </a:lnTo>
                  <a:lnTo>
                    <a:pt x="320" y="70"/>
                  </a:lnTo>
                  <a:lnTo>
                    <a:pt x="317" y="64"/>
                  </a:lnTo>
                  <a:lnTo>
                    <a:pt x="312" y="58"/>
                  </a:lnTo>
                  <a:lnTo>
                    <a:pt x="306" y="52"/>
                  </a:lnTo>
                  <a:lnTo>
                    <a:pt x="301" y="48"/>
                  </a:lnTo>
                  <a:lnTo>
                    <a:pt x="295" y="42"/>
                  </a:lnTo>
                  <a:lnTo>
                    <a:pt x="289" y="38"/>
                  </a:lnTo>
                  <a:lnTo>
                    <a:pt x="284" y="34"/>
                  </a:lnTo>
                  <a:lnTo>
                    <a:pt x="275" y="28"/>
                  </a:lnTo>
                  <a:lnTo>
                    <a:pt x="270" y="24"/>
                  </a:lnTo>
                  <a:lnTo>
                    <a:pt x="264" y="22"/>
                  </a:lnTo>
                  <a:lnTo>
                    <a:pt x="256" y="20"/>
                  </a:lnTo>
                  <a:lnTo>
                    <a:pt x="247" y="14"/>
                  </a:lnTo>
                  <a:lnTo>
                    <a:pt x="242" y="10"/>
                  </a:lnTo>
                  <a:lnTo>
                    <a:pt x="233" y="10"/>
                  </a:lnTo>
                  <a:lnTo>
                    <a:pt x="225" y="8"/>
                  </a:lnTo>
                  <a:lnTo>
                    <a:pt x="216" y="6"/>
                  </a:lnTo>
                  <a:lnTo>
                    <a:pt x="208" y="2"/>
                  </a:lnTo>
                  <a:lnTo>
                    <a:pt x="200" y="2"/>
                  </a:lnTo>
                  <a:lnTo>
                    <a:pt x="191" y="2"/>
                  </a:lnTo>
                  <a:lnTo>
                    <a:pt x="182" y="0"/>
                  </a:lnTo>
                  <a:lnTo>
                    <a:pt x="174" y="0"/>
                  </a:lnTo>
                </a:path>
              </a:pathLst>
            </a:custGeom>
            <a:solidFill>
              <a:srgbClr val="FFD900"/>
            </a:solidFill>
            <a:ln w="12700" cap="rnd">
              <a:solidFill>
                <a:schemeClr val="tx2"/>
              </a:solidFill>
              <a:round/>
              <a:headEnd/>
              <a:tailEnd/>
            </a:ln>
          </p:spPr>
          <p:txBody>
            <a:bodyPr/>
            <a:lstStyle/>
            <a:p>
              <a:endParaRPr lang="fr-FR"/>
            </a:p>
          </p:txBody>
        </p:sp>
        <p:sp>
          <p:nvSpPr>
            <p:cNvPr id="55323" name="Freeform 17"/>
            <p:cNvSpPr>
              <a:spLocks/>
            </p:cNvSpPr>
            <p:nvPr/>
          </p:nvSpPr>
          <p:spPr bwMode="auto">
            <a:xfrm>
              <a:off x="3061" y="2216"/>
              <a:ext cx="355" cy="294"/>
            </a:xfrm>
            <a:custGeom>
              <a:avLst/>
              <a:gdLst>
                <a:gd name="T0" fmla="*/ 162 w 355"/>
                <a:gd name="T1" fmla="*/ 0 h 294"/>
                <a:gd name="T2" fmla="*/ 136 w 355"/>
                <a:gd name="T3" fmla="*/ 6 h 294"/>
                <a:gd name="T4" fmla="*/ 109 w 355"/>
                <a:gd name="T5" fmla="*/ 11 h 294"/>
                <a:gd name="T6" fmla="*/ 86 w 355"/>
                <a:gd name="T7" fmla="*/ 23 h 294"/>
                <a:gd name="T8" fmla="*/ 66 w 355"/>
                <a:gd name="T9" fmla="*/ 35 h 294"/>
                <a:gd name="T10" fmla="*/ 49 w 355"/>
                <a:gd name="T11" fmla="*/ 49 h 294"/>
                <a:gd name="T12" fmla="*/ 32 w 355"/>
                <a:gd name="T13" fmla="*/ 64 h 294"/>
                <a:gd name="T14" fmla="*/ 20 w 355"/>
                <a:gd name="T15" fmla="*/ 83 h 294"/>
                <a:gd name="T16" fmla="*/ 8 w 355"/>
                <a:gd name="T17" fmla="*/ 103 h 294"/>
                <a:gd name="T18" fmla="*/ 4 w 355"/>
                <a:gd name="T19" fmla="*/ 124 h 294"/>
                <a:gd name="T20" fmla="*/ 0 w 355"/>
                <a:gd name="T21" fmla="*/ 147 h 294"/>
                <a:gd name="T22" fmla="*/ 4 w 355"/>
                <a:gd name="T23" fmla="*/ 169 h 294"/>
                <a:gd name="T24" fmla="*/ 8 w 355"/>
                <a:gd name="T25" fmla="*/ 190 h 294"/>
                <a:gd name="T26" fmla="*/ 20 w 355"/>
                <a:gd name="T27" fmla="*/ 210 h 294"/>
                <a:gd name="T28" fmla="*/ 32 w 355"/>
                <a:gd name="T29" fmla="*/ 227 h 294"/>
                <a:gd name="T30" fmla="*/ 49 w 355"/>
                <a:gd name="T31" fmla="*/ 245 h 294"/>
                <a:gd name="T32" fmla="*/ 66 w 355"/>
                <a:gd name="T33" fmla="*/ 259 h 294"/>
                <a:gd name="T34" fmla="*/ 86 w 355"/>
                <a:gd name="T35" fmla="*/ 270 h 294"/>
                <a:gd name="T36" fmla="*/ 109 w 355"/>
                <a:gd name="T37" fmla="*/ 282 h 294"/>
                <a:gd name="T38" fmla="*/ 136 w 355"/>
                <a:gd name="T39" fmla="*/ 288 h 294"/>
                <a:gd name="T40" fmla="*/ 162 w 355"/>
                <a:gd name="T41" fmla="*/ 291 h 294"/>
                <a:gd name="T42" fmla="*/ 187 w 355"/>
                <a:gd name="T43" fmla="*/ 293 h 294"/>
                <a:gd name="T44" fmla="*/ 214 w 355"/>
                <a:gd name="T45" fmla="*/ 291 h 294"/>
                <a:gd name="T46" fmla="*/ 239 w 355"/>
                <a:gd name="T47" fmla="*/ 285 h 294"/>
                <a:gd name="T48" fmla="*/ 263 w 355"/>
                <a:gd name="T49" fmla="*/ 276 h 294"/>
                <a:gd name="T50" fmla="*/ 286 w 355"/>
                <a:gd name="T51" fmla="*/ 264 h 294"/>
                <a:gd name="T52" fmla="*/ 302 w 355"/>
                <a:gd name="T53" fmla="*/ 251 h 294"/>
                <a:gd name="T54" fmla="*/ 320 w 355"/>
                <a:gd name="T55" fmla="*/ 233 h 294"/>
                <a:gd name="T56" fmla="*/ 335 w 355"/>
                <a:gd name="T57" fmla="*/ 216 h 294"/>
                <a:gd name="T58" fmla="*/ 346 w 355"/>
                <a:gd name="T59" fmla="*/ 196 h 294"/>
                <a:gd name="T60" fmla="*/ 352 w 355"/>
                <a:gd name="T61" fmla="*/ 175 h 294"/>
                <a:gd name="T62" fmla="*/ 354 w 355"/>
                <a:gd name="T63" fmla="*/ 153 h 294"/>
                <a:gd name="T64" fmla="*/ 354 w 355"/>
                <a:gd name="T65" fmla="*/ 132 h 294"/>
                <a:gd name="T66" fmla="*/ 349 w 355"/>
                <a:gd name="T67" fmla="*/ 109 h 294"/>
                <a:gd name="T68" fmla="*/ 343 w 355"/>
                <a:gd name="T69" fmla="*/ 89 h 294"/>
                <a:gd name="T70" fmla="*/ 329 w 355"/>
                <a:gd name="T71" fmla="*/ 72 h 294"/>
                <a:gd name="T72" fmla="*/ 314 w 355"/>
                <a:gd name="T73" fmla="*/ 54 h 294"/>
                <a:gd name="T74" fmla="*/ 296 w 355"/>
                <a:gd name="T75" fmla="*/ 37 h 294"/>
                <a:gd name="T76" fmla="*/ 277 w 355"/>
                <a:gd name="T77" fmla="*/ 25 h 294"/>
                <a:gd name="T78" fmla="*/ 257 w 355"/>
                <a:gd name="T79" fmla="*/ 14 h 294"/>
                <a:gd name="T80" fmla="*/ 230 w 355"/>
                <a:gd name="T81" fmla="*/ 6 h 294"/>
                <a:gd name="T82" fmla="*/ 205 w 355"/>
                <a:gd name="T83" fmla="*/ 2 h 294"/>
                <a:gd name="T84" fmla="*/ 179 w 355"/>
                <a:gd name="T85" fmla="*/ 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294"/>
                <a:gd name="T131" fmla="*/ 355 w 355"/>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294">
                  <a:moveTo>
                    <a:pt x="179" y="0"/>
                  </a:moveTo>
                  <a:lnTo>
                    <a:pt x="170" y="0"/>
                  </a:lnTo>
                  <a:lnTo>
                    <a:pt x="162" y="0"/>
                  </a:lnTo>
                  <a:lnTo>
                    <a:pt x="152" y="2"/>
                  </a:lnTo>
                  <a:lnTo>
                    <a:pt x="144" y="2"/>
                  </a:lnTo>
                  <a:lnTo>
                    <a:pt x="136" y="6"/>
                  </a:lnTo>
                  <a:lnTo>
                    <a:pt x="127" y="6"/>
                  </a:lnTo>
                  <a:lnTo>
                    <a:pt x="119" y="8"/>
                  </a:lnTo>
                  <a:lnTo>
                    <a:pt x="109" y="11"/>
                  </a:lnTo>
                  <a:lnTo>
                    <a:pt x="101" y="14"/>
                  </a:lnTo>
                  <a:lnTo>
                    <a:pt x="95" y="17"/>
                  </a:lnTo>
                  <a:lnTo>
                    <a:pt x="86" y="23"/>
                  </a:lnTo>
                  <a:lnTo>
                    <a:pt x="80" y="25"/>
                  </a:lnTo>
                  <a:lnTo>
                    <a:pt x="72" y="29"/>
                  </a:lnTo>
                  <a:lnTo>
                    <a:pt x="66" y="35"/>
                  </a:lnTo>
                  <a:lnTo>
                    <a:pt x="61" y="37"/>
                  </a:lnTo>
                  <a:lnTo>
                    <a:pt x="52" y="43"/>
                  </a:lnTo>
                  <a:lnTo>
                    <a:pt x="49" y="49"/>
                  </a:lnTo>
                  <a:lnTo>
                    <a:pt x="43" y="54"/>
                  </a:lnTo>
                  <a:lnTo>
                    <a:pt x="37" y="60"/>
                  </a:lnTo>
                  <a:lnTo>
                    <a:pt x="32" y="64"/>
                  </a:lnTo>
                  <a:lnTo>
                    <a:pt x="26" y="72"/>
                  </a:lnTo>
                  <a:lnTo>
                    <a:pt x="23" y="78"/>
                  </a:lnTo>
                  <a:lnTo>
                    <a:pt x="20" y="83"/>
                  </a:lnTo>
                  <a:lnTo>
                    <a:pt x="14" y="89"/>
                  </a:lnTo>
                  <a:lnTo>
                    <a:pt x="12" y="97"/>
                  </a:lnTo>
                  <a:lnTo>
                    <a:pt x="8" y="103"/>
                  </a:lnTo>
                  <a:lnTo>
                    <a:pt x="6" y="109"/>
                  </a:lnTo>
                  <a:lnTo>
                    <a:pt x="6" y="118"/>
                  </a:lnTo>
                  <a:lnTo>
                    <a:pt x="4" y="124"/>
                  </a:lnTo>
                  <a:lnTo>
                    <a:pt x="4" y="132"/>
                  </a:lnTo>
                  <a:lnTo>
                    <a:pt x="0" y="138"/>
                  </a:lnTo>
                  <a:lnTo>
                    <a:pt x="0" y="147"/>
                  </a:lnTo>
                  <a:lnTo>
                    <a:pt x="0" y="153"/>
                  </a:lnTo>
                  <a:lnTo>
                    <a:pt x="4" y="161"/>
                  </a:lnTo>
                  <a:lnTo>
                    <a:pt x="4" y="169"/>
                  </a:lnTo>
                  <a:lnTo>
                    <a:pt x="6" y="175"/>
                  </a:lnTo>
                  <a:lnTo>
                    <a:pt x="6" y="184"/>
                  </a:lnTo>
                  <a:lnTo>
                    <a:pt x="8" y="190"/>
                  </a:lnTo>
                  <a:lnTo>
                    <a:pt x="12" y="196"/>
                  </a:lnTo>
                  <a:lnTo>
                    <a:pt x="14" y="204"/>
                  </a:lnTo>
                  <a:lnTo>
                    <a:pt x="20" y="210"/>
                  </a:lnTo>
                  <a:lnTo>
                    <a:pt x="23" y="216"/>
                  </a:lnTo>
                  <a:lnTo>
                    <a:pt x="26" y="222"/>
                  </a:lnTo>
                  <a:lnTo>
                    <a:pt x="32" y="227"/>
                  </a:lnTo>
                  <a:lnTo>
                    <a:pt x="37" y="233"/>
                  </a:lnTo>
                  <a:lnTo>
                    <a:pt x="43" y="239"/>
                  </a:lnTo>
                  <a:lnTo>
                    <a:pt x="49" y="245"/>
                  </a:lnTo>
                  <a:lnTo>
                    <a:pt x="52" y="251"/>
                  </a:lnTo>
                  <a:lnTo>
                    <a:pt x="61" y="253"/>
                  </a:lnTo>
                  <a:lnTo>
                    <a:pt x="66" y="259"/>
                  </a:lnTo>
                  <a:lnTo>
                    <a:pt x="72" y="264"/>
                  </a:lnTo>
                  <a:lnTo>
                    <a:pt x="80" y="268"/>
                  </a:lnTo>
                  <a:lnTo>
                    <a:pt x="86" y="270"/>
                  </a:lnTo>
                  <a:lnTo>
                    <a:pt x="95" y="276"/>
                  </a:lnTo>
                  <a:lnTo>
                    <a:pt x="101" y="279"/>
                  </a:lnTo>
                  <a:lnTo>
                    <a:pt x="109" y="282"/>
                  </a:lnTo>
                  <a:lnTo>
                    <a:pt x="119" y="285"/>
                  </a:lnTo>
                  <a:lnTo>
                    <a:pt x="127" y="288"/>
                  </a:lnTo>
                  <a:lnTo>
                    <a:pt x="136" y="288"/>
                  </a:lnTo>
                  <a:lnTo>
                    <a:pt x="144" y="291"/>
                  </a:lnTo>
                  <a:lnTo>
                    <a:pt x="152" y="291"/>
                  </a:lnTo>
                  <a:lnTo>
                    <a:pt x="162" y="291"/>
                  </a:lnTo>
                  <a:lnTo>
                    <a:pt x="170" y="293"/>
                  </a:lnTo>
                  <a:lnTo>
                    <a:pt x="179" y="293"/>
                  </a:lnTo>
                  <a:lnTo>
                    <a:pt x="187" y="293"/>
                  </a:lnTo>
                  <a:lnTo>
                    <a:pt x="196" y="291"/>
                  </a:lnTo>
                  <a:lnTo>
                    <a:pt x="205" y="291"/>
                  </a:lnTo>
                  <a:lnTo>
                    <a:pt x="214" y="291"/>
                  </a:lnTo>
                  <a:lnTo>
                    <a:pt x="222" y="288"/>
                  </a:lnTo>
                  <a:lnTo>
                    <a:pt x="230" y="288"/>
                  </a:lnTo>
                  <a:lnTo>
                    <a:pt x="239" y="285"/>
                  </a:lnTo>
                  <a:lnTo>
                    <a:pt x="248" y="282"/>
                  </a:lnTo>
                  <a:lnTo>
                    <a:pt x="257" y="279"/>
                  </a:lnTo>
                  <a:lnTo>
                    <a:pt x="263" y="276"/>
                  </a:lnTo>
                  <a:lnTo>
                    <a:pt x="271" y="270"/>
                  </a:lnTo>
                  <a:lnTo>
                    <a:pt x="277" y="268"/>
                  </a:lnTo>
                  <a:lnTo>
                    <a:pt x="286" y="264"/>
                  </a:lnTo>
                  <a:lnTo>
                    <a:pt x="292" y="259"/>
                  </a:lnTo>
                  <a:lnTo>
                    <a:pt x="296" y="253"/>
                  </a:lnTo>
                  <a:lnTo>
                    <a:pt x="302" y="251"/>
                  </a:lnTo>
                  <a:lnTo>
                    <a:pt x="311" y="245"/>
                  </a:lnTo>
                  <a:lnTo>
                    <a:pt x="314" y="239"/>
                  </a:lnTo>
                  <a:lnTo>
                    <a:pt x="320" y="233"/>
                  </a:lnTo>
                  <a:lnTo>
                    <a:pt x="325" y="227"/>
                  </a:lnTo>
                  <a:lnTo>
                    <a:pt x="329" y="222"/>
                  </a:lnTo>
                  <a:lnTo>
                    <a:pt x="335" y="216"/>
                  </a:lnTo>
                  <a:lnTo>
                    <a:pt x="337" y="210"/>
                  </a:lnTo>
                  <a:lnTo>
                    <a:pt x="343" y="204"/>
                  </a:lnTo>
                  <a:lnTo>
                    <a:pt x="346" y="196"/>
                  </a:lnTo>
                  <a:lnTo>
                    <a:pt x="349" y="190"/>
                  </a:lnTo>
                  <a:lnTo>
                    <a:pt x="349" y="184"/>
                  </a:lnTo>
                  <a:lnTo>
                    <a:pt x="352" y="175"/>
                  </a:lnTo>
                  <a:lnTo>
                    <a:pt x="354" y="169"/>
                  </a:lnTo>
                  <a:lnTo>
                    <a:pt x="354" y="161"/>
                  </a:lnTo>
                  <a:lnTo>
                    <a:pt x="354" y="153"/>
                  </a:lnTo>
                  <a:lnTo>
                    <a:pt x="354" y="147"/>
                  </a:lnTo>
                  <a:lnTo>
                    <a:pt x="354" y="138"/>
                  </a:lnTo>
                  <a:lnTo>
                    <a:pt x="354" y="132"/>
                  </a:lnTo>
                  <a:lnTo>
                    <a:pt x="354" y="124"/>
                  </a:lnTo>
                  <a:lnTo>
                    <a:pt x="352" y="118"/>
                  </a:lnTo>
                  <a:lnTo>
                    <a:pt x="349" y="109"/>
                  </a:lnTo>
                  <a:lnTo>
                    <a:pt x="349" y="103"/>
                  </a:lnTo>
                  <a:lnTo>
                    <a:pt x="346" y="97"/>
                  </a:lnTo>
                  <a:lnTo>
                    <a:pt x="343" y="89"/>
                  </a:lnTo>
                  <a:lnTo>
                    <a:pt x="337" y="83"/>
                  </a:lnTo>
                  <a:lnTo>
                    <a:pt x="335" y="78"/>
                  </a:lnTo>
                  <a:lnTo>
                    <a:pt x="329" y="72"/>
                  </a:lnTo>
                  <a:lnTo>
                    <a:pt x="325" y="64"/>
                  </a:lnTo>
                  <a:lnTo>
                    <a:pt x="320" y="60"/>
                  </a:lnTo>
                  <a:lnTo>
                    <a:pt x="314" y="54"/>
                  </a:lnTo>
                  <a:lnTo>
                    <a:pt x="311" y="49"/>
                  </a:lnTo>
                  <a:lnTo>
                    <a:pt x="302" y="43"/>
                  </a:lnTo>
                  <a:lnTo>
                    <a:pt x="296" y="37"/>
                  </a:lnTo>
                  <a:lnTo>
                    <a:pt x="292" y="35"/>
                  </a:lnTo>
                  <a:lnTo>
                    <a:pt x="286" y="29"/>
                  </a:lnTo>
                  <a:lnTo>
                    <a:pt x="277" y="25"/>
                  </a:lnTo>
                  <a:lnTo>
                    <a:pt x="271" y="23"/>
                  </a:lnTo>
                  <a:lnTo>
                    <a:pt x="263" y="17"/>
                  </a:lnTo>
                  <a:lnTo>
                    <a:pt x="257" y="14"/>
                  </a:lnTo>
                  <a:lnTo>
                    <a:pt x="248" y="11"/>
                  </a:lnTo>
                  <a:lnTo>
                    <a:pt x="239" y="8"/>
                  </a:lnTo>
                  <a:lnTo>
                    <a:pt x="230" y="6"/>
                  </a:lnTo>
                  <a:lnTo>
                    <a:pt x="222" y="6"/>
                  </a:lnTo>
                  <a:lnTo>
                    <a:pt x="214" y="2"/>
                  </a:lnTo>
                  <a:lnTo>
                    <a:pt x="205" y="2"/>
                  </a:lnTo>
                  <a:lnTo>
                    <a:pt x="196" y="0"/>
                  </a:lnTo>
                  <a:lnTo>
                    <a:pt x="187" y="0"/>
                  </a:lnTo>
                  <a:lnTo>
                    <a:pt x="17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24" name="Freeform 18"/>
            <p:cNvSpPr>
              <a:spLocks/>
            </p:cNvSpPr>
            <p:nvPr/>
          </p:nvSpPr>
          <p:spPr bwMode="auto">
            <a:xfrm>
              <a:off x="3088" y="2184"/>
              <a:ext cx="311" cy="287"/>
            </a:xfrm>
            <a:custGeom>
              <a:avLst/>
              <a:gdLst>
                <a:gd name="T0" fmla="*/ 140 w 311"/>
                <a:gd name="T1" fmla="*/ 47 h 287"/>
                <a:gd name="T2" fmla="*/ 117 w 311"/>
                <a:gd name="T3" fmla="*/ 42 h 287"/>
                <a:gd name="T4" fmla="*/ 94 w 311"/>
                <a:gd name="T5" fmla="*/ 37 h 287"/>
                <a:gd name="T6" fmla="*/ 75 w 311"/>
                <a:gd name="T7" fmla="*/ 25 h 287"/>
                <a:gd name="T8" fmla="*/ 56 w 311"/>
                <a:gd name="T9" fmla="*/ 12 h 287"/>
                <a:gd name="T10" fmla="*/ 47 w 311"/>
                <a:gd name="T11" fmla="*/ 17 h 287"/>
                <a:gd name="T12" fmla="*/ 42 w 311"/>
                <a:gd name="T13" fmla="*/ 56 h 287"/>
                <a:gd name="T14" fmla="*/ 30 w 311"/>
                <a:gd name="T15" fmla="*/ 83 h 287"/>
                <a:gd name="T16" fmla="*/ 14 w 311"/>
                <a:gd name="T17" fmla="*/ 109 h 287"/>
                <a:gd name="T18" fmla="*/ 2 w 311"/>
                <a:gd name="T19" fmla="*/ 137 h 287"/>
                <a:gd name="T20" fmla="*/ 0 w 311"/>
                <a:gd name="T21" fmla="*/ 162 h 287"/>
                <a:gd name="T22" fmla="*/ 2 w 311"/>
                <a:gd name="T23" fmla="*/ 181 h 287"/>
                <a:gd name="T24" fmla="*/ 8 w 311"/>
                <a:gd name="T25" fmla="*/ 198 h 287"/>
                <a:gd name="T26" fmla="*/ 16 w 311"/>
                <a:gd name="T27" fmla="*/ 214 h 287"/>
                <a:gd name="T28" fmla="*/ 28 w 311"/>
                <a:gd name="T29" fmla="*/ 232 h 287"/>
                <a:gd name="T30" fmla="*/ 42 w 311"/>
                <a:gd name="T31" fmla="*/ 245 h 287"/>
                <a:gd name="T32" fmla="*/ 58 w 311"/>
                <a:gd name="T33" fmla="*/ 259 h 287"/>
                <a:gd name="T34" fmla="*/ 75 w 311"/>
                <a:gd name="T35" fmla="*/ 270 h 287"/>
                <a:gd name="T36" fmla="*/ 94 w 311"/>
                <a:gd name="T37" fmla="*/ 278 h 287"/>
                <a:gd name="T38" fmla="*/ 117 w 311"/>
                <a:gd name="T39" fmla="*/ 284 h 287"/>
                <a:gd name="T40" fmla="*/ 140 w 311"/>
                <a:gd name="T41" fmla="*/ 286 h 287"/>
                <a:gd name="T42" fmla="*/ 164 w 311"/>
                <a:gd name="T43" fmla="*/ 286 h 287"/>
                <a:gd name="T44" fmla="*/ 186 w 311"/>
                <a:gd name="T45" fmla="*/ 284 h 287"/>
                <a:gd name="T46" fmla="*/ 210 w 311"/>
                <a:gd name="T47" fmla="*/ 278 h 287"/>
                <a:gd name="T48" fmla="*/ 228 w 311"/>
                <a:gd name="T49" fmla="*/ 273 h 287"/>
                <a:gd name="T50" fmla="*/ 248 w 311"/>
                <a:gd name="T51" fmla="*/ 262 h 287"/>
                <a:gd name="T52" fmla="*/ 266 w 311"/>
                <a:gd name="T53" fmla="*/ 250 h 287"/>
                <a:gd name="T54" fmla="*/ 280 w 311"/>
                <a:gd name="T55" fmla="*/ 236 h 287"/>
                <a:gd name="T56" fmla="*/ 290 w 311"/>
                <a:gd name="T57" fmla="*/ 220 h 287"/>
                <a:gd name="T58" fmla="*/ 302 w 311"/>
                <a:gd name="T59" fmla="*/ 204 h 287"/>
                <a:gd name="T60" fmla="*/ 308 w 311"/>
                <a:gd name="T61" fmla="*/ 186 h 287"/>
                <a:gd name="T62" fmla="*/ 310 w 311"/>
                <a:gd name="T63" fmla="*/ 167 h 287"/>
                <a:gd name="T64" fmla="*/ 310 w 311"/>
                <a:gd name="T65" fmla="*/ 145 h 287"/>
                <a:gd name="T66" fmla="*/ 302 w 311"/>
                <a:gd name="T67" fmla="*/ 117 h 287"/>
                <a:gd name="T68" fmla="*/ 282 w 311"/>
                <a:gd name="T69" fmla="*/ 89 h 287"/>
                <a:gd name="T70" fmla="*/ 268 w 311"/>
                <a:gd name="T71" fmla="*/ 61 h 287"/>
                <a:gd name="T72" fmla="*/ 266 w 311"/>
                <a:gd name="T73" fmla="*/ 25 h 287"/>
                <a:gd name="T74" fmla="*/ 260 w 311"/>
                <a:gd name="T75" fmla="*/ 6 h 287"/>
                <a:gd name="T76" fmla="*/ 242 w 311"/>
                <a:gd name="T77" fmla="*/ 23 h 287"/>
                <a:gd name="T78" fmla="*/ 224 w 311"/>
                <a:gd name="T79" fmla="*/ 34 h 287"/>
                <a:gd name="T80" fmla="*/ 200 w 311"/>
                <a:gd name="T81" fmla="*/ 42 h 287"/>
                <a:gd name="T82" fmla="*/ 178 w 311"/>
                <a:gd name="T83" fmla="*/ 47 h 287"/>
                <a:gd name="T84" fmla="*/ 156 w 311"/>
                <a:gd name="T85" fmla="*/ 47 h 2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287"/>
                <a:gd name="T131" fmla="*/ 311 w 311"/>
                <a:gd name="T132" fmla="*/ 287 h 2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287">
                  <a:moveTo>
                    <a:pt x="156" y="47"/>
                  </a:moveTo>
                  <a:lnTo>
                    <a:pt x="148" y="47"/>
                  </a:lnTo>
                  <a:lnTo>
                    <a:pt x="140" y="47"/>
                  </a:lnTo>
                  <a:lnTo>
                    <a:pt x="131" y="47"/>
                  </a:lnTo>
                  <a:lnTo>
                    <a:pt x="126" y="45"/>
                  </a:lnTo>
                  <a:lnTo>
                    <a:pt x="117" y="42"/>
                  </a:lnTo>
                  <a:lnTo>
                    <a:pt x="108" y="42"/>
                  </a:lnTo>
                  <a:lnTo>
                    <a:pt x="100" y="39"/>
                  </a:lnTo>
                  <a:lnTo>
                    <a:pt x="94" y="37"/>
                  </a:lnTo>
                  <a:lnTo>
                    <a:pt x="86" y="34"/>
                  </a:lnTo>
                  <a:lnTo>
                    <a:pt x="80" y="28"/>
                  </a:lnTo>
                  <a:lnTo>
                    <a:pt x="75" y="25"/>
                  </a:lnTo>
                  <a:lnTo>
                    <a:pt x="66" y="23"/>
                  </a:lnTo>
                  <a:lnTo>
                    <a:pt x="61" y="17"/>
                  </a:lnTo>
                  <a:lnTo>
                    <a:pt x="56" y="12"/>
                  </a:lnTo>
                  <a:lnTo>
                    <a:pt x="50" y="6"/>
                  </a:lnTo>
                  <a:lnTo>
                    <a:pt x="47" y="0"/>
                  </a:lnTo>
                  <a:lnTo>
                    <a:pt x="47" y="17"/>
                  </a:lnTo>
                  <a:lnTo>
                    <a:pt x="44" y="31"/>
                  </a:lnTo>
                  <a:lnTo>
                    <a:pt x="44" y="42"/>
                  </a:lnTo>
                  <a:lnTo>
                    <a:pt x="42" y="56"/>
                  </a:lnTo>
                  <a:lnTo>
                    <a:pt x="38" y="67"/>
                  </a:lnTo>
                  <a:lnTo>
                    <a:pt x="36" y="75"/>
                  </a:lnTo>
                  <a:lnTo>
                    <a:pt x="30" y="83"/>
                  </a:lnTo>
                  <a:lnTo>
                    <a:pt x="28" y="89"/>
                  </a:lnTo>
                  <a:lnTo>
                    <a:pt x="19" y="101"/>
                  </a:lnTo>
                  <a:lnTo>
                    <a:pt x="14" y="109"/>
                  </a:lnTo>
                  <a:lnTo>
                    <a:pt x="8" y="120"/>
                  </a:lnTo>
                  <a:lnTo>
                    <a:pt x="5" y="129"/>
                  </a:lnTo>
                  <a:lnTo>
                    <a:pt x="2" y="137"/>
                  </a:lnTo>
                  <a:lnTo>
                    <a:pt x="2" y="145"/>
                  </a:lnTo>
                  <a:lnTo>
                    <a:pt x="0" y="153"/>
                  </a:lnTo>
                  <a:lnTo>
                    <a:pt x="0" y="162"/>
                  </a:lnTo>
                  <a:lnTo>
                    <a:pt x="0" y="167"/>
                  </a:lnTo>
                  <a:lnTo>
                    <a:pt x="2" y="173"/>
                  </a:lnTo>
                  <a:lnTo>
                    <a:pt x="2" y="181"/>
                  </a:lnTo>
                  <a:lnTo>
                    <a:pt x="2" y="186"/>
                  </a:lnTo>
                  <a:lnTo>
                    <a:pt x="5" y="192"/>
                  </a:lnTo>
                  <a:lnTo>
                    <a:pt x="8" y="198"/>
                  </a:lnTo>
                  <a:lnTo>
                    <a:pt x="10" y="204"/>
                  </a:lnTo>
                  <a:lnTo>
                    <a:pt x="14" y="208"/>
                  </a:lnTo>
                  <a:lnTo>
                    <a:pt x="16" y="214"/>
                  </a:lnTo>
                  <a:lnTo>
                    <a:pt x="19" y="220"/>
                  </a:lnTo>
                  <a:lnTo>
                    <a:pt x="22" y="226"/>
                  </a:lnTo>
                  <a:lnTo>
                    <a:pt x="28" y="232"/>
                  </a:lnTo>
                  <a:lnTo>
                    <a:pt x="30" y="236"/>
                  </a:lnTo>
                  <a:lnTo>
                    <a:pt x="36" y="242"/>
                  </a:lnTo>
                  <a:lnTo>
                    <a:pt x="42" y="245"/>
                  </a:lnTo>
                  <a:lnTo>
                    <a:pt x="47" y="250"/>
                  </a:lnTo>
                  <a:lnTo>
                    <a:pt x="52" y="256"/>
                  </a:lnTo>
                  <a:lnTo>
                    <a:pt x="58" y="259"/>
                  </a:lnTo>
                  <a:lnTo>
                    <a:pt x="64" y="262"/>
                  </a:lnTo>
                  <a:lnTo>
                    <a:pt x="70" y="264"/>
                  </a:lnTo>
                  <a:lnTo>
                    <a:pt x="75" y="270"/>
                  </a:lnTo>
                  <a:lnTo>
                    <a:pt x="80" y="273"/>
                  </a:lnTo>
                  <a:lnTo>
                    <a:pt x="89" y="276"/>
                  </a:lnTo>
                  <a:lnTo>
                    <a:pt x="94" y="278"/>
                  </a:lnTo>
                  <a:lnTo>
                    <a:pt x="103" y="278"/>
                  </a:lnTo>
                  <a:lnTo>
                    <a:pt x="108" y="281"/>
                  </a:lnTo>
                  <a:lnTo>
                    <a:pt x="117" y="284"/>
                  </a:lnTo>
                  <a:lnTo>
                    <a:pt x="126" y="284"/>
                  </a:lnTo>
                  <a:lnTo>
                    <a:pt x="131" y="286"/>
                  </a:lnTo>
                  <a:lnTo>
                    <a:pt x="140" y="286"/>
                  </a:lnTo>
                  <a:lnTo>
                    <a:pt x="148" y="286"/>
                  </a:lnTo>
                  <a:lnTo>
                    <a:pt x="156" y="286"/>
                  </a:lnTo>
                  <a:lnTo>
                    <a:pt x="164" y="286"/>
                  </a:lnTo>
                  <a:lnTo>
                    <a:pt x="170" y="286"/>
                  </a:lnTo>
                  <a:lnTo>
                    <a:pt x="178" y="286"/>
                  </a:lnTo>
                  <a:lnTo>
                    <a:pt x="186" y="284"/>
                  </a:lnTo>
                  <a:lnTo>
                    <a:pt x="196" y="284"/>
                  </a:lnTo>
                  <a:lnTo>
                    <a:pt x="200" y="281"/>
                  </a:lnTo>
                  <a:lnTo>
                    <a:pt x="210" y="278"/>
                  </a:lnTo>
                  <a:lnTo>
                    <a:pt x="214" y="278"/>
                  </a:lnTo>
                  <a:lnTo>
                    <a:pt x="224" y="276"/>
                  </a:lnTo>
                  <a:lnTo>
                    <a:pt x="228" y="273"/>
                  </a:lnTo>
                  <a:lnTo>
                    <a:pt x="234" y="270"/>
                  </a:lnTo>
                  <a:lnTo>
                    <a:pt x="242" y="264"/>
                  </a:lnTo>
                  <a:lnTo>
                    <a:pt x="248" y="262"/>
                  </a:lnTo>
                  <a:lnTo>
                    <a:pt x="254" y="259"/>
                  </a:lnTo>
                  <a:lnTo>
                    <a:pt x="260" y="256"/>
                  </a:lnTo>
                  <a:lnTo>
                    <a:pt x="266" y="250"/>
                  </a:lnTo>
                  <a:lnTo>
                    <a:pt x="270" y="245"/>
                  </a:lnTo>
                  <a:lnTo>
                    <a:pt x="274" y="242"/>
                  </a:lnTo>
                  <a:lnTo>
                    <a:pt x="280" y="236"/>
                  </a:lnTo>
                  <a:lnTo>
                    <a:pt x="284" y="232"/>
                  </a:lnTo>
                  <a:lnTo>
                    <a:pt x="288" y="226"/>
                  </a:lnTo>
                  <a:lnTo>
                    <a:pt x="290" y="220"/>
                  </a:lnTo>
                  <a:lnTo>
                    <a:pt x="296" y="214"/>
                  </a:lnTo>
                  <a:lnTo>
                    <a:pt x="298" y="208"/>
                  </a:lnTo>
                  <a:lnTo>
                    <a:pt x="302" y="204"/>
                  </a:lnTo>
                  <a:lnTo>
                    <a:pt x="304" y="198"/>
                  </a:lnTo>
                  <a:lnTo>
                    <a:pt x="304" y="192"/>
                  </a:lnTo>
                  <a:lnTo>
                    <a:pt x="308" y="186"/>
                  </a:lnTo>
                  <a:lnTo>
                    <a:pt x="310" y="181"/>
                  </a:lnTo>
                  <a:lnTo>
                    <a:pt x="310" y="173"/>
                  </a:lnTo>
                  <a:lnTo>
                    <a:pt x="310" y="167"/>
                  </a:lnTo>
                  <a:lnTo>
                    <a:pt x="310" y="162"/>
                  </a:lnTo>
                  <a:lnTo>
                    <a:pt x="310" y="153"/>
                  </a:lnTo>
                  <a:lnTo>
                    <a:pt x="310" y="145"/>
                  </a:lnTo>
                  <a:lnTo>
                    <a:pt x="308" y="137"/>
                  </a:lnTo>
                  <a:lnTo>
                    <a:pt x="304" y="125"/>
                  </a:lnTo>
                  <a:lnTo>
                    <a:pt x="302" y="117"/>
                  </a:lnTo>
                  <a:lnTo>
                    <a:pt x="296" y="109"/>
                  </a:lnTo>
                  <a:lnTo>
                    <a:pt x="290" y="97"/>
                  </a:lnTo>
                  <a:lnTo>
                    <a:pt x="282" y="89"/>
                  </a:lnTo>
                  <a:lnTo>
                    <a:pt x="276" y="81"/>
                  </a:lnTo>
                  <a:lnTo>
                    <a:pt x="270" y="73"/>
                  </a:lnTo>
                  <a:lnTo>
                    <a:pt x="268" y="61"/>
                  </a:lnTo>
                  <a:lnTo>
                    <a:pt x="266" y="47"/>
                  </a:lnTo>
                  <a:lnTo>
                    <a:pt x="266" y="37"/>
                  </a:lnTo>
                  <a:lnTo>
                    <a:pt x="266" y="25"/>
                  </a:lnTo>
                  <a:lnTo>
                    <a:pt x="266" y="12"/>
                  </a:lnTo>
                  <a:lnTo>
                    <a:pt x="266" y="0"/>
                  </a:lnTo>
                  <a:lnTo>
                    <a:pt x="260" y="6"/>
                  </a:lnTo>
                  <a:lnTo>
                    <a:pt x="254" y="12"/>
                  </a:lnTo>
                  <a:lnTo>
                    <a:pt x="248" y="17"/>
                  </a:lnTo>
                  <a:lnTo>
                    <a:pt x="242" y="23"/>
                  </a:lnTo>
                  <a:lnTo>
                    <a:pt x="238" y="25"/>
                  </a:lnTo>
                  <a:lnTo>
                    <a:pt x="232" y="28"/>
                  </a:lnTo>
                  <a:lnTo>
                    <a:pt x="224" y="34"/>
                  </a:lnTo>
                  <a:lnTo>
                    <a:pt x="218" y="37"/>
                  </a:lnTo>
                  <a:lnTo>
                    <a:pt x="210" y="39"/>
                  </a:lnTo>
                  <a:lnTo>
                    <a:pt x="200" y="42"/>
                  </a:lnTo>
                  <a:lnTo>
                    <a:pt x="196" y="42"/>
                  </a:lnTo>
                  <a:lnTo>
                    <a:pt x="186" y="45"/>
                  </a:lnTo>
                  <a:lnTo>
                    <a:pt x="178" y="47"/>
                  </a:lnTo>
                  <a:lnTo>
                    <a:pt x="170" y="47"/>
                  </a:lnTo>
                  <a:lnTo>
                    <a:pt x="164" y="47"/>
                  </a:lnTo>
                  <a:lnTo>
                    <a:pt x="156" y="47"/>
                  </a:lnTo>
                </a:path>
              </a:pathLst>
            </a:custGeom>
            <a:solidFill>
              <a:srgbClr val="FFD900"/>
            </a:solidFill>
            <a:ln w="12700" cap="rnd">
              <a:solidFill>
                <a:schemeClr val="tx2"/>
              </a:solidFill>
              <a:round/>
              <a:headEnd/>
              <a:tailEnd/>
            </a:ln>
          </p:spPr>
          <p:txBody>
            <a:bodyPr/>
            <a:lstStyle/>
            <a:p>
              <a:endParaRPr lang="fr-FR"/>
            </a:p>
          </p:txBody>
        </p:sp>
        <p:sp>
          <p:nvSpPr>
            <p:cNvPr id="55325" name="Freeform 19"/>
            <p:cNvSpPr>
              <a:spLocks/>
            </p:cNvSpPr>
            <p:nvPr/>
          </p:nvSpPr>
          <p:spPr bwMode="auto">
            <a:xfrm>
              <a:off x="3081" y="2184"/>
              <a:ext cx="318" cy="298"/>
            </a:xfrm>
            <a:custGeom>
              <a:avLst/>
              <a:gdLst>
                <a:gd name="T0" fmla="*/ 142 w 318"/>
                <a:gd name="T1" fmla="*/ 49 h 297"/>
                <a:gd name="T2" fmla="*/ 118 w 318"/>
                <a:gd name="T3" fmla="*/ 43 h 297"/>
                <a:gd name="T4" fmla="*/ 95 w 318"/>
                <a:gd name="T5" fmla="*/ 38 h 297"/>
                <a:gd name="T6" fmla="*/ 74 w 318"/>
                <a:gd name="T7" fmla="*/ 26 h 297"/>
                <a:gd name="T8" fmla="*/ 58 w 318"/>
                <a:gd name="T9" fmla="*/ 12 h 297"/>
                <a:gd name="T10" fmla="*/ 46 w 318"/>
                <a:gd name="T11" fmla="*/ 14 h 297"/>
                <a:gd name="T12" fmla="*/ 41 w 318"/>
                <a:gd name="T13" fmla="*/ 58 h 297"/>
                <a:gd name="T14" fmla="*/ 31 w 318"/>
                <a:gd name="T15" fmla="*/ 86 h 297"/>
                <a:gd name="T16" fmla="*/ 12 w 318"/>
                <a:gd name="T17" fmla="*/ 113 h 297"/>
                <a:gd name="T18" fmla="*/ 0 w 318"/>
                <a:gd name="T19" fmla="*/ 141 h 297"/>
                <a:gd name="T20" fmla="*/ 0 w 318"/>
                <a:gd name="T21" fmla="*/ 206 h 297"/>
                <a:gd name="T22" fmla="*/ 0 w 318"/>
                <a:gd name="T23" fmla="*/ 227 h 297"/>
                <a:gd name="T24" fmla="*/ 6 w 318"/>
                <a:gd name="T25" fmla="*/ 247 h 297"/>
                <a:gd name="T26" fmla="*/ 14 w 318"/>
                <a:gd name="T27" fmla="*/ 264 h 297"/>
                <a:gd name="T28" fmla="*/ 26 w 318"/>
                <a:gd name="T29" fmla="*/ 282 h 297"/>
                <a:gd name="T30" fmla="*/ 41 w 318"/>
                <a:gd name="T31" fmla="*/ 296 h 297"/>
                <a:gd name="T32" fmla="*/ 58 w 318"/>
                <a:gd name="T33" fmla="*/ 310 h 297"/>
                <a:gd name="T34" fmla="*/ 74 w 318"/>
                <a:gd name="T35" fmla="*/ 321 h 297"/>
                <a:gd name="T36" fmla="*/ 98 w 318"/>
                <a:gd name="T37" fmla="*/ 327 h 297"/>
                <a:gd name="T38" fmla="*/ 118 w 318"/>
                <a:gd name="T39" fmla="*/ 336 h 297"/>
                <a:gd name="T40" fmla="*/ 142 w 318"/>
                <a:gd name="T41" fmla="*/ 338 h 297"/>
                <a:gd name="T42" fmla="*/ 167 w 318"/>
                <a:gd name="T43" fmla="*/ 338 h 297"/>
                <a:gd name="T44" fmla="*/ 190 w 318"/>
                <a:gd name="T45" fmla="*/ 336 h 297"/>
                <a:gd name="T46" fmla="*/ 214 w 318"/>
                <a:gd name="T47" fmla="*/ 330 h 297"/>
                <a:gd name="T48" fmla="*/ 233 w 318"/>
                <a:gd name="T49" fmla="*/ 325 h 297"/>
                <a:gd name="T50" fmla="*/ 253 w 318"/>
                <a:gd name="T51" fmla="*/ 313 h 297"/>
                <a:gd name="T52" fmla="*/ 271 w 318"/>
                <a:gd name="T53" fmla="*/ 301 h 297"/>
                <a:gd name="T54" fmla="*/ 286 w 318"/>
                <a:gd name="T55" fmla="*/ 286 h 297"/>
                <a:gd name="T56" fmla="*/ 300 w 318"/>
                <a:gd name="T57" fmla="*/ 270 h 297"/>
                <a:gd name="T58" fmla="*/ 309 w 318"/>
                <a:gd name="T59" fmla="*/ 253 h 297"/>
                <a:gd name="T60" fmla="*/ 315 w 318"/>
                <a:gd name="T61" fmla="*/ 235 h 297"/>
                <a:gd name="T62" fmla="*/ 317 w 318"/>
                <a:gd name="T63" fmla="*/ 215 h 297"/>
                <a:gd name="T64" fmla="*/ 317 w 318"/>
                <a:gd name="T65" fmla="*/ 192 h 297"/>
                <a:gd name="T66" fmla="*/ 309 w 318"/>
                <a:gd name="T67" fmla="*/ 121 h 297"/>
                <a:gd name="T68" fmla="*/ 291 w 318"/>
                <a:gd name="T69" fmla="*/ 92 h 297"/>
                <a:gd name="T70" fmla="*/ 274 w 318"/>
                <a:gd name="T71" fmla="*/ 61 h 297"/>
                <a:gd name="T72" fmla="*/ 271 w 318"/>
                <a:gd name="T73" fmla="*/ 26 h 297"/>
                <a:gd name="T74" fmla="*/ 265 w 318"/>
                <a:gd name="T75" fmla="*/ 6 h 297"/>
                <a:gd name="T76" fmla="*/ 247 w 318"/>
                <a:gd name="T77" fmla="*/ 20 h 297"/>
                <a:gd name="T78" fmla="*/ 228 w 318"/>
                <a:gd name="T79" fmla="*/ 32 h 297"/>
                <a:gd name="T80" fmla="*/ 208 w 318"/>
                <a:gd name="T81" fmla="*/ 43 h 297"/>
                <a:gd name="T82" fmla="*/ 185 w 318"/>
                <a:gd name="T83" fmla="*/ 47 h 297"/>
                <a:gd name="T84" fmla="*/ 159 w 318"/>
                <a:gd name="T85" fmla="*/ 49 h 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297"/>
                <a:gd name="T131" fmla="*/ 318 w 318"/>
                <a:gd name="T132" fmla="*/ 297 h 2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297">
                  <a:moveTo>
                    <a:pt x="159" y="49"/>
                  </a:moveTo>
                  <a:lnTo>
                    <a:pt x="150" y="49"/>
                  </a:lnTo>
                  <a:lnTo>
                    <a:pt x="142" y="49"/>
                  </a:lnTo>
                  <a:lnTo>
                    <a:pt x="132" y="47"/>
                  </a:lnTo>
                  <a:lnTo>
                    <a:pt x="127" y="47"/>
                  </a:lnTo>
                  <a:lnTo>
                    <a:pt x="118" y="43"/>
                  </a:lnTo>
                  <a:lnTo>
                    <a:pt x="109" y="43"/>
                  </a:lnTo>
                  <a:lnTo>
                    <a:pt x="103" y="41"/>
                  </a:lnTo>
                  <a:lnTo>
                    <a:pt x="95" y="38"/>
                  </a:lnTo>
                  <a:lnTo>
                    <a:pt x="89" y="32"/>
                  </a:lnTo>
                  <a:lnTo>
                    <a:pt x="80" y="29"/>
                  </a:lnTo>
                  <a:lnTo>
                    <a:pt x="74" y="26"/>
                  </a:lnTo>
                  <a:lnTo>
                    <a:pt x="70" y="20"/>
                  </a:lnTo>
                  <a:lnTo>
                    <a:pt x="64" y="18"/>
                  </a:lnTo>
                  <a:lnTo>
                    <a:pt x="58" y="12"/>
                  </a:lnTo>
                  <a:lnTo>
                    <a:pt x="52" y="6"/>
                  </a:lnTo>
                  <a:lnTo>
                    <a:pt x="46" y="0"/>
                  </a:lnTo>
                  <a:lnTo>
                    <a:pt x="46" y="14"/>
                  </a:lnTo>
                  <a:lnTo>
                    <a:pt x="46" y="29"/>
                  </a:lnTo>
                  <a:lnTo>
                    <a:pt x="43" y="43"/>
                  </a:lnTo>
                  <a:lnTo>
                    <a:pt x="41" y="58"/>
                  </a:lnTo>
                  <a:lnTo>
                    <a:pt x="37" y="67"/>
                  </a:lnTo>
                  <a:lnTo>
                    <a:pt x="35" y="78"/>
                  </a:lnTo>
                  <a:lnTo>
                    <a:pt x="31" y="86"/>
                  </a:lnTo>
                  <a:lnTo>
                    <a:pt x="26" y="92"/>
                  </a:lnTo>
                  <a:lnTo>
                    <a:pt x="17" y="101"/>
                  </a:lnTo>
                  <a:lnTo>
                    <a:pt x="12" y="113"/>
                  </a:lnTo>
                  <a:lnTo>
                    <a:pt x="8" y="121"/>
                  </a:lnTo>
                  <a:lnTo>
                    <a:pt x="2" y="133"/>
                  </a:lnTo>
                  <a:lnTo>
                    <a:pt x="0" y="141"/>
                  </a:lnTo>
                  <a:lnTo>
                    <a:pt x="0" y="150"/>
                  </a:lnTo>
                  <a:lnTo>
                    <a:pt x="0" y="158"/>
                  </a:lnTo>
                  <a:lnTo>
                    <a:pt x="0" y="164"/>
                  </a:lnTo>
                  <a:lnTo>
                    <a:pt x="0" y="173"/>
                  </a:lnTo>
                  <a:lnTo>
                    <a:pt x="0" y="179"/>
                  </a:lnTo>
                  <a:lnTo>
                    <a:pt x="0" y="185"/>
                  </a:lnTo>
                  <a:lnTo>
                    <a:pt x="2" y="193"/>
                  </a:lnTo>
                  <a:lnTo>
                    <a:pt x="2" y="199"/>
                  </a:lnTo>
                  <a:lnTo>
                    <a:pt x="6" y="205"/>
                  </a:lnTo>
                  <a:lnTo>
                    <a:pt x="8" y="211"/>
                  </a:lnTo>
                  <a:lnTo>
                    <a:pt x="12" y="216"/>
                  </a:lnTo>
                  <a:lnTo>
                    <a:pt x="14" y="222"/>
                  </a:lnTo>
                  <a:lnTo>
                    <a:pt x="17" y="228"/>
                  </a:lnTo>
                  <a:lnTo>
                    <a:pt x="23" y="234"/>
                  </a:lnTo>
                  <a:lnTo>
                    <a:pt x="26" y="240"/>
                  </a:lnTo>
                  <a:lnTo>
                    <a:pt x="31" y="244"/>
                  </a:lnTo>
                  <a:lnTo>
                    <a:pt x="35" y="250"/>
                  </a:lnTo>
                  <a:lnTo>
                    <a:pt x="41" y="254"/>
                  </a:lnTo>
                  <a:lnTo>
                    <a:pt x="46" y="259"/>
                  </a:lnTo>
                  <a:lnTo>
                    <a:pt x="52" y="262"/>
                  </a:lnTo>
                  <a:lnTo>
                    <a:pt x="58" y="268"/>
                  </a:lnTo>
                  <a:lnTo>
                    <a:pt x="64" y="271"/>
                  </a:lnTo>
                  <a:lnTo>
                    <a:pt x="70" y="273"/>
                  </a:lnTo>
                  <a:lnTo>
                    <a:pt x="74" y="279"/>
                  </a:lnTo>
                  <a:lnTo>
                    <a:pt x="84" y="283"/>
                  </a:lnTo>
                  <a:lnTo>
                    <a:pt x="89" y="285"/>
                  </a:lnTo>
                  <a:lnTo>
                    <a:pt x="98" y="285"/>
                  </a:lnTo>
                  <a:lnTo>
                    <a:pt x="103" y="288"/>
                  </a:lnTo>
                  <a:lnTo>
                    <a:pt x="113" y="291"/>
                  </a:lnTo>
                  <a:lnTo>
                    <a:pt x="118" y="294"/>
                  </a:lnTo>
                  <a:lnTo>
                    <a:pt x="127" y="294"/>
                  </a:lnTo>
                  <a:lnTo>
                    <a:pt x="132" y="296"/>
                  </a:lnTo>
                  <a:lnTo>
                    <a:pt x="142" y="296"/>
                  </a:lnTo>
                  <a:lnTo>
                    <a:pt x="150" y="296"/>
                  </a:lnTo>
                  <a:lnTo>
                    <a:pt x="159" y="296"/>
                  </a:lnTo>
                  <a:lnTo>
                    <a:pt x="167" y="296"/>
                  </a:lnTo>
                  <a:lnTo>
                    <a:pt x="175" y="296"/>
                  </a:lnTo>
                  <a:lnTo>
                    <a:pt x="181" y="296"/>
                  </a:lnTo>
                  <a:lnTo>
                    <a:pt x="190" y="294"/>
                  </a:lnTo>
                  <a:lnTo>
                    <a:pt x="199" y="294"/>
                  </a:lnTo>
                  <a:lnTo>
                    <a:pt x="204" y="291"/>
                  </a:lnTo>
                  <a:lnTo>
                    <a:pt x="214" y="288"/>
                  </a:lnTo>
                  <a:lnTo>
                    <a:pt x="222" y="285"/>
                  </a:lnTo>
                  <a:lnTo>
                    <a:pt x="228" y="285"/>
                  </a:lnTo>
                  <a:lnTo>
                    <a:pt x="233" y="283"/>
                  </a:lnTo>
                  <a:lnTo>
                    <a:pt x="243" y="279"/>
                  </a:lnTo>
                  <a:lnTo>
                    <a:pt x="247" y="273"/>
                  </a:lnTo>
                  <a:lnTo>
                    <a:pt x="253" y="271"/>
                  </a:lnTo>
                  <a:lnTo>
                    <a:pt x="259" y="268"/>
                  </a:lnTo>
                  <a:lnTo>
                    <a:pt x="265" y="262"/>
                  </a:lnTo>
                  <a:lnTo>
                    <a:pt x="271" y="259"/>
                  </a:lnTo>
                  <a:lnTo>
                    <a:pt x="276" y="254"/>
                  </a:lnTo>
                  <a:lnTo>
                    <a:pt x="282" y="250"/>
                  </a:lnTo>
                  <a:lnTo>
                    <a:pt x="286" y="244"/>
                  </a:lnTo>
                  <a:lnTo>
                    <a:pt x="291" y="240"/>
                  </a:lnTo>
                  <a:lnTo>
                    <a:pt x="294" y="234"/>
                  </a:lnTo>
                  <a:lnTo>
                    <a:pt x="300" y="228"/>
                  </a:lnTo>
                  <a:lnTo>
                    <a:pt x="303" y="222"/>
                  </a:lnTo>
                  <a:lnTo>
                    <a:pt x="305" y="216"/>
                  </a:lnTo>
                  <a:lnTo>
                    <a:pt x="309" y="211"/>
                  </a:lnTo>
                  <a:lnTo>
                    <a:pt x="311" y="205"/>
                  </a:lnTo>
                  <a:lnTo>
                    <a:pt x="315" y="199"/>
                  </a:lnTo>
                  <a:lnTo>
                    <a:pt x="315" y="193"/>
                  </a:lnTo>
                  <a:lnTo>
                    <a:pt x="317" y="185"/>
                  </a:lnTo>
                  <a:lnTo>
                    <a:pt x="317" y="179"/>
                  </a:lnTo>
                  <a:lnTo>
                    <a:pt x="317" y="173"/>
                  </a:lnTo>
                  <a:lnTo>
                    <a:pt x="317" y="164"/>
                  </a:lnTo>
                  <a:lnTo>
                    <a:pt x="317" y="158"/>
                  </a:lnTo>
                  <a:lnTo>
                    <a:pt x="317" y="150"/>
                  </a:lnTo>
                  <a:lnTo>
                    <a:pt x="315" y="141"/>
                  </a:lnTo>
                  <a:lnTo>
                    <a:pt x="311" y="129"/>
                  </a:lnTo>
                  <a:lnTo>
                    <a:pt x="309" y="121"/>
                  </a:lnTo>
                  <a:lnTo>
                    <a:pt x="303" y="110"/>
                  </a:lnTo>
                  <a:lnTo>
                    <a:pt x="297" y="101"/>
                  </a:lnTo>
                  <a:lnTo>
                    <a:pt x="291" y="92"/>
                  </a:lnTo>
                  <a:lnTo>
                    <a:pt x="282" y="84"/>
                  </a:lnTo>
                  <a:lnTo>
                    <a:pt x="276" y="72"/>
                  </a:lnTo>
                  <a:lnTo>
                    <a:pt x="274" y="61"/>
                  </a:lnTo>
                  <a:lnTo>
                    <a:pt x="274" y="49"/>
                  </a:lnTo>
                  <a:lnTo>
                    <a:pt x="271" y="38"/>
                  </a:lnTo>
                  <a:lnTo>
                    <a:pt x="271" y="26"/>
                  </a:lnTo>
                  <a:lnTo>
                    <a:pt x="271" y="12"/>
                  </a:lnTo>
                  <a:lnTo>
                    <a:pt x="271" y="0"/>
                  </a:lnTo>
                  <a:lnTo>
                    <a:pt x="265" y="6"/>
                  </a:lnTo>
                  <a:lnTo>
                    <a:pt x="259" y="12"/>
                  </a:lnTo>
                  <a:lnTo>
                    <a:pt x="253" y="18"/>
                  </a:lnTo>
                  <a:lnTo>
                    <a:pt x="247" y="20"/>
                  </a:lnTo>
                  <a:lnTo>
                    <a:pt x="243" y="26"/>
                  </a:lnTo>
                  <a:lnTo>
                    <a:pt x="237" y="29"/>
                  </a:lnTo>
                  <a:lnTo>
                    <a:pt x="228" y="32"/>
                  </a:lnTo>
                  <a:lnTo>
                    <a:pt x="222" y="38"/>
                  </a:lnTo>
                  <a:lnTo>
                    <a:pt x="214" y="41"/>
                  </a:lnTo>
                  <a:lnTo>
                    <a:pt x="208" y="43"/>
                  </a:lnTo>
                  <a:lnTo>
                    <a:pt x="199" y="43"/>
                  </a:lnTo>
                  <a:lnTo>
                    <a:pt x="190" y="47"/>
                  </a:lnTo>
                  <a:lnTo>
                    <a:pt x="185" y="47"/>
                  </a:lnTo>
                  <a:lnTo>
                    <a:pt x="175" y="49"/>
                  </a:lnTo>
                  <a:lnTo>
                    <a:pt x="167" y="49"/>
                  </a:lnTo>
                  <a:lnTo>
                    <a:pt x="159" y="49"/>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26" name="Freeform 20"/>
            <p:cNvSpPr>
              <a:spLocks/>
            </p:cNvSpPr>
            <p:nvPr/>
          </p:nvSpPr>
          <p:spPr bwMode="auto">
            <a:xfrm>
              <a:off x="3111" y="2008"/>
              <a:ext cx="265" cy="216"/>
            </a:xfrm>
            <a:custGeom>
              <a:avLst/>
              <a:gdLst>
                <a:gd name="T0" fmla="*/ 119 w 265"/>
                <a:gd name="T1" fmla="*/ 0 h 216"/>
                <a:gd name="T2" fmla="*/ 100 w 265"/>
                <a:gd name="T3" fmla="*/ 2 h 216"/>
                <a:gd name="T4" fmla="*/ 80 w 265"/>
                <a:gd name="T5" fmla="*/ 8 h 216"/>
                <a:gd name="T6" fmla="*/ 64 w 265"/>
                <a:gd name="T7" fmla="*/ 16 h 216"/>
                <a:gd name="T8" fmla="*/ 50 w 265"/>
                <a:gd name="T9" fmla="*/ 25 h 216"/>
                <a:gd name="T10" fmla="*/ 36 w 265"/>
                <a:gd name="T11" fmla="*/ 36 h 216"/>
                <a:gd name="T12" fmla="*/ 24 w 265"/>
                <a:gd name="T13" fmla="*/ 47 h 216"/>
                <a:gd name="T14" fmla="*/ 14 w 265"/>
                <a:gd name="T15" fmla="*/ 61 h 216"/>
                <a:gd name="T16" fmla="*/ 8 w 265"/>
                <a:gd name="T17" fmla="*/ 75 h 216"/>
                <a:gd name="T18" fmla="*/ 2 w 265"/>
                <a:gd name="T19" fmla="*/ 91 h 216"/>
                <a:gd name="T20" fmla="*/ 0 w 265"/>
                <a:gd name="T21" fmla="*/ 108 h 216"/>
                <a:gd name="T22" fmla="*/ 2 w 265"/>
                <a:gd name="T23" fmla="*/ 124 h 216"/>
                <a:gd name="T24" fmla="*/ 8 w 265"/>
                <a:gd name="T25" fmla="*/ 140 h 216"/>
                <a:gd name="T26" fmla="*/ 14 w 265"/>
                <a:gd name="T27" fmla="*/ 154 h 216"/>
                <a:gd name="T28" fmla="*/ 24 w 265"/>
                <a:gd name="T29" fmla="*/ 168 h 216"/>
                <a:gd name="T30" fmla="*/ 36 w 265"/>
                <a:gd name="T31" fmla="*/ 179 h 216"/>
                <a:gd name="T32" fmla="*/ 50 w 265"/>
                <a:gd name="T33" fmla="*/ 191 h 216"/>
                <a:gd name="T34" fmla="*/ 64 w 265"/>
                <a:gd name="T35" fmla="*/ 201 h 216"/>
                <a:gd name="T36" fmla="*/ 80 w 265"/>
                <a:gd name="T37" fmla="*/ 207 h 216"/>
                <a:gd name="T38" fmla="*/ 100 w 265"/>
                <a:gd name="T39" fmla="*/ 213 h 216"/>
                <a:gd name="T40" fmla="*/ 119 w 265"/>
                <a:gd name="T41" fmla="*/ 215 h 216"/>
                <a:gd name="T42" fmla="*/ 139 w 265"/>
                <a:gd name="T43" fmla="*/ 215 h 216"/>
                <a:gd name="T44" fmla="*/ 159 w 265"/>
                <a:gd name="T45" fmla="*/ 213 h 216"/>
                <a:gd name="T46" fmla="*/ 177 w 265"/>
                <a:gd name="T47" fmla="*/ 209 h 216"/>
                <a:gd name="T48" fmla="*/ 195 w 265"/>
                <a:gd name="T49" fmla="*/ 205 h 216"/>
                <a:gd name="T50" fmla="*/ 211 w 265"/>
                <a:gd name="T51" fmla="*/ 193 h 216"/>
                <a:gd name="T52" fmla="*/ 225 w 265"/>
                <a:gd name="T53" fmla="*/ 185 h 216"/>
                <a:gd name="T54" fmla="*/ 239 w 265"/>
                <a:gd name="T55" fmla="*/ 174 h 216"/>
                <a:gd name="T56" fmla="*/ 247 w 265"/>
                <a:gd name="T57" fmla="*/ 160 h 216"/>
                <a:gd name="T58" fmla="*/ 256 w 265"/>
                <a:gd name="T59" fmla="*/ 146 h 216"/>
                <a:gd name="T60" fmla="*/ 261 w 265"/>
                <a:gd name="T61" fmla="*/ 130 h 216"/>
                <a:gd name="T62" fmla="*/ 264 w 265"/>
                <a:gd name="T63" fmla="*/ 113 h 216"/>
                <a:gd name="T64" fmla="*/ 264 w 265"/>
                <a:gd name="T65" fmla="*/ 97 h 216"/>
                <a:gd name="T66" fmla="*/ 261 w 265"/>
                <a:gd name="T67" fmla="*/ 80 h 216"/>
                <a:gd name="T68" fmla="*/ 252 w 265"/>
                <a:gd name="T69" fmla="*/ 67 h 216"/>
                <a:gd name="T70" fmla="*/ 244 w 265"/>
                <a:gd name="T71" fmla="*/ 53 h 216"/>
                <a:gd name="T72" fmla="*/ 233 w 265"/>
                <a:gd name="T73" fmla="*/ 39 h 216"/>
                <a:gd name="T74" fmla="*/ 222 w 265"/>
                <a:gd name="T75" fmla="*/ 28 h 216"/>
                <a:gd name="T76" fmla="*/ 205 w 265"/>
                <a:gd name="T77" fmla="*/ 20 h 216"/>
                <a:gd name="T78" fmla="*/ 189 w 265"/>
                <a:gd name="T79" fmla="*/ 11 h 216"/>
                <a:gd name="T80" fmla="*/ 173 w 265"/>
                <a:gd name="T81" fmla="*/ 6 h 216"/>
                <a:gd name="T82" fmla="*/ 153 w 265"/>
                <a:gd name="T83" fmla="*/ 2 h 216"/>
                <a:gd name="T84" fmla="*/ 133 w 265"/>
                <a:gd name="T85" fmla="*/ 0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5"/>
                <a:gd name="T130" fmla="*/ 0 h 216"/>
                <a:gd name="T131" fmla="*/ 265 w 265"/>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5" h="216">
                  <a:moveTo>
                    <a:pt x="133" y="0"/>
                  </a:moveTo>
                  <a:lnTo>
                    <a:pt x="125" y="0"/>
                  </a:lnTo>
                  <a:lnTo>
                    <a:pt x="119" y="0"/>
                  </a:lnTo>
                  <a:lnTo>
                    <a:pt x="113" y="2"/>
                  </a:lnTo>
                  <a:lnTo>
                    <a:pt x="105" y="2"/>
                  </a:lnTo>
                  <a:lnTo>
                    <a:pt x="100" y="2"/>
                  </a:lnTo>
                  <a:lnTo>
                    <a:pt x="94" y="6"/>
                  </a:lnTo>
                  <a:lnTo>
                    <a:pt x="89" y="8"/>
                  </a:lnTo>
                  <a:lnTo>
                    <a:pt x="80" y="8"/>
                  </a:lnTo>
                  <a:lnTo>
                    <a:pt x="75" y="11"/>
                  </a:lnTo>
                  <a:lnTo>
                    <a:pt x="69" y="14"/>
                  </a:lnTo>
                  <a:lnTo>
                    <a:pt x="64" y="16"/>
                  </a:lnTo>
                  <a:lnTo>
                    <a:pt x="58" y="20"/>
                  </a:lnTo>
                  <a:lnTo>
                    <a:pt x="56" y="22"/>
                  </a:lnTo>
                  <a:lnTo>
                    <a:pt x="50" y="25"/>
                  </a:lnTo>
                  <a:lnTo>
                    <a:pt x="44" y="28"/>
                  </a:lnTo>
                  <a:lnTo>
                    <a:pt x="38" y="33"/>
                  </a:lnTo>
                  <a:lnTo>
                    <a:pt x="36" y="36"/>
                  </a:lnTo>
                  <a:lnTo>
                    <a:pt x="30" y="39"/>
                  </a:lnTo>
                  <a:lnTo>
                    <a:pt x="28" y="44"/>
                  </a:lnTo>
                  <a:lnTo>
                    <a:pt x="24" y="47"/>
                  </a:lnTo>
                  <a:lnTo>
                    <a:pt x="20" y="53"/>
                  </a:lnTo>
                  <a:lnTo>
                    <a:pt x="16" y="57"/>
                  </a:lnTo>
                  <a:lnTo>
                    <a:pt x="14" y="61"/>
                  </a:lnTo>
                  <a:lnTo>
                    <a:pt x="10" y="67"/>
                  </a:lnTo>
                  <a:lnTo>
                    <a:pt x="8" y="71"/>
                  </a:lnTo>
                  <a:lnTo>
                    <a:pt x="8" y="75"/>
                  </a:lnTo>
                  <a:lnTo>
                    <a:pt x="6" y="80"/>
                  </a:lnTo>
                  <a:lnTo>
                    <a:pt x="2" y="85"/>
                  </a:lnTo>
                  <a:lnTo>
                    <a:pt x="2" y="91"/>
                  </a:lnTo>
                  <a:lnTo>
                    <a:pt x="2" y="97"/>
                  </a:lnTo>
                  <a:lnTo>
                    <a:pt x="2" y="102"/>
                  </a:lnTo>
                  <a:lnTo>
                    <a:pt x="0" y="108"/>
                  </a:lnTo>
                  <a:lnTo>
                    <a:pt x="2" y="113"/>
                  </a:lnTo>
                  <a:lnTo>
                    <a:pt x="2" y="118"/>
                  </a:lnTo>
                  <a:lnTo>
                    <a:pt x="2" y="124"/>
                  </a:lnTo>
                  <a:lnTo>
                    <a:pt x="2" y="130"/>
                  </a:lnTo>
                  <a:lnTo>
                    <a:pt x="6" y="136"/>
                  </a:lnTo>
                  <a:lnTo>
                    <a:pt x="8" y="140"/>
                  </a:lnTo>
                  <a:lnTo>
                    <a:pt x="8" y="146"/>
                  </a:lnTo>
                  <a:lnTo>
                    <a:pt x="10" y="149"/>
                  </a:lnTo>
                  <a:lnTo>
                    <a:pt x="14" y="154"/>
                  </a:lnTo>
                  <a:lnTo>
                    <a:pt x="16" y="160"/>
                  </a:lnTo>
                  <a:lnTo>
                    <a:pt x="20" y="163"/>
                  </a:lnTo>
                  <a:lnTo>
                    <a:pt x="24" y="168"/>
                  </a:lnTo>
                  <a:lnTo>
                    <a:pt x="28" y="174"/>
                  </a:lnTo>
                  <a:lnTo>
                    <a:pt x="30" y="177"/>
                  </a:lnTo>
                  <a:lnTo>
                    <a:pt x="36" y="179"/>
                  </a:lnTo>
                  <a:lnTo>
                    <a:pt x="38" y="185"/>
                  </a:lnTo>
                  <a:lnTo>
                    <a:pt x="44" y="187"/>
                  </a:lnTo>
                  <a:lnTo>
                    <a:pt x="50" y="191"/>
                  </a:lnTo>
                  <a:lnTo>
                    <a:pt x="56" y="193"/>
                  </a:lnTo>
                  <a:lnTo>
                    <a:pt x="58" y="199"/>
                  </a:lnTo>
                  <a:lnTo>
                    <a:pt x="64" y="201"/>
                  </a:lnTo>
                  <a:lnTo>
                    <a:pt x="69" y="205"/>
                  </a:lnTo>
                  <a:lnTo>
                    <a:pt x="75" y="205"/>
                  </a:lnTo>
                  <a:lnTo>
                    <a:pt x="80" y="207"/>
                  </a:lnTo>
                  <a:lnTo>
                    <a:pt x="89" y="209"/>
                  </a:lnTo>
                  <a:lnTo>
                    <a:pt x="94" y="209"/>
                  </a:lnTo>
                  <a:lnTo>
                    <a:pt x="100" y="213"/>
                  </a:lnTo>
                  <a:lnTo>
                    <a:pt x="105" y="213"/>
                  </a:lnTo>
                  <a:lnTo>
                    <a:pt x="113" y="215"/>
                  </a:lnTo>
                  <a:lnTo>
                    <a:pt x="119" y="215"/>
                  </a:lnTo>
                  <a:lnTo>
                    <a:pt x="125" y="215"/>
                  </a:lnTo>
                  <a:lnTo>
                    <a:pt x="133" y="215"/>
                  </a:lnTo>
                  <a:lnTo>
                    <a:pt x="139" y="215"/>
                  </a:lnTo>
                  <a:lnTo>
                    <a:pt x="147" y="215"/>
                  </a:lnTo>
                  <a:lnTo>
                    <a:pt x="153" y="215"/>
                  </a:lnTo>
                  <a:lnTo>
                    <a:pt x="159" y="213"/>
                  </a:lnTo>
                  <a:lnTo>
                    <a:pt x="167" y="213"/>
                  </a:lnTo>
                  <a:lnTo>
                    <a:pt x="173" y="209"/>
                  </a:lnTo>
                  <a:lnTo>
                    <a:pt x="177" y="209"/>
                  </a:lnTo>
                  <a:lnTo>
                    <a:pt x="183" y="207"/>
                  </a:lnTo>
                  <a:lnTo>
                    <a:pt x="189" y="205"/>
                  </a:lnTo>
                  <a:lnTo>
                    <a:pt x="195" y="205"/>
                  </a:lnTo>
                  <a:lnTo>
                    <a:pt x="200" y="201"/>
                  </a:lnTo>
                  <a:lnTo>
                    <a:pt x="205" y="199"/>
                  </a:lnTo>
                  <a:lnTo>
                    <a:pt x="211" y="193"/>
                  </a:lnTo>
                  <a:lnTo>
                    <a:pt x="217" y="191"/>
                  </a:lnTo>
                  <a:lnTo>
                    <a:pt x="222" y="187"/>
                  </a:lnTo>
                  <a:lnTo>
                    <a:pt x="225" y="185"/>
                  </a:lnTo>
                  <a:lnTo>
                    <a:pt x="230" y="179"/>
                  </a:lnTo>
                  <a:lnTo>
                    <a:pt x="233" y="177"/>
                  </a:lnTo>
                  <a:lnTo>
                    <a:pt x="239" y="174"/>
                  </a:lnTo>
                  <a:lnTo>
                    <a:pt x="242" y="168"/>
                  </a:lnTo>
                  <a:lnTo>
                    <a:pt x="244" y="163"/>
                  </a:lnTo>
                  <a:lnTo>
                    <a:pt x="247" y="160"/>
                  </a:lnTo>
                  <a:lnTo>
                    <a:pt x="250" y="154"/>
                  </a:lnTo>
                  <a:lnTo>
                    <a:pt x="252" y="149"/>
                  </a:lnTo>
                  <a:lnTo>
                    <a:pt x="256" y="146"/>
                  </a:lnTo>
                  <a:lnTo>
                    <a:pt x="258" y="140"/>
                  </a:lnTo>
                  <a:lnTo>
                    <a:pt x="261" y="136"/>
                  </a:lnTo>
                  <a:lnTo>
                    <a:pt x="261" y="130"/>
                  </a:lnTo>
                  <a:lnTo>
                    <a:pt x="264" y="124"/>
                  </a:lnTo>
                  <a:lnTo>
                    <a:pt x="264" y="118"/>
                  </a:lnTo>
                  <a:lnTo>
                    <a:pt x="264" y="113"/>
                  </a:lnTo>
                  <a:lnTo>
                    <a:pt x="264" y="108"/>
                  </a:lnTo>
                  <a:lnTo>
                    <a:pt x="264" y="102"/>
                  </a:lnTo>
                  <a:lnTo>
                    <a:pt x="264" y="97"/>
                  </a:lnTo>
                  <a:lnTo>
                    <a:pt x="264" y="91"/>
                  </a:lnTo>
                  <a:lnTo>
                    <a:pt x="261" y="85"/>
                  </a:lnTo>
                  <a:lnTo>
                    <a:pt x="261" y="80"/>
                  </a:lnTo>
                  <a:lnTo>
                    <a:pt x="258" y="75"/>
                  </a:lnTo>
                  <a:lnTo>
                    <a:pt x="256" y="71"/>
                  </a:lnTo>
                  <a:lnTo>
                    <a:pt x="252" y="67"/>
                  </a:lnTo>
                  <a:lnTo>
                    <a:pt x="250" y="61"/>
                  </a:lnTo>
                  <a:lnTo>
                    <a:pt x="247" y="57"/>
                  </a:lnTo>
                  <a:lnTo>
                    <a:pt x="244" y="53"/>
                  </a:lnTo>
                  <a:lnTo>
                    <a:pt x="242" y="47"/>
                  </a:lnTo>
                  <a:lnTo>
                    <a:pt x="239" y="44"/>
                  </a:lnTo>
                  <a:lnTo>
                    <a:pt x="233" y="39"/>
                  </a:lnTo>
                  <a:lnTo>
                    <a:pt x="230" y="36"/>
                  </a:lnTo>
                  <a:lnTo>
                    <a:pt x="225" y="33"/>
                  </a:lnTo>
                  <a:lnTo>
                    <a:pt x="222" y="28"/>
                  </a:lnTo>
                  <a:lnTo>
                    <a:pt x="217" y="25"/>
                  </a:lnTo>
                  <a:lnTo>
                    <a:pt x="211" y="22"/>
                  </a:lnTo>
                  <a:lnTo>
                    <a:pt x="205" y="20"/>
                  </a:lnTo>
                  <a:lnTo>
                    <a:pt x="200" y="16"/>
                  </a:lnTo>
                  <a:lnTo>
                    <a:pt x="195" y="14"/>
                  </a:lnTo>
                  <a:lnTo>
                    <a:pt x="189" y="11"/>
                  </a:lnTo>
                  <a:lnTo>
                    <a:pt x="183" y="8"/>
                  </a:lnTo>
                  <a:lnTo>
                    <a:pt x="177" y="8"/>
                  </a:lnTo>
                  <a:lnTo>
                    <a:pt x="173" y="6"/>
                  </a:lnTo>
                  <a:lnTo>
                    <a:pt x="167" y="2"/>
                  </a:lnTo>
                  <a:lnTo>
                    <a:pt x="159" y="2"/>
                  </a:lnTo>
                  <a:lnTo>
                    <a:pt x="153" y="2"/>
                  </a:lnTo>
                  <a:lnTo>
                    <a:pt x="147" y="0"/>
                  </a:lnTo>
                  <a:lnTo>
                    <a:pt x="139" y="0"/>
                  </a:lnTo>
                  <a:lnTo>
                    <a:pt x="133" y="0"/>
                  </a:lnTo>
                </a:path>
              </a:pathLst>
            </a:custGeom>
            <a:solidFill>
              <a:srgbClr val="FFD900"/>
            </a:solidFill>
            <a:ln w="12700" cap="rnd">
              <a:solidFill>
                <a:schemeClr val="tx2"/>
              </a:solidFill>
              <a:round/>
              <a:headEnd/>
              <a:tailEnd/>
            </a:ln>
          </p:spPr>
          <p:txBody>
            <a:bodyPr/>
            <a:lstStyle/>
            <a:p>
              <a:endParaRPr lang="fr-FR"/>
            </a:p>
          </p:txBody>
        </p:sp>
        <p:sp>
          <p:nvSpPr>
            <p:cNvPr id="55327" name="Freeform 21"/>
            <p:cNvSpPr>
              <a:spLocks/>
            </p:cNvSpPr>
            <p:nvPr/>
          </p:nvSpPr>
          <p:spPr bwMode="auto">
            <a:xfrm>
              <a:off x="3104" y="2008"/>
              <a:ext cx="269" cy="227"/>
            </a:xfrm>
            <a:custGeom>
              <a:avLst/>
              <a:gdLst>
                <a:gd name="T0" fmla="*/ 79 w 272"/>
                <a:gd name="T1" fmla="*/ 0 h 226"/>
                <a:gd name="T2" fmla="*/ 59 w 272"/>
                <a:gd name="T3" fmla="*/ 2 h 226"/>
                <a:gd name="T4" fmla="*/ 45 w 272"/>
                <a:gd name="T5" fmla="*/ 8 h 226"/>
                <a:gd name="T6" fmla="*/ 45 w 272"/>
                <a:gd name="T7" fmla="*/ 17 h 226"/>
                <a:gd name="T8" fmla="*/ 45 w 272"/>
                <a:gd name="T9" fmla="*/ 26 h 226"/>
                <a:gd name="T10" fmla="*/ 35 w 272"/>
                <a:gd name="T11" fmla="*/ 37 h 226"/>
                <a:gd name="T12" fmla="*/ 23 w 272"/>
                <a:gd name="T13" fmla="*/ 49 h 226"/>
                <a:gd name="T14" fmla="*/ 12 w 272"/>
                <a:gd name="T15" fmla="*/ 64 h 226"/>
                <a:gd name="T16" fmla="*/ 6 w 272"/>
                <a:gd name="T17" fmla="*/ 78 h 226"/>
                <a:gd name="T18" fmla="*/ 0 w 272"/>
                <a:gd name="T19" fmla="*/ 95 h 226"/>
                <a:gd name="T20" fmla="*/ 0 w 272"/>
                <a:gd name="T21" fmla="*/ 113 h 226"/>
                <a:gd name="T22" fmla="*/ 0 w 272"/>
                <a:gd name="T23" fmla="*/ 172 h 226"/>
                <a:gd name="T24" fmla="*/ 6 w 272"/>
                <a:gd name="T25" fmla="*/ 189 h 226"/>
                <a:gd name="T26" fmla="*/ 12 w 272"/>
                <a:gd name="T27" fmla="*/ 203 h 226"/>
                <a:gd name="T28" fmla="*/ 23 w 272"/>
                <a:gd name="T29" fmla="*/ 218 h 226"/>
                <a:gd name="T30" fmla="*/ 35 w 272"/>
                <a:gd name="T31" fmla="*/ 230 h 226"/>
                <a:gd name="T32" fmla="*/ 45 w 272"/>
                <a:gd name="T33" fmla="*/ 242 h 226"/>
                <a:gd name="T34" fmla="*/ 45 w 272"/>
                <a:gd name="T35" fmla="*/ 250 h 226"/>
                <a:gd name="T36" fmla="*/ 45 w 272"/>
                <a:gd name="T37" fmla="*/ 259 h 226"/>
                <a:gd name="T38" fmla="*/ 59 w 272"/>
                <a:gd name="T39" fmla="*/ 265 h 226"/>
                <a:gd name="T40" fmla="*/ 79 w 272"/>
                <a:gd name="T41" fmla="*/ 267 h 226"/>
                <a:gd name="T42" fmla="*/ 98 w 272"/>
                <a:gd name="T43" fmla="*/ 267 h 226"/>
                <a:gd name="T44" fmla="*/ 108 w 272"/>
                <a:gd name="T45" fmla="*/ 265 h 226"/>
                <a:gd name="T46" fmla="*/ 116 w 272"/>
                <a:gd name="T47" fmla="*/ 261 h 226"/>
                <a:gd name="T48" fmla="*/ 125 w 272"/>
                <a:gd name="T49" fmla="*/ 253 h 226"/>
                <a:gd name="T50" fmla="*/ 134 w 272"/>
                <a:gd name="T51" fmla="*/ 244 h 226"/>
                <a:gd name="T52" fmla="*/ 147 w 272"/>
                <a:gd name="T53" fmla="*/ 236 h 226"/>
                <a:gd name="T54" fmla="*/ 154 w 272"/>
                <a:gd name="T55" fmla="*/ 221 h 226"/>
                <a:gd name="T56" fmla="*/ 162 w 272"/>
                <a:gd name="T57" fmla="*/ 209 h 226"/>
                <a:gd name="T58" fmla="*/ 168 w 272"/>
                <a:gd name="T59" fmla="*/ 192 h 226"/>
                <a:gd name="T60" fmla="*/ 169 w 272"/>
                <a:gd name="T61" fmla="*/ 178 h 226"/>
                <a:gd name="T62" fmla="*/ 172 w 272"/>
                <a:gd name="T63" fmla="*/ 160 h 226"/>
                <a:gd name="T64" fmla="*/ 172 w 272"/>
                <a:gd name="T65" fmla="*/ 101 h 226"/>
                <a:gd name="T66" fmla="*/ 169 w 272"/>
                <a:gd name="T67" fmla="*/ 84 h 226"/>
                <a:gd name="T68" fmla="*/ 166 w 272"/>
                <a:gd name="T69" fmla="*/ 70 h 226"/>
                <a:gd name="T70" fmla="*/ 158 w 272"/>
                <a:gd name="T71" fmla="*/ 55 h 226"/>
                <a:gd name="T72" fmla="*/ 152 w 272"/>
                <a:gd name="T73" fmla="*/ 41 h 226"/>
                <a:gd name="T74" fmla="*/ 143 w 272"/>
                <a:gd name="T75" fmla="*/ 29 h 226"/>
                <a:gd name="T76" fmla="*/ 132 w 272"/>
                <a:gd name="T77" fmla="*/ 20 h 226"/>
                <a:gd name="T78" fmla="*/ 123 w 272"/>
                <a:gd name="T79" fmla="*/ 12 h 226"/>
                <a:gd name="T80" fmla="*/ 114 w 272"/>
                <a:gd name="T81" fmla="*/ 6 h 226"/>
                <a:gd name="T82" fmla="*/ 104 w 272"/>
                <a:gd name="T83" fmla="*/ 0 h 226"/>
                <a:gd name="T84" fmla="*/ 94 w 272"/>
                <a:gd name="T85" fmla="*/ 0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6"/>
                <a:gd name="T131" fmla="*/ 272 w 272"/>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6">
                  <a:moveTo>
                    <a:pt x="136" y="0"/>
                  </a:moveTo>
                  <a:lnTo>
                    <a:pt x="127" y="0"/>
                  </a:lnTo>
                  <a:lnTo>
                    <a:pt x="121" y="0"/>
                  </a:lnTo>
                  <a:lnTo>
                    <a:pt x="115" y="0"/>
                  </a:lnTo>
                  <a:lnTo>
                    <a:pt x="109" y="2"/>
                  </a:lnTo>
                  <a:lnTo>
                    <a:pt x="101" y="2"/>
                  </a:lnTo>
                  <a:lnTo>
                    <a:pt x="95" y="6"/>
                  </a:lnTo>
                  <a:lnTo>
                    <a:pt x="90" y="6"/>
                  </a:lnTo>
                  <a:lnTo>
                    <a:pt x="84" y="8"/>
                  </a:lnTo>
                  <a:lnTo>
                    <a:pt x="76" y="12"/>
                  </a:lnTo>
                  <a:lnTo>
                    <a:pt x="72" y="14"/>
                  </a:lnTo>
                  <a:lnTo>
                    <a:pt x="66" y="17"/>
                  </a:lnTo>
                  <a:lnTo>
                    <a:pt x="61" y="20"/>
                  </a:lnTo>
                  <a:lnTo>
                    <a:pt x="55" y="23"/>
                  </a:lnTo>
                  <a:lnTo>
                    <a:pt x="49" y="26"/>
                  </a:lnTo>
                  <a:lnTo>
                    <a:pt x="43" y="29"/>
                  </a:lnTo>
                  <a:lnTo>
                    <a:pt x="41" y="31"/>
                  </a:lnTo>
                  <a:lnTo>
                    <a:pt x="35" y="37"/>
                  </a:lnTo>
                  <a:lnTo>
                    <a:pt x="32" y="41"/>
                  </a:lnTo>
                  <a:lnTo>
                    <a:pt x="26" y="43"/>
                  </a:lnTo>
                  <a:lnTo>
                    <a:pt x="23" y="49"/>
                  </a:lnTo>
                  <a:lnTo>
                    <a:pt x="20" y="55"/>
                  </a:lnTo>
                  <a:lnTo>
                    <a:pt x="14" y="58"/>
                  </a:lnTo>
                  <a:lnTo>
                    <a:pt x="12" y="64"/>
                  </a:lnTo>
                  <a:lnTo>
                    <a:pt x="8" y="70"/>
                  </a:lnTo>
                  <a:lnTo>
                    <a:pt x="6" y="75"/>
                  </a:lnTo>
                  <a:lnTo>
                    <a:pt x="6" y="78"/>
                  </a:lnTo>
                  <a:lnTo>
                    <a:pt x="4" y="84"/>
                  </a:lnTo>
                  <a:lnTo>
                    <a:pt x="4" y="89"/>
                  </a:lnTo>
                  <a:lnTo>
                    <a:pt x="0" y="95"/>
                  </a:lnTo>
                  <a:lnTo>
                    <a:pt x="0" y="101"/>
                  </a:lnTo>
                  <a:lnTo>
                    <a:pt x="0" y="107"/>
                  </a:lnTo>
                  <a:lnTo>
                    <a:pt x="0" y="113"/>
                  </a:lnTo>
                  <a:lnTo>
                    <a:pt x="0" y="118"/>
                  </a:lnTo>
                  <a:lnTo>
                    <a:pt x="0" y="124"/>
                  </a:lnTo>
                  <a:lnTo>
                    <a:pt x="0" y="130"/>
                  </a:lnTo>
                  <a:lnTo>
                    <a:pt x="4" y="136"/>
                  </a:lnTo>
                  <a:lnTo>
                    <a:pt x="4" y="142"/>
                  </a:lnTo>
                  <a:lnTo>
                    <a:pt x="6" y="147"/>
                  </a:lnTo>
                  <a:lnTo>
                    <a:pt x="6" y="150"/>
                  </a:lnTo>
                  <a:lnTo>
                    <a:pt x="8" y="156"/>
                  </a:lnTo>
                  <a:lnTo>
                    <a:pt x="12" y="161"/>
                  </a:lnTo>
                  <a:lnTo>
                    <a:pt x="14" y="167"/>
                  </a:lnTo>
                  <a:lnTo>
                    <a:pt x="20" y="171"/>
                  </a:lnTo>
                  <a:lnTo>
                    <a:pt x="23" y="176"/>
                  </a:lnTo>
                  <a:lnTo>
                    <a:pt x="26" y="179"/>
                  </a:lnTo>
                  <a:lnTo>
                    <a:pt x="32" y="185"/>
                  </a:lnTo>
                  <a:lnTo>
                    <a:pt x="35" y="188"/>
                  </a:lnTo>
                  <a:lnTo>
                    <a:pt x="41" y="194"/>
                  </a:lnTo>
                  <a:lnTo>
                    <a:pt x="43" y="196"/>
                  </a:lnTo>
                  <a:lnTo>
                    <a:pt x="49" y="200"/>
                  </a:lnTo>
                  <a:lnTo>
                    <a:pt x="55" y="202"/>
                  </a:lnTo>
                  <a:lnTo>
                    <a:pt x="61" y="205"/>
                  </a:lnTo>
                  <a:lnTo>
                    <a:pt x="66" y="208"/>
                  </a:lnTo>
                  <a:lnTo>
                    <a:pt x="72" y="211"/>
                  </a:lnTo>
                  <a:lnTo>
                    <a:pt x="76" y="214"/>
                  </a:lnTo>
                  <a:lnTo>
                    <a:pt x="84" y="217"/>
                  </a:lnTo>
                  <a:lnTo>
                    <a:pt x="90" y="219"/>
                  </a:lnTo>
                  <a:lnTo>
                    <a:pt x="95" y="219"/>
                  </a:lnTo>
                  <a:lnTo>
                    <a:pt x="101" y="223"/>
                  </a:lnTo>
                  <a:lnTo>
                    <a:pt x="109" y="223"/>
                  </a:lnTo>
                  <a:lnTo>
                    <a:pt x="115" y="225"/>
                  </a:lnTo>
                  <a:lnTo>
                    <a:pt x="121" y="225"/>
                  </a:lnTo>
                  <a:lnTo>
                    <a:pt x="127" y="225"/>
                  </a:lnTo>
                  <a:lnTo>
                    <a:pt x="136" y="225"/>
                  </a:lnTo>
                  <a:lnTo>
                    <a:pt x="144" y="225"/>
                  </a:lnTo>
                  <a:lnTo>
                    <a:pt x="150" y="225"/>
                  </a:lnTo>
                  <a:lnTo>
                    <a:pt x="156" y="225"/>
                  </a:lnTo>
                  <a:lnTo>
                    <a:pt x="164" y="223"/>
                  </a:lnTo>
                  <a:lnTo>
                    <a:pt x="170" y="223"/>
                  </a:lnTo>
                  <a:lnTo>
                    <a:pt x="176" y="219"/>
                  </a:lnTo>
                  <a:lnTo>
                    <a:pt x="181" y="219"/>
                  </a:lnTo>
                  <a:lnTo>
                    <a:pt x="187" y="217"/>
                  </a:lnTo>
                  <a:lnTo>
                    <a:pt x="195" y="214"/>
                  </a:lnTo>
                  <a:lnTo>
                    <a:pt x="199" y="211"/>
                  </a:lnTo>
                  <a:lnTo>
                    <a:pt x="207" y="208"/>
                  </a:lnTo>
                  <a:lnTo>
                    <a:pt x="213" y="205"/>
                  </a:lnTo>
                  <a:lnTo>
                    <a:pt x="216" y="202"/>
                  </a:lnTo>
                  <a:lnTo>
                    <a:pt x="222" y="200"/>
                  </a:lnTo>
                  <a:lnTo>
                    <a:pt x="228" y="196"/>
                  </a:lnTo>
                  <a:lnTo>
                    <a:pt x="234" y="194"/>
                  </a:lnTo>
                  <a:lnTo>
                    <a:pt x="236" y="188"/>
                  </a:lnTo>
                  <a:lnTo>
                    <a:pt x="242" y="185"/>
                  </a:lnTo>
                  <a:lnTo>
                    <a:pt x="245" y="179"/>
                  </a:lnTo>
                  <a:lnTo>
                    <a:pt x="248" y="176"/>
                  </a:lnTo>
                  <a:lnTo>
                    <a:pt x="251" y="171"/>
                  </a:lnTo>
                  <a:lnTo>
                    <a:pt x="257" y="167"/>
                  </a:lnTo>
                  <a:lnTo>
                    <a:pt x="259" y="161"/>
                  </a:lnTo>
                  <a:lnTo>
                    <a:pt x="263" y="156"/>
                  </a:lnTo>
                  <a:lnTo>
                    <a:pt x="265" y="150"/>
                  </a:lnTo>
                  <a:lnTo>
                    <a:pt x="265" y="147"/>
                  </a:lnTo>
                  <a:lnTo>
                    <a:pt x="267" y="142"/>
                  </a:lnTo>
                  <a:lnTo>
                    <a:pt x="267" y="136"/>
                  </a:lnTo>
                  <a:lnTo>
                    <a:pt x="271" y="130"/>
                  </a:lnTo>
                  <a:lnTo>
                    <a:pt x="271" y="124"/>
                  </a:lnTo>
                  <a:lnTo>
                    <a:pt x="271" y="118"/>
                  </a:lnTo>
                  <a:lnTo>
                    <a:pt x="271" y="113"/>
                  </a:lnTo>
                  <a:lnTo>
                    <a:pt x="271" y="107"/>
                  </a:lnTo>
                  <a:lnTo>
                    <a:pt x="271" y="101"/>
                  </a:lnTo>
                  <a:lnTo>
                    <a:pt x="271" y="95"/>
                  </a:lnTo>
                  <a:lnTo>
                    <a:pt x="267" y="89"/>
                  </a:lnTo>
                  <a:lnTo>
                    <a:pt x="267" y="84"/>
                  </a:lnTo>
                  <a:lnTo>
                    <a:pt x="265" y="78"/>
                  </a:lnTo>
                  <a:lnTo>
                    <a:pt x="265" y="75"/>
                  </a:lnTo>
                  <a:lnTo>
                    <a:pt x="263" y="70"/>
                  </a:lnTo>
                  <a:lnTo>
                    <a:pt x="259" y="64"/>
                  </a:lnTo>
                  <a:lnTo>
                    <a:pt x="257" y="58"/>
                  </a:lnTo>
                  <a:lnTo>
                    <a:pt x="251" y="55"/>
                  </a:lnTo>
                  <a:lnTo>
                    <a:pt x="248" y="49"/>
                  </a:lnTo>
                  <a:lnTo>
                    <a:pt x="245" y="43"/>
                  </a:lnTo>
                  <a:lnTo>
                    <a:pt x="242" y="41"/>
                  </a:lnTo>
                  <a:lnTo>
                    <a:pt x="236" y="37"/>
                  </a:lnTo>
                  <a:lnTo>
                    <a:pt x="234" y="31"/>
                  </a:lnTo>
                  <a:lnTo>
                    <a:pt x="228" y="29"/>
                  </a:lnTo>
                  <a:lnTo>
                    <a:pt x="222" y="26"/>
                  </a:lnTo>
                  <a:lnTo>
                    <a:pt x="216" y="23"/>
                  </a:lnTo>
                  <a:lnTo>
                    <a:pt x="213" y="20"/>
                  </a:lnTo>
                  <a:lnTo>
                    <a:pt x="207" y="17"/>
                  </a:lnTo>
                  <a:lnTo>
                    <a:pt x="199" y="14"/>
                  </a:lnTo>
                  <a:lnTo>
                    <a:pt x="195" y="12"/>
                  </a:lnTo>
                  <a:lnTo>
                    <a:pt x="187" y="8"/>
                  </a:lnTo>
                  <a:lnTo>
                    <a:pt x="181" y="6"/>
                  </a:lnTo>
                  <a:lnTo>
                    <a:pt x="176" y="6"/>
                  </a:lnTo>
                  <a:lnTo>
                    <a:pt x="170" y="2"/>
                  </a:lnTo>
                  <a:lnTo>
                    <a:pt x="164" y="2"/>
                  </a:lnTo>
                  <a:lnTo>
                    <a:pt x="156" y="0"/>
                  </a:lnTo>
                  <a:lnTo>
                    <a:pt x="150" y="0"/>
                  </a:lnTo>
                  <a:lnTo>
                    <a:pt x="144" y="0"/>
                  </a:lnTo>
                  <a:lnTo>
                    <a:pt x="13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28" name="Freeform 22"/>
            <p:cNvSpPr>
              <a:spLocks/>
            </p:cNvSpPr>
            <p:nvPr/>
          </p:nvSpPr>
          <p:spPr bwMode="auto">
            <a:xfrm>
              <a:off x="3126" y="2011"/>
              <a:ext cx="236" cy="193"/>
            </a:xfrm>
            <a:custGeom>
              <a:avLst/>
              <a:gdLst>
                <a:gd name="T0" fmla="*/ 107 w 236"/>
                <a:gd name="T1" fmla="*/ 0 h 193"/>
                <a:gd name="T2" fmla="*/ 83 w 236"/>
                <a:gd name="T3" fmla="*/ 3 h 193"/>
                <a:gd name="T4" fmla="*/ 61 w 236"/>
                <a:gd name="T5" fmla="*/ 11 h 193"/>
                <a:gd name="T6" fmla="*/ 44 w 236"/>
                <a:gd name="T7" fmla="*/ 23 h 193"/>
                <a:gd name="T8" fmla="*/ 28 w 236"/>
                <a:gd name="T9" fmla="*/ 33 h 193"/>
                <a:gd name="T10" fmla="*/ 14 w 236"/>
                <a:gd name="T11" fmla="*/ 50 h 193"/>
                <a:gd name="T12" fmla="*/ 6 w 236"/>
                <a:gd name="T13" fmla="*/ 66 h 193"/>
                <a:gd name="T14" fmla="*/ 0 w 236"/>
                <a:gd name="T15" fmla="*/ 86 h 193"/>
                <a:gd name="T16" fmla="*/ 0 w 236"/>
                <a:gd name="T17" fmla="*/ 105 h 193"/>
                <a:gd name="T18" fmla="*/ 6 w 236"/>
                <a:gd name="T19" fmla="*/ 123 h 193"/>
                <a:gd name="T20" fmla="*/ 14 w 236"/>
                <a:gd name="T21" fmla="*/ 141 h 193"/>
                <a:gd name="T22" fmla="*/ 28 w 236"/>
                <a:gd name="T23" fmla="*/ 157 h 193"/>
                <a:gd name="T24" fmla="*/ 44 w 236"/>
                <a:gd name="T25" fmla="*/ 170 h 193"/>
                <a:gd name="T26" fmla="*/ 61 w 236"/>
                <a:gd name="T27" fmla="*/ 182 h 193"/>
                <a:gd name="T28" fmla="*/ 83 w 236"/>
                <a:gd name="T29" fmla="*/ 187 h 193"/>
                <a:gd name="T30" fmla="*/ 107 w 236"/>
                <a:gd name="T31" fmla="*/ 192 h 193"/>
                <a:gd name="T32" fmla="*/ 130 w 236"/>
                <a:gd name="T33" fmla="*/ 192 h 193"/>
                <a:gd name="T34" fmla="*/ 152 w 236"/>
                <a:gd name="T35" fmla="*/ 187 h 193"/>
                <a:gd name="T36" fmla="*/ 174 w 236"/>
                <a:gd name="T37" fmla="*/ 182 h 193"/>
                <a:gd name="T38" fmla="*/ 194 w 236"/>
                <a:gd name="T39" fmla="*/ 170 h 193"/>
                <a:gd name="T40" fmla="*/ 210 w 236"/>
                <a:gd name="T41" fmla="*/ 157 h 193"/>
                <a:gd name="T42" fmla="*/ 221 w 236"/>
                <a:gd name="T43" fmla="*/ 141 h 193"/>
                <a:gd name="T44" fmla="*/ 229 w 236"/>
                <a:gd name="T45" fmla="*/ 123 h 193"/>
                <a:gd name="T46" fmla="*/ 235 w 236"/>
                <a:gd name="T47" fmla="*/ 105 h 193"/>
                <a:gd name="T48" fmla="*/ 235 w 236"/>
                <a:gd name="T49" fmla="*/ 86 h 193"/>
                <a:gd name="T50" fmla="*/ 229 w 236"/>
                <a:gd name="T51" fmla="*/ 66 h 193"/>
                <a:gd name="T52" fmla="*/ 221 w 236"/>
                <a:gd name="T53" fmla="*/ 50 h 193"/>
                <a:gd name="T54" fmla="*/ 210 w 236"/>
                <a:gd name="T55" fmla="*/ 33 h 193"/>
                <a:gd name="T56" fmla="*/ 194 w 236"/>
                <a:gd name="T57" fmla="*/ 23 h 193"/>
                <a:gd name="T58" fmla="*/ 174 w 236"/>
                <a:gd name="T59" fmla="*/ 11 h 193"/>
                <a:gd name="T60" fmla="*/ 152 w 236"/>
                <a:gd name="T61" fmla="*/ 3 h 193"/>
                <a:gd name="T62" fmla="*/ 130 w 236"/>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193"/>
                <a:gd name="T98" fmla="*/ 236 w 236"/>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193">
                  <a:moveTo>
                    <a:pt x="119" y="0"/>
                  </a:moveTo>
                  <a:lnTo>
                    <a:pt x="107" y="0"/>
                  </a:lnTo>
                  <a:lnTo>
                    <a:pt x="93" y="0"/>
                  </a:lnTo>
                  <a:lnTo>
                    <a:pt x="83" y="3"/>
                  </a:lnTo>
                  <a:lnTo>
                    <a:pt x="71" y="6"/>
                  </a:lnTo>
                  <a:lnTo>
                    <a:pt x="61" y="11"/>
                  </a:lnTo>
                  <a:lnTo>
                    <a:pt x="52" y="17"/>
                  </a:lnTo>
                  <a:lnTo>
                    <a:pt x="44" y="23"/>
                  </a:lnTo>
                  <a:lnTo>
                    <a:pt x="36" y="27"/>
                  </a:lnTo>
                  <a:lnTo>
                    <a:pt x="28" y="33"/>
                  </a:lnTo>
                  <a:lnTo>
                    <a:pt x="22" y="41"/>
                  </a:lnTo>
                  <a:lnTo>
                    <a:pt x="14" y="50"/>
                  </a:lnTo>
                  <a:lnTo>
                    <a:pt x="10" y="58"/>
                  </a:lnTo>
                  <a:lnTo>
                    <a:pt x="6" y="66"/>
                  </a:lnTo>
                  <a:lnTo>
                    <a:pt x="2" y="78"/>
                  </a:lnTo>
                  <a:lnTo>
                    <a:pt x="0" y="86"/>
                  </a:lnTo>
                  <a:lnTo>
                    <a:pt x="0" y="96"/>
                  </a:lnTo>
                  <a:lnTo>
                    <a:pt x="0" y="105"/>
                  </a:lnTo>
                  <a:lnTo>
                    <a:pt x="2" y="115"/>
                  </a:lnTo>
                  <a:lnTo>
                    <a:pt x="6" y="123"/>
                  </a:lnTo>
                  <a:lnTo>
                    <a:pt x="10" y="133"/>
                  </a:lnTo>
                  <a:lnTo>
                    <a:pt x="14" y="141"/>
                  </a:lnTo>
                  <a:lnTo>
                    <a:pt x="22" y="149"/>
                  </a:lnTo>
                  <a:lnTo>
                    <a:pt x="28" y="157"/>
                  </a:lnTo>
                  <a:lnTo>
                    <a:pt x="36" y="165"/>
                  </a:lnTo>
                  <a:lnTo>
                    <a:pt x="44" y="170"/>
                  </a:lnTo>
                  <a:lnTo>
                    <a:pt x="52" y="176"/>
                  </a:lnTo>
                  <a:lnTo>
                    <a:pt x="61" y="182"/>
                  </a:lnTo>
                  <a:lnTo>
                    <a:pt x="71" y="184"/>
                  </a:lnTo>
                  <a:lnTo>
                    <a:pt x="83" y="187"/>
                  </a:lnTo>
                  <a:lnTo>
                    <a:pt x="93" y="190"/>
                  </a:lnTo>
                  <a:lnTo>
                    <a:pt x="107" y="192"/>
                  </a:lnTo>
                  <a:lnTo>
                    <a:pt x="119" y="192"/>
                  </a:lnTo>
                  <a:lnTo>
                    <a:pt x="130" y="192"/>
                  </a:lnTo>
                  <a:lnTo>
                    <a:pt x="141" y="190"/>
                  </a:lnTo>
                  <a:lnTo>
                    <a:pt x="152" y="187"/>
                  </a:lnTo>
                  <a:lnTo>
                    <a:pt x="162" y="184"/>
                  </a:lnTo>
                  <a:lnTo>
                    <a:pt x="174" y="182"/>
                  </a:lnTo>
                  <a:lnTo>
                    <a:pt x="185" y="176"/>
                  </a:lnTo>
                  <a:lnTo>
                    <a:pt x="194" y="170"/>
                  </a:lnTo>
                  <a:lnTo>
                    <a:pt x="202" y="165"/>
                  </a:lnTo>
                  <a:lnTo>
                    <a:pt x="210" y="157"/>
                  </a:lnTo>
                  <a:lnTo>
                    <a:pt x="215" y="149"/>
                  </a:lnTo>
                  <a:lnTo>
                    <a:pt x="221" y="141"/>
                  </a:lnTo>
                  <a:lnTo>
                    <a:pt x="227" y="133"/>
                  </a:lnTo>
                  <a:lnTo>
                    <a:pt x="229" y="123"/>
                  </a:lnTo>
                  <a:lnTo>
                    <a:pt x="235" y="115"/>
                  </a:lnTo>
                  <a:lnTo>
                    <a:pt x="235" y="105"/>
                  </a:lnTo>
                  <a:lnTo>
                    <a:pt x="235" y="96"/>
                  </a:lnTo>
                  <a:lnTo>
                    <a:pt x="235" y="86"/>
                  </a:lnTo>
                  <a:lnTo>
                    <a:pt x="235" y="78"/>
                  </a:lnTo>
                  <a:lnTo>
                    <a:pt x="229" y="66"/>
                  </a:lnTo>
                  <a:lnTo>
                    <a:pt x="227" y="58"/>
                  </a:lnTo>
                  <a:lnTo>
                    <a:pt x="221" y="50"/>
                  </a:lnTo>
                  <a:lnTo>
                    <a:pt x="215" y="41"/>
                  </a:lnTo>
                  <a:lnTo>
                    <a:pt x="210" y="33"/>
                  </a:lnTo>
                  <a:lnTo>
                    <a:pt x="202" y="27"/>
                  </a:lnTo>
                  <a:lnTo>
                    <a:pt x="194" y="23"/>
                  </a:lnTo>
                  <a:lnTo>
                    <a:pt x="185" y="17"/>
                  </a:lnTo>
                  <a:lnTo>
                    <a:pt x="174" y="11"/>
                  </a:lnTo>
                  <a:lnTo>
                    <a:pt x="162" y="6"/>
                  </a:lnTo>
                  <a:lnTo>
                    <a:pt x="152" y="3"/>
                  </a:lnTo>
                  <a:lnTo>
                    <a:pt x="141" y="0"/>
                  </a:lnTo>
                  <a:lnTo>
                    <a:pt x="130" y="0"/>
                  </a:lnTo>
                  <a:lnTo>
                    <a:pt x="119" y="0"/>
                  </a:lnTo>
                </a:path>
              </a:pathLst>
            </a:custGeom>
            <a:solidFill>
              <a:srgbClr val="FFD900"/>
            </a:solidFill>
            <a:ln w="12700" cap="rnd">
              <a:solidFill>
                <a:schemeClr val="tx2"/>
              </a:solidFill>
              <a:round/>
              <a:headEnd/>
              <a:tailEnd/>
            </a:ln>
          </p:spPr>
          <p:txBody>
            <a:bodyPr/>
            <a:lstStyle/>
            <a:p>
              <a:endParaRPr lang="fr-FR"/>
            </a:p>
          </p:txBody>
        </p:sp>
        <p:sp>
          <p:nvSpPr>
            <p:cNvPr id="55329" name="Freeform 23"/>
            <p:cNvSpPr>
              <a:spLocks/>
            </p:cNvSpPr>
            <p:nvPr/>
          </p:nvSpPr>
          <p:spPr bwMode="auto">
            <a:xfrm>
              <a:off x="3116" y="2008"/>
              <a:ext cx="248" cy="205"/>
            </a:xfrm>
            <a:custGeom>
              <a:avLst/>
              <a:gdLst>
                <a:gd name="T0" fmla="*/ 112 w 248"/>
                <a:gd name="T1" fmla="*/ 2 h 205"/>
                <a:gd name="T2" fmla="*/ 86 w 248"/>
                <a:gd name="T3" fmla="*/ 6 h 205"/>
                <a:gd name="T4" fmla="*/ 66 w 248"/>
                <a:gd name="T5" fmla="*/ 12 h 205"/>
                <a:gd name="T6" fmla="*/ 46 w 248"/>
                <a:gd name="T7" fmla="*/ 23 h 205"/>
                <a:gd name="T8" fmla="*/ 29 w 248"/>
                <a:gd name="T9" fmla="*/ 37 h 205"/>
                <a:gd name="T10" fmla="*/ 17 w 248"/>
                <a:gd name="T11" fmla="*/ 55 h 205"/>
                <a:gd name="T12" fmla="*/ 6 w 248"/>
                <a:gd name="T13" fmla="*/ 72 h 205"/>
                <a:gd name="T14" fmla="*/ 2 w 248"/>
                <a:gd name="T15" fmla="*/ 92 h 205"/>
                <a:gd name="T16" fmla="*/ 2 w 248"/>
                <a:gd name="T17" fmla="*/ 113 h 205"/>
                <a:gd name="T18" fmla="*/ 6 w 248"/>
                <a:gd name="T19" fmla="*/ 132 h 205"/>
                <a:gd name="T20" fmla="*/ 17 w 248"/>
                <a:gd name="T21" fmla="*/ 150 h 205"/>
                <a:gd name="T22" fmla="*/ 29 w 248"/>
                <a:gd name="T23" fmla="*/ 167 h 205"/>
                <a:gd name="T24" fmla="*/ 46 w 248"/>
                <a:gd name="T25" fmla="*/ 181 h 205"/>
                <a:gd name="T26" fmla="*/ 66 w 248"/>
                <a:gd name="T27" fmla="*/ 190 h 205"/>
                <a:gd name="T28" fmla="*/ 86 w 248"/>
                <a:gd name="T29" fmla="*/ 199 h 205"/>
                <a:gd name="T30" fmla="*/ 112 w 248"/>
                <a:gd name="T31" fmla="*/ 202 h 205"/>
                <a:gd name="T32" fmla="*/ 135 w 248"/>
                <a:gd name="T33" fmla="*/ 202 h 205"/>
                <a:gd name="T34" fmla="*/ 161 w 248"/>
                <a:gd name="T35" fmla="*/ 199 h 205"/>
                <a:gd name="T36" fmla="*/ 181 w 248"/>
                <a:gd name="T37" fmla="*/ 190 h 205"/>
                <a:gd name="T38" fmla="*/ 201 w 248"/>
                <a:gd name="T39" fmla="*/ 181 h 205"/>
                <a:gd name="T40" fmla="*/ 218 w 248"/>
                <a:gd name="T41" fmla="*/ 167 h 205"/>
                <a:gd name="T42" fmla="*/ 233 w 248"/>
                <a:gd name="T43" fmla="*/ 150 h 205"/>
                <a:gd name="T44" fmla="*/ 241 w 248"/>
                <a:gd name="T45" fmla="*/ 132 h 205"/>
                <a:gd name="T46" fmla="*/ 245 w 248"/>
                <a:gd name="T47" fmla="*/ 113 h 205"/>
                <a:gd name="T48" fmla="*/ 245 w 248"/>
                <a:gd name="T49" fmla="*/ 92 h 205"/>
                <a:gd name="T50" fmla="*/ 241 w 248"/>
                <a:gd name="T51" fmla="*/ 72 h 205"/>
                <a:gd name="T52" fmla="*/ 233 w 248"/>
                <a:gd name="T53" fmla="*/ 55 h 205"/>
                <a:gd name="T54" fmla="*/ 218 w 248"/>
                <a:gd name="T55" fmla="*/ 37 h 205"/>
                <a:gd name="T56" fmla="*/ 201 w 248"/>
                <a:gd name="T57" fmla="*/ 23 h 205"/>
                <a:gd name="T58" fmla="*/ 181 w 248"/>
                <a:gd name="T59" fmla="*/ 12 h 205"/>
                <a:gd name="T60" fmla="*/ 161 w 248"/>
                <a:gd name="T61" fmla="*/ 6 h 205"/>
                <a:gd name="T62" fmla="*/ 135 w 248"/>
                <a:gd name="T63" fmla="*/ 2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05"/>
                <a:gd name="T98" fmla="*/ 248 w 248"/>
                <a:gd name="T99" fmla="*/ 205 h 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05">
                  <a:moveTo>
                    <a:pt x="124" y="0"/>
                  </a:moveTo>
                  <a:lnTo>
                    <a:pt x="112" y="2"/>
                  </a:lnTo>
                  <a:lnTo>
                    <a:pt x="97" y="2"/>
                  </a:lnTo>
                  <a:lnTo>
                    <a:pt x="86" y="6"/>
                  </a:lnTo>
                  <a:lnTo>
                    <a:pt x="78" y="8"/>
                  </a:lnTo>
                  <a:lnTo>
                    <a:pt x="66" y="12"/>
                  </a:lnTo>
                  <a:lnTo>
                    <a:pt x="54" y="17"/>
                  </a:lnTo>
                  <a:lnTo>
                    <a:pt x="46" y="23"/>
                  </a:lnTo>
                  <a:lnTo>
                    <a:pt x="37" y="31"/>
                  </a:lnTo>
                  <a:lnTo>
                    <a:pt x="29" y="37"/>
                  </a:lnTo>
                  <a:lnTo>
                    <a:pt x="23" y="46"/>
                  </a:lnTo>
                  <a:lnTo>
                    <a:pt x="17" y="55"/>
                  </a:lnTo>
                  <a:lnTo>
                    <a:pt x="11" y="64"/>
                  </a:lnTo>
                  <a:lnTo>
                    <a:pt x="6" y="72"/>
                  </a:lnTo>
                  <a:lnTo>
                    <a:pt x="2" y="80"/>
                  </a:lnTo>
                  <a:lnTo>
                    <a:pt x="2" y="92"/>
                  </a:lnTo>
                  <a:lnTo>
                    <a:pt x="0" y="101"/>
                  </a:lnTo>
                  <a:lnTo>
                    <a:pt x="2" y="113"/>
                  </a:lnTo>
                  <a:lnTo>
                    <a:pt x="2" y="121"/>
                  </a:lnTo>
                  <a:lnTo>
                    <a:pt x="6" y="132"/>
                  </a:lnTo>
                  <a:lnTo>
                    <a:pt x="11" y="142"/>
                  </a:lnTo>
                  <a:lnTo>
                    <a:pt x="17" y="150"/>
                  </a:lnTo>
                  <a:lnTo>
                    <a:pt x="23" y="158"/>
                  </a:lnTo>
                  <a:lnTo>
                    <a:pt x="29" y="167"/>
                  </a:lnTo>
                  <a:lnTo>
                    <a:pt x="37" y="173"/>
                  </a:lnTo>
                  <a:lnTo>
                    <a:pt x="46" y="181"/>
                  </a:lnTo>
                  <a:lnTo>
                    <a:pt x="54" y="187"/>
                  </a:lnTo>
                  <a:lnTo>
                    <a:pt x="66" y="190"/>
                  </a:lnTo>
                  <a:lnTo>
                    <a:pt x="78" y="196"/>
                  </a:lnTo>
                  <a:lnTo>
                    <a:pt x="86" y="199"/>
                  </a:lnTo>
                  <a:lnTo>
                    <a:pt x="97" y="202"/>
                  </a:lnTo>
                  <a:lnTo>
                    <a:pt x="112" y="202"/>
                  </a:lnTo>
                  <a:lnTo>
                    <a:pt x="124" y="204"/>
                  </a:lnTo>
                  <a:lnTo>
                    <a:pt x="135" y="202"/>
                  </a:lnTo>
                  <a:lnTo>
                    <a:pt x="150" y="202"/>
                  </a:lnTo>
                  <a:lnTo>
                    <a:pt x="161" y="199"/>
                  </a:lnTo>
                  <a:lnTo>
                    <a:pt x="173" y="196"/>
                  </a:lnTo>
                  <a:lnTo>
                    <a:pt x="181" y="190"/>
                  </a:lnTo>
                  <a:lnTo>
                    <a:pt x="193" y="187"/>
                  </a:lnTo>
                  <a:lnTo>
                    <a:pt x="201" y="181"/>
                  </a:lnTo>
                  <a:lnTo>
                    <a:pt x="210" y="173"/>
                  </a:lnTo>
                  <a:lnTo>
                    <a:pt x="218" y="167"/>
                  </a:lnTo>
                  <a:lnTo>
                    <a:pt x="224" y="158"/>
                  </a:lnTo>
                  <a:lnTo>
                    <a:pt x="233" y="150"/>
                  </a:lnTo>
                  <a:lnTo>
                    <a:pt x="236" y="142"/>
                  </a:lnTo>
                  <a:lnTo>
                    <a:pt x="241" y="132"/>
                  </a:lnTo>
                  <a:lnTo>
                    <a:pt x="245" y="121"/>
                  </a:lnTo>
                  <a:lnTo>
                    <a:pt x="245" y="113"/>
                  </a:lnTo>
                  <a:lnTo>
                    <a:pt x="247" y="101"/>
                  </a:lnTo>
                  <a:lnTo>
                    <a:pt x="245" y="92"/>
                  </a:lnTo>
                  <a:lnTo>
                    <a:pt x="245" y="80"/>
                  </a:lnTo>
                  <a:lnTo>
                    <a:pt x="241" y="72"/>
                  </a:lnTo>
                  <a:lnTo>
                    <a:pt x="236" y="64"/>
                  </a:lnTo>
                  <a:lnTo>
                    <a:pt x="233" y="55"/>
                  </a:lnTo>
                  <a:lnTo>
                    <a:pt x="224" y="46"/>
                  </a:lnTo>
                  <a:lnTo>
                    <a:pt x="218" y="37"/>
                  </a:lnTo>
                  <a:lnTo>
                    <a:pt x="210" y="31"/>
                  </a:lnTo>
                  <a:lnTo>
                    <a:pt x="201" y="23"/>
                  </a:lnTo>
                  <a:lnTo>
                    <a:pt x="193" y="17"/>
                  </a:lnTo>
                  <a:lnTo>
                    <a:pt x="181" y="12"/>
                  </a:lnTo>
                  <a:lnTo>
                    <a:pt x="173" y="8"/>
                  </a:lnTo>
                  <a:lnTo>
                    <a:pt x="161" y="6"/>
                  </a:lnTo>
                  <a:lnTo>
                    <a:pt x="150" y="2"/>
                  </a:lnTo>
                  <a:lnTo>
                    <a:pt x="135" y="2"/>
                  </a:lnTo>
                  <a:lnTo>
                    <a:pt x="12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30" name="Freeform 24"/>
            <p:cNvSpPr>
              <a:spLocks/>
            </p:cNvSpPr>
            <p:nvPr/>
          </p:nvSpPr>
          <p:spPr bwMode="auto">
            <a:xfrm>
              <a:off x="3186" y="2040"/>
              <a:ext cx="118" cy="75"/>
            </a:xfrm>
            <a:custGeom>
              <a:avLst/>
              <a:gdLst>
                <a:gd name="T0" fmla="*/ 53 w 118"/>
                <a:gd name="T1" fmla="*/ 34 h 75"/>
                <a:gd name="T2" fmla="*/ 45 w 118"/>
                <a:gd name="T3" fmla="*/ 31 h 75"/>
                <a:gd name="T4" fmla="*/ 38 w 118"/>
                <a:gd name="T5" fmla="*/ 29 h 75"/>
                <a:gd name="T6" fmla="*/ 32 w 118"/>
                <a:gd name="T7" fmla="*/ 25 h 75"/>
                <a:gd name="T8" fmla="*/ 24 w 118"/>
                <a:gd name="T9" fmla="*/ 21 h 75"/>
                <a:gd name="T10" fmla="*/ 19 w 118"/>
                <a:gd name="T11" fmla="*/ 16 h 75"/>
                <a:gd name="T12" fmla="*/ 13 w 118"/>
                <a:gd name="T13" fmla="*/ 11 h 75"/>
                <a:gd name="T14" fmla="*/ 8 w 118"/>
                <a:gd name="T15" fmla="*/ 5 h 75"/>
                <a:gd name="T16" fmla="*/ 6 w 118"/>
                <a:gd name="T17" fmla="*/ 3 h 75"/>
                <a:gd name="T18" fmla="*/ 3 w 118"/>
                <a:gd name="T19" fmla="*/ 8 h 75"/>
                <a:gd name="T20" fmla="*/ 0 w 118"/>
                <a:gd name="T21" fmla="*/ 13 h 75"/>
                <a:gd name="T22" fmla="*/ 0 w 118"/>
                <a:gd name="T23" fmla="*/ 21 h 75"/>
                <a:gd name="T24" fmla="*/ 0 w 118"/>
                <a:gd name="T25" fmla="*/ 29 h 75"/>
                <a:gd name="T26" fmla="*/ 3 w 118"/>
                <a:gd name="T27" fmla="*/ 38 h 75"/>
                <a:gd name="T28" fmla="*/ 6 w 118"/>
                <a:gd name="T29" fmla="*/ 49 h 75"/>
                <a:gd name="T30" fmla="*/ 13 w 118"/>
                <a:gd name="T31" fmla="*/ 56 h 75"/>
                <a:gd name="T32" fmla="*/ 21 w 118"/>
                <a:gd name="T33" fmla="*/ 63 h 75"/>
                <a:gd name="T34" fmla="*/ 30 w 118"/>
                <a:gd name="T35" fmla="*/ 69 h 75"/>
                <a:gd name="T36" fmla="*/ 40 w 118"/>
                <a:gd name="T37" fmla="*/ 72 h 75"/>
                <a:gd name="T38" fmla="*/ 53 w 118"/>
                <a:gd name="T39" fmla="*/ 74 h 75"/>
                <a:gd name="T40" fmla="*/ 64 w 118"/>
                <a:gd name="T41" fmla="*/ 74 h 75"/>
                <a:gd name="T42" fmla="*/ 74 w 118"/>
                <a:gd name="T43" fmla="*/ 72 h 75"/>
                <a:gd name="T44" fmla="*/ 85 w 118"/>
                <a:gd name="T45" fmla="*/ 69 h 75"/>
                <a:gd name="T46" fmla="*/ 96 w 118"/>
                <a:gd name="T47" fmla="*/ 63 h 75"/>
                <a:gd name="T48" fmla="*/ 104 w 118"/>
                <a:gd name="T49" fmla="*/ 56 h 75"/>
                <a:gd name="T50" fmla="*/ 109 w 118"/>
                <a:gd name="T51" fmla="*/ 49 h 75"/>
                <a:gd name="T52" fmla="*/ 114 w 118"/>
                <a:gd name="T53" fmla="*/ 38 h 75"/>
                <a:gd name="T54" fmla="*/ 117 w 118"/>
                <a:gd name="T55" fmla="*/ 29 h 75"/>
                <a:gd name="T56" fmla="*/ 117 w 118"/>
                <a:gd name="T57" fmla="*/ 18 h 75"/>
                <a:gd name="T58" fmla="*/ 114 w 118"/>
                <a:gd name="T59" fmla="*/ 11 h 75"/>
                <a:gd name="T60" fmla="*/ 114 w 118"/>
                <a:gd name="T61" fmla="*/ 5 h 75"/>
                <a:gd name="T62" fmla="*/ 109 w 118"/>
                <a:gd name="T63" fmla="*/ 0 h 75"/>
                <a:gd name="T64" fmla="*/ 106 w 118"/>
                <a:gd name="T65" fmla="*/ 8 h 75"/>
                <a:gd name="T66" fmla="*/ 100 w 118"/>
                <a:gd name="T67" fmla="*/ 13 h 75"/>
                <a:gd name="T68" fmla="*/ 96 w 118"/>
                <a:gd name="T69" fmla="*/ 18 h 75"/>
                <a:gd name="T70" fmla="*/ 87 w 118"/>
                <a:gd name="T71" fmla="*/ 23 h 75"/>
                <a:gd name="T72" fmla="*/ 83 w 118"/>
                <a:gd name="T73" fmla="*/ 25 h 75"/>
                <a:gd name="T74" fmla="*/ 74 w 118"/>
                <a:gd name="T75" fmla="*/ 31 h 75"/>
                <a:gd name="T76" fmla="*/ 66 w 118"/>
                <a:gd name="T77" fmla="*/ 31 h 75"/>
                <a:gd name="T78" fmla="*/ 59 w 118"/>
                <a:gd name="T79" fmla="*/ 34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75"/>
                <a:gd name="T122" fmla="*/ 118 w 118"/>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75">
                  <a:moveTo>
                    <a:pt x="59" y="34"/>
                  </a:moveTo>
                  <a:lnTo>
                    <a:pt x="53" y="34"/>
                  </a:lnTo>
                  <a:lnTo>
                    <a:pt x="51" y="31"/>
                  </a:lnTo>
                  <a:lnTo>
                    <a:pt x="45" y="31"/>
                  </a:lnTo>
                  <a:lnTo>
                    <a:pt x="43" y="31"/>
                  </a:lnTo>
                  <a:lnTo>
                    <a:pt x="38" y="29"/>
                  </a:lnTo>
                  <a:lnTo>
                    <a:pt x="34" y="29"/>
                  </a:lnTo>
                  <a:lnTo>
                    <a:pt x="32" y="25"/>
                  </a:lnTo>
                  <a:lnTo>
                    <a:pt x="30" y="23"/>
                  </a:lnTo>
                  <a:lnTo>
                    <a:pt x="24" y="21"/>
                  </a:lnTo>
                  <a:lnTo>
                    <a:pt x="21" y="18"/>
                  </a:lnTo>
                  <a:lnTo>
                    <a:pt x="19" y="16"/>
                  </a:lnTo>
                  <a:lnTo>
                    <a:pt x="17" y="13"/>
                  </a:lnTo>
                  <a:lnTo>
                    <a:pt x="13" y="11"/>
                  </a:lnTo>
                  <a:lnTo>
                    <a:pt x="11" y="8"/>
                  </a:lnTo>
                  <a:lnTo>
                    <a:pt x="8" y="5"/>
                  </a:lnTo>
                  <a:lnTo>
                    <a:pt x="6" y="0"/>
                  </a:lnTo>
                  <a:lnTo>
                    <a:pt x="6" y="3"/>
                  </a:lnTo>
                  <a:lnTo>
                    <a:pt x="3" y="5"/>
                  </a:lnTo>
                  <a:lnTo>
                    <a:pt x="3" y="8"/>
                  </a:lnTo>
                  <a:lnTo>
                    <a:pt x="3" y="11"/>
                  </a:lnTo>
                  <a:lnTo>
                    <a:pt x="0" y="13"/>
                  </a:lnTo>
                  <a:lnTo>
                    <a:pt x="0" y="16"/>
                  </a:lnTo>
                  <a:lnTo>
                    <a:pt x="0" y="21"/>
                  </a:lnTo>
                  <a:lnTo>
                    <a:pt x="0" y="23"/>
                  </a:lnTo>
                  <a:lnTo>
                    <a:pt x="0" y="29"/>
                  </a:lnTo>
                  <a:lnTo>
                    <a:pt x="0" y="34"/>
                  </a:lnTo>
                  <a:lnTo>
                    <a:pt x="3" y="38"/>
                  </a:lnTo>
                  <a:lnTo>
                    <a:pt x="3" y="43"/>
                  </a:lnTo>
                  <a:lnTo>
                    <a:pt x="6" y="49"/>
                  </a:lnTo>
                  <a:lnTo>
                    <a:pt x="8" y="54"/>
                  </a:lnTo>
                  <a:lnTo>
                    <a:pt x="13" y="56"/>
                  </a:lnTo>
                  <a:lnTo>
                    <a:pt x="17" y="59"/>
                  </a:lnTo>
                  <a:lnTo>
                    <a:pt x="21" y="63"/>
                  </a:lnTo>
                  <a:lnTo>
                    <a:pt x="24" y="67"/>
                  </a:lnTo>
                  <a:lnTo>
                    <a:pt x="30" y="69"/>
                  </a:lnTo>
                  <a:lnTo>
                    <a:pt x="34" y="72"/>
                  </a:lnTo>
                  <a:lnTo>
                    <a:pt x="40" y="72"/>
                  </a:lnTo>
                  <a:lnTo>
                    <a:pt x="45" y="74"/>
                  </a:lnTo>
                  <a:lnTo>
                    <a:pt x="53" y="74"/>
                  </a:lnTo>
                  <a:lnTo>
                    <a:pt x="59" y="74"/>
                  </a:lnTo>
                  <a:lnTo>
                    <a:pt x="64" y="74"/>
                  </a:lnTo>
                  <a:lnTo>
                    <a:pt x="70" y="74"/>
                  </a:lnTo>
                  <a:lnTo>
                    <a:pt x="74" y="72"/>
                  </a:lnTo>
                  <a:lnTo>
                    <a:pt x="83" y="72"/>
                  </a:lnTo>
                  <a:lnTo>
                    <a:pt x="85" y="69"/>
                  </a:lnTo>
                  <a:lnTo>
                    <a:pt x="91" y="67"/>
                  </a:lnTo>
                  <a:lnTo>
                    <a:pt x="96" y="63"/>
                  </a:lnTo>
                  <a:lnTo>
                    <a:pt x="100" y="59"/>
                  </a:lnTo>
                  <a:lnTo>
                    <a:pt x="104" y="56"/>
                  </a:lnTo>
                  <a:lnTo>
                    <a:pt x="106" y="54"/>
                  </a:lnTo>
                  <a:lnTo>
                    <a:pt x="109" y="49"/>
                  </a:lnTo>
                  <a:lnTo>
                    <a:pt x="111" y="43"/>
                  </a:lnTo>
                  <a:lnTo>
                    <a:pt x="114" y="38"/>
                  </a:lnTo>
                  <a:lnTo>
                    <a:pt x="117" y="34"/>
                  </a:lnTo>
                  <a:lnTo>
                    <a:pt x="117" y="29"/>
                  </a:lnTo>
                  <a:lnTo>
                    <a:pt x="117" y="23"/>
                  </a:lnTo>
                  <a:lnTo>
                    <a:pt x="117" y="18"/>
                  </a:lnTo>
                  <a:lnTo>
                    <a:pt x="117" y="16"/>
                  </a:lnTo>
                  <a:lnTo>
                    <a:pt x="114" y="11"/>
                  </a:lnTo>
                  <a:lnTo>
                    <a:pt x="114" y="8"/>
                  </a:lnTo>
                  <a:lnTo>
                    <a:pt x="114" y="5"/>
                  </a:lnTo>
                  <a:lnTo>
                    <a:pt x="111" y="3"/>
                  </a:lnTo>
                  <a:lnTo>
                    <a:pt x="109" y="0"/>
                  </a:lnTo>
                  <a:lnTo>
                    <a:pt x="109" y="3"/>
                  </a:lnTo>
                  <a:lnTo>
                    <a:pt x="106" y="8"/>
                  </a:lnTo>
                  <a:lnTo>
                    <a:pt x="104" y="11"/>
                  </a:lnTo>
                  <a:lnTo>
                    <a:pt x="100" y="13"/>
                  </a:lnTo>
                  <a:lnTo>
                    <a:pt x="98" y="16"/>
                  </a:lnTo>
                  <a:lnTo>
                    <a:pt x="96" y="18"/>
                  </a:lnTo>
                  <a:lnTo>
                    <a:pt x="91" y="21"/>
                  </a:lnTo>
                  <a:lnTo>
                    <a:pt x="87" y="23"/>
                  </a:lnTo>
                  <a:lnTo>
                    <a:pt x="85" y="25"/>
                  </a:lnTo>
                  <a:lnTo>
                    <a:pt x="83" y="25"/>
                  </a:lnTo>
                  <a:lnTo>
                    <a:pt x="77" y="29"/>
                  </a:lnTo>
                  <a:lnTo>
                    <a:pt x="74" y="31"/>
                  </a:lnTo>
                  <a:lnTo>
                    <a:pt x="70" y="31"/>
                  </a:lnTo>
                  <a:lnTo>
                    <a:pt x="66" y="31"/>
                  </a:lnTo>
                  <a:lnTo>
                    <a:pt x="61" y="34"/>
                  </a:lnTo>
                  <a:lnTo>
                    <a:pt x="59" y="34"/>
                  </a:lnTo>
                </a:path>
              </a:pathLst>
            </a:custGeom>
            <a:solidFill>
              <a:srgbClr val="FFD900"/>
            </a:solidFill>
            <a:ln w="12700" cap="rnd">
              <a:solidFill>
                <a:schemeClr val="tx2"/>
              </a:solidFill>
              <a:round/>
              <a:headEnd/>
              <a:tailEnd/>
            </a:ln>
          </p:spPr>
          <p:txBody>
            <a:bodyPr/>
            <a:lstStyle/>
            <a:p>
              <a:endParaRPr lang="fr-FR"/>
            </a:p>
          </p:txBody>
        </p:sp>
        <p:sp>
          <p:nvSpPr>
            <p:cNvPr id="55331" name="Freeform 25"/>
            <p:cNvSpPr>
              <a:spLocks/>
            </p:cNvSpPr>
            <p:nvPr/>
          </p:nvSpPr>
          <p:spPr bwMode="auto">
            <a:xfrm>
              <a:off x="3176" y="2040"/>
              <a:ext cx="128" cy="85"/>
            </a:xfrm>
            <a:custGeom>
              <a:avLst/>
              <a:gdLst>
                <a:gd name="T0" fmla="*/ 58 w 128"/>
                <a:gd name="T1" fmla="*/ 35 h 85"/>
                <a:gd name="T2" fmla="*/ 49 w 128"/>
                <a:gd name="T3" fmla="*/ 35 h 85"/>
                <a:gd name="T4" fmla="*/ 43 w 128"/>
                <a:gd name="T5" fmla="*/ 32 h 85"/>
                <a:gd name="T6" fmla="*/ 35 w 128"/>
                <a:gd name="T7" fmla="*/ 29 h 85"/>
                <a:gd name="T8" fmla="*/ 29 w 128"/>
                <a:gd name="T9" fmla="*/ 24 h 85"/>
                <a:gd name="T10" fmla="*/ 20 w 128"/>
                <a:gd name="T11" fmla="*/ 18 h 85"/>
                <a:gd name="T12" fmla="*/ 14 w 128"/>
                <a:gd name="T13" fmla="*/ 12 h 85"/>
                <a:gd name="T14" fmla="*/ 8 w 128"/>
                <a:gd name="T15" fmla="*/ 4 h 85"/>
                <a:gd name="T16" fmla="*/ 6 w 128"/>
                <a:gd name="T17" fmla="*/ 4 h 85"/>
                <a:gd name="T18" fmla="*/ 4 w 128"/>
                <a:gd name="T19" fmla="*/ 6 h 85"/>
                <a:gd name="T20" fmla="*/ 4 w 128"/>
                <a:gd name="T21" fmla="*/ 12 h 85"/>
                <a:gd name="T22" fmla="*/ 0 w 128"/>
                <a:gd name="T23" fmla="*/ 20 h 85"/>
                <a:gd name="T24" fmla="*/ 0 w 128"/>
                <a:gd name="T25" fmla="*/ 32 h 85"/>
                <a:gd name="T26" fmla="*/ 4 w 128"/>
                <a:gd name="T27" fmla="*/ 43 h 85"/>
                <a:gd name="T28" fmla="*/ 8 w 128"/>
                <a:gd name="T29" fmla="*/ 55 h 85"/>
                <a:gd name="T30" fmla="*/ 14 w 128"/>
                <a:gd name="T31" fmla="*/ 64 h 85"/>
                <a:gd name="T32" fmla="*/ 23 w 128"/>
                <a:gd name="T33" fmla="*/ 72 h 85"/>
                <a:gd name="T34" fmla="*/ 35 w 128"/>
                <a:gd name="T35" fmla="*/ 78 h 85"/>
                <a:gd name="T36" fmla="*/ 47 w 128"/>
                <a:gd name="T37" fmla="*/ 82 h 85"/>
                <a:gd name="T38" fmla="*/ 58 w 128"/>
                <a:gd name="T39" fmla="*/ 84 h 85"/>
                <a:gd name="T40" fmla="*/ 69 w 128"/>
                <a:gd name="T41" fmla="*/ 84 h 85"/>
                <a:gd name="T42" fmla="*/ 84 w 128"/>
                <a:gd name="T43" fmla="*/ 82 h 85"/>
                <a:gd name="T44" fmla="*/ 92 w 128"/>
                <a:gd name="T45" fmla="*/ 78 h 85"/>
                <a:gd name="T46" fmla="*/ 104 w 128"/>
                <a:gd name="T47" fmla="*/ 72 h 85"/>
                <a:gd name="T48" fmla="*/ 113 w 128"/>
                <a:gd name="T49" fmla="*/ 64 h 85"/>
                <a:gd name="T50" fmla="*/ 119 w 128"/>
                <a:gd name="T51" fmla="*/ 55 h 85"/>
                <a:gd name="T52" fmla="*/ 123 w 128"/>
                <a:gd name="T53" fmla="*/ 43 h 85"/>
                <a:gd name="T54" fmla="*/ 127 w 128"/>
                <a:gd name="T55" fmla="*/ 32 h 85"/>
                <a:gd name="T56" fmla="*/ 127 w 128"/>
                <a:gd name="T57" fmla="*/ 20 h 85"/>
                <a:gd name="T58" fmla="*/ 127 w 128"/>
                <a:gd name="T59" fmla="*/ 12 h 85"/>
                <a:gd name="T60" fmla="*/ 123 w 128"/>
                <a:gd name="T61" fmla="*/ 6 h 85"/>
                <a:gd name="T62" fmla="*/ 121 w 128"/>
                <a:gd name="T63" fmla="*/ 0 h 85"/>
                <a:gd name="T64" fmla="*/ 115 w 128"/>
                <a:gd name="T65" fmla="*/ 6 h 85"/>
                <a:gd name="T66" fmla="*/ 109 w 128"/>
                <a:gd name="T67" fmla="*/ 14 h 85"/>
                <a:gd name="T68" fmla="*/ 104 w 128"/>
                <a:gd name="T69" fmla="*/ 20 h 85"/>
                <a:gd name="T70" fmla="*/ 95 w 128"/>
                <a:gd name="T71" fmla="*/ 26 h 85"/>
                <a:gd name="T72" fmla="*/ 90 w 128"/>
                <a:gd name="T73" fmla="*/ 29 h 85"/>
                <a:gd name="T74" fmla="*/ 80 w 128"/>
                <a:gd name="T75" fmla="*/ 32 h 85"/>
                <a:gd name="T76" fmla="*/ 72 w 128"/>
                <a:gd name="T77" fmla="*/ 35 h 85"/>
                <a:gd name="T78" fmla="*/ 64 w 128"/>
                <a:gd name="T79" fmla="*/ 35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85"/>
                <a:gd name="T122" fmla="*/ 128 w 128"/>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85">
                  <a:moveTo>
                    <a:pt x="64" y="35"/>
                  </a:moveTo>
                  <a:lnTo>
                    <a:pt x="58" y="35"/>
                  </a:lnTo>
                  <a:lnTo>
                    <a:pt x="55" y="35"/>
                  </a:lnTo>
                  <a:lnTo>
                    <a:pt x="49" y="35"/>
                  </a:lnTo>
                  <a:lnTo>
                    <a:pt x="47" y="32"/>
                  </a:lnTo>
                  <a:lnTo>
                    <a:pt x="43" y="32"/>
                  </a:lnTo>
                  <a:lnTo>
                    <a:pt x="37" y="29"/>
                  </a:lnTo>
                  <a:lnTo>
                    <a:pt x="35" y="29"/>
                  </a:lnTo>
                  <a:lnTo>
                    <a:pt x="32" y="26"/>
                  </a:lnTo>
                  <a:lnTo>
                    <a:pt x="29" y="24"/>
                  </a:lnTo>
                  <a:lnTo>
                    <a:pt x="23" y="20"/>
                  </a:lnTo>
                  <a:lnTo>
                    <a:pt x="20" y="18"/>
                  </a:lnTo>
                  <a:lnTo>
                    <a:pt x="18" y="14"/>
                  </a:lnTo>
                  <a:lnTo>
                    <a:pt x="14" y="12"/>
                  </a:lnTo>
                  <a:lnTo>
                    <a:pt x="12" y="10"/>
                  </a:lnTo>
                  <a:lnTo>
                    <a:pt x="8" y="4"/>
                  </a:lnTo>
                  <a:lnTo>
                    <a:pt x="6" y="0"/>
                  </a:lnTo>
                  <a:lnTo>
                    <a:pt x="6" y="4"/>
                  </a:lnTo>
                  <a:lnTo>
                    <a:pt x="4" y="4"/>
                  </a:lnTo>
                  <a:lnTo>
                    <a:pt x="4" y="6"/>
                  </a:lnTo>
                  <a:lnTo>
                    <a:pt x="4" y="10"/>
                  </a:lnTo>
                  <a:lnTo>
                    <a:pt x="4" y="12"/>
                  </a:lnTo>
                  <a:lnTo>
                    <a:pt x="0" y="18"/>
                  </a:lnTo>
                  <a:lnTo>
                    <a:pt x="0" y="20"/>
                  </a:lnTo>
                  <a:lnTo>
                    <a:pt x="0" y="26"/>
                  </a:lnTo>
                  <a:lnTo>
                    <a:pt x="0" y="32"/>
                  </a:lnTo>
                  <a:lnTo>
                    <a:pt x="0" y="38"/>
                  </a:lnTo>
                  <a:lnTo>
                    <a:pt x="4" y="43"/>
                  </a:lnTo>
                  <a:lnTo>
                    <a:pt x="6" y="49"/>
                  </a:lnTo>
                  <a:lnTo>
                    <a:pt x="8" y="55"/>
                  </a:lnTo>
                  <a:lnTo>
                    <a:pt x="12" y="58"/>
                  </a:lnTo>
                  <a:lnTo>
                    <a:pt x="14" y="64"/>
                  </a:lnTo>
                  <a:lnTo>
                    <a:pt x="20" y="67"/>
                  </a:lnTo>
                  <a:lnTo>
                    <a:pt x="23" y="72"/>
                  </a:lnTo>
                  <a:lnTo>
                    <a:pt x="29" y="76"/>
                  </a:lnTo>
                  <a:lnTo>
                    <a:pt x="35" y="78"/>
                  </a:lnTo>
                  <a:lnTo>
                    <a:pt x="37" y="82"/>
                  </a:lnTo>
                  <a:lnTo>
                    <a:pt x="47" y="82"/>
                  </a:lnTo>
                  <a:lnTo>
                    <a:pt x="52" y="84"/>
                  </a:lnTo>
                  <a:lnTo>
                    <a:pt x="58" y="84"/>
                  </a:lnTo>
                  <a:lnTo>
                    <a:pt x="64" y="84"/>
                  </a:lnTo>
                  <a:lnTo>
                    <a:pt x="69" y="84"/>
                  </a:lnTo>
                  <a:lnTo>
                    <a:pt x="75" y="84"/>
                  </a:lnTo>
                  <a:lnTo>
                    <a:pt x="84" y="82"/>
                  </a:lnTo>
                  <a:lnTo>
                    <a:pt x="90" y="82"/>
                  </a:lnTo>
                  <a:lnTo>
                    <a:pt x="92" y="78"/>
                  </a:lnTo>
                  <a:lnTo>
                    <a:pt x="98" y="76"/>
                  </a:lnTo>
                  <a:lnTo>
                    <a:pt x="104" y="72"/>
                  </a:lnTo>
                  <a:lnTo>
                    <a:pt x="109" y="67"/>
                  </a:lnTo>
                  <a:lnTo>
                    <a:pt x="113" y="64"/>
                  </a:lnTo>
                  <a:lnTo>
                    <a:pt x="115" y="58"/>
                  </a:lnTo>
                  <a:lnTo>
                    <a:pt x="119" y="55"/>
                  </a:lnTo>
                  <a:lnTo>
                    <a:pt x="121" y="49"/>
                  </a:lnTo>
                  <a:lnTo>
                    <a:pt x="123" y="43"/>
                  </a:lnTo>
                  <a:lnTo>
                    <a:pt x="127" y="38"/>
                  </a:lnTo>
                  <a:lnTo>
                    <a:pt x="127" y="32"/>
                  </a:lnTo>
                  <a:lnTo>
                    <a:pt x="127" y="26"/>
                  </a:lnTo>
                  <a:lnTo>
                    <a:pt x="127" y="20"/>
                  </a:lnTo>
                  <a:lnTo>
                    <a:pt x="127" y="14"/>
                  </a:lnTo>
                  <a:lnTo>
                    <a:pt x="127" y="12"/>
                  </a:lnTo>
                  <a:lnTo>
                    <a:pt x="123" y="10"/>
                  </a:lnTo>
                  <a:lnTo>
                    <a:pt x="123" y="6"/>
                  </a:lnTo>
                  <a:lnTo>
                    <a:pt x="121" y="4"/>
                  </a:lnTo>
                  <a:lnTo>
                    <a:pt x="121" y="0"/>
                  </a:lnTo>
                  <a:lnTo>
                    <a:pt x="119" y="4"/>
                  </a:lnTo>
                  <a:lnTo>
                    <a:pt x="115" y="6"/>
                  </a:lnTo>
                  <a:lnTo>
                    <a:pt x="113" y="12"/>
                  </a:lnTo>
                  <a:lnTo>
                    <a:pt x="109" y="14"/>
                  </a:lnTo>
                  <a:lnTo>
                    <a:pt x="107" y="18"/>
                  </a:lnTo>
                  <a:lnTo>
                    <a:pt x="104" y="20"/>
                  </a:lnTo>
                  <a:lnTo>
                    <a:pt x="101" y="24"/>
                  </a:lnTo>
                  <a:lnTo>
                    <a:pt x="95" y="26"/>
                  </a:lnTo>
                  <a:lnTo>
                    <a:pt x="92" y="29"/>
                  </a:lnTo>
                  <a:lnTo>
                    <a:pt x="90" y="29"/>
                  </a:lnTo>
                  <a:lnTo>
                    <a:pt x="84" y="32"/>
                  </a:lnTo>
                  <a:lnTo>
                    <a:pt x="80" y="32"/>
                  </a:lnTo>
                  <a:lnTo>
                    <a:pt x="75" y="35"/>
                  </a:lnTo>
                  <a:lnTo>
                    <a:pt x="72" y="35"/>
                  </a:lnTo>
                  <a:lnTo>
                    <a:pt x="69" y="35"/>
                  </a:lnTo>
                  <a:lnTo>
                    <a:pt x="64" y="35"/>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32" name="Freeform 26"/>
            <p:cNvSpPr>
              <a:spLocks/>
            </p:cNvSpPr>
            <p:nvPr/>
          </p:nvSpPr>
          <p:spPr bwMode="auto">
            <a:xfrm>
              <a:off x="3177" y="2037"/>
              <a:ext cx="133" cy="92"/>
            </a:xfrm>
            <a:custGeom>
              <a:avLst/>
              <a:gdLst>
                <a:gd name="T0" fmla="*/ 13 w 133"/>
                <a:gd name="T1" fmla="*/ 5 h 92"/>
                <a:gd name="T2" fmla="*/ 11 w 133"/>
                <a:gd name="T3" fmla="*/ 11 h 92"/>
                <a:gd name="T4" fmla="*/ 8 w 133"/>
                <a:gd name="T5" fmla="*/ 15 h 92"/>
                <a:gd name="T6" fmla="*/ 8 w 133"/>
                <a:gd name="T7" fmla="*/ 24 h 92"/>
                <a:gd name="T8" fmla="*/ 8 w 133"/>
                <a:gd name="T9" fmla="*/ 31 h 92"/>
                <a:gd name="T10" fmla="*/ 11 w 133"/>
                <a:gd name="T11" fmla="*/ 41 h 92"/>
                <a:gd name="T12" fmla="*/ 13 w 133"/>
                <a:gd name="T13" fmla="*/ 52 h 92"/>
                <a:gd name="T14" fmla="*/ 21 w 133"/>
                <a:gd name="T15" fmla="*/ 60 h 92"/>
                <a:gd name="T16" fmla="*/ 29 w 133"/>
                <a:gd name="T17" fmla="*/ 67 h 92"/>
                <a:gd name="T18" fmla="*/ 38 w 133"/>
                <a:gd name="T19" fmla="*/ 73 h 92"/>
                <a:gd name="T20" fmla="*/ 48 w 133"/>
                <a:gd name="T21" fmla="*/ 76 h 92"/>
                <a:gd name="T22" fmla="*/ 62 w 133"/>
                <a:gd name="T23" fmla="*/ 78 h 92"/>
                <a:gd name="T24" fmla="*/ 73 w 133"/>
                <a:gd name="T25" fmla="*/ 78 h 92"/>
                <a:gd name="T26" fmla="*/ 83 w 133"/>
                <a:gd name="T27" fmla="*/ 76 h 92"/>
                <a:gd name="T28" fmla="*/ 94 w 133"/>
                <a:gd name="T29" fmla="*/ 73 h 92"/>
                <a:gd name="T30" fmla="*/ 105 w 133"/>
                <a:gd name="T31" fmla="*/ 67 h 92"/>
                <a:gd name="T32" fmla="*/ 113 w 133"/>
                <a:gd name="T33" fmla="*/ 60 h 92"/>
                <a:gd name="T34" fmla="*/ 119 w 133"/>
                <a:gd name="T35" fmla="*/ 52 h 92"/>
                <a:gd name="T36" fmla="*/ 123 w 133"/>
                <a:gd name="T37" fmla="*/ 41 h 92"/>
                <a:gd name="T38" fmla="*/ 126 w 133"/>
                <a:gd name="T39" fmla="*/ 31 h 92"/>
                <a:gd name="T40" fmla="*/ 126 w 133"/>
                <a:gd name="T41" fmla="*/ 21 h 92"/>
                <a:gd name="T42" fmla="*/ 123 w 133"/>
                <a:gd name="T43" fmla="*/ 13 h 92"/>
                <a:gd name="T44" fmla="*/ 123 w 133"/>
                <a:gd name="T45" fmla="*/ 8 h 92"/>
                <a:gd name="T46" fmla="*/ 121 w 133"/>
                <a:gd name="T47" fmla="*/ 2 h 92"/>
                <a:gd name="T48" fmla="*/ 123 w 133"/>
                <a:gd name="T49" fmla="*/ 5 h 92"/>
                <a:gd name="T50" fmla="*/ 129 w 133"/>
                <a:gd name="T51" fmla="*/ 13 h 92"/>
                <a:gd name="T52" fmla="*/ 132 w 133"/>
                <a:gd name="T53" fmla="*/ 21 h 92"/>
                <a:gd name="T54" fmla="*/ 132 w 133"/>
                <a:gd name="T55" fmla="*/ 28 h 92"/>
                <a:gd name="T56" fmla="*/ 132 w 133"/>
                <a:gd name="T57" fmla="*/ 39 h 92"/>
                <a:gd name="T58" fmla="*/ 132 w 133"/>
                <a:gd name="T59" fmla="*/ 44 h 92"/>
                <a:gd name="T60" fmla="*/ 129 w 133"/>
                <a:gd name="T61" fmla="*/ 52 h 92"/>
                <a:gd name="T62" fmla="*/ 126 w 133"/>
                <a:gd name="T63" fmla="*/ 60 h 92"/>
                <a:gd name="T64" fmla="*/ 121 w 133"/>
                <a:gd name="T65" fmla="*/ 65 h 92"/>
                <a:gd name="T66" fmla="*/ 115 w 133"/>
                <a:gd name="T67" fmla="*/ 73 h 92"/>
                <a:gd name="T68" fmla="*/ 110 w 133"/>
                <a:gd name="T69" fmla="*/ 76 h 92"/>
                <a:gd name="T70" fmla="*/ 105 w 133"/>
                <a:gd name="T71" fmla="*/ 80 h 92"/>
                <a:gd name="T72" fmla="*/ 94 w 133"/>
                <a:gd name="T73" fmla="*/ 86 h 92"/>
                <a:gd name="T74" fmla="*/ 86 w 133"/>
                <a:gd name="T75" fmla="*/ 89 h 92"/>
                <a:gd name="T76" fmla="*/ 78 w 133"/>
                <a:gd name="T77" fmla="*/ 91 h 92"/>
                <a:gd name="T78" fmla="*/ 67 w 133"/>
                <a:gd name="T79" fmla="*/ 91 h 92"/>
                <a:gd name="T80" fmla="*/ 56 w 133"/>
                <a:gd name="T81" fmla="*/ 91 h 92"/>
                <a:gd name="T82" fmla="*/ 48 w 133"/>
                <a:gd name="T83" fmla="*/ 89 h 92"/>
                <a:gd name="T84" fmla="*/ 38 w 133"/>
                <a:gd name="T85" fmla="*/ 86 h 92"/>
                <a:gd name="T86" fmla="*/ 29 w 133"/>
                <a:gd name="T87" fmla="*/ 80 h 92"/>
                <a:gd name="T88" fmla="*/ 21 w 133"/>
                <a:gd name="T89" fmla="*/ 76 h 92"/>
                <a:gd name="T90" fmla="*/ 13 w 133"/>
                <a:gd name="T91" fmla="*/ 65 h 92"/>
                <a:gd name="T92" fmla="*/ 6 w 133"/>
                <a:gd name="T93" fmla="*/ 54 h 92"/>
                <a:gd name="T94" fmla="*/ 2 w 133"/>
                <a:gd name="T95" fmla="*/ 41 h 92"/>
                <a:gd name="T96" fmla="*/ 0 w 133"/>
                <a:gd name="T97" fmla="*/ 28 h 92"/>
                <a:gd name="T98" fmla="*/ 2 w 133"/>
                <a:gd name="T99" fmla="*/ 15 h 92"/>
                <a:gd name="T100" fmla="*/ 8 w 133"/>
                <a:gd name="T101" fmla="*/ 8 h 92"/>
                <a:gd name="T102" fmla="*/ 11 w 133"/>
                <a:gd name="T103" fmla="*/ 2 h 92"/>
                <a:gd name="T104" fmla="*/ 13 w 133"/>
                <a:gd name="T105" fmla="*/ 2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
                <a:gd name="T160" fmla="*/ 0 h 92"/>
                <a:gd name="T161" fmla="*/ 133 w 133"/>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 h="92">
                  <a:moveTo>
                    <a:pt x="13" y="2"/>
                  </a:moveTo>
                  <a:lnTo>
                    <a:pt x="13" y="5"/>
                  </a:lnTo>
                  <a:lnTo>
                    <a:pt x="11" y="8"/>
                  </a:lnTo>
                  <a:lnTo>
                    <a:pt x="11" y="11"/>
                  </a:lnTo>
                  <a:lnTo>
                    <a:pt x="11" y="13"/>
                  </a:lnTo>
                  <a:lnTo>
                    <a:pt x="8" y="15"/>
                  </a:lnTo>
                  <a:lnTo>
                    <a:pt x="8" y="18"/>
                  </a:lnTo>
                  <a:lnTo>
                    <a:pt x="8" y="24"/>
                  </a:lnTo>
                  <a:lnTo>
                    <a:pt x="8" y="26"/>
                  </a:lnTo>
                  <a:lnTo>
                    <a:pt x="8" y="31"/>
                  </a:lnTo>
                  <a:lnTo>
                    <a:pt x="8" y="37"/>
                  </a:lnTo>
                  <a:lnTo>
                    <a:pt x="11" y="41"/>
                  </a:lnTo>
                  <a:lnTo>
                    <a:pt x="11" y="47"/>
                  </a:lnTo>
                  <a:lnTo>
                    <a:pt x="13" y="52"/>
                  </a:lnTo>
                  <a:lnTo>
                    <a:pt x="19" y="57"/>
                  </a:lnTo>
                  <a:lnTo>
                    <a:pt x="21" y="60"/>
                  </a:lnTo>
                  <a:lnTo>
                    <a:pt x="25" y="63"/>
                  </a:lnTo>
                  <a:lnTo>
                    <a:pt x="29" y="67"/>
                  </a:lnTo>
                  <a:lnTo>
                    <a:pt x="35" y="70"/>
                  </a:lnTo>
                  <a:lnTo>
                    <a:pt x="38" y="73"/>
                  </a:lnTo>
                  <a:lnTo>
                    <a:pt x="43" y="76"/>
                  </a:lnTo>
                  <a:lnTo>
                    <a:pt x="48" y="76"/>
                  </a:lnTo>
                  <a:lnTo>
                    <a:pt x="56" y="78"/>
                  </a:lnTo>
                  <a:lnTo>
                    <a:pt x="62" y="78"/>
                  </a:lnTo>
                  <a:lnTo>
                    <a:pt x="67" y="78"/>
                  </a:lnTo>
                  <a:lnTo>
                    <a:pt x="73" y="78"/>
                  </a:lnTo>
                  <a:lnTo>
                    <a:pt x="78" y="78"/>
                  </a:lnTo>
                  <a:lnTo>
                    <a:pt x="83" y="76"/>
                  </a:lnTo>
                  <a:lnTo>
                    <a:pt x="92" y="76"/>
                  </a:lnTo>
                  <a:lnTo>
                    <a:pt x="94" y="73"/>
                  </a:lnTo>
                  <a:lnTo>
                    <a:pt x="100" y="70"/>
                  </a:lnTo>
                  <a:lnTo>
                    <a:pt x="105" y="67"/>
                  </a:lnTo>
                  <a:lnTo>
                    <a:pt x="110" y="63"/>
                  </a:lnTo>
                  <a:lnTo>
                    <a:pt x="113" y="60"/>
                  </a:lnTo>
                  <a:lnTo>
                    <a:pt x="115" y="57"/>
                  </a:lnTo>
                  <a:lnTo>
                    <a:pt x="119" y="52"/>
                  </a:lnTo>
                  <a:lnTo>
                    <a:pt x="121" y="47"/>
                  </a:lnTo>
                  <a:lnTo>
                    <a:pt x="123" y="41"/>
                  </a:lnTo>
                  <a:lnTo>
                    <a:pt x="126" y="37"/>
                  </a:lnTo>
                  <a:lnTo>
                    <a:pt x="126" y="31"/>
                  </a:lnTo>
                  <a:lnTo>
                    <a:pt x="126" y="26"/>
                  </a:lnTo>
                  <a:lnTo>
                    <a:pt x="126" y="21"/>
                  </a:lnTo>
                  <a:lnTo>
                    <a:pt x="126" y="18"/>
                  </a:lnTo>
                  <a:lnTo>
                    <a:pt x="123" y="13"/>
                  </a:lnTo>
                  <a:lnTo>
                    <a:pt x="123" y="11"/>
                  </a:lnTo>
                  <a:lnTo>
                    <a:pt x="123" y="8"/>
                  </a:lnTo>
                  <a:lnTo>
                    <a:pt x="121" y="5"/>
                  </a:lnTo>
                  <a:lnTo>
                    <a:pt x="121" y="2"/>
                  </a:lnTo>
                  <a:lnTo>
                    <a:pt x="121" y="0"/>
                  </a:lnTo>
                  <a:lnTo>
                    <a:pt x="123" y="5"/>
                  </a:lnTo>
                  <a:lnTo>
                    <a:pt x="126" y="8"/>
                  </a:lnTo>
                  <a:lnTo>
                    <a:pt x="129" y="13"/>
                  </a:lnTo>
                  <a:lnTo>
                    <a:pt x="129" y="15"/>
                  </a:lnTo>
                  <a:lnTo>
                    <a:pt x="132" y="21"/>
                  </a:lnTo>
                  <a:lnTo>
                    <a:pt x="132" y="26"/>
                  </a:lnTo>
                  <a:lnTo>
                    <a:pt x="132" y="28"/>
                  </a:lnTo>
                  <a:lnTo>
                    <a:pt x="132" y="34"/>
                  </a:lnTo>
                  <a:lnTo>
                    <a:pt x="132" y="39"/>
                  </a:lnTo>
                  <a:lnTo>
                    <a:pt x="132" y="41"/>
                  </a:lnTo>
                  <a:lnTo>
                    <a:pt x="132" y="44"/>
                  </a:lnTo>
                  <a:lnTo>
                    <a:pt x="129" y="50"/>
                  </a:lnTo>
                  <a:lnTo>
                    <a:pt x="129" y="52"/>
                  </a:lnTo>
                  <a:lnTo>
                    <a:pt x="126" y="57"/>
                  </a:lnTo>
                  <a:lnTo>
                    <a:pt x="126" y="60"/>
                  </a:lnTo>
                  <a:lnTo>
                    <a:pt x="123" y="63"/>
                  </a:lnTo>
                  <a:lnTo>
                    <a:pt x="121" y="65"/>
                  </a:lnTo>
                  <a:lnTo>
                    <a:pt x="119" y="67"/>
                  </a:lnTo>
                  <a:lnTo>
                    <a:pt x="115" y="73"/>
                  </a:lnTo>
                  <a:lnTo>
                    <a:pt x="113" y="76"/>
                  </a:lnTo>
                  <a:lnTo>
                    <a:pt x="110" y="76"/>
                  </a:lnTo>
                  <a:lnTo>
                    <a:pt x="107" y="78"/>
                  </a:lnTo>
                  <a:lnTo>
                    <a:pt x="105" y="80"/>
                  </a:lnTo>
                  <a:lnTo>
                    <a:pt x="100" y="83"/>
                  </a:lnTo>
                  <a:lnTo>
                    <a:pt x="94" y="86"/>
                  </a:lnTo>
                  <a:lnTo>
                    <a:pt x="92" y="89"/>
                  </a:lnTo>
                  <a:lnTo>
                    <a:pt x="86" y="89"/>
                  </a:lnTo>
                  <a:lnTo>
                    <a:pt x="81" y="91"/>
                  </a:lnTo>
                  <a:lnTo>
                    <a:pt x="78" y="91"/>
                  </a:lnTo>
                  <a:lnTo>
                    <a:pt x="73" y="91"/>
                  </a:lnTo>
                  <a:lnTo>
                    <a:pt x="67" y="91"/>
                  </a:lnTo>
                  <a:lnTo>
                    <a:pt x="62" y="91"/>
                  </a:lnTo>
                  <a:lnTo>
                    <a:pt x="56" y="91"/>
                  </a:lnTo>
                  <a:lnTo>
                    <a:pt x="51" y="91"/>
                  </a:lnTo>
                  <a:lnTo>
                    <a:pt x="48" y="89"/>
                  </a:lnTo>
                  <a:lnTo>
                    <a:pt x="43" y="89"/>
                  </a:lnTo>
                  <a:lnTo>
                    <a:pt x="38" y="86"/>
                  </a:lnTo>
                  <a:lnTo>
                    <a:pt x="35" y="83"/>
                  </a:lnTo>
                  <a:lnTo>
                    <a:pt x="29" y="80"/>
                  </a:lnTo>
                  <a:lnTo>
                    <a:pt x="27" y="78"/>
                  </a:lnTo>
                  <a:lnTo>
                    <a:pt x="21" y="76"/>
                  </a:lnTo>
                  <a:lnTo>
                    <a:pt x="16" y="70"/>
                  </a:lnTo>
                  <a:lnTo>
                    <a:pt x="13" y="65"/>
                  </a:lnTo>
                  <a:lnTo>
                    <a:pt x="8" y="60"/>
                  </a:lnTo>
                  <a:lnTo>
                    <a:pt x="6" y="54"/>
                  </a:lnTo>
                  <a:lnTo>
                    <a:pt x="2" y="50"/>
                  </a:lnTo>
                  <a:lnTo>
                    <a:pt x="2" y="41"/>
                  </a:lnTo>
                  <a:lnTo>
                    <a:pt x="0" y="34"/>
                  </a:lnTo>
                  <a:lnTo>
                    <a:pt x="0" y="28"/>
                  </a:lnTo>
                  <a:lnTo>
                    <a:pt x="2" y="21"/>
                  </a:lnTo>
                  <a:lnTo>
                    <a:pt x="2" y="15"/>
                  </a:lnTo>
                  <a:lnTo>
                    <a:pt x="6" y="13"/>
                  </a:lnTo>
                  <a:lnTo>
                    <a:pt x="8" y="8"/>
                  </a:lnTo>
                  <a:lnTo>
                    <a:pt x="11" y="5"/>
                  </a:lnTo>
                  <a:lnTo>
                    <a:pt x="11" y="2"/>
                  </a:lnTo>
                  <a:lnTo>
                    <a:pt x="13" y="0"/>
                  </a:lnTo>
                  <a:lnTo>
                    <a:pt x="13" y="2"/>
                  </a:lnTo>
                </a:path>
              </a:pathLst>
            </a:custGeom>
            <a:solidFill>
              <a:srgbClr val="FFD900"/>
            </a:solidFill>
            <a:ln w="12700" cap="rnd">
              <a:solidFill>
                <a:schemeClr val="tx2"/>
              </a:solidFill>
              <a:round/>
              <a:headEnd/>
              <a:tailEnd/>
            </a:ln>
          </p:spPr>
          <p:txBody>
            <a:bodyPr/>
            <a:lstStyle/>
            <a:p>
              <a:endParaRPr lang="fr-FR"/>
            </a:p>
          </p:txBody>
        </p:sp>
        <p:sp>
          <p:nvSpPr>
            <p:cNvPr id="55333" name="Freeform 27"/>
            <p:cNvSpPr>
              <a:spLocks/>
            </p:cNvSpPr>
            <p:nvPr/>
          </p:nvSpPr>
          <p:spPr bwMode="auto">
            <a:xfrm>
              <a:off x="3170" y="2037"/>
              <a:ext cx="145" cy="102"/>
            </a:xfrm>
            <a:custGeom>
              <a:avLst/>
              <a:gdLst>
                <a:gd name="T0" fmla="*/ 12 w 143"/>
                <a:gd name="T1" fmla="*/ 6 h 102"/>
                <a:gd name="T2" fmla="*/ 10 w 143"/>
                <a:gd name="T3" fmla="*/ 12 h 102"/>
                <a:gd name="T4" fmla="*/ 6 w 143"/>
                <a:gd name="T5" fmla="*/ 20 h 102"/>
                <a:gd name="T6" fmla="*/ 6 w 143"/>
                <a:gd name="T7" fmla="*/ 29 h 102"/>
                <a:gd name="T8" fmla="*/ 10 w 143"/>
                <a:gd name="T9" fmla="*/ 41 h 102"/>
                <a:gd name="T10" fmla="*/ 12 w 143"/>
                <a:gd name="T11" fmla="*/ 52 h 102"/>
                <a:gd name="T12" fmla="*/ 18 w 143"/>
                <a:gd name="T13" fmla="*/ 60 h 102"/>
                <a:gd name="T14" fmla="*/ 26 w 143"/>
                <a:gd name="T15" fmla="*/ 70 h 102"/>
                <a:gd name="T16" fmla="*/ 35 w 143"/>
                <a:gd name="T17" fmla="*/ 78 h 102"/>
                <a:gd name="T18" fmla="*/ 85 w 143"/>
                <a:gd name="T19" fmla="*/ 84 h 102"/>
                <a:gd name="T20" fmla="*/ 100 w 143"/>
                <a:gd name="T21" fmla="*/ 87 h 102"/>
                <a:gd name="T22" fmla="*/ 116 w 143"/>
                <a:gd name="T23" fmla="*/ 87 h 102"/>
                <a:gd name="T24" fmla="*/ 140 w 143"/>
                <a:gd name="T25" fmla="*/ 87 h 102"/>
                <a:gd name="T26" fmla="*/ 168 w 143"/>
                <a:gd name="T27" fmla="*/ 84 h 102"/>
                <a:gd name="T28" fmla="*/ 189 w 143"/>
                <a:gd name="T29" fmla="*/ 78 h 102"/>
                <a:gd name="T30" fmla="*/ 210 w 143"/>
                <a:gd name="T31" fmla="*/ 70 h 102"/>
                <a:gd name="T32" fmla="*/ 219 w 143"/>
                <a:gd name="T33" fmla="*/ 60 h 102"/>
                <a:gd name="T34" fmla="*/ 228 w 143"/>
                <a:gd name="T35" fmla="*/ 52 h 102"/>
                <a:gd name="T36" fmla="*/ 237 w 143"/>
                <a:gd name="T37" fmla="*/ 41 h 102"/>
                <a:gd name="T38" fmla="*/ 237 w 143"/>
                <a:gd name="T39" fmla="*/ 29 h 102"/>
                <a:gd name="T40" fmla="*/ 237 w 143"/>
                <a:gd name="T41" fmla="*/ 17 h 102"/>
                <a:gd name="T42" fmla="*/ 231 w 143"/>
                <a:gd name="T43" fmla="*/ 12 h 102"/>
                <a:gd name="T44" fmla="*/ 228 w 143"/>
                <a:gd name="T45" fmla="*/ 6 h 102"/>
                <a:gd name="T46" fmla="*/ 228 w 143"/>
                <a:gd name="T47" fmla="*/ 0 h 102"/>
                <a:gd name="T48" fmla="*/ 237 w 143"/>
                <a:gd name="T49" fmla="*/ 8 h 102"/>
                <a:gd name="T50" fmla="*/ 246 w 143"/>
                <a:gd name="T51" fmla="*/ 17 h 102"/>
                <a:gd name="T52" fmla="*/ 246 w 143"/>
                <a:gd name="T53" fmla="*/ 26 h 102"/>
                <a:gd name="T54" fmla="*/ 249 w 143"/>
                <a:gd name="T55" fmla="*/ 37 h 102"/>
                <a:gd name="T56" fmla="*/ 246 w 143"/>
                <a:gd name="T57" fmla="*/ 46 h 102"/>
                <a:gd name="T58" fmla="*/ 246 w 143"/>
                <a:gd name="T59" fmla="*/ 55 h 102"/>
                <a:gd name="T60" fmla="*/ 240 w 143"/>
                <a:gd name="T61" fmla="*/ 60 h 102"/>
                <a:gd name="T62" fmla="*/ 231 w 143"/>
                <a:gd name="T63" fmla="*/ 70 h 102"/>
                <a:gd name="T64" fmla="*/ 228 w 143"/>
                <a:gd name="T65" fmla="*/ 75 h 102"/>
                <a:gd name="T66" fmla="*/ 215 w 143"/>
                <a:gd name="T67" fmla="*/ 81 h 102"/>
                <a:gd name="T68" fmla="*/ 206 w 143"/>
                <a:gd name="T69" fmla="*/ 87 h 102"/>
                <a:gd name="T70" fmla="*/ 189 w 143"/>
                <a:gd name="T71" fmla="*/ 93 h 102"/>
                <a:gd name="T72" fmla="*/ 168 w 143"/>
                <a:gd name="T73" fmla="*/ 95 h 102"/>
                <a:gd name="T74" fmla="*/ 144 w 143"/>
                <a:gd name="T75" fmla="*/ 101 h 102"/>
                <a:gd name="T76" fmla="*/ 128 w 143"/>
                <a:gd name="T77" fmla="*/ 101 h 102"/>
                <a:gd name="T78" fmla="*/ 106 w 143"/>
                <a:gd name="T79" fmla="*/ 101 h 102"/>
                <a:gd name="T80" fmla="*/ 97 w 143"/>
                <a:gd name="T81" fmla="*/ 99 h 102"/>
                <a:gd name="T82" fmla="*/ 85 w 143"/>
                <a:gd name="T83" fmla="*/ 95 h 102"/>
                <a:gd name="T84" fmla="*/ 35 w 143"/>
                <a:gd name="T85" fmla="*/ 93 h 102"/>
                <a:gd name="T86" fmla="*/ 26 w 143"/>
                <a:gd name="T87" fmla="*/ 87 h 102"/>
                <a:gd name="T88" fmla="*/ 14 w 143"/>
                <a:gd name="T89" fmla="*/ 78 h 102"/>
                <a:gd name="T90" fmla="*/ 10 w 143"/>
                <a:gd name="T91" fmla="*/ 66 h 102"/>
                <a:gd name="T92" fmla="*/ 4 w 143"/>
                <a:gd name="T93" fmla="*/ 55 h 102"/>
                <a:gd name="T94" fmla="*/ 0 w 143"/>
                <a:gd name="T95" fmla="*/ 37 h 102"/>
                <a:gd name="T96" fmla="*/ 0 w 143"/>
                <a:gd name="T97" fmla="*/ 23 h 102"/>
                <a:gd name="T98" fmla="*/ 4 w 143"/>
                <a:gd name="T99" fmla="*/ 12 h 102"/>
                <a:gd name="T100" fmla="*/ 10 w 143"/>
                <a:gd name="T101" fmla="*/ 2 h 102"/>
                <a:gd name="T102" fmla="*/ 12 w 143"/>
                <a:gd name="T103" fmla="*/ 2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102"/>
                <a:gd name="T158" fmla="*/ 143 w 143"/>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102">
                  <a:moveTo>
                    <a:pt x="12" y="2"/>
                  </a:moveTo>
                  <a:lnTo>
                    <a:pt x="12" y="6"/>
                  </a:lnTo>
                  <a:lnTo>
                    <a:pt x="10" y="8"/>
                  </a:lnTo>
                  <a:lnTo>
                    <a:pt x="10" y="12"/>
                  </a:lnTo>
                  <a:lnTo>
                    <a:pt x="10" y="14"/>
                  </a:lnTo>
                  <a:lnTo>
                    <a:pt x="6" y="20"/>
                  </a:lnTo>
                  <a:lnTo>
                    <a:pt x="6" y="23"/>
                  </a:lnTo>
                  <a:lnTo>
                    <a:pt x="6" y="29"/>
                  </a:lnTo>
                  <a:lnTo>
                    <a:pt x="6" y="35"/>
                  </a:lnTo>
                  <a:lnTo>
                    <a:pt x="10" y="41"/>
                  </a:lnTo>
                  <a:lnTo>
                    <a:pt x="10" y="46"/>
                  </a:lnTo>
                  <a:lnTo>
                    <a:pt x="12" y="52"/>
                  </a:lnTo>
                  <a:lnTo>
                    <a:pt x="14" y="58"/>
                  </a:lnTo>
                  <a:lnTo>
                    <a:pt x="18" y="60"/>
                  </a:lnTo>
                  <a:lnTo>
                    <a:pt x="20" y="66"/>
                  </a:lnTo>
                  <a:lnTo>
                    <a:pt x="26" y="70"/>
                  </a:lnTo>
                  <a:lnTo>
                    <a:pt x="29" y="75"/>
                  </a:lnTo>
                  <a:lnTo>
                    <a:pt x="35" y="78"/>
                  </a:lnTo>
                  <a:lnTo>
                    <a:pt x="41" y="81"/>
                  </a:lnTo>
                  <a:lnTo>
                    <a:pt x="43" y="84"/>
                  </a:lnTo>
                  <a:lnTo>
                    <a:pt x="53" y="84"/>
                  </a:lnTo>
                  <a:lnTo>
                    <a:pt x="58" y="87"/>
                  </a:lnTo>
                  <a:lnTo>
                    <a:pt x="64" y="87"/>
                  </a:lnTo>
                  <a:lnTo>
                    <a:pt x="70" y="87"/>
                  </a:lnTo>
                  <a:lnTo>
                    <a:pt x="76" y="87"/>
                  </a:lnTo>
                  <a:lnTo>
                    <a:pt x="82" y="87"/>
                  </a:lnTo>
                  <a:lnTo>
                    <a:pt x="90" y="84"/>
                  </a:lnTo>
                  <a:lnTo>
                    <a:pt x="96" y="84"/>
                  </a:lnTo>
                  <a:lnTo>
                    <a:pt x="101" y="81"/>
                  </a:lnTo>
                  <a:lnTo>
                    <a:pt x="105" y="78"/>
                  </a:lnTo>
                  <a:lnTo>
                    <a:pt x="111" y="75"/>
                  </a:lnTo>
                  <a:lnTo>
                    <a:pt x="116" y="70"/>
                  </a:lnTo>
                  <a:lnTo>
                    <a:pt x="119" y="66"/>
                  </a:lnTo>
                  <a:lnTo>
                    <a:pt x="122" y="60"/>
                  </a:lnTo>
                  <a:lnTo>
                    <a:pt x="128" y="58"/>
                  </a:lnTo>
                  <a:lnTo>
                    <a:pt x="128" y="52"/>
                  </a:lnTo>
                  <a:lnTo>
                    <a:pt x="130" y="46"/>
                  </a:lnTo>
                  <a:lnTo>
                    <a:pt x="134" y="41"/>
                  </a:lnTo>
                  <a:lnTo>
                    <a:pt x="134" y="35"/>
                  </a:lnTo>
                  <a:lnTo>
                    <a:pt x="134" y="29"/>
                  </a:lnTo>
                  <a:lnTo>
                    <a:pt x="134" y="23"/>
                  </a:lnTo>
                  <a:lnTo>
                    <a:pt x="134" y="17"/>
                  </a:lnTo>
                  <a:lnTo>
                    <a:pt x="134" y="14"/>
                  </a:lnTo>
                  <a:lnTo>
                    <a:pt x="130" y="12"/>
                  </a:lnTo>
                  <a:lnTo>
                    <a:pt x="130" y="8"/>
                  </a:lnTo>
                  <a:lnTo>
                    <a:pt x="128" y="6"/>
                  </a:lnTo>
                  <a:lnTo>
                    <a:pt x="128" y="2"/>
                  </a:lnTo>
                  <a:lnTo>
                    <a:pt x="128" y="0"/>
                  </a:lnTo>
                  <a:lnTo>
                    <a:pt x="130" y="2"/>
                  </a:lnTo>
                  <a:lnTo>
                    <a:pt x="134" y="8"/>
                  </a:lnTo>
                  <a:lnTo>
                    <a:pt x="136" y="14"/>
                  </a:lnTo>
                  <a:lnTo>
                    <a:pt x="140" y="17"/>
                  </a:lnTo>
                  <a:lnTo>
                    <a:pt x="140" y="23"/>
                  </a:lnTo>
                  <a:lnTo>
                    <a:pt x="140" y="26"/>
                  </a:lnTo>
                  <a:lnTo>
                    <a:pt x="142" y="31"/>
                  </a:lnTo>
                  <a:lnTo>
                    <a:pt x="142" y="37"/>
                  </a:lnTo>
                  <a:lnTo>
                    <a:pt x="142" y="43"/>
                  </a:lnTo>
                  <a:lnTo>
                    <a:pt x="140" y="46"/>
                  </a:lnTo>
                  <a:lnTo>
                    <a:pt x="140" y="49"/>
                  </a:lnTo>
                  <a:lnTo>
                    <a:pt x="140" y="55"/>
                  </a:lnTo>
                  <a:lnTo>
                    <a:pt x="136" y="58"/>
                  </a:lnTo>
                  <a:lnTo>
                    <a:pt x="136" y="60"/>
                  </a:lnTo>
                  <a:lnTo>
                    <a:pt x="134" y="66"/>
                  </a:lnTo>
                  <a:lnTo>
                    <a:pt x="130" y="70"/>
                  </a:lnTo>
                  <a:lnTo>
                    <a:pt x="130" y="72"/>
                  </a:lnTo>
                  <a:lnTo>
                    <a:pt x="128" y="75"/>
                  </a:lnTo>
                  <a:lnTo>
                    <a:pt x="125" y="78"/>
                  </a:lnTo>
                  <a:lnTo>
                    <a:pt x="119" y="81"/>
                  </a:lnTo>
                  <a:lnTo>
                    <a:pt x="116" y="84"/>
                  </a:lnTo>
                  <a:lnTo>
                    <a:pt x="113" y="87"/>
                  </a:lnTo>
                  <a:lnTo>
                    <a:pt x="111" y="89"/>
                  </a:lnTo>
                  <a:lnTo>
                    <a:pt x="105" y="93"/>
                  </a:lnTo>
                  <a:lnTo>
                    <a:pt x="101" y="95"/>
                  </a:lnTo>
                  <a:lnTo>
                    <a:pt x="96" y="95"/>
                  </a:lnTo>
                  <a:lnTo>
                    <a:pt x="90" y="99"/>
                  </a:lnTo>
                  <a:lnTo>
                    <a:pt x="84" y="101"/>
                  </a:lnTo>
                  <a:lnTo>
                    <a:pt x="82" y="101"/>
                  </a:lnTo>
                  <a:lnTo>
                    <a:pt x="76" y="101"/>
                  </a:lnTo>
                  <a:lnTo>
                    <a:pt x="70" y="101"/>
                  </a:lnTo>
                  <a:lnTo>
                    <a:pt x="64" y="101"/>
                  </a:lnTo>
                  <a:lnTo>
                    <a:pt x="61" y="101"/>
                  </a:lnTo>
                  <a:lnTo>
                    <a:pt x="55" y="99"/>
                  </a:lnTo>
                  <a:lnTo>
                    <a:pt x="49" y="99"/>
                  </a:lnTo>
                  <a:lnTo>
                    <a:pt x="43" y="95"/>
                  </a:lnTo>
                  <a:lnTo>
                    <a:pt x="41" y="95"/>
                  </a:lnTo>
                  <a:lnTo>
                    <a:pt x="35" y="93"/>
                  </a:lnTo>
                  <a:lnTo>
                    <a:pt x="29" y="89"/>
                  </a:lnTo>
                  <a:lnTo>
                    <a:pt x="26" y="87"/>
                  </a:lnTo>
                  <a:lnTo>
                    <a:pt x="20" y="84"/>
                  </a:lnTo>
                  <a:lnTo>
                    <a:pt x="14" y="78"/>
                  </a:lnTo>
                  <a:lnTo>
                    <a:pt x="12" y="72"/>
                  </a:lnTo>
                  <a:lnTo>
                    <a:pt x="10" y="66"/>
                  </a:lnTo>
                  <a:lnTo>
                    <a:pt x="4" y="60"/>
                  </a:lnTo>
                  <a:lnTo>
                    <a:pt x="4" y="55"/>
                  </a:lnTo>
                  <a:lnTo>
                    <a:pt x="0" y="46"/>
                  </a:lnTo>
                  <a:lnTo>
                    <a:pt x="0" y="37"/>
                  </a:lnTo>
                  <a:lnTo>
                    <a:pt x="0" y="31"/>
                  </a:lnTo>
                  <a:lnTo>
                    <a:pt x="0" y="23"/>
                  </a:lnTo>
                  <a:lnTo>
                    <a:pt x="4" y="17"/>
                  </a:lnTo>
                  <a:lnTo>
                    <a:pt x="4" y="12"/>
                  </a:lnTo>
                  <a:lnTo>
                    <a:pt x="6" y="8"/>
                  </a:lnTo>
                  <a:lnTo>
                    <a:pt x="10" y="2"/>
                  </a:lnTo>
                  <a:lnTo>
                    <a:pt x="12" y="0"/>
                  </a:lnTo>
                  <a:lnTo>
                    <a:pt x="12"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34" name="Freeform 28"/>
            <p:cNvSpPr>
              <a:spLocks/>
            </p:cNvSpPr>
            <p:nvPr/>
          </p:nvSpPr>
          <p:spPr bwMode="auto">
            <a:xfrm>
              <a:off x="3180" y="1936"/>
              <a:ext cx="127" cy="133"/>
            </a:xfrm>
            <a:custGeom>
              <a:avLst/>
              <a:gdLst>
                <a:gd name="T0" fmla="*/ 62 w 127"/>
                <a:gd name="T1" fmla="*/ 21 h 133"/>
                <a:gd name="T2" fmla="*/ 57 w 127"/>
                <a:gd name="T3" fmla="*/ 21 h 133"/>
                <a:gd name="T4" fmla="*/ 49 w 127"/>
                <a:gd name="T5" fmla="*/ 19 h 133"/>
                <a:gd name="T6" fmla="*/ 43 w 127"/>
                <a:gd name="T7" fmla="*/ 16 h 133"/>
                <a:gd name="T8" fmla="*/ 38 w 127"/>
                <a:gd name="T9" fmla="*/ 13 h 133"/>
                <a:gd name="T10" fmla="*/ 32 w 127"/>
                <a:gd name="T11" fmla="*/ 11 h 133"/>
                <a:gd name="T12" fmla="*/ 30 w 127"/>
                <a:gd name="T13" fmla="*/ 6 h 133"/>
                <a:gd name="T14" fmla="*/ 25 w 127"/>
                <a:gd name="T15" fmla="*/ 2 h 133"/>
                <a:gd name="T16" fmla="*/ 19 w 127"/>
                <a:gd name="T17" fmla="*/ 6 h 133"/>
                <a:gd name="T18" fmla="*/ 11 w 127"/>
                <a:gd name="T19" fmla="*/ 16 h 133"/>
                <a:gd name="T20" fmla="*/ 6 w 127"/>
                <a:gd name="T21" fmla="*/ 32 h 133"/>
                <a:gd name="T22" fmla="*/ 3 w 127"/>
                <a:gd name="T23" fmla="*/ 48 h 133"/>
                <a:gd name="T24" fmla="*/ 3 w 127"/>
                <a:gd name="T25" fmla="*/ 65 h 133"/>
                <a:gd name="T26" fmla="*/ 6 w 127"/>
                <a:gd name="T27" fmla="*/ 78 h 133"/>
                <a:gd name="T28" fmla="*/ 9 w 127"/>
                <a:gd name="T29" fmla="*/ 92 h 133"/>
                <a:gd name="T30" fmla="*/ 17 w 127"/>
                <a:gd name="T31" fmla="*/ 105 h 133"/>
                <a:gd name="T32" fmla="*/ 25 w 127"/>
                <a:gd name="T33" fmla="*/ 113 h 133"/>
                <a:gd name="T34" fmla="*/ 36 w 127"/>
                <a:gd name="T35" fmla="*/ 121 h 133"/>
                <a:gd name="T36" fmla="*/ 46 w 127"/>
                <a:gd name="T37" fmla="*/ 126 h 133"/>
                <a:gd name="T38" fmla="*/ 57 w 127"/>
                <a:gd name="T39" fmla="*/ 129 h 133"/>
                <a:gd name="T40" fmla="*/ 70 w 127"/>
                <a:gd name="T41" fmla="*/ 129 h 133"/>
                <a:gd name="T42" fmla="*/ 84 w 127"/>
                <a:gd name="T43" fmla="*/ 126 h 133"/>
                <a:gd name="T44" fmla="*/ 94 w 127"/>
                <a:gd name="T45" fmla="*/ 121 h 133"/>
                <a:gd name="T46" fmla="*/ 105 w 127"/>
                <a:gd name="T47" fmla="*/ 113 h 133"/>
                <a:gd name="T48" fmla="*/ 113 w 127"/>
                <a:gd name="T49" fmla="*/ 105 h 133"/>
                <a:gd name="T50" fmla="*/ 120 w 127"/>
                <a:gd name="T51" fmla="*/ 92 h 133"/>
                <a:gd name="T52" fmla="*/ 124 w 127"/>
                <a:gd name="T53" fmla="*/ 78 h 133"/>
                <a:gd name="T54" fmla="*/ 126 w 127"/>
                <a:gd name="T55" fmla="*/ 65 h 133"/>
                <a:gd name="T56" fmla="*/ 126 w 127"/>
                <a:gd name="T57" fmla="*/ 48 h 133"/>
                <a:gd name="T58" fmla="*/ 124 w 127"/>
                <a:gd name="T59" fmla="*/ 32 h 133"/>
                <a:gd name="T60" fmla="*/ 118 w 127"/>
                <a:gd name="T61" fmla="*/ 19 h 133"/>
                <a:gd name="T62" fmla="*/ 110 w 127"/>
                <a:gd name="T63" fmla="*/ 6 h 133"/>
                <a:gd name="T64" fmla="*/ 103 w 127"/>
                <a:gd name="T65" fmla="*/ 0 h 133"/>
                <a:gd name="T66" fmla="*/ 99 w 127"/>
                <a:gd name="T67" fmla="*/ 6 h 133"/>
                <a:gd name="T68" fmla="*/ 97 w 127"/>
                <a:gd name="T69" fmla="*/ 8 h 133"/>
                <a:gd name="T70" fmla="*/ 91 w 127"/>
                <a:gd name="T71" fmla="*/ 13 h 133"/>
                <a:gd name="T72" fmla="*/ 86 w 127"/>
                <a:gd name="T73" fmla="*/ 16 h 133"/>
                <a:gd name="T74" fmla="*/ 80 w 127"/>
                <a:gd name="T75" fmla="*/ 19 h 133"/>
                <a:gd name="T76" fmla="*/ 76 w 127"/>
                <a:gd name="T77" fmla="*/ 21 h 133"/>
                <a:gd name="T78" fmla="*/ 70 w 127"/>
                <a:gd name="T79" fmla="*/ 21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133"/>
                <a:gd name="T122" fmla="*/ 127 w 127"/>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133">
                  <a:moveTo>
                    <a:pt x="67" y="25"/>
                  </a:moveTo>
                  <a:lnTo>
                    <a:pt x="62" y="21"/>
                  </a:lnTo>
                  <a:lnTo>
                    <a:pt x="59" y="21"/>
                  </a:lnTo>
                  <a:lnTo>
                    <a:pt x="57" y="21"/>
                  </a:lnTo>
                  <a:lnTo>
                    <a:pt x="51" y="21"/>
                  </a:lnTo>
                  <a:lnTo>
                    <a:pt x="49" y="19"/>
                  </a:lnTo>
                  <a:lnTo>
                    <a:pt x="46" y="19"/>
                  </a:lnTo>
                  <a:lnTo>
                    <a:pt x="43" y="16"/>
                  </a:lnTo>
                  <a:lnTo>
                    <a:pt x="40" y="16"/>
                  </a:lnTo>
                  <a:lnTo>
                    <a:pt x="38" y="13"/>
                  </a:lnTo>
                  <a:lnTo>
                    <a:pt x="36" y="11"/>
                  </a:lnTo>
                  <a:lnTo>
                    <a:pt x="32" y="11"/>
                  </a:lnTo>
                  <a:lnTo>
                    <a:pt x="30" y="8"/>
                  </a:lnTo>
                  <a:lnTo>
                    <a:pt x="30" y="6"/>
                  </a:lnTo>
                  <a:lnTo>
                    <a:pt x="27" y="2"/>
                  </a:lnTo>
                  <a:lnTo>
                    <a:pt x="25" y="2"/>
                  </a:lnTo>
                  <a:lnTo>
                    <a:pt x="25" y="0"/>
                  </a:lnTo>
                  <a:lnTo>
                    <a:pt x="19" y="6"/>
                  </a:lnTo>
                  <a:lnTo>
                    <a:pt x="13" y="11"/>
                  </a:lnTo>
                  <a:lnTo>
                    <a:pt x="11" y="16"/>
                  </a:lnTo>
                  <a:lnTo>
                    <a:pt x="9" y="25"/>
                  </a:lnTo>
                  <a:lnTo>
                    <a:pt x="6" y="32"/>
                  </a:lnTo>
                  <a:lnTo>
                    <a:pt x="3" y="40"/>
                  </a:lnTo>
                  <a:lnTo>
                    <a:pt x="3" y="48"/>
                  </a:lnTo>
                  <a:lnTo>
                    <a:pt x="0" y="56"/>
                  </a:lnTo>
                  <a:lnTo>
                    <a:pt x="3" y="65"/>
                  </a:lnTo>
                  <a:lnTo>
                    <a:pt x="3" y="73"/>
                  </a:lnTo>
                  <a:lnTo>
                    <a:pt x="6" y="78"/>
                  </a:lnTo>
                  <a:lnTo>
                    <a:pt x="6" y="86"/>
                  </a:lnTo>
                  <a:lnTo>
                    <a:pt x="9" y="92"/>
                  </a:lnTo>
                  <a:lnTo>
                    <a:pt x="11" y="96"/>
                  </a:lnTo>
                  <a:lnTo>
                    <a:pt x="17" y="105"/>
                  </a:lnTo>
                  <a:lnTo>
                    <a:pt x="19" y="107"/>
                  </a:lnTo>
                  <a:lnTo>
                    <a:pt x="25" y="113"/>
                  </a:lnTo>
                  <a:lnTo>
                    <a:pt x="30" y="119"/>
                  </a:lnTo>
                  <a:lnTo>
                    <a:pt x="36" y="121"/>
                  </a:lnTo>
                  <a:lnTo>
                    <a:pt x="40" y="123"/>
                  </a:lnTo>
                  <a:lnTo>
                    <a:pt x="46" y="126"/>
                  </a:lnTo>
                  <a:lnTo>
                    <a:pt x="51" y="129"/>
                  </a:lnTo>
                  <a:lnTo>
                    <a:pt x="57" y="129"/>
                  </a:lnTo>
                  <a:lnTo>
                    <a:pt x="65" y="132"/>
                  </a:lnTo>
                  <a:lnTo>
                    <a:pt x="70" y="129"/>
                  </a:lnTo>
                  <a:lnTo>
                    <a:pt x="76" y="129"/>
                  </a:lnTo>
                  <a:lnTo>
                    <a:pt x="84" y="126"/>
                  </a:lnTo>
                  <a:lnTo>
                    <a:pt x="89" y="123"/>
                  </a:lnTo>
                  <a:lnTo>
                    <a:pt x="94" y="121"/>
                  </a:lnTo>
                  <a:lnTo>
                    <a:pt x="99" y="119"/>
                  </a:lnTo>
                  <a:lnTo>
                    <a:pt x="105" y="113"/>
                  </a:lnTo>
                  <a:lnTo>
                    <a:pt x="107" y="107"/>
                  </a:lnTo>
                  <a:lnTo>
                    <a:pt x="113" y="105"/>
                  </a:lnTo>
                  <a:lnTo>
                    <a:pt x="116" y="96"/>
                  </a:lnTo>
                  <a:lnTo>
                    <a:pt x="120" y="92"/>
                  </a:lnTo>
                  <a:lnTo>
                    <a:pt x="124" y="86"/>
                  </a:lnTo>
                  <a:lnTo>
                    <a:pt x="124" y="78"/>
                  </a:lnTo>
                  <a:lnTo>
                    <a:pt x="126" y="73"/>
                  </a:lnTo>
                  <a:lnTo>
                    <a:pt x="126" y="65"/>
                  </a:lnTo>
                  <a:lnTo>
                    <a:pt x="126" y="56"/>
                  </a:lnTo>
                  <a:lnTo>
                    <a:pt x="126" y="48"/>
                  </a:lnTo>
                  <a:lnTo>
                    <a:pt x="126" y="40"/>
                  </a:lnTo>
                  <a:lnTo>
                    <a:pt x="124" y="32"/>
                  </a:lnTo>
                  <a:lnTo>
                    <a:pt x="120" y="27"/>
                  </a:lnTo>
                  <a:lnTo>
                    <a:pt x="118" y="19"/>
                  </a:lnTo>
                  <a:lnTo>
                    <a:pt x="116" y="11"/>
                  </a:lnTo>
                  <a:lnTo>
                    <a:pt x="110" y="6"/>
                  </a:lnTo>
                  <a:lnTo>
                    <a:pt x="105" y="0"/>
                  </a:lnTo>
                  <a:lnTo>
                    <a:pt x="103" y="0"/>
                  </a:lnTo>
                  <a:lnTo>
                    <a:pt x="103" y="2"/>
                  </a:lnTo>
                  <a:lnTo>
                    <a:pt x="99" y="6"/>
                  </a:lnTo>
                  <a:lnTo>
                    <a:pt x="99" y="8"/>
                  </a:lnTo>
                  <a:lnTo>
                    <a:pt x="97" y="8"/>
                  </a:lnTo>
                  <a:lnTo>
                    <a:pt x="94" y="11"/>
                  </a:lnTo>
                  <a:lnTo>
                    <a:pt x="91" y="13"/>
                  </a:lnTo>
                  <a:lnTo>
                    <a:pt x="89" y="13"/>
                  </a:lnTo>
                  <a:lnTo>
                    <a:pt x="86" y="16"/>
                  </a:lnTo>
                  <a:lnTo>
                    <a:pt x="84" y="19"/>
                  </a:lnTo>
                  <a:lnTo>
                    <a:pt x="80" y="19"/>
                  </a:lnTo>
                  <a:lnTo>
                    <a:pt x="78" y="21"/>
                  </a:lnTo>
                  <a:lnTo>
                    <a:pt x="76" y="21"/>
                  </a:lnTo>
                  <a:lnTo>
                    <a:pt x="72" y="21"/>
                  </a:lnTo>
                  <a:lnTo>
                    <a:pt x="70" y="21"/>
                  </a:lnTo>
                  <a:lnTo>
                    <a:pt x="67" y="25"/>
                  </a:lnTo>
                </a:path>
              </a:pathLst>
            </a:custGeom>
            <a:solidFill>
              <a:srgbClr val="FFD900"/>
            </a:solidFill>
            <a:ln w="12700" cap="rnd">
              <a:solidFill>
                <a:schemeClr val="tx2"/>
              </a:solidFill>
              <a:round/>
              <a:headEnd/>
              <a:tailEnd/>
            </a:ln>
          </p:spPr>
          <p:txBody>
            <a:bodyPr/>
            <a:lstStyle/>
            <a:p>
              <a:endParaRPr lang="fr-FR"/>
            </a:p>
          </p:txBody>
        </p:sp>
        <p:sp>
          <p:nvSpPr>
            <p:cNvPr id="55335" name="Freeform 29"/>
            <p:cNvSpPr>
              <a:spLocks/>
            </p:cNvSpPr>
            <p:nvPr/>
          </p:nvSpPr>
          <p:spPr bwMode="auto">
            <a:xfrm>
              <a:off x="3174" y="1934"/>
              <a:ext cx="136" cy="142"/>
            </a:xfrm>
            <a:custGeom>
              <a:avLst/>
              <a:gdLst>
                <a:gd name="T0" fmla="*/ 63 w 136"/>
                <a:gd name="T1" fmla="*/ 25 h 141"/>
                <a:gd name="T2" fmla="*/ 57 w 136"/>
                <a:gd name="T3" fmla="*/ 25 h 141"/>
                <a:gd name="T4" fmla="*/ 49 w 136"/>
                <a:gd name="T5" fmla="*/ 23 h 141"/>
                <a:gd name="T6" fmla="*/ 43 w 136"/>
                <a:gd name="T7" fmla="*/ 19 h 141"/>
                <a:gd name="T8" fmla="*/ 37 w 136"/>
                <a:gd name="T9" fmla="*/ 17 h 141"/>
                <a:gd name="T10" fmla="*/ 31 w 136"/>
                <a:gd name="T11" fmla="*/ 11 h 141"/>
                <a:gd name="T12" fmla="*/ 25 w 136"/>
                <a:gd name="T13" fmla="*/ 5 h 141"/>
                <a:gd name="T14" fmla="*/ 23 w 136"/>
                <a:gd name="T15" fmla="*/ 0 h 141"/>
                <a:gd name="T16" fmla="*/ 14 w 136"/>
                <a:gd name="T17" fmla="*/ 14 h 141"/>
                <a:gd name="T18" fmla="*/ 6 w 136"/>
                <a:gd name="T19" fmla="*/ 29 h 141"/>
                <a:gd name="T20" fmla="*/ 0 w 136"/>
                <a:gd name="T21" fmla="*/ 45 h 141"/>
                <a:gd name="T22" fmla="*/ 0 w 136"/>
                <a:gd name="T23" fmla="*/ 62 h 141"/>
                <a:gd name="T24" fmla="*/ 0 w 136"/>
                <a:gd name="T25" fmla="*/ 119 h 141"/>
                <a:gd name="T26" fmla="*/ 6 w 136"/>
                <a:gd name="T27" fmla="*/ 133 h 141"/>
                <a:gd name="T28" fmla="*/ 11 w 136"/>
                <a:gd name="T29" fmla="*/ 147 h 141"/>
                <a:gd name="T30" fmla="*/ 20 w 136"/>
                <a:gd name="T31" fmla="*/ 159 h 141"/>
                <a:gd name="T32" fmla="*/ 29 w 136"/>
                <a:gd name="T33" fmla="*/ 171 h 141"/>
                <a:gd name="T34" fmla="*/ 39 w 136"/>
                <a:gd name="T35" fmla="*/ 176 h 141"/>
                <a:gd name="T36" fmla="*/ 51 w 136"/>
                <a:gd name="T37" fmla="*/ 182 h 141"/>
                <a:gd name="T38" fmla="*/ 66 w 136"/>
                <a:gd name="T39" fmla="*/ 182 h 141"/>
                <a:gd name="T40" fmla="*/ 80 w 136"/>
                <a:gd name="T41" fmla="*/ 182 h 141"/>
                <a:gd name="T42" fmla="*/ 92 w 136"/>
                <a:gd name="T43" fmla="*/ 176 h 141"/>
                <a:gd name="T44" fmla="*/ 103 w 136"/>
                <a:gd name="T45" fmla="*/ 171 h 141"/>
                <a:gd name="T46" fmla="*/ 115 w 136"/>
                <a:gd name="T47" fmla="*/ 159 h 141"/>
                <a:gd name="T48" fmla="*/ 123 w 136"/>
                <a:gd name="T49" fmla="*/ 147 h 141"/>
                <a:gd name="T50" fmla="*/ 129 w 136"/>
                <a:gd name="T51" fmla="*/ 133 h 141"/>
                <a:gd name="T52" fmla="*/ 131 w 136"/>
                <a:gd name="T53" fmla="*/ 119 h 141"/>
                <a:gd name="T54" fmla="*/ 135 w 136"/>
                <a:gd name="T55" fmla="*/ 62 h 141"/>
                <a:gd name="T56" fmla="*/ 131 w 136"/>
                <a:gd name="T57" fmla="*/ 45 h 141"/>
                <a:gd name="T58" fmla="*/ 129 w 136"/>
                <a:gd name="T59" fmla="*/ 29 h 141"/>
                <a:gd name="T60" fmla="*/ 121 w 136"/>
                <a:gd name="T61" fmla="*/ 14 h 141"/>
                <a:gd name="T62" fmla="*/ 109 w 136"/>
                <a:gd name="T63" fmla="*/ 0 h 141"/>
                <a:gd name="T64" fmla="*/ 106 w 136"/>
                <a:gd name="T65" fmla="*/ 5 h 141"/>
                <a:gd name="T66" fmla="*/ 100 w 136"/>
                <a:gd name="T67" fmla="*/ 11 h 141"/>
                <a:gd name="T68" fmla="*/ 94 w 136"/>
                <a:gd name="T69" fmla="*/ 14 h 141"/>
                <a:gd name="T70" fmla="*/ 92 w 136"/>
                <a:gd name="T71" fmla="*/ 19 h 141"/>
                <a:gd name="T72" fmla="*/ 86 w 136"/>
                <a:gd name="T73" fmla="*/ 23 h 141"/>
                <a:gd name="T74" fmla="*/ 78 w 136"/>
                <a:gd name="T75" fmla="*/ 25 h 141"/>
                <a:gd name="T76" fmla="*/ 72 w 136"/>
                <a:gd name="T77" fmla="*/ 25 h 1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41"/>
                <a:gd name="T119" fmla="*/ 136 w 136"/>
                <a:gd name="T120" fmla="*/ 141 h 1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41">
                  <a:moveTo>
                    <a:pt x="68" y="25"/>
                  </a:moveTo>
                  <a:lnTo>
                    <a:pt x="63" y="25"/>
                  </a:lnTo>
                  <a:lnTo>
                    <a:pt x="60" y="25"/>
                  </a:lnTo>
                  <a:lnTo>
                    <a:pt x="57" y="25"/>
                  </a:lnTo>
                  <a:lnTo>
                    <a:pt x="54" y="25"/>
                  </a:lnTo>
                  <a:lnTo>
                    <a:pt x="49" y="23"/>
                  </a:lnTo>
                  <a:lnTo>
                    <a:pt x="45" y="23"/>
                  </a:lnTo>
                  <a:lnTo>
                    <a:pt x="43" y="19"/>
                  </a:lnTo>
                  <a:lnTo>
                    <a:pt x="39" y="17"/>
                  </a:lnTo>
                  <a:lnTo>
                    <a:pt x="37" y="17"/>
                  </a:lnTo>
                  <a:lnTo>
                    <a:pt x="35" y="14"/>
                  </a:lnTo>
                  <a:lnTo>
                    <a:pt x="31" y="11"/>
                  </a:lnTo>
                  <a:lnTo>
                    <a:pt x="29" y="8"/>
                  </a:lnTo>
                  <a:lnTo>
                    <a:pt x="25" y="5"/>
                  </a:lnTo>
                  <a:lnTo>
                    <a:pt x="25" y="2"/>
                  </a:lnTo>
                  <a:lnTo>
                    <a:pt x="23" y="0"/>
                  </a:lnTo>
                  <a:lnTo>
                    <a:pt x="17" y="5"/>
                  </a:lnTo>
                  <a:lnTo>
                    <a:pt x="14" y="14"/>
                  </a:lnTo>
                  <a:lnTo>
                    <a:pt x="8" y="19"/>
                  </a:lnTo>
                  <a:lnTo>
                    <a:pt x="6" y="29"/>
                  </a:lnTo>
                  <a:lnTo>
                    <a:pt x="2" y="34"/>
                  </a:lnTo>
                  <a:lnTo>
                    <a:pt x="0" y="45"/>
                  </a:lnTo>
                  <a:lnTo>
                    <a:pt x="0" y="54"/>
                  </a:lnTo>
                  <a:lnTo>
                    <a:pt x="0" y="62"/>
                  </a:lnTo>
                  <a:lnTo>
                    <a:pt x="0" y="68"/>
                  </a:lnTo>
                  <a:lnTo>
                    <a:pt x="0" y="77"/>
                  </a:lnTo>
                  <a:lnTo>
                    <a:pt x="2" y="86"/>
                  </a:lnTo>
                  <a:lnTo>
                    <a:pt x="6" y="91"/>
                  </a:lnTo>
                  <a:lnTo>
                    <a:pt x="6" y="101"/>
                  </a:lnTo>
                  <a:lnTo>
                    <a:pt x="11" y="105"/>
                  </a:lnTo>
                  <a:lnTo>
                    <a:pt x="14" y="111"/>
                  </a:lnTo>
                  <a:lnTo>
                    <a:pt x="20" y="117"/>
                  </a:lnTo>
                  <a:lnTo>
                    <a:pt x="23" y="123"/>
                  </a:lnTo>
                  <a:lnTo>
                    <a:pt x="29" y="129"/>
                  </a:lnTo>
                  <a:lnTo>
                    <a:pt x="35" y="132"/>
                  </a:lnTo>
                  <a:lnTo>
                    <a:pt x="39" y="134"/>
                  </a:lnTo>
                  <a:lnTo>
                    <a:pt x="45" y="138"/>
                  </a:lnTo>
                  <a:lnTo>
                    <a:pt x="51" y="140"/>
                  </a:lnTo>
                  <a:lnTo>
                    <a:pt x="60" y="140"/>
                  </a:lnTo>
                  <a:lnTo>
                    <a:pt x="66" y="140"/>
                  </a:lnTo>
                  <a:lnTo>
                    <a:pt x="74" y="140"/>
                  </a:lnTo>
                  <a:lnTo>
                    <a:pt x="80" y="140"/>
                  </a:lnTo>
                  <a:lnTo>
                    <a:pt x="86" y="138"/>
                  </a:lnTo>
                  <a:lnTo>
                    <a:pt x="92" y="134"/>
                  </a:lnTo>
                  <a:lnTo>
                    <a:pt x="97" y="132"/>
                  </a:lnTo>
                  <a:lnTo>
                    <a:pt x="103" y="129"/>
                  </a:lnTo>
                  <a:lnTo>
                    <a:pt x="109" y="123"/>
                  </a:lnTo>
                  <a:lnTo>
                    <a:pt x="115" y="117"/>
                  </a:lnTo>
                  <a:lnTo>
                    <a:pt x="117" y="111"/>
                  </a:lnTo>
                  <a:lnTo>
                    <a:pt x="123" y="105"/>
                  </a:lnTo>
                  <a:lnTo>
                    <a:pt x="125" y="101"/>
                  </a:lnTo>
                  <a:lnTo>
                    <a:pt x="129" y="91"/>
                  </a:lnTo>
                  <a:lnTo>
                    <a:pt x="129" y="86"/>
                  </a:lnTo>
                  <a:lnTo>
                    <a:pt x="131" y="77"/>
                  </a:lnTo>
                  <a:lnTo>
                    <a:pt x="131" y="68"/>
                  </a:lnTo>
                  <a:lnTo>
                    <a:pt x="135" y="62"/>
                  </a:lnTo>
                  <a:lnTo>
                    <a:pt x="131" y="54"/>
                  </a:lnTo>
                  <a:lnTo>
                    <a:pt x="131" y="45"/>
                  </a:lnTo>
                  <a:lnTo>
                    <a:pt x="129" y="37"/>
                  </a:lnTo>
                  <a:lnTo>
                    <a:pt x="129" y="29"/>
                  </a:lnTo>
                  <a:lnTo>
                    <a:pt x="123" y="19"/>
                  </a:lnTo>
                  <a:lnTo>
                    <a:pt x="121" y="14"/>
                  </a:lnTo>
                  <a:lnTo>
                    <a:pt x="115" y="8"/>
                  </a:lnTo>
                  <a:lnTo>
                    <a:pt x="109" y="0"/>
                  </a:lnTo>
                  <a:lnTo>
                    <a:pt x="109" y="2"/>
                  </a:lnTo>
                  <a:lnTo>
                    <a:pt x="106" y="5"/>
                  </a:lnTo>
                  <a:lnTo>
                    <a:pt x="103" y="8"/>
                  </a:lnTo>
                  <a:lnTo>
                    <a:pt x="100" y="11"/>
                  </a:lnTo>
                  <a:lnTo>
                    <a:pt x="97" y="14"/>
                  </a:lnTo>
                  <a:lnTo>
                    <a:pt x="94" y="14"/>
                  </a:lnTo>
                  <a:lnTo>
                    <a:pt x="94" y="17"/>
                  </a:lnTo>
                  <a:lnTo>
                    <a:pt x="92" y="19"/>
                  </a:lnTo>
                  <a:lnTo>
                    <a:pt x="88" y="19"/>
                  </a:lnTo>
                  <a:lnTo>
                    <a:pt x="86" y="23"/>
                  </a:lnTo>
                  <a:lnTo>
                    <a:pt x="82" y="23"/>
                  </a:lnTo>
                  <a:lnTo>
                    <a:pt x="78" y="25"/>
                  </a:lnTo>
                  <a:lnTo>
                    <a:pt x="74" y="25"/>
                  </a:lnTo>
                  <a:lnTo>
                    <a:pt x="72" y="25"/>
                  </a:lnTo>
                  <a:lnTo>
                    <a:pt x="68" y="25"/>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36" name="Freeform 30"/>
            <p:cNvSpPr>
              <a:spLocks/>
            </p:cNvSpPr>
            <p:nvPr/>
          </p:nvSpPr>
          <p:spPr bwMode="auto">
            <a:xfrm>
              <a:off x="3206" y="1657"/>
              <a:ext cx="78" cy="202"/>
            </a:xfrm>
            <a:custGeom>
              <a:avLst/>
              <a:gdLst>
                <a:gd name="T0" fmla="*/ 36 w 78"/>
                <a:gd name="T1" fmla="*/ 9 h 202"/>
                <a:gd name="T2" fmla="*/ 31 w 78"/>
                <a:gd name="T3" fmla="*/ 39 h 202"/>
                <a:gd name="T4" fmla="*/ 26 w 78"/>
                <a:gd name="T5" fmla="*/ 82 h 202"/>
                <a:gd name="T6" fmla="*/ 18 w 78"/>
                <a:gd name="T7" fmla="*/ 119 h 202"/>
                <a:gd name="T8" fmla="*/ 7 w 78"/>
                <a:gd name="T9" fmla="*/ 129 h 202"/>
                <a:gd name="T10" fmla="*/ 5 w 78"/>
                <a:gd name="T11" fmla="*/ 137 h 202"/>
                <a:gd name="T12" fmla="*/ 0 w 78"/>
                <a:gd name="T13" fmla="*/ 143 h 202"/>
                <a:gd name="T14" fmla="*/ 0 w 78"/>
                <a:gd name="T15" fmla="*/ 151 h 202"/>
                <a:gd name="T16" fmla="*/ 0 w 78"/>
                <a:gd name="T17" fmla="*/ 162 h 202"/>
                <a:gd name="T18" fmla="*/ 0 w 78"/>
                <a:gd name="T19" fmla="*/ 170 h 202"/>
                <a:gd name="T20" fmla="*/ 5 w 78"/>
                <a:gd name="T21" fmla="*/ 178 h 202"/>
                <a:gd name="T22" fmla="*/ 7 w 78"/>
                <a:gd name="T23" fmla="*/ 184 h 202"/>
                <a:gd name="T24" fmla="*/ 13 w 78"/>
                <a:gd name="T25" fmla="*/ 190 h 202"/>
                <a:gd name="T26" fmla="*/ 20 w 78"/>
                <a:gd name="T27" fmla="*/ 195 h 202"/>
                <a:gd name="T28" fmla="*/ 26 w 78"/>
                <a:gd name="T29" fmla="*/ 198 h 202"/>
                <a:gd name="T30" fmla="*/ 33 w 78"/>
                <a:gd name="T31" fmla="*/ 201 h 202"/>
                <a:gd name="T32" fmla="*/ 41 w 78"/>
                <a:gd name="T33" fmla="*/ 201 h 202"/>
                <a:gd name="T34" fmla="*/ 49 w 78"/>
                <a:gd name="T35" fmla="*/ 198 h 202"/>
                <a:gd name="T36" fmla="*/ 57 w 78"/>
                <a:gd name="T37" fmla="*/ 195 h 202"/>
                <a:gd name="T38" fmla="*/ 62 w 78"/>
                <a:gd name="T39" fmla="*/ 190 h 202"/>
                <a:gd name="T40" fmla="*/ 66 w 78"/>
                <a:gd name="T41" fmla="*/ 184 h 202"/>
                <a:gd name="T42" fmla="*/ 72 w 78"/>
                <a:gd name="T43" fmla="*/ 178 h 202"/>
                <a:gd name="T44" fmla="*/ 75 w 78"/>
                <a:gd name="T45" fmla="*/ 170 h 202"/>
                <a:gd name="T46" fmla="*/ 77 w 78"/>
                <a:gd name="T47" fmla="*/ 162 h 202"/>
                <a:gd name="T48" fmla="*/ 77 w 78"/>
                <a:gd name="T49" fmla="*/ 151 h 202"/>
                <a:gd name="T50" fmla="*/ 75 w 78"/>
                <a:gd name="T51" fmla="*/ 143 h 202"/>
                <a:gd name="T52" fmla="*/ 72 w 78"/>
                <a:gd name="T53" fmla="*/ 137 h 202"/>
                <a:gd name="T54" fmla="*/ 66 w 78"/>
                <a:gd name="T55" fmla="*/ 129 h 202"/>
                <a:gd name="T56" fmla="*/ 59 w 78"/>
                <a:gd name="T57" fmla="*/ 115 h 202"/>
                <a:gd name="T58" fmla="*/ 49 w 78"/>
                <a:gd name="T59" fmla="*/ 80 h 202"/>
                <a:gd name="T60" fmla="*/ 46 w 78"/>
                <a:gd name="T61" fmla="*/ 39 h 202"/>
                <a:gd name="T62" fmla="*/ 41 w 78"/>
                <a:gd name="T63" fmla="*/ 9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202"/>
                <a:gd name="T98" fmla="*/ 78 w 78"/>
                <a:gd name="T99" fmla="*/ 202 h 2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202">
                  <a:moveTo>
                    <a:pt x="39" y="0"/>
                  </a:moveTo>
                  <a:lnTo>
                    <a:pt x="36" y="9"/>
                  </a:lnTo>
                  <a:lnTo>
                    <a:pt x="33" y="23"/>
                  </a:lnTo>
                  <a:lnTo>
                    <a:pt x="31" y="39"/>
                  </a:lnTo>
                  <a:lnTo>
                    <a:pt x="28" y="61"/>
                  </a:lnTo>
                  <a:lnTo>
                    <a:pt x="26" y="82"/>
                  </a:lnTo>
                  <a:lnTo>
                    <a:pt x="24" y="102"/>
                  </a:lnTo>
                  <a:lnTo>
                    <a:pt x="18" y="119"/>
                  </a:lnTo>
                  <a:lnTo>
                    <a:pt x="11" y="127"/>
                  </a:lnTo>
                  <a:lnTo>
                    <a:pt x="7" y="129"/>
                  </a:lnTo>
                  <a:lnTo>
                    <a:pt x="5" y="132"/>
                  </a:lnTo>
                  <a:lnTo>
                    <a:pt x="5" y="137"/>
                  </a:lnTo>
                  <a:lnTo>
                    <a:pt x="2" y="140"/>
                  </a:lnTo>
                  <a:lnTo>
                    <a:pt x="0" y="143"/>
                  </a:lnTo>
                  <a:lnTo>
                    <a:pt x="0" y="148"/>
                  </a:lnTo>
                  <a:lnTo>
                    <a:pt x="0" y="151"/>
                  </a:lnTo>
                  <a:lnTo>
                    <a:pt x="0" y="156"/>
                  </a:lnTo>
                  <a:lnTo>
                    <a:pt x="0" y="162"/>
                  </a:lnTo>
                  <a:lnTo>
                    <a:pt x="0" y="164"/>
                  </a:lnTo>
                  <a:lnTo>
                    <a:pt x="0" y="170"/>
                  </a:lnTo>
                  <a:lnTo>
                    <a:pt x="2" y="174"/>
                  </a:lnTo>
                  <a:lnTo>
                    <a:pt x="5" y="178"/>
                  </a:lnTo>
                  <a:lnTo>
                    <a:pt x="5" y="182"/>
                  </a:lnTo>
                  <a:lnTo>
                    <a:pt x="7" y="184"/>
                  </a:lnTo>
                  <a:lnTo>
                    <a:pt x="11" y="187"/>
                  </a:lnTo>
                  <a:lnTo>
                    <a:pt x="13" y="190"/>
                  </a:lnTo>
                  <a:lnTo>
                    <a:pt x="15" y="192"/>
                  </a:lnTo>
                  <a:lnTo>
                    <a:pt x="20" y="195"/>
                  </a:lnTo>
                  <a:lnTo>
                    <a:pt x="24" y="198"/>
                  </a:lnTo>
                  <a:lnTo>
                    <a:pt x="26" y="198"/>
                  </a:lnTo>
                  <a:lnTo>
                    <a:pt x="31" y="201"/>
                  </a:lnTo>
                  <a:lnTo>
                    <a:pt x="33" y="201"/>
                  </a:lnTo>
                  <a:lnTo>
                    <a:pt x="39" y="201"/>
                  </a:lnTo>
                  <a:lnTo>
                    <a:pt x="41" y="201"/>
                  </a:lnTo>
                  <a:lnTo>
                    <a:pt x="46" y="201"/>
                  </a:lnTo>
                  <a:lnTo>
                    <a:pt x="49" y="198"/>
                  </a:lnTo>
                  <a:lnTo>
                    <a:pt x="53" y="198"/>
                  </a:lnTo>
                  <a:lnTo>
                    <a:pt x="57" y="195"/>
                  </a:lnTo>
                  <a:lnTo>
                    <a:pt x="59" y="192"/>
                  </a:lnTo>
                  <a:lnTo>
                    <a:pt x="62" y="190"/>
                  </a:lnTo>
                  <a:lnTo>
                    <a:pt x="64" y="187"/>
                  </a:lnTo>
                  <a:lnTo>
                    <a:pt x="66" y="184"/>
                  </a:lnTo>
                  <a:lnTo>
                    <a:pt x="70" y="182"/>
                  </a:lnTo>
                  <a:lnTo>
                    <a:pt x="72" y="178"/>
                  </a:lnTo>
                  <a:lnTo>
                    <a:pt x="75" y="174"/>
                  </a:lnTo>
                  <a:lnTo>
                    <a:pt x="75" y="170"/>
                  </a:lnTo>
                  <a:lnTo>
                    <a:pt x="77" y="164"/>
                  </a:lnTo>
                  <a:lnTo>
                    <a:pt x="77" y="162"/>
                  </a:lnTo>
                  <a:lnTo>
                    <a:pt x="77" y="156"/>
                  </a:lnTo>
                  <a:lnTo>
                    <a:pt x="77" y="151"/>
                  </a:lnTo>
                  <a:lnTo>
                    <a:pt x="77" y="148"/>
                  </a:lnTo>
                  <a:lnTo>
                    <a:pt x="75" y="143"/>
                  </a:lnTo>
                  <a:lnTo>
                    <a:pt x="75" y="140"/>
                  </a:lnTo>
                  <a:lnTo>
                    <a:pt x="72" y="137"/>
                  </a:lnTo>
                  <a:lnTo>
                    <a:pt x="70" y="132"/>
                  </a:lnTo>
                  <a:lnTo>
                    <a:pt x="66" y="129"/>
                  </a:lnTo>
                  <a:lnTo>
                    <a:pt x="64" y="127"/>
                  </a:lnTo>
                  <a:lnTo>
                    <a:pt x="59" y="115"/>
                  </a:lnTo>
                  <a:lnTo>
                    <a:pt x="53" y="99"/>
                  </a:lnTo>
                  <a:lnTo>
                    <a:pt x="49" y="80"/>
                  </a:lnTo>
                  <a:lnTo>
                    <a:pt x="49" y="58"/>
                  </a:lnTo>
                  <a:lnTo>
                    <a:pt x="46" y="39"/>
                  </a:lnTo>
                  <a:lnTo>
                    <a:pt x="44" y="19"/>
                  </a:lnTo>
                  <a:lnTo>
                    <a:pt x="41" y="9"/>
                  </a:lnTo>
                  <a:lnTo>
                    <a:pt x="39" y="0"/>
                  </a:lnTo>
                </a:path>
              </a:pathLst>
            </a:custGeom>
            <a:solidFill>
              <a:srgbClr val="FFD900"/>
            </a:solidFill>
            <a:ln w="12700" cap="rnd">
              <a:solidFill>
                <a:schemeClr val="tx2"/>
              </a:solidFill>
              <a:round/>
              <a:headEnd/>
              <a:tailEnd/>
            </a:ln>
          </p:spPr>
          <p:txBody>
            <a:bodyPr/>
            <a:lstStyle/>
            <a:p>
              <a:endParaRPr lang="fr-FR"/>
            </a:p>
          </p:txBody>
        </p:sp>
        <p:sp>
          <p:nvSpPr>
            <p:cNvPr id="55337" name="Freeform 31"/>
            <p:cNvSpPr>
              <a:spLocks/>
            </p:cNvSpPr>
            <p:nvPr/>
          </p:nvSpPr>
          <p:spPr bwMode="auto">
            <a:xfrm>
              <a:off x="3196" y="1657"/>
              <a:ext cx="88" cy="215"/>
            </a:xfrm>
            <a:custGeom>
              <a:avLst/>
              <a:gdLst>
                <a:gd name="T0" fmla="*/ 41 w 88"/>
                <a:gd name="T1" fmla="*/ 6 h 212"/>
                <a:gd name="T2" fmla="*/ 35 w 88"/>
                <a:gd name="T3" fmla="*/ 83 h 212"/>
                <a:gd name="T4" fmla="*/ 29 w 88"/>
                <a:gd name="T5" fmla="*/ 150 h 212"/>
                <a:gd name="T6" fmla="*/ 21 w 88"/>
                <a:gd name="T7" fmla="*/ 219 h 212"/>
                <a:gd name="T8" fmla="*/ 12 w 88"/>
                <a:gd name="T9" fmla="*/ 240 h 212"/>
                <a:gd name="T10" fmla="*/ 6 w 88"/>
                <a:gd name="T11" fmla="*/ 249 h 212"/>
                <a:gd name="T12" fmla="*/ 2 w 88"/>
                <a:gd name="T13" fmla="*/ 266 h 212"/>
                <a:gd name="T14" fmla="*/ 0 w 88"/>
                <a:gd name="T15" fmla="*/ 282 h 212"/>
                <a:gd name="T16" fmla="*/ 0 w 88"/>
                <a:gd name="T17" fmla="*/ 306 h 212"/>
                <a:gd name="T18" fmla="*/ 2 w 88"/>
                <a:gd name="T19" fmla="*/ 325 h 212"/>
                <a:gd name="T20" fmla="*/ 6 w 88"/>
                <a:gd name="T21" fmla="*/ 335 h 212"/>
                <a:gd name="T22" fmla="*/ 12 w 88"/>
                <a:gd name="T23" fmla="*/ 348 h 212"/>
                <a:gd name="T24" fmla="*/ 17 w 88"/>
                <a:gd name="T25" fmla="*/ 358 h 212"/>
                <a:gd name="T26" fmla="*/ 23 w 88"/>
                <a:gd name="T27" fmla="*/ 368 h 212"/>
                <a:gd name="T28" fmla="*/ 31 w 88"/>
                <a:gd name="T29" fmla="*/ 371 h 212"/>
                <a:gd name="T30" fmla="*/ 41 w 88"/>
                <a:gd name="T31" fmla="*/ 378 h 212"/>
                <a:gd name="T32" fmla="*/ 50 w 88"/>
                <a:gd name="T33" fmla="*/ 378 h 212"/>
                <a:gd name="T34" fmla="*/ 56 w 88"/>
                <a:gd name="T35" fmla="*/ 371 h 212"/>
                <a:gd name="T36" fmla="*/ 64 w 88"/>
                <a:gd name="T37" fmla="*/ 368 h 212"/>
                <a:gd name="T38" fmla="*/ 73 w 88"/>
                <a:gd name="T39" fmla="*/ 358 h 212"/>
                <a:gd name="T40" fmla="*/ 79 w 88"/>
                <a:gd name="T41" fmla="*/ 348 h 212"/>
                <a:gd name="T42" fmla="*/ 81 w 88"/>
                <a:gd name="T43" fmla="*/ 335 h 212"/>
                <a:gd name="T44" fmla="*/ 87 w 88"/>
                <a:gd name="T45" fmla="*/ 325 h 212"/>
                <a:gd name="T46" fmla="*/ 87 w 88"/>
                <a:gd name="T47" fmla="*/ 306 h 212"/>
                <a:gd name="T48" fmla="*/ 87 w 88"/>
                <a:gd name="T49" fmla="*/ 282 h 212"/>
                <a:gd name="T50" fmla="*/ 85 w 88"/>
                <a:gd name="T51" fmla="*/ 266 h 212"/>
                <a:gd name="T52" fmla="*/ 81 w 88"/>
                <a:gd name="T53" fmla="*/ 249 h 212"/>
                <a:gd name="T54" fmla="*/ 79 w 88"/>
                <a:gd name="T55" fmla="*/ 240 h 212"/>
                <a:gd name="T56" fmla="*/ 66 w 88"/>
                <a:gd name="T57" fmla="*/ 219 h 212"/>
                <a:gd name="T58" fmla="*/ 58 w 88"/>
                <a:gd name="T59" fmla="*/ 146 h 212"/>
                <a:gd name="T60" fmla="*/ 52 w 88"/>
                <a:gd name="T61" fmla="*/ 83 h 212"/>
                <a:gd name="T62" fmla="*/ 46 w 88"/>
                <a:gd name="T63" fmla="*/ 6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212"/>
                <a:gd name="T98" fmla="*/ 88 w 8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212">
                  <a:moveTo>
                    <a:pt x="44" y="0"/>
                  </a:moveTo>
                  <a:lnTo>
                    <a:pt x="41" y="6"/>
                  </a:lnTo>
                  <a:lnTo>
                    <a:pt x="37" y="20"/>
                  </a:lnTo>
                  <a:lnTo>
                    <a:pt x="35" y="41"/>
                  </a:lnTo>
                  <a:lnTo>
                    <a:pt x="31" y="64"/>
                  </a:lnTo>
                  <a:lnTo>
                    <a:pt x="29" y="86"/>
                  </a:lnTo>
                  <a:lnTo>
                    <a:pt x="27" y="107"/>
                  </a:lnTo>
                  <a:lnTo>
                    <a:pt x="21" y="121"/>
                  </a:lnTo>
                  <a:lnTo>
                    <a:pt x="15" y="133"/>
                  </a:lnTo>
                  <a:lnTo>
                    <a:pt x="12" y="135"/>
                  </a:lnTo>
                  <a:lnTo>
                    <a:pt x="8" y="139"/>
                  </a:lnTo>
                  <a:lnTo>
                    <a:pt x="6" y="141"/>
                  </a:lnTo>
                  <a:lnTo>
                    <a:pt x="2" y="147"/>
                  </a:lnTo>
                  <a:lnTo>
                    <a:pt x="2" y="150"/>
                  </a:lnTo>
                  <a:lnTo>
                    <a:pt x="0" y="156"/>
                  </a:lnTo>
                  <a:lnTo>
                    <a:pt x="0" y="158"/>
                  </a:lnTo>
                  <a:lnTo>
                    <a:pt x="0" y="164"/>
                  </a:lnTo>
                  <a:lnTo>
                    <a:pt x="0" y="170"/>
                  </a:lnTo>
                  <a:lnTo>
                    <a:pt x="0" y="173"/>
                  </a:lnTo>
                  <a:lnTo>
                    <a:pt x="2" y="179"/>
                  </a:lnTo>
                  <a:lnTo>
                    <a:pt x="2" y="182"/>
                  </a:lnTo>
                  <a:lnTo>
                    <a:pt x="6" y="185"/>
                  </a:lnTo>
                  <a:lnTo>
                    <a:pt x="8" y="191"/>
                  </a:lnTo>
                  <a:lnTo>
                    <a:pt x="12" y="193"/>
                  </a:lnTo>
                  <a:lnTo>
                    <a:pt x="15" y="197"/>
                  </a:lnTo>
                  <a:lnTo>
                    <a:pt x="17" y="199"/>
                  </a:lnTo>
                  <a:lnTo>
                    <a:pt x="21" y="201"/>
                  </a:lnTo>
                  <a:lnTo>
                    <a:pt x="23" y="205"/>
                  </a:lnTo>
                  <a:lnTo>
                    <a:pt x="27" y="205"/>
                  </a:lnTo>
                  <a:lnTo>
                    <a:pt x="31" y="207"/>
                  </a:lnTo>
                  <a:lnTo>
                    <a:pt x="35" y="207"/>
                  </a:lnTo>
                  <a:lnTo>
                    <a:pt x="41" y="211"/>
                  </a:lnTo>
                  <a:lnTo>
                    <a:pt x="44" y="211"/>
                  </a:lnTo>
                  <a:lnTo>
                    <a:pt x="50" y="211"/>
                  </a:lnTo>
                  <a:lnTo>
                    <a:pt x="52" y="207"/>
                  </a:lnTo>
                  <a:lnTo>
                    <a:pt x="56" y="207"/>
                  </a:lnTo>
                  <a:lnTo>
                    <a:pt x="60" y="205"/>
                  </a:lnTo>
                  <a:lnTo>
                    <a:pt x="64" y="205"/>
                  </a:lnTo>
                  <a:lnTo>
                    <a:pt x="70" y="201"/>
                  </a:lnTo>
                  <a:lnTo>
                    <a:pt x="73" y="199"/>
                  </a:lnTo>
                  <a:lnTo>
                    <a:pt x="75" y="197"/>
                  </a:lnTo>
                  <a:lnTo>
                    <a:pt x="79" y="193"/>
                  </a:lnTo>
                  <a:lnTo>
                    <a:pt x="79" y="191"/>
                  </a:lnTo>
                  <a:lnTo>
                    <a:pt x="81" y="185"/>
                  </a:lnTo>
                  <a:lnTo>
                    <a:pt x="85" y="182"/>
                  </a:lnTo>
                  <a:lnTo>
                    <a:pt x="87" y="179"/>
                  </a:lnTo>
                  <a:lnTo>
                    <a:pt x="87" y="173"/>
                  </a:lnTo>
                  <a:lnTo>
                    <a:pt x="87" y="170"/>
                  </a:lnTo>
                  <a:lnTo>
                    <a:pt x="87" y="164"/>
                  </a:lnTo>
                  <a:lnTo>
                    <a:pt x="87" y="158"/>
                  </a:lnTo>
                  <a:lnTo>
                    <a:pt x="87" y="156"/>
                  </a:lnTo>
                  <a:lnTo>
                    <a:pt x="85" y="150"/>
                  </a:lnTo>
                  <a:lnTo>
                    <a:pt x="85" y="147"/>
                  </a:lnTo>
                  <a:lnTo>
                    <a:pt x="81" y="141"/>
                  </a:lnTo>
                  <a:lnTo>
                    <a:pt x="79" y="139"/>
                  </a:lnTo>
                  <a:lnTo>
                    <a:pt x="79" y="135"/>
                  </a:lnTo>
                  <a:lnTo>
                    <a:pt x="75" y="133"/>
                  </a:lnTo>
                  <a:lnTo>
                    <a:pt x="66" y="121"/>
                  </a:lnTo>
                  <a:lnTo>
                    <a:pt x="60" y="104"/>
                  </a:lnTo>
                  <a:lnTo>
                    <a:pt x="58" y="84"/>
                  </a:lnTo>
                  <a:lnTo>
                    <a:pt x="56" y="61"/>
                  </a:lnTo>
                  <a:lnTo>
                    <a:pt x="52" y="41"/>
                  </a:lnTo>
                  <a:lnTo>
                    <a:pt x="50" y="20"/>
                  </a:lnTo>
                  <a:lnTo>
                    <a:pt x="46" y="6"/>
                  </a:lnTo>
                  <a:lnTo>
                    <a:pt x="4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38" name="Freeform 32"/>
            <p:cNvSpPr>
              <a:spLocks/>
            </p:cNvSpPr>
            <p:nvPr/>
          </p:nvSpPr>
          <p:spPr bwMode="auto">
            <a:xfrm>
              <a:off x="3194" y="1850"/>
              <a:ext cx="101" cy="104"/>
            </a:xfrm>
            <a:custGeom>
              <a:avLst/>
              <a:gdLst>
                <a:gd name="T0" fmla="*/ 51 w 102"/>
                <a:gd name="T1" fmla="*/ 0 h 104"/>
                <a:gd name="T2" fmla="*/ 51 w 102"/>
                <a:gd name="T3" fmla="*/ 5 h 104"/>
                <a:gd name="T4" fmla="*/ 51 w 102"/>
                <a:gd name="T5" fmla="*/ 8 h 104"/>
                <a:gd name="T6" fmla="*/ 51 w 102"/>
                <a:gd name="T7" fmla="*/ 11 h 104"/>
                <a:gd name="T8" fmla="*/ 51 w 102"/>
                <a:gd name="T9" fmla="*/ 13 h 104"/>
                <a:gd name="T10" fmla="*/ 51 w 102"/>
                <a:gd name="T11" fmla="*/ 13 h 104"/>
                <a:gd name="T12" fmla="*/ 51 w 102"/>
                <a:gd name="T13" fmla="*/ 16 h 104"/>
                <a:gd name="T14" fmla="*/ 48 w 102"/>
                <a:gd name="T15" fmla="*/ 16 h 104"/>
                <a:gd name="T16" fmla="*/ 43 w 102"/>
                <a:gd name="T17" fmla="*/ 16 h 104"/>
                <a:gd name="T18" fmla="*/ 37 w 102"/>
                <a:gd name="T19" fmla="*/ 13 h 104"/>
                <a:gd name="T20" fmla="*/ 32 w 102"/>
                <a:gd name="T21" fmla="*/ 11 h 104"/>
                <a:gd name="T22" fmla="*/ 26 w 102"/>
                <a:gd name="T23" fmla="*/ 8 h 104"/>
                <a:gd name="T24" fmla="*/ 22 w 102"/>
                <a:gd name="T25" fmla="*/ 3 h 104"/>
                <a:gd name="T26" fmla="*/ 13 w 102"/>
                <a:gd name="T27" fmla="*/ 3 h 104"/>
                <a:gd name="T28" fmla="*/ 9 w 102"/>
                <a:gd name="T29" fmla="*/ 13 h 104"/>
                <a:gd name="T30" fmla="*/ 3 w 102"/>
                <a:gd name="T31" fmla="*/ 26 h 104"/>
                <a:gd name="T32" fmla="*/ 0 w 102"/>
                <a:gd name="T33" fmla="*/ 39 h 104"/>
                <a:gd name="T34" fmla="*/ 0 w 102"/>
                <a:gd name="T35" fmla="*/ 50 h 104"/>
                <a:gd name="T36" fmla="*/ 3 w 102"/>
                <a:gd name="T37" fmla="*/ 64 h 104"/>
                <a:gd name="T38" fmla="*/ 9 w 102"/>
                <a:gd name="T39" fmla="*/ 73 h 104"/>
                <a:gd name="T40" fmla="*/ 13 w 102"/>
                <a:gd name="T41" fmla="*/ 81 h 104"/>
                <a:gd name="T42" fmla="*/ 19 w 102"/>
                <a:gd name="T43" fmla="*/ 90 h 104"/>
                <a:gd name="T44" fmla="*/ 26 w 102"/>
                <a:gd name="T45" fmla="*/ 94 h 104"/>
                <a:gd name="T46" fmla="*/ 35 w 102"/>
                <a:gd name="T47" fmla="*/ 98 h 104"/>
                <a:gd name="T48" fmla="*/ 45 w 102"/>
                <a:gd name="T49" fmla="*/ 100 h 104"/>
                <a:gd name="T50" fmla="*/ 51 w 102"/>
                <a:gd name="T51" fmla="*/ 103 h 104"/>
                <a:gd name="T52" fmla="*/ 51 w 102"/>
                <a:gd name="T53" fmla="*/ 100 h 104"/>
                <a:gd name="T54" fmla="*/ 51 w 102"/>
                <a:gd name="T55" fmla="*/ 98 h 104"/>
                <a:gd name="T56" fmla="*/ 51 w 102"/>
                <a:gd name="T57" fmla="*/ 92 h 104"/>
                <a:gd name="T58" fmla="*/ 51 w 102"/>
                <a:gd name="T59" fmla="*/ 84 h 104"/>
                <a:gd name="T60" fmla="*/ 51 w 102"/>
                <a:gd name="T61" fmla="*/ 73 h 104"/>
                <a:gd name="T62" fmla="*/ 54 w 102"/>
                <a:gd name="T63" fmla="*/ 64 h 104"/>
                <a:gd name="T64" fmla="*/ 56 w 102"/>
                <a:gd name="T65" fmla="*/ 50 h 104"/>
                <a:gd name="T66" fmla="*/ 59 w 102"/>
                <a:gd name="T67" fmla="*/ 37 h 104"/>
                <a:gd name="T68" fmla="*/ 56 w 102"/>
                <a:gd name="T69" fmla="*/ 26 h 104"/>
                <a:gd name="T70" fmla="*/ 51 w 102"/>
                <a:gd name="T71" fmla="*/ 13 h 104"/>
                <a:gd name="T72" fmla="*/ 51 w 102"/>
                <a:gd name="T73" fmla="*/ 3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04"/>
                <a:gd name="T113" fmla="*/ 102 w 102"/>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04">
                  <a:moveTo>
                    <a:pt x="82" y="0"/>
                  </a:moveTo>
                  <a:lnTo>
                    <a:pt x="79" y="0"/>
                  </a:lnTo>
                  <a:lnTo>
                    <a:pt x="77" y="3"/>
                  </a:lnTo>
                  <a:lnTo>
                    <a:pt x="77" y="5"/>
                  </a:lnTo>
                  <a:lnTo>
                    <a:pt x="75" y="5"/>
                  </a:lnTo>
                  <a:lnTo>
                    <a:pt x="75" y="8"/>
                  </a:lnTo>
                  <a:lnTo>
                    <a:pt x="71" y="11"/>
                  </a:lnTo>
                  <a:lnTo>
                    <a:pt x="69" y="11"/>
                  </a:lnTo>
                  <a:lnTo>
                    <a:pt x="66" y="11"/>
                  </a:lnTo>
                  <a:lnTo>
                    <a:pt x="64" y="13"/>
                  </a:lnTo>
                  <a:lnTo>
                    <a:pt x="61" y="13"/>
                  </a:lnTo>
                  <a:lnTo>
                    <a:pt x="58" y="13"/>
                  </a:lnTo>
                  <a:lnTo>
                    <a:pt x="56" y="16"/>
                  </a:lnTo>
                  <a:lnTo>
                    <a:pt x="53" y="16"/>
                  </a:lnTo>
                  <a:lnTo>
                    <a:pt x="51" y="16"/>
                  </a:lnTo>
                  <a:lnTo>
                    <a:pt x="48" y="16"/>
                  </a:lnTo>
                  <a:lnTo>
                    <a:pt x="45" y="16"/>
                  </a:lnTo>
                  <a:lnTo>
                    <a:pt x="43" y="16"/>
                  </a:lnTo>
                  <a:lnTo>
                    <a:pt x="40" y="13"/>
                  </a:lnTo>
                  <a:lnTo>
                    <a:pt x="37" y="13"/>
                  </a:lnTo>
                  <a:lnTo>
                    <a:pt x="35" y="13"/>
                  </a:lnTo>
                  <a:lnTo>
                    <a:pt x="32" y="11"/>
                  </a:lnTo>
                  <a:lnTo>
                    <a:pt x="30" y="11"/>
                  </a:lnTo>
                  <a:lnTo>
                    <a:pt x="26" y="8"/>
                  </a:lnTo>
                  <a:lnTo>
                    <a:pt x="24" y="5"/>
                  </a:lnTo>
                  <a:lnTo>
                    <a:pt x="22" y="3"/>
                  </a:lnTo>
                  <a:lnTo>
                    <a:pt x="19" y="0"/>
                  </a:lnTo>
                  <a:lnTo>
                    <a:pt x="13" y="3"/>
                  </a:lnTo>
                  <a:lnTo>
                    <a:pt x="11" y="8"/>
                  </a:lnTo>
                  <a:lnTo>
                    <a:pt x="9" y="13"/>
                  </a:lnTo>
                  <a:lnTo>
                    <a:pt x="5" y="19"/>
                  </a:lnTo>
                  <a:lnTo>
                    <a:pt x="3" y="26"/>
                  </a:lnTo>
                  <a:lnTo>
                    <a:pt x="0" y="32"/>
                  </a:lnTo>
                  <a:lnTo>
                    <a:pt x="0" y="39"/>
                  </a:lnTo>
                  <a:lnTo>
                    <a:pt x="0" y="45"/>
                  </a:lnTo>
                  <a:lnTo>
                    <a:pt x="0" y="50"/>
                  </a:lnTo>
                  <a:lnTo>
                    <a:pt x="3" y="58"/>
                  </a:lnTo>
                  <a:lnTo>
                    <a:pt x="3" y="64"/>
                  </a:lnTo>
                  <a:lnTo>
                    <a:pt x="5" y="68"/>
                  </a:lnTo>
                  <a:lnTo>
                    <a:pt x="9" y="73"/>
                  </a:lnTo>
                  <a:lnTo>
                    <a:pt x="11" y="77"/>
                  </a:lnTo>
                  <a:lnTo>
                    <a:pt x="13" y="81"/>
                  </a:lnTo>
                  <a:lnTo>
                    <a:pt x="16" y="84"/>
                  </a:lnTo>
                  <a:lnTo>
                    <a:pt x="19" y="90"/>
                  </a:lnTo>
                  <a:lnTo>
                    <a:pt x="24" y="92"/>
                  </a:lnTo>
                  <a:lnTo>
                    <a:pt x="26" y="94"/>
                  </a:lnTo>
                  <a:lnTo>
                    <a:pt x="32" y="98"/>
                  </a:lnTo>
                  <a:lnTo>
                    <a:pt x="35" y="98"/>
                  </a:lnTo>
                  <a:lnTo>
                    <a:pt x="40" y="100"/>
                  </a:lnTo>
                  <a:lnTo>
                    <a:pt x="45" y="100"/>
                  </a:lnTo>
                  <a:lnTo>
                    <a:pt x="48" y="103"/>
                  </a:lnTo>
                  <a:lnTo>
                    <a:pt x="53" y="103"/>
                  </a:lnTo>
                  <a:lnTo>
                    <a:pt x="56" y="100"/>
                  </a:lnTo>
                  <a:lnTo>
                    <a:pt x="61" y="100"/>
                  </a:lnTo>
                  <a:lnTo>
                    <a:pt x="66" y="98"/>
                  </a:lnTo>
                  <a:lnTo>
                    <a:pt x="69" y="98"/>
                  </a:lnTo>
                  <a:lnTo>
                    <a:pt x="75" y="94"/>
                  </a:lnTo>
                  <a:lnTo>
                    <a:pt x="77" y="92"/>
                  </a:lnTo>
                  <a:lnTo>
                    <a:pt x="82" y="90"/>
                  </a:lnTo>
                  <a:lnTo>
                    <a:pt x="85" y="84"/>
                  </a:lnTo>
                  <a:lnTo>
                    <a:pt x="88" y="79"/>
                  </a:lnTo>
                  <a:lnTo>
                    <a:pt x="92" y="73"/>
                  </a:lnTo>
                  <a:lnTo>
                    <a:pt x="92" y="71"/>
                  </a:lnTo>
                  <a:lnTo>
                    <a:pt x="96" y="64"/>
                  </a:lnTo>
                  <a:lnTo>
                    <a:pt x="98" y="58"/>
                  </a:lnTo>
                  <a:lnTo>
                    <a:pt x="98" y="50"/>
                  </a:lnTo>
                  <a:lnTo>
                    <a:pt x="101" y="45"/>
                  </a:lnTo>
                  <a:lnTo>
                    <a:pt x="101" y="37"/>
                  </a:lnTo>
                  <a:lnTo>
                    <a:pt x="98" y="32"/>
                  </a:lnTo>
                  <a:lnTo>
                    <a:pt x="98" y="26"/>
                  </a:lnTo>
                  <a:lnTo>
                    <a:pt x="96" y="21"/>
                  </a:lnTo>
                  <a:lnTo>
                    <a:pt x="92" y="13"/>
                  </a:lnTo>
                  <a:lnTo>
                    <a:pt x="90" y="8"/>
                  </a:lnTo>
                  <a:lnTo>
                    <a:pt x="85" y="3"/>
                  </a:lnTo>
                  <a:lnTo>
                    <a:pt x="82" y="0"/>
                  </a:lnTo>
                </a:path>
              </a:pathLst>
            </a:custGeom>
            <a:solidFill>
              <a:srgbClr val="FFD900"/>
            </a:solidFill>
            <a:ln w="12700" cap="rnd">
              <a:solidFill>
                <a:schemeClr val="tx2"/>
              </a:solidFill>
              <a:round/>
              <a:headEnd/>
              <a:tailEnd/>
            </a:ln>
          </p:spPr>
          <p:txBody>
            <a:bodyPr/>
            <a:lstStyle/>
            <a:p>
              <a:endParaRPr lang="fr-FR"/>
            </a:p>
          </p:txBody>
        </p:sp>
        <p:sp>
          <p:nvSpPr>
            <p:cNvPr id="55339" name="Freeform 33"/>
            <p:cNvSpPr>
              <a:spLocks/>
            </p:cNvSpPr>
            <p:nvPr/>
          </p:nvSpPr>
          <p:spPr bwMode="auto">
            <a:xfrm>
              <a:off x="3184" y="1848"/>
              <a:ext cx="112" cy="112"/>
            </a:xfrm>
            <a:custGeom>
              <a:avLst/>
              <a:gdLst>
                <a:gd name="T0" fmla="*/ 87 w 112"/>
                <a:gd name="T1" fmla="*/ 2 h 112"/>
                <a:gd name="T2" fmla="*/ 84 w 112"/>
                <a:gd name="T3" fmla="*/ 8 h 112"/>
                <a:gd name="T4" fmla="*/ 78 w 112"/>
                <a:gd name="T5" fmla="*/ 11 h 112"/>
                <a:gd name="T6" fmla="*/ 72 w 112"/>
                <a:gd name="T7" fmla="*/ 14 h 112"/>
                <a:gd name="T8" fmla="*/ 68 w 112"/>
                <a:gd name="T9" fmla="*/ 17 h 112"/>
                <a:gd name="T10" fmla="*/ 62 w 112"/>
                <a:gd name="T11" fmla="*/ 20 h 112"/>
                <a:gd name="T12" fmla="*/ 56 w 112"/>
                <a:gd name="T13" fmla="*/ 20 h 112"/>
                <a:gd name="T14" fmla="*/ 49 w 112"/>
                <a:gd name="T15" fmla="*/ 20 h 112"/>
                <a:gd name="T16" fmla="*/ 43 w 112"/>
                <a:gd name="T17" fmla="*/ 17 h 112"/>
                <a:gd name="T18" fmla="*/ 39 w 112"/>
                <a:gd name="T19" fmla="*/ 14 h 112"/>
                <a:gd name="T20" fmla="*/ 33 w 112"/>
                <a:gd name="T21" fmla="*/ 14 h 112"/>
                <a:gd name="T22" fmla="*/ 29 w 112"/>
                <a:gd name="T23" fmla="*/ 11 h 112"/>
                <a:gd name="T24" fmla="*/ 27 w 112"/>
                <a:gd name="T25" fmla="*/ 8 h 112"/>
                <a:gd name="T26" fmla="*/ 24 w 112"/>
                <a:gd name="T27" fmla="*/ 2 h 112"/>
                <a:gd name="T28" fmla="*/ 14 w 112"/>
                <a:gd name="T29" fmla="*/ 6 h 112"/>
                <a:gd name="T30" fmla="*/ 10 w 112"/>
                <a:gd name="T31" fmla="*/ 17 h 112"/>
                <a:gd name="T32" fmla="*/ 4 w 112"/>
                <a:gd name="T33" fmla="*/ 29 h 112"/>
                <a:gd name="T34" fmla="*/ 0 w 112"/>
                <a:gd name="T35" fmla="*/ 43 h 112"/>
                <a:gd name="T36" fmla="*/ 0 w 112"/>
                <a:gd name="T37" fmla="*/ 57 h 112"/>
                <a:gd name="T38" fmla="*/ 4 w 112"/>
                <a:gd name="T39" fmla="*/ 68 h 112"/>
                <a:gd name="T40" fmla="*/ 10 w 112"/>
                <a:gd name="T41" fmla="*/ 80 h 112"/>
                <a:gd name="T42" fmla="*/ 14 w 112"/>
                <a:gd name="T43" fmla="*/ 91 h 112"/>
                <a:gd name="T44" fmla="*/ 24 w 112"/>
                <a:gd name="T45" fmla="*/ 100 h 112"/>
                <a:gd name="T46" fmla="*/ 29 w 112"/>
                <a:gd name="T47" fmla="*/ 105 h 112"/>
                <a:gd name="T48" fmla="*/ 41 w 112"/>
                <a:gd name="T49" fmla="*/ 109 h 112"/>
                <a:gd name="T50" fmla="*/ 49 w 112"/>
                <a:gd name="T51" fmla="*/ 111 h 112"/>
                <a:gd name="T52" fmla="*/ 58 w 112"/>
                <a:gd name="T53" fmla="*/ 111 h 112"/>
                <a:gd name="T54" fmla="*/ 68 w 112"/>
                <a:gd name="T55" fmla="*/ 111 h 112"/>
                <a:gd name="T56" fmla="*/ 76 w 112"/>
                <a:gd name="T57" fmla="*/ 105 h 112"/>
                <a:gd name="T58" fmla="*/ 84 w 112"/>
                <a:gd name="T59" fmla="*/ 100 h 112"/>
                <a:gd name="T60" fmla="*/ 93 w 112"/>
                <a:gd name="T61" fmla="*/ 94 h 112"/>
                <a:gd name="T62" fmla="*/ 101 w 112"/>
                <a:gd name="T63" fmla="*/ 82 h 112"/>
                <a:gd name="T64" fmla="*/ 107 w 112"/>
                <a:gd name="T65" fmla="*/ 72 h 112"/>
                <a:gd name="T66" fmla="*/ 111 w 112"/>
                <a:gd name="T67" fmla="*/ 57 h 112"/>
                <a:gd name="T68" fmla="*/ 111 w 112"/>
                <a:gd name="T69" fmla="*/ 43 h 112"/>
                <a:gd name="T70" fmla="*/ 107 w 112"/>
                <a:gd name="T71" fmla="*/ 31 h 112"/>
                <a:gd name="T72" fmla="*/ 101 w 112"/>
                <a:gd name="T73" fmla="*/ 17 h 112"/>
                <a:gd name="T74" fmla="*/ 97 w 112"/>
                <a:gd name="T75" fmla="*/ 6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12"/>
                <a:gd name="T116" fmla="*/ 112 w 112"/>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12">
                  <a:moveTo>
                    <a:pt x="90" y="0"/>
                  </a:moveTo>
                  <a:lnTo>
                    <a:pt x="87" y="2"/>
                  </a:lnTo>
                  <a:lnTo>
                    <a:pt x="87" y="6"/>
                  </a:lnTo>
                  <a:lnTo>
                    <a:pt x="84" y="8"/>
                  </a:lnTo>
                  <a:lnTo>
                    <a:pt x="82" y="11"/>
                  </a:lnTo>
                  <a:lnTo>
                    <a:pt x="78" y="11"/>
                  </a:lnTo>
                  <a:lnTo>
                    <a:pt x="76" y="14"/>
                  </a:lnTo>
                  <a:lnTo>
                    <a:pt x="72" y="14"/>
                  </a:lnTo>
                  <a:lnTo>
                    <a:pt x="70" y="17"/>
                  </a:lnTo>
                  <a:lnTo>
                    <a:pt x="68" y="17"/>
                  </a:lnTo>
                  <a:lnTo>
                    <a:pt x="64" y="17"/>
                  </a:lnTo>
                  <a:lnTo>
                    <a:pt x="62" y="20"/>
                  </a:lnTo>
                  <a:lnTo>
                    <a:pt x="58" y="20"/>
                  </a:lnTo>
                  <a:lnTo>
                    <a:pt x="56" y="20"/>
                  </a:lnTo>
                  <a:lnTo>
                    <a:pt x="53" y="20"/>
                  </a:lnTo>
                  <a:lnTo>
                    <a:pt x="49" y="20"/>
                  </a:lnTo>
                  <a:lnTo>
                    <a:pt x="47" y="17"/>
                  </a:lnTo>
                  <a:lnTo>
                    <a:pt x="43" y="17"/>
                  </a:lnTo>
                  <a:lnTo>
                    <a:pt x="41" y="17"/>
                  </a:lnTo>
                  <a:lnTo>
                    <a:pt x="39" y="14"/>
                  </a:lnTo>
                  <a:lnTo>
                    <a:pt x="35" y="14"/>
                  </a:lnTo>
                  <a:lnTo>
                    <a:pt x="33" y="14"/>
                  </a:lnTo>
                  <a:lnTo>
                    <a:pt x="33" y="11"/>
                  </a:lnTo>
                  <a:lnTo>
                    <a:pt x="29" y="11"/>
                  </a:lnTo>
                  <a:lnTo>
                    <a:pt x="29" y="8"/>
                  </a:lnTo>
                  <a:lnTo>
                    <a:pt x="27" y="8"/>
                  </a:lnTo>
                  <a:lnTo>
                    <a:pt x="24" y="6"/>
                  </a:lnTo>
                  <a:lnTo>
                    <a:pt x="24" y="2"/>
                  </a:lnTo>
                  <a:lnTo>
                    <a:pt x="21" y="0"/>
                  </a:lnTo>
                  <a:lnTo>
                    <a:pt x="14" y="6"/>
                  </a:lnTo>
                  <a:lnTo>
                    <a:pt x="12" y="11"/>
                  </a:lnTo>
                  <a:lnTo>
                    <a:pt x="10" y="17"/>
                  </a:lnTo>
                  <a:lnTo>
                    <a:pt x="6" y="23"/>
                  </a:lnTo>
                  <a:lnTo>
                    <a:pt x="4" y="29"/>
                  </a:lnTo>
                  <a:lnTo>
                    <a:pt x="4" y="37"/>
                  </a:lnTo>
                  <a:lnTo>
                    <a:pt x="0" y="43"/>
                  </a:lnTo>
                  <a:lnTo>
                    <a:pt x="0" y="51"/>
                  </a:lnTo>
                  <a:lnTo>
                    <a:pt x="0" y="57"/>
                  </a:lnTo>
                  <a:lnTo>
                    <a:pt x="4" y="62"/>
                  </a:lnTo>
                  <a:lnTo>
                    <a:pt x="4" y="68"/>
                  </a:lnTo>
                  <a:lnTo>
                    <a:pt x="6" y="74"/>
                  </a:lnTo>
                  <a:lnTo>
                    <a:pt x="10" y="80"/>
                  </a:lnTo>
                  <a:lnTo>
                    <a:pt x="12" y="86"/>
                  </a:lnTo>
                  <a:lnTo>
                    <a:pt x="14" y="91"/>
                  </a:lnTo>
                  <a:lnTo>
                    <a:pt x="18" y="94"/>
                  </a:lnTo>
                  <a:lnTo>
                    <a:pt x="24" y="100"/>
                  </a:lnTo>
                  <a:lnTo>
                    <a:pt x="27" y="103"/>
                  </a:lnTo>
                  <a:lnTo>
                    <a:pt x="29" y="105"/>
                  </a:lnTo>
                  <a:lnTo>
                    <a:pt x="35" y="109"/>
                  </a:lnTo>
                  <a:lnTo>
                    <a:pt x="41" y="109"/>
                  </a:lnTo>
                  <a:lnTo>
                    <a:pt x="43" y="111"/>
                  </a:lnTo>
                  <a:lnTo>
                    <a:pt x="49" y="111"/>
                  </a:lnTo>
                  <a:lnTo>
                    <a:pt x="56" y="111"/>
                  </a:lnTo>
                  <a:lnTo>
                    <a:pt x="58" y="111"/>
                  </a:lnTo>
                  <a:lnTo>
                    <a:pt x="64" y="111"/>
                  </a:lnTo>
                  <a:lnTo>
                    <a:pt x="68" y="111"/>
                  </a:lnTo>
                  <a:lnTo>
                    <a:pt x="72" y="109"/>
                  </a:lnTo>
                  <a:lnTo>
                    <a:pt x="76" y="105"/>
                  </a:lnTo>
                  <a:lnTo>
                    <a:pt x="82" y="103"/>
                  </a:lnTo>
                  <a:lnTo>
                    <a:pt x="84" y="100"/>
                  </a:lnTo>
                  <a:lnTo>
                    <a:pt x="90" y="97"/>
                  </a:lnTo>
                  <a:lnTo>
                    <a:pt x="93" y="94"/>
                  </a:lnTo>
                  <a:lnTo>
                    <a:pt x="99" y="88"/>
                  </a:lnTo>
                  <a:lnTo>
                    <a:pt x="101" y="82"/>
                  </a:lnTo>
                  <a:lnTo>
                    <a:pt x="105" y="76"/>
                  </a:lnTo>
                  <a:lnTo>
                    <a:pt x="107" y="72"/>
                  </a:lnTo>
                  <a:lnTo>
                    <a:pt x="107" y="66"/>
                  </a:lnTo>
                  <a:lnTo>
                    <a:pt x="111" y="57"/>
                  </a:lnTo>
                  <a:lnTo>
                    <a:pt x="111" y="48"/>
                  </a:lnTo>
                  <a:lnTo>
                    <a:pt x="111" y="43"/>
                  </a:lnTo>
                  <a:lnTo>
                    <a:pt x="107" y="37"/>
                  </a:lnTo>
                  <a:lnTo>
                    <a:pt x="107" y="31"/>
                  </a:lnTo>
                  <a:lnTo>
                    <a:pt x="105" y="23"/>
                  </a:lnTo>
                  <a:lnTo>
                    <a:pt x="101" y="17"/>
                  </a:lnTo>
                  <a:lnTo>
                    <a:pt x="99" y="11"/>
                  </a:lnTo>
                  <a:lnTo>
                    <a:pt x="97" y="6"/>
                  </a:lnTo>
                  <a:lnTo>
                    <a:pt x="9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0" name="Freeform 34"/>
            <p:cNvSpPr>
              <a:spLocks/>
            </p:cNvSpPr>
            <p:nvPr/>
          </p:nvSpPr>
          <p:spPr bwMode="auto">
            <a:xfrm>
              <a:off x="3145" y="2037"/>
              <a:ext cx="9" cy="4"/>
            </a:xfrm>
            <a:custGeom>
              <a:avLst/>
              <a:gdLst>
                <a:gd name="T0" fmla="*/ 8 w 9"/>
                <a:gd name="T1" fmla="*/ 0 h 4"/>
                <a:gd name="T2" fmla="*/ 8 w 9"/>
                <a:gd name="T3" fmla="*/ 0 h 4"/>
                <a:gd name="T4" fmla="*/ 6 w 9"/>
                <a:gd name="T5" fmla="*/ 0 h 4"/>
                <a:gd name="T6" fmla="*/ 6 w 9"/>
                <a:gd name="T7" fmla="*/ 3 h 4"/>
                <a:gd name="T8" fmla="*/ 2 w 9"/>
                <a:gd name="T9" fmla="*/ 3 h 4"/>
                <a:gd name="T10" fmla="*/ 0 w 9"/>
                <a:gd name="T11" fmla="*/ 3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8" y="0"/>
                  </a:moveTo>
                  <a:lnTo>
                    <a:pt x="8" y="0"/>
                  </a:lnTo>
                  <a:lnTo>
                    <a:pt x="6" y="0"/>
                  </a:lnTo>
                  <a:lnTo>
                    <a:pt x="6" y="3"/>
                  </a:lnTo>
                  <a:lnTo>
                    <a:pt x="2" y="3"/>
                  </a:lnTo>
                  <a:lnTo>
                    <a:pt x="0" y="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1" name="Freeform 35"/>
            <p:cNvSpPr>
              <a:spLocks/>
            </p:cNvSpPr>
            <p:nvPr/>
          </p:nvSpPr>
          <p:spPr bwMode="auto">
            <a:xfrm>
              <a:off x="3112" y="2072"/>
              <a:ext cx="16" cy="4"/>
            </a:xfrm>
            <a:custGeom>
              <a:avLst/>
              <a:gdLst>
                <a:gd name="T0" fmla="*/ 15 w 16"/>
                <a:gd name="T1" fmla="*/ 0 h 7"/>
                <a:gd name="T2" fmla="*/ 13 w 16"/>
                <a:gd name="T3" fmla="*/ 0 h 7"/>
                <a:gd name="T4" fmla="*/ 10 w 16"/>
                <a:gd name="T5" fmla="*/ 0 h 7"/>
                <a:gd name="T6" fmla="*/ 6 w 16"/>
                <a:gd name="T7" fmla="*/ 0 h 7"/>
                <a:gd name="T8" fmla="*/ 4 w 16"/>
                <a:gd name="T9" fmla="*/ 1 h 7"/>
                <a:gd name="T10" fmla="*/ 0 w 16"/>
                <a:gd name="T11" fmla="*/ 1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15" y="0"/>
                  </a:moveTo>
                  <a:lnTo>
                    <a:pt x="13" y="0"/>
                  </a:lnTo>
                  <a:lnTo>
                    <a:pt x="10" y="0"/>
                  </a:lnTo>
                  <a:lnTo>
                    <a:pt x="6" y="0"/>
                  </a:lnTo>
                  <a:lnTo>
                    <a:pt x="4" y="2"/>
                  </a:lnTo>
                  <a:lnTo>
                    <a:pt x="0" y="6"/>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2" name="Freeform 36"/>
            <p:cNvSpPr>
              <a:spLocks/>
            </p:cNvSpPr>
            <p:nvPr/>
          </p:nvSpPr>
          <p:spPr bwMode="auto">
            <a:xfrm>
              <a:off x="3104" y="2109"/>
              <a:ext cx="13" cy="13"/>
            </a:xfrm>
            <a:custGeom>
              <a:avLst/>
              <a:gdLst>
                <a:gd name="T0" fmla="*/ 12 w 13"/>
                <a:gd name="T1" fmla="*/ 0 h 13"/>
                <a:gd name="T2" fmla="*/ 12 w 13"/>
                <a:gd name="T3" fmla="*/ 0 h 13"/>
                <a:gd name="T4" fmla="*/ 8 w 13"/>
                <a:gd name="T5" fmla="*/ 2 h 13"/>
                <a:gd name="T6" fmla="*/ 6 w 13"/>
                <a:gd name="T7" fmla="*/ 2 h 13"/>
                <a:gd name="T8" fmla="*/ 4 w 13"/>
                <a:gd name="T9" fmla="*/ 6 h 13"/>
                <a:gd name="T10" fmla="*/ 0 w 13"/>
                <a:gd name="T11" fmla="*/ 8 h 13"/>
                <a:gd name="T12" fmla="*/ 0 w 13"/>
                <a:gd name="T13" fmla="*/ 12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2" y="0"/>
                  </a:moveTo>
                  <a:lnTo>
                    <a:pt x="12" y="0"/>
                  </a:lnTo>
                  <a:lnTo>
                    <a:pt x="8" y="2"/>
                  </a:lnTo>
                  <a:lnTo>
                    <a:pt x="6" y="2"/>
                  </a:lnTo>
                  <a:lnTo>
                    <a:pt x="4" y="6"/>
                  </a:lnTo>
                  <a:lnTo>
                    <a:pt x="0" y="8"/>
                  </a:lnTo>
                  <a:lnTo>
                    <a:pt x="0" y="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3" name="Freeform 37"/>
            <p:cNvSpPr>
              <a:spLocks/>
            </p:cNvSpPr>
            <p:nvPr/>
          </p:nvSpPr>
          <p:spPr bwMode="auto">
            <a:xfrm>
              <a:off x="3112" y="2150"/>
              <a:ext cx="16" cy="15"/>
            </a:xfrm>
            <a:custGeom>
              <a:avLst/>
              <a:gdLst>
                <a:gd name="T0" fmla="*/ 15 w 16"/>
                <a:gd name="T1" fmla="*/ 0 h 15"/>
                <a:gd name="T2" fmla="*/ 13 w 16"/>
                <a:gd name="T3" fmla="*/ 2 h 15"/>
                <a:gd name="T4" fmla="*/ 10 w 16"/>
                <a:gd name="T5" fmla="*/ 2 h 15"/>
                <a:gd name="T6" fmla="*/ 6 w 16"/>
                <a:gd name="T7" fmla="*/ 5 h 15"/>
                <a:gd name="T8" fmla="*/ 4 w 16"/>
                <a:gd name="T9" fmla="*/ 8 h 15"/>
                <a:gd name="T10" fmla="*/ 4 w 16"/>
                <a:gd name="T11" fmla="*/ 11 h 15"/>
                <a:gd name="T12" fmla="*/ 0 w 16"/>
                <a:gd name="T13" fmla="*/ 1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5" y="0"/>
                  </a:moveTo>
                  <a:lnTo>
                    <a:pt x="13" y="2"/>
                  </a:lnTo>
                  <a:lnTo>
                    <a:pt x="10" y="2"/>
                  </a:lnTo>
                  <a:lnTo>
                    <a:pt x="6" y="5"/>
                  </a:lnTo>
                  <a:lnTo>
                    <a:pt x="4" y="8"/>
                  </a:lnTo>
                  <a:lnTo>
                    <a:pt x="4" y="11"/>
                  </a:lnTo>
                  <a:lnTo>
                    <a:pt x="0" y="14"/>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4" name="Freeform 38"/>
            <p:cNvSpPr>
              <a:spLocks/>
            </p:cNvSpPr>
            <p:nvPr/>
          </p:nvSpPr>
          <p:spPr bwMode="auto">
            <a:xfrm>
              <a:off x="3145" y="2181"/>
              <a:ext cx="9" cy="25"/>
            </a:xfrm>
            <a:custGeom>
              <a:avLst/>
              <a:gdLst>
                <a:gd name="T0" fmla="*/ 8 w 9"/>
                <a:gd name="T1" fmla="*/ 0 h 22"/>
                <a:gd name="T2" fmla="*/ 6 w 9"/>
                <a:gd name="T3" fmla="*/ 2 h 22"/>
                <a:gd name="T4" fmla="*/ 6 w 9"/>
                <a:gd name="T5" fmla="*/ 1233 h 22"/>
                <a:gd name="T6" fmla="*/ 2 w 9"/>
                <a:gd name="T7" fmla="*/ 1916 h 22"/>
                <a:gd name="T8" fmla="*/ 0 w 9"/>
                <a:gd name="T9" fmla="*/ 2655 h 22"/>
                <a:gd name="T10" fmla="*/ 0 w 9"/>
                <a:gd name="T11" fmla="*/ 3194 h 22"/>
                <a:gd name="T12" fmla="*/ 0 w 9"/>
                <a:gd name="T13" fmla="*/ 3630 h 22"/>
                <a:gd name="T14" fmla="*/ 0 w 9"/>
                <a:gd name="T15" fmla="*/ 4478 h 2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2"/>
                <a:gd name="T26" fmla="*/ 9 w 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2">
                  <a:moveTo>
                    <a:pt x="8" y="0"/>
                  </a:moveTo>
                  <a:lnTo>
                    <a:pt x="6" y="2"/>
                  </a:lnTo>
                  <a:lnTo>
                    <a:pt x="6" y="6"/>
                  </a:lnTo>
                  <a:lnTo>
                    <a:pt x="2" y="9"/>
                  </a:lnTo>
                  <a:lnTo>
                    <a:pt x="0" y="12"/>
                  </a:lnTo>
                  <a:lnTo>
                    <a:pt x="0" y="15"/>
                  </a:lnTo>
                  <a:lnTo>
                    <a:pt x="0" y="17"/>
                  </a:lnTo>
                  <a:lnTo>
                    <a:pt x="0" y="2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5" name="Freeform 39"/>
            <p:cNvSpPr>
              <a:spLocks/>
            </p:cNvSpPr>
            <p:nvPr/>
          </p:nvSpPr>
          <p:spPr bwMode="auto">
            <a:xfrm>
              <a:off x="3188" y="2204"/>
              <a:ext cx="7" cy="18"/>
            </a:xfrm>
            <a:custGeom>
              <a:avLst/>
              <a:gdLst>
                <a:gd name="T0" fmla="*/ 6 w 7"/>
                <a:gd name="T1" fmla="*/ 0 h 21"/>
                <a:gd name="T2" fmla="*/ 2 w 7"/>
                <a:gd name="T3" fmla="*/ 3 h 21"/>
                <a:gd name="T4" fmla="*/ 0 w 7"/>
                <a:gd name="T5" fmla="*/ 3 h 21"/>
                <a:gd name="T6" fmla="*/ 0 w 7"/>
                <a:gd name="T7" fmla="*/ 3 h 21"/>
                <a:gd name="T8" fmla="*/ 0 w 7"/>
                <a:gd name="T9" fmla="*/ 3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6" y="0"/>
                  </a:moveTo>
                  <a:lnTo>
                    <a:pt x="2" y="6"/>
                  </a:lnTo>
                  <a:lnTo>
                    <a:pt x="0" y="8"/>
                  </a:lnTo>
                  <a:lnTo>
                    <a:pt x="0" y="14"/>
                  </a:lnTo>
                  <a:lnTo>
                    <a:pt x="0" y="2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6" name="Freeform 40"/>
            <p:cNvSpPr>
              <a:spLocks/>
            </p:cNvSpPr>
            <p:nvPr/>
          </p:nvSpPr>
          <p:spPr bwMode="auto">
            <a:xfrm>
              <a:off x="3240" y="2212"/>
              <a:ext cx="1" cy="23"/>
            </a:xfrm>
            <a:custGeom>
              <a:avLst/>
              <a:gdLst>
                <a:gd name="T0" fmla="*/ 0 w 1"/>
                <a:gd name="T1" fmla="*/ 0 h 22"/>
                <a:gd name="T2" fmla="*/ 0 w 1"/>
                <a:gd name="T3" fmla="*/ 6 h 22"/>
                <a:gd name="T4" fmla="*/ 0 w 1"/>
                <a:gd name="T5" fmla="*/ 10 h 22"/>
                <a:gd name="T6" fmla="*/ 0 w 1"/>
                <a:gd name="T7" fmla="*/ 99 h 22"/>
                <a:gd name="T8" fmla="*/ 0 w 1"/>
                <a:gd name="T9" fmla="*/ 130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0"/>
                  </a:moveTo>
                  <a:lnTo>
                    <a:pt x="0" y="6"/>
                  </a:lnTo>
                  <a:lnTo>
                    <a:pt x="0" y="10"/>
                  </a:lnTo>
                  <a:lnTo>
                    <a:pt x="0" y="15"/>
                  </a:lnTo>
                  <a:lnTo>
                    <a:pt x="0" y="2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7" name="Freeform 41"/>
            <p:cNvSpPr>
              <a:spLocks/>
            </p:cNvSpPr>
            <p:nvPr/>
          </p:nvSpPr>
          <p:spPr bwMode="auto">
            <a:xfrm>
              <a:off x="3285" y="2204"/>
              <a:ext cx="7" cy="18"/>
            </a:xfrm>
            <a:custGeom>
              <a:avLst/>
              <a:gdLst>
                <a:gd name="T0" fmla="*/ 0 w 7"/>
                <a:gd name="T1" fmla="*/ 0 h 21"/>
                <a:gd name="T2" fmla="*/ 4 w 7"/>
                <a:gd name="T3" fmla="*/ 3 h 21"/>
                <a:gd name="T4" fmla="*/ 6 w 7"/>
                <a:gd name="T5" fmla="*/ 3 h 21"/>
                <a:gd name="T6" fmla="*/ 6 w 7"/>
                <a:gd name="T7" fmla="*/ 3 h 21"/>
                <a:gd name="T8" fmla="*/ 6 w 7"/>
                <a:gd name="T9" fmla="*/ 3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0" y="0"/>
                  </a:moveTo>
                  <a:lnTo>
                    <a:pt x="4" y="4"/>
                  </a:lnTo>
                  <a:lnTo>
                    <a:pt x="6" y="8"/>
                  </a:lnTo>
                  <a:lnTo>
                    <a:pt x="6" y="14"/>
                  </a:lnTo>
                  <a:lnTo>
                    <a:pt x="6" y="2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8" name="Freeform 42"/>
            <p:cNvSpPr>
              <a:spLocks/>
            </p:cNvSpPr>
            <p:nvPr/>
          </p:nvSpPr>
          <p:spPr bwMode="auto">
            <a:xfrm>
              <a:off x="3326" y="2181"/>
              <a:ext cx="7" cy="18"/>
            </a:xfrm>
            <a:custGeom>
              <a:avLst/>
              <a:gdLst>
                <a:gd name="T0" fmla="*/ 0 w 10"/>
                <a:gd name="T1" fmla="*/ 0 h 18"/>
                <a:gd name="T2" fmla="*/ 1 w 10"/>
                <a:gd name="T3" fmla="*/ 2 h 18"/>
                <a:gd name="T4" fmla="*/ 1 w 10"/>
                <a:gd name="T5" fmla="*/ 6 h 18"/>
                <a:gd name="T6" fmla="*/ 1 w 10"/>
                <a:gd name="T7" fmla="*/ 9 h 18"/>
                <a:gd name="T8" fmla="*/ 1 w 10"/>
                <a:gd name="T9" fmla="*/ 12 h 18"/>
                <a:gd name="T10" fmla="*/ 1 w 10"/>
                <a:gd name="T11" fmla="*/ 15 h 18"/>
                <a:gd name="T12" fmla="*/ 1 w 10"/>
                <a:gd name="T13" fmla="*/ 17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0" y="0"/>
                  </a:moveTo>
                  <a:lnTo>
                    <a:pt x="3" y="2"/>
                  </a:lnTo>
                  <a:lnTo>
                    <a:pt x="6" y="6"/>
                  </a:lnTo>
                  <a:lnTo>
                    <a:pt x="6" y="9"/>
                  </a:lnTo>
                  <a:lnTo>
                    <a:pt x="9" y="12"/>
                  </a:lnTo>
                  <a:lnTo>
                    <a:pt x="9" y="15"/>
                  </a:lnTo>
                  <a:lnTo>
                    <a:pt x="9" y="1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49" name="Freeform 43"/>
            <p:cNvSpPr>
              <a:spLocks/>
            </p:cNvSpPr>
            <p:nvPr/>
          </p:nvSpPr>
          <p:spPr bwMode="auto">
            <a:xfrm>
              <a:off x="3352" y="2150"/>
              <a:ext cx="16" cy="15"/>
            </a:xfrm>
            <a:custGeom>
              <a:avLst/>
              <a:gdLst>
                <a:gd name="T0" fmla="*/ 0 w 15"/>
                <a:gd name="T1" fmla="*/ 0 h 15"/>
                <a:gd name="T2" fmla="*/ 2 w 15"/>
                <a:gd name="T3" fmla="*/ 0 h 15"/>
                <a:gd name="T4" fmla="*/ 5 w 15"/>
                <a:gd name="T5" fmla="*/ 2 h 15"/>
                <a:gd name="T6" fmla="*/ 133 w 15"/>
                <a:gd name="T7" fmla="*/ 5 h 15"/>
                <a:gd name="T8" fmla="*/ 161 w 15"/>
                <a:gd name="T9" fmla="*/ 5 h 15"/>
                <a:gd name="T10" fmla="*/ 161 w 15"/>
                <a:gd name="T11" fmla="*/ 8 h 15"/>
                <a:gd name="T12" fmla="*/ 161 w 15"/>
                <a:gd name="T13" fmla="*/ 11 h 15"/>
                <a:gd name="T14" fmla="*/ 195 w 15"/>
                <a:gd name="T15" fmla="*/ 14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0" y="0"/>
                  </a:moveTo>
                  <a:lnTo>
                    <a:pt x="2" y="0"/>
                  </a:lnTo>
                  <a:lnTo>
                    <a:pt x="5" y="2"/>
                  </a:lnTo>
                  <a:lnTo>
                    <a:pt x="8" y="5"/>
                  </a:lnTo>
                  <a:lnTo>
                    <a:pt x="11" y="5"/>
                  </a:lnTo>
                  <a:lnTo>
                    <a:pt x="11" y="8"/>
                  </a:lnTo>
                  <a:lnTo>
                    <a:pt x="11" y="11"/>
                  </a:lnTo>
                  <a:lnTo>
                    <a:pt x="14" y="14"/>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50" name="Freeform 44"/>
            <p:cNvSpPr>
              <a:spLocks/>
            </p:cNvSpPr>
            <p:nvPr/>
          </p:nvSpPr>
          <p:spPr bwMode="auto">
            <a:xfrm>
              <a:off x="3363" y="2109"/>
              <a:ext cx="13" cy="13"/>
            </a:xfrm>
            <a:custGeom>
              <a:avLst/>
              <a:gdLst>
                <a:gd name="T0" fmla="*/ 0 w 13"/>
                <a:gd name="T1" fmla="*/ 0 h 13"/>
                <a:gd name="T2" fmla="*/ 0 w 13"/>
                <a:gd name="T3" fmla="*/ 0 h 13"/>
                <a:gd name="T4" fmla="*/ 4 w 13"/>
                <a:gd name="T5" fmla="*/ 2 h 13"/>
                <a:gd name="T6" fmla="*/ 6 w 13"/>
                <a:gd name="T7" fmla="*/ 2 h 13"/>
                <a:gd name="T8" fmla="*/ 8 w 13"/>
                <a:gd name="T9" fmla="*/ 2 h 13"/>
                <a:gd name="T10" fmla="*/ 8 w 13"/>
                <a:gd name="T11" fmla="*/ 6 h 13"/>
                <a:gd name="T12" fmla="*/ 12 w 13"/>
                <a:gd name="T13" fmla="*/ 8 h 13"/>
                <a:gd name="T14" fmla="*/ 12 w 13"/>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0" y="0"/>
                  </a:moveTo>
                  <a:lnTo>
                    <a:pt x="0" y="0"/>
                  </a:lnTo>
                  <a:lnTo>
                    <a:pt x="4" y="2"/>
                  </a:lnTo>
                  <a:lnTo>
                    <a:pt x="6" y="2"/>
                  </a:lnTo>
                  <a:lnTo>
                    <a:pt x="8" y="2"/>
                  </a:lnTo>
                  <a:lnTo>
                    <a:pt x="8" y="6"/>
                  </a:lnTo>
                  <a:lnTo>
                    <a:pt x="12" y="8"/>
                  </a:lnTo>
                  <a:lnTo>
                    <a:pt x="12" y="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51" name="Freeform 45"/>
            <p:cNvSpPr>
              <a:spLocks/>
            </p:cNvSpPr>
            <p:nvPr/>
          </p:nvSpPr>
          <p:spPr bwMode="auto">
            <a:xfrm>
              <a:off x="3352" y="2068"/>
              <a:ext cx="16" cy="11"/>
            </a:xfrm>
            <a:custGeom>
              <a:avLst/>
              <a:gdLst>
                <a:gd name="T0" fmla="*/ 0 w 15"/>
                <a:gd name="T1" fmla="*/ 0 h 11"/>
                <a:gd name="T2" fmla="*/ 2 w 15"/>
                <a:gd name="T3" fmla="*/ 0 h 11"/>
                <a:gd name="T4" fmla="*/ 5 w 15"/>
                <a:gd name="T5" fmla="*/ 0 h 11"/>
                <a:gd name="T6" fmla="*/ 5 w 15"/>
                <a:gd name="T7" fmla="*/ 4 h 11"/>
                <a:gd name="T8" fmla="*/ 133 w 15"/>
                <a:gd name="T9" fmla="*/ 4 h 11"/>
                <a:gd name="T10" fmla="*/ 161 w 15"/>
                <a:gd name="T11" fmla="*/ 6 h 11"/>
                <a:gd name="T12" fmla="*/ 195 w 15"/>
                <a:gd name="T13" fmla="*/ 10 h 11"/>
                <a:gd name="T14" fmla="*/ 0 60000 65536"/>
                <a:gd name="T15" fmla="*/ 0 60000 65536"/>
                <a:gd name="T16" fmla="*/ 0 60000 65536"/>
                <a:gd name="T17" fmla="*/ 0 60000 65536"/>
                <a:gd name="T18" fmla="*/ 0 60000 65536"/>
                <a:gd name="T19" fmla="*/ 0 60000 65536"/>
                <a:gd name="T20" fmla="*/ 0 60000 65536"/>
                <a:gd name="T21" fmla="*/ 0 w 15"/>
                <a:gd name="T22" fmla="*/ 0 h 11"/>
                <a:gd name="T23" fmla="*/ 15 w 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1">
                  <a:moveTo>
                    <a:pt x="0" y="0"/>
                  </a:moveTo>
                  <a:lnTo>
                    <a:pt x="2" y="0"/>
                  </a:lnTo>
                  <a:lnTo>
                    <a:pt x="5" y="0"/>
                  </a:lnTo>
                  <a:lnTo>
                    <a:pt x="5" y="4"/>
                  </a:lnTo>
                  <a:lnTo>
                    <a:pt x="8" y="4"/>
                  </a:lnTo>
                  <a:lnTo>
                    <a:pt x="11" y="6"/>
                  </a:lnTo>
                  <a:lnTo>
                    <a:pt x="14" y="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52" name="Freeform 46"/>
            <p:cNvSpPr>
              <a:spLocks/>
            </p:cNvSpPr>
            <p:nvPr/>
          </p:nvSpPr>
          <p:spPr bwMode="auto">
            <a:xfrm>
              <a:off x="3326" y="2037"/>
              <a:ext cx="7" cy="4"/>
            </a:xfrm>
            <a:custGeom>
              <a:avLst/>
              <a:gdLst>
                <a:gd name="T0" fmla="*/ 0 w 10"/>
                <a:gd name="T1" fmla="*/ 0 h 4"/>
                <a:gd name="T2" fmla="*/ 0 w 10"/>
                <a:gd name="T3" fmla="*/ 0 h 4"/>
                <a:gd name="T4" fmla="*/ 1 w 10"/>
                <a:gd name="T5" fmla="*/ 0 h 4"/>
                <a:gd name="T6" fmla="*/ 1 w 10"/>
                <a:gd name="T7" fmla="*/ 0 h 4"/>
                <a:gd name="T8" fmla="*/ 1 w 10"/>
                <a:gd name="T9" fmla="*/ 3 h 4"/>
                <a:gd name="T10" fmla="*/ 1 w 10"/>
                <a:gd name="T11" fmla="*/ 3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0" y="0"/>
                  </a:moveTo>
                  <a:lnTo>
                    <a:pt x="0" y="0"/>
                  </a:lnTo>
                  <a:lnTo>
                    <a:pt x="3" y="0"/>
                  </a:lnTo>
                  <a:lnTo>
                    <a:pt x="6" y="0"/>
                  </a:lnTo>
                  <a:lnTo>
                    <a:pt x="6" y="3"/>
                  </a:lnTo>
                  <a:lnTo>
                    <a:pt x="9" y="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53" name="Freeform 47"/>
            <p:cNvSpPr>
              <a:spLocks/>
            </p:cNvSpPr>
            <p:nvPr/>
          </p:nvSpPr>
          <p:spPr bwMode="auto">
            <a:xfrm>
              <a:off x="3208" y="1815"/>
              <a:ext cx="27" cy="35"/>
            </a:xfrm>
            <a:custGeom>
              <a:avLst/>
              <a:gdLst>
                <a:gd name="T0" fmla="*/ 26 w 27"/>
                <a:gd name="T1" fmla="*/ 34 h 35"/>
                <a:gd name="T2" fmla="*/ 24 w 27"/>
                <a:gd name="T3" fmla="*/ 34 h 35"/>
                <a:gd name="T4" fmla="*/ 24 w 27"/>
                <a:gd name="T5" fmla="*/ 32 h 35"/>
                <a:gd name="T6" fmla="*/ 22 w 27"/>
                <a:gd name="T7" fmla="*/ 30 h 35"/>
                <a:gd name="T8" fmla="*/ 22 w 27"/>
                <a:gd name="T9" fmla="*/ 27 h 35"/>
                <a:gd name="T10" fmla="*/ 22 w 27"/>
                <a:gd name="T11" fmla="*/ 26 h 35"/>
                <a:gd name="T12" fmla="*/ 22 w 27"/>
                <a:gd name="T13" fmla="*/ 23 h 35"/>
                <a:gd name="T14" fmla="*/ 22 w 27"/>
                <a:gd name="T15" fmla="*/ 21 h 35"/>
                <a:gd name="T16" fmla="*/ 20 w 27"/>
                <a:gd name="T17" fmla="*/ 19 h 35"/>
                <a:gd name="T18" fmla="*/ 18 w 27"/>
                <a:gd name="T19" fmla="*/ 16 h 35"/>
                <a:gd name="T20" fmla="*/ 15 w 27"/>
                <a:gd name="T21" fmla="*/ 14 h 35"/>
                <a:gd name="T22" fmla="*/ 13 w 27"/>
                <a:gd name="T23" fmla="*/ 11 h 35"/>
                <a:gd name="T24" fmla="*/ 11 w 27"/>
                <a:gd name="T25" fmla="*/ 11 h 35"/>
                <a:gd name="T26" fmla="*/ 9 w 27"/>
                <a:gd name="T27" fmla="*/ 11 h 35"/>
                <a:gd name="T28" fmla="*/ 7 w 27"/>
                <a:gd name="T29" fmla="*/ 11 h 35"/>
                <a:gd name="T30" fmla="*/ 4 w 27"/>
                <a:gd name="T31" fmla="*/ 11 h 35"/>
                <a:gd name="T32" fmla="*/ 3 w 27"/>
                <a:gd name="T33" fmla="*/ 9 h 35"/>
                <a:gd name="T34" fmla="*/ 3 w 27"/>
                <a:gd name="T35" fmla="*/ 8 h 35"/>
                <a:gd name="T36" fmla="*/ 0 w 27"/>
                <a:gd name="T37" fmla="*/ 5 h 35"/>
                <a:gd name="T38" fmla="*/ 0 w 27"/>
                <a:gd name="T39" fmla="*/ 3 h 35"/>
                <a:gd name="T40" fmla="*/ 0 w 27"/>
                <a:gd name="T41" fmla="*/ 0 h 35"/>
                <a:gd name="T42" fmla="*/ 0 w 27"/>
                <a:gd name="T43" fmla="*/ 3 h 35"/>
                <a:gd name="T44" fmla="*/ 0 w 27"/>
                <a:gd name="T45" fmla="*/ 5 h 35"/>
                <a:gd name="T46" fmla="*/ 0 w 27"/>
                <a:gd name="T47" fmla="*/ 8 h 35"/>
                <a:gd name="T48" fmla="*/ 0 w 27"/>
                <a:gd name="T49" fmla="*/ 9 h 35"/>
                <a:gd name="T50" fmla="*/ 0 w 27"/>
                <a:gd name="T51" fmla="*/ 14 h 35"/>
                <a:gd name="T52" fmla="*/ 0 w 27"/>
                <a:gd name="T53" fmla="*/ 16 h 35"/>
                <a:gd name="T54" fmla="*/ 3 w 27"/>
                <a:gd name="T55" fmla="*/ 19 h 35"/>
                <a:gd name="T56" fmla="*/ 3 w 27"/>
                <a:gd name="T57" fmla="*/ 23 h 35"/>
                <a:gd name="T58" fmla="*/ 4 w 27"/>
                <a:gd name="T59" fmla="*/ 26 h 35"/>
                <a:gd name="T60" fmla="*/ 9 w 27"/>
                <a:gd name="T61" fmla="*/ 27 h 35"/>
                <a:gd name="T62" fmla="*/ 11 w 27"/>
                <a:gd name="T63" fmla="*/ 32 h 35"/>
                <a:gd name="T64" fmla="*/ 13 w 27"/>
                <a:gd name="T65" fmla="*/ 34 h 35"/>
                <a:gd name="T66" fmla="*/ 26 w 27"/>
                <a:gd name="T67" fmla="*/ 34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5"/>
                <a:gd name="T104" fmla="*/ 27 w 27"/>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5">
                  <a:moveTo>
                    <a:pt x="26" y="34"/>
                  </a:moveTo>
                  <a:lnTo>
                    <a:pt x="24" y="34"/>
                  </a:lnTo>
                  <a:lnTo>
                    <a:pt x="24" y="32"/>
                  </a:lnTo>
                  <a:lnTo>
                    <a:pt x="22" y="30"/>
                  </a:lnTo>
                  <a:lnTo>
                    <a:pt x="22" y="27"/>
                  </a:lnTo>
                  <a:lnTo>
                    <a:pt x="22" y="26"/>
                  </a:lnTo>
                  <a:lnTo>
                    <a:pt x="22" y="23"/>
                  </a:lnTo>
                  <a:lnTo>
                    <a:pt x="22" y="21"/>
                  </a:lnTo>
                  <a:lnTo>
                    <a:pt x="20" y="19"/>
                  </a:lnTo>
                  <a:lnTo>
                    <a:pt x="18" y="16"/>
                  </a:lnTo>
                  <a:lnTo>
                    <a:pt x="15" y="14"/>
                  </a:lnTo>
                  <a:lnTo>
                    <a:pt x="13" y="11"/>
                  </a:lnTo>
                  <a:lnTo>
                    <a:pt x="11" y="11"/>
                  </a:lnTo>
                  <a:lnTo>
                    <a:pt x="9" y="11"/>
                  </a:lnTo>
                  <a:lnTo>
                    <a:pt x="7" y="11"/>
                  </a:lnTo>
                  <a:lnTo>
                    <a:pt x="4" y="11"/>
                  </a:lnTo>
                  <a:lnTo>
                    <a:pt x="3" y="9"/>
                  </a:lnTo>
                  <a:lnTo>
                    <a:pt x="3" y="8"/>
                  </a:lnTo>
                  <a:lnTo>
                    <a:pt x="0" y="5"/>
                  </a:lnTo>
                  <a:lnTo>
                    <a:pt x="0" y="3"/>
                  </a:lnTo>
                  <a:lnTo>
                    <a:pt x="0" y="0"/>
                  </a:lnTo>
                  <a:lnTo>
                    <a:pt x="0" y="3"/>
                  </a:lnTo>
                  <a:lnTo>
                    <a:pt x="0" y="5"/>
                  </a:lnTo>
                  <a:lnTo>
                    <a:pt x="0" y="8"/>
                  </a:lnTo>
                  <a:lnTo>
                    <a:pt x="0" y="9"/>
                  </a:lnTo>
                  <a:lnTo>
                    <a:pt x="0" y="14"/>
                  </a:lnTo>
                  <a:lnTo>
                    <a:pt x="0" y="16"/>
                  </a:lnTo>
                  <a:lnTo>
                    <a:pt x="3" y="19"/>
                  </a:lnTo>
                  <a:lnTo>
                    <a:pt x="3" y="23"/>
                  </a:lnTo>
                  <a:lnTo>
                    <a:pt x="4" y="26"/>
                  </a:lnTo>
                  <a:lnTo>
                    <a:pt x="9" y="27"/>
                  </a:lnTo>
                  <a:lnTo>
                    <a:pt x="11" y="32"/>
                  </a:lnTo>
                  <a:lnTo>
                    <a:pt x="13" y="34"/>
                  </a:lnTo>
                  <a:lnTo>
                    <a:pt x="26" y="34"/>
                  </a:lnTo>
                </a:path>
              </a:pathLst>
            </a:custGeom>
            <a:solidFill>
              <a:srgbClr val="E6C000"/>
            </a:solidFill>
            <a:ln w="12700" cap="rnd">
              <a:solidFill>
                <a:schemeClr val="tx2"/>
              </a:solidFill>
              <a:round/>
              <a:headEnd/>
              <a:tailEnd/>
            </a:ln>
          </p:spPr>
          <p:txBody>
            <a:bodyPr/>
            <a:lstStyle/>
            <a:p>
              <a:endParaRPr lang="fr-FR"/>
            </a:p>
          </p:txBody>
        </p:sp>
        <p:sp>
          <p:nvSpPr>
            <p:cNvPr id="55354" name="Freeform 48"/>
            <p:cNvSpPr>
              <a:spLocks/>
            </p:cNvSpPr>
            <p:nvPr/>
          </p:nvSpPr>
          <p:spPr bwMode="auto">
            <a:xfrm>
              <a:off x="3208" y="1849"/>
              <a:ext cx="4" cy="2"/>
            </a:xfrm>
            <a:custGeom>
              <a:avLst/>
              <a:gdLst>
                <a:gd name="T0" fmla="*/ 3 w 4"/>
                <a:gd name="T1" fmla="*/ 1 h 2"/>
                <a:gd name="T2" fmla="*/ 2 w 4"/>
                <a:gd name="T3" fmla="*/ 1 h 2"/>
                <a:gd name="T4" fmla="*/ 2 w 4"/>
                <a:gd name="T5" fmla="*/ 0 h 2"/>
                <a:gd name="T6" fmla="*/ 2 w 4"/>
                <a:gd name="T7" fmla="*/ 0 h 2"/>
                <a:gd name="T8" fmla="*/ 0 w 4"/>
                <a:gd name="T9" fmla="*/ 1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lnTo>
                    <a:pt x="2" y="1"/>
                  </a:lnTo>
                  <a:lnTo>
                    <a:pt x="2" y="0"/>
                  </a:lnTo>
                  <a:lnTo>
                    <a:pt x="0" y="1"/>
                  </a:lnTo>
                  <a:lnTo>
                    <a:pt x="3" y="1"/>
                  </a:lnTo>
                </a:path>
              </a:pathLst>
            </a:custGeom>
            <a:solidFill>
              <a:srgbClr val="E6C000"/>
            </a:solidFill>
            <a:ln w="12700" cap="rnd">
              <a:solidFill>
                <a:schemeClr val="tx2"/>
              </a:solidFill>
              <a:round/>
              <a:headEnd/>
              <a:tailEnd/>
            </a:ln>
          </p:spPr>
          <p:txBody>
            <a:bodyPr/>
            <a:lstStyle/>
            <a:p>
              <a:endParaRPr lang="fr-FR"/>
            </a:p>
          </p:txBody>
        </p:sp>
        <p:grpSp>
          <p:nvGrpSpPr>
            <p:cNvPr id="55355" name="Group 49"/>
            <p:cNvGrpSpPr>
              <a:grpSpLocks/>
            </p:cNvGrpSpPr>
            <p:nvPr/>
          </p:nvGrpSpPr>
          <p:grpSpPr bwMode="auto">
            <a:xfrm>
              <a:off x="2569" y="1357"/>
              <a:ext cx="1307" cy="595"/>
              <a:chOff x="2569" y="1357"/>
              <a:chExt cx="1307" cy="595"/>
            </a:xfrm>
          </p:grpSpPr>
          <p:sp>
            <p:nvSpPr>
              <p:cNvPr id="55491" name="Freeform 50"/>
              <p:cNvSpPr>
                <a:spLocks/>
              </p:cNvSpPr>
              <p:nvPr/>
            </p:nvSpPr>
            <p:spPr bwMode="auto">
              <a:xfrm>
                <a:off x="3171" y="1597"/>
                <a:ext cx="72" cy="30"/>
              </a:xfrm>
              <a:custGeom>
                <a:avLst/>
                <a:gdLst>
                  <a:gd name="T0" fmla="*/ 71 w 72"/>
                  <a:gd name="T1" fmla="*/ 0 h 31"/>
                  <a:gd name="T2" fmla="*/ 36 w 72"/>
                  <a:gd name="T3" fmla="*/ 14 h 31"/>
                  <a:gd name="T4" fmla="*/ 0 w 72"/>
                  <a:gd name="T5" fmla="*/ 15 h 31"/>
                  <a:gd name="T6" fmla="*/ 71 w 72"/>
                  <a:gd name="T7" fmla="*/ 0 h 31"/>
                  <a:gd name="T8" fmla="*/ 0 60000 65536"/>
                  <a:gd name="T9" fmla="*/ 0 60000 65536"/>
                  <a:gd name="T10" fmla="*/ 0 60000 65536"/>
                  <a:gd name="T11" fmla="*/ 0 60000 65536"/>
                  <a:gd name="T12" fmla="*/ 0 w 72"/>
                  <a:gd name="T13" fmla="*/ 0 h 31"/>
                  <a:gd name="T14" fmla="*/ 72 w 72"/>
                  <a:gd name="T15" fmla="*/ 31 h 31"/>
                </a:gdLst>
                <a:ahLst/>
                <a:cxnLst>
                  <a:cxn ang="T8">
                    <a:pos x="T0" y="T1"/>
                  </a:cxn>
                  <a:cxn ang="T9">
                    <a:pos x="T2" y="T3"/>
                  </a:cxn>
                  <a:cxn ang="T10">
                    <a:pos x="T4" y="T5"/>
                  </a:cxn>
                  <a:cxn ang="T11">
                    <a:pos x="T6" y="T7"/>
                  </a:cxn>
                </a:cxnLst>
                <a:rect l="T12" t="T13" r="T14" b="T15"/>
                <a:pathLst>
                  <a:path w="72" h="31">
                    <a:moveTo>
                      <a:pt x="71" y="0"/>
                    </a:moveTo>
                    <a:lnTo>
                      <a:pt x="36" y="14"/>
                    </a:lnTo>
                    <a:lnTo>
                      <a:pt x="0" y="30"/>
                    </a:lnTo>
                    <a:lnTo>
                      <a:pt x="71" y="0"/>
                    </a:lnTo>
                  </a:path>
                </a:pathLst>
              </a:custGeom>
              <a:solidFill>
                <a:srgbClr val="E6C000"/>
              </a:solidFill>
              <a:ln w="12700" cap="rnd">
                <a:solidFill>
                  <a:schemeClr val="tx2"/>
                </a:solidFill>
                <a:round/>
                <a:headEnd/>
                <a:tailEnd/>
              </a:ln>
            </p:spPr>
            <p:txBody>
              <a:bodyPr/>
              <a:lstStyle/>
              <a:p>
                <a:endParaRPr lang="fr-FR"/>
              </a:p>
            </p:txBody>
          </p:sp>
          <p:sp>
            <p:nvSpPr>
              <p:cNvPr id="55492" name="Freeform 51"/>
              <p:cNvSpPr>
                <a:spLocks/>
              </p:cNvSpPr>
              <p:nvPr/>
            </p:nvSpPr>
            <p:spPr bwMode="auto">
              <a:xfrm>
                <a:off x="2578" y="1357"/>
                <a:ext cx="1284" cy="552"/>
              </a:xfrm>
              <a:custGeom>
                <a:avLst/>
                <a:gdLst>
                  <a:gd name="T0" fmla="*/ 672 w 1284"/>
                  <a:gd name="T1" fmla="*/ 236 h 552"/>
                  <a:gd name="T2" fmla="*/ 1279 w 1284"/>
                  <a:gd name="T3" fmla="*/ 0 h 552"/>
                  <a:gd name="T4" fmla="*/ 1283 w 1284"/>
                  <a:gd name="T5" fmla="*/ 7 h 552"/>
                  <a:gd name="T6" fmla="*/ 635 w 1284"/>
                  <a:gd name="T7" fmla="*/ 259 h 552"/>
                  <a:gd name="T8" fmla="*/ 4 w 1284"/>
                  <a:gd name="T9" fmla="*/ 551 h 552"/>
                  <a:gd name="T10" fmla="*/ 0 w 1284"/>
                  <a:gd name="T11" fmla="*/ 544 h 552"/>
                  <a:gd name="T12" fmla="*/ 593 w 1284"/>
                  <a:gd name="T13" fmla="*/ 271 h 552"/>
                  <a:gd name="T14" fmla="*/ 672 w 1284"/>
                  <a:gd name="T15" fmla="*/ 236 h 552"/>
                  <a:gd name="T16" fmla="*/ 0 60000 65536"/>
                  <a:gd name="T17" fmla="*/ 0 60000 65536"/>
                  <a:gd name="T18" fmla="*/ 0 60000 65536"/>
                  <a:gd name="T19" fmla="*/ 0 60000 65536"/>
                  <a:gd name="T20" fmla="*/ 0 60000 65536"/>
                  <a:gd name="T21" fmla="*/ 0 60000 65536"/>
                  <a:gd name="T22" fmla="*/ 0 60000 65536"/>
                  <a:gd name="T23" fmla="*/ 0 60000 65536"/>
                  <a:gd name="T24" fmla="*/ 0 w 1284"/>
                  <a:gd name="T25" fmla="*/ 0 h 552"/>
                  <a:gd name="T26" fmla="*/ 1284 w 1284"/>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4" h="552">
                    <a:moveTo>
                      <a:pt x="672" y="236"/>
                    </a:moveTo>
                    <a:lnTo>
                      <a:pt x="1279" y="0"/>
                    </a:lnTo>
                    <a:lnTo>
                      <a:pt x="1283" y="7"/>
                    </a:lnTo>
                    <a:lnTo>
                      <a:pt x="635" y="259"/>
                    </a:lnTo>
                    <a:lnTo>
                      <a:pt x="4" y="551"/>
                    </a:lnTo>
                    <a:lnTo>
                      <a:pt x="0" y="544"/>
                    </a:lnTo>
                    <a:lnTo>
                      <a:pt x="593" y="271"/>
                    </a:lnTo>
                    <a:lnTo>
                      <a:pt x="672" y="236"/>
                    </a:lnTo>
                  </a:path>
                </a:pathLst>
              </a:custGeom>
              <a:solidFill>
                <a:srgbClr val="E6C000"/>
              </a:solidFill>
              <a:ln w="12700" cap="rnd">
                <a:solidFill>
                  <a:schemeClr val="tx2"/>
                </a:solidFill>
                <a:round/>
                <a:headEnd/>
                <a:tailEnd/>
              </a:ln>
            </p:spPr>
            <p:txBody>
              <a:bodyPr/>
              <a:lstStyle/>
              <a:p>
                <a:endParaRPr lang="fr-FR"/>
              </a:p>
            </p:txBody>
          </p:sp>
          <p:sp>
            <p:nvSpPr>
              <p:cNvPr id="55493" name="Freeform 52"/>
              <p:cNvSpPr>
                <a:spLocks/>
              </p:cNvSpPr>
              <p:nvPr/>
            </p:nvSpPr>
            <p:spPr bwMode="auto">
              <a:xfrm>
                <a:off x="3150" y="1634"/>
                <a:ext cx="170" cy="96"/>
              </a:xfrm>
              <a:custGeom>
                <a:avLst/>
                <a:gdLst>
                  <a:gd name="T0" fmla="*/ 165 w 170"/>
                  <a:gd name="T1" fmla="*/ 8 h 96"/>
                  <a:gd name="T2" fmla="*/ 161 w 170"/>
                  <a:gd name="T3" fmla="*/ 20 h 96"/>
                  <a:gd name="T4" fmla="*/ 155 w 170"/>
                  <a:gd name="T5" fmla="*/ 30 h 96"/>
                  <a:gd name="T6" fmla="*/ 146 w 170"/>
                  <a:gd name="T7" fmla="*/ 42 h 96"/>
                  <a:gd name="T8" fmla="*/ 135 w 170"/>
                  <a:gd name="T9" fmla="*/ 51 h 96"/>
                  <a:gd name="T10" fmla="*/ 125 w 170"/>
                  <a:gd name="T11" fmla="*/ 60 h 96"/>
                  <a:gd name="T12" fmla="*/ 113 w 170"/>
                  <a:gd name="T13" fmla="*/ 66 h 96"/>
                  <a:gd name="T14" fmla="*/ 103 w 170"/>
                  <a:gd name="T15" fmla="*/ 70 h 96"/>
                  <a:gd name="T16" fmla="*/ 92 w 170"/>
                  <a:gd name="T17" fmla="*/ 75 h 96"/>
                  <a:gd name="T18" fmla="*/ 80 w 170"/>
                  <a:gd name="T19" fmla="*/ 81 h 96"/>
                  <a:gd name="T20" fmla="*/ 66 w 170"/>
                  <a:gd name="T21" fmla="*/ 84 h 96"/>
                  <a:gd name="T22" fmla="*/ 53 w 170"/>
                  <a:gd name="T23" fmla="*/ 87 h 96"/>
                  <a:gd name="T24" fmla="*/ 38 w 170"/>
                  <a:gd name="T25" fmla="*/ 85 h 96"/>
                  <a:gd name="T26" fmla="*/ 25 w 170"/>
                  <a:gd name="T27" fmla="*/ 83 h 96"/>
                  <a:gd name="T28" fmla="*/ 13 w 170"/>
                  <a:gd name="T29" fmla="*/ 81 h 96"/>
                  <a:gd name="T30" fmla="*/ 1 w 170"/>
                  <a:gd name="T31" fmla="*/ 76 h 96"/>
                  <a:gd name="T32" fmla="*/ 1 w 170"/>
                  <a:gd name="T33" fmla="*/ 73 h 96"/>
                  <a:gd name="T34" fmla="*/ 4 w 170"/>
                  <a:gd name="T35" fmla="*/ 79 h 96"/>
                  <a:gd name="T36" fmla="*/ 7 w 170"/>
                  <a:gd name="T37" fmla="*/ 85 h 96"/>
                  <a:gd name="T38" fmla="*/ 19 w 170"/>
                  <a:gd name="T39" fmla="*/ 88 h 96"/>
                  <a:gd name="T40" fmla="*/ 31 w 170"/>
                  <a:gd name="T41" fmla="*/ 91 h 96"/>
                  <a:gd name="T42" fmla="*/ 44 w 170"/>
                  <a:gd name="T43" fmla="*/ 94 h 96"/>
                  <a:gd name="T44" fmla="*/ 56 w 170"/>
                  <a:gd name="T45" fmla="*/ 94 h 96"/>
                  <a:gd name="T46" fmla="*/ 70 w 170"/>
                  <a:gd name="T47" fmla="*/ 91 h 96"/>
                  <a:gd name="T48" fmla="*/ 83 w 170"/>
                  <a:gd name="T49" fmla="*/ 88 h 96"/>
                  <a:gd name="T50" fmla="*/ 93 w 170"/>
                  <a:gd name="T51" fmla="*/ 85 h 96"/>
                  <a:gd name="T52" fmla="*/ 107 w 170"/>
                  <a:gd name="T53" fmla="*/ 79 h 96"/>
                  <a:gd name="T54" fmla="*/ 115 w 170"/>
                  <a:gd name="T55" fmla="*/ 73 h 96"/>
                  <a:gd name="T56" fmla="*/ 128 w 170"/>
                  <a:gd name="T57" fmla="*/ 69 h 96"/>
                  <a:gd name="T58" fmla="*/ 140 w 170"/>
                  <a:gd name="T59" fmla="*/ 61 h 96"/>
                  <a:gd name="T60" fmla="*/ 150 w 170"/>
                  <a:gd name="T61" fmla="*/ 51 h 96"/>
                  <a:gd name="T62" fmla="*/ 158 w 170"/>
                  <a:gd name="T63" fmla="*/ 41 h 96"/>
                  <a:gd name="T64" fmla="*/ 164 w 170"/>
                  <a:gd name="T65" fmla="*/ 29 h 96"/>
                  <a:gd name="T66" fmla="*/ 169 w 170"/>
                  <a:gd name="T67" fmla="*/ 17 h 96"/>
                  <a:gd name="T68" fmla="*/ 169 w 170"/>
                  <a:gd name="T69" fmla="*/ 8 h 96"/>
                  <a:gd name="T70" fmla="*/ 167 w 170"/>
                  <a:gd name="T71" fmla="*/ 2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96"/>
                  <a:gd name="T110" fmla="*/ 170 w 170"/>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96">
                    <a:moveTo>
                      <a:pt x="165" y="0"/>
                    </a:moveTo>
                    <a:lnTo>
                      <a:pt x="165" y="8"/>
                    </a:lnTo>
                    <a:lnTo>
                      <a:pt x="164" y="13"/>
                    </a:lnTo>
                    <a:lnTo>
                      <a:pt x="161" y="20"/>
                    </a:lnTo>
                    <a:lnTo>
                      <a:pt x="158" y="24"/>
                    </a:lnTo>
                    <a:lnTo>
                      <a:pt x="155" y="30"/>
                    </a:lnTo>
                    <a:lnTo>
                      <a:pt x="151" y="37"/>
                    </a:lnTo>
                    <a:lnTo>
                      <a:pt x="146" y="42"/>
                    </a:lnTo>
                    <a:lnTo>
                      <a:pt x="144" y="47"/>
                    </a:lnTo>
                    <a:lnTo>
                      <a:pt x="135" y="51"/>
                    </a:lnTo>
                    <a:lnTo>
                      <a:pt x="132" y="54"/>
                    </a:lnTo>
                    <a:lnTo>
                      <a:pt x="125" y="60"/>
                    </a:lnTo>
                    <a:lnTo>
                      <a:pt x="120" y="61"/>
                    </a:lnTo>
                    <a:lnTo>
                      <a:pt x="113" y="66"/>
                    </a:lnTo>
                    <a:lnTo>
                      <a:pt x="108" y="69"/>
                    </a:lnTo>
                    <a:lnTo>
                      <a:pt x="103" y="70"/>
                    </a:lnTo>
                    <a:lnTo>
                      <a:pt x="96" y="73"/>
                    </a:lnTo>
                    <a:lnTo>
                      <a:pt x="92" y="75"/>
                    </a:lnTo>
                    <a:lnTo>
                      <a:pt x="87" y="77"/>
                    </a:lnTo>
                    <a:lnTo>
                      <a:pt x="80" y="81"/>
                    </a:lnTo>
                    <a:lnTo>
                      <a:pt x="73" y="82"/>
                    </a:lnTo>
                    <a:lnTo>
                      <a:pt x="66" y="84"/>
                    </a:lnTo>
                    <a:lnTo>
                      <a:pt x="61" y="84"/>
                    </a:lnTo>
                    <a:lnTo>
                      <a:pt x="53" y="87"/>
                    </a:lnTo>
                    <a:lnTo>
                      <a:pt x="46" y="85"/>
                    </a:lnTo>
                    <a:lnTo>
                      <a:pt x="38" y="85"/>
                    </a:lnTo>
                    <a:lnTo>
                      <a:pt x="31" y="83"/>
                    </a:lnTo>
                    <a:lnTo>
                      <a:pt x="25" y="83"/>
                    </a:lnTo>
                    <a:lnTo>
                      <a:pt x="18" y="81"/>
                    </a:lnTo>
                    <a:lnTo>
                      <a:pt x="13" y="81"/>
                    </a:lnTo>
                    <a:lnTo>
                      <a:pt x="5" y="78"/>
                    </a:lnTo>
                    <a:lnTo>
                      <a:pt x="1" y="76"/>
                    </a:lnTo>
                    <a:lnTo>
                      <a:pt x="0" y="71"/>
                    </a:lnTo>
                    <a:lnTo>
                      <a:pt x="1" y="73"/>
                    </a:lnTo>
                    <a:lnTo>
                      <a:pt x="2" y="78"/>
                    </a:lnTo>
                    <a:lnTo>
                      <a:pt x="4" y="79"/>
                    </a:lnTo>
                    <a:lnTo>
                      <a:pt x="6" y="84"/>
                    </a:lnTo>
                    <a:lnTo>
                      <a:pt x="7" y="85"/>
                    </a:lnTo>
                    <a:lnTo>
                      <a:pt x="16" y="88"/>
                    </a:lnTo>
                    <a:lnTo>
                      <a:pt x="19" y="88"/>
                    </a:lnTo>
                    <a:lnTo>
                      <a:pt x="25" y="91"/>
                    </a:lnTo>
                    <a:lnTo>
                      <a:pt x="31" y="91"/>
                    </a:lnTo>
                    <a:lnTo>
                      <a:pt x="38" y="93"/>
                    </a:lnTo>
                    <a:lnTo>
                      <a:pt x="44" y="94"/>
                    </a:lnTo>
                    <a:lnTo>
                      <a:pt x="49" y="94"/>
                    </a:lnTo>
                    <a:lnTo>
                      <a:pt x="56" y="94"/>
                    </a:lnTo>
                    <a:lnTo>
                      <a:pt x="62" y="95"/>
                    </a:lnTo>
                    <a:lnTo>
                      <a:pt x="70" y="91"/>
                    </a:lnTo>
                    <a:lnTo>
                      <a:pt x="76" y="90"/>
                    </a:lnTo>
                    <a:lnTo>
                      <a:pt x="83" y="88"/>
                    </a:lnTo>
                    <a:lnTo>
                      <a:pt x="89" y="85"/>
                    </a:lnTo>
                    <a:lnTo>
                      <a:pt x="93" y="85"/>
                    </a:lnTo>
                    <a:lnTo>
                      <a:pt x="102" y="82"/>
                    </a:lnTo>
                    <a:lnTo>
                      <a:pt x="107" y="79"/>
                    </a:lnTo>
                    <a:lnTo>
                      <a:pt x="111" y="78"/>
                    </a:lnTo>
                    <a:lnTo>
                      <a:pt x="115" y="73"/>
                    </a:lnTo>
                    <a:lnTo>
                      <a:pt x="120" y="71"/>
                    </a:lnTo>
                    <a:lnTo>
                      <a:pt x="128" y="69"/>
                    </a:lnTo>
                    <a:lnTo>
                      <a:pt x="132" y="65"/>
                    </a:lnTo>
                    <a:lnTo>
                      <a:pt x="140" y="61"/>
                    </a:lnTo>
                    <a:lnTo>
                      <a:pt x="144" y="55"/>
                    </a:lnTo>
                    <a:lnTo>
                      <a:pt x="150" y="51"/>
                    </a:lnTo>
                    <a:lnTo>
                      <a:pt x="155" y="44"/>
                    </a:lnTo>
                    <a:lnTo>
                      <a:pt x="158" y="41"/>
                    </a:lnTo>
                    <a:lnTo>
                      <a:pt x="163" y="35"/>
                    </a:lnTo>
                    <a:lnTo>
                      <a:pt x="164" y="29"/>
                    </a:lnTo>
                    <a:lnTo>
                      <a:pt x="165" y="24"/>
                    </a:lnTo>
                    <a:lnTo>
                      <a:pt x="169" y="17"/>
                    </a:lnTo>
                    <a:lnTo>
                      <a:pt x="168" y="12"/>
                    </a:lnTo>
                    <a:lnTo>
                      <a:pt x="169" y="8"/>
                    </a:lnTo>
                    <a:lnTo>
                      <a:pt x="167" y="5"/>
                    </a:lnTo>
                    <a:lnTo>
                      <a:pt x="167" y="2"/>
                    </a:lnTo>
                    <a:lnTo>
                      <a:pt x="165" y="0"/>
                    </a:lnTo>
                  </a:path>
                </a:pathLst>
              </a:custGeom>
              <a:solidFill>
                <a:srgbClr val="E6C000"/>
              </a:solidFill>
              <a:ln w="12700" cap="rnd">
                <a:solidFill>
                  <a:schemeClr val="tx2"/>
                </a:solidFill>
                <a:round/>
                <a:headEnd/>
                <a:tailEnd/>
              </a:ln>
            </p:spPr>
            <p:txBody>
              <a:bodyPr/>
              <a:lstStyle/>
              <a:p>
                <a:endParaRPr lang="fr-FR"/>
              </a:p>
            </p:txBody>
          </p:sp>
          <p:sp>
            <p:nvSpPr>
              <p:cNvPr id="55494" name="Freeform 53"/>
              <p:cNvSpPr>
                <a:spLocks/>
              </p:cNvSpPr>
              <p:nvPr/>
            </p:nvSpPr>
            <p:spPr bwMode="auto">
              <a:xfrm>
                <a:off x="3139" y="1634"/>
                <a:ext cx="183" cy="105"/>
              </a:xfrm>
              <a:custGeom>
                <a:avLst/>
                <a:gdLst>
                  <a:gd name="T0" fmla="*/ 176 w 183"/>
                  <a:gd name="T1" fmla="*/ 7 h 105"/>
                  <a:gd name="T2" fmla="*/ 172 w 183"/>
                  <a:gd name="T3" fmla="*/ 24 h 105"/>
                  <a:gd name="T4" fmla="*/ 168 w 183"/>
                  <a:gd name="T5" fmla="*/ 35 h 105"/>
                  <a:gd name="T6" fmla="*/ 158 w 183"/>
                  <a:gd name="T7" fmla="*/ 48 h 105"/>
                  <a:gd name="T8" fmla="*/ 146 w 183"/>
                  <a:gd name="T9" fmla="*/ 56 h 105"/>
                  <a:gd name="T10" fmla="*/ 135 w 183"/>
                  <a:gd name="T11" fmla="*/ 67 h 105"/>
                  <a:gd name="T12" fmla="*/ 122 w 183"/>
                  <a:gd name="T13" fmla="*/ 73 h 105"/>
                  <a:gd name="T14" fmla="*/ 114 w 183"/>
                  <a:gd name="T15" fmla="*/ 80 h 105"/>
                  <a:gd name="T16" fmla="*/ 102 w 183"/>
                  <a:gd name="T17" fmla="*/ 85 h 105"/>
                  <a:gd name="T18" fmla="*/ 89 w 183"/>
                  <a:gd name="T19" fmla="*/ 91 h 105"/>
                  <a:gd name="T20" fmla="*/ 77 w 183"/>
                  <a:gd name="T21" fmla="*/ 88 h 105"/>
                  <a:gd name="T22" fmla="*/ 59 w 183"/>
                  <a:gd name="T23" fmla="*/ 93 h 105"/>
                  <a:gd name="T24" fmla="*/ 47 w 183"/>
                  <a:gd name="T25" fmla="*/ 93 h 105"/>
                  <a:gd name="T26" fmla="*/ 30 w 183"/>
                  <a:gd name="T27" fmla="*/ 90 h 105"/>
                  <a:gd name="T28" fmla="*/ 16 w 183"/>
                  <a:gd name="T29" fmla="*/ 84 h 105"/>
                  <a:gd name="T30" fmla="*/ 5 w 183"/>
                  <a:gd name="T31" fmla="*/ 75 h 105"/>
                  <a:gd name="T32" fmla="*/ 2 w 183"/>
                  <a:gd name="T33" fmla="*/ 77 h 105"/>
                  <a:gd name="T34" fmla="*/ 6 w 183"/>
                  <a:gd name="T35" fmla="*/ 85 h 105"/>
                  <a:gd name="T36" fmla="*/ 14 w 183"/>
                  <a:gd name="T37" fmla="*/ 91 h 105"/>
                  <a:gd name="T38" fmla="*/ 23 w 183"/>
                  <a:gd name="T39" fmla="*/ 96 h 105"/>
                  <a:gd name="T40" fmla="*/ 37 w 183"/>
                  <a:gd name="T41" fmla="*/ 99 h 105"/>
                  <a:gd name="T42" fmla="*/ 50 w 183"/>
                  <a:gd name="T43" fmla="*/ 100 h 105"/>
                  <a:gd name="T44" fmla="*/ 63 w 183"/>
                  <a:gd name="T45" fmla="*/ 104 h 105"/>
                  <a:gd name="T46" fmla="*/ 78 w 183"/>
                  <a:gd name="T47" fmla="*/ 100 h 105"/>
                  <a:gd name="T48" fmla="*/ 92 w 183"/>
                  <a:gd name="T49" fmla="*/ 98 h 105"/>
                  <a:gd name="T50" fmla="*/ 105 w 183"/>
                  <a:gd name="T51" fmla="*/ 92 h 105"/>
                  <a:gd name="T52" fmla="*/ 117 w 183"/>
                  <a:gd name="T53" fmla="*/ 90 h 105"/>
                  <a:gd name="T54" fmla="*/ 127 w 183"/>
                  <a:gd name="T55" fmla="*/ 84 h 105"/>
                  <a:gd name="T56" fmla="*/ 139 w 183"/>
                  <a:gd name="T57" fmla="*/ 75 h 105"/>
                  <a:gd name="T58" fmla="*/ 151 w 183"/>
                  <a:gd name="T59" fmla="*/ 67 h 105"/>
                  <a:gd name="T60" fmla="*/ 162 w 183"/>
                  <a:gd name="T61" fmla="*/ 55 h 105"/>
                  <a:gd name="T62" fmla="*/ 170 w 183"/>
                  <a:gd name="T63" fmla="*/ 47 h 105"/>
                  <a:gd name="T64" fmla="*/ 177 w 183"/>
                  <a:gd name="T65" fmla="*/ 33 h 105"/>
                  <a:gd name="T66" fmla="*/ 181 w 183"/>
                  <a:gd name="T67" fmla="*/ 20 h 105"/>
                  <a:gd name="T68" fmla="*/ 180 w 183"/>
                  <a:gd name="T69" fmla="*/ 8 h 105"/>
                  <a:gd name="T70" fmla="*/ 177 w 183"/>
                  <a:gd name="T71" fmla="*/ 2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3"/>
                  <a:gd name="T109" fmla="*/ 0 h 105"/>
                  <a:gd name="T110" fmla="*/ 183 w 183"/>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3" h="105">
                    <a:moveTo>
                      <a:pt x="176" y="0"/>
                    </a:moveTo>
                    <a:lnTo>
                      <a:pt x="176" y="7"/>
                    </a:lnTo>
                    <a:lnTo>
                      <a:pt x="176" y="16"/>
                    </a:lnTo>
                    <a:lnTo>
                      <a:pt x="172" y="24"/>
                    </a:lnTo>
                    <a:lnTo>
                      <a:pt x="171" y="27"/>
                    </a:lnTo>
                    <a:lnTo>
                      <a:pt x="168" y="35"/>
                    </a:lnTo>
                    <a:lnTo>
                      <a:pt x="162" y="41"/>
                    </a:lnTo>
                    <a:lnTo>
                      <a:pt x="158" y="48"/>
                    </a:lnTo>
                    <a:lnTo>
                      <a:pt x="153" y="50"/>
                    </a:lnTo>
                    <a:lnTo>
                      <a:pt x="146" y="56"/>
                    </a:lnTo>
                    <a:lnTo>
                      <a:pt x="142" y="61"/>
                    </a:lnTo>
                    <a:lnTo>
                      <a:pt x="135" y="67"/>
                    </a:lnTo>
                    <a:lnTo>
                      <a:pt x="131" y="68"/>
                    </a:lnTo>
                    <a:lnTo>
                      <a:pt x="122" y="73"/>
                    </a:lnTo>
                    <a:lnTo>
                      <a:pt x="119" y="78"/>
                    </a:lnTo>
                    <a:lnTo>
                      <a:pt x="114" y="80"/>
                    </a:lnTo>
                    <a:lnTo>
                      <a:pt x="108" y="82"/>
                    </a:lnTo>
                    <a:lnTo>
                      <a:pt x="102" y="85"/>
                    </a:lnTo>
                    <a:lnTo>
                      <a:pt x="97" y="87"/>
                    </a:lnTo>
                    <a:lnTo>
                      <a:pt x="89" y="91"/>
                    </a:lnTo>
                    <a:lnTo>
                      <a:pt x="83" y="90"/>
                    </a:lnTo>
                    <a:lnTo>
                      <a:pt x="77" y="88"/>
                    </a:lnTo>
                    <a:lnTo>
                      <a:pt x="68" y="92"/>
                    </a:lnTo>
                    <a:lnTo>
                      <a:pt x="59" y="93"/>
                    </a:lnTo>
                    <a:lnTo>
                      <a:pt x="53" y="93"/>
                    </a:lnTo>
                    <a:lnTo>
                      <a:pt x="47" y="93"/>
                    </a:lnTo>
                    <a:lnTo>
                      <a:pt x="36" y="91"/>
                    </a:lnTo>
                    <a:lnTo>
                      <a:pt x="30" y="90"/>
                    </a:lnTo>
                    <a:lnTo>
                      <a:pt x="22" y="87"/>
                    </a:lnTo>
                    <a:lnTo>
                      <a:pt x="16" y="84"/>
                    </a:lnTo>
                    <a:lnTo>
                      <a:pt x="11" y="80"/>
                    </a:lnTo>
                    <a:lnTo>
                      <a:pt x="5" y="75"/>
                    </a:lnTo>
                    <a:lnTo>
                      <a:pt x="0" y="72"/>
                    </a:lnTo>
                    <a:lnTo>
                      <a:pt x="2" y="77"/>
                    </a:lnTo>
                    <a:lnTo>
                      <a:pt x="4" y="80"/>
                    </a:lnTo>
                    <a:lnTo>
                      <a:pt x="6" y="85"/>
                    </a:lnTo>
                    <a:lnTo>
                      <a:pt x="10" y="86"/>
                    </a:lnTo>
                    <a:lnTo>
                      <a:pt x="14" y="91"/>
                    </a:lnTo>
                    <a:lnTo>
                      <a:pt x="19" y="94"/>
                    </a:lnTo>
                    <a:lnTo>
                      <a:pt x="23" y="96"/>
                    </a:lnTo>
                    <a:lnTo>
                      <a:pt x="30" y="99"/>
                    </a:lnTo>
                    <a:lnTo>
                      <a:pt x="37" y="99"/>
                    </a:lnTo>
                    <a:lnTo>
                      <a:pt x="43" y="99"/>
                    </a:lnTo>
                    <a:lnTo>
                      <a:pt x="50" y="100"/>
                    </a:lnTo>
                    <a:lnTo>
                      <a:pt x="57" y="104"/>
                    </a:lnTo>
                    <a:lnTo>
                      <a:pt x="63" y="104"/>
                    </a:lnTo>
                    <a:lnTo>
                      <a:pt x="72" y="100"/>
                    </a:lnTo>
                    <a:lnTo>
                      <a:pt x="78" y="100"/>
                    </a:lnTo>
                    <a:lnTo>
                      <a:pt x="86" y="98"/>
                    </a:lnTo>
                    <a:lnTo>
                      <a:pt x="92" y="98"/>
                    </a:lnTo>
                    <a:lnTo>
                      <a:pt x="98" y="96"/>
                    </a:lnTo>
                    <a:lnTo>
                      <a:pt x="105" y="92"/>
                    </a:lnTo>
                    <a:lnTo>
                      <a:pt x="111" y="92"/>
                    </a:lnTo>
                    <a:lnTo>
                      <a:pt x="117" y="90"/>
                    </a:lnTo>
                    <a:lnTo>
                      <a:pt x="122" y="85"/>
                    </a:lnTo>
                    <a:lnTo>
                      <a:pt x="127" y="84"/>
                    </a:lnTo>
                    <a:lnTo>
                      <a:pt x="135" y="79"/>
                    </a:lnTo>
                    <a:lnTo>
                      <a:pt x="139" y="75"/>
                    </a:lnTo>
                    <a:lnTo>
                      <a:pt x="145" y="73"/>
                    </a:lnTo>
                    <a:lnTo>
                      <a:pt x="151" y="67"/>
                    </a:lnTo>
                    <a:lnTo>
                      <a:pt x="156" y="62"/>
                    </a:lnTo>
                    <a:lnTo>
                      <a:pt x="162" y="55"/>
                    </a:lnTo>
                    <a:lnTo>
                      <a:pt x="166" y="51"/>
                    </a:lnTo>
                    <a:lnTo>
                      <a:pt x="170" y="47"/>
                    </a:lnTo>
                    <a:lnTo>
                      <a:pt x="174" y="39"/>
                    </a:lnTo>
                    <a:lnTo>
                      <a:pt x="177" y="33"/>
                    </a:lnTo>
                    <a:lnTo>
                      <a:pt x="177" y="27"/>
                    </a:lnTo>
                    <a:lnTo>
                      <a:pt x="181" y="20"/>
                    </a:lnTo>
                    <a:lnTo>
                      <a:pt x="182" y="13"/>
                    </a:lnTo>
                    <a:lnTo>
                      <a:pt x="180" y="8"/>
                    </a:lnTo>
                    <a:lnTo>
                      <a:pt x="178" y="6"/>
                    </a:lnTo>
                    <a:lnTo>
                      <a:pt x="177" y="2"/>
                    </a:lnTo>
                    <a:lnTo>
                      <a:pt x="17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95" name="Freeform 54"/>
              <p:cNvSpPr>
                <a:spLocks/>
              </p:cNvSpPr>
              <p:nvPr/>
            </p:nvSpPr>
            <p:spPr bwMode="auto">
              <a:xfrm>
                <a:off x="2569" y="1365"/>
                <a:ext cx="1292" cy="554"/>
              </a:xfrm>
              <a:custGeom>
                <a:avLst/>
                <a:gdLst>
                  <a:gd name="T0" fmla="*/ 2 w 1292"/>
                  <a:gd name="T1" fmla="*/ 512 h 555"/>
                  <a:gd name="T2" fmla="*/ 0 w 1292"/>
                  <a:gd name="T3" fmla="*/ 505 h 555"/>
                  <a:gd name="T4" fmla="*/ 632 w 1292"/>
                  <a:gd name="T5" fmla="*/ 246 h 555"/>
                  <a:gd name="T6" fmla="*/ 1289 w 1292"/>
                  <a:gd name="T7" fmla="*/ 0 h 555"/>
                  <a:gd name="T8" fmla="*/ 1291 w 1292"/>
                  <a:gd name="T9" fmla="*/ 7 h 555"/>
                  <a:gd name="T10" fmla="*/ 637 w 1292"/>
                  <a:gd name="T11" fmla="*/ 257 h 555"/>
                  <a:gd name="T12" fmla="*/ 2 w 1292"/>
                  <a:gd name="T13" fmla="*/ 512 h 555"/>
                  <a:gd name="T14" fmla="*/ 0 60000 65536"/>
                  <a:gd name="T15" fmla="*/ 0 60000 65536"/>
                  <a:gd name="T16" fmla="*/ 0 60000 65536"/>
                  <a:gd name="T17" fmla="*/ 0 60000 65536"/>
                  <a:gd name="T18" fmla="*/ 0 60000 65536"/>
                  <a:gd name="T19" fmla="*/ 0 60000 65536"/>
                  <a:gd name="T20" fmla="*/ 0 60000 65536"/>
                  <a:gd name="T21" fmla="*/ 0 w 1292"/>
                  <a:gd name="T22" fmla="*/ 0 h 555"/>
                  <a:gd name="T23" fmla="*/ 1292 w 129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2" h="555">
                    <a:moveTo>
                      <a:pt x="2" y="554"/>
                    </a:moveTo>
                    <a:lnTo>
                      <a:pt x="0" y="547"/>
                    </a:lnTo>
                    <a:lnTo>
                      <a:pt x="632" y="246"/>
                    </a:lnTo>
                    <a:lnTo>
                      <a:pt x="1289" y="0"/>
                    </a:lnTo>
                    <a:lnTo>
                      <a:pt x="1291" y="7"/>
                    </a:lnTo>
                    <a:lnTo>
                      <a:pt x="637" y="257"/>
                    </a:lnTo>
                    <a:lnTo>
                      <a:pt x="2" y="554"/>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96" name="Freeform 55"/>
              <p:cNvSpPr>
                <a:spLocks/>
              </p:cNvSpPr>
              <p:nvPr/>
            </p:nvSpPr>
            <p:spPr bwMode="auto">
              <a:xfrm>
                <a:off x="2580" y="1368"/>
                <a:ext cx="1292" cy="572"/>
              </a:xfrm>
              <a:custGeom>
                <a:avLst/>
                <a:gdLst>
                  <a:gd name="T0" fmla="*/ 1170 w 1292"/>
                  <a:gd name="T1" fmla="*/ 88 h 572"/>
                  <a:gd name="T2" fmla="*/ 1291 w 1292"/>
                  <a:gd name="T3" fmla="*/ 28 h 572"/>
                  <a:gd name="T4" fmla="*/ 1279 w 1292"/>
                  <a:gd name="T5" fmla="*/ 0 h 572"/>
                  <a:gd name="T6" fmla="*/ 631 w 1292"/>
                  <a:gd name="T7" fmla="*/ 251 h 572"/>
                  <a:gd name="T8" fmla="*/ 0 w 1292"/>
                  <a:gd name="T9" fmla="*/ 543 h 572"/>
                  <a:gd name="T10" fmla="*/ 12 w 1292"/>
                  <a:gd name="T11" fmla="*/ 571 h 572"/>
                  <a:gd name="T12" fmla="*/ 134 w 1292"/>
                  <a:gd name="T13" fmla="*/ 527 h 572"/>
                  <a:gd name="T14" fmla="*/ 568 w 1292"/>
                  <a:gd name="T15" fmla="*/ 343 h 572"/>
                  <a:gd name="T16" fmla="*/ 566 w 1292"/>
                  <a:gd name="T17" fmla="*/ 338 h 572"/>
                  <a:gd name="T18" fmla="*/ 565 w 1292"/>
                  <a:gd name="T19" fmla="*/ 336 h 572"/>
                  <a:gd name="T20" fmla="*/ 563 w 1292"/>
                  <a:gd name="T21" fmla="*/ 330 h 572"/>
                  <a:gd name="T22" fmla="*/ 560 w 1292"/>
                  <a:gd name="T23" fmla="*/ 325 h 572"/>
                  <a:gd name="T24" fmla="*/ 560 w 1292"/>
                  <a:gd name="T25" fmla="*/ 318 h 572"/>
                  <a:gd name="T26" fmla="*/ 562 w 1292"/>
                  <a:gd name="T27" fmla="*/ 313 h 572"/>
                  <a:gd name="T28" fmla="*/ 564 w 1292"/>
                  <a:gd name="T29" fmla="*/ 309 h 572"/>
                  <a:gd name="T30" fmla="*/ 566 w 1292"/>
                  <a:gd name="T31" fmla="*/ 306 h 572"/>
                  <a:gd name="T32" fmla="*/ 571 w 1292"/>
                  <a:gd name="T33" fmla="*/ 299 h 572"/>
                  <a:gd name="T34" fmla="*/ 574 w 1292"/>
                  <a:gd name="T35" fmla="*/ 295 h 572"/>
                  <a:gd name="T36" fmla="*/ 698 w 1292"/>
                  <a:gd name="T37" fmla="*/ 242 h 572"/>
                  <a:gd name="T38" fmla="*/ 705 w 1292"/>
                  <a:gd name="T39" fmla="*/ 244 h 572"/>
                  <a:gd name="T40" fmla="*/ 713 w 1292"/>
                  <a:gd name="T41" fmla="*/ 244 h 572"/>
                  <a:gd name="T42" fmla="*/ 720 w 1292"/>
                  <a:gd name="T43" fmla="*/ 246 h 572"/>
                  <a:gd name="T44" fmla="*/ 723 w 1292"/>
                  <a:gd name="T45" fmla="*/ 247 h 572"/>
                  <a:gd name="T46" fmla="*/ 726 w 1292"/>
                  <a:gd name="T47" fmla="*/ 251 h 572"/>
                  <a:gd name="T48" fmla="*/ 732 w 1292"/>
                  <a:gd name="T49" fmla="*/ 254 h 572"/>
                  <a:gd name="T50" fmla="*/ 734 w 1292"/>
                  <a:gd name="T51" fmla="*/ 259 h 572"/>
                  <a:gd name="T52" fmla="*/ 737 w 1292"/>
                  <a:gd name="T53" fmla="*/ 263 h 572"/>
                  <a:gd name="T54" fmla="*/ 739 w 1292"/>
                  <a:gd name="T55" fmla="*/ 268 h 572"/>
                  <a:gd name="T56" fmla="*/ 738 w 1292"/>
                  <a:gd name="T57" fmla="*/ 271 h 572"/>
                  <a:gd name="T58" fmla="*/ 1170 w 1292"/>
                  <a:gd name="T59" fmla="*/ 88 h 5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2"/>
                  <a:gd name="T91" fmla="*/ 0 h 572"/>
                  <a:gd name="T92" fmla="*/ 1292 w 1292"/>
                  <a:gd name="T93" fmla="*/ 572 h 5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2" h="572">
                    <a:moveTo>
                      <a:pt x="1170" y="88"/>
                    </a:moveTo>
                    <a:lnTo>
                      <a:pt x="1291" y="28"/>
                    </a:lnTo>
                    <a:lnTo>
                      <a:pt x="1279" y="0"/>
                    </a:lnTo>
                    <a:lnTo>
                      <a:pt x="631" y="251"/>
                    </a:lnTo>
                    <a:lnTo>
                      <a:pt x="0" y="543"/>
                    </a:lnTo>
                    <a:lnTo>
                      <a:pt x="12" y="571"/>
                    </a:lnTo>
                    <a:lnTo>
                      <a:pt x="134" y="527"/>
                    </a:lnTo>
                    <a:lnTo>
                      <a:pt x="568" y="343"/>
                    </a:lnTo>
                    <a:lnTo>
                      <a:pt x="566" y="338"/>
                    </a:lnTo>
                    <a:lnTo>
                      <a:pt x="565" y="336"/>
                    </a:lnTo>
                    <a:lnTo>
                      <a:pt x="563" y="330"/>
                    </a:lnTo>
                    <a:lnTo>
                      <a:pt x="560" y="325"/>
                    </a:lnTo>
                    <a:lnTo>
                      <a:pt x="560" y="318"/>
                    </a:lnTo>
                    <a:lnTo>
                      <a:pt x="562" y="313"/>
                    </a:lnTo>
                    <a:lnTo>
                      <a:pt x="564" y="309"/>
                    </a:lnTo>
                    <a:lnTo>
                      <a:pt x="566" y="306"/>
                    </a:lnTo>
                    <a:lnTo>
                      <a:pt x="571" y="299"/>
                    </a:lnTo>
                    <a:lnTo>
                      <a:pt x="574" y="295"/>
                    </a:lnTo>
                    <a:lnTo>
                      <a:pt x="698" y="242"/>
                    </a:lnTo>
                    <a:lnTo>
                      <a:pt x="705" y="244"/>
                    </a:lnTo>
                    <a:lnTo>
                      <a:pt x="713" y="244"/>
                    </a:lnTo>
                    <a:lnTo>
                      <a:pt x="720" y="246"/>
                    </a:lnTo>
                    <a:lnTo>
                      <a:pt x="723" y="247"/>
                    </a:lnTo>
                    <a:lnTo>
                      <a:pt x="726" y="251"/>
                    </a:lnTo>
                    <a:lnTo>
                      <a:pt x="732" y="254"/>
                    </a:lnTo>
                    <a:lnTo>
                      <a:pt x="734" y="259"/>
                    </a:lnTo>
                    <a:lnTo>
                      <a:pt x="737" y="263"/>
                    </a:lnTo>
                    <a:lnTo>
                      <a:pt x="739" y="268"/>
                    </a:lnTo>
                    <a:lnTo>
                      <a:pt x="738" y="271"/>
                    </a:lnTo>
                    <a:lnTo>
                      <a:pt x="1170" y="88"/>
                    </a:lnTo>
                  </a:path>
                </a:pathLst>
              </a:custGeom>
              <a:solidFill>
                <a:srgbClr val="FFD900"/>
              </a:solidFill>
              <a:ln w="12700" cap="rnd">
                <a:solidFill>
                  <a:schemeClr val="tx2"/>
                </a:solidFill>
                <a:round/>
                <a:headEnd/>
                <a:tailEnd/>
              </a:ln>
            </p:spPr>
            <p:txBody>
              <a:bodyPr/>
              <a:lstStyle/>
              <a:p>
                <a:endParaRPr lang="fr-FR"/>
              </a:p>
            </p:txBody>
          </p:sp>
          <p:sp>
            <p:nvSpPr>
              <p:cNvPr id="55497" name="Freeform 56"/>
              <p:cNvSpPr>
                <a:spLocks/>
              </p:cNvSpPr>
              <p:nvPr/>
            </p:nvSpPr>
            <p:spPr bwMode="auto">
              <a:xfrm>
                <a:off x="2720" y="1464"/>
                <a:ext cx="1036" cy="437"/>
              </a:xfrm>
              <a:custGeom>
                <a:avLst/>
                <a:gdLst>
                  <a:gd name="T0" fmla="*/ 627 w 1036"/>
                  <a:gd name="T1" fmla="*/ 150 h 440"/>
                  <a:gd name="T2" fmla="*/ 630 w 1036"/>
                  <a:gd name="T3" fmla="*/ 166 h 440"/>
                  <a:gd name="T4" fmla="*/ 628 w 1036"/>
                  <a:gd name="T5" fmla="*/ 179 h 440"/>
                  <a:gd name="T6" fmla="*/ 626 w 1036"/>
                  <a:gd name="T7" fmla="*/ 187 h 440"/>
                  <a:gd name="T8" fmla="*/ 617 w 1036"/>
                  <a:gd name="T9" fmla="*/ 194 h 440"/>
                  <a:gd name="T10" fmla="*/ 608 w 1036"/>
                  <a:gd name="T11" fmla="*/ 202 h 440"/>
                  <a:gd name="T12" fmla="*/ 592 w 1036"/>
                  <a:gd name="T13" fmla="*/ 209 h 440"/>
                  <a:gd name="T14" fmla="*/ 575 w 1036"/>
                  <a:gd name="T15" fmla="*/ 216 h 440"/>
                  <a:gd name="T16" fmla="*/ 555 w 1036"/>
                  <a:gd name="T17" fmla="*/ 221 h 440"/>
                  <a:gd name="T18" fmla="*/ 539 w 1036"/>
                  <a:gd name="T19" fmla="*/ 228 h 440"/>
                  <a:gd name="T20" fmla="*/ 519 w 1036"/>
                  <a:gd name="T21" fmla="*/ 234 h 440"/>
                  <a:gd name="T22" fmla="*/ 499 w 1036"/>
                  <a:gd name="T23" fmla="*/ 234 h 440"/>
                  <a:gd name="T24" fmla="*/ 480 w 1036"/>
                  <a:gd name="T25" fmla="*/ 233 h 440"/>
                  <a:gd name="T26" fmla="*/ 462 w 1036"/>
                  <a:gd name="T27" fmla="*/ 229 h 440"/>
                  <a:gd name="T28" fmla="*/ 447 w 1036"/>
                  <a:gd name="T29" fmla="*/ 223 h 440"/>
                  <a:gd name="T30" fmla="*/ 433 w 1036"/>
                  <a:gd name="T31" fmla="*/ 216 h 440"/>
                  <a:gd name="T32" fmla="*/ 421 w 1036"/>
                  <a:gd name="T33" fmla="*/ 207 h 440"/>
                  <a:gd name="T34" fmla="*/ 432 w 1036"/>
                  <a:gd name="T35" fmla="*/ 195 h 440"/>
                  <a:gd name="T36" fmla="*/ 439 w 1036"/>
                  <a:gd name="T37" fmla="*/ 198 h 440"/>
                  <a:gd name="T38" fmla="*/ 451 w 1036"/>
                  <a:gd name="T39" fmla="*/ 200 h 440"/>
                  <a:gd name="T40" fmla="*/ 462 w 1036"/>
                  <a:gd name="T41" fmla="*/ 202 h 440"/>
                  <a:gd name="T42" fmla="*/ 479 w 1036"/>
                  <a:gd name="T43" fmla="*/ 202 h 440"/>
                  <a:gd name="T44" fmla="*/ 498 w 1036"/>
                  <a:gd name="T45" fmla="*/ 202 h 440"/>
                  <a:gd name="T46" fmla="*/ 514 w 1036"/>
                  <a:gd name="T47" fmla="*/ 199 h 440"/>
                  <a:gd name="T48" fmla="*/ 534 w 1036"/>
                  <a:gd name="T49" fmla="*/ 195 h 440"/>
                  <a:gd name="T50" fmla="*/ 549 w 1036"/>
                  <a:gd name="T51" fmla="*/ 192 h 440"/>
                  <a:gd name="T52" fmla="*/ 567 w 1036"/>
                  <a:gd name="T53" fmla="*/ 187 h 440"/>
                  <a:gd name="T54" fmla="*/ 578 w 1036"/>
                  <a:gd name="T55" fmla="*/ 182 h 440"/>
                  <a:gd name="T56" fmla="*/ 588 w 1036"/>
                  <a:gd name="T57" fmla="*/ 175 h 440"/>
                  <a:gd name="T58" fmla="*/ 596 w 1036"/>
                  <a:gd name="T59" fmla="*/ 163 h 440"/>
                  <a:gd name="T60" fmla="*/ 600 w 1036"/>
                  <a:gd name="T61" fmla="*/ 154 h 440"/>
                  <a:gd name="T62" fmla="*/ 603 w 1036"/>
                  <a:gd name="T63" fmla="*/ 144 h 440"/>
                  <a:gd name="T64" fmla="*/ 1035 w 1036"/>
                  <a:gd name="T65" fmla="*/ 0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6"/>
                  <a:gd name="T100" fmla="*/ 0 h 440"/>
                  <a:gd name="T101" fmla="*/ 1036 w 1036"/>
                  <a:gd name="T102" fmla="*/ 440 h 4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6" h="440">
                    <a:moveTo>
                      <a:pt x="1035" y="0"/>
                    </a:moveTo>
                    <a:lnTo>
                      <a:pt x="627" y="192"/>
                    </a:lnTo>
                    <a:lnTo>
                      <a:pt x="628" y="200"/>
                    </a:lnTo>
                    <a:lnTo>
                      <a:pt x="630" y="208"/>
                    </a:lnTo>
                    <a:lnTo>
                      <a:pt x="630" y="214"/>
                    </a:lnTo>
                    <a:lnTo>
                      <a:pt x="628" y="223"/>
                    </a:lnTo>
                    <a:lnTo>
                      <a:pt x="628" y="231"/>
                    </a:lnTo>
                    <a:lnTo>
                      <a:pt x="626" y="239"/>
                    </a:lnTo>
                    <a:lnTo>
                      <a:pt x="622" y="246"/>
                    </a:lnTo>
                    <a:lnTo>
                      <a:pt x="617" y="253"/>
                    </a:lnTo>
                    <a:lnTo>
                      <a:pt x="610" y="261"/>
                    </a:lnTo>
                    <a:lnTo>
                      <a:pt x="608" y="269"/>
                    </a:lnTo>
                    <a:lnTo>
                      <a:pt x="599" y="278"/>
                    </a:lnTo>
                    <a:lnTo>
                      <a:pt x="592" y="283"/>
                    </a:lnTo>
                    <a:lnTo>
                      <a:pt x="582" y="290"/>
                    </a:lnTo>
                    <a:lnTo>
                      <a:pt x="575" y="296"/>
                    </a:lnTo>
                    <a:lnTo>
                      <a:pt x="566" y="301"/>
                    </a:lnTo>
                    <a:lnTo>
                      <a:pt x="555" y="305"/>
                    </a:lnTo>
                    <a:lnTo>
                      <a:pt x="546" y="308"/>
                    </a:lnTo>
                    <a:lnTo>
                      <a:pt x="539" y="312"/>
                    </a:lnTo>
                    <a:lnTo>
                      <a:pt x="528" y="313"/>
                    </a:lnTo>
                    <a:lnTo>
                      <a:pt x="519" y="318"/>
                    </a:lnTo>
                    <a:lnTo>
                      <a:pt x="510" y="318"/>
                    </a:lnTo>
                    <a:lnTo>
                      <a:pt x="499" y="318"/>
                    </a:lnTo>
                    <a:lnTo>
                      <a:pt x="491" y="318"/>
                    </a:lnTo>
                    <a:lnTo>
                      <a:pt x="480" y="317"/>
                    </a:lnTo>
                    <a:lnTo>
                      <a:pt x="473" y="314"/>
                    </a:lnTo>
                    <a:lnTo>
                      <a:pt x="462" y="313"/>
                    </a:lnTo>
                    <a:lnTo>
                      <a:pt x="455" y="311"/>
                    </a:lnTo>
                    <a:lnTo>
                      <a:pt x="447" y="307"/>
                    </a:lnTo>
                    <a:lnTo>
                      <a:pt x="438" y="301"/>
                    </a:lnTo>
                    <a:lnTo>
                      <a:pt x="433" y="296"/>
                    </a:lnTo>
                    <a:lnTo>
                      <a:pt x="426" y="289"/>
                    </a:lnTo>
                    <a:lnTo>
                      <a:pt x="421" y="279"/>
                    </a:lnTo>
                    <a:lnTo>
                      <a:pt x="0" y="439"/>
                    </a:lnTo>
                    <a:lnTo>
                      <a:pt x="432" y="255"/>
                    </a:lnTo>
                    <a:lnTo>
                      <a:pt x="436" y="260"/>
                    </a:lnTo>
                    <a:lnTo>
                      <a:pt x="439" y="260"/>
                    </a:lnTo>
                    <a:lnTo>
                      <a:pt x="447" y="263"/>
                    </a:lnTo>
                    <a:lnTo>
                      <a:pt x="451" y="264"/>
                    </a:lnTo>
                    <a:lnTo>
                      <a:pt x="459" y="266"/>
                    </a:lnTo>
                    <a:lnTo>
                      <a:pt x="462" y="269"/>
                    </a:lnTo>
                    <a:lnTo>
                      <a:pt x="473" y="266"/>
                    </a:lnTo>
                    <a:lnTo>
                      <a:pt x="479" y="269"/>
                    </a:lnTo>
                    <a:lnTo>
                      <a:pt x="489" y="267"/>
                    </a:lnTo>
                    <a:lnTo>
                      <a:pt x="498" y="269"/>
                    </a:lnTo>
                    <a:lnTo>
                      <a:pt x="507" y="265"/>
                    </a:lnTo>
                    <a:lnTo>
                      <a:pt x="514" y="263"/>
                    </a:lnTo>
                    <a:lnTo>
                      <a:pt x="521" y="259"/>
                    </a:lnTo>
                    <a:lnTo>
                      <a:pt x="534" y="255"/>
                    </a:lnTo>
                    <a:lnTo>
                      <a:pt x="542" y="253"/>
                    </a:lnTo>
                    <a:lnTo>
                      <a:pt x="549" y="248"/>
                    </a:lnTo>
                    <a:lnTo>
                      <a:pt x="560" y="243"/>
                    </a:lnTo>
                    <a:lnTo>
                      <a:pt x="567" y="239"/>
                    </a:lnTo>
                    <a:lnTo>
                      <a:pt x="573" y="233"/>
                    </a:lnTo>
                    <a:lnTo>
                      <a:pt x="578" y="228"/>
                    </a:lnTo>
                    <a:lnTo>
                      <a:pt x="585" y="222"/>
                    </a:lnTo>
                    <a:lnTo>
                      <a:pt x="588" y="217"/>
                    </a:lnTo>
                    <a:lnTo>
                      <a:pt x="592" y="214"/>
                    </a:lnTo>
                    <a:lnTo>
                      <a:pt x="596" y="205"/>
                    </a:lnTo>
                    <a:lnTo>
                      <a:pt x="600" y="200"/>
                    </a:lnTo>
                    <a:lnTo>
                      <a:pt x="600" y="196"/>
                    </a:lnTo>
                    <a:lnTo>
                      <a:pt x="600" y="191"/>
                    </a:lnTo>
                    <a:lnTo>
                      <a:pt x="603" y="186"/>
                    </a:lnTo>
                    <a:lnTo>
                      <a:pt x="603" y="184"/>
                    </a:lnTo>
                    <a:lnTo>
                      <a:pt x="1035" y="0"/>
                    </a:lnTo>
                  </a:path>
                </a:pathLst>
              </a:custGeom>
              <a:solidFill>
                <a:srgbClr val="FFD900"/>
              </a:solidFill>
              <a:ln w="12700" cap="rnd">
                <a:solidFill>
                  <a:schemeClr val="tx2"/>
                </a:solidFill>
                <a:round/>
                <a:headEnd/>
                <a:tailEnd/>
              </a:ln>
            </p:spPr>
            <p:txBody>
              <a:bodyPr/>
              <a:lstStyle/>
              <a:p>
                <a:endParaRPr lang="fr-FR"/>
              </a:p>
            </p:txBody>
          </p:sp>
          <p:sp>
            <p:nvSpPr>
              <p:cNvPr id="55498" name="Freeform 57"/>
              <p:cNvSpPr>
                <a:spLocks/>
              </p:cNvSpPr>
              <p:nvPr/>
            </p:nvSpPr>
            <p:spPr bwMode="auto">
              <a:xfrm>
                <a:off x="2571" y="1371"/>
                <a:ext cx="1305" cy="581"/>
              </a:xfrm>
              <a:custGeom>
                <a:avLst/>
                <a:gdLst>
                  <a:gd name="T0" fmla="*/ 702 w 1305"/>
                  <a:gd name="T1" fmla="*/ 408 h 581"/>
                  <a:gd name="T2" fmla="*/ 695 w 1305"/>
                  <a:gd name="T3" fmla="*/ 412 h 581"/>
                  <a:gd name="T4" fmla="*/ 687 w 1305"/>
                  <a:gd name="T5" fmla="*/ 414 h 581"/>
                  <a:gd name="T6" fmla="*/ 677 w 1305"/>
                  <a:gd name="T7" fmla="*/ 417 h 581"/>
                  <a:gd name="T8" fmla="*/ 669 w 1305"/>
                  <a:gd name="T9" fmla="*/ 418 h 581"/>
                  <a:gd name="T10" fmla="*/ 657 w 1305"/>
                  <a:gd name="T11" fmla="*/ 419 h 581"/>
                  <a:gd name="T12" fmla="*/ 648 w 1305"/>
                  <a:gd name="T13" fmla="*/ 420 h 581"/>
                  <a:gd name="T14" fmla="*/ 638 w 1305"/>
                  <a:gd name="T15" fmla="*/ 420 h 581"/>
                  <a:gd name="T16" fmla="*/ 629 w 1305"/>
                  <a:gd name="T17" fmla="*/ 419 h 581"/>
                  <a:gd name="T18" fmla="*/ 618 w 1305"/>
                  <a:gd name="T19" fmla="*/ 417 h 581"/>
                  <a:gd name="T20" fmla="*/ 611 w 1305"/>
                  <a:gd name="T21" fmla="*/ 413 h 581"/>
                  <a:gd name="T22" fmla="*/ 600 w 1305"/>
                  <a:gd name="T23" fmla="*/ 412 h 581"/>
                  <a:gd name="T24" fmla="*/ 592 w 1305"/>
                  <a:gd name="T25" fmla="*/ 406 h 581"/>
                  <a:gd name="T26" fmla="*/ 587 w 1305"/>
                  <a:gd name="T27" fmla="*/ 400 h 581"/>
                  <a:gd name="T28" fmla="*/ 578 w 1305"/>
                  <a:gd name="T29" fmla="*/ 394 h 581"/>
                  <a:gd name="T30" fmla="*/ 569 w 1305"/>
                  <a:gd name="T31" fmla="*/ 384 h 581"/>
                  <a:gd name="T32" fmla="*/ 566 w 1305"/>
                  <a:gd name="T33" fmla="*/ 377 h 581"/>
                  <a:gd name="T34" fmla="*/ 14 w 1305"/>
                  <a:gd name="T35" fmla="*/ 580 h 581"/>
                  <a:gd name="T36" fmla="*/ 0 w 1305"/>
                  <a:gd name="T37" fmla="*/ 548 h 581"/>
                  <a:gd name="T38" fmla="*/ 635 w 1305"/>
                  <a:gd name="T39" fmla="*/ 250 h 581"/>
                  <a:gd name="T40" fmla="*/ 1290 w 1305"/>
                  <a:gd name="T41" fmla="*/ 0 h 581"/>
                  <a:gd name="T42" fmla="*/ 1304 w 1305"/>
                  <a:gd name="T43" fmla="*/ 32 h 581"/>
                  <a:gd name="T44" fmla="*/ 774 w 1305"/>
                  <a:gd name="T45" fmla="*/ 288 h 581"/>
                  <a:gd name="T46" fmla="*/ 778 w 1305"/>
                  <a:gd name="T47" fmla="*/ 295 h 581"/>
                  <a:gd name="T48" fmla="*/ 778 w 1305"/>
                  <a:gd name="T49" fmla="*/ 305 h 581"/>
                  <a:gd name="T50" fmla="*/ 778 w 1305"/>
                  <a:gd name="T51" fmla="*/ 311 h 581"/>
                  <a:gd name="T52" fmla="*/ 777 w 1305"/>
                  <a:gd name="T53" fmla="*/ 321 h 581"/>
                  <a:gd name="T54" fmla="*/ 774 w 1305"/>
                  <a:gd name="T55" fmla="*/ 328 h 581"/>
                  <a:gd name="T56" fmla="*/ 773 w 1305"/>
                  <a:gd name="T57" fmla="*/ 339 h 581"/>
                  <a:gd name="T58" fmla="*/ 770 w 1305"/>
                  <a:gd name="T59" fmla="*/ 346 h 581"/>
                  <a:gd name="T60" fmla="*/ 767 w 1305"/>
                  <a:gd name="T61" fmla="*/ 354 h 581"/>
                  <a:gd name="T62" fmla="*/ 761 w 1305"/>
                  <a:gd name="T63" fmla="*/ 364 h 581"/>
                  <a:gd name="T64" fmla="*/ 755 w 1305"/>
                  <a:gd name="T65" fmla="*/ 370 h 581"/>
                  <a:gd name="T66" fmla="*/ 747 w 1305"/>
                  <a:gd name="T67" fmla="*/ 378 h 581"/>
                  <a:gd name="T68" fmla="*/ 741 w 1305"/>
                  <a:gd name="T69" fmla="*/ 388 h 581"/>
                  <a:gd name="T70" fmla="*/ 734 w 1305"/>
                  <a:gd name="T71" fmla="*/ 393 h 581"/>
                  <a:gd name="T72" fmla="*/ 722 w 1305"/>
                  <a:gd name="T73" fmla="*/ 397 h 581"/>
                  <a:gd name="T74" fmla="*/ 713 w 1305"/>
                  <a:gd name="T75" fmla="*/ 403 h 581"/>
                  <a:gd name="T76" fmla="*/ 702 w 1305"/>
                  <a:gd name="T77" fmla="*/ 408 h 5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5"/>
                  <a:gd name="T118" fmla="*/ 0 h 581"/>
                  <a:gd name="T119" fmla="*/ 1305 w 1305"/>
                  <a:gd name="T120" fmla="*/ 581 h 5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5" h="581">
                    <a:moveTo>
                      <a:pt x="702" y="408"/>
                    </a:moveTo>
                    <a:lnTo>
                      <a:pt x="695" y="412"/>
                    </a:lnTo>
                    <a:lnTo>
                      <a:pt x="687" y="414"/>
                    </a:lnTo>
                    <a:lnTo>
                      <a:pt x="677" y="417"/>
                    </a:lnTo>
                    <a:lnTo>
                      <a:pt x="669" y="418"/>
                    </a:lnTo>
                    <a:lnTo>
                      <a:pt x="657" y="419"/>
                    </a:lnTo>
                    <a:lnTo>
                      <a:pt x="648" y="420"/>
                    </a:lnTo>
                    <a:lnTo>
                      <a:pt x="638" y="420"/>
                    </a:lnTo>
                    <a:lnTo>
                      <a:pt x="629" y="419"/>
                    </a:lnTo>
                    <a:lnTo>
                      <a:pt x="618" y="417"/>
                    </a:lnTo>
                    <a:lnTo>
                      <a:pt x="611" y="413"/>
                    </a:lnTo>
                    <a:lnTo>
                      <a:pt x="600" y="412"/>
                    </a:lnTo>
                    <a:lnTo>
                      <a:pt x="592" y="406"/>
                    </a:lnTo>
                    <a:lnTo>
                      <a:pt x="587" y="400"/>
                    </a:lnTo>
                    <a:lnTo>
                      <a:pt x="578" y="394"/>
                    </a:lnTo>
                    <a:lnTo>
                      <a:pt x="569" y="384"/>
                    </a:lnTo>
                    <a:lnTo>
                      <a:pt x="566" y="377"/>
                    </a:lnTo>
                    <a:lnTo>
                      <a:pt x="14" y="580"/>
                    </a:lnTo>
                    <a:lnTo>
                      <a:pt x="0" y="548"/>
                    </a:lnTo>
                    <a:lnTo>
                      <a:pt x="635" y="250"/>
                    </a:lnTo>
                    <a:lnTo>
                      <a:pt x="1290" y="0"/>
                    </a:lnTo>
                    <a:lnTo>
                      <a:pt x="1304" y="32"/>
                    </a:lnTo>
                    <a:lnTo>
                      <a:pt x="774" y="288"/>
                    </a:lnTo>
                    <a:lnTo>
                      <a:pt x="778" y="295"/>
                    </a:lnTo>
                    <a:lnTo>
                      <a:pt x="778" y="305"/>
                    </a:lnTo>
                    <a:lnTo>
                      <a:pt x="778" y="311"/>
                    </a:lnTo>
                    <a:lnTo>
                      <a:pt x="777" y="321"/>
                    </a:lnTo>
                    <a:lnTo>
                      <a:pt x="774" y="328"/>
                    </a:lnTo>
                    <a:lnTo>
                      <a:pt x="773" y="339"/>
                    </a:lnTo>
                    <a:lnTo>
                      <a:pt x="770" y="346"/>
                    </a:lnTo>
                    <a:lnTo>
                      <a:pt x="767" y="354"/>
                    </a:lnTo>
                    <a:lnTo>
                      <a:pt x="761" y="364"/>
                    </a:lnTo>
                    <a:lnTo>
                      <a:pt x="755" y="370"/>
                    </a:lnTo>
                    <a:lnTo>
                      <a:pt x="747" y="378"/>
                    </a:lnTo>
                    <a:lnTo>
                      <a:pt x="741" y="388"/>
                    </a:lnTo>
                    <a:lnTo>
                      <a:pt x="734" y="393"/>
                    </a:lnTo>
                    <a:lnTo>
                      <a:pt x="722" y="397"/>
                    </a:lnTo>
                    <a:lnTo>
                      <a:pt x="713" y="403"/>
                    </a:lnTo>
                    <a:lnTo>
                      <a:pt x="702" y="40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99" name="Freeform 58"/>
              <p:cNvSpPr>
                <a:spLocks/>
              </p:cNvSpPr>
              <p:nvPr/>
            </p:nvSpPr>
            <p:spPr bwMode="auto">
              <a:xfrm>
                <a:off x="3136" y="1614"/>
                <a:ext cx="185" cy="128"/>
              </a:xfrm>
              <a:custGeom>
                <a:avLst/>
                <a:gdLst>
                  <a:gd name="T0" fmla="*/ 14 w 185"/>
                  <a:gd name="T1" fmla="*/ 135 h 125"/>
                  <a:gd name="T2" fmla="*/ 11 w 185"/>
                  <a:gd name="T3" fmla="*/ 151 h 125"/>
                  <a:gd name="T4" fmla="*/ 7 w 185"/>
                  <a:gd name="T5" fmla="*/ 167 h 125"/>
                  <a:gd name="T6" fmla="*/ 5 w 185"/>
                  <a:gd name="T7" fmla="*/ 187 h 125"/>
                  <a:gd name="T8" fmla="*/ 1 w 185"/>
                  <a:gd name="T9" fmla="*/ 196 h 125"/>
                  <a:gd name="T10" fmla="*/ 0 w 185"/>
                  <a:gd name="T11" fmla="*/ 213 h 125"/>
                  <a:gd name="T12" fmla="*/ 0 w 185"/>
                  <a:gd name="T13" fmla="*/ 231 h 125"/>
                  <a:gd name="T14" fmla="*/ 2 w 185"/>
                  <a:gd name="T15" fmla="*/ 245 h 125"/>
                  <a:gd name="T16" fmla="*/ 5 w 185"/>
                  <a:gd name="T17" fmla="*/ 261 h 125"/>
                  <a:gd name="T18" fmla="*/ 7 w 185"/>
                  <a:gd name="T19" fmla="*/ 280 h 125"/>
                  <a:gd name="T20" fmla="*/ 10 w 185"/>
                  <a:gd name="T21" fmla="*/ 293 h 125"/>
                  <a:gd name="T22" fmla="*/ 12 w 185"/>
                  <a:gd name="T23" fmla="*/ 296 h 125"/>
                  <a:gd name="T24" fmla="*/ 18 w 185"/>
                  <a:gd name="T25" fmla="*/ 307 h 125"/>
                  <a:gd name="T26" fmla="*/ 24 w 185"/>
                  <a:gd name="T27" fmla="*/ 307 h 125"/>
                  <a:gd name="T28" fmla="*/ 31 w 185"/>
                  <a:gd name="T29" fmla="*/ 314 h 125"/>
                  <a:gd name="T30" fmla="*/ 37 w 185"/>
                  <a:gd name="T31" fmla="*/ 323 h 125"/>
                  <a:gd name="T32" fmla="*/ 43 w 185"/>
                  <a:gd name="T33" fmla="*/ 330 h 125"/>
                  <a:gd name="T34" fmla="*/ 53 w 185"/>
                  <a:gd name="T35" fmla="*/ 323 h 125"/>
                  <a:gd name="T36" fmla="*/ 60 w 185"/>
                  <a:gd name="T37" fmla="*/ 333 h 125"/>
                  <a:gd name="T38" fmla="*/ 70 w 185"/>
                  <a:gd name="T39" fmla="*/ 331 h 125"/>
                  <a:gd name="T40" fmla="*/ 78 w 185"/>
                  <a:gd name="T41" fmla="*/ 330 h 125"/>
                  <a:gd name="T42" fmla="*/ 87 w 185"/>
                  <a:gd name="T43" fmla="*/ 317 h 125"/>
                  <a:gd name="T44" fmla="*/ 95 w 185"/>
                  <a:gd name="T45" fmla="*/ 317 h 125"/>
                  <a:gd name="T46" fmla="*/ 107 w 185"/>
                  <a:gd name="T47" fmla="*/ 307 h 125"/>
                  <a:gd name="T48" fmla="*/ 114 w 185"/>
                  <a:gd name="T49" fmla="*/ 300 h 125"/>
                  <a:gd name="T50" fmla="*/ 121 w 185"/>
                  <a:gd name="T51" fmla="*/ 289 h 125"/>
                  <a:gd name="T52" fmla="*/ 133 w 185"/>
                  <a:gd name="T53" fmla="*/ 273 h 125"/>
                  <a:gd name="T54" fmla="*/ 140 w 185"/>
                  <a:gd name="T55" fmla="*/ 261 h 125"/>
                  <a:gd name="T56" fmla="*/ 148 w 185"/>
                  <a:gd name="T57" fmla="*/ 249 h 125"/>
                  <a:gd name="T58" fmla="*/ 154 w 185"/>
                  <a:gd name="T59" fmla="*/ 231 h 125"/>
                  <a:gd name="T60" fmla="*/ 159 w 185"/>
                  <a:gd name="T61" fmla="*/ 218 h 125"/>
                  <a:gd name="T62" fmla="*/ 165 w 185"/>
                  <a:gd name="T63" fmla="*/ 201 h 125"/>
                  <a:gd name="T64" fmla="*/ 170 w 185"/>
                  <a:gd name="T65" fmla="*/ 193 h 125"/>
                  <a:gd name="T66" fmla="*/ 172 w 185"/>
                  <a:gd name="T67" fmla="*/ 176 h 125"/>
                  <a:gd name="T68" fmla="*/ 177 w 185"/>
                  <a:gd name="T69" fmla="*/ 163 h 125"/>
                  <a:gd name="T70" fmla="*/ 180 w 185"/>
                  <a:gd name="T71" fmla="*/ 141 h 125"/>
                  <a:gd name="T72" fmla="*/ 180 w 185"/>
                  <a:gd name="T73" fmla="*/ 123 h 125"/>
                  <a:gd name="T74" fmla="*/ 184 w 185"/>
                  <a:gd name="T75" fmla="*/ 103 h 125"/>
                  <a:gd name="T76" fmla="*/ 183 w 185"/>
                  <a:gd name="T77" fmla="*/ 91 h 125"/>
                  <a:gd name="T78" fmla="*/ 183 w 185"/>
                  <a:gd name="T79" fmla="*/ 79 h 125"/>
                  <a:gd name="T80" fmla="*/ 180 w 185"/>
                  <a:gd name="T81" fmla="*/ 67 h 125"/>
                  <a:gd name="T82" fmla="*/ 179 w 185"/>
                  <a:gd name="T83" fmla="*/ 20 h 125"/>
                  <a:gd name="T84" fmla="*/ 174 w 185"/>
                  <a:gd name="T85" fmla="*/ 16 h 125"/>
                  <a:gd name="T86" fmla="*/ 172 w 185"/>
                  <a:gd name="T87" fmla="*/ 11 h 125"/>
                  <a:gd name="T88" fmla="*/ 164 w 185"/>
                  <a:gd name="T89" fmla="*/ 8 h 125"/>
                  <a:gd name="T90" fmla="*/ 160 w 185"/>
                  <a:gd name="T91" fmla="*/ 6 h 125"/>
                  <a:gd name="T92" fmla="*/ 153 w 185"/>
                  <a:gd name="T93" fmla="*/ 4 h 125"/>
                  <a:gd name="T94" fmla="*/ 146 w 185"/>
                  <a:gd name="T95" fmla="*/ 1 h 125"/>
                  <a:gd name="T96" fmla="*/ 140 w 185"/>
                  <a:gd name="T97" fmla="*/ 0 h 125"/>
                  <a:gd name="T98" fmla="*/ 14 w 185"/>
                  <a:gd name="T99" fmla="*/ 135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125"/>
                  <a:gd name="T152" fmla="*/ 185 w 185"/>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125">
                    <a:moveTo>
                      <a:pt x="14" y="52"/>
                    </a:moveTo>
                    <a:lnTo>
                      <a:pt x="11" y="57"/>
                    </a:lnTo>
                    <a:lnTo>
                      <a:pt x="7" y="61"/>
                    </a:lnTo>
                    <a:lnTo>
                      <a:pt x="5" y="69"/>
                    </a:lnTo>
                    <a:lnTo>
                      <a:pt x="1" y="73"/>
                    </a:lnTo>
                    <a:lnTo>
                      <a:pt x="0" y="80"/>
                    </a:lnTo>
                    <a:lnTo>
                      <a:pt x="0" y="87"/>
                    </a:lnTo>
                    <a:lnTo>
                      <a:pt x="2" y="92"/>
                    </a:lnTo>
                    <a:lnTo>
                      <a:pt x="5" y="97"/>
                    </a:lnTo>
                    <a:lnTo>
                      <a:pt x="7" y="103"/>
                    </a:lnTo>
                    <a:lnTo>
                      <a:pt x="10" y="107"/>
                    </a:lnTo>
                    <a:lnTo>
                      <a:pt x="12" y="109"/>
                    </a:lnTo>
                    <a:lnTo>
                      <a:pt x="18" y="113"/>
                    </a:lnTo>
                    <a:lnTo>
                      <a:pt x="24" y="113"/>
                    </a:lnTo>
                    <a:lnTo>
                      <a:pt x="31" y="116"/>
                    </a:lnTo>
                    <a:lnTo>
                      <a:pt x="37" y="120"/>
                    </a:lnTo>
                    <a:lnTo>
                      <a:pt x="43" y="122"/>
                    </a:lnTo>
                    <a:lnTo>
                      <a:pt x="53" y="120"/>
                    </a:lnTo>
                    <a:lnTo>
                      <a:pt x="60" y="124"/>
                    </a:lnTo>
                    <a:lnTo>
                      <a:pt x="70" y="123"/>
                    </a:lnTo>
                    <a:lnTo>
                      <a:pt x="78" y="122"/>
                    </a:lnTo>
                    <a:lnTo>
                      <a:pt x="87" y="118"/>
                    </a:lnTo>
                    <a:lnTo>
                      <a:pt x="95" y="118"/>
                    </a:lnTo>
                    <a:lnTo>
                      <a:pt x="107" y="113"/>
                    </a:lnTo>
                    <a:lnTo>
                      <a:pt x="114" y="110"/>
                    </a:lnTo>
                    <a:lnTo>
                      <a:pt x="121" y="106"/>
                    </a:lnTo>
                    <a:lnTo>
                      <a:pt x="133" y="101"/>
                    </a:lnTo>
                    <a:lnTo>
                      <a:pt x="140" y="97"/>
                    </a:lnTo>
                    <a:lnTo>
                      <a:pt x="148" y="93"/>
                    </a:lnTo>
                    <a:lnTo>
                      <a:pt x="154" y="87"/>
                    </a:lnTo>
                    <a:lnTo>
                      <a:pt x="159" y="82"/>
                    </a:lnTo>
                    <a:lnTo>
                      <a:pt x="165" y="75"/>
                    </a:lnTo>
                    <a:lnTo>
                      <a:pt x="170" y="72"/>
                    </a:lnTo>
                    <a:lnTo>
                      <a:pt x="172" y="64"/>
                    </a:lnTo>
                    <a:lnTo>
                      <a:pt x="177" y="60"/>
                    </a:lnTo>
                    <a:lnTo>
                      <a:pt x="180" y="54"/>
                    </a:lnTo>
                    <a:lnTo>
                      <a:pt x="180" y="48"/>
                    </a:lnTo>
                    <a:lnTo>
                      <a:pt x="184" y="41"/>
                    </a:lnTo>
                    <a:lnTo>
                      <a:pt x="183" y="35"/>
                    </a:lnTo>
                    <a:lnTo>
                      <a:pt x="183" y="29"/>
                    </a:lnTo>
                    <a:lnTo>
                      <a:pt x="180" y="23"/>
                    </a:lnTo>
                    <a:lnTo>
                      <a:pt x="179" y="20"/>
                    </a:lnTo>
                    <a:lnTo>
                      <a:pt x="174" y="16"/>
                    </a:lnTo>
                    <a:lnTo>
                      <a:pt x="172" y="11"/>
                    </a:lnTo>
                    <a:lnTo>
                      <a:pt x="164" y="8"/>
                    </a:lnTo>
                    <a:lnTo>
                      <a:pt x="160" y="6"/>
                    </a:lnTo>
                    <a:lnTo>
                      <a:pt x="153" y="4"/>
                    </a:lnTo>
                    <a:lnTo>
                      <a:pt x="146" y="1"/>
                    </a:lnTo>
                    <a:lnTo>
                      <a:pt x="140" y="0"/>
                    </a:lnTo>
                    <a:lnTo>
                      <a:pt x="14" y="5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500" name="Line 59"/>
              <p:cNvSpPr>
                <a:spLocks noChangeShapeType="1"/>
              </p:cNvSpPr>
              <p:nvPr/>
            </p:nvSpPr>
            <p:spPr bwMode="auto">
              <a:xfrm>
                <a:off x="3250" y="1733"/>
                <a:ext cx="12" cy="3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1" name="Line 60"/>
              <p:cNvSpPr>
                <a:spLocks noChangeShapeType="1"/>
              </p:cNvSpPr>
              <p:nvPr/>
            </p:nvSpPr>
            <p:spPr bwMode="auto">
              <a:xfrm>
                <a:off x="3281" y="1751"/>
                <a:ext cx="2" cy="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2" name="Line 61"/>
              <p:cNvSpPr>
                <a:spLocks noChangeShapeType="1"/>
              </p:cNvSpPr>
              <p:nvPr/>
            </p:nvSpPr>
            <p:spPr bwMode="auto">
              <a:xfrm flipH="1" flipV="1">
                <a:off x="3280" y="1707"/>
                <a:ext cx="29" cy="4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3" name="Line 62"/>
              <p:cNvSpPr>
                <a:spLocks noChangeShapeType="1"/>
              </p:cNvSpPr>
              <p:nvPr/>
            </p:nvSpPr>
            <p:spPr bwMode="auto">
              <a:xfrm>
                <a:off x="3311" y="1728"/>
                <a:ext cx="4" cy="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4" name="Line 63"/>
              <p:cNvSpPr>
                <a:spLocks noChangeShapeType="1"/>
              </p:cNvSpPr>
              <p:nvPr/>
            </p:nvSpPr>
            <p:spPr bwMode="auto">
              <a:xfrm>
                <a:off x="3305" y="1691"/>
                <a:ext cx="22"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5" name="Line 64"/>
              <p:cNvSpPr>
                <a:spLocks noChangeShapeType="1"/>
              </p:cNvSpPr>
              <p:nvPr/>
            </p:nvSpPr>
            <p:spPr bwMode="auto">
              <a:xfrm>
                <a:off x="3330" y="1696"/>
                <a:ext cx="5" cy="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6" name="Line 65"/>
              <p:cNvSpPr>
                <a:spLocks noChangeShapeType="1"/>
              </p:cNvSpPr>
              <p:nvPr/>
            </p:nvSpPr>
            <p:spPr bwMode="auto">
              <a:xfrm>
                <a:off x="3318" y="1667"/>
                <a:ext cx="19" cy="1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7" name="Line 66"/>
              <p:cNvSpPr>
                <a:spLocks noChangeShapeType="1"/>
              </p:cNvSpPr>
              <p:nvPr/>
            </p:nvSpPr>
            <p:spPr bwMode="auto">
              <a:xfrm>
                <a:off x="3337" y="1666"/>
                <a:ext cx="11" cy="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8" name="Line 67"/>
              <p:cNvSpPr>
                <a:spLocks noChangeShapeType="1"/>
              </p:cNvSpPr>
              <p:nvPr/>
            </p:nvSpPr>
            <p:spPr bwMode="auto">
              <a:xfrm>
                <a:off x="3318" y="1642"/>
                <a:ext cx="23" cy="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09" name="Line 68"/>
              <p:cNvSpPr>
                <a:spLocks noChangeShapeType="1"/>
              </p:cNvSpPr>
              <p:nvPr/>
            </p:nvSpPr>
            <p:spPr bwMode="auto">
              <a:xfrm>
                <a:off x="3242" y="1766"/>
                <a:ext cx="3" cy="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0" name="Line 69"/>
              <p:cNvSpPr>
                <a:spLocks noChangeShapeType="1"/>
              </p:cNvSpPr>
              <p:nvPr/>
            </p:nvSpPr>
            <p:spPr bwMode="auto">
              <a:xfrm flipH="1" flipV="1">
                <a:off x="3208" y="1737"/>
                <a:ext cx="19" cy="4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1" name="Line 70"/>
              <p:cNvSpPr>
                <a:spLocks noChangeShapeType="1"/>
              </p:cNvSpPr>
              <p:nvPr/>
            </p:nvSpPr>
            <p:spPr bwMode="auto">
              <a:xfrm>
                <a:off x="3200" y="1770"/>
                <a:ext cx="2" cy="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2" name="Line 71"/>
              <p:cNvSpPr>
                <a:spLocks noChangeShapeType="1"/>
              </p:cNvSpPr>
              <p:nvPr/>
            </p:nvSpPr>
            <p:spPr bwMode="auto">
              <a:xfrm>
                <a:off x="3180" y="1741"/>
                <a:ext cx="3" cy="3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3" name="Line 72"/>
              <p:cNvSpPr>
                <a:spLocks noChangeShapeType="1"/>
              </p:cNvSpPr>
              <p:nvPr/>
            </p:nvSpPr>
            <p:spPr bwMode="auto">
              <a:xfrm>
                <a:off x="3166" y="1764"/>
                <a:ext cx="0" cy="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4" name="Line 73"/>
              <p:cNvSpPr>
                <a:spLocks noChangeShapeType="1"/>
              </p:cNvSpPr>
              <p:nvPr/>
            </p:nvSpPr>
            <p:spPr bwMode="auto">
              <a:xfrm>
                <a:off x="3151" y="1735"/>
                <a:ext cx="0" cy="2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5" name="Line 74"/>
              <p:cNvSpPr>
                <a:spLocks noChangeShapeType="1"/>
              </p:cNvSpPr>
              <p:nvPr/>
            </p:nvSpPr>
            <p:spPr bwMode="auto">
              <a:xfrm flipH="1">
                <a:off x="3141" y="1744"/>
                <a:ext cx="10" cy="1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6" name="Line 75"/>
              <p:cNvSpPr>
                <a:spLocks noChangeShapeType="1"/>
              </p:cNvSpPr>
              <p:nvPr/>
            </p:nvSpPr>
            <p:spPr bwMode="auto">
              <a:xfrm flipH="1">
                <a:off x="3131" y="1715"/>
                <a:ext cx="16" cy="2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517" name="Freeform 76"/>
              <p:cNvSpPr>
                <a:spLocks/>
              </p:cNvSpPr>
              <p:nvPr/>
            </p:nvSpPr>
            <p:spPr bwMode="auto">
              <a:xfrm>
                <a:off x="3218" y="1653"/>
                <a:ext cx="43" cy="88"/>
              </a:xfrm>
              <a:custGeom>
                <a:avLst/>
                <a:gdLst>
                  <a:gd name="T0" fmla="*/ 7 w 46"/>
                  <a:gd name="T1" fmla="*/ 0 h 88"/>
                  <a:gd name="T2" fmla="*/ 7 w 46"/>
                  <a:gd name="T3" fmla="*/ 4 h 88"/>
                  <a:gd name="T4" fmla="*/ 2 w 46"/>
                  <a:gd name="T5" fmla="*/ 5 h 88"/>
                  <a:gd name="T6" fmla="*/ 1 w 46"/>
                  <a:gd name="T7" fmla="*/ 8 h 88"/>
                  <a:gd name="T8" fmla="*/ 0 w 46"/>
                  <a:gd name="T9" fmla="*/ 12 h 88"/>
                  <a:gd name="T10" fmla="*/ 1 w 46"/>
                  <a:gd name="T11" fmla="*/ 17 h 88"/>
                  <a:gd name="T12" fmla="*/ 1 w 46"/>
                  <a:gd name="T13" fmla="*/ 19 h 88"/>
                  <a:gd name="T14" fmla="*/ 2 w 46"/>
                  <a:gd name="T15" fmla="*/ 22 h 88"/>
                  <a:gd name="T16" fmla="*/ 5 w 46"/>
                  <a:gd name="T17" fmla="*/ 27 h 88"/>
                  <a:gd name="T18" fmla="*/ 6 w 46"/>
                  <a:gd name="T19" fmla="*/ 29 h 88"/>
                  <a:gd name="T20" fmla="*/ 7 w 46"/>
                  <a:gd name="T21" fmla="*/ 31 h 88"/>
                  <a:gd name="T22" fmla="*/ 7 w 46"/>
                  <a:gd name="T23" fmla="*/ 31 h 88"/>
                  <a:gd name="T24" fmla="*/ 7 w 46"/>
                  <a:gd name="T25" fmla="*/ 87 h 88"/>
                  <a:gd name="T26" fmla="*/ 7 w 46"/>
                  <a:gd name="T27" fmla="*/ 25 h 88"/>
                  <a:gd name="T28" fmla="*/ 7 w 46"/>
                  <a:gd name="T29" fmla="*/ 23 h 88"/>
                  <a:gd name="T30" fmla="*/ 7 w 46"/>
                  <a:gd name="T31" fmla="*/ 21 h 88"/>
                  <a:gd name="T32" fmla="*/ 7 w 46"/>
                  <a:gd name="T33" fmla="*/ 18 h 88"/>
                  <a:gd name="T34" fmla="*/ 7 w 46"/>
                  <a:gd name="T35" fmla="*/ 13 h 88"/>
                  <a:gd name="T36" fmla="*/ 7 w 46"/>
                  <a:gd name="T37" fmla="*/ 11 h 88"/>
                  <a:gd name="T38" fmla="*/ 7 w 46"/>
                  <a:gd name="T39" fmla="*/ 8 h 88"/>
                  <a:gd name="T40" fmla="*/ 7 w 46"/>
                  <a:gd name="T41" fmla="*/ 6 h 88"/>
                  <a:gd name="T42" fmla="*/ 7 w 46"/>
                  <a:gd name="T43" fmla="*/ 5 h 88"/>
                  <a:gd name="T44" fmla="*/ 7 w 46"/>
                  <a:gd name="T45" fmla="*/ 2 h 88"/>
                  <a:gd name="T46" fmla="*/ 7 w 46"/>
                  <a:gd name="T47" fmla="*/ 1 h 88"/>
                  <a:gd name="T48" fmla="*/ 7 w 46"/>
                  <a:gd name="T49" fmla="*/ 2 h 88"/>
                  <a:gd name="T50" fmla="*/ 7 w 46"/>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88"/>
                  <a:gd name="T80" fmla="*/ 46 w 46"/>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88">
                    <a:moveTo>
                      <a:pt x="7" y="0"/>
                    </a:moveTo>
                    <a:lnTo>
                      <a:pt x="7" y="4"/>
                    </a:lnTo>
                    <a:lnTo>
                      <a:pt x="2" y="5"/>
                    </a:lnTo>
                    <a:lnTo>
                      <a:pt x="1" y="8"/>
                    </a:lnTo>
                    <a:lnTo>
                      <a:pt x="0" y="12"/>
                    </a:lnTo>
                    <a:lnTo>
                      <a:pt x="1" y="17"/>
                    </a:lnTo>
                    <a:lnTo>
                      <a:pt x="1" y="19"/>
                    </a:lnTo>
                    <a:lnTo>
                      <a:pt x="2" y="22"/>
                    </a:lnTo>
                    <a:lnTo>
                      <a:pt x="5" y="27"/>
                    </a:lnTo>
                    <a:lnTo>
                      <a:pt x="6" y="29"/>
                    </a:lnTo>
                    <a:lnTo>
                      <a:pt x="9" y="31"/>
                    </a:lnTo>
                    <a:lnTo>
                      <a:pt x="11" y="31"/>
                    </a:lnTo>
                    <a:lnTo>
                      <a:pt x="45" y="87"/>
                    </a:lnTo>
                    <a:lnTo>
                      <a:pt x="27" y="25"/>
                    </a:lnTo>
                    <a:lnTo>
                      <a:pt x="29" y="23"/>
                    </a:lnTo>
                    <a:lnTo>
                      <a:pt x="28" y="21"/>
                    </a:lnTo>
                    <a:lnTo>
                      <a:pt x="28" y="18"/>
                    </a:lnTo>
                    <a:lnTo>
                      <a:pt x="26" y="13"/>
                    </a:lnTo>
                    <a:lnTo>
                      <a:pt x="24" y="11"/>
                    </a:lnTo>
                    <a:lnTo>
                      <a:pt x="23" y="8"/>
                    </a:lnTo>
                    <a:lnTo>
                      <a:pt x="21" y="6"/>
                    </a:lnTo>
                    <a:lnTo>
                      <a:pt x="18" y="5"/>
                    </a:lnTo>
                    <a:lnTo>
                      <a:pt x="15" y="2"/>
                    </a:lnTo>
                    <a:lnTo>
                      <a:pt x="12" y="1"/>
                    </a:lnTo>
                    <a:lnTo>
                      <a:pt x="10" y="2"/>
                    </a:lnTo>
                    <a:lnTo>
                      <a:pt x="7" y="0"/>
                    </a:lnTo>
                  </a:path>
                </a:pathLst>
              </a:custGeom>
              <a:solidFill>
                <a:srgbClr val="FFD900"/>
              </a:solidFill>
              <a:ln w="12700" cap="rnd">
                <a:solidFill>
                  <a:schemeClr val="tx2"/>
                </a:solidFill>
                <a:round/>
                <a:headEnd/>
                <a:tailEnd/>
              </a:ln>
            </p:spPr>
            <p:txBody>
              <a:bodyPr/>
              <a:lstStyle/>
              <a:p>
                <a:endParaRPr lang="fr-FR"/>
              </a:p>
            </p:txBody>
          </p:sp>
          <p:sp>
            <p:nvSpPr>
              <p:cNvPr id="55518" name="Freeform 77"/>
              <p:cNvSpPr>
                <a:spLocks/>
              </p:cNvSpPr>
              <p:nvPr/>
            </p:nvSpPr>
            <p:spPr bwMode="auto">
              <a:xfrm>
                <a:off x="3211" y="1655"/>
                <a:ext cx="51" cy="99"/>
              </a:xfrm>
              <a:custGeom>
                <a:avLst/>
                <a:gdLst>
                  <a:gd name="T0" fmla="*/ 10 w 51"/>
                  <a:gd name="T1" fmla="*/ 1 h 96"/>
                  <a:gd name="T2" fmla="*/ 7 w 51"/>
                  <a:gd name="T3" fmla="*/ 2 h 96"/>
                  <a:gd name="T4" fmla="*/ 5 w 51"/>
                  <a:gd name="T5" fmla="*/ 6 h 96"/>
                  <a:gd name="T6" fmla="*/ 4 w 51"/>
                  <a:gd name="T7" fmla="*/ 7 h 96"/>
                  <a:gd name="T8" fmla="*/ 1 w 51"/>
                  <a:gd name="T9" fmla="*/ 11 h 96"/>
                  <a:gd name="T10" fmla="*/ 0 w 51"/>
                  <a:gd name="T11" fmla="*/ 15 h 96"/>
                  <a:gd name="T12" fmla="*/ 1 w 51"/>
                  <a:gd name="T13" fmla="*/ 70 h 96"/>
                  <a:gd name="T14" fmla="*/ 1 w 51"/>
                  <a:gd name="T15" fmla="*/ 83 h 96"/>
                  <a:gd name="T16" fmla="*/ 2 w 51"/>
                  <a:gd name="T17" fmla="*/ 89 h 96"/>
                  <a:gd name="T18" fmla="*/ 4 w 51"/>
                  <a:gd name="T19" fmla="*/ 101 h 96"/>
                  <a:gd name="T20" fmla="*/ 8 w 51"/>
                  <a:gd name="T21" fmla="*/ 113 h 96"/>
                  <a:gd name="T22" fmla="*/ 10 w 51"/>
                  <a:gd name="T23" fmla="*/ 125 h 96"/>
                  <a:gd name="T24" fmla="*/ 12 w 51"/>
                  <a:gd name="T25" fmla="*/ 129 h 96"/>
                  <a:gd name="T26" fmla="*/ 50 w 51"/>
                  <a:gd name="T27" fmla="*/ 344 h 96"/>
                  <a:gd name="T28" fmla="*/ 33 w 51"/>
                  <a:gd name="T29" fmla="*/ 95 h 96"/>
                  <a:gd name="T30" fmla="*/ 36 w 51"/>
                  <a:gd name="T31" fmla="*/ 86 h 96"/>
                  <a:gd name="T32" fmla="*/ 35 w 51"/>
                  <a:gd name="T33" fmla="*/ 78 h 96"/>
                  <a:gd name="T34" fmla="*/ 36 w 51"/>
                  <a:gd name="T35" fmla="*/ 74 h 96"/>
                  <a:gd name="T36" fmla="*/ 33 w 51"/>
                  <a:gd name="T37" fmla="*/ 13 h 96"/>
                  <a:gd name="T38" fmla="*/ 32 w 51"/>
                  <a:gd name="T39" fmla="*/ 11 h 96"/>
                  <a:gd name="T40" fmla="*/ 29 w 51"/>
                  <a:gd name="T41" fmla="*/ 8 h 96"/>
                  <a:gd name="T42" fmla="*/ 27 w 51"/>
                  <a:gd name="T43" fmla="*/ 5 h 96"/>
                  <a:gd name="T44" fmla="*/ 23 w 51"/>
                  <a:gd name="T45" fmla="*/ 1 h 96"/>
                  <a:gd name="T46" fmla="*/ 18 w 51"/>
                  <a:gd name="T47" fmla="*/ 0 h 96"/>
                  <a:gd name="T48" fmla="*/ 17 w 51"/>
                  <a:gd name="T49" fmla="*/ 1 h 96"/>
                  <a:gd name="T50" fmla="*/ 12 w 51"/>
                  <a:gd name="T51" fmla="*/ 0 h 96"/>
                  <a:gd name="T52" fmla="*/ 10 w 51"/>
                  <a:gd name="T53" fmla="*/ 1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96"/>
                  <a:gd name="T83" fmla="*/ 51 w 51"/>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96">
                    <a:moveTo>
                      <a:pt x="10" y="1"/>
                    </a:moveTo>
                    <a:lnTo>
                      <a:pt x="7" y="2"/>
                    </a:lnTo>
                    <a:lnTo>
                      <a:pt x="5" y="6"/>
                    </a:lnTo>
                    <a:lnTo>
                      <a:pt x="4" y="7"/>
                    </a:lnTo>
                    <a:lnTo>
                      <a:pt x="1" y="11"/>
                    </a:lnTo>
                    <a:lnTo>
                      <a:pt x="0" y="15"/>
                    </a:lnTo>
                    <a:lnTo>
                      <a:pt x="1" y="17"/>
                    </a:lnTo>
                    <a:lnTo>
                      <a:pt x="1" y="23"/>
                    </a:lnTo>
                    <a:lnTo>
                      <a:pt x="2" y="25"/>
                    </a:lnTo>
                    <a:lnTo>
                      <a:pt x="4" y="29"/>
                    </a:lnTo>
                    <a:lnTo>
                      <a:pt x="8" y="33"/>
                    </a:lnTo>
                    <a:lnTo>
                      <a:pt x="10" y="36"/>
                    </a:lnTo>
                    <a:lnTo>
                      <a:pt x="12" y="37"/>
                    </a:lnTo>
                    <a:lnTo>
                      <a:pt x="50" y="95"/>
                    </a:lnTo>
                    <a:lnTo>
                      <a:pt x="33" y="27"/>
                    </a:lnTo>
                    <a:lnTo>
                      <a:pt x="36" y="24"/>
                    </a:lnTo>
                    <a:lnTo>
                      <a:pt x="35" y="21"/>
                    </a:lnTo>
                    <a:lnTo>
                      <a:pt x="36" y="19"/>
                    </a:lnTo>
                    <a:lnTo>
                      <a:pt x="33" y="13"/>
                    </a:lnTo>
                    <a:lnTo>
                      <a:pt x="32" y="11"/>
                    </a:lnTo>
                    <a:lnTo>
                      <a:pt x="29" y="8"/>
                    </a:lnTo>
                    <a:lnTo>
                      <a:pt x="27" y="5"/>
                    </a:lnTo>
                    <a:lnTo>
                      <a:pt x="23" y="1"/>
                    </a:lnTo>
                    <a:lnTo>
                      <a:pt x="18" y="0"/>
                    </a:lnTo>
                    <a:lnTo>
                      <a:pt x="17" y="1"/>
                    </a:lnTo>
                    <a:lnTo>
                      <a:pt x="12" y="0"/>
                    </a:lnTo>
                    <a:lnTo>
                      <a:pt x="10" y="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519" name="Freeform 78"/>
              <p:cNvSpPr>
                <a:spLocks/>
              </p:cNvSpPr>
              <p:nvPr/>
            </p:nvSpPr>
            <p:spPr bwMode="auto">
              <a:xfrm>
                <a:off x="3249" y="1770"/>
                <a:ext cx="45" cy="30"/>
              </a:xfrm>
              <a:custGeom>
                <a:avLst/>
                <a:gdLst>
                  <a:gd name="T0" fmla="*/ 6 w 45"/>
                  <a:gd name="T1" fmla="*/ 8 h 32"/>
                  <a:gd name="T2" fmla="*/ 10 w 45"/>
                  <a:gd name="T3" fmla="*/ 8 h 32"/>
                  <a:gd name="T4" fmla="*/ 11 w 45"/>
                  <a:gd name="T5" fmla="*/ 8 h 32"/>
                  <a:gd name="T6" fmla="*/ 16 w 45"/>
                  <a:gd name="T7" fmla="*/ 8 h 32"/>
                  <a:gd name="T8" fmla="*/ 18 w 45"/>
                  <a:gd name="T9" fmla="*/ 8 h 32"/>
                  <a:gd name="T10" fmla="*/ 18 w 45"/>
                  <a:gd name="T11" fmla="*/ 8 h 32"/>
                  <a:gd name="T12" fmla="*/ 22 w 45"/>
                  <a:gd name="T13" fmla="*/ 8 h 32"/>
                  <a:gd name="T14" fmla="*/ 23 w 45"/>
                  <a:gd name="T15" fmla="*/ 8 h 32"/>
                  <a:gd name="T16" fmla="*/ 27 w 45"/>
                  <a:gd name="T17" fmla="*/ 8 h 32"/>
                  <a:gd name="T18" fmla="*/ 29 w 45"/>
                  <a:gd name="T19" fmla="*/ 8 h 32"/>
                  <a:gd name="T20" fmla="*/ 31 w 45"/>
                  <a:gd name="T21" fmla="*/ 8 h 32"/>
                  <a:gd name="T22" fmla="*/ 33 w 45"/>
                  <a:gd name="T23" fmla="*/ 7 h 32"/>
                  <a:gd name="T24" fmla="*/ 35 w 45"/>
                  <a:gd name="T25" fmla="*/ 6 h 32"/>
                  <a:gd name="T26" fmla="*/ 38 w 45"/>
                  <a:gd name="T27" fmla="*/ 6 h 32"/>
                  <a:gd name="T28" fmla="*/ 40 w 45"/>
                  <a:gd name="T29" fmla="*/ 5 h 32"/>
                  <a:gd name="T30" fmla="*/ 42 w 45"/>
                  <a:gd name="T31" fmla="*/ 5 h 32"/>
                  <a:gd name="T32" fmla="*/ 44 w 45"/>
                  <a:gd name="T33" fmla="*/ 0 h 32"/>
                  <a:gd name="T34" fmla="*/ 42 w 45"/>
                  <a:gd name="T35" fmla="*/ 5 h 32"/>
                  <a:gd name="T36" fmla="*/ 40 w 45"/>
                  <a:gd name="T37" fmla="*/ 6 h 32"/>
                  <a:gd name="T38" fmla="*/ 38 w 45"/>
                  <a:gd name="T39" fmla="*/ 7 h 32"/>
                  <a:gd name="T40" fmla="*/ 34 w 45"/>
                  <a:gd name="T41" fmla="*/ 8 h 32"/>
                  <a:gd name="T42" fmla="*/ 31 w 45"/>
                  <a:gd name="T43" fmla="*/ 8 h 32"/>
                  <a:gd name="T44" fmla="*/ 28 w 45"/>
                  <a:gd name="T45" fmla="*/ 8 h 32"/>
                  <a:gd name="T46" fmla="*/ 23 w 45"/>
                  <a:gd name="T47" fmla="*/ 8 h 32"/>
                  <a:gd name="T48" fmla="*/ 20 w 45"/>
                  <a:gd name="T49" fmla="*/ 8 h 32"/>
                  <a:gd name="T50" fmla="*/ 17 w 45"/>
                  <a:gd name="T51" fmla="*/ 8 h 32"/>
                  <a:gd name="T52" fmla="*/ 13 w 45"/>
                  <a:gd name="T53" fmla="*/ 8 h 32"/>
                  <a:gd name="T54" fmla="*/ 9 w 45"/>
                  <a:gd name="T55" fmla="*/ 8 h 32"/>
                  <a:gd name="T56" fmla="*/ 6 w 45"/>
                  <a:gd name="T57" fmla="*/ 8 h 32"/>
                  <a:gd name="T58" fmla="*/ 6 w 45"/>
                  <a:gd name="T59" fmla="*/ 8 h 32"/>
                  <a:gd name="T60" fmla="*/ 2 w 45"/>
                  <a:gd name="T61" fmla="*/ 8 h 32"/>
                  <a:gd name="T62" fmla="*/ 2 w 45"/>
                  <a:gd name="T63" fmla="*/ 8 h 32"/>
                  <a:gd name="T64" fmla="*/ 0 w 45"/>
                  <a:gd name="T65" fmla="*/ 8 h 32"/>
                  <a:gd name="T66" fmla="*/ 1 w 45"/>
                  <a:gd name="T67" fmla="*/ 8 h 32"/>
                  <a:gd name="T68" fmla="*/ 1 w 45"/>
                  <a:gd name="T69" fmla="*/ 8 h 32"/>
                  <a:gd name="T70" fmla="*/ 2 w 45"/>
                  <a:gd name="T71" fmla="*/ 8 h 32"/>
                  <a:gd name="T72" fmla="*/ 5 w 45"/>
                  <a:gd name="T73" fmla="*/ 8 h 32"/>
                  <a:gd name="T74" fmla="*/ 5 w 45"/>
                  <a:gd name="T75" fmla="*/ 8 h 32"/>
                  <a:gd name="T76" fmla="*/ 6 w 45"/>
                  <a:gd name="T77" fmla="*/ 8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32"/>
                  <a:gd name="T119" fmla="*/ 45 w 45"/>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32">
                    <a:moveTo>
                      <a:pt x="6" y="16"/>
                    </a:moveTo>
                    <a:lnTo>
                      <a:pt x="10" y="14"/>
                    </a:lnTo>
                    <a:lnTo>
                      <a:pt x="11" y="14"/>
                    </a:lnTo>
                    <a:lnTo>
                      <a:pt x="16" y="16"/>
                    </a:lnTo>
                    <a:lnTo>
                      <a:pt x="18" y="14"/>
                    </a:lnTo>
                    <a:lnTo>
                      <a:pt x="18" y="13"/>
                    </a:lnTo>
                    <a:lnTo>
                      <a:pt x="22" y="12"/>
                    </a:lnTo>
                    <a:lnTo>
                      <a:pt x="23" y="12"/>
                    </a:lnTo>
                    <a:lnTo>
                      <a:pt x="27" y="11"/>
                    </a:lnTo>
                    <a:lnTo>
                      <a:pt x="29" y="10"/>
                    </a:lnTo>
                    <a:lnTo>
                      <a:pt x="31" y="8"/>
                    </a:lnTo>
                    <a:lnTo>
                      <a:pt x="33" y="7"/>
                    </a:lnTo>
                    <a:lnTo>
                      <a:pt x="35" y="6"/>
                    </a:lnTo>
                    <a:lnTo>
                      <a:pt x="38" y="6"/>
                    </a:lnTo>
                    <a:lnTo>
                      <a:pt x="40" y="5"/>
                    </a:lnTo>
                    <a:lnTo>
                      <a:pt x="42" y="5"/>
                    </a:lnTo>
                    <a:lnTo>
                      <a:pt x="44" y="0"/>
                    </a:lnTo>
                    <a:lnTo>
                      <a:pt x="42" y="5"/>
                    </a:lnTo>
                    <a:lnTo>
                      <a:pt x="40" y="6"/>
                    </a:lnTo>
                    <a:lnTo>
                      <a:pt x="38" y="7"/>
                    </a:lnTo>
                    <a:lnTo>
                      <a:pt x="34" y="10"/>
                    </a:lnTo>
                    <a:lnTo>
                      <a:pt x="31" y="12"/>
                    </a:lnTo>
                    <a:lnTo>
                      <a:pt x="28" y="13"/>
                    </a:lnTo>
                    <a:lnTo>
                      <a:pt x="23" y="14"/>
                    </a:lnTo>
                    <a:lnTo>
                      <a:pt x="20" y="16"/>
                    </a:lnTo>
                    <a:lnTo>
                      <a:pt x="17" y="18"/>
                    </a:lnTo>
                    <a:lnTo>
                      <a:pt x="13" y="20"/>
                    </a:lnTo>
                    <a:lnTo>
                      <a:pt x="9" y="21"/>
                    </a:lnTo>
                    <a:lnTo>
                      <a:pt x="6" y="23"/>
                    </a:lnTo>
                    <a:lnTo>
                      <a:pt x="2" y="26"/>
                    </a:lnTo>
                    <a:lnTo>
                      <a:pt x="2" y="29"/>
                    </a:lnTo>
                    <a:lnTo>
                      <a:pt x="0" y="31"/>
                    </a:lnTo>
                    <a:lnTo>
                      <a:pt x="1" y="26"/>
                    </a:lnTo>
                    <a:lnTo>
                      <a:pt x="1" y="25"/>
                    </a:lnTo>
                    <a:lnTo>
                      <a:pt x="2" y="24"/>
                    </a:lnTo>
                    <a:lnTo>
                      <a:pt x="5" y="20"/>
                    </a:lnTo>
                    <a:lnTo>
                      <a:pt x="5" y="19"/>
                    </a:lnTo>
                    <a:lnTo>
                      <a:pt x="6" y="16"/>
                    </a:lnTo>
                  </a:path>
                </a:pathLst>
              </a:custGeom>
              <a:solidFill>
                <a:srgbClr val="E6C000"/>
              </a:solidFill>
              <a:ln w="12700" cap="rnd">
                <a:solidFill>
                  <a:schemeClr val="tx2"/>
                </a:solidFill>
                <a:round/>
                <a:headEnd/>
                <a:tailEnd/>
              </a:ln>
            </p:spPr>
            <p:txBody>
              <a:bodyPr/>
              <a:lstStyle/>
              <a:p>
                <a:endParaRPr lang="fr-FR"/>
              </a:p>
            </p:txBody>
          </p:sp>
        </p:grpSp>
        <p:sp>
          <p:nvSpPr>
            <p:cNvPr id="55356" name="Freeform 79"/>
            <p:cNvSpPr>
              <a:spLocks/>
            </p:cNvSpPr>
            <p:nvPr/>
          </p:nvSpPr>
          <p:spPr bwMode="auto">
            <a:xfrm>
              <a:off x="3194" y="1857"/>
              <a:ext cx="32" cy="83"/>
            </a:xfrm>
            <a:custGeom>
              <a:avLst/>
              <a:gdLst>
                <a:gd name="T0" fmla="*/ 25 w 32"/>
                <a:gd name="T1" fmla="*/ 123 h 82"/>
                <a:gd name="T2" fmla="*/ 22 w 32"/>
                <a:gd name="T3" fmla="*/ 123 h 82"/>
                <a:gd name="T4" fmla="*/ 20 w 32"/>
                <a:gd name="T5" fmla="*/ 120 h 82"/>
                <a:gd name="T6" fmla="*/ 20 w 32"/>
                <a:gd name="T7" fmla="*/ 118 h 82"/>
                <a:gd name="T8" fmla="*/ 18 w 32"/>
                <a:gd name="T9" fmla="*/ 114 h 82"/>
                <a:gd name="T10" fmla="*/ 18 w 32"/>
                <a:gd name="T11" fmla="*/ 110 h 82"/>
                <a:gd name="T12" fmla="*/ 18 w 32"/>
                <a:gd name="T13" fmla="*/ 107 h 82"/>
                <a:gd name="T14" fmla="*/ 20 w 32"/>
                <a:gd name="T15" fmla="*/ 107 h 82"/>
                <a:gd name="T16" fmla="*/ 20 w 32"/>
                <a:gd name="T17" fmla="*/ 101 h 82"/>
                <a:gd name="T18" fmla="*/ 22 w 32"/>
                <a:gd name="T19" fmla="*/ 99 h 82"/>
                <a:gd name="T20" fmla="*/ 22 w 32"/>
                <a:gd name="T21" fmla="*/ 94 h 82"/>
                <a:gd name="T22" fmla="*/ 22 w 32"/>
                <a:gd name="T23" fmla="*/ 92 h 82"/>
                <a:gd name="T24" fmla="*/ 20 w 32"/>
                <a:gd name="T25" fmla="*/ 86 h 82"/>
                <a:gd name="T26" fmla="*/ 20 w 32"/>
                <a:gd name="T27" fmla="*/ 39 h 82"/>
                <a:gd name="T28" fmla="*/ 18 w 32"/>
                <a:gd name="T29" fmla="*/ 39 h 82"/>
                <a:gd name="T30" fmla="*/ 18 w 32"/>
                <a:gd name="T31" fmla="*/ 37 h 82"/>
                <a:gd name="T32" fmla="*/ 16 w 32"/>
                <a:gd name="T33" fmla="*/ 37 h 82"/>
                <a:gd name="T34" fmla="*/ 16 w 32"/>
                <a:gd name="T35" fmla="*/ 33 h 82"/>
                <a:gd name="T36" fmla="*/ 14 w 32"/>
                <a:gd name="T37" fmla="*/ 33 h 82"/>
                <a:gd name="T38" fmla="*/ 11 w 32"/>
                <a:gd name="T39" fmla="*/ 26 h 82"/>
                <a:gd name="T40" fmla="*/ 11 w 32"/>
                <a:gd name="T41" fmla="*/ 21 h 82"/>
                <a:gd name="T42" fmla="*/ 14 w 32"/>
                <a:gd name="T43" fmla="*/ 16 h 82"/>
                <a:gd name="T44" fmla="*/ 18 w 32"/>
                <a:gd name="T45" fmla="*/ 13 h 82"/>
                <a:gd name="T46" fmla="*/ 20 w 32"/>
                <a:gd name="T47" fmla="*/ 11 h 82"/>
                <a:gd name="T48" fmla="*/ 25 w 32"/>
                <a:gd name="T49" fmla="*/ 9 h 82"/>
                <a:gd name="T50" fmla="*/ 26 w 32"/>
                <a:gd name="T51" fmla="*/ 9 h 82"/>
                <a:gd name="T52" fmla="*/ 31 w 32"/>
                <a:gd name="T53" fmla="*/ 9 h 82"/>
                <a:gd name="T54" fmla="*/ 29 w 32"/>
                <a:gd name="T55" fmla="*/ 5 h 82"/>
                <a:gd name="T56" fmla="*/ 26 w 32"/>
                <a:gd name="T57" fmla="*/ 5 h 82"/>
                <a:gd name="T58" fmla="*/ 25 w 32"/>
                <a:gd name="T59" fmla="*/ 3 h 82"/>
                <a:gd name="T60" fmla="*/ 22 w 32"/>
                <a:gd name="T61" fmla="*/ 3 h 82"/>
                <a:gd name="T62" fmla="*/ 20 w 32"/>
                <a:gd name="T63" fmla="*/ 0 h 82"/>
                <a:gd name="T64" fmla="*/ 11 w 32"/>
                <a:gd name="T65" fmla="*/ 0 h 82"/>
                <a:gd name="T66" fmla="*/ 7 w 32"/>
                <a:gd name="T67" fmla="*/ 5 h 82"/>
                <a:gd name="T68" fmla="*/ 5 w 32"/>
                <a:gd name="T69" fmla="*/ 13 h 82"/>
                <a:gd name="T70" fmla="*/ 3 w 32"/>
                <a:gd name="T71" fmla="*/ 21 h 82"/>
                <a:gd name="T72" fmla="*/ 3 w 32"/>
                <a:gd name="T73" fmla="*/ 29 h 82"/>
                <a:gd name="T74" fmla="*/ 0 w 32"/>
                <a:gd name="T75" fmla="*/ 37 h 82"/>
                <a:gd name="T76" fmla="*/ 3 w 32"/>
                <a:gd name="T77" fmla="*/ 86 h 82"/>
                <a:gd name="T78" fmla="*/ 3 w 32"/>
                <a:gd name="T79" fmla="*/ 92 h 82"/>
                <a:gd name="T80" fmla="*/ 3 w 32"/>
                <a:gd name="T81" fmla="*/ 94 h 82"/>
                <a:gd name="T82" fmla="*/ 5 w 32"/>
                <a:gd name="T83" fmla="*/ 97 h 82"/>
                <a:gd name="T84" fmla="*/ 5 w 32"/>
                <a:gd name="T85" fmla="*/ 99 h 82"/>
                <a:gd name="T86" fmla="*/ 5 w 32"/>
                <a:gd name="T87" fmla="*/ 101 h 82"/>
                <a:gd name="T88" fmla="*/ 7 w 32"/>
                <a:gd name="T89" fmla="*/ 105 h 82"/>
                <a:gd name="T90" fmla="*/ 7 w 32"/>
                <a:gd name="T91" fmla="*/ 107 h 82"/>
                <a:gd name="T92" fmla="*/ 9 w 32"/>
                <a:gd name="T93" fmla="*/ 110 h 82"/>
                <a:gd name="T94" fmla="*/ 11 w 32"/>
                <a:gd name="T95" fmla="*/ 114 h 82"/>
                <a:gd name="T96" fmla="*/ 14 w 32"/>
                <a:gd name="T97" fmla="*/ 118 h 82"/>
                <a:gd name="T98" fmla="*/ 16 w 32"/>
                <a:gd name="T99" fmla="*/ 120 h 82"/>
                <a:gd name="T100" fmla="*/ 18 w 32"/>
                <a:gd name="T101" fmla="*/ 123 h 82"/>
                <a:gd name="T102" fmla="*/ 25 w 32"/>
                <a:gd name="T103" fmla="*/ 123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
                <a:gd name="T157" fmla="*/ 0 h 82"/>
                <a:gd name="T158" fmla="*/ 32 w 3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 h="82">
                  <a:moveTo>
                    <a:pt x="25" y="81"/>
                  </a:moveTo>
                  <a:lnTo>
                    <a:pt x="22" y="81"/>
                  </a:lnTo>
                  <a:lnTo>
                    <a:pt x="20" y="78"/>
                  </a:lnTo>
                  <a:lnTo>
                    <a:pt x="20" y="76"/>
                  </a:lnTo>
                  <a:lnTo>
                    <a:pt x="18" y="72"/>
                  </a:lnTo>
                  <a:lnTo>
                    <a:pt x="18" y="68"/>
                  </a:lnTo>
                  <a:lnTo>
                    <a:pt x="18" y="65"/>
                  </a:lnTo>
                  <a:lnTo>
                    <a:pt x="20" y="65"/>
                  </a:lnTo>
                  <a:lnTo>
                    <a:pt x="20" y="59"/>
                  </a:lnTo>
                  <a:lnTo>
                    <a:pt x="22" y="57"/>
                  </a:lnTo>
                  <a:lnTo>
                    <a:pt x="22" y="52"/>
                  </a:lnTo>
                  <a:lnTo>
                    <a:pt x="22" y="50"/>
                  </a:lnTo>
                  <a:lnTo>
                    <a:pt x="20" y="44"/>
                  </a:lnTo>
                  <a:lnTo>
                    <a:pt x="20" y="39"/>
                  </a:lnTo>
                  <a:lnTo>
                    <a:pt x="18" y="39"/>
                  </a:lnTo>
                  <a:lnTo>
                    <a:pt x="18" y="37"/>
                  </a:lnTo>
                  <a:lnTo>
                    <a:pt x="16" y="37"/>
                  </a:lnTo>
                  <a:lnTo>
                    <a:pt x="16" y="33"/>
                  </a:lnTo>
                  <a:lnTo>
                    <a:pt x="14" y="33"/>
                  </a:lnTo>
                  <a:lnTo>
                    <a:pt x="11" y="26"/>
                  </a:lnTo>
                  <a:lnTo>
                    <a:pt x="11" y="21"/>
                  </a:lnTo>
                  <a:lnTo>
                    <a:pt x="14" y="16"/>
                  </a:lnTo>
                  <a:lnTo>
                    <a:pt x="18" y="13"/>
                  </a:lnTo>
                  <a:lnTo>
                    <a:pt x="20" y="11"/>
                  </a:lnTo>
                  <a:lnTo>
                    <a:pt x="25" y="9"/>
                  </a:lnTo>
                  <a:lnTo>
                    <a:pt x="26" y="9"/>
                  </a:lnTo>
                  <a:lnTo>
                    <a:pt x="31" y="9"/>
                  </a:lnTo>
                  <a:lnTo>
                    <a:pt x="29" y="5"/>
                  </a:lnTo>
                  <a:lnTo>
                    <a:pt x="26" y="5"/>
                  </a:lnTo>
                  <a:lnTo>
                    <a:pt x="25" y="3"/>
                  </a:lnTo>
                  <a:lnTo>
                    <a:pt x="22" y="3"/>
                  </a:lnTo>
                  <a:lnTo>
                    <a:pt x="20" y="0"/>
                  </a:lnTo>
                  <a:lnTo>
                    <a:pt x="11" y="0"/>
                  </a:lnTo>
                  <a:lnTo>
                    <a:pt x="7" y="5"/>
                  </a:lnTo>
                  <a:lnTo>
                    <a:pt x="5" y="13"/>
                  </a:lnTo>
                  <a:lnTo>
                    <a:pt x="3" y="21"/>
                  </a:lnTo>
                  <a:lnTo>
                    <a:pt x="3" y="29"/>
                  </a:lnTo>
                  <a:lnTo>
                    <a:pt x="0" y="37"/>
                  </a:lnTo>
                  <a:lnTo>
                    <a:pt x="3" y="44"/>
                  </a:lnTo>
                  <a:lnTo>
                    <a:pt x="3" y="50"/>
                  </a:lnTo>
                  <a:lnTo>
                    <a:pt x="3" y="52"/>
                  </a:lnTo>
                  <a:lnTo>
                    <a:pt x="5" y="55"/>
                  </a:lnTo>
                  <a:lnTo>
                    <a:pt x="5" y="57"/>
                  </a:lnTo>
                  <a:lnTo>
                    <a:pt x="5" y="59"/>
                  </a:lnTo>
                  <a:lnTo>
                    <a:pt x="7" y="63"/>
                  </a:lnTo>
                  <a:lnTo>
                    <a:pt x="7" y="65"/>
                  </a:lnTo>
                  <a:lnTo>
                    <a:pt x="9" y="68"/>
                  </a:lnTo>
                  <a:lnTo>
                    <a:pt x="11" y="72"/>
                  </a:lnTo>
                  <a:lnTo>
                    <a:pt x="14" y="76"/>
                  </a:lnTo>
                  <a:lnTo>
                    <a:pt x="16" y="78"/>
                  </a:lnTo>
                  <a:lnTo>
                    <a:pt x="18" y="81"/>
                  </a:lnTo>
                  <a:lnTo>
                    <a:pt x="25" y="81"/>
                  </a:lnTo>
                </a:path>
              </a:pathLst>
            </a:custGeom>
            <a:solidFill>
              <a:srgbClr val="E6C000"/>
            </a:solidFill>
            <a:ln w="12700" cap="rnd">
              <a:solidFill>
                <a:schemeClr val="tx2"/>
              </a:solidFill>
              <a:round/>
              <a:headEnd/>
              <a:tailEnd/>
            </a:ln>
          </p:spPr>
          <p:txBody>
            <a:bodyPr/>
            <a:lstStyle/>
            <a:p>
              <a:endParaRPr lang="fr-FR"/>
            </a:p>
          </p:txBody>
        </p:sp>
        <p:sp>
          <p:nvSpPr>
            <p:cNvPr id="55357" name="Freeform 80"/>
            <p:cNvSpPr>
              <a:spLocks/>
            </p:cNvSpPr>
            <p:nvPr/>
          </p:nvSpPr>
          <p:spPr bwMode="auto">
            <a:xfrm>
              <a:off x="3198" y="1939"/>
              <a:ext cx="5" cy="1"/>
            </a:xfrm>
            <a:custGeom>
              <a:avLst/>
              <a:gdLst>
                <a:gd name="T0" fmla="*/ 1 w 8"/>
                <a:gd name="T1" fmla="*/ 0 h 1"/>
                <a:gd name="T2" fmla="*/ 1 w 8"/>
                <a:gd name="T3" fmla="*/ 0 h 1"/>
                <a:gd name="T4" fmla="*/ 1 w 8"/>
                <a:gd name="T5" fmla="*/ 0 h 1"/>
                <a:gd name="T6" fmla="*/ 1 w 8"/>
                <a:gd name="T7" fmla="*/ 0 h 1"/>
                <a:gd name="T8" fmla="*/ 1 w 8"/>
                <a:gd name="T9" fmla="*/ 0 h 1"/>
                <a:gd name="T10" fmla="*/ 1 w 8"/>
                <a:gd name="T11" fmla="*/ 0 h 1"/>
                <a:gd name="T12" fmla="*/ 0 w 8"/>
                <a:gd name="T13" fmla="*/ 0 h 1"/>
                <a:gd name="T14" fmla="*/ 1 w 8"/>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
                <a:gd name="T26" fmla="*/ 8 w 8"/>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
                  <a:moveTo>
                    <a:pt x="7" y="0"/>
                  </a:moveTo>
                  <a:lnTo>
                    <a:pt x="6" y="0"/>
                  </a:lnTo>
                  <a:lnTo>
                    <a:pt x="5" y="0"/>
                  </a:lnTo>
                  <a:lnTo>
                    <a:pt x="4" y="0"/>
                  </a:lnTo>
                  <a:lnTo>
                    <a:pt x="1" y="0"/>
                  </a:lnTo>
                  <a:lnTo>
                    <a:pt x="0" y="0"/>
                  </a:lnTo>
                  <a:lnTo>
                    <a:pt x="7" y="0"/>
                  </a:lnTo>
                </a:path>
              </a:pathLst>
            </a:custGeom>
            <a:solidFill>
              <a:srgbClr val="E6C000"/>
            </a:solidFill>
            <a:ln w="12700" cap="rnd">
              <a:solidFill>
                <a:schemeClr val="tx2"/>
              </a:solidFill>
              <a:round/>
              <a:headEnd/>
              <a:tailEnd/>
            </a:ln>
          </p:spPr>
          <p:txBody>
            <a:bodyPr/>
            <a:lstStyle/>
            <a:p>
              <a:endParaRPr lang="fr-FR"/>
            </a:p>
          </p:txBody>
        </p:sp>
        <p:sp>
          <p:nvSpPr>
            <p:cNvPr id="55358" name="Freeform 81"/>
            <p:cNvSpPr>
              <a:spLocks/>
            </p:cNvSpPr>
            <p:nvPr/>
          </p:nvSpPr>
          <p:spPr bwMode="auto">
            <a:xfrm>
              <a:off x="3227" y="1855"/>
              <a:ext cx="26" cy="2"/>
            </a:xfrm>
            <a:custGeom>
              <a:avLst/>
              <a:gdLst>
                <a:gd name="T0" fmla="*/ 12 w 26"/>
                <a:gd name="T1" fmla="*/ 0 h 4"/>
                <a:gd name="T2" fmla="*/ 12 w 26"/>
                <a:gd name="T3" fmla="*/ 0 h 4"/>
                <a:gd name="T4" fmla="*/ 15 w 26"/>
                <a:gd name="T5" fmla="*/ 1 h 4"/>
                <a:gd name="T6" fmla="*/ 16 w 26"/>
                <a:gd name="T7" fmla="*/ 1 h 4"/>
                <a:gd name="T8" fmla="*/ 18 w 26"/>
                <a:gd name="T9" fmla="*/ 1 h 4"/>
                <a:gd name="T10" fmla="*/ 21 w 26"/>
                <a:gd name="T11" fmla="*/ 1 h 4"/>
                <a:gd name="T12" fmla="*/ 22 w 26"/>
                <a:gd name="T13" fmla="*/ 1 h 4"/>
                <a:gd name="T14" fmla="*/ 25 w 26"/>
                <a:gd name="T15" fmla="*/ 1 h 4"/>
                <a:gd name="T16" fmla="*/ 22 w 26"/>
                <a:gd name="T17" fmla="*/ 1 h 4"/>
                <a:gd name="T18" fmla="*/ 21 w 26"/>
                <a:gd name="T19" fmla="*/ 1 h 4"/>
                <a:gd name="T20" fmla="*/ 18 w 26"/>
                <a:gd name="T21" fmla="*/ 1 h 4"/>
                <a:gd name="T22" fmla="*/ 16 w 26"/>
                <a:gd name="T23" fmla="*/ 1 h 4"/>
                <a:gd name="T24" fmla="*/ 12 w 26"/>
                <a:gd name="T25" fmla="*/ 1 h 4"/>
                <a:gd name="T26" fmla="*/ 10 w 26"/>
                <a:gd name="T27" fmla="*/ 1 h 4"/>
                <a:gd name="T28" fmla="*/ 8 w 26"/>
                <a:gd name="T29" fmla="*/ 1 h 4"/>
                <a:gd name="T30" fmla="*/ 6 w 26"/>
                <a:gd name="T31" fmla="*/ 1 h 4"/>
                <a:gd name="T32" fmla="*/ 4 w 26"/>
                <a:gd name="T33" fmla="*/ 1 h 4"/>
                <a:gd name="T34" fmla="*/ 2 w 26"/>
                <a:gd name="T35" fmla="*/ 0 h 4"/>
                <a:gd name="T36" fmla="*/ 0 w 26"/>
                <a:gd name="T37" fmla="*/ 0 h 4"/>
                <a:gd name="T38" fmla="*/ 12 w 26"/>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4"/>
                <a:gd name="T62" fmla="*/ 26 w 26"/>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4">
                  <a:moveTo>
                    <a:pt x="12" y="0"/>
                  </a:moveTo>
                  <a:lnTo>
                    <a:pt x="12" y="0"/>
                  </a:lnTo>
                  <a:lnTo>
                    <a:pt x="15" y="2"/>
                  </a:lnTo>
                  <a:lnTo>
                    <a:pt x="16" y="2"/>
                  </a:lnTo>
                  <a:lnTo>
                    <a:pt x="18" y="2"/>
                  </a:lnTo>
                  <a:lnTo>
                    <a:pt x="21" y="2"/>
                  </a:lnTo>
                  <a:lnTo>
                    <a:pt x="22" y="2"/>
                  </a:lnTo>
                  <a:lnTo>
                    <a:pt x="25" y="2"/>
                  </a:lnTo>
                  <a:lnTo>
                    <a:pt x="22" y="3"/>
                  </a:lnTo>
                  <a:lnTo>
                    <a:pt x="21" y="3"/>
                  </a:lnTo>
                  <a:lnTo>
                    <a:pt x="18" y="3"/>
                  </a:lnTo>
                  <a:lnTo>
                    <a:pt x="16" y="3"/>
                  </a:lnTo>
                  <a:lnTo>
                    <a:pt x="12" y="3"/>
                  </a:lnTo>
                  <a:lnTo>
                    <a:pt x="10" y="3"/>
                  </a:lnTo>
                  <a:lnTo>
                    <a:pt x="8" y="3"/>
                  </a:lnTo>
                  <a:lnTo>
                    <a:pt x="6" y="2"/>
                  </a:lnTo>
                  <a:lnTo>
                    <a:pt x="4" y="2"/>
                  </a:lnTo>
                  <a:lnTo>
                    <a:pt x="2" y="0"/>
                  </a:lnTo>
                  <a:lnTo>
                    <a:pt x="0" y="0"/>
                  </a:lnTo>
                  <a:lnTo>
                    <a:pt x="12" y="0"/>
                  </a:lnTo>
                </a:path>
              </a:pathLst>
            </a:custGeom>
            <a:solidFill>
              <a:srgbClr val="E6C000"/>
            </a:solidFill>
            <a:ln w="12700" cap="rnd">
              <a:solidFill>
                <a:schemeClr val="tx2"/>
              </a:solidFill>
              <a:round/>
              <a:headEnd/>
              <a:tailEnd/>
            </a:ln>
          </p:spPr>
          <p:txBody>
            <a:bodyPr/>
            <a:lstStyle/>
            <a:p>
              <a:endParaRPr lang="fr-FR"/>
            </a:p>
          </p:txBody>
        </p:sp>
        <p:sp>
          <p:nvSpPr>
            <p:cNvPr id="55359" name="Freeform 82"/>
            <p:cNvSpPr>
              <a:spLocks/>
            </p:cNvSpPr>
            <p:nvPr/>
          </p:nvSpPr>
          <p:spPr bwMode="auto">
            <a:xfrm>
              <a:off x="3183" y="1948"/>
              <a:ext cx="37" cy="93"/>
            </a:xfrm>
            <a:custGeom>
              <a:avLst/>
              <a:gdLst>
                <a:gd name="T0" fmla="*/ 13 w 37"/>
                <a:gd name="T1" fmla="*/ 92 h 93"/>
                <a:gd name="T2" fmla="*/ 11 w 37"/>
                <a:gd name="T3" fmla="*/ 83 h 93"/>
                <a:gd name="T4" fmla="*/ 9 w 37"/>
                <a:gd name="T5" fmla="*/ 76 h 93"/>
                <a:gd name="T6" fmla="*/ 7 w 37"/>
                <a:gd name="T7" fmla="*/ 68 h 93"/>
                <a:gd name="T8" fmla="*/ 7 w 37"/>
                <a:gd name="T9" fmla="*/ 60 h 93"/>
                <a:gd name="T10" fmla="*/ 7 w 37"/>
                <a:gd name="T11" fmla="*/ 53 h 93"/>
                <a:gd name="T12" fmla="*/ 7 w 37"/>
                <a:gd name="T13" fmla="*/ 44 h 93"/>
                <a:gd name="T14" fmla="*/ 9 w 37"/>
                <a:gd name="T15" fmla="*/ 36 h 93"/>
                <a:gd name="T16" fmla="*/ 11 w 37"/>
                <a:gd name="T17" fmla="*/ 28 h 93"/>
                <a:gd name="T18" fmla="*/ 16 w 37"/>
                <a:gd name="T19" fmla="*/ 23 h 93"/>
                <a:gd name="T20" fmla="*/ 18 w 37"/>
                <a:gd name="T21" fmla="*/ 21 h 93"/>
                <a:gd name="T22" fmla="*/ 23 w 37"/>
                <a:gd name="T23" fmla="*/ 18 h 93"/>
                <a:gd name="T24" fmla="*/ 25 w 37"/>
                <a:gd name="T25" fmla="*/ 15 h 93"/>
                <a:gd name="T26" fmla="*/ 29 w 37"/>
                <a:gd name="T27" fmla="*/ 15 h 93"/>
                <a:gd name="T28" fmla="*/ 31 w 37"/>
                <a:gd name="T29" fmla="*/ 15 h 93"/>
                <a:gd name="T30" fmla="*/ 34 w 37"/>
                <a:gd name="T31" fmla="*/ 13 h 93"/>
                <a:gd name="T32" fmla="*/ 36 w 37"/>
                <a:gd name="T33" fmla="*/ 10 h 93"/>
                <a:gd name="T34" fmla="*/ 34 w 37"/>
                <a:gd name="T35" fmla="*/ 8 h 93"/>
                <a:gd name="T36" fmla="*/ 31 w 37"/>
                <a:gd name="T37" fmla="*/ 4 h 93"/>
                <a:gd name="T38" fmla="*/ 27 w 37"/>
                <a:gd name="T39" fmla="*/ 4 h 93"/>
                <a:gd name="T40" fmla="*/ 25 w 37"/>
                <a:gd name="T41" fmla="*/ 2 h 93"/>
                <a:gd name="T42" fmla="*/ 25 w 37"/>
                <a:gd name="T43" fmla="*/ 0 h 93"/>
                <a:gd name="T44" fmla="*/ 11 w 37"/>
                <a:gd name="T45" fmla="*/ 0 h 93"/>
                <a:gd name="T46" fmla="*/ 9 w 37"/>
                <a:gd name="T47" fmla="*/ 4 h 93"/>
                <a:gd name="T48" fmla="*/ 5 w 37"/>
                <a:gd name="T49" fmla="*/ 13 h 93"/>
                <a:gd name="T50" fmla="*/ 2 w 37"/>
                <a:gd name="T51" fmla="*/ 21 h 93"/>
                <a:gd name="T52" fmla="*/ 2 w 37"/>
                <a:gd name="T53" fmla="*/ 28 h 93"/>
                <a:gd name="T54" fmla="*/ 0 w 37"/>
                <a:gd name="T55" fmla="*/ 36 h 93"/>
                <a:gd name="T56" fmla="*/ 0 w 37"/>
                <a:gd name="T57" fmla="*/ 47 h 93"/>
                <a:gd name="T58" fmla="*/ 0 w 37"/>
                <a:gd name="T59" fmla="*/ 55 h 93"/>
                <a:gd name="T60" fmla="*/ 2 w 37"/>
                <a:gd name="T61" fmla="*/ 60 h 93"/>
                <a:gd name="T62" fmla="*/ 2 w 37"/>
                <a:gd name="T63" fmla="*/ 66 h 93"/>
                <a:gd name="T64" fmla="*/ 5 w 37"/>
                <a:gd name="T65" fmla="*/ 70 h 93"/>
                <a:gd name="T66" fmla="*/ 5 w 37"/>
                <a:gd name="T67" fmla="*/ 76 h 93"/>
                <a:gd name="T68" fmla="*/ 7 w 37"/>
                <a:gd name="T69" fmla="*/ 81 h 93"/>
                <a:gd name="T70" fmla="*/ 9 w 37"/>
                <a:gd name="T71" fmla="*/ 87 h 93"/>
                <a:gd name="T72" fmla="*/ 11 w 37"/>
                <a:gd name="T73" fmla="*/ 92 h 93"/>
                <a:gd name="T74" fmla="*/ 13 w 37"/>
                <a:gd name="T75" fmla="*/ 9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93"/>
                <a:gd name="T116" fmla="*/ 37 w 3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93">
                  <a:moveTo>
                    <a:pt x="13" y="92"/>
                  </a:moveTo>
                  <a:lnTo>
                    <a:pt x="11" y="83"/>
                  </a:lnTo>
                  <a:lnTo>
                    <a:pt x="9" y="76"/>
                  </a:lnTo>
                  <a:lnTo>
                    <a:pt x="7" y="68"/>
                  </a:lnTo>
                  <a:lnTo>
                    <a:pt x="7" y="60"/>
                  </a:lnTo>
                  <a:lnTo>
                    <a:pt x="7" y="53"/>
                  </a:lnTo>
                  <a:lnTo>
                    <a:pt x="7" y="44"/>
                  </a:lnTo>
                  <a:lnTo>
                    <a:pt x="9" y="36"/>
                  </a:lnTo>
                  <a:lnTo>
                    <a:pt x="11" y="28"/>
                  </a:lnTo>
                  <a:lnTo>
                    <a:pt x="16" y="23"/>
                  </a:lnTo>
                  <a:lnTo>
                    <a:pt x="18" y="21"/>
                  </a:lnTo>
                  <a:lnTo>
                    <a:pt x="23" y="18"/>
                  </a:lnTo>
                  <a:lnTo>
                    <a:pt x="25" y="15"/>
                  </a:lnTo>
                  <a:lnTo>
                    <a:pt x="29" y="15"/>
                  </a:lnTo>
                  <a:lnTo>
                    <a:pt x="31" y="15"/>
                  </a:lnTo>
                  <a:lnTo>
                    <a:pt x="34" y="13"/>
                  </a:lnTo>
                  <a:lnTo>
                    <a:pt x="36" y="10"/>
                  </a:lnTo>
                  <a:lnTo>
                    <a:pt x="34" y="8"/>
                  </a:lnTo>
                  <a:lnTo>
                    <a:pt x="31" y="4"/>
                  </a:lnTo>
                  <a:lnTo>
                    <a:pt x="27" y="4"/>
                  </a:lnTo>
                  <a:lnTo>
                    <a:pt x="25" y="2"/>
                  </a:lnTo>
                  <a:lnTo>
                    <a:pt x="25" y="0"/>
                  </a:lnTo>
                  <a:lnTo>
                    <a:pt x="11" y="0"/>
                  </a:lnTo>
                  <a:lnTo>
                    <a:pt x="9" y="4"/>
                  </a:lnTo>
                  <a:lnTo>
                    <a:pt x="5" y="13"/>
                  </a:lnTo>
                  <a:lnTo>
                    <a:pt x="2" y="21"/>
                  </a:lnTo>
                  <a:lnTo>
                    <a:pt x="2" y="28"/>
                  </a:lnTo>
                  <a:lnTo>
                    <a:pt x="0" y="36"/>
                  </a:lnTo>
                  <a:lnTo>
                    <a:pt x="0" y="47"/>
                  </a:lnTo>
                  <a:lnTo>
                    <a:pt x="0" y="55"/>
                  </a:lnTo>
                  <a:lnTo>
                    <a:pt x="2" y="60"/>
                  </a:lnTo>
                  <a:lnTo>
                    <a:pt x="2" y="66"/>
                  </a:lnTo>
                  <a:lnTo>
                    <a:pt x="5" y="70"/>
                  </a:lnTo>
                  <a:lnTo>
                    <a:pt x="5" y="76"/>
                  </a:lnTo>
                  <a:lnTo>
                    <a:pt x="7" y="81"/>
                  </a:lnTo>
                  <a:lnTo>
                    <a:pt x="9" y="87"/>
                  </a:lnTo>
                  <a:lnTo>
                    <a:pt x="11" y="92"/>
                  </a:lnTo>
                  <a:lnTo>
                    <a:pt x="13" y="92"/>
                  </a:lnTo>
                </a:path>
              </a:pathLst>
            </a:custGeom>
            <a:solidFill>
              <a:srgbClr val="E6C000"/>
            </a:solidFill>
            <a:ln w="12700" cap="rnd">
              <a:solidFill>
                <a:schemeClr val="tx2"/>
              </a:solidFill>
              <a:round/>
              <a:headEnd/>
              <a:tailEnd/>
            </a:ln>
          </p:spPr>
          <p:txBody>
            <a:bodyPr/>
            <a:lstStyle/>
            <a:p>
              <a:endParaRPr lang="fr-FR"/>
            </a:p>
          </p:txBody>
        </p:sp>
        <p:sp>
          <p:nvSpPr>
            <p:cNvPr id="55360" name="Freeform 83"/>
            <p:cNvSpPr>
              <a:spLocks/>
            </p:cNvSpPr>
            <p:nvPr/>
          </p:nvSpPr>
          <p:spPr bwMode="auto">
            <a:xfrm>
              <a:off x="3184" y="2040"/>
              <a:ext cx="6" cy="4"/>
            </a:xfrm>
            <a:custGeom>
              <a:avLst/>
              <a:gdLst>
                <a:gd name="T0" fmla="*/ 5 w 6"/>
                <a:gd name="T1" fmla="*/ 3 h 4"/>
                <a:gd name="T2" fmla="*/ 5 w 6"/>
                <a:gd name="T3" fmla="*/ 1 h 4"/>
                <a:gd name="T4" fmla="*/ 3 w 6"/>
                <a:gd name="T5" fmla="*/ 0 h 4"/>
                <a:gd name="T6" fmla="*/ 0 w 6"/>
                <a:gd name="T7" fmla="*/ 3 h 4"/>
                <a:gd name="T8" fmla="*/ 5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5" y="3"/>
                  </a:moveTo>
                  <a:lnTo>
                    <a:pt x="5" y="1"/>
                  </a:lnTo>
                  <a:lnTo>
                    <a:pt x="3" y="0"/>
                  </a:lnTo>
                  <a:lnTo>
                    <a:pt x="0" y="3"/>
                  </a:lnTo>
                  <a:lnTo>
                    <a:pt x="5" y="3"/>
                  </a:lnTo>
                </a:path>
              </a:pathLst>
            </a:custGeom>
            <a:solidFill>
              <a:srgbClr val="E6C000"/>
            </a:solidFill>
            <a:ln w="12700" cap="rnd">
              <a:solidFill>
                <a:schemeClr val="tx2"/>
              </a:solidFill>
              <a:round/>
              <a:headEnd/>
              <a:tailEnd/>
            </a:ln>
          </p:spPr>
          <p:txBody>
            <a:bodyPr/>
            <a:lstStyle/>
            <a:p>
              <a:endParaRPr lang="fr-FR"/>
            </a:p>
          </p:txBody>
        </p:sp>
        <p:sp>
          <p:nvSpPr>
            <p:cNvPr id="55361" name="Freeform 84"/>
            <p:cNvSpPr>
              <a:spLocks/>
            </p:cNvSpPr>
            <p:nvPr/>
          </p:nvSpPr>
          <p:spPr bwMode="auto">
            <a:xfrm>
              <a:off x="3218" y="1948"/>
              <a:ext cx="14" cy="3"/>
            </a:xfrm>
            <a:custGeom>
              <a:avLst/>
              <a:gdLst>
                <a:gd name="T0" fmla="*/ 5 w 14"/>
                <a:gd name="T1" fmla="*/ 0 h 3"/>
                <a:gd name="T2" fmla="*/ 5 w 14"/>
                <a:gd name="T3" fmla="*/ 0 h 3"/>
                <a:gd name="T4" fmla="*/ 6 w 14"/>
                <a:gd name="T5" fmla="*/ 0 h 3"/>
                <a:gd name="T6" fmla="*/ 8 w 14"/>
                <a:gd name="T7" fmla="*/ 1 h 3"/>
                <a:gd name="T8" fmla="*/ 10 w 14"/>
                <a:gd name="T9" fmla="*/ 2 h 3"/>
                <a:gd name="T10" fmla="*/ 11 w 14"/>
                <a:gd name="T11" fmla="*/ 2 h 3"/>
                <a:gd name="T12" fmla="*/ 13 w 14"/>
                <a:gd name="T13" fmla="*/ 2 h 3"/>
                <a:gd name="T14" fmla="*/ 10 w 14"/>
                <a:gd name="T15" fmla="*/ 2 h 3"/>
                <a:gd name="T16" fmla="*/ 6 w 14"/>
                <a:gd name="T17" fmla="*/ 2 h 3"/>
                <a:gd name="T18" fmla="*/ 5 w 14"/>
                <a:gd name="T19" fmla="*/ 1 h 3"/>
                <a:gd name="T20" fmla="*/ 1 w 14"/>
                <a:gd name="T21" fmla="*/ 0 h 3"/>
                <a:gd name="T22" fmla="*/ 0 w 14"/>
                <a:gd name="T23" fmla="*/ 0 h 3"/>
                <a:gd name="T24" fmla="*/ 5 w 14"/>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
                <a:gd name="T41" fmla="*/ 14 w 14"/>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
                  <a:moveTo>
                    <a:pt x="5" y="0"/>
                  </a:moveTo>
                  <a:lnTo>
                    <a:pt x="5" y="0"/>
                  </a:lnTo>
                  <a:lnTo>
                    <a:pt x="6" y="0"/>
                  </a:lnTo>
                  <a:lnTo>
                    <a:pt x="8" y="1"/>
                  </a:lnTo>
                  <a:lnTo>
                    <a:pt x="10" y="2"/>
                  </a:lnTo>
                  <a:lnTo>
                    <a:pt x="11" y="2"/>
                  </a:lnTo>
                  <a:lnTo>
                    <a:pt x="13" y="2"/>
                  </a:lnTo>
                  <a:lnTo>
                    <a:pt x="10" y="2"/>
                  </a:lnTo>
                  <a:lnTo>
                    <a:pt x="6" y="2"/>
                  </a:lnTo>
                  <a:lnTo>
                    <a:pt x="5" y="1"/>
                  </a:lnTo>
                  <a:lnTo>
                    <a:pt x="1" y="0"/>
                  </a:lnTo>
                  <a:lnTo>
                    <a:pt x="0" y="0"/>
                  </a:lnTo>
                  <a:lnTo>
                    <a:pt x="5" y="0"/>
                  </a:lnTo>
                </a:path>
              </a:pathLst>
            </a:custGeom>
            <a:solidFill>
              <a:srgbClr val="E6C000"/>
            </a:solidFill>
            <a:ln w="12700" cap="rnd">
              <a:solidFill>
                <a:schemeClr val="tx2"/>
              </a:solidFill>
              <a:round/>
              <a:headEnd/>
              <a:tailEnd/>
            </a:ln>
          </p:spPr>
          <p:txBody>
            <a:bodyPr/>
            <a:lstStyle/>
            <a:p>
              <a:endParaRPr lang="fr-FR"/>
            </a:p>
          </p:txBody>
        </p:sp>
        <p:sp>
          <p:nvSpPr>
            <p:cNvPr id="55362" name="Freeform 85"/>
            <p:cNvSpPr>
              <a:spLocks/>
            </p:cNvSpPr>
            <p:nvPr/>
          </p:nvSpPr>
          <p:spPr bwMode="auto">
            <a:xfrm>
              <a:off x="3186" y="2049"/>
              <a:ext cx="55" cy="29"/>
            </a:xfrm>
            <a:custGeom>
              <a:avLst/>
              <a:gdLst>
                <a:gd name="T0" fmla="*/ 47 w 55"/>
                <a:gd name="T1" fmla="*/ 28 h 29"/>
                <a:gd name="T2" fmla="*/ 49 w 55"/>
                <a:gd name="T3" fmla="*/ 25 h 29"/>
                <a:gd name="T4" fmla="*/ 52 w 55"/>
                <a:gd name="T5" fmla="*/ 25 h 29"/>
                <a:gd name="T6" fmla="*/ 52 w 55"/>
                <a:gd name="T7" fmla="*/ 23 h 29"/>
                <a:gd name="T8" fmla="*/ 54 w 55"/>
                <a:gd name="T9" fmla="*/ 22 h 29"/>
                <a:gd name="T10" fmla="*/ 49 w 55"/>
                <a:gd name="T11" fmla="*/ 22 h 29"/>
                <a:gd name="T12" fmla="*/ 47 w 55"/>
                <a:gd name="T13" fmla="*/ 22 h 29"/>
                <a:gd name="T14" fmla="*/ 42 w 55"/>
                <a:gd name="T15" fmla="*/ 19 h 29"/>
                <a:gd name="T16" fmla="*/ 37 w 55"/>
                <a:gd name="T17" fmla="*/ 19 h 29"/>
                <a:gd name="T18" fmla="*/ 35 w 55"/>
                <a:gd name="T19" fmla="*/ 17 h 29"/>
                <a:gd name="T20" fmla="*/ 32 w 55"/>
                <a:gd name="T21" fmla="*/ 17 h 29"/>
                <a:gd name="T22" fmla="*/ 28 w 55"/>
                <a:gd name="T23" fmla="*/ 14 h 29"/>
                <a:gd name="T24" fmla="*/ 24 w 55"/>
                <a:gd name="T25" fmla="*/ 14 h 29"/>
                <a:gd name="T26" fmla="*/ 22 w 55"/>
                <a:gd name="T27" fmla="*/ 13 h 29"/>
                <a:gd name="T28" fmla="*/ 19 w 55"/>
                <a:gd name="T29" fmla="*/ 11 h 29"/>
                <a:gd name="T30" fmla="*/ 17 w 55"/>
                <a:gd name="T31" fmla="*/ 8 h 29"/>
                <a:gd name="T32" fmla="*/ 15 w 55"/>
                <a:gd name="T33" fmla="*/ 6 h 29"/>
                <a:gd name="T34" fmla="*/ 12 w 55"/>
                <a:gd name="T35" fmla="*/ 2 h 29"/>
                <a:gd name="T36" fmla="*/ 10 w 55"/>
                <a:gd name="T37" fmla="*/ 2 h 29"/>
                <a:gd name="T38" fmla="*/ 7 w 55"/>
                <a:gd name="T39" fmla="*/ 0 h 29"/>
                <a:gd name="T40" fmla="*/ 3 w 55"/>
                <a:gd name="T41" fmla="*/ 0 h 29"/>
                <a:gd name="T42" fmla="*/ 3 w 55"/>
                <a:gd name="T43" fmla="*/ 2 h 29"/>
                <a:gd name="T44" fmla="*/ 0 w 55"/>
                <a:gd name="T45" fmla="*/ 6 h 29"/>
                <a:gd name="T46" fmla="*/ 0 w 55"/>
                <a:gd name="T47" fmla="*/ 11 h 29"/>
                <a:gd name="T48" fmla="*/ 0 w 55"/>
                <a:gd name="T49" fmla="*/ 14 h 29"/>
                <a:gd name="T50" fmla="*/ 0 w 55"/>
                <a:gd name="T51" fmla="*/ 17 h 29"/>
                <a:gd name="T52" fmla="*/ 3 w 55"/>
                <a:gd name="T53" fmla="*/ 22 h 29"/>
                <a:gd name="T54" fmla="*/ 3 w 55"/>
                <a:gd name="T55" fmla="*/ 25 h 29"/>
                <a:gd name="T56" fmla="*/ 3 w 55"/>
                <a:gd name="T57" fmla="*/ 28 h 29"/>
                <a:gd name="T58" fmla="*/ 28 w 55"/>
                <a:gd name="T59" fmla="*/ 28 h 29"/>
                <a:gd name="T60" fmla="*/ 32 w 55"/>
                <a:gd name="T61" fmla="*/ 25 h 29"/>
                <a:gd name="T62" fmla="*/ 32 w 55"/>
                <a:gd name="T63" fmla="*/ 28 h 29"/>
                <a:gd name="T64" fmla="*/ 47 w 55"/>
                <a:gd name="T65" fmla="*/ 2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9"/>
                <a:gd name="T101" fmla="*/ 55 w 55"/>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9">
                  <a:moveTo>
                    <a:pt x="47" y="28"/>
                  </a:moveTo>
                  <a:lnTo>
                    <a:pt x="49" y="25"/>
                  </a:lnTo>
                  <a:lnTo>
                    <a:pt x="52" y="25"/>
                  </a:lnTo>
                  <a:lnTo>
                    <a:pt x="52" y="23"/>
                  </a:lnTo>
                  <a:lnTo>
                    <a:pt x="54" y="22"/>
                  </a:lnTo>
                  <a:lnTo>
                    <a:pt x="49" y="22"/>
                  </a:lnTo>
                  <a:lnTo>
                    <a:pt x="47" y="22"/>
                  </a:lnTo>
                  <a:lnTo>
                    <a:pt x="42" y="19"/>
                  </a:lnTo>
                  <a:lnTo>
                    <a:pt x="37" y="19"/>
                  </a:lnTo>
                  <a:lnTo>
                    <a:pt x="35" y="17"/>
                  </a:lnTo>
                  <a:lnTo>
                    <a:pt x="32" y="17"/>
                  </a:lnTo>
                  <a:lnTo>
                    <a:pt x="28" y="14"/>
                  </a:lnTo>
                  <a:lnTo>
                    <a:pt x="24" y="14"/>
                  </a:lnTo>
                  <a:lnTo>
                    <a:pt x="22" y="13"/>
                  </a:lnTo>
                  <a:lnTo>
                    <a:pt x="19" y="11"/>
                  </a:lnTo>
                  <a:lnTo>
                    <a:pt x="17" y="8"/>
                  </a:lnTo>
                  <a:lnTo>
                    <a:pt x="15" y="6"/>
                  </a:lnTo>
                  <a:lnTo>
                    <a:pt x="12" y="2"/>
                  </a:lnTo>
                  <a:lnTo>
                    <a:pt x="10" y="2"/>
                  </a:lnTo>
                  <a:lnTo>
                    <a:pt x="7" y="0"/>
                  </a:lnTo>
                  <a:lnTo>
                    <a:pt x="3" y="0"/>
                  </a:lnTo>
                  <a:lnTo>
                    <a:pt x="3" y="2"/>
                  </a:lnTo>
                  <a:lnTo>
                    <a:pt x="0" y="6"/>
                  </a:lnTo>
                  <a:lnTo>
                    <a:pt x="0" y="11"/>
                  </a:lnTo>
                  <a:lnTo>
                    <a:pt x="0" y="14"/>
                  </a:lnTo>
                  <a:lnTo>
                    <a:pt x="0" y="17"/>
                  </a:lnTo>
                  <a:lnTo>
                    <a:pt x="3" y="22"/>
                  </a:lnTo>
                  <a:lnTo>
                    <a:pt x="3" y="25"/>
                  </a:lnTo>
                  <a:lnTo>
                    <a:pt x="3" y="28"/>
                  </a:lnTo>
                  <a:lnTo>
                    <a:pt x="28" y="28"/>
                  </a:lnTo>
                  <a:lnTo>
                    <a:pt x="32" y="25"/>
                  </a:lnTo>
                  <a:lnTo>
                    <a:pt x="32" y="28"/>
                  </a:lnTo>
                  <a:lnTo>
                    <a:pt x="47" y="28"/>
                  </a:lnTo>
                </a:path>
              </a:pathLst>
            </a:custGeom>
            <a:solidFill>
              <a:srgbClr val="E6C000"/>
            </a:solidFill>
            <a:ln w="12700" cap="rnd">
              <a:solidFill>
                <a:schemeClr val="tx2"/>
              </a:solidFill>
              <a:round/>
              <a:headEnd/>
              <a:tailEnd/>
            </a:ln>
          </p:spPr>
          <p:txBody>
            <a:bodyPr/>
            <a:lstStyle/>
            <a:p>
              <a:endParaRPr lang="fr-FR"/>
            </a:p>
          </p:txBody>
        </p:sp>
        <p:sp>
          <p:nvSpPr>
            <p:cNvPr id="55363" name="Freeform 86"/>
            <p:cNvSpPr>
              <a:spLocks/>
            </p:cNvSpPr>
            <p:nvPr/>
          </p:nvSpPr>
          <p:spPr bwMode="auto">
            <a:xfrm>
              <a:off x="3190" y="2042"/>
              <a:ext cx="12" cy="8"/>
            </a:xfrm>
            <a:custGeom>
              <a:avLst/>
              <a:gdLst>
                <a:gd name="T0" fmla="*/ 1500160 w 9"/>
                <a:gd name="T1" fmla="*/ 0 h 8"/>
                <a:gd name="T2" fmla="*/ 1500160 w 9"/>
                <a:gd name="T3" fmla="*/ 7 h 8"/>
                <a:gd name="T4" fmla="*/ 0 w 9"/>
                <a:gd name="T5" fmla="*/ 0 h 8"/>
                <a:gd name="T6" fmla="*/ 1500160 w 9"/>
                <a:gd name="T7" fmla="*/ 0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8" y="0"/>
                  </a:moveTo>
                  <a:lnTo>
                    <a:pt x="8" y="7"/>
                  </a:lnTo>
                  <a:lnTo>
                    <a:pt x="0" y="0"/>
                  </a:lnTo>
                  <a:lnTo>
                    <a:pt x="8" y="0"/>
                  </a:lnTo>
                </a:path>
              </a:pathLst>
            </a:custGeom>
            <a:solidFill>
              <a:srgbClr val="E6C000"/>
            </a:solidFill>
            <a:ln w="12700" cap="rnd">
              <a:solidFill>
                <a:schemeClr val="tx2"/>
              </a:solidFill>
              <a:round/>
              <a:headEnd/>
              <a:tailEnd/>
            </a:ln>
          </p:spPr>
          <p:txBody>
            <a:bodyPr/>
            <a:lstStyle/>
            <a:p>
              <a:endParaRPr lang="fr-FR"/>
            </a:p>
          </p:txBody>
        </p:sp>
        <p:sp>
          <p:nvSpPr>
            <p:cNvPr id="55364" name="Freeform 87"/>
            <p:cNvSpPr>
              <a:spLocks/>
            </p:cNvSpPr>
            <p:nvPr/>
          </p:nvSpPr>
          <p:spPr bwMode="auto">
            <a:xfrm>
              <a:off x="3091" y="2193"/>
              <a:ext cx="111" cy="216"/>
            </a:xfrm>
            <a:custGeom>
              <a:avLst/>
              <a:gdLst>
                <a:gd name="T0" fmla="*/ 74 w 109"/>
                <a:gd name="T1" fmla="*/ 215 h 216"/>
                <a:gd name="T2" fmla="*/ 24 w 109"/>
                <a:gd name="T3" fmla="*/ 198 h 216"/>
                <a:gd name="T4" fmla="*/ 19 w 109"/>
                <a:gd name="T5" fmla="*/ 184 h 216"/>
                <a:gd name="T6" fmla="*/ 19 w 109"/>
                <a:gd name="T7" fmla="*/ 168 h 216"/>
                <a:gd name="T8" fmla="*/ 21 w 109"/>
                <a:gd name="T9" fmla="*/ 152 h 216"/>
                <a:gd name="T10" fmla="*/ 26 w 109"/>
                <a:gd name="T11" fmla="*/ 138 h 216"/>
                <a:gd name="T12" fmla="*/ 74 w 109"/>
                <a:gd name="T13" fmla="*/ 129 h 216"/>
                <a:gd name="T14" fmla="*/ 82 w 109"/>
                <a:gd name="T15" fmla="*/ 124 h 216"/>
                <a:gd name="T16" fmla="*/ 104 w 109"/>
                <a:gd name="T17" fmla="*/ 118 h 216"/>
                <a:gd name="T18" fmla="*/ 118 w 109"/>
                <a:gd name="T19" fmla="*/ 115 h 216"/>
                <a:gd name="T20" fmla="*/ 134 w 109"/>
                <a:gd name="T21" fmla="*/ 110 h 216"/>
                <a:gd name="T22" fmla="*/ 156 w 109"/>
                <a:gd name="T23" fmla="*/ 105 h 216"/>
                <a:gd name="T24" fmla="*/ 165 w 109"/>
                <a:gd name="T25" fmla="*/ 99 h 216"/>
                <a:gd name="T26" fmla="*/ 180 w 109"/>
                <a:gd name="T27" fmla="*/ 85 h 216"/>
                <a:gd name="T28" fmla="*/ 185 w 109"/>
                <a:gd name="T29" fmla="*/ 66 h 216"/>
                <a:gd name="T30" fmla="*/ 192 w 109"/>
                <a:gd name="T31" fmla="*/ 52 h 216"/>
                <a:gd name="T32" fmla="*/ 212 w 109"/>
                <a:gd name="T33" fmla="*/ 41 h 216"/>
                <a:gd name="T34" fmla="*/ 220 w 109"/>
                <a:gd name="T35" fmla="*/ 36 h 216"/>
                <a:gd name="T36" fmla="*/ 203 w 109"/>
                <a:gd name="T37" fmla="*/ 32 h 216"/>
                <a:gd name="T38" fmla="*/ 188 w 109"/>
                <a:gd name="T39" fmla="*/ 30 h 216"/>
                <a:gd name="T40" fmla="*/ 165 w 109"/>
                <a:gd name="T41" fmla="*/ 24 h 216"/>
                <a:gd name="T42" fmla="*/ 138 w 109"/>
                <a:gd name="T43" fmla="*/ 22 h 216"/>
                <a:gd name="T44" fmla="*/ 124 w 109"/>
                <a:gd name="T45" fmla="*/ 16 h 216"/>
                <a:gd name="T46" fmla="*/ 112 w 109"/>
                <a:gd name="T47" fmla="*/ 10 h 216"/>
                <a:gd name="T48" fmla="*/ 96 w 109"/>
                <a:gd name="T49" fmla="*/ 2 h 216"/>
                <a:gd name="T50" fmla="*/ 86 w 109"/>
                <a:gd name="T51" fmla="*/ 8 h 216"/>
                <a:gd name="T52" fmla="*/ 86 w 109"/>
                <a:gd name="T53" fmla="*/ 28 h 216"/>
                <a:gd name="T54" fmla="*/ 82 w 109"/>
                <a:gd name="T55" fmla="*/ 46 h 216"/>
                <a:gd name="T56" fmla="*/ 76 w 109"/>
                <a:gd name="T57" fmla="*/ 66 h 216"/>
                <a:gd name="T58" fmla="*/ 26 w 109"/>
                <a:gd name="T59" fmla="*/ 79 h 216"/>
                <a:gd name="T60" fmla="*/ 19 w 109"/>
                <a:gd name="T61" fmla="*/ 91 h 216"/>
                <a:gd name="T62" fmla="*/ 11 w 109"/>
                <a:gd name="T63" fmla="*/ 110 h 216"/>
                <a:gd name="T64" fmla="*/ 2 w 109"/>
                <a:gd name="T65" fmla="*/ 135 h 216"/>
                <a:gd name="T66" fmla="*/ 2 w 109"/>
                <a:gd name="T67" fmla="*/ 160 h 216"/>
                <a:gd name="T68" fmla="*/ 6 w 109"/>
                <a:gd name="T69" fmla="*/ 176 h 216"/>
                <a:gd name="T70" fmla="*/ 11 w 109"/>
                <a:gd name="T71" fmla="*/ 193 h 216"/>
                <a:gd name="T72" fmla="*/ 19 w 109"/>
                <a:gd name="T73" fmla="*/ 209 h 216"/>
                <a:gd name="T74" fmla="*/ 74 w 109"/>
                <a:gd name="T75" fmla="*/ 215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216"/>
                <a:gd name="T116" fmla="*/ 109 w 109"/>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216">
                  <a:moveTo>
                    <a:pt x="32" y="215"/>
                  </a:moveTo>
                  <a:lnTo>
                    <a:pt x="32" y="215"/>
                  </a:lnTo>
                  <a:lnTo>
                    <a:pt x="26" y="207"/>
                  </a:lnTo>
                  <a:lnTo>
                    <a:pt x="24" y="198"/>
                  </a:lnTo>
                  <a:lnTo>
                    <a:pt x="21" y="193"/>
                  </a:lnTo>
                  <a:lnTo>
                    <a:pt x="19" y="184"/>
                  </a:lnTo>
                  <a:lnTo>
                    <a:pt x="19" y="176"/>
                  </a:lnTo>
                  <a:lnTo>
                    <a:pt x="19" y="168"/>
                  </a:lnTo>
                  <a:lnTo>
                    <a:pt x="19" y="162"/>
                  </a:lnTo>
                  <a:lnTo>
                    <a:pt x="21" y="152"/>
                  </a:lnTo>
                  <a:lnTo>
                    <a:pt x="24" y="143"/>
                  </a:lnTo>
                  <a:lnTo>
                    <a:pt x="26" y="138"/>
                  </a:lnTo>
                  <a:lnTo>
                    <a:pt x="29" y="135"/>
                  </a:lnTo>
                  <a:lnTo>
                    <a:pt x="32" y="129"/>
                  </a:lnTo>
                  <a:lnTo>
                    <a:pt x="37" y="126"/>
                  </a:lnTo>
                  <a:lnTo>
                    <a:pt x="40" y="124"/>
                  </a:lnTo>
                  <a:lnTo>
                    <a:pt x="45" y="121"/>
                  </a:lnTo>
                  <a:lnTo>
                    <a:pt x="51" y="118"/>
                  </a:lnTo>
                  <a:lnTo>
                    <a:pt x="53" y="115"/>
                  </a:lnTo>
                  <a:lnTo>
                    <a:pt x="58" y="115"/>
                  </a:lnTo>
                  <a:lnTo>
                    <a:pt x="64" y="113"/>
                  </a:lnTo>
                  <a:lnTo>
                    <a:pt x="66" y="110"/>
                  </a:lnTo>
                  <a:lnTo>
                    <a:pt x="72" y="107"/>
                  </a:lnTo>
                  <a:lnTo>
                    <a:pt x="74" y="105"/>
                  </a:lnTo>
                  <a:lnTo>
                    <a:pt x="77" y="101"/>
                  </a:lnTo>
                  <a:lnTo>
                    <a:pt x="77" y="99"/>
                  </a:lnTo>
                  <a:lnTo>
                    <a:pt x="79" y="97"/>
                  </a:lnTo>
                  <a:lnTo>
                    <a:pt x="82" y="85"/>
                  </a:lnTo>
                  <a:lnTo>
                    <a:pt x="82" y="77"/>
                  </a:lnTo>
                  <a:lnTo>
                    <a:pt x="85" y="66"/>
                  </a:lnTo>
                  <a:lnTo>
                    <a:pt x="87" y="60"/>
                  </a:lnTo>
                  <a:lnTo>
                    <a:pt x="90" y="52"/>
                  </a:lnTo>
                  <a:lnTo>
                    <a:pt x="93" y="46"/>
                  </a:lnTo>
                  <a:lnTo>
                    <a:pt x="100" y="41"/>
                  </a:lnTo>
                  <a:lnTo>
                    <a:pt x="108" y="38"/>
                  </a:lnTo>
                  <a:lnTo>
                    <a:pt x="104" y="36"/>
                  </a:lnTo>
                  <a:lnTo>
                    <a:pt x="100" y="36"/>
                  </a:lnTo>
                  <a:lnTo>
                    <a:pt x="95" y="32"/>
                  </a:lnTo>
                  <a:lnTo>
                    <a:pt x="90" y="32"/>
                  </a:lnTo>
                  <a:lnTo>
                    <a:pt x="87" y="30"/>
                  </a:lnTo>
                  <a:lnTo>
                    <a:pt x="82" y="28"/>
                  </a:lnTo>
                  <a:lnTo>
                    <a:pt x="77" y="24"/>
                  </a:lnTo>
                  <a:lnTo>
                    <a:pt x="74" y="24"/>
                  </a:lnTo>
                  <a:lnTo>
                    <a:pt x="68" y="22"/>
                  </a:lnTo>
                  <a:lnTo>
                    <a:pt x="66" y="18"/>
                  </a:lnTo>
                  <a:lnTo>
                    <a:pt x="61" y="16"/>
                  </a:lnTo>
                  <a:lnTo>
                    <a:pt x="58" y="14"/>
                  </a:lnTo>
                  <a:lnTo>
                    <a:pt x="55" y="10"/>
                  </a:lnTo>
                  <a:lnTo>
                    <a:pt x="51" y="5"/>
                  </a:lnTo>
                  <a:lnTo>
                    <a:pt x="47" y="2"/>
                  </a:lnTo>
                  <a:lnTo>
                    <a:pt x="45" y="0"/>
                  </a:lnTo>
                  <a:lnTo>
                    <a:pt x="42" y="8"/>
                  </a:lnTo>
                  <a:lnTo>
                    <a:pt x="42" y="18"/>
                  </a:lnTo>
                  <a:lnTo>
                    <a:pt x="42" y="28"/>
                  </a:lnTo>
                  <a:lnTo>
                    <a:pt x="42" y="38"/>
                  </a:lnTo>
                  <a:lnTo>
                    <a:pt x="40" y="46"/>
                  </a:lnTo>
                  <a:lnTo>
                    <a:pt x="40" y="57"/>
                  </a:lnTo>
                  <a:lnTo>
                    <a:pt x="34" y="66"/>
                  </a:lnTo>
                  <a:lnTo>
                    <a:pt x="32" y="74"/>
                  </a:lnTo>
                  <a:lnTo>
                    <a:pt x="26" y="79"/>
                  </a:lnTo>
                  <a:lnTo>
                    <a:pt x="24" y="85"/>
                  </a:lnTo>
                  <a:lnTo>
                    <a:pt x="19" y="91"/>
                  </a:lnTo>
                  <a:lnTo>
                    <a:pt x="13" y="99"/>
                  </a:lnTo>
                  <a:lnTo>
                    <a:pt x="11" y="110"/>
                  </a:lnTo>
                  <a:lnTo>
                    <a:pt x="6" y="121"/>
                  </a:lnTo>
                  <a:lnTo>
                    <a:pt x="2" y="135"/>
                  </a:lnTo>
                  <a:lnTo>
                    <a:pt x="0" y="152"/>
                  </a:lnTo>
                  <a:lnTo>
                    <a:pt x="2" y="160"/>
                  </a:lnTo>
                  <a:lnTo>
                    <a:pt x="2" y="168"/>
                  </a:lnTo>
                  <a:lnTo>
                    <a:pt x="6" y="176"/>
                  </a:lnTo>
                  <a:lnTo>
                    <a:pt x="8" y="184"/>
                  </a:lnTo>
                  <a:lnTo>
                    <a:pt x="11" y="193"/>
                  </a:lnTo>
                  <a:lnTo>
                    <a:pt x="13" y="201"/>
                  </a:lnTo>
                  <a:lnTo>
                    <a:pt x="19" y="209"/>
                  </a:lnTo>
                  <a:lnTo>
                    <a:pt x="24" y="215"/>
                  </a:lnTo>
                  <a:lnTo>
                    <a:pt x="32" y="215"/>
                  </a:lnTo>
                </a:path>
              </a:pathLst>
            </a:custGeom>
            <a:solidFill>
              <a:srgbClr val="E6C000"/>
            </a:solidFill>
            <a:ln w="12700" cap="rnd">
              <a:solidFill>
                <a:schemeClr val="tx2"/>
              </a:solidFill>
              <a:round/>
              <a:headEnd/>
              <a:tailEnd/>
            </a:ln>
          </p:spPr>
          <p:txBody>
            <a:bodyPr/>
            <a:lstStyle/>
            <a:p>
              <a:endParaRPr lang="fr-FR"/>
            </a:p>
          </p:txBody>
        </p:sp>
        <p:sp>
          <p:nvSpPr>
            <p:cNvPr id="55365" name="Freeform 88"/>
            <p:cNvSpPr>
              <a:spLocks/>
            </p:cNvSpPr>
            <p:nvPr/>
          </p:nvSpPr>
          <p:spPr bwMode="auto">
            <a:xfrm>
              <a:off x="3031" y="2368"/>
              <a:ext cx="43" cy="41"/>
            </a:xfrm>
            <a:custGeom>
              <a:avLst/>
              <a:gdLst>
                <a:gd name="T0" fmla="*/ 42 w 43"/>
                <a:gd name="T1" fmla="*/ 40 h 41"/>
                <a:gd name="T2" fmla="*/ 42 w 43"/>
                <a:gd name="T3" fmla="*/ 37 h 41"/>
                <a:gd name="T4" fmla="*/ 37 w 43"/>
                <a:gd name="T5" fmla="*/ 30 h 41"/>
                <a:gd name="T6" fmla="*/ 35 w 43"/>
                <a:gd name="T7" fmla="*/ 21 h 41"/>
                <a:gd name="T8" fmla="*/ 32 w 43"/>
                <a:gd name="T9" fmla="*/ 12 h 41"/>
                <a:gd name="T10" fmla="*/ 30 w 43"/>
                <a:gd name="T11" fmla="*/ 0 h 41"/>
                <a:gd name="T12" fmla="*/ 27 w 43"/>
                <a:gd name="T13" fmla="*/ 2 h 41"/>
                <a:gd name="T14" fmla="*/ 25 w 43"/>
                <a:gd name="T15" fmla="*/ 5 h 41"/>
                <a:gd name="T16" fmla="*/ 21 w 43"/>
                <a:gd name="T17" fmla="*/ 7 h 41"/>
                <a:gd name="T18" fmla="*/ 16 w 43"/>
                <a:gd name="T19" fmla="*/ 10 h 41"/>
                <a:gd name="T20" fmla="*/ 14 w 43"/>
                <a:gd name="T21" fmla="*/ 12 h 41"/>
                <a:gd name="T22" fmla="*/ 12 w 43"/>
                <a:gd name="T23" fmla="*/ 17 h 41"/>
                <a:gd name="T24" fmla="*/ 9 w 43"/>
                <a:gd name="T25" fmla="*/ 19 h 41"/>
                <a:gd name="T26" fmla="*/ 7 w 43"/>
                <a:gd name="T27" fmla="*/ 21 h 41"/>
                <a:gd name="T28" fmla="*/ 2 w 43"/>
                <a:gd name="T29" fmla="*/ 35 h 41"/>
                <a:gd name="T30" fmla="*/ 0 w 43"/>
                <a:gd name="T31" fmla="*/ 40 h 41"/>
                <a:gd name="T32" fmla="*/ 42 w 43"/>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
                <a:gd name="T53" fmla="*/ 43 w 4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
                  <a:moveTo>
                    <a:pt x="42" y="40"/>
                  </a:moveTo>
                  <a:lnTo>
                    <a:pt x="42" y="37"/>
                  </a:lnTo>
                  <a:lnTo>
                    <a:pt x="37" y="30"/>
                  </a:lnTo>
                  <a:lnTo>
                    <a:pt x="35" y="21"/>
                  </a:lnTo>
                  <a:lnTo>
                    <a:pt x="32" y="12"/>
                  </a:lnTo>
                  <a:lnTo>
                    <a:pt x="30" y="0"/>
                  </a:lnTo>
                  <a:lnTo>
                    <a:pt x="27" y="2"/>
                  </a:lnTo>
                  <a:lnTo>
                    <a:pt x="25" y="5"/>
                  </a:lnTo>
                  <a:lnTo>
                    <a:pt x="21" y="7"/>
                  </a:lnTo>
                  <a:lnTo>
                    <a:pt x="16" y="10"/>
                  </a:lnTo>
                  <a:lnTo>
                    <a:pt x="14" y="12"/>
                  </a:lnTo>
                  <a:lnTo>
                    <a:pt x="12" y="17"/>
                  </a:lnTo>
                  <a:lnTo>
                    <a:pt x="9" y="19"/>
                  </a:lnTo>
                  <a:lnTo>
                    <a:pt x="7" y="21"/>
                  </a:lnTo>
                  <a:lnTo>
                    <a:pt x="2" y="35"/>
                  </a:lnTo>
                  <a:lnTo>
                    <a:pt x="0" y="40"/>
                  </a:lnTo>
                  <a:lnTo>
                    <a:pt x="42" y="40"/>
                  </a:lnTo>
                </a:path>
              </a:pathLst>
            </a:custGeom>
            <a:solidFill>
              <a:srgbClr val="E6C000"/>
            </a:solidFill>
            <a:ln w="12700" cap="rnd">
              <a:solidFill>
                <a:schemeClr val="tx2"/>
              </a:solidFill>
              <a:round/>
              <a:headEnd/>
              <a:tailEnd/>
            </a:ln>
          </p:spPr>
          <p:txBody>
            <a:bodyPr/>
            <a:lstStyle/>
            <a:p>
              <a:endParaRPr lang="fr-FR"/>
            </a:p>
          </p:txBody>
        </p:sp>
        <p:sp>
          <p:nvSpPr>
            <p:cNvPr id="55366" name="Freeform 89"/>
            <p:cNvSpPr>
              <a:spLocks/>
            </p:cNvSpPr>
            <p:nvPr/>
          </p:nvSpPr>
          <p:spPr bwMode="auto">
            <a:xfrm>
              <a:off x="3223" y="2077"/>
              <a:ext cx="9" cy="1"/>
            </a:xfrm>
            <a:custGeom>
              <a:avLst/>
              <a:gdLst>
                <a:gd name="T0" fmla="*/ 8 w 9"/>
                <a:gd name="T1" fmla="*/ 0 h 1"/>
                <a:gd name="T2" fmla="*/ 6 w 9"/>
                <a:gd name="T3" fmla="*/ 0 h 1"/>
                <a:gd name="T4" fmla="*/ 4 w 9"/>
                <a:gd name="T5" fmla="*/ 0 h 1"/>
                <a:gd name="T6" fmla="*/ 3 w 9"/>
                <a:gd name="T7" fmla="*/ 0 h 1"/>
                <a:gd name="T8" fmla="*/ 2 w 9"/>
                <a:gd name="T9" fmla="*/ 0 h 1"/>
                <a:gd name="T10" fmla="*/ 0 w 9"/>
                <a:gd name="T11" fmla="*/ 0 h 1"/>
                <a:gd name="T12" fmla="*/ 8 w 9"/>
                <a:gd name="T13" fmla="*/ 0 h 1"/>
                <a:gd name="T14" fmla="*/ 0 60000 65536"/>
                <a:gd name="T15" fmla="*/ 0 60000 65536"/>
                <a:gd name="T16" fmla="*/ 0 60000 65536"/>
                <a:gd name="T17" fmla="*/ 0 60000 65536"/>
                <a:gd name="T18" fmla="*/ 0 60000 65536"/>
                <a:gd name="T19" fmla="*/ 0 60000 65536"/>
                <a:gd name="T20" fmla="*/ 0 60000 65536"/>
                <a:gd name="T21" fmla="*/ 0 w 9"/>
                <a:gd name="T22" fmla="*/ 0 h 1"/>
                <a:gd name="T23" fmla="*/ 9 w 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
                  <a:moveTo>
                    <a:pt x="8" y="0"/>
                  </a:moveTo>
                  <a:lnTo>
                    <a:pt x="6" y="0"/>
                  </a:lnTo>
                  <a:lnTo>
                    <a:pt x="4" y="0"/>
                  </a:lnTo>
                  <a:lnTo>
                    <a:pt x="3" y="0"/>
                  </a:lnTo>
                  <a:lnTo>
                    <a:pt x="2" y="0"/>
                  </a:lnTo>
                  <a:lnTo>
                    <a:pt x="0" y="0"/>
                  </a:lnTo>
                  <a:lnTo>
                    <a:pt x="8" y="0"/>
                  </a:lnTo>
                </a:path>
              </a:pathLst>
            </a:custGeom>
            <a:solidFill>
              <a:srgbClr val="E6C000"/>
            </a:solidFill>
            <a:ln w="12700" cap="rnd">
              <a:solidFill>
                <a:schemeClr val="tx2"/>
              </a:solidFill>
              <a:round/>
              <a:headEnd/>
              <a:tailEnd/>
            </a:ln>
          </p:spPr>
          <p:txBody>
            <a:bodyPr/>
            <a:lstStyle/>
            <a:p>
              <a:endParaRPr lang="fr-FR"/>
            </a:p>
          </p:txBody>
        </p:sp>
        <p:sp>
          <p:nvSpPr>
            <p:cNvPr id="55367" name="Freeform 90"/>
            <p:cNvSpPr>
              <a:spLocks/>
            </p:cNvSpPr>
            <p:nvPr/>
          </p:nvSpPr>
          <p:spPr bwMode="auto">
            <a:xfrm>
              <a:off x="3189" y="2086"/>
              <a:ext cx="69" cy="29"/>
            </a:xfrm>
            <a:custGeom>
              <a:avLst/>
              <a:gdLst>
                <a:gd name="T0" fmla="*/ 26 w 69"/>
                <a:gd name="T1" fmla="*/ 0 h 29"/>
                <a:gd name="T2" fmla="*/ 22 w 69"/>
                <a:gd name="T3" fmla="*/ 0 h 29"/>
                <a:gd name="T4" fmla="*/ 20 w 69"/>
                <a:gd name="T5" fmla="*/ 2 h 29"/>
                <a:gd name="T6" fmla="*/ 20 w 69"/>
                <a:gd name="T7" fmla="*/ 5 h 29"/>
                <a:gd name="T8" fmla="*/ 17 w 69"/>
                <a:gd name="T9" fmla="*/ 6 h 29"/>
                <a:gd name="T10" fmla="*/ 20 w 69"/>
                <a:gd name="T11" fmla="*/ 8 h 29"/>
                <a:gd name="T12" fmla="*/ 22 w 69"/>
                <a:gd name="T13" fmla="*/ 11 h 29"/>
                <a:gd name="T14" fmla="*/ 22 w 69"/>
                <a:gd name="T15" fmla="*/ 13 h 29"/>
                <a:gd name="T16" fmla="*/ 26 w 69"/>
                <a:gd name="T17" fmla="*/ 13 h 29"/>
                <a:gd name="T18" fmla="*/ 28 w 69"/>
                <a:gd name="T19" fmla="*/ 15 h 29"/>
                <a:gd name="T20" fmla="*/ 30 w 69"/>
                <a:gd name="T21" fmla="*/ 17 h 29"/>
                <a:gd name="T22" fmla="*/ 33 w 69"/>
                <a:gd name="T23" fmla="*/ 19 h 29"/>
                <a:gd name="T24" fmla="*/ 35 w 69"/>
                <a:gd name="T25" fmla="*/ 19 h 29"/>
                <a:gd name="T26" fmla="*/ 38 w 69"/>
                <a:gd name="T27" fmla="*/ 22 h 29"/>
                <a:gd name="T28" fmla="*/ 40 w 69"/>
                <a:gd name="T29" fmla="*/ 22 h 29"/>
                <a:gd name="T30" fmla="*/ 43 w 69"/>
                <a:gd name="T31" fmla="*/ 23 h 29"/>
                <a:gd name="T32" fmla="*/ 48 w 69"/>
                <a:gd name="T33" fmla="*/ 23 h 29"/>
                <a:gd name="T34" fmla="*/ 51 w 69"/>
                <a:gd name="T35" fmla="*/ 23 h 29"/>
                <a:gd name="T36" fmla="*/ 55 w 69"/>
                <a:gd name="T37" fmla="*/ 26 h 29"/>
                <a:gd name="T38" fmla="*/ 58 w 69"/>
                <a:gd name="T39" fmla="*/ 26 h 29"/>
                <a:gd name="T40" fmla="*/ 64 w 69"/>
                <a:gd name="T41" fmla="*/ 26 h 29"/>
                <a:gd name="T42" fmla="*/ 68 w 69"/>
                <a:gd name="T43" fmla="*/ 26 h 29"/>
                <a:gd name="T44" fmla="*/ 66 w 69"/>
                <a:gd name="T45" fmla="*/ 26 h 29"/>
                <a:gd name="T46" fmla="*/ 64 w 69"/>
                <a:gd name="T47" fmla="*/ 28 h 29"/>
                <a:gd name="T48" fmla="*/ 61 w 69"/>
                <a:gd name="T49" fmla="*/ 28 h 29"/>
                <a:gd name="T50" fmla="*/ 58 w 69"/>
                <a:gd name="T51" fmla="*/ 28 h 29"/>
                <a:gd name="T52" fmla="*/ 55 w 69"/>
                <a:gd name="T53" fmla="*/ 28 h 29"/>
                <a:gd name="T54" fmla="*/ 53 w 69"/>
                <a:gd name="T55" fmla="*/ 28 h 29"/>
                <a:gd name="T56" fmla="*/ 51 w 69"/>
                <a:gd name="T57" fmla="*/ 28 h 29"/>
                <a:gd name="T58" fmla="*/ 48 w 69"/>
                <a:gd name="T59" fmla="*/ 28 h 29"/>
                <a:gd name="T60" fmla="*/ 46 w 69"/>
                <a:gd name="T61" fmla="*/ 28 h 29"/>
                <a:gd name="T62" fmla="*/ 43 w 69"/>
                <a:gd name="T63" fmla="*/ 28 h 29"/>
                <a:gd name="T64" fmla="*/ 40 w 69"/>
                <a:gd name="T65" fmla="*/ 26 h 29"/>
                <a:gd name="T66" fmla="*/ 38 w 69"/>
                <a:gd name="T67" fmla="*/ 26 h 29"/>
                <a:gd name="T68" fmla="*/ 35 w 69"/>
                <a:gd name="T69" fmla="*/ 26 h 29"/>
                <a:gd name="T70" fmla="*/ 33 w 69"/>
                <a:gd name="T71" fmla="*/ 26 h 29"/>
                <a:gd name="T72" fmla="*/ 30 w 69"/>
                <a:gd name="T73" fmla="*/ 26 h 29"/>
                <a:gd name="T74" fmla="*/ 28 w 69"/>
                <a:gd name="T75" fmla="*/ 23 h 29"/>
                <a:gd name="T76" fmla="*/ 22 w 69"/>
                <a:gd name="T77" fmla="*/ 22 h 29"/>
                <a:gd name="T78" fmla="*/ 17 w 69"/>
                <a:gd name="T79" fmla="*/ 19 h 29"/>
                <a:gd name="T80" fmla="*/ 15 w 69"/>
                <a:gd name="T81" fmla="*/ 15 h 29"/>
                <a:gd name="T82" fmla="*/ 10 w 69"/>
                <a:gd name="T83" fmla="*/ 13 h 29"/>
                <a:gd name="T84" fmla="*/ 7 w 69"/>
                <a:gd name="T85" fmla="*/ 8 h 29"/>
                <a:gd name="T86" fmla="*/ 4 w 69"/>
                <a:gd name="T87" fmla="*/ 6 h 29"/>
                <a:gd name="T88" fmla="*/ 2 w 69"/>
                <a:gd name="T89" fmla="*/ 2 h 29"/>
                <a:gd name="T90" fmla="*/ 0 w 69"/>
                <a:gd name="T91" fmla="*/ 0 h 29"/>
                <a:gd name="T92" fmla="*/ 26 w 69"/>
                <a:gd name="T93" fmla="*/ 0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29"/>
                <a:gd name="T143" fmla="*/ 69 w 69"/>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29">
                  <a:moveTo>
                    <a:pt x="26" y="0"/>
                  </a:moveTo>
                  <a:lnTo>
                    <a:pt x="22" y="0"/>
                  </a:lnTo>
                  <a:lnTo>
                    <a:pt x="20" y="2"/>
                  </a:lnTo>
                  <a:lnTo>
                    <a:pt x="20" y="5"/>
                  </a:lnTo>
                  <a:lnTo>
                    <a:pt x="17" y="6"/>
                  </a:lnTo>
                  <a:lnTo>
                    <a:pt x="20" y="8"/>
                  </a:lnTo>
                  <a:lnTo>
                    <a:pt x="22" y="11"/>
                  </a:lnTo>
                  <a:lnTo>
                    <a:pt x="22" y="13"/>
                  </a:lnTo>
                  <a:lnTo>
                    <a:pt x="26" y="13"/>
                  </a:lnTo>
                  <a:lnTo>
                    <a:pt x="28" y="15"/>
                  </a:lnTo>
                  <a:lnTo>
                    <a:pt x="30" y="17"/>
                  </a:lnTo>
                  <a:lnTo>
                    <a:pt x="33" y="19"/>
                  </a:lnTo>
                  <a:lnTo>
                    <a:pt x="35" y="19"/>
                  </a:lnTo>
                  <a:lnTo>
                    <a:pt x="38" y="22"/>
                  </a:lnTo>
                  <a:lnTo>
                    <a:pt x="40" y="22"/>
                  </a:lnTo>
                  <a:lnTo>
                    <a:pt x="43" y="23"/>
                  </a:lnTo>
                  <a:lnTo>
                    <a:pt x="48" y="23"/>
                  </a:lnTo>
                  <a:lnTo>
                    <a:pt x="51" y="23"/>
                  </a:lnTo>
                  <a:lnTo>
                    <a:pt x="55" y="26"/>
                  </a:lnTo>
                  <a:lnTo>
                    <a:pt x="58" y="26"/>
                  </a:lnTo>
                  <a:lnTo>
                    <a:pt x="64" y="26"/>
                  </a:lnTo>
                  <a:lnTo>
                    <a:pt x="68" y="26"/>
                  </a:lnTo>
                  <a:lnTo>
                    <a:pt x="66" y="26"/>
                  </a:lnTo>
                  <a:lnTo>
                    <a:pt x="64" y="28"/>
                  </a:lnTo>
                  <a:lnTo>
                    <a:pt x="61" y="28"/>
                  </a:lnTo>
                  <a:lnTo>
                    <a:pt x="58" y="28"/>
                  </a:lnTo>
                  <a:lnTo>
                    <a:pt x="55" y="28"/>
                  </a:lnTo>
                  <a:lnTo>
                    <a:pt x="53" y="28"/>
                  </a:lnTo>
                  <a:lnTo>
                    <a:pt x="51" y="28"/>
                  </a:lnTo>
                  <a:lnTo>
                    <a:pt x="48" y="28"/>
                  </a:lnTo>
                  <a:lnTo>
                    <a:pt x="46" y="28"/>
                  </a:lnTo>
                  <a:lnTo>
                    <a:pt x="43" y="28"/>
                  </a:lnTo>
                  <a:lnTo>
                    <a:pt x="40" y="26"/>
                  </a:lnTo>
                  <a:lnTo>
                    <a:pt x="38" y="26"/>
                  </a:lnTo>
                  <a:lnTo>
                    <a:pt x="35" y="26"/>
                  </a:lnTo>
                  <a:lnTo>
                    <a:pt x="33" y="26"/>
                  </a:lnTo>
                  <a:lnTo>
                    <a:pt x="30" y="26"/>
                  </a:lnTo>
                  <a:lnTo>
                    <a:pt x="28" y="23"/>
                  </a:lnTo>
                  <a:lnTo>
                    <a:pt x="22" y="22"/>
                  </a:lnTo>
                  <a:lnTo>
                    <a:pt x="17" y="19"/>
                  </a:lnTo>
                  <a:lnTo>
                    <a:pt x="15" y="15"/>
                  </a:lnTo>
                  <a:lnTo>
                    <a:pt x="10" y="13"/>
                  </a:lnTo>
                  <a:lnTo>
                    <a:pt x="7" y="8"/>
                  </a:lnTo>
                  <a:lnTo>
                    <a:pt x="4" y="6"/>
                  </a:lnTo>
                  <a:lnTo>
                    <a:pt x="2" y="2"/>
                  </a:lnTo>
                  <a:lnTo>
                    <a:pt x="0" y="0"/>
                  </a:lnTo>
                  <a:lnTo>
                    <a:pt x="26" y="0"/>
                  </a:lnTo>
                </a:path>
              </a:pathLst>
            </a:custGeom>
            <a:solidFill>
              <a:srgbClr val="E6C000"/>
            </a:solidFill>
            <a:ln w="12700" cap="rnd">
              <a:solidFill>
                <a:schemeClr val="tx2"/>
              </a:solidFill>
              <a:round/>
              <a:headEnd/>
              <a:tailEnd/>
            </a:ln>
          </p:spPr>
          <p:txBody>
            <a:bodyPr/>
            <a:lstStyle/>
            <a:p>
              <a:endParaRPr lang="fr-FR"/>
            </a:p>
          </p:txBody>
        </p:sp>
        <p:sp>
          <p:nvSpPr>
            <p:cNvPr id="55368" name="Freeform 91"/>
            <p:cNvSpPr>
              <a:spLocks/>
            </p:cNvSpPr>
            <p:nvPr/>
          </p:nvSpPr>
          <p:spPr bwMode="auto">
            <a:xfrm>
              <a:off x="3117" y="2418"/>
              <a:ext cx="52" cy="40"/>
            </a:xfrm>
            <a:custGeom>
              <a:avLst/>
              <a:gdLst>
                <a:gd name="T0" fmla="*/ 7 w 52"/>
                <a:gd name="T1" fmla="*/ 0 h 40"/>
                <a:gd name="T2" fmla="*/ 12 w 52"/>
                <a:gd name="T3" fmla="*/ 5 h 40"/>
                <a:gd name="T4" fmla="*/ 16 w 52"/>
                <a:gd name="T5" fmla="*/ 11 h 40"/>
                <a:gd name="T6" fmla="*/ 21 w 52"/>
                <a:gd name="T7" fmla="*/ 16 h 40"/>
                <a:gd name="T8" fmla="*/ 29 w 52"/>
                <a:gd name="T9" fmla="*/ 23 h 40"/>
                <a:gd name="T10" fmla="*/ 37 w 52"/>
                <a:gd name="T11" fmla="*/ 28 h 40"/>
                <a:gd name="T12" fmla="*/ 44 w 52"/>
                <a:gd name="T13" fmla="*/ 31 h 40"/>
                <a:gd name="T14" fmla="*/ 51 w 52"/>
                <a:gd name="T15" fmla="*/ 39 h 40"/>
                <a:gd name="T16" fmla="*/ 44 w 52"/>
                <a:gd name="T17" fmla="*/ 34 h 40"/>
                <a:gd name="T18" fmla="*/ 37 w 52"/>
                <a:gd name="T19" fmla="*/ 31 h 40"/>
                <a:gd name="T20" fmla="*/ 29 w 52"/>
                <a:gd name="T21" fmla="*/ 28 h 40"/>
                <a:gd name="T22" fmla="*/ 21 w 52"/>
                <a:gd name="T23" fmla="*/ 23 h 40"/>
                <a:gd name="T24" fmla="*/ 16 w 52"/>
                <a:gd name="T25" fmla="*/ 18 h 40"/>
                <a:gd name="T26" fmla="*/ 9 w 52"/>
                <a:gd name="T27" fmla="*/ 11 h 40"/>
                <a:gd name="T28" fmla="*/ 4 w 52"/>
                <a:gd name="T29" fmla="*/ 7 h 40"/>
                <a:gd name="T30" fmla="*/ 0 w 52"/>
                <a:gd name="T31" fmla="*/ 0 h 40"/>
                <a:gd name="T32" fmla="*/ 7 w 5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0"/>
                <a:gd name="T53" fmla="*/ 52 w 5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0">
                  <a:moveTo>
                    <a:pt x="7" y="0"/>
                  </a:moveTo>
                  <a:lnTo>
                    <a:pt x="12" y="5"/>
                  </a:lnTo>
                  <a:lnTo>
                    <a:pt x="16" y="11"/>
                  </a:lnTo>
                  <a:lnTo>
                    <a:pt x="21" y="16"/>
                  </a:lnTo>
                  <a:lnTo>
                    <a:pt x="29" y="23"/>
                  </a:lnTo>
                  <a:lnTo>
                    <a:pt x="37" y="28"/>
                  </a:lnTo>
                  <a:lnTo>
                    <a:pt x="44" y="31"/>
                  </a:lnTo>
                  <a:lnTo>
                    <a:pt x="51" y="39"/>
                  </a:lnTo>
                  <a:lnTo>
                    <a:pt x="44" y="34"/>
                  </a:lnTo>
                  <a:lnTo>
                    <a:pt x="37" y="31"/>
                  </a:lnTo>
                  <a:lnTo>
                    <a:pt x="29" y="28"/>
                  </a:lnTo>
                  <a:lnTo>
                    <a:pt x="21" y="23"/>
                  </a:lnTo>
                  <a:lnTo>
                    <a:pt x="16" y="18"/>
                  </a:lnTo>
                  <a:lnTo>
                    <a:pt x="9" y="11"/>
                  </a:lnTo>
                  <a:lnTo>
                    <a:pt x="4" y="7"/>
                  </a:lnTo>
                  <a:lnTo>
                    <a:pt x="0" y="0"/>
                  </a:lnTo>
                  <a:lnTo>
                    <a:pt x="7" y="0"/>
                  </a:lnTo>
                </a:path>
              </a:pathLst>
            </a:custGeom>
            <a:solidFill>
              <a:srgbClr val="E6C000"/>
            </a:solidFill>
            <a:ln w="12700" cap="rnd">
              <a:solidFill>
                <a:schemeClr val="tx2"/>
              </a:solidFill>
              <a:round/>
              <a:headEnd/>
              <a:tailEnd/>
            </a:ln>
          </p:spPr>
          <p:txBody>
            <a:bodyPr/>
            <a:lstStyle/>
            <a:p>
              <a:endParaRPr lang="fr-FR"/>
            </a:p>
          </p:txBody>
        </p:sp>
        <p:sp>
          <p:nvSpPr>
            <p:cNvPr id="55369" name="Freeform 92"/>
            <p:cNvSpPr>
              <a:spLocks/>
            </p:cNvSpPr>
            <p:nvPr/>
          </p:nvSpPr>
          <p:spPr bwMode="auto">
            <a:xfrm>
              <a:off x="3021" y="2418"/>
              <a:ext cx="277" cy="178"/>
            </a:xfrm>
            <a:custGeom>
              <a:avLst/>
              <a:gdLst>
                <a:gd name="T0" fmla="*/ 61 w 277"/>
                <a:gd name="T1" fmla="*/ 8 h 178"/>
                <a:gd name="T2" fmla="*/ 73 w 277"/>
                <a:gd name="T3" fmla="*/ 24 h 178"/>
                <a:gd name="T4" fmla="*/ 87 w 277"/>
                <a:gd name="T5" fmla="*/ 41 h 178"/>
                <a:gd name="T6" fmla="*/ 101 w 277"/>
                <a:gd name="T7" fmla="*/ 51 h 178"/>
                <a:gd name="T8" fmla="*/ 115 w 277"/>
                <a:gd name="T9" fmla="*/ 62 h 178"/>
                <a:gd name="T10" fmla="*/ 135 w 277"/>
                <a:gd name="T11" fmla="*/ 70 h 178"/>
                <a:gd name="T12" fmla="*/ 151 w 277"/>
                <a:gd name="T13" fmla="*/ 78 h 178"/>
                <a:gd name="T14" fmla="*/ 170 w 277"/>
                <a:gd name="T15" fmla="*/ 84 h 178"/>
                <a:gd name="T16" fmla="*/ 187 w 277"/>
                <a:gd name="T17" fmla="*/ 86 h 178"/>
                <a:gd name="T18" fmla="*/ 206 w 277"/>
                <a:gd name="T19" fmla="*/ 90 h 178"/>
                <a:gd name="T20" fmla="*/ 223 w 277"/>
                <a:gd name="T21" fmla="*/ 90 h 178"/>
                <a:gd name="T22" fmla="*/ 240 w 277"/>
                <a:gd name="T23" fmla="*/ 90 h 178"/>
                <a:gd name="T24" fmla="*/ 256 w 277"/>
                <a:gd name="T25" fmla="*/ 86 h 178"/>
                <a:gd name="T26" fmla="*/ 270 w 277"/>
                <a:gd name="T27" fmla="*/ 84 h 178"/>
                <a:gd name="T28" fmla="*/ 270 w 277"/>
                <a:gd name="T29" fmla="*/ 86 h 178"/>
                <a:gd name="T30" fmla="*/ 260 w 277"/>
                <a:gd name="T31" fmla="*/ 92 h 178"/>
                <a:gd name="T32" fmla="*/ 246 w 277"/>
                <a:gd name="T33" fmla="*/ 95 h 178"/>
                <a:gd name="T34" fmla="*/ 232 w 277"/>
                <a:gd name="T35" fmla="*/ 98 h 178"/>
                <a:gd name="T36" fmla="*/ 215 w 277"/>
                <a:gd name="T37" fmla="*/ 100 h 178"/>
                <a:gd name="T38" fmla="*/ 201 w 277"/>
                <a:gd name="T39" fmla="*/ 103 h 178"/>
                <a:gd name="T40" fmla="*/ 187 w 277"/>
                <a:gd name="T41" fmla="*/ 103 h 178"/>
                <a:gd name="T42" fmla="*/ 170 w 277"/>
                <a:gd name="T43" fmla="*/ 103 h 178"/>
                <a:gd name="T44" fmla="*/ 157 w 277"/>
                <a:gd name="T45" fmla="*/ 100 h 178"/>
                <a:gd name="T46" fmla="*/ 139 w 277"/>
                <a:gd name="T47" fmla="*/ 98 h 178"/>
                <a:gd name="T48" fmla="*/ 125 w 277"/>
                <a:gd name="T49" fmla="*/ 95 h 178"/>
                <a:gd name="T50" fmla="*/ 111 w 277"/>
                <a:gd name="T51" fmla="*/ 92 h 178"/>
                <a:gd name="T52" fmla="*/ 97 w 277"/>
                <a:gd name="T53" fmla="*/ 86 h 178"/>
                <a:gd name="T54" fmla="*/ 83 w 277"/>
                <a:gd name="T55" fmla="*/ 82 h 178"/>
                <a:gd name="T56" fmla="*/ 73 w 277"/>
                <a:gd name="T57" fmla="*/ 76 h 178"/>
                <a:gd name="T58" fmla="*/ 61 w 277"/>
                <a:gd name="T59" fmla="*/ 70 h 178"/>
                <a:gd name="T60" fmla="*/ 53 w 277"/>
                <a:gd name="T61" fmla="*/ 65 h 178"/>
                <a:gd name="T62" fmla="*/ 45 w 277"/>
                <a:gd name="T63" fmla="*/ 59 h 178"/>
                <a:gd name="T64" fmla="*/ 39 w 277"/>
                <a:gd name="T65" fmla="*/ 59 h 178"/>
                <a:gd name="T66" fmla="*/ 34 w 277"/>
                <a:gd name="T67" fmla="*/ 62 h 178"/>
                <a:gd name="T68" fmla="*/ 28 w 277"/>
                <a:gd name="T69" fmla="*/ 65 h 178"/>
                <a:gd name="T70" fmla="*/ 26 w 277"/>
                <a:gd name="T71" fmla="*/ 70 h 178"/>
                <a:gd name="T72" fmla="*/ 23 w 277"/>
                <a:gd name="T73" fmla="*/ 78 h 178"/>
                <a:gd name="T74" fmla="*/ 23 w 277"/>
                <a:gd name="T75" fmla="*/ 90 h 178"/>
                <a:gd name="T76" fmla="*/ 26 w 277"/>
                <a:gd name="T77" fmla="*/ 98 h 178"/>
                <a:gd name="T78" fmla="*/ 28 w 277"/>
                <a:gd name="T79" fmla="*/ 106 h 178"/>
                <a:gd name="T80" fmla="*/ 31 w 277"/>
                <a:gd name="T81" fmla="*/ 117 h 178"/>
                <a:gd name="T82" fmla="*/ 37 w 277"/>
                <a:gd name="T83" fmla="*/ 125 h 178"/>
                <a:gd name="T84" fmla="*/ 42 w 277"/>
                <a:gd name="T85" fmla="*/ 133 h 178"/>
                <a:gd name="T86" fmla="*/ 48 w 277"/>
                <a:gd name="T87" fmla="*/ 144 h 178"/>
                <a:gd name="T88" fmla="*/ 56 w 277"/>
                <a:gd name="T89" fmla="*/ 154 h 178"/>
                <a:gd name="T90" fmla="*/ 65 w 277"/>
                <a:gd name="T91" fmla="*/ 168 h 178"/>
                <a:gd name="T92" fmla="*/ 65 w 277"/>
                <a:gd name="T93" fmla="*/ 171 h 178"/>
                <a:gd name="T94" fmla="*/ 56 w 277"/>
                <a:gd name="T95" fmla="*/ 163 h 178"/>
                <a:gd name="T96" fmla="*/ 48 w 277"/>
                <a:gd name="T97" fmla="*/ 154 h 178"/>
                <a:gd name="T98" fmla="*/ 37 w 277"/>
                <a:gd name="T99" fmla="*/ 144 h 178"/>
                <a:gd name="T100" fmla="*/ 28 w 277"/>
                <a:gd name="T101" fmla="*/ 133 h 178"/>
                <a:gd name="T102" fmla="*/ 23 w 277"/>
                <a:gd name="T103" fmla="*/ 123 h 178"/>
                <a:gd name="T104" fmla="*/ 17 w 277"/>
                <a:gd name="T105" fmla="*/ 113 h 178"/>
                <a:gd name="T106" fmla="*/ 12 w 277"/>
                <a:gd name="T107" fmla="*/ 103 h 178"/>
                <a:gd name="T108" fmla="*/ 6 w 277"/>
                <a:gd name="T109" fmla="*/ 84 h 178"/>
                <a:gd name="T110" fmla="*/ 0 w 277"/>
                <a:gd name="T111" fmla="*/ 54 h 178"/>
                <a:gd name="T112" fmla="*/ 0 w 277"/>
                <a:gd name="T113" fmla="*/ 24 h 178"/>
                <a:gd name="T114" fmla="*/ 9 w 277"/>
                <a:gd name="T115" fmla="*/ 0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7"/>
                <a:gd name="T175" fmla="*/ 0 h 178"/>
                <a:gd name="T176" fmla="*/ 277 w 277"/>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7" h="178">
                  <a:moveTo>
                    <a:pt x="59" y="0"/>
                  </a:moveTo>
                  <a:lnTo>
                    <a:pt x="61" y="8"/>
                  </a:lnTo>
                  <a:lnTo>
                    <a:pt x="67" y="16"/>
                  </a:lnTo>
                  <a:lnTo>
                    <a:pt x="73" y="24"/>
                  </a:lnTo>
                  <a:lnTo>
                    <a:pt x="79" y="33"/>
                  </a:lnTo>
                  <a:lnTo>
                    <a:pt x="87" y="41"/>
                  </a:lnTo>
                  <a:lnTo>
                    <a:pt x="93" y="47"/>
                  </a:lnTo>
                  <a:lnTo>
                    <a:pt x="101" y="51"/>
                  </a:lnTo>
                  <a:lnTo>
                    <a:pt x="109" y="57"/>
                  </a:lnTo>
                  <a:lnTo>
                    <a:pt x="115" y="62"/>
                  </a:lnTo>
                  <a:lnTo>
                    <a:pt x="125" y="68"/>
                  </a:lnTo>
                  <a:lnTo>
                    <a:pt x="135" y="70"/>
                  </a:lnTo>
                  <a:lnTo>
                    <a:pt x="143" y="76"/>
                  </a:lnTo>
                  <a:lnTo>
                    <a:pt x="151" y="78"/>
                  </a:lnTo>
                  <a:lnTo>
                    <a:pt x="162" y="82"/>
                  </a:lnTo>
                  <a:lnTo>
                    <a:pt x="170" y="84"/>
                  </a:lnTo>
                  <a:lnTo>
                    <a:pt x="179" y="84"/>
                  </a:lnTo>
                  <a:lnTo>
                    <a:pt x="187" y="86"/>
                  </a:lnTo>
                  <a:lnTo>
                    <a:pt x="198" y="86"/>
                  </a:lnTo>
                  <a:lnTo>
                    <a:pt x="206" y="90"/>
                  </a:lnTo>
                  <a:lnTo>
                    <a:pt x="215" y="90"/>
                  </a:lnTo>
                  <a:lnTo>
                    <a:pt x="223" y="90"/>
                  </a:lnTo>
                  <a:lnTo>
                    <a:pt x="232" y="90"/>
                  </a:lnTo>
                  <a:lnTo>
                    <a:pt x="240" y="90"/>
                  </a:lnTo>
                  <a:lnTo>
                    <a:pt x="248" y="86"/>
                  </a:lnTo>
                  <a:lnTo>
                    <a:pt x="256" y="86"/>
                  </a:lnTo>
                  <a:lnTo>
                    <a:pt x="264" y="86"/>
                  </a:lnTo>
                  <a:lnTo>
                    <a:pt x="270" y="84"/>
                  </a:lnTo>
                  <a:lnTo>
                    <a:pt x="276" y="82"/>
                  </a:lnTo>
                  <a:lnTo>
                    <a:pt x="270" y="86"/>
                  </a:lnTo>
                  <a:lnTo>
                    <a:pt x="264" y="90"/>
                  </a:lnTo>
                  <a:lnTo>
                    <a:pt x="260" y="92"/>
                  </a:lnTo>
                  <a:lnTo>
                    <a:pt x="250" y="95"/>
                  </a:lnTo>
                  <a:lnTo>
                    <a:pt x="246" y="95"/>
                  </a:lnTo>
                  <a:lnTo>
                    <a:pt x="237" y="98"/>
                  </a:lnTo>
                  <a:lnTo>
                    <a:pt x="232" y="98"/>
                  </a:lnTo>
                  <a:lnTo>
                    <a:pt x="223" y="100"/>
                  </a:lnTo>
                  <a:lnTo>
                    <a:pt x="215" y="100"/>
                  </a:lnTo>
                  <a:lnTo>
                    <a:pt x="209" y="103"/>
                  </a:lnTo>
                  <a:lnTo>
                    <a:pt x="201" y="103"/>
                  </a:lnTo>
                  <a:lnTo>
                    <a:pt x="195" y="103"/>
                  </a:lnTo>
                  <a:lnTo>
                    <a:pt x="187" y="103"/>
                  </a:lnTo>
                  <a:lnTo>
                    <a:pt x="179" y="103"/>
                  </a:lnTo>
                  <a:lnTo>
                    <a:pt x="170" y="103"/>
                  </a:lnTo>
                  <a:lnTo>
                    <a:pt x="162" y="100"/>
                  </a:lnTo>
                  <a:lnTo>
                    <a:pt x="157" y="100"/>
                  </a:lnTo>
                  <a:lnTo>
                    <a:pt x="148" y="100"/>
                  </a:lnTo>
                  <a:lnTo>
                    <a:pt x="139" y="98"/>
                  </a:lnTo>
                  <a:lnTo>
                    <a:pt x="135" y="98"/>
                  </a:lnTo>
                  <a:lnTo>
                    <a:pt x="125" y="95"/>
                  </a:lnTo>
                  <a:lnTo>
                    <a:pt x="117" y="95"/>
                  </a:lnTo>
                  <a:lnTo>
                    <a:pt x="111" y="92"/>
                  </a:lnTo>
                  <a:lnTo>
                    <a:pt x="103" y="90"/>
                  </a:lnTo>
                  <a:lnTo>
                    <a:pt x="97" y="86"/>
                  </a:lnTo>
                  <a:lnTo>
                    <a:pt x="93" y="84"/>
                  </a:lnTo>
                  <a:lnTo>
                    <a:pt x="83" y="82"/>
                  </a:lnTo>
                  <a:lnTo>
                    <a:pt x="79" y="78"/>
                  </a:lnTo>
                  <a:lnTo>
                    <a:pt x="73" y="76"/>
                  </a:lnTo>
                  <a:lnTo>
                    <a:pt x="67" y="73"/>
                  </a:lnTo>
                  <a:lnTo>
                    <a:pt x="61" y="70"/>
                  </a:lnTo>
                  <a:lnTo>
                    <a:pt x="56" y="68"/>
                  </a:lnTo>
                  <a:lnTo>
                    <a:pt x="53" y="65"/>
                  </a:lnTo>
                  <a:lnTo>
                    <a:pt x="51" y="62"/>
                  </a:lnTo>
                  <a:lnTo>
                    <a:pt x="45" y="59"/>
                  </a:lnTo>
                  <a:lnTo>
                    <a:pt x="42" y="59"/>
                  </a:lnTo>
                  <a:lnTo>
                    <a:pt x="39" y="59"/>
                  </a:lnTo>
                  <a:lnTo>
                    <a:pt x="37" y="59"/>
                  </a:lnTo>
                  <a:lnTo>
                    <a:pt x="34" y="62"/>
                  </a:lnTo>
                  <a:lnTo>
                    <a:pt x="31" y="65"/>
                  </a:lnTo>
                  <a:lnTo>
                    <a:pt x="28" y="65"/>
                  </a:lnTo>
                  <a:lnTo>
                    <a:pt x="26" y="68"/>
                  </a:lnTo>
                  <a:lnTo>
                    <a:pt x="26" y="70"/>
                  </a:lnTo>
                  <a:lnTo>
                    <a:pt x="23" y="76"/>
                  </a:lnTo>
                  <a:lnTo>
                    <a:pt x="23" y="78"/>
                  </a:lnTo>
                  <a:lnTo>
                    <a:pt x="23" y="84"/>
                  </a:lnTo>
                  <a:lnTo>
                    <a:pt x="23" y="90"/>
                  </a:lnTo>
                  <a:lnTo>
                    <a:pt x="23" y="95"/>
                  </a:lnTo>
                  <a:lnTo>
                    <a:pt x="26" y="98"/>
                  </a:lnTo>
                  <a:lnTo>
                    <a:pt x="26" y="103"/>
                  </a:lnTo>
                  <a:lnTo>
                    <a:pt x="28" y="106"/>
                  </a:lnTo>
                  <a:lnTo>
                    <a:pt x="28" y="111"/>
                  </a:lnTo>
                  <a:lnTo>
                    <a:pt x="31" y="117"/>
                  </a:lnTo>
                  <a:lnTo>
                    <a:pt x="34" y="119"/>
                  </a:lnTo>
                  <a:lnTo>
                    <a:pt x="37" y="125"/>
                  </a:lnTo>
                  <a:lnTo>
                    <a:pt x="39" y="130"/>
                  </a:lnTo>
                  <a:lnTo>
                    <a:pt x="42" y="133"/>
                  </a:lnTo>
                  <a:lnTo>
                    <a:pt x="45" y="138"/>
                  </a:lnTo>
                  <a:lnTo>
                    <a:pt x="48" y="144"/>
                  </a:lnTo>
                  <a:lnTo>
                    <a:pt x="51" y="150"/>
                  </a:lnTo>
                  <a:lnTo>
                    <a:pt x="56" y="154"/>
                  </a:lnTo>
                  <a:lnTo>
                    <a:pt x="61" y="163"/>
                  </a:lnTo>
                  <a:lnTo>
                    <a:pt x="65" y="168"/>
                  </a:lnTo>
                  <a:lnTo>
                    <a:pt x="70" y="177"/>
                  </a:lnTo>
                  <a:lnTo>
                    <a:pt x="65" y="171"/>
                  </a:lnTo>
                  <a:lnTo>
                    <a:pt x="61" y="168"/>
                  </a:lnTo>
                  <a:lnTo>
                    <a:pt x="56" y="163"/>
                  </a:lnTo>
                  <a:lnTo>
                    <a:pt x="51" y="160"/>
                  </a:lnTo>
                  <a:lnTo>
                    <a:pt x="48" y="154"/>
                  </a:lnTo>
                  <a:lnTo>
                    <a:pt x="42" y="150"/>
                  </a:lnTo>
                  <a:lnTo>
                    <a:pt x="37" y="144"/>
                  </a:lnTo>
                  <a:lnTo>
                    <a:pt x="34" y="138"/>
                  </a:lnTo>
                  <a:lnTo>
                    <a:pt x="28" y="133"/>
                  </a:lnTo>
                  <a:lnTo>
                    <a:pt x="26" y="127"/>
                  </a:lnTo>
                  <a:lnTo>
                    <a:pt x="23" y="123"/>
                  </a:lnTo>
                  <a:lnTo>
                    <a:pt x="20" y="117"/>
                  </a:lnTo>
                  <a:lnTo>
                    <a:pt x="17" y="113"/>
                  </a:lnTo>
                  <a:lnTo>
                    <a:pt x="14" y="109"/>
                  </a:lnTo>
                  <a:lnTo>
                    <a:pt x="12" y="103"/>
                  </a:lnTo>
                  <a:lnTo>
                    <a:pt x="12" y="98"/>
                  </a:lnTo>
                  <a:lnTo>
                    <a:pt x="6" y="84"/>
                  </a:lnTo>
                  <a:lnTo>
                    <a:pt x="3" y="70"/>
                  </a:lnTo>
                  <a:lnTo>
                    <a:pt x="0" y="54"/>
                  </a:lnTo>
                  <a:lnTo>
                    <a:pt x="0" y="37"/>
                  </a:lnTo>
                  <a:lnTo>
                    <a:pt x="0" y="24"/>
                  </a:lnTo>
                  <a:lnTo>
                    <a:pt x="6" y="8"/>
                  </a:lnTo>
                  <a:lnTo>
                    <a:pt x="9" y="0"/>
                  </a:lnTo>
                  <a:lnTo>
                    <a:pt x="59" y="0"/>
                  </a:lnTo>
                </a:path>
              </a:pathLst>
            </a:custGeom>
            <a:solidFill>
              <a:srgbClr val="E6C000"/>
            </a:solidFill>
            <a:ln w="12700" cap="rnd">
              <a:solidFill>
                <a:schemeClr val="tx2"/>
              </a:solidFill>
              <a:round/>
              <a:headEnd/>
              <a:tailEnd/>
            </a:ln>
          </p:spPr>
          <p:txBody>
            <a:bodyPr/>
            <a:lstStyle/>
            <a:p>
              <a:endParaRPr lang="fr-FR"/>
            </a:p>
          </p:txBody>
        </p:sp>
        <p:sp>
          <p:nvSpPr>
            <p:cNvPr id="55370" name="Freeform 93"/>
            <p:cNvSpPr>
              <a:spLocks/>
            </p:cNvSpPr>
            <p:nvPr/>
          </p:nvSpPr>
          <p:spPr bwMode="auto">
            <a:xfrm>
              <a:off x="3314" y="2043"/>
              <a:ext cx="25" cy="3"/>
            </a:xfrm>
            <a:custGeom>
              <a:avLst/>
              <a:gdLst>
                <a:gd name="T0" fmla="*/ 6 w 27"/>
                <a:gd name="T1" fmla="*/ 1 h 6"/>
                <a:gd name="T2" fmla="*/ 6 w 27"/>
                <a:gd name="T3" fmla="*/ 1 h 6"/>
                <a:gd name="T4" fmla="*/ 6 w 27"/>
                <a:gd name="T5" fmla="*/ 1 h 6"/>
                <a:gd name="T6" fmla="*/ 6 w 27"/>
                <a:gd name="T7" fmla="*/ 1 h 6"/>
                <a:gd name="T8" fmla="*/ 6 w 27"/>
                <a:gd name="T9" fmla="*/ 1 h 6"/>
                <a:gd name="T10" fmla="*/ 6 w 27"/>
                <a:gd name="T11" fmla="*/ 1 h 6"/>
                <a:gd name="T12" fmla="*/ 6 w 27"/>
                <a:gd name="T13" fmla="*/ 1 h 6"/>
                <a:gd name="T14" fmla="*/ 6 w 27"/>
                <a:gd name="T15" fmla="*/ 1 h 6"/>
                <a:gd name="T16" fmla="*/ 4 w 27"/>
                <a:gd name="T17" fmla="*/ 1 h 6"/>
                <a:gd name="T18" fmla="*/ 4 w 27"/>
                <a:gd name="T19" fmla="*/ 0 h 6"/>
                <a:gd name="T20" fmla="*/ 3 w 27"/>
                <a:gd name="T21" fmla="*/ 1 h 6"/>
                <a:gd name="T22" fmla="*/ 0 w 27"/>
                <a:gd name="T23" fmla="*/ 1 h 6"/>
                <a:gd name="T24" fmla="*/ 0 w 27"/>
                <a:gd name="T25" fmla="*/ 1 h 6"/>
                <a:gd name="T26" fmla="*/ 3 w 27"/>
                <a:gd name="T27" fmla="*/ 1 h 6"/>
                <a:gd name="T28" fmla="*/ 6 w 27"/>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6"/>
                <a:gd name="T47" fmla="*/ 27 w 27"/>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6">
                  <a:moveTo>
                    <a:pt x="26" y="5"/>
                  </a:moveTo>
                  <a:lnTo>
                    <a:pt x="24" y="4"/>
                  </a:lnTo>
                  <a:lnTo>
                    <a:pt x="20" y="2"/>
                  </a:lnTo>
                  <a:lnTo>
                    <a:pt x="15" y="1"/>
                  </a:lnTo>
                  <a:lnTo>
                    <a:pt x="13" y="2"/>
                  </a:lnTo>
                  <a:lnTo>
                    <a:pt x="11" y="2"/>
                  </a:lnTo>
                  <a:lnTo>
                    <a:pt x="9" y="2"/>
                  </a:lnTo>
                  <a:lnTo>
                    <a:pt x="6" y="1"/>
                  </a:lnTo>
                  <a:lnTo>
                    <a:pt x="4" y="1"/>
                  </a:lnTo>
                  <a:lnTo>
                    <a:pt x="4" y="0"/>
                  </a:lnTo>
                  <a:lnTo>
                    <a:pt x="3" y="1"/>
                  </a:lnTo>
                  <a:lnTo>
                    <a:pt x="0" y="2"/>
                  </a:lnTo>
                  <a:lnTo>
                    <a:pt x="0" y="3"/>
                  </a:lnTo>
                  <a:lnTo>
                    <a:pt x="3" y="5"/>
                  </a:lnTo>
                  <a:lnTo>
                    <a:pt x="26" y="5"/>
                  </a:lnTo>
                </a:path>
              </a:pathLst>
            </a:custGeom>
            <a:solidFill>
              <a:srgbClr val="FFFF00"/>
            </a:solidFill>
            <a:ln w="12700" cap="rnd">
              <a:solidFill>
                <a:schemeClr val="tx2"/>
              </a:solidFill>
              <a:round/>
              <a:headEnd/>
              <a:tailEnd/>
            </a:ln>
          </p:spPr>
          <p:txBody>
            <a:bodyPr/>
            <a:lstStyle/>
            <a:p>
              <a:endParaRPr lang="fr-FR"/>
            </a:p>
          </p:txBody>
        </p:sp>
        <p:sp>
          <p:nvSpPr>
            <p:cNvPr id="55371" name="Freeform 94"/>
            <p:cNvSpPr>
              <a:spLocks/>
            </p:cNvSpPr>
            <p:nvPr/>
          </p:nvSpPr>
          <p:spPr bwMode="auto">
            <a:xfrm>
              <a:off x="3235" y="1951"/>
              <a:ext cx="69" cy="98"/>
            </a:xfrm>
            <a:custGeom>
              <a:avLst/>
              <a:gdLst>
                <a:gd name="T0" fmla="*/ 45 w 69"/>
                <a:gd name="T1" fmla="*/ 97 h 98"/>
                <a:gd name="T2" fmla="*/ 48 w 69"/>
                <a:gd name="T3" fmla="*/ 97 h 98"/>
                <a:gd name="T4" fmla="*/ 50 w 69"/>
                <a:gd name="T5" fmla="*/ 92 h 98"/>
                <a:gd name="T6" fmla="*/ 52 w 69"/>
                <a:gd name="T7" fmla="*/ 89 h 98"/>
                <a:gd name="T8" fmla="*/ 55 w 69"/>
                <a:gd name="T9" fmla="*/ 84 h 98"/>
                <a:gd name="T10" fmla="*/ 58 w 69"/>
                <a:gd name="T11" fmla="*/ 81 h 98"/>
                <a:gd name="T12" fmla="*/ 61 w 69"/>
                <a:gd name="T13" fmla="*/ 76 h 98"/>
                <a:gd name="T14" fmla="*/ 63 w 69"/>
                <a:gd name="T15" fmla="*/ 71 h 98"/>
                <a:gd name="T16" fmla="*/ 65 w 69"/>
                <a:gd name="T17" fmla="*/ 65 h 98"/>
                <a:gd name="T18" fmla="*/ 68 w 69"/>
                <a:gd name="T19" fmla="*/ 60 h 98"/>
                <a:gd name="T20" fmla="*/ 68 w 69"/>
                <a:gd name="T21" fmla="*/ 54 h 98"/>
                <a:gd name="T22" fmla="*/ 68 w 69"/>
                <a:gd name="T23" fmla="*/ 47 h 98"/>
                <a:gd name="T24" fmla="*/ 68 w 69"/>
                <a:gd name="T25" fmla="*/ 39 h 98"/>
                <a:gd name="T26" fmla="*/ 68 w 69"/>
                <a:gd name="T27" fmla="*/ 28 h 98"/>
                <a:gd name="T28" fmla="*/ 68 w 69"/>
                <a:gd name="T29" fmla="*/ 21 h 98"/>
                <a:gd name="T30" fmla="*/ 65 w 69"/>
                <a:gd name="T31" fmla="*/ 13 h 98"/>
                <a:gd name="T32" fmla="*/ 61 w 69"/>
                <a:gd name="T33" fmla="*/ 5 h 98"/>
                <a:gd name="T34" fmla="*/ 55 w 69"/>
                <a:gd name="T35" fmla="*/ 0 h 98"/>
                <a:gd name="T36" fmla="*/ 58 w 69"/>
                <a:gd name="T37" fmla="*/ 5 h 98"/>
                <a:gd name="T38" fmla="*/ 61 w 69"/>
                <a:gd name="T39" fmla="*/ 13 h 98"/>
                <a:gd name="T40" fmla="*/ 61 w 69"/>
                <a:gd name="T41" fmla="*/ 24 h 98"/>
                <a:gd name="T42" fmla="*/ 63 w 69"/>
                <a:gd name="T43" fmla="*/ 34 h 98"/>
                <a:gd name="T44" fmla="*/ 63 w 69"/>
                <a:gd name="T45" fmla="*/ 45 h 98"/>
                <a:gd name="T46" fmla="*/ 61 w 69"/>
                <a:gd name="T47" fmla="*/ 52 h 98"/>
                <a:gd name="T48" fmla="*/ 55 w 69"/>
                <a:gd name="T49" fmla="*/ 60 h 98"/>
                <a:gd name="T50" fmla="*/ 48 w 69"/>
                <a:gd name="T51" fmla="*/ 65 h 98"/>
                <a:gd name="T52" fmla="*/ 45 w 69"/>
                <a:gd name="T53" fmla="*/ 65 h 98"/>
                <a:gd name="T54" fmla="*/ 43 w 69"/>
                <a:gd name="T55" fmla="*/ 63 h 98"/>
                <a:gd name="T56" fmla="*/ 43 w 69"/>
                <a:gd name="T57" fmla="*/ 60 h 98"/>
                <a:gd name="T58" fmla="*/ 40 w 69"/>
                <a:gd name="T59" fmla="*/ 58 h 98"/>
                <a:gd name="T60" fmla="*/ 38 w 69"/>
                <a:gd name="T61" fmla="*/ 54 h 98"/>
                <a:gd name="T62" fmla="*/ 36 w 69"/>
                <a:gd name="T63" fmla="*/ 52 h 98"/>
                <a:gd name="T64" fmla="*/ 30 w 69"/>
                <a:gd name="T65" fmla="*/ 52 h 98"/>
                <a:gd name="T66" fmla="*/ 23 w 69"/>
                <a:gd name="T67" fmla="*/ 52 h 98"/>
                <a:gd name="T68" fmla="*/ 20 w 69"/>
                <a:gd name="T69" fmla="*/ 52 h 98"/>
                <a:gd name="T70" fmla="*/ 15 w 69"/>
                <a:gd name="T71" fmla="*/ 54 h 98"/>
                <a:gd name="T72" fmla="*/ 10 w 69"/>
                <a:gd name="T73" fmla="*/ 58 h 98"/>
                <a:gd name="T74" fmla="*/ 7 w 69"/>
                <a:gd name="T75" fmla="*/ 63 h 98"/>
                <a:gd name="T76" fmla="*/ 5 w 69"/>
                <a:gd name="T77" fmla="*/ 65 h 98"/>
                <a:gd name="T78" fmla="*/ 2 w 69"/>
                <a:gd name="T79" fmla="*/ 71 h 98"/>
                <a:gd name="T80" fmla="*/ 2 w 69"/>
                <a:gd name="T81" fmla="*/ 76 h 98"/>
                <a:gd name="T82" fmla="*/ 0 w 69"/>
                <a:gd name="T83" fmla="*/ 81 h 98"/>
                <a:gd name="T84" fmla="*/ 0 w 69"/>
                <a:gd name="T85" fmla="*/ 86 h 98"/>
                <a:gd name="T86" fmla="*/ 0 w 69"/>
                <a:gd name="T87" fmla="*/ 92 h 98"/>
                <a:gd name="T88" fmla="*/ 2 w 69"/>
                <a:gd name="T89" fmla="*/ 94 h 98"/>
                <a:gd name="T90" fmla="*/ 2 w 69"/>
                <a:gd name="T91" fmla="*/ 97 h 98"/>
                <a:gd name="T92" fmla="*/ 45 w 69"/>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98"/>
                <a:gd name="T143" fmla="*/ 69 w 69"/>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98">
                  <a:moveTo>
                    <a:pt x="45" y="97"/>
                  </a:moveTo>
                  <a:lnTo>
                    <a:pt x="48" y="97"/>
                  </a:lnTo>
                  <a:lnTo>
                    <a:pt x="50" y="92"/>
                  </a:lnTo>
                  <a:lnTo>
                    <a:pt x="52" y="89"/>
                  </a:lnTo>
                  <a:lnTo>
                    <a:pt x="55" y="84"/>
                  </a:lnTo>
                  <a:lnTo>
                    <a:pt x="58" y="81"/>
                  </a:lnTo>
                  <a:lnTo>
                    <a:pt x="61" y="76"/>
                  </a:lnTo>
                  <a:lnTo>
                    <a:pt x="63" y="71"/>
                  </a:lnTo>
                  <a:lnTo>
                    <a:pt x="65" y="65"/>
                  </a:lnTo>
                  <a:lnTo>
                    <a:pt x="68" y="60"/>
                  </a:lnTo>
                  <a:lnTo>
                    <a:pt x="68" y="54"/>
                  </a:lnTo>
                  <a:lnTo>
                    <a:pt x="68" y="47"/>
                  </a:lnTo>
                  <a:lnTo>
                    <a:pt x="68" y="39"/>
                  </a:lnTo>
                  <a:lnTo>
                    <a:pt x="68" y="28"/>
                  </a:lnTo>
                  <a:lnTo>
                    <a:pt x="68" y="21"/>
                  </a:lnTo>
                  <a:lnTo>
                    <a:pt x="65" y="13"/>
                  </a:lnTo>
                  <a:lnTo>
                    <a:pt x="61" y="5"/>
                  </a:lnTo>
                  <a:lnTo>
                    <a:pt x="55" y="0"/>
                  </a:lnTo>
                  <a:lnTo>
                    <a:pt x="58" y="5"/>
                  </a:lnTo>
                  <a:lnTo>
                    <a:pt x="61" y="13"/>
                  </a:lnTo>
                  <a:lnTo>
                    <a:pt x="61" y="24"/>
                  </a:lnTo>
                  <a:lnTo>
                    <a:pt x="63" y="34"/>
                  </a:lnTo>
                  <a:lnTo>
                    <a:pt x="63" y="45"/>
                  </a:lnTo>
                  <a:lnTo>
                    <a:pt x="61" y="52"/>
                  </a:lnTo>
                  <a:lnTo>
                    <a:pt x="55" y="60"/>
                  </a:lnTo>
                  <a:lnTo>
                    <a:pt x="48" y="65"/>
                  </a:lnTo>
                  <a:lnTo>
                    <a:pt x="45" y="65"/>
                  </a:lnTo>
                  <a:lnTo>
                    <a:pt x="43" y="63"/>
                  </a:lnTo>
                  <a:lnTo>
                    <a:pt x="43" y="60"/>
                  </a:lnTo>
                  <a:lnTo>
                    <a:pt x="40" y="58"/>
                  </a:lnTo>
                  <a:lnTo>
                    <a:pt x="38" y="54"/>
                  </a:lnTo>
                  <a:lnTo>
                    <a:pt x="36" y="52"/>
                  </a:lnTo>
                  <a:lnTo>
                    <a:pt x="30" y="52"/>
                  </a:lnTo>
                  <a:lnTo>
                    <a:pt x="23" y="52"/>
                  </a:lnTo>
                  <a:lnTo>
                    <a:pt x="20" y="52"/>
                  </a:lnTo>
                  <a:lnTo>
                    <a:pt x="15" y="54"/>
                  </a:lnTo>
                  <a:lnTo>
                    <a:pt x="10" y="58"/>
                  </a:lnTo>
                  <a:lnTo>
                    <a:pt x="7" y="63"/>
                  </a:lnTo>
                  <a:lnTo>
                    <a:pt x="5" y="65"/>
                  </a:lnTo>
                  <a:lnTo>
                    <a:pt x="2" y="71"/>
                  </a:lnTo>
                  <a:lnTo>
                    <a:pt x="2" y="76"/>
                  </a:lnTo>
                  <a:lnTo>
                    <a:pt x="0" y="81"/>
                  </a:lnTo>
                  <a:lnTo>
                    <a:pt x="0" y="86"/>
                  </a:lnTo>
                  <a:lnTo>
                    <a:pt x="0" y="92"/>
                  </a:lnTo>
                  <a:lnTo>
                    <a:pt x="2" y="94"/>
                  </a:lnTo>
                  <a:lnTo>
                    <a:pt x="2" y="97"/>
                  </a:lnTo>
                  <a:lnTo>
                    <a:pt x="45" y="97"/>
                  </a:lnTo>
                </a:path>
              </a:pathLst>
            </a:custGeom>
            <a:solidFill>
              <a:srgbClr val="FFFF00"/>
            </a:solidFill>
            <a:ln w="12700" cap="rnd">
              <a:solidFill>
                <a:schemeClr val="tx2"/>
              </a:solidFill>
              <a:round/>
              <a:headEnd/>
              <a:tailEnd/>
            </a:ln>
          </p:spPr>
          <p:txBody>
            <a:bodyPr/>
            <a:lstStyle/>
            <a:p>
              <a:endParaRPr lang="fr-FR"/>
            </a:p>
          </p:txBody>
        </p:sp>
        <p:sp>
          <p:nvSpPr>
            <p:cNvPr id="55372" name="Freeform 95"/>
            <p:cNvSpPr>
              <a:spLocks/>
            </p:cNvSpPr>
            <p:nvPr/>
          </p:nvSpPr>
          <p:spPr bwMode="auto">
            <a:xfrm>
              <a:off x="3249" y="1854"/>
              <a:ext cx="43" cy="62"/>
            </a:xfrm>
            <a:custGeom>
              <a:avLst/>
              <a:gdLst>
                <a:gd name="T0" fmla="*/ 28 w 43"/>
                <a:gd name="T1" fmla="*/ 0 h 65"/>
                <a:gd name="T2" fmla="*/ 33 w 43"/>
                <a:gd name="T3" fmla="*/ 7 h 65"/>
                <a:gd name="T4" fmla="*/ 37 w 43"/>
                <a:gd name="T5" fmla="*/ 10 h 65"/>
                <a:gd name="T6" fmla="*/ 40 w 43"/>
                <a:gd name="T7" fmla="*/ 10 h 65"/>
                <a:gd name="T8" fmla="*/ 40 w 43"/>
                <a:gd name="T9" fmla="*/ 10 h 65"/>
                <a:gd name="T10" fmla="*/ 42 w 43"/>
                <a:gd name="T11" fmla="*/ 10 h 65"/>
                <a:gd name="T12" fmla="*/ 42 w 43"/>
                <a:gd name="T13" fmla="*/ 10 h 65"/>
                <a:gd name="T14" fmla="*/ 40 w 43"/>
                <a:gd name="T15" fmla="*/ 10 h 65"/>
                <a:gd name="T16" fmla="*/ 40 w 43"/>
                <a:gd name="T17" fmla="*/ 10 h 65"/>
                <a:gd name="T18" fmla="*/ 37 w 43"/>
                <a:gd name="T19" fmla="*/ 10 h 65"/>
                <a:gd name="T20" fmla="*/ 37 w 43"/>
                <a:gd name="T21" fmla="*/ 10 h 65"/>
                <a:gd name="T22" fmla="*/ 35 w 43"/>
                <a:gd name="T23" fmla="*/ 10 h 65"/>
                <a:gd name="T24" fmla="*/ 33 w 43"/>
                <a:gd name="T25" fmla="*/ 10 h 65"/>
                <a:gd name="T26" fmla="*/ 30 w 43"/>
                <a:gd name="T27" fmla="*/ 10 h 65"/>
                <a:gd name="T28" fmla="*/ 28 w 43"/>
                <a:gd name="T29" fmla="*/ 10 h 65"/>
                <a:gd name="T30" fmla="*/ 25 w 43"/>
                <a:gd name="T31" fmla="*/ 10 h 65"/>
                <a:gd name="T32" fmla="*/ 23 w 43"/>
                <a:gd name="T33" fmla="*/ 10 h 65"/>
                <a:gd name="T34" fmla="*/ 21 w 43"/>
                <a:gd name="T35" fmla="*/ 10 h 65"/>
                <a:gd name="T36" fmla="*/ 19 w 43"/>
                <a:gd name="T37" fmla="*/ 10 h 65"/>
                <a:gd name="T38" fmla="*/ 19 w 43"/>
                <a:gd name="T39" fmla="*/ 10 h 65"/>
                <a:gd name="T40" fmla="*/ 19 w 43"/>
                <a:gd name="T41" fmla="*/ 10 h 65"/>
                <a:gd name="T42" fmla="*/ 19 w 43"/>
                <a:gd name="T43" fmla="*/ 10 h 65"/>
                <a:gd name="T44" fmla="*/ 21 w 43"/>
                <a:gd name="T45" fmla="*/ 10 h 65"/>
                <a:gd name="T46" fmla="*/ 21 w 43"/>
                <a:gd name="T47" fmla="*/ 10 h 65"/>
                <a:gd name="T48" fmla="*/ 23 w 43"/>
                <a:gd name="T49" fmla="*/ 10 h 65"/>
                <a:gd name="T50" fmla="*/ 25 w 43"/>
                <a:gd name="T51" fmla="*/ 10 h 65"/>
                <a:gd name="T52" fmla="*/ 25 w 43"/>
                <a:gd name="T53" fmla="*/ 10 h 65"/>
                <a:gd name="T54" fmla="*/ 28 w 43"/>
                <a:gd name="T55" fmla="*/ 10 h 65"/>
                <a:gd name="T56" fmla="*/ 28 w 43"/>
                <a:gd name="T57" fmla="*/ 10 h 65"/>
                <a:gd name="T58" fmla="*/ 28 w 43"/>
                <a:gd name="T59" fmla="*/ 10 h 65"/>
                <a:gd name="T60" fmla="*/ 28 w 43"/>
                <a:gd name="T61" fmla="*/ 10 h 65"/>
                <a:gd name="T62" fmla="*/ 28 w 43"/>
                <a:gd name="T63" fmla="*/ 10 h 65"/>
                <a:gd name="T64" fmla="*/ 25 w 43"/>
                <a:gd name="T65" fmla="*/ 10 h 65"/>
                <a:gd name="T66" fmla="*/ 23 w 43"/>
                <a:gd name="T67" fmla="*/ 10 h 65"/>
                <a:gd name="T68" fmla="*/ 19 w 43"/>
                <a:gd name="T69" fmla="*/ 10 h 65"/>
                <a:gd name="T70" fmla="*/ 17 w 43"/>
                <a:gd name="T71" fmla="*/ 10 h 65"/>
                <a:gd name="T72" fmla="*/ 14 w 43"/>
                <a:gd name="T73" fmla="*/ 10 h 65"/>
                <a:gd name="T74" fmla="*/ 10 w 43"/>
                <a:gd name="T75" fmla="*/ 10 h 65"/>
                <a:gd name="T76" fmla="*/ 7 w 43"/>
                <a:gd name="T77" fmla="*/ 10 h 65"/>
                <a:gd name="T78" fmla="*/ 5 w 43"/>
                <a:gd name="T79" fmla="*/ 10 h 65"/>
                <a:gd name="T80" fmla="*/ 0 w 43"/>
                <a:gd name="T81" fmla="*/ 10 h 65"/>
                <a:gd name="T82" fmla="*/ 2 w 43"/>
                <a:gd name="T83" fmla="*/ 10 h 65"/>
                <a:gd name="T84" fmla="*/ 7 w 43"/>
                <a:gd name="T85" fmla="*/ 10 h 65"/>
                <a:gd name="T86" fmla="*/ 10 w 43"/>
                <a:gd name="T87" fmla="*/ 10 h 65"/>
                <a:gd name="T88" fmla="*/ 10 w 43"/>
                <a:gd name="T89" fmla="*/ 10 h 65"/>
                <a:gd name="T90" fmla="*/ 12 w 43"/>
                <a:gd name="T91" fmla="*/ 10 h 65"/>
                <a:gd name="T92" fmla="*/ 14 w 43"/>
                <a:gd name="T93" fmla="*/ 10 h 65"/>
                <a:gd name="T94" fmla="*/ 17 w 43"/>
                <a:gd name="T95" fmla="*/ 9 h 65"/>
                <a:gd name="T96" fmla="*/ 19 w 43"/>
                <a:gd name="T97" fmla="*/ 9 h 65"/>
                <a:gd name="T98" fmla="*/ 21 w 43"/>
                <a:gd name="T99" fmla="*/ 7 h 65"/>
                <a:gd name="T100" fmla="*/ 23 w 43"/>
                <a:gd name="T101" fmla="*/ 4 h 65"/>
                <a:gd name="T102" fmla="*/ 25 w 43"/>
                <a:gd name="T103" fmla="*/ 2 h 65"/>
                <a:gd name="T104" fmla="*/ 28 w 43"/>
                <a:gd name="T105" fmla="*/ 2 h 65"/>
                <a:gd name="T106" fmla="*/ 28 w 43"/>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65"/>
                <a:gd name="T164" fmla="*/ 43 w 43"/>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65">
                  <a:moveTo>
                    <a:pt x="28" y="0"/>
                  </a:moveTo>
                  <a:lnTo>
                    <a:pt x="33" y="7"/>
                  </a:lnTo>
                  <a:lnTo>
                    <a:pt x="37" y="14"/>
                  </a:lnTo>
                  <a:lnTo>
                    <a:pt x="40" y="20"/>
                  </a:lnTo>
                  <a:lnTo>
                    <a:pt x="40" y="27"/>
                  </a:lnTo>
                  <a:lnTo>
                    <a:pt x="42" y="34"/>
                  </a:lnTo>
                  <a:lnTo>
                    <a:pt x="42" y="39"/>
                  </a:lnTo>
                  <a:lnTo>
                    <a:pt x="40" y="46"/>
                  </a:lnTo>
                  <a:lnTo>
                    <a:pt x="40" y="52"/>
                  </a:lnTo>
                  <a:lnTo>
                    <a:pt x="37" y="57"/>
                  </a:lnTo>
                  <a:lnTo>
                    <a:pt x="37" y="59"/>
                  </a:lnTo>
                  <a:lnTo>
                    <a:pt x="35" y="61"/>
                  </a:lnTo>
                  <a:lnTo>
                    <a:pt x="33" y="64"/>
                  </a:lnTo>
                  <a:lnTo>
                    <a:pt x="30" y="64"/>
                  </a:lnTo>
                  <a:lnTo>
                    <a:pt x="28" y="64"/>
                  </a:lnTo>
                  <a:lnTo>
                    <a:pt x="25" y="64"/>
                  </a:lnTo>
                  <a:lnTo>
                    <a:pt x="23" y="64"/>
                  </a:lnTo>
                  <a:lnTo>
                    <a:pt x="21" y="59"/>
                  </a:lnTo>
                  <a:lnTo>
                    <a:pt x="19" y="57"/>
                  </a:lnTo>
                  <a:lnTo>
                    <a:pt x="19" y="54"/>
                  </a:lnTo>
                  <a:lnTo>
                    <a:pt x="19" y="52"/>
                  </a:lnTo>
                  <a:lnTo>
                    <a:pt x="19" y="49"/>
                  </a:lnTo>
                  <a:lnTo>
                    <a:pt x="21" y="44"/>
                  </a:lnTo>
                  <a:lnTo>
                    <a:pt x="21" y="41"/>
                  </a:lnTo>
                  <a:lnTo>
                    <a:pt x="23" y="36"/>
                  </a:lnTo>
                  <a:lnTo>
                    <a:pt x="25" y="34"/>
                  </a:lnTo>
                  <a:lnTo>
                    <a:pt x="25" y="32"/>
                  </a:lnTo>
                  <a:lnTo>
                    <a:pt x="28" y="27"/>
                  </a:lnTo>
                  <a:lnTo>
                    <a:pt x="28" y="24"/>
                  </a:lnTo>
                  <a:lnTo>
                    <a:pt x="28" y="22"/>
                  </a:lnTo>
                  <a:lnTo>
                    <a:pt x="28" y="20"/>
                  </a:lnTo>
                  <a:lnTo>
                    <a:pt x="28" y="14"/>
                  </a:lnTo>
                  <a:lnTo>
                    <a:pt x="25" y="12"/>
                  </a:lnTo>
                  <a:lnTo>
                    <a:pt x="23" y="12"/>
                  </a:lnTo>
                  <a:lnTo>
                    <a:pt x="19" y="14"/>
                  </a:lnTo>
                  <a:lnTo>
                    <a:pt x="17" y="14"/>
                  </a:lnTo>
                  <a:lnTo>
                    <a:pt x="14" y="14"/>
                  </a:lnTo>
                  <a:lnTo>
                    <a:pt x="10" y="17"/>
                  </a:lnTo>
                  <a:lnTo>
                    <a:pt x="7" y="17"/>
                  </a:lnTo>
                  <a:lnTo>
                    <a:pt x="5" y="17"/>
                  </a:lnTo>
                  <a:lnTo>
                    <a:pt x="0" y="17"/>
                  </a:lnTo>
                  <a:lnTo>
                    <a:pt x="2" y="14"/>
                  </a:lnTo>
                  <a:lnTo>
                    <a:pt x="7" y="14"/>
                  </a:lnTo>
                  <a:lnTo>
                    <a:pt x="10" y="14"/>
                  </a:lnTo>
                  <a:lnTo>
                    <a:pt x="10" y="12"/>
                  </a:lnTo>
                  <a:lnTo>
                    <a:pt x="12" y="12"/>
                  </a:lnTo>
                  <a:lnTo>
                    <a:pt x="14" y="12"/>
                  </a:lnTo>
                  <a:lnTo>
                    <a:pt x="17" y="9"/>
                  </a:lnTo>
                  <a:lnTo>
                    <a:pt x="19" y="9"/>
                  </a:lnTo>
                  <a:lnTo>
                    <a:pt x="21" y="7"/>
                  </a:lnTo>
                  <a:lnTo>
                    <a:pt x="23" y="4"/>
                  </a:lnTo>
                  <a:lnTo>
                    <a:pt x="25" y="2"/>
                  </a:lnTo>
                  <a:lnTo>
                    <a:pt x="28" y="2"/>
                  </a:lnTo>
                  <a:lnTo>
                    <a:pt x="28" y="0"/>
                  </a:lnTo>
                </a:path>
              </a:pathLst>
            </a:custGeom>
            <a:solidFill>
              <a:srgbClr val="FFFF00"/>
            </a:solidFill>
            <a:ln w="12700" cap="rnd">
              <a:solidFill>
                <a:schemeClr val="tx2"/>
              </a:solidFill>
              <a:round/>
              <a:headEnd/>
              <a:tailEnd/>
            </a:ln>
          </p:spPr>
          <p:txBody>
            <a:bodyPr/>
            <a:lstStyle/>
            <a:p>
              <a:endParaRPr lang="fr-FR"/>
            </a:p>
          </p:txBody>
        </p:sp>
        <p:sp>
          <p:nvSpPr>
            <p:cNvPr id="55373" name="Freeform 96"/>
            <p:cNvSpPr>
              <a:spLocks/>
            </p:cNvSpPr>
            <p:nvPr/>
          </p:nvSpPr>
          <p:spPr bwMode="auto">
            <a:xfrm>
              <a:off x="3276" y="1790"/>
              <a:ext cx="3" cy="41"/>
            </a:xfrm>
            <a:custGeom>
              <a:avLst/>
              <a:gdLst>
                <a:gd name="T0" fmla="*/ 0 w 6"/>
                <a:gd name="T1" fmla="*/ 0 h 41"/>
                <a:gd name="T2" fmla="*/ 0 w 6"/>
                <a:gd name="T3" fmla="*/ 0 h 41"/>
                <a:gd name="T4" fmla="*/ 0 w 6"/>
                <a:gd name="T5" fmla="*/ 2 h 41"/>
                <a:gd name="T6" fmla="*/ 1 w 6"/>
                <a:gd name="T7" fmla="*/ 5 h 41"/>
                <a:gd name="T8" fmla="*/ 1 w 6"/>
                <a:gd name="T9" fmla="*/ 9 h 41"/>
                <a:gd name="T10" fmla="*/ 1 w 6"/>
                <a:gd name="T11" fmla="*/ 12 h 41"/>
                <a:gd name="T12" fmla="*/ 1 w 6"/>
                <a:gd name="T13" fmla="*/ 17 h 41"/>
                <a:gd name="T14" fmla="*/ 1 w 6"/>
                <a:gd name="T15" fmla="*/ 19 h 41"/>
                <a:gd name="T16" fmla="*/ 1 w 6"/>
                <a:gd name="T17" fmla="*/ 20 h 41"/>
                <a:gd name="T18" fmla="*/ 1 w 6"/>
                <a:gd name="T19" fmla="*/ 23 h 41"/>
                <a:gd name="T20" fmla="*/ 1 w 6"/>
                <a:gd name="T21" fmla="*/ 25 h 41"/>
                <a:gd name="T22" fmla="*/ 1 w 6"/>
                <a:gd name="T23" fmla="*/ 28 h 41"/>
                <a:gd name="T24" fmla="*/ 1 w 6"/>
                <a:gd name="T25" fmla="*/ 30 h 41"/>
                <a:gd name="T26" fmla="*/ 1 w 6"/>
                <a:gd name="T27" fmla="*/ 32 h 41"/>
                <a:gd name="T28" fmla="*/ 1 w 6"/>
                <a:gd name="T29" fmla="*/ 35 h 41"/>
                <a:gd name="T30" fmla="*/ 1 w 6"/>
                <a:gd name="T31" fmla="*/ 37 h 41"/>
                <a:gd name="T32" fmla="*/ 1 w 6"/>
                <a:gd name="T33" fmla="*/ 40 h 41"/>
                <a:gd name="T34" fmla="*/ 1 w 6"/>
                <a:gd name="T35" fmla="*/ 40 h 41"/>
                <a:gd name="T36" fmla="*/ 1 w 6"/>
                <a:gd name="T37" fmla="*/ 40 h 41"/>
                <a:gd name="T38" fmla="*/ 1 w 6"/>
                <a:gd name="T39" fmla="*/ 40 h 41"/>
                <a:gd name="T40" fmla="*/ 1 w 6"/>
                <a:gd name="T41" fmla="*/ 37 h 41"/>
                <a:gd name="T42" fmla="*/ 1 w 6"/>
                <a:gd name="T43" fmla="*/ 35 h 41"/>
                <a:gd name="T44" fmla="*/ 1 w 6"/>
                <a:gd name="T45" fmla="*/ 30 h 41"/>
                <a:gd name="T46" fmla="*/ 1 w 6"/>
                <a:gd name="T47" fmla="*/ 28 h 41"/>
                <a:gd name="T48" fmla="*/ 1 w 6"/>
                <a:gd name="T49" fmla="*/ 25 h 41"/>
                <a:gd name="T50" fmla="*/ 1 w 6"/>
                <a:gd name="T51" fmla="*/ 23 h 41"/>
                <a:gd name="T52" fmla="*/ 1 w 6"/>
                <a:gd name="T53" fmla="*/ 20 h 41"/>
                <a:gd name="T54" fmla="*/ 1 w 6"/>
                <a:gd name="T55" fmla="*/ 14 h 41"/>
                <a:gd name="T56" fmla="*/ 1 w 6"/>
                <a:gd name="T57" fmla="*/ 9 h 41"/>
                <a:gd name="T58" fmla="*/ 1 w 6"/>
                <a:gd name="T59" fmla="*/ 7 h 41"/>
                <a:gd name="T60" fmla="*/ 1 w 6"/>
                <a:gd name="T61" fmla="*/ 5 h 41"/>
                <a:gd name="T62" fmla="*/ 1 w 6"/>
                <a:gd name="T63" fmla="*/ 2 h 41"/>
                <a:gd name="T64" fmla="*/ 0 w 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41"/>
                <a:gd name="T101" fmla="*/ 6 w 6"/>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41">
                  <a:moveTo>
                    <a:pt x="0" y="0"/>
                  </a:moveTo>
                  <a:lnTo>
                    <a:pt x="0" y="0"/>
                  </a:lnTo>
                  <a:lnTo>
                    <a:pt x="0" y="2"/>
                  </a:lnTo>
                  <a:lnTo>
                    <a:pt x="1" y="5"/>
                  </a:lnTo>
                  <a:lnTo>
                    <a:pt x="2" y="9"/>
                  </a:lnTo>
                  <a:lnTo>
                    <a:pt x="2" y="12"/>
                  </a:lnTo>
                  <a:lnTo>
                    <a:pt x="2" y="17"/>
                  </a:lnTo>
                  <a:lnTo>
                    <a:pt x="2" y="19"/>
                  </a:lnTo>
                  <a:lnTo>
                    <a:pt x="2" y="20"/>
                  </a:lnTo>
                  <a:lnTo>
                    <a:pt x="1" y="23"/>
                  </a:lnTo>
                  <a:lnTo>
                    <a:pt x="1" y="25"/>
                  </a:lnTo>
                  <a:lnTo>
                    <a:pt x="1" y="28"/>
                  </a:lnTo>
                  <a:lnTo>
                    <a:pt x="1" y="30"/>
                  </a:lnTo>
                  <a:lnTo>
                    <a:pt x="1" y="32"/>
                  </a:lnTo>
                  <a:lnTo>
                    <a:pt x="1" y="35"/>
                  </a:lnTo>
                  <a:lnTo>
                    <a:pt x="1" y="37"/>
                  </a:lnTo>
                  <a:lnTo>
                    <a:pt x="1" y="40"/>
                  </a:lnTo>
                  <a:lnTo>
                    <a:pt x="2" y="40"/>
                  </a:lnTo>
                  <a:lnTo>
                    <a:pt x="3" y="40"/>
                  </a:lnTo>
                  <a:lnTo>
                    <a:pt x="4" y="40"/>
                  </a:lnTo>
                  <a:lnTo>
                    <a:pt x="5" y="37"/>
                  </a:lnTo>
                  <a:lnTo>
                    <a:pt x="5" y="35"/>
                  </a:lnTo>
                  <a:lnTo>
                    <a:pt x="5" y="30"/>
                  </a:lnTo>
                  <a:lnTo>
                    <a:pt x="5" y="28"/>
                  </a:lnTo>
                  <a:lnTo>
                    <a:pt x="5" y="25"/>
                  </a:lnTo>
                  <a:lnTo>
                    <a:pt x="5" y="23"/>
                  </a:lnTo>
                  <a:lnTo>
                    <a:pt x="5" y="20"/>
                  </a:lnTo>
                  <a:lnTo>
                    <a:pt x="5" y="14"/>
                  </a:lnTo>
                  <a:lnTo>
                    <a:pt x="4" y="9"/>
                  </a:lnTo>
                  <a:lnTo>
                    <a:pt x="3" y="7"/>
                  </a:lnTo>
                  <a:lnTo>
                    <a:pt x="2" y="5"/>
                  </a:lnTo>
                  <a:lnTo>
                    <a:pt x="1" y="2"/>
                  </a:lnTo>
                  <a:lnTo>
                    <a:pt x="0" y="0"/>
                  </a:lnTo>
                </a:path>
              </a:pathLst>
            </a:custGeom>
            <a:solidFill>
              <a:srgbClr val="FFFF00"/>
            </a:solidFill>
            <a:ln w="12700" cap="rnd">
              <a:solidFill>
                <a:schemeClr val="tx2"/>
              </a:solidFill>
              <a:round/>
              <a:headEnd/>
              <a:tailEnd/>
            </a:ln>
          </p:spPr>
          <p:txBody>
            <a:bodyPr/>
            <a:lstStyle/>
            <a:p>
              <a:endParaRPr lang="fr-FR"/>
            </a:p>
          </p:txBody>
        </p:sp>
        <p:sp>
          <p:nvSpPr>
            <p:cNvPr id="55374" name="Freeform 97"/>
            <p:cNvSpPr>
              <a:spLocks/>
            </p:cNvSpPr>
            <p:nvPr/>
          </p:nvSpPr>
          <p:spPr bwMode="auto">
            <a:xfrm>
              <a:off x="3319" y="2058"/>
              <a:ext cx="37" cy="17"/>
            </a:xfrm>
            <a:custGeom>
              <a:avLst/>
              <a:gdLst>
                <a:gd name="T0" fmla="*/ 36 w 37"/>
                <a:gd name="T1" fmla="*/ 3 h 20"/>
                <a:gd name="T2" fmla="*/ 36 w 37"/>
                <a:gd name="T3" fmla="*/ 3 h 20"/>
                <a:gd name="T4" fmla="*/ 31 w 37"/>
                <a:gd name="T5" fmla="*/ 3 h 20"/>
                <a:gd name="T6" fmla="*/ 29 w 37"/>
                <a:gd name="T7" fmla="*/ 3 h 20"/>
                <a:gd name="T8" fmla="*/ 27 w 37"/>
                <a:gd name="T9" fmla="*/ 2 h 20"/>
                <a:gd name="T10" fmla="*/ 25 w 37"/>
                <a:gd name="T11" fmla="*/ 0 h 20"/>
                <a:gd name="T12" fmla="*/ 0 w 37"/>
                <a:gd name="T13" fmla="*/ 0 h 20"/>
                <a:gd name="T14" fmla="*/ 2 w 37"/>
                <a:gd name="T15" fmla="*/ 3 h 20"/>
                <a:gd name="T16" fmla="*/ 2 w 37"/>
                <a:gd name="T17" fmla="*/ 3 h 20"/>
                <a:gd name="T18" fmla="*/ 4 w 37"/>
                <a:gd name="T19" fmla="*/ 3 h 20"/>
                <a:gd name="T20" fmla="*/ 4 w 37"/>
                <a:gd name="T21" fmla="*/ 3 h 20"/>
                <a:gd name="T22" fmla="*/ 4 w 37"/>
                <a:gd name="T23" fmla="*/ 3 h 20"/>
                <a:gd name="T24" fmla="*/ 36 w 37"/>
                <a:gd name="T25" fmla="*/ 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0"/>
                <a:gd name="T41" fmla="*/ 37 w 3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0">
                  <a:moveTo>
                    <a:pt x="36" y="19"/>
                  </a:moveTo>
                  <a:lnTo>
                    <a:pt x="36" y="15"/>
                  </a:lnTo>
                  <a:lnTo>
                    <a:pt x="31" y="10"/>
                  </a:lnTo>
                  <a:lnTo>
                    <a:pt x="29" y="6"/>
                  </a:lnTo>
                  <a:lnTo>
                    <a:pt x="27" y="2"/>
                  </a:lnTo>
                  <a:lnTo>
                    <a:pt x="25" y="0"/>
                  </a:lnTo>
                  <a:lnTo>
                    <a:pt x="0" y="0"/>
                  </a:lnTo>
                  <a:lnTo>
                    <a:pt x="2" y="4"/>
                  </a:lnTo>
                  <a:lnTo>
                    <a:pt x="2" y="7"/>
                  </a:lnTo>
                  <a:lnTo>
                    <a:pt x="4" y="11"/>
                  </a:lnTo>
                  <a:lnTo>
                    <a:pt x="4" y="17"/>
                  </a:lnTo>
                  <a:lnTo>
                    <a:pt x="4" y="19"/>
                  </a:lnTo>
                  <a:lnTo>
                    <a:pt x="36" y="19"/>
                  </a:lnTo>
                </a:path>
              </a:pathLst>
            </a:custGeom>
            <a:solidFill>
              <a:srgbClr val="FFFF00"/>
            </a:solidFill>
            <a:ln w="12700" cap="rnd">
              <a:solidFill>
                <a:schemeClr val="tx2"/>
              </a:solidFill>
              <a:round/>
              <a:headEnd/>
              <a:tailEnd/>
            </a:ln>
          </p:spPr>
          <p:txBody>
            <a:bodyPr/>
            <a:lstStyle/>
            <a:p>
              <a:endParaRPr lang="fr-FR"/>
            </a:p>
          </p:txBody>
        </p:sp>
        <p:sp>
          <p:nvSpPr>
            <p:cNvPr id="55375" name="Freeform 98"/>
            <p:cNvSpPr>
              <a:spLocks/>
            </p:cNvSpPr>
            <p:nvPr/>
          </p:nvSpPr>
          <p:spPr bwMode="auto">
            <a:xfrm>
              <a:off x="3237" y="2058"/>
              <a:ext cx="39" cy="2"/>
            </a:xfrm>
            <a:custGeom>
              <a:avLst/>
              <a:gdLst>
                <a:gd name="T0" fmla="*/ 10 w 41"/>
                <a:gd name="T1" fmla="*/ 0 h 2"/>
                <a:gd name="T2" fmla="*/ 10 w 41"/>
                <a:gd name="T3" fmla="*/ 0 h 2"/>
                <a:gd name="T4" fmla="*/ 10 w 41"/>
                <a:gd name="T5" fmla="*/ 1 h 2"/>
                <a:gd name="T6" fmla="*/ 10 w 41"/>
                <a:gd name="T7" fmla="*/ 1 h 2"/>
                <a:gd name="T8" fmla="*/ 10 w 41"/>
                <a:gd name="T9" fmla="*/ 1 h 2"/>
                <a:gd name="T10" fmla="*/ 10 w 41"/>
                <a:gd name="T11" fmla="*/ 1 h 2"/>
                <a:gd name="T12" fmla="*/ 10 w 41"/>
                <a:gd name="T13" fmla="*/ 1 h 2"/>
                <a:gd name="T14" fmla="*/ 10 w 41"/>
                <a:gd name="T15" fmla="*/ 1 h 2"/>
                <a:gd name="T16" fmla="*/ 10 w 41"/>
                <a:gd name="T17" fmla="*/ 1 h 2"/>
                <a:gd name="T18" fmla="*/ 8 w 41"/>
                <a:gd name="T19" fmla="*/ 1 h 2"/>
                <a:gd name="T20" fmla="*/ 5 w 41"/>
                <a:gd name="T21" fmla="*/ 1 h 2"/>
                <a:gd name="T22" fmla="*/ 3 w 41"/>
                <a:gd name="T23" fmla="*/ 1 h 2"/>
                <a:gd name="T24" fmla="*/ 0 w 41"/>
                <a:gd name="T25" fmla="*/ 0 h 2"/>
                <a:gd name="T26" fmla="*/ 0 w 41"/>
                <a:gd name="T27" fmla="*/ 0 h 2"/>
                <a:gd name="T28" fmla="*/ 10 w 41"/>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2"/>
                <a:gd name="T47" fmla="*/ 41 w 41"/>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2">
                  <a:moveTo>
                    <a:pt x="40" y="0"/>
                  </a:moveTo>
                  <a:lnTo>
                    <a:pt x="38" y="0"/>
                  </a:lnTo>
                  <a:lnTo>
                    <a:pt x="35" y="1"/>
                  </a:lnTo>
                  <a:lnTo>
                    <a:pt x="31" y="1"/>
                  </a:lnTo>
                  <a:lnTo>
                    <a:pt x="28" y="1"/>
                  </a:lnTo>
                  <a:lnTo>
                    <a:pt x="23" y="1"/>
                  </a:lnTo>
                  <a:lnTo>
                    <a:pt x="20" y="1"/>
                  </a:lnTo>
                  <a:lnTo>
                    <a:pt x="17" y="1"/>
                  </a:lnTo>
                  <a:lnTo>
                    <a:pt x="12" y="1"/>
                  </a:lnTo>
                  <a:lnTo>
                    <a:pt x="8" y="1"/>
                  </a:lnTo>
                  <a:lnTo>
                    <a:pt x="5" y="1"/>
                  </a:lnTo>
                  <a:lnTo>
                    <a:pt x="3" y="1"/>
                  </a:lnTo>
                  <a:lnTo>
                    <a:pt x="0" y="0"/>
                  </a:lnTo>
                  <a:lnTo>
                    <a:pt x="40" y="0"/>
                  </a:lnTo>
                </a:path>
              </a:pathLst>
            </a:custGeom>
            <a:solidFill>
              <a:srgbClr val="FFFF00"/>
            </a:solidFill>
            <a:ln w="12700" cap="rnd">
              <a:solidFill>
                <a:schemeClr val="tx2"/>
              </a:solidFill>
              <a:round/>
              <a:headEnd/>
              <a:tailEnd/>
            </a:ln>
          </p:spPr>
          <p:txBody>
            <a:bodyPr/>
            <a:lstStyle/>
            <a:p>
              <a:endParaRPr lang="fr-FR"/>
            </a:p>
          </p:txBody>
        </p:sp>
        <p:sp>
          <p:nvSpPr>
            <p:cNvPr id="55376" name="Freeform 99"/>
            <p:cNvSpPr>
              <a:spLocks/>
            </p:cNvSpPr>
            <p:nvPr/>
          </p:nvSpPr>
          <p:spPr bwMode="auto">
            <a:xfrm>
              <a:off x="3252" y="2212"/>
              <a:ext cx="138" cy="197"/>
            </a:xfrm>
            <a:custGeom>
              <a:avLst/>
              <a:gdLst>
                <a:gd name="T0" fmla="*/ 52 w 141"/>
                <a:gd name="T1" fmla="*/ 193 h 197"/>
                <a:gd name="T2" fmla="*/ 55 w 141"/>
                <a:gd name="T3" fmla="*/ 179 h 197"/>
                <a:gd name="T4" fmla="*/ 58 w 141"/>
                <a:gd name="T5" fmla="*/ 163 h 197"/>
                <a:gd name="T6" fmla="*/ 59 w 141"/>
                <a:gd name="T7" fmla="*/ 149 h 197"/>
                <a:gd name="T8" fmla="*/ 59 w 141"/>
                <a:gd name="T9" fmla="*/ 133 h 197"/>
                <a:gd name="T10" fmla="*/ 59 w 141"/>
                <a:gd name="T11" fmla="*/ 116 h 197"/>
                <a:gd name="T12" fmla="*/ 58 w 141"/>
                <a:gd name="T13" fmla="*/ 100 h 197"/>
                <a:gd name="T14" fmla="*/ 56 w 141"/>
                <a:gd name="T15" fmla="*/ 83 h 197"/>
                <a:gd name="T16" fmla="*/ 53 w 141"/>
                <a:gd name="T17" fmla="*/ 72 h 197"/>
                <a:gd name="T18" fmla="*/ 51 w 141"/>
                <a:gd name="T19" fmla="*/ 61 h 197"/>
                <a:gd name="T20" fmla="*/ 47 w 141"/>
                <a:gd name="T21" fmla="*/ 50 h 197"/>
                <a:gd name="T22" fmla="*/ 44 w 141"/>
                <a:gd name="T23" fmla="*/ 39 h 197"/>
                <a:gd name="T24" fmla="*/ 43 w 141"/>
                <a:gd name="T25" fmla="*/ 23 h 197"/>
                <a:gd name="T26" fmla="*/ 43 w 141"/>
                <a:gd name="T27" fmla="*/ 9 h 197"/>
                <a:gd name="T28" fmla="*/ 41 w 141"/>
                <a:gd name="T29" fmla="*/ 6 h 197"/>
                <a:gd name="T30" fmla="*/ 39 w 141"/>
                <a:gd name="T31" fmla="*/ 14 h 197"/>
                <a:gd name="T32" fmla="*/ 36 w 141"/>
                <a:gd name="T33" fmla="*/ 23 h 197"/>
                <a:gd name="T34" fmla="*/ 32 w 141"/>
                <a:gd name="T35" fmla="*/ 28 h 197"/>
                <a:gd name="T36" fmla="*/ 28 w 141"/>
                <a:gd name="T37" fmla="*/ 33 h 197"/>
                <a:gd name="T38" fmla="*/ 23 w 141"/>
                <a:gd name="T39" fmla="*/ 39 h 197"/>
                <a:gd name="T40" fmla="*/ 23 w 141"/>
                <a:gd name="T41" fmla="*/ 41 h 197"/>
                <a:gd name="T42" fmla="*/ 23 w 141"/>
                <a:gd name="T43" fmla="*/ 45 h 197"/>
                <a:gd name="T44" fmla="*/ 23 w 141"/>
                <a:gd name="T45" fmla="*/ 61 h 197"/>
                <a:gd name="T46" fmla="*/ 23 w 141"/>
                <a:gd name="T47" fmla="*/ 80 h 197"/>
                <a:gd name="T48" fmla="*/ 23 w 141"/>
                <a:gd name="T49" fmla="*/ 102 h 197"/>
                <a:gd name="T50" fmla="*/ 23 w 141"/>
                <a:gd name="T51" fmla="*/ 121 h 197"/>
                <a:gd name="T52" fmla="*/ 23 w 141"/>
                <a:gd name="T53" fmla="*/ 138 h 197"/>
                <a:gd name="T54" fmla="*/ 23 w 141"/>
                <a:gd name="T55" fmla="*/ 151 h 197"/>
                <a:gd name="T56" fmla="*/ 23 w 141"/>
                <a:gd name="T57" fmla="*/ 163 h 197"/>
                <a:gd name="T58" fmla="*/ 23 w 141"/>
                <a:gd name="T59" fmla="*/ 174 h 197"/>
                <a:gd name="T60" fmla="*/ 23 w 141"/>
                <a:gd name="T61" fmla="*/ 182 h 197"/>
                <a:gd name="T62" fmla="*/ 17 w 141"/>
                <a:gd name="T63" fmla="*/ 190 h 197"/>
                <a:gd name="T64" fmla="*/ 0 w 141"/>
                <a:gd name="T65" fmla="*/ 196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97"/>
                <a:gd name="T101" fmla="*/ 141 w 141"/>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97">
                  <a:moveTo>
                    <a:pt x="119" y="196"/>
                  </a:moveTo>
                  <a:lnTo>
                    <a:pt x="121" y="193"/>
                  </a:lnTo>
                  <a:lnTo>
                    <a:pt x="127" y="185"/>
                  </a:lnTo>
                  <a:lnTo>
                    <a:pt x="130" y="179"/>
                  </a:lnTo>
                  <a:lnTo>
                    <a:pt x="134" y="171"/>
                  </a:lnTo>
                  <a:lnTo>
                    <a:pt x="138" y="163"/>
                  </a:lnTo>
                  <a:lnTo>
                    <a:pt x="138" y="157"/>
                  </a:lnTo>
                  <a:lnTo>
                    <a:pt x="140" y="149"/>
                  </a:lnTo>
                  <a:lnTo>
                    <a:pt x="140" y="141"/>
                  </a:lnTo>
                  <a:lnTo>
                    <a:pt x="140" y="133"/>
                  </a:lnTo>
                  <a:lnTo>
                    <a:pt x="140" y="124"/>
                  </a:lnTo>
                  <a:lnTo>
                    <a:pt x="140" y="116"/>
                  </a:lnTo>
                  <a:lnTo>
                    <a:pt x="138" y="108"/>
                  </a:lnTo>
                  <a:lnTo>
                    <a:pt x="138" y="100"/>
                  </a:lnTo>
                  <a:lnTo>
                    <a:pt x="134" y="92"/>
                  </a:lnTo>
                  <a:lnTo>
                    <a:pt x="132" y="83"/>
                  </a:lnTo>
                  <a:lnTo>
                    <a:pt x="127" y="78"/>
                  </a:lnTo>
                  <a:lnTo>
                    <a:pt x="124" y="72"/>
                  </a:lnTo>
                  <a:lnTo>
                    <a:pt x="119" y="64"/>
                  </a:lnTo>
                  <a:lnTo>
                    <a:pt x="116" y="61"/>
                  </a:lnTo>
                  <a:lnTo>
                    <a:pt x="111" y="55"/>
                  </a:lnTo>
                  <a:lnTo>
                    <a:pt x="108" y="50"/>
                  </a:lnTo>
                  <a:lnTo>
                    <a:pt x="105" y="45"/>
                  </a:lnTo>
                  <a:lnTo>
                    <a:pt x="103" y="39"/>
                  </a:lnTo>
                  <a:lnTo>
                    <a:pt x="103" y="31"/>
                  </a:lnTo>
                  <a:lnTo>
                    <a:pt x="100" y="23"/>
                  </a:lnTo>
                  <a:lnTo>
                    <a:pt x="100" y="14"/>
                  </a:lnTo>
                  <a:lnTo>
                    <a:pt x="100" y="9"/>
                  </a:lnTo>
                  <a:lnTo>
                    <a:pt x="100" y="0"/>
                  </a:lnTo>
                  <a:lnTo>
                    <a:pt x="97" y="6"/>
                  </a:lnTo>
                  <a:lnTo>
                    <a:pt x="94" y="11"/>
                  </a:lnTo>
                  <a:lnTo>
                    <a:pt x="92" y="14"/>
                  </a:lnTo>
                  <a:lnTo>
                    <a:pt x="90" y="19"/>
                  </a:lnTo>
                  <a:lnTo>
                    <a:pt x="86" y="23"/>
                  </a:lnTo>
                  <a:lnTo>
                    <a:pt x="81" y="25"/>
                  </a:lnTo>
                  <a:lnTo>
                    <a:pt x="78" y="28"/>
                  </a:lnTo>
                  <a:lnTo>
                    <a:pt x="73" y="31"/>
                  </a:lnTo>
                  <a:lnTo>
                    <a:pt x="71" y="33"/>
                  </a:lnTo>
                  <a:lnTo>
                    <a:pt x="65" y="37"/>
                  </a:lnTo>
                  <a:lnTo>
                    <a:pt x="59" y="39"/>
                  </a:lnTo>
                  <a:lnTo>
                    <a:pt x="54" y="39"/>
                  </a:lnTo>
                  <a:lnTo>
                    <a:pt x="49" y="41"/>
                  </a:lnTo>
                  <a:lnTo>
                    <a:pt x="44" y="45"/>
                  </a:lnTo>
                  <a:lnTo>
                    <a:pt x="38" y="45"/>
                  </a:lnTo>
                  <a:lnTo>
                    <a:pt x="32" y="47"/>
                  </a:lnTo>
                  <a:lnTo>
                    <a:pt x="32" y="61"/>
                  </a:lnTo>
                  <a:lnTo>
                    <a:pt x="32" y="72"/>
                  </a:lnTo>
                  <a:lnTo>
                    <a:pt x="36" y="80"/>
                  </a:lnTo>
                  <a:lnTo>
                    <a:pt x="38" y="92"/>
                  </a:lnTo>
                  <a:lnTo>
                    <a:pt x="40" y="102"/>
                  </a:lnTo>
                  <a:lnTo>
                    <a:pt x="46" y="110"/>
                  </a:lnTo>
                  <a:lnTo>
                    <a:pt x="52" y="121"/>
                  </a:lnTo>
                  <a:lnTo>
                    <a:pt x="59" y="130"/>
                  </a:lnTo>
                  <a:lnTo>
                    <a:pt x="63" y="138"/>
                  </a:lnTo>
                  <a:lnTo>
                    <a:pt x="63" y="147"/>
                  </a:lnTo>
                  <a:lnTo>
                    <a:pt x="63" y="151"/>
                  </a:lnTo>
                  <a:lnTo>
                    <a:pt x="59" y="157"/>
                  </a:lnTo>
                  <a:lnTo>
                    <a:pt x="54" y="163"/>
                  </a:lnTo>
                  <a:lnTo>
                    <a:pt x="52" y="168"/>
                  </a:lnTo>
                  <a:lnTo>
                    <a:pt x="44" y="174"/>
                  </a:lnTo>
                  <a:lnTo>
                    <a:pt x="38" y="179"/>
                  </a:lnTo>
                  <a:lnTo>
                    <a:pt x="30" y="182"/>
                  </a:lnTo>
                  <a:lnTo>
                    <a:pt x="25" y="185"/>
                  </a:lnTo>
                  <a:lnTo>
                    <a:pt x="17" y="190"/>
                  </a:lnTo>
                  <a:lnTo>
                    <a:pt x="9" y="193"/>
                  </a:lnTo>
                  <a:lnTo>
                    <a:pt x="0" y="196"/>
                  </a:lnTo>
                  <a:lnTo>
                    <a:pt x="119" y="196"/>
                  </a:lnTo>
                </a:path>
              </a:pathLst>
            </a:custGeom>
            <a:solidFill>
              <a:srgbClr val="FFFF00"/>
            </a:solidFill>
            <a:ln w="12700" cap="rnd">
              <a:solidFill>
                <a:schemeClr val="tx2"/>
              </a:solidFill>
              <a:round/>
              <a:headEnd/>
              <a:tailEnd/>
            </a:ln>
          </p:spPr>
          <p:txBody>
            <a:bodyPr/>
            <a:lstStyle/>
            <a:p>
              <a:endParaRPr lang="fr-FR"/>
            </a:p>
          </p:txBody>
        </p:sp>
        <p:sp>
          <p:nvSpPr>
            <p:cNvPr id="55377" name="Freeform 100"/>
            <p:cNvSpPr>
              <a:spLocks/>
            </p:cNvSpPr>
            <p:nvPr/>
          </p:nvSpPr>
          <p:spPr bwMode="auto">
            <a:xfrm>
              <a:off x="3208" y="2086"/>
              <a:ext cx="150" cy="105"/>
            </a:xfrm>
            <a:custGeom>
              <a:avLst/>
              <a:gdLst>
                <a:gd name="T0" fmla="*/ 147 w 150"/>
                <a:gd name="T1" fmla="*/ 0 h 107"/>
                <a:gd name="T2" fmla="*/ 147 w 150"/>
                <a:gd name="T3" fmla="*/ 0 h 107"/>
                <a:gd name="T4" fmla="*/ 149 w 150"/>
                <a:gd name="T5" fmla="*/ 8 h 107"/>
                <a:gd name="T6" fmla="*/ 149 w 150"/>
                <a:gd name="T7" fmla="*/ 15 h 107"/>
                <a:gd name="T8" fmla="*/ 149 w 150"/>
                <a:gd name="T9" fmla="*/ 21 h 107"/>
                <a:gd name="T10" fmla="*/ 149 w 150"/>
                <a:gd name="T11" fmla="*/ 26 h 107"/>
                <a:gd name="T12" fmla="*/ 147 w 150"/>
                <a:gd name="T13" fmla="*/ 26 h 107"/>
                <a:gd name="T14" fmla="*/ 144 w 150"/>
                <a:gd name="T15" fmla="*/ 26 h 107"/>
                <a:gd name="T16" fmla="*/ 141 w 150"/>
                <a:gd name="T17" fmla="*/ 26 h 107"/>
                <a:gd name="T18" fmla="*/ 139 w 150"/>
                <a:gd name="T19" fmla="*/ 26 h 107"/>
                <a:gd name="T20" fmla="*/ 131 w 150"/>
                <a:gd name="T21" fmla="*/ 26 h 107"/>
                <a:gd name="T22" fmla="*/ 128 w 150"/>
                <a:gd name="T23" fmla="*/ 32 h 107"/>
                <a:gd name="T24" fmla="*/ 120 w 150"/>
                <a:gd name="T25" fmla="*/ 38 h 107"/>
                <a:gd name="T26" fmla="*/ 114 w 150"/>
                <a:gd name="T27" fmla="*/ 40 h 107"/>
                <a:gd name="T28" fmla="*/ 108 w 150"/>
                <a:gd name="T29" fmla="*/ 41 h 107"/>
                <a:gd name="T30" fmla="*/ 100 w 150"/>
                <a:gd name="T31" fmla="*/ 44 h 107"/>
                <a:gd name="T32" fmla="*/ 95 w 150"/>
                <a:gd name="T33" fmla="*/ 45 h 107"/>
                <a:gd name="T34" fmla="*/ 87 w 150"/>
                <a:gd name="T35" fmla="*/ 47 h 107"/>
                <a:gd name="T36" fmla="*/ 81 w 150"/>
                <a:gd name="T37" fmla="*/ 49 h 107"/>
                <a:gd name="T38" fmla="*/ 73 w 150"/>
                <a:gd name="T39" fmla="*/ 49 h 107"/>
                <a:gd name="T40" fmla="*/ 65 w 150"/>
                <a:gd name="T41" fmla="*/ 51 h 107"/>
                <a:gd name="T42" fmla="*/ 58 w 150"/>
                <a:gd name="T43" fmla="*/ 51 h 107"/>
                <a:gd name="T44" fmla="*/ 50 w 150"/>
                <a:gd name="T45" fmla="*/ 51 h 107"/>
                <a:gd name="T46" fmla="*/ 41 w 150"/>
                <a:gd name="T47" fmla="*/ 51 h 107"/>
                <a:gd name="T48" fmla="*/ 33 w 150"/>
                <a:gd name="T49" fmla="*/ 51 h 107"/>
                <a:gd name="T50" fmla="*/ 25 w 150"/>
                <a:gd name="T51" fmla="*/ 49 h 107"/>
                <a:gd name="T52" fmla="*/ 14 w 150"/>
                <a:gd name="T53" fmla="*/ 48 h 107"/>
                <a:gd name="T54" fmla="*/ 11 w 150"/>
                <a:gd name="T55" fmla="*/ 47 h 107"/>
                <a:gd name="T56" fmla="*/ 6 w 150"/>
                <a:gd name="T57" fmla="*/ 45 h 107"/>
                <a:gd name="T58" fmla="*/ 3 w 150"/>
                <a:gd name="T59" fmla="*/ 44 h 107"/>
                <a:gd name="T60" fmla="*/ 3 w 150"/>
                <a:gd name="T61" fmla="*/ 41 h 107"/>
                <a:gd name="T62" fmla="*/ 0 w 150"/>
                <a:gd name="T63" fmla="*/ 40 h 107"/>
                <a:gd name="T64" fmla="*/ 3 w 150"/>
                <a:gd name="T65" fmla="*/ 39 h 107"/>
                <a:gd name="T66" fmla="*/ 3 w 150"/>
                <a:gd name="T67" fmla="*/ 34 h 107"/>
                <a:gd name="T68" fmla="*/ 6 w 150"/>
                <a:gd name="T69" fmla="*/ 32 h 107"/>
                <a:gd name="T70" fmla="*/ 9 w 150"/>
                <a:gd name="T71" fmla="*/ 30 h 107"/>
                <a:gd name="T72" fmla="*/ 11 w 150"/>
                <a:gd name="T73" fmla="*/ 26 h 107"/>
                <a:gd name="T74" fmla="*/ 14 w 150"/>
                <a:gd name="T75" fmla="*/ 26 h 107"/>
                <a:gd name="T76" fmla="*/ 17 w 150"/>
                <a:gd name="T77" fmla="*/ 26 h 107"/>
                <a:gd name="T78" fmla="*/ 19 w 150"/>
                <a:gd name="T79" fmla="*/ 26 h 107"/>
                <a:gd name="T80" fmla="*/ 23 w 150"/>
                <a:gd name="T81" fmla="*/ 26 h 107"/>
                <a:gd name="T82" fmla="*/ 27 w 150"/>
                <a:gd name="T83" fmla="*/ 26 h 107"/>
                <a:gd name="T84" fmla="*/ 30 w 150"/>
                <a:gd name="T85" fmla="*/ 26 h 107"/>
                <a:gd name="T86" fmla="*/ 36 w 150"/>
                <a:gd name="T87" fmla="*/ 26 h 107"/>
                <a:gd name="T88" fmla="*/ 38 w 150"/>
                <a:gd name="T89" fmla="*/ 26 h 107"/>
                <a:gd name="T90" fmla="*/ 44 w 150"/>
                <a:gd name="T91" fmla="*/ 26 h 107"/>
                <a:gd name="T92" fmla="*/ 50 w 150"/>
                <a:gd name="T93" fmla="*/ 26 h 107"/>
                <a:gd name="T94" fmla="*/ 54 w 150"/>
                <a:gd name="T95" fmla="*/ 26 h 107"/>
                <a:gd name="T96" fmla="*/ 60 w 150"/>
                <a:gd name="T97" fmla="*/ 26 h 107"/>
                <a:gd name="T98" fmla="*/ 65 w 150"/>
                <a:gd name="T99" fmla="*/ 26 h 107"/>
                <a:gd name="T100" fmla="*/ 73 w 150"/>
                <a:gd name="T101" fmla="*/ 26 h 107"/>
                <a:gd name="T102" fmla="*/ 81 w 150"/>
                <a:gd name="T103" fmla="*/ 26 h 107"/>
                <a:gd name="T104" fmla="*/ 90 w 150"/>
                <a:gd name="T105" fmla="*/ 26 h 107"/>
                <a:gd name="T106" fmla="*/ 95 w 150"/>
                <a:gd name="T107" fmla="*/ 26 h 107"/>
                <a:gd name="T108" fmla="*/ 100 w 150"/>
                <a:gd name="T109" fmla="*/ 26 h 107"/>
                <a:gd name="T110" fmla="*/ 104 w 150"/>
                <a:gd name="T111" fmla="*/ 26 h 107"/>
                <a:gd name="T112" fmla="*/ 106 w 150"/>
                <a:gd name="T113" fmla="*/ 21 h 107"/>
                <a:gd name="T114" fmla="*/ 108 w 150"/>
                <a:gd name="T115" fmla="*/ 15 h 107"/>
                <a:gd name="T116" fmla="*/ 108 w 150"/>
                <a:gd name="T117" fmla="*/ 10 h 107"/>
                <a:gd name="T118" fmla="*/ 108 w 150"/>
                <a:gd name="T119" fmla="*/ 2 h 107"/>
                <a:gd name="T120" fmla="*/ 108 w 150"/>
                <a:gd name="T121" fmla="*/ 0 h 107"/>
                <a:gd name="T122" fmla="*/ 147 w 150"/>
                <a:gd name="T123" fmla="*/ 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
                <a:gd name="T187" fmla="*/ 0 h 107"/>
                <a:gd name="T188" fmla="*/ 150 w 150"/>
                <a:gd name="T189" fmla="*/ 107 h 1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 h="107">
                  <a:moveTo>
                    <a:pt x="147" y="0"/>
                  </a:moveTo>
                  <a:lnTo>
                    <a:pt x="147" y="0"/>
                  </a:lnTo>
                  <a:lnTo>
                    <a:pt x="149" y="8"/>
                  </a:lnTo>
                  <a:lnTo>
                    <a:pt x="149" y="15"/>
                  </a:lnTo>
                  <a:lnTo>
                    <a:pt x="149" y="21"/>
                  </a:lnTo>
                  <a:lnTo>
                    <a:pt x="149" y="29"/>
                  </a:lnTo>
                  <a:lnTo>
                    <a:pt x="147" y="36"/>
                  </a:lnTo>
                  <a:lnTo>
                    <a:pt x="144" y="45"/>
                  </a:lnTo>
                  <a:lnTo>
                    <a:pt x="141" y="53"/>
                  </a:lnTo>
                  <a:lnTo>
                    <a:pt x="139" y="61"/>
                  </a:lnTo>
                  <a:lnTo>
                    <a:pt x="131" y="66"/>
                  </a:lnTo>
                  <a:lnTo>
                    <a:pt x="128" y="74"/>
                  </a:lnTo>
                  <a:lnTo>
                    <a:pt x="120" y="80"/>
                  </a:lnTo>
                  <a:lnTo>
                    <a:pt x="114" y="85"/>
                  </a:lnTo>
                  <a:lnTo>
                    <a:pt x="108" y="87"/>
                  </a:lnTo>
                  <a:lnTo>
                    <a:pt x="100" y="93"/>
                  </a:lnTo>
                  <a:lnTo>
                    <a:pt x="95" y="95"/>
                  </a:lnTo>
                  <a:lnTo>
                    <a:pt x="87" y="98"/>
                  </a:lnTo>
                  <a:lnTo>
                    <a:pt x="81" y="103"/>
                  </a:lnTo>
                  <a:lnTo>
                    <a:pt x="73" y="103"/>
                  </a:lnTo>
                  <a:lnTo>
                    <a:pt x="65" y="106"/>
                  </a:lnTo>
                  <a:lnTo>
                    <a:pt x="58" y="106"/>
                  </a:lnTo>
                  <a:lnTo>
                    <a:pt x="50" y="106"/>
                  </a:lnTo>
                  <a:lnTo>
                    <a:pt x="41" y="106"/>
                  </a:lnTo>
                  <a:lnTo>
                    <a:pt x="33" y="106"/>
                  </a:lnTo>
                  <a:lnTo>
                    <a:pt x="25" y="103"/>
                  </a:lnTo>
                  <a:lnTo>
                    <a:pt x="14" y="100"/>
                  </a:lnTo>
                  <a:lnTo>
                    <a:pt x="11" y="98"/>
                  </a:lnTo>
                  <a:lnTo>
                    <a:pt x="6" y="95"/>
                  </a:lnTo>
                  <a:lnTo>
                    <a:pt x="3" y="93"/>
                  </a:lnTo>
                  <a:lnTo>
                    <a:pt x="3" y="87"/>
                  </a:lnTo>
                  <a:lnTo>
                    <a:pt x="0" y="85"/>
                  </a:lnTo>
                  <a:lnTo>
                    <a:pt x="3" y="82"/>
                  </a:lnTo>
                  <a:lnTo>
                    <a:pt x="3" y="76"/>
                  </a:lnTo>
                  <a:lnTo>
                    <a:pt x="6" y="74"/>
                  </a:lnTo>
                  <a:lnTo>
                    <a:pt x="9" y="72"/>
                  </a:lnTo>
                  <a:lnTo>
                    <a:pt x="11" y="68"/>
                  </a:lnTo>
                  <a:lnTo>
                    <a:pt x="14" y="66"/>
                  </a:lnTo>
                  <a:lnTo>
                    <a:pt x="17" y="63"/>
                  </a:lnTo>
                  <a:lnTo>
                    <a:pt x="19" y="63"/>
                  </a:lnTo>
                  <a:lnTo>
                    <a:pt x="23" y="63"/>
                  </a:lnTo>
                  <a:lnTo>
                    <a:pt x="27" y="63"/>
                  </a:lnTo>
                  <a:lnTo>
                    <a:pt x="30" y="61"/>
                  </a:lnTo>
                  <a:lnTo>
                    <a:pt x="36" y="61"/>
                  </a:lnTo>
                  <a:lnTo>
                    <a:pt x="38" y="61"/>
                  </a:lnTo>
                  <a:lnTo>
                    <a:pt x="44" y="61"/>
                  </a:lnTo>
                  <a:lnTo>
                    <a:pt x="50" y="61"/>
                  </a:lnTo>
                  <a:lnTo>
                    <a:pt x="54" y="59"/>
                  </a:lnTo>
                  <a:lnTo>
                    <a:pt x="60" y="59"/>
                  </a:lnTo>
                  <a:lnTo>
                    <a:pt x="65" y="55"/>
                  </a:lnTo>
                  <a:lnTo>
                    <a:pt x="73" y="55"/>
                  </a:lnTo>
                  <a:lnTo>
                    <a:pt x="81" y="50"/>
                  </a:lnTo>
                  <a:lnTo>
                    <a:pt x="90" y="45"/>
                  </a:lnTo>
                  <a:lnTo>
                    <a:pt x="95" y="40"/>
                  </a:lnTo>
                  <a:lnTo>
                    <a:pt x="100" y="34"/>
                  </a:lnTo>
                  <a:lnTo>
                    <a:pt x="104" y="29"/>
                  </a:lnTo>
                  <a:lnTo>
                    <a:pt x="106" y="21"/>
                  </a:lnTo>
                  <a:lnTo>
                    <a:pt x="108" y="15"/>
                  </a:lnTo>
                  <a:lnTo>
                    <a:pt x="108" y="10"/>
                  </a:lnTo>
                  <a:lnTo>
                    <a:pt x="108" y="2"/>
                  </a:lnTo>
                  <a:lnTo>
                    <a:pt x="108" y="0"/>
                  </a:lnTo>
                  <a:lnTo>
                    <a:pt x="147" y="0"/>
                  </a:lnTo>
                </a:path>
              </a:pathLst>
            </a:custGeom>
            <a:solidFill>
              <a:srgbClr val="FFFF00"/>
            </a:solidFill>
            <a:ln w="12700" cap="rnd">
              <a:solidFill>
                <a:schemeClr val="tx2"/>
              </a:solidFill>
              <a:round/>
              <a:headEnd/>
              <a:tailEnd/>
            </a:ln>
          </p:spPr>
          <p:txBody>
            <a:bodyPr/>
            <a:lstStyle/>
            <a:p>
              <a:endParaRPr lang="fr-FR"/>
            </a:p>
          </p:txBody>
        </p:sp>
        <p:sp>
          <p:nvSpPr>
            <p:cNvPr id="55378" name="Freeform 101"/>
            <p:cNvSpPr>
              <a:spLocks/>
            </p:cNvSpPr>
            <p:nvPr/>
          </p:nvSpPr>
          <p:spPr bwMode="auto">
            <a:xfrm>
              <a:off x="3215" y="2418"/>
              <a:ext cx="233" cy="203"/>
            </a:xfrm>
            <a:custGeom>
              <a:avLst/>
              <a:gdLst>
                <a:gd name="T0" fmla="*/ 138 w 236"/>
                <a:gd name="T1" fmla="*/ 2 h 203"/>
                <a:gd name="T2" fmla="*/ 138 w 236"/>
                <a:gd name="T3" fmla="*/ 24 h 203"/>
                <a:gd name="T4" fmla="*/ 138 w 236"/>
                <a:gd name="T5" fmla="*/ 47 h 203"/>
                <a:gd name="T6" fmla="*/ 134 w 236"/>
                <a:gd name="T7" fmla="*/ 68 h 203"/>
                <a:gd name="T8" fmla="*/ 128 w 236"/>
                <a:gd name="T9" fmla="*/ 87 h 203"/>
                <a:gd name="T10" fmla="*/ 122 w 236"/>
                <a:gd name="T11" fmla="*/ 106 h 203"/>
                <a:gd name="T12" fmla="*/ 116 w 236"/>
                <a:gd name="T13" fmla="*/ 123 h 203"/>
                <a:gd name="T14" fmla="*/ 108 w 236"/>
                <a:gd name="T15" fmla="*/ 137 h 203"/>
                <a:gd name="T16" fmla="*/ 100 w 236"/>
                <a:gd name="T17" fmla="*/ 151 h 203"/>
                <a:gd name="T18" fmla="*/ 90 w 236"/>
                <a:gd name="T19" fmla="*/ 164 h 203"/>
                <a:gd name="T20" fmla="*/ 81 w 236"/>
                <a:gd name="T21" fmla="*/ 175 h 203"/>
                <a:gd name="T22" fmla="*/ 63 w 236"/>
                <a:gd name="T23" fmla="*/ 183 h 203"/>
                <a:gd name="T24" fmla="*/ 41 w 236"/>
                <a:gd name="T25" fmla="*/ 192 h 203"/>
                <a:gd name="T26" fmla="*/ 39 w 236"/>
                <a:gd name="T27" fmla="*/ 196 h 203"/>
                <a:gd name="T28" fmla="*/ 33 w 236"/>
                <a:gd name="T29" fmla="*/ 200 h 203"/>
                <a:gd name="T30" fmla="*/ 14 w 236"/>
                <a:gd name="T31" fmla="*/ 202 h 203"/>
                <a:gd name="T32" fmla="*/ 6 w 236"/>
                <a:gd name="T33" fmla="*/ 200 h 203"/>
                <a:gd name="T34" fmla="*/ 3 w 236"/>
                <a:gd name="T35" fmla="*/ 194 h 203"/>
                <a:gd name="T36" fmla="*/ 3 w 236"/>
                <a:gd name="T37" fmla="*/ 188 h 203"/>
                <a:gd name="T38" fmla="*/ 3 w 236"/>
                <a:gd name="T39" fmla="*/ 180 h 203"/>
                <a:gd name="T40" fmla="*/ 8 w 236"/>
                <a:gd name="T41" fmla="*/ 175 h 203"/>
                <a:gd name="T42" fmla="*/ 14 w 236"/>
                <a:gd name="T43" fmla="*/ 169 h 203"/>
                <a:gd name="T44" fmla="*/ 22 w 236"/>
                <a:gd name="T45" fmla="*/ 167 h 203"/>
                <a:gd name="T46" fmla="*/ 39 w 236"/>
                <a:gd name="T47" fmla="*/ 164 h 203"/>
                <a:gd name="T48" fmla="*/ 39 w 236"/>
                <a:gd name="T49" fmla="*/ 155 h 203"/>
                <a:gd name="T50" fmla="*/ 63 w 236"/>
                <a:gd name="T51" fmla="*/ 147 h 203"/>
                <a:gd name="T52" fmla="*/ 82 w 236"/>
                <a:gd name="T53" fmla="*/ 137 h 203"/>
                <a:gd name="T54" fmla="*/ 95 w 236"/>
                <a:gd name="T55" fmla="*/ 126 h 203"/>
                <a:gd name="T56" fmla="*/ 103 w 236"/>
                <a:gd name="T57" fmla="*/ 114 h 203"/>
                <a:gd name="T58" fmla="*/ 111 w 236"/>
                <a:gd name="T59" fmla="*/ 100 h 203"/>
                <a:gd name="T60" fmla="*/ 117 w 236"/>
                <a:gd name="T61" fmla="*/ 84 h 203"/>
                <a:gd name="T62" fmla="*/ 122 w 236"/>
                <a:gd name="T63" fmla="*/ 71 h 203"/>
                <a:gd name="T64" fmla="*/ 127 w 236"/>
                <a:gd name="T65" fmla="*/ 55 h 203"/>
                <a:gd name="T66" fmla="*/ 131 w 236"/>
                <a:gd name="T67" fmla="*/ 38 h 203"/>
                <a:gd name="T68" fmla="*/ 132 w 236"/>
                <a:gd name="T69" fmla="*/ 22 h 203"/>
                <a:gd name="T70" fmla="*/ 131 w 236"/>
                <a:gd name="T71" fmla="*/ 6 h 203"/>
                <a:gd name="T72" fmla="*/ 138 w 236"/>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
                <a:gd name="T112" fmla="*/ 0 h 203"/>
                <a:gd name="T113" fmla="*/ 236 w 236"/>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 h="203">
                  <a:moveTo>
                    <a:pt x="235" y="0"/>
                  </a:moveTo>
                  <a:lnTo>
                    <a:pt x="235" y="2"/>
                  </a:lnTo>
                  <a:lnTo>
                    <a:pt x="235" y="14"/>
                  </a:lnTo>
                  <a:lnTo>
                    <a:pt x="235" y="24"/>
                  </a:lnTo>
                  <a:lnTo>
                    <a:pt x="235" y="35"/>
                  </a:lnTo>
                  <a:lnTo>
                    <a:pt x="235" y="47"/>
                  </a:lnTo>
                  <a:lnTo>
                    <a:pt x="233" y="57"/>
                  </a:lnTo>
                  <a:lnTo>
                    <a:pt x="229" y="68"/>
                  </a:lnTo>
                  <a:lnTo>
                    <a:pt x="227" y="76"/>
                  </a:lnTo>
                  <a:lnTo>
                    <a:pt x="221" y="87"/>
                  </a:lnTo>
                  <a:lnTo>
                    <a:pt x="219" y="96"/>
                  </a:lnTo>
                  <a:lnTo>
                    <a:pt x="211" y="106"/>
                  </a:lnTo>
                  <a:lnTo>
                    <a:pt x="205" y="114"/>
                  </a:lnTo>
                  <a:lnTo>
                    <a:pt x="199" y="123"/>
                  </a:lnTo>
                  <a:lnTo>
                    <a:pt x="191" y="131"/>
                  </a:lnTo>
                  <a:lnTo>
                    <a:pt x="183" y="137"/>
                  </a:lnTo>
                  <a:lnTo>
                    <a:pt x="174" y="145"/>
                  </a:lnTo>
                  <a:lnTo>
                    <a:pt x="166" y="151"/>
                  </a:lnTo>
                  <a:lnTo>
                    <a:pt x="158" y="159"/>
                  </a:lnTo>
                  <a:lnTo>
                    <a:pt x="146" y="164"/>
                  </a:lnTo>
                  <a:lnTo>
                    <a:pt x="138" y="169"/>
                  </a:lnTo>
                  <a:lnTo>
                    <a:pt x="128" y="175"/>
                  </a:lnTo>
                  <a:lnTo>
                    <a:pt x="116" y="180"/>
                  </a:lnTo>
                  <a:lnTo>
                    <a:pt x="105" y="183"/>
                  </a:lnTo>
                  <a:lnTo>
                    <a:pt x="94" y="188"/>
                  </a:lnTo>
                  <a:lnTo>
                    <a:pt x="83" y="192"/>
                  </a:lnTo>
                  <a:lnTo>
                    <a:pt x="69" y="194"/>
                  </a:lnTo>
                  <a:lnTo>
                    <a:pt x="59" y="196"/>
                  </a:lnTo>
                  <a:lnTo>
                    <a:pt x="47" y="200"/>
                  </a:lnTo>
                  <a:lnTo>
                    <a:pt x="33" y="200"/>
                  </a:lnTo>
                  <a:lnTo>
                    <a:pt x="22" y="202"/>
                  </a:lnTo>
                  <a:lnTo>
                    <a:pt x="14" y="202"/>
                  </a:lnTo>
                  <a:lnTo>
                    <a:pt x="12" y="200"/>
                  </a:lnTo>
                  <a:lnTo>
                    <a:pt x="6" y="200"/>
                  </a:lnTo>
                  <a:lnTo>
                    <a:pt x="3" y="196"/>
                  </a:lnTo>
                  <a:lnTo>
                    <a:pt x="3" y="194"/>
                  </a:lnTo>
                  <a:lnTo>
                    <a:pt x="0" y="192"/>
                  </a:lnTo>
                  <a:lnTo>
                    <a:pt x="3" y="188"/>
                  </a:lnTo>
                  <a:lnTo>
                    <a:pt x="3" y="186"/>
                  </a:lnTo>
                  <a:lnTo>
                    <a:pt x="3" y="180"/>
                  </a:lnTo>
                  <a:lnTo>
                    <a:pt x="6" y="178"/>
                  </a:lnTo>
                  <a:lnTo>
                    <a:pt x="8" y="175"/>
                  </a:lnTo>
                  <a:lnTo>
                    <a:pt x="12" y="172"/>
                  </a:lnTo>
                  <a:lnTo>
                    <a:pt x="14" y="169"/>
                  </a:lnTo>
                  <a:lnTo>
                    <a:pt x="17" y="169"/>
                  </a:lnTo>
                  <a:lnTo>
                    <a:pt x="22" y="167"/>
                  </a:lnTo>
                  <a:lnTo>
                    <a:pt x="25" y="167"/>
                  </a:lnTo>
                  <a:lnTo>
                    <a:pt x="45" y="164"/>
                  </a:lnTo>
                  <a:lnTo>
                    <a:pt x="61" y="161"/>
                  </a:lnTo>
                  <a:lnTo>
                    <a:pt x="77" y="155"/>
                  </a:lnTo>
                  <a:lnTo>
                    <a:pt x="91" y="153"/>
                  </a:lnTo>
                  <a:lnTo>
                    <a:pt x="105" y="147"/>
                  </a:lnTo>
                  <a:lnTo>
                    <a:pt x="119" y="142"/>
                  </a:lnTo>
                  <a:lnTo>
                    <a:pt x="130" y="137"/>
                  </a:lnTo>
                  <a:lnTo>
                    <a:pt x="144" y="131"/>
                  </a:lnTo>
                  <a:lnTo>
                    <a:pt x="156" y="126"/>
                  </a:lnTo>
                  <a:lnTo>
                    <a:pt x="164" y="120"/>
                  </a:lnTo>
                  <a:lnTo>
                    <a:pt x="172" y="114"/>
                  </a:lnTo>
                  <a:lnTo>
                    <a:pt x="180" y="106"/>
                  </a:lnTo>
                  <a:lnTo>
                    <a:pt x="188" y="100"/>
                  </a:lnTo>
                  <a:lnTo>
                    <a:pt x="197" y="92"/>
                  </a:lnTo>
                  <a:lnTo>
                    <a:pt x="202" y="84"/>
                  </a:lnTo>
                  <a:lnTo>
                    <a:pt x="207" y="79"/>
                  </a:lnTo>
                  <a:lnTo>
                    <a:pt x="211" y="71"/>
                  </a:lnTo>
                  <a:lnTo>
                    <a:pt x="215" y="63"/>
                  </a:lnTo>
                  <a:lnTo>
                    <a:pt x="219" y="55"/>
                  </a:lnTo>
                  <a:lnTo>
                    <a:pt x="221" y="47"/>
                  </a:lnTo>
                  <a:lnTo>
                    <a:pt x="225" y="38"/>
                  </a:lnTo>
                  <a:lnTo>
                    <a:pt x="225" y="30"/>
                  </a:lnTo>
                  <a:lnTo>
                    <a:pt x="227" y="22"/>
                  </a:lnTo>
                  <a:lnTo>
                    <a:pt x="227" y="14"/>
                  </a:lnTo>
                  <a:lnTo>
                    <a:pt x="225" y="6"/>
                  </a:lnTo>
                  <a:lnTo>
                    <a:pt x="225" y="0"/>
                  </a:lnTo>
                  <a:lnTo>
                    <a:pt x="235" y="0"/>
                  </a:lnTo>
                </a:path>
              </a:pathLst>
            </a:custGeom>
            <a:solidFill>
              <a:srgbClr val="FFFF00"/>
            </a:solidFill>
            <a:ln w="12700" cap="rnd">
              <a:solidFill>
                <a:schemeClr val="tx2"/>
              </a:solidFill>
              <a:round/>
              <a:headEnd/>
              <a:tailEnd/>
            </a:ln>
          </p:spPr>
          <p:txBody>
            <a:bodyPr/>
            <a:lstStyle/>
            <a:p>
              <a:endParaRPr lang="fr-FR"/>
            </a:p>
          </p:txBody>
        </p:sp>
        <p:sp>
          <p:nvSpPr>
            <p:cNvPr id="55379" name="Freeform 102"/>
            <p:cNvSpPr>
              <a:spLocks/>
            </p:cNvSpPr>
            <p:nvPr/>
          </p:nvSpPr>
          <p:spPr bwMode="auto">
            <a:xfrm>
              <a:off x="3198" y="2418"/>
              <a:ext cx="172" cy="48"/>
            </a:xfrm>
            <a:custGeom>
              <a:avLst/>
              <a:gdLst>
                <a:gd name="T0" fmla="*/ 171 w 172"/>
                <a:gd name="T1" fmla="*/ 0 h 49"/>
                <a:gd name="T2" fmla="*/ 169 w 172"/>
                <a:gd name="T3" fmla="*/ 2 h 49"/>
                <a:gd name="T4" fmla="*/ 163 w 172"/>
                <a:gd name="T5" fmla="*/ 9 h 49"/>
                <a:gd name="T6" fmla="*/ 157 w 172"/>
                <a:gd name="T7" fmla="*/ 14 h 49"/>
                <a:gd name="T8" fmla="*/ 149 w 172"/>
                <a:gd name="T9" fmla="*/ 19 h 49"/>
                <a:gd name="T10" fmla="*/ 144 w 172"/>
                <a:gd name="T11" fmla="*/ 24 h 49"/>
                <a:gd name="T12" fmla="*/ 136 w 172"/>
                <a:gd name="T13" fmla="*/ 24 h 49"/>
                <a:gd name="T14" fmla="*/ 128 w 172"/>
                <a:gd name="T15" fmla="*/ 24 h 49"/>
                <a:gd name="T16" fmla="*/ 122 w 172"/>
                <a:gd name="T17" fmla="*/ 24 h 49"/>
                <a:gd name="T18" fmla="*/ 111 w 172"/>
                <a:gd name="T19" fmla="*/ 24 h 49"/>
                <a:gd name="T20" fmla="*/ 103 w 172"/>
                <a:gd name="T21" fmla="*/ 24 h 49"/>
                <a:gd name="T22" fmla="*/ 95 w 172"/>
                <a:gd name="T23" fmla="*/ 24 h 49"/>
                <a:gd name="T24" fmla="*/ 87 w 172"/>
                <a:gd name="T25" fmla="*/ 24 h 49"/>
                <a:gd name="T26" fmla="*/ 76 w 172"/>
                <a:gd name="T27" fmla="*/ 24 h 49"/>
                <a:gd name="T28" fmla="*/ 68 w 172"/>
                <a:gd name="T29" fmla="*/ 24 h 49"/>
                <a:gd name="T30" fmla="*/ 57 w 172"/>
                <a:gd name="T31" fmla="*/ 24 h 49"/>
                <a:gd name="T32" fmla="*/ 49 w 172"/>
                <a:gd name="T33" fmla="*/ 24 h 49"/>
                <a:gd name="T34" fmla="*/ 41 w 172"/>
                <a:gd name="T35" fmla="*/ 24 h 49"/>
                <a:gd name="T36" fmla="*/ 29 w 172"/>
                <a:gd name="T37" fmla="*/ 24 h 49"/>
                <a:gd name="T38" fmla="*/ 22 w 172"/>
                <a:gd name="T39" fmla="*/ 24 h 49"/>
                <a:gd name="T40" fmla="*/ 16 w 172"/>
                <a:gd name="T41" fmla="*/ 24 h 49"/>
                <a:gd name="T42" fmla="*/ 8 w 172"/>
                <a:gd name="T43" fmla="*/ 24 h 49"/>
                <a:gd name="T44" fmla="*/ 6 w 172"/>
                <a:gd name="T45" fmla="*/ 24 h 49"/>
                <a:gd name="T46" fmla="*/ 2 w 172"/>
                <a:gd name="T47" fmla="*/ 24 h 49"/>
                <a:gd name="T48" fmla="*/ 0 w 172"/>
                <a:gd name="T49" fmla="*/ 24 h 49"/>
                <a:gd name="T50" fmla="*/ 2 w 172"/>
                <a:gd name="T51" fmla="*/ 19 h 49"/>
                <a:gd name="T52" fmla="*/ 6 w 172"/>
                <a:gd name="T53" fmla="*/ 14 h 49"/>
                <a:gd name="T54" fmla="*/ 10 w 172"/>
                <a:gd name="T55" fmla="*/ 12 h 49"/>
                <a:gd name="T56" fmla="*/ 22 w 172"/>
                <a:gd name="T57" fmla="*/ 7 h 49"/>
                <a:gd name="T58" fmla="*/ 35 w 172"/>
                <a:gd name="T59" fmla="*/ 5 h 49"/>
                <a:gd name="T60" fmla="*/ 41 w 172"/>
                <a:gd name="T61" fmla="*/ 2 h 49"/>
                <a:gd name="T62" fmla="*/ 46 w 172"/>
                <a:gd name="T63" fmla="*/ 2 h 49"/>
                <a:gd name="T64" fmla="*/ 51 w 172"/>
                <a:gd name="T65" fmla="*/ 0 h 49"/>
                <a:gd name="T66" fmla="*/ 171 w 172"/>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49"/>
                <a:gd name="T104" fmla="*/ 172 w 17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49">
                  <a:moveTo>
                    <a:pt x="171" y="0"/>
                  </a:moveTo>
                  <a:lnTo>
                    <a:pt x="169" y="2"/>
                  </a:lnTo>
                  <a:lnTo>
                    <a:pt x="163" y="9"/>
                  </a:lnTo>
                  <a:lnTo>
                    <a:pt x="157" y="14"/>
                  </a:lnTo>
                  <a:lnTo>
                    <a:pt x="149" y="19"/>
                  </a:lnTo>
                  <a:lnTo>
                    <a:pt x="144" y="24"/>
                  </a:lnTo>
                  <a:lnTo>
                    <a:pt x="136" y="29"/>
                  </a:lnTo>
                  <a:lnTo>
                    <a:pt x="128" y="31"/>
                  </a:lnTo>
                  <a:lnTo>
                    <a:pt x="122" y="33"/>
                  </a:lnTo>
                  <a:lnTo>
                    <a:pt x="111" y="38"/>
                  </a:lnTo>
                  <a:lnTo>
                    <a:pt x="103" y="41"/>
                  </a:lnTo>
                  <a:lnTo>
                    <a:pt x="95" y="43"/>
                  </a:lnTo>
                  <a:lnTo>
                    <a:pt x="87" y="45"/>
                  </a:lnTo>
                  <a:lnTo>
                    <a:pt x="76" y="48"/>
                  </a:lnTo>
                  <a:lnTo>
                    <a:pt x="68" y="48"/>
                  </a:lnTo>
                  <a:lnTo>
                    <a:pt x="57" y="48"/>
                  </a:lnTo>
                  <a:lnTo>
                    <a:pt x="49" y="48"/>
                  </a:lnTo>
                  <a:lnTo>
                    <a:pt x="41" y="45"/>
                  </a:lnTo>
                  <a:lnTo>
                    <a:pt x="29" y="43"/>
                  </a:lnTo>
                  <a:lnTo>
                    <a:pt x="22" y="41"/>
                  </a:lnTo>
                  <a:lnTo>
                    <a:pt x="16" y="38"/>
                  </a:lnTo>
                  <a:lnTo>
                    <a:pt x="8" y="33"/>
                  </a:lnTo>
                  <a:lnTo>
                    <a:pt x="6" y="31"/>
                  </a:lnTo>
                  <a:lnTo>
                    <a:pt x="2" y="26"/>
                  </a:lnTo>
                  <a:lnTo>
                    <a:pt x="0" y="24"/>
                  </a:lnTo>
                  <a:lnTo>
                    <a:pt x="2" y="19"/>
                  </a:lnTo>
                  <a:lnTo>
                    <a:pt x="6" y="14"/>
                  </a:lnTo>
                  <a:lnTo>
                    <a:pt x="10" y="12"/>
                  </a:lnTo>
                  <a:lnTo>
                    <a:pt x="22" y="7"/>
                  </a:lnTo>
                  <a:lnTo>
                    <a:pt x="35" y="5"/>
                  </a:lnTo>
                  <a:lnTo>
                    <a:pt x="41" y="2"/>
                  </a:lnTo>
                  <a:lnTo>
                    <a:pt x="46" y="2"/>
                  </a:lnTo>
                  <a:lnTo>
                    <a:pt x="51" y="0"/>
                  </a:lnTo>
                  <a:lnTo>
                    <a:pt x="171" y="0"/>
                  </a:lnTo>
                </a:path>
              </a:pathLst>
            </a:custGeom>
            <a:solidFill>
              <a:srgbClr val="FFFF00"/>
            </a:solidFill>
            <a:ln w="12700" cap="rnd">
              <a:solidFill>
                <a:schemeClr val="tx2"/>
              </a:solidFill>
              <a:round/>
              <a:headEnd/>
              <a:tailEnd/>
            </a:ln>
          </p:spPr>
          <p:txBody>
            <a:bodyPr/>
            <a:lstStyle/>
            <a:p>
              <a:endParaRPr lang="fr-FR"/>
            </a:p>
          </p:txBody>
        </p:sp>
        <p:grpSp>
          <p:nvGrpSpPr>
            <p:cNvPr id="55380" name="Group 103"/>
            <p:cNvGrpSpPr>
              <a:grpSpLocks/>
            </p:cNvGrpSpPr>
            <p:nvPr/>
          </p:nvGrpSpPr>
          <p:grpSpPr bwMode="auto">
            <a:xfrm>
              <a:off x="2375" y="1914"/>
              <a:ext cx="435" cy="952"/>
              <a:chOff x="2375" y="1914"/>
              <a:chExt cx="435" cy="952"/>
            </a:xfrm>
          </p:grpSpPr>
          <p:sp>
            <p:nvSpPr>
              <p:cNvPr id="55438" name="Freeform 104"/>
              <p:cNvSpPr>
                <a:spLocks/>
              </p:cNvSpPr>
              <p:nvPr/>
            </p:nvSpPr>
            <p:spPr bwMode="auto">
              <a:xfrm>
                <a:off x="2575" y="1940"/>
                <a:ext cx="40" cy="2"/>
              </a:xfrm>
              <a:custGeom>
                <a:avLst/>
                <a:gdLst>
                  <a:gd name="T0" fmla="*/ 39 w 40"/>
                  <a:gd name="T1" fmla="*/ 1 h 2"/>
                  <a:gd name="T2" fmla="*/ 34 w 40"/>
                  <a:gd name="T3" fmla="*/ 0 h 2"/>
                  <a:gd name="T4" fmla="*/ 5 w 40"/>
                  <a:gd name="T5" fmla="*/ 0 h 2"/>
                  <a:gd name="T6" fmla="*/ 0 w 40"/>
                  <a:gd name="T7" fmla="*/ 1 h 2"/>
                  <a:gd name="T8" fmla="*/ 39 w 40"/>
                  <a:gd name="T9" fmla="*/ 1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39" y="1"/>
                    </a:moveTo>
                    <a:lnTo>
                      <a:pt x="34" y="0"/>
                    </a:lnTo>
                    <a:lnTo>
                      <a:pt x="5" y="0"/>
                    </a:lnTo>
                    <a:lnTo>
                      <a:pt x="0" y="1"/>
                    </a:lnTo>
                    <a:lnTo>
                      <a:pt x="39" y="1"/>
                    </a:lnTo>
                  </a:path>
                </a:pathLst>
              </a:custGeom>
              <a:solidFill>
                <a:srgbClr val="E6C000"/>
              </a:solidFill>
              <a:ln w="12700" cap="rnd">
                <a:solidFill>
                  <a:schemeClr val="tx2"/>
                </a:solidFill>
                <a:round/>
                <a:headEnd/>
                <a:tailEnd/>
              </a:ln>
            </p:spPr>
            <p:txBody>
              <a:bodyPr/>
              <a:lstStyle/>
              <a:p>
                <a:endParaRPr lang="fr-FR"/>
              </a:p>
            </p:txBody>
          </p:sp>
          <p:sp>
            <p:nvSpPr>
              <p:cNvPr id="55439" name="Freeform 105"/>
              <p:cNvSpPr>
                <a:spLocks/>
              </p:cNvSpPr>
              <p:nvPr/>
            </p:nvSpPr>
            <p:spPr bwMode="auto">
              <a:xfrm>
                <a:off x="2575" y="1948"/>
                <a:ext cx="40" cy="4"/>
              </a:xfrm>
              <a:custGeom>
                <a:avLst/>
                <a:gdLst>
                  <a:gd name="T0" fmla="*/ 39 w 40"/>
                  <a:gd name="T1" fmla="*/ 0 h 7"/>
                  <a:gd name="T2" fmla="*/ 39 w 40"/>
                  <a:gd name="T3" fmla="*/ 1 h 7"/>
                  <a:gd name="T4" fmla="*/ 0 w 40"/>
                  <a:gd name="T5" fmla="*/ 1 h 7"/>
                  <a:gd name="T6" fmla="*/ 0 w 40"/>
                  <a:gd name="T7" fmla="*/ 0 h 7"/>
                  <a:gd name="T8" fmla="*/ 39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39" y="0"/>
                    </a:moveTo>
                    <a:lnTo>
                      <a:pt x="39" y="6"/>
                    </a:lnTo>
                    <a:lnTo>
                      <a:pt x="0" y="6"/>
                    </a:lnTo>
                    <a:lnTo>
                      <a:pt x="0" y="0"/>
                    </a:lnTo>
                    <a:lnTo>
                      <a:pt x="39" y="0"/>
                    </a:lnTo>
                  </a:path>
                </a:pathLst>
              </a:custGeom>
              <a:solidFill>
                <a:srgbClr val="E6C000"/>
              </a:solidFill>
              <a:ln w="12700" cap="rnd">
                <a:solidFill>
                  <a:schemeClr val="tx2"/>
                </a:solidFill>
                <a:round/>
                <a:headEnd/>
                <a:tailEnd/>
              </a:ln>
            </p:spPr>
            <p:txBody>
              <a:bodyPr/>
              <a:lstStyle/>
              <a:p>
                <a:endParaRPr lang="fr-FR"/>
              </a:p>
            </p:txBody>
          </p:sp>
          <p:sp>
            <p:nvSpPr>
              <p:cNvPr id="55440" name="Freeform 106"/>
              <p:cNvSpPr>
                <a:spLocks/>
              </p:cNvSpPr>
              <p:nvPr/>
            </p:nvSpPr>
            <p:spPr bwMode="auto">
              <a:xfrm>
                <a:off x="2565" y="1940"/>
                <a:ext cx="50" cy="12"/>
              </a:xfrm>
              <a:custGeom>
                <a:avLst/>
                <a:gdLst>
                  <a:gd name="T0" fmla="*/ 49 w 50"/>
                  <a:gd name="T1" fmla="*/ 11 h 12"/>
                  <a:gd name="T2" fmla="*/ 0 w 50"/>
                  <a:gd name="T3" fmla="*/ 11 h 12"/>
                  <a:gd name="T4" fmla="*/ 8 w 50"/>
                  <a:gd name="T5" fmla="*/ 0 h 12"/>
                  <a:gd name="T6" fmla="*/ 43 w 50"/>
                  <a:gd name="T7" fmla="*/ 0 h 12"/>
                  <a:gd name="T8" fmla="*/ 49 w 50"/>
                  <a:gd name="T9" fmla="*/ 11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49" y="11"/>
                    </a:moveTo>
                    <a:lnTo>
                      <a:pt x="0" y="11"/>
                    </a:lnTo>
                    <a:lnTo>
                      <a:pt x="8" y="0"/>
                    </a:lnTo>
                    <a:lnTo>
                      <a:pt x="43" y="0"/>
                    </a:lnTo>
                    <a:lnTo>
                      <a:pt x="49" y="1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41" name="Line 107"/>
              <p:cNvSpPr>
                <a:spLocks noChangeShapeType="1"/>
              </p:cNvSpPr>
              <p:nvPr/>
            </p:nvSpPr>
            <p:spPr bwMode="auto">
              <a:xfrm flipV="1">
                <a:off x="2592" y="2037"/>
                <a:ext cx="0" cy="2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442" name="Line 108"/>
              <p:cNvSpPr>
                <a:spLocks noChangeShapeType="1"/>
              </p:cNvSpPr>
              <p:nvPr/>
            </p:nvSpPr>
            <p:spPr bwMode="auto">
              <a:xfrm flipH="1">
                <a:off x="2375" y="2088"/>
                <a:ext cx="212" cy="59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443" name="Line 109"/>
              <p:cNvSpPr>
                <a:spLocks noChangeShapeType="1"/>
              </p:cNvSpPr>
              <p:nvPr/>
            </p:nvSpPr>
            <p:spPr bwMode="auto">
              <a:xfrm>
                <a:off x="2599" y="2093"/>
                <a:ext cx="177" cy="55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444" name="Freeform 110"/>
              <p:cNvSpPr>
                <a:spLocks/>
              </p:cNvSpPr>
              <p:nvPr/>
            </p:nvSpPr>
            <p:spPr bwMode="auto">
              <a:xfrm>
                <a:off x="2385" y="2596"/>
                <a:ext cx="418" cy="204"/>
              </a:xfrm>
              <a:custGeom>
                <a:avLst/>
                <a:gdLst>
                  <a:gd name="T0" fmla="*/ 186 w 418"/>
                  <a:gd name="T1" fmla="*/ 203 h 204"/>
                  <a:gd name="T2" fmla="*/ 157 w 418"/>
                  <a:gd name="T3" fmla="*/ 201 h 204"/>
                  <a:gd name="T4" fmla="*/ 129 w 418"/>
                  <a:gd name="T5" fmla="*/ 195 h 204"/>
                  <a:gd name="T6" fmla="*/ 101 w 418"/>
                  <a:gd name="T7" fmla="*/ 189 h 204"/>
                  <a:gd name="T8" fmla="*/ 76 w 418"/>
                  <a:gd name="T9" fmla="*/ 181 h 204"/>
                  <a:gd name="T10" fmla="*/ 56 w 418"/>
                  <a:gd name="T11" fmla="*/ 170 h 204"/>
                  <a:gd name="T12" fmla="*/ 36 w 418"/>
                  <a:gd name="T13" fmla="*/ 159 h 204"/>
                  <a:gd name="T14" fmla="*/ 22 w 418"/>
                  <a:gd name="T15" fmla="*/ 146 h 204"/>
                  <a:gd name="T16" fmla="*/ 11 w 418"/>
                  <a:gd name="T17" fmla="*/ 132 h 204"/>
                  <a:gd name="T18" fmla="*/ 2 w 418"/>
                  <a:gd name="T19" fmla="*/ 118 h 204"/>
                  <a:gd name="T20" fmla="*/ 0 w 418"/>
                  <a:gd name="T21" fmla="*/ 101 h 204"/>
                  <a:gd name="T22" fmla="*/ 2 w 418"/>
                  <a:gd name="T23" fmla="*/ 87 h 204"/>
                  <a:gd name="T24" fmla="*/ 11 w 418"/>
                  <a:gd name="T25" fmla="*/ 71 h 204"/>
                  <a:gd name="T26" fmla="*/ 22 w 418"/>
                  <a:gd name="T27" fmla="*/ 57 h 204"/>
                  <a:gd name="T28" fmla="*/ 36 w 418"/>
                  <a:gd name="T29" fmla="*/ 46 h 204"/>
                  <a:gd name="T30" fmla="*/ 56 w 418"/>
                  <a:gd name="T31" fmla="*/ 32 h 204"/>
                  <a:gd name="T32" fmla="*/ 76 w 418"/>
                  <a:gd name="T33" fmla="*/ 24 h 204"/>
                  <a:gd name="T34" fmla="*/ 101 w 418"/>
                  <a:gd name="T35" fmla="*/ 16 h 204"/>
                  <a:gd name="T36" fmla="*/ 129 w 418"/>
                  <a:gd name="T37" fmla="*/ 8 h 204"/>
                  <a:gd name="T38" fmla="*/ 157 w 418"/>
                  <a:gd name="T39" fmla="*/ 2 h 204"/>
                  <a:gd name="T40" fmla="*/ 186 w 418"/>
                  <a:gd name="T41" fmla="*/ 0 h 204"/>
                  <a:gd name="T42" fmla="*/ 220 w 418"/>
                  <a:gd name="T43" fmla="*/ 0 h 204"/>
                  <a:gd name="T44" fmla="*/ 250 w 418"/>
                  <a:gd name="T45" fmla="*/ 2 h 204"/>
                  <a:gd name="T46" fmla="*/ 278 w 418"/>
                  <a:gd name="T47" fmla="*/ 8 h 204"/>
                  <a:gd name="T48" fmla="*/ 307 w 418"/>
                  <a:gd name="T49" fmla="*/ 14 h 204"/>
                  <a:gd name="T50" fmla="*/ 332 w 418"/>
                  <a:gd name="T51" fmla="*/ 22 h 204"/>
                  <a:gd name="T52" fmla="*/ 355 w 418"/>
                  <a:gd name="T53" fmla="*/ 30 h 204"/>
                  <a:gd name="T54" fmla="*/ 375 w 418"/>
                  <a:gd name="T55" fmla="*/ 41 h 204"/>
                  <a:gd name="T56" fmla="*/ 392 w 418"/>
                  <a:gd name="T57" fmla="*/ 55 h 204"/>
                  <a:gd name="T58" fmla="*/ 403 w 418"/>
                  <a:gd name="T59" fmla="*/ 69 h 204"/>
                  <a:gd name="T60" fmla="*/ 411 w 418"/>
                  <a:gd name="T61" fmla="*/ 83 h 204"/>
                  <a:gd name="T62" fmla="*/ 417 w 418"/>
                  <a:gd name="T63" fmla="*/ 96 h 204"/>
                  <a:gd name="T64" fmla="*/ 415 w 418"/>
                  <a:gd name="T65" fmla="*/ 112 h 204"/>
                  <a:gd name="T66" fmla="*/ 409 w 418"/>
                  <a:gd name="T67" fmla="*/ 126 h 204"/>
                  <a:gd name="T68" fmla="*/ 401 w 418"/>
                  <a:gd name="T69" fmla="*/ 142 h 204"/>
                  <a:gd name="T70" fmla="*/ 386 w 418"/>
                  <a:gd name="T71" fmla="*/ 154 h 204"/>
                  <a:gd name="T72" fmla="*/ 369 w 418"/>
                  <a:gd name="T73" fmla="*/ 167 h 204"/>
                  <a:gd name="T74" fmla="*/ 347 w 418"/>
                  <a:gd name="T75" fmla="*/ 175 h 204"/>
                  <a:gd name="T76" fmla="*/ 324 w 418"/>
                  <a:gd name="T77" fmla="*/ 187 h 204"/>
                  <a:gd name="T78" fmla="*/ 298 w 418"/>
                  <a:gd name="T79" fmla="*/ 193 h 204"/>
                  <a:gd name="T80" fmla="*/ 270 w 418"/>
                  <a:gd name="T81" fmla="*/ 197 h 204"/>
                  <a:gd name="T82" fmla="*/ 240 w 418"/>
                  <a:gd name="T83" fmla="*/ 203 h 204"/>
                  <a:gd name="T84" fmla="*/ 208 w 418"/>
                  <a:gd name="T85" fmla="*/ 203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204"/>
                  <a:gd name="T131" fmla="*/ 418 w 418"/>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204">
                    <a:moveTo>
                      <a:pt x="208" y="203"/>
                    </a:moveTo>
                    <a:lnTo>
                      <a:pt x="197" y="203"/>
                    </a:lnTo>
                    <a:lnTo>
                      <a:pt x="186" y="203"/>
                    </a:lnTo>
                    <a:lnTo>
                      <a:pt x="177" y="203"/>
                    </a:lnTo>
                    <a:lnTo>
                      <a:pt x="166" y="201"/>
                    </a:lnTo>
                    <a:lnTo>
                      <a:pt x="157" y="201"/>
                    </a:lnTo>
                    <a:lnTo>
                      <a:pt x="147" y="197"/>
                    </a:lnTo>
                    <a:lnTo>
                      <a:pt x="137" y="197"/>
                    </a:lnTo>
                    <a:lnTo>
                      <a:pt x="129" y="195"/>
                    </a:lnTo>
                    <a:lnTo>
                      <a:pt x="119" y="193"/>
                    </a:lnTo>
                    <a:lnTo>
                      <a:pt x="109" y="193"/>
                    </a:lnTo>
                    <a:lnTo>
                      <a:pt x="101" y="189"/>
                    </a:lnTo>
                    <a:lnTo>
                      <a:pt x="93" y="187"/>
                    </a:lnTo>
                    <a:lnTo>
                      <a:pt x="85" y="184"/>
                    </a:lnTo>
                    <a:lnTo>
                      <a:pt x="76" y="181"/>
                    </a:lnTo>
                    <a:lnTo>
                      <a:pt x="70" y="175"/>
                    </a:lnTo>
                    <a:lnTo>
                      <a:pt x="62" y="173"/>
                    </a:lnTo>
                    <a:lnTo>
                      <a:pt x="56" y="170"/>
                    </a:lnTo>
                    <a:lnTo>
                      <a:pt x="48" y="167"/>
                    </a:lnTo>
                    <a:lnTo>
                      <a:pt x="42" y="162"/>
                    </a:lnTo>
                    <a:lnTo>
                      <a:pt x="36" y="159"/>
                    </a:lnTo>
                    <a:lnTo>
                      <a:pt x="31" y="154"/>
                    </a:lnTo>
                    <a:lnTo>
                      <a:pt x="25" y="151"/>
                    </a:lnTo>
                    <a:lnTo>
                      <a:pt x="22" y="146"/>
                    </a:lnTo>
                    <a:lnTo>
                      <a:pt x="16" y="142"/>
                    </a:lnTo>
                    <a:lnTo>
                      <a:pt x="14" y="138"/>
                    </a:lnTo>
                    <a:lnTo>
                      <a:pt x="11" y="132"/>
                    </a:lnTo>
                    <a:lnTo>
                      <a:pt x="8" y="126"/>
                    </a:lnTo>
                    <a:lnTo>
                      <a:pt x="6" y="124"/>
                    </a:lnTo>
                    <a:lnTo>
                      <a:pt x="2" y="118"/>
                    </a:lnTo>
                    <a:lnTo>
                      <a:pt x="2" y="112"/>
                    </a:lnTo>
                    <a:lnTo>
                      <a:pt x="0" y="107"/>
                    </a:lnTo>
                    <a:lnTo>
                      <a:pt x="0" y="101"/>
                    </a:lnTo>
                    <a:lnTo>
                      <a:pt x="0" y="96"/>
                    </a:lnTo>
                    <a:lnTo>
                      <a:pt x="2" y="93"/>
                    </a:lnTo>
                    <a:lnTo>
                      <a:pt x="2" y="87"/>
                    </a:lnTo>
                    <a:lnTo>
                      <a:pt x="6" y="83"/>
                    </a:lnTo>
                    <a:lnTo>
                      <a:pt x="8" y="77"/>
                    </a:lnTo>
                    <a:lnTo>
                      <a:pt x="11" y="71"/>
                    </a:lnTo>
                    <a:lnTo>
                      <a:pt x="14" y="69"/>
                    </a:lnTo>
                    <a:lnTo>
                      <a:pt x="16" y="63"/>
                    </a:lnTo>
                    <a:lnTo>
                      <a:pt x="22" y="57"/>
                    </a:lnTo>
                    <a:lnTo>
                      <a:pt x="25" y="55"/>
                    </a:lnTo>
                    <a:lnTo>
                      <a:pt x="31" y="49"/>
                    </a:lnTo>
                    <a:lnTo>
                      <a:pt x="36" y="46"/>
                    </a:lnTo>
                    <a:lnTo>
                      <a:pt x="42" y="41"/>
                    </a:lnTo>
                    <a:lnTo>
                      <a:pt x="48" y="38"/>
                    </a:lnTo>
                    <a:lnTo>
                      <a:pt x="56" y="32"/>
                    </a:lnTo>
                    <a:lnTo>
                      <a:pt x="62" y="30"/>
                    </a:lnTo>
                    <a:lnTo>
                      <a:pt x="70" y="28"/>
                    </a:lnTo>
                    <a:lnTo>
                      <a:pt x="76" y="24"/>
                    </a:lnTo>
                    <a:lnTo>
                      <a:pt x="85" y="22"/>
                    </a:lnTo>
                    <a:lnTo>
                      <a:pt x="93" y="18"/>
                    </a:lnTo>
                    <a:lnTo>
                      <a:pt x="101" y="16"/>
                    </a:lnTo>
                    <a:lnTo>
                      <a:pt x="109" y="14"/>
                    </a:lnTo>
                    <a:lnTo>
                      <a:pt x="119" y="10"/>
                    </a:lnTo>
                    <a:lnTo>
                      <a:pt x="129" y="8"/>
                    </a:lnTo>
                    <a:lnTo>
                      <a:pt x="137" y="8"/>
                    </a:lnTo>
                    <a:lnTo>
                      <a:pt x="147" y="5"/>
                    </a:lnTo>
                    <a:lnTo>
                      <a:pt x="157" y="2"/>
                    </a:lnTo>
                    <a:lnTo>
                      <a:pt x="166" y="2"/>
                    </a:lnTo>
                    <a:lnTo>
                      <a:pt x="177" y="2"/>
                    </a:lnTo>
                    <a:lnTo>
                      <a:pt x="186" y="0"/>
                    </a:lnTo>
                    <a:lnTo>
                      <a:pt x="197" y="0"/>
                    </a:lnTo>
                    <a:lnTo>
                      <a:pt x="208" y="0"/>
                    </a:lnTo>
                    <a:lnTo>
                      <a:pt x="220" y="0"/>
                    </a:lnTo>
                    <a:lnTo>
                      <a:pt x="231" y="0"/>
                    </a:lnTo>
                    <a:lnTo>
                      <a:pt x="240" y="2"/>
                    </a:lnTo>
                    <a:lnTo>
                      <a:pt x="250" y="2"/>
                    </a:lnTo>
                    <a:lnTo>
                      <a:pt x="260" y="2"/>
                    </a:lnTo>
                    <a:lnTo>
                      <a:pt x="270" y="5"/>
                    </a:lnTo>
                    <a:lnTo>
                      <a:pt x="278" y="8"/>
                    </a:lnTo>
                    <a:lnTo>
                      <a:pt x="288" y="8"/>
                    </a:lnTo>
                    <a:lnTo>
                      <a:pt x="298" y="10"/>
                    </a:lnTo>
                    <a:lnTo>
                      <a:pt x="307" y="14"/>
                    </a:lnTo>
                    <a:lnTo>
                      <a:pt x="316" y="16"/>
                    </a:lnTo>
                    <a:lnTo>
                      <a:pt x="324" y="18"/>
                    </a:lnTo>
                    <a:lnTo>
                      <a:pt x="332" y="22"/>
                    </a:lnTo>
                    <a:lnTo>
                      <a:pt x="341" y="24"/>
                    </a:lnTo>
                    <a:lnTo>
                      <a:pt x="347" y="28"/>
                    </a:lnTo>
                    <a:lnTo>
                      <a:pt x="355" y="30"/>
                    </a:lnTo>
                    <a:lnTo>
                      <a:pt x="361" y="32"/>
                    </a:lnTo>
                    <a:lnTo>
                      <a:pt x="369" y="38"/>
                    </a:lnTo>
                    <a:lnTo>
                      <a:pt x="375" y="41"/>
                    </a:lnTo>
                    <a:lnTo>
                      <a:pt x="381" y="46"/>
                    </a:lnTo>
                    <a:lnTo>
                      <a:pt x="386" y="49"/>
                    </a:lnTo>
                    <a:lnTo>
                      <a:pt x="392" y="55"/>
                    </a:lnTo>
                    <a:lnTo>
                      <a:pt x="395" y="57"/>
                    </a:lnTo>
                    <a:lnTo>
                      <a:pt x="401" y="63"/>
                    </a:lnTo>
                    <a:lnTo>
                      <a:pt x="403" y="69"/>
                    </a:lnTo>
                    <a:lnTo>
                      <a:pt x="406" y="71"/>
                    </a:lnTo>
                    <a:lnTo>
                      <a:pt x="409" y="77"/>
                    </a:lnTo>
                    <a:lnTo>
                      <a:pt x="411" y="83"/>
                    </a:lnTo>
                    <a:lnTo>
                      <a:pt x="415" y="87"/>
                    </a:lnTo>
                    <a:lnTo>
                      <a:pt x="415" y="93"/>
                    </a:lnTo>
                    <a:lnTo>
                      <a:pt x="417" y="96"/>
                    </a:lnTo>
                    <a:lnTo>
                      <a:pt x="417" y="101"/>
                    </a:lnTo>
                    <a:lnTo>
                      <a:pt x="417" y="107"/>
                    </a:lnTo>
                    <a:lnTo>
                      <a:pt x="415" y="112"/>
                    </a:lnTo>
                    <a:lnTo>
                      <a:pt x="415" y="118"/>
                    </a:lnTo>
                    <a:lnTo>
                      <a:pt x="411" y="124"/>
                    </a:lnTo>
                    <a:lnTo>
                      <a:pt x="409" y="126"/>
                    </a:lnTo>
                    <a:lnTo>
                      <a:pt x="406" y="132"/>
                    </a:lnTo>
                    <a:lnTo>
                      <a:pt x="403" y="138"/>
                    </a:lnTo>
                    <a:lnTo>
                      <a:pt x="401" y="142"/>
                    </a:lnTo>
                    <a:lnTo>
                      <a:pt x="395" y="146"/>
                    </a:lnTo>
                    <a:lnTo>
                      <a:pt x="392" y="151"/>
                    </a:lnTo>
                    <a:lnTo>
                      <a:pt x="386" y="154"/>
                    </a:lnTo>
                    <a:lnTo>
                      <a:pt x="381" y="159"/>
                    </a:lnTo>
                    <a:lnTo>
                      <a:pt x="375" y="162"/>
                    </a:lnTo>
                    <a:lnTo>
                      <a:pt x="369" y="167"/>
                    </a:lnTo>
                    <a:lnTo>
                      <a:pt x="361" y="170"/>
                    </a:lnTo>
                    <a:lnTo>
                      <a:pt x="355" y="173"/>
                    </a:lnTo>
                    <a:lnTo>
                      <a:pt x="347" y="175"/>
                    </a:lnTo>
                    <a:lnTo>
                      <a:pt x="341" y="181"/>
                    </a:lnTo>
                    <a:lnTo>
                      <a:pt x="332" y="184"/>
                    </a:lnTo>
                    <a:lnTo>
                      <a:pt x="324" y="187"/>
                    </a:lnTo>
                    <a:lnTo>
                      <a:pt x="316" y="189"/>
                    </a:lnTo>
                    <a:lnTo>
                      <a:pt x="307" y="193"/>
                    </a:lnTo>
                    <a:lnTo>
                      <a:pt x="298" y="193"/>
                    </a:lnTo>
                    <a:lnTo>
                      <a:pt x="288" y="195"/>
                    </a:lnTo>
                    <a:lnTo>
                      <a:pt x="278" y="197"/>
                    </a:lnTo>
                    <a:lnTo>
                      <a:pt x="270" y="197"/>
                    </a:lnTo>
                    <a:lnTo>
                      <a:pt x="260" y="201"/>
                    </a:lnTo>
                    <a:lnTo>
                      <a:pt x="250" y="201"/>
                    </a:lnTo>
                    <a:lnTo>
                      <a:pt x="240" y="203"/>
                    </a:lnTo>
                    <a:lnTo>
                      <a:pt x="231" y="203"/>
                    </a:lnTo>
                    <a:lnTo>
                      <a:pt x="220" y="203"/>
                    </a:lnTo>
                    <a:lnTo>
                      <a:pt x="208" y="203"/>
                    </a:lnTo>
                  </a:path>
                </a:pathLst>
              </a:custGeom>
              <a:solidFill>
                <a:srgbClr val="FFD900"/>
              </a:solidFill>
              <a:ln w="12700" cap="rnd">
                <a:solidFill>
                  <a:schemeClr val="tx2"/>
                </a:solidFill>
                <a:round/>
                <a:headEnd/>
                <a:tailEnd/>
              </a:ln>
            </p:spPr>
            <p:txBody>
              <a:bodyPr/>
              <a:lstStyle/>
              <a:p>
                <a:endParaRPr lang="fr-FR"/>
              </a:p>
            </p:txBody>
          </p:sp>
          <p:sp>
            <p:nvSpPr>
              <p:cNvPr id="55445" name="Freeform 111"/>
              <p:cNvSpPr>
                <a:spLocks/>
              </p:cNvSpPr>
              <p:nvPr/>
            </p:nvSpPr>
            <p:spPr bwMode="auto">
              <a:xfrm>
                <a:off x="2385" y="2702"/>
                <a:ext cx="207" cy="102"/>
              </a:xfrm>
              <a:custGeom>
                <a:avLst/>
                <a:gdLst>
                  <a:gd name="T0" fmla="*/ 2 w 204"/>
                  <a:gd name="T1" fmla="*/ 5 h 102"/>
                  <a:gd name="T2" fmla="*/ 6 w 204"/>
                  <a:gd name="T3" fmla="*/ 16 h 102"/>
                  <a:gd name="T4" fmla="*/ 8 w 204"/>
                  <a:gd name="T5" fmla="*/ 24 h 102"/>
                  <a:gd name="T6" fmla="*/ 14 w 204"/>
                  <a:gd name="T7" fmla="*/ 35 h 102"/>
                  <a:gd name="T8" fmla="*/ 22 w 204"/>
                  <a:gd name="T9" fmla="*/ 43 h 102"/>
                  <a:gd name="T10" fmla="*/ 30 w 204"/>
                  <a:gd name="T11" fmla="*/ 51 h 102"/>
                  <a:gd name="T12" fmla="*/ 83 w 204"/>
                  <a:gd name="T13" fmla="*/ 58 h 102"/>
                  <a:gd name="T14" fmla="*/ 97 w 204"/>
                  <a:gd name="T15" fmla="*/ 66 h 102"/>
                  <a:gd name="T16" fmla="*/ 120 w 204"/>
                  <a:gd name="T17" fmla="*/ 71 h 102"/>
                  <a:gd name="T18" fmla="*/ 148 w 204"/>
                  <a:gd name="T19" fmla="*/ 77 h 102"/>
                  <a:gd name="T20" fmla="*/ 185 w 204"/>
                  <a:gd name="T21" fmla="*/ 82 h 102"/>
                  <a:gd name="T22" fmla="*/ 215 w 204"/>
                  <a:gd name="T23" fmla="*/ 88 h 102"/>
                  <a:gd name="T24" fmla="*/ 243 w 204"/>
                  <a:gd name="T25" fmla="*/ 90 h 102"/>
                  <a:gd name="T26" fmla="*/ 283 w 204"/>
                  <a:gd name="T27" fmla="*/ 96 h 102"/>
                  <a:gd name="T28" fmla="*/ 322 w 204"/>
                  <a:gd name="T29" fmla="*/ 96 h 102"/>
                  <a:gd name="T30" fmla="*/ 356 w 204"/>
                  <a:gd name="T31" fmla="*/ 98 h 102"/>
                  <a:gd name="T32" fmla="*/ 372 w 204"/>
                  <a:gd name="T33" fmla="*/ 101 h 102"/>
                  <a:gd name="T34" fmla="*/ 336 w 204"/>
                  <a:gd name="T35" fmla="*/ 98 h 102"/>
                  <a:gd name="T36" fmla="*/ 299 w 204"/>
                  <a:gd name="T37" fmla="*/ 98 h 102"/>
                  <a:gd name="T38" fmla="*/ 260 w 204"/>
                  <a:gd name="T39" fmla="*/ 96 h 102"/>
                  <a:gd name="T40" fmla="*/ 227 w 204"/>
                  <a:gd name="T41" fmla="*/ 90 h 102"/>
                  <a:gd name="T42" fmla="*/ 201 w 204"/>
                  <a:gd name="T43" fmla="*/ 88 h 102"/>
                  <a:gd name="T44" fmla="*/ 164 w 204"/>
                  <a:gd name="T45" fmla="*/ 82 h 102"/>
                  <a:gd name="T46" fmla="*/ 132 w 204"/>
                  <a:gd name="T47" fmla="*/ 77 h 102"/>
                  <a:gd name="T48" fmla="*/ 104 w 204"/>
                  <a:gd name="T49" fmla="*/ 71 h 102"/>
                  <a:gd name="T50" fmla="*/ 89 w 204"/>
                  <a:gd name="T51" fmla="*/ 64 h 102"/>
                  <a:gd name="T52" fmla="*/ 78 w 204"/>
                  <a:gd name="T53" fmla="*/ 56 h 102"/>
                  <a:gd name="T54" fmla="*/ 24 w 204"/>
                  <a:gd name="T55" fmla="*/ 48 h 102"/>
                  <a:gd name="T56" fmla="*/ 16 w 204"/>
                  <a:gd name="T57" fmla="*/ 40 h 102"/>
                  <a:gd name="T58" fmla="*/ 10 w 204"/>
                  <a:gd name="T59" fmla="*/ 30 h 102"/>
                  <a:gd name="T60" fmla="*/ 6 w 204"/>
                  <a:gd name="T61" fmla="*/ 22 h 102"/>
                  <a:gd name="T62" fmla="*/ 0 w 204"/>
                  <a:gd name="T63" fmla="*/ 11 h 102"/>
                  <a:gd name="T64" fmla="*/ 0 w 204"/>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2"/>
                  <a:gd name="T101" fmla="*/ 204 w 204"/>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2">
                    <a:moveTo>
                      <a:pt x="2" y="0"/>
                    </a:moveTo>
                    <a:lnTo>
                      <a:pt x="2" y="5"/>
                    </a:lnTo>
                    <a:lnTo>
                      <a:pt x="2" y="11"/>
                    </a:lnTo>
                    <a:lnTo>
                      <a:pt x="6" y="16"/>
                    </a:lnTo>
                    <a:lnTo>
                      <a:pt x="6" y="19"/>
                    </a:lnTo>
                    <a:lnTo>
                      <a:pt x="8" y="24"/>
                    </a:lnTo>
                    <a:lnTo>
                      <a:pt x="10" y="30"/>
                    </a:lnTo>
                    <a:lnTo>
                      <a:pt x="14" y="35"/>
                    </a:lnTo>
                    <a:lnTo>
                      <a:pt x="19" y="37"/>
                    </a:lnTo>
                    <a:lnTo>
                      <a:pt x="22" y="43"/>
                    </a:lnTo>
                    <a:lnTo>
                      <a:pt x="28" y="45"/>
                    </a:lnTo>
                    <a:lnTo>
                      <a:pt x="30" y="51"/>
                    </a:lnTo>
                    <a:lnTo>
                      <a:pt x="36" y="56"/>
                    </a:lnTo>
                    <a:lnTo>
                      <a:pt x="41" y="58"/>
                    </a:lnTo>
                    <a:lnTo>
                      <a:pt x="47" y="61"/>
                    </a:lnTo>
                    <a:lnTo>
                      <a:pt x="55" y="66"/>
                    </a:lnTo>
                    <a:lnTo>
                      <a:pt x="61" y="69"/>
                    </a:lnTo>
                    <a:lnTo>
                      <a:pt x="69" y="71"/>
                    </a:lnTo>
                    <a:lnTo>
                      <a:pt x="77" y="75"/>
                    </a:lnTo>
                    <a:lnTo>
                      <a:pt x="83" y="77"/>
                    </a:lnTo>
                    <a:lnTo>
                      <a:pt x="91" y="79"/>
                    </a:lnTo>
                    <a:lnTo>
                      <a:pt x="99" y="82"/>
                    </a:lnTo>
                    <a:lnTo>
                      <a:pt x="107" y="85"/>
                    </a:lnTo>
                    <a:lnTo>
                      <a:pt x="116" y="88"/>
                    </a:lnTo>
                    <a:lnTo>
                      <a:pt x="126" y="90"/>
                    </a:lnTo>
                    <a:lnTo>
                      <a:pt x="134" y="90"/>
                    </a:lnTo>
                    <a:lnTo>
                      <a:pt x="143" y="92"/>
                    </a:lnTo>
                    <a:lnTo>
                      <a:pt x="154" y="96"/>
                    </a:lnTo>
                    <a:lnTo>
                      <a:pt x="162" y="96"/>
                    </a:lnTo>
                    <a:lnTo>
                      <a:pt x="173" y="96"/>
                    </a:lnTo>
                    <a:lnTo>
                      <a:pt x="181" y="98"/>
                    </a:lnTo>
                    <a:lnTo>
                      <a:pt x="193" y="98"/>
                    </a:lnTo>
                    <a:lnTo>
                      <a:pt x="203" y="98"/>
                    </a:lnTo>
                    <a:lnTo>
                      <a:pt x="203" y="101"/>
                    </a:lnTo>
                    <a:lnTo>
                      <a:pt x="193" y="98"/>
                    </a:lnTo>
                    <a:lnTo>
                      <a:pt x="181" y="98"/>
                    </a:lnTo>
                    <a:lnTo>
                      <a:pt x="173" y="98"/>
                    </a:lnTo>
                    <a:lnTo>
                      <a:pt x="162" y="98"/>
                    </a:lnTo>
                    <a:lnTo>
                      <a:pt x="154" y="96"/>
                    </a:lnTo>
                    <a:lnTo>
                      <a:pt x="143" y="96"/>
                    </a:lnTo>
                    <a:lnTo>
                      <a:pt x="134" y="92"/>
                    </a:lnTo>
                    <a:lnTo>
                      <a:pt x="124" y="90"/>
                    </a:lnTo>
                    <a:lnTo>
                      <a:pt x="116" y="90"/>
                    </a:lnTo>
                    <a:lnTo>
                      <a:pt x="107" y="88"/>
                    </a:lnTo>
                    <a:lnTo>
                      <a:pt x="99" y="85"/>
                    </a:lnTo>
                    <a:lnTo>
                      <a:pt x="91" y="82"/>
                    </a:lnTo>
                    <a:lnTo>
                      <a:pt x="83" y="79"/>
                    </a:lnTo>
                    <a:lnTo>
                      <a:pt x="75" y="77"/>
                    </a:lnTo>
                    <a:lnTo>
                      <a:pt x="65" y="75"/>
                    </a:lnTo>
                    <a:lnTo>
                      <a:pt x="61" y="71"/>
                    </a:lnTo>
                    <a:lnTo>
                      <a:pt x="52" y="66"/>
                    </a:lnTo>
                    <a:lnTo>
                      <a:pt x="47" y="64"/>
                    </a:lnTo>
                    <a:lnTo>
                      <a:pt x="41" y="58"/>
                    </a:lnTo>
                    <a:lnTo>
                      <a:pt x="36" y="56"/>
                    </a:lnTo>
                    <a:lnTo>
                      <a:pt x="30" y="53"/>
                    </a:lnTo>
                    <a:lnTo>
                      <a:pt x="24" y="48"/>
                    </a:lnTo>
                    <a:lnTo>
                      <a:pt x="19" y="43"/>
                    </a:lnTo>
                    <a:lnTo>
                      <a:pt x="16" y="40"/>
                    </a:lnTo>
                    <a:lnTo>
                      <a:pt x="14" y="35"/>
                    </a:lnTo>
                    <a:lnTo>
                      <a:pt x="10" y="30"/>
                    </a:lnTo>
                    <a:lnTo>
                      <a:pt x="6" y="24"/>
                    </a:lnTo>
                    <a:lnTo>
                      <a:pt x="6" y="22"/>
                    </a:lnTo>
                    <a:lnTo>
                      <a:pt x="2" y="16"/>
                    </a:lnTo>
                    <a:lnTo>
                      <a:pt x="0" y="11"/>
                    </a:lnTo>
                    <a:lnTo>
                      <a:pt x="0" y="5"/>
                    </a:lnTo>
                    <a:lnTo>
                      <a:pt x="0" y="0"/>
                    </a:lnTo>
                    <a:lnTo>
                      <a:pt x="2" y="0"/>
                    </a:lnTo>
                  </a:path>
                </a:pathLst>
              </a:custGeom>
              <a:solidFill>
                <a:srgbClr val="000000"/>
              </a:solidFill>
              <a:ln w="12700" cap="rnd">
                <a:solidFill>
                  <a:schemeClr val="tx2"/>
                </a:solidFill>
                <a:round/>
                <a:headEnd/>
                <a:tailEnd/>
              </a:ln>
            </p:spPr>
            <p:txBody>
              <a:bodyPr/>
              <a:lstStyle/>
              <a:p>
                <a:endParaRPr lang="fr-FR"/>
              </a:p>
            </p:txBody>
          </p:sp>
          <p:sp>
            <p:nvSpPr>
              <p:cNvPr id="55446" name="Freeform 112"/>
              <p:cNvSpPr>
                <a:spLocks/>
              </p:cNvSpPr>
              <p:nvPr/>
            </p:nvSpPr>
            <p:spPr bwMode="auto">
              <a:xfrm>
                <a:off x="2385" y="2596"/>
                <a:ext cx="207" cy="97"/>
              </a:xfrm>
              <a:custGeom>
                <a:avLst/>
                <a:gdLst>
                  <a:gd name="T0" fmla="*/ 356 w 204"/>
                  <a:gd name="T1" fmla="*/ 2 h 97"/>
                  <a:gd name="T2" fmla="*/ 322 w 204"/>
                  <a:gd name="T3" fmla="*/ 2 h 97"/>
                  <a:gd name="T4" fmla="*/ 283 w 204"/>
                  <a:gd name="T5" fmla="*/ 4 h 97"/>
                  <a:gd name="T6" fmla="*/ 243 w 204"/>
                  <a:gd name="T7" fmla="*/ 8 h 97"/>
                  <a:gd name="T8" fmla="*/ 215 w 204"/>
                  <a:gd name="T9" fmla="*/ 10 h 97"/>
                  <a:gd name="T10" fmla="*/ 185 w 204"/>
                  <a:gd name="T11" fmla="*/ 15 h 97"/>
                  <a:gd name="T12" fmla="*/ 148 w 204"/>
                  <a:gd name="T13" fmla="*/ 21 h 97"/>
                  <a:gd name="T14" fmla="*/ 120 w 204"/>
                  <a:gd name="T15" fmla="*/ 26 h 97"/>
                  <a:gd name="T16" fmla="*/ 97 w 204"/>
                  <a:gd name="T17" fmla="*/ 34 h 97"/>
                  <a:gd name="T18" fmla="*/ 83 w 204"/>
                  <a:gd name="T19" fmla="*/ 41 h 97"/>
                  <a:gd name="T20" fmla="*/ 30 w 204"/>
                  <a:gd name="T21" fmla="*/ 47 h 97"/>
                  <a:gd name="T22" fmla="*/ 22 w 204"/>
                  <a:gd name="T23" fmla="*/ 57 h 97"/>
                  <a:gd name="T24" fmla="*/ 14 w 204"/>
                  <a:gd name="T25" fmla="*/ 65 h 97"/>
                  <a:gd name="T26" fmla="*/ 8 w 204"/>
                  <a:gd name="T27" fmla="*/ 73 h 97"/>
                  <a:gd name="T28" fmla="*/ 6 w 204"/>
                  <a:gd name="T29" fmla="*/ 83 h 97"/>
                  <a:gd name="T30" fmla="*/ 2 w 204"/>
                  <a:gd name="T31" fmla="*/ 92 h 97"/>
                  <a:gd name="T32" fmla="*/ 0 w 204"/>
                  <a:gd name="T33" fmla="*/ 96 h 97"/>
                  <a:gd name="T34" fmla="*/ 0 w 204"/>
                  <a:gd name="T35" fmla="*/ 86 h 97"/>
                  <a:gd name="T36" fmla="*/ 6 w 204"/>
                  <a:gd name="T37" fmla="*/ 79 h 97"/>
                  <a:gd name="T38" fmla="*/ 10 w 204"/>
                  <a:gd name="T39" fmla="*/ 68 h 97"/>
                  <a:gd name="T40" fmla="*/ 16 w 204"/>
                  <a:gd name="T41" fmla="*/ 60 h 97"/>
                  <a:gd name="T42" fmla="*/ 24 w 204"/>
                  <a:gd name="T43" fmla="*/ 49 h 97"/>
                  <a:gd name="T44" fmla="*/ 78 w 204"/>
                  <a:gd name="T45" fmla="*/ 41 h 97"/>
                  <a:gd name="T46" fmla="*/ 89 w 204"/>
                  <a:gd name="T47" fmla="*/ 34 h 97"/>
                  <a:gd name="T48" fmla="*/ 104 w 204"/>
                  <a:gd name="T49" fmla="*/ 28 h 97"/>
                  <a:gd name="T50" fmla="*/ 132 w 204"/>
                  <a:gd name="T51" fmla="*/ 21 h 97"/>
                  <a:gd name="T52" fmla="*/ 164 w 204"/>
                  <a:gd name="T53" fmla="*/ 15 h 97"/>
                  <a:gd name="T54" fmla="*/ 201 w 204"/>
                  <a:gd name="T55" fmla="*/ 10 h 97"/>
                  <a:gd name="T56" fmla="*/ 227 w 204"/>
                  <a:gd name="T57" fmla="*/ 8 h 97"/>
                  <a:gd name="T58" fmla="*/ 260 w 204"/>
                  <a:gd name="T59" fmla="*/ 4 h 97"/>
                  <a:gd name="T60" fmla="*/ 299 w 204"/>
                  <a:gd name="T61" fmla="*/ 2 h 97"/>
                  <a:gd name="T62" fmla="*/ 336 w 204"/>
                  <a:gd name="T63" fmla="*/ 0 h 97"/>
                  <a:gd name="T64" fmla="*/ 372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1" y="2"/>
                    </a:lnTo>
                    <a:lnTo>
                      <a:pt x="173" y="2"/>
                    </a:lnTo>
                    <a:lnTo>
                      <a:pt x="162" y="2"/>
                    </a:lnTo>
                    <a:lnTo>
                      <a:pt x="154" y="4"/>
                    </a:lnTo>
                    <a:lnTo>
                      <a:pt x="143" y="4"/>
                    </a:lnTo>
                    <a:lnTo>
                      <a:pt x="134" y="8"/>
                    </a:lnTo>
                    <a:lnTo>
                      <a:pt x="126" y="10"/>
                    </a:lnTo>
                    <a:lnTo>
                      <a:pt x="116" y="10"/>
                    </a:lnTo>
                    <a:lnTo>
                      <a:pt x="107" y="13"/>
                    </a:lnTo>
                    <a:lnTo>
                      <a:pt x="99" y="15"/>
                    </a:lnTo>
                    <a:lnTo>
                      <a:pt x="91" y="17"/>
                    </a:lnTo>
                    <a:lnTo>
                      <a:pt x="83" y="21"/>
                    </a:lnTo>
                    <a:lnTo>
                      <a:pt x="77" y="23"/>
                    </a:lnTo>
                    <a:lnTo>
                      <a:pt x="69" y="26"/>
                    </a:lnTo>
                    <a:lnTo>
                      <a:pt x="61" y="28"/>
                    </a:lnTo>
                    <a:lnTo>
                      <a:pt x="55" y="34"/>
                    </a:lnTo>
                    <a:lnTo>
                      <a:pt x="47" y="36"/>
                    </a:lnTo>
                    <a:lnTo>
                      <a:pt x="41" y="41"/>
                    </a:lnTo>
                    <a:lnTo>
                      <a:pt x="36" y="44"/>
                    </a:lnTo>
                    <a:lnTo>
                      <a:pt x="30" y="47"/>
                    </a:lnTo>
                    <a:lnTo>
                      <a:pt x="28" y="52"/>
                    </a:lnTo>
                    <a:lnTo>
                      <a:pt x="22" y="57"/>
                    </a:lnTo>
                    <a:lnTo>
                      <a:pt x="19" y="60"/>
                    </a:lnTo>
                    <a:lnTo>
                      <a:pt x="14" y="65"/>
                    </a:lnTo>
                    <a:lnTo>
                      <a:pt x="10" y="68"/>
                    </a:lnTo>
                    <a:lnTo>
                      <a:pt x="8" y="73"/>
                    </a:lnTo>
                    <a:lnTo>
                      <a:pt x="6" y="79"/>
                    </a:lnTo>
                    <a:lnTo>
                      <a:pt x="6" y="83"/>
                    </a:lnTo>
                    <a:lnTo>
                      <a:pt x="2" y="88"/>
                    </a:lnTo>
                    <a:lnTo>
                      <a:pt x="2" y="92"/>
                    </a:lnTo>
                    <a:lnTo>
                      <a:pt x="2" y="96"/>
                    </a:lnTo>
                    <a:lnTo>
                      <a:pt x="0" y="96"/>
                    </a:lnTo>
                    <a:lnTo>
                      <a:pt x="0" y="92"/>
                    </a:lnTo>
                    <a:lnTo>
                      <a:pt x="0" y="86"/>
                    </a:lnTo>
                    <a:lnTo>
                      <a:pt x="2" y="81"/>
                    </a:lnTo>
                    <a:lnTo>
                      <a:pt x="6" y="79"/>
                    </a:lnTo>
                    <a:lnTo>
                      <a:pt x="6" y="73"/>
                    </a:lnTo>
                    <a:lnTo>
                      <a:pt x="10" y="68"/>
                    </a:lnTo>
                    <a:lnTo>
                      <a:pt x="14" y="62"/>
                    </a:lnTo>
                    <a:lnTo>
                      <a:pt x="16" y="60"/>
                    </a:lnTo>
                    <a:lnTo>
                      <a:pt x="19" y="55"/>
                    </a:lnTo>
                    <a:lnTo>
                      <a:pt x="24" y="49"/>
                    </a:lnTo>
                    <a:lnTo>
                      <a:pt x="30" y="47"/>
                    </a:lnTo>
                    <a:lnTo>
                      <a:pt x="36" y="41"/>
                    </a:lnTo>
                    <a:lnTo>
                      <a:pt x="41" y="39"/>
                    </a:lnTo>
                    <a:lnTo>
                      <a:pt x="47" y="34"/>
                    </a:lnTo>
                    <a:lnTo>
                      <a:pt x="52" y="31"/>
                    </a:lnTo>
                    <a:lnTo>
                      <a:pt x="61" y="28"/>
                    </a:lnTo>
                    <a:lnTo>
                      <a:pt x="65"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1" y="0"/>
                    </a:lnTo>
                    <a:lnTo>
                      <a:pt x="193" y="0"/>
                    </a:lnTo>
                    <a:lnTo>
                      <a:pt x="203" y="0"/>
                    </a:lnTo>
                    <a:lnTo>
                      <a:pt x="203" y="2"/>
                    </a:lnTo>
                  </a:path>
                </a:pathLst>
              </a:custGeom>
              <a:solidFill>
                <a:srgbClr val="000000"/>
              </a:solidFill>
              <a:ln w="12700" cap="rnd">
                <a:solidFill>
                  <a:schemeClr val="tx2"/>
                </a:solidFill>
                <a:round/>
                <a:headEnd/>
                <a:tailEnd/>
              </a:ln>
            </p:spPr>
            <p:txBody>
              <a:bodyPr/>
              <a:lstStyle/>
              <a:p>
                <a:endParaRPr lang="fr-FR"/>
              </a:p>
            </p:txBody>
          </p:sp>
          <p:sp>
            <p:nvSpPr>
              <p:cNvPr id="55447" name="Freeform 113"/>
              <p:cNvSpPr>
                <a:spLocks/>
              </p:cNvSpPr>
              <p:nvPr/>
            </p:nvSpPr>
            <p:spPr bwMode="auto">
              <a:xfrm>
                <a:off x="2598" y="2596"/>
                <a:ext cx="205" cy="97"/>
              </a:xfrm>
              <a:custGeom>
                <a:avLst/>
                <a:gdLst>
                  <a:gd name="T0" fmla="*/ 202 w 205"/>
                  <a:gd name="T1" fmla="*/ 92 h 97"/>
                  <a:gd name="T2" fmla="*/ 198 w 205"/>
                  <a:gd name="T3" fmla="*/ 83 h 97"/>
                  <a:gd name="T4" fmla="*/ 196 w 205"/>
                  <a:gd name="T5" fmla="*/ 73 h 97"/>
                  <a:gd name="T6" fmla="*/ 190 w 205"/>
                  <a:gd name="T7" fmla="*/ 65 h 97"/>
                  <a:gd name="T8" fmla="*/ 182 w 205"/>
                  <a:gd name="T9" fmla="*/ 57 h 97"/>
                  <a:gd name="T10" fmla="*/ 174 w 205"/>
                  <a:gd name="T11" fmla="*/ 47 h 97"/>
                  <a:gd name="T12" fmla="*/ 163 w 205"/>
                  <a:gd name="T13" fmla="*/ 41 h 97"/>
                  <a:gd name="T14" fmla="*/ 149 w 205"/>
                  <a:gd name="T15" fmla="*/ 34 h 97"/>
                  <a:gd name="T16" fmla="*/ 135 w 205"/>
                  <a:gd name="T17" fmla="*/ 26 h 97"/>
                  <a:gd name="T18" fmla="*/ 121 w 205"/>
                  <a:gd name="T19" fmla="*/ 21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23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21 h 97"/>
                  <a:gd name="T48" fmla="*/ 143 w 205"/>
                  <a:gd name="T49" fmla="*/ 28 h 97"/>
                  <a:gd name="T50" fmla="*/ 157 w 205"/>
                  <a:gd name="T51" fmla="*/ 34 h 97"/>
                  <a:gd name="T52" fmla="*/ 168 w 205"/>
                  <a:gd name="T53" fmla="*/ 41 h 97"/>
                  <a:gd name="T54" fmla="*/ 180 w 205"/>
                  <a:gd name="T55" fmla="*/ 49 h 97"/>
                  <a:gd name="T56" fmla="*/ 188 w 205"/>
                  <a:gd name="T57" fmla="*/ 60 h 97"/>
                  <a:gd name="T58" fmla="*/ 194 w 205"/>
                  <a:gd name="T59" fmla="*/ 68 h 97"/>
                  <a:gd name="T60" fmla="*/ 198 w 205"/>
                  <a:gd name="T61" fmla="*/ 79 h 97"/>
                  <a:gd name="T62" fmla="*/ 204 w 205"/>
                  <a:gd name="T63" fmla="*/ 86 h 97"/>
                  <a:gd name="T64" fmla="*/ 204 w 205"/>
                  <a:gd name="T65" fmla="*/ 96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4" y="68"/>
                    </a:lnTo>
                    <a:lnTo>
                      <a:pt x="190" y="65"/>
                    </a:lnTo>
                    <a:lnTo>
                      <a:pt x="188" y="60"/>
                    </a:lnTo>
                    <a:lnTo>
                      <a:pt x="182" y="57"/>
                    </a:lnTo>
                    <a:lnTo>
                      <a:pt x="176" y="52"/>
                    </a:lnTo>
                    <a:lnTo>
                      <a:pt x="174" y="47"/>
                    </a:lnTo>
                    <a:lnTo>
                      <a:pt x="168" y="44"/>
                    </a:lnTo>
                    <a:lnTo>
                      <a:pt x="163" y="41"/>
                    </a:lnTo>
                    <a:lnTo>
                      <a:pt x="157"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23" y="2"/>
                    </a:lnTo>
                    <a:lnTo>
                      <a:pt x="11" y="2"/>
                    </a:lnTo>
                    <a:lnTo>
                      <a:pt x="0" y="2"/>
                    </a:lnTo>
                    <a:lnTo>
                      <a:pt x="0" y="0"/>
                    </a:lnTo>
                    <a:lnTo>
                      <a:pt x="11" y="0"/>
                    </a:lnTo>
                    <a:lnTo>
                      <a:pt x="23"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80" y="49"/>
                    </a:lnTo>
                    <a:lnTo>
                      <a:pt x="185" y="55"/>
                    </a:lnTo>
                    <a:lnTo>
                      <a:pt x="188" y="60"/>
                    </a:lnTo>
                    <a:lnTo>
                      <a:pt x="194" y="62"/>
                    </a:lnTo>
                    <a:lnTo>
                      <a:pt x="194" y="68"/>
                    </a:lnTo>
                    <a:lnTo>
                      <a:pt x="198" y="73"/>
                    </a:lnTo>
                    <a:lnTo>
                      <a:pt x="198" y="79"/>
                    </a:lnTo>
                    <a:lnTo>
                      <a:pt x="202" y="81"/>
                    </a:lnTo>
                    <a:lnTo>
                      <a:pt x="204" y="86"/>
                    </a:lnTo>
                    <a:lnTo>
                      <a:pt x="204" y="92"/>
                    </a:lnTo>
                    <a:lnTo>
                      <a:pt x="204" y="96"/>
                    </a:lnTo>
                    <a:lnTo>
                      <a:pt x="202" y="96"/>
                    </a:lnTo>
                  </a:path>
                </a:pathLst>
              </a:custGeom>
              <a:solidFill>
                <a:srgbClr val="000000"/>
              </a:solidFill>
              <a:ln w="12700" cap="rnd">
                <a:solidFill>
                  <a:schemeClr val="tx2"/>
                </a:solidFill>
                <a:round/>
                <a:headEnd/>
                <a:tailEnd/>
              </a:ln>
            </p:spPr>
            <p:txBody>
              <a:bodyPr/>
              <a:lstStyle/>
              <a:p>
                <a:endParaRPr lang="fr-FR"/>
              </a:p>
            </p:txBody>
          </p:sp>
          <p:sp>
            <p:nvSpPr>
              <p:cNvPr id="55448" name="Freeform 114"/>
              <p:cNvSpPr>
                <a:spLocks/>
              </p:cNvSpPr>
              <p:nvPr/>
            </p:nvSpPr>
            <p:spPr bwMode="auto">
              <a:xfrm>
                <a:off x="2598" y="2702"/>
                <a:ext cx="205" cy="102"/>
              </a:xfrm>
              <a:custGeom>
                <a:avLst/>
                <a:gdLst>
                  <a:gd name="T0" fmla="*/ 11 w 205"/>
                  <a:gd name="T1" fmla="*/ 98 h 102"/>
                  <a:gd name="T2" fmla="*/ 31 w 205"/>
                  <a:gd name="T3" fmla="*/ 96 h 102"/>
                  <a:gd name="T4" fmla="*/ 50 w 205"/>
                  <a:gd name="T5" fmla="*/ 96 h 102"/>
                  <a:gd name="T6" fmla="*/ 69 w 205"/>
                  <a:gd name="T7" fmla="*/ 90 h 102"/>
                  <a:gd name="T8" fmla="*/ 88 w 205"/>
                  <a:gd name="T9" fmla="*/ 88 h 102"/>
                  <a:gd name="T10" fmla="*/ 105 w 205"/>
                  <a:gd name="T11" fmla="*/ 82 h 102"/>
                  <a:gd name="T12" fmla="*/ 121 w 205"/>
                  <a:gd name="T13" fmla="*/ 77 h 102"/>
                  <a:gd name="T14" fmla="*/ 135 w 205"/>
                  <a:gd name="T15" fmla="*/ 71 h 102"/>
                  <a:gd name="T16" fmla="*/ 149 w 205"/>
                  <a:gd name="T17" fmla="*/ 66 h 102"/>
                  <a:gd name="T18" fmla="*/ 163 w 205"/>
                  <a:gd name="T19" fmla="*/ 58 h 102"/>
                  <a:gd name="T20" fmla="*/ 174 w 205"/>
                  <a:gd name="T21" fmla="*/ 51 h 102"/>
                  <a:gd name="T22" fmla="*/ 182 w 205"/>
                  <a:gd name="T23" fmla="*/ 43 h 102"/>
                  <a:gd name="T24" fmla="*/ 190 w 205"/>
                  <a:gd name="T25" fmla="*/ 35 h 102"/>
                  <a:gd name="T26" fmla="*/ 196 w 205"/>
                  <a:gd name="T27" fmla="*/ 24 h 102"/>
                  <a:gd name="T28" fmla="*/ 198 w 205"/>
                  <a:gd name="T29" fmla="*/ 16 h 102"/>
                  <a:gd name="T30" fmla="*/ 202 w 205"/>
                  <a:gd name="T31" fmla="*/ 5 h 102"/>
                  <a:gd name="T32" fmla="*/ 204 w 205"/>
                  <a:gd name="T33" fmla="*/ 0 h 102"/>
                  <a:gd name="T34" fmla="*/ 204 w 205"/>
                  <a:gd name="T35" fmla="*/ 11 h 102"/>
                  <a:gd name="T36" fmla="*/ 198 w 205"/>
                  <a:gd name="T37" fmla="*/ 22 h 102"/>
                  <a:gd name="T38" fmla="*/ 194 w 205"/>
                  <a:gd name="T39" fmla="*/ 30 h 102"/>
                  <a:gd name="T40" fmla="*/ 188 w 205"/>
                  <a:gd name="T41" fmla="*/ 40 h 102"/>
                  <a:gd name="T42" fmla="*/ 180 w 205"/>
                  <a:gd name="T43" fmla="*/ 48 h 102"/>
                  <a:gd name="T44" fmla="*/ 168 w 205"/>
                  <a:gd name="T45" fmla="*/ 56 h 102"/>
                  <a:gd name="T46" fmla="*/ 157 w 205"/>
                  <a:gd name="T47" fmla="*/ 64 h 102"/>
                  <a:gd name="T48" fmla="*/ 143 w 205"/>
                  <a:gd name="T49" fmla="*/ 71 h 102"/>
                  <a:gd name="T50" fmla="*/ 130 w 205"/>
                  <a:gd name="T51" fmla="*/ 77 h 102"/>
                  <a:gd name="T52" fmla="*/ 113 w 205"/>
                  <a:gd name="T53" fmla="*/ 82 h 102"/>
                  <a:gd name="T54" fmla="*/ 96 w 205"/>
                  <a:gd name="T55" fmla="*/ 88 h 102"/>
                  <a:gd name="T56" fmla="*/ 80 w 205"/>
                  <a:gd name="T57" fmla="*/ 90 h 102"/>
                  <a:gd name="T58" fmla="*/ 61 w 205"/>
                  <a:gd name="T59" fmla="*/ 96 h 102"/>
                  <a:gd name="T60" fmla="*/ 41 w 205"/>
                  <a:gd name="T61" fmla="*/ 98 h 102"/>
                  <a:gd name="T62" fmla="*/ 23 w 205"/>
                  <a:gd name="T63" fmla="*/ 98 h 102"/>
                  <a:gd name="T64" fmla="*/ 0 w 205"/>
                  <a:gd name="T65" fmla="*/ 10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2"/>
                  <a:gd name="T101" fmla="*/ 205 w 20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2">
                    <a:moveTo>
                      <a:pt x="0" y="98"/>
                    </a:moveTo>
                    <a:lnTo>
                      <a:pt x="11" y="98"/>
                    </a:lnTo>
                    <a:lnTo>
                      <a:pt x="23" y="98"/>
                    </a:lnTo>
                    <a:lnTo>
                      <a:pt x="31" y="96"/>
                    </a:lnTo>
                    <a:lnTo>
                      <a:pt x="41" y="96"/>
                    </a:lnTo>
                    <a:lnTo>
                      <a:pt x="50" y="96"/>
                    </a:lnTo>
                    <a:lnTo>
                      <a:pt x="61" y="92"/>
                    </a:lnTo>
                    <a:lnTo>
                      <a:pt x="69" y="90"/>
                    </a:lnTo>
                    <a:lnTo>
                      <a:pt x="78" y="90"/>
                    </a:lnTo>
                    <a:lnTo>
                      <a:pt x="88" y="88"/>
                    </a:lnTo>
                    <a:lnTo>
                      <a:pt x="96" y="85"/>
                    </a:lnTo>
                    <a:lnTo>
                      <a:pt x="105" y="82"/>
                    </a:lnTo>
                    <a:lnTo>
                      <a:pt x="113" y="79"/>
                    </a:lnTo>
                    <a:lnTo>
                      <a:pt x="121" y="77"/>
                    </a:lnTo>
                    <a:lnTo>
                      <a:pt x="130" y="75"/>
                    </a:lnTo>
                    <a:lnTo>
                      <a:pt x="135" y="71"/>
                    </a:lnTo>
                    <a:lnTo>
                      <a:pt x="143" y="69"/>
                    </a:lnTo>
                    <a:lnTo>
                      <a:pt x="149" y="66"/>
                    </a:lnTo>
                    <a:lnTo>
                      <a:pt x="157" y="61"/>
                    </a:lnTo>
                    <a:lnTo>
                      <a:pt x="163" y="58"/>
                    </a:lnTo>
                    <a:lnTo>
                      <a:pt x="168" y="56"/>
                    </a:lnTo>
                    <a:lnTo>
                      <a:pt x="174" y="51"/>
                    </a:lnTo>
                    <a:lnTo>
                      <a:pt x="176" y="45"/>
                    </a:lnTo>
                    <a:lnTo>
                      <a:pt x="182" y="43"/>
                    </a:lnTo>
                    <a:lnTo>
                      <a:pt x="188" y="37"/>
                    </a:lnTo>
                    <a:lnTo>
                      <a:pt x="190" y="35"/>
                    </a:lnTo>
                    <a:lnTo>
                      <a:pt x="194" y="30"/>
                    </a:lnTo>
                    <a:lnTo>
                      <a:pt x="196" y="24"/>
                    </a:lnTo>
                    <a:lnTo>
                      <a:pt x="198" y="19"/>
                    </a:lnTo>
                    <a:lnTo>
                      <a:pt x="198" y="16"/>
                    </a:lnTo>
                    <a:lnTo>
                      <a:pt x="202" y="11"/>
                    </a:lnTo>
                    <a:lnTo>
                      <a:pt x="202" y="5"/>
                    </a:lnTo>
                    <a:lnTo>
                      <a:pt x="202" y="0"/>
                    </a:lnTo>
                    <a:lnTo>
                      <a:pt x="204" y="0"/>
                    </a:lnTo>
                    <a:lnTo>
                      <a:pt x="204" y="5"/>
                    </a:lnTo>
                    <a:lnTo>
                      <a:pt x="204" y="11"/>
                    </a:lnTo>
                    <a:lnTo>
                      <a:pt x="202" y="16"/>
                    </a:lnTo>
                    <a:lnTo>
                      <a:pt x="198" y="22"/>
                    </a:lnTo>
                    <a:lnTo>
                      <a:pt x="198" y="24"/>
                    </a:lnTo>
                    <a:lnTo>
                      <a:pt x="194" y="30"/>
                    </a:lnTo>
                    <a:lnTo>
                      <a:pt x="194" y="35"/>
                    </a:lnTo>
                    <a:lnTo>
                      <a:pt x="188" y="40"/>
                    </a:lnTo>
                    <a:lnTo>
                      <a:pt x="185" y="43"/>
                    </a:lnTo>
                    <a:lnTo>
                      <a:pt x="180" y="48"/>
                    </a:lnTo>
                    <a:lnTo>
                      <a:pt x="174" y="53"/>
                    </a:lnTo>
                    <a:lnTo>
                      <a:pt x="168" y="56"/>
                    </a:lnTo>
                    <a:lnTo>
                      <a:pt x="163" y="58"/>
                    </a:lnTo>
                    <a:lnTo>
                      <a:pt x="157" y="64"/>
                    </a:lnTo>
                    <a:lnTo>
                      <a:pt x="151" y="66"/>
                    </a:lnTo>
                    <a:lnTo>
                      <a:pt x="143" y="71"/>
                    </a:lnTo>
                    <a:lnTo>
                      <a:pt x="138" y="75"/>
                    </a:lnTo>
                    <a:lnTo>
                      <a:pt x="130" y="77"/>
                    </a:lnTo>
                    <a:lnTo>
                      <a:pt x="121" y="79"/>
                    </a:lnTo>
                    <a:lnTo>
                      <a:pt x="113" y="82"/>
                    </a:lnTo>
                    <a:lnTo>
                      <a:pt x="105" y="85"/>
                    </a:lnTo>
                    <a:lnTo>
                      <a:pt x="96" y="88"/>
                    </a:lnTo>
                    <a:lnTo>
                      <a:pt x="88" y="90"/>
                    </a:lnTo>
                    <a:lnTo>
                      <a:pt x="80" y="90"/>
                    </a:lnTo>
                    <a:lnTo>
                      <a:pt x="69" y="92"/>
                    </a:lnTo>
                    <a:lnTo>
                      <a:pt x="61" y="96"/>
                    </a:lnTo>
                    <a:lnTo>
                      <a:pt x="50" y="96"/>
                    </a:lnTo>
                    <a:lnTo>
                      <a:pt x="41" y="98"/>
                    </a:lnTo>
                    <a:lnTo>
                      <a:pt x="31" y="98"/>
                    </a:lnTo>
                    <a:lnTo>
                      <a:pt x="23" y="98"/>
                    </a:lnTo>
                    <a:lnTo>
                      <a:pt x="11" y="98"/>
                    </a:lnTo>
                    <a:lnTo>
                      <a:pt x="0" y="101"/>
                    </a:lnTo>
                    <a:lnTo>
                      <a:pt x="0" y="98"/>
                    </a:lnTo>
                  </a:path>
                </a:pathLst>
              </a:custGeom>
              <a:solidFill>
                <a:srgbClr val="000000"/>
              </a:solidFill>
              <a:ln w="12700" cap="rnd">
                <a:solidFill>
                  <a:schemeClr val="tx2"/>
                </a:solidFill>
                <a:round/>
                <a:headEnd/>
                <a:tailEnd/>
              </a:ln>
            </p:spPr>
            <p:txBody>
              <a:bodyPr/>
              <a:lstStyle/>
              <a:p>
                <a:endParaRPr lang="fr-FR"/>
              </a:p>
            </p:txBody>
          </p:sp>
          <p:sp>
            <p:nvSpPr>
              <p:cNvPr id="55449" name="Freeform 115"/>
              <p:cNvSpPr>
                <a:spLocks/>
              </p:cNvSpPr>
              <p:nvPr/>
            </p:nvSpPr>
            <p:spPr bwMode="auto">
              <a:xfrm>
                <a:off x="2396" y="2600"/>
                <a:ext cx="396" cy="189"/>
              </a:xfrm>
              <a:custGeom>
                <a:avLst/>
                <a:gdLst>
                  <a:gd name="T0" fmla="*/ 178 w 396"/>
                  <a:gd name="T1" fmla="*/ 147 h 190"/>
                  <a:gd name="T2" fmla="*/ 150 w 396"/>
                  <a:gd name="T3" fmla="*/ 144 h 190"/>
                  <a:gd name="T4" fmla="*/ 122 w 396"/>
                  <a:gd name="T5" fmla="*/ 141 h 190"/>
                  <a:gd name="T6" fmla="*/ 96 w 396"/>
                  <a:gd name="T7" fmla="*/ 133 h 190"/>
                  <a:gd name="T8" fmla="*/ 74 w 396"/>
                  <a:gd name="T9" fmla="*/ 128 h 190"/>
                  <a:gd name="T10" fmla="*/ 52 w 396"/>
                  <a:gd name="T11" fmla="*/ 116 h 190"/>
                  <a:gd name="T12" fmla="*/ 34 w 396"/>
                  <a:gd name="T13" fmla="*/ 108 h 190"/>
                  <a:gd name="T14" fmla="*/ 20 w 396"/>
                  <a:gd name="T15" fmla="*/ 95 h 190"/>
                  <a:gd name="T16" fmla="*/ 9 w 396"/>
                  <a:gd name="T17" fmla="*/ 95 h 190"/>
                  <a:gd name="T18" fmla="*/ 4 w 396"/>
                  <a:gd name="T19" fmla="*/ 95 h 190"/>
                  <a:gd name="T20" fmla="*/ 0 w 396"/>
                  <a:gd name="T21" fmla="*/ 95 h 190"/>
                  <a:gd name="T22" fmla="*/ 4 w 396"/>
                  <a:gd name="T23" fmla="*/ 82 h 190"/>
                  <a:gd name="T24" fmla="*/ 9 w 396"/>
                  <a:gd name="T25" fmla="*/ 68 h 190"/>
                  <a:gd name="T26" fmla="*/ 20 w 396"/>
                  <a:gd name="T27" fmla="*/ 55 h 190"/>
                  <a:gd name="T28" fmla="*/ 34 w 396"/>
                  <a:gd name="T29" fmla="*/ 43 h 190"/>
                  <a:gd name="T30" fmla="*/ 52 w 396"/>
                  <a:gd name="T31" fmla="*/ 33 h 190"/>
                  <a:gd name="T32" fmla="*/ 74 w 396"/>
                  <a:gd name="T33" fmla="*/ 25 h 190"/>
                  <a:gd name="T34" fmla="*/ 96 w 396"/>
                  <a:gd name="T35" fmla="*/ 14 h 190"/>
                  <a:gd name="T36" fmla="*/ 122 w 396"/>
                  <a:gd name="T37" fmla="*/ 8 h 190"/>
                  <a:gd name="T38" fmla="*/ 150 w 396"/>
                  <a:gd name="T39" fmla="*/ 6 h 190"/>
                  <a:gd name="T40" fmla="*/ 178 w 396"/>
                  <a:gd name="T41" fmla="*/ 2 h 190"/>
                  <a:gd name="T42" fmla="*/ 209 w 396"/>
                  <a:gd name="T43" fmla="*/ 0 h 190"/>
                  <a:gd name="T44" fmla="*/ 237 w 396"/>
                  <a:gd name="T45" fmla="*/ 2 h 190"/>
                  <a:gd name="T46" fmla="*/ 265 w 396"/>
                  <a:gd name="T47" fmla="*/ 8 h 190"/>
                  <a:gd name="T48" fmla="*/ 291 w 396"/>
                  <a:gd name="T49" fmla="*/ 14 h 190"/>
                  <a:gd name="T50" fmla="*/ 315 w 396"/>
                  <a:gd name="T51" fmla="*/ 19 h 190"/>
                  <a:gd name="T52" fmla="*/ 338 w 396"/>
                  <a:gd name="T53" fmla="*/ 30 h 190"/>
                  <a:gd name="T54" fmla="*/ 355 w 396"/>
                  <a:gd name="T55" fmla="*/ 41 h 190"/>
                  <a:gd name="T56" fmla="*/ 372 w 396"/>
                  <a:gd name="T57" fmla="*/ 52 h 190"/>
                  <a:gd name="T58" fmla="*/ 383 w 396"/>
                  <a:gd name="T59" fmla="*/ 63 h 190"/>
                  <a:gd name="T60" fmla="*/ 391 w 396"/>
                  <a:gd name="T61" fmla="*/ 76 h 190"/>
                  <a:gd name="T62" fmla="*/ 395 w 396"/>
                  <a:gd name="T63" fmla="*/ 93 h 190"/>
                  <a:gd name="T64" fmla="*/ 395 w 396"/>
                  <a:gd name="T65" fmla="*/ 95 h 190"/>
                  <a:gd name="T66" fmla="*/ 389 w 396"/>
                  <a:gd name="T67" fmla="*/ 95 h 190"/>
                  <a:gd name="T68" fmla="*/ 381 w 396"/>
                  <a:gd name="T69" fmla="*/ 95 h 190"/>
                  <a:gd name="T70" fmla="*/ 366 w 396"/>
                  <a:gd name="T71" fmla="*/ 103 h 190"/>
                  <a:gd name="T72" fmla="*/ 349 w 396"/>
                  <a:gd name="T73" fmla="*/ 114 h 190"/>
                  <a:gd name="T74" fmla="*/ 329 w 396"/>
                  <a:gd name="T75" fmla="*/ 124 h 190"/>
                  <a:gd name="T76" fmla="*/ 307 w 396"/>
                  <a:gd name="T77" fmla="*/ 130 h 190"/>
                  <a:gd name="T78" fmla="*/ 281 w 396"/>
                  <a:gd name="T79" fmla="*/ 138 h 190"/>
                  <a:gd name="T80" fmla="*/ 257 w 396"/>
                  <a:gd name="T81" fmla="*/ 144 h 190"/>
                  <a:gd name="T82" fmla="*/ 229 w 396"/>
                  <a:gd name="T83" fmla="*/ 147 h 190"/>
                  <a:gd name="T84" fmla="*/ 197 w 396"/>
                  <a:gd name="T85" fmla="*/ 147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
                  <a:gd name="T130" fmla="*/ 0 h 190"/>
                  <a:gd name="T131" fmla="*/ 396 w 396"/>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 h="190">
                    <a:moveTo>
                      <a:pt x="197" y="189"/>
                    </a:moveTo>
                    <a:lnTo>
                      <a:pt x="189" y="189"/>
                    </a:lnTo>
                    <a:lnTo>
                      <a:pt x="178" y="189"/>
                    </a:lnTo>
                    <a:lnTo>
                      <a:pt x="169" y="189"/>
                    </a:lnTo>
                    <a:lnTo>
                      <a:pt x="158" y="189"/>
                    </a:lnTo>
                    <a:lnTo>
                      <a:pt x="150" y="186"/>
                    </a:lnTo>
                    <a:lnTo>
                      <a:pt x="138" y="186"/>
                    </a:lnTo>
                    <a:lnTo>
                      <a:pt x="130" y="183"/>
                    </a:lnTo>
                    <a:lnTo>
                      <a:pt x="122" y="183"/>
                    </a:lnTo>
                    <a:lnTo>
                      <a:pt x="113" y="180"/>
                    </a:lnTo>
                    <a:lnTo>
                      <a:pt x="104" y="178"/>
                    </a:lnTo>
                    <a:lnTo>
                      <a:pt x="96" y="175"/>
                    </a:lnTo>
                    <a:lnTo>
                      <a:pt x="88" y="172"/>
                    </a:lnTo>
                    <a:lnTo>
                      <a:pt x="80" y="172"/>
                    </a:lnTo>
                    <a:lnTo>
                      <a:pt x="74" y="170"/>
                    </a:lnTo>
                    <a:lnTo>
                      <a:pt x="66" y="166"/>
                    </a:lnTo>
                    <a:lnTo>
                      <a:pt x="60" y="162"/>
                    </a:lnTo>
                    <a:lnTo>
                      <a:pt x="52" y="158"/>
                    </a:lnTo>
                    <a:lnTo>
                      <a:pt x="46" y="156"/>
                    </a:lnTo>
                    <a:lnTo>
                      <a:pt x="40" y="153"/>
                    </a:lnTo>
                    <a:lnTo>
                      <a:pt x="34" y="150"/>
                    </a:lnTo>
                    <a:lnTo>
                      <a:pt x="28" y="145"/>
                    </a:lnTo>
                    <a:lnTo>
                      <a:pt x="26" y="142"/>
                    </a:lnTo>
                    <a:lnTo>
                      <a:pt x="20" y="137"/>
                    </a:lnTo>
                    <a:lnTo>
                      <a:pt x="18" y="134"/>
                    </a:lnTo>
                    <a:lnTo>
                      <a:pt x="12" y="129"/>
                    </a:lnTo>
                    <a:lnTo>
                      <a:pt x="9" y="125"/>
                    </a:lnTo>
                    <a:lnTo>
                      <a:pt x="6" y="121"/>
                    </a:lnTo>
                    <a:lnTo>
                      <a:pt x="4" y="115"/>
                    </a:lnTo>
                    <a:lnTo>
                      <a:pt x="4" y="112"/>
                    </a:lnTo>
                    <a:lnTo>
                      <a:pt x="0" y="107"/>
                    </a:lnTo>
                    <a:lnTo>
                      <a:pt x="0" y="101"/>
                    </a:lnTo>
                    <a:lnTo>
                      <a:pt x="0" y="96"/>
                    </a:lnTo>
                    <a:lnTo>
                      <a:pt x="0" y="93"/>
                    </a:lnTo>
                    <a:lnTo>
                      <a:pt x="0" y="88"/>
                    </a:lnTo>
                    <a:lnTo>
                      <a:pt x="4" y="82"/>
                    </a:lnTo>
                    <a:lnTo>
                      <a:pt x="4" y="76"/>
                    </a:lnTo>
                    <a:lnTo>
                      <a:pt x="6" y="74"/>
                    </a:lnTo>
                    <a:lnTo>
                      <a:pt x="9" y="68"/>
                    </a:lnTo>
                    <a:lnTo>
                      <a:pt x="12" y="63"/>
                    </a:lnTo>
                    <a:lnTo>
                      <a:pt x="18" y="60"/>
                    </a:lnTo>
                    <a:lnTo>
                      <a:pt x="20" y="55"/>
                    </a:lnTo>
                    <a:lnTo>
                      <a:pt x="26" y="52"/>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9" y="2"/>
                    </a:lnTo>
                    <a:lnTo>
                      <a:pt x="178" y="2"/>
                    </a:lnTo>
                    <a:lnTo>
                      <a:pt x="189" y="0"/>
                    </a:lnTo>
                    <a:lnTo>
                      <a:pt x="197" y="0"/>
                    </a:lnTo>
                    <a:lnTo>
                      <a:pt x="209" y="0"/>
                    </a:lnTo>
                    <a:lnTo>
                      <a:pt x="217" y="2"/>
                    </a:lnTo>
                    <a:lnTo>
                      <a:pt x="229" y="2"/>
                    </a:lnTo>
                    <a:lnTo>
                      <a:pt x="237" y="2"/>
                    </a:lnTo>
                    <a:lnTo>
                      <a:pt x="245" y="6"/>
                    </a:lnTo>
                    <a:lnTo>
                      <a:pt x="257" y="6"/>
                    </a:lnTo>
                    <a:lnTo>
                      <a:pt x="265" y="8"/>
                    </a:lnTo>
                    <a:lnTo>
                      <a:pt x="273" y="8"/>
                    </a:lnTo>
                    <a:lnTo>
                      <a:pt x="281" y="11"/>
                    </a:lnTo>
                    <a:lnTo>
                      <a:pt x="291" y="14"/>
                    </a:lnTo>
                    <a:lnTo>
                      <a:pt x="299" y="14"/>
                    </a:lnTo>
                    <a:lnTo>
                      <a:pt x="307" y="16"/>
                    </a:lnTo>
                    <a:lnTo>
                      <a:pt x="315" y="19"/>
                    </a:lnTo>
                    <a:lnTo>
                      <a:pt x="324" y="25"/>
                    </a:lnTo>
                    <a:lnTo>
                      <a:pt x="329" y="25"/>
                    </a:lnTo>
                    <a:lnTo>
                      <a:pt x="338" y="30"/>
                    </a:lnTo>
                    <a:lnTo>
                      <a:pt x="343" y="33"/>
                    </a:lnTo>
                    <a:lnTo>
                      <a:pt x="349" y="35"/>
                    </a:lnTo>
                    <a:lnTo>
                      <a:pt x="355" y="41"/>
                    </a:lnTo>
                    <a:lnTo>
                      <a:pt x="361" y="43"/>
                    </a:lnTo>
                    <a:lnTo>
                      <a:pt x="366" y="47"/>
                    </a:lnTo>
                    <a:lnTo>
                      <a:pt x="372" y="52"/>
                    </a:lnTo>
                    <a:lnTo>
                      <a:pt x="375" y="55"/>
                    </a:lnTo>
                    <a:lnTo>
                      <a:pt x="381" y="60"/>
                    </a:lnTo>
                    <a:lnTo>
                      <a:pt x="383" y="63"/>
                    </a:lnTo>
                    <a:lnTo>
                      <a:pt x="386" y="68"/>
                    </a:lnTo>
                    <a:lnTo>
                      <a:pt x="389" y="74"/>
                    </a:lnTo>
                    <a:lnTo>
                      <a:pt x="391" y="76"/>
                    </a:lnTo>
                    <a:lnTo>
                      <a:pt x="395" y="82"/>
                    </a:lnTo>
                    <a:lnTo>
                      <a:pt x="395" y="88"/>
                    </a:lnTo>
                    <a:lnTo>
                      <a:pt x="395" y="93"/>
                    </a:lnTo>
                    <a:lnTo>
                      <a:pt x="395" y="96"/>
                    </a:lnTo>
                    <a:lnTo>
                      <a:pt x="395" y="101"/>
                    </a:lnTo>
                    <a:lnTo>
                      <a:pt x="395" y="107"/>
                    </a:lnTo>
                    <a:lnTo>
                      <a:pt x="395" y="112"/>
                    </a:lnTo>
                    <a:lnTo>
                      <a:pt x="391" y="115"/>
                    </a:lnTo>
                    <a:lnTo>
                      <a:pt x="389" y="121"/>
                    </a:lnTo>
                    <a:lnTo>
                      <a:pt x="386" y="125"/>
                    </a:lnTo>
                    <a:lnTo>
                      <a:pt x="383" y="129"/>
                    </a:lnTo>
                    <a:lnTo>
                      <a:pt x="381" y="134"/>
                    </a:lnTo>
                    <a:lnTo>
                      <a:pt x="375" y="137"/>
                    </a:lnTo>
                    <a:lnTo>
                      <a:pt x="372" y="142"/>
                    </a:lnTo>
                    <a:lnTo>
                      <a:pt x="366" y="145"/>
                    </a:lnTo>
                    <a:lnTo>
                      <a:pt x="361" y="150"/>
                    </a:lnTo>
                    <a:lnTo>
                      <a:pt x="355" y="153"/>
                    </a:lnTo>
                    <a:lnTo>
                      <a:pt x="349" y="156"/>
                    </a:lnTo>
                    <a:lnTo>
                      <a:pt x="343" y="158"/>
                    </a:lnTo>
                    <a:lnTo>
                      <a:pt x="338" y="162"/>
                    </a:lnTo>
                    <a:lnTo>
                      <a:pt x="329" y="166"/>
                    </a:lnTo>
                    <a:lnTo>
                      <a:pt x="324" y="170"/>
                    </a:lnTo>
                    <a:lnTo>
                      <a:pt x="315" y="172"/>
                    </a:lnTo>
                    <a:lnTo>
                      <a:pt x="307" y="172"/>
                    </a:lnTo>
                    <a:lnTo>
                      <a:pt x="299" y="175"/>
                    </a:lnTo>
                    <a:lnTo>
                      <a:pt x="291" y="178"/>
                    </a:lnTo>
                    <a:lnTo>
                      <a:pt x="281" y="180"/>
                    </a:lnTo>
                    <a:lnTo>
                      <a:pt x="273" y="183"/>
                    </a:lnTo>
                    <a:lnTo>
                      <a:pt x="265" y="183"/>
                    </a:lnTo>
                    <a:lnTo>
                      <a:pt x="257" y="186"/>
                    </a:lnTo>
                    <a:lnTo>
                      <a:pt x="245" y="186"/>
                    </a:lnTo>
                    <a:lnTo>
                      <a:pt x="237" y="189"/>
                    </a:lnTo>
                    <a:lnTo>
                      <a:pt x="229" y="189"/>
                    </a:lnTo>
                    <a:lnTo>
                      <a:pt x="217" y="189"/>
                    </a:lnTo>
                    <a:lnTo>
                      <a:pt x="209" y="189"/>
                    </a:lnTo>
                    <a:lnTo>
                      <a:pt x="197" y="189"/>
                    </a:lnTo>
                  </a:path>
                </a:pathLst>
              </a:custGeom>
              <a:solidFill>
                <a:srgbClr val="FFD900"/>
              </a:solidFill>
              <a:ln w="12700" cap="rnd">
                <a:solidFill>
                  <a:schemeClr val="tx2"/>
                </a:solidFill>
                <a:round/>
                <a:headEnd/>
                <a:tailEnd/>
              </a:ln>
            </p:spPr>
            <p:txBody>
              <a:bodyPr/>
              <a:lstStyle/>
              <a:p>
                <a:endParaRPr lang="fr-FR"/>
              </a:p>
            </p:txBody>
          </p:sp>
          <p:sp>
            <p:nvSpPr>
              <p:cNvPr id="55450" name="Freeform 116"/>
              <p:cNvSpPr>
                <a:spLocks/>
              </p:cNvSpPr>
              <p:nvPr/>
            </p:nvSpPr>
            <p:spPr bwMode="auto">
              <a:xfrm>
                <a:off x="2396" y="2701"/>
                <a:ext cx="193" cy="88"/>
              </a:xfrm>
              <a:custGeom>
                <a:avLst/>
                <a:gdLst>
                  <a:gd name="T0" fmla="*/ 0 w 193"/>
                  <a:gd name="T1" fmla="*/ 5 h 90"/>
                  <a:gd name="T2" fmla="*/ 3 w 193"/>
                  <a:gd name="T3" fmla="*/ 15 h 90"/>
                  <a:gd name="T4" fmla="*/ 9 w 193"/>
                  <a:gd name="T5" fmla="*/ 22 h 90"/>
                  <a:gd name="T6" fmla="*/ 14 w 193"/>
                  <a:gd name="T7" fmla="*/ 22 h 90"/>
                  <a:gd name="T8" fmla="*/ 19 w 193"/>
                  <a:gd name="T9" fmla="*/ 22 h 90"/>
                  <a:gd name="T10" fmla="*/ 31 w 193"/>
                  <a:gd name="T11" fmla="*/ 22 h 90"/>
                  <a:gd name="T12" fmla="*/ 39 w 193"/>
                  <a:gd name="T13" fmla="*/ 22 h 90"/>
                  <a:gd name="T14" fmla="*/ 50 w 193"/>
                  <a:gd name="T15" fmla="*/ 22 h 90"/>
                  <a:gd name="T16" fmla="*/ 64 w 193"/>
                  <a:gd name="T17" fmla="*/ 23 h 90"/>
                  <a:gd name="T18" fmla="*/ 78 w 193"/>
                  <a:gd name="T19" fmla="*/ 27 h 90"/>
                  <a:gd name="T20" fmla="*/ 94 w 193"/>
                  <a:gd name="T21" fmla="*/ 29 h 90"/>
                  <a:gd name="T22" fmla="*/ 110 w 193"/>
                  <a:gd name="T23" fmla="*/ 30 h 90"/>
                  <a:gd name="T24" fmla="*/ 127 w 193"/>
                  <a:gd name="T25" fmla="*/ 33 h 90"/>
                  <a:gd name="T26" fmla="*/ 146 w 193"/>
                  <a:gd name="T27" fmla="*/ 34 h 90"/>
                  <a:gd name="T28" fmla="*/ 165 w 193"/>
                  <a:gd name="T29" fmla="*/ 34 h 90"/>
                  <a:gd name="T30" fmla="*/ 184 w 193"/>
                  <a:gd name="T31" fmla="*/ 36 h 90"/>
                  <a:gd name="T32" fmla="*/ 184 w 193"/>
                  <a:gd name="T33" fmla="*/ 36 h 90"/>
                  <a:gd name="T34" fmla="*/ 165 w 193"/>
                  <a:gd name="T35" fmla="*/ 36 h 90"/>
                  <a:gd name="T36" fmla="*/ 146 w 193"/>
                  <a:gd name="T37" fmla="*/ 36 h 90"/>
                  <a:gd name="T38" fmla="*/ 127 w 193"/>
                  <a:gd name="T39" fmla="*/ 34 h 90"/>
                  <a:gd name="T40" fmla="*/ 110 w 193"/>
                  <a:gd name="T41" fmla="*/ 31 h 90"/>
                  <a:gd name="T42" fmla="*/ 94 w 193"/>
                  <a:gd name="T43" fmla="*/ 30 h 90"/>
                  <a:gd name="T44" fmla="*/ 78 w 193"/>
                  <a:gd name="T45" fmla="*/ 28 h 90"/>
                  <a:gd name="T46" fmla="*/ 64 w 193"/>
                  <a:gd name="T47" fmla="*/ 25 h 90"/>
                  <a:gd name="T48" fmla="*/ 50 w 193"/>
                  <a:gd name="T49" fmla="*/ 22 h 90"/>
                  <a:gd name="T50" fmla="*/ 39 w 193"/>
                  <a:gd name="T51" fmla="*/ 22 h 90"/>
                  <a:gd name="T52" fmla="*/ 27 w 193"/>
                  <a:gd name="T53" fmla="*/ 22 h 90"/>
                  <a:gd name="T54" fmla="*/ 19 w 193"/>
                  <a:gd name="T55" fmla="*/ 22 h 90"/>
                  <a:gd name="T56" fmla="*/ 11 w 193"/>
                  <a:gd name="T57" fmla="*/ 22 h 90"/>
                  <a:gd name="T58" fmla="*/ 6 w 193"/>
                  <a:gd name="T59" fmla="*/ 22 h 90"/>
                  <a:gd name="T60" fmla="*/ 0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0" y="5"/>
                    </a:lnTo>
                    <a:lnTo>
                      <a:pt x="3" y="11"/>
                    </a:lnTo>
                    <a:lnTo>
                      <a:pt x="3" y="15"/>
                    </a:lnTo>
                    <a:lnTo>
                      <a:pt x="6" y="18"/>
                    </a:lnTo>
                    <a:lnTo>
                      <a:pt x="9" y="24"/>
                    </a:lnTo>
                    <a:lnTo>
                      <a:pt x="11" y="26"/>
                    </a:lnTo>
                    <a:lnTo>
                      <a:pt x="14" y="31"/>
                    </a:lnTo>
                    <a:lnTo>
                      <a:pt x="17" y="37"/>
                    </a:lnTo>
                    <a:lnTo>
                      <a:pt x="19" y="39"/>
                    </a:lnTo>
                    <a:lnTo>
                      <a:pt x="25" y="41"/>
                    </a:lnTo>
                    <a:lnTo>
                      <a:pt x="31" y="47"/>
                    </a:lnTo>
                    <a:lnTo>
                      <a:pt x="33" y="50"/>
                    </a:lnTo>
                    <a:lnTo>
                      <a:pt x="39" y="54"/>
                    </a:lnTo>
                    <a:lnTo>
                      <a:pt x="45" y="58"/>
                    </a:lnTo>
                    <a:lnTo>
                      <a:pt x="50" y="60"/>
                    </a:lnTo>
                    <a:lnTo>
                      <a:pt x="58" y="63"/>
                    </a:lnTo>
                    <a:lnTo>
                      <a:pt x="64" y="65"/>
                    </a:lnTo>
                    <a:lnTo>
                      <a:pt x="72" y="67"/>
                    </a:lnTo>
                    <a:lnTo>
                      <a:pt x="78" y="71"/>
                    </a:lnTo>
                    <a:lnTo>
                      <a:pt x="86" y="73"/>
                    </a:lnTo>
                    <a:lnTo>
                      <a:pt x="94" y="76"/>
                    </a:lnTo>
                    <a:lnTo>
                      <a:pt x="102" y="78"/>
                    </a:lnTo>
                    <a:lnTo>
                      <a:pt x="110" y="78"/>
                    </a:lnTo>
                    <a:lnTo>
                      <a:pt x="119" y="80"/>
                    </a:lnTo>
                    <a:lnTo>
                      <a:pt x="127" y="84"/>
                    </a:lnTo>
                    <a:lnTo>
                      <a:pt x="135" y="84"/>
                    </a:lnTo>
                    <a:lnTo>
                      <a:pt x="146" y="86"/>
                    </a:lnTo>
                    <a:lnTo>
                      <a:pt x="154" y="86"/>
                    </a:lnTo>
                    <a:lnTo>
                      <a:pt x="165" y="86"/>
                    </a:lnTo>
                    <a:lnTo>
                      <a:pt x="174" y="89"/>
                    </a:lnTo>
                    <a:lnTo>
                      <a:pt x="184" y="89"/>
                    </a:lnTo>
                    <a:lnTo>
                      <a:pt x="192" y="89"/>
                    </a:lnTo>
                    <a:lnTo>
                      <a:pt x="184" y="89"/>
                    </a:lnTo>
                    <a:lnTo>
                      <a:pt x="174" y="89"/>
                    </a:lnTo>
                    <a:lnTo>
                      <a:pt x="165" y="89"/>
                    </a:lnTo>
                    <a:lnTo>
                      <a:pt x="154" y="89"/>
                    </a:lnTo>
                    <a:lnTo>
                      <a:pt x="146" y="89"/>
                    </a:lnTo>
                    <a:lnTo>
                      <a:pt x="135" y="86"/>
                    </a:lnTo>
                    <a:lnTo>
                      <a:pt x="127" y="86"/>
                    </a:lnTo>
                    <a:lnTo>
                      <a:pt x="119" y="84"/>
                    </a:lnTo>
                    <a:lnTo>
                      <a:pt x="110" y="80"/>
                    </a:lnTo>
                    <a:lnTo>
                      <a:pt x="102" y="78"/>
                    </a:lnTo>
                    <a:lnTo>
                      <a:pt x="94" y="78"/>
                    </a:lnTo>
                    <a:lnTo>
                      <a:pt x="86" y="76"/>
                    </a:lnTo>
                    <a:lnTo>
                      <a:pt x="78" y="73"/>
                    </a:lnTo>
                    <a:lnTo>
                      <a:pt x="69"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9" y="28"/>
                    </a:lnTo>
                    <a:lnTo>
                      <a:pt x="6" y="24"/>
                    </a:lnTo>
                    <a:lnTo>
                      <a:pt x="3" y="21"/>
                    </a:lnTo>
                    <a:lnTo>
                      <a:pt x="0" y="15"/>
                    </a:lnTo>
                    <a:lnTo>
                      <a:pt x="0" y="11"/>
                    </a:lnTo>
                    <a:lnTo>
                      <a:pt x="0" y="5"/>
                    </a:lnTo>
                    <a:lnTo>
                      <a:pt x="0" y="0"/>
                    </a:lnTo>
                  </a:path>
                </a:pathLst>
              </a:custGeom>
              <a:solidFill>
                <a:srgbClr val="000000"/>
              </a:solidFill>
              <a:ln w="12700" cap="rnd">
                <a:solidFill>
                  <a:schemeClr val="tx2"/>
                </a:solidFill>
                <a:round/>
                <a:headEnd/>
                <a:tailEnd/>
              </a:ln>
            </p:spPr>
            <p:txBody>
              <a:bodyPr/>
              <a:lstStyle/>
              <a:p>
                <a:endParaRPr lang="fr-FR"/>
              </a:p>
            </p:txBody>
          </p:sp>
          <p:sp>
            <p:nvSpPr>
              <p:cNvPr id="55451" name="Freeform 117"/>
              <p:cNvSpPr>
                <a:spLocks/>
              </p:cNvSpPr>
              <p:nvPr/>
            </p:nvSpPr>
            <p:spPr bwMode="auto">
              <a:xfrm>
                <a:off x="2396" y="2600"/>
                <a:ext cx="193" cy="91"/>
              </a:xfrm>
              <a:custGeom>
                <a:avLst/>
                <a:gdLst>
                  <a:gd name="T0" fmla="*/ 184 w 193"/>
                  <a:gd name="T1" fmla="*/ 2 h 92"/>
                  <a:gd name="T2" fmla="*/ 165 w 193"/>
                  <a:gd name="T3" fmla="*/ 2 h 92"/>
                  <a:gd name="T4" fmla="*/ 146 w 193"/>
                  <a:gd name="T5" fmla="*/ 5 h 92"/>
                  <a:gd name="T6" fmla="*/ 127 w 193"/>
                  <a:gd name="T7" fmla="*/ 8 h 92"/>
                  <a:gd name="T8" fmla="*/ 110 w 193"/>
                  <a:gd name="T9" fmla="*/ 11 h 92"/>
                  <a:gd name="T10" fmla="*/ 94 w 193"/>
                  <a:gd name="T11" fmla="*/ 15 h 92"/>
                  <a:gd name="T12" fmla="*/ 78 w 193"/>
                  <a:gd name="T13" fmla="*/ 21 h 92"/>
                  <a:gd name="T14" fmla="*/ 64 w 193"/>
                  <a:gd name="T15" fmla="*/ 26 h 92"/>
                  <a:gd name="T16" fmla="*/ 50 w 193"/>
                  <a:gd name="T17" fmla="*/ 31 h 92"/>
                  <a:gd name="T18" fmla="*/ 39 w 193"/>
                  <a:gd name="T19" fmla="*/ 39 h 92"/>
                  <a:gd name="T20" fmla="*/ 31 w 193"/>
                  <a:gd name="T21" fmla="*/ 46 h 92"/>
                  <a:gd name="T22" fmla="*/ 19 w 193"/>
                  <a:gd name="T23" fmla="*/ 46 h 92"/>
                  <a:gd name="T24" fmla="*/ 14 w 193"/>
                  <a:gd name="T25" fmla="*/ 46 h 92"/>
                  <a:gd name="T26" fmla="*/ 9 w 193"/>
                  <a:gd name="T27" fmla="*/ 46 h 92"/>
                  <a:gd name="T28" fmla="*/ 3 w 193"/>
                  <a:gd name="T29" fmla="*/ 46 h 92"/>
                  <a:gd name="T30" fmla="*/ 0 w 193"/>
                  <a:gd name="T31" fmla="*/ 47 h 92"/>
                  <a:gd name="T32" fmla="*/ 0 w 193"/>
                  <a:gd name="T33" fmla="*/ 46 h 92"/>
                  <a:gd name="T34" fmla="*/ 0 w 193"/>
                  <a:gd name="T35" fmla="*/ 46 h 92"/>
                  <a:gd name="T36" fmla="*/ 6 w 193"/>
                  <a:gd name="T37" fmla="*/ 46 h 92"/>
                  <a:gd name="T38" fmla="*/ 11 w 193"/>
                  <a:gd name="T39" fmla="*/ 46 h 92"/>
                  <a:gd name="T40" fmla="*/ 19 w 193"/>
                  <a:gd name="T41" fmla="*/ 46 h 92"/>
                  <a:gd name="T42" fmla="*/ 27 w 193"/>
                  <a:gd name="T43" fmla="*/ 44 h 92"/>
                  <a:gd name="T44" fmla="*/ 39 w 193"/>
                  <a:gd name="T45" fmla="*/ 37 h 92"/>
                  <a:gd name="T46" fmla="*/ 50 w 193"/>
                  <a:gd name="T47" fmla="*/ 31 h 92"/>
                  <a:gd name="T48" fmla="*/ 64 w 193"/>
                  <a:gd name="T49" fmla="*/ 24 h 92"/>
                  <a:gd name="T50" fmla="*/ 78 w 193"/>
                  <a:gd name="T51" fmla="*/ 18 h 92"/>
                  <a:gd name="T52" fmla="*/ 94 w 193"/>
                  <a:gd name="T53" fmla="*/ 13 h 92"/>
                  <a:gd name="T54" fmla="*/ 110 w 193"/>
                  <a:gd name="T55" fmla="*/ 8 h 92"/>
                  <a:gd name="T56" fmla="*/ 127 w 193"/>
                  <a:gd name="T57" fmla="*/ 5 h 92"/>
                  <a:gd name="T58" fmla="*/ 146 w 193"/>
                  <a:gd name="T59" fmla="*/ 2 h 92"/>
                  <a:gd name="T60" fmla="*/ 165 w 193"/>
                  <a:gd name="T61" fmla="*/ 0 h 92"/>
                  <a:gd name="T62" fmla="*/ 184 w 193"/>
                  <a:gd name="T63" fmla="*/ 0 h 92"/>
                  <a:gd name="T64" fmla="*/ 192 w 193"/>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2"/>
                  <a:gd name="T101" fmla="*/ 193 w 19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2">
                    <a:moveTo>
                      <a:pt x="192" y="2"/>
                    </a:moveTo>
                    <a:lnTo>
                      <a:pt x="184" y="2"/>
                    </a:lnTo>
                    <a:lnTo>
                      <a:pt x="174" y="2"/>
                    </a:lnTo>
                    <a:lnTo>
                      <a:pt x="165" y="2"/>
                    </a:lnTo>
                    <a:lnTo>
                      <a:pt x="154" y="5"/>
                    </a:lnTo>
                    <a:lnTo>
                      <a:pt x="146" y="5"/>
                    </a:lnTo>
                    <a:lnTo>
                      <a:pt x="135" y="5"/>
                    </a:lnTo>
                    <a:lnTo>
                      <a:pt x="127" y="8"/>
                    </a:lnTo>
                    <a:lnTo>
                      <a:pt x="119" y="8"/>
                    </a:lnTo>
                    <a:lnTo>
                      <a:pt x="110" y="11"/>
                    </a:lnTo>
                    <a:lnTo>
                      <a:pt x="102" y="13"/>
                    </a:lnTo>
                    <a:lnTo>
                      <a:pt x="94" y="15"/>
                    </a:lnTo>
                    <a:lnTo>
                      <a:pt x="86" y="18"/>
                    </a:lnTo>
                    <a:lnTo>
                      <a:pt x="78" y="21"/>
                    </a:lnTo>
                    <a:lnTo>
                      <a:pt x="72" y="24"/>
                    </a:lnTo>
                    <a:lnTo>
                      <a:pt x="64" y="26"/>
                    </a:lnTo>
                    <a:lnTo>
                      <a:pt x="58" y="28"/>
                    </a:lnTo>
                    <a:lnTo>
                      <a:pt x="50" y="31"/>
                    </a:lnTo>
                    <a:lnTo>
                      <a:pt x="45" y="37"/>
                    </a:lnTo>
                    <a:lnTo>
                      <a:pt x="39" y="39"/>
                    </a:lnTo>
                    <a:lnTo>
                      <a:pt x="33" y="41"/>
                    </a:lnTo>
                    <a:lnTo>
                      <a:pt x="31" y="47"/>
                    </a:lnTo>
                    <a:lnTo>
                      <a:pt x="25" y="50"/>
                    </a:lnTo>
                    <a:lnTo>
                      <a:pt x="19" y="54"/>
                    </a:lnTo>
                    <a:lnTo>
                      <a:pt x="17" y="57"/>
                    </a:lnTo>
                    <a:lnTo>
                      <a:pt x="14" y="63"/>
                    </a:lnTo>
                    <a:lnTo>
                      <a:pt x="11" y="65"/>
                    </a:lnTo>
                    <a:lnTo>
                      <a:pt x="9" y="70"/>
                    </a:lnTo>
                    <a:lnTo>
                      <a:pt x="6" y="73"/>
                    </a:lnTo>
                    <a:lnTo>
                      <a:pt x="3" y="78"/>
                    </a:lnTo>
                    <a:lnTo>
                      <a:pt x="3" y="83"/>
                    </a:lnTo>
                    <a:lnTo>
                      <a:pt x="0" y="89"/>
                    </a:lnTo>
                    <a:lnTo>
                      <a:pt x="0" y="91"/>
                    </a:lnTo>
                    <a:lnTo>
                      <a:pt x="0" y="86"/>
                    </a:lnTo>
                    <a:lnTo>
                      <a:pt x="0" y="83"/>
                    </a:lnTo>
                    <a:lnTo>
                      <a:pt x="0" y="78"/>
                    </a:lnTo>
                    <a:lnTo>
                      <a:pt x="3" y="73"/>
                    </a:lnTo>
                    <a:lnTo>
                      <a:pt x="6" y="70"/>
                    </a:lnTo>
                    <a:lnTo>
                      <a:pt x="9" y="65"/>
                    </a:lnTo>
                    <a:lnTo>
                      <a:pt x="11" y="60"/>
                    </a:lnTo>
                    <a:lnTo>
                      <a:pt x="14" y="57"/>
                    </a:lnTo>
                    <a:lnTo>
                      <a:pt x="19" y="52"/>
                    </a:lnTo>
                    <a:lnTo>
                      <a:pt x="23" y="50"/>
                    </a:lnTo>
                    <a:lnTo>
                      <a:pt x="27" y="44"/>
                    </a:lnTo>
                    <a:lnTo>
                      <a:pt x="33" y="41"/>
                    </a:lnTo>
                    <a:lnTo>
                      <a:pt x="39" y="37"/>
                    </a:lnTo>
                    <a:lnTo>
                      <a:pt x="45" y="34"/>
                    </a:lnTo>
                    <a:lnTo>
                      <a:pt x="50" y="31"/>
                    </a:lnTo>
                    <a:lnTo>
                      <a:pt x="58" y="26"/>
                    </a:lnTo>
                    <a:lnTo>
                      <a:pt x="64" y="24"/>
                    </a:lnTo>
                    <a:lnTo>
                      <a:pt x="69" y="21"/>
                    </a:lnTo>
                    <a:lnTo>
                      <a:pt x="78" y="18"/>
                    </a:lnTo>
                    <a:lnTo>
                      <a:pt x="86" y="15"/>
                    </a:lnTo>
                    <a:lnTo>
                      <a:pt x="94" y="13"/>
                    </a:lnTo>
                    <a:lnTo>
                      <a:pt x="102" y="11"/>
                    </a:lnTo>
                    <a:lnTo>
                      <a:pt x="110" y="8"/>
                    </a:lnTo>
                    <a:lnTo>
                      <a:pt x="119" y="8"/>
                    </a:lnTo>
                    <a:lnTo>
                      <a:pt x="127" y="5"/>
                    </a:lnTo>
                    <a:lnTo>
                      <a:pt x="135" y="5"/>
                    </a:lnTo>
                    <a:lnTo>
                      <a:pt x="146" y="2"/>
                    </a:lnTo>
                    <a:lnTo>
                      <a:pt x="154" y="2"/>
                    </a:lnTo>
                    <a:lnTo>
                      <a:pt x="165" y="0"/>
                    </a:lnTo>
                    <a:lnTo>
                      <a:pt x="174" y="0"/>
                    </a:lnTo>
                    <a:lnTo>
                      <a:pt x="184" y="0"/>
                    </a:lnTo>
                    <a:lnTo>
                      <a:pt x="192" y="0"/>
                    </a:lnTo>
                    <a:lnTo>
                      <a:pt x="192" y="2"/>
                    </a:lnTo>
                  </a:path>
                </a:pathLst>
              </a:custGeom>
              <a:solidFill>
                <a:srgbClr val="000000"/>
              </a:solidFill>
              <a:ln w="12700" cap="rnd">
                <a:solidFill>
                  <a:schemeClr val="tx2"/>
                </a:solidFill>
                <a:round/>
                <a:headEnd/>
                <a:tailEnd/>
              </a:ln>
            </p:spPr>
            <p:txBody>
              <a:bodyPr/>
              <a:lstStyle/>
              <a:p>
                <a:endParaRPr lang="fr-FR"/>
              </a:p>
            </p:txBody>
          </p:sp>
          <p:sp>
            <p:nvSpPr>
              <p:cNvPr id="55452" name="Freeform 118"/>
              <p:cNvSpPr>
                <a:spLocks/>
              </p:cNvSpPr>
              <p:nvPr/>
            </p:nvSpPr>
            <p:spPr bwMode="auto">
              <a:xfrm>
                <a:off x="2598" y="2600"/>
                <a:ext cx="194" cy="91"/>
              </a:xfrm>
              <a:custGeom>
                <a:avLst/>
                <a:gdLst>
                  <a:gd name="T0" fmla="*/ 193 w 194"/>
                  <a:gd name="T1" fmla="*/ 47 h 92"/>
                  <a:gd name="T2" fmla="*/ 190 w 194"/>
                  <a:gd name="T3" fmla="*/ 46 h 92"/>
                  <a:gd name="T4" fmla="*/ 187 w 194"/>
                  <a:gd name="T5" fmla="*/ 46 h 92"/>
                  <a:gd name="T6" fmla="*/ 182 w 194"/>
                  <a:gd name="T7" fmla="*/ 46 h 92"/>
                  <a:gd name="T8" fmla="*/ 174 w 194"/>
                  <a:gd name="T9" fmla="*/ 46 h 92"/>
                  <a:gd name="T10" fmla="*/ 164 w 194"/>
                  <a:gd name="T11" fmla="*/ 46 h 92"/>
                  <a:gd name="T12" fmla="*/ 154 w 194"/>
                  <a:gd name="T13" fmla="*/ 39 h 92"/>
                  <a:gd name="T14" fmla="*/ 143 w 194"/>
                  <a:gd name="T15" fmla="*/ 31 h 92"/>
                  <a:gd name="T16" fmla="*/ 129 w 194"/>
                  <a:gd name="T17" fmla="*/ 26 h 92"/>
                  <a:gd name="T18" fmla="*/ 115 w 194"/>
                  <a:gd name="T19" fmla="*/ 21 h 92"/>
                  <a:gd name="T20" fmla="*/ 99 w 194"/>
                  <a:gd name="T21" fmla="*/ 15 h 92"/>
                  <a:gd name="T22" fmla="*/ 82 w 194"/>
                  <a:gd name="T23" fmla="*/ 11 h 92"/>
                  <a:gd name="T24" fmla="*/ 66 w 194"/>
                  <a:gd name="T25" fmla="*/ 8 h 92"/>
                  <a:gd name="T26" fmla="*/ 47 w 194"/>
                  <a:gd name="T27" fmla="*/ 5 h 92"/>
                  <a:gd name="T28" fmla="*/ 31 w 194"/>
                  <a:gd name="T29" fmla="*/ 2 h 92"/>
                  <a:gd name="T30" fmla="*/ 11 w 194"/>
                  <a:gd name="T31" fmla="*/ 2 h 92"/>
                  <a:gd name="T32" fmla="*/ 0 w 194"/>
                  <a:gd name="T33" fmla="*/ 0 h 92"/>
                  <a:gd name="T34" fmla="*/ 19 w 194"/>
                  <a:gd name="T35" fmla="*/ 0 h 92"/>
                  <a:gd name="T36" fmla="*/ 39 w 194"/>
                  <a:gd name="T37" fmla="*/ 2 h 92"/>
                  <a:gd name="T38" fmla="*/ 58 w 194"/>
                  <a:gd name="T39" fmla="*/ 5 h 92"/>
                  <a:gd name="T40" fmla="*/ 74 w 194"/>
                  <a:gd name="T41" fmla="*/ 8 h 92"/>
                  <a:gd name="T42" fmla="*/ 91 w 194"/>
                  <a:gd name="T43" fmla="*/ 11 h 92"/>
                  <a:gd name="T44" fmla="*/ 107 w 194"/>
                  <a:gd name="T45" fmla="*/ 15 h 92"/>
                  <a:gd name="T46" fmla="*/ 123 w 194"/>
                  <a:gd name="T47" fmla="*/ 21 h 92"/>
                  <a:gd name="T48" fmla="*/ 137 w 194"/>
                  <a:gd name="T49" fmla="*/ 26 h 92"/>
                  <a:gd name="T50" fmla="*/ 148 w 194"/>
                  <a:gd name="T51" fmla="*/ 34 h 92"/>
                  <a:gd name="T52" fmla="*/ 160 w 194"/>
                  <a:gd name="T53" fmla="*/ 41 h 92"/>
                  <a:gd name="T54" fmla="*/ 170 w 194"/>
                  <a:gd name="T55" fmla="*/ 46 h 92"/>
                  <a:gd name="T56" fmla="*/ 179 w 194"/>
                  <a:gd name="T57" fmla="*/ 46 h 92"/>
                  <a:gd name="T58" fmla="*/ 184 w 194"/>
                  <a:gd name="T59" fmla="*/ 46 h 92"/>
                  <a:gd name="T60" fmla="*/ 190 w 194"/>
                  <a:gd name="T61" fmla="*/ 46 h 92"/>
                  <a:gd name="T62" fmla="*/ 193 w 194"/>
                  <a:gd name="T63" fmla="*/ 46 h 92"/>
                  <a:gd name="T64" fmla="*/ 193 w 194"/>
                  <a:gd name="T65" fmla="*/ 49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92"/>
                  <a:gd name="T101" fmla="*/ 194 w 194"/>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92">
                    <a:moveTo>
                      <a:pt x="193" y="91"/>
                    </a:moveTo>
                    <a:lnTo>
                      <a:pt x="193" y="89"/>
                    </a:lnTo>
                    <a:lnTo>
                      <a:pt x="193" y="83"/>
                    </a:lnTo>
                    <a:lnTo>
                      <a:pt x="190" y="78"/>
                    </a:lnTo>
                    <a:lnTo>
                      <a:pt x="187" y="73"/>
                    </a:lnTo>
                    <a:lnTo>
                      <a:pt x="187" y="70"/>
                    </a:lnTo>
                    <a:lnTo>
                      <a:pt x="184" y="65"/>
                    </a:lnTo>
                    <a:lnTo>
                      <a:pt x="182" y="63"/>
                    </a:lnTo>
                    <a:lnTo>
                      <a:pt x="176" y="57"/>
                    </a:lnTo>
                    <a:lnTo>
                      <a:pt x="174" y="54"/>
                    </a:lnTo>
                    <a:lnTo>
                      <a:pt x="168" y="50"/>
                    </a:lnTo>
                    <a:lnTo>
                      <a:pt x="164" y="47"/>
                    </a:lnTo>
                    <a:lnTo>
                      <a:pt x="160" y="41"/>
                    </a:lnTo>
                    <a:lnTo>
                      <a:pt x="154" y="39"/>
                    </a:lnTo>
                    <a:lnTo>
                      <a:pt x="148" y="37"/>
                    </a:lnTo>
                    <a:lnTo>
                      <a:pt x="143" y="31"/>
                    </a:lnTo>
                    <a:lnTo>
                      <a:pt x="135" y="28"/>
                    </a:lnTo>
                    <a:lnTo>
                      <a:pt x="129" y="26"/>
                    </a:lnTo>
                    <a:lnTo>
                      <a:pt x="123" y="24"/>
                    </a:lnTo>
                    <a:lnTo>
                      <a:pt x="115" y="21"/>
                    </a:lnTo>
                    <a:lnTo>
                      <a:pt x="107" y="18"/>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8"/>
                    </a:lnTo>
                    <a:lnTo>
                      <a:pt x="123" y="21"/>
                    </a:lnTo>
                    <a:lnTo>
                      <a:pt x="129" y="24"/>
                    </a:lnTo>
                    <a:lnTo>
                      <a:pt x="137" y="26"/>
                    </a:lnTo>
                    <a:lnTo>
                      <a:pt x="143" y="31"/>
                    </a:lnTo>
                    <a:lnTo>
                      <a:pt x="148" y="34"/>
                    </a:lnTo>
                    <a:lnTo>
                      <a:pt x="154" y="37"/>
                    </a:lnTo>
                    <a:lnTo>
                      <a:pt x="160" y="41"/>
                    </a:lnTo>
                    <a:lnTo>
                      <a:pt x="164" y="44"/>
                    </a:lnTo>
                    <a:lnTo>
                      <a:pt x="170" y="50"/>
                    </a:lnTo>
                    <a:lnTo>
                      <a:pt x="176" y="52"/>
                    </a:lnTo>
                    <a:lnTo>
                      <a:pt x="179" y="57"/>
                    </a:lnTo>
                    <a:lnTo>
                      <a:pt x="182" y="60"/>
                    </a:lnTo>
                    <a:lnTo>
                      <a:pt x="184" y="65"/>
                    </a:lnTo>
                    <a:lnTo>
                      <a:pt x="187" y="70"/>
                    </a:lnTo>
                    <a:lnTo>
                      <a:pt x="190" y="73"/>
                    </a:lnTo>
                    <a:lnTo>
                      <a:pt x="193" y="78"/>
                    </a:lnTo>
                    <a:lnTo>
                      <a:pt x="193" y="83"/>
                    </a:lnTo>
                    <a:lnTo>
                      <a:pt x="193" y="86"/>
                    </a:lnTo>
                    <a:lnTo>
                      <a:pt x="193" y="91"/>
                    </a:lnTo>
                  </a:path>
                </a:pathLst>
              </a:custGeom>
              <a:solidFill>
                <a:srgbClr val="000000"/>
              </a:solidFill>
              <a:ln w="12700" cap="rnd">
                <a:solidFill>
                  <a:schemeClr val="tx2"/>
                </a:solidFill>
                <a:round/>
                <a:headEnd/>
                <a:tailEnd/>
              </a:ln>
            </p:spPr>
            <p:txBody>
              <a:bodyPr/>
              <a:lstStyle/>
              <a:p>
                <a:endParaRPr lang="fr-FR"/>
              </a:p>
            </p:txBody>
          </p:sp>
          <p:sp>
            <p:nvSpPr>
              <p:cNvPr id="55453" name="Freeform 119"/>
              <p:cNvSpPr>
                <a:spLocks/>
              </p:cNvSpPr>
              <p:nvPr/>
            </p:nvSpPr>
            <p:spPr bwMode="auto">
              <a:xfrm>
                <a:off x="2598" y="2701"/>
                <a:ext cx="194" cy="88"/>
              </a:xfrm>
              <a:custGeom>
                <a:avLst/>
                <a:gdLst>
                  <a:gd name="T0" fmla="*/ 11 w 194"/>
                  <a:gd name="T1" fmla="*/ 36 h 90"/>
                  <a:gd name="T2" fmla="*/ 31 w 194"/>
                  <a:gd name="T3" fmla="*/ 34 h 90"/>
                  <a:gd name="T4" fmla="*/ 47 w 194"/>
                  <a:gd name="T5" fmla="*/ 34 h 90"/>
                  <a:gd name="T6" fmla="*/ 66 w 194"/>
                  <a:gd name="T7" fmla="*/ 33 h 90"/>
                  <a:gd name="T8" fmla="*/ 82 w 194"/>
                  <a:gd name="T9" fmla="*/ 30 h 90"/>
                  <a:gd name="T10" fmla="*/ 99 w 194"/>
                  <a:gd name="T11" fmla="*/ 29 h 90"/>
                  <a:gd name="T12" fmla="*/ 115 w 194"/>
                  <a:gd name="T13" fmla="*/ 27 h 90"/>
                  <a:gd name="T14" fmla="*/ 129 w 194"/>
                  <a:gd name="T15" fmla="*/ 23 h 90"/>
                  <a:gd name="T16" fmla="*/ 143 w 194"/>
                  <a:gd name="T17" fmla="*/ 22 h 90"/>
                  <a:gd name="T18" fmla="*/ 154 w 194"/>
                  <a:gd name="T19" fmla="*/ 22 h 90"/>
                  <a:gd name="T20" fmla="*/ 164 w 194"/>
                  <a:gd name="T21" fmla="*/ 22 h 90"/>
                  <a:gd name="T22" fmla="*/ 174 w 194"/>
                  <a:gd name="T23" fmla="*/ 22 h 90"/>
                  <a:gd name="T24" fmla="*/ 182 w 194"/>
                  <a:gd name="T25" fmla="*/ 22 h 90"/>
                  <a:gd name="T26" fmla="*/ 187 w 194"/>
                  <a:gd name="T27" fmla="*/ 22 h 90"/>
                  <a:gd name="T28" fmla="*/ 190 w 194"/>
                  <a:gd name="T29" fmla="*/ 15 h 90"/>
                  <a:gd name="T30" fmla="*/ 193 w 194"/>
                  <a:gd name="T31" fmla="*/ 5 h 90"/>
                  <a:gd name="T32" fmla="*/ 193 w 194"/>
                  <a:gd name="T33" fmla="*/ 5 h 90"/>
                  <a:gd name="T34" fmla="*/ 193 w 194"/>
                  <a:gd name="T35" fmla="*/ 15 h 90"/>
                  <a:gd name="T36" fmla="*/ 187 w 194"/>
                  <a:gd name="T37" fmla="*/ 22 h 90"/>
                  <a:gd name="T38" fmla="*/ 182 w 194"/>
                  <a:gd name="T39" fmla="*/ 22 h 90"/>
                  <a:gd name="T40" fmla="*/ 176 w 194"/>
                  <a:gd name="T41" fmla="*/ 22 h 90"/>
                  <a:gd name="T42" fmla="*/ 164 w 194"/>
                  <a:gd name="T43" fmla="*/ 22 h 90"/>
                  <a:gd name="T44" fmla="*/ 154 w 194"/>
                  <a:gd name="T45" fmla="*/ 22 h 90"/>
                  <a:gd name="T46" fmla="*/ 143 w 194"/>
                  <a:gd name="T47" fmla="*/ 22 h 90"/>
                  <a:gd name="T48" fmla="*/ 129 w 194"/>
                  <a:gd name="T49" fmla="*/ 25 h 90"/>
                  <a:gd name="T50" fmla="*/ 115 w 194"/>
                  <a:gd name="T51" fmla="*/ 28 h 90"/>
                  <a:gd name="T52" fmla="*/ 99 w 194"/>
                  <a:gd name="T53" fmla="*/ 30 h 90"/>
                  <a:gd name="T54" fmla="*/ 82 w 194"/>
                  <a:gd name="T55" fmla="*/ 31 h 90"/>
                  <a:gd name="T56" fmla="*/ 66 w 194"/>
                  <a:gd name="T57" fmla="*/ 34 h 90"/>
                  <a:gd name="T58" fmla="*/ 50 w 194"/>
                  <a:gd name="T59" fmla="*/ 36 h 90"/>
                  <a:gd name="T60" fmla="*/ 31 w 194"/>
                  <a:gd name="T61" fmla="*/ 36 h 90"/>
                  <a:gd name="T62" fmla="*/ 11 w 194"/>
                  <a:gd name="T63" fmla="*/ 36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90"/>
                  <a:gd name="T98" fmla="*/ 194 w 194"/>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3" y="67"/>
                    </a:lnTo>
                    <a:lnTo>
                      <a:pt x="129" y="65"/>
                    </a:lnTo>
                    <a:lnTo>
                      <a:pt x="135" y="63"/>
                    </a:lnTo>
                    <a:lnTo>
                      <a:pt x="143" y="60"/>
                    </a:lnTo>
                    <a:lnTo>
                      <a:pt x="148" y="58"/>
                    </a:lnTo>
                    <a:lnTo>
                      <a:pt x="154" y="54"/>
                    </a:lnTo>
                    <a:lnTo>
                      <a:pt x="160" y="50"/>
                    </a:lnTo>
                    <a:lnTo>
                      <a:pt x="164" y="47"/>
                    </a:lnTo>
                    <a:lnTo>
                      <a:pt x="168" y="41"/>
                    </a:lnTo>
                    <a:lnTo>
                      <a:pt x="174" y="39"/>
                    </a:lnTo>
                    <a:lnTo>
                      <a:pt x="176" y="37"/>
                    </a:lnTo>
                    <a:lnTo>
                      <a:pt x="182" y="31"/>
                    </a:lnTo>
                    <a:lnTo>
                      <a:pt x="184" y="26"/>
                    </a:lnTo>
                    <a:lnTo>
                      <a:pt x="187" y="24"/>
                    </a:lnTo>
                    <a:lnTo>
                      <a:pt x="187" y="18"/>
                    </a:lnTo>
                    <a:lnTo>
                      <a:pt x="190" y="15"/>
                    </a:lnTo>
                    <a:lnTo>
                      <a:pt x="193" y="11"/>
                    </a:lnTo>
                    <a:lnTo>
                      <a:pt x="193" y="5"/>
                    </a:lnTo>
                    <a:lnTo>
                      <a:pt x="193" y="0"/>
                    </a:lnTo>
                    <a:lnTo>
                      <a:pt x="193" y="5"/>
                    </a:lnTo>
                    <a:lnTo>
                      <a:pt x="193" y="11"/>
                    </a:lnTo>
                    <a:lnTo>
                      <a:pt x="193" y="15"/>
                    </a:lnTo>
                    <a:lnTo>
                      <a:pt x="190" y="21"/>
                    </a:lnTo>
                    <a:lnTo>
                      <a:pt x="187" y="24"/>
                    </a:lnTo>
                    <a:lnTo>
                      <a:pt x="184" y="28"/>
                    </a:lnTo>
                    <a:lnTo>
                      <a:pt x="182" y="31"/>
                    </a:lnTo>
                    <a:lnTo>
                      <a:pt x="179" y="37"/>
                    </a:lnTo>
                    <a:lnTo>
                      <a:pt x="176"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w="12700" cap="rnd">
                <a:solidFill>
                  <a:schemeClr val="tx2"/>
                </a:solidFill>
                <a:round/>
                <a:headEnd/>
                <a:tailEnd/>
              </a:ln>
            </p:spPr>
            <p:txBody>
              <a:bodyPr/>
              <a:lstStyle/>
              <a:p>
                <a:endParaRPr lang="fr-FR"/>
              </a:p>
            </p:txBody>
          </p:sp>
          <p:sp>
            <p:nvSpPr>
              <p:cNvPr id="55454" name="Freeform 120"/>
              <p:cNvSpPr>
                <a:spLocks/>
              </p:cNvSpPr>
              <p:nvPr/>
            </p:nvSpPr>
            <p:spPr bwMode="auto">
              <a:xfrm>
                <a:off x="2385" y="2705"/>
                <a:ext cx="418" cy="161"/>
              </a:xfrm>
              <a:custGeom>
                <a:avLst/>
                <a:gdLst>
                  <a:gd name="T0" fmla="*/ 415 w 418"/>
                  <a:gd name="T1" fmla="*/ 30 h 161"/>
                  <a:gd name="T2" fmla="*/ 417 w 418"/>
                  <a:gd name="T3" fmla="*/ 16 h 161"/>
                  <a:gd name="T4" fmla="*/ 415 w 418"/>
                  <a:gd name="T5" fmla="*/ 10 h 161"/>
                  <a:gd name="T6" fmla="*/ 406 w 418"/>
                  <a:gd name="T7" fmla="*/ 27 h 161"/>
                  <a:gd name="T8" fmla="*/ 395 w 418"/>
                  <a:gd name="T9" fmla="*/ 41 h 161"/>
                  <a:gd name="T10" fmla="*/ 377 w 418"/>
                  <a:gd name="T11" fmla="*/ 54 h 161"/>
                  <a:gd name="T12" fmla="*/ 355 w 418"/>
                  <a:gd name="T13" fmla="*/ 68 h 161"/>
                  <a:gd name="T14" fmla="*/ 332 w 418"/>
                  <a:gd name="T15" fmla="*/ 78 h 161"/>
                  <a:gd name="T16" fmla="*/ 318 w 418"/>
                  <a:gd name="T17" fmla="*/ 84 h 161"/>
                  <a:gd name="T18" fmla="*/ 302 w 418"/>
                  <a:gd name="T19" fmla="*/ 87 h 161"/>
                  <a:gd name="T20" fmla="*/ 282 w 418"/>
                  <a:gd name="T21" fmla="*/ 92 h 161"/>
                  <a:gd name="T22" fmla="*/ 262 w 418"/>
                  <a:gd name="T23" fmla="*/ 95 h 161"/>
                  <a:gd name="T24" fmla="*/ 240 w 418"/>
                  <a:gd name="T25" fmla="*/ 98 h 161"/>
                  <a:gd name="T26" fmla="*/ 217 w 418"/>
                  <a:gd name="T27" fmla="*/ 98 h 161"/>
                  <a:gd name="T28" fmla="*/ 197 w 418"/>
                  <a:gd name="T29" fmla="*/ 98 h 161"/>
                  <a:gd name="T30" fmla="*/ 175 w 418"/>
                  <a:gd name="T31" fmla="*/ 98 h 161"/>
                  <a:gd name="T32" fmla="*/ 152 w 418"/>
                  <a:gd name="T33" fmla="*/ 95 h 161"/>
                  <a:gd name="T34" fmla="*/ 133 w 418"/>
                  <a:gd name="T35" fmla="*/ 90 h 161"/>
                  <a:gd name="T36" fmla="*/ 113 w 418"/>
                  <a:gd name="T37" fmla="*/ 87 h 161"/>
                  <a:gd name="T38" fmla="*/ 81 w 418"/>
                  <a:gd name="T39" fmla="*/ 76 h 161"/>
                  <a:gd name="T40" fmla="*/ 51 w 418"/>
                  <a:gd name="T41" fmla="*/ 62 h 161"/>
                  <a:gd name="T42" fmla="*/ 25 w 418"/>
                  <a:gd name="T43" fmla="*/ 43 h 161"/>
                  <a:gd name="T44" fmla="*/ 6 w 418"/>
                  <a:gd name="T45" fmla="*/ 19 h 161"/>
                  <a:gd name="T46" fmla="*/ 0 w 418"/>
                  <a:gd name="T47" fmla="*/ 16 h 161"/>
                  <a:gd name="T48" fmla="*/ 2 w 418"/>
                  <a:gd name="T49" fmla="*/ 27 h 161"/>
                  <a:gd name="T50" fmla="*/ 28 w 418"/>
                  <a:gd name="T51" fmla="*/ 98 h 161"/>
                  <a:gd name="T52" fmla="*/ 39 w 418"/>
                  <a:gd name="T53" fmla="*/ 111 h 161"/>
                  <a:gd name="T54" fmla="*/ 53 w 418"/>
                  <a:gd name="T55" fmla="*/ 119 h 161"/>
                  <a:gd name="T56" fmla="*/ 67 w 418"/>
                  <a:gd name="T57" fmla="*/ 130 h 161"/>
                  <a:gd name="T58" fmla="*/ 85 w 418"/>
                  <a:gd name="T59" fmla="*/ 138 h 161"/>
                  <a:gd name="T60" fmla="*/ 101 w 418"/>
                  <a:gd name="T61" fmla="*/ 144 h 161"/>
                  <a:gd name="T62" fmla="*/ 121 w 418"/>
                  <a:gd name="T63" fmla="*/ 150 h 161"/>
                  <a:gd name="T64" fmla="*/ 141 w 418"/>
                  <a:gd name="T65" fmla="*/ 152 h 161"/>
                  <a:gd name="T66" fmla="*/ 161 w 418"/>
                  <a:gd name="T67" fmla="*/ 154 h 161"/>
                  <a:gd name="T68" fmla="*/ 177 w 418"/>
                  <a:gd name="T69" fmla="*/ 158 h 161"/>
                  <a:gd name="T70" fmla="*/ 197 w 418"/>
                  <a:gd name="T71" fmla="*/ 160 h 161"/>
                  <a:gd name="T72" fmla="*/ 214 w 418"/>
                  <a:gd name="T73" fmla="*/ 160 h 161"/>
                  <a:gd name="T74" fmla="*/ 234 w 418"/>
                  <a:gd name="T75" fmla="*/ 160 h 161"/>
                  <a:gd name="T76" fmla="*/ 250 w 418"/>
                  <a:gd name="T77" fmla="*/ 158 h 161"/>
                  <a:gd name="T78" fmla="*/ 274 w 418"/>
                  <a:gd name="T79" fmla="*/ 154 h 161"/>
                  <a:gd name="T80" fmla="*/ 292 w 418"/>
                  <a:gd name="T81" fmla="*/ 150 h 161"/>
                  <a:gd name="T82" fmla="*/ 312 w 418"/>
                  <a:gd name="T83" fmla="*/ 144 h 161"/>
                  <a:gd name="T84" fmla="*/ 332 w 418"/>
                  <a:gd name="T85" fmla="*/ 138 h 161"/>
                  <a:gd name="T86" fmla="*/ 349 w 418"/>
                  <a:gd name="T87" fmla="*/ 130 h 161"/>
                  <a:gd name="T88" fmla="*/ 366 w 418"/>
                  <a:gd name="T89" fmla="*/ 119 h 161"/>
                  <a:gd name="T90" fmla="*/ 381 w 418"/>
                  <a:gd name="T91" fmla="*/ 109 h 161"/>
                  <a:gd name="T92" fmla="*/ 392 w 418"/>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8"/>
                  <a:gd name="T142" fmla="*/ 0 h 161"/>
                  <a:gd name="T143" fmla="*/ 418 w 418"/>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8" h="161">
                    <a:moveTo>
                      <a:pt x="392" y="95"/>
                    </a:moveTo>
                    <a:lnTo>
                      <a:pt x="415" y="33"/>
                    </a:lnTo>
                    <a:lnTo>
                      <a:pt x="415" y="30"/>
                    </a:lnTo>
                    <a:lnTo>
                      <a:pt x="415" y="24"/>
                    </a:lnTo>
                    <a:lnTo>
                      <a:pt x="417" y="22"/>
                    </a:lnTo>
                    <a:lnTo>
                      <a:pt x="417" y="16"/>
                    </a:lnTo>
                    <a:lnTo>
                      <a:pt x="417" y="0"/>
                    </a:lnTo>
                    <a:lnTo>
                      <a:pt x="415" y="6"/>
                    </a:lnTo>
                    <a:lnTo>
                      <a:pt x="415" y="10"/>
                    </a:lnTo>
                    <a:lnTo>
                      <a:pt x="411" y="16"/>
                    </a:lnTo>
                    <a:lnTo>
                      <a:pt x="409" y="22"/>
                    </a:lnTo>
                    <a:lnTo>
                      <a:pt x="406" y="27"/>
                    </a:lnTo>
                    <a:lnTo>
                      <a:pt x="403" y="33"/>
                    </a:lnTo>
                    <a:lnTo>
                      <a:pt x="401" y="37"/>
                    </a:lnTo>
                    <a:lnTo>
                      <a:pt x="395" y="41"/>
                    </a:lnTo>
                    <a:lnTo>
                      <a:pt x="389" y="47"/>
                    </a:lnTo>
                    <a:lnTo>
                      <a:pt x="386" y="51"/>
                    </a:lnTo>
                    <a:lnTo>
                      <a:pt x="377" y="54"/>
                    </a:lnTo>
                    <a:lnTo>
                      <a:pt x="372" y="60"/>
                    </a:lnTo>
                    <a:lnTo>
                      <a:pt x="363" y="65"/>
                    </a:lnTo>
                    <a:lnTo>
                      <a:pt x="355" y="68"/>
                    </a:lnTo>
                    <a:lnTo>
                      <a:pt x="347" y="70"/>
                    </a:lnTo>
                    <a:lnTo>
                      <a:pt x="338" y="76"/>
                    </a:lnTo>
                    <a:lnTo>
                      <a:pt x="332" y="78"/>
                    </a:lnTo>
                    <a:lnTo>
                      <a:pt x="327" y="78"/>
                    </a:lnTo>
                    <a:lnTo>
                      <a:pt x="321" y="82"/>
                    </a:lnTo>
                    <a:lnTo>
                      <a:pt x="318" y="84"/>
                    </a:lnTo>
                    <a:lnTo>
                      <a:pt x="312" y="84"/>
                    </a:lnTo>
                    <a:lnTo>
                      <a:pt x="304" y="87"/>
                    </a:lnTo>
                    <a:lnTo>
                      <a:pt x="302" y="87"/>
                    </a:lnTo>
                    <a:lnTo>
                      <a:pt x="292" y="90"/>
                    </a:lnTo>
                    <a:lnTo>
                      <a:pt x="288" y="90"/>
                    </a:lnTo>
                    <a:lnTo>
                      <a:pt x="282" y="92"/>
                    </a:lnTo>
                    <a:lnTo>
                      <a:pt x="274" y="92"/>
                    </a:lnTo>
                    <a:lnTo>
                      <a:pt x="268" y="92"/>
                    </a:lnTo>
                    <a:lnTo>
                      <a:pt x="262" y="95"/>
                    </a:lnTo>
                    <a:lnTo>
                      <a:pt x="254" y="95"/>
                    </a:lnTo>
                    <a:lnTo>
                      <a:pt x="248" y="95"/>
                    </a:lnTo>
                    <a:lnTo>
                      <a:pt x="240" y="98"/>
                    </a:lnTo>
                    <a:lnTo>
                      <a:pt x="234" y="98"/>
                    </a:lnTo>
                    <a:lnTo>
                      <a:pt x="226" y="98"/>
                    </a:lnTo>
                    <a:lnTo>
                      <a:pt x="217" y="98"/>
                    </a:lnTo>
                    <a:lnTo>
                      <a:pt x="211" y="98"/>
                    </a:lnTo>
                    <a:lnTo>
                      <a:pt x="203" y="98"/>
                    </a:lnTo>
                    <a:lnTo>
                      <a:pt x="197" y="98"/>
                    </a:lnTo>
                    <a:lnTo>
                      <a:pt x="189" y="98"/>
                    </a:lnTo>
                    <a:lnTo>
                      <a:pt x="180" y="98"/>
                    </a:lnTo>
                    <a:lnTo>
                      <a:pt x="175" y="98"/>
                    </a:lnTo>
                    <a:lnTo>
                      <a:pt x="166" y="95"/>
                    </a:lnTo>
                    <a:lnTo>
                      <a:pt x="161" y="95"/>
                    </a:lnTo>
                    <a:lnTo>
                      <a:pt x="152" y="95"/>
                    </a:lnTo>
                    <a:lnTo>
                      <a:pt x="147" y="92"/>
                    </a:lnTo>
                    <a:lnTo>
                      <a:pt x="137" y="92"/>
                    </a:lnTo>
                    <a:lnTo>
                      <a:pt x="133" y="90"/>
                    </a:lnTo>
                    <a:lnTo>
                      <a:pt x="127" y="90"/>
                    </a:lnTo>
                    <a:lnTo>
                      <a:pt x="119" y="87"/>
                    </a:lnTo>
                    <a:lnTo>
                      <a:pt x="113" y="87"/>
                    </a:lnTo>
                    <a:lnTo>
                      <a:pt x="101" y="84"/>
                    </a:lnTo>
                    <a:lnTo>
                      <a:pt x="93" y="82"/>
                    </a:lnTo>
                    <a:lnTo>
                      <a:pt x="81" y="76"/>
                    </a:lnTo>
                    <a:lnTo>
                      <a:pt x="73" y="74"/>
                    </a:lnTo>
                    <a:lnTo>
                      <a:pt x="62" y="68"/>
                    </a:lnTo>
                    <a:lnTo>
                      <a:pt x="51" y="62"/>
                    </a:lnTo>
                    <a:lnTo>
                      <a:pt x="42" y="57"/>
                    </a:lnTo>
                    <a:lnTo>
                      <a:pt x="34" y="51"/>
                    </a:lnTo>
                    <a:lnTo>
                      <a:pt x="25" y="43"/>
                    </a:lnTo>
                    <a:lnTo>
                      <a:pt x="16" y="37"/>
                    </a:lnTo>
                    <a:lnTo>
                      <a:pt x="11" y="27"/>
                    </a:lnTo>
                    <a:lnTo>
                      <a:pt x="6" y="19"/>
                    </a:lnTo>
                    <a:lnTo>
                      <a:pt x="2" y="10"/>
                    </a:lnTo>
                    <a:lnTo>
                      <a:pt x="0" y="0"/>
                    </a:lnTo>
                    <a:lnTo>
                      <a:pt x="0" y="16"/>
                    </a:lnTo>
                    <a:lnTo>
                      <a:pt x="0" y="19"/>
                    </a:lnTo>
                    <a:lnTo>
                      <a:pt x="2" y="24"/>
                    </a:lnTo>
                    <a:lnTo>
                      <a:pt x="2" y="27"/>
                    </a:lnTo>
                    <a:lnTo>
                      <a:pt x="2" y="33"/>
                    </a:lnTo>
                    <a:lnTo>
                      <a:pt x="25" y="95"/>
                    </a:lnTo>
                    <a:lnTo>
                      <a:pt x="28" y="98"/>
                    </a:lnTo>
                    <a:lnTo>
                      <a:pt x="31" y="103"/>
                    </a:lnTo>
                    <a:lnTo>
                      <a:pt x="34" y="106"/>
                    </a:lnTo>
                    <a:lnTo>
                      <a:pt x="39" y="111"/>
                    </a:lnTo>
                    <a:lnTo>
                      <a:pt x="45" y="113"/>
                    </a:lnTo>
                    <a:lnTo>
                      <a:pt x="48" y="117"/>
                    </a:lnTo>
                    <a:lnTo>
                      <a:pt x="53" y="119"/>
                    </a:lnTo>
                    <a:lnTo>
                      <a:pt x="59" y="125"/>
                    </a:lnTo>
                    <a:lnTo>
                      <a:pt x="62" y="127"/>
                    </a:lnTo>
                    <a:lnTo>
                      <a:pt x="67" y="130"/>
                    </a:lnTo>
                    <a:lnTo>
                      <a:pt x="73" y="133"/>
                    </a:lnTo>
                    <a:lnTo>
                      <a:pt x="79" y="136"/>
                    </a:lnTo>
                    <a:lnTo>
                      <a:pt x="85" y="138"/>
                    </a:lnTo>
                    <a:lnTo>
                      <a:pt x="90" y="138"/>
                    </a:lnTo>
                    <a:lnTo>
                      <a:pt x="95" y="141"/>
                    </a:lnTo>
                    <a:lnTo>
                      <a:pt x="101" y="144"/>
                    </a:lnTo>
                    <a:lnTo>
                      <a:pt x="109" y="146"/>
                    </a:lnTo>
                    <a:lnTo>
                      <a:pt x="115" y="146"/>
                    </a:lnTo>
                    <a:lnTo>
                      <a:pt x="121" y="150"/>
                    </a:lnTo>
                    <a:lnTo>
                      <a:pt x="127" y="152"/>
                    </a:lnTo>
                    <a:lnTo>
                      <a:pt x="135" y="152"/>
                    </a:lnTo>
                    <a:lnTo>
                      <a:pt x="141" y="152"/>
                    </a:lnTo>
                    <a:lnTo>
                      <a:pt x="147" y="154"/>
                    </a:lnTo>
                    <a:lnTo>
                      <a:pt x="152" y="154"/>
                    </a:lnTo>
                    <a:lnTo>
                      <a:pt x="161" y="154"/>
                    </a:lnTo>
                    <a:lnTo>
                      <a:pt x="166" y="158"/>
                    </a:lnTo>
                    <a:lnTo>
                      <a:pt x="171" y="158"/>
                    </a:lnTo>
                    <a:lnTo>
                      <a:pt x="177" y="158"/>
                    </a:lnTo>
                    <a:lnTo>
                      <a:pt x="183" y="158"/>
                    </a:lnTo>
                    <a:lnTo>
                      <a:pt x="191" y="160"/>
                    </a:lnTo>
                    <a:lnTo>
                      <a:pt x="197" y="160"/>
                    </a:lnTo>
                    <a:lnTo>
                      <a:pt x="203" y="160"/>
                    </a:lnTo>
                    <a:lnTo>
                      <a:pt x="208" y="160"/>
                    </a:lnTo>
                    <a:lnTo>
                      <a:pt x="214" y="160"/>
                    </a:lnTo>
                    <a:lnTo>
                      <a:pt x="220" y="160"/>
                    </a:lnTo>
                    <a:lnTo>
                      <a:pt x="226" y="160"/>
                    </a:lnTo>
                    <a:lnTo>
                      <a:pt x="234" y="160"/>
                    </a:lnTo>
                    <a:lnTo>
                      <a:pt x="240" y="158"/>
                    </a:lnTo>
                    <a:lnTo>
                      <a:pt x="246" y="158"/>
                    </a:lnTo>
                    <a:lnTo>
                      <a:pt x="250" y="158"/>
                    </a:lnTo>
                    <a:lnTo>
                      <a:pt x="260" y="158"/>
                    </a:lnTo>
                    <a:lnTo>
                      <a:pt x="264" y="154"/>
                    </a:lnTo>
                    <a:lnTo>
                      <a:pt x="274" y="154"/>
                    </a:lnTo>
                    <a:lnTo>
                      <a:pt x="278" y="152"/>
                    </a:lnTo>
                    <a:lnTo>
                      <a:pt x="284" y="152"/>
                    </a:lnTo>
                    <a:lnTo>
                      <a:pt x="292" y="150"/>
                    </a:lnTo>
                    <a:lnTo>
                      <a:pt x="298" y="150"/>
                    </a:lnTo>
                    <a:lnTo>
                      <a:pt x="304" y="146"/>
                    </a:lnTo>
                    <a:lnTo>
                      <a:pt x="312" y="144"/>
                    </a:lnTo>
                    <a:lnTo>
                      <a:pt x="318" y="144"/>
                    </a:lnTo>
                    <a:lnTo>
                      <a:pt x="324" y="141"/>
                    </a:lnTo>
                    <a:lnTo>
                      <a:pt x="332" y="138"/>
                    </a:lnTo>
                    <a:lnTo>
                      <a:pt x="338" y="136"/>
                    </a:lnTo>
                    <a:lnTo>
                      <a:pt x="344" y="133"/>
                    </a:lnTo>
                    <a:lnTo>
                      <a:pt x="349" y="130"/>
                    </a:lnTo>
                    <a:lnTo>
                      <a:pt x="355" y="127"/>
                    </a:lnTo>
                    <a:lnTo>
                      <a:pt x="361" y="123"/>
                    </a:lnTo>
                    <a:lnTo>
                      <a:pt x="366" y="119"/>
                    </a:lnTo>
                    <a:lnTo>
                      <a:pt x="372" y="117"/>
                    </a:lnTo>
                    <a:lnTo>
                      <a:pt x="375" y="111"/>
                    </a:lnTo>
                    <a:lnTo>
                      <a:pt x="381" y="109"/>
                    </a:lnTo>
                    <a:lnTo>
                      <a:pt x="386" y="103"/>
                    </a:lnTo>
                    <a:lnTo>
                      <a:pt x="389" y="101"/>
                    </a:lnTo>
                    <a:lnTo>
                      <a:pt x="392" y="95"/>
                    </a:lnTo>
                  </a:path>
                </a:pathLst>
              </a:custGeom>
              <a:solidFill>
                <a:srgbClr val="FFD900"/>
              </a:solidFill>
              <a:ln w="12700" cap="rnd">
                <a:solidFill>
                  <a:schemeClr val="tx2"/>
                </a:solidFill>
                <a:round/>
                <a:headEnd/>
                <a:tailEnd/>
              </a:ln>
            </p:spPr>
            <p:txBody>
              <a:bodyPr/>
              <a:lstStyle/>
              <a:p>
                <a:endParaRPr lang="fr-FR"/>
              </a:p>
            </p:txBody>
          </p:sp>
          <p:sp>
            <p:nvSpPr>
              <p:cNvPr id="55455" name="Freeform 121"/>
              <p:cNvSpPr>
                <a:spLocks/>
              </p:cNvSpPr>
              <p:nvPr/>
            </p:nvSpPr>
            <p:spPr bwMode="auto">
              <a:xfrm>
                <a:off x="2786" y="2740"/>
                <a:ext cx="15" cy="58"/>
              </a:xfrm>
              <a:custGeom>
                <a:avLst/>
                <a:gdLst>
                  <a:gd name="T0" fmla="*/ 228 w 14"/>
                  <a:gd name="T1" fmla="*/ 0 h 58"/>
                  <a:gd name="T2" fmla="*/ 228 w 14"/>
                  <a:gd name="T3" fmla="*/ 0 h 58"/>
                  <a:gd name="T4" fmla="*/ 0 w 14"/>
                  <a:gd name="T5" fmla="*/ 57 h 58"/>
                  <a:gd name="T6" fmla="*/ 199 w 14"/>
                  <a:gd name="T7" fmla="*/ 0 h 58"/>
                  <a:gd name="T8" fmla="*/ 228 w 14"/>
                  <a:gd name="T9" fmla="*/ 0 h 58"/>
                  <a:gd name="T10" fmla="*/ 0 60000 65536"/>
                  <a:gd name="T11" fmla="*/ 0 60000 65536"/>
                  <a:gd name="T12" fmla="*/ 0 60000 65536"/>
                  <a:gd name="T13" fmla="*/ 0 60000 65536"/>
                  <a:gd name="T14" fmla="*/ 0 60000 65536"/>
                  <a:gd name="T15" fmla="*/ 0 w 14"/>
                  <a:gd name="T16" fmla="*/ 0 h 58"/>
                  <a:gd name="T17" fmla="*/ 14 w 14"/>
                  <a:gd name="T18" fmla="*/ 58 h 58"/>
                </a:gdLst>
                <a:ahLst/>
                <a:cxnLst>
                  <a:cxn ang="T10">
                    <a:pos x="T0" y="T1"/>
                  </a:cxn>
                  <a:cxn ang="T11">
                    <a:pos x="T2" y="T3"/>
                  </a:cxn>
                  <a:cxn ang="T12">
                    <a:pos x="T4" y="T5"/>
                  </a:cxn>
                  <a:cxn ang="T13">
                    <a:pos x="T6" y="T7"/>
                  </a:cxn>
                  <a:cxn ang="T14">
                    <a:pos x="T8" y="T9"/>
                  </a:cxn>
                </a:cxnLst>
                <a:rect l="T15" t="T16" r="T17" b="T18"/>
                <a:pathLst>
                  <a:path w="14" h="58">
                    <a:moveTo>
                      <a:pt x="13" y="0"/>
                    </a:moveTo>
                    <a:lnTo>
                      <a:pt x="13" y="0"/>
                    </a:lnTo>
                    <a:lnTo>
                      <a:pt x="0" y="57"/>
                    </a:lnTo>
                    <a:lnTo>
                      <a:pt x="11" y="0"/>
                    </a:lnTo>
                    <a:lnTo>
                      <a:pt x="13" y="0"/>
                    </a:lnTo>
                  </a:path>
                </a:pathLst>
              </a:custGeom>
              <a:solidFill>
                <a:srgbClr val="000000"/>
              </a:solidFill>
              <a:ln w="12700" cap="rnd">
                <a:solidFill>
                  <a:schemeClr val="tx2"/>
                </a:solidFill>
                <a:round/>
                <a:headEnd/>
                <a:tailEnd/>
              </a:ln>
            </p:spPr>
            <p:txBody>
              <a:bodyPr/>
              <a:lstStyle/>
              <a:p>
                <a:endParaRPr lang="fr-FR"/>
              </a:p>
            </p:txBody>
          </p:sp>
          <p:sp>
            <p:nvSpPr>
              <p:cNvPr id="55456" name="Freeform 122"/>
              <p:cNvSpPr>
                <a:spLocks/>
              </p:cNvSpPr>
              <p:nvPr/>
            </p:nvSpPr>
            <p:spPr bwMode="auto">
              <a:xfrm>
                <a:off x="2800" y="2720"/>
                <a:ext cx="3" cy="12"/>
              </a:xfrm>
              <a:custGeom>
                <a:avLst/>
                <a:gdLst>
                  <a:gd name="T0" fmla="*/ 2 w 4"/>
                  <a:gd name="T1" fmla="*/ 1 h 12"/>
                  <a:gd name="T2" fmla="*/ 2 w 4"/>
                  <a:gd name="T3" fmla="*/ 3 h 12"/>
                  <a:gd name="T4" fmla="*/ 2 w 4"/>
                  <a:gd name="T5" fmla="*/ 5 h 12"/>
                  <a:gd name="T6" fmla="*/ 2 w 4"/>
                  <a:gd name="T7" fmla="*/ 6 h 12"/>
                  <a:gd name="T8" fmla="*/ 2 w 4"/>
                  <a:gd name="T9" fmla="*/ 8 h 12"/>
                  <a:gd name="T10" fmla="*/ 2 w 4"/>
                  <a:gd name="T11" fmla="*/ 9 h 12"/>
                  <a:gd name="T12" fmla="*/ 2 w 4"/>
                  <a:gd name="T13" fmla="*/ 11 h 12"/>
                  <a:gd name="T14" fmla="*/ 0 w 4"/>
                  <a:gd name="T15" fmla="*/ 11 h 12"/>
                  <a:gd name="T16" fmla="*/ 2 w 4"/>
                  <a:gd name="T17" fmla="*/ 9 h 12"/>
                  <a:gd name="T18" fmla="*/ 2 w 4"/>
                  <a:gd name="T19" fmla="*/ 8 h 12"/>
                  <a:gd name="T20" fmla="*/ 2 w 4"/>
                  <a:gd name="T21" fmla="*/ 6 h 12"/>
                  <a:gd name="T22" fmla="*/ 2 w 4"/>
                  <a:gd name="T23" fmla="*/ 5 h 12"/>
                  <a:gd name="T24" fmla="*/ 2 w 4"/>
                  <a:gd name="T25" fmla="*/ 3 h 12"/>
                  <a:gd name="T26" fmla="*/ 2 w 4"/>
                  <a:gd name="T27" fmla="*/ 1 h 12"/>
                  <a:gd name="T28" fmla="*/ 2 w 4"/>
                  <a:gd name="T29" fmla="*/ 0 h 12"/>
                  <a:gd name="T30" fmla="*/ 2 w 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12"/>
                  <a:gd name="T50" fmla="*/ 4 w 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12">
                    <a:moveTo>
                      <a:pt x="3" y="1"/>
                    </a:moveTo>
                    <a:lnTo>
                      <a:pt x="3" y="3"/>
                    </a:lnTo>
                    <a:lnTo>
                      <a:pt x="3" y="5"/>
                    </a:lnTo>
                    <a:lnTo>
                      <a:pt x="3" y="6"/>
                    </a:lnTo>
                    <a:lnTo>
                      <a:pt x="3" y="8"/>
                    </a:lnTo>
                    <a:lnTo>
                      <a:pt x="2" y="9"/>
                    </a:lnTo>
                    <a:lnTo>
                      <a:pt x="2" y="11"/>
                    </a:lnTo>
                    <a:lnTo>
                      <a:pt x="0" y="11"/>
                    </a:lnTo>
                    <a:lnTo>
                      <a:pt x="2" y="9"/>
                    </a:lnTo>
                    <a:lnTo>
                      <a:pt x="2" y="8"/>
                    </a:lnTo>
                    <a:lnTo>
                      <a:pt x="2" y="6"/>
                    </a:lnTo>
                    <a:lnTo>
                      <a:pt x="2" y="5"/>
                    </a:lnTo>
                    <a:lnTo>
                      <a:pt x="2" y="3"/>
                    </a:lnTo>
                    <a:lnTo>
                      <a:pt x="2" y="1"/>
                    </a:lnTo>
                    <a:lnTo>
                      <a:pt x="3" y="0"/>
                    </a:lnTo>
                    <a:lnTo>
                      <a:pt x="3" y="1"/>
                    </a:lnTo>
                  </a:path>
                </a:pathLst>
              </a:custGeom>
              <a:solidFill>
                <a:srgbClr val="000000"/>
              </a:solidFill>
              <a:ln w="12700" cap="rnd">
                <a:solidFill>
                  <a:schemeClr val="tx2"/>
                </a:solidFill>
                <a:round/>
                <a:headEnd/>
                <a:tailEnd/>
              </a:ln>
            </p:spPr>
            <p:txBody>
              <a:bodyPr/>
              <a:lstStyle/>
              <a:p>
                <a:endParaRPr lang="fr-FR"/>
              </a:p>
            </p:txBody>
          </p:sp>
          <p:sp>
            <p:nvSpPr>
              <p:cNvPr id="55457" name="Freeform 123"/>
              <p:cNvSpPr>
                <a:spLocks/>
              </p:cNvSpPr>
              <p:nvPr/>
            </p:nvSpPr>
            <p:spPr bwMode="auto">
              <a:xfrm>
                <a:off x="2800" y="2705"/>
                <a:ext cx="7" cy="10"/>
              </a:xfrm>
              <a:custGeom>
                <a:avLst/>
                <a:gdLst>
                  <a:gd name="T0" fmla="*/ 0 w 8"/>
                  <a:gd name="T1" fmla="*/ 0 h 9"/>
                  <a:gd name="T2" fmla="*/ 4 w 8"/>
                  <a:gd name="T3" fmla="*/ 0 h 9"/>
                  <a:gd name="T4" fmla="*/ 4 w 8"/>
                  <a:gd name="T5" fmla="*/ 643 h 9"/>
                  <a:gd name="T6" fmla="*/ 0 w 8"/>
                  <a:gd name="T7" fmla="*/ 643 h 9"/>
                  <a:gd name="T8" fmla="*/ 0 w 8"/>
                  <a:gd name="T9" fmla="*/ 0 h 9"/>
                  <a:gd name="T10" fmla="*/ 4 w 8"/>
                  <a:gd name="T11" fmla="*/ 0 h 9"/>
                  <a:gd name="T12" fmla="*/ 0 w 8"/>
                  <a:gd name="T13" fmla="*/ 0 h 9"/>
                  <a:gd name="T14" fmla="*/ 4 w 8"/>
                  <a:gd name="T15" fmla="*/ 0 h 9"/>
                  <a:gd name="T16" fmla="*/ 0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0"/>
                    </a:moveTo>
                    <a:lnTo>
                      <a:pt x="7" y="0"/>
                    </a:lnTo>
                    <a:lnTo>
                      <a:pt x="7" y="8"/>
                    </a:lnTo>
                    <a:lnTo>
                      <a:pt x="0" y="8"/>
                    </a:lnTo>
                    <a:lnTo>
                      <a:pt x="0" y="0"/>
                    </a:lnTo>
                    <a:lnTo>
                      <a:pt x="7" y="0"/>
                    </a:lnTo>
                    <a:lnTo>
                      <a:pt x="0" y="0"/>
                    </a:lnTo>
                    <a:lnTo>
                      <a:pt x="7" y="0"/>
                    </a:lnTo>
                    <a:lnTo>
                      <a:pt x="0" y="0"/>
                    </a:lnTo>
                  </a:path>
                </a:pathLst>
              </a:custGeom>
              <a:solidFill>
                <a:srgbClr val="000000"/>
              </a:solidFill>
              <a:ln w="12700" cap="rnd">
                <a:solidFill>
                  <a:schemeClr val="tx2"/>
                </a:solidFill>
                <a:round/>
                <a:headEnd/>
                <a:tailEnd/>
              </a:ln>
            </p:spPr>
            <p:txBody>
              <a:bodyPr/>
              <a:lstStyle/>
              <a:p>
                <a:endParaRPr lang="fr-FR"/>
              </a:p>
            </p:txBody>
          </p:sp>
          <p:sp>
            <p:nvSpPr>
              <p:cNvPr id="55458" name="Freeform 124"/>
              <p:cNvSpPr>
                <a:spLocks/>
              </p:cNvSpPr>
              <p:nvPr/>
            </p:nvSpPr>
            <p:spPr bwMode="auto">
              <a:xfrm>
                <a:off x="2727" y="2705"/>
                <a:ext cx="76" cy="72"/>
              </a:xfrm>
              <a:custGeom>
                <a:avLst/>
                <a:gdLst>
                  <a:gd name="T0" fmla="*/ 3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5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5 w 76"/>
                  <a:gd name="T47" fmla="*/ 31 h 72"/>
                  <a:gd name="T48" fmla="*/ 60 w 76"/>
                  <a:gd name="T49" fmla="*/ 35 h 72"/>
                  <a:gd name="T50" fmla="*/ 57 w 76"/>
                  <a:gd name="T51" fmla="*/ 38 h 72"/>
                  <a:gd name="T52" fmla="*/ 53 w 76"/>
                  <a:gd name="T53" fmla="*/ 43 h 72"/>
                  <a:gd name="T54" fmla="*/ 47 w 76"/>
                  <a:gd name="T55" fmla="*/ 48 h 72"/>
                  <a:gd name="T56" fmla="*/ 39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3 w 76"/>
                  <a:gd name="T71" fmla="*/ 71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3" y="71"/>
                    </a:moveTo>
                    <a:lnTo>
                      <a:pt x="11" y="66"/>
                    </a:lnTo>
                    <a:lnTo>
                      <a:pt x="18" y="64"/>
                    </a:lnTo>
                    <a:lnTo>
                      <a:pt x="26" y="58"/>
                    </a:lnTo>
                    <a:lnTo>
                      <a:pt x="34" y="56"/>
                    </a:lnTo>
                    <a:lnTo>
                      <a:pt x="39" y="51"/>
                    </a:lnTo>
                    <a:lnTo>
                      <a:pt x="44" y="46"/>
                    </a:lnTo>
                    <a:lnTo>
                      <a:pt x="49" y="43"/>
                    </a:lnTo>
                    <a:lnTo>
                      <a:pt x="55" y="38"/>
                    </a:lnTo>
                    <a:lnTo>
                      <a:pt x="60" y="33"/>
                    </a:lnTo>
                    <a:lnTo>
                      <a:pt x="62" y="28"/>
                    </a:lnTo>
                    <a:lnTo>
                      <a:pt x="65"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5" y="31"/>
                    </a:lnTo>
                    <a:lnTo>
                      <a:pt x="60" y="35"/>
                    </a:lnTo>
                    <a:lnTo>
                      <a:pt x="57" y="38"/>
                    </a:lnTo>
                    <a:lnTo>
                      <a:pt x="53" y="43"/>
                    </a:lnTo>
                    <a:lnTo>
                      <a:pt x="47" y="48"/>
                    </a:lnTo>
                    <a:lnTo>
                      <a:pt x="39" y="53"/>
                    </a:lnTo>
                    <a:lnTo>
                      <a:pt x="34" y="56"/>
                    </a:lnTo>
                    <a:lnTo>
                      <a:pt x="26" y="60"/>
                    </a:lnTo>
                    <a:lnTo>
                      <a:pt x="18" y="66"/>
                    </a:lnTo>
                    <a:lnTo>
                      <a:pt x="11" y="69"/>
                    </a:lnTo>
                    <a:lnTo>
                      <a:pt x="3" y="71"/>
                    </a:lnTo>
                    <a:lnTo>
                      <a:pt x="0" y="71"/>
                    </a:lnTo>
                    <a:lnTo>
                      <a:pt x="3" y="71"/>
                    </a:lnTo>
                  </a:path>
                </a:pathLst>
              </a:custGeom>
              <a:solidFill>
                <a:srgbClr val="000000"/>
              </a:solidFill>
              <a:ln w="12700" cap="rnd">
                <a:solidFill>
                  <a:schemeClr val="tx2"/>
                </a:solidFill>
                <a:round/>
                <a:headEnd/>
                <a:tailEnd/>
              </a:ln>
            </p:spPr>
            <p:txBody>
              <a:bodyPr/>
              <a:lstStyle/>
              <a:p>
                <a:endParaRPr lang="fr-FR"/>
              </a:p>
            </p:txBody>
          </p:sp>
          <p:sp>
            <p:nvSpPr>
              <p:cNvPr id="55459" name="Freeform 125"/>
              <p:cNvSpPr>
                <a:spLocks/>
              </p:cNvSpPr>
              <p:nvPr/>
            </p:nvSpPr>
            <p:spPr bwMode="auto">
              <a:xfrm>
                <a:off x="2511" y="2787"/>
                <a:ext cx="211" cy="15"/>
              </a:xfrm>
              <a:custGeom>
                <a:avLst/>
                <a:gdLst>
                  <a:gd name="T0" fmla="*/ 9 w 211"/>
                  <a:gd name="T1" fmla="*/ 162 h 14"/>
                  <a:gd name="T2" fmla="*/ 23 w 211"/>
                  <a:gd name="T3" fmla="*/ 186 h 14"/>
                  <a:gd name="T4" fmla="*/ 37 w 211"/>
                  <a:gd name="T5" fmla="*/ 213 h 14"/>
                  <a:gd name="T6" fmla="*/ 50 w 211"/>
                  <a:gd name="T7" fmla="*/ 213 h 14"/>
                  <a:gd name="T8" fmla="*/ 64 w 211"/>
                  <a:gd name="T9" fmla="*/ 228 h 14"/>
                  <a:gd name="T10" fmla="*/ 78 w 211"/>
                  <a:gd name="T11" fmla="*/ 228 h 14"/>
                  <a:gd name="T12" fmla="*/ 92 w 211"/>
                  <a:gd name="T13" fmla="*/ 228 h 14"/>
                  <a:gd name="T14" fmla="*/ 108 w 211"/>
                  <a:gd name="T15" fmla="*/ 213 h 14"/>
                  <a:gd name="T16" fmla="*/ 122 w 211"/>
                  <a:gd name="T17" fmla="*/ 213 h 14"/>
                  <a:gd name="T18" fmla="*/ 133 w 211"/>
                  <a:gd name="T19" fmla="*/ 186 h 14"/>
                  <a:gd name="T20" fmla="*/ 147 w 211"/>
                  <a:gd name="T21" fmla="*/ 186 h 14"/>
                  <a:gd name="T22" fmla="*/ 161 w 211"/>
                  <a:gd name="T23" fmla="*/ 162 h 14"/>
                  <a:gd name="T24" fmla="*/ 171 w 211"/>
                  <a:gd name="T25" fmla="*/ 151 h 14"/>
                  <a:gd name="T26" fmla="*/ 185 w 211"/>
                  <a:gd name="T27" fmla="*/ 5 h 14"/>
                  <a:gd name="T28" fmla="*/ 193 w 211"/>
                  <a:gd name="T29" fmla="*/ 3 h 14"/>
                  <a:gd name="T30" fmla="*/ 204 w 211"/>
                  <a:gd name="T31" fmla="*/ 0 h 14"/>
                  <a:gd name="T32" fmla="*/ 204 w 211"/>
                  <a:gd name="T33" fmla="*/ 1 h 14"/>
                  <a:gd name="T34" fmla="*/ 196 w 211"/>
                  <a:gd name="T35" fmla="*/ 3 h 14"/>
                  <a:gd name="T36" fmla="*/ 185 w 211"/>
                  <a:gd name="T37" fmla="*/ 151 h 14"/>
                  <a:gd name="T38" fmla="*/ 174 w 211"/>
                  <a:gd name="T39" fmla="*/ 162 h 14"/>
                  <a:gd name="T40" fmla="*/ 161 w 211"/>
                  <a:gd name="T41" fmla="*/ 186 h 14"/>
                  <a:gd name="T42" fmla="*/ 147 w 211"/>
                  <a:gd name="T43" fmla="*/ 186 h 14"/>
                  <a:gd name="T44" fmla="*/ 135 w 211"/>
                  <a:gd name="T45" fmla="*/ 213 h 14"/>
                  <a:gd name="T46" fmla="*/ 122 w 211"/>
                  <a:gd name="T47" fmla="*/ 228 h 14"/>
                  <a:gd name="T48" fmla="*/ 108 w 211"/>
                  <a:gd name="T49" fmla="*/ 228 h 14"/>
                  <a:gd name="T50" fmla="*/ 92 w 211"/>
                  <a:gd name="T51" fmla="*/ 228 h 14"/>
                  <a:gd name="T52" fmla="*/ 78 w 211"/>
                  <a:gd name="T53" fmla="*/ 228 h 14"/>
                  <a:gd name="T54" fmla="*/ 64 w 211"/>
                  <a:gd name="T55" fmla="*/ 228 h 14"/>
                  <a:gd name="T56" fmla="*/ 50 w 211"/>
                  <a:gd name="T57" fmla="*/ 228 h 14"/>
                  <a:gd name="T58" fmla="*/ 37 w 211"/>
                  <a:gd name="T59" fmla="*/ 213 h 14"/>
                  <a:gd name="T60" fmla="*/ 23 w 211"/>
                  <a:gd name="T61" fmla="*/ 213 h 14"/>
                  <a:gd name="T62" fmla="*/ 9 w 211"/>
                  <a:gd name="T63" fmla="*/ 186 h 14"/>
                  <a:gd name="T64" fmla="*/ 0 w 211"/>
                  <a:gd name="T65" fmla="*/ 16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14"/>
                  <a:gd name="T101" fmla="*/ 211 w 211"/>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14">
                    <a:moveTo>
                      <a:pt x="3" y="8"/>
                    </a:moveTo>
                    <a:lnTo>
                      <a:pt x="9" y="8"/>
                    </a:lnTo>
                    <a:lnTo>
                      <a:pt x="14" y="10"/>
                    </a:lnTo>
                    <a:lnTo>
                      <a:pt x="23" y="10"/>
                    </a:lnTo>
                    <a:lnTo>
                      <a:pt x="28" y="10"/>
                    </a:lnTo>
                    <a:lnTo>
                      <a:pt x="37" y="12"/>
                    </a:lnTo>
                    <a:lnTo>
                      <a:pt x="41" y="12"/>
                    </a:lnTo>
                    <a:lnTo>
                      <a:pt x="50" y="12"/>
                    </a:lnTo>
                    <a:lnTo>
                      <a:pt x="55" y="12"/>
                    </a:lnTo>
                    <a:lnTo>
                      <a:pt x="64" y="13"/>
                    </a:lnTo>
                    <a:lnTo>
                      <a:pt x="72" y="13"/>
                    </a:lnTo>
                    <a:lnTo>
                      <a:pt x="78" y="13"/>
                    </a:lnTo>
                    <a:lnTo>
                      <a:pt x="86" y="13"/>
                    </a:lnTo>
                    <a:lnTo>
                      <a:pt x="92" y="13"/>
                    </a:lnTo>
                    <a:lnTo>
                      <a:pt x="100" y="13"/>
                    </a:lnTo>
                    <a:lnTo>
                      <a:pt x="108" y="12"/>
                    </a:lnTo>
                    <a:lnTo>
                      <a:pt x="114" y="12"/>
                    </a:lnTo>
                    <a:lnTo>
                      <a:pt x="122" y="12"/>
                    </a:lnTo>
                    <a:lnTo>
                      <a:pt x="127" y="12"/>
                    </a:lnTo>
                    <a:lnTo>
                      <a:pt x="133" y="10"/>
                    </a:lnTo>
                    <a:lnTo>
                      <a:pt x="141" y="10"/>
                    </a:lnTo>
                    <a:lnTo>
                      <a:pt x="147" y="10"/>
                    </a:lnTo>
                    <a:lnTo>
                      <a:pt x="155" y="8"/>
                    </a:lnTo>
                    <a:lnTo>
                      <a:pt x="161" y="8"/>
                    </a:lnTo>
                    <a:lnTo>
                      <a:pt x="165" y="7"/>
                    </a:lnTo>
                    <a:lnTo>
                      <a:pt x="171" y="7"/>
                    </a:lnTo>
                    <a:lnTo>
                      <a:pt x="177" y="7"/>
                    </a:lnTo>
                    <a:lnTo>
                      <a:pt x="185" y="5"/>
                    </a:lnTo>
                    <a:lnTo>
                      <a:pt x="190" y="3"/>
                    </a:lnTo>
                    <a:lnTo>
                      <a:pt x="193" y="3"/>
                    </a:lnTo>
                    <a:lnTo>
                      <a:pt x="199" y="1"/>
                    </a:lnTo>
                    <a:lnTo>
                      <a:pt x="204" y="0"/>
                    </a:lnTo>
                    <a:lnTo>
                      <a:pt x="210" y="0"/>
                    </a:lnTo>
                    <a:lnTo>
                      <a:pt x="204" y="1"/>
                    </a:lnTo>
                    <a:lnTo>
                      <a:pt x="199" y="3"/>
                    </a:lnTo>
                    <a:lnTo>
                      <a:pt x="196" y="3"/>
                    </a:lnTo>
                    <a:lnTo>
                      <a:pt x="190" y="5"/>
                    </a:lnTo>
                    <a:lnTo>
                      <a:pt x="185" y="7"/>
                    </a:lnTo>
                    <a:lnTo>
                      <a:pt x="179" y="7"/>
                    </a:lnTo>
                    <a:lnTo>
                      <a:pt x="174" y="8"/>
                    </a:lnTo>
                    <a:lnTo>
                      <a:pt x="165" y="8"/>
                    </a:lnTo>
                    <a:lnTo>
                      <a:pt x="161" y="10"/>
                    </a:lnTo>
                    <a:lnTo>
                      <a:pt x="155" y="10"/>
                    </a:lnTo>
                    <a:lnTo>
                      <a:pt x="147" y="10"/>
                    </a:lnTo>
                    <a:lnTo>
                      <a:pt x="141" y="12"/>
                    </a:lnTo>
                    <a:lnTo>
                      <a:pt x="135" y="12"/>
                    </a:lnTo>
                    <a:lnTo>
                      <a:pt x="127" y="12"/>
                    </a:lnTo>
                    <a:lnTo>
                      <a:pt x="122" y="13"/>
                    </a:lnTo>
                    <a:lnTo>
                      <a:pt x="114" y="13"/>
                    </a:lnTo>
                    <a:lnTo>
                      <a:pt x="108" y="13"/>
                    </a:lnTo>
                    <a:lnTo>
                      <a:pt x="100" y="13"/>
                    </a:lnTo>
                    <a:lnTo>
                      <a:pt x="92" y="13"/>
                    </a:lnTo>
                    <a:lnTo>
                      <a:pt x="86" y="13"/>
                    </a:lnTo>
                    <a:lnTo>
                      <a:pt x="78" y="13"/>
                    </a:lnTo>
                    <a:lnTo>
                      <a:pt x="72" y="13"/>
                    </a:lnTo>
                    <a:lnTo>
                      <a:pt x="64" y="13"/>
                    </a:lnTo>
                    <a:lnTo>
                      <a:pt x="55" y="13"/>
                    </a:lnTo>
                    <a:lnTo>
                      <a:pt x="50" y="13"/>
                    </a:lnTo>
                    <a:lnTo>
                      <a:pt x="41" y="13"/>
                    </a:lnTo>
                    <a:lnTo>
                      <a:pt x="37" y="12"/>
                    </a:lnTo>
                    <a:lnTo>
                      <a:pt x="28" y="12"/>
                    </a:lnTo>
                    <a:lnTo>
                      <a:pt x="23" y="12"/>
                    </a:lnTo>
                    <a:lnTo>
                      <a:pt x="14" y="10"/>
                    </a:lnTo>
                    <a:lnTo>
                      <a:pt x="9" y="10"/>
                    </a:lnTo>
                    <a:lnTo>
                      <a:pt x="3" y="8"/>
                    </a:lnTo>
                    <a:lnTo>
                      <a:pt x="0" y="8"/>
                    </a:lnTo>
                    <a:lnTo>
                      <a:pt x="3" y="8"/>
                    </a:lnTo>
                  </a:path>
                </a:pathLst>
              </a:custGeom>
              <a:solidFill>
                <a:srgbClr val="000000"/>
              </a:solidFill>
              <a:ln w="12700" cap="rnd">
                <a:solidFill>
                  <a:schemeClr val="tx2"/>
                </a:solidFill>
                <a:round/>
                <a:headEnd/>
                <a:tailEnd/>
              </a:ln>
            </p:spPr>
            <p:txBody>
              <a:bodyPr/>
              <a:lstStyle/>
              <a:p>
                <a:endParaRPr lang="fr-FR"/>
              </a:p>
            </p:txBody>
          </p:sp>
          <p:sp>
            <p:nvSpPr>
              <p:cNvPr id="55460" name="Freeform 126"/>
              <p:cNvSpPr>
                <a:spLocks/>
              </p:cNvSpPr>
              <p:nvPr/>
            </p:nvSpPr>
            <p:spPr bwMode="auto">
              <a:xfrm>
                <a:off x="2385" y="2705"/>
                <a:ext cx="121" cy="87"/>
              </a:xfrm>
              <a:custGeom>
                <a:avLst/>
                <a:gdLst>
                  <a:gd name="T0" fmla="*/ 0 w 121"/>
                  <a:gd name="T1" fmla="*/ 0 h 87"/>
                  <a:gd name="T2" fmla="*/ 2 w 121"/>
                  <a:gd name="T3" fmla="*/ 0 h 87"/>
                  <a:gd name="T4" fmla="*/ 2 w 121"/>
                  <a:gd name="T5" fmla="*/ 10 h 87"/>
                  <a:gd name="T6" fmla="*/ 8 w 121"/>
                  <a:gd name="T7" fmla="*/ 19 h 87"/>
                  <a:gd name="T8" fmla="*/ 10 w 121"/>
                  <a:gd name="T9" fmla="*/ 26 h 87"/>
                  <a:gd name="T10" fmla="*/ 16 w 121"/>
                  <a:gd name="T11" fmla="*/ 34 h 87"/>
                  <a:gd name="T12" fmla="*/ 23 w 121"/>
                  <a:gd name="T13" fmla="*/ 41 h 87"/>
                  <a:gd name="T14" fmla="*/ 32 w 121"/>
                  <a:gd name="T15" fmla="*/ 49 h 87"/>
                  <a:gd name="T16" fmla="*/ 40 w 121"/>
                  <a:gd name="T17" fmla="*/ 54 h 87"/>
                  <a:gd name="T18" fmla="*/ 50 w 121"/>
                  <a:gd name="T19" fmla="*/ 60 h 87"/>
                  <a:gd name="T20" fmla="*/ 59 w 121"/>
                  <a:gd name="T21" fmla="*/ 65 h 87"/>
                  <a:gd name="T22" fmla="*/ 69 w 121"/>
                  <a:gd name="T23" fmla="*/ 67 h 87"/>
                  <a:gd name="T24" fmla="*/ 77 w 121"/>
                  <a:gd name="T25" fmla="*/ 73 h 87"/>
                  <a:gd name="T26" fmla="*/ 88 w 121"/>
                  <a:gd name="T27" fmla="*/ 75 h 87"/>
                  <a:gd name="T28" fmla="*/ 96 w 121"/>
                  <a:gd name="T29" fmla="*/ 81 h 87"/>
                  <a:gd name="T30" fmla="*/ 107 w 121"/>
                  <a:gd name="T31" fmla="*/ 84 h 87"/>
                  <a:gd name="T32" fmla="*/ 112 w 121"/>
                  <a:gd name="T33" fmla="*/ 84 h 87"/>
                  <a:gd name="T34" fmla="*/ 120 w 121"/>
                  <a:gd name="T35" fmla="*/ 86 h 87"/>
                  <a:gd name="T36" fmla="*/ 112 w 121"/>
                  <a:gd name="T37" fmla="*/ 86 h 87"/>
                  <a:gd name="T38" fmla="*/ 103 w 121"/>
                  <a:gd name="T39" fmla="*/ 84 h 87"/>
                  <a:gd name="T40" fmla="*/ 96 w 121"/>
                  <a:gd name="T41" fmla="*/ 81 h 87"/>
                  <a:gd name="T42" fmla="*/ 88 w 121"/>
                  <a:gd name="T43" fmla="*/ 78 h 87"/>
                  <a:gd name="T44" fmla="*/ 77 w 121"/>
                  <a:gd name="T45" fmla="*/ 75 h 87"/>
                  <a:gd name="T46" fmla="*/ 69 w 121"/>
                  <a:gd name="T47" fmla="*/ 71 h 87"/>
                  <a:gd name="T48" fmla="*/ 59 w 121"/>
                  <a:gd name="T49" fmla="*/ 67 h 87"/>
                  <a:gd name="T50" fmla="*/ 48 w 121"/>
                  <a:gd name="T51" fmla="*/ 62 h 87"/>
                  <a:gd name="T52" fmla="*/ 40 w 121"/>
                  <a:gd name="T53" fmla="*/ 54 h 87"/>
                  <a:gd name="T54" fmla="*/ 29 w 121"/>
                  <a:gd name="T55" fmla="*/ 49 h 87"/>
                  <a:gd name="T56" fmla="*/ 21 w 121"/>
                  <a:gd name="T57" fmla="*/ 41 h 87"/>
                  <a:gd name="T58" fmla="*/ 16 w 121"/>
                  <a:gd name="T59" fmla="*/ 36 h 87"/>
                  <a:gd name="T60" fmla="*/ 10 w 121"/>
                  <a:gd name="T61" fmla="*/ 28 h 87"/>
                  <a:gd name="T62" fmla="*/ 6 w 121"/>
                  <a:gd name="T63" fmla="*/ 19 h 87"/>
                  <a:gd name="T64" fmla="*/ 2 w 121"/>
                  <a:gd name="T65" fmla="*/ 10 h 87"/>
                  <a:gd name="T66" fmla="*/ 0 w 121"/>
                  <a:gd name="T67" fmla="*/ 0 h 87"/>
                  <a:gd name="T68" fmla="*/ 2 w 121"/>
                  <a:gd name="T69" fmla="*/ 0 h 87"/>
                  <a:gd name="T70" fmla="*/ 0 w 121"/>
                  <a:gd name="T71" fmla="*/ 0 h 87"/>
                  <a:gd name="T72" fmla="*/ 2 w 121"/>
                  <a:gd name="T73" fmla="*/ 0 h 87"/>
                  <a:gd name="T74" fmla="*/ 0 w 121"/>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7"/>
                  <a:gd name="T116" fmla="*/ 121 w 121"/>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7">
                    <a:moveTo>
                      <a:pt x="0" y="0"/>
                    </a:moveTo>
                    <a:lnTo>
                      <a:pt x="2" y="0"/>
                    </a:lnTo>
                    <a:lnTo>
                      <a:pt x="2" y="10"/>
                    </a:lnTo>
                    <a:lnTo>
                      <a:pt x="8" y="19"/>
                    </a:lnTo>
                    <a:lnTo>
                      <a:pt x="10" y="26"/>
                    </a:lnTo>
                    <a:lnTo>
                      <a:pt x="16" y="34"/>
                    </a:lnTo>
                    <a:lnTo>
                      <a:pt x="23" y="41"/>
                    </a:lnTo>
                    <a:lnTo>
                      <a:pt x="32" y="49"/>
                    </a:lnTo>
                    <a:lnTo>
                      <a:pt x="40" y="54"/>
                    </a:lnTo>
                    <a:lnTo>
                      <a:pt x="50" y="60"/>
                    </a:lnTo>
                    <a:lnTo>
                      <a:pt x="59" y="65"/>
                    </a:lnTo>
                    <a:lnTo>
                      <a:pt x="69" y="67"/>
                    </a:lnTo>
                    <a:lnTo>
                      <a:pt x="77" y="73"/>
                    </a:lnTo>
                    <a:lnTo>
                      <a:pt x="88" y="75"/>
                    </a:lnTo>
                    <a:lnTo>
                      <a:pt x="96" y="81"/>
                    </a:lnTo>
                    <a:lnTo>
                      <a:pt x="107" y="84"/>
                    </a:lnTo>
                    <a:lnTo>
                      <a:pt x="112" y="84"/>
                    </a:lnTo>
                    <a:lnTo>
                      <a:pt x="120" y="86"/>
                    </a:lnTo>
                    <a:lnTo>
                      <a:pt x="112" y="86"/>
                    </a:lnTo>
                    <a:lnTo>
                      <a:pt x="103" y="84"/>
                    </a:lnTo>
                    <a:lnTo>
                      <a:pt x="96" y="81"/>
                    </a:lnTo>
                    <a:lnTo>
                      <a:pt x="88" y="78"/>
                    </a:lnTo>
                    <a:lnTo>
                      <a:pt x="77" y="75"/>
                    </a:lnTo>
                    <a:lnTo>
                      <a:pt x="69" y="71"/>
                    </a:lnTo>
                    <a:lnTo>
                      <a:pt x="59" y="67"/>
                    </a:lnTo>
                    <a:lnTo>
                      <a:pt x="48" y="62"/>
                    </a:lnTo>
                    <a:lnTo>
                      <a:pt x="40" y="54"/>
                    </a:lnTo>
                    <a:lnTo>
                      <a:pt x="29" y="49"/>
                    </a:lnTo>
                    <a:lnTo>
                      <a:pt x="21" y="41"/>
                    </a:lnTo>
                    <a:lnTo>
                      <a:pt x="16" y="36"/>
                    </a:lnTo>
                    <a:lnTo>
                      <a:pt x="10" y="28"/>
                    </a:lnTo>
                    <a:lnTo>
                      <a:pt x="6" y="19"/>
                    </a:lnTo>
                    <a:lnTo>
                      <a:pt x="2" y="10"/>
                    </a:lnTo>
                    <a:lnTo>
                      <a:pt x="0" y="0"/>
                    </a:lnTo>
                    <a:lnTo>
                      <a:pt x="2" y="0"/>
                    </a:lnTo>
                    <a:lnTo>
                      <a:pt x="0" y="0"/>
                    </a:lnTo>
                    <a:lnTo>
                      <a:pt x="2" y="0"/>
                    </a:lnTo>
                    <a:lnTo>
                      <a:pt x="0" y="0"/>
                    </a:lnTo>
                  </a:path>
                </a:pathLst>
              </a:custGeom>
              <a:solidFill>
                <a:srgbClr val="000000"/>
              </a:solidFill>
              <a:ln w="12700" cap="rnd">
                <a:solidFill>
                  <a:schemeClr val="tx2"/>
                </a:solidFill>
                <a:round/>
                <a:headEnd/>
                <a:tailEnd/>
              </a:ln>
            </p:spPr>
            <p:txBody>
              <a:bodyPr/>
              <a:lstStyle/>
              <a:p>
                <a:endParaRPr lang="fr-FR"/>
              </a:p>
            </p:txBody>
          </p:sp>
          <p:sp>
            <p:nvSpPr>
              <p:cNvPr id="55461" name="Freeform 127"/>
              <p:cNvSpPr>
                <a:spLocks/>
              </p:cNvSpPr>
              <p:nvPr/>
            </p:nvSpPr>
            <p:spPr bwMode="auto">
              <a:xfrm>
                <a:off x="2378" y="2705"/>
                <a:ext cx="6" cy="10"/>
              </a:xfrm>
              <a:custGeom>
                <a:avLst/>
                <a:gdLst>
                  <a:gd name="T0" fmla="*/ 0 w 8"/>
                  <a:gd name="T1" fmla="*/ 643 h 9"/>
                  <a:gd name="T2" fmla="*/ 0 w 8"/>
                  <a:gd name="T3" fmla="*/ 0 h 9"/>
                  <a:gd name="T4" fmla="*/ 2 w 8"/>
                  <a:gd name="T5" fmla="*/ 0 h 9"/>
                  <a:gd name="T6" fmla="*/ 2 w 8"/>
                  <a:gd name="T7" fmla="*/ 643 h 9"/>
                  <a:gd name="T8" fmla="*/ 0 w 8"/>
                  <a:gd name="T9" fmla="*/ 64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8"/>
                    </a:moveTo>
                    <a:lnTo>
                      <a:pt x="0" y="0"/>
                    </a:lnTo>
                    <a:lnTo>
                      <a:pt x="7" y="0"/>
                    </a:lnTo>
                    <a:lnTo>
                      <a:pt x="7" y="8"/>
                    </a:lnTo>
                    <a:lnTo>
                      <a:pt x="0" y="8"/>
                    </a:lnTo>
                  </a:path>
                </a:pathLst>
              </a:custGeom>
              <a:solidFill>
                <a:srgbClr val="000000"/>
              </a:solidFill>
              <a:ln w="12700" cap="rnd">
                <a:solidFill>
                  <a:schemeClr val="tx2"/>
                </a:solidFill>
                <a:round/>
                <a:headEnd/>
                <a:tailEnd/>
              </a:ln>
            </p:spPr>
            <p:txBody>
              <a:bodyPr/>
              <a:lstStyle/>
              <a:p>
                <a:endParaRPr lang="fr-FR"/>
              </a:p>
            </p:txBody>
          </p:sp>
          <p:sp>
            <p:nvSpPr>
              <p:cNvPr id="55462" name="Freeform 128"/>
              <p:cNvSpPr>
                <a:spLocks/>
              </p:cNvSpPr>
              <p:nvPr/>
            </p:nvSpPr>
            <p:spPr bwMode="auto">
              <a:xfrm>
                <a:off x="2382" y="2722"/>
                <a:ext cx="2" cy="12"/>
              </a:xfrm>
              <a:custGeom>
                <a:avLst/>
                <a:gdLst>
                  <a:gd name="T0" fmla="*/ 1 w 4"/>
                  <a:gd name="T1" fmla="*/ 10 h 12"/>
                  <a:gd name="T2" fmla="*/ 1 w 4"/>
                  <a:gd name="T3" fmla="*/ 8 h 12"/>
                  <a:gd name="T4" fmla="*/ 0 w 4"/>
                  <a:gd name="T5" fmla="*/ 8 h 12"/>
                  <a:gd name="T6" fmla="*/ 0 w 4"/>
                  <a:gd name="T7" fmla="*/ 6 h 12"/>
                  <a:gd name="T8" fmla="*/ 0 w 4"/>
                  <a:gd name="T9" fmla="*/ 5 h 12"/>
                  <a:gd name="T10" fmla="*/ 0 w 4"/>
                  <a:gd name="T11" fmla="*/ 3 h 12"/>
                  <a:gd name="T12" fmla="*/ 0 w 4"/>
                  <a:gd name="T13" fmla="*/ 2 h 12"/>
                  <a:gd name="T14" fmla="*/ 0 w 4"/>
                  <a:gd name="T15" fmla="*/ 0 h 12"/>
                  <a:gd name="T16" fmla="*/ 1 w 4"/>
                  <a:gd name="T17" fmla="*/ 0 h 12"/>
                  <a:gd name="T18" fmla="*/ 1 w 4"/>
                  <a:gd name="T19" fmla="*/ 2 h 12"/>
                  <a:gd name="T20" fmla="*/ 1 w 4"/>
                  <a:gd name="T21" fmla="*/ 3 h 12"/>
                  <a:gd name="T22" fmla="*/ 1 w 4"/>
                  <a:gd name="T23" fmla="*/ 5 h 12"/>
                  <a:gd name="T24" fmla="*/ 1 w 4"/>
                  <a:gd name="T25" fmla="*/ 6 h 12"/>
                  <a:gd name="T26" fmla="*/ 1 w 4"/>
                  <a:gd name="T27" fmla="*/ 8 h 12"/>
                  <a:gd name="T28" fmla="*/ 1 w 4"/>
                  <a:gd name="T29" fmla="*/ 10 h 12"/>
                  <a:gd name="T30" fmla="*/ 1 w 4"/>
                  <a:gd name="T31" fmla="*/ 10 h 12"/>
                  <a:gd name="T32" fmla="*/ 1 w 4"/>
                  <a:gd name="T33" fmla="*/ 11 h 12"/>
                  <a:gd name="T34" fmla="*/ 1 w 4"/>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12"/>
                  <a:gd name="T56" fmla="*/ 4 w 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12">
                    <a:moveTo>
                      <a:pt x="1" y="10"/>
                    </a:moveTo>
                    <a:lnTo>
                      <a:pt x="1" y="8"/>
                    </a:lnTo>
                    <a:lnTo>
                      <a:pt x="0" y="8"/>
                    </a:lnTo>
                    <a:lnTo>
                      <a:pt x="0" y="6"/>
                    </a:lnTo>
                    <a:lnTo>
                      <a:pt x="0" y="5"/>
                    </a:lnTo>
                    <a:lnTo>
                      <a:pt x="0" y="3"/>
                    </a:lnTo>
                    <a:lnTo>
                      <a:pt x="0" y="2"/>
                    </a:lnTo>
                    <a:lnTo>
                      <a:pt x="0" y="0"/>
                    </a:lnTo>
                    <a:lnTo>
                      <a:pt x="1" y="0"/>
                    </a:lnTo>
                    <a:lnTo>
                      <a:pt x="1" y="2"/>
                    </a:lnTo>
                    <a:lnTo>
                      <a:pt x="1" y="3"/>
                    </a:lnTo>
                    <a:lnTo>
                      <a:pt x="1" y="5"/>
                    </a:lnTo>
                    <a:lnTo>
                      <a:pt x="1" y="6"/>
                    </a:lnTo>
                    <a:lnTo>
                      <a:pt x="1" y="8"/>
                    </a:lnTo>
                    <a:lnTo>
                      <a:pt x="3" y="10"/>
                    </a:lnTo>
                    <a:lnTo>
                      <a:pt x="1" y="10"/>
                    </a:lnTo>
                    <a:lnTo>
                      <a:pt x="1" y="11"/>
                    </a:lnTo>
                    <a:lnTo>
                      <a:pt x="1" y="10"/>
                    </a:lnTo>
                  </a:path>
                </a:pathLst>
              </a:custGeom>
              <a:solidFill>
                <a:srgbClr val="000000"/>
              </a:solidFill>
              <a:ln w="12700" cap="rnd">
                <a:solidFill>
                  <a:schemeClr val="tx2"/>
                </a:solidFill>
                <a:round/>
                <a:headEnd/>
                <a:tailEnd/>
              </a:ln>
            </p:spPr>
            <p:txBody>
              <a:bodyPr/>
              <a:lstStyle/>
              <a:p>
                <a:endParaRPr lang="fr-FR"/>
              </a:p>
            </p:txBody>
          </p:sp>
          <p:sp>
            <p:nvSpPr>
              <p:cNvPr id="55463" name="Freeform 129"/>
              <p:cNvSpPr>
                <a:spLocks/>
              </p:cNvSpPr>
              <p:nvPr/>
            </p:nvSpPr>
            <p:spPr bwMode="auto">
              <a:xfrm>
                <a:off x="2388" y="2740"/>
                <a:ext cx="16" cy="58"/>
              </a:xfrm>
              <a:custGeom>
                <a:avLst/>
                <a:gdLst>
                  <a:gd name="T0" fmla="*/ 3334 w 14"/>
                  <a:gd name="T1" fmla="*/ 57 h 58"/>
                  <a:gd name="T2" fmla="*/ 0 w 14"/>
                  <a:gd name="T3" fmla="*/ 0 h 58"/>
                  <a:gd name="T4" fmla="*/ 2 w 14"/>
                  <a:gd name="T5" fmla="*/ 0 h 58"/>
                  <a:gd name="T6" fmla="*/ 3510 w 14"/>
                  <a:gd name="T7" fmla="*/ 57 h 58"/>
                  <a:gd name="T8" fmla="*/ 3510 w 14"/>
                  <a:gd name="T9" fmla="*/ 54 h 58"/>
                  <a:gd name="T10" fmla="*/ 3510 w 14"/>
                  <a:gd name="T11" fmla="*/ 57 h 58"/>
                  <a:gd name="T12" fmla="*/ 3334 w 14"/>
                  <a:gd name="T13" fmla="*/ 57 h 58"/>
                  <a:gd name="T14" fmla="*/ 0 60000 65536"/>
                  <a:gd name="T15" fmla="*/ 0 60000 65536"/>
                  <a:gd name="T16" fmla="*/ 0 60000 65536"/>
                  <a:gd name="T17" fmla="*/ 0 60000 65536"/>
                  <a:gd name="T18" fmla="*/ 0 60000 65536"/>
                  <a:gd name="T19" fmla="*/ 0 60000 65536"/>
                  <a:gd name="T20" fmla="*/ 0 60000 65536"/>
                  <a:gd name="T21" fmla="*/ 0 w 14"/>
                  <a:gd name="T22" fmla="*/ 0 h 58"/>
                  <a:gd name="T23" fmla="*/ 14 w 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8">
                    <a:moveTo>
                      <a:pt x="12" y="57"/>
                    </a:moveTo>
                    <a:lnTo>
                      <a:pt x="0" y="0"/>
                    </a:lnTo>
                    <a:lnTo>
                      <a:pt x="2" y="0"/>
                    </a:lnTo>
                    <a:lnTo>
                      <a:pt x="13" y="57"/>
                    </a:lnTo>
                    <a:lnTo>
                      <a:pt x="13" y="54"/>
                    </a:lnTo>
                    <a:lnTo>
                      <a:pt x="13" y="57"/>
                    </a:lnTo>
                    <a:lnTo>
                      <a:pt x="12" y="57"/>
                    </a:lnTo>
                  </a:path>
                </a:pathLst>
              </a:custGeom>
              <a:solidFill>
                <a:srgbClr val="000000"/>
              </a:solidFill>
              <a:ln w="12700" cap="rnd">
                <a:solidFill>
                  <a:schemeClr val="tx2"/>
                </a:solidFill>
                <a:round/>
                <a:headEnd/>
                <a:tailEnd/>
              </a:ln>
            </p:spPr>
            <p:txBody>
              <a:bodyPr/>
              <a:lstStyle/>
              <a:p>
                <a:endParaRPr lang="fr-FR"/>
              </a:p>
            </p:txBody>
          </p:sp>
          <p:sp>
            <p:nvSpPr>
              <p:cNvPr id="55464" name="Freeform 130"/>
              <p:cNvSpPr>
                <a:spLocks/>
              </p:cNvSpPr>
              <p:nvPr/>
            </p:nvSpPr>
            <p:spPr bwMode="auto">
              <a:xfrm>
                <a:off x="2408" y="2803"/>
                <a:ext cx="176" cy="63"/>
              </a:xfrm>
              <a:custGeom>
                <a:avLst/>
                <a:gdLst>
                  <a:gd name="T0" fmla="*/ 169 w 176"/>
                  <a:gd name="T1" fmla="*/ 62 h 63"/>
                  <a:gd name="T2" fmla="*/ 156 w 176"/>
                  <a:gd name="T3" fmla="*/ 62 h 63"/>
                  <a:gd name="T4" fmla="*/ 144 w 176"/>
                  <a:gd name="T5" fmla="*/ 60 h 63"/>
                  <a:gd name="T6" fmla="*/ 134 w 176"/>
                  <a:gd name="T7" fmla="*/ 60 h 63"/>
                  <a:gd name="T8" fmla="*/ 120 w 176"/>
                  <a:gd name="T9" fmla="*/ 57 h 63"/>
                  <a:gd name="T10" fmla="*/ 107 w 176"/>
                  <a:gd name="T11" fmla="*/ 55 h 63"/>
                  <a:gd name="T12" fmla="*/ 95 w 176"/>
                  <a:gd name="T13" fmla="*/ 53 h 63"/>
                  <a:gd name="T14" fmla="*/ 84 w 176"/>
                  <a:gd name="T15" fmla="*/ 50 h 63"/>
                  <a:gd name="T16" fmla="*/ 70 w 176"/>
                  <a:gd name="T17" fmla="*/ 48 h 63"/>
                  <a:gd name="T18" fmla="*/ 60 w 176"/>
                  <a:gd name="T19" fmla="*/ 42 h 63"/>
                  <a:gd name="T20" fmla="*/ 49 w 176"/>
                  <a:gd name="T21" fmla="*/ 37 h 63"/>
                  <a:gd name="T22" fmla="*/ 39 w 176"/>
                  <a:gd name="T23" fmla="*/ 32 h 63"/>
                  <a:gd name="T24" fmla="*/ 27 w 176"/>
                  <a:gd name="T25" fmla="*/ 28 h 63"/>
                  <a:gd name="T26" fmla="*/ 19 w 176"/>
                  <a:gd name="T27" fmla="*/ 20 h 63"/>
                  <a:gd name="T28" fmla="*/ 11 w 176"/>
                  <a:gd name="T29" fmla="*/ 12 h 63"/>
                  <a:gd name="T30" fmla="*/ 6 w 176"/>
                  <a:gd name="T31" fmla="*/ 8 h 63"/>
                  <a:gd name="T32" fmla="*/ 2 w 176"/>
                  <a:gd name="T33" fmla="*/ 0 h 63"/>
                  <a:gd name="T34" fmla="*/ 8 w 176"/>
                  <a:gd name="T35" fmla="*/ 10 h 63"/>
                  <a:gd name="T36" fmla="*/ 16 w 176"/>
                  <a:gd name="T37" fmla="*/ 16 h 63"/>
                  <a:gd name="T38" fmla="*/ 25 w 176"/>
                  <a:gd name="T39" fmla="*/ 23 h 63"/>
                  <a:gd name="T40" fmla="*/ 35 w 176"/>
                  <a:gd name="T41" fmla="*/ 28 h 63"/>
                  <a:gd name="T42" fmla="*/ 43 w 176"/>
                  <a:gd name="T43" fmla="*/ 35 h 63"/>
                  <a:gd name="T44" fmla="*/ 55 w 176"/>
                  <a:gd name="T45" fmla="*/ 40 h 63"/>
                  <a:gd name="T46" fmla="*/ 66 w 176"/>
                  <a:gd name="T47" fmla="*/ 42 h 63"/>
                  <a:gd name="T48" fmla="*/ 80 w 176"/>
                  <a:gd name="T49" fmla="*/ 48 h 63"/>
                  <a:gd name="T50" fmla="*/ 90 w 176"/>
                  <a:gd name="T51" fmla="*/ 50 h 63"/>
                  <a:gd name="T52" fmla="*/ 103 w 176"/>
                  <a:gd name="T53" fmla="*/ 53 h 63"/>
                  <a:gd name="T54" fmla="*/ 115 w 176"/>
                  <a:gd name="T55" fmla="*/ 55 h 63"/>
                  <a:gd name="T56" fmla="*/ 125 w 176"/>
                  <a:gd name="T57" fmla="*/ 57 h 63"/>
                  <a:gd name="T58" fmla="*/ 139 w 176"/>
                  <a:gd name="T59" fmla="*/ 57 h 63"/>
                  <a:gd name="T60" fmla="*/ 150 w 176"/>
                  <a:gd name="T61" fmla="*/ 60 h 63"/>
                  <a:gd name="T62" fmla="*/ 164 w 176"/>
                  <a:gd name="T63" fmla="*/ 60 h 63"/>
                  <a:gd name="T64" fmla="*/ 175 w 176"/>
                  <a:gd name="T65" fmla="*/ 6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3"/>
                  <a:gd name="T101" fmla="*/ 176 w 176"/>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3">
                    <a:moveTo>
                      <a:pt x="175" y="62"/>
                    </a:moveTo>
                    <a:lnTo>
                      <a:pt x="169" y="62"/>
                    </a:lnTo>
                    <a:lnTo>
                      <a:pt x="164" y="62"/>
                    </a:lnTo>
                    <a:lnTo>
                      <a:pt x="156" y="62"/>
                    </a:lnTo>
                    <a:lnTo>
                      <a:pt x="150" y="62"/>
                    </a:lnTo>
                    <a:lnTo>
                      <a:pt x="144" y="60"/>
                    </a:lnTo>
                    <a:lnTo>
                      <a:pt x="139" y="60"/>
                    </a:lnTo>
                    <a:lnTo>
                      <a:pt x="134" y="60"/>
                    </a:lnTo>
                    <a:lnTo>
                      <a:pt x="125" y="60"/>
                    </a:lnTo>
                    <a:lnTo>
                      <a:pt x="120" y="57"/>
                    </a:lnTo>
                    <a:lnTo>
                      <a:pt x="115" y="57"/>
                    </a:lnTo>
                    <a:lnTo>
                      <a:pt x="107" y="55"/>
                    </a:lnTo>
                    <a:lnTo>
                      <a:pt x="101" y="55"/>
                    </a:lnTo>
                    <a:lnTo>
                      <a:pt x="95" y="53"/>
                    </a:lnTo>
                    <a:lnTo>
                      <a:pt x="90" y="53"/>
                    </a:lnTo>
                    <a:lnTo>
                      <a:pt x="84" y="50"/>
                    </a:lnTo>
                    <a:lnTo>
                      <a:pt x="76" y="48"/>
                    </a:lnTo>
                    <a:lnTo>
                      <a:pt x="70" y="48"/>
                    </a:lnTo>
                    <a:lnTo>
                      <a:pt x="66" y="44"/>
                    </a:lnTo>
                    <a:lnTo>
                      <a:pt x="60" y="42"/>
                    </a:lnTo>
                    <a:lnTo>
                      <a:pt x="55" y="40"/>
                    </a:lnTo>
                    <a:lnTo>
                      <a:pt x="49" y="37"/>
                    </a:lnTo>
                    <a:lnTo>
                      <a:pt x="43" y="35"/>
                    </a:lnTo>
                    <a:lnTo>
                      <a:pt x="39" y="32"/>
                    </a:lnTo>
                    <a:lnTo>
                      <a:pt x="33" y="30"/>
                    </a:lnTo>
                    <a:lnTo>
                      <a:pt x="27" y="28"/>
                    </a:lnTo>
                    <a:lnTo>
                      <a:pt x="25" y="25"/>
                    </a:lnTo>
                    <a:lnTo>
                      <a:pt x="19" y="20"/>
                    </a:lnTo>
                    <a:lnTo>
                      <a:pt x="16" y="18"/>
                    </a:lnTo>
                    <a:lnTo>
                      <a:pt x="11" y="12"/>
                    </a:lnTo>
                    <a:lnTo>
                      <a:pt x="8" y="10"/>
                    </a:lnTo>
                    <a:lnTo>
                      <a:pt x="6" y="8"/>
                    </a:lnTo>
                    <a:lnTo>
                      <a:pt x="0" y="3"/>
                    </a:lnTo>
                    <a:lnTo>
                      <a:pt x="2" y="0"/>
                    </a:lnTo>
                    <a:lnTo>
                      <a:pt x="6" y="5"/>
                    </a:lnTo>
                    <a:lnTo>
                      <a:pt x="8" y="10"/>
                    </a:lnTo>
                    <a:lnTo>
                      <a:pt x="14" y="12"/>
                    </a:lnTo>
                    <a:lnTo>
                      <a:pt x="16" y="16"/>
                    </a:lnTo>
                    <a:lnTo>
                      <a:pt x="22" y="20"/>
                    </a:lnTo>
                    <a:lnTo>
                      <a:pt x="25" y="23"/>
                    </a:lnTo>
                    <a:lnTo>
                      <a:pt x="30" y="25"/>
                    </a:lnTo>
                    <a:lnTo>
                      <a:pt x="35" y="28"/>
                    </a:lnTo>
                    <a:lnTo>
                      <a:pt x="39" y="32"/>
                    </a:lnTo>
                    <a:lnTo>
                      <a:pt x="43" y="35"/>
                    </a:lnTo>
                    <a:lnTo>
                      <a:pt x="49" y="37"/>
                    </a:lnTo>
                    <a:lnTo>
                      <a:pt x="55" y="40"/>
                    </a:lnTo>
                    <a:lnTo>
                      <a:pt x="60" y="40"/>
                    </a:lnTo>
                    <a:lnTo>
                      <a:pt x="66" y="42"/>
                    </a:lnTo>
                    <a:lnTo>
                      <a:pt x="70" y="44"/>
                    </a:lnTo>
                    <a:lnTo>
                      <a:pt x="80" y="48"/>
                    </a:lnTo>
                    <a:lnTo>
                      <a:pt x="84" y="48"/>
                    </a:lnTo>
                    <a:lnTo>
                      <a:pt x="90" y="50"/>
                    </a:lnTo>
                    <a:lnTo>
                      <a:pt x="95" y="53"/>
                    </a:lnTo>
                    <a:lnTo>
                      <a:pt x="103" y="53"/>
                    </a:lnTo>
                    <a:lnTo>
                      <a:pt x="109" y="55"/>
                    </a:lnTo>
                    <a:lnTo>
                      <a:pt x="115" y="55"/>
                    </a:lnTo>
                    <a:lnTo>
                      <a:pt x="120" y="55"/>
                    </a:lnTo>
                    <a:lnTo>
                      <a:pt x="125" y="57"/>
                    </a:lnTo>
                    <a:lnTo>
                      <a:pt x="134" y="57"/>
                    </a:lnTo>
                    <a:lnTo>
                      <a:pt x="139" y="57"/>
                    </a:lnTo>
                    <a:lnTo>
                      <a:pt x="144" y="60"/>
                    </a:lnTo>
                    <a:lnTo>
                      <a:pt x="150" y="60"/>
                    </a:lnTo>
                    <a:lnTo>
                      <a:pt x="156" y="60"/>
                    </a:lnTo>
                    <a:lnTo>
                      <a:pt x="164" y="60"/>
                    </a:lnTo>
                    <a:lnTo>
                      <a:pt x="169" y="60"/>
                    </a:lnTo>
                    <a:lnTo>
                      <a:pt x="175" y="60"/>
                    </a:lnTo>
                    <a:lnTo>
                      <a:pt x="175" y="62"/>
                    </a:lnTo>
                  </a:path>
                </a:pathLst>
              </a:custGeom>
              <a:solidFill>
                <a:srgbClr val="000000"/>
              </a:solidFill>
              <a:ln w="12700" cap="rnd">
                <a:solidFill>
                  <a:schemeClr val="tx2"/>
                </a:solidFill>
                <a:round/>
                <a:headEnd/>
                <a:tailEnd/>
              </a:ln>
            </p:spPr>
            <p:txBody>
              <a:bodyPr/>
              <a:lstStyle/>
              <a:p>
                <a:endParaRPr lang="fr-FR"/>
              </a:p>
            </p:txBody>
          </p:sp>
          <p:sp>
            <p:nvSpPr>
              <p:cNvPr id="55465" name="Freeform 131"/>
              <p:cNvSpPr>
                <a:spLocks/>
              </p:cNvSpPr>
              <p:nvPr/>
            </p:nvSpPr>
            <p:spPr bwMode="auto">
              <a:xfrm>
                <a:off x="2592" y="2803"/>
                <a:ext cx="185" cy="63"/>
              </a:xfrm>
              <a:custGeom>
                <a:avLst/>
                <a:gdLst>
                  <a:gd name="T0" fmla="*/ 222 w 184"/>
                  <a:gd name="T1" fmla="*/ 8 h 63"/>
                  <a:gd name="T2" fmla="*/ 214 w 184"/>
                  <a:gd name="T3" fmla="*/ 16 h 63"/>
                  <a:gd name="T4" fmla="*/ 206 w 184"/>
                  <a:gd name="T5" fmla="*/ 23 h 63"/>
                  <a:gd name="T6" fmla="*/ 194 w 184"/>
                  <a:gd name="T7" fmla="*/ 30 h 63"/>
                  <a:gd name="T8" fmla="*/ 183 w 184"/>
                  <a:gd name="T9" fmla="*/ 35 h 63"/>
                  <a:gd name="T10" fmla="*/ 173 w 184"/>
                  <a:gd name="T11" fmla="*/ 40 h 63"/>
                  <a:gd name="T12" fmla="*/ 161 w 184"/>
                  <a:gd name="T13" fmla="*/ 44 h 63"/>
                  <a:gd name="T14" fmla="*/ 148 w 184"/>
                  <a:gd name="T15" fmla="*/ 50 h 63"/>
                  <a:gd name="T16" fmla="*/ 92 w 184"/>
                  <a:gd name="T17" fmla="*/ 53 h 63"/>
                  <a:gd name="T18" fmla="*/ 78 w 184"/>
                  <a:gd name="T19" fmla="*/ 55 h 63"/>
                  <a:gd name="T20" fmla="*/ 68 w 184"/>
                  <a:gd name="T21" fmla="*/ 57 h 63"/>
                  <a:gd name="T22" fmla="*/ 55 w 184"/>
                  <a:gd name="T23" fmla="*/ 60 h 63"/>
                  <a:gd name="T24" fmla="*/ 41 w 184"/>
                  <a:gd name="T25" fmla="*/ 62 h 63"/>
                  <a:gd name="T26" fmla="*/ 30 w 184"/>
                  <a:gd name="T27" fmla="*/ 62 h 63"/>
                  <a:gd name="T28" fmla="*/ 16 w 184"/>
                  <a:gd name="T29" fmla="*/ 62 h 63"/>
                  <a:gd name="T30" fmla="*/ 5 w 184"/>
                  <a:gd name="T31" fmla="*/ 62 h 63"/>
                  <a:gd name="T32" fmla="*/ 0 w 184"/>
                  <a:gd name="T33" fmla="*/ 60 h 63"/>
                  <a:gd name="T34" fmla="*/ 10 w 184"/>
                  <a:gd name="T35" fmla="*/ 60 h 63"/>
                  <a:gd name="T36" fmla="*/ 22 w 184"/>
                  <a:gd name="T37" fmla="*/ 60 h 63"/>
                  <a:gd name="T38" fmla="*/ 35 w 184"/>
                  <a:gd name="T39" fmla="*/ 60 h 63"/>
                  <a:gd name="T40" fmla="*/ 45 w 184"/>
                  <a:gd name="T41" fmla="*/ 57 h 63"/>
                  <a:gd name="T42" fmla="*/ 59 w 184"/>
                  <a:gd name="T43" fmla="*/ 57 h 63"/>
                  <a:gd name="T44" fmla="*/ 73 w 184"/>
                  <a:gd name="T45" fmla="*/ 55 h 63"/>
                  <a:gd name="T46" fmla="*/ 86 w 184"/>
                  <a:gd name="T47" fmla="*/ 53 h 63"/>
                  <a:gd name="T48" fmla="*/ 140 w 184"/>
                  <a:gd name="T49" fmla="*/ 50 h 63"/>
                  <a:gd name="T50" fmla="*/ 153 w 184"/>
                  <a:gd name="T51" fmla="*/ 44 h 63"/>
                  <a:gd name="T52" fmla="*/ 165 w 184"/>
                  <a:gd name="T53" fmla="*/ 40 h 63"/>
                  <a:gd name="T54" fmla="*/ 178 w 184"/>
                  <a:gd name="T55" fmla="*/ 37 h 63"/>
                  <a:gd name="T56" fmla="*/ 189 w 184"/>
                  <a:gd name="T57" fmla="*/ 30 h 63"/>
                  <a:gd name="T58" fmla="*/ 200 w 184"/>
                  <a:gd name="T59" fmla="*/ 25 h 63"/>
                  <a:gd name="T60" fmla="*/ 208 w 184"/>
                  <a:gd name="T61" fmla="*/ 18 h 63"/>
                  <a:gd name="T62" fmla="*/ 216 w 184"/>
                  <a:gd name="T63" fmla="*/ 10 h 63"/>
                  <a:gd name="T64" fmla="*/ 225 w 184"/>
                  <a:gd name="T65" fmla="*/ 3 h 63"/>
                  <a:gd name="T66" fmla="*/ 225 w 184"/>
                  <a:gd name="T67" fmla="*/ 3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63"/>
                  <a:gd name="T104" fmla="*/ 184 w 184"/>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63">
                    <a:moveTo>
                      <a:pt x="183" y="3"/>
                    </a:moveTo>
                    <a:lnTo>
                      <a:pt x="180" y="8"/>
                    </a:lnTo>
                    <a:lnTo>
                      <a:pt x="177" y="10"/>
                    </a:lnTo>
                    <a:lnTo>
                      <a:pt x="172" y="16"/>
                    </a:lnTo>
                    <a:lnTo>
                      <a:pt x="166" y="20"/>
                    </a:lnTo>
                    <a:lnTo>
                      <a:pt x="164" y="23"/>
                    </a:lnTo>
                    <a:lnTo>
                      <a:pt x="158" y="25"/>
                    </a:lnTo>
                    <a:lnTo>
                      <a:pt x="152" y="30"/>
                    </a:lnTo>
                    <a:lnTo>
                      <a:pt x="147" y="32"/>
                    </a:lnTo>
                    <a:lnTo>
                      <a:pt x="141" y="35"/>
                    </a:lnTo>
                    <a:lnTo>
                      <a:pt x="136" y="37"/>
                    </a:lnTo>
                    <a:lnTo>
                      <a:pt x="131" y="40"/>
                    </a:lnTo>
                    <a:lnTo>
                      <a:pt x="125" y="42"/>
                    </a:lnTo>
                    <a:lnTo>
                      <a:pt x="119" y="44"/>
                    </a:lnTo>
                    <a:lnTo>
                      <a:pt x="111" y="48"/>
                    </a:lnTo>
                    <a:lnTo>
                      <a:pt x="106" y="50"/>
                    </a:lnTo>
                    <a:lnTo>
                      <a:pt x="100" y="53"/>
                    </a:lnTo>
                    <a:lnTo>
                      <a:pt x="92" y="53"/>
                    </a:lnTo>
                    <a:lnTo>
                      <a:pt x="86" y="55"/>
                    </a:lnTo>
                    <a:lnTo>
                      <a:pt x="78" y="55"/>
                    </a:lnTo>
                    <a:lnTo>
                      <a:pt x="73" y="57"/>
                    </a:lnTo>
                    <a:lnTo>
                      <a:pt x="68" y="57"/>
                    </a:lnTo>
                    <a:lnTo>
                      <a:pt x="59" y="60"/>
                    </a:lnTo>
                    <a:lnTo>
                      <a:pt x="55" y="60"/>
                    </a:lnTo>
                    <a:lnTo>
                      <a:pt x="49" y="60"/>
                    </a:lnTo>
                    <a:lnTo>
                      <a:pt x="41" y="62"/>
                    </a:lnTo>
                    <a:lnTo>
                      <a:pt x="35" y="62"/>
                    </a:lnTo>
                    <a:lnTo>
                      <a:pt x="30" y="62"/>
                    </a:lnTo>
                    <a:lnTo>
                      <a:pt x="22" y="62"/>
                    </a:lnTo>
                    <a:lnTo>
                      <a:pt x="16" y="62"/>
                    </a:lnTo>
                    <a:lnTo>
                      <a:pt x="10" y="62"/>
                    </a:lnTo>
                    <a:lnTo>
                      <a:pt x="5" y="62"/>
                    </a:lnTo>
                    <a:lnTo>
                      <a:pt x="0" y="62"/>
                    </a:lnTo>
                    <a:lnTo>
                      <a:pt x="0" y="60"/>
                    </a:lnTo>
                    <a:lnTo>
                      <a:pt x="5" y="60"/>
                    </a:lnTo>
                    <a:lnTo>
                      <a:pt x="10" y="60"/>
                    </a:lnTo>
                    <a:lnTo>
                      <a:pt x="16" y="60"/>
                    </a:lnTo>
                    <a:lnTo>
                      <a:pt x="22" y="60"/>
                    </a:lnTo>
                    <a:lnTo>
                      <a:pt x="30" y="60"/>
                    </a:lnTo>
                    <a:lnTo>
                      <a:pt x="35" y="60"/>
                    </a:lnTo>
                    <a:lnTo>
                      <a:pt x="41" y="60"/>
                    </a:lnTo>
                    <a:lnTo>
                      <a:pt x="45" y="57"/>
                    </a:lnTo>
                    <a:lnTo>
                      <a:pt x="55" y="57"/>
                    </a:lnTo>
                    <a:lnTo>
                      <a:pt x="59" y="57"/>
                    </a:lnTo>
                    <a:lnTo>
                      <a:pt x="68" y="55"/>
                    </a:lnTo>
                    <a:lnTo>
                      <a:pt x="73" y="55"/>
                    </a:lnTo>
                    <a:lnTo>
                      <a:pt x="78" y="55"/>
                    </a:lnTo>
                    <a:lnTo>
                      <a:pt x="86" y="53"/>
                    </a:lnTo>
                    <a:lnTo>
                      <a:pt x="92" y="53"/>
                    </a:lnTo>
                    <a:lnTo>
                      <a:pt x="98" y="50"/>
                    </a:lnTo>
                    <a:lnTo>
                      <a:pt x="106" y="48"/>
                    </a:lnTo>
                    <a:lnTo>
                      <a:pt x="111" y="44"/>
                    </a:lnTo>
                    <a:lnTo>
                      <a:pt x="117" y="42"/>
                    </a:lnTo>
                    <a:lnTo>
                      <a:pt x="123" y="40"/>
                    </a:lnTo>
                    <a:lnTo>
                      <a:pt x="131" y="40"/>
                    </a:lnTo>
                    <a:lnTo>
                      <a:pt x="136" y="37"/>
                    </a:lnTo>
                    <a:lnTo>
                      <a:pt x="141" y="35"/>
                    </a:lnTo>
                    <a:lnTo>
                      <a:pt x="147" y="30"/>
                    </a:lnTo>
                    <a:lnTo>
                      <a:pt x="152" y="28"/>
                    </a:lnTo>
                    <a:lnTo>
                      <a:pt x="158" y="25"/>
                    </a:lnTo>
                    <a:lnTo>
                      <a:pt x="160" y="23"/>
                    </a:lnTo>
                    <a:lnTo>
                      <a:pt x="166" y="18"/>
                    </a:lnTo>
                    <a:lnTo>
                      <a:pt x="172" y="12"/>
                    </a:lnTo>
                    <a:lnTo>
                      <a:pt x="174" y="10"/>
                    </a:lnTo>
                    <a:lnTo>
                      <a:pt x="180" y="5"/>
                    </a:lnTo>
                    <a:lnTo>
                      <a:pt x="183" y="3"/>
                    </a:lnTo>
                    <a:lnTo>
                      <a:pt x="183" y="0"/>
                    </a:lnTo>
                    <a:lnTo>
                      <a:pt x="183" y="3"/>
                    </a:lnTo>
                  </a:path>
                </a:pathLst>
              </a:custGeom>
              <a:solidFill>
                <a:srgbClr val="000000"/>
              </a:solidFill>
              <a:ln w="12700" cap="rnd">
                <a:solidFill>
                  <a:schemeClr val="tx2"/>
                </a:solidFill>
                <a:round/>
                <a:headEnd/>
                <a:tailEnd/>
              </a:ln>
            </p:spPr>
            <p:txBody>
              <a:bodyPr/>
              <a:lstStyle/>
              <a:p>
                <a:endParaRPr lang="fr-FR"/>
              </a:p>
            </p:txBody>
          </p:sp>
          <p:sp>
            <p:nvSpPr>
              <p:cNvPr id="55466" name="Freeform 132"/>
              <p:cNvSpPr>
                <a:spLocks/>
              </p:cNvSpPr>
              <p:nvPr/>
            </p:nvSpPr>
            <p:spPr bwMode="auto">
              <a:xfrm>
                <a:off x="2400" y="2650"/>
                <a:ext cx="385" cy="139"/>
              </a:xfrm>
              <a:custGeom>
                <a:avLst/>
                <a:gdLst>
                  <a:gd name="T0" fmla="*/ 280 w 388"/>
                  <a:gd name="T1" fmla="*/ 59 h 139"/>
                  <a:gd name="T2" fmla="*/ 274 w 388"/>
                  <a:gd name="T3" fmla="*/ 54 h 139"/>
                  <a:gd name="T4" fmla="*/ 268 w 388"/>
                  <a:gd name="T5" fmla="*/ 46 h 139"/>
                  <a:gd name="T6" fmla="*/ 259 w 388"/>
                  <a:gd name="T7" fmla="*/ 38 h 139"/>
                  <a:gd name="T8" fmla="*/ 249 w 388"/>
                  <a:gd name="T9" fmla="*/ 30 h 139"/>
                  <a:gd name="T10" fmla="*/ 235 w 388"/>
                  <a:gd name="T11" fmla="*/ 21 h 139"/>
                  <a:gd name="T12" fmla="*/ 216 w 388"/>
                  <a:gd name="T13" fmla="*/ 13 h 139"/>
                  <a:gd name="T14" fmla="*/ 192 w 388"/>
                  <a:gd name="T15" fmla="*/ 8 h 139"/>
                  <a:gd name="T16" fmla="*/ 179 w 388"/>
                  <a:gd name="T17" fmla="*/ 3 h 139"/>
                  <a:gd name="T18" fmla="*/ 165 w 388"/>
                  <a:gd name="T19" fmla="*/ 0 h 139"/>
                  <a:gd name="T20" fmla="*/ 149 w 388"/>
                  <a:gd name="T21" fmla="*/ 0 h 139"/>
                  <a:gd name="T22" fmla="*/ 123 w 388"/>
                  <a:gd name="T23" fmla="*/ 0 h 139"/>
                  <a:gd name="T24" fmla="*/ 98 w 388"/>
                  <a:gd name="T25" fmla="*/ 3 h 139"/>
                  <a:gd name="T26" fmla="*/ 76 w 388"/>
                  <a:gd name="T27" fmla="*/ 6 h 139"/>
                  <a:gd name="T28" fmla="*/ 64 w 388"/>
                  <a:gd name="T29" fmla="*/ 11 h 139"/>
                  <a:gd name="T30" fmla="*/ 64 w 388"/>
                  <a:gd name="T31" fmla="*/ 19 h 139"/>
                  <a:gd name="T32" fmla="*/ 56 w 388"/>
                  <a:gd name="T33" fmla="*/ 25 h 139"/>
                  <a:gd name="T34" fmla="*/ 42 w 388"/>
                  <a:gd name="T35" fmla="*/ 33 h 139"/>
                  <a:gd name="T36" fmla="*/ 28 w 388"/>
                  <a:gd name="T37" fmla="*/ 40 h 139"/>
                  <a:gd name="T38" fmla="*/ 14 w 388"/>
                  <a:gd name="T39" fmla="*/ 48 h 139"/>
                  <a:gd name="T40" fmla="*/ 6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64 w 388"/>
                  <a:gd name="T55" fmla="*/ 121 h 139"/>
                  <a:gd name="T56" fmla="*/ 67 w 388"/>
                  <a:gd name="T57" fmla="*/ 129 h 139"/>
                  <a:gd name="T58" fmla="*/ 92 w 388"/>
                  <a:gd name="T59" fmla="*/ 135 h 139"/>
                  <a:gd name="T60" fmla="*/ 118 w 388"/>
                  <a:gd name="T61" fmla="*/ 138 h 139"/>
                  <a:gd name="T62" fmla="*/ 146 w 388"/>
                  <a:gd name="T63" fmla="*/ 138 h 139"/>
                  <a:gd name="T64" fmla="*/ 161 w 388"/>
                  <a:gd name="T65" fmla="*/ 138 h 139"/>
                  <a:gd name="T66" fmla="*/ 172 w 388"/>
                  <a:gd name="T67" fmla="*/ 135 h 139"/>
                  <a:gd name="T68" fmla="*/ 184 w 388"/>
                  <a:gd name="T69" fmla="*/ 132 h 139"/>
                  <a:gd name="T70" fmla="*/ 197 w 388"/>
                  <a:gd name="T71" fmla="*/ 129 h 139"/>
                  <a:gd name="T72" fmla="*/ 216 w 388"/>
                  <a:gd name="T73" fmla="*/ 125 h 139"/>
                  <a:gd name="T74" fmla="*/ 235 w 388"/>
                  <a:gd name="T75" fmla="*/ 116 h 139"/>
                  <a:gd name="T76" fmla="*/ 249 w 388"/>
                  <a:gd name="T77" fmla="*/ 108 h 139"/>
                  <a:gd name="T78" fmla="*/ 261 w 388"/>
                  <a:gd name="T79" fmla="*/ 100 h 139"/>
                  <a:gd name="T80" fmla="*/ 268 w 388"/>
                  <a:gd name="T81" fmla="*/ 89 h 139"/>
                  <a:gd name="T82" fmla="*/ 276 w 388"/>
                  <a:gd name="T83" fmla="*/ 79 h 139"/>
                  <a:gd name="T84" fmla="*/ 281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6" y="54"/>
                    </a:lnTo>
                    <a:lnTo>
                      <a:pt x="373" y="52"/>
                    </a:lnTo>
                    <a:lnTo>
                      <a:pt x="371" y="48"/>
                    </a:lnTo>
                    <a:lnTo>
                      <a:pt x="367" y="46"/>
                    </a:lnTo>
                    <a:lnTo>
                      <a:pt x="361" y="44"/>
                    </a:lnTo>
                    <a:lnTo>
                      <a:pt x="359" y="40"/>
                    </a:lnTo>
                    <a:lnTo>
                      <a:pt x="353" y="38"/>
                    </a:lnTo>
                    <a:lnTo>
                      <a:pt x="347" y="35"/>
                    </a:lnTo>
                    <a:lnTo>
                      <a:pt x="343" y="33"/>
                    </a:lnTo>
                    <a:lnTo>
                      <a:pt x="339" y="30"/>
                    </a:lnTo>
                    <a:lnTo>
                      <a:pt x="333" y="27"/>
                    </a:lnTo>
                    <a:lnTo>
                      <a:pt x="325" y="25"/>
                    </a:lnTo>
                    <a:lnTo>
                      <a:pt x="319" y="21"/>
                    </a:lnTo>
                    <a:lnTo>
                      <a:pt x="315" y="19"/>
                    </a:lnTo>
                    <a:lnTo>
                      <a:pt x="305" y="17"/>
                    </a:lnTo>
                    <a:lnTo>
                      <a:pt x="300" y="13"/>
                    </a:lnTo>
                    <a:lnTo>
                      <a:pt x="291" y="11"/>
                    </a:lnTo>
                    <a:lnTo>
                      <a:pt x="283" y="11"/>
                    </a:lnTo>
                    <a:lnTo>
                      <a:pt x="275" y="8"/>
                    </a:lnTo>
                    <a:lnTo>
                      <a:pt x="269" y="6"/>
                    </a:lnTo>
                    <a:lnTo>
                      <a:pt x="258" y="6"/>
                    </a:lnTo>
                    <a:lnTo>
                      <a:pt x="249" y="3"/>
                    </a:lnTo>
                    <a:lnTo>
                      <a:pt x="241" y="3"/>
                    </a:lnTo>
                    <a:lnTo>
                      <a:pt x="233" y="3"/>
                    </a:lnTo>
                    <a:lnTo>
                      <a:pt x="221" y="0"/>
                    </a:lnTo>
                    <a:lnTo>
                      <a:pt x="213" y="0"/>
                    </a:lnTo>
                    <a:lnTo>
                      <a:pt x="202" y="0"/>
                    </a:lnTo>
                    <a:lnTo>
                      <a:pt x="191" y="0"/>
                    </a:lnTo>
                    <a:lnTo>
                      <a:pt x="182" y="0"/>
                    </a:lnTo>
                    <a:lnTo>
                      <a:pt x="174" y="0"/>
                    </a:lnTo>
                    <a:lnTo>
                      <a:pt x="165" y="0"/>
                    </a:lnTo>
                    <a:lnTo>
                      <a:pt x="157" y="0"/>
                    </a:lnTo>
                    <a:lnTo>
                      <a:pt x="148" y="3"/>
                    </a:lnTo>
                    <a:lnTo>
                      <a:pt x="140" y="3"/>
                    </a:lnTo>
                    <a:lnTo>
                      <a:pt x="134" y="6"/>
                    </a:lnTo>
                    <a:lnTo>
                      <a:pt x="126" y="6"/>
                    </a:lnTo>
                    <a:lnTo>
                      <a:pt x="118" y="6"/>
                    </a:lnTo>
                    <a:lnTo>
                      <a:pt x="109" y="8"/>
                    </a:lnTo>
                    <a:lnTo>
                      <a:pt x="104" y="11"/>
                    </a:lnTo>
                    <a:lnTo>
                      <a:pt x="95" y="11"/>
                    </a:lnTo>
                    <a:lnTo>
                      <a:pt x="90" y="13"/>
                    </a:lnTo>
                    <a:lnTo>
                      <a:pt x="81" y="17"/>
                    </a:lnTo>
                    <a:lnTo>
                      <a:pt x="76" y="19"/>
                    </a:lnTo>
                    <a:lnTo>
                      <a:pt x="70" y="19"/>
                    </a:lnTo>
                    <a:lnTo>
                      <a:pt x="64" y="21"/>
                    </a:lnTo>
                    <a:lnTo>
                      <a:pt x="56" y="25"/>
                    </a:lnTo>
                    <a:lnTo>
                      <a:pt x="50" y="27"/>
                    </a:lnTo>
                    <a:lnTo>
                      <a:pt x="44" y="30"/>
                    </a:lnTo>
                    <a:lnTo>
                      <a:pt x="42" y="33"/>
                    </a:lnTo>
                    <a:lnTo>
                      <a:pt x="36" y="35"/>
                    </a:lnTo>
                    <a:lnTo>
                      <a:pt x="30" y="38"/>
                    </a:lnTo>
                    <a:lnTo>
                      <a:pt x="28" y="40"/>
                    </a:lnTo>
                    <a:lnTo>
                      <a:pt x="22" y="44"/>
                    </a:lnTo>
                    <a:lnTo>
                      <a:pt x="16" y="46"/>
                    </a:lnTo>
                    <a:lnTo>
                      <a:pt x="14" y="48"/>
                    </a:lnTo>
                    <a:lnTo>
                      <a:pt x="11" y="52"/>
                    </a:lnTo>
                    <a:lnTo>
                      <a:pt x="8" y="57"/>
                    </a:lnTo>
                    <a:lnTo>
                      <a:pt x="6" y="57"/>
                    </a:lnTo>
                    <a:lnTo>
                      <a:pt x="2" y="62"/>
                    </a:lnTo>
                    <a:lnTo>
                      <a:pt x="0" y="65"/>
                    </a:lnTo>
                    <a:lnTo>
                      <a:pt x="2" y="67"/>
                    </a:lnTo>
                    <a:lnTo>
                      <a:pt x="2" y="73"/>
                    </a:lnTo>
                    <a:lnTo>
                      <a:pt x="6" y="75"/>
                    </a:lnTo>
                    <a:lnTo>
                      <a:pt x="8" y="79"/>
                    </a:lnTo>
                    <a:lnTo>
                      <a:pt x="11" y="81"/>
                    </a:lnTo>
                    <a:lnTo>
                      <a:pt x="14" y="86"/>
                    </a:lnTo>
                    <a:lnTo>
                      <a:pt x="20" y="89"/>
                    </a:lnTo>
                    <a:lnTo>
                      <a:pt x="22" y="92"/>
                    </a:lnTo>
                    <a:lnTo>
                      <a:pt x="28" y="94"/>
                    </a:lnTo>
                    <a:lnTo>
                      <a:pt x="30" y="100"/>
                    </a:lnTo>
                    <a:lnTo>
                      <a:pt x="36" y="102"/>
                    </a:lnTo>
                    <a:lnTo>
                      <a:pt x="42" y="105"/>
                    </a:lnTo>
                    <a:lnTo>
                      <a:pt x="48" y="108"/>
                    </a:lnTo>
                    <a:lnTo>
                      <a:pt x="53" y="111"/>
                    </a:lnTo>
                    <a:lnTo>
                      <a:pt x="58" y="113"/>
                    </a:lnTo>
                    <a:lnTo>
                      <a:pt x="64" y="116"/>
                    </a:lnTo>
                    <a:lnTo>
                      <a:pt x="72" y="119"/>
                    </a:lnTo>
                    <a:lnTo>
                      <a:pt x="78" y="121"/>
                    </a:lnTo>
                    <a:lnTo>
                      <a:pt x="84" y="121"/>
                    </a:lnTo>
                    <a:lnTo>
                      <a:pt x="92" y="125"/>
                    </a:lnTo>
                    <a:lnTo>
                      <a:pt x="101" y="127"/>
                    </a:lnTo>
                    <a:lnTo>
                      <a:pt x="109" y="129"/>
                    </a:lnTo>
                    <a:lnTo>
                      <a:pt x="118" y="129"/>
                    </a:lnTo>
                    <a:lnTo>
                      <a:pt x="123" y="132"/>
                    </a:lnTo>
                    <a:lnTo>
                      <a:pt x="134"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6" y="81"/>
                    </a:lnTo>
                    <a:lnTo>
                      <a:pt x="379" y="79"/>
                    </a:lnTo>
                    <a:lnTo>
                      <a:pt x="381" y="73"/>
                    </a:lnTo>
                    <a:lnTo>
                      <a:pt x="385" y="71"/>
                    </a:lnTo>
                    <a:lnTo>
                      <a:pt x="387" y="65"/>
                    </a:lnTo>
                  </a:path>
                </a:pathLst>
              </a:custGeom>
              <a:solidFill>
                <a:srgbClr val="FFD900"/>
              </a:solidFill>
              <a:ln w="12700" cap="rnd">
                <a:solidFill>
                  <a:schemeClr val="tx2"/>
                </a:solidFill>
                <a:round/>
                <a:headEnd/>
                <a:tailEnd/>
              </a:ln>
            </p:spPr>
            <p:txBody>
              <a:bodyPr/>
              <a:lstStyle/>
              <a:p>
                <a:endParaRPr lang="fr-FR"/>
              </a:p>
            </p:txBody>
          </p:sp>
          <p:sp>
            <p:nvSpPr>
              <p:cNvPr id="55467" name="Freeform 133"/>
              <p:cNvSpPr>
                <a:spLocks/>
              </p:cNvSpPr>
              <p:nvPr/>
            </p:nvSpPr>
            <p:spPr bwMode="auto">
              <a:xfrm>
                <a:off x="2595" y="2650"/>
                <a:ext cx="193" cy="61"/>
              </a:xfrm>
              <a:custGeom>
                <a:avLst/>
                <a:gdLst>
                  <a:gd name="T0" fmla="*/ 11 w 193"/>
                  <a:gd name="T1" fmla="*/ 0 h 61"/>
                  <a:gd name="T2" fmla="*/ 30 w 193"/>
                  <a:gd name="T3" fmla="*/ 0 h 61"/>
                  <a:gd name="T4" fmla="*/ 49 w 193"/>
                  <a:gd name="T5" fmla="*/ 3 h 61"/>
                  <a:gd name="T6" fmla="*/ 66 w 193"/>
                  <a:gd name="T7" fmla="*/ 5 h 61"/>
                  <a:gd name="T8" fmla="*/ 82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67 w 193"/>
                  <a:gd name="T23" fmla="*/ 37 h 61"/>
                  <a:gd name="T24" fmla="*/ 176 w 193"/>
                  <a:gd name="T25" fmla="*/ 42 h 61"/>
                  <a:gd name="T26" fmla="*/ 182 w 193"/>
                  <a:gd name="T27" fmla="*/ 48 h 61"/>
                  <a:gd name="T28" fmla="*/ 186 w 193"/>
                  <a:gd name="T29" fmla="*/ 53 h 61"/>
                  <a:gd name="T30" fmla="*/ 192 w 193"/>
                  <a:gd name="T31" fmla="*/ 57 h 61"/>
                  <a:gd name="T32" fmla="*/ 190 w 193"/>
                  <a:gd name="T33" fmla="*/ 57 h 61"/>
                  <a:gd name="T34" fmla="*/ 186 w 193"/>
                  <a:gd name="T35" fmla="*/ 55 h 61"/>
                  <a:gd name="T36" fmla="*/ 182 w 193"/>
                  <a:gd name="T37" fmla="*/ 50 h 61"/>
                  <a:gd name="T38" fmla="*/ 176 w 193"/>
                  <a:gd name="T39" fmla="*/ 44 h 61"/>
                  <a:gd name="T40" fmla="*/ 167 w 193"/>
                  <a:gd name="T41" fmla="*/ 40 h 61"/>
                  <a:gd name="T42" fmla="*/ 159 w 193"/>
                  <a:gd name="T43" fmla="*/ 35 h 61"/>
                  <a:gd name="T44" fmla="*/ 149 w 193"/>
                  <a:gd name="T45" fmla="*/ 30 h 61"/>
                  <a:gd name="T46" fmla="*/ 137 w 193"/>
                  <a:gd name="T47" fmla="*/ 25 h 61"/>
                  <a:gd name="T48" fmla="*/ 126 w 193"/>
                  <a:gd name="T49" fmla="*/ 20 h 61"/>
                  <a:gd name="T50" fmla="*/ 112 w 193"/>
                  <a:gd name="T51" fmla="*/ 16 h 61"/>
                  <a:gd name="T52" fmla="*/ 98 w 193"/>
                  <a:gd name="T53" fmla="*/ 12 h 61"/>
                  <a:gd name="T54" fmla="*/ 82 w 193"/>
                  <a:gd name="T55" fmla="*/ 7 h 61"/>
                  <a:gd name="T56" fmla="*/ 66 w 193"/>
                  <a:gd name="T57" fmla="*/ 5 h 61"/>
                  <a:gd name="T58" fmla="*/ 49 w 193"/>
                  <a:gd name="T59" fmla="*/ 3 h 61"/>
                  <a:gd name="T60" fmla="*/ 30 w 193"/>
                  <a:gd name="T61" fmla="*/ 3 h 61"/>
                  <a:gd name="T62" fmla="*/ 11 w 193"/>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61"/>
                  <a:gd name="T98" fmla="*/ 193 w 19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61">
                    <a:moveTo>
                      <a:pt x="0" y="0"/>
                    </a:moveTo>
                    <a:lnTo>
                      <a:pt x="11" y="0"/>
                    </a:lnTo>
                    <a:lnTo>
                      <a:pt x="22" y="0"/>
                    </a:lnTo>
                    <a:lnTo>
                      <a:pt x="30" y="0"/>
                    </a:lnTo>
                    <a:lnTo>
                      <a:pt x="41" y="0"/>
                    </a:lnTo>
                    <a:lnTo>
                      <a:pt x="49" y="3"/>
                    </a:lnTo>
                    <a:lnTo>
                      <a:pt x="57" y="3"/>
                    </a:lnTo>
                    <a:lnTo>
                      <a:pt x="66" y="5"/>
                    </a:lnTo>
                    <a:lnTo>
                      <a:pt x="77" y="5"/>
                    </a:lnTo>
                    <a:lnTo>
                      <a:pt x="82" y="7"/>
                    </a:lnTo>
                    <a:lnTo>
                      <a:pt x="90" y="7"/>
                    </a:lnTo>
                    <a:lnTo>
                      <a:pt x="98" y="10"/>
                    </a:lnTo>
                    <a:lnTo>
                      <a:pt x="107" y="12"/>
                    </a:lnTo>
                    <a:lnTo>
                      <a:pt x="112" y="16"/>
                    </a:lnTo>
                    <a:lnTo>
                      <a:pt x="121" y="18"/>
                    </a:lnTo>
                    <a:lnTo>
                      <a:pt x="126" y="18"/>
                    </a:lnTo>
                    <a:lnTo>
                      <a:pt x="131" y="20"/>
                    </a:lnTo>
                    <a:lnTo>
                      <a:pt x="139" y="23"/>
                    </a:lnTo>
                    <a:lnTo>
                      <a:pt x="145" y="25"/>
                    </a:lnTo>
                    <a:lnTo>
                      <a:pt x="151" y="28"/>
                    </a:lnTo>
                    <a:lnTo>
                      <a:pt x="157" y="30"/>
                    </a:lnTo>
                    <a:lnTo>
                      <a:pt x="159" y="32"/>
                    </a:lnTo>
                    <a:lnTo>
                      <a:pt x="165" y="35"/>
                    </a:lnTo>
                    <a:lnTo>
                      <a:pt x="167" y="37"/>
                    </a:lnTo>
                    <a:lnTo>
                      <a:pt x="173" y="40"/>
                    </a:lnTo>
                    <a:lnTo>
                      <a:pt x="176" y="42"/>
                    </a:lnTo>
                    <a:lnTo>
                      <a:pt x="178" y="44"/>
                    </a:lnTo>
                    <a:lnTo>
                      <a:pt x="182" y="48"/>
                    </a:lnTo>
                    <a:lnTo>
                      <a:pt x="184" y="50"/>
                    </a:lnTo>
                    <a:lnTo>
                      <a:pt x="186" y="53"/>
                    </a:lnTo>
                    <a:lnTo>
                      <a:pt x="190" y="55"/>
                    </a:lnTo>
                    <a:lnTo>
                      <a:pt x="192" y="57"/>
                    </a:lnTo>
                    <a:lnTo>
                      <a:pt x="192" y="60"/>
                    </a:lnTo>
                    <a:lnTo>
                      <a:pt x="190" y="57"/>
                    </a:lnTo>
                    <a:lnTo>
                      <a:pt x="190" y="55"/>
                    </a:lnTo>
                    <a:lnTo>
                      <a:pt x="186" y="55"/>
                    </a:lnTo>
                    <a:lnTo>
                      <a:pt x="184" y="53"/>
                    </a:lnTo>
                    <a:lnTo>
                      <a:pt x="182" y="50"/>
                    </a:lnTo>
                    <a:lnTo>
                      <a:pt x="178" y="48"/>
                    </a:lnTo>
                    <a:lnTo>
                      <a:pt x="176" y="44"/>
                    </a:lnTo>
                    <a:lnTo>
                      <a:pt x="170" y="42"/>
                    </a:lnTo>
                    <a:lnTo>
                      <a:pt x="167" y="40"/>
                    </a:lnTo>
                    <a:lnTo>
                      <a:pt x="162" y="37"/>
                    </a:lnTo>
                    <a:lnTo>
                      <a:pt x="159" y="35"/>
                    </a:lnTo>
                    <a:lnTo>
                      <a:pt x="153" y="32"/>
                    </a:lnTo>
                    <a:lnTo>
                      <a:pt x="149" y="30"/>
                    </a:lnTo>
                    <a:lnTo>
                      <a:pt x="145" y="28"/>
                    </a:lnTo>
                    <a:lnTo>
                      <a:pt x="137" y="25"/>
                    </a:lnTo>
                    <a:lnTo>
                      <a:pt x="131" y="23"/>
                    </a:lnTo>
                    <a:lnTo>
                      <a:pt x="126" y="20"/>
                    </a:lnTo>
                    <a:lnTo>
                      <a:pt x="121" y="18"/>
                    </a:lnTo>
                    <a:lnTo>
                      <a:pt x="112" y="16"/>
                    </a:lnTo>
                    <a:lnTo>
                      <a:pt x="107" y="16"/>
                    </a:lnTo>
                    <a:lnTo>
                      <a:pt x="98" y="12"/>
                    </a:lnTo>
                    <a:lnTo>
                      <a:pt x="90" y="10"/>
                    </a:lnTo>
                    <a:lnTo>
                      <a:pt x="82" y="7"/>
                    </a:lnTo>
                    <a:lnTo>
                      <a:pt x="74" y="7"/>
                    </a:lnTo>
                    <a:lnTo>
                      <a:pt x="66" y="5"/>
                    </a:lnTo>
                    <a:lnTo>
                      <a:pt x="57" y="5"/>
                    </a:lnTo>
                    <a:lnTo>
                      <a:pt x="49" y="3"/>
                    </a:lnTo>
                    <a:lnTo>
                      <a:pt x="41" y="3"/>
                    </a:lnTo>
                    <a:lnTo>
                      <a:pt x="30" y="3"/>
                    </a:lnTo>
                    <a:lnTo>
                      <a:pt x="22" y="0"/>
                    </a:lnTo>
                    <a:lnTo>
                      <a:pt x="11" y="0"/>
                    </a:lnTo>
                    <a:lnTo>
                      <a:pt x="0" y="0"/>
                    </a:lnTo>
                  </a:path>
                </a:pathLst>
              </a:custGeom>
              <a:solidFill>
                <a:srgbClr val="000000"/>
              </a:solidFill>
              <a:ln w="12700" cap="rnd">
                <a:solidFill>
                  <a:schemeClr val="tx2"/>
                </a:solidFill>
                <a:round/>
                <a:headEnd/>
                <a:tailEnd/>
              </a:ln>
            </p:spPr>
            <p:txBody>
              <a:bodyPr/>
              <a:lstStyle/>
              <a:p>
                <a:endParaRPr lang="fr-FR"/>
              </a:p>
            </p:txBody>
          </p:sp>
          <p:sp>
            <p:nvSpPr>
              <p:cNvPr id="55468" name="Freeform 134"/>
              <p:cNvSpPr>
                <a:spLocks/>
              </p:cNvSpPr>
              <p:nvPr/>
            </p:nvSpPr>
            <p:spPr bwMode="auto">
              <a:xfrm>
                <a:off x="2400" y="2650"/>
                <a:ext cx="187" cy="61"/>
              </a:xfrm>
              <a:custGeom>
                <a:avLst/>
                <a:gdLst>
                  <a:gd name="T0" fmla="*/ 0 w 187"/>
                  <a:gd name="T1" fmla="*/ 57 h 61"/>
                  <a:gd name="T2" fmla="*/ 6 w 187"/>
                  <a:gd name="T3" fmla="*/ 53 h 61"/>
                  <a:gd name="T4" fmla="*/ 10 w 187"/>
                  <a:gd name="T5" fmla="*/ 48 h 61"/>
                  <a:gd name="T6" fmla="*/ 16 w 187"/>
                  <a:gd name="T7" fmla="*/ 42 h 61"/>
                  <a:gd name="T8" fmla="*/ 24 w 187"/>
                  <a:gd name="T9" fmla="*/ 37 h 61"/>
                  <a:gd name="T10" fmla="*/ 33 w 187"/>
                  <a:gd name="T11" fmla="*/ 32 h 61"/>
                  <a:gd name="T12" fmla="*/ 43 w 187"/>
                  <a:gd name="T13" fmla="*/ 28 h 61"/>
                  <a:gd name="T14" fmla="*/ 55 w 187"/>
                  <a:gd name="T15" fmla="*/ 23 h 61"/>
                  <a:gd name="T16" fmla="*/ 65 w 187"/>
                  <a:gd name="T17" fmla="*/ 18 h 61"/>
                  <a:gd name="T18" fmla="*/ 79 w 187"/>
                  <a:gd name="T19" fmla="*/ 12 h 61"/>
                  <a:gd name="T20" fmla="*/ 92 w 187"/>
                  <a:gd name="T21" fmla="*/ 10 h 61"/>
                  <a:gd name="T22" fmla="*/ 106 w 187"/>
                  <a:gd name="T23" fmla="*/ 7 h 61"/>
                  <a:gd name="T24" fmla="*/ 123 w 187"/>
                  <a:gd name="T25" fmla="*/ 5 h 61"/>
                  <a:gd name="T26" fmla="*/ 137 w 187"/>
                  <a:gd name="T27" fmla="*/ 3 h 61"/>
                  <a:gd name="T28" fmla="*/ 153 w 187"/>
                  <a:gd name="T29" fmla="*/ 0 h 61"/>
                  <a:gd name="T30" fmla="*/ 170 w 187"/>
                  <a:gd name="T31" fmla="*/ 0 h 61"/>
                  <a:gd name="T32" fmla="*/ 186 w 187"/>
                  <a:gd name="T33" fmla="*/ 0 h 61"/>
                  <a:gd name="T34" fmla="*/ 170 w 187"/>
                  <a:gd name="T35" fmla="*/ 0 h 61"/>
                  <a:gd name="T36" fmla="*/ 153 w 187"/>
                  <a:gd name="T37" fmla="*/ 3 h 61"/>
                  <a:gd name="T38" fmla="*/ 137 w 187"/>
                  <a:gd name="T39" fmla="*/ 3 h 61"/>
                  <a:gd name="T40" fmla="*/ 123 w 187"/>
                  <a:gd name="T41" fmla="*/ 5 h 61"/>
                  <a:gd name="T42" fmla="*/ 106 w 187"/>
                  <a:gd name="T43" fmla="*/ 7 h 61"/>
                  <a:gd name="T44" fmla="*/ 92 w 187"/>
                  <a:gd name="T45" fmla="*/ 12 h 61"/>
                  <a:gd name="T46" fmla="*/ 79 w 187"/>
                  <a:gd name="T47" fmla="*/ 16 h 61"/>
                  <a:gd name="T48" fmla="*/ 68 w 187"/>
                  <a:gd name="T49" fmla="*/ 20 h 61"/>
                  <a:gd name="T50" fmla="*/ 57 w 187"/>
                  <a:gd name="T51" fmla="*/ 23 h 61"/>
                  <a:gd name="T52" fmla="*/ 47 w 187"/>
                  <a:gd name="T53" fmla="*/ 28 h 61"/>
                  <a:gd name="T54" fmla="*/ 35 w 187"/>
                  <a:gd name="T55" fmla="*/ 32 h 61"/>
                  <a:gd name="T56" fmla="*/ 27 w 187"/>
                  <a:gd name="T57" fmla="*/ 37 h 61"/>
                  <a:gd name="T58" fmla="*/ 19 w 187"/>
                  <a:gd name="T59" fmla="*/ 42 h 61"/>
                  <a:gd name="T60" fmla="*/ 10 w 187"/>
                  <a:gd name="T61" fmla="*/ 50 h 61"/>
                  <a:gd name="T62" fmla="*/ 6 w 187"/>
                  <a:gd name="T63" fmla="*/ 55 h 61"/>
                  <a:gd name="T64" fmla="*/ 0 w 187"/>
                  <a:gd name="T65" fmla="*/ 60 h 61"/>
                  <a:gd name="T66" fmla="*/ 0 w 187"/>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1"/>
                  <a:gd name="T104" fmla="*/ 187 w 18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1">
                    <a:moveTo>
                      <a:pt x="0" y="60"/>
                    </a:moveTo>
                    <a:lnTo>
                      <a:pt x="0" y="57"/>
                    </a:lnTo>
                    <a:lnTo>
                      <a:pt x="2" y="55"/>
                    </a:lnTo>
                    <a:lnTo>
                      <a:pt x="6" y="53"/>
                    </a:lnTo>
                    <a:lnTo>
                      <a:pt x="8" y="50"/>
                    </a:lnTo>
                    <a:lnTo>
                      <a:pt x="10" y="48"/>
                    </a:lnTo>
                    <a:lnTo>
                      <a:pt x="14" y="44"/>
                    </a:lnTo>
                    <a:lnTo>
                      <a:pt x="16" y="42"/>
                    </a:lnTo>
                    <a:lnTo>
                      <a:pt x="22" y="40"/>
                    </a:lnTo>
                    <a:lnTo>
                      <a:pt x="24" y="37"/>
                    </a:lnTo>
                    <a:lnTo>
                      <a:pt x="30" y="35"/>
                    </a:lnTo>
                    <a:lnTo>
                      <a:pt x="33" y="32"/>
                    </a:lnTo>
                    <a:lnTo>
                      <a:pt x="38" y="30"/>
                    </a:lnTo>
                    <a:lnTo>
                      <a:pt x="43" y="28"/>
                    </a:lnTo>
                    <a:lnTo>
                      <a:pt x="49" y="25"/>
                    </a:lnTo>
                    <a:lnTo>
                      <a:pt x="55" y="23"/>
                    </a:lnTo>
                    <a:lnTo>
                      <a:pt x="60" y="20"/>
                    </a:lnTo>
                    <a:lnTo>
                      <a:pt x="65" y="18"/>
                    </a:lnTo>
                    <a:lnTo>
                      <a:pt x="74" y="16"/>
                    </a:lnTo>
                    <a:lnTo>
                      <a:pt x="79" y="12"/>
                    </a:lnTo>
                    <a:lnTo>
                      <a:pt x="88" y="12"/>
                    </a:lnTo>
                    <a:lnTo>
                      <a:pt x="92" y="10"/>
                    </a:lnTo>
                    <a:lnTo>
                      <a:pt x="102" y="7"/>
                    </a:lnTo>
                    <a:lnTo>
                      <a:pt x="106" y="7"/>
                    </a:lnTo>
                    <a:lnTo>
                      <a:pt x="115" y="5"/>
                    </a:lnTo>
                    <a:lnTo>
                      <a:pt x="123" y="5"/>
                    </a:lnTo>
                    <a:lnTo>
                      <a:pt x="131" y="3"/>
                    </a:lnTo>
                    <a:lnTo>
                      <a:pt x="137" y="3"/>
                    </a:lnTo>
                    <a:lnTo>
                      <a:pt x="145" y="0"/>
                    </a:lnTo>
                    <a:lnTo>
                      <a:pt x="153" y="0"/>
                    </a:lnTo>
                    <a:lnTo>
                      <a:pt x="161" y="0"/>
                    </a:lnTo>
                    <a:lnTo>
                      <a:pt x="170" y="0"/>
                    </a:lnTo>
                    <a:lnTo>
                      <a:pt x="178" y="0"/>
                    </a:lnTo>
                    <a:lnTo>
                      <a:pt x="186" y="0"/>
                    </a:lnTo>
                    <a:lnTo>
                      <a:pt x="178" y="0"/>
                    </a:lnTo>
                    <a:lnTo>
                      <a:pt x="170" y="0"/>
                    </a:lnTo>
                    <a:lnTo>
                      <a:pt x="161" y="3"/>
                    </a:lnTo>
                    <a:lnTo>
                      <a:pt x="153" y="3"/>
                    </a:lnTo>
                    <a:lnTo>
                      <a:pt x="145" y="3"/>
                    </a:lnTo>
                    <a:lnTo>
                      <a:pt x="137" y="3"/>
                    </a:lnTo>
                    <a:lnTo>
                      <a:pt x="131" y="5"/>
                    </a:lnTo>
                    <a:lnTo>
                      <a:pt x="123" y="5"/>
                    </a:lnTo>
                    <a:lnTo>
                      <a:pt x="115" y="7"/>
                    </a:lnTo>
                    <a:lnTo>
                      <a:pt x="106" y="7"/>
                    </a:lnTo>
                    <a:lnTo>
                      <a:pt x="102" y="10"/>
                    </a:lnTo>
                    <a:lnTo>
                      <a:pt x="92" y="12"/>
                    </a:lnTo>
                    <a:lnTo>
                      <a:pt x="88" y="12"/>
                    </a:lnTo>
                    <a:lnTo>
                      <a:pt x="79" y="16"/>
                    </a:lnTo>
                    <a:lnTo>
                      <a:pt x="74" y="18"/>
                    </a:lnTo>
                    <a:lnTo>
                      <a:pt x="68" y="20"/>
                    </a:lnTo>
                    <a:lnTo>
                      <a:pt x="63" y="23"/>
                    </a:lnTo>
                    <a:lnTo>
                      <a:pt x="57" y="23"/>
                    </a:lnTo>
                    <a:lnTo>
                      <a:pt x="49" y="25"/>
                    </a:lnTo>
                    <a:lnTo>
                      <a:pt x="47" y="28"/>
                    </a:lnTo>
                    <a:lnTo>
                      <a:pt x="41" y="30"/>
                    </a:lnTo>
                    <a:lnTo>
                      <a:pt x="35" y="32"/>
                    </a:lnTo>
                    <a:lnTo>
                      <a:pt x="30" y="35"/>
                    </a:lnTo>
                    <a:lnTo>
                      <a:pt x="27" y="37"/>
                    </a:lnTo>
                    <a:lnTo>
                      <a:pt x="22" y="40"/>
                    </a:lnTo>
                    <a:lnTo>
                      <a:pt x="19" y="42"/>
                    </a:lnTo>
                    <a:lnTo>
                      <a:pt x="14" y="48"/>
                    </a:lnTo>
                    <a:lnTo>
                      <a:pt x="10" y="50"/>
                    </a:lnTo>
                    <a:lnTo>
                      <a:pt x="8" y="53"/>
                    </a:lnTo>
                    <a:lnTo>
                      <a:pt x="6" y="55"/>
                    </a:lnTo>
                    <a:lnTo>
                      <a:pt x="2" y="57"/>
                    </a:lnTo>
                    <a:lnTo>
                      <a:pt x="0" y="60"/>
                    </a:lnTo>
                    <a:lnTo>
                      <a:pt x="0" y="57"/>
                    </a:lnTo>
                    <a:lnTo>
                      <a:pt x="0" y="60"/>
                    </a:lnTo>
                  </a:path>
                </a:pathLst>
              </a:custGeom>
              <a:solidFill>
                <a:srgbClr val="000000"/>
              </a:solidFill>
              <a:ln w="12700" cap="rnd">
                <a:solidFill>
                  <a:schemeClr val="tx2"/>
                </a:solidFill>
                <a:round/>
                <a:headEnd/>
                <a:tailEnd/>
              </a:ln>
            </p:spPr>
            <p:txBody>
              <a:bodyPr/>
              <a:lstStyle/>
              <a:p>
                <a:endParaRPr lang="fr-FR"/>
              </a:p>
            </p:txBody>
          </p:sp>
          <p:sp>
            <p:nvSpPr>
              <p:cNvPr id="55469" name="Freeform 135"/>
              <p:cNvSpPr>
                <a:spLocks/>
              </p:cNvSpPr>
              <p:nvPr/>
            </p:nvSpPr>
            <p:spPr bwMode="auto">
              <a:xfrm>
                <a:off x="2400" y="2720"/>
                <a:ext cx="192" cy="69"/>
              </a:xfrm>
              <a:custGeom>
                <a:avLst/>
                <a:gdLst>
                  <a:gd name="T0" fmla="*/ 94 w 195"/>
                  <a:gd name="T1" fmla="*/ 68 h 69"/>
                  <a:gd name="T2" fmla="*/ 88 w 195"/>
                  <a:gd name="T3" fmla="*/ 68 h 69"/>
                  <a:gd name="T4" fmla="*/ 80 w 195"/>
                  <a:gd name="T5" fmla="*/ 68 h 69"/>
                  <a:gd name="T6" fmla="*/ 72 w 195"/>
                  <a:gd name="T7" fmla="*/ 65 h 69"/>
                  <a:gd name="T8" fmla="*/ 64 w 195"/>
                  <a:gd name="T9" fmla="*/ 63 h 69"/>
                  <a:gd name="T10" fmla="*/ 55 w 195"/>
                  <a:gd name="T11" fmla="*/ 58 h 69"/>
                  <a:gd name="T12" fmla="*/ 40 w 195"/>
                  <a:gd name="T13" fmla="*/ 55 h 69"/>
                  <a:gd name="T14" fmla="*/ 32 w 195"/>
                  <a:gd name="T15" fmla="*/ 50 h 69"/>
                  <a:gd name="T16" fmla="*/ 32 w 195"/>
                  <a:gd name="T17" fmla="*/ 45 h 69"/>
                  <a:gd name="T18" fmla="*/ 32 w 195"/>
                  <a:gd name="T19" fmla="*/ 40 h 69"/>
                  <a:gd name="T20" fmla="*/ 32 w 195"/>
                  <a:gd name="T21" fmla="*/ 35 h 69"/>
                  <a:gd name="T22" fmla="*/ 24 w 195"/>
                  <a:gd name="T23" fmla="*/ 30 h 69"/>
                  <a:gd name="T24" fmla="*/ 16 w 195"/>
                  <a:gd name="T25" fmla="*/ 22 h 69"/>
                  <a:gd name="T26" fmla="*/ 10 w 195"/>
                  <a:gd name="T27" fmla="*/ 18 h 69"/>
                  <a:gd name="T28" fmla="*/ 6 w 195"/>
                  <a:gd name="T29" fmla="*/ 9 h 69"/>
                  <a:gd name="T30" fmla="*/ 0 w 195"/>
                  <a:gd name="T31" fmla="*/ 2 h 69"/>
                  <a:gd name="T32" fmla="*/ 2 w 195"/>
                  <a:gd name="T33" fmla="*/ 2 h 69"/>
                  <a:gd name="T34" fmla="*/ 8 w 195"/>
                  <a:gd name="T35" fmla="*/ 7 h 69"/>
                  <a:gd name="T36" fmla="*/ 14 w 195"/>
                  <a:gd name="T37" fmla="*/ 15 h 69"/>
                  <a:gd name="T38" fmla="*/ 19 w 195"/>
                  <a:gd name="T39" fmla="*/ 22 h 69"/>
                  <a:gd name="T40" fmla="*/ 27 w 195"/>
                  <a:gd name="T41" fmla="*/ 27 h 69"/>
                  <a:gd name="T42" fmla="*/ 32 w 195"/>
                  <a:gd name="T43" fmla="*/ 35 h 69"/>
                  <a:gd name="T44" fmla="*/ 32 w 195"/>
                  <a:gd name="T45" fmla="*/ 40 h 69"/>
                  <a:gd name="T46" fmla="*/ 32 w 195"/>
                  <a:gd name="T47" fmla="*/ 45 h 69"/>
                  <a:gd name="T48" fmla="*/ 32 w 195"/>
                  <a:gd name="T49" fmla="*/ 50 h 69"/>
                  <a:gd name="T50" fmla="*/ 42 w 195"/>
                  <a:gd name="T51" fmla="*/ 52 h 69"/>
                  <a:gd name="T52" fmla="*/ 55 w 195"/>
                  <a:gd name="T53" fmla="*/ 58 h 69"/>
                  <a:gd name="T54" fmla="*/ 64 w 195"/>
                  <a:gd name="T55" fmla="*/ 60 h 69"/>
                  <a:gd name="T56" fmla="*/ 72 w 195"/>
                  <a:gd name="T57" fmla="*/ 63 h 69"/>
                  <a:gd name="T58" fmla="*/ 80 w 195"/>
                  <a:gd name="T59" fmla="*/ 65 h 69"/>
                  <a:gd name="T60" fmla="*/ 88 w 195"/>
                  <a:gd name="T61" fmla="*/ 68 h 69"/>
                  <a:gd name="T62" fmla="*/ 94 w 195"/>
                  <a:gd name="T63" fmla="*/ 68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9"/>
                  <a:gd name="T98" fmla="*/ 195 w 195"/>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9">
                    <a:moveTo>
                      <a:pt x="194" y="68"/>
                    </a:moveTo>
                    <a:lnTo>
                      <a:pt x="184" y="68"/>
                    </a:lnTo>
                    <a:lnTo>
                      <a:pt x="175" y="68"/>
                    </a:lnTo>
                    <a:lnTo>
                      <a:pt x="164" y="68"/>
                    </a:lnTo>
                    <a:lnTo>
                      <a:pt x="156" y="68"/>
                    </a:lnTo>
                    <a:lnTo>
                      <a:pt x="147" y="68"/>
                    </a:lnTo>
                    <a:lnTo>
                      <a:pt x="139" y="65"/>
                    </a:lnTo>
                    <a:lnTo>
                      <a:pt x="131" y="65"/>
                    </a:lnTo>
                    <a:lnTo>
                      <a:pt x="120" y="63"/>
                    </a:lnTo>
                    <a:lnTo>
                      <a:pt x="115" y="63"/>
                    </a:lnTo>
                    <a:lnTo>
                      <a:pt x="106" y="60"/>
                    </a:lnTo>
                    <a:lnTo>
                      <a:pt x="98" y="58"/>
                    </a:lnTo>
                    <a:lnTo>
                      <a:pt x="90" y="58"/>
                    </a:lnTo>
                    <a:lnTo>
                      <a:pt x="82" y="55"/>
                    </a:lnTo>
                    <a:lnTo>
                      <a:pt x="76" y="52"/>
                    </a:lnTo>
                    <a:lnTo>
                      <a:pt x="68"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6" y="9"/>
                    </a:lnTo>
                    <a:lnTo>
                      <a:pt x="2" y="7"/>
                    </a:lnTo>
                    <a:lnTo>
                      <a:pt x="0" y="2"/>
                    </a:lnTo>
                    <a:lnTo>
                      <a:pt x="0" y="0"/>
                    </a:lnTo>
                    <a:lnTo>
                      <a:pt x="2" y="2"/>
                    </a:lnTo>
                    <a:lnTo>
                      <a:pt x="6" y="5"/>
                    </a:lnTo>
                    <a:lnTo>
                      <a:pt x="8" y="7"/>
                    </a:lnTo>
                    <a:lnTo>
                      <a:pt x="8" y="13"/>
                    </a:lnTo>
                    <a:lnTo>
                      <a:pt x="14" y="15"/>
                    </a:lnTo>
                    <a:lnTo>
                      <a:pt x="16" y="18"/>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0"/>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w="12700" cap="rnd">
                <a:solidFill>
                  <a:schemeClr val="tx2"/>
                </a:solidFill>
                <a:round/>
                <a:headEnd/>
                <a:tailEnd/>
              </a:ln>
            </p:spPr>
            <p:txBody>
              <a:bodyPr/>
              <a:lstStyle/>
              <a:p>
                <a:endParaRPr lang="fr-FR"/>
              </a:p>
            </p:txBody>
          </p:sp>
          <p:sp>
            <p:nvSpPr>
              <p:cNvPr id="55470" name="Freeform 136"/>
              <p:cNvSpPr>
                <a:spLocks/>
              </p:cNvSpPr>
              <p:nvPr/>
            </p:nvSpPr>
            <p:spPr bwMode="auto">
              <a:xfrm>
                <a:off x="2604" y="2720"/>
                <a:ext cx="184" cy="69"/>
              </a:xfrm>
              <a:custGeom>
                <a:avLst/>
                <a:gdLst>
                  <a:gd name="T0" fmla="*/ 183 w 184"/>
                  <a:gd name="T1" fmla="*/ 0 h 69"/>
                  <a:gd name="T2" fmla="*/ 181 w 184"/>
                  <a:gd name="T3" fmla="*/ 7 h 69"/>
                  <a:gd name="T4" fmla="*/ 173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2 h 69"/>
                  <a:gd name="T18" fmla="*/ 99 w 184"/>
                  <a:gd name="T19" fmla="*/ 55 h 69"/>
                  <a:gd name="T20" fmla="*/ 85 w 184"/>
                  <a:gd name="T21" fmla="*/ 58 h 69"/>
                  <a:gd name="T22" fmla="*/ 72 w 184"/>
                  <a:gd name="T23" fmla="*/ 63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3 w 184"/>
                  <a:gd name="T51" fmla="*/ 45 h 69"/>
                  <a:gd name="T52" fmla="*/ 136 w 184"/>
                  <a:gd name="T53" fmla="*/ 40 h 69"/>
                  <a:gd name="T54" fmla="*/ 148 w 184"/>
                  <a:gd name="T55" fmla="*/ 35 h 69"/>
                  <a:gd name="T56" fmla="*/ 156 w 184"/>
                  <a:gd name="T57" fmla="*/ 27 h 69"/>
                  <a:gd name="T58" fmla="*/ 164 w 184"/>
                  <a:gd name="T59" fmla="*/ 22 h 69"/>
                  <a:gd name="T60" fmla="*/ 173 w 184"/>
                  <a:gd name="T61" fmla="*/ 15 h 69"/>
                  <a:gd name="T62" fmla="*/ 177 w 184"/>
                  <a:gd name="T63" fmla="*/ 7 h 69"/>
                  <a:gd name="T64" fmla="*/ 183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3" y="5"/>
                    </a:lnTo>
                    <a:lnTo>
                      <a:pt x="181" y="7"/>
                    </a:lnTo>
                    <a:lnTo>
                      <a:pt x="175" y="13"/>
                    </a:lnTo>
                    <a:lnTo>
                      <a:pt x="173" y="15"/>
                    </a:lnTo>
                    <a:lnTo>
                      <a:pt x="169" y="20"/>
                    </a:lnTo>
                    <a:lnTo>
                      <a:pt x="167" y="22"/>
                    </a:lnTo>
                    <a:lnTo>
                      <a:pt x="161" y="27"/>
                    </a:lnTo>
                    <a:lnTo>
                      <a:pt x="156" y="30"/>
                    </a:lnTo>
                    <a:lnTo>
                      <a:pt x="153" y="32"/>
                    </a:lnTo>
                    <a:lnTo>
                      <a:pt x="148" y="35"/>
                    </a:lnTo>
                    <a:lnTo>
                      <a:pt x="142" y="38"/>
                    </a:lnTo>
                    <a:lnTo>
                      <a:pt x="136" y="40"/>
                    </a:lnTo>
                    <a:lnTo>
                      <a:pt x="131" y="45"/>
                    </a:lnTo>
                    <a:lnTo>
                      <a:pt x="126" y="47"/>
                    </a:lnTo>
                    <a:lnTo>
                      <a:pt x="120" y="50"/>
                    </a:lnTo>
                    <a:lnTo>
                      <a:pt x="113" y="52"/>
                    </a:lnTo>
                    <a:lnTo>
                      <a:pt x="107" y="52"/>
                    </a:lnTo>
                    <a:lnTo>
                      <a:pt x="99" y="55"/>
                    </a:lnTo>
                    <a:lnTo>
                      <a:pt x="93" y="58"/>
                    </a:lnTo>
                    <a:lnTo>
                      <a:pt x="85" y="58"/>
                    </a:lnTo>
                    <a:lnTo>
                      <a:pt x="80" y="60"/>
                    </a:lnTo>
                    <a:lnTo>
                      <a:pt x="72" y="63"/>
                    </a:lnTo>
                    <a:lnTo>
                      <a:pt x="66" y="63"/>
                    </a:lnTo>
                    <a:lnTo>
                      <a:pt x="58" y="65"/>
                    </a:lnTo>
                    <a:lnTo>
                      <a:pt x="52"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6" y="60"/>
                    </a:lnTo>
                    <a:lnTo>
                      <a:pt x="72" y="60"/>
                    </a:lnTo>
                    <a:lnTo>
                      <a:pt x="80" y="58"/>
                    </a:lnTo>
                    <a:lnTo>
                      <a:pt x="85" y="58"/>
                    </a:lnTo>
                    <a:lnTo>
                      <a:pt x="93" y="55"/>
                    </a:lnTo>
                    <a:lnTo>
                      <a:pt x="99" y="52"/>
                    </a:lnTo>
                    <a:lnTo>
                      <a:pt x="107" y="52"/>
                    </a:lnTo>
                    <a:lnTo>
                      <a:pt x="113" y="50"/>
                    </a:lnTo>
                    <a:lnTo>
                      <a:pt x="117" y="47"/>
                    </a:lnTo>
                    <a:lnTo>
                      <a:pt x="123" y="45"/>
                    </a:lnTo>
                    <a:lnTo>
                      <a:pt x="131" y="43"/>
                    </a:lnTo>
                    <a:lnTo>
                      <a:pt x="136" y="40"/>
                    </a:lnTo>
                    <a:lnTo>
                      <a:pt x="142" y="38"/>
                    </a:lnTo>
                    <a:lnTo>
                      <a:pt x="148" y="35"/>
                    </a:lnTo>
                    <a:lnTo>
                      <a:pt x="150" y="32"/>
                    </a:lnTo>
                    <a:lnTo>
                      <a:pt x="156" y="27"/>
                    </a:lnTo>
                    <a:lnTo>
                      <a:pt x="161" y="25"/>
                    </a:lnTo>
                    <a:lnTo>
                      <a:pt x="164" y="22"/>
                    </a:lnTo>
                    <a:lnTo>
                      <a:pt x="169" y="20"/>
                    </a:lnTo>
                    <a:lnTo>
                      <a:pt x="173" y="15"/>
                    </a:lnTo>
                    <a:lnTo>
                      <a:pt x="175" y="9"/>
                    </a:lnTo>
                    <a:lnTo>
                      <a:pt x="177" y="7"/>
                    </a:lnTo>
                    <a:lnTo>
                      <a:pt x="181" y="5"/>
                    </a:lnTo>
                    <a:lnTo>
                      <a:pt x="183" y="0"/>
                    </a:lnTo>
                  </a:path>
                </a:pathLst>
              </a:custGeom>
              <a:solidFill>
                <a:srgbClr val="000000"/>
              </a:solidFill>
              <a:ln w="12700" cap="rnd">
                <a:solidFill>
                  <a:schemeClr val="tx2"/>
                </a:solidFill>
                <a:round/>
                <a:headEnd/>
                <a:tailEnd/>
              </a:ln>
            </p:spPr>
            <p:txBody>
              <a:bodyPr/>
              <a:lstStyle/>
              <a:p>
                <a:endParaRPr lang="fr-FR"/>
              </a:p>
            </p:txBody>
          </p:sp>
          <p:sp>
            <p:nvSpPr>
              <p:cNvPr id="55471" name="Freeform 137"/>
              <p:cNvSpPr>
                <a:spLocks/>
              </p:cNvSpPr>
              <p:nvPr/>
            </p:nvSpPr>
            <p:spPr bwMode="auto">
              <a:xfrm>
                <a:off x="2575" y="1954"/>
                <a:ext cx="40" cy="83"/>
              </a:xfrm>
              <a:custGeom>
                <a:avLst/>
                <a:gdLst>
                  <a:gd name="T0" fmla="*/ 39 w 40"/>
                  <a:gd name="T1" fmla="*/ 0 h 83"/>
                  <a:gd name="T2" fmla="*/ 0 w 40"/>
                  <a:gd name="T3" fmla="*/ 0 h 83"/>
                  <a:gd name="T4" fmla="*/ 0 w 40"/>
                  <a:gd name="T5" fmla="*/ 82 h 83"/>
                  <a:gd name="T6" fmla="*/ 39 w 40"/>
                  <a:gd name="T7" fmla="*/ 82 h 83"/>
                  <a:gd name="T8" fmla="*/ 39 w 40"/>
                  <a:gd name="T9" fmla="*/ 0 h 83"/>
                  <a:gd name="T10" fmla="*/ 0 60000 65536"/>
                  <a:gd name="T11" fmla="*/ 0 60000 65536"/>
                  <a:gd name="T12" fmla="*/ 0 60000 65536"/>
                  <a:gd name="T13" fmla="*/ 0 60000 65536"/>
                  <a:gd name="T14" fmla="*/ 0 60000 65536"/>
                  <a:gd name="T15" fmla="*/ 0 w 40"/>
                  <a:gd name="T16" fmla="*/ 0 h 83"/>
                  <a:gd name="T17" fmla="*/ 40 w 40"/>
                  <a:gd name="T18" fmla="*/ 83 h 83"/>
                </a:gdLst>
                <a:ahLst/>
                <a:cxnLst>
                  <a:cxn ang="T10">
                    <a:pos x="T0" y="T1"/>
                  </a:cxn>
                  <a:cxn ang="T11">
                    <a:pos x="T2" y="T3"/>
                  </a:cxn>
                  <a:cxn ang="T12">
                    <a:pos x="T4" y="T5"/>
                  </a:cxn>
                  <a:cxn ang="T13">
                    <a:pos x="T6" y="T7"/>
                  </a:cxn>
                  <a:cxn ang="T14">
                    <a:pos x="T8" y="T9"/>
                  </a:cxn>
                </a:cxnLst>
                <a:rect l="T15" t="T16" r="T17" b="T18"/>
                <a:pathLst>
                  <a:path w="40" h="83">
                    <a:moveTo>
                      <a:pt x="39" y="0"/>
                    </a:moveTo>
                    <a:lnTo>
                      <a:pt x="0" y="0"/>
                    </a:lnTo>
                    <a:lnTo>
                      <a:pt x="0" y="82"/>
                    </a:lnTo>
                    <a:lnTo>
                      <a:pt x="39" y="82"/>
                    </a:lnTo>
                    <a:lnTo>
                      <a:pt x="39" y="0"/>
                    </a:lnTo>
                  </a:path>
                </a:pathLst>
              </a:custGeom>
              <a:solidFill>
                <a:srgbClr val="FFD900"/>
              </a:solidFill>
              <a:ln w="12700" cap="rnd">
                <a:solidFill>
                  <a:schemeClr val="tx2"/>
                </a:solidFill>
                <a:round/>
                <a:headEnd/>
                <a:tailEnd/>
              </a:ln>
            </p:spPr>
            <p:txBody>
              <a:bodyPr/>
              <a:lstStyle/>
              <a:p>
                <a:endParaRPr lang="fr-FR"/>
              </a:p>
            </p:txBody>
          </p:sp>
          <p:sp>
            <p:nvSpPr>
              <p:cNvPr id="55472" name="Freeform 138"/>
              <p:cNvSpPr>
                <a:spLocks/>
              </p:cNvSpPr>
              <p:nvPr/>
            </p:nvSpPr>
            <p:spPr bwMode="auto">
              <a:xfrm>
                <a:off x="2581" y="1914"/>
                <a:ext cx="26" cy="26"/>
              </a:xfrm>
              <a:custGeom>
                <a:avLst/>
                <a:gdLst>
                  <a:gd name="T0" fmla="*/ 12 w 26"/>
                  <a:gd name="T1" fmla="*/ 0 h 26"/>
                  <a:gd name="T2" fmla="*/ 10 w 26"/>
                  <a:gd name="T3" fmla="*/ 0 h 26"/>
                  <a:gd name="T4" fmla="*/ 9 w 26"/>
                  <a:gd name="T5" fmla="*/ 2 h 26"/>
                  <a:gd name="T6" fmla="*/ 6 w 26"/>
                  <a:gd name="T7" fmla="*/ 2 h 26"/>
                  <a:gd name="T8" fmla="*/ 4 w 26"/>
                  <a:gd name="T9" fmla="*/ 4 h 26"/>
                  <a:gd name="T10" fmla="*/ 4 w 26"/>
                  <a:gd name="T11" fmla="*/ 6 h 26"/>
                  <a:gd name="T12" fmla="*/ 2 w 26"/>
                  <a:gd name="T13" fmla="*/ 9 h 26"/>
                  <a:gd name="T14" fmla="*/ 2 w 26"/>
                  <a:gd name="T15" fmla="*/ 10 h 26"/>
                  <a:gd name="T16" fmla="*/ 0 w 26"/>
                  <a:gd name="T17" fmla="*/ 12 h 26"/>
                  <a:gd name="T18" fmla="*/ 2 w 26"/>
                  <a:gd name="T19" fmla="*/ 16 h 26"/>
                  <a:gd name="T20" fmla="*/ 2 w 26"/>
                  <a:gd name="T21" fmla="*/ 19 h 26"/>
                  <a:gd name="T22" fmla="*/ 4 w 26"/>
                  <a:gd name="T23" fmla="*/ 21 h 26"/>
                  <a:gd name="T24" fmla="*/ 4 w 26"/>
                  <a:gd name="T25" fmla="*/ 22 h 26"/>
                  <a:gd name="T26" fmla="*/ 6 w 26"/>
                  <a:gd name="T27" fmla="*/ 25 h 26"/>
                  <a:gd name="T28" fmla="*/ 9 w 26"/>
                  <a:gd name="T29" fmla="*/ 25 h 26"/>
                  <a:gd name="T30" fmla="*/ 10 w 26"/>
                  <a:gd name="T31" fmla="*/ 25 h 26"/>
                  <a:gd name="T32" fmla="*/ 12 w 26"/>
                  <a:gd name="T33" fmla="*/ 25 h 26"/>
                  <a:gd name="T34" fmla="*/ 16 w 26"/>
                  <a:gd name="T35" fmla="*/ 25 h 26"/>
                  <a:gd name="T36" fmla="*/ 19 w 26"/>
                  <a:gd name="T37" fmla="*/ 25 h 26"/>
                  <a:gd name="T38" fmla="*/ 21 w 26"/>
                  <a:gd name="T39" fmla="*/ 25 h 26"/>
                  <a:gd name="T40" fmla="*/ 22 w 26"/>
                  <a:gd name="T41" fmla="*/ 22 h 26"/>
                  <a:gd name="T42" fmla="*/ 22 w 26"/>
                  <a:gd name="T43" fmla="*/ 21 h 26"/>
                  <a:gd name="T44" fmla="*/ 25 w 26"/>
                  <a:gd name="T45" fmla="*/ 19 h 26"/>
                  <a:gd name="T46" fmla="*/ 25 w 26"/>
                  <a:gd name="T47" fmla="*/ 16 h 26"/>
                  <a:gd name="T48" fmla="*/ 25 w 26"/>
                  <a:gd name="T49" fmla="*/ 12 h 26"/>
                  <a:gd name="T50" fmla="*/ 25 w 26"/>
                  <a:gd name="T51" fmla="*/ 10 h 26"/>
                  <a:gd name="T52" fmla="*/ 25 w 26"/>
                  <a:gd name="T53" fmla="*/ 9 h 26"/>
                  <a:gd name="T54" fmla="*/ 22 w 26"/>
                  <a:gd name="T55" fmla="*/ 6 h 26"/>
                  <a:gd name="T56" fmla="*/ 22 w 26"/>
                  <a:gd name="T57" fmla="*/ 4 h 26"/>
                  <a:gd name="T58" fmla="*/ 21 w 26"/>
                  <a:gd name="T59" fmla="*/ 2 h 26"/>
                  <a:gd name="T60" fmla="*/ 19 w 26"/>
                  <a:gd name="T61" fmla="*/ 2 h 26"/>
                  <a:gd name="T62" fmla="*/ 16 w 26"/>
                  <a:gd name="T63" fmla="*/ 0 h 26"/>
                  <a:gd name="T64" fmla="*/ 12 w 26"/>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12" y="0"/>
                    </a:moveTo>
                    <a:lnTo>
                      <a:pt x="10" y="0"/>
                    </a:lnTo>
                    <a:lnTo>
                      <a:pt x="9" y="2"/>
                    </a:lnTo>
                    <a:lnTo>
                      <a:pt x="6" y="2"/>
                    </a:lnTo>
                    <a:lnTo>
                      <a:pt x="4" y="4"/>
                    </a:lnTo>
                    <a:lnTo>
                      <a:pt x="4" y="6"/>
                    </a:lnTo>
                    <a:lnTo>
                      <a:pt x="2" y="9"/>
                    </a:lnTo>
                    <a:lnTo>
                      <a:pt x="2" y="10"/>
                    </a:lnTo>
                    <a:lnTo>
                      <a:pt x="0" y="12"/>
                    </a:lnTo>
                    <a:lnTo>
                      <a:pt x="2" y="16"/>
                    </a:lnTo>
                    <a:lnTo>
                      <a:pt x="2" y="19"/>
                    </a:lnTo>
                    <a:lnTo>
                      <a:pt x="4" y="21"/>
                    </a:lnTo>
                    <a:lnTo>
                      <a:pt x="4" y="22"/>
                    </a:lnTo>
                    <a:lnTo>
                      <a:pt x="6" y="25"/>
                    </a:lnTo>
                    <a:lnTo>
                      <a:pt x="9" y="25"/>
                    </a:lnTo>
                    <a:lnTo>
                      <a:pt x="10" y="25"/>
                    </a:lnTo>
                    <a:lnTo>
                      <a:pt x="12" y="25"/>
                    </a:lnTo>
                    <a:lnTo>
                      <a:pt x="16" y="25"/>
                    </a:lnTo>
                    <a:lnTo>
                      <a:pt x="19" y="25"/>
                    </a:lnTo>
                    <a:lnTo>
                      <a:pt x="21" y="25"/>
                    </a:lnTo>
                    <a:lnTo>
                      <a:pt x="22" y="22"/>
                    </a:lnTo>
                    <a:lnTo>
                      <a:pt x="22" y="21"/>
                    </a:lnTo>
                    <a:lnTo>
                      <a:pt x="25" y="19"/>
                    </a:lnTo>
                    <a:lnTo>
                      <a:pt x="25" y="16"/>
                    </a:lnTo>
                    <a:lnTo>
                      <a:pt x="25" y="12"/>
                    </a:lnTo>
                    <a:lnTo>
                      <a:pt x="25" y="10"/>
                    </a:lnTo>
                    <a:lnTo>
                      <a:pt x="25" y="9"/>
                    </a:lnTo>
                    <a:lnTo>
                      <a:pt x="22" y="6"/>
                    </a:lnTo>
                    <a:lnTo>
                      <a:pt x="22" y="4"/>
                    </a:lnTo>
                    <a:lnTo>
                      <a:pt x="21" y="2"/>
                    </a:lnTo>
                    <a:lnTo>
                      <a:pt x="19" y="2"/>
                    </a:lnTo>
                    <a:lnTo>
                      <a:pt x="16" y="0"/>
                    </a:lnTo>
                    <a:lnTo>
                      <a:pt x="12" y="0"/>
                    </a:lnTo>
                  </a:path>
                </a:pathLst>
              </a:custGeom>
              <a:solidFill>
                <a:srgbClr val="FFD900"/>
              </a:solidFill>
              <a:ln w="12700" cap="rnd">
                <a:solidFill>
                  <a:schemeClr val="tx2"/>
                </a:solidFill>
                <a:round/>
                <a:headEnd/>
                <a:tailEnd/>
              </a:ln>
            </p:spPr>
            <p:txBody>
              <a:bodyPr/>
              <a:lstStyle/>
              <a:p>
                <a:endParaRPr lang="fr-FR"/>
              </a:p>
            </p:txBody>
          </p:sp>
          <p:sp>
            <p:nvSpPr>
              <p:cNvPr id="55473" name="Freeform 139"/>
              <p:cNvSpPr>
                <a:spLocks/>
              </p:cNvSpPr>
              <p:nvPr/>
            </p:nvSpPr>
            <p:spPr bwMode="auto">
              <a:xfrm>
                <a:off x="2565" y="1951"/>
                <a:ext cx="50" cy="93"/>
              </a:xfrm>
              <a:custGeom>
                <a:avLst/>
                <a:gdLst>
                  <a:gd name="T0" fmla="*/ 49 w 50"/>
                  <a:gd name="T1" fmla="*/ 0 h 93"/>
                  <a:gd name="T2" fmla="*/ 0 w 50"/>
                  <a:gd name="T3" fmla="*/ 0 h 93"/>
                  <a:gd name="T4" fmla="*/ 0 w 50"/>
                  <a:gd name="T5" fmla="*/ 92 h 93"/>
                  <a:gd name="T6" fmla="*/ 49 w 50"/>
                  <a:gd name="T7" fmla="*/ 92 h 93"/>
                  <a:gd name="T8" fmla="*/ 49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49" y="0"/>
                    </a:moveTo>
                    <a:lnTo>
                      <a:pt x="0" y="0"/>
                    </a:lnTo>
                    <a:lnTo>
                      <a:pt x="0" y="92"/>
                    </a:lnTo>
                    <a:lnTo>
                      <a:pt x="49" y="92"/>
                    </a:lnTo>
                    <a:lnTo>
                      <a:pt x="4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74" name="Freeform 140"/>
              <p:cNvSpPr>
                <a:spLocks/>
              </p:cNvSpPr>
              <p:nvPr/>
            </p:nvSpPr>
            <p:spPr bwMode="auto">
              <a:xfrm>
                <a:off x="2573" y="1914"/>
                <a:ext cx="36" cy="35"/>
              </a:xfrm>
              <a:custGeom>
                <a:avLst/>
                <a:gdLst>
                  <a:gd name="T0" fmla="*/ 67 w 35"/>
                  <a:gd name="T1" fmla="*/ 0 h 35"/>
                  <a:gd name="T2" fmla="*/ 12 w 35"/>
                  <a:gd name="T3" fmla="*/ 0 h 35"/>
                  <a:gd name="T4" fmla="*/ 9 w 35"/>
                  <a:gd name="T5" fmla="*/ 2 h 35"/>
                  <a:gd name="T6" fmla="*/ 6 w 35"/>
                  <a:gd name="T7" fmla="*/ 2 h 35"/>
                  <a:gd name="T8" fmla="*/ 6 w 35"/>
                  <a:gd name="T9" fmla="*/ 6 h 35"/>
                  <a:gd name="T10" fmla="*/ 4 w 35"/>
                  <a:gd name="T11" fmla="*/ 8 h 35"/>
                  <a:gd name="T12" fmla="*/ 0 w 35"/>
                  <a:gd name="T13" fmla="*/ 12 h 35"/>
                  <a:gd name="T14" fmla="*/ 0 w 35"/>
                  <a:gd name="T15" fmla="*/ 14 h 35"/>
                  <a:gd name="T16" fmla="*/ 0 w 35"/>
                  <a:gd name="T17" fmla="*/ 16 h 35"/>
                  <a:gd name="T18" fmla="*/ 0 w 35"/>
                  <a:gd name="T19" fmla="*/ 20 h 35"/>
                  <a:gd name="T20" fmla="*/ 0 w 35"/>
                  <a:gd name="T21" fmla="*/ 26 h 35"/>
                  <a:gd name="T22" fmla="*/ 4 w 35"/>
                  <a:gd name="T23" fmla="*/ 28 h 35"/>
                  <a:gd name="T24" fmla="*/ 6 w 35"/>
                  <a:gd name="T25" fmla="*/ 28 h 35"/>
                  <a:gd name="T26" fmla="*/ 6 w 35"/>
                  <a:gd name="T27" fmla="*/ 30 h 35"/>
                  <a:gd name="T28" fmla="*/ 9 w 35"/>
                  <a:gd name="T29" fmla="*/ 34 h 35"/>
                  <a:gd name="T30" fmla="*/ 12 w 35"/>
                  <a:gd name="T31" fmla="*/ 34 h 35"/>
                  <a:gd name="T32" fmla="*/ 67 w 35"/>
                  <a:gd name="T33" fmla="*/ 34 h 35"/>
                  <a:gd name="T34" fmla="*/ 71 w 35"/>
                  <a:gd name="T35" fmla="*/ 34 h 35"/>
                  <a:gd name="T36" fmla="*/ 77 w 35"/>
                  <a:gd name="T37" fmla="*/ 34 h 35"/>
                  <a:gd name="T38" fmla="*/ 83 w 35"/>
                  <a:gd name="T39" fmla="*/ 30 h 35"/>
                  <a:gd name="T40" fmla="*/ 87 w 35"/>
                  <a:gd name="T41" fmla="*/ 28 h 35"/>
                  <a:gd name="T42" fmla="*/ 98 w 35"/>
                  <a:gd name="T43" fmla="*/ 28 h 35"/>
                  <a:gd name="T44" fmla="*/ 98 w 35"/>
                  <a:gd name="T45" fmla="*/ 26 h 35"/>
                  <a:gd name="T46" fmla="*/ 104 w 35"/>
                  <a:gd name="T47" fmla="*/ 20 h 35"/>
                  <a:gd name="T48" fmla="*/ 104 w 35"/>
                  <a:gd name="T49" fmla="*/ 16 h 35"/>
                  <a:gd name="T50" fmla="*/ 104 w 35"/>
                  <a:gd name="T51" fmla="*/ 14 h 35"/>
                  <a:gd name="T52" fmla="*/ 98 w 35"/>
                  <a:gd name="T53" fmla="*/ 12 h 35"/>
                  <a:gd name="T54" fmla="*/ 98 w 35"/>
                  <a:gd name="T55" fmla="*/ 8 h 35"/>
                  <a:gd name="T56" fmla="*/ 87 w 35"/>
                  <a:gd name="T57" fmla="*/ 6 h 35"/>
                  <a:gd name="T58" fmla="*/ 83 w 35"/>
                  <a:gd name="T59" fmla="*/ 2 h 35"/>
                  <a:gd name="T60" fmla="*/ 77 w 35"/>
                  <a:gd name="T61" fmla="*/ 2 h 35"/>
                  <a:gd name="T62" fmla="*/ 71 w 35"/>
                  <a:gd name="T63" fmla="*/ 0 h 35"/>
                  <a:gd name="T64" fmla="*/ 67 w 35"/>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18" y="0"/>
                    </a:moveTo>
                    <a:lnTo>
                      <a:pt x="12" y="0"/>
                    </a:lnTo>
                    <a:lnTo>
                      <a:pt x="9" y="2"/>
                    </a:lnTo>
                    <a:lnTo>
                      <a:pt x="6" y="2"/>
                    </a:lnTo>
                    <a:lnTo>
                      <a:pt x="6" y="6"/>
                    </a:lnTo>
                    <a:lnTo>
                      <a:pt x="4" y="8"/>
                    </a:lnTo>
                    <a:lnTo>
                      <a:pt x="0" y="12"/>
                    </a:lnTo>
                    <a:lnTo>
                      <a:pt x="0" y="14"/>
                    </a:lnTo>
                    <a:lnTo>
                      <a:pt x="0" y="16"/>
                    </a:lnTo>
                    <a:lnTo>
                      <a:pt x="0" y="20"/>
                    </a:lnTo>
                    <a:lnTo>
                      <a:pt x="0" y="26"/>
                    </a:lnTo>
                    <a:lnTo>
                      <a:pt x="4" y="28"/>
                    </a:lnTo>
                    <a:lnTo>
                      <a:pt x="6" y="28"/>
                    </a:lnTo>
                    <a:lnTo>
                      <a:pt x="6" y="30"/>
                    </a:lnTo>
                    <a:lnTo>
                      <a:pt x="9" y="34"/>
                    </a:lnTo>
                    <a:lnTo>
                      <a:pt x="12" y="34"/>
                    </a:lnTo>
                    <a:lnTo>
                      <a:pt x="18" y="34"/>
                    </a:lnTo>
                    <a:lnTo>
                      <a:pt x="20" y="34"/>
                    </a:lnTo>
                    <a:lnTo>
                      <a:pt x="23" y="34"/>
                    </a:lnTo>
                    <a:lnTo>
                      <a:pt x="26" y="30"/>
                    </a:lnTo>
                    <a:lnTo>
                      <a:pt x="28" y="28"/>
                    </a:lnTo>
                    <a:lnTo>
                      <a:pt x="32" y="28"/>
                    </a:lnTo>
                    <a:lnTo>
                      <a:pt x="32" y="26"/>
                    </a:lnTo>
                    <a:lnTo>
                      <a:pt x="34" y="20"/>
                    </a:lnTo>
                    <a:lnTo>
                      <a:pt x="34" y="16"/>
                    </a:lnTo>
                    <a:lnTo>
                      <a:pt x="34" y="14"/>
                    </a:lnTo>
                    <a:lnTo>
                      <a:pt x="32" y="12"/>
                    </a:lnTo>
                    <a:lnTo>
                      <a:pt x="32" y="8"/>
                    </a:lnTo>
                    <a:lnTo>
                      <a:pt x="28" y="6"/>
                    </a:lnTo>
                    <a:lnTo>
                      <a:pt x="26" y="2"/>
                    </a:lnTo>
                    <a:lnTo>
                      <a:pt x="23" y="2"/>
                    </a:lnTo>
                    <a:lnTo>
                      <a:pt x="20" y="0"/>
                    </a:lnTo>
                    <a:lnTo>
                      <a:pt x="1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75" name="Freeform 141"/>
              <p:cNvSpPr>
                <a:spLocks/>
              </p:cNvSpPr>
              <p:nvPr/>
            </p:nvSpPr>
            <p:spPr bwMode="auto">
              <a:xfrm>
                <a:off x="2589" y="2809"/>
                <a:ext cx="7" cy="11"/>
              </a:xfrm>
              <a:custGeom>
                <a:avLst/>
                <a:gdLst>
                  <a:gd name="T0" fmla="*/ 0 w 10"/>
                  <a:gd name="T1" fmla="*/ 10 h 11"/>
                  <a:gd name="T2" fmla="*/ 1 w 10"/>
                  <a:gd name="T3" fmla="*/ 10 h 11"/>
                  <a:gd name="T4" fmla="*/ 1 w 10"/>
                  <a:gd name="T5" fmla="*/ 0 h 11"/>
                  <a:gd name="T6" fmla="*/ 0 w 10"/>
                  <a:gd name="T7" fmla="*/ 0 h 11"/>
                  <a:gd name="T8" fmla="*/ 0 w 10"/>
                  <a:gd name="T9" fmla="*/ 1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0"/>
                    </a:moveTo>
                    <a:lnTo>
                      <a:pt x="9" y="10"/>
                    </a:lnTo>
                    <a:lnTo>
                      <a:pt x="9" y="0"/>
                    </a:lnTo>
                    <a:lnTo>
                      <a:pt x="0" y="0"/>
                    </a:lnTo>
                    <a:lnTo>
                      <a:pt x="0" y="10"/>
                    </a:lnTo>
                  </a:path>
                </a:pathLst>
              </a:custGeom>
              <a:solidFill>
                <a:srgbClr val="FFD900"/>
              </a:solidFill>
              <a:ln w="12700" cap="rnd">
                <a:solidFill>
                  <a:schemeClr val="tx2"/>
                </a:solidFill>
                <a:round/>
                <a:headEnd/>
                <a:tailEnd/>
              </a:ln>
            </p:spPr>
            <p:txBody>
              <a:bodyPr/>
              <a:lstStyle/>
              <a:p>
                <a:endParaRPr lang="fr-FR"/>
              </a:p>
            </p:txBody>
          </p:sp>
          <p:sp>
            <p:nvSpPr>
              <p:cNvPr id="55476" name="Freeform 142"/>
              <p:cNvSpPr>
                <a:spLocks/>
              </p:cNvSpPr>
              <p:nvPr/>
            </p:nvSpPr>
            <p:spPr bwMode="auto">
              <a:xfrm>
                <a:off x="2583" y="2809"/>
                <a:ext cx="16" cy="20"/>
              </a:xfrm>
              <a:custGeom>
                <a:avLst/>
                <a:gdLst>
                  <a:gd name="T0" fmla="*/ 0 w 16"/>
                  <a:gd name="T1" fmla="*/ 10 h 21"/>
                  <a:gd name="T2" fmla="*/ 15 w 16"/>
                  <a:gd name="T3" fmla="*/ 10 h 21"/>
                  <a:gd name="T4" fmla="*/ 15 w 16"/>
                  <a:gd name="T5" fmla="*/ 0 h 21"/>
                  <a:gd name="T6" fmla="*/ 0 w 16"/>
                  <a:gd name="T7" fmla="*/ 0 h 21"/>
                  <a:gd name="T8" fmla="*/ 0 w 16"/>
                  <a:gd name="T9" fmla="*/ 1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0"/>
                    </a:moveTo>
                    <a:lnTo>
                      <a:pt x="15" y="20"/>
                    </a:lnTo>
                    <a:lnTo>
                      <a:pt x="15" y="0"/>
                    </a:lnTo>
                    <a:lnTo>
                      <a:pt x="0" y="0"/>
                    </a:lnTo>
                    <a:lnTo>
                      <a:pt x="0" y="2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77" name="Freeform 143"/>
              <p:cNvSpPr>
                <a:spLocks/>
              </p:cNvSpPr>
              <p:nvPr/>
            </p:nvSpPr>
            <p:spPr bwMode="auto">
              <a:xfrm>
                <a:off x="2583" y="2060"/>
                <a:ext cx="24" cy="30"/>
              </a:xfrm>
              <a:custGeom>
                <a:avLst/>
                <a:gdLst>
                  <a:gd name="T0" fmla="*/ 10 w 24"/>
                  <a:gd name="T1" fmla="*/ 0 h 30"/>
                  <a:gd name="T2" fmla="*/ 9 w 24"/>
                  <a:gd name="T3" fmla="*/ 3 h 30"/>
                  <a:gd name="T4" fmla="*/ 7 w 24"/>
                  <a:gd name="T5" fmla="*/ 3 h 30"/>
                  <a:gd name="T6" fmla="*/ 4 w 24"/>
                  <a:gd name="T7" fmla="*/ 3 h 30"/>
                  <a:gd name="T8" fmla="*/ 4 w 24"/>
                  <a:gd name="T9" fmla="*/ 5 h 30"/>
                  <a:gd name="T10" fmla="*/ 3 w 24"/>
                  <a:gd name="T11" fmla="*/ 7 h 30"/>
                  <a:gd name="T12" fmla="*/ 0 w 24"/>
                  <a:gd name="T13" fmla="*/ 9 h 30"/>
                  <a:gd name="T14" fmla="*/ 0 w 24"/>
                  <a:gd name="T15" fmla="*/ 14 h 30"/>
                  <a:gd name="T16" fmla="*/ 0 w 24"/>
                  <a:gd name="T17" fmla="*/ 15 h 30"/>
                  <a:gd name="T18" fmla="*/ 0 w 24"/>
                  <a:gd name="T19" fmla="*/ 18 h 30"/>
                  <a:gd name="T20" fmla="*/ 0 w 24"/>
                  <a:gd name="T21" fmla="*/ 20 h 30"/>
                  <a:gd name="T22" fmla="*/ 3 w 24"/>
                  <a:gd name="T23" fmla="*/ 22 h 30"/>
                  <a:gd name="T24" fmla="*/ 4 w 24"/>
                  <a:gd name="T25" fmla="*/ 24 h 30"/>
                  <a:gd name="T26" fmla="*/ 4 w 24"/>
                  <a:gd name="T27" fmla="*/ 26 h 30"/>
                  <a:gd name="T28" fmla="*/ 7 w 24"/>
                  <a:gd name="T29" fmla="*/ 29 h 30"/>
                  <a:gd name="T30" fmla="*/ 9 w 24"/>
                  <a:gd name="T31" fmla="*/ 29 h 30"/>
                  <a:gd name="T32" fmla="*/ 10 w 24"/>
                  <a:gd name="T33" fmla="*/ 29 h 30"/>
                  <a:gd name="T34" fmla="*/ 14 w 24"/>
                  <a:gd name="T35" fmla="*/ 29 h 30"/>
                  <a:gd name="T36" fmla="*/ 17 w 24"/>
                  <a:gd name="T37" fmla="*/ 29 h 30"/>
                  <a:gd name="T38" fmla="*/ 17 w 24"/>
                  <a:gd name="T39" fmla="*/ 26 h 30"/>
                  <a:gd name="T40" fmla="*/ 19 w 24"/>
                  <a:gd name="T41" fmla="*/ 24 h 30"/>
                  <a:gd name="T42" fmla="*/ 20 w 24"/>
                  <a:gd name="T43" fmla="*/ 22 h 30"/>
                  <a:gd name="T44" fmla="*/ 23 w 24"/>
                  <a:gd name="T45" fmla="*/ 20 h 30"/>
                  <a:gd name="T46" fmla="*/ 23 w 24"/>
                  <a:gd name="T47" fmla="*/ 18 h 30"/>
                  <a:gd name="T48" fmla="*/ 23 w 24"/>
                  <a:gd name="T49" fmla="*/ 15 h 30"/>
                  <a:gd name="T50" fmla="*/ 23 w 24"/>
                  <a:gd name="T51" fmla="*/ 14 h 30"/>
                  <a:gd name="T52" fmla="*/ 23 w 24"/>
                  <a:gd name="T53" fmla="*/ 9 h 30"/>
                  <a:gd name="T54" fmla="*/ 20 w 24"/>
                  <a:gd name="T55" fmla="*/ 7 h 30"/>
                  <a:gd name="T56" fmla="*/ 19 w 24"/>
                  <a:gd name="T57" fmla="*/ 5 h 30"/>
                  <a:gd name="T58" fmla="*/ 17 w 24"/>
                  <a:gd name="T59" fmla="*/ 3 h 30"/>
                  <a:gd name="T60" fmla="*/ 14 w 24"/>
                  <a:gd name="T61" fmla="*/ 3 h 30"/>
                  <a:gd name="T62" fmla="*/ 10 w 24"/>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0"/>
                  <a:gd name="T98" fmla="*/ 24 w 2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0">
                    <a:moveTo>
                      <a:pt x="10" y="0"/>
                    </a:moveTo>
                    <a:lnTo>
                      <a:pt x="9" y="3"/>
                    </a:lnTo>
                    <a:lnTo>
                      <a:pt x="7" y="3"/>
                    </a:lnTo>
                    <a:lnTo>
                      <a:pt x="4" y="3"/>
                    </a:lnTo>
                    <a:lnTo>
                      <a:pt x="4" y="5"/>
                    </a:lnTo>
                    <a:lnTo>
                      <a:pt x="3" y="7"/>
                    </a:lnTo>
                    <a:lnTo>
                      <a:pt x="0" y="9"/>
                    </a:lnTo>
                    <a:lnTo>
                      <a:pt x="0" y="14"/>
                    </a:lnTo>
                    <a:lnTo>
                      <a:pt x="0" y="15"/>
                    </a:lnTo>
                    <a:lnTo>
                      <a:pt x="0" y="18"/>
                    </a:lnTo>
                    <a:lnTo>
                      <a:pt x="0" y="20"/>
                    </a:lnTo>
                    <a:lnTo>
                      <a:pt x="3" y="22"/>
                    </a:lnTo>
                    <a:lnTo>
                      <a:pt x="4" y="24"/>
                    </a:lnTo>
                    <a:lnTo>
                      <a:pt x="4" y="26"/>
                    </a:lnTo>
                    <a:lnTo>
                      <a:pt x="7" y="29"/>
                    </a:lnTo>
                    <a:lnTo>
                      <a:pt x="9" y="29"/>
                    </a:lnTo>
                    <a:lnTo>
                      <a:pt x="10" y="29"/>
                    </a:lnTo>
                    <a:lnTo>
                      <a:pt x="14" y="29"/>
                    </a:lnTo>
                    <a:lnTo>
                      <a:pt x="17" y="29"/>
                    </a:lnTo>
                    <a:lnTo>
                      <a:pt x="17" y="26"/>
                    </a:lnTo>
                    <a:lnTo>
                      <a:pt x="19" y="24"/>
                    </a:lnTo>
                    <a:lnTo>
                      <a:pt x="20" y="22"/>
                    </a:lnTo>
                    <a:lnTo>
                      <a:pt x="23" y="20"/>
                    </a:lnTo>
                    <a:lnTo>
                      <a:pt x="23" y="18"/>
                    </a:lnTo>
                    <a:lnTo>
                      <a:pt x="23" y="15"/>
                    </a:lnTo>
                    <a:lnTo>
                      <a:pt x="23" y="14"/>
                    </a:lnTo>
                    <a:lnTo>
                      <a:pt x="23" y="9"/>
                    </a:lnTo>
                    <a:lnTo>
                      <a:pt x="20" y="7"/>
                    </a:lnTo>
                    <a:lnTo>
                      <a:pt x="19" y="5"/>
                    </a:lnTo>
                    <a:lnTo>
                      <a:pt x="17" y="3"/>
                    </a:lnTo>
                    <a:lnTo>
                      <a:pt x="14" y="3"/>
                    </a:lnTo>
                    <a:lnTo>
                      <a:pt x="10" y="0"/>
                    </a:lnTo>
                  </a:path>
                </a:pathLst>
              </a:custGeom>
              <a:solidFill>
                <a:srgbClr val="FFFFFD"/>
              </a:solidFill>
              <a:ln w="12700" cap="rnd">
                <a:solidFill>
                  <a:schemeClr val="tx2"/>
                </a:solidFill>
                <a:round/>
                <a:headEnd/>
                <a:tailEnd/>
              </a:ln>
            </p:spPr>
            <p:txBody>
              <a:bodyPr/>
              <a:lstStyle/>
              <a:p>
                <a:endParaRPr lang="fr-FR"/>
              </a:p>
            </p:txBody>
          </p:sp>
          <p:sp>
            <p:nvSpPr>
              <p:cNvPr id="55478" name="Freeform 144"/>
              <p:cNvSpPr>
                <a:spLocks/>
              </p:cNvSpPr>
              <p:nvPr/>
            </p:nvSpPr>
            <p:spPr bwMode="auto">
              <a:xfrm>
                <a:off x="2580" y="2055"/>
                <a:ext cx="33" cy="40"/>
              </a:xfrm>
              <a:custGeom>
                <a:avLst/>
                <a:gdLst>
                  <a:gd name="T0" fmla="*/ 18 w 33"/>
                  <a:gd name="T1" fmla="*/ 0 h 38"/>
                  <a:gd name="T2" fmla="*/ 14 w 33"/>
                  <a:gd name="T3" fmla="*/ 0 h 38"/>
                  <a:gd name="T4" fmla="*/ 8 w 33"/>
                  <a:gd name="T5" fmla="*/ 2 h 38"/>
                  <a:gd name="T6" fmla="*/ 6 w 33"/>
                  <a:gd name="T7" fmla="*/ 2 h 38"/>
                  <a:gd name="T8" fmla="*/ 6 w 33"/>
                  <a:gd name="T9" fmla="*/ 5 h 38"/>
                  <a:gd name="T10" fmla="*/ 4 w 33"/>
                  <a:gd name="T11" fmla="*/ 8 h 38"/>
                  <a:gd name="T12" fmla="*/ 0 w 33"/>
                  <a:gd name="T13" fmla="*/ 102 h 38"/>
                  <a:gd name="T14" fmla="*/ 0 w 33"/>
                  <a:gd name="T15" fmla="*/ 119 h 38"/>
                  <a:gd name="T16" fmla="*/ 0 w 33"/>
                  <a:gd name="T17" fmla="*/ 154 h 38"/>
                  <a:gd name="T18" fmla="*/ 0 w 33"/>
                  <a:gd name="T19" fmla="*/ 189 h 38"/>
                  <a:gd name="T20" fmla="*/ 0 w 33"/>
                  <a:gd name="T21" fmla="*/ 209 h 38"/>
                  <a:gd name="T22" fmla="*/ 4 w 33"/>
                  <a:gd name="T23" fmla="*/ 257 h 38"/>
                  <a:gd name="T24" fmla="*/ 6 w 33"/>
                  <a:gd name="T25" fmla="*/ 271 h 38"/>
                  <a:gd name="T26" fmla="*/ 6 w 33"/>
                  <a:gd name="T27" fmla="*/ 285 h 38"/>
                  <a:gd name="T28" fmla="*/ 8 w 33"/>
                  <a:gd name="T29" fmla="*/ 316 h 38"/>
                  <a:gd name="T30" fmla="*/ 14 w 33"/>
                  <a:gd name="T31" fmla="*/ 316 h 38"/>
                  <a:gd name="T32" fmla="*/ 18 w 33"/>
                  <a:gd name="T33" fmla="*/ 316 h 38"/>
                  <a:gd name="T34" fmla="*/ 20 w 33"/>
                  <a:gd name="T35" fmla="*/ 316 h 38"/>
                  <a:gd name="T36" fmla="*/ 23 w 33"/>
                  <a:gd name="T37" fmla="*/ 316 h 38"/>
                  <a:gd name="T38" fmla="*/ 26 w 33"/>
                  <a:gd name="T39" fmla="*/ 285 h 38"/>
                  <a:gd name="T40" fmla="*/ 26 w 33"/>
                  <a:gd name="T41" fmla="*/ 271 h 38"/>
                  <a:gd name="T42" fmla="*/ 28 w 33"/>
                  <a:gd name="T43" fmla="*/ 257 h 38"/>
                  <a:gd name="T44" fmla="*/ 32 w 33"/>
                  <a:gd name="T45" fmla="*/ 209 h 38"/>
                  <a:gd name="T46" fmla="*/ 32 w 33"/>
                  <a:gd name="T47" fmla="*/ 189 h 38"/>
                  <a:gd name="T48" fmla="*/ 32 w 33"/>
                  <a:gd name="T49" fmla="*/ 154 h 38"/>
                  <a:gd name="T50" fmla="*/ 32 w 33"/>
                  <a:gd name="T51" fmla="*/ 119 h 38"/>
                  <a:gd name="T52" fmla="*/ 32 w 33"/>
                  <a:gd name="T53" fmla="*/ 102 h 38"/>
                  <a:gd name="T54" fmla="*/ 28 w 33"/>
                  <a:gd name="T55" fmla="*/ 8 h 38"/>
                  <a:gd name="T56" fmla="*/ 26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8" y="2"/>
                    </a:lnTo>
                    <a:lnTo>
                      <a:pt x="6" y="2"/>
                    </a:lnTo>
                    <a:lnTo>
                      <a:pt x="6" y="5"/>
                    </a:lnTo>
                    <a:lnTo>
                      <a:pt x="4" y="8"/>
                    </a:lnTo>
                    <a:lnTo>
                      <a:pt x="0" y="11"/>
                    </a:lnTo>
                    <a:lnTo>
                      <a:pt x="0" y="14"/>
                    </a:lnTo>
                    <a:lnTo>
                      <a:pt x="0" y="19"/>
                    </a:lnTo>
                    <a:lnTo>
                      <a:pt x="0" y="23"/>
                    </a:lnTo>
                    <a:lnTo>
                      <a:pt x="0" y="25"/>
                    </a:lnTo>
                    <a:lnTo>
                      <a:pt x="4" y="29"/>
                    </a:lnTo>
                    <a:lnTo>
                      <a:pt x="6" y="31"/>
                    </a:lnTo>
                    <a:lnTo>
                      <a:pt x="6" y="33"/>
                    </a:lnTo>
                    <a:lnTo>
                      <a:pt x="8" y="37"/>
                    </a:lnTo>
                    <a:lnTo>
                      <a:pt x="14" y="37"/>
                    </a:lnTo>
                    <a:lnTo>
                      <a:pt x="18" y="37"/>
                    </a:lnTo>
                    <a:lnTo>
                      <a:pt x="20" y="37"/>
                    </a:lnTo>
                    <a:lnTo>
                      <a:pt x="23" y="37"/>
                    </a:lnTo>
                    <a:lnTo>
                      <a:pt x="26" y="33"/>
                    </a:lnTo>
                    <a:lnTo>
                      <a:pt x="26" y="31"/>
                    </a:lnTo>
                    <a:lnTo>
                      <a:pt x="28" y="29"/>
                    </a:lnTo>
                    <a:lnTo>
                      <a:pt x="32" y="25"/>
                    </a:lnTo>
                    <a:lnTo>
                      <a:pt x="32" y="23"/>
                    </a:lnTo>
                    <a:lnTo>
                      <a:pt x="32" y="19"/>
                    </a:lnTo>
                    <a:lnTo>
                      <a:pt x="32" y="14"/>
                    </a:lnTo>
                    <a:lnTo>
                      <a:pt x="32" y="11"/>
                    </a:lnTo>
                    <a:lnTo>
                      <a:pt x="28" y="8"/>
                    </a:lnTo>
                    <a:lnTo>
                      <a:pt x="26" y="5"/>
                    </a:lnTo>
                    <a:lnTo>
                      <a:pt x="26" y="2"/>
                    </a:lnTo>
                    <a:lnTo>
                      <a:pt x="23" y="2"/>
                    </a:lnTo>
                    <a:lnTo>
                      <a:pt x="20" y="0"/>
                    </a:lnTo>
                    <a:lnTo>
                      <a:pt x="1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79" name="Line 145"/>
              <p:cNvSpPr>
                <a:spLocks noChangeShapeType="1"/>
              </p:cNvSpPr>
              <p:nvPr/>
            </p:nvSpPr>
            <p:spPr bwMode="auto">
              <a:xfrm>
                <a:off x="2589" y="2088"/>
                <a:ext cx="0" cy="7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480" name="Freeform 146"/>
              <p:cNvSpPr>
                <a:spLocks/>
              </p:cNvSpPr>
              <p:nvPr/>
            </p:nvSpPr>
            <p:spPr bwMode="auto">
              <a:xfrm>
                <a:off x="2560" y="1986"/>
                <a:ext cx="6" cy="28"/>
              </a:xfrm>
              <a:custGeom>
                <a:avLst/>
                <a:gdLst>
                  <a:gd name="T0" fmla="*/ 0 w 6"/>
                  <a:gd name="T1" fmla="*/ 0 h 28"/>
                  <a:gd name="T2" fmla="*/ 5 w 6"/>
                  <a:gd name="T3" fmla="*/ 0 h 28"/>
                  <a:gd name="T4" fmla="*/ 5 w 6"/>
                  <a:gd name="T5" fmla="*/ 27 h 28"/>
                  <a:gd name="T6" fmla="*/ 0 w 6"/>
                  <a:gd name="T7" fmla="*/ 27 h 28"/>
                  <a:gd name="T8" fmla="*/ 0 w 6"/>
                  <a:gd name="T9" fmla="*/ 0 h 28"/>
                  <a:gd name="T10" fmla="*/ 0 60000 65536"/>
                  <a:gd name="T11" fmla="*/ 0 60000 65536"/>
                  <a:gd name="T12" fmla="*/ 0 60000 65536"/>
                  <a:gd name="T13" fmla="*/ 0 60000 65536"/>
                  <a:gd name="T14" fmla="*/ 0 60000 65536"/>
                  <a:gd name="T15" fmla="*/ 0 w 6"/>
                  <a:gd name="T16" fmla="*/ 0 h 28"/>
                  <a:gd name="T17" fmla="*/ 6 w 6"/>
                  <a:gd name="T18" fmla="*/ 28 h 28"/>
                </a:gdLst>
                <a:ahLst/>
                <a:cxnLst>
                  <a:cxn ang="T10">
                    <a:pos x="T0" y="T1"/>
                  </a:cxn>
                  <a:cxn ang="T11">
                    <a:pos x="T2" y="T3"/>
                  </a:cxn>
                  <a:cxn ang="T12">
                    <a:pos x="T4" y="T5"/>
                  </a:cxn>
                  <a:cxn ang="T13">
                    <a:pos x="T6" y="T7"/>
                  </a:cxn>
                  <a:cxn ang="T14">
                    <a:pos x="T8" y="T9"/>
                  </a:cxn>
                </a:cxnLst>
                <a:rect l="T15" t="T16" r="T17" b="T18"/>
                <a:pathLst>
                  <a:path w="6" h="28">
                    <a:moveTo>
                      <a:pt x="0" y="0"/>
                    </a:moveTo>
                    <a:lnTo>
                      <a:pt x="5" y="0"/>
                    </a:lnTo>
                    <a:lnTo>
                      <a:pt x="5" y="27"/>
                    </a:lnTo>
                    <a:lnTo>
                      <a:pt x="0" y="27"/>
                    </a:lnTo>
                    <a:lnTo>
                      <a:pt x="0" y="0"/>
                    </a:lnTo>
                  </a:path>
                </a:pathLst>
              </a:custGeom>
              <a:solidFill>
                <a:srgbClr val="E6C000"/>
              </a:solidFill>
              <a:ln w="12700" cap="rnd">
                <a:solidFill>
                  <a:schemeClr val="tx2"/>
                </a:solidFill>
                <a:round/>
                <a:headEnd/>
                <a:tailEnd/>
              </a:ln>
            </p:spPr>
            <p:txBody>
              <a:bodyPr/>
              <a:lstStyle/>
              <a:p>
                <a:endParaRPr lang="fr-FR"/>
              </a:p>
            </p:txBody>
          </p:sp>
          <p:sp>
            <p:nvSpPr>
              <p:cNvPr id="55481" name="Freeform 147"/>
              <p:cNvSpPr>
                <a:spLocks/>
              </p:cNvSpPr>
              <p:nvPr/>
            </p:nvSpPr>
            <p:spPr bwMode="auto">
              <a:xfrm>
                <a:off x="2598" y="1922"/>
                <a:ext cx="5" cy="3"/>
              </a:xfrm>
              <a:custGeom>
                <a:avLst/>
                <a:gdLst>
                  <a:gd name="T0" fmla="*/ 2 w 5"/>
                  <a:gd name="T1" fmla="*/ 0 h 5"/>
                  <a:gd name="T2" fmla="*/ 2 w 5"/>
                  <a:gd name="T3" fmla="*/ 0 h 5"/>
                  <a:gd name="T4" fmla="*/ 1 w 5"/>
                  <a:gd name="T5" fmla="*/ 0 h 5"/>
                  <a:gd name="T6" fmla="*/ 1 w 5"/>
                  <a:gd name="T7" fmla="*/ 1 h 5"/>
                  <a:gd name="T8" fmla="*/ 0 w 5"/>
                  <a:gd name="T9" fmla="*/ 1 h 5"/>
                  <a:gd name="T10" fmla="*/ 0 w 5"/>
                  <a:gd name="T11" fmla="*/ 1 h 5"/>
                  <a:gd name="T12" fmla="*/ 0 w 5"/>
                  <a:gd name="T13" fmla="*/ 1 h 5"/>
                  <a:gd name="T14" fmla="*/ 0 w 5"/>
                  <a:gd name="T15" fmla="*/ 1 h 5"/>
                  <a:gd name="T16" fmla="*/ 1 w 5"/>
                  <a:gd name="T17" fmla="*/ 1 h 5"/>
                  <a:gd name="T18" fmla="*/ 2 w 5"/>
                  <a:gd name="T19" fmla="*/ 1 h 5"/>
                  <a:gd name="T20" fmla="*/ 3 w 5"/>
                  <a:gd name="T21" fmla="*/ 1 h 5"/>
                  <a:gd name="T22" fmla="*/ 3 w 5"/>
                  <a:gd name="T23" fmla="*/ 1 h 5"/>
                  <a:gd name="T24" fmla="*/ 3 w 5"/>
                  <a:gd name="T25" fmla="*/ 1 h 5"/>
                  <a:gd name="T26" fmla="*/ 3 w 5"/>
                  <a:gd name="T27" fmla="*/ 1 h 5"/>
                  <a:gd name="T28" fmla="*/ 4 w 5"/>
                  <a:gd name="T29" fmla="*/ 1 h 5"/>
                  <a:gd name="T30" fmla="*/ 4 w 5"/>
                  <a:gd name="T31" fmla="*/ 1 h 5"/>
                  <a:gd name="T32" fmla="*/ 3 w 5"/>
                  <a:gd name="T33" fmla="*/ 1 h 5"/>
                  <a:gd name="T34" fmla="*/ 3 w 5"/>
                  <a:gd name="T35" fmla="*/ 0 h 5"/>
                  <a:gd name="T36" fmla="*/ 3 w 5"/>
                  <a:gd name="T37" fmla="*/ 0 h 5"/>
                  <a:gd name="T38" fmla="*/ 2 w 5"/>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5"/>
                  <a:gd name="T62" fmla="*/ 5 w 5"/>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5">
                    <a:moveTo>
                      <a:pt x="2" y="0"/>
                    </a:moveTo>
                    <a:lnTo>
                      <a:pt x="2" y="0"/>
                    </a:lnTo>
                    <a:lnTo>
                      <a:pt x="1" y="0"/>
                    </a:lnTo>
                    <a:lnTo>
                      <a:pt x="1" y="1"/>
                    </a:lnTo>
                    <a:lnTo>
                      <a:pt x="0" y="1"/>
                    </a:lnTo>
                    <a:lnTo>
                      <a:pt x="0" y="2"/>
                    </a:lnTo>
                    <a:lnTo>
                      <a:pt x="0" y="3"/>
                    </a:lnTo>
                    <a:lnTo>
                      <a:pt x="1" y="3"/>
                    </a:lnTo>
                    <a:lnTo>
                      <a:pt x="2" y="4"/>
                    </a:lnTo>
                    <a:lnTo>
                      <a:pt x="3" y="4"/>
                    </a:lnTo>
                    <a:lnTo>
                      <a:pt x="3" y="3"/>
                    </a:lnTo>
                    <a:lnTo>
                      <a:pt x="3" y="2"/>
                    </a:lnTo>
                    <a:lnTo>
                      <a:pt x="4" y="2"/>
                    </a:lnTo>
                    <a:lnTo>
                      <a:pt x="3" y="1"/>
                    </a:lnTo>
                    <a:lnTo>
                      <a:pt x="3" y="0"/>
                    </a:lnTo>
                    <a:lnTo>
                      <a:pt x="2" y="0"/>
                    </a:lnTo>
                  </a:path>
                </a:pathLst>
              </a:custGeom>
              <a:solidFill>
                <a:srgbClr val="FFFF00"/>
              </a:solidFill>
              <a:ln w="12700" cap="rnd">
                <a:solidFill>
                  <a:schemeClr val="tx2"/>
                </a:solidFill>
                <a:round/>
                <a:headEnd/>
                <a:tailEnd/>
              </a:ln>
            </p:spPr>
            <p:txBody>
              <a:bodyPr/>
              <a:lstStyle/>
              <a:p>
                <a:endParaRPr lang="fr-FR"/>
              </a:p>
            </p:txBody>
          </p:sp>
          <p:sp>
            <p:nvSpPr>
              <p:cNvPr id="55482" name="Freeform 148"/>
              <p:cNvSpPr>
                <a:spLocks/>
              </p:cNvSpPr>
              <p:nvPr/>
            </p:nvSpPr>
            <p:spPr bwMode="auto">
              <a:xfrm>
                <a:off x="2587" y="1957"/>
                <a:ext cx="22" cy="55"/>
              </a:xfrm>
              <a:custGeom>
                <a:avLst/>
                <a:gdLst>
                  <a:gd name="T0" fmla="*/ 0 w 22"/>
                  <a:gd name="T1" fmla="*/ 0 h 55"/>
                  <a:gd name="T2" fmla="*/ 21 w 22"/>
                  <a:gd name="T3" fmla="*/ 0 h 55"/>
                  <a:gd name="T4" fmla="*/ 21 w 22"/>
                  <a:gd name="T5" fmla="*/ 54 h 55"/>
                  <a:gd name="T6" fmla="*/ 21 w 22"/>
                  <a:gd name="T7" fmla="*/ 44 h 55"/>
                  <a:gd name="T8" fmla="*/ 19 w 22"/>
                  <a:gd name="T9" fmla="*/ 37 h 55"/>
                  <a:gd name="T10" fmla="*/ 19 w 22"/>
                  <a:gd name="T11" fmla="*/ 30 h 55"/>
                  <a:gd name="T12" fmla="*/ 19 w 22"/>
                  <a:gd name="T13" fmla="*/ 24 h 55"/>
                  <a:gd name="T14" fmla="*/ 19 w 22"/>
                  <a:gd name="T15" fmla="*/ 19 h 55"/>
                  <a:gd name="T16" fmla="*/ 17 w 22"/>
                  <a:gd name="T17" fmla="*/ 14 h 55"/>
                  <a:gd name="T18" fmla="*/ 17 w 22"/>
                  <a:gd name="T19" fmla="*/ 12 h 55"/>
                  <a:gd name="T20" fmla="*/ 17 w 22"/>
                  <a:gd name="T21" fmla="*/ 10 h 55"/>
                  <a:gd name="T22" fmla="*/ 15 w 22"/>
                  <a:gd name="T23" fmla="*/ 7 h 55"/>
                  <a:gd name="T24" fmla="*/ 14 w 22"/>
                  <a:gd name="T25" fmla="*/ 5 h 55"/>
                  <a:gd name="T26" fmla="*/ 11 w 22"/>
                  <a:gd name="T27" fmla="*/ 5 h 55"/>
                  <a:gd name="T28" fmla="*/ 10 w 22"/>
                  <a:gd name="T29" fmla="*/ 2 h 55"/>
                  <a:gd name="T30" fmla="*/ 6 w 22"/>
                  <a:gd name="T31" fmla="*/ 2 h 55"/>
                  <a:gd name="T32" fmla="*/ 4 w 22"/>
                  <a:gd name="T33" fmla="*/ 2 h 55"/>
                  <a:gd name="T34" fmla="*/ 0 w 22"/>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55"/>
                  <a:gd name="T56" fmla="*/ 22 w 22"/>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55">
                    <a:moveTo>
                      <a:pt x="0" y="0"/>
                    </a:moveTo>
                    <a:lnTo>
                      <a:pt x="21" y="0"/>
                    </a:lnTo>
                    <a:lnTo>
                      <a:pt x="21" y="54"/>
                    </a:lnTo>
                    <a:lnTo>
                      <a:pt x="21" y="44"/>
                    </a:lnTo>
                    <a:lnTo>
                      <a:pt x="19" y="37"/>
                    </a:lnTo>
                    <a:lnTo>
                      <a:pt x="19" y="30"/>
                    </a:lnTo>
                    <a:lnTo>
                      <a:pt x="19" y="24"/>
                    </a:lnTo>
                    <a:lnTo>
                      <a:pt x="19" y="19"/>
                    </a:lnTo>
                    <a:lnTo>
                      <a:pt x="17" y="14"/>
                    </a:lnTo>
                    <a:lnTo>
                      <a:pt x="17" y="12"/>
                    </a:lnTo>
                    <a:lnTo>
                      <a:pt x="17" y="10"/>
                    </a:lnTo>
                    <a:lnTo>
                      <a:pt x="15" y="7"/>
                    </a:lnTo>
                    <a:lnTo>
                      <a:pt x="14" y="5"/>
                    </a:lnTo>
                    <a:lnTo>
                      <a:pt x="11" y="5"/>
                    </a:lnTo>
                    <a:lnTo>
                      <a:pt x="10" y="2"/>
                    </a:lnTo>
                    <a:lnTo>
                      <a:pt x="6" y="2"/>
                    </a:lnTo>
                    <a:lnTo>
                      <a:pt x="4" y="2"/>
                    </a:lnTo>
                    <a:lnTo>
                      <a:pt x="0" y="0"/>
                    </a:lnTo>
                  </a:path>
                </a:pathLst>
              </a:custGeom>
              <a:solidFill>
                <a:srgbClr val="FFFF00"/>
              </a:solidFill>
              <a:ln w="12700" cap="rnd">
                <a:solidFill>
                  <a:schemeClr val="tx2"/>
                </a:solidFill>
                <a:round/>
                <a:headEnd/>
                <a:tailEnd/>
              </a:ln>
            </p:spPr>
            <p:txBody>
              <a:bodyPr/>
              <a:lstStyle/>
              <a:p>
                <a:endParaRPr lang="fr-FR"/>
              </a:p>
            </p:txBody>
          </p:sp>
          <p:sp>
            <p:nvSpPr>
              <p:cNvPr id="55483" name="Freeform 149"/>
              <p:cNvSpPr>
                <a:spLocks/>
              </p:cNvSpPr>
              <p:nvPr/>
            </p:nvSpPr>
            <p:spPr bwMode="auto">
              <a:xfrm>
                <a:off x="2780" y="2726"/>
                <a:ext cx="20" cy="25"/>
              </a:xfrm>
              <a:custGeom>
                <a:avLst/>
                <a:gdLst>
                  <a:gd name="T0" fmla="*/ 13 w 20"/>
                  <a:gd name="T1" fmla="*/ 24 h 25"/>
                  <a:gd name="T2" fmla="*/ 15 w 20"/>
                  <a:gd name="T3" fmla="*/ 16 h 25"/>
                  <a:gd name="T4" fmla="*/ 17 w 20"/>
                  <a:gd name="T5" fmla="*/ 8 h 25"/>
                  <a:gd name="T6" fmla="*/ 19 w 20"/>
                  <a:gd name="T7" fmla="*/ 3 h 25"/>
                  <a:gd name="T8" fmla="*/ 19 w 20"/>
                  <a:gd name="T9" fmla="*/ 0 h 25"/>
                  <a:gd name="T10" fmla="*/ 15 w 20"/>
                  <a:gd name="T11" fmla="*/ 6 h 25"/>
                  <a:gd name="T12" fmla="*/ 13 w 20"/>
                  <a:gd name="T13" fmla="*/ 10 h 25"/>
                  <a:gd name="T14" fmla="*/ 7 w 20"/>
                  <a:gd name="T15" fmla="*/ 16 h 25"/>
                  <a:gd name="T16" fmla="*/ 4 w 20"/>
                  <a:gd name="T17" fmla="*/ 21 h 25"/>
                  <a:gd name="T18" fmla="*/ 0 w 20"/>
                  <a:gd name="T19" fmla="*/ 24 h 25"/>
                  <a:gd name="T20" fmla="*/ 13 w 20"/>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3" y="10"/>
                    </a:lnTo>
                    <a:lnTo>
                      <a:pt x="7" y="16"/>
                    </a:lnTo>
                    <a:lnTo>
                      <a:pt x="4" y="21"/>
                    </a:lnTo>
                    <a:lnTo>
                      <a:pt x="0" y="24"/>
                    </a:lnTo>
                    <a:lnTo>
                      <a:pt x="13" y="24"/>
                    </a:lnTo>
                  </a:path>
                </a:pathLst>
              </a:custGeom>
              <a:solidFill>
                <a:srgbClr val="FFFF00"/>
              </a:solidFill>
              <a:ln w="12700" cap="rnd">
                <a:solidFill>
                  <a:schemeClr val="tx2"/>
                </a:solidFill>
                <a:round/>
                <a:headEnd/>
                <a:tailEnd/>
              </a:ln>
            </p:spPr>
            <p:txBody>
              <a:bodyPr/>
              <a:lstStyle/>
              <a:p>
                <a:endParaRPr lang="fr-FR"/>
              </a:p>
            </p:txBody>
          </p:sp>
          <p:sp>
            <p:nvSpPr>
              <p:cNvPr id="55484" name="Freeform 150"/>
              <p:cNvSpPr>
                <a:spLocks/>
              </p:cNvSpPr>
              <p:nvPr/>
            </p:nvSpPr>
            <p:spPr bwMode="auto">
              <a:xfrm>
                <a:off x="2592" y="2673"/>
                <a:ext cx="189" cy="78"/>
              </a:xfrm>
              <a:custGeom>
                <a:avLst/>
                <a:gdLst>
                  <a:gd name="T0" fmla="*/ 155 w 189"/>
                  <a:gd name="T1" fmla="*/ 75 h 78"/>
                  <a:gd name="T2" fmla="*/ 164 w 189"/>
                  <a:gd name="T3" fmla="*/ 70 h 78"/>
                  <a:gd name="T4" fmla="*/ 172 w 189"/>
                  <a:gd name="T5" fmla="*/ 64 h 78"/>
                  <a:gd name="T6" fmla="*/ 178 w 189"/>
                  <a:gd name="T7" fmla="*/ 60 h 78"/>
                  <a:gd name="T8" fmla="*/ 183 w 189"/>
                  <a:gd name="T9" fmla="*/ 55 h 78"/>
                  <a:gd name="T10" fmla="*/ 186 w 189"/>
                  <a:gd name="T11" fmla="*/ 49 h 78"/>
                  <a:gd name="T12" fmla="*/ 183 w 189"/>
                  <a:gd name="T13" fmla="*/ 44 h 78"/>
                  <a:gd name="T14" fmla="*/ 178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9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3" y="55"/>
                    </a:lnTo>
                    <a:lnTo>
                      <a:pt x="186" y="51"/>
                    </a:lnTo>
                    <a:lnTo>
                      <a:pt x="186" y="49"/>
                    </a:lnTo>
                    <a:lnTo>
                      <a:pt x="188" y="47"/>
                    </a:lnTo>
                    <a:lnTo>
                      <a:pt x="183" y="44"/>
                    </a:lnTo>
                    <a:lnTo>
                      <a:pt x="180" y="39"/>
                    </a:lnTo>
                    <a:lnTo>
                      <a:pt x="178" y="36"/>
                    </a:lnTo>
                    <a:lnTo>
                      <a:pt x="172" y="34"/>
                    </a:lnTo>
                    <a:lnTo>
                      <a:pt x="166" y="31"/>
                    </a:lnTo>
                    <a:lnTo>
                      <a:pt x="164" y="29"/>
                    </a:lnTo>
                    <a:lnTo>
                      <a:pt x="158" y="26"/>
                    </a:lnTo>
                    <a:lnTo>
                      <a:pt x="153" y="24"/>
                    </a:lnTo>
                    <a:lnTo>
                      <a:pt x="147" y="21"/>
                    </a:lnTo>
                    <a:lnTo>
                      <a:pt x="141" y="18"/>
                    </a:lnTo>
                    <a:lnTo>
                      <a:pt x="137" y="18"/>
                    </a:lnTo>
                    <a:lnTo>
                      <a:pt x="131" y="16"/>
                    </a:lnTo>
                    <a:lnTo>
                      <a:pt x="125" y="13"/>
                    </a:lnTo>
                    <a:lnTo>
                      <a:pt x="120" y="13"/>
                    </a:lnTo>
                    <a:lnTo>
                      <a:pt x="112" y="11"/>
                    </a:lnTo>
                    <a:lnTo>
                      <a:pt x="106" y="11"/>
                    </a:lnTo>
                    <a:lnTo>
                      <a:pt x="100" y="9"/>
                    </a:lnTo>
                    <a:lnTo>
                      <a:pt x="96" y="9"/>
                    </a:lnTo>
                    <a:lnTo>
                      <a:pt x="90" y="5"/>
                    </a:lnTo>
                    <a:lnTo>
                      <a:pt x="84" y="5"/>
                    </a:lnTo>
                    <a:lnTo>
                      <a:pt x="79"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8" y="18"/>
                    </a:lnTo>
                    <a:lnTo>
                      <a:pt x="24" y="21"/>
                    </a:lnTo>
                    <a:lnTo>
                      <a:pt x="30"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w="12700" cap="rnd">
                <a:solidFill>
                  <a:schemeClr val="tx2"/>
                </a:solidFill>
                <a:round/>
                <a:headEnd/>
                <a:tailEnd/>
              </a:ln>
            </p:spPr>
            <p:txBody>
              <a:bodyPr/>
              <a:lstStyle/>
              <a:p>
                <a:endParaRPr lang="fr-FR"/>
              </a:p>
            </p:txBody>
          </p:sp>
          <p:sp>
            <p:nvSpPr>
              <p:cNvPr id="55485" name="Freeform 151"/>
              <p:cNvSpPr>
                <a:spLocks/>
              </p:cNvSpPr>
              <p:nvPr/>
            </p:nvSpPr>
            <p:spPr bwMode="auto">
              <a:xfrm>
                <a:off x="2423" y="2607"/>
                <a:ext cx="164" cy="61"/>
              </a:xfrm>
              <a:custGeom>
                <a:avLst/>
                <a:gdLst>
                  <a:gd name="T0" fmla="*/ 108 w 162"/>
                  <a:gd name="T1" fmla="*/ 12 h 61"/>
                  <a:gd name="T2" fmla="*/ 130 w 162"/>
                  <a:gd name="T3" fmla="*/ 7 h 61"/>
                  <a:gd name="T4" fmla="*/ 164 w 162"/>
                  <a:gd name="T5" fmla="*/ 3 h 61"/>
                  <a:gd name="T6" fmla="*/ 196 w 162"/>
                  <a:gd name="T7" fmla="*/ 0 h 61"/>
                  <a:gd name="T8" fmla="*/ 225 w 162"/>
                  <a:gd name="T9" fmla="*/ 0 h 61"/>
                  <a:gd name="T10" fmla="*/ 240 w 162"/>
                  <a:gd name="T11" fmla="*/ 3 h 61"/>
                  <a:gd name="T12" fmla="*/ 257 w 162"/>
                  <a:gd name="T13" fmla="*/ 5 h 61"/>
                  <a:gd name="T14" fmla="*/ 266 w 162"/>
                  <a:gd name="T15" fmla="*/ 12 h 61"/>
                  <a:gd name="T16" fmla="*/ 261 w 162"/>
                  <a:gd name="T17" fmla="*/ 20 h 61"/>
                  <a:gd name="T18" fmla="*/ 257 w 162"/>
                  <a:gd name="T19" fmla="*/ 28 h 61"/>
                  <a:gd name="T20" fmla="*/ 245 w 162"/>
                  <a:gd name="T21" fmla="*/ 30 h 61"/>
                  <a:gd name="T22" fmla="*/ 228 w 162"/>
                  <a:gd name="T23" fmla="*/ 32 h 61"/>
                  <a:gd name="T24" fmla="*/ 207 w 162"/>
                  <a:gd name="T25" fmla="*/ 35 h 61"/>
                  <a:gd name="T26" fmla="*/ 180 w 162"/>
                  <a:gd name="T27" fmla="*/ 37 h 61"/>
                  <a:gd name="T28" fmla="*/ 148 w 162"/>
                  <a:gd name="T29" fmla="*/ 40 h 61"/>
                  <a:gd name="T30" fmla="*/ 121 w 162"/>
                  <a:gd name="T31" fmla="*/ 42 h 61"/>
                  <a:gd name="T32" fmla="*/ 108 w 162"/>
                  <a:gd name="T33" fmla="*/ 48 h 61"/>
                  <a:gd name="T34" fmla="*/ 96 w 162"/>
                  <a:gd name="T35" fmla="*/ 50 h 61"/>
                  <a:gd name="T36" fmla="*/ 85 w 162"/>
                  <a:gd name="T37" fmla="*/ 53 h 61"/>
                  <a:gd name="T38" fmla="*/ 35 w 162"/>
                  <a:gd name="T39" fmla="*/ 55 h 61"/>
                  <a:gd name="T40" fmla="*/ 25 w 162"/>
                  <a:gd name="T41" fmla="*/ 57 h 61"/>
                  <a:gd name="T42" fmla="*/ 19 w 162"/>
                  <a:gd name="T43" fmla="*/ 60 h 61"/>
                  <a:gd name="T44" fmla="*/ 11 w 162"/>
                  <a:gd name="T45" fmla="*/ 60 h 61"/>
                  <a:gd name="T46" fmla="*/ 6 w 162"/>
                  <a:gd name="T47" fmla="*/ 60 h 61"/>
                  <a:gd name="T48" fmla="*/ 0 w 162"/>
                  <a:gd name="T49" fmla="*/ 55 h 61"/>
                  <a:gd name="T50" fmla="*/ 0 w 162"/>
                  <a:gd name="T51" fmla="*/ 48 h 61"/>
                  <a:gd name="T52" fmla="*/ 2 w 162"/>
                  <a:gd name="T53" fmla="*/ 42 h 61"/>
                  <a:gd name="T54" fmla="*/ 11 w 162"/>
                  <a:gd name="T55" fmla="*/ 37 h 61"/>
                  <a:gd name="T56" fmla="*/ 19 w 162"/>
                  <a:gd name="T57" fmla="*/ 30 h 61"/>
                  <a:gd name="T58" fmla="*/ 29 w 162"/>
                  <a:gd name="T59" fmla="*/ 25 h 61"/>
                  <a:gd name="T60" fmla="*/ 83 w 162"/>
                  <a:gd name="T61" fmla="*/ 20 h 61"/>
                  <a:gd name="T62" fmla="*/ 94 w 162"/>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61"/>
                  <a:gd name="T98" fmla="*/ 162 w 162"/>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61">
                    <a:moveTo>
                      <a:pt x="57" y="16"/>
                    </a:moveTo>
                    <a:lnTo>
                      <a:pt x="66" y="12"/>
                    </a:lnTo>
                    <a:lnTo>
                      <a:pt x="76" y="10"/>
                    </a:lnTo>
                    <a:lnTo>
                      <a:pt x="84" y="7"/>
                    </a:lnTo>
                    <a:lnTo>
                      <a:pt x="93" y="5"/>
                    </a:lnTo>
                    <a:lnTo>
                      <a:pt x="101" y="3"/>
                    </a:lnTo>
                    <a:lnTo>
                      <a:pt x="109" y="3"/>
                    </a:lnTo>
                    <a:lnTo>
                      <a:pt x="117" y="0"/>
                    </a:lnTo>
                    <a:lnTo>
                      <a:pt x="125" y="0"/>
                    </a:lnTo>
                    <a:lnTo>
                      <a:pt x="134" y="0"/>
                    </a:lnTo>
                    <a:lnTo>
                      <a:pt x="138" y="0"/>
                    </a:lnTo>
                    <a:lnTo>
                      <a:pt x="144" y="3"/>
                    </a:lnTo>
                    <a:lnTo>
                      <a:pt x="150" y="3"/>
                    </a:lnTo>
                    <a:lnTo>
                      <a:pt x="155" y="5"/>
                    </a:lnTo>
                    <a:lnTo>
                      <a:pt x="158" y="10"/>
                    </a:lnTo>
                    <a:lnTo>
                      <a:pt x="161" y="12"/>
                    </a:lnTo>
                    <a:lnTo>
                      <a:pt x="161" y="18"/>
                    </a:lnTo>
                    <a:lnTo>
                      <a:pt x="158" y="20"/>
                    </a:lnTo>
                    <a:lnTo>
                      <a:pt x="158" y="25"/>
                    </a:lnTo>
                    <a:lnTo>
                      <a:pt x="155" y="28"/>
                    </a:lnTo>
                    <a:lnTo>
                      <a:pt x="150" y="30"/>
                    </a:lnTo>
                    <a:lnTo>
                      <a:pt x="147" y="30"/>
                    </a:lnTo>
                    <a:lnTo>
                      <a:pt x="142" y="32"/>
                    </a:lnTo>
                    <a:lnTo>
                      <a:pt x="136" y="32"/>
                    </a:lnTo>
                    <a:lnTo>
                      <a:pt x="128" y="35"/>
                    </a:lnTo>
                    <a:lnTo>
                      <a:pt x="122" y="35"/>
                    </a:lnTo>
                    <a:lnTo>
                      <a:pt x="115" y="37"/>
                    </a:lnTo>
                    <a:lnTo>
                      <a:pt x="109" y="37"/>
                    </a:lnTo>
                    <a:lnTo>
                      <a:pt x="101" y="40"/>
                    </a:lnTo>
                    <a:lnTo>
                      <a:pt x="93" y="40"/>
                    </a:lnTo>
                    <a:lnTo>
                      <a:pt x="84" y="42"/>
                    </a:lnTo>
                    <a:lnTo>
                      <a:pt x="79" y="42"/>
                    </a:lnTo>
                    <a:lnTo>
                      <a:pt x="70" y="44"/>
                    </a:lnTo>
                    <a:lnTo>
                      <a:pt x="66" y="48"/>
                    </a:lnTo>
                    <a:lnTo>
                      <a:pt x="60" y="48"/>
                    </a:lnTo>
                    <a:lnTo>
                      <a:pt x="54" y="50"/>
                    </a:lnTo>
                    <a:lnTo>
                      <a:pt x="49" y="50"/>
                    </a:lnTo>
                    <a:lnTo>
                      <a:pt x="43" y="53"/>
                    </a:lnTo>
                    <a:lnTo>
                      <a:pt x="39" y="55"/>
                    </a:lnTo>
                    <a:lnTo>
                      <a:pt x="35" y="55"/>
                    </a:lnTo>
                    <a:lnTo>
                      <a:pt x="29" y="57"/>
                    </a:lnTo>
                    <a:lnTo>
                      <a:pt x="25" y="57"/>
                    </a:lnTo>
                    <a:lnTo>
                      <a:pt x="22"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11" y="37"/>
                    </a:lnTo>
                    <a:lnTo>
                      <a:pt x="14" y="35"/>
                    </a:lnTo>
                    <a:lnTo>
                      <a:pt x="19" y="30"/>
                    </a:lnTo>
                    <a:lnTo>
                      <a:pt x="25" y="28"/>
                    </a:lnTo>
                    <a:lnTo>
                      <a:pt x="29" y="25"/>
                    </a:lnTo>
                    <a:lnTo>
                      <a:pt x="35" y="23"/>
                    </a:lnTo>
                    <a:lnTo>
                      <a:pt x="41" y="20"/>
                    </a:lnTo>
                    <a:lnTo>
                      <a:pt x="46" y="18"/>
                    </a:lnTo>
                    <a:lnTo>
                      <a:pt x="52" y="16"/>
                    </a:lnTo>
                    <a:lnTo>
                      <a:pt x="57" y="16"/>
                    </a:lnTo>
                  </a:path>
                </a:pathLst>
              </a:custGeom>
              <a:solidFill>
                <a:srgbClr val="FFFF00"/>
              </a:solidFill>
              <a:ln w="12700" cap="rnd">
                <a:solidFill>
                  <a:schemeClr val="tx2"/>
                </a:solidFill>
                <a:round/>
                <a:headEnd/>
                <a:tailEnd/>
              </a:ln>
            </p:spPr>
            <p:txBody>
              <a:bodyPr/>
              <a:lstStyle/>
              <a:p>
                <a:endParaRPr lang="fr-FR"/>
              </a:p>
            </p:txBody>
          </p:sp>
          <p:sp>
            <p:nvSpPr>
              <p:cNvPr id="55486" name="Freeform 152"/>
              <p:cNvSpPr>
                <a:spLocks/>
              </p:cNvSpPr>
              <p:nvPr/>
            </p:nvSpPr>
            <p:spPr bwMode="auto">
              <a:xfrm>
                <a:off x="2618" y="2759"/>
                <a:ext cx="174" cy="105"/>
              </a:xfrm>
              <a:custGeom>
                <a:avLst/>
                <a:gdLst>
                  <a:gd name="T0" fmla="*/ 173 w 174"/>
                  <a:gd name="T1" fmla="*/ 0 h 105"/>
                  <a:gd name="T2" fmla="*/ 164 w 174"/>
                  <a:gd name="T3" fmla="*/ 22 h 105"/>
                  <a:gd name="T4" fmla="*/ 159 w 174"/>
                  <a:gd name="T5" fmla="*/ 40 h 105"/>
                  <a:gd name="T6" fmla="*/ 154 w 174"/>
                  <a:gd name="T7" fmla="*/ 51 h 105"/>
                  <a:gd name="T8" fmla="*/ 145 w 174"/>
                  <a:gd name="T9" fmla="*/ 56 h 105"/>
                  <a:gd name="T10" fmla="*/ 137 w 174"/>
                  <a:gd name="T11" fmla="*/ 64 h 105"/>
                  <a:gd name="T12" fmla="*/ 126 w 174"/>
                  <a:gd name="T13" fmla="*/ 70 h 105"/>
                  <a:gd name="T14" fmla="*/ 117 w 174"/>
                  <a:gd name="T15" fmla="*/ 77 h 105"/>
                  <a:gd name="T16" fmla="*/ 107 w 174"/>
                  <a:gd name="T17" fmla="*/ 83 h 105"/>
                  <a:gd name="T18" fmla="*/ 96 w 174"/>
                  <a:gd name="T19" fmla="*/ 85 h 105"/>
                  <a:gd name="T20" fmla="*/ 85 w 174"/>
                  <a:gd name="T21" fmla="*/ 91 h 105"/>
                  <a:gd name="T22" fmla="*/ 74 w 174"/>
                  <a:gd name="T23" fmla="*/ 93 h 105"/>
                  <a:gd name="T24" fmla="*/ 60 w 174"/>
                  <a:gd name="T25" fmla="*/ 96 h 105"/>
                  <a:gd name="T26" fmla="*/ 49 w 174"/>
                  <a:gd name="T27" fmla="*/ 98 h 105"/>
                  <a:gd name="T28" fmla="*/ 39 w 174"/>
                  <a:gd name="T29" fmla="*/ 101 h 105"/>
                  <a:gd name="T30" fmla="*/ 27 w 174"/>
                  <a:gd name="T31" fmla="*/ 101 h 105"/>
                  <a:gd name="T32" fmla="*/ 19 w 174"/>
                  <a:gd name="T33" fmla="*/ 104 h 105"/>
                  <a:gd name="T34" fmla="*/ 8 w 174"/>
                  <a:gd name="T35" fmla="*/ 104 h 105"/>
                  <a:gd name="T36" fmla="*/ 0 w 174"/>
                  <a:gd name="T37" fmla="*/ 104 h 105"/>
                  <a:gd name="T38" fmla="*/ 17 w 174"/>
                  <a:gd name="T39" fmla="*/ 101 h 105"/>
                  <a:gd name="T40" fmla="*/ 27 w 174"/>
                  <a:gd name="T41" fmla="*/ 96 h 105"/>
                  <a:gd name="T42" fmla="*/ 39 w 174"/>
                  <a:gd name="T43" fmla="*/ 93 h 105"/>
                  <a:gd name="T44" fmla="*/ 44 w 174"/>
                  <a:gd name="T45" fmla="*/ 91 h 105"/>
                  <a:gd name="T46" fmla="*/ 49 w 174"/>
                  <a:gd name="T47" fmla="*/ 85 h 105"/>
                  <a:gd name="T48" fmla="*/ 52 w 174"/>
                  <a:gd name="T49" fmla="*/ 80 h 105"/>
                  <a:gd name="T50" fmla="*/ 55 w 174"/>
                  <a:gd name="T51" fmla="*/ 70 h 105"/>
                  <a:gd name="T52" fmla="*/ 55 w 174"/>
                  <a:gd name="T53" fmla="*/ 59 h 105"/>
                  <a:gd name="T54" fmla="*/ 55 w 174"/>
                  <a:gd name="T55" fmla="*/ 51 h 105"/>
                  <a:gd name="T56" fmla="*/ 52 w 174"/>
                  <a:gd name="T57" fmla="*/ 40 h 105"/>
                  <a:gd name="T58" fmla="*/ 72 w 174"/>
                  <a:gd name="T59" fmla="*/ 38 h 105"/>
                  <a:gd name="T60" fmla="*/ 88 w 174"/>
                  <a:gd name="T61" fmla="*/ 32 h 105"/>
                  <a:gd name="T62" fmla="*/ 107 w 174"/>
                  <a:gd name="T63" fmla="*/ 24 h 105"/>
                  <a:gd name="T64" fmla="*/ 126 w 174"/>
                  <a:gd name="T65" fmla="*/ 17 h 105"/>
                  <a:gd name="T66" fmla="*/ 142 w 174"/>
                  <a:gd name="T67" fmla="*/ 9 h 105"/>
                  <a:gd name="T68" fmla="*/ 154 w 174"/>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105"/>
                  <a:gd name="T107" fmla="*/ 174 w 174"/>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105">
                    <a:moveTo>
                      <a:pt x="173" y="0"/>
                    </a:moveTo>
                    <a:lnTo>
                      <a:pt x="173" y="0"/>
                    </a:lnTo>
                    <a:lnTo>
                      <a:pt x="170" y="11"/>
                    </a:lnTo>
                    <a:lnTo>
                      <a:pt x="164" y="22"/>
                    </a:lnTo>
                    <a:lnTo>
                      <a:pt x="162" y="32"/>
                    </a:lnTo>
                    <a:lnTo>
                      <a:pt x="159" y="40"/>
                    </a:lnTo>
                    <a:lnTo>
                      <a:pt x="156" y="45"/>
                    </a:lnTo>
                    <a:lnTo>
                      <a:pt x="154" y="51"/>
                    </a:lnTo>
                    <a:lnTo>
                      <a:pt x="148" y="53"/>
                    </a:lnTo>
                    <a:lnTo>
                      <a:pt x="145" y="56"/>
                    </a:lnTo>
                    <a:lnTo>
                      <a:pt x="140" y="61"/>
                    </a:lnTo>
                    <a:lnTo>
                      <a:pt x="137" y="64"/>
                    </a:lnTo>
                    <a:lnTo>
                      <a:pt x="131" y="66"/>
                    </a:lnTo>
                    <a:lnTo>
                      <a:pt x="126" y="70"/>
                    </a:lnTo>
                    <a:lnTo>
                      <a:pt x="123" y="72"/>
                    </a:lnTo>
                    <a:lnTo>
                      <a:pt x="117" y="77"/>
                    </a:lnTo>
                    <a:lnTo>
                      <a:pt x="113" y="80"/>
                    </a:lnTo>
                    <a:lnTo>
                      <a:pt x="107" y="83"/>
                    </a:lnTo>
                    <a:lnTo>
                      <a:pt x="101" y="83"/>
                    </a:lnTo>
                    <a:lnTo>
                      <a:pt x="96" y="85"/>
                    </a:lnTo>
                    <a:lnTo>
                      <a:pt x="90" y="87"/>
                    </a:lnTo>
                    <a:lnTo>
                      <a:pt x="85" y="91"/>
                    </a:lnTo>
                    <a:lnTo>
                      <a:pt x="80" y="91"/>
                    </a:lnTo>
                    <a:lnTo>
                      <a:pt x="74" y="93"/>
                    </a:lnTo>
                    <a:lnTo>
                      <a:pt x="68" y="93"/>
                    </a:lnTo>
                    <a:lnTo>
                      <a:pt x="60" y="96"/>
                    </a:lnTo>
                    <a:lnTo>
                      <a:pt x="55" y="96"/>
                    </a:lnTo>
                    <a:lnTo>
                      <a:pt x="49" y="98"/>
                    </a:lnTo>
                    <a:lnTo>
                      <a:pt x="44" y="98"/>
                    </a:lnTo>
                    <a:lnTo>
                      <a:pt x="39" y="101"/>
                    </a:lnTo>
                    <a:lnTo>
                      <a:pt x="33" y="101"/>
                    </a:lnTo>
                    <a:lnTo>
                      <a:pt x="27" y="101"/>
                    </a:lnTo>
                    <a:lnTo>
                      <a:pt x="22" y="101"/>
                    </a:lnTo>
                    <a:lnTo>
                      <a:pt x="19" y="104"/>
                    </a:lnTo>
                    <a:lnTo>
                      <a:pt x="14" y="104"/>
                    </a:lnTo>
                    <a:lnTo>
                      <a:pt x="8" y="104"/>
                    </a:lnTo>
                    <a:lnTo>
                      <a:pt x="6" y="104"/>
                    </a:lnTo>
                    <a:lnTo>
                      <a:pt x="0" y="104"/>
                    </a:lnTo>
                    <a:lnTo>
                      <a:pt x="8" y="101"/>
                    </a:lnTo>
                    <a:lnTo>
                      <a:pt x="17" y="101"/>
                    </a:lnTo>
                    <a:lnTo>
                      <a:pt x="22" y="98"/>
                    </a:lnTo>
                    <a:lnTo>
                      <a:pt x="27" y="96"/>
                    </a:lnTo>
                    <a:lnTo>
                      <a:pt x="33" y="96"/>
                    </a:lnTo>
                    <a:lnTo>
                      <a:pt x="39" y="93"/>
                    </a:lnTo>
                    <a:lnTo>
                      <a:pt x="41" y="93"/>
                    </a:lnTo>
                    <a:lnTo>
                      <a:pt x="44" y="91"/>
                    </a:lnTo>
                    <a:lnTo>
                      <a:pt x="47" y="87"/>
                    </a:lnTo>
                    <a:lnTo>
                      <a:pt x="49" y="85"/>
                    </a:lnTo>
                    <a:lnTo>
                      <a:pt x="52" y="83"/>
                    </a:lnTo>
                    <a:lnTo>
                      <a:pt x="52" y="80"/>
                    </a:lnTo>
                    <a:lnTo>
                      <a:pt x="55" y="74"/>
                    </a:lnTo>
                    <a:lnTo>
                      <a:pt x="55" y="70"/>
                    </a:lnTo>
                    <a:lnTo>
                      <a:pt x="55" y="64"/>
                    </a:lnTo>
                    <a:lnTo>
                      <a:pt x="55" y="59"/>
                    </a:lnTo>
                    <a:lnTo>
                      <a:pt x="55" y="53"/>
                    </a:lnTo>
                    <a:lnTo>
                      <a:pt x="55" y="51"/>
                    </a:lnTo>
                    <a:lnTo>
                      <a:pt x="55" y="45"/>
                    </a:lnTo>
                    <a:lnTo>
                      <a:pt x="52" y="40"/>
                    </a:lnTo>
                    <a:lnTo>
                      <a:pt x="60" y="40"/>
                    </a:lnTo>
                    <a:lnTo>
                      <a:pt x="72" y="38"/>
                    </a:lnTo>
                    <a:lnTo>
                      <a:pt x="80" y="35"/>
                    </a:lnTo>
                    <a:lnTo>
                      <a:pt x="88" y="32"/>
                    </a:lnTo>
                    <a:lnTo>
                      <a:pt x="99" y="30"/>
                    </a:lnTo>
                    <a:lnTo>
                      <a:pt x="107" y="24"/>
                    </a:lnTo>
                    <a:lnTo>
                      <a:pt x="117" y="22"/>
                    </a:lnTo>
                    <a:lnTo>
                      <a:pt x="126" y="17"/>
                    </a:lnTo>
                    <a:lnTo>
                      <a:pt x="134" y="13"/>
                    </a:lnTo>
                    <a:lnTo>
                      <a:pt x="142" y="9"/>
                    </a:lnTo>
                    <a:lnTo>
                      <a:pt x="150" y="3"/>
                    </a:lnTo>
                    <a:lnTo>
                      <a:pt x="154" y="0"/>
                    </a:lnTo>
                    <a:lnTo>
                      <a:pt x="173" y="0"/>
                    </a:lnTo>
                  </a:path>
                </a:pathLst>
              </a:custGeom>
              <a:solidFill>
                <a:srgbClr val="FFFF00"/>
              </a:solidFill>
              <a:ln w="12700" cap="rnd">
                <a:solidFill>
                  <a:schemeClr val="tx2"/>
                </a:solidFill>
                <a:round/>
                <a:headEnd/>
                <a:tailEnd/>
              </a:ln>
            </p:spPr>
            <p:txBody>
              <a:bodyPr/>
              <a:lstStyle/>
              <a:p>
                <a:endParaRPr lang="fr-FR"/>
              </a:p>
            </p:txBody>
          </p:sp>
          <p:sp>
            <p:nvSpPr>
              <p:cNvPr id="55487" name="Freeform 153"/>
              <p:cNvSpPr>
                <a:spLocks/>
              </p:cNvSpPr>
              <p:nvPr/>
            </p:nvSpPr>
            <p:spPr bwMode="auto">
              <a:xfrm>
                <a:off x="2626" y="2759"/>
                <a:ext cx="118" cy="28"/>
              </a:xfrm>
              <a:custGeom>
                <a:avLst/>
                <a:gdLst>
                  <a:gd name="T0" fmla="*/ 44 w 121"/>
                  <a:gd name="T1" fmla="*/ 0 h 27"/>
                  <a:gd name="T2" fmla="*/ 44 w 121"/>
                  <a:gd name="T3" fmla="*/ 0 h 27"/>
                  <a:gd name="T4" fmla="*/ 42 w 121"/>
                  <a:gd name="T5" fmla="*/ 3 h 27"/>
                  <a:gd name="T6" fmla="*/ 40 w 121"/>
                  <a:gd name="T7" fmla="*/ 4 h 27"/>
                  <a:gd name="T8" fmla="*/ 38 w 121"/>
                  <a:gd name="T9" fmla="*/ 7 h 27"/>
                  <a:gd name="T10" fmla="*/ 36 w 121"/>
                  <a:gd name="T11" fmla="*/ 9 h 27"/>
                  <a:gd name="T12" fmla="*/ 34 w 121"/>
                  <a:gd name="T13" fmla="*/ 11 h 27"/>
                  <a:gd name="T14" fmla="*/ 31 w 121"/>
                  <a:gd name="T15" fmla="*/ 13 h 27"/>
                  <a:gd name="T16" fmla="*/ 28 w 121"/>
                  <a:gd name="T17" fmla="*/ 13 h 27"/>
                  <a:gd name="T18" fmla="*/ 26 w 121"/>
                  <a:gd name="T19" fmla="*/ 75 h 27"/>
                  <a:gd name="T20" fmla="*/ 23 w 121"/>
                  <a:gd name="T21" fmla="*/ 84 h 27"/>
                  <a:gd name="T22" fmla="*/ 20 w 121"/>
                  <a:gd name="T23" fmla="*/ 84 h 27"/>
                  <a:gd name="T24" fmla="*/ 20 w 121"/>
                  <a:gd name="T25" fmla="*/ 90 h 27"/>
                  <a:gd name="T26" fmla="*/ 20 w 121"/>
                  <a:gd name="T27" fmla="*/ 96 h 27"/>
                  <a:gd name="T28" fmla="*/ 20 w 121"/>
                  <a:gd name="T29" fmla="*/ 96 h 27"/>
                  <a:gd name="T30" fmla="*/ 20 w 121"/>
                  <a:gd name="T31" fmla="*/ 96 h 27"/>
                  <a:gd name="T32" fmla="*/ 20 w 121"/>
                  <a:gd name="T33" fmla="*/ 104 h 27"/>
                  <a:gd name="T34" fmla="*/ 20 w 121"/>
                  <a:gd name="T35" fmla="*/ 104 h 27"/>
                  <a:gd name="T36" fmla="*/ 20 w 121"/>
                  <a:gd name="T37" fmla="*/ 112 h 27"/>
                  <a:gd name="T38" fmla="*/ 13 w 121"/>
                  <a:gd name="T39" fmla="*/ 112 h 27"/>
                  <a:gd name="T40" fmla="*/ 9 w 121"/>
                  <a:gd name="T41" fmla="*/ 112 h 27"/>
                  <a:gd name="T42" fmla="*/ 3 w 121"/>
                  <a:gd name="T43" fmla="*/ 112 h 27"/>
                  <a:gd name="T44" fmla="*/ 0 w 121"/>
                  <a:gd name="T45" fmla="*/ 96 h 27"/>
                  <a:gd name="T46" fmla="*/ 0 w 121"/>
                  <a:gd name="T47" fmla="*/ 84 h 27"/>
                  <a:gd name="T48" fmla="*/ 3 w 121"/>
                  <a:gd name="T49" fmla="*/ 13 h 27"/>
                  <a:gd name="T50" fmla="*/ 3 w 121"/>
                  <a:gd name="T51" fmla="*/ 11 h 27"/>
                  <a:gd name="T52" fmla="*/ 6 w 121"/>
                  <a:gd name="T53" fmla="*/ 7 h 27"/>
                  <a:gd name="T54" fmla="*/ 6 w 121"/>
                  <a:gd name="T55" fmla="*/ 4 h 27"/>
                  <a:gd name="T56" fmla="*/ 9 w 121"/>
                  <a:gd name="T57" fmla="*/ 0 h 27"/>
                  <a:gd name="T58" fmla="*/ 44 w 121"/>
                  <a:gd name="T59" fmla="*/ 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7"/>
                  <a:gd name="T92" fmla="*/ 121 w 121"/>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7">
                    <a:moveTo>
                      <a:pt x="120" y="0"/>
                    </a:moveTo>
                    <a:lnTo>
                      <a:pt x="118" y="0"/>
                    </a:lnTo>
                    <a:lnTo>
                      <a:pt x="112" y="3"/>
                    </a:lnTo>
                    <a:lnTo>
                      <a:pt x="107" y="4"/>
                    </a:lnTo>
                    <a:lnTo>
                      <a:pt x="102" y="7"/>
                    </a:lnTo>
                    <a:lnTo>
                      <a:pt x="97" y="9"/>
                    </a:lnTo>
                    <a:lnTo>
                      <a:pt x="93" y="11"/>
                    </a:lnTo>
                    <a:lnTo>
                      <a:pt x="86" y="13"/>
                    </a:lnTo>
                    <a:lnTo>
                      <a:pt x="80" y="13"/>
                    </a:lnTo>
                    <a:lnTo>
                      <a:pt x="76" y="15"/>
                    </a:lnTo>
                    <a:lnTo>
                      <a:pt x="70" y="18"/>
                    </a:lnTo>
                    <a:lnTo>
                      <a:pt x="64" y="18"/>
                    </a:lnTo>
                    <a:lnTo>
                      <a:pt x="59" y="20"/>
                    </a:lnTo>
                    <a:lnTo>
                      <a:pt x="51" y="22"/>
                    </a:lnTo>
                    <a:lnTo>
                      <a:pt x="46" y="22"/>
                    </a:lnTo>
                    <a:lnTo>
                      <a:pt x="40" y="22"/>
                    </a:lnTo>
                    <a:lnTo>
                      <a:pt x="32" y="24"/>
                    </a:lnTo>
                    <a:lnTo>
                      <a:pt x="27" y="24"/>
                    </a:lnTo>
                    <a:lnTo>
                      <a:pt x="22" y="26"/>
                    </a:lnTo>
                    <a:lnTo>
                      <a:pt x="13" y="26"/>
                    </a:lnTo>
                    <a:lnTo>
                      <a:pt x="9" y="26"/>
                    </a:lnTo>
                    <a:lnTo>
                      <a:pt x="3" y="26"/>
                    </a:lnTo>
                    <a:lnTo>
                      <a:pt x="0" y="22"/>
                    </a:lnTo>
                    <a:lnTo>
                      <a:pt x="0" y="18"/>
                    </a:lnTo>
                    <a:lnTo>
                      <a:pt x="3" y="13"/>
                    </a:lnTo>
                    <a:lnTo>
                      <a:pt x="3" y="11"/>
                    </a:lnTo>
                    <a:lnTo>
                      <a:pt x="6" y="7"/>
                    </a:lnTo>
                    <a:lnTo>
                      <a:pt x="6" y="4"/>
                    </a:lnTo>
                    <a:lnTo>
                      <a:pt x="9" y="0"/>
                    </a:lnTo>
                    <a:lnTo>
                      <a:pt x="120" y="0"/>
                    </a:lnTo>
                  </a:path>
                </a:pathLst>
              </a:custGeom>
              <a:solidFill>
                <a:srgbClr val="FFFF00"/>
              </a:solidFill>
              <a:ln w="12700" cap="rnd">
                <a:solidFill>
                  <a:schemeClr val="tx2"/>
                </a:solidFill>
                <a:round/>
                <a:headEnd/>
                <a:tailEnd/>
              </a:ln>
            </p:spPr>
            <p:txBody>
              <a:bodyPr/>
              <a:lstStyle/>
              <a:p>
                <a:endParaRPr lang="fr-FR"/>
              </a:p>
            </p:txBody>
          </p:sp>
          <p:sp>
            <p:nvSpPr>
              <p:cNvPr id="55488" name="Freeform 154"/>
              <p:cNvSpPr>
                <a:spLocks/>
              </p:cNvSpPr>
              <p:nvPr/>
            </p:nvSpPr>
            <p:spPr bwMode="auto">
              <a:xfrm>
                <a:off x="2388" y="2716"/>
                <a:ext cx="146" cy="144"/>
              </a:xfrm>
              <a:custGeom>
                <a:avLst/>
                <a:gdLst>
                  <a:gd name="T0" fmla="*/ 0 w 143"/>
                  <a:gd name="T1" fmla="*/ 11 h 144"/>
                  <a:gd name="T2" fmla="*/ 3 w 143"/>
                  <a:gd name="T3" fmla="*/ 27 h 144"/>
                  <a:gd name="T4" fmla="*/ 8 w 143"/>
                  <a:gd name="T5" fmla="*/ 46 h 144"/>
                  <a:gd name="T6" fmla="*/ 17 w 143"/>
                  <a:gd name="T7" fmla="*/ 68 h 144"/>
                  <a:gd name="T8" fmla="*/ 21 w 143"/>
                  <a:gd name="T9" fmla="*/ 84 h 144"/>
                  <a:gd name="T10" fmla="*/ 76 w 143"/>
                  <a:gd name="T11" fmla="*/ 95 h 144"/>
                  <a:gd name="T12" fmla="*/ 100 w 143"/>
                  <a:gd name="T13" fmla="*/ 106 h 144"/>
                  <a:gd name="T14" fmla="*/ 129 w 143"/>
                  <a:gd name="T15" fmla="*/ 114 h 144"/>
                  <a:gd name="T16" fmla="*/ 177 w 143"/>
                  <a:gd name="T17" fmla="*/ 122 h 144"/>
                  <a:gd name="T18" fmla="*/ 208 w 143"/>
                  <a:gd name="T19" fmla="*/ 129 h 144"/>
                  <a:gd name="T20" fmla="*/ 252 w 143"/>
                  <a:gd name="T21" fmla="*/ 135 h 144"/>
                  <a:gd name="T22" fmla="*/ 297 w 143"/>
                  <a:gd name="T23" fmla="*/ 141 h 144"/>
                  <a:gd name="T24" fmla="*/ 336 w 143"/>
                  <a:gd name="T25" fmla="*/ 143 h 144"/>
                  <a:gd name="T26" fmla="*/ 336 w 143"/>
                  <a:gd name="T27" fmla="*/ 129 h 144"/>
                  <a:gd name="T28" fmla="*/ 320 w 143"/>
                  <a:gd name="T29" fmla="*/ 122 h 144"/>
                  <a:gd name="T30" fmla="*/ 308 w 143"/>
                  <a:gd name="T31" fmla="*/ 114 h 144"/>
                  <a:gd name="T32" fmla="*/ 308 w 143"/>
                  <a:gd name="T33" fmla="*/ 102 h 144"/>
                  <a:gd name="T34" fmla="*/ 302 w 143"/>
                  <a:gd name="T35" fmla="*/ 92 h 144"/>
                  <a:gd name="T36" fmla="*/ 308 w 143"/>
                  <a:gd name="T37" fmla="*/ 81 h 144"/>
                  <a:gd name="T38" fmla="*/ 273 w 143"/>
                  <a:gd name="T39" fmla="*/ 79 h 144"/>
                  <a:gd name="T40" fmla="*/ 241 w 143"/>
                  <a:gd name="T41" fmla="*/ 77 h 144"/>
                  <a:gd name="T42" fmla="*/ 216 w 143"/>
                  <a:gd name="T43" fmla="*/ 73 h 144"/>
                  <a:gd name="T44" fmla="*/ 193 w 143"/>
                  <a:gd name="T45" fmla="*/ 68 h 144"/>
                  <a:gd name="T46" fmla="*/ 168 w 143"/>
                  <a:gd name="T47" fmla="*/ 65 h 144"/>
                  <a:gd name="T48" fmla="*/ 135 w 143"/>
                  <a:gd name="T49" fmla="*/ 60 h 144"/>
                  <a:gd name="T50" fmla="*/ 108 w 143"/>
                  <a:gd name="T51" fmla="*/ 54 h 144"/>
                  <a:gd name="T52" fmla="*/ 92 w 143"/>
                  <a:gd name="T53" fmla="*/ 50 h 144"/>
                  <a:gd name="T54" fmla="*/ 76 w 143"/>
                  <a:gd name="T55" fmla="*/ 44 h 144"/>
                  <a:gd name="T56" fmla="*/ 67 w 143"/>
                  <a:gd name="T57" fmla="*/ 38 h 144"/>
                  <a:gd name="T58" fmla="*/ 19 w 143"/>
                  <a:gd name="T59" fmla="*/ 33 h 144"/>
                  <a:gd name="T60" fmla="*/ 13 w 143"/>
                  <a:gd name="T61" fmla="*/ 27 h 144"/>
                  <a:gd name="T62" fmla="*/ 8 w 143"/>
                  <a:gd name="T63" fmla="*/ 19 h 144"/>
                  <a:gd name="T64" fmla="*/ 6 w 143"/>
                  <a:gd name="T65" fmla="*/ 14 h 144"/>
                  <a:gd name="T66" fmla="*/ 3 w 143"/>
                  <a:gd name="T67" fmla="*/ 6 h 144"/>
                  <a:gd name="T68" fmla="*/ 0 w 143"/>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4"/>
                  <a:gd name="T107" fmla="*/ 143 w 143"/>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4">
                    <a:moveTo>
                      <a:pt x="0" y="0"/>
                    </a:moveTo>
                    <a:lnTo>
                      <a:pt x="0" y="11"/>
                    </a:lnTo>
                    <a:lnTo>
                      <a:pt x="0" y="19"/>
                    </a:lnTo>
                    <a:lnTo>
                      <a:pt x="3" y="27"/>
                    </a:lnTo>
                    <a:lnTo>
                      <a:pt x="6" y="36"/>
                    </a:lnTo>
                    <a:lnTo>
                      <a:pt x="8" y="46"/>
                    </a:lnTo>
                    <a:lnTo>
                      <a:pt x="13" y="57"/>
                    </a:lnTo>
                    <a:lnTo>
                      <a:pt x="17" y="68"/>
                    </a:lnTo>
                    <a:lnTo>
                      <a:pt x="19" y="77"/>
                    </a:lnTo>
                    <a:lnTo>
                      <a:pt x="21" y="84"/>
                    </a:lnTo>
                    <a:lnTo>
                      <a:pt x="27" y="90"/>
                    </a:lnTo>
                    <a:lnTo>
                      <a:pt x="32" y="95"/>
                    </a:lnTo>
                    <a:lnTo>
                      <a:pt x="38" y="100"/>
                    </a:lnTo>
                    <a:lnTo>
                      <a:pt x="44" y="106"/>
                    </a:lnTo>
                    <a:lnTo>
                      <a:pt x="51" y="108"/>
                    </a:lnTo>
                    <a:lnTo>
                      <a:pt x="57" y="114"/>
                    </a:lnTo>
                    <a:lnTo>
                      <a:pt x="65" y="119"/>
                    </a:lnTo>
                    <a:lnTo>
                      <a:pt x="73" y="122"/>
                    </a:lnTo>
                    <a:lnTo>
                      <a:pt x="81" y="125"/>
                    </a:lnTo>
                    <a:lnTo>
                      <a:pt x="88" y="129"/>
                    </a:lnTo>
                    <a:lnTo>
                      <a:pt x="97" y="133"/>
                    </a:lnTo>
                    <a:lnTo>
                      <a:pt x="107" y="135"/>
                    </a:lnTo>
                    <a:lnTo>
                      <a:pt x="115" y="138"/>
                    </a:lnTo>
                    <a:lnTo>
                      <a:pt x="124" y="141"/>
                    </a:lnTo>
                    <a:lnTo>
                      <a:pt x="134" y="141"/>
                    </a:lnTo>
                    <a:lnTo>
                      <a:pt x="142" y="143"/>
                    </a:lnTo>
                    <a:lnTo>
                      <a:pt x="142" y="138"/>
                    </a:lnTo>
                    <a:lnTo>
                      <a:pt x="142" y="129"/>
                    </a:lnTo>
                    <a:lnTo>
                      <a:pt x="140" y="125"/>
                    </a:lnTo>
                    <a:lnTo>
                      <a:pt x="134" y="122"/>
                    </a:lnTo>
                    <a:lnTo>
                      <a:pt x="132" y="116"/>
                    </a:lnTo>
                    <a:lnTo>
                      <a:pt x="129" y="114"/>
                    </a:lnTo>
                    <a:lnTo>
                      <a:pt x="129" y="108"/>
                    </a:lnTo>
                    <a:lnTo>
                      <a:pt x="129" y="102"/>
                    </a:lnTo>
                    <a:lnTo>
                      <a:pt x="129" y="98"/>
                    </a:lnTo>
                    <a:lnTo>
                      <a:pt x="126" y="92"/>
                    </a:lnTo>
                    <a:lnTo>
                      <a:pt x="126" y="87"/>
                    </a:lnTo>
                    <a:lnTo>
                      <a:pt x="129" y="81"/>
                    </a:lnTo>
                    <a:lnTo>
                      <a:pt x="121" y="81"/>
                    </a:lnTo>
                    <a:lnTo>
                      <a:pt x="115" y="79"/>
                    </a:lnTo>
                    <a:lnTo>
                      <a:pt x="111" y="79"/>
                    </a:lnTo>
                    <a:lnTo>
                      <a:pt x="102" y="77"/>
                    </a:lnTo>
                    <a:lnTo>
                      <a:pt x="97" y="77"/>
                    </a:lnTo>
                    <a:lnTo>
                      <a:pt x="92" y="73"/>
                    </a:lnTo>
                    <a:lnTo>
                      <a:pt x="86" y="71"/>
                    </a:lnTo>
                    <a:lnTo>
                      <a:pt x="81" y="68"/>
                    </a:lnTo>
                    <a:lnTo>
                      <a:pt x="75" y="68"/>
                    </a:lnTo>
                    <a:lnTo>
                      <a:pt x="70" y="65"/>
                    </a:lnTo>
                    <a:lnTo>
                      <a:pt x="65" y="63"/>
                    </a:lnTo>
                    <a:lnTo>
                      <a:pt x="59" y="60"/>
                    </a:lnTo>
                    <a:lnTo>
                      <a:pt x="54" y="57"/>
                    </a:lnTo>
                    <a:lnTo>
                      <a:pt x="48" y="54"/>
                    </a:lnTo>
                    <a:lnTo>
                      <a:pt x="46" y="52"/>
                    </a:lnTo>
                    <a:lnTo>
                      <a:pt x="40" y="50"/>
                    </a:lnTo>
                    <a:lnTo>
                      <a:pt x="38" y="46"/>
                    </a:lnTo>
                    <a:lnTo>
                      <a:pt x="32" y="44"/>
                    </a:lnTo>
                    <a:lnTo>
                      <a:pt x="30" y="41"/>
                    </a:lnTo>
                    <a:lnTo>
                      <a:pt x="25" y="38"/>
                    </a:lnTo>
                    <a:lnTo>
                      <a:pt x="21" y="36"/>
                    </a:lnTo>
                    <a:lnTo>
                      <a:pt x="19" y="33"/>
                    </a:lnTo>
                    <a:lnTo>
                      <a:pt x="17" y="30"/>
                    </a:lnTo>
                    <a:lnTo>
                      <a:pt x="13" y="27"/>
                    </a:lnTo>
                    <a:lnTo>
                      <a:pt x="11" y="25"/>
                    </a:lnTo>
                    <a:lnTo>
                      <a:pt x="8" y="19"/>
                    </a:lnTo>
                    <a:lnTo>
                      <a:pt x="6" y="17"/>
                    </a:lnTo>
                    <a:lnTo>
                      <a:pt x="6" y="14"/>
                    </a:lnTo>
                    <a:lnTo>
                      <a:pt x="3" y="11"/>
                    </a:lnTo>
                    <a:lnTo>
                      <a:pt x="3" y="6"/>
                    </a:lnTo>
                    <a:lnTo>
                      <a:pt x="0" y="3"/>
                    </a:lnTo>
                    <a:lnTo>
                      <a:pt x="0" y="0"/>
                    </a:lnTo>
                  </a:path>
                </a:pathLst>
              </a:custGeom>
              <a:solidFill>
                <a:srgbClr val="E6C000"/>
              </a:solidFill>
              <a:ln w="12700" cap="rnd">
                <a:solidFill>
                  <a:schemeClr val="tx2"/>
                </a:solidFill>
                <a:round/>
                <a:headEnd/>
                <a:tailEnd/>
              </a:ln>
            </p:spPr>
            <p:txBody>
              <a:bodyPr/>
              <a:lstStyle/>
              <a:p>
                <a:endParaRPr lang="fr-FR"/>
              </a:p>
            </p:txBody>
          </p:sp>
          <p:sp>
            <p:nvSpPr>
              <p:cNvPr id="55489" name="Freeform 155"/>
              <p:cNvSpPr>
                <a:spLocks/>
              </p:cNvSpPr>
              <p:nvPr/>
            </p:nvSpPr>
            <p:spPr bwMode="auto">
              <a:xfrm>
                <a:off x="2644" y="2605"/>
                <a:ext cx="148" cy="103"/>
              </a:xfrm>
              <a:custGeom>
                <a:avLst/>
                <a:gdLst>
                  <a:gd name="T0" fmla="*/ 144 w 148"/>
                  <a:gd name="T1" fmla="*/ 102 h 103"/>
                  <a:gd name="T2" fmla="*/ 141 w 148"/>
                  <a:gd name="T3" fmla="*/ 100 h 103"/>
                  <a:gd name="T4" fmla="*/ 138 w 148"/>
                  <a:gd name="T5" fmla="*/ 94 h 103"/>
                  <a:gd name="T6" fmla="*/ 133 w 148"/>
                  <a:gd name="T7" fmla="*/ 92 h 103"/>
                  <a:gd name="T8" fmla="*/ 130 w 148"/>
                  <a:gd name="T9" fmla="*/ 87 h 103"/>
                  <a:gd name="T10" fmla="*/ 124 w 148"/>
                  <a:gd name="T11" fmla="*/ 84 h 103"/>
                  <a:gd name="T12" fmla="*/ 116 w 148"/>
                  <a:gd name="T13" fmla="*/ 81 h 103"/>
                  <a:gd name="T14" fmla="*/ 111 w 148"/>
                  <a:gd name="T15" fmla="*/ 76 h 103"/>
                  <a:gd name="T16" fmla="*/ 103 w 148"/>
                  <a:gd name="T17" fmla="*/ 71 h 103"/>
                  <a:gd name="T18" fmla="*/ 97 w 148"/>
                  <a:gd name="T19" fmla="*/ 68 h 103"/>
                  <a:gd name="T20" fmla="*/ 87 w 148"/>
                  <a:gd name="T21" fmla="*/ 66 h 103"/>
                  <a:gd name="T22" fmla="*/ 78 w 148"/>
                  <a:gd name="T23" fmla="*/ 60 h 103"/>
                  <a:gd name="T24" fmla="*/ 68 w 148"/>
                  <a:gd name="T25" fmla="*/ 58 h 103"/>
                  <a:gd name="T26" fmla="*/ 60 w 148"/>
                  <a:gd name="T27" fmla="*/ 53 h 103"/>
                  <a:gd name="T28" fmla="*/ 46 w 148"/>
                  <a:gd name="T29" fmla="*/ 49 h 103"/>
                  <a:gd name="T30" fmla="*/ 35 w 148"/>
                  <a:gd name="T31" fmla="*/ 49 h 103"/>
                  <a:gd name="T32" fmla="*/ 24 w 148"/>
                  <a:gd name="T33" fmla="*/ 47 h 103"/>
                  <a:gd name="T34" fmla="*/ 16 w 148"/>
                  <a:gd name="T35" fmla="*/ 42 h 103"/>
                  <a:gd name="T36" fmla="*/ 14 w 148"/>
                  <a:gd name="T37" fmla="*/ 34 h 103"/>
                  <a:gd name="T38" fmla="*/ 10 w 148"/>
                  <a:gd name="T39" fmla="*/ 29 h 103"/>
                  <a:gd name="T40" fmla="*/ 10 w 148"/>
                  <a:gd name="T41" fmla="*/ 23 h 103"/>
                  <a:gd name="T42" fmla="*/ 10 w 148"/>
                  <a:gd name="T43" fmla="*/ 19 h 103"/>
                  <a:gd name="T44" fmla="*/ 8 w 148"/>
                  <a:gd name="T45" fmla="*/ 13 h 103"/>
                  <a:gd name="T46" fmla="*/ 6 w 148"/>
                  <a:gd name="T47" fmla="*/ 5 h 103"/>
                  <a:gd name="T48" fmla="*/ 0 w 148"/>
                  <a:gd name="T49" fmla="*/ 0 h 103"/>
                  <a:gd name="T50" fmla="*/ 8 w 148"/>
                  <a:gd name="T51" fmla="*/ 0 h 103"/>
                  <a:gd name="T52" fmla="*/ 16 w 148"/>
                  <a:gd name="T53" fmla="*/ 2 h 103"/>
                  <a:gd name="T54" fmla="*/ 27 w 148"/>
                  <a:gd name="T55" fmla="*/ 2 h 103"/>
                  <a:gd name="T56" fmla="*/ 35 w 148"/>
                  <a:gd name="T57" fmla="*/ 5 h 103"/>
                  <a:gd name="T58" fmla="*/ 43 w 148"/>
                  <a:gd name="T59" fmla="*/ 5 h 103"/>
                  <a:gd name="T60" fmla="*/ 49 w 148"/>
                  <a:gd name="T61" fmla="*/ 8 h 103"/>
                  <a:gd name="T62" fmla="*/ 57 w 148"/>
                  <a:gd name="T63" fmla="*/ 10 h 103"/>
                  <a:gd name="T64" fmla="*/ 64 w 148"/>
                  <a:gd name="T65" fmla="*/ 13 h 103"/>
                  <a:gd name="T66" fmla="*/ 70 w 148"/>
                  <a:gd name="T67" fmla="*/ 15 h 103"/>
                  <a:gd name="T68" fmla="*/ 78 w 148"/>
                  <a:gd name="T69" fmla="*/ 19 h 103"/>
                  <a:gd name="T70" fmla="*/ 84 w 148"/>
                  <a:gd name="T71" fmla="*/ 21 h 103"/>
                  <a:gd name="T72" fmla="*/ 89 w 148"/>
                  <a:gd name="T73" fmla="*/ 23 h 103"/>
                  <a:gd name="T74" fmla="*/ 95 w 148"/>
                  <a:gd name="T75" fmla="*/ 26 h 103"/>
                  <a:gd name="T76" fmla="*/ 101 w 148"/>
                  <a:gd name="T77" fmla="*/ 29 h 103"/>
                  <a:gd name="T78" fmla="*/ 105 w 148"/>
                  <a:gd name="T79" fmla="*/ 32 h 103"/>
                  <a:gd name="T80" fmla="*/ 111 w 148"/>
                  <a:gd name="T81" fmla="*/ 34 h 103"/>
                  <a:gd name="T82" fmla="*/ 116 w 148"/>
                  <a:gd name="T83" fmla="*/ 39 h 103"/>
                  <a:gd name="T84" fmla="*/ 124 w 148"/>
                  <a:gd name="T85" fmla="*/ 45 h 103"/>
                  <a:gd name="T86" fmla="*/ 130 w 148"/>
                  <a:gd name="T87" fmla="*/ 49 h 103"/>
                  <a:gd name="T88" fmla="*/ 133 w 148"/>
                  <a:gd name="T89" fmla="*/ 55 h 103"/>
                  <a:gd name="T90" fmla="*/ 136 w 148"/>
                  <a:gd name="T91" fmla="*/ 60 h 103"/>
                  <a:gd name="T92" fmla="*/ 141 w 148"/>
                  <a:gd name="T93" fmla="*/ 66 h 103"/>
                  <a:gd name="T94" fmla="*/ 141 w 148"/>
                  <a:gd name="T95" fmla="*/ 68 h 103"/>
                  <a:gd name="T96" fmla="*/ 144 w 148"/>
                  <a:gd name="T97" fmla="*/ 73 h 103"/>
                  <a:gd name="T98" fmla="*/ 147 w 148"/>
                  <a:gd name="T99" fmla="*/ 79 h 103"/>
                  <a:gd name="T100" fmla="*/ 147 w 148"/>
                  <a:gd name="T101" fmla="*/ 81 h 103"/>
                  <a:gd name="T102" fmla="*/ 147 w 148"/>
                  <a:gd name="T103" fmla="*/ 87 h 103"/>
                  <a:gd name="T104" fmla="*/ 147 w 148"/>
                  <a:gd name="T105" fmla="*/ 92 h 103"/>
                  <a:gd name="T106" fmla="*/ 147 w 148"/>
                  <a:gd name="T107" fmla="*/ 94 h 103"/>
                  <a:gd name="T108" fmla="*/ 147 w 148"/>
                  <a:gd name="T109" fmla="*/ 98 h 103"/>
                  <a:gd name="T110" fmla="*/ 144 w 148"/>
                  <a:gd name="T111" fmla="*/ 100 h 103"/>
                  <a:gd name="T112" fmla="*/ 144 w 148"/>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03"/>
                  <a:gd name="T173" fmla="*/ 148 w 148"/>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03">
                    <a:moveTo>
                      <a:pt x="144" y="102"/>
                    </a:moveTo>
                    <a:lnTo>
                      <a:pt x="141" y="100"/>
                    </a:lnTo>
                    <a:lnTo>
                      <a:pt x="138" y="94"/>
                    </a:lnTo>
                    <a:lnTo>
                      <a:pt x="133" y="92"/>
                    </a:lnTo>
                    <a:lnTo>
                      <a:pt x="130" y="87"/>
                    </a:lnTo>
                    <a:lnTo>
                      <a:pt x="124" y="84"/>
                    </a:lnTo>
                    <a:lnTo>
                      <a:pt x="116" y="81"/>
                    </a:lnTo>
                    <a:lnTo>
                      <a:pt x="111" y="76"/>
                    </a:lnTo>
                    <a:lnTo>
                      <a:pt x="103" y="71"/>
                    </a:lnTo>
                    <a:lnTo>
                      <a:pt x="97" y="68"/>
                    </a:lnTo>
                    <a:lnTo>
                      <a:pt x="87" y="66"/>
                    </a:lnTo>
                    <a:lnTo>
                      <a:pt x="78" y="60"/>
                    </a:lnTo>
                    <a:lnTo>
                      <a:pt x="68" y="58"/>
                    </a:lnTo>
                    <a:lnTo>
                      <a:pt x="60" y="53"/>
                    </a:lnTo>
                    <a:lnTo>
                      <a:pt x="46" y="49"/>
                    </a:lnTo>
                    <a:lnTo>
                      <a:pt x="35" y="49"/>
                    </a:lnTo>
                    <a:lnTo>
                      <a:pt x="24" y="47"/>
                    </a:lnTo>
                    <a:lnTo>
                      <a:pt x="16" y="42"/>
                    </a:lnTo>
                    <a:lnTo>
                      <a:pt x="14" y="34"/>
                    </a:lnTo>
                    <a:lnTo>
                      <a:pt x="10" y="29"/>
                    </a:lnTo>
                    <a:lnTo>
                      <a:pt x="10" y="23"/>
                    </a:lnTo>
                    <a:lnTo>
                      <a:pt x="10" y="19"/>
                    </a:lnTo>
                    <a:lnTo>
                      <a:pt x="8" y="13"/>
                    </a:lnTo>
                    <a:lnTo>
                      <a:pt x="6" y="5"/>
                    </a:lnTo>
                    <a:lnTo>
                      <a:pt x="0" y="0"/>
                    </a:lnTo>
                    <a:lnTo>
                      <a:pt x="8" y="0"/>
                    </a:lnTo>
                    <a:lnTo>
                      <a:pt x="16" y="2"/>
                    </a:lnTo>
                    <a:lnTo>
                      <a:pt x="27" y="2"/>
                    </a:lnTo>
                    <a:lnTo>
                      <a:pt x="35" y="5"/>
                    </a:lnTo>
                    <a:lnTo>
                      <a:pt x="43" y="5"/>
                    </a:lnTo>
                    <a:lnTo>
                      <a:pt x="49" y="8"/>
                    </a:lnTo>
                    <a:lnTo>
                      <a:pt x="57" y="10"/>
                    </a:lnTo>
                    <a:lnTo>
                      <a:pt x="64" y="13"/>
                    </a:lnTo>
                    <a:lnTo>
                      <a:pt x="70" y="15"/>
                    </a:lnTo>
                    <a:lnTo>
                      <a:pt x="78" y="19"/>
                    </a:lnTo>
                    <a:lnTo>
                      <a:pt x="84" y="21"/>
                    </a:lnTo>
                    <a:lnTo>
                      <a:pt x="89" y="23"/>
                    </a:lnTo>
                    <a:lnTo>
                      <a:pt x="95" y="26"/>
                    </a:lnTo>
                    <a:lnTo>
                      <a:pt x="101" y="29"/>
                    </a:lnTo>
                    <a:lnTo>
                      <a:pt x="105" y="32"/>
                    </a:lnTo>
                    <a:lnTo>
                      <a:pt x="111" y="34"/>
                    </a:lnTo>
                    <a:lnTo>
                      <a:pt x="116" y="39"/>
                    </a:lnTo>
                    <a:lnTo>
                      <a:pt x="124" y="45"/>
                    </a:lnTo>
                    <a:lnTo>
                      <a:pt x="130" y="49"/>
                    </a:lnTo>
                    <a:lnTo>
                      <a:pt x="133" y="55"/>
                    </a:lnTo>
                    <a:lnTo>
                      <a:pt x="136" y="60"/>
                    </a:lnTo>
                    <a:lnTo>
                      <a:pt x="141" y="66"/>
                    </a:lnTo>
                    <a:lnTo>
                      <a:pt x="141" y="68"/>
                    </a:lnTo>
                    <a:lnTo>
                      <a:pt x="144" y="73"/>
                    </a:lnTo>
                    <a:lnTo>
                      <a:pt x="147" y="79"/>
                    </a:lnTo>
                    <a:lnTo>
                      <a:pt x="147" y="81"/>
                    </a:lnTo>
                    <a:lnTo>
                      <a:pt x="147" y="87"/>
                    </a:lnTo>
                    <a:lnTo>
                      <a:pt x="147" y="92"/>
                    </a:lnTo>
                    <a:lnTo>
                      <a:pt x="147" y="94"/>
                    </a:lnTo>
                    <a:lnTo>
                      <a:pt x="147" y="98"/>
                    </a:lnTo>
                    <a:lnTo>
                      <a:pt x="144" y="100"/>
                    </a:lnTo>
                    <a:lnTo>
                      <a:pt x="144" y="102"/>
                    </a:lnTo>
                  </a:path>
                </a:pathLst>
              </a:custGeom>
              <a:solidFill>
                <a:srgbClr val="E6C000"/>
              </a:solidFill>
              <a:ln w="12700" cap="rnd">
                <a:solidFill>
                  <a:schemeClr val="tx2"/>
                </a:solidFill>
                <a:round/>
                <a:headEnd/>
                <a:tailEnd/>
              </a:ln>
            </p:spPr>
            <p:txBody>
              <a:bodyPr/>
              <a:lstStyle/>
              <a:p>
                <a:endParaRPr lang="fr-FR"/>
              </a:p>
            </p:txBody>
          </p:sp>
          <p:sp>
            <p:nvSpPr>
              <p:cNvPr id="55490" name="Freeform 156"/>
              <p:cNvSpPr>
                <a:spLocks/>
              </p:cNvSpPr>
              <p:nvPr/>
            </p:nvSpPr>
            <p:spPr bwMode="auto">
              <a:xfrm>
                <a:off x="2392" y="2765"/>
                <a:ext cx="394" cy="64"/>
              </a:xfrm>
              <a:custGeom>
                <a:avLst/>
                <a:gdLst>
                  <a:gd name="T0" fmla="*/ 389 w 394"/>
                  <a:gd name="T1" fmla="*/ 4 h 65"/>
                  <a:gd name="T2" fmla="*/ 381 w 394"/>
                  <a:gd name="T3" fmla="*/ 12 h 65"/>
                  <a:gd name="T4" fmla="*/ 369 w 394"/>
                  <a:gd name="T5" fmla="*/ 21 h 65"/>
                  <a:gd name="T6" fmla="*/ 361 w 394"/>
                  <a:gd name="T7" fmla="*/ 27 h 65"/>
                  <a:gd name="T8" fmla="*/ 350 w 394"/>
                  <a:gd name="T9" fmla="*/ 32 h 65"/>
                  <a:gd name="T10" fmla="*/ 335 w 394"/>
                  <a:gd name="T11" fmla="*/ 32 h 65"/>
                  <a:gd name="T12" fmla="*/ 323 w 394"/>
                  <a:gd name="T13" fmla="*/ 32 h 65"/>
                  <a:gd name="T14" fmla="*/ 311 w 394"/>
                  <a:gd name="T15" fmla="*/ 32 h 65"/>
                  <a:gd name="T16" fmla="*/ 297 w 394"/>
                  <a:gd name="T17" fmla="*/ 32 h 65"/>
                  <a:gd name="T18" fmla="*/ 282 w 394"/>
                  <a:gd name="T19" fmla="*/ 32 h 65"/>
                  <a:gd name="T20" fmla="*/ 272 w 394"/>
                  <a:gd name="T21" fmla="*/ 32 h 65"/>
                  <a:gd name="T22" fmla="*/ 257 w 394"/>
                  <a:gd name="T23" fmla="*/ 32 h 65"/>
                  <a:gd name="T24" fmla="*/ 243 w 394"/>
                  <a:gd name="T25" fmla="*/ 32 h 65"/>
                  <a:gd name="T26" fmla="*/ 228 w 394"/>
                  <a:gd name="T27" fmla="*/ 32 h 65"/>
                  <a:gd name="T28" fmla="*/ 216 w 394"/>
                  <a:gd name="T29" fmla="*/ 32 h 65"/>
                  <a:gd name="T30" fmla="*/ 202 w 394"/>
                  <a:gd name="T31" fmla="*/ 32 h 65"/>
                  <a:gd name="T32" fmla="*/ 191 w 394"/>
                  <a:gd name="T33" fmla="*/ 32 h 65"/>
                  <a:gd name="T34" fmla="*/ 179 w 394"/>
                  <a:gd name="T35" fmla="*/ 32 h 65"/>
                  <a:gd name="T36" fmla="*/ 165 w 394"/>
                  <a:gd name="T37" fmla="*/ 32 h 65"/>
                  <a:gd name="T38" fmla="*/ 150 w 394"/>
                  <a:gd name="T39" fmla="*/ 32 h 65"/>
                  <a:gd name="T40" fmla="*/ 138 w 394"/>
                  <a:gd name="T41" fmla="*/ 32 h 65"/>
                  <a:gd name="T42" fmla="*/ 124 w 394"/>
                  <a:gd name="T43" fmla="*/ 32 h 65"/>
                  <a:gd name="T44" fmla="*/ 109 w 394"/>
                  <a:gd name="T45" fmla="*/ 32 h 65"/>
                  <a:gd name="T46" fmla="*/ 95 w 394"/>
                  <a:gd name="T47" fmla="*/ 32 h 65"/>
                  <a:gd name="T48" fmla="*/ 81 w 394"/>
                  <a:gd name="T49" fmla="*/ 32 h 65"/>
                  <a:gd name="T50" fmla="*/ 70 w 394"/>
                  <a:gd name="T51" fmla="*/ 32 h 65"/>
                  <a:gd name="T52" fmla="*/ 58 w 394"/>
                  <a:gd name="T53" fmla="*/ 32 h 65"/>
                  <a:gd name="T54" fmla="*/ 47 w 394"/>
                  <a:gd name="T55" fmla="*/ 32 h 65"/>
                  <a:gd name="T56" fmla="*/ 32 w 394"/>
                  <a:gd name="T57" fmla="*/ 29 h 65"/>
                  <a:gd name="T58" fmla="*/ 23 w 394"/>
                  <a:gd name="T59" fmla="*/ 21 h 65"/>
                  <a:gd name="T60" fmla="*/ 14 w 394"/>
                  <a:gd name="T61" fmla="*/ 12 h 65"/>
                  <a:gd name="T62" fmla="*/ 6 w 394"/>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
                  <a:gd name="T97" fmla="*/ 0 h 65"/>
                  <a:gd name="T98" fmla="*/ 394 w 394"/>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 h="65">
                    <a:moveTo>
                      <a:pt x="393" y="0"/>
                    </a:moveTo>
                    <a:lnTo>
                      <a:pt x="389" y="4"/>
                    </a:lnTo>
                    <a:lnTo>
                      <a:pt x="385" y="8"/>
                    </a:lnTo>
                    <a:lnTo>
                      <a:pt x="381" y="12"/>
                    </a:lnTo>
                    <a:lnTo>
                      <a:pt x="375" y="14"/>
                    </a:lnTo>
                    <a:lnTo>
                      <a:pt x="369" y="21"/>
                    </a:lnTo>
                    <a:lnTo>
                      <a:pt x="364" y="23"/>
                    </a:lnTo>
                    <a:lnTo>
                      <a:pt x="361" y="27"/>
                    </a:lnTo>
                    <a:lnTo>
                      <a:pt x="355" y="29"/>
                    </a:lnTo>
                    <a:lnTo>
                      <a:pt x="350" y="33"/>
                    </a:lnTo>
                    <a:lnTo>
                      <a:pt x="344" y="35"/>
                    </a:lnTo>
                    <a:lnTo>
                      <a:pt x="335" y="37"/>
                    </a:lnTo>
                    <a:lnTo>
                      <a:pt x="329" y="41"/>
                    </a:lnTo>
                    <a:lnTo>
                      <a:pt x="323" y="43"/>
                    </a:lnTo>
                    <a:lnTo>
                      <a:pt x="317" y="47"/>
                    </a:lnTo>
                    <a:lnTo>
                      <a:pt x="311" y="47"/>
                    </a:lnTo>
                    <a:lnTo>
                      <a:pt x="303" y="50"/>
                    </a:lnTo>
                    <a:lnTo>
                      <a:pt x="297" y="52"/>
                    </a:lnTo>
                    <a:lnTo>
                      <a:pt x="292" y="52"/>
                    </a:lnTo>
                    <a:lnTo>
                      <a:pt x="282" y="56"/>
                    </a:lnTo>
                    <a:lnTo>
                      <a:pt x="278" y="56"/>
                    </a:lnTo>
                    <a:lnTo>
                      <a:pt x="272" y="58"/>
                    </a:lnTo>
                    <a:lnTo>
                      <a:pt x="263" y="58"/>
                    </a:lnTo>
                    <a:lnTo>
                      <a:pt x="257" y="60"/>
                    </a:lnTo>
                    <a:lnTo>
                      <a:pt x="249" y="60"/>
                    </a:lnTo>
                    <a:lnTo>
                      <a:pt x="243" y="60"/>
                    </a:lnTo>
                    <a:lnTo>
                      <a:pt x="237" y="64"/>
                    </a:lnTo>
                    <a:lnTo>
                      <a:pt x="228" y="64"/>
                    </a:lnTo>
                    <a:lnTo>
                      <a:pt x="222" y="64"/>
                    </a:lnTo>
                    <a:lnTo>
                      <a:pt x="216" y="64"/>
                    </a:lnTo>
                    <a:lnTo>
                      <a:pt x="208" y="64"/>
                    </a:lnTo>
                    <a:lnTo>
                      <a:pt x="202" y="64"/>
                    </a:lnTo>
                    <a:lnTo>
                      <a:pt x="196" y="64"/>
                    </a:lnTo>
                    <a:lnTo>
                      <a:pt x="191" y="64"/>
                    </a:lnTo>
                    <a:lnTo>
                      <a:pt x="185" y="64"/>
                    </a:lnTo>
                    <a:lnTo>
                      <a:pt x="179" y="64"/>
                    </a:lnTo>
                    <a:lnTo>
                      <a:pt x="171" y="64"/>
                    </a:lnTo>
                    <a:lnTo>
                      <a:pt x="165" y="64"/>
                    </a:lnTo>
                    <a:lnTo>
                      <a:pt x="159" y="64"/>
                    </a:lnTo>
                    <a:lnTo>
                      <a:pt x="150" y="64"/>
                    </a:lnTo>
                    <a:lnTo>
                      <a:pt x="144" y="60"/>
                    </a:lnTo>
                    <a:lnTo>
                      <a:pt x="138" y="60"/>
                    </a:lnTo>
                    <a:lnTo>
                      <a:pt x="130" y="60"/>
                    </a:lnTo>
                    <a:lnTo>
                      <a:pt x="124" y="58"/>
                    </a:lnTo>
                    <a:lnTo>
                      <a:pt x="115" y="58"/>
                    </a:lnTo>
                    <a:lnTo>
                      <a:pt x="109" y="56"/>
                    </a:lnTo>
                    <a:lnTo>
                      <a:pt x="105" y="56"/>
                    </a:lnTo>
                    <a:lnTo>
                      <a:pt x="95" y="52"/>
                    </a:lnTo>
                    <a:lnTo>
                      <a:pt x="90" y="50"/>
                    </a:lnTo>
                    <a:lnTo>
                      <a:pt x="81" y="50"/>
                    </a:lnTo>
                    <a:lnTo>
                      <a:pt x="76" y="47"/>
                    </a:lnTo>
                    <a:lnTo>
                      <a:pt x="70" y="43"/>
                    </a:lnTo>
                    <a:lnTo>
                      <a:pt x="64" y="43"/>
                    </a:lnTo>
                    <a:lnTo>
                      <a:pt x="58" y="41"/>
                    </a:lnTo>
                    <a:lnTo>
                      <a:pt x="49" y="37"/>
                    </a:lnTo>
                    <a:lnTo>
                      <a:pt x="47" y="35"/>
                    </a:lnTo>
                    <a:lnTo>
                      <a:pt x="37" y="33"/>
                    </a:lnTo>
                    <a:lnTo>
                      <a:pt x="32" y="29"/>
                    </a:lnTo>
                    <a:lnTo>
                      <a:pt x="29" y="23"/>
                    </a:lnTo>
                    <a:lnTo>
                      <a:pt x="23" y="21"/>
                    </a:lnTo>
                    <a:lnTo>
                      <a:pt x="18" y="18"/>
                    </a:lnTo>
                    <a:lnTo>
                      <a:pt x="14" y="12"/>
                    </a:lnTo>
                    <a:lnTo>
                      <a:pt x="8" y="8"/>
                    </a:lnTo>
                    <a:lnTo>
                      <a:pt x="6" y="4"/>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55381" name="Group 157"/>
            <p:cNvGrpSpPr>
              <a:grpSpLocks/>
            </p:cNvGrpSpPr>
            <p:nvPr/>
          </p:nvGrpSpPr>
          <p:grpSpPr bwMode="auto">
            <a:xfrm>
              <a:off x="3431" y="1395"/>
              <a:ext cx="615" cy="953"/>
              <a:chOff x="3431" y="1395"/>
              <a:chExt cx="615" cy="953"/>
            </a:xfrm>
          </p:grpSpPr>
          <p:sp>
            <p:nvSpPr>
              <p:cNvPr id="55382" name="Freeform 158"/>
              <p:cNvSpPr>
                <a:spLocks/>
              </p:cNvSpPr>
              <p:nvPr/>
            </p:nvSpPr>
            <p:spPr bwMode="auto">
              <a:xfrm>
                <a:off x="3811" y="1419"/>
                <a:ext cx="41" cy="2"/>
              </a:xfrm>
              <a:custGeom>
                <a:avLst/>
                <a:gdLst>
                  <a:gd name="T0" fmla="*/ 40 w 41"/>
                  <a:gd name="T1" fmla="*/ 1 h 2"/>
                  <a:gd name="T2" fmla="*/ 35 w 41"/>
                  <a:gd name="T3" fmla="*/ 0 h 2"/>
                  <a:gd name="T4" fmla="*/ 5 w 41"/>
                  <a:gd name="T5" fmla="*/ 0 h 2"/>
                  <a:gd name="T6" fmla="*/ 0 w 41"/>
                  <a:gd name="T7" fmla="*/ 1 h 2"/>
                  <a:gd name="T8" fmla="*/ 40 w 41"/>
                  <a:gd name="T9" fmla="*/ 1 h 2"/>
                  <a:gd name="T10" fmla="*/ 0 60000 65536"/>
                  <a:gd name="T11" fmla="*/ 0 60000 65536"/>
                  <a:gd name="T12" fmla="*/ 0 60000 65536"/>
                  <a:gd name="T13" fmla="*/ 0 60000 65536"/>
                  <a:gd name="T14" fmla="*/ 0 60000 65536"/>
                  <a:gd name="T15" fmla="*/ 0 w 41"/>
                  <a:gd name="T16" fmla="*/ 0 h 2"/>
                  <a:gd name="T17" fmla="*/ 41 w 41"/>
                  <a:gd name="T18" fmla="*/ 2 h 2"/>
                </a:gdLst>
                <a:ahLst/>
                <a:cxnLst>
                  <a:cxn ang="T10">
                    <a:pos x="T0" y="T1"/>
                  </a:cxn>
                  <a:cxn ang="T11">
                    <a:pos x="T2" y="T3"/>
                  </a:cxn>
                  <a:cxn ang="T12">
                    <a:pos x="T4" y="T5"/>
                  </a:cxn>
                  <a:cxn ang="T13">
                    <a:pos x="T6" y="T7"/>
                  </a:cxn>
                  <a:cxn ang="T14">
                    <a:pos x="T8" y="T9"/>
                  </a:cxn>
                </a:cxnLst>
                <a:rect l="T15" t="T16" r="T17" b="T18"/>
                <a:pathLst>
                  <a:path w="41" h="2">
                    <a:moveTo>
                      <a:pt x="40" y="1"/>
                    </a:moveTo>
                    <a:lnTo>
                      <a:pt x="35" y="0"/>
                    </a:lnTo>
                    <a:lnTo>
                      <a:pt x="5" y="0"/>
                    </a:lnTo>
                    <a:lnTo>
                      <a:pt x="0" y="1"/>
                    </a:lnTo>
                    <a:lnTo>
                      <a:pt x="40" y="1"/>
                    </a:lnTo>
                  </a:path>
                </a:pathLst>
              </a:custGeom>
              <a:solidFill>
                <a:srgbClr val="E6C000"/>
              </a:solidFill>
              <a:ln w="12700" cap="rnd">
                <a:solidFill>
                  <a:schemeClr val="tx2"/>
                </a:solidFill>
                <a:round/>
                <a:headEnd/>
                <a:tailEnd/>
              </a:ln>
            </p:spPr>
            <p:txBody>
              <a:bodyPr/>
              <a:lstStyle/>
              <a:p>
                <a:endParaRPr lang="fr-FR"/>
              </a:p>
            </p:txBody>
          </p:sp>
          <p:sp>
            <p:nvSpPr>
              <p:cNvPr id="55383" name="Freeform 159"/>
              <p:cNvSpPr>
                <a:spLocks/>
              </p:cNvSpPr>
              <p:nvPr/>
            </p:nvSpPr>
            <p:spPr bwMode="auto">
              <a:xfrm>
                <a:off x="3811" y="1427"/>
                <a:ext cx="41" cy="4"/>
              </a:xfrm>
              <a:custGeom>
                <a:avLst/>
                <a:gdLst>
                  <a:gd name="T0" fmla="*/ 40 w 41"/>
                  <a:gd name="T1" fmla="*/ 0 h 7"/>
                  <a:gd name="T2" fmla="*/ 40 w 41"/>
                  <a:gd name="T3" fmla="*/ 1 h 7"/>
                  <a:gd name="T4" fmla="*/ 0 w 41"/>
                  <a:gd name="T5" fmla="*/ 1 h 7"/>
                  <a:gd name="T6" fmla="*/ 0 w 41"/>
                  <a:gd name="T7" fmla="*/ 0 h 7"/>
                  <a:gd name="T8" fmla="*/ 40 w 41"/>
                  <a:gd name="T9" fmla="*/ 0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40" y="0"/>
                    </a:moveTo>
                    <a:lnTo>
                      <a:pt x="40" y="6"/>
                    </a:lnTo>
                    <a:lnTo>
                      <a:pt x="0" y="6"/>
                    </a:lnTo>
                    <a:lnTo>
                      <a:pt x="0" y="0"/>
                    </a:lnTo>
                    <a:lnTo>
                      <a:pt x="40" y="0"/>
                    </a:lnTo>
                  </a:path>
                </a:pathLst>
              </a:custGeom>
              <a:solidFill>
                <a:srgbClr val="E6C000"/>
              </a:solidFill>
              <a:ln w="12700" cap="rnd">
                <a:solidFill>
                  <a:schemeClr val="tx2"/>
                </a:solidFill>
                <a:round/>
                <a:headEnd/>
                <a:tailEnd/>
              </a:ln>
            </p:spPr>
            <p:txBody>
              <a:bodyPr/>
              <a:lstStyle/>
              <a:p>
                <a:endParaRPr lang="fr-FR"/>
              </a:p>
            </p:txBody>
          </p:sp>
          <p:sp>
            <p:nvSpPr>
              <p:cNvPr id="55384" name="Freeform 160"/>
              <p:cNvSpPr>
                <a:spLocks/>
              </p:cNvSpPr>
              <p:nvPr/>
            </p:nvSpPr>
            <p:spPr bwMode="auto">
              <a:xfrm>
                <a:off x="3801" y="1419"/>
                <a:ext cx="51" cy="12"/>
              </a:xfrm>
              <a:custGeom>
                <a:avLst/>
                <a:gdLst>
                  <a:gd name="T0" fmla="*/ 50 w 51"/>
                  <a:gd name="T1" fmla="*/ 11 h 12"/>
                  <a:gd name="T2" fmla="*/ 0 w 51"/>
                  <a:gd name="T3" fmla="*/ 11 h 12"/>
                  <a:gd name="T4" fmla="*/ 9 w 51"/>
                  <a:gd name="T5" fmla="*/ 0 h 12"/>
                  <a:gd name="T6" fmla="*/ 44 w 51"/>
                  <a:gd name="T7" fmla="*/ 0 h 12"/>
                  <a:gd name="T8" fmla="*/ 50 w 51"/>
                  <a:gd name="T9" fmla="*/ 11 h 12"/>
                  <a:gd name="T10" fmla="*/ 0 60000 65536"/>
                  <a:gd name="T11" fmla="*/ 0 60000 65536"/>
                  <a:gd name="T12" fmla="*/ 0 60000 65536"/>
                  <a:gd name="T13" fmla="*/ 0 60000 65536"/>
                  <a:gd name="T14" fmla="*/ 0 60000 65536"/>
                  <a:gd name="T15" fmla="*/ 0 w 51"/>
                  <a:gd name="T16" fmla="*/ 0 h 12"/>
                  <a:gd name="T17" fmla="*/ 51 w 51"/>
                  <a:gd name="T18" fmla="*/ 12 h 12"/>
                </a:gdLst>
                <a:ahLst/>
                <a:cxnLst>
                  <a:cxn ang="T10">
                    <a:pos x="T0" y="T1"/>
                  </a:cxn>
                  <a:cxn ang="T11">
                    <a:pos x="T2" y="T3"/>
                  </a:cxn>
                  <a:cxn ang="T12">
                    <a:pos x="T4" y="T5"/>
                  </a:cxn>
                  <a:cxn ang="T13">
                    <a:pos x="T6" y="T7"/>
                  </a:cxn>
                  <a:cxn ang="T14">
                    <a:pos x="T8" y="T9"/>
                  </a:cxn>
                </a:cxnLst>
                <a:rect l="T15" t="T16" r="T17" b="T18"/>
                <a:pathLst>
                  <a:path w="51" h="12">
                    <a:moveTo>
                      <a:pt x="50" y="11"/>
                    </a:moveTo>
                    <a:lnTo>
                      <a:pt x="0" y="11"/>
                    </a:lnTo>
                    <a:lnTo>
                      <a:pt x="9" y="0"/>
                    </a:lnTo>
                    <a:lnTo>
                      <a:pt x="44" y="0"/>
                    </a:lnTo>
                    <a:lnTo>
                      <a:pt x="50" y="1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85" name="Line 161"/>
              <p:cNvSpPr>
                <a:spLocks noChangeShapeType="1"/>
              </p:cNvSpPr>
              <p:nvPr/>
            </p:nvSpPr>
            <p:spPr bwMode="auto">
              <a:xfrm flipV="1">
                <a:off x="3829" y="1519"/>
                <a:ext cx="0" cy="2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386" name="Line 162"/>
              <p:cNvSpPr>
                <a:spLocks noChangeShapeType="1"/>
              </p:cNvSpPr>
              <p:nvPr/>
            </p:nvSpPr>
            <p:spPr bwMode="auto">
              <a:xfrm flipH="1">
                <a:off x="3611" y="1570"/>
                <a:ext cx="212" cy="59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387" name="Line 163"/>
              <p:cNvSpPr>
                <a:spLocks noChangeShapeType="1"/>
              </p:cNvSpPr>
              <p:nvPr/>
            </p:nvSpPr>
            <p:spPr bwMode="auto">
              <a:xfrm>
                <a:off x="3835" y="1572"/>
                <a:ext cx="177" cy="55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388" name="Freeform 164"/>
              <p:cNvSpPr>
                <a:spLocks/>
              </p:cNvSpPr>
              <p:nvPr/>
            </p:nvSpPr>
            <p:spPr bwMode="auto">
              <a:xfrm>
                <a:off x="3624" y="2078"/>
                <a:ext cx="415" cy="205"/>
              </a:xfrm>
              <a:custGeom>
                <a:avLst/>
                <a:gdLst>
                  <a:gd name="T0" fmla="*/ 186 w 415"/>
                  <a:gd name="T1" fmla="*/ 245 h 204"/>
                  <a:gd name="T2" fmla="*/ 155 w 415"/>
                  <a:gd name="T3" fmla="*/ 243 h 204"/>
                  <a:gd name="T4" fmla="*/ 124 w 415"/>
                  <a:gd name="T5" fmla="*/ 237 h 204"/>
                  <a:gd name="T6" fmla="*/ 99 w 415"/>
                  <a:gd name="T7" fmla="*/ 231 h 204"/>
                  <a:gd name="T8" fmla="*/ 74 w 415"/>
                  <a:gd name="T9" fmla="*/ 223 h 204"/>
                  <a:gd name="T10" fmla="*/ 54 w 415"/>
                  <a:gd name="T11" fmla="*/ 212 h 204"/>
                  <a:gd name="T12" fmla="*/ 34 w 415"/>
                  <a:gd name="T13" fmla="*/ 201 h 204"/>
                  <a:gd name="T14" fmla="*/ 20 w 415"/>
                  <a:gd name="T15" fmla="*/ 188 h 204"/>
                  <a:gd name="T16" fmla="*/ 8 w 415"/>
                  <a:gd name="T17" fmla="*/ 174 h 204"/>
                  <a:gd name="T18" fmla="*/ 0 w 415"/>
                  <a:gd name="T19" fmla="*/ 160 h 204"/>
                  <a:gd name="T20" fmla="*/ 0 w 415"/>
                  <a:gd name="T21" fmla="*/ 101 h 204"/>
                  <a:gd name="T22" fmla="*/ 0 w 415"/>
                  <a:gd name="T23" fmla="*/ 87 h 204"/>
                  <a:gd name="T24" fmla="*/ 8 w 415"/>
                  <a:gd name="T25" fmla="*/ 71 h 204"/>
                  <a:gd name="T26" fmla="*/ 20 w 415"/>
                  <a:gd name="T27" fmla="*/ 57 h 204"/>
                  <a:gd name="T28" fmla="*/ 34 w 415"/>
                  <a:gd name="T29" fmla="*/ 46 h 204"/>
                  <a:gd name="T30" fmla="*/ 54 w 415"/>
                  <a:gd name="T31" fmla="*/ 32 h 204"/>
                  <a:gd name="T32" fmla="*/ 74 w 415"/>
                  <a:gd name="T33" fmla="*/ 24 h 204"/>
                  <a:gd name="T34" fmla="*/ 99 w 415"/>
                  <a:gd name="T35" fmla="*/ 16 h 204"/>
                  <a:gd name="T36" fmla="*/ 124 w 415"/>
                  <a:gd name="T37" fmla="*/ 8 h 204"/>
                  <a:gd name="T38" fmla="*/ 155 w 415"/>
                  <a:gd name="T39" fmla="*/ 2 h 204"/>
                  <a:gd name="T40" fmla="*/ 186 w 415"/>
                  <a:gd name="T41" fmla="*/ 0 h 204"/>
                  <a:gd name="T42" fmla="*/ 217 w 415"/>
                  <a:gd name="T43" fmla="*/ 0 h 204"/>
                  <a:gd name="T44" fmla="*/ 247 w 415"/>
                  <a:gd name="T45" fmla="*/ 2 h 204"/>
                  <a:gd name="T46" fmla="*/ 276 w 415"/>
                  <a:gd name="T47" fmla="*/ 8 h 204"/>
                  <a:gd name="T48" fmla="*/ 304 w 415"/>
                  <a:gd name="T49" fmla="*/ 14 h 204"/>
                  <a:gd name="T50" fmla="*/ 330 w 415"/>
                  <a:gd name="T51" fmla="*/ 22 h 204"/>
                  <a:gd name="T52" fmla="*/ 352 w 415"/>
                  <a:gd name="T53" fmla="*/ 30 h 204"/>
                  <a:gd name="T54" fmla="*/ 372 w 415"/>
                  <a:gd name="T55" fmla="*/ 41 h 204"/>
                  <a:gd name="T56" fmla="*/ 388 w 415"/>
                  <a:gd name="T57" fmla="*/ 55 h 204"/>
                  <a:gd name="T58" fmla="*/ 400 w 415"/>
                  <a:gd name="T59" fmla="*/ 69 h 204"/>
                  <a:gd name="T60" fmla="*/ 408 w 415"/>
                  <a:gd name="T61" fmla="*/ 83 h 204"/>
                  <a:gd name="T62" fmla="*/ 414 w 415"/>
                  <a:gd name="T63" fmla="*/ 96 h 204"/>
                  <a:gd name="T64" fmla="*/ 412 w 415"/>
                  <a:gd name="T65" fmla="*/ 154 h 204"/>
                  <a:gd name="T66" fmla="*/ 406 w 415"/>
                  <a:gd name="T67" fmla="*/ 168 h 204"/>
                  <a:gd name="T68" fmla="*/ 398 w 415"/>
                  <a:gd name="T69" fmla="*/ 184 h 204"/>
                  <a:gd name="T70" fmla="*/ 384 w 415"/>
                  <a:gd name="T71" fmla="*/ 196 h 204"/>
                  <a:gd name="T72" fmla="*/ 366 w 415"/>
                  <a:gd name="T73" fmla="*/ 209 h 204"/>
                  <a:gd name="T74" fmla="*/ 346 w 415"/>
                  <a:gd name="T75" fmla="*/ 217 h 204"/>
                  <a:gd name="T76" fmla="*/ 321 w 415"/>
                  <a:gd name="T77" fmla="*/ 229 h 204"/>
                  <a:gd name="T78" fmla="*/ 296 w 415"/>
                  <a:gd name="T79" fmla="*/ 235 h 204"/>
                  <a:gd name="T80" fmla="*/ 267 w 415"/>
                  <a:gd name="T81" fmla="*/ 239 h 204"/>
                  <a:gd name="T82" fmla="*/ 237 w 415"/>
                  <a:gd name="T83" fmla="*/ 245 h 204"/>
                  <a:gd name="T84" fmla="*/ 205 w 415"/>
                  <a:gd name="T85" fmla="*/ 245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204"/>
                  <a:gd name="T131" fmla="*/ 415 w 41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204">
                    <a:moveTo>
                      <a:pt x="205" y="203"/>
                    </a:moveTo>
                    <a:lnTo>
                      <a:pt x="195" y="203"/>
                    </a:lnTo>
                    <a:lnTo>
                      <a:pt x="186" y="203"/>
                    </a:lnTo>
                    <a:lnTo>
                      <a:pt x="175" y="203"/>
                    </a:lnTo>
                    <a:lnTo>
                      <a:pt x="163" y="201"/>
                    </a:lnTo>
                    <a:lnTo>
                      <a:pt x="155" y="201"/>
                    </a:lnTo>
                    <a:lnTo>
                      <a:pt x="144" y="197"/>
                    </a:lnTo>
                    <a:lnTo>
                      <a:pt x="135" y="197"/>
                    </a:lnTo>
                    <a:lnTo>
                      <a:pt x="124" y="195"/>
                    </a:lnTo>
                    <a:lnTo>
                      <a:pt x="116" y="193"/>
                    </a:lnTo>
                    <a:lnTo>
                      <a:pt x="107" y="193"/>
                    </a:lnTo>
                    <a:lnTo>
                      <a:pt x="99" y="189"/>
                    </a:lnTo>
                    <a:lnTo>
                      <a:pt x="90" y="187"/>
                    </a:lnTo>
                    <a:lnTo>
                      <a:pt x="82" y="184"/>
                    </a:lnTo>
                    <a:lnTo>
                      <a:pt x="74" y="181"/>
                    </a:lnTo>
                    <a:lnTo>
                      <a:pt x="68" y="175"/>
                    </a:lnTo>
                    <a:lnTo>
                      <a:pt x="60" y="173"/>
                    </a:lnTo>
                    <a:lnTo>
                      <a:pt x="54" y="170"/>
                    </a:lnTo>
                    <a:lnTo>
                      <a:pt x="46" y="167"/>
                    </a:lnTo>
                    <a:lnTo>
                      <a:pt x="40" y="162"/>
                    </a:lnTo>
                    <a:lnTo>
                      <a:pt x="34" y="159"/>
                    </a:lnTo>
                    <a:lnTo>
                      <a:pt x="28" y="154"/>
                    </a:lnTo>
                    <a:lnTo>
                      <a:pt x="22" y="151"/>
                    </a:lnTo>
                    <a:lnTo>
                      <a:pt x="20" y="146"/>
                    </a:lnTo>
                    <a:lnTo>
                      <a:pt x="14" y="142"/>
                    </a:lnTo>
                    <a:lnTo>
                      <a:pt x="12" y="138"/>
                    </a:lnTo>
                    <a:lnTo>
                      <a:pt x="8" y="132"/>
                    </a:lnTo>
                    <a:lnTo>
                      <a:pt x="6" y="126"/>
                    </a:lnTo>
                    <a:lnTo>
                      <a:pt x="2" y="124"/>
                    </a:lnTo>
                    <a:lnTo>
                      <a:pt x="0" y="118"/>
                    </a:lnTo>
                    <a:lnTo>
                      <a:pt x="0" y="112"/>
                    </a:lnTo>
                    <a:lnTo>
                      <a:pt x="0" y="107"/>
                    </a:lnTo>
                    <a:lnTo>
                      <a:pt x="0" y="101"/>
                    </a:lnTo>
                    <a:lnTo>
                      <a:pt x="0" y="96"/>
                    </a:lnTo>
                    <a:lnTo>
                      <a:pt x="0" y="93"/>
                    </a:lnTo>
                    <a:lnTo>
                      <a:pt x="0" y="87"/>
                    </a:lnTo>
                    <a:lnTo>
                      <a:pt x="2" y="83"/>
                    </a:lnTo>
                    <a:lnTo>
                      <a:pt x="6" y="77"/>
                    </a:lnTo>
                    <a:lnTo>
                      <a:pt x="8" y="71"/>
                    </a:lnTo>
                    <a:lnTo>
                      <a:pt x="12" y="69"/>
                    </a:lnTo>
                    <a:lnTo>
                      <a:pt x="14" y="63"/>
                    </a:lnTo>
                    <a:lnTo>
                      <a:pt x="20" y="57"/>
                    </a:lnTo>
                    <a:lnTo>
                      <a:pt x="22" y="55"/>
                    </a:lnTo>
                    <a:lnTo>
                      <a:pt x="28" y="49"/>
                    </a:lnTo>
                    <a:lnTo>
                      <a:pt x="34" y="46"/>
                    </a:lnTo>
                    <a:lnTo>
                      <a:pt x="40" y="41"/>
                    </a:lnTo>
                    <a:lnTo>
                      <a:pt x="46" y="38"/>
                    </a:lnTo>
                    <a:lnTo>
                      <a:pt x="54" y="32"/>
                    </a:lnTo>
                    <a:lnTo>
                      <a:pt x="60" y="30"/>
                    </a:lnTo>
                    <a:lnTo>
                      <a:pt x="68" y="28"/>
                    </a:lnTo>
                    <a:lnTo>
                      <a:pt x="74" y="24"/>
                    </a:lnTo>
                    <a:lnTo>
                      <a:pt x="82" y="22"/>
                    </a:lnTo>
                    <a:lnTo>
                      <a:pt x="90" y="18"/>
                    </a:lnTo>
                    <a:lnTo>
                      <a:pt x="99" y="16"/>
                    </a:lnTo>
                    <a:lnTo>
                      <a:pt x="107" y="14"/>
                    </a:lnTo>
                    <a:lnTo>
                      <a:pt x="116" y="10"/>
                    </a:lnTo>
                    <a:lnTo>
                      <a:pt x="124" y="8"/>
                    </a:lnTo>
                    <a:lnTo>
                      <a:pt x="135" y="8"/>
                    </a:lnTo>
                    <a:lnTo>
                      <a:pt x="144" y="5"/>
                    </a:lnTo>
                    <a:lnTo>
                      <a:pt x="155" y="2"/>
                    </a:lnTo>
                    <a:lnTo>
                      <a:pt x="163" y="2"/>
                    </a:lnTo>
                    <a:lnTo>
                      <a:pt x="175" y="2"/>
                    </a:lnTo>
                    <a:lnTo>
                      <a:pt x="186" y="0"/>
                    </a:lnTo>
                    <a:lnTo>
                      <a:pt x="195" y="0"/>
                    </a:lnTo>
                    <a:lnTo>
                      <a:pt x="205" y="0"/>
                    </a:lnTo>
                    <a:lnTo>
                      <a:pt x="217" y="0"/>
                    </a:lnTo>
                    <a:lnTo>
                      <a:pt x="225" y="0"/>
                    </a:lnTo>
                    <a:lnTo>
                      <a:pt x="237" y="2"/>
                    </a:lnTo>
                    <a:lnTo>
                      <a:pt x="247" y="2"/>
                    </a:lnTo>
                    <a:lnTo>
                      <a:pt x="257" y="2"/>
                    </a:lnTo>
                    <a:lnTo>
                      <a:pt x="267" y="5"/>
                    </a:lnTo>
                    <a:lnTo>
                      <a:pt x="276" y="8"/>
                    </a:lnTo>
                    <a:lnTo>
                      <a:pt x="287" y="8"/>
                    </a:lnTo>
                    <a:lnTo>
                      <a:pt x="296" y="10"/>
                    </a:lnTo>
                    <a:lnTo>
                      <a:pt x="304" y="14"/>
                    </a:lnTo>
                    <a:lnTo>
                      <a:pt x="313" y="16"/>
                    </a:lnTo>
                    <a:lnTo>
                      <a:pt x="321" y="18"/>
                    </a:lnTo>
                    <a:lnTo>
                      <a:pt x="330" y="22"/>
                    </a:lnTo>
                    <a:lnTo>
                      <a:pt x="338" y="24"/>
                    </a:lnTo>
                    <a:lnTo>
                      <a:pt x="346" y="28"/>
                    </a:lnTo>
                    <a:lnTo>
                      <a:pt x="352" y="30"/>
                    </a:lnTo>
                    <a:lnTo>
                      <a:pt x="358" y="32"/>
                    </a:lnTo>
                    <a:lnTo>
                      <a:pt x="366" y="38"/>
                    </a:lnTo>
                    <a:lnTo>
                      <a:pt x="372" y="41"/>
                    </a:lnTo>
                    <a:lnTo>
                      <a:pt x="378" y="46"/>
                    </a:lnTo>
                    <a:lnTo>
                      <a:pt x="384" y="49"/>
                    </a:lnTo>
                    <a:lnTo>
                      <a:pt x="388" y="55"/>
                    </a:lnTo>
                    <a:lnTo>
                      <a:pt x="392" y="57"/>
                    </a:lnTo>
                    <a:lnTo>
                      <a:pt x="398" y="63"/>
                    </a:lnTo>
                    <a:lnTo>
                      <a:pt x="400" y="69"/>
                    </a:lnTo>
                    <a:lnTo>
                      <a:pt x="402" y="71"/>
                    </a:lnTo>
                    <a:lnTo>
                      <a:pt x="406" y="77"/>
                    </a:lnTo>
                    <a:lnTo>
                      <a:pt x="408" y="83"/>
                    </a:lnTo>
                    <a:lnTo>
                      <a:pt x="412" y="87"/>
                    </a:lnTo>
                    <a:lnTo>
                      <a:pt x="412" y="93"/>
                    </a:lnTo>
                    <a:lnTo>
                      <a:pt x="414" y="96"/>
                    </a:lnTo>
                    <a:lnTo>
                      <a:pt x="414" y="101"/>
                    </a:lnTo>
                    <a:lnTo>
                      <a:pt x="414" y="107"/>
                    </a:lnTo>
                    <a:lnTo>
                      <a:pt x="412" y="112"/>
                    </a:lnTo>
                    <a:lnTo>
                      <a:pt x="412" y="118"/>
                    </a:lnTo>
                    <a:lnTo>
                      <a:pt x="408" y="124"/>
                    </a:lnTo>
                    <a:lnTo>
                      <a:pt x="406" y="126"/>
                    </a:lnTo>
                    <a:lnTo>
                      <a:pt x="402" y="132"/>
                    </a:lnTo>
                    <a:lnTo>
                      <a:pt x="400" y="138"/>
                    </a:lnTo>
                    <a:lnTo>
                      <a:pt x="398" y="142"/>
                    </a:lnTo>
                    <a:lnTo>
                      <a:pt x="392" y="146"/>
                    </a:lnTo>
                    <a:lnTo>
                      <a:pt x="388" y="151"/>
                    </a:lnTo>
                    <a:lnTo>
                      <a:pt x="384" y="154"/>
                    </a:lnTo>
                    <a:lnTo>
                      <a:pt x="378" y="159"/>
                    </a:lnTo>
                    <a:lnTo>
                      <a:pt x="372" y="162"/>
                    </a:lnTo>
                    <a:lnTo>
                      <a:pt x="366" y="167"/>
                    </a:lnTo>
                    <a:lnTo>
                      <a:pt x="358" y="170"/>
                    </a:lnTo>
                    <a:lnTo>
                      <a:pt x="352" y="173"/>
                    </a:lnTo>
                    <a:lnTo>
                      <a:pt x="346" y="175"/>
                    </a:lnTo>
                    <a:lnTo>
                      <a:pt x="338" y="181"/>
                    </a:lnTo>
                    <a:lnTo>
                      <a:pt x="330" y="184"/>
                    </a:lnTo>
                    <a:lnTo>
                      <a:pt x="321" y="187"/>
                    </a:lnTo>
                    <a:lnTo>
                      <a:pt x="313" y="189"/>
                    </a:lnTo>
                    <a:lnTo>
                      <a:pt x="304" y="193"/>
                    </a:lnTo>
                    <a:lnTo>
                      <a:pt x="296" y="193"/>
                    </a:lnTo>
                    <a:lnTo>
                      <a:pt x="287" y="195"/>
                    </a:lnTo>
                    <a:lnTo>
                      <a:pt x="276" y="197"/>
                    </a:lnTo>
                    <a:lnTo>
                      <a:pt x="267" y="197"/>
                    </a:lnTo>
                    <a:lnTo>
                      <a:pt x="257" y="201"/>
                    </a:lnTo>
                    <a:lnTo>
                      <a:pt x="247" y="201"/>
                    </a:lnTo>
                    <a:lnTo>
                      <a:pt x="237" y="203"/>
                    </a:lnTo>
                    <a:lnTo>
                      <a:pt x="225" y="203"/>
                    </a:lnTo>
                    <a:lnTo>
                      <a:pt x="217" y="203"/>
                    </a:lnTo>
                    <a:lnTo>
                      <a:pt x="205" y="203"/>
                    </a:lnTo>
                  </a:path>
                </a:pathLst>
              </a:custGeom>
              <a:solidFill>
                <a:srgbClr val="FFD900"/>
              </a:solidFill>
              <a:ln w="12700" cap="rnd">
                <a:solidFill>
                  <a:schemeClr val="tx2"/>
                </a:solidFill>
                <a:round/>
                <a:headEnd/>
                <a:tailEnd/>
              </a:ln>
            </p:spPr>
            <p:txBody>
              <a:bodyPr/>
              <a:lstStyle/>
              <a:p>
                <a:endParaRPr lang="fr-FR"/>
              </a:p>
            </p:txBody>
          </p:sp>
          <p:sp>
            <p:nvSpPr>
              <p:cNvPr id="55389" name="Freeform 165"/>
              <p:cNvSpPr>
                <a:spLocks/>
              </p:cNvSpPr>
              <p:nvPr/>
            </p:nvSpPr>
            <p:spPr bwMode="auto">
              <a:xfrm>
                <a:off x="3621" y="2184"/>
                <a:ext cx="204" cy="101"/>
              </a:xfrm>
              <a:custGeom>
                <a:avLst/>
                <a:gdLst>
                  <a:gd name="T0" fmla="*/ 2 w 204"/>
                  <a:gd name="T1" fmla="*/ 5 h 101"/>
                  <a:gd name="T2" fmla="*/ 5 w 204"/>
                  <a:gd name="T3" fmla="*/ 16 h 101"/>
                  <a:gd name="T4" fmla="*/ 8 w 204"/>
                  <a:gd name="T5" fmla="*/ 24 h 101"/>
                  <a:gd name="T6" fmla="*/ 14 w 204"/>
                  <a:gd name="T7" fmla="*/ 35 h 101"/>
                  <a:gd name="T8" fmla="*/ 22 w 204"/>
                  <a:gd name="T9" fmla="*/ 42 h 101"/>
                  <a:gd name="T10" fmla="*/ 30 w 204"/>
                  <a:gd name="T11" fmla="*/ 50 h 101"/>
                  <a:gd name="T12" fmla="*/ 41 w 204"/>
                  <a:gd name="T13" fmla="*/ 58 h 101"/>
                  <a:gd name="T14" fmla="*/ 55 w 204"/>
                  <a:gd name="T15" fmla="*/ 65 h 101"/>
                  <a:gd name="T16" fmla="*/ 69 w 204"/>
                  <a:gd name="T17" fmla="*/ 71 h 101"/>
                  <a:gd name="T18" fmla="*/ 83 w 204"/>
                  <a:gd name="T19" fmla="*/ 76 h 101"/>
                  <a:gd name="T20" fmla="*/ 99 w 204"/>
                  <a:gd name="T21" fmla="*/ 82 h 101"/>
                  <a:gd name="T22" fmla="*/ 116 w 204"/>
                  <a:gd name="T23" fmla="*/ 87 h 101"/>
                  <a:gd name="T24" fmla="*/ 134 w 204"/>
                  <a:gd name="T25" fmla="*/ 89 h 101"/>
                  <a:gd name="T26" fmla="*/ 154 w 204"/>
                  <a:gd name="T27" fmla="*/ 95 h 101"/>
                  <a:gd name="T28" fmla="*/ 173 w 204"/>
                  <a:gd name="T29" fmla="*/ 95 h 101"/>
                  <a:gd name="T30" fmla="*/ 193 w 204"/>
                  <a:gd name="T31" fmla="*/ 97 h 101"/>
                  <a:gd name="T32" fmla="*/ 203 w 204"/>
                  <a:gd name="T33" fmla="*/ 100 h 101"/>
                  <a:gd name="T34" fmla="*/ 185 w 204"/>
                  <a:gd name="T35" fmla="*/ 97 h 101"/>
                  <a:gd name="T36" fmla="*/ 162 w 204"/>
                  <a:gd name="T37" fmla="*/ 97 h 101"/>
                  <a:gd name="T38" fmla="*/ 143 w 204"/>
                  <a:gd name="T39" fmla="*/ 95 h 101"/>
                  <a:gd name="T40" fmla="*/ 124 w 204"/>
                  <a:gd name="T41" fmla="*/ 89 h 101"/>
                  <a:gd name="T42" fmla="*/ 107 w 204"/>
                  <a:gd name="T43" fmla="*/ 87 h 101"/>
                  <a:gd name="T44" fmla="*/ 91 w 204"/>
                  <a:gd name="T45" fmla="*/ 82 h 101"/>
                  <a:gd name="T46" fmla="*/ 75 w 204"/>
                  <a:gd name="T47" fmla="*/ 76 h 101"/>
                  <a:gd name="T48" fmla="*/ 61 w 204"/>
                  <a:gd name="T49" fmla="*/ 71 h 101"/>
                  <a:gd name="T50" fmla="*/ 47 w 204"/>
                  <a:gd name="T51" fmla="*/ 63 h 101"/>
                  <a:gd name="T52" fmla="*/ 36 w 204"/>
                  <a:gd name="T53" fmla="*/ 55 h 101"/>
                  <a:gd name="T54" fmla="*/ 24 w 204"/>
                  <a:gd name="T55" fmla="*/ 48 h 101"/>
                  <a:gd name="T56" fmla="*/ 16 w 204"/>
                  <a:gd name="T57" fmla="*/ 39 h 101"/>
                  <a:gd name="T58" fmla="*/ 8 w 204"/>
                  <a:gd name="T59" fmla="*/ 29 h 101"/>
                  <a:gd name="T60" fmla="*/ 5 w 204"/>
                  <a:gd name="T61" fmla="*/ 22 h 101"/>
                  <a:gd name="T62" fmla="*/ 2 w 204"/>
                  <a:gd name="T63" fmla="*/ 11 h 101"/>
                  <a:gd name="T64" fmla="*/ 0 w 204"/>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01"/>
                  <a:gd name="T101" fmla="*/ 204 w 204"/>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01">
                    <a:moveTo>
                      <a:pt x="2" y="0"/>
                    </a:moveTo>
                    <a:lnTo>
                      <a:pt x="2" y="5"/>
                    </a:lnTo>
                    <a:lnTo>
                      <a:pt x="2" y="11"/>
                    </a:lnTo>
                    <a:lnTo>
                      <a:pt x="5" y="16"/>
                    </a:lnTo>
                    <a:lnTo>
                      <a:pt x="5" y="18"/>
                    </a:lnTo>
                    <a:lnTo>
                      <a:pt x="8" y="24"/>
                    </a:lnTo>
                    <a:lnTo>
                      <a:pt x="10" y="29"/>
                    </a:lnTo>
                    <a:lnTo>
                      <a:pt x="14" y="35"/>
                    </a:lnTo>
                    <a:lnTo>
                      <a:pt x="18" y="37"/>
                    </a:lnTo>
                    <a:lnTo>
                      <a:pt x="22" y="42"/>
                    </a:lnTo>
                    <a:lnTo>
                      <a:pt x="28" y="45"/>
                    </a:lnTo>
                    <a:lnTo>
                      <a:pt x="30" y="50"/>
                    </a:lnTo>
                    <a:lnTo>
                      <a:pt x="36" y="55"/>
                    </a:lnTo>
                    <a:lnTo>
                      <a:pt x="41" y="58"/>
                    </a:lnTo>
                    <a:lnTo>
                      <a:pt x="49" y="61"/>
                    </a:lnTo>
                    <a:lnTo>
                      <a:pt x="55" y="65"/>
                    </a:lnTo>
                    <a:lnTo>
                      <a:pt x="61" y="68"/>
                    </a:lnTo>
                    <a:lnTo>
                      <a:pt x="69" y="71"/>
                    </a:lnTo>
                    <a:lnTo>
                      <a:pt x="75" y="74"/>
                    </a:lnTo>
                    <a:lnTo>
                      <a:pt x="83" y="76"/>
                    </a:lnTo>
                    <a:lnTo>
                      <a:pt x="91" y="78"/>
                    </a:lnTo>
                    <a:lnTo>
                      <a:pt x="99" y="82"/>
                    </a:lnTo>
                    <a:lnTo>
                      <a:pt x="107" y="84"/>
                    </a:lnTo>
                    <a:lnTo>
                      <a:pt x="116" y="87"/>
                    </a:lnTo>
                    <a:lnTo>
                      <a:pt x="124" y="89"/>
                    </a:lnTo>
                    <a:lnTo>
                      <a:pt x="134" y="89"/>
                    </a:lnTo>
                    <a:lnTo>
                      <a:pt x="143" y="91"/>
                    </a:lnTo>
                    <a:lnTo>
                      <a:pt x="154" y="95"/>
                    </a:lnTo>
                    <a:lnTo>
                      <a:pt x="162" y="95"/>
                    </a:lnTo>
                    <a:lnTo>
                      <a:pt x="173" y="95"/>
                    </a:lnTo>
                    <a:lnTo>
                      <a:pt x="185" y="97"/>
                    </a:lnTo>
                    <a:lnTo>
                      <a:pt x="193" y="97"/>
                    </a:lnTo>
                    <a:lnTo>
                      <a:pt x="203" y="97"/>
                    </a:lnTo>
                    <a:lnTo>
                      <a:pt x="203" y="100"/>
                    </a:lnTo>
                    <a:lnTo>
                      <a:pt x="193" y="97"/>
                    </a:lnTo>
                    <a:lnTo>
                      <a:pt x="185" y="97"/>
                    </a:lnTo>
                    <a:lnTo>
                      <a:pt x="173" y="97"/>
                    </a:lnTo>
                    <a:lnTo>
                      <a:pt x="162" y="97"/>
                    </a:lnTo>
                    <a:lnTo>
                      <a:pt x="154" y="95"/>
                    </a:lnTo>
                    <a:lnTo>
                      <a:pt x="143" y="95"/>
                    </a:lnTo>
                    <a:lnTo>
                      <a:pt x="134" y="91"/>
                    </a:lnTo>
                    <a:lnTo>
                      <a:pt x="124" y="89"/>
                    </a:lnTo>
                    <a:lnTo>
                      <a:pt x="116" y="89"/>
                    </a:lnTo>
                    <a:lnTo>
                      <a:pt x="107" y="87"/>
                    </a:lnTo>
                    <a:lnTo>
                      <a:pt x="99" y="84"/>
                    </a:lnTo>
                    <a:lnTo>
                      <a:pt x="91" y="82"/>
                    </a:lnTo>
                    <a:lnTo>
                      <a:pt x="83" y="78"/>
                    </a:lnTo>
                    <a:lnTo>
                      <a:pt x="75" y="76"/>
                    </a:lnTo>
                    <a:lnTo>
                      <a:pt x="69" y="74"/>
                    </a:lnTo>
                    <a:lnTo>
                      <a:pt x="61" y="71"/>
                    </a:lnTo>
                    <a:lnTo>
                      <a:pt x="55" y="65"/>
                    </a:lnTo>
                    <a:lnTo>
                      <a:pt x="47" y="63"/>
                    </a:lnTo>
                    <a:lnTo>
                      <a:pt x="41" y="58"/>
                    </a:lnTo>
                    <a:lnTo>
                      <a:pt x="36" y="55"/>
                    </a:lnTo>
                    <a:lnTo>
                      <a:pt x="30" y="52"/>
                    </a:lnTo>
                    <a:lnTo>
                      <a:pt x="24" y="48"/>
                    </a:lnTo>
                    <a:lnTo>
                      <a:pt x="22" y="42"/>
                    </a:lnTo>
                    <a:lnTo>
                      <a:pt x="16" y="39"/>
                    </a:lnTo>
                    <a:lnTo>
                      <a:pt x="14" y="35"/>
                    </a:lnTo>
                    <a:lnTo>
                      <a:pt x="8" y="29"/>
                    </a:lnTo>
                    <a:lnTo>
                      <a:pt x="5" y="24"/>
                    </a:lnTo>
                    <a:lnTo>
                      <a:pt x="5" y="22"/>
                    </a:lnTo>
                    <a:lnTo>
                      <a:pt x="2" y="16"/>
                    </a:lnTo>
                    <a:lnTo>
                      <a:pt x="2" y="11"/>
                    </a:lnTo>
                    <a:lnTo>
                      <a:pt x="0" y="5"/>
                    </a:lnTo>
                    <a:lnTo>
                      <a:pt x="0" y="0"/>
                    </a:lnTo>
                    <a:lnTo>
                      <a:pt x="2" y="0"/>
                    </a:lnTo>
                  </a:path>
                </a:pathLst>
              </a:custGeom>
              <a:solidFill>
                <a:srgbClr val="000000"/>
              </a:solidFill>
              <a:ln w="12700" cap="rnd">
                <a:solidFill>
                  <a:schemeClr val="tx2"/>
                </a:solidFill>
                <a:round/>
                <a:headEnd/>
                <a:tailEnd/>
              </a:ln>
            </p:spPr>
            <p:txBody>
              <a:bodyPr/>
              <a:lstStyle/>
              <a:p>
                <a:endParaRPr lang="fr-FR"/>
              </a:p>
            </p:txBody>
          </p:sp>
          <p:sp>
            <p:nvSpPr>
              <p:cNvPr id="55390" name="Freeform 166"/>
              <p:cNvSpPr>
                <a:spLocks/>
              </p:cNvSpPr>
              <p:nvPr/>
            </p:nvSpPr>
            <p:spPr bwMode="auto">
              <a:xfrm>
                <a:off x="3621" y="2078"/>
                <a:ext cx="204" cy="100"/>
              </a:xfrm>
              <a:custGeom>
                <a:avLst/>
                <a:gdLst>
                  <a:gd name="T0" fmla="*/ 193 w 204"/>
                  <a:gd name="T1" fmla="*/ 2 h 97"/>
                  <a:gd name="T2" fmla="*/ 173 w 204"/>
                  <a:gd name="T3" fmla="*/ 2 h 97"/>
                  <a:gd name="T4" fmla="*/ 154 w 204"/>
                  <a:gd name="T5" fmla="*/ 4 h 97"/>
                  <a:gd name="T6" fmla="*/ 134 w 204"/>
                  <a:gd name="T7" fmla="*/ 8 h 97"/>
                  <a:gd name="T8" fmla="*/ 116 w 204"/>
                  <a:gd name="T9" fmla="*/ 10 h 97"/>
                  <a:gd name="T10" fmla="*/ 99 w 204"/>
                  <a:gd name="T11" fmla="*/ 15 h 97"/>
                  <a:gd name="T12" fmla="*/ 83 w 204"/>
                  <a:gd name="T13" fmla="*/ 77 h 97"/>
                  <a:gd name="T14" fmla="*/ 69 w 204"/>
                  <a:gd name="T15" fmla="*/ 90 h 97"/>
                  <a:gd name="T16" fmla="*/ 55 w 204"/>
                  <a:gd name="T17" fmla="*/ 114 h 97"/>
                  <a:gd name="T18" fmla="*/ 41 w 204"/>
                  <a:gd name="T19" fmla="*/ 142 h 97"/>
                  <a:gd name="T20" fmla="*/ 30 w 204"/>
                  <a:gd name="T21" fmla="*/ 171 h 97"/>
                  <a:gd name="T22" fmla="*/ 22 w 204"/>
                  <a:gd name="T23" fmla="*/ 205 h 97"/>
                  <a:gd name="T24" fmla="*/ 14 w 204"/>
                  <a:gd name="T25" fmla="*/ 232 h 97"/>
                  <a:gd name="T26" fmla="*/ 8 w 204"/>
                  <a:gd name="T27" fmla="*/ 262 h 97"/>
                  <a:gd name="T28" fmla="*/ 5 w 204"/>
                  <a:gd name="T29" fmla="*/ 299 h 97"/>
                  <a:gd name="T30" fmla="*/ 2 w 204"/>
                  <a:gd name="T31" fmla="*/ 328 h 97"/>
                  <a:gd name="T32" fmla="*/ 0 w 204"/>
                  <a:gd name="T33" fmla="*/ 344 h 97"/>
                  <a:gd name="T34" fmla="*/ 2 w 204"/>
                  <a:gd name="T35" fmla="*/ 308 h 97"/>
                  <a:gd name="T36" fmla="*/ 5 w 204"/>
                  <a:gd name="T37" fmla="*/ 287 h 97"/>
                  <a:gd name="T38" fmla="*/ 8 w 204"/>
                  <a:gd name="T39" fmla="*/ 240 h 97"/>
                  <a:gd name="T40" fmla="*/ 16 w 204"/>
                  <a:gd name="T41" fmla="*/ 212 h 97"/>
                  <a:gd name="T42" fmla="*/ 24 w 204"/>
                  <a:gd name="T43" fmla="*/ 181 h 97"/>
                  <a:gd name="T44" fmla="*/ 36 w 204"/>
                  <a:gd name="T45" fmla="*/ 142 h 97"/>
                  <a:gd name="T46" fmla="*/ 47 w 204"/>
                  <a:gd name="T47" fmla="*/ 114 h 97"/>
                  <a:gd name="T48" fmla="*/ 61 w 204"/>
                  <a:gd name="T49" fmla="*/ 96 h 97"/>
                  <a:gd name="T50" fmla="*/ 75 w 204"/>
                  <a:gd name="T51" fmla="*/ 77 h 97"/>
                  <a:gd name="T52" fmla="*/ 91 w 204"/>
                  <a:gd name="T53" fmla="*/ 15 h 97"/>
                  <a:gd name="T54" fmla="*/ 107 w 204"/>
                  <a:gd name="T55" fmla="*/ 10 h 97"/>
                  <a:gd name="T56" fmla="*/ 124 w 204"/>
                  <a:gd name="T57" fmla="*/ 8 h 97"/>
                  <a:gd name="T58" fmla="*/ 143 w 204"/>
                  <a:gd name="T59" fmla="*/ 4 h 97"/>
                  <a:gd name="T60" fmla="*/ 162 w 204"/>
                  <a:gd name="T61" fmla="*/ 2 h 97"/>
                  <a:gd name="T62" fmla="*/ 185 w 204"/>
                  <a:gd name="T63" fmla="*/ 0 h 97"/>
                  <a:gd name="T64" fmla="*/ 203 w 204"/>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97"/>
                  <a:gd name="T101" fmla="*/ 204 w 20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97">
                    <a:moveTo>
                      <a:pt x="203" y="2"/>
                    </a:moveTo>
                    <a:lnTo>
                      <a:pt x="193" y="2"/>
                    </a:lnTo>
                    <a:lnTo>
                      <a:pt x="185" y="2"/>
                    </a:lnTo>
                    <a:lnTo>
                      <a:pt x="173" y="2"/>
                    </a:lnTo>
                    <a:lnTo>
                      <a:pt x="162" y="2"/>
                    </a:lnTo>
                    <a:lnTo>
                      <a:pt x="154" y="4"/>
                    </a:lnTo>
                    <a:lnTo>
                      <a:pt x="143" y="4"/>
                    </a:lnTo>
                    <a:lnTo>
                      <a:pt x="134" y="8"/>
                    </a:lnTo>
                    <a:lnTo>
                      <a:pt x="124" y="10"/>
                    </a:lnTo>
                    <a:lnTo>
                      <a:pt x="116" y="10"/>
                    </a:lnTo>
                    <a:lnTo>
                      <a:pt x="107" y="13"/>
                    </a:lnTo>
                    <a:lnTo>
                      <a:pt x="99" y="15"/>
                    </a:lnTo>
                    <a:lnTo>
                      <a:pt x="91" y="17"/>
                    </a:lnTo>
                    <a:lnTo>
                      <a:pt x="83" y="21"/>
                    </a:lnTo>
                    <a:lnTo>
                      <a:pt x="75" y="23"/>
                    </a:lnTo>
                    <a:lnTo>
                      <a:pt x="69" y="26"/>
                    </a:lnTo>
                    <a:lnTo>
                      <a:pt x="61" y="28"/>
                    </a:lnTo>
                    <a:lnTo>
                      <a:pt x="55" y="34"/>
                    </a:lnTo>
                    <a:lnTo>
                      <a:pt x="49" y="36"/>
                    </a:lnTo>
                    <a:lnTo>
                      <a:pt x="41" y="41"/>
                    </a:lnTo>
                    <a:lnTo>
                      <a:pt x="36" y="44"/>
                    </a:lnTo>
                    <a:lnTo>
                      <a:pt x="30" y="47"/>
                    </a:lnTo>
                    <a:lnTo>
                      <a:pt x="28" y="52"/>
                    </a:lnTo>
                    <a:lnTo>
                      <a:pt x="22" y="57"/>
                    </a:lnTo>
                    <a:lnTo>
                      <a:pt x="18" y="60"/>
                    </a:lnTo>
                    <a:lnTo>
                      <a:pt x="14" y="65"/>
                    </a:lnTo>
                    <a:lnTo>
                      <a:pt x="10" y="68"/>
                    </a:lnTo>
                    <a:lnTo>
                      <a:pt x="8" y="73"/>
                    </a:lnTo>
                    <a:lnTo>
                      <a:pt x="5" y="79"/>
                    </a:lnTo>
                    <a:lnTo>
                      <a:pt x="5" y="83"/>
                    </a:lnTo>
                    <a:lnTo>
                      <a:pt x="2" y="88"/>
                    </a:lnTo>
                    <a:lnTo>
                      <a:pt x="2" y="92"/>
                    </a:lnTo>
                    <a:lnTo>
                      <a:pt x="2" y="96"/>
                    </a:lnTo>
                    <a:lnTo>
                      <a:pt x="0" y="96"/>
                    </a:lnTo>
                    <a:lnTo>
                      <a:pt x="0" y="92"/>
                    </a:lnTo>
                    <a:lnTo>
                      <a:pt x="2" y="86"/>
                    </a:lnTo>
                    <a:lnTo>
                      <a:pt x="2" y="81"/>
                    </a:lnTo>
                    <a:lnTo>
                      <a:pt x="5" y="79"/>
                    </a:lnTo>
                    <a:lnTo>
                      <a:pt x="5" y="73"/>
                    </a:lnTo>
                    <a:lnTo>
                      <a:pt x="8" y="68"/>
                    </a:lnTo>
                    <a:lnTo>
                      <a:pt x="14" y="62"/>
                    </a:lnTo>
                    <a:lnTo>
                      <a:pt x="16" y="60"/>
                    </a:lnTo>
                    <a:lnTo>
                      <a:pt x="22" y="55"/>
                    </a:lnTo>
                    <a:lnTo>
                      <a:pt x="24" y="49"/>
                    </a:lnTo>
                    <a:lnTo>
                      <a:pt x="30" y="47"/>
                    </a:lnTo>
                    <a:lnTo>
                      <a:pt x="36" y="41"/>
                    </a:lnTo>
                    <a:lnTo>
                      <a:pt x="41" y="39"/>
                    </a:lnTo>
                    <a:lnTo>
                      <a:pt x="47" y="34"/>
                    </a:lnTo>
                    <a:lnTo>
                      <a:pt x="55" y="31"/>
                    </a:lnTo>
                    <a:lnTo>
                      <a:pt x="61" y="28"/>
                    </a:lnTo>
                    <a:lnTo>
                      <a:pt x="69" y="26"/>
                    </a:lnTo>
                    <a:lnTo>
                      <a:pt x="75" y="21"/>
                    </a:lnTo>
                    <a:lnTo>
                      <a:pt x="83" y="17"/>
                    </a:lnTo>
                    <a:lnTo>
                      <a:pt x="91" y="15"/>
                    </a:lnTo>
                    <a:lnTo>
                      <a:pt x="99" y="13"/>
                    </a:lnTo>
                    <a:lnTo>
                      <a:pt x="107" y="10"/>
                    </a:lnTo>
                    <a:lnTo>
                      <a:pt x="116" y="10"/>
                    </a:lnTo>
                    <a:lnTo>
                      <a:pt x="124" y="8"/>
                    </a:lnTo>
                    <a:lnTo>
                      <a:pt x="134" y="4"/>
                    </a:lnTo>
                    <a:lnTo>
                      <a:pt x="143" y="4"/>
                    </a:lnTo>
                    <a:lnTo>
                      <a:pt x="154" y="2"/>
                    </a:lnTo>
                    <a:lnTo>
                      <a:pt x="162" y="2"/>
                    </a:lnTo>
                    <a:lnTo>
                      <a:pt x="173" y="0"/>
                    </a:lnTo>
                    <a:lnTo>
                      <a:pt x="185" y="0"/>
                    </a:lnTo>
                    <a:lnTo>
                      <a:pt x="193" y="0"/>
                    </a:lnTo>
                    <a:lnTo>
                      <a:pt x="203" y="0"/>
                    </a:lnTo>
                    <a:lnTo>
                      <a:pt x="203" y="2"/>
                    </a:lnTo>
                  </a:path>
                </a:pathLst>
              </a:custGeom>
              <a:solidFill>
                <a:srgbClr val="000000"/>
              </a:solidFill>
              <a:ln w="12700" cap="rnd">
                <a:solidFill>
                  <a:schemeClr val="tx2"/>
                </a:solidFill>
                <a:round/>
                <a:headEnd/>
                <a:tailEnd/>
              </a:ln>
            </p:spPr>
            <p:txBody>
              <a:bodyPr/>
              <a:lstStyle/>
              <a:p>
                <a:endParaRPr lang="fr-FR"/>
              </a:p>
            </p:txBody>
          </p:sp>
          <p:sp>
            <p:nvSpPr>
              <p:cNvPr id="55391" name="Freeform 167"/>
              <p:cNvSpPr>
                <a:spLocks/>
              </p:cNvSpPr>
              <p:nvPr/>
            </p:nvSpPr>
            <p:spPr bwMode="auto">
              <a:xfrm>
                <a:off x="3834" y="2078"/>
                <a:ext cx="205" cy="100"/>
              </a:xfrm>
              <a:custGeom>
                <a:avLst/>
                <a:gdLst>
                  <a:gd name="T0" fmla="*/ 202 w 205"/>
                  <a:gd name="T1" fmla="*/ 328 h 97"/>
                  <a:gd name="T2" fmla="*/ 198 w 205"/>
                  <a:gd name="T3" fmla="*/ 299 h 97"/>
                  <a:gd name="T4" fmla="*/ 196 w 205"/>
                  <a:gd name="T5" fmla="*/ 262 h 97"/>
                  <a:gd name="T6" fmla="*/ 190 w 205"/>
                  <a:gd name="T7" fmla="*/ 232 h 97"/>
                  <a:gd name="T8" fmla="*/ 182 w 205"/>
                  <a:gd name="T9" fmla="*/ 205 h 97"/>
                  <a:gd name="T10" fmla="*/ 174 w 205"/>
                  <a:gd name="T11" fmla="*/ 171 h 97"/>
                  <a:gd name="T12" fmla="*/ 163 w 205"/>
                  <a:gd name="T13" fmla="*/ 142 h 97"/>
                  <a:gd name="T14" fmla="*/ 149 w 205"/>
                  <a:gd name="T15" fmla="*/ 114 h 97"/>
                  <a:gd name="T16" fmla="*/ 135 w 205"/>
                  <a:gd name="T17" fmla="*/ 90 h 97"/>
                  <a:gd name="T18" fmla="*/ 121 w 205"/>
                  <a:gd name="T19" fmla="*/ 77 h 97"/>
                  <a:gd name="T20" fmla="*/ 105 w 205"/>
                  <a:gd name="T21" fmla="*/ 15 h 97"/>
                  <a:gd name="T22" fmla="*/ 88 w 205"/>
                  <a:gd name="T23" fmla="*/ 10 h 97"/>
                  <a:gd name="T24" fmla="*/ 69 w 205"/>
                  <a:gd name="T25" fmla="*/ 8 h 97"/>
                  <a:gd name="T26" fmla="*/ 50 w 205"/>
                  <a:gd name="T27" fmla="*/ 4 h 97"/>
                  <a:gd name="T28" fmla="*/ 31 w 205"/>
                  <a:gd name="T29" fmla="*/ 2 h 97"/>
                  <a:gd name="T30" fmla="*/ 11 w 205"/>
                  <a:gd name="T31" fmla="*/ 2 h 97"/>
                  <a:gd name="T32" fmla="*/ 0 w 205"/>
                  <a:gd name="T33" fmla="*/ 0 h 97"/>
                  <a:gd name="T34" fmla="*/ 19 w 205"/>
                  <a:gd name="T35" fmla="*/ 0 h 97"/>
                  <a:gd name="T36" fmla="*/ 41 w 205"/>
                  <a:gd name="T37" fmla="*/ 2 h 97"/>
                  <a:gd name="T38" fmla="*/ 61 w 205"/>
                  <a:gd name="T39" fmla="*/ 4 h 97"/>
                  <a:gd name="T40" fmla="*/ 80 w 205"/>
                  <a:gd name="T41" fmla="*/ 8 h 97"/>
                  <a:gd name="T42" fmla="*/ 96 w 205"/>
                  <a:gd name="T43" fmla="*/ 10 h 97"/>
                  <a:gd name="T44" fmla="*/ 113 w 205"/>
                  <a:gd name="T45" fmla="*/ 15 h 97"/>
                  <a:gd name="T46" fmla="*/ 130 w 205"/>
                  <a:gd name="T47" fmla="*/ 77 h 97"/>
                  <a:gd name="T48" fmla="*/ 143 w 205"/>
                  <a:gd name="T49" fmla="*/ 96 h 97"/>
                  <a:gd name="T50" fmla="*/ 157 w 205"/>
                  <a:gd name="T51" fmla="*/ 114 h 97"/>
                  <a:gd name="T52" fmla="*/ 168 w 205"/>
                  <a:gd name="T53" fmla="*/ 142 h 97"/>
                  <a:gd name="T54" fmla="*/ 179 w 205"/>
                  <a:gd name="T55" fmla="*/ 181 h 97"/>
                  <a:gd name="T56" fmla="*/ 188 w 205"/>
                  <a:gd name="T57" fmla="*/ 212 h 97"/>
                  <a:gd name="T58" fmla="*/ 196 w 205"/>
                  <a:gd name="T59" fmla="*/ 240 h 97"/>
                  <a:gd name="T60" fmla="*/ 202 w 205"/>
                  <a:gd name="T61" fmla="*/ 287 h 97"/>
                  <a:gd name="T62" fmla="*/ 204 w 205"/>
                  <a:gd name="T63" fmla="*/ 308 h 97"/>
                  <a:gd name="T64" fmla="*/ 204 w 205"/>
                  <a:gd name="T65" fmla="*/ 344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97"/>
                  <a:gd name="T101" fmla="*/ 205 w 20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97">
                    <a:moveTo>
                      <a:pt x="202" y="96"/>
                    </a:moveTo>
                    <a:lnTo>
                      <a:pt x="202" y="92"/>
                    </a:lnTo>
                    <a:lnTo>
                      <a:pt x="202" y="88"/>
                    </a:lnTo>
                    <a:lnTo>
                      <a:pt x="198" y="83"/>
                    </a:lnTo>
                    <a:lnTo>
                      <a:pt x="198" y="79"/>
                    </a:lnTo>
                    <a:lnTo>
                      <a:pt x="196" y="73"/>
                    </a:lnTo>
                    <a:lnTo>
                      <a:pt x="193" y="68"/>
                    </a:lnTo>
                    <a:lnTo>
                      <a:pt x="190" y="65"/>
                    </a:lnTo>
                    <a:lnTo>
                      <a:pt x="188" y="60"/>
                    </a:lnTo>
                    <a:lnTo>
                      <a:pt x="182" y="57"/>
                    </a:lnTo>
                    <a:lnTo>
                      <a:pt x="176" y="52"/>
                    </a:lnTo>
                    <a:lnTo>
                      <a:pt x="174" y="47"/>
                    </a:lnTo>
                    <a:lnTo>
                      <a:pt x="168" y="44"/>
                    </a:lnTo>
                    <a:lnTo>
                      <a:pt x="163" y="41"/>
                    </a:lnTo>
                    <a:lnTo>
                      <a:pt x="155" y="36"/>
                    </a:lnTo>
                    <a:lnTo>
                      <a:pt x="149" y="34"/>
                    </a:lnTo>
                    <a:lnTo>
                      <a:pt x="143" y="28"/>
                    </a:lnTo>
                    <a:lnTo>
                      <a:pt x="135" y="26"/>
                    </a:lnTo>
                    <a:lnTo>
                      <a:pt x="130" y="23"/>
                    </a:lnTo>
                    <a:lnTo>
                      <a:pt x="121" y="21"/>
                    </a:lnTo>
                    <a:lnTo>
                      <a:pt x="113" y="17"/>
                    </a:lnTo>
                    <a:lnTo>
                      <a:pt x="105" y="15"/>
                    </a:lnTo>
                    <a:lnTo>
                      <a:pt x="96" y="13"/>
                    </a:lnTo>
                    <a:lnTo>
                      <a:pt x="88" y="10"/>
                    </a:lnTo>
                    <a:lnTo>
                      <a:pt x="78" y="10"/>
                    </a:lnTo>
                    <a:lnTo>
                      <a:pt x="69" y="8"/>
                    </a:lnTo>
                    <a:lnTo>
                      <a:pt x="61" y="4"/>
                    </a:lnTo>
                    <a:lnTo>
                      <a:pt x="50" y="4"/>
                    </a:lnTo>
                    <a:lnTo>
                      <a:pt x="41" y="2"/>
                    </a:lnTo>
                    <a:lnTo>
                      <a:pt x="31" y="2"/>
                    </a:lnTo>
                    <a:lnTo>
                      <a:pt x="19" y="2"/>
                    </a:lnTo>
                    <a:lnTo>
                      <a:pt x="11" y="2"/>
                    </a:lnTo>
                    <a:lnTo>
                      <a:pt x="0" y="2"/>
                    </a:lnTo>
                    <a:lnTo>
                      <a:pt x="0" y="0"/>
                    </a:lnTo>
                    <a:lnTo>
                      <a:pt x="11" y="0"/>
                    </a:lnTo>
                    <a:lnTo>
                      <a:pt x="19" y="0"/>
                    </a:lnTo>
                    <a:lnTo>
                      <a:pt x="31" y="0"/>
                    </a:lnTo>
                    <a:lnTo>
                      <a:pt x="41" y="2"/>
                    </a:lnTo>
                    <a:lnTo>
                      <a:pt x="50" y="2"/>
                    </a:lnTo>
                    <a:lnTo>
                      <a:pt x="61" y="4"/>
                    </a:lnTo>
                    <a:lnTo>
                      <a:pt x="69" y="4"/>
                    </a:lnTo>
                    <a:lnTo>
                      <a:pt x="80" y="8"/>
                    </a:lnTo>
                    <a:lnTo>
                      <a:pt x="88" y="10"/>
                    </a:lnTo>
                    <a:lnTo>
                      <a:pt x="96" y="10"/>
                    </a:lnTo>
                    <a:lnTo>
                      <a:pt x="105" y="13"/>
                    </a:lnTo>
                    <a:lnTo>
                      <a:pt x="113" y="15"/>
                    </a:lnTo>
                    <a:lnTo>
                      <a:pt x="121" y="17"/>
                    </a:lnTo>
                    <a:lnTo>
                      <a:pt x="130" y="21"/>
                    </a:lnTo>
                    <a:lnTo>
                      <a:pt x="138" y="26"/>
                    </a:lnTo>
                    <a:lnTo>
                      <a:pt x="143" y="28"/>
                    </a:lnTo>
                    <a:lnTo>
                      <a:pt x="151" y="31"/>
                    </a:lnTo>
                    <a:lnTo>
                      <a:pt x="157" y="34"/>
                    </a:lnTo>
                    <a:lnTo>
                      <a:pt x="163" y="39"/>
                    </a:lnTo>
                    <a:lnTo>
                      <a:pt x="168" y="41"/>
                    </a:lnTo>
                    <a:lnTo>
                      <a:pt x="174" y="47"/>
                    </a:lnTo>
                    <a:lnTo>
                      <a:pt x="179" y="49"/>
                    </a:lnTo>
                    <a:lnTo>
                      <a:pt x="185" y="55"/>
                    </a:lnTo>
                    <a:lnTo>
                      <a:pt x="188" y="60"/>
                    </a:lnTo>
                    <a:lnTo>
                      <a:pt x="190" y="62"/>
                    </a:lnTo>
                    <a:lnTo>
                      <a:pt x="196" y="68"/>
                    </a:lnTo>
                    <a:lnTo>
                      <a:pt x="198" y="73"/>
                    </a:lnTo>
                    <a:lnTo>
                      <a:pt x="202" y="79"/>
                    </a:lnTo>
                    <a:lnTo>
                      <a:pt x="202" y="81"/>
                    </a:lnTo>
                    <a:lnTo>
                      <a:pt x="204" y="86"/>
                    </a:lnTo>
                    <a:lnTo>
                      <a:pt x="204" y="92"/>
                    </a:lnTo>
                    <a:lnTo>
                      <a:pt x="204" y="96"/>
                    </a:lnTo>
                    <a:lnTo>
                      <a:pt x="202" y="96"/>
                    </a:lnTo>
                  </a:path>
                </a:pathLst>
              </a:custGeom>
              <a:solidFill>
                <a:srgbClr val="000000"/>
              </a:solidFill>
              <a:ln w="12700" cap="rnd">
                <a:solidFill>
                  <a:schemeClr val="tx2"/>
                </a:solidFill>
                <a:round/>
                <a:headEnd/>
                <a:tailEnd/>
              </a:ln>
            </p:spPr>
            <p:txBody>
              <a:bodyPr/>
              <a:lstStyle/>
              <a:p>
                <a:endParaRPr lang="fr-FR"/>
              </a:p>
            </p:txBody>
          </p:sp>
          <p:sp>
            <p:nvSpPr>
              <p:cNvPr id="55392" name="Freeform 168"/>
              <p:cNvSpPr>
                <a:spLocks/>
              </p:cNvSpPr>
              <p:nvPr/>
            </p:nvSpPr>
            <p:spPr bwMode="auto">
              <a:xfrm>
                <a:off x="3834" y="2184"/>
                <a:ext cx="205" cy="101"/>
              </a:xfrm>
              <a:custGeom>
                <a:avLst/>
                <a:gdLst>
                  <a:gd name="T0" fmla="*/ 11 w 205"/>
                  <a:gd name="T1" fmla="*/ 97 h 101"/>
                  <a:gd name="T2" fmla="*/ 31 w 205"/>
                  <a:gd name="T3" fmla="*/ 95 h 101"/>
                  <a:gd name="T4" fmla="*/ 50 w 205"/>
                  <a:gd name="T5" fmla="*/ 95 h 101"/>
                  <a:gd name="T6" fmla="*/ 69 w 205"/>
                  <a:gd name="T7" fmla="*/ 89 h 101"/>
                  <a:gd name="T8" fmla="*/ 88 w 205"/>
                  <a:gd name="T9" fmla="*/ 87 h 101"/>
                  <a:gd name="T10" fmla="*/ 105 w 205"/>
                  <a:gd name="T11" fmla="*/ 82 h 101"/>
                  <a:gd name="T12" fmla="*/ 121 w 205"/>
                  <a:gd name="T13" fmla="*/ 76 h 101"/>
                  <a:gd name="T14" fmla="*/ 135 w 205"/>
                  <a:gd name="T15" fmla="*/ 71 h 101"/>
                  <a:gd name="T16" fmla="*/ 149 w 205"/>
                  <a:gd name="T17" fmla="*/ 65 h 101"/>
                  <a:gd name="T18" fmla="*/ 163 w 205"/>
                  <a:gd name="T19" fmla="*/ 58 h 101"/>
                  <a:gd name="T20" fmla="*/ 174 w 205"/>
                  <a:gd name="T21" fmla="*/ 50 h 101"/>
                  <a:gd name="T22" fmla="*/ 182 w 205"/>
                  <a:gd name="T23" fmla="*/ 42 h 101"/>
                  <a:gd name="T24" fmla="*/ 190 w 205"/>
                  <a:gd name="T25" fmla="*/ 35 h 101"/>
                  <a:gd name="T26" fmla="*/ 196 w 205"/>
                  <a:gd name="T27" fmla="*/ 24 h 101"/>
                  <a:gd name="T28" fmla="*/ 198 w 205"/>
                  <a:gd name="T29" fmla="*/ 16 h 101"/>
                  <a:gd name="T30" fmla="*/ 202 w 205"/>
                  <a:gd name="T31" fmla="*/ 5 h 101"/>
                  <a:gd name="T32" fmla="*/ 204 w 205"/>
                  <a:gd name="T33" fmla="*/ 0 h 101"/>
                  <a:gd name="T34" fmla="*/ 204 w 205"/>
                  <a:gd name="T35" fmla="*/ 11 h 101"/>
                  <a:gd name="T36" fmla="*/ 202 w 205"/>
                  <a:gd name="T37" fmla="*/ 22 h 101"/>
                  <a:gd name="T38" fmla="*/ 196 w 205"/>
                  <a:gd name="T39" fmla="*/ 29 h 101"/>
                  <a:gd name="T40" fmla="*/ 188 w 205"/>
                  <a:gd name="T41" fmla="*/ 39 h 101"/>
                  <a:gd name="T42" fmla="*/ 179 w 205"/>
                  <a:gd name="T43" fmla="*/ 48 h 101"/>
                  <a:gd name="T44" fmla="*/ 168 w 205"/>
                  <a:gd name="T45" fmla="*/ 55 h 101"/>
                  <a:gd name="T46" fmla="*/ 157 w 205"/>
                  <a:gd name="T47" fmla="*/ 63 h 101"/>
                  <a:gd name="T48" fmla="*/ 143 w 205"/>
                  <a:gd name="T49" fmla="*/ 71 h 101"/>
                  <a:gd name="T50" fmla="*/ 130 w 205"/>
                  <a:gd name="T51" fmla="*/ 76 h 101"/>
                  <a:gd name="T52" fmla="*/ 113 w 205"/>
                  <a:gd name="T53" fmla="*/ 82 h 101"/>
                  <a:gd name="T54" fmla="*/ 96 w 205"/>
                  <a:gd name="T55" fmla="*/ 87 h 101"/>
                  <a:gd name="T56" fmla="*/ 80 w 205"/>
                  <a:gd name="T57" fmla="*/ 89 h 101"/>
                  <a:gd name="T58" fmla="*/ 61 w 205"/>
                  <a:gd name="T59" fmla="*/ 95 h 101"/>
                  <a:gd name="T60" fmla="*/ 41 w 205"/>
                  <a:gd name="T61" fmla="*/ 97 h 101"/>
                  <a:gd name="T62" fmla="*/ 19 w 205"/>
                  <a:gd name="T63" fmla="*/ 97 h 101"/>
                  <a:gd name="T64" fmla="*/ 0 w 205"/>
                  <a:gd name="T65" fmla="*/ 10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1"/>
                  <a:gd name="T101" fmla="*/ 205 w 205"/>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1">
                    <a:moveTo>
                      <a:pt x="0" y="97"/>
                    </a:moveTo>
                    <a:lnTo>
                      <a:pt x="11" y="97"/>
                    </a:lnTo>
                    <a:lnTo>
                      <a:pt x="19" y="97"/>
                    </a:lnTo>
                    <a:lnTo>
                      <a:pt x="31" y="95"/>
                    </a:lnTo>
                    <a:lnTo>
                      <a:pt x="41" y="95"/>
                    </a:lnTo>
                    <a:lnTo>
                      <a:pt x="50" y="95"/>
                    </a:lnTo>
                    <a:lnTo>
                      <a:pt x="61" y="91"/>
                    </a:lnTo>
                    <a:lnTo>
                      <a:pt x="69" y="89"/>
                    </a:lnTo>
                    <a:lnTo>
                      <a:pt x="78" y="89"/>
                    </a:lnTo>
                    <a:lnTo>
                      <a:pt x="88" y="87"/>
                    </a:lnTo>
                    <a:lnTo>
                      <a:pt x="96" y="84"/>
                    </a:lnTo>
                    <a:lnTo>
                      <a:pt x="105" y="82"/>
                    </a:lnTo>
                    <a:lnTo>
                      <a:pt x="113" y="78"/>
                    </a:lnTo>
                    <a:lnTo>
                      <a:pt x="121" y="76"/>
                    </a:lnTo>
                    <a:lnTo>
                      <a:pt x="130" y="74"/>
                    </a:lnTo>
                    <a:lnTo>
                      <a:pt x="135" y="71"/>
                    </a:lnTo>
                    <a:lnTo>
                      <a:pt x="143" y="68"/>
                    </a:lnTo>
                    <a:lnTo>
                      <a:pt x="149" y="65"/>
                    </a:lnTo>
                    <a:lnTo>
                      <a:pt x="155" y="61"/>
                    </a:lnTo>
                    <a:lnTo>
                      <a:pt x="163" y="58"/>
                    </a:lnTo>
                    <a:lnTo>
                      <a:pt x="168" y="55"/>
                    </a:lnTo>
                    <a:lnTo>
                      <a:pt x="174" y="50"/>
                    </a:lnTo>
                    <a:lnTo>
                      <a:pt x="176" y="45"/>
                    </a:lnTo>
                    <a:lnTo>
                      <a:pt x="182" y="42"/>
                    </a:lnTo>
                    <a:lnTo>
                      <a:pt x="188" y="37"/>
                    </a:lnTo>
                    <a:lnTo>
                      <a:pt x="190" y="35"/>
                    </a:lnTo>
                    <a:lnTo>
                      <a:pt x="193" y="29"/>
                    </a:lnTo>
                    <a:lnTo>
                      <a:pt x="196" y="24"/>
                    </a:lnTo>
                    <a:lnTo>
                      <a:pt x="198" y="18"/>
                    </a:lnTo>
                    <a:lnTo>
                      <a:pt x="198" y="16"/>
                    </a:lnTo>
                    <a:lnTo>
                      <a:pt x="202" y="11"/>
                    </a:lnTo>
                    <a:lnTo>
                      <a:pt x="202" y="5"/>
                    </a:lnTo>
                    <a:lnTo>
                      <a:pt x="202" y="0"/>
                    </a:lnTo>
                    <a:lnTo>
                      <a:pt x="204" y="0"/>
                    </a:lnTo>
                    <a:lnTo>
                      <a:pt x="204" y="5"/>
                    </a:lnTo>
                    <a:lnTo>
                      <a:pt x="204" y="11"/>
                    </a:lnTo>
                    <a:lnTo>
                      <a:pt x="202" y="16"/>
                    </a:lnTo>
                    <a:lnTo>
                      <a:pt x="202" y="22"/>
                    </a:lnTo>
                    <a:lnTo>
                      <a:pt x="198" y="24"/>
                    </a:lnTo>
                    <a:lnTo>
                      <a:pt x="196" y="29"/>
                    </a:lnTo>
                    <a:lnTo>
                      <a:pt x="190" y="35"/>
                    </a:lnTo>
                    <a:lnTo>
                      <a:pt x="188" y="39"/>
                    </a:lnTo>
                    <a:lnTo>
                      <a:pt x="185" y="42"/>
                    </a:lnTo>
                    <a:lnTo>
                      <a:pt x="179" y="48"/>
                    </a:lnTo>
                    <a:lnTo>
                      <a:pt x="174" y="52"/>
                    </a:lnTo>
                    <a:lnTo>
                      <a:pt x="168" y="55"/>
                    </a:lnTo>
                    <a:lnTo>
                      <a:pt x="163" y="58"/>
                    </a:lnTo>
                    <a:lnTo>
                      <a:pt x="157" y="63"/>
                    </a:lnTo>
                    <a:lnTo>
                      <a:pt x="151" y="65"/>
                    </a:lnTo>
                    <a:lnTo>
                      <a:pt x="143" y="71"/>
                    </a:lnTo>
                    <a:lnTo>
                      <a:pt x="138" y="74"/>
                    </a:lnTo>
                    <a:lnTo>
                      <a:pt x="130" y="76"/>
                    </a:lnTo>
                    <a:lnTo>
                      <a:pt x="121" y="78"/>
                    </a:lnTo>
                    <a:lnTo>
                      <a:pt x="113" y="82"/>
                    </a:lnTo>
                    <a:lnTo>
                      <a:pt x="105" y="84"/>
                    </a:lnTo>
                    <a:lnTo>
                      <a:pt x="96" y="87"/>
                    </a:lnTo>
                    <a:lnTo>
                      <a:pt x="88" y="89"/>
                    </a:lnTo>
                    <a:lnTo>
                      <a:pt x="80" y="89"/>
                    </a:lnTo>
                    <a:lnTo>
                      <a:pt x="69" y="91"/>
                    </a:lnTo>
                    <a:lnTo>
                      <a:pt x="61" y="95"/>
                    </a:lnTo>
                    <a:lnTo>
                      <a:pt x="50" y="95"/>
                    </a:lnTo>
                    <a:lnTo>
                      <a:pt x="41" y="97"/>
                    </a:lnTo>
                    <a:lnTo>
                      <a:pt x="31" y="97"/>
                    </a:lnTo>
                    <a:lnTo>
                      <a:pt x="19" y="97"/>
                    </a:lnTo>
                    <a:lnTo>
                      <a:pt x="11" y="97"/>
                    </a:lnTo>
                    <a:lnTo>
                      <a:pt x="0" y="100"/>
                    </a:lnTo>
                    <a:lnTo>
                      <a:pt x="0" y="97"/>
                    </a:lnTo>
                  </a:path>
                </a:pathLst>
              </a:custGeom>
              <a:solidFill>
                <a:srgbClr val="000000"/>
              </a:solidFill>
              <a:ln w="12700" cap="rnd">
                <a:solidFill>
                  <a:schemeClr val="tx2"/>
                </a:solidFill>
                <a:round/>
                <a:headEnd/>
                <a:tailEnd/>
              </a:ln>
            </p:spPr>
            <p:txBody>
              <a:bodyPr/>
              <a:lstStyle/>
              <a:p>
                <a:endParaRPr lang="fr-FR"/>
              </a:p>
            </p:txBody>
          </p:sp>
          <p:sp>
            <p:nvSpPr>
              <p:cNvPr id="55393" name="Freeform 169"/>
              <p:cNvSpPr>
                <a:spLocks/>
              </p:cNvSpPr>
              <p:nvPr/>
            </p:nvSpPr>
            <p:spPr bwMode="auto">
              <a:xfrm>
                <a:off x="3632" y="2080"/>
                <a:ext cx="395" cy="191"/>
              </a:xfrm>
              <a:custGeom>
                <a:avLst/>
                <a:gdLst>
                  <a:gd name="T0" fmla="*/ 178 w 395"/>
                  <a:gd name="T1" fmla="*/ 190 h 191"/>
                  <a:gd name="T2" fmla="*/ 150 w 395"/>
                  <a:gd name="T3" fmla="*/ 187 h 191"/>
                  <a:gd name="T4" fmla="*/ 122 w 395"/>
                  <a:gd name="T5" fmla="*/ 184 h 191"/>
                  <a:gd name="T6" fmla="*/ 96 w 395"/>
                  <a:gd name="T7" fmla="*/ 176 h 191"/>
                  <a:gd name="T8" fmla="*/ 74 w 395"/>
                  <a:gd name="T9" fmla="*/ 171 h 191"/>
                  <a:gd name="T10" fmla="*/ 52 w 395"/>
                  <a:gd name="T11" fmla="*/ 159 h 191"/>
                  <a:gd name="T12" fmla="*/ 34 w 395"/>
                  <a:gd name="T13" fmla="*/ 151 h 191"/>
                  <a:gd name="T14" fmla="*/ 20 w 395"/>
                  <a:gd name="T15" fmla="*/ 137 h 191"/>
                  <a:gd name="T16" fmla="*/ 8 w 395"/>
                  <a:gd name="T17" fmla="*/ 126 h 191"/>
                  <a:gd name="T18" fmla="*/ 4 w 395"/>
                  <a:gd name="T19" fmla="*/ 112 h 191"/>
                  <a:gd name="T20" fmla="*/ 0 w 395"/>
                  <a:gd name="T21" fmla="*/ 96 h 191"/>
                  <a:gd name="T22" fmla="*/ 4 w 395"/>
                  <a:gd name="T23" fmla="*/ 82 h 191"/>
                  <a:gd name="T24" fmla="*/ 8 w 395"/>
                  <a:gd name="T25" fmla="*/ 69 h 191"/>
                  <a:gd name="T26" fmla="*/ 20 w 395"/>
                  <a:gd name="T27" fmla="*/ 55 h 191"/>
                  <a:gd name="T28" fmla="*/ 34 w 395"/>
                  <a:gd name="T29" fmla="*/ 43 h 191"/>
                  <a:gd name="T30" fmla="*/ 52 w 395"/>
                  <a:gd name="T31" fmla="*/ 33 h 191"/>
                  <a:gd name="T32" fmla="*/ 74 w 395"/>
                  <a:gd name="T33" fmla="*/ 25 h 191"/>
                  <a:gd name="T34" fmla="*/ 96 w 395"/>
                  <a:gd name="T35" fmla="*/ 14 h 191"/>
                  <a:gd name="T36" fmla="*/ 122 w 395"/>
                  <a:gd name="T37" fmla="*/ 8 h 191"/>
                  <a:gd name="T38" fmla="*/ 150 w 395"/>
                  <a:gd name="T39" fmla="*/ 6 h 191"/>
                  <a:gd name="T40" fmla="*/ 178 w 395"/>
                  <a:gd name="T41" fmla="*/ 2 h 191"/>
                  <a:gd name="T42" fmla="*/ 209 w 395"/>
                  <a:gd name="T43" fmla="*/ 0 h 191"/>
                  <a:gd name="T44" fmla="*/ 237 w 395"/>
                  <a:gd name="T45" fmla="*/ 2 h 191"/>
                  <a:gd name="T46" fmla="*/ 265 w 395"/>
                  <a:gd name="T47" fmla="*/ 8 h 191"/>
                  <a:gd name="T48" fmla="*/ 291 w 395"/>
                  <a:gd name="T49" fmla="*/ 14 h 191"/>
                  <a:gd name="T50" fmla="*/ 315 w 395"/>
                  <a:gd name="T51" fmla="*/ 19 h 191"/>
                  <a:gd name="T52" fmla="*/ 338 w 395"/>
                  <a:gd name="T53" fmla="*/ 30 h 191"/>
                  <a:gd name="T54" fmla="*/ 355 w 395"/>
                  <a:gd name="T55" fmla="*/ 41 h 191"/>
                  <a:gd name="T56" fmla="*/ 372 w 395"/>
                  <a:gd name="T57" fmla="*/ 53 h 191"/>
                  <a:gd name="T58" fmla="*/ 383 w 395"/>
                  <a:gd name="T59" fmla="*/ 63 h 191"/>
                  <a:gd name="T60" fmla="*/ 392 w 395"/>
                  <a:gd name="T61" fmla="*/ 77 h 191"/>
                  <a:gd name="T62" fmla="*/ 394 w 395"/>
                  <a:gd name="T63" fmla="*/ 94 h 191"/>
                  <a:gd name="T64" fmla="*/ 394 w 395"/>
                  <a:gd name="T65" fmla="*/ 108 h 191"/>
                  <a:gd name="T66" fmla="*/ 389 w 395"/>
                  <a:gd name="T67" fmla="*/ 121 h 191"/>
                  <a:gd name="T68" fmla="*/ 380 w 395"/>
                  <a:gd name="T69" fmla="*/ 135 h 191"/>
                  <a:gd name="T70" fmla="*/ 366 w 395"/>
                  <a:gd name="T71" fmla="*/ 145 h 191"/>
                  <a:gd name="T72" fmla="*/ 349 w 395"/>
                  <a:gd name="T73" fmla="*/ 157 h 191"/>
                  <a:gd name="T74" fmla="*/ 330 w 395"/>
                  <a:gd name="T75" fmla="*/ 167 h 191"/>
                  <a:gd name="T76" fmla="*/ 307 w 395"/>
                  <a:gd name="T77" fmla="*/ 173 h 191"/>
                  <a:gd name="T78" fmla="*/ 281 w 395"/>
                  <a:gd name="T79" fmla="*/ 181 h 191"/>
                  <a:gd name="T80" fmla="*/ 257 w 395"/>
                  <a:gd name="T81" fmla="*/ 187 h 191"/>
                  <a:gd name="T82" fmla="*/ 229 w 395"/>
                  <a:gd name="T83" fmla="*/ 190 h 191"/>
                  <a:gd name="T84" fmla="*/ 197 w 395"/>
                  <a:gd name="T85" fmla="*/ 19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5"/>
                  <a:gd name="T130" fmla="*/ 0 h 191"/>
                  <a:gd name="T131" fmla="*/ 395 w 395"/>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5" h="191">
                    <a:moveTo>
                      <a:pt x="197" y="190"/>
                    </a:moveTo>
                    <a:lnTo>
                      <a:pt x="186" y="190"/>
                    </a:lnTo>
                    <a:lnTo>
                      <a:pt x="178" y="190"/>
                    </a:lnTo>
                    <a:lnTo>
                      <a:pt x="167" y="190"/>
                    </a:lnTo>
                    <a:lnTo>
                      <a:pt x="158" y="190"/>
                    </a:lnTo>
                    <a:lnTo>
                      <a:pt x="150" y="187"/>
                    </a:lnTo>
                    <a:lnTo>
                      <a:pt x="138" y="187"/>
                    </a:lnTo>
                    <a:lnTo>
                      <a:pt x="130" y="184"/>
                    </a:lnTo>
                    <a:lnTo>
                      <a:pt x="122" y="184"/>
                    </a:lnTo>
                    <a:lnTo>
                      <a:pt x="113" y="181"/>
                    </a:lnTo>
                    <a:lnTo>
                      <a:pt x="104" y="179"/>
                    </a:lnTo>
                    <a:lnTo>
                      <a:pt x="96" y="176"/>
                    </a:lnTo>
                    <a:lnTo>
                      <a:pt x="88" y="173"/>
                    </a:lnTo>
                    <a:lnTo>
                      <a:pt x="80" y="173"/>
                    </a:lnTo>
                    <a:lnTo>
                      <a:pt x="74" y="171"/>
                    </a:lnTo>
                    <a:lnTo>
                      <a:pt x="66" y="167"/>
                    </a:lnTo>
                    <a:lnTo>
                      <a:pt x="60" y="163"/>
                    </a:lnTo>
                    <a:lnTo>
                      <a:pt x="52" y="159"/>
                    </a:lnTo>
                    <a:lnTo>
                      <a:pt x="46" y="157"/>
                    </a:lnTo>
                    <a:lnTo>
                      <a:pt x="40" y="153"/>
                    </a:lnTo>
                    <a:lnTo>
                      <a:pt x="34" y="151"/>
                    </a:lnTo>
                    <a:lnTo>
                      <a:pt x="28" y="145"/>
                    </a:lnTo>
                    <a:lnTo>
                      <a:pt x="26" y="143"/>
                    </a:lnTo>
                    <a:lnTo>
                      <a:pt x="20" y="137"/>
                    </a:lnTo>
                    <a:lnTo>
                      <a:pt x="18" y="135"/>
                    </a:lnTo>
                    <a:lnTo>
                      <a:pt x="12" y="129"/>
                    </a:lnTo>
                    <a:lnTo>
                      <a:pt x="8" y="126"/>
                    </a:lnTo>
                    <a:lnTo>
                      <a:pt x="6" y="121"/>
                    </a:lnTo>
                    <a:lnTo>
                      <a:pt x="6" y="116"/>
                    </a:lnTo>
                    <a:lnTo>
                      <a:pt x="4" y="112"/>
                    </a:lnTo>
                    <a:lnTo>
                      <a:pt x="0" y="108"/>
                    </a:lnTo>
                    <a:lnTo>
                      <a:pt x="0" y="102"/>
                    </a:lnTo>
                    <a:lnTo>
                      <a:pt x="0" y="96"/>
                    </a:lnTo>
                    <a:lnTo>
                      <a:pt x="0" y="94"/>
                    </a:lnTo>
                    <a:lnTo>
                      <a:pt x="0" y="88"/>
                    </a:lnTo>
                    <a:lnTo>
                      <a:pt x="4" y="82"/>
                    </a:lnTo>
                    <a:lnTo>
                      <a:pt x="6" y="77"/>
                    </a:lnTo>
                    <a:lnTo>
                      <a:pt x="6" y="74"/>
                    </a:lnTo>
                    <a:lnTo>
                      <a:pt x="8" y="69"/>
                    </a:lnTo>
                    <a:lnTo>
                      <a:pt x="12" y="63"/>
                    </a:lnTo>
                    <a:lnTo>
                      <a:pt x="18" y="61"/>
                    </a:lnTo>
                    <a:lnTo>
                      <a:pt x="20" y="55"/>
                    </a:lnTo>
                    <a:lnTo>
                      <a:pt x="26" y="53"/>
                    </a:lnTo>
                    <a:lnTo>
                      <a:pt x="28" y="47"/>
                    </a:lnTo>
                    <a:lnTo>
                      <a:pt x="34" y="43"/>
                    </a:lnTo>
                    <a:lnTo>
                      <a:pt x="40" y="41"/>
                    </a:lnTo>
                    <a:lnTo>
                      <a:pt x="46" y="35"/>
                    </a:lnTo>
                    <a:lnTo>
                      <a:pt x="52" y="33"/>
                    </a:lnTo>
                    <a:lnTo>
                      <a:pt x="60" y="30"/>
                    </a:lnTo>
                    <a:lnTo>
                      <a:pt x="66" y="25"/>
                    </a:lnTo>
                    <a:lnTo>
                      <a:pt x="74" y="25"/>
                    </a:lnTo>
                    <a:lnTo>
                      <a:pt x="80" y="19"/>
                    </a:lnTo>
                    <a:lnTo>
                      <a:pt x="88" y="16"/>
                    </a:lnTo>
                    <a:lnTo>
                      <a:pt x="96" y="14"/>
                    </a:lnTo>
                    <a:lnTo>
                      <a:pt x="104" y="14"/>
                    </a:lnTo>
                    <a:lnTo>
                      <a:pt x="113" y="11"/>
                    </a:lnTo>
                    <a:lnTo>
                      <a:pt x="122" y="8"/>
                    </a:lnTo>
                    <a:lnTo>
                      <a:pt x="130" y="8"/>
                    </a:lnTo>
                    <a:lnTo>
                      <a:pt x="138" y="6"/>
                    </a:lnTo>
                    <a:lnTo>
                      <a:pt x="150" y="6"/>
                    </a:lnTo>
                    <a:lnTo>
                      <a:pt x="158" y="2"/>
                    </a:lnTo>
                    <a:lnTo>
                      <a:pt x="167" y="2"/>
                    </a:lnTo>
                    <a:lnTo>
                      <a:pt x="178" y="2"/>
                    </a:lnTo>
                    <a:lnTo>
                      <a:pt x="186" y="0"/>
                    </a:lnTo>
                    <a:lnTo>
                      <a:pt x="197" y="0"/>
                    </a:lnTo>
                    <a:lnTo>
                      <a:pt x="209" y="0"/>
                    </a:lnTo>
                    <a:lnTo>
                      <a:pt x="217" y="2"/>
                    </a:lnTo>
                    <a:lnTo>
                      <a:pt x="229" y="2"/>
                    </a:lnTo>
                    <a:lnTo>
                      <a:pt x="237" y="2"/>
                    </a:lnTo>
                    <a:lnTo>
                      <a:pt x="249" y="6"/>
                    </a:lnTo>
                    <a:lnTo>
                      <a:pt x="257" y="6"/>
                    </a:lnTo>
                    <a:lnTo>
                      <a:pt x="265" y="8"/>
                    </a:lnTo>
                    <a:lnTo>
                      <a:pt x="273" y="8"/>
                    </a:lnTo>
                    <a:lnTo>
                      <a:pt x="281" y="11"/>
                    </a:lnTo>
                    <a:lnTo>
                      <a:pt x="291" y="14"/>
                    </a:lnTo>
                    <a:lnTo>
                      <a:pt x="299" y="14"/>
                    </a:lnTo>
                    <a:lnTo>
                      <a:pt x="307" y="16"/>
                    </a:lnTo>
                    <a:lnTo>
                      <a:pt x="315" y="19"/>
                    </a:lnTo>
                    <a:lnTo>
                      <a:pt x="324" y="25"/>
                    </a:lnTo>
                    <a:lnTo>
                      <a:pt x="330" y="25"/>
                    </a:lnTo>
                    <a:lnTo>
                      <a:pt x="338" y="30"/>
                    </a:lnTo>
                    <a:lnTo>
                      <a:pt x="344" y="33"/>
                    </a:lnTo>
                    <a:lnTo>
                      <a:pt x="349" y="35"/>
                    </a:lnTo>
                    <a:lnTo>
                      <a:pt x="355" y="41"/>
                    </a:lnTo>
                    <a:lnTo>
                      <a:pt x="361" y="43"/>
                    </a:lnTo>
                    <a:lnTo>
                      <a:pt x="366" y="47"/>
                    </a:lnTo>
                    <a:lnTo>
                      <a:pt x="372" y="53"/>
                    </a:lnTo>
                    <a:lnTo>
                      <a:pt x="375" y="55"/>
                    </a:lnTo>
                    <a:lnTo>
                      <a:pt x="380" y="61"/>
                    </a:lnTo>
                    <a:lnTo>
                      <a:pt x="383" y="63"/>
                    </a:lnTo>
                    <a:lnTo>
                      <a:pt x="386" y="69"/>
                    </a:lnTo>
                    <a:lnTo>
                      <a:pt x="389" y="74"/>
                    </a:lnTo>
                    <a:lnTo>
                      <a:pt x="392" y="77"/>
                    </a:lnTo>
                    <a:lnTo>
                      <a:pt x="392" y="82"/>
                    </a:lnTo>
                    <a:lnTo>
                      <a:pt x="394" y="88"/>
                    </a:lnTo>
                    <a:lnTo>
                      <a:pt x="394" y="94"/>
                    </a:lnTo>
                    <a:lnTo>
                      <a:pt x="394" y="96"/>
                    </a:lnTo>
                    <a:lnTo>
                      <a:pt x="394" y="102"/>
                    </a:lnTo>
                    <a:lnTo>
                      <a:pt x="394" y="108"/>
                    </a:lnTo>
                    <a:lnTo>
                      <a:pt x="392" y="112"/>
                    </a:lnTo>
                    <a:lnTo>
                      <a:pt x="392" y="116"/>
                    </a:lnTo>
                    <a:lnTo>
                      <a:pt x="389" y="121"/>
                    </a:lnTo>
                    <a:lnTo>
                      <a:pt x="386" y="126"/>
                    </a:lnTo>
                    <a:lnTo>
                      <a:pt x="383" y="129"/>
                    </a:lnTo>
                    <a:lnTo>
                      <a:pt x="380" y="135"/>
                    </a:lnTo>
                    <a:lnTo>
                      <a:pt x="375" y="137"/>
                    </a:lnTo>
                    <a:lnTo>
                      <a:pt x="372" y="143"/>
                    </a:lnTo>
                    <a:lnTo>
                      <a:pt x="366" y="145"/>
                    </a:lnTo>
                    <a:lnTo>
                      <a:pt x="361" y="151"/>
                    </a:lnTo>
                    <a:lnTo>
                      <a:pt x="355" y="153"/>
                    </a:lnTo>
                    <a:lnTo>
                      <a:pt x="349" y="157"/>
                    </a:lnTo>
                    <a:lnTo>
                      <a:pt x="344" y="159"/>
                    </a:lnTo>
                    <a:lnTo>
                      <a:pt x="338" y="163"/>
                    </a:lnTo>
                    <a:lnTo>
                      <a:pt x="330" y="167"/>
                    </a:lnTo>
                    <a:lnTo>
                      <a:pt x="324" y="171"/>
                    </a:lnTo>
                    <a:lnTo>
                      <a:pt x="315" y="173"/>
                    </a:lnTo>
                    <a:lnTo>
                      <a:pt x="307" y="173"/>
                    </a:lnTo>
                    <a:lnTo>
                      <a:pt x="299" y="176"/>
                    </a:lnTo>
                    <a:lnTo>
                      <a:pt x="291" y="179"/>
                    </a:lnTo>
                    <a:lnTo>
                      <a:pt x="281" y="181"/>
                    </a:lnTo>
                    <a:lnTo>
                      <a:pt x="273" y="184"/>
                    </a:lnTo>
                    <a:lnTo>
                      <a:pt x="265" y="184"/>
                    </a:lnTo>
                    <a:lnTo>
                      <a:pt x="257" y="187"/>
                    </a:lnTo>
                    <a:lnTo>
                      <a:pt x="249" y="187"/>
                    </a:lnTo>
                    <a:lnTo>
                      <a:pt x="237" y="190"/>
                    </a:lnTo>
                    <a:lnTo>
                      <a:pt x="229" y="190"/>
                    </a:lnTo>
                    <a:lnTo>
                      <a:pt x="217" y="190"/>
                    </a:lnTo>
                    <a:lnTo>
                      <a:pt x="209" y="190"/>
                    </a:lnTo>
                    <a:lnTo>
                      <a:pt x="197" y="190"/>
                    </a:lnTo>
                  </a:path>
                </a:pathLst>
              </a:custGeom>
              <a:solidFill>
                <a:srgbClr val="FFD900"/>
              </a:solidFill>
              <a:ln w="12700" cap="rnd">
                <a:solidFill>
                  <a:schemeClr val="tx2"/>
                </a:solidFill>
                <a:round/>
                <a:headEnd/>
                <a:tailEnd/>
              </a:ln>
            </p:spPr>
            <p:txBody>
              <a:bodyPr/>
              <a:lstStyle/>
              <a:p>
                <a:endParaRPr lang="fr-FR"/>
              </a:p>
            </p:txBody>
          </p:sp>
          <p:sp>
            <p:nvSpPr>
              <p:cNvPr id="55394" name="Freeform 170"/>
              <p:cNvSpPr>
                <a:spLocks/>
              </p:cNvSpPr>
              <p:nvPr/>
            </p:nvSpPr>
            <p:spPr bwMode="auto">
              <a:xfrm>
                <a:off x="3632" y="2181"/>
                <a:ext cx="192" cy="90"/>
              </a:xfrm>
              <a:custGeom>
                <a:avLst/>
                <a:gdLst>
                  <a:gd name="T0" fmla="*/ 3 w 193"/>
                  <a:gd name="T1" fmla="*/ 5 h 90"/>
                  <a:gd name="T2" fmla="*/ 3 w 193"/>
                  <a:gd name="T3" fmla="*/ 15 h 90"/>
                  <a:gd name="T4" fmla="*/ 8 w 193"/>
                  <a:gd name="T5" fmla="*/ 24 h 90"/>
                  <a:gd name="T6" fmla="*/ 14 w 193"/>
                  <a:gd name="T7" fmla="*/ 31 h 90"/>
                  <a:gd name="T8" fmla="*/ 19 w 193"/>
                  <a:gd name="T9" fmla="*/ 39 h 90"/>
                  <a:gd name="T10" fmla="*/ 27 w 193"/>
                  <a:gd name="T11" fmla="*/ 47 h 90"/>
                  <a:gd name="T12" fmla="*/ 39 w 193"/>
                  <a:gd name="T13" fmla="*/ 54 h 90"/>
                  <a:gd name="T14" fmla="*/ 50 w 193"/>
                  <a:gd name="T15" fmla="*/ 60 h 90"/>
                  <a:gd name="T16" fmla="*/ 64 w 193"/>
                  <a:gd name="T17" fmla="*/ 65 h 90"/>
                  <a:gd name="T18" fmla="*/ 80 w 193"/>
                  <a:gd name="T19" fmla="*/ 71 h 90"/>
                  <a:gd name="T20" fmla="*/ 94 w 193"/>
                  <a:gd name="T21" fmla="*/ 76 h 90"/>
                  <a:gd name="T22" fmla="*/ 96 w 193"/>
                  <a:gd name="T23" fmla="*/ 78 h 90"/>
                  <a:gd name="T24" fmla="*/ 96 w 193"/>
                  <a:gd name="T25" fmla="*/ 84 h 90"/>
                  <a:gd name="T26" fmla="*/ 104 w 193"/>
                  <a:gd name="T27" fmla="*/ 86 h 90"/>
                  <a:gd name="T28" fmla="*/ 120 w 193"/>
                  <a:gd name="T29" fmla="*/ 86 h 90"/>
                  <a:gd name="T30" fmla="*/ 140 w 193"/>
                  <a:gd name="T31" fmla="*/ 89 h 90"/>
                  <a:gd name="T32" fmla="*/ 140 w 193"/>
                  <a:gd name="T33" fmla="*/ 89 h 90"/>
                  <a:gd name="T34" fmla="*/ 120 w 193"/>
                  <a:gd name="T35" fmla="*/ 89 h 90"/>
                  <a:gd name="T36" fmla="*/ 104 w 193"/>
                  <a:gd name="T37" fmla="*/ 89 h 90"/>
                  <a:gd name="T38" fmla="*/ 96 w 193"/>
                  <a:gd name="T39" fmla="*/ 86 h 90"/>
                  <a:gd name="T40" fmla="*/ 96 w 193"/>
                  <a:gd name="T41" fmla="*/ 80 h 90"/>
                  <a:gd name="T42" fmla="*/ 94 w 193"/>
                  <a:gd name="T43" fmla="*/ 78 h 90"/>
                  <a:gd name="T44" fmla="*/ 78 w 193"/>
                  <a:gd name="T45" fmla="*/ 73 h 90"/>
                  <a:gd name="T46" fmla="*/ 64 w 193"/>
                  <a:gd name="T47" fmla="*/ 67 h 90"/>
                  <a:gd name="T48" fmla="*/ 50 w 193"/>
                  <a:gd name="T49" fmla="*/ 63 h 90"/>
                  <a:gd name="T50" fmla="*/ 39 w 193"/>
                  <a:gd name="T51" fmla="*/ 54 h 90"/>
                  <a:gd name="T52" fmla="*/ 27 w 193"/>
                  <a:gd name="T53" fmla="*/ 47 h 90"/>
                  <a:gd name="T54" fmla="*/ 19 w 193"/>
                  <a:gd name="T55" fmla="*/ 41 h 90"/>
                  <a:gd name="T56" fmla="*/ 11 w 193"/>
                  <a:gd name="T57" fmla="*/ 31 h 90"/>
                  <a:gd name="T58" fmla="*/ 6 w 193"/>
                  <a:gd name="T59" fmla="*/ 24 h 90"/>
                  <a:gd name="T60" fmla="*/ 3 w 193"/>
                  <a:gd name="T61" fmla="*/ 15 h 90"/>
                  <a:gd name="T62" fmla="*/ 0 w 193"/>
                  <a:gd name="T63" fmla="*/ 5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90"/>
                  <a:gd name="T98" fmla="*/ 193 w 193"/>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90">
                    <a:moveTo>
                      <a:pt x="0" y="0"/>
                    </a:moveTo>
                    <a:lnTo>
                      <a:pt x="3" y="5"/>
                    </a:lnTo>
                    <a:lnTo>
                      <a:pt x="3" y="11"/>
                    </a:lnTo>
                    <a:lnTo>
                      <a:pt x="3" y="15"/>
                    </a:lnTo>
                    <a:lnTo>
                      <a:pt x="6" y="18"/>
                    </a:lnTo>
                    <a:lnTo>
                      <a:pt x="8" y="24"/>
                    </a:lnTo>
                    <a:lnTo>
                      <a:pt x="11" y="26"/>
                    </a:lnTo>
                    <a:lnTo>
                      <a:pt x="14" y="31"/>
                    </a:lnTo>
                    <a:lnTo>
                      <a:pt x="17" y="37"/>
                    </a:lnTo>
                    <a:lnTo>
                      <a:pt x="19" y="39"/>
                    </a:lnTo>
                    <a:lnTo>
                      <a:pt x="25" y="41"/>
                    </a:lnTo>
                    <a:lnTo>
                      <a:pt x="27" y="47"/>
                    </a:lnTo>
                    <a:lnTo>
                      <a:pt x="33" y="50"/>
                    </a:lnTo>
                    <a:lnTo>
                      <a:pt x="39" y="54"/>
                    </a:lnTo>
                    <a:lnTo>
                      <a:pt x="45" y="58"/>
                    </a:lnTo>
                    <a:lnTo>
                      <a:pt x="50" y="60"/>
                    </a:lnTo>
                    <a:lnTo>
                      <a:pt x="58" y="63"/>
                    </a:lnTo>
                    <a:lnTo>
                      <a:pt x="64" y="65"/>
                    </a:lnTo>
                    <a:lnTo>
                      <a:pt x="72" y="67"/>
                    </a:lnTo>
                    <a:lnTo>
                      <a:pt x="80" y="71"/>
                    </a:lnTo>
                    <a:lnTo>
                      <a:pt x="86" y="73"/>
                    </a:lnTo>
                    <a:lnTo>
                      <a:pt x="94" y="76"/>
                    </a:lnTo>
                    <a:lnTo>
                      <a:pt x="102" y="78"/>
                    </a:lnTo>
                    <a:lnTo>
                      <a:pt x="110" y="78"/>
                    </a:lnTo>
                    <a:lnTo>
                      <a:pt x="119" y="80"/>
                    </a:lnTo>
                    <a:lnTo>
                      <a:pt x="127" y="84"/>
                    </a:lnTo>
                    <a:lnTo>
                      <a:pt x="135" y="84"/>
                    </a:lnTo>
                    <a:lnTo>
                      <a:pt x="146" y="86"/>
                    </a:lnTo>
                    <a:lnTo>
                      <a:pt x="154" y="86"/>
                    </a:lnTo>
                    <a:lnTo>
                      <a:pt x="162" y="86"/>
                    </a:lnTo>
                    <a:lnTo>
                      <a:pt x="174" y="89"/>
                    </a:lnTo>
                    <a:lnTo>
                      <a:pt x="182" y="89"/>
                    </a:lnTo>
                    <a:lnTo>
                      <a:pt x="192" y="89"/>
                    </a:lnTo>
                    <a:lnTo>
                      <a:pt x="182" y="89"/>
                    </a:lnTo>
                    <a:lnTo>
                      <a:pt x="174" y="89"/>
                    </a:lnTo>
                    <a:lnTo>
                      <a:pt x="162" y="89"/>
                    </a:lnTo>
                    <a:lnTo>
                      <a:pt x="154" y="89"/>
                    </a:lnTo>
                    <a:lnTo>
                      <a:pt x="146" y="89"/>
                    </a:lnTo>
                    <a:lnTo>
                      <a:pt x="135" y="86"/>
                    </a:lnTo>
                    <a:lnTo>
                      <a:pt x="127" y="86"/>
                    </a:lnTo>
                    <a:lnTo>
                      <a:pt x="119" y="84"/>
                    </a:lnTo>
                    <a:lnTo>
                      <a:pt x="110" y="80"/>
                    </a:lnTo>
                    <a:lnTo>
                      <a:pt x="102" y="78"/>
                    </a:lnTo>
                    <a:lnTo>
                      <a:pt x="94" y="78"/>
                    </a:lnTo>
                    <a:lnTo>
                      <a:pt x="86" y="76"/>
                    </a:lnTo>
                    <a:lnTo>
                      <a:pt x="78" y="73"/>
                    </a:lnTo>
                    <a:lnTo>
                      <a:pt x="72" y="71"/>
                    </a:lnTo>
                    <a:lnTo>
                      <a:pt x="64" y="67"/>
                    </a:lnTo>
                    <a:lnTo>
                      <a:pt x="58" y="65"/>
                    </a:lnTo>
                    <a:lnTo>
                      <a:pt x="50" y="63"/>
                    </a:lnTo>
                    <a:lnTo>
                      <a:pt x="45" y="58"/>
                    </a:lnTo>
                    <a:lnTo>
                      <a:pt x="39" y="54"/>
                    </a:lnTo>
                    <a:lnTo>
                      <a:pt x="33" y="52"/>
                    </a:lnTo>
                    <a:lnTo>
                      <a:pt x="27" y="47"/>
                    </a:lnTo>
                    <a:lnTo>
                      <a:pt x="23" y="45"/>
                    </a:lnTo>
                    <a:lnTo>
                      <a:pt x="19" y="41"/>
                    </a:lnTo>
                    <a:lnTo>
                      <a:pt x="14" y="37"/>
                    </a:lnTo>
                    <a:lnTo>
                      <a:pt x="11" y="31"/>
                    </a:lnTo>
                    <a:lnTo>
                      <a:pt x="8" y="28"/>
                    </a:lnTo>
                    <a:lnTo>
                      <a:pt x="6" y="24"/>
                    </a:lnTo>
                    <a:lnTo>
                      <a:pt x="3" y="21"/>
                    </a:lnTo>
                    <a:lnTo>
                      <a:pt x="3" y="15"/>
                    </a:lnTo>
                    <a:lnTo>
                      <a:pt x="0" y="11"/>
                    </a:lnTo>
                    <a:lnTo>
                      <a:pt x="0" y="5"/>
                    </a:lnTo>
                    <a:lnTo>
                      <a:pt x="0" y="0"/>
                    </a:lnTo>
                  </a:path>
                </a:pathLst>
              </a:custGeom>
              <a:solidFill>
                <a:srgbClr val="000000"/>
              </a:solidFill>
              <a:ln w="12700" cap="rnd">
                <a:solidFill>
                  <a:schemeClr val="tx2"/>
                </a:solidFill>
                <a:round/>
                <a:headEnd/>
                <a:tailEnd/>
              </a:ln>
            </p:spPr>
            <p:txBody>
              <a:bodyPr/>
              <a:lstStyle/>
              <a:p>
                <a:endParaRPr lang="fr-FR"/>
              </a:p>
            </p:txBody>
          </p:sp>
          <p:sp>
            <p:nvSpPr>
              <p:cNvPr id="55395" name="Freeform 171"/>
              <p:cNvSpPr>
                <a:spLocks/>
              </p:cNvSpPr>
              <p:nvPr/>
            </p:nvSpPr>
            <p:spPr bwMode="auto">
              <a:xfrm>
                <a:off x="3632" y="2080"/>
                <a:ext cx="192" cy="93"/>
              </a:xfrm>
              <a:custGeom>
                <a:avLst/>
                <a:gdLst>
                  <a:gd name="T0" fmla="*/ 140 w 193"/>
                  <a:gd name="T1" fmla="*/ 2 h 93"/>
                  <a:gd name="T2" fmla="*/ 120 w 193"/>
                  <a:gd name="T3" fmla="*/ 2 h 93"/>
                  <a:gd name="T4" fmla="*/ 104 w 193"/>
                  <a:gd name="T5" fmla="*/ 5 h 93"/>
                  <a:gd name="T6" fmla="*/ 96 w 193"/>
                  <a:gd name="T7" fmla="*/ 8 h 93"/>
                  <a:gd name="T8" fmla="*/ 96 w 193"/>
                  <a:gd name="T9" fmla="*/ 11 h 93"/>
                  <a:gd name="T10" fmla="*/ 94 w 193"/>
                  <a:gd name="T11" fmla="*/ 15 h 93"/>
                  <a:gd name="T12" fmla="*/ 80 w 193"/>
                  <a:gd name="T13" fmla="*/ 21 h 93"/>
                  <a:gd name="T14" fmla="*/ 64 w 193"/>
                  <a:gd name="T15" fmla="*/ 26 h 93"/>
                  <a:gd name="T16" fmla="*/ 50 w 193"/>
                  <a:gd name="T17" fmla="*/ 32 h 93"/>
                  <a:gd name="T18" fmla="*/ 39 w 193"/>
                  <a:gd name="T19" fmla="*/ 39 h 93"/>
                  <a:gd name="T20" fmla="*/ 27 w 193"/>
                  <a:gd name="T21" fmla="*/ 47 h 93"/>
                  <a:gd name="T22" fmla="*/ 19 w 193"/>
                  <a:gd name="T23" fmla="*/ 55 h 93"/>
                  <a:gd name="T24" fmla="*/ 14 w 193"/>
                  <a:gd name="T25" fmla="*/ 64 h 93"/>
                  <a:gd name="T26" fmla="*/ 8 w 193"/>
                  <a:gd name="T27" fmla="*/ 71 h 93"/>
                  <a:gd name="T28" fmla="*/ 3 w 193"/>
                  <a:gd name="T29" fmla="*/ 79 h 93"/>
                  <a:gd name="T30" fmla="*/ 3 w 193"/>
                  <a:gd name="T31" fmla="*/ 90 h 93"/>
                  <a:gd name="T32" fmla="*/ 0 w 193"/>
                  <a:gd name="T33" fmla="*/ 87 h 93"/>
                  <a:gd name="T34" fmla="*/ 3 w 193"/>
                  <a:gd name="T35" fmla="*/ 79 h 93"/>
                  <a:gd name="T36" fmla="*/ 6 w 193"/>
                  <a:gd name="T37" fmla="*/ 71 h 93"/>
                  <a:gd name="T38" fmla="*/ 11 w 193"/>
                  <a:gd name="T39" fmla="*/ 60 h 93"/>
                  <a:gd name="T40" fmla="*/ 19 w 193"/>
                  <a:gd name="T41" fmla="*/ 53 h 93"/>
                  <a:gd name="T42" fmla="*/ 27 w 193"/>
                  <a:gd name="T43" fmla="*/ 45 h 93"/>
                  <a:gd name="T44" fmla="*/ 39 w 193"/>
                  <a:gd name="T45" fmla="*/ 37 h 93"/>
                  <a:gd name="T46" fmla="*/ 50 w 193"/>
                  <a:gd name="T47" fmla="*/ 32 h 93"/>
                  <a:gd name="T48" fmla="*/ 64 w 193"/>
                  <a:gd name="T49" fmla="*/ 24 h 93"/>
                  <a:gd name="T50" fmla="*/ 78 w 193"/>
                  <a:gd name="T51" fmla="*/ 19 h 93"/>
                  <a:gd name="T52" fmla="*/ 94 w 193"/>
                  <a:gd name="T53" fmla="*/ 13 h 93"/>
                  <a:gd name="T54" fmla="*/ 96 w 193"/>
                  <a:gd name="T55" fmla="*/ 8 h 93"/>
                  <a:gd name="T56" fmla="*/ 96 w 193"/>
                  <a:gd name="T57" fmla="*/ 5 h 93"/>
                  <a:gd name="T58" fmla="*/ 104 w 193"/>
                  <a:gd name="T59" fmla="*/ 2 h 93"/>
                  <a:gd name="T60" fmla="*/ 120 w 193"/>
                  <a:gd name="T61" fmla="*/ 0 h 93"/>
                  <a:gd name="T62" fmla="*/ 140 w 193"/>
                  <a:gd name="T63" fmla="*/ 0 h 93"/>
                  <a:gd name="T64" fmla="*/ 150 w 193"/>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93"/>
                  <a:gd name="T101" fmla="*/ 193 w 19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93">
                    <a:moveTo>
                      <a:pt x="192" y="2"/>
                    </a:moveTo>
                    <a:lnTo>
                      <a:pt x="182" y="2"/>
                    </a:lnTo>
                    <a:lnTo>
                      <a:pt x="174" y="2"/>
                    </a:lnTo>
                    <a:lnTo>
                      <a:pt x="162" y="2"/>
                    </a:lnTo>
                    <a:lnTo>
                      <a:pt x="154" y="5"/>
                    </a:lnTo>
                    <a:lnTo>
                      <a:pt x="146" y="5"/>
                    </a:lnTo>
                    <a:lnTo>
                      <a:pt x="135" y="5"/>
                    </a:lnTo>
                    <a:lnTo>
                      <a:pt x="127" y="8"/>
                    </a:lnTo>
                    <a:lnTo>
                      <a:pt x="119" y="8"/>
                    </a:lnTo>
                    <a:lnTo>
                      <a:pt x="110" y="11"/>
                    </a:lnTo>
                    <a:lnTo>
                      <a:pt x="102" y="13"/>
                    </a:lnTo>
                    <a:lnTo>
                      <a:pt x="94" y="15"/>
                    </a:lnTo>
                    <a:lnTo>
                      <a:pt x="86" y="19"/>
                    </a:lnTo>
                    <a:lnTo>
                      <a:pt x="80" y="21"/>
                    </a:lnTo>
                    <a:lnTo>
                      <a:pt x="72" y="24"/>
                    </a:lnTo>
                    <a:lnTo>
                      <a:pt x="64" y="26"/>
                    </a:lnTo>
                    <a:lnTo>
                      <a:pt x="58" y="28"/>
                    </a:lnTo>
                    <a:lnTo>
                      <a:pt x="50" y="32"/>
                    </a:lnTo>
                    <a:lnTo>
                      <a:pt x="45" y="37"/>
                    </a:lnTo>
                    <a:lnTo>
                      <a:pt x="39" y="39"/>
                    </a:lnTo>
                    <a:lnTo>
                      <a:pt x="33" y="42"/>
                    </a:lnTo>
                    <a:lnTo>
                      <a:pt x="27" y="47"/>
                    </a:lnTo>
                    <a:lnTo>
                      <a:pt x="25" y="50"/>
                    </a:lnTo>
                    <a:lnTo>
                      <a:pt x="19" y="55"/>
                    </a:lnTo>
                    <a:lnTo>
                      <a:pt x="17" y="58"/>
                    </a:lnTo>
                    <a:lnTo>
                      <a:pt x="14" y="64"/>
                    </a:lnTo>
                    <a:lnTo>
                      <a:pt x="11" y="66"/>
                    </a:lnTo>
                    <a:lnTo>
                      <a:pt x="8" y="71"/>
                    </a:lnTo>
                    <a:lnTo>
                      <a:pt x="6" y="73"/>
                    </a:lnTo>
                    <a:lnTo>
                      <a:pt x="3" y="79"/>
                    </a:lnTo>
                    <a:lnTo>
                      <a:pt x="3" y="84"/>
                    </a:lnTo>
                    <a:lnTo>
                      <a:pt x="3" y="90"/>
                    </a:lnTo>
                    <a:lnTo>
                      <a:pt x="0" y="92"/>
                    </a:lnTo>
                    <a:lnTo>
                      <a:pt x="0" y="87"/>
                    </a:lnTo>
                    <a:lnTo>
                      <a:pt x="0" y="84"/>
                    </a:lnTo>
                    <a:lnTo>
                      <a:pt x="3" y="79"/>
                    </a:lnTo>
                    <a:lnTo>
                      <a:pt x="3" y="73"/>
                    </a:lnTo>
                    <a:lnTo>
                      <a:pt x="6" y="71"/>
                    </a:lnTo>
                    <a:lnTo>
                      <a:pt x="8" y="66"/>
                    </a:lnTo>
                    <a:lnTo>
                      <a:pt x="11" y="60"/>
                    </a:lnTo>
                    <a:lnTo>
                      <a:pt x="14" y="58"/>
                    </a:lnTo>
                    <a:lnTo>
                      <a:pt x="19" y="53"/>
                    </a:lnTo>
                    <a:lnTo>
                      <a:pt x="23" y="50"/>
                    </a:lnTo>
                    <a:lnTo>
                      <a:pt x="27" y="45"/>
                    </a:lnTo>
                    <a:lnTo>
                      <a:pt x="33" y="42"/>
                    </a:lnTo>
                    <a:lnTo>
                      <a:pt x="39" y="37"/>
                    </a:lnTo>
                    <a:lnTo>
                      <a:pt x="45" y="34"/>
                    </a:lnTo>
                    <a:lnTo>
                      <a:pt x="50" y="32"/>
                    </a:lnTo>
                    <a:lnTo>
                      <a:pt x="58" y="26"/>
                    </a:lnTo>
                    <a:lnTo>
                      <a:pt x="64" y="24"/>
                    </a:lnTo>
                    <a:lnTo>
                      <a:pt x="72" y="21"/>
                    </a:lnTo>
                    <a:lnTo>
                      <a:pt x="78" y="19"/>
                    </a:lnTo>
                    <a:lnTo>
                      <a:pt x="86" y="15"/>
                    </a:lnTo>
                    <a:lnTo>
                      <a:pt x="94" y="13"/>
                    </a:lnTo>
                    <a:lnTo>
                      <a:pt x="102" y="11"/>
                    </a:lnTo>
                    <a:lnTo>
                      <a:pt x="110" y="8"/>
                    </a:lnTo>
                    <a:lnTo>
                      <a:pt x="119" y="8"/>
                    </a:lnTo>
                    <a:lnTo>
                      <a:pt x="127" y="5"/>
                    </a:lnTo>
                    <a:lnTo>
                      <a:pt x="135" y="5"/>
                    </a:lnTo>
                    <a:lnTo>
                      <a:pt x="146" y="2"/>
                    </a:lnTo>
                    <a:lnTo>
                      <a:pt x="154" y="2"/>
                    </a:lnTo>
                    <a:lnTo>
                      <a:pt x="162" y="0"/>
                    </a:lnTo>
                    <a:lnTo>
                      <a:pt x="174" y="0"/>
                    </a:lnTo>
                    <a:lnTo>
                      <a:pt x="182" y="0"/>
                    </a:lnTo>
                    <a:lnTo>
                      <a:pt x="192" y="0"/>
                    </a:lnTo>
                    <a:lnTo>
                      <a:pt x="192" y="2"/>
                    </a:lnTo>
                  </a:path>
                </a:pathLst>
              </a:custGeom>
              <a:solidFill>
                <a:srgbClr val="000000"/>
              </a:solidFill>
              <a:ln w="12700" cap="rnd">
                <a:solidFill>
                  <a:schemeClr val="tx2"/>
                </a:solidFill>
                <a:round/>
                <a:headEnd/>
                <a:tailEnd/>
              </a:ln>
            </p:spPr>
            <p:txBody>
              <a:bodyPr/>
              <a:lstStyle/>
              <a:p>
                <a:endParaRPr lang="fr-FR"/>
              </a:p>
            </p:txBody>
          </p:sp>
          <p:sp>
            <p:nvSpPr>
              <p:cNvPr id="55396" name="Freeform 172"/>
              <p:cNvSpPr>
                <a:spLocks/>
              </p:cNvSpPr>
              <p:nvPr/>
            </p:nvSpPr>
            <p:spPr bwMode="auto">
              <a:xfrm>
                <a:off x="3834" y="2080"/>
                <a:ext cx="196" cy="93"/>
              </a:xfrm>
              <a:custGeom>
                <a:avLst/>
                <a:gdLst>
                  <a:gd name="T0" fmla="*/ 192 w 196"/>
                  <a:gd name="T1" fmla="*/ 90 h 93"/>
                  <a:gd name="T2" fmla="*/ 189 w 196"/>
                  <a:gd name="T3" fmla="*/ 79 h 93"/>
                  <a:gd name="T4" fmla="*/ 187 w 196"/>
                  <a:gd name="T5" fmla="*/ 71 h 93"/>
                  <a:gd name="T6" fmla="*/ 181 w 196"/>
                  <a:gd name="T7" fmla="*/ 64 h 93"/>
                  <a:gd name="T8" fmla="*/ 173 w 196"/>
                  <a:gd name="T9" fmla="*/ 55 h 93"/>
                  <a:gd name="T10" fmla="*/ 164 w 196"/>
                  <a:gd name="T11" fmla="*/ 47 h 93"/>
                  <a:gd name="T12" fmla="*/ 154 w 196"/>
                  <a:gd name="T13" fmla="*/ 39 h 93"/>
                  <a:gd name="T14" fmla="*/ 143 w 196"/>
                  <a:gd name="T15" fmla="*/ 32 h 93"/>
                  <a:gd name="T16" fmla="*/ 129 w 196"/>
                  <a:gd name="T17" fmla="*/ 26 h 93"/>
                  <a:gd name="T18" fmla="*/ 115 w 196"/>
                  <a:gd name="T19" fmla="*/ 21 h 93"/>
                  <a:gd name="T20" fmla="*/ 99 w 196"/>
                  <a:gd name="T21" fmla="*/ 15 h 93"/>
                  <a:gd name="T22" fmla="*/ 82 w 196"/>
                  <a:gd name="T23" fmla="*/ 11 h 93"/>
                  <a:gd name="T24" fmla="*/ 66 w 196"/>
                  <a:gd name="T25" fmla="*/ 8 h 93"/>
                  <a:gd name="T26" fmla="*/ 47 w 196"/>
                  <a:gd name="T27" fmla="*/ 5 h 93"/>
                  <a:gd name="T28" fmla="*/ 31 w 196"/>
                  <a:gd name="T29" fmla="*/ 2 h 93"/>
                  <a:gd name="T30" fmla="*/ 11 w 196"/>
                  <a:gd name="T31" fmla="*/ 2 h 93"/>
                  <a:gd name="T32" fmla="*/ 0 w 196"/>
                  <a:gd name="T33" fmla="*/ 0 h 93"/>
                  <a:gd name="T34" fmla="*/ 19 w 196"/>
                  <a:gd name="T35" fmla="*/ 0 h 93"/>
                  <a:gd name="T36" fmla="*/ 39 w 196"/>
                  <a:gd name="T37" fmla="*/ 2 h 93"/>
                  <a:gd name="T38" fmla="*/ 58 w 196"/>
                  <a:gd name="T39" fmla="*/ 5 h 93"/>
                  <a:gd name="T40" fmla="*/ 74 w 196"/>
                  <a:gd name="T41" fmla="*/ 8 h 93"/>
                  <a:gd name="T42" fmla="*/ 91 w 196"/>
                  <a:gd name="T43" fmla="*/ 11 h 93"/>
                  <a:gd name="T44" fmla="*/ 107 w 196"/>
                  <a:gd name="T45" fmla="*/ 15 h 93"/>
                  <a:gd name="T46" fmla="*/ 123 w 196"/>
                  <a:gd name="T47" fmla="*/ 21 h 93"/>
                  <a:gd name="T48" fmla="*/ 137 w 196"/>
                  <a:gd name="T49" fmla="*/ 26 h 93"/>
                  <a:gd name="T50" fmla="*/ 148 w 196"/>
                  <a:gd name="T51" fmla="*/ 34 h 93"/>
                  <a:gd name="T52" fmla="*/ 160 w 196"/>
                  <a:gd name="T53" fmla="*/ 42 h 93"/>
                  <a:gd name="T54" fmla="*/ 170 w 196"/>
                  <a:gd name="T55" fmla="*/ 50 h 93"/>
                  <a:gd name="T56" fmla="*/ 178 w 196"/>
                  <a:gd name="T57" fmla="*/ 58 h 93"/>
                  <a:gd name="T58" fmla="*/ 184 w 196"/>
                  <a:gd name="T59" fmla="*/ 66 h 93"/>
                  <a:gd name="T60" fmla="*/ 189 w 196"/>
                  <a:gd name="T61" fmla="*/ 73 h 93"/>
                  <a:gd name="T62" fmla="*/ 192 w 196"/>
                  <a:gd name="T63" fmla="*/ 84 h 93"/>
                  <a:gd name="T64" fmla="*/ 195 w 196"/>
                  <a:gd name="T65" fmla="*/ 9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3"/>
                  <a:gd name="T101" fmla="*/ 196 w 19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3">
                    <a:moveTo>
                      <a:pt x="192" y="92"/>
                    </a:moveTo>
                    <a:lnTo>
                      <a:pt x="192" y="90"/>
                    </a:lnTo>
                    <a:lnTo>
                      <a:pt x="189" y="84"/>
                    </a:lnTo>
                    <a:lnTo>
                      <a:pt x="189" y="79"/>
                    </a:lnTo>
                    <a:lnTo>
                      <a:pt x="187" y="73"/>
                    </a:lnTo>
                    <a:lnTo>
                      <a:pt x="187" y="71"/>
                    </a:lnTo>
                    <a:lnTo>
                      <a:pt x="184" y="66"/>
                    </a:lnTo>
                    <a:lnTo>
                      <a:pt x="181" y="64"/>
                    </a:lnTo>
                    <a:lnTo>
                      <a:pt x="176" y="58"/>
                    </a:lnTo>
                    <a:lnTo>
                      <a:pt x="173" y="55"/>
                    </a:lnTo>
                    <a:lnTo>
                      <a:pt x="170" y="50"/>
                    </a:lnTo>
                    <a:lnTo>
                      <a:pt x="164" y="47"/>
                    </a:lnTo>
                    <a:lnTo>
                      <a:pt x="160" y="42"/>
                    </a:lnTo>
                    <a:lnTo>
                      <a:pt x="154" y="39"/>
                    </a:lnTo>
                    <a:lnTo>
                      <a:pt x="148" y="37"/>
                    </a:lnTo>
                    <a:lnTo>
                      <a:pt x="143" y="32"/>
                    </a:lnTo>
                    <a:lnTo>
                      <a:pt x="137" y="28"/>
                    </a:lnTo>
                    <a:lnTo>
                      <a:pt x="129" y="26"/>
                    </a:lnTo>
                    <a:lnTo>
                      <a:pt x="121" y="24"/>
                    </a:lnTo>
                    <a:lnTo>
                      <a:pt x="115" y="21"/>
                    </a:lnTo>
                    <a:lnTo>
                      <a:pt x="107" y="19"/>
                    </a:lnTo>
                    <a:lnTo>
                      <a:pt x="99" y="15"/>
                    </a:lnTo>
                    <a:lnTo>
                      <a:pt x="91" y="13"/>
                    </a:lnTo>
                    <a:lnTo>
                      <a:pt x="82" y="11"/>
                    </a:lnTo>
                    <a:lnTo>
                      <a:pt x="74" y="8"/>
                    </a:lnTo>
                    <a:lnTo>
                      <a:pt x="66" y="8"/>
                    </a:lnTo>
                    <a:lnTo>
                      <a:pt x="58" y="5"/>
                    </a:lnTo>
                    <a:lnTo>
                      <a:pt x="47" y="5"/>
                    </a:lnTo>
                    <a:lnTo>
                      <a:pt x="39" y="5"/>
                    </a:lnTo>
                    <a:lnTo>
                      <a:pt x="31" y="2"/>
                    </a:lnTo>
                    <a:lnTo>
                      <a:pt x="19" y="2"/>
                    </a:lnTo>
                    <a:lnTo>
                      <a:pt x="11" y="2"/>
                    </a:lnTo>
                    <a:lnTo>
                      <a:pt x="0" y="2"/>
                    </a:lnTo>
                    <a:lnTo>
                      <a:pt x="0" y="0"/>
                    </a:lnTo>
                    <a:lnTo>
                      <a:pt x="11" y="0"/>
                    </a:lnTo>
                    <a:lnTo>
                      <a:pt x="19" y="0"/>
                    </a:lnTo>
                    <a:lnTo>
                      <a:pt x="31" y="0"/>
                    </a:lnTo>
                    <a:lnTo>
                      <a:pt x="39" y="2"/>
                    </a:lnTo>
                    <a:lnTo>
                      <a:pt x="50" y="2"/>
                    </a:lnTo>
                    <a:lnTo>
                      <a:pt x="58" y="5"/>
                    </a:lnTo>
                    <a:lnTo>
                      <a:pt x="66" y="5"/>
                    </a:lnTo>
                    <a:lnTo>
                      <a:pt x="74" y="8"/>
                    </a:lnTo>
                    <a:lnTo>
                      <a:pt x="82" y="8"/>
                    </a:lnTo>
                    <a:lnTo>
                      <a:pt x="91" y="11"/>
                    </a:lnTo>
                    <a:lnTo>
                      <a:pt x="99" y="13"/>
                    </a:lnTo>
                    <a:lnTo>
                      <a:pt x="107" y="15"/>
                    </a:lnTo>
                    <a:lnTo>
                      <a:pt x="115" y="19"/>
                    </a:lnTo>
                    <a:lnTo>
                      <a:pt x="123" y="21"/>
                    </a:lnTo>
                    <a:lnTo>
                      <a:pt x="129" y="24"/>
                    </a:lnTo>
                    <a:lnTo>
                      <a:pt x="137" y="26"/>
                    </a:lnTo>
                    <a:lnTo>
                      <a:pt x="143" y="32"/>
                    </a:lnTo>
                    <a:lnTo>
                      <a:pt x="148" y="34"/>
                    </a:lnTo>
                    <a:lnTo>
                      <a:pt x="154" y="37"/>
                    </a:lnTo>
                    <a:lnTo>
                      <a:pt x="160" y="42"/>
                    </a:lnTo>
                    <a:lnTo>
                      <a:pt x="164" y="45"/>
                    </a:lnTo>
                    <a:lnTo>
                      <a:pt x="170" y="50"/>
                    </a:lnTo>
                    <a:lnTo>
                      <a:pt x="173" y="53"/>
                    </a:lnTo>
                    <a:lnTo>
                      <a:pt x="178" y="58"/>
                    </a:lnTo>
                    <a:lnTo>
                      <a:pt x="181" y="60"/>
                    </a:lnTo>
                    <a:lnTo>
                      <a:pt x="184" y="66"/>
                    </a:lnTo>
                    <a:lnTo>
                      <a:pt x="187" y="71"/>
                    </a:lnTo>
                    <a:lnTo>
                      <a:pt x="189" y="73"/>
                    </a:lnTo>
                    <a:lnTo>
                      <a:pt x="192" y="79"/>
                    </a:lnTo>
                    <a:lnTo>
                      <a:pt x="192" y="84"/>
                    </a:lnTo>
                    <a:lnTo>
                      <a:pt x="195" y="87"/>
                    </a:lnTo>
                    <a:lnTo>
                      <a:pt x="195" y="92"/>
                    </a:lnTo>
                    <a:lnTo>
                      <a:pt x="192" y="92"/>
                    </a:lnTo>
                  </a:path>
                </a:pathLst>
              </a:custGeom>
              <a:solidFill>
                <a:srgbClr val="000000"/>
              </a:solidFill>
              <a:ln w="12700" cap="rnd">
                <a:solidFill>
                  <a:schemeClr val="tx2"/>
                </a:solidFill>
                <a:round/>
                <a:headEnd/>
                <a:tailEnd/>
              </a:ln>
            </p:spPr>
            <p:txBody>
              <a:bodyPr/>
              <a:lstStyle/>
              <a:p>
                <a:endParaRPr lang="fr-FR"/>
              </a:p>
            </p:txBody>
          </p:sp>
          <p:sp>
            <p:nvSpPr>
              <p:cNvPr id="55397" name="Freeform 173"/>
              <p:cNvSpPr>
                <a:spLocks/>
              </p:cNvSpPr>
              <p:nvPr/>
            </p:nvSpPr>
            <p:spPr bwMode="auto">
              <a:xfrm>
                <a:off x="3834" y="2181"/>
                <a:ext cx="196" cy="90"/>
              </a:xfrm>
              <a:custGeom>
                <a:avLst/>
                <a:gdLst>
                  <a:gd name="T0" fmla="*/ 11 w 196"/>
                  <a:gd name="T1" fmla="*/ 89 h 90"/>
                  <a:gd name="T2" fmla="*/ 31 w 196"/>
                  <a:gd name="T3" fmla="*/ 86 h 90"/>
                  <a:gd name="T4" fmla="*/ 47 w 196"/>
                  <a:gd name="T5" fmla="*/ 86 h 90"/>
                  <a:gd name="T6" fmla="*/ 66 w 196"/>
                  <a:gd name="T7" fmla="*/ 84 h 90"/>
                  <a:gd name="T8" fmla="*/ 82 w 196"/>
                  <a:gd name="T9" fmla="*/ 78 h 90"/>
                  <a:gd name="T10" fmla="*/ 99 w 196"/>
                  <a:gd name="T11" fmla="*/ 76 h 90"/>
                  <a:gd name="T12" fmla="*/ 115 w 196"/>
                  <a:gd name="T13" fmla="*/ 71 h 90"/>
                  <a:gd name="T14" fmla="*/ 129 w 196"/>
                  <a:gd name="T15" fmla="*/ 65 h 90"/>
                  <a:gd name="T16" fmla="*/ 143 w 196"/>
                  <a:gd name="T17" fmla="*/ 60 h 90"/>
                  <a:gd name="T18" fmla="*/ 154 w 196"/>
                  <a:gd name="T19" fmla="*/ 54 h 90"/>
                  <a:gd name="T20" fmla="*/ 164 w 196"/>
                  <a:gd name="T21" fmla="*/ 47 h 90"/>
                  <a:gd name="T22" fmla="*/ 173 w 196"/>
                  <a:gd name="T23" fmla="*/ 39 h 90"/>
                  <a:gd name="T24" fmla="*/ 181 w 196"/>
                  <a:gd name="T25" fmla="*/ 31 h 90"/>
                  <a:gd name="T26" fmla="*/ 187 w 196"/>
                  <a:gd name="T27" fmla="*/ 24 h 90"/>
                  <a:gd name="T28" fmla="*/ 189 w 196"/>
                  <a:gd name="T29" fmla="*/ 15 h 90"/>
                  <a:gd name="T30" fmla="*/ 192 w 196"/>
                  <a:gd name="T31" fmla="*/ 5 h 90"/>
                  <a:gd name="T32" fmla="*/ 195 w 196"/>
                  <a:gd name="T33" fmla="*/ 0 h 90"/>
                  <a:gd name="T34" fmla="*/ 192 w 196"/>
                  <a:gd name="T35" fmla="*/ 11 h 90"/>
                  <a:gd name="T36" fmla="*/ 189 w 196"/>
                  <a:gd name="T37" fmla="*/ 21 h 90"/>
                  <a:gd name="T38" fmla="*/ 184 w 196"/>
                  <a:gd name="T39" fmla="*/ 28 h 90"/>
                  <a:gd name="T40" fmla="*/ 178 w 196"/>
                  <a:gd name="T41" fmla="*/ 37 h 90"/>
                  <a:gd name="T42" fmla="*/ 170 w 196"/>
                  <a:gd name="T43" fmla="*/ 45 h 90"/>
                  <a:gd name="T44" fmla="*/ 160 w 196"/>
                  <a:gd name="T45" fmla="*/ 52 h 90"/>
                  <a:gd name="T46" fmla="*/ 148 w 196"/>
                  <a:gd name="T47" fmla="*/ 58 h 90"/>
                  <a:gd name="T48" fmla="*/ 137 w 196"/>
                  <a:gd name="T49" fmla="*/ 65 h 90"/>
                  <a:gd name="T50" fmla="*/ 123 w 196"/>
                  <a:gd name="T51" fmla="*/ 71 h 90"/>
                  <a:gd name="T52" fmla="*/ 107 w 196"/>
                  <a:gd name="T53" fmla="*/ 76 h 90"/>
                  <a:gd name="T54" fmla="*/ 91 w 196"/>
                  <a:gd name="T55" fmla="*/ 78 h 90"/>
                  <a:gd name="T56" fmla="*/ 74 w 196"/>
                  <a:gd name="T57" fmla="*/ 84 h 90"/>
                  <a:gd name="T58" fmla="*/ 58 w 196"/>
                  <a:gd name="T59" fmla="*/ 86 h 90"/>
                  <a:gd name="T60" fmla="*/ 39 w 196"/>
                  <a:gd name="T61" fmla="*/ 89 h 90"/>
                  <a:gd name="T62" fmla="*/ 19 w 196"/>
                  <a:gd name="T63" fmla="*/ 89 h 90"/>
                  <a:gd name="T64" fmla="*/ 0 w 196"/>
                  <a:gd name="T65" fmla="*/ 89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90"/>
                  <a:gd name="T101" fmla="*/ 196 w 196"/>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90">
                    <a:moveTo>
                      <a:pt x="0" y="89"/>
                    </a:moveTo>
                    <a:lnTo>
                      <a:pt x="11" y="89"/>
                    </a:lnTo>
                    <a:lnTo>
                      <a:pt x="19" y="89"/>
                    </a:lnTo>
                    <a:lnTo>
                      <a:pt x="31" y="86"/>
                    </a:lnTo>
                    <a:lnTo>
                      <a:pt x="39" y="86"/>
                    </a:lnTo>
                    <a:lnTo>
                      <a:pt x="47" y="86"/>
                    </a:lnTo>
                    <a:lnTo>
                      <a:pt x="58" y="84"/>
                    </a:lnTo>
                    <a:lnTo>
                      <a:pt x="66" y="84"/>
                    </a:lnTo>
                    <a:lnTo>
                      <a:pt x="74" y="80"/>
                    </a:lnTo>
                    <a:lnTo>
                      <a:pt x="82" y="78"/>
                    </a:lnTo>
                    <a:lnTo>
                      <a:pt x="91" y="78"/>
                    </a:lnTo>
                    <a:lnTo>
                      <a:pt x="99" y="76"/>
                    </a:lnTo>
                    <a:lnTo>
                      <a:pt x="107" y="73"/>
                    </a:lnTo>
                    <a:lnTo>
                      <a:pt x="115" y="71"/>
                    </a:lnTo>
                    <a:lnTo>
                      <a:pt x="121" y="67"/>
                    </a:lnTo>
                    <a:lnTo>
                      <a:pt x="129" y="65"/>
                    </a:lnTo>
                    <a:lnTo>
                      <a:pt x="137" y="63"/>
                    </a:lnTo>
                    <a:lnTo>
                      <a:pt x="143" y="60"/>
                    </a:lnTo>
                    <a:lnTo>
                      <a:pt x="148" y="58"/>
                    </a:lnTo>
                    <a:lnTo>
                      <a:pt x="154" y="54"/>
                    </a:lnTo>
                    <a:lnTo>
                      <a:pt x="160" y="50"/>
                    </a:lnTo>
                    <a:lnTo>
                      <a:pt x="164" y="47"/>
                    </a:lnTo>
                    <a:lnTo>
                      <a:pt x="170" y="41"/>
                    </a:lnTo>
                    <a:lnTo>
                      <a:pt x="173" y="39"/>
                    </a:lnTo>
                    <a:lnTo>
                      <a:pt x="176" y="37"/>
                    </a:lnTo>
                    <a:lnTo>
                      <a:pt x="181" y="31"/>
                    </a:lnTo>
                    <a:lnTo>
                      <a:pt x="184" y="26"/>
                    </a:lnTo>
                    <a:lnTo>
                      <a:pt x="187" y="24"/>
                    </a:lnTo>
                    <a:lnTo>
                      <a:pt x="187" y="18"/>
                    </a:lnTo>
                    <a:lnTo>
                      <a:pt x="189" y="15"/>
                    </a:lnTo>
                    <a:lnTo>
                      <a:pt x="189" y="11"/>
                    </a:lnTo>
                    <a:lnTo>
                      <a:pt x="192" y="5"/>
                    </a:lnTo>
                    <a:lnTo>
                      <a:pt x="192" y="0"/>
                    </a:lnTo>
                    <a:lnTo>
                      <a:pt x="195" y="0"/>
                    </a:lnTo>
                    <a:lnTo>
                      <a:pt x="195" y="5"/>
                    </a:lnTo>
                    <a:lnTo>
                      <a:pt x="192" y="11"/>
                    </a:lnTo>
                    <a:lnTo>
                      <a:pt x="192" y="15"/>
                    </a:lnTo>
                    <a:lnTo>
                      <a:pt x="189" y="21"/>
                    </a:lnTo>
                    <a:lnTo>
                      <a:pt x="187" y="24"/>
                    </a:lnTo>
                    <a:lnTo>
                      <a:pt x="184" y="28"/>
                    </a:lnTo>
                    <a:lnTo>
                      <a:pt x="181" y="31"/>
                    </a:lnTo>
                    <a:lnTo>
                      <a:pt x="178" y="37"/>
                    </a:lnTo>
                    <a:lnTo>
                      <a:pt x="173" y="41"/>
                    </a:lnTo>
                    <a:lnTo>
                      <a:pt x="170" y="45"/>
                    </a:lnTo>
                    <a:lnTo>
                      <a:pt x="164" y="47"/>
                    </a:lnTo>
                    <a:lnTo>
                      <a:pt x="160" y="52"/>
                    </a:lnTo>
                    <a:lnTo>
                      <a:pt x="154" y="54"/>
                    </a:lnTo>
                    <a:lnTo>
                      <a:pt x="148" y="58"/>
                    </a:lnTo>
                    <a:lnTo>
                      <a:pt x="143" y="63"/>
                    </a:lnTo>
                    <a:lnTo>
                      <a:pt x="137" y="65"/>
                    </a:lnTo>
                    <a:lnTo>
                      <a:pt x="129" y="67"/>
                    </a:lnTo>
                    <a:lnTo>
                      <a:pt x="123" y="71"/>
                    </a:lnTo>
                    <a:lnTo>
                      <a:pt x="115" y="73"/>
                    </a:lnTo>
                    <a:lnTo>
                      <a:pt x="107" y="76"/>
                    </a:lnTo>
                    <a:lnTo>
                      <a:pt x="99" y="78"/>
                    </a:lnTo>
                    <a:lnTo>
                      <a:pt x="91" y="78"/>
                    </a:lnTo>
                    <a:lnTo>
                      <a:pt x="82" y="80"/>
                    </a:lnTo>
                    <a:lnTo>
                      <a:pt x="74" y="84"/>
                    </a:lnTo>
                    <a:lnTo>
                      <a:pt x="66" y="86"/>
                    </a:lnTo>
                    <a:lnTo>
                      <a:pt x="58" y="86"/>
                    </a:lnTo>
                    <a:lnTo>
                      <a:pt x="50" y="89"/>
                    </a:lnTo>
                    <a:lnTo>
                      <a:pt x="39" y="89"/>
                    </a:lnTo>
                    <a:lnTo>
                      <a:pt x="31" y="89"/>
                    </a:lnTo>
                    <a:lnTo>
                      <a:pt x="19" y="89"/>
                    </a:lnTo>
                    <a:lnTo>
                      <a:pt x="11" y="89"/>
                    </a:lnTo>
                    <a:lnTo>
                      <a:pt x="0" y="89"/>
                    </a:lnTo>
                  </a:path>
                </a:pathLst>
              </a:custGeom>
              <a:solidFill>
                <a:srgbClr val="000000"/>
              </a:solidFill>
              <a:ln w="12700" cap="rnd">
                <a:solidFill>
                  <a:schemeClr val="tx2"/>
                </a:solidFill>
                <a:round/>
                <a:headEnd/>
                <a:tailEnd/>
              </a:ln>
            </p:spPr>
            <p:txBody>
              <a:bodyPr/>
              <a:lstStyle/>
              <a:p>
                <a:endParaRPr lang="fr-FR"/>
              </a:p>
            </p:txBody>
          </p:sp>
          <p:sp>
            <p:nvSpPr>
              <p:cNvPr id="55398" name="Freeform 174"/>
              <p:cNvSpPr>
                <a:spLocks/>
              </p:cNvSpPr>
              <p:nvPr/>
            </p:nvSpPr>
            <p:spPr bwMode="auto">
              <a:xfrm>
                <a:off x="3624" y="2187"/>
                <a:ext cx="415" cy="161"/>
              </a:xfrm>
              <a:custGeom>
                <a:avLst/>
                <a:gdLst>
                  <a:gd name="T0" fmla="*/ 412 w 415"/>
                  <a:gd name="T1" fmla="*/ 30 h 161"/>
                  <a:gd name="T2" fmla="*/ 414 w 415"/>
                  <a:gd name="T3" fmla="*/ 16 h 161"/>
                  <a:gd name="T4" fmla="*/ 412 w 415"/>
                  <a:gd name="T5" fmla="*/ 10 h 161"/>
                  <a:gd name="T6" fmla="*/ 406 w 415"/>
                  <a:gd name="T7" fmla="*/ 27 h 161"/>
                  <a:gd name="T8" fmla="*/ 392 w 415"/>
                  <a:gd name="T9" fmla="*/ 41 h 161"/>
                  <a:gd name="T10" fmla="*/ 374 w 415"/>
                  <a:gd name="T11" fmla="*/ 54 h 161"/>
                  <a:gd name="T12" fmla="*/ 352 w 415"/>
                  <a:gd name="T13" fmla="*/ 68 h 161"/>
                  <a:gd name="T14" fmla="*/ 330 w 415"/>
                  <a:gd name="T15" fmla="*/ 78 h 161"/>
                  <a:gd name="T16" fmla="*/ 315 w 415"/>
                  <a:gd name="T17" fmla="*/ 84 h 161"/>
                  <a:gd name="T18" fmla="*/ 296 w 415"/>
                  <a:gd name="T19" fmla="*/ 87 h 161"/>
                  <a:gd name="T20" fmla="*/ 279 w 415"/>
                  <a:gd name="T21" fmla="*/ 92 h 161"/>
                  <a:gd name="T22" fmla="*/ 259 w 415"/>
                  <a:gd name="T23" fmla="*/ 95 h 161"/>
                  <a:gd name="T24" fmla="*/ 237 w 415"/>
                  <a:gd name="T25" fmla="*/ 98 h 161"/>
                  <a:gd name="T26" fmla="*/ 215 w 415"/>
                  <a:gd name="T27" fmla="*/ 98 h 161"/>
                  <a:gd name="T28" fmla="*/ 191 w 415"/>
                  <a:gd name="T29" fmla="*/ 98 h 161"/>
                  <a:gd name="T30" fmla="*/ 172 w 415"/>
                  <a:gd name="T31" fmla="*/ 98 h 161"/>
                  <a:gd name="T32" fmla="*/ 149 w 415"/>
                  <a:gd name="T33" fmla="*/ 95 h 161"/>
                  <a:gd name="T34" fmla="*/ 130 w 415"/>
                  <a:gd name="T35" fmla="*/ 90 h 161"/>
                  <a:gd name="T36" fmla="*/ 107 w 415"/>
                  <a:gd name="T37" fmla="*/ 87 h 161"/>
                  <a:gd name="T38" fmla="*/ 79 w 415"/>
                  <a:gd name="T39" fmla="*/ 76 h 161"/>
                  <a:gd name="T40" fmla="*/ 50 w 415"/>
                  <a:gd name="T41" fmla="*/ 62 h 161"/>
                  <a:gd name="T42" fmla="*/ 22 w 415"/>
                  <a:gd name="T43" fmla="*/ 43 h 161"/>
                  <a:gd name="T44" fmla="*/ 2 w 415"/>
                  <a:gd name="T45" fmla="*/ 19 h 161"/>
                  <a:gd name="T46" fmla="*/ 0 w 415"/>
                  <a:gd name="T47" fmla="*/ 16 h 161"/>
                  <a:gd name="T48" fmla="*/ 0 w 415"/>
                  <a:gd name="T49" fmla="*/ 27 h 161"/>
                  <a:gd name="T50" fmla="*/ 26 w 415"/>
                  <a:gd name="T51" fmla="*/ 98 h 161"/>
                  <a:gd name="T52" fmla="*/ 36 w 415"/>
                  <a:gd name="T53" fmla="*/ 111 h 161"/>
                  <a:gd name="T54" fmla="*/ 50 w 415"/>
                  <a:gd name="T55" fmla="*/ 119 h 161"/>
                  <a:gd name="T56" fmla="*/ 65 w 415"/>
                  <a:gd name="T57" fmla="*/ 130 h 161"/>
                  <a:gd name="T58" fmla="*/ 82 w 415"/>
                  <a:gd name="T59" fmla="*/ 138 h 161"/>
                  <a:gd name="T60" fmla="*/ 102 w 415"/>
                  <a:gd name="T61" fmla="*/ 144 h 161"/>
                  <a:gd name="T62" fmla="*/ 118 w 415"/>
                  <a:gd name="T63" fmla="*/ 150 h 161"/>
                  <a:gd name="T64" fmla="*/ 138 w 415"/>
                  <a:gd name="T65" fmla="*/ 152 h 161"/>
                  <a:gd name="T66" fmla="*/ 158 w 415"/>
                  <a:gd name="T67" fmla="*/ 154 h 161"/>
                  <a:gd name="T68" fmla="*/ 175 w 415"/>
                  <a:gd name="T69" fmla="*/ 158 h 161"/>
                  <a:gd name="T70" fmla="*/ 195 w 415"/>
                  <a:gd name="T71" fmla="*/ 160 h 161"/>
                  <a:gd name="T72" fmla="*/ 211 w 415"/>
                  <a:gd name="T73" fmla="*/ 160 h 161"/>
                  <a:gd name="T74" fmla="*/ 231 w 415"/>
                  <a:gd name="T75" fmla="*/ 160 h 161"/>
                  <a:gd name="T76" fmla="*/ 251 w 415"/>
                  <a:gd name="T77" fmla="*/ 158 h 161"/>
                  <a:gd name="T78" fmla="*/ 271 w 415"/>
                  <a:gd name="T79" fmla="*/ 154 h 161"/>
                  <a:gd name="T80" fmla="*/ 290 w 415"/>
                  <a:gd name="T81" fmla="*/ 150 h 161"/>
                  <a:gd name="T82" fmla="*/ 310 w 415"/>
                  <a:gd name="T83" fmla="*/ 144 h 161"/>
                  <a:gd name="T84" fmla="*/ 330 w 415"/>
                  <a:gd name="T85" fmla="*/ 138 h 161"/>
                  <a:gd name="T86" fmla="*/ 346 w 415"/>
                  <a:gd name="T87" fmla="*/ 130 h 161"/>
                  <a:gd name="T88" fmla="*/ 364 w 415"/>
                  <a:gd name="T89" fmla="*/ 119 h 161"/>
                  <a:gd name="T90" fmla="*/ 378 w 415"/>
                  <a:gd name="T91" fmla="*/ 109 h 161"/>
                  <a:gd name="T92" fmla="*/ 388 w 415"/>
                  <a:gd name="T93" fmla="*/ 95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161"/>
                  <a:gd name="T143" fmla="*/ 415 w 415"/>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161">
                    <a:moveTo>
                      <a:pt x="388" y="95"/>
                    </a:moveTo>
                    <a:lnTo>
                      <a:pt x="412" y="33"/>
                    </a:lnTo>
                    <a:lnTo>
                      <a:pt x="412" y="30"/>
                    </a:lnTo>
                    <a:lnTo>
                      <a:pt x="414" y="24"/>
                    </a:lnTo>
                    <a:lnTo>
                      <a:pt x="414" y="22"/>
                    </a:lnTo>
                    <a:lnTo>
                      <a:pt x="414" y="16"/>
                    </a:lnTo>
                    <a:lnTo>
                      <a:pt x="414" y="0"/>
                    </a:lnTo>
                    <a:lnTo>
                      <a:pt x="412" y="6"/>
                    </a:lnTo>
                    <a:lnTo>
                      <a:pt x="412" y="10"/>
                    </a:lnTo>
                    <a:lnTo>
                      <a:pt x="408" y="16"/>
                    </a:lnTo>
                    <a:lnTo>
                      <a:pt x="408" y="22"/>
                    </a:lnTo>
                    <a:lnTo>
                      <a:pt x="406" y="27"/>
                    </a:lnTo>
                    <a:lnTo>
                      <a:pt x="400" y="33"/>
                    </a:lnTo>
                    <a:lnTo>
                      <a:pt x="398" y="37"/>
                    </a:lnTo>
                    <a:lnTo>
                      <a:pt x="392" y="41"/>
                    </a:lnTo>
                    <a:lnTo>
                      <a:pt x="386" y="47"/>
                    </a:lnTo>
                    <a:lnTo>
                      <a:pt x="380" y="51"/>
                    </a:lnTo>
                    <a:lnTo>
                      <a:pt x="374" y="54"/>
                    </a:lnTo>
                    <a:lnTo>
                      <a:pt x="369" y="60"/>
                    </a:lnTo>
                    <a:lnTo>
                      <a:pt x="360" y="65"/>
                    </a:lnTo>
                    <a:lnTo>
                      <a:pt x="352" y="68"/>
                    </a:lnTo>
                    <a:lnTo>
                      <a:pt x="344" y="70"/>
                    </a:lnTo>
                    <a:lnTo>
                      <a:pt x="335" y="76"/>
                    </a:lnTo>
                    <a:lnTo>
                      <a:pt x="330" y="78"/>
                    </a:lnTo>
                    <a:lnTo>
                      <a:pt x="324" y="78"/>
                    </a:lnTo>
                    <a:lnTo>
                      <a:pt x="318" y="82"/>
                    </a:lnTo>
                    <a:lnTo>
                      <a:pt x="315" y="84"/>
                    </a:lnTo>
                    <a:lnTo>
                      <a:pt x="310" y="84"/>
                    </a:lnTo>
                    <a:lnTo>
                      <a:pt x="304" y="87"/>
                    </a:lnTo>
                    <a:lnTo>
                      <a:pt x="296" y="87"/>
                    </a:lnTo>
                    <a:lnTo>
                      <a:pt x="290" y="90"/>
                    </a:lnTo>
                    <a:lnTo>
                      <a:pt x="285" y="90"/>
                    </a:lnTo>
                    <a:lnTo>
                      <a:pt x="279" y="92"/>
                    </a:lnTo>
                    <a:lnTo>
                      <a:pt x="271" y="92"/>
                    </a:lnTo>
                    <a:lnTo>
                      <a:pt x="265" y="92"/>
                    </a:lnTo>
                    <a:lnTo>
                      <a:pt x="259" y="95"/>
                    </a:lnTo>
                    <a:lnTo>
                      <a:pt x="251" y="95"/>
                    </a:lnTo>
                    <a:lnTo>
                      <a:pt x="243" y="95"/>
                    </a:lnTo>
                    <a:lnTo>
                      <a:pt x="237" y="98"/>
                    </a:lnTo>
                    <a:lnTo>
                      <a:pt x="229" y="98"/>
                    </a:lnTo>
                    <a:lnTo>
                      <a:pt x="223" y="98"/>
                    </a:lnTo>
                    <a:lnTo>
                      <a:pt x="215" y="98"/>
                    </a:lnTo>
                    <a:lnTo>
                      <a:pt x="209" y="98"/>
                    </a:lnTo>
                    <a:lnTo>
                      <a:pt x="201" y="98"/>
                    </a:lnTo>
                    <a:lnTo>
                      <a:pt x="191" y="98"/>
                    </a:lnTo>
                    <a:lnTo>
                      <a:pt x="186" y="98"/>
                    </a:lnTo>
                    <a:lnTo>
                      <a:pt x="177" y="98"/>
                    </a:lnTo>
                    <a:lnTo>
                      <a:pt x="172" y="98"/>
                    </a:lnTo>
                    <a:lnTo>
                      <a:pt x="163" y="95"/>
                    </a:lnTo>
                    <a:lnTo>
                      <a:pt x="158" y="95"/>
                    </a:lnTo>
                    <a:lnTo>
                      <a:pt x="149" y="95"/>
                    </a:lnTo>
                    <a:lnTo>
                      <a:pt x="144" y="92"/>
                    </a:lnTo>
                    <a:lnTo>
                      <a:pt x="138" y="92"/>
                    </a:lnTo>
                    <a:lnTo>
                      <a:pt x="130" y="90"/>
                    </a:lnTo>
                    <a:lnTo>
                      <a:pt x="124" y="90"/>
                    </a:lnTo>
                    <a:lnTo>
                      <a:pt x="116" y="87"/>
                    </a:lnTo>
                    <a:lnTo>
                      <a:pt x="107" y="87"/>
                    </a:lnTo>
                    <a:lnTo>
                      <a:pt x="99" y="84"/>
                    </a:lnTo>
                    <a:lnTo>
                      <a:pt x="90" y="82"/>
                    </a:lnTo>
                    <a:lnTo>
                      <a:pt x="79" y="76"/>
                    </a:lnTo>
                    <a:lnTo>
                      <a:pt x="70" y="74"/>
                    </a:lnTo>
                    <a:lnTo>
                      <a:pt x="60" y="68"/>
                    </a:lnTo>
                    <a:lnTo>
                      <a:pt x="50" y="62"/>
                    </a:lnTo>
                    <a:lnTo>
                      <a:pt x="40" y="57"/>
                    </a:lnTo>
                    <a:lnTo>
                      <a:pt x="32" y="51"/>
                    </a:lnTo>
                    <a:lnTo>
                      <a:pt x="22" y="43"/>
                    </a:lnTo>
                    <a:lnTo>
                      <a:pt x="14" y="37"/>
                    </a:lnTo>
                    <a:lnTo>
                      <a:pt x="8" y="27"/>
                    </a:lnTo>
                    <a:lnTo>
                      <a:pt x="2" y="19"/>
                    </a:lnTo>
                    <a:lnTo>
                      <a:pt x="0" y="10"/>
                    </a:lnTo>
                    <a:lnTo>
                      <a:pt x="0" y="0"/>
                    </a:lnTo>
                    <a:lnTo>
                      <a:pt x="0" y="16"/>
                    </a:lnTo>
                    <a:lnTo>
                      <a:pt x="0" y="19"/>
                    </a:lnTo>
                    <a:lnTo>
                      <a:pt x="0" y="24"/>
                    </a:lnTo>
                    <a:lnTo>
                      <a:pt x="0" y="27"/>
                    </a:lnTo>
                    <a:lnTo>
                      <a:pt x="0" y="33"/>
                    </a:lnTo>
                    <a:lnTo>
                      <a:pt x="20" y="95"/>
                    </a:lnTo>
                    <a:lnTo>
                      <a:pt x="26" y="98"/>
                    </a:lnTo>
                    <a:lnTo>
                      <a:pt x="28" y="103"/>
                    </a:lnTo>
                    <a:lnTo>
                      <a:pt x="32" y="106"/>
                    </a:lnTo>
                    <a:lnTo>
                      <a:pt x="36" y="111"/>
                    </a:lnTo>
                    <a:lnTo>
                      <a:pt x="40" y="113"/>
                    </a:lnTo>
                    <a:lnTo>
                      <a:pt x="46" y="117"/>
                    </a:lnTo>
                    <a:lnTo>
                      <a:pt x="50" y="119"/>
                    </a:lnTo>
                    <a:lnTo>
                      <a:pt x="54" y="125"/>
                    </a:lnTo>
                    <a:lnTo>
                      <a:pt x="60" y="127"/>
                    </a:lnTo>
                    <a:lnTo>
                      <a:pt x="65" y="130"/>
                    </a:lnTo>
                    <a:lnTo>
                      <a:pt x="70" y="133"/>
                    </a:lnTo>
                    <a:lnTo>
                      <a:pt x="76" y="136"/>
                    </a:lnTo>
                    <a:lnTo>
                      <a:pt x="82" y="138"/>
                    </a:lnTo>
                    <a:lnTo>
                      <a:pt x="88" y="138"/>
                    </a:lnTo>
                    <a:lnTo>
                      <a:pt x="93" y="141"/>
                    </a:lnTo>
                    <a:lnTo>
                      <a:pt x="102" y="144"/>
                    </a:lnTo>
                    <a:lnTo>
                      <a:pt x="107" y="146"/>
                    </a:lnTo>
                    <a:lnTo>
                      <a:pt x="113" y="146"/>
                    </a:lnTo>
                    <a:lnTo>
                      <a:pt x="118" y="150"/>
                    </a:lnTo>
                    <a:lnTo>
                      <a:pt x="124" y="152"/>
                    </a:lnTo>
                    <a:lnTo>
                      <a:pt x="133" y="152"/>
                    </a:lnTo>
                    <a:lnTo>
                      <a:pt x="138" y="152"/>
                    </a:lnTo>
                    <a:lnTo>
                      <a:pt x="144" y="154"/>
                    </a:lnTo>
                    <a:lnTo>
                      <a:pt x="149" y="154"/>
                    </a:lnTo>
                    <a:lnTo>
                      <a:pt x="158" y="154"/>
                    </a:lnTo>
                    <a:lnTo>
                      <a:pt x="163" y="158"/>
                    </a:lnTo>
                    <a:lnTo>
                      <a:pt x="169" y="158"/>
                    </a:lnTo>
                    <a:lnTo>
                      <a:pt x="175" y="158"/>
                    </a:lnTo>
                    <a:lnTo>
                      <a:pt x="183" y="158"/>
                    </a:lnTo>
                    <a:lnTo>
                      <a:pt x="189" y="160"/>
                    </a:lnTo>
                    <a:lnTo>
                      <a:pt x="195" y="160"/>
                    </a:lnTo>
                    <a:lnTo>
                      <a:pt x="201" y="160"/>
                    </a:lnTo>
                    <a:lnTo>
                      <a:pt x="205" y="160"/>
                    </a:lnTo>
                    <a:lnTo>
                      <a:pt x="211" y="160"/>
                    </a:lnTo>
                    <a:lnTo>
                      <a:pt x="217" y="160"/>
                    </a:lnTo>
                    <a:lnTo>
                      <a:pt x="225" y="160"/>
                    </a:lnTo>
                    <a:lnTo>
                      <a:pt x="231" y="160"/>
                    </a:lnTo>
                    <a:lnTo>
                      <a:pt x="237" y="158"/>
                    </a:lnTo>
                    <a:lnTo>
                      <a:pt x="243" y="158"/>
                    </a:lnTo>
                    <a:lnTo>
                      <a:pt x="251" y="158"/>
                    </a:lnTo>
                    <a:lnTo>
                      <a:pt x="257" y="158"/>
                    </a:lnTo>
                    <a:lnTo>
                      <a:pt x="262" y="154"/>
                    </a:lnTo>
                    <a:lnTo>
                      <a:pt x="271" y="154"/>
                    </a:lnTo>
                    <a:lnTo>
                      <a:pt x="276" y="152"/>
                    </a:lnTo>
                    <a:lnTo>
                      <a:pt x="281" y="152"/>
                    </a:lnTo>
                    <a:lnTo>
                      <a:pt x="290" y="150"/>
                    </a:lnTo>
                    <a:lnTo>
                      <a:pt x="296" y="150"/>
                    </a:lnTo>
                    <a:lnTo>
                      <a:pt x="304" y="146"/>
                    </a:lnTo>
                    <a:lnTo>
                      <a:pt x="310" y="144"/>
                    </a:lnTo>
                    <a:lnTo>
                      <a:pt x="315" y="144"/>
                    </a:lnTo>
                    <a:lnTo>
                      <a:pt x="321" y="141"/>
                    </a:lnTo>
                    <a:lnTo>
                      <a:pt x="330" y="138"/>
                    </a:lnTo>
                    <a:lnTo>
                      <a:pt x="335" y="136"/>
                    </a:lnTo>
                    <a:lnTo>
                      <a:pt x="341" y="133"/>
                    </a:lnTo>
                    <a:lnTo>
                      <a:pt x="346" y="130"/>
                    </a:lnTo>
                    <a:lnTo>
                      <a:pt x="352" y="127"/>
                    </a:lnTo>
                    <a:lnTo>
                      <a:pt x="358" y="123"/>
                    </a:lnTo>
                    <a:lnTo>
                      <a:pt x="364" y="119"/>
                    </a:lnTo>
                    <a:lnTo>
                      <a:pt x="369" y="117"/>
                    </a:lnTo>
                    <a:lnTo>
                      <a:pt x="372" y="111"/>
                    </a:lnTo>
                    <a:lnTo>
                      <a:pt x="378" y="109"/>
                    </a:lnTo>
                    <a:lnTo>
                      <a:pt x="380" y="103"/>
                    </a:lnTo>
                    <a:lnTo>
                      <a:pt x="386" y="101"/>
                    </a:lnTo>
                    <a:lnTo>
                      <a:pt x="388" y="95"/>
                    </a:lnTo>
                  </a:path>
                </a:pathLst>
              </a:custGeom>
              <a:solidFill>
                <a:srgbClr val="FFD900"/>
              </a:solidFill>
              <a:ln w="12700" cap="rnd">
                <a:solidFill>
                  <a:schemeClr val="tx2"/>
                </a:solidFill>
                <a:round/>
                <a:headEnd/>
                <a:tailEnd/>
              </a:ln>
            </p:spPr>
            <p:txBody>
              <a:bodyPr/>
              <a:lstStyle/>
              <a:p>
                <a:endParaRPr lang="fr-FR"/>
              </a:p>
            </p:txBody>
          </p:sp>
          <p:sp>
            <p:nvSpPr>
              <p:cNvPr id="55399" name="Freeform 175"/>
              <p:cNvSpPr>
                <a:spLocks/>
              </p:cNvSpPr>
              <p:nvPr/>
            </p:nvSpPr>
            <p:spPr bwMode="auto">
              <a:xfrm>
                <a:off x="4021" y="2224"/>
                <a:ext cx="16" cy="58"/>
              </a:xfrm>
              <a:custGeom>
                <a:avLst/>
                <a:gdLst>
                  <a:gd name="T0" fmla="*/ 195 w 15"/>
                  <a:gd name="T1" fmla="*/ 0 h 57"/>
                  <a:gd name="T2" fmla="*/ 195 w 15"/>
                  <a:gd name="T3" fmla="*/ 0 h 57"/>
                  <a:gd name="T4" fmla="*/ 2 w 15"/>
                  <a:gd name="T5" fmla="*/ 110 h 57"/>
                  <a:gd name="T6" fmla="*/ 0 w 15"/>
                  <a:gd name="T7" fmla="*/ 110 h 57"/>
                  <a:gd name="T8" fmla="*/ 172 w 15"/>
                  <a:gd name="T9" fmla="*/ 0 h 57"/>
                  <a:gd name="T10" fmla="*/ 195 w 15"/>
                  <a:gd name="T11" fmla="*/ 0 h 57"/>
                  <a:gd name="T12" fmla="*/ 0 60000 65536"/>
                  <a:gd name="T13" fmla="*/ 0 60000 65536"/>
                  <a:gd name="T14" fmla="*/ 0 60000 65536"/>
                  <a:gd name="T15" fmla="*/ 0 60000 65536"/>
                  <a:gd name="T16" fmla="*/ 0 60000 65536"/>
                  <a:gd name="T17" fmla="*/ 0 60000 65536"/>
                  <a:gd name="T18" fmla="*/ 0 w 15"/>
                  <a:gd name="T19" fmla="*/ 0 h 57"/>
                  <a:gd name="T20" fmla="*/ 15 w 1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 h="57">
                    <a:moveTo>
                      <a:pt x="14" y="0"/>
                    </a:moveTo>
                    <a:lnTo>
                      <a:pt x="14" y="0"/>
                    </a:lnTo>
                    <a:lnTo>
                      <a:pt x="2" y="56"/>
                    </a:lnTo>
                    <a:lnTo>
                      <a:pt x="0" y="56"/>
                    </a:lnTo>
                    <a:lnTo>
                      <a:pt x="12" y="0"/>
                    </a:lnTo>
                    <a:lnTo>
                      <a:pt x="14" y="0"/>
                    </a:lnTo>
                  </a:path>
                </a:pathLst>
              </a:custGeom>
              <a:solidFill>
                <a:srgbClr val="000000"/>
              </a:solidFill>
              <a:ln w="12700" cap="rnd">
                <a:solidFill>
                  <a:schemeClr val="tx2"/>
                </a:solidFill>
                <a:round/>
                <a:headEnd/>
                <a:tailEnd/>
              </a:ln>
            </p:spPr>
            <p:txBody>
              <a:bodyPr/>
              <a:lstStyle/>
              <a:p>
                <a:endParaRPr lang="fr-FR"/>
              </a:p>
            </p:txBody>
          </p:sp>
          <p:sp>
            <p:nvSpPr>
              <p:cNvPr id="55400" name="Freeform 176"/>
              <p:cNvSpPr>
                <a:spLocks/>
              </p:cNvSpPr>
              <p:nvPr/>
            </p:nvSpPr>
            <p:spPr bwMode="auto">
              <a:xfrm>
                <a:off x="4038" y="2202"/>
                <a:ext cx="4" cy="11"/>
              </a:xfrm>
              <a:custGeom>
                <a:avLst/>
                <a:gdLst>
                  <a:gd name="T0" fmla="*/ 3 w 4"/>
                  <a:gd name="T1" fmla="*/ 1 h 11"/>
                  <a:gd name="T2" fmla="*/ 3 w 4"/>
                  <a:gd name="T3" fmla="*/ 3 h 11"/>
                  <a:gd name="T4" fmla="*/ 3 w 4"/>
                  <a:gd name="T5" fmla="*/ 4 h 11"/>
                  <a:gd name="T6" fmla="*/ 3 w 4"/>
                  <a:gd name="T7" fmla="*/ 5 h 11"/>
                  <a:gd name="T8" fmla="*/ 3 w 4"/>
                  <a:gd name="T9" fmla="*/ 7 h 11"/>
                  <a:gd name="T10" fmla="*/ 3 w 4"/>
                  <a:gd name="T11" fmla="*/ 8 h 11"/>
                  <a:gd name="T12" fmla="*/ 2 w 4"/>
                  <a:gd name="T13" fmla="*/ 8 h 11"/>
                  <a:gd name="T14" fmla="*/ 2 w 4"/>
                  <a:gd name="T15" fmla="*/ 10 h 11"/>
                  <a:gd name="T16" fmla="*/ 0 w 4"/>
                  <a:gd name="T17" fmla="*/ 10 h 11"/>
                  <a:gd name="T18" fmla="*/ 2 w 4"/>
                  <a:gd name="T19" fmla="*/ 8 h 11"/>
                  <a:gd name="T20" fmla="*/ 2 w 4"/>
                  <a:gd name="T21" fmla="*/ 7 h 11"/>
                  <a:gd name="T22" fmla="*/ 2 w 4"/>
                  <a:gd name="T23" fmla="*/ 5 h 11"/>
                  <a:gd name="T24" fmla="*/ 2 w 4"/>
                  <a:gd name="T25" fmla="*/ 4 h 11"/>
                  <a:gd name="T26" fmla="*/ 2 w 4"/>
                  <a:gd name="T27" fmla="*/ 3 h 11"/>
                  <a:gd name="T28" fmla="*/ 2 w 4"/>
                  <a:gd name="T29" fmla="*/ 1 h 11"/>
                  <a:gd name="T30" fmla="*/ 3 w 4"/>
                  <a:gd name="T31" fmla="*/ 0 h 11"/>
                  <a:gd name="T32" fmla="*/ 3 w 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1"/>
                  <a:gd name="T53" fmla="*/ 4 w 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1">
                    <a:moveTo>
                      <a:pt x="3" y="1"/>
                    </a:moveTo>
                    <a:lnTo>
                      <a:pt x="3" y="3"/>
                    </a:lnTo>
                    <a:lnTo>
                      <a:pt x="3" y="4"/>
                    </a:lnTo>
                    <a:lnTo>
                      <a:pt x="3" y="5"/>
                    </a:lnTo>
                    <a:lnTo>
                      <a:pt x="3" y="7"/>
                    </a:lnTo>
                    <a:lnTo>
                      <a:pt x="3" y="8"/>
                    </a:lnTo>
                    <a:lnTo>
                      <a:pt x="2" y="8"/>
                    </a:lnTo>
                    <a:lnTo>
                      <a:pt x="2" y="10"/>
                    </a:lnTo>
                    <a:lnTo>
                      <a:pt x="0" y="10"/>
                    </a:lnTo>
                    <a:lnTo>
                      <a:pt x="2" y="8"/>
                    </a:lnTo>
                    <a:lnTo>
                      <a:pt x="2" y="7"/>
                    </a:lnTo>
                    <a:lnTo>
                      <a:pt x="2" y="5"/>
                    </a:lnTo>
                    <a:lnTo>
                      <a:pt x="2" y="4"/>
                    </a:lnTo>
                    <a:lnTo>
                      <a:pt x="2" y="3"/>
                    </a:lnTo>
                    <a:lnTo>
                      <a:pt x="2" y="1"/>
                    </a:lnTo>
                    <a:lnTo>
                      <a:pt x="3" y="0"/>
                    </a:lnTo>
                    <a:lnTo>
                      <a:pt x="3" y="1"/>
                    </a:lnTo>
                  </a:path>
                </a:pathLst>
              </a:custGeom>
              <a:solidFill>
                <a:srgbClr val="000000"/>
              </a:solidFill>
              <a:ln w="12700" cap="rnd">
                <a:solidFill>
                  <a:schemeClr val="tx2"/>
                </a:solidFill>
                <a:round/>
                <a:headEnd/>
                <a:tailEnd/>
              </a:ln>
            </p:spPr>
            <p:txBody>
              <a:bodyPr/>
              <a:lstStyle/>
              <a:p>
                <a:endParaRPr lang="fr-FR"/>
              </a:p>
            </p:txBody>
          </p:sp>
          <p:sp>
            <p:nvSpPr>
              <p:cNvPr id="55401" name="Freeform 177"/>
              <p:cNvSpPr>
                <a:spLocks/>
              </p:cNvSpPr>
              <p:nvPr/>
            </p:nvSpPr>
            <p:spPr bwMode="auto">
              <a:xfrm>
                <a:off x="4038" y="2187"/>
                <a:ext cx="8" cy="8"/>
              </a:xfrm>
              <a:custGeom>
                <a:avLst/>
                <a:gdLst>
                  <a:gd name="T0" fmla="*/ 0 w 8"/>
                  <a:gd name="T1" fmla="*/ 0 h 8"/>
                  <a:gd name="T2" fmla="*/ 7 w 8"/>
                  <a:gd name="T3" fmla="*/ 0 h 8"/>
                  <a:gd name="T4" fmla="*/ 7 w 8"/>
                  <a:gd name="T5" fmla="*/ 7 h 8"/>
                  <a:gd name="T6" fmla="*/ 0 w 8"/>
                  <a:gd name="T7" fmla="*/ 7 h 8"/>
                  <a:gd name="T8" fmla="*/ 0 w 8"/>
                  <a:gd name="T9" fmla="*/ 0 h 8"/>
                  <a:gd name="T10" fmla="*/ 7 w 8"/>
                  <a:gd name="T11" fmla="*/ 0 h 8"/>
                  <a:gd name="T12" fmla="*/ 0 w 8"/>
                  <a:gd name="T13" fmla="*/ 0 h 8"/>
                  <a:gd name="T14" fmla="*/ 7 w 8"/>
                  <a:gd name="T15" fmla="*/ 0 h 8"/>
                  <a:gd name="T16" fmla="*/ 0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0"/>
                    </a:moveTo>
                    <a:lnTo>
                      <a:pt x="7" y="0"/>
                    </a:lnTo>
                    <a:lnTo>
                      <a:pt x="7" y="7"/>
                    </a:lnTo>
                    <a:lnTo>
                      <a:pt x="0" y="7"/>
                    </a:lnTo>
                    <a:lnTo>
                      <a:pt x="0" y="0"/>
                    </a:lnTo>
                    <a:lnTo>
                      <a:pt x="7" y="0"/>
                    </a:lnTo>
                    <a:lnTo>
                      <a:pt x="0" y="0"/>
                    </a:lnTo>
                    <a:lnTo>
                      <a:pt x="7" y="0"/>
                    </a:lnTo>
                    <a:lnTo>
                      <a:pt x="0" y="0"/>
                    </a:lnTo>
                  </a:path>
                </a:pathLst>
              </a:custGeom>
              <a:solidFill>
                <a:srgbClr val="000000"/>
              </a:solidFill>
              <a:ln w="12700" cap="rnd">
                <a:solidFill>
                  <a:schemeClr val="tx2"/>
                </a:solidFill>
                <a:round/>
                <a:headEnd/>
                <a:tailEnd/>
              </a:ln>
            </p:spPr>
            <p:txBody>
              <a:bodyPr/>
              <a:lstStyle/>
              <a:p>
                <a:endParaRPr lang="fr-FR"/>
              </a:p>
            </p:txBody>
          </p:sp>
          <p:sp>
            <p:nvSpPr>
              <p:cNvPr id="55402" name="Freeform 178"/>
              <p:cNvSpPr>
                <a:spLocks/>
              </p:cNvSpPr>
              <p:nvPr/>
            </p:nvSpPr>
            <p:spPr bwMode="auto">
              <a:xfrm>
                <a:off x="3963" y="2187"/>
                <a:ext cx="76" cy="72"/>
              </a:xfrm>
              <a:custGeom>
                <a:avLst/>
                <a:gdLst>
                  <a:gd name="T0" fmla="*/ 0 w 76"/>
                  <a:gd name="T1" fmla="*/ 71 h 72"/>
                  <a:gd name="T2" fmla="*/ 11 w 76"/>
                  <a:gd name="T3" fmla="*/ 66 h 72"/>
                  <a:gd name="T4" fmla="*/ 18 w 76"/>
                  <a:gd name="T5" fmla="*/ 64 h 72"/>
                  <a:gd name="T6" fmla="*/ 26 w 76"/>
                  <a:gd name="T7" fmla="*/ 58 h 72"/>
                  <a:gd name="T8" fmla="*/ 34 w 76"/>
                  <a:gd name="T9" fmla="*/ 56 h 72"/>
                  <a:gd name="T10" fmla="*/ 39 w 76"/>
                  <a:gd name="T11" fmla="*/ 51 h 72"/>
                  <a:gd name="T12" fmla="*/ 44 w 76"/>
                  <a:gd name="T13" fmla="*/ 46 h 72"/>
                  <a:gd name="T14" fmla="*/ 49 w 76"/>
                  <a:gd name="T15" fmla="*/ 43 h 72"/>
                  <a:gd name="T16" fmla="*/ 55 w 76"/>
                  <a:gd name="T17" fmla="*/ 38 h 72"/>
                  <a:gd name="T18" fmla="*/ 60 w 76"/>
                  <a:gd name="T19" fmla="*/ 33 h 72"/>
                  <a:gd name="T20" fmla="*/ 62 w 76"/>
                  <a:gd name="T21" fmla="*/ 28 h 72"/>
                  <a:gd name="T22" fmla="*/ 64 w 76"/>
                  <a:gd name="T23" fmla="*/ 22 h 72"/>
                  <a:gd name="T24" fmla="*/ 68 w 76"/>
                  <a:gd name="T25" fmla="*/ 20 h 72"/>
                  <a:gd name="T26" fmla="*/ 70 w 76"/>
                  <a:gd name="T27" fmla="*/ 15 h 72"/>
                  <a:gd name="T28" fmla="*/ 73 w 76"/>
                  <a:gd name="T29" fmla="*/ 10 h 72"/>
                  <a:gd name="T30" fmla="*/ 73 w 76"/>
                  <a:gd name="T31" fmla="*/ 5 h 72"/>
                  <a:gd name="T32" fmla="*/ 73 w 76"/>
                  <a:gd name="T33" fmla="*/ 0 h 72"/>
                  <a:gd name="T34" fmla="*/ 75 w 76"/>
                  <a:gd name="T35" fmla="*/ 0 h 72"/>
                  <a:gd name="T36" fmla="*/ 75 w 76"/>
                  <a:gd name="T37" fmla="*/ 5 h 72"/>
                  <a:gd name="T38" fmla="*/ 73 w 76"/>
                  <a:gd name="T39" fmla="*/ 10 h 72"/>
                  <a:gd name="T40" fmla="*/ 73 w 76"/>
                  <a:gd name="T41" fmla="*/ 15 h 72"/>
                  <a:gd name="T42" fmla="*/ 70 w 76"/>
                  <a:gd name="T43" fmla="*/ 20 h 72"/>
                  <a:gd name="T44" fmla="*/ 68 w 76"/>
                  <a:gd name="T45" fmla="*/ 25 h 72"/>
                  <a:gd name="T46" fmla="*/ 64 w 76"/>
                  <a:gd name="T47" fmla="*/ 31 h 72"/>
                  <a:gd name="T48" fmla="*/ 60 w 76"/>
                  <a:gd name="T49" fmla="*/ 35 h 72"/>
                  <a:gd name="T50" fmla="*/ 57 w 76"/>
                  <a:gd name="T51" fmla="*/ 38 h 72"/>
                  <a:gd name="T52" fmla="*/ 51 w 76"/>
                  <a:gd name="T53" fmla="*/ 43 h 72"/>
                  <a:gd name="T54" fmla="*/ 47 w 76"/>
                  <a:gd name="T55" fmla="*/ 48 h 72"/>
                  <a:gd name="T56" fmla="*/ 42 w 76"/>
                  <a:gd name="T57" fmla="*/ 53 h 72"/>
                  <a:gd name="T58" fmla="*/ 34 w 76"/>
                  <a:gd name="T59" fmla="*/ 56 h 72"/>
                  <a:gd name="T60" fmla="*/ 26 w 76"/>
                  <a:gd name="T61" fmla="*/ 60 h 72"/>
                  <a:gd name="T62" fmla="*/ 18 w 76"/>
                  <a:gd name="T63" fmla="*/ 66 h 72"/>
                  <a:gd name="T64" fmla="*/ 11 w 76"/>
                  <a:gd name="T65" fmla="*/ 69 h 72"/>
                  <a:gd name="T66" fmla="*/ 3 w 76"/>
                  <a:gd name="T67" fmla="*/ 71 h 72"/>
                  <a:gd name="T68" fmla="*/ 0 w 76"/>
                  <a:gd name="T69" fmla="*/ 71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2"/>
                  <a:gd name="T107" fmla="*/ 76 w 7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2">
                    <a:moveTo>
                      <a:pt x="0" y="71"/>
                    </a:moveTo>
                    <a:lnTo>
                      <a:pt x="11" y="66"/>
                    </a:lnTo>
                    <a:lnTo>
                      <a:pt x="18" y="64"/>
                    </a:lnTo>
                    <a:lnTo>
                      <a:pt x="26" y="58"/>
                    </a:lnTo>
                    <a:lnTo>
                      <a:pt x="34" y="56"/>
                    </a:lnTo>
                    <a:lnTo>
                      <a:pt x="39" y="51"/>
                    </a:lnTo>
                    <a:lnTo>
                      <a:pt x="44" y="46"/>
                    </a:lnTo>
                    <a:lnTo>
                      <a:pt x="49" y="43"/>
                    </a:lnTo>
                    <a:lnTo>
                      <a:pt x="55" y="38"/>
                    </a:lnTo>
                    <a:lnTo>
                      <a:pt x="60" y="33"/>
                    </a:lnTo>
                    <a:lnTo>
                      <a:pt x="62" y="28"/>
                    </a:lnTo>
                    <a:lnTo>
                      <a:pt x="64" y="22"/>
                    </a:lnTo>
                    <a:lnTo>
                      <a:pt x="68" y="20"/>
                    </a:lnTo>
                    <a:lnTo>
                      <a:pt x="70" y="15"/>
                    </a:lnTo>
                    <a:lnTo>
                      <a:pt x="73" y="10"/>
                    </a:lnTo>
                    <a:lnTo>
                      <a:pt x="73" y="5"/>
                    </a:lnTo>
                    <a:lnTo>
                      <a:pt x="73" y="0"/>
                    </a:lnTo>
                    <a:lnTo>
                      <a:pt x="75" y="0"/>
                    </a:lnTo>
                    <a:lnTo>
                      <a:pt x="75" y="5"/>
                    </a:lnTo>
                    <a:lnTo>
                      <a:pt x="73" y="10"/>
                    </a:lnTo>
                    <a:lnTo>
                      <a:pt x="73" y="15"/>
                    </a:lnTo>
                    <a:lnTo>
                      <a:pt x="70" y="20"/>
                    </a:lnTo>
                    <a:lnTo>
                      <a:pt x="68" y="25"/>
                    </a:lnTo>
                    <a:lnTo>
                      <a:pt x="64" y="31"/>
                    </a:lnTo>
                    <a:lnTo>
                      <a:pt x="60" y="35"/>
                    </a:lnTo>
                    <a:lnTo>
                      <a:pt x="57" y="38"/>
                    </a:lnTo>
                    <a:lnTo>
                      <a:pt x="51" y="43"/>
                    </a:lnTo>
                    <a:lnTo>
                      <a:pt x="47" y="48"/>
                    </a:lnTo>
                    <a:lnTo>
                      <a:pt x="42" y="53"/>
                    </a:lnTo>
                    <a:lnTo>
                      <a:pt x="34" y="56"/>
                    </a:lnTo>
                    <a:lnTo>
                      <a:pt x="26" y="60"/>
                    </a:lnTo>
                    <a:lnTo>
                      <a:pt x="18" y="66"/>
                    </a:lnTo>
                    <a:lnTo>
                      <a:pt x="11" y="69"/>
                    </a:lnTo>
                    <a:lnTo>
                      <a:pt x="3" y="71"/>
                    </a:lnTo>
                    <a:lnTo>
                      <a:pt x="0" y="71"/>
                    </a:lnTo>
                  </a:path>
                </a:pathLst>
              </a:custGeom>
              <a:solidFill>
                <a:srgbClr val="000000"/>
              </a:solidFill>
              <a:ln w="12700" cap="rnd">
                <a:solidFill>
                  <a:schemeClr val="tx2"/>
                </a:solidFill>
                <a:round/>
                <a:headEnd/>
                <a:tailEnd/>
              </a:ln>
            </p:spPr>
            <p:txBody>
              <a:bodyPr/>
              <a:lstStyle/>
              <a:p>
                <a:endParaRPr lang="fr-FR"/>
              </a:p>
            </p:txBody>
          </p:sp>
          <p:sp>
            <p:nvSpPr>
              <p:cNvPr id="55403" name="Freeform 179"/>
              <p:cNvSpPr>
                <a:spLocks/>
              </p:cNvSpPr>
              <p:nvPr/>
            </p:nvSpPr>
            <p:spPr bwMode="auto">
              <a:xfrm>
                <a:off x="3748" y="2268"/>
                <a:ext cx="210" cy="15"/>
              </a:xfrm>
              <a:custGeom>
                <a:avLst/>
                <a:gdLst>
                  <a:gd name="T0" fmla="*/ 6 w 207"/>
                  <a:gd name="T1" fmla="*/ 162 h 14"/>
                  <a:gd name="T2" fmla="*/ 19 w 207"/>
                  <a:gd name="T3" fmla="*/ 186 h 14"/>
                  <a:gd name="T4" fmla="*/ 33 w 207"/>
                  <a:gd name="T5" fmla="*/ 213 h 14"/>
                  <a:gd name="T6" fmla="*/ 89 w 207"/>
                  <a:gd name="T7" fmla="*/ 213 h 14"/>
                  <a:gd name="T8" fmla="*/ 103 w 207"/>
                  <a:gd name="T9" fmla="*/ 228 h 14"/>
                  <a:gd name="T10" fmla="*/ 128 w 207"/>
                  <a:gd name="T11" fmla="*/ 228 h 14"/>
                  <a:gd name="T12" fmla="*/ 156 w 207"/>
                  <a:gd name="T13" fmla="*/ 228 h 14"/>
                  <a:gd name="T14" fmla="*/ 189 w 207"/>
                  <a:gd name="T15" fmla="*/ 213 h 14"/>
                  <a:gd name="T16" fmla="*/ 213 w 207"/>
                  <a:gd name="T17" fmla="*/ 213 h 14"/>
                  <a:gd name="T18" fmla="*/ 237 w 207"/>
                  <a:gd name="T19" fmla="*/ 186 h 14"/>
                  <a:gd name="T20" fmla="*/ 258 w 207"/>
                  <a:gd name="T21" fmla="*/ 186 h 14"/>
                  <a:gd name="T22" fmla="*/ 286 w 207"/>
                  <a:gd name="T23" fmla="*/ 162 h 14"/>
                  <a:gd name="T24" fmla="*/ 306 w 207"/>
                  <a:gd name="T25" fmla="*/ 151 h 14"/>
                  <a:gd name="T26" fmla="*/ 332 w 207"/>
                  <a:gd name="T27" fmla="*/ 5 h 14"/>
                  <a:gd name="T28" fmla="*/ 346 w 207"/>
                  <a:gd name="T29" fmla="*/ 3 h 14"/>
                  <a:gd name="T30" fmla="*/ 364 w 207"/>
                  <a:gd name="T31" fmla="*/ 0 h 14"/>
                  <a:gd name="T32" fmla="*/ 374 w 207"/>
                  <a:gd name="T33" fmla="*/ 0 h 14"/>
                  <a:gd name="T34" fmla="*/ 361 w 207"/>
                  <a:gd name="T35" fmla="*/ 3 h 14"/>
                  <a:gd name="T36" fmla="*/ 342 w 207"/>
                  <a:gd name="T37" fmla="*/ 5 h 14"/>
                  <a:gd name="T38" fmla="*/ 322 w 207"/>
                  <a:gd name="T39" fmla="*/ 151 h 14"/>
                  <a:gd name="T40" fmla="*/ 294 w 207"/>
                  <a:gd name="T41" fmla="*/ 162 h 14"/>
                  <a:gd name="T42" fmla="*/ 274 w 207"/>
                  <a:gd name="T43" fmla="*/ 186 h 14"/>
                  <a:gd name="T44" fmla="*/ 246 w 207"/>
                  <a:gd name="T45" fmla="*/ 213 h 14"/>
                  <a:gd name="T46" fmla="*/ 225 w 207"/>
                  <a:gd name="T47" fmla="*/ 213 h 14"/>
                  <a:gd name="T48" fmla="*/ 204 w 207"/>
                  <a:gd name="T49" fmla="*/ 228 h 14"/>
                  <a:gd name="T50" fmla="*/ 172 w 207"/>
                  <a:gd name="T51" fmla="*/ 228 h 14"/>
                  <a:gd name="T52" fmla="*/ 144 w 207"/>
                  <a:gd name="T53" fmla="*/ 228 h 14"/>
                  <a:gd name="T54" fmla="*/ 110 w 207"/>
                  <a:gd name="T55" fmla="*/ 228 h 14"/>
                  <a:gd name="T56" fmla="*/ 94 w 207"/>
                  <a:gd name="T57" fmla="*/ 228 h 14"/>
                  <a:gd name="T58" fmla="*/ 80 w 207"/>
                  <a:gd name="T59" fmla="*/ 228 h 14"/>
                  <a:gd name="T60" fmla="*/ 24 w 207"/>
                  <a:gd name="T61" fmla="*/ 213 h 14"/>
                  <a:gd name="T62" fmla="*/ 10 w 207"/>
                  <a:gd name="T63" fmla="*/ 186 h 14"/>
                  <a:gd name="T64" fmla="*/ 0 w 207"/>
                  <a:gd name="T65" fmla="*/ 16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4"/>
                  <a:gd name="T101" fmla="*/ 207 w 207"/>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4">
                    <a:moveTo>
                      <a:pt x="0" y="8"/>
                    </a:moveTo>
                    <a:lnTo>
                      <a:pt x="6" y="8"/>
                    </a:lnTo>
                    <a:lnTo>
                      <a:pt x="14" y="10"/>
                    </a:lnTo>
                    <a:lnTo>
                      <a:pt x="19" y="10"/>
                    </a:lnTo>
                    <a:lnTo>
                      <a:pt x="24" y="10"/>
                    </a:lnTo>
                    <a:lnTo>
                      <a:pt x="33" y="12"/>
                    </a:lnTo>
                    <a:lnTo>
                      <a:pt x="38" y="12"/>
                    </a:lnTo>
                    <a:lnTo>
                      <a:pt x="47" y="12"/>
                    </a:lnTo>
                    <a:lnTo>
                      <a:pt x="52" y="12"/>
                    </a:lnTo>
                    <a:lnTo>
                      <a:pt x="61" y="13"/>
                    </a:lnTo>
                    <a:lnTo>
                      <a:pt x="65" y="13"/>
                    </a:lnTo>
                    <a:lnTo>
                      <a:pt x="74" y="13"/>
                    </a:lnTo>
                    <a:lnTo>
                      <a:pt x="82" y="13"/>
                    </a:lnTo>
                    <a:lnTo>
                      <a:pt x="88" y="13"/>
                    </a:lnTo>
                    <a:lnTo>
                      <a:pt x="96" y="13"/>
                    </a:lnTo>
                    <a:lnTo>
                      <a:pt x="102" y="12"/>
                    </a:lnTo>
                    <a:lnTo>
                      <a:pt x="110" y="12"/>
                    </a:lnTo>
                    <a:lnTo>
                      <a:pt x="116" y="12"/>
                    </a:lnTo>
                    <a:lnTo>
                      <a:pt x="124" y="12"/>
                    </a:lnTo>
                    <a:lnTo>
                      <a:pt x="132" y="10"/>
                    </a:lnTo>
                    <a:lnTo>
                      <a:pt x="137" y="10"/>
                    </a:lnTo>
                    <a:lnTo>
                      <a:pt x="143" y="10"/>
                    </a:lnTo>
                    <a:lnTo>
                      <a:pt x="151" y="8"/>
                    </a:lnTo>
                    <a:lnTo>
                      <a:pt x="157" y="8"/>
                    </a:lnTo>
                    <a:lnTo>
                      <a:pt x="161" y="7"/>
                    </a:lnTo>
                    <a:lnTo>
                      <a:pt x="167" y="7"/>
                    </a:lnTo>
                    <a:lnTo>
                      <a:pt x="175" y="7"/>
                    </a:lnTo>
                    <a:lnTo>
                      <a:pt x="181" y="5"/>
                    </a:lnTo>
                    <a:lnTo>
                      <a:pt x="184" y="3"/>
                    </a:lnTo>
                    <a:lnTo>
                      <a:pt x="189" y="3"/>
                    </a:lnTo>
                    <a:lnTo>
                      <a:pt x="195" y="1"/>
                    </a:lnTo>
                    <a:lnTo>
                      <a:pt x="200" y="0"/>
                    </a:lnTo>
                    <a:lnTo>
                      <a:pt x="203" y="0"/>
                    </a:lnTo>
                    <a:lnTo>
                      <a:pt x="206" y="0"/>
                    </a:lnTo>
                    <a:lnTo>
                      <a:pt x="200" y="1"/>
                    </a:lnTo>
                    <a:lnTo>
                      <a:pt x="198" y="3"/>
                    </a:lnTo>
                    <a:lnTo>
                      <a:pt x="192" y="3"/>
                    </a:lnTo>
                    <a:lnTo>
                      <a:pt x="187" y="5"/>
                    </a:lnTo>
                    <a:lnTo>
                      <a:pt x="181" y="7"/>
                    </a:lnTo>
                    <a:lnTo>
                      <a:pt x="175" y="7"/>
                    </a:lnTo>
                    <a:lnTo>
                      <a:pt x="167" y="8"/>
                    </a:lnTo>
                    <a:lnTo>
                      <a:pt x="161" y="8"/>
                    </a:lnTo>
                    <a:lnTo>
                      <a:pt x="157" y="10"/>
                    </a:lnTo>
                    <a:lnTo>
                      <a:pt x="151" y="10"/>
                    </a:lnTo>
                    <a:lnTo>
                      <a:pt x="143" y="10"/>
                    </a:lnTo>
                    <a:lnTo>
                      <a:pt x="137" y="12"/>
                    </a:lnTo>
                    <a:lnTo>
                      <a:pt x="132" y="12"/>
                    </a:lnTo>
                    <a:lnTo>
                      <a:pt x="124" y="12"/>
                    </a:lnTo>
                    <a:lnTo>
                      <a:pt x="116" y="13"/>
                    </a:lnTo>
                    <a:lnTo>
                      <a:pt x="110" y="13"/>
                    </a:lnTo>
                    <a:lnTo>
                      <a:pt x="102" y="13"/>
                    </a:lnTo>
                    <a:lnTo>
                      <a:pt x="96" y="13"/>
                    </a:lnTo>
                    <a:lnTo>
                      <a:pt x="88" y="13"/>
                    </a:lnTo>
                    <a:lnTo>
                      <a:pt x="82" y="13"/>
                    </a:lnTo>
                    <a:lnTo>
                      <a:pt x="74" y="13"/>
                    </a:lnTo>
                    <a:lnTo>
                      <a:pt x="65" y="13"/>
                    </a:lnTo>
                    <a:lnTo>
                      <a:pt x="61" y="13"/>
                    </a:lnTo>
                    <a:lnTo>
                      <a:pt x="52" y="13"/>
                    </a:lnTo>
                    <a:lnTo>
                      <a:pt x="47" y="13"/>
                    </a:lnTo>
                    <a:lnTo>
                      <a:pt x="38" y="13"/>
                    </a:lnTo>
                    <a:lnTo>
                      <a:pt x="33" y="12"/>
                    </a:lnTo>
                    <a:lnTo>
                      <a:pt x="24" y="12"/>
                    </a:lnTo>
                    <a:lnTo>
                      <a:pt x="19" y="12"/>
                    </a:lnTo>
                    <a:lnTo>
                      <a:pt x="10" y="10"/>
                    </a:lnTo>
                    <a:lnTo>
                      <a:pt x="6" y="10"/>
                    </a:lnTo>
                    <a:lnTo>
                      <a:pt x="0" y="8"/>
                    </a:lnTo>
                  </a:path>
                </a:pathLst>
              </a:custGeom>
              <a:solidFill>
                <a:srgbClr val="000000"/>
              </a:solidFill>
              <a:ln w="12700" cap="rnd">
                <a:solidFill>
                  <a:schemeClr val="tx2"/>
                </a:solidFill>
                <a:round/>
                <a:headEnd/>
                <a:tailEnd/>
              </a:ln>
            </p:spPr>
            <p:txBody>
              <a:bodyPr/>
              <a:lstStyle/>
              <a:p>
                <a:endParaRPr lang="fr-FR"/>
              </a:p>
            </p:txBody>
          </p:sp>
          <p:sp>
            <p:nvSpPr>
              <p:cNvPr id="55404" name="Freeform 180"/>
              <p:cNvSpPr>
                <a:spLocks/>
              </p:cNvSpPr>
              <p:nvPr/>
            </p:nvSpPr>
            <p:spPr bwMode="auto">
              <a:xfrm>
                <a:off x="3621" y="2187"/>
                <a:ext cx="121" cy="86"/>
              </a:xfrm>
              <a:custGeom>
                <a:avLst/>
                <a:gdLst>
                  <a:gd name="T0" fmla="*/ 0 w 121"/>
                  <a:gd name="T1" fmla="*/ 0 h 86"/>
                  <a:gd name="T2" fmla="*/ 2 w 121"/>
                  <a:gd name="T3" fmla="*/ 0 h 86"/>
                  <a:gd name="T4" fmla="*/ 2 w 121"/>
                  <a:gd name="T5" fmla="*/ 10 h 86"/>
                  <a:gd name="T6" fmla="*/ 4 w 121"/>
                  <a:gd name="T7" fmla="*/ 18 h 86"/>
                  <a:gd name="T8" fmla="*/ 10 w 121"/>
                  <a:gd name="T9" fmla="*/ 26 h 86"/>
                  <a:gd name="T10" fmla="*/ 16 w 121"/>
                  <a:gd name="T11" fmla="*/ 33 h 86"/>
                  <a:gd name="T12" fmla="*/ 23 w 121"/>
                  <a:gd name="T13" fmla="*/ 41 h 86"/>
                  <a:gd name="T14" fmla="*/ 32 w 121"/>
                  <a:gd name="T15" fmla="*/ 48 h 86"/>
                  <a:gd name="T16" fmla="*/ 40 w 121"/>
                  <a:gd name="T17" fmla="*/ 54 h 86"/>
                  <a:gd name="T18" fmla="*/ 50 w 121"/>
                  <a:gd name="T19" fmla="*/ 59 h 86"/>
                  <a:gd name="T20" fmla="*/ 59 w 121"/>
                  <a:gd name="T21" fmla="*/ 65 h 86"/>
                  <a:gd name="T22" fmla="*/ 69 w 121"/>
                  <a:gd name="T23" fmla="*/ 67 h 86"/>
                  <a:gd name="T24" fmla="*/ 80 w 121"/>
                  <a:gd name="T25" fmla="*/ 72 h 86"/>
                  <a:gd name="T26" fmla="*/ 88 w 121"/>
                  <a:gd name="T27" fmla="*/ 74 h 86"/>
                  <a:gd name="T28" fmla="*/ 96 w 121"/>
                  <a:gd name="T29" fmla="*/ 80 h 86"/>
                  <a:gd name="T30" fmla="*/ 103 w 121"/>
                  <a:gd name="T31" fmla="*/ 83 h 86"/>
                  <a:gd name="T32" fmla="*/ 112 w 121"/>
                  <a:gd name="T33" fmla="*/ 83 h 86"/>
                  <a:gd name="T34" fmla="*/ 120 w 121"/>
                  <a:gd name="T35" fmla="*/ 85 h 86"/>
                  <a:gd name="T36" fmla="*/ 112 w 121"/>
                  <a:gd name="T37" fmla="*/ 85 h 86"/>
                  <a:gd name="T38" fmla="*/ 103 w 121"/>
                  <a:gd name="T39" fmla="*/ 83 h 86"/>
                  <a:gd name="T40" fmla="*/ 96 w 121"/>
                  <a:gd name="T41" fmla="*/ 80 h 86"/>
                  <a:gd name="T42" fmla="*/ 88 w 121"/>
                  <a:gd name="T43" fmla="*/ 77 h 86"/>
                  <a:gd name="T44" fmla="*/ 77 w 121"/>
                  <a:gd name="T45" fmla="*/ 74 h 86"/>
                  <a:gd name="T46" fmla="*/ 69 w 121"/>
                  <a:gd name="T47" fmla="*/ 70 h 86"/>
                  <a:gd name="T48" fmla="*/ 59 w 121"/>
                  <a:gd name="T49" fmla="*/ 67 h 86"/>
                  <a:gd name="T50" fmla="*/ 48 w 121"/>
                  <a:gd name="T51" fmla="*/ 61 h 86"/>
                  <a:gd name="T52" fmla="*/ 40 w 121"/>
                  <a:gd name="T53" fmla="*/ 54 h 86"/>
                  <a:gd name="T54" fmla="*/ 29 w 121"/>
                  <a:gd name="T55" fmla="*/ 48 h 86"/>
                  <a:gd name="T56" fmla="*/ 21 w 121"/>
                  <a:gd name="T57" fmla="*/ 41 h 86"/>
                  <a:gd name="T58" fmla="*/ 16 w 121"/>
                  <a:gd name="T59" fmla="*/ 36 h 86"/>
                  <a:gd name="T60" fmla="*/ 8 w 121"/>
                  <a:gd name="T61" fmla="*/ 28 h 86"/>
                  <a:gd name="T62" fmla="*/ 4 w 121"/>
                  <a:gd name="T63" fmla="*/ 18 h 86"/>
                  <a:gd name="T64" fmla="*/ 2 w 121"/>
                  <a:gd name="T65" fmla="*/ 10 h 86"/>
                  <a:gd name="T66" fmla="*/ 0 w 121"/>
                  <a:gd name="T67" fmla="*/ 0 h 86"/>
                  <a:gd name="T68" fmla="*/ 2 w 121"/>
                  <a:gd name="T69" fmla="*/ 0 h 86"/>
                  <a:gd name="T70" fmla="*/ 0 w 121"/>
                  <a:gd name="T71" fmla="*/ 0 h 86"/>
                  <a:gd name="T72" fmla="*/ 2 w 121"/>
                  <a:gd name="T73" fmla="*/ 0 h 86"/>
                  <a:gd name="T74" fmla="*/ 0 w 121"/>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6"/>
                  <a:gd name="T116" fmla="*/ 121 w 121"/>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6">
                    <a:moveTo>
                      <a:pt x="0" y="0"/>
                    </a:moveTo>
                    <a:lnTo>
                      <a:pt x="2" y="0"/>
                    </a:lnTo>
                    <a:lnTo>
                      <a:pt x="2" y="10"/>
                    </a:lnTo>
                    <a:lnTo>
                      <a:pt x="4" y="18"/>
                    </a:lnTo>
                    <a:lnTo>
                      <a:pt x="10" y="26"/>
                    </a:lnTo>
                    <a:lnTo>
                      <a:pt x="16" y="33"/>
                    </a:lnTo>
                    <a:lnTo>
                      <a:pt x="23" y="41"/>
                    </a:lnTo>
                    <a:lnTo>
                      <a:pt x="32" y="48"/>
                    </a:lnTo>
                    <a:lnTo>
                      <a:pt x="40" y="54"/>
                    </a:lnTo>
                    <a:lnTo>
                      <a:pt x="50" y="59"/>
                    </a:lnTo>
                    <a:lnTo>
                      <a:pt x="59" y="65"/>
                    </a:lnTo>
                    <a:lnTo>
                      <a:pt x="69" y="67"/>
                    </a:lnTo>
                    <a:lnTo>
                      <a:pt x="80" y="72"/>
                    </a:lnTo>
                    <a:lnTo>
                      <a:pt x="88" y="74"/>
                    </a:lnTo>
                    <a:lnTo>
                      <a:pt x="96" y="80"/>
                    </a:lnTo>
                    <a:lnTo>
                      <a:pt x="103" y="83"/>
                    </a:lnTo>
                    <a:lnTo>
                      <a:pt x="112" y="83"/>
                    </a:lnTo>
                    <a:lnTo>
                      <a:pt x="120" y="85"/>
                    </a:lnTo>
                    <a:lnTo>
                      <a:pt x="112" y="85"/>
                    </a:lnTo>
                    <a:lnTo>
                      <a:pt x="103" y="83"/>
                    </a:lnTo>
                    <a:lnTo>
                      <a:pt x="96" y="80"/>
                    </a:lnTo>
                    <a:lnTo>
                      <a:pt x="88" y="77"/>
                    </a:lnTo>
                    <a:lnTo>
                      <a:pt x="77" y="74"/>
                    </a:lnTo>
                    <a:lnTo>
                      <a:pt x="69" y="70"/>
                    </a:lnTo>
                    <a:lnTo>
                      <a:pt x="59" y="67"/>
                    </a:lnTo>
                    <a:lnTo>
                      <a:pt x="48" y="61"/>
                    </a:lnTo>
                    <a:lnTo>
                      <a:pt x="40" y="54"/>
                    </a:lnTo>
                    <a:lnTo>
                      <a:pt x="29" y="48"/>
                    </a:lnTo>
                    <a:lnTo>
                      <a:pt x="21" y="41"/>
                    </a:lnTo>
                    <a:lnTo>
                      <a:pt x="16" y="36"/>
                    </a:lnTo>
                    <a:lnTo>
                      <a:pt x="8" y="28"/>
                    </a:lnTo>
                    <a:lnTo>
                      <a:pt x="4" y="18"/>
                    </a:lnTo>
                    <a:lnTo>
                      <a:pt x="2" y="10"/>
                    </a:lnTo>
                    <a:lnTo>
                      <a:pt x="0" y="0"/>
                    </a:lnTo>
                    <a:lnTo>
                      <a:pt x="2" y="0"/>
                    </a:lnTo>
                    <a:lnTo>
                      <a:pt x="0" y="0"/>
                    </a:lnTo>
                    <a:lnTo>
                      <a:pt x="2" y="0"/>
                    </a:lnTo>
                    <a:lnTo>
                      <a:pt x="0" y="0"/>
                    </a:lnTo>
                  </a:path>
                </a:pathLst>
              </a:custGeom>
              <a:solidFill>
                <a:srgbClr val="000000"/>
              </a:solidFill>
              <a:ln w="12700" cap="rnd">
                <a:solidFill>
                  <a:schemeClr val="tx2"/>
                </a:solidFill>
                <a:round/>
                <a:headEnd/>
                <a:tailEnd/>
              </a:ln>
            </p:spPr>
            <p:txBody>
              <a:bodyPr/>
              <a:lstStyle/>
              <a:p>
                <a:endParaRPr lang="fr-FR"/>
              </a:p>
            </p:txBody>
          </p:sp>
          <p:sp>
            <p:nvSpPr>
              <p:cNvPr id="55405" name="Freeform 181"/>
              <p:cNvSpPr>
                <a:spLocks/>
              </p:cNvSpPr>
              <p:nvPr/>
            </p:nvSpPr>
            <p:spPr bwMode="auto">
              <a:xfrm>
                <a:off x="3613" y="2187"/>
                <a:ext cx="6" cy="8"/>
              </a:xfrm>
              <a:custGeom>
                <a:avLst/>
                <a:gdLst>
                  <a:gd name="T0" fmla="*/ 0 w 8"/>
                  <a:gd name="T1" fmla="*/ 7 h 8"/>
                  <a:gd name="T2" fmla="*/ 0 w 8"/>
                  <a:gd name="T3" fmla="*/ 0 h 8"/>
                  <a:gd name="T4" fmla="*/ 2 w 8"/>
                  <a:gd name="T5" fmla="*/ 0 h 8"/>
                  <a:gd name="T6" fmla="*/ 2 w 8"/>
                  <a:gd name="T7" fmla="*/ 7 h 8"/>
                  <a:gd name="T8" fmla="*/ 0 w 8"/>
                  <a:gd name="T9" fmla="*/ 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7"/>
                    </a:moveTo>
                    <a:lnTo>
                      <a:pt x="0" y="0"/>
                    </a:lnTo>
                    <a:lnTo>
                      <a:pt x="7" y="0"/>
                    </a:lnTo>
                    <a:lnTo>
                      <a:pt x="7" y="7"/>
                    </a:lnTo>
                    <a:lnTo>
                      <a:pt x="0" y="7"/>
                    </a:lnTo>
                  </a:path>
                </a:pathLst>
              </a:custGeom>
              <a:solidFill>
                <a:srgbClr val="000000"/>
              </a:solidFill>
              <a:ln w="12700" cap="rnd">
                <a:solidFill>
                  <a:schemeClr val="tx2"/>
                </a:solidFill>
                <a:round/>
                <a:headEnd/>
                <a:tailEnd/>
              </a:ln>
            </p:spPr>
            <p:txBody>
              <a:bodyPr/>
              <a:lstStyle/>
              <a:p>
                <a:endParaRPr lang="fr-FR"/>
              </a:p>
            </p:txBody>
          </p:sp>
          <p:sp>
            <p:nvSpPr>
              <p:cNvPr id="55406" name="Freeform 182"/>
              <p:cNvSpPr>
                <a:spLocks/>
              </p:cNvSpPr>
              <p:nvPr/>
            </p:nvSpPr>
            <p:spPr bwMode="auto">
              <a:xfrm>
                <a:off x="3614" y="2204"/>
                <a:ext cx="5" cy="12"/>
              </a:xfrm>
              <a:custGeom>
                <a:avLst/>
                <a:gdLst>
                  <a:gd name="T0" fmla="*/ 2 w 5"/>
                  <a:gd name="T1" fmla="*/ 10 h 12"/>
                  <a:gd name="T2" fmla="*/ 2 w 5"/>
                  <a:gd name="T3" fmla="*/ 8 h 12"/>
                  <a:gd name="T4" fmla="*/ 0 w 5"/>
                  <a:gd name="T5" fmla="*/ 6 h 12"/>
                  <a:gd name="T6" fmla="*/ 0 w 5"/>
                  <a:gd name="T7" fmla="*/ 5 h 12"/>
                  <a:gd name="T8" fmla="*/ 0 w 5"/>
                  <a:gd name="T9" fmla="*/ 3 h 12"/>
                  <a:gd name="T10" fmla="*/ 0 w 5"/>
                  <a:gd name="T11" fmla="*/ 2 h 12"/>
                  <a:gd name="T12" fmla="*/ 0 w 5"/>
                  <a:gd name="T13" fmla="*/ 0 h 12"/>
                  <a:gd name="T14" fmla="*/ 2 w 5"/>
                  <a:gd name="T15" fmla="*/ 0 h 12"/>
                  <a:gd name="T16" fmla="*/ 2 w 5"/>
                  <a:gd name="T17" fmla="*/ 2 h 12"/>
                  <a:gd name="T18" fmla="*/ 2 w 5"/>
                  <a:gd name="T19" fmla="*/ 3 h 12"/>
                  <a:gd name="T20" fmla="*/ 2 w 5"/>
                  <a:gd name="T21" fmla="*/ 5 h 12"/>
                  <a:gd name="T22" fmla="*/ 2 w 5"/>
                  <a:gd name="T23" fmla="*/ 6 h 12"/>
                  <a:gd name="T24" fmla="*/ 2 w 5"/>
                  <a:gd name="T25" fmla="*/ 8 h 12"/>
                  <a:gd name="T26" fmla="*/ 4 w 5"/>
                  <a:gd name="T27" fmla="*/ 10 h 12"/>
                  <a:gd name="T28" fmla="*/ 2 w 5"/>
                  <a:gd name="T29" fmla="*/ 11 h 12"/>
                  <a:gd name="T30" fmla="*/ 2 w 5"/>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2"/>
                  <a:gd name="T50" fmla="*/ 5 w 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2">
                    <a:moveTo>
                      <a:pt x="2" y="10"/>
                    </a:moveTo>
                    <a:lnTo>
                      <a:pt x="2" y="8"/>
                    </a:lnTo>
                    <a:lnTo>
                      <a:pt x="0" y="6"/>
                    </a:lnTo>
                    <a:lnTo>
                      <a:pt x="0" y="5"/>
                    </a:lnTo>
                    <a:lnTo>
                      <a:pt x="0" y="3"/>
                    </a:lnTo>
                    <a:lnTo>
                      <a:pt x="0" y="2"/>
                    </a:lnTo>
                    <a:lnTo>
                      <a:pt x="0" y="0"/>
                    </a:lnTo>
                    <a:lnTo>
                      <a:pt x="2" y="0"/>
                    </a:lnTo>
                    <a:lnTo>
                      <a:pt x="2" y="2"/>
                    </a:lnTo>
                    <a:lnTo>
                      <a:pt x="2" y="3"/>
                    </a:lnTo>
                    <a:lnTo>
                      <a:pt x="2" y="5"/>
                    </a:lnTo>
                    <a:lnTo>
                      <a:pt x="2" y="6"/>
                    </a:lnTo>
                    <a:lnTo>
                      <a:pt x="2" y="8"/>
                    </a:lnTo>
                    <a:lnTo>
                      <a:pt x="4" y="10"/>
                    </a:lnTo>
                    <a:lnTo>
                      <a:pt x="2" y="11"/>
                    </a:lnTo>
                    <a:lnTo>
                      <a:pt x="2" y="10"/>
                    </a:lnTo>
                  </a:path>
                </a:pathLst>
              </a:custGeom>
              <a:solidFill>
                <a:srgbClr val="000000"/>
              </a:solidFill>
              <a:ln w="12700" cap="rnd">
                <a:solidFill>
                  <a:schemeClr val="tx2"/>
                </a:solidFill>
                <a:round/>
                <a:headEnd/>
                <a:tailEnd/>
              </a:ln>
            </p:spPr>
            <p:txBody>
              <a:bodyPr/>
              <a:lstStyle/>
              <a:p>
                <a:endParaRPr lang="fr-FR"/>
              </a:p>
            </p:txBody>
          </p:sp>
          <p:sp>
            <p:nvSpPr>
              <p:cNvPr id="55407" name="Freeform 183"/>
              <p:cNvSpPr>
                <a:spLocks/>
              </p:cNvSpPr>
              <p:nvPr/>
            </p:nvSpPr>
            <p:spPr bwMode="auto">
              <a:xfrm>
                <a:off x="3624" y="2224"/>
                <a:ext cx="14" cy="58"/>
              </a:xfrm>
              <a:custGeom>
                <a:avLst/>
                <a:gdLst>
                  <a:gd name="T0" fmla="*/ 12 w 14"/>
                  <a:gd name="T1" fmla="*/ 110 h 57"/>
                  <a:gd name="T2" fmla="*/ 0 w 14"/>
                  <a:gd name="T3" fmla="*/ 0 h 57"/>
                  <a:gd name="T4" fmla="*/ 1 w 14"/>
                  <a:gd name="T5" fmla="*/ 0 h 57"/>
                  <a:gd name="T6" fmla="*/ 13 w 14"/>
                  <a:gd name="T7" fmla="*/ 110 h 57"/>
                  <a:gd name="T8" fmla="*/ 13 w 14"/>
                  <a:gd name="T9" fmla="*/ 104 h 57"/>
                  <a:gd name="T10" fmla="*/ 13 w 14"/>
                  <a:gd name="T11" fmla="*/ 110 h 57"/>
                  <a:gd name="T12" fmla="*/ 12 w 14"/>
                  <a:gd name="T13" fmla="*/ 110 h 57"/>
                  <a:gd name="T14" fmla="*/ 0 60000 65536"/>
                  <a:gd name="T15" fmla="*/ 0 60000 65536"/>
                  <a:gd name="T16" fmla="*/ 0 60000 65536"/>
                  <a:gd name="T17" fmla="*/ 0 60000 65536"/>
                  <a:gd name="T18" fmla="*/ 0 60000 65536"/>
                  <a:gd name="T19" fmla="*/ 0 60000 65536"/>
                  <a:gd name="T20" fmla="*/ 0 60000 65536"/>
                  <a:gd name="T21" fmla="*/ 0 w 14"/>
                  <a:gd name="T22" fmla="*/ 0 h 57"/>
                  <a:gd name="T23" fmla="*/ 14 w 1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7">
                    <a:moveTo>
                      <a:pt x="12" y="56"/>
                    </a:moveTo>
                    <a:lnTo>
                      <a:pt x="0" y="0"/>
                    </a:lnTo>
                    <a:lnTo>
                      <a:pt x="1" y="0"/>
                    </a:lnTo>
                    <a:lnTo>
                      <a:pt x="13" y="56"/>
                    </a:lnTo>
                    <a:lnTo>
                      <a:pt x="13" y="53"/>
                    </a:lnTo>
                    <a:lnTo>
                      <a:pt x="13" y="56"/>
                    </a:lnTo>
                    <a:lnTo>
                      <a:pt x="12" y="56"/>
                    </a:lnTo>
                  </a:path>
                </a:pathLst>
              </a:custGeom>
              <a:solidFill>
                <a:srgbClr val="000000"/>
              </a:solidFill>
              <a:ln w="12700" cap="rnd">
                <a:solidFill>
                  <a:schemeClr val="tx2"/>
                </a:solidFill>
                <a:round/>
                <a:headEnd/>
                <a:tailEnd/>
              </a:ln>
            </p:spPr>
            <p:txBody>
              <a:bodyPr/>
              <a:lstStyle/>
              <a:p>
                <a:endParaRPr lang="fr-FR"/>
              </a:p>
            </p:txBody>
          </p:sp>
          <p:sp>
            <p:nvSpPr>
              <p:cNvPr id="55408" name="Freeform 184"/>
              <p:cNvSpPr>
                <a:spLocks/>
              </p:cNvSpPr>
              <p:nvPr/>
            </p:nvSpPr>
            <p:spPr bwMode="auto">
              <a:xfrm>
                <a:off x="3644" y="2284"/>
                <a:ext cx="176" cy="64"/>
              </a:xfrm>
              <a:custGeom>
                <a:avLst/>
                <a:gdLst>
                  <a:gd name="T0" fmla="*/ 169 w 176"/>
                  <a:gd name="T1" fmla="*/ 63 h 64"/>
                  <a:gd name="T2" fmla="*/ 158 w 176"/>
                  <a:gd name="T3" fmla="*/ 63 h 64"/>
                  <a:gd name="T4" fmla="*/ 144 w 176"/>
                  <a:gd name="T5" fmla="*/ 61 h 64"/>
                  <a:gd name="T6" fmla="*/ 134 w 176"/>
                  <a:gd name="T7" fmla="*/ 61 h 64"/>
                  <a:gd name="T8" fmla="*/ 120 w 176"/>
                  <a:gd name="T9" fmla="*/ 58 h 64"/>
                  <a:gd name="T10" fmla="*/ 109 w 176"/>
                  <a:gd name="T11" fmla="*/ 56 h 64"/>
                  <a:gd name="T12" fmla="*/ 95 w 176"/>
                  <a:gd name="T13" fmla="*/ 54 h 64"/>
                  <a:gd name="T14" fmla="*/ 84 w 176"/>
                  <a:gd name="T15" fmla="*/ 50 h 64"/>
                  <a:gd name="T16" fmla="*/ 70 w 176"/>
                  <a:gd name="T17" fmla="*/ 48 h 64"/>
                  <a:gd name="T18" fmla="*/ 60 w 176"/>
                  <a:gd name="T19" fmla="*/ 43 h 64"/>
                  <a:gd name="T20" fmla="*/ 49 w 176"/>
                  <a:gd name="T21" fmla="*/ 38 h 64"/>
                  <a:gd name="T22" fmla="*/ 39 w 176"/>
                  <a:gd name="T23" fmla="*/ 33 h 64"/>
                  <a:gd name="T24" fmla="*/ 30 w 176"/>
                  <a:gd name="T25" fmla="*/ 28 h 64"/>
                  <a:gd name="T26" fmla="*/ 19 w 176"/>
                  <a:gd name="T27" fmla="*/ 20 h 64"/>
                  <a:gd name="T28" fmla="*/ 11 w 176"/>
                  <a:gd name="T29" fmla="*/ 13 h 64"/>
                  <a:gd name="T30" fmla="*/ 2 w 176"/>
                  <a:gd name="T31" fmla="*/ 8 h 64"/>
                  <a:gd name="T32" fmla="*/ 2 w 176"/>
                  <a:gd name="T33" fmla="*/ 0 h 64"/>
                  <a:gd name="T34" fmla="*/ 8 w 176"/>
                  <a:gd name="T35" fmla="*/ 11 h 64"/>
                  <a:gd name="T36" fmla="*/ 16 w 176"/>
                  <a:gd name="T37" fmla="*/ 16 h 64"/>
                  <a:gd name="T38" fmla="*/ 25 w 176"/>
                  <a:gd name="T39" fmla="*/ 23 h 64"/>
                  <a:gd name="T40" fmla="*/ 35 w 176"/>
                  <a:gd name="T41" fmla="*/ 28 h 64"/>
                  <a:gd name="T42" fmla="*/ 43 w 176"/>
                  <a:gd name="T43" fmla="*/ 36 h 64"/>
                  <a:gd name="T44" fmla="*/ 55 w 176"/>
                  <a:gd name="T45" fmla="*/ 41 h 64"/>
                  <a:gd name="T46" fmla="*/ 66 w 176"/>
                  <a:gd name="T47" fmla="*/ 43 h 64"/>
                  <a:gd name="T48" fmla="*/ 80 w 176"/>
                  <a:gd name="T49" fmla="*/ 48 h 64"/>
                  <a:gd name="T50" fmla="*/ 90 w 176"/>
                  <a:gd name="T51" fmla="*/ 50 h 64"/>
                  <a:gd name="T52" fmla="*/ 101 w 176"/>
                  <a:gd name="T53" fmla="*/ 54 h 64"/>
                  <a:gd name="T54" fmla="*/ 115 w 176"/>
                  <a:gd name="T55" fmla="*/ 56 h 64"/>
                  <a:gd name="T56" fmla="*/ 128 w 176"/>
                  <a:gd name="T57" fmla="*/ 58 h 64"/>
                  <a:gd name="T58" fmla="*/ 139 w 176"/>
                  <a:gd name="T59" fmla="*/ 58 h 64"/>
                  <a:gd name="T60" fmla="*/ 150 w 176"/>
                  <a:gd name="T61" fmla="*/ 61 h 64"/>
                  <a:gd name="T62" fmla="*/ 164 w 176"/>
                  <a:gd name="T63" fmla="*/ 61 h 64"/>
                  <a:gd name="T64" fmla="*/ 175 w 176"/>
                  <a:gd name="T65" fmla="*/ 6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64"/>
                  <a:gd name="T101" fmla="*/ 176 w 17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64">
                    <a:moveTo>
                      <a:pt x="175" y="63"/>
                    </a:moveTo>
                    <a:lnTo>
                      <a:pt x="169" y="63"/>
                    </a:lnTo>
                    <a:lnTo>
                      <a:pt x="164" y="63"/>
                    </a:lnTo>
                    <a:lnTo>
                      <a:pt x="158" y="63"/>
                    </a:lnTo>
                    <a:lnTo>
                      <a:pt x="150" y="63"/>
                    </a:lnTo>
                    <a:lnTo>
                      <a:pt x="144" y="61"/>
                    </a:lnTo>
                    <a:lnTo>
                      <a:pt x="139" y="61"/>
                    </a:lnTo>
                    <a:lnTo>
                      <a:pt x="134" y="61"/>
                    </a:lnTo>
                    <a:lnTo>
                      <a:pt x="125" y="61"/>
                    </a:lnTo>
                    <a:lnTo>
                      <a:pt x="120" y="58"/>
                    </a:lnTo>
                    <a:lnTo>
                      <a:pt x="115" y="58"/>
                    </a:lnTo>
                    <a:lnTo>
                      <a:pt x="109" y="56"/>
                    </a:lnTo>
                    <a:lnTo>
                      <a:pt x="101" y="56"/>
                    </a:lnTo>
                    <a:lnTo>
                      <a:pt x="95" y="54"/>
                    </a:lnTo>
                    <a:lnTo>
                      <a:pt x="90" y="54"/>
                    </a:lnTo>
                    <a:lnTo>
                      <a:pt x="84" y="50"/>
                    </a:lnTo>
                    <a:lnTo>
                      <a:pt x="76" y="48"/>
                    </a:lnTo>
                    <a:lnTo>
                      <a:pt x="70" y="48"/>
                    </a:lnTo>
                    <a:lnTo>
                      <a:pt x="66" y="45"/>
                    </a:lnTo>
                    <a:lnTo>
                      <a:pt x="60" y="43"/>
                    </a:lnTo>
                    <a:lnTo>
                      <a:pt x="55" y="41"/>
                    </a:lnTo>
                    <a:lnTo>
                      <a:pt x="49" y="38"/>
                    </a:lnTo>
                    <a:lnTo>
                      <a:pt x="43" y="36"/>
                    </a:lnTo>
                    <a:lnTo>
                      <a:pt x="39" y="33"/>
                    </a:lnTo>
                    <a:lnTo>
                      <a:pt x="33" y="30"/>
                    </a:lnTo>
                    <a:lnTo>
                      <a:pt x="30" y="28"/>
                    </a:lnTo>
                    <a:lnTo>
                      <a:pt x="25" y="25"/>
                    </a:lnTo>
                    <a:lnTo>
                      <a:pt x="19" y="20"/>
                    </a:lnTo>
                    <a:lnTo>
                      <a:pt x="16" y="18"/>
                    </a:lnTo>
                    <a:lnTo>
                      <a:pt x="11" y="13"/>
                    </a:lnTo>
                    <a:lnTo>
                      <a:pt x="8" y="11"/>
                    </a:lnTo>
                    <a:lnTo>
                      <a:pt x="2" y="8"/>
                    </a:lnTo>
                    <a:lnTo>
                      <a:pt x="0" y="3"/>
                    </a:lnTo>
                    <a:lnTo>
                      <a:pt x="2" y="0"/>
                    </a:lnTo>
                    <a:lnTo>
                      <a:pt x="6" y="5"/>
                    </a:lnTo>
                    <a:lnTo>
                      <a:pt x="8" y="11"/>
                    </a:lnTo>
                    <a:lnTo>
                      <a:pt x="14" y="13"/>
                    </a:lnTo>
                    <a:lnTo>
                      <a:pt x="16" y="16"/>
                    </a:lnTo>
                    <a:lnTo>
                      <a:pt x="22" y="20"/>
                    </a:lnTo>
                    <a:lnTo>
                      <a:pt x="25" y="23"/>
                    </a:lnTo>
                    <a:lnTo>
                      <a:pt x="30" y="25"/>
                    </a:lnTo>
                    <a:lnTo>
                      <a:pt x="35" y="28"/>
                    </a:lnTo>
                    <a:lnTo>
                      <a:pt x="39" y="33"/>
                    </a:lnTo>
                    <a:lnTo>
                      <a:pt x="43" y="36"/>
                    </a:lnTo>
                    <a:lnTo>
                      <a:pt x="49" y="38"/>
                    </a:lnTo>
                    <a:lnTo>
                      <a:pt x="55" y="41"/>
                    </a:lnTo>
                    <a:lnTo>
                      <a:pt x="60" y="41"/>
                    </a:lnTo>
                    <a:lnTo>
                      <a:pt x="66" y="43"/>
                    </a:lnTo>
                    <a:lnTo>
                      <a:pt x="70" y="45"/>
                    </a:lnTo>
                    <a:lnTo>
                      <a:pt x="80" y="48"/>
                    </a:lnTo>
                    <a:lnTo>
                      <a:pt x="84" y="48"/>
                    </a:lnTo>
                    <a:lnTo>
                      <a:pt x="90" y="50"/>
                    </a:lnTo>
                    <a:lnTo>
                      <a:pt x="95" y="54"/>
                    </a:lnTo>
                    <a:lnTo>
                      <a:pt x="101" y="54"/>
                    </a:lnTo>
                    <a:lnTo>
                      <a:pt x="109" y="56"/>
                    </a:lnTo>
                    <a:lnTo>
                      <a:pt x="115" y="56"/>
                    </a:lnTo>
                    <a:lnTo>
                      <a:pt x="120" y="56"/>
                    </a:lnTo>
                    <a:lnTo>
                      <a:pt x="128" y="58"/>
                    </a:lnTo>
                    <a:lnTo>
                      <a:pt x="134" y="58"/>
                    </a:lnTo>
                    <a:lnTo>
                      <a:pt x="139" y="58"/>
                    </a:lnTo>
                    <a:lnTo>
                      <a:pt x="144" y="61"/>
                    </a:lnTo>
                    <a:lnTo>
                      <a:pt x="150" y="61"/>
                    </a:lnTo>
                    <a:lnTo>
                      <a:pt x="158" y="61"/>
                    </a:lnTo>
                    <a:lnTo>
                      <a:pt x="164" y="61"/>
                    </a:lnTo>
                    <a:lnTo>
                      <a:pt x="169" y="61"/>
                    </a:lnTo>
                    <a:lnTo>
                      <a:pt x="175" y="61"/>
                    </a:lnTo>
                    <a:lnTo>
                      <a:pt x="175" y="63"/>
                    </a:lnTo>
                  </a:path>
                </a:pathLst>
              </a:custGeom>
              <a:solidFill>
                <a:srgbClr val="000000"/>
              </a:solidFill>
              <a:ln w="12700" cap="rnd">
                <a:solidFill>
                  <a:schemeClr val="tx2"/>
                </a:solidFill>
                <a:round/>
                <a:headEnd/>
                <a:tailEnd/>
              </a:ln>
            </p:spPr>
            <p:txBody>
              <a:bodyPr/>
              <a:lstStyle/>
              <a:p>
                <a:endParaRPr lang="fr-FR"/>
              </a:p>
            </p:txBody>
          </p:sp>
          <p:sp>
            <p:nvSpPr>
              <p:cNvPr id="55409" name="Freeform 185"/>
              <p:cNvSpPr>
                <a:spLocks/>
              </p:cNvSpPr>
              <p:nvPr/>
            </p:nvSpPr>
            <p:spPr bwMode="auto">
              <a:xfrm>
                <a:off x="3829" y="2284"/>
                <a:ext cx="189" cy="64"/>
              </a:xfrm>
              <a:custGeom>
                <a:avLst/>
                <a:gdLst>
                  <a:gd name="T0" fmla="*/ 279 w 187"/>
                  <a:gd name="T1" fmla="*/ 8 h 64"/>
                  <a:gd name="T2" fmla="*/ 267 w 187"/>
                  <a:gd name="T3" fmla="*/ 16 h 64"/>
                  <a:gd name="T4" fmla="*/ 255 w 187"/>
                  <a:gd name="T5" fmla="*/ 23 h 64"/>
                  <a:gd name="T6" fmla="*/ 238 w 187"/>
                  <a:gd name="T7" fmla="*/ 30 h 64"/>
                  <a:gd name="T8" fmla="*/ 225 w 187"/>
                  <a:gd name="T9" fmla="*/ 36 h 64"/>
                  <a:gd name="T10" fmla="*/ 205 w 187"/>
                  <a:gd name="T11" fmla="*/ 41 h 64"/>
                  <a:gd name="T12" fmla="*/ 183 w 187"/>
                  <a:gd name="T13" fmla="*/ 45 h 64"/>
                  <a:gd name="T14" fmla="*/ 155 w 187"/>
                  <a:gd name="T15" fmla="*/ 50 h 64"/>
                  <a:gd name="T16" fmla="*/ 134 w 187"/>
                  <a:gd name="T17" fmla="*/ 54 h 64"/>
                  <a:gd name="T18" fmla="*/ 121 w 187"/>
                  <a:gd name="T19" fmla="*/ 56 h 64"/>
                  <a:gd name="T20" fmla="*/ 110 w 187"/>
                  <a:gd name="T21" fmla="*/ 58 h 64"/>
                  <a:gd name="T22" fmla="*/ 97 w 187"/>
                  <a:gd name="T23" fmla="*/ 61 h 64"/>
                  <a:gd name="T24" fmla="*/ 41 w 187"/>
                  <a:gd name="T25" fmla="*/ 63 h 64"/>
                  <a:gd name="T26" fmla="*/ 30 w 187"/>
                  <a:gd name="T27" fmla="*/ 63 h 64"/>
                  <a:gd name="T28" fmla="*/ 16 w 187"/>
                  <a:gd name="T29" fmla="*/ 63 h 64"/>
                  <a:gd name="T30" fmla="*/ 5 w 187"/>
                  <a:gd name="T31" fmla="*/ 63 h 64"/>
                  <a:gd name="T32" fmla="*/ 0 w 187"/>
                  <a:gd name="T33" fmla="*/ 61 h 64"/>
                  <a:gd name="T34" fmla="*/ 10 w 187"/>
                  <a:gd name="T35" fmla="*/ 61 h 64"/>
                  <a:gd name="T36" fmla="*/ 24 w 187"/>
                  <a:gd name="T37" fmla="*/ 61 h 64"/>
                  <a:gd name="T38" fmla="*/ 35 w 187"/>
                  <a:gd name="T39" fmla="*/ 61 h 64"/>
                  <a:gd name="T40" fmla="*/ 46 w 187"/>
                  <a:gd name="T41" fmla="*/ 58 h 64"/>
                  <a:gd name="T42" fmla="*/ 101 w 187"/>
                  <a:gd name="T43" fmla="*/ 58 h 64"/>
                  <a:gd name="T44" fmla="*/ 115 w 187"/>
                  <a:gd name="T45" fmla="*/ 56 h 64"/>
                  <a:gd name="T46" fmla="*/ 129 w 187"/>
                  <a:gd name="T47" fmla="*/ 54 h 64"/>
                  <a:gd name="T48" fmla="*/ 140 w 187"/>
                  <a:gd name="T49" fmla="*/ 50 h 64"/>
                  <a:gd name="T50" fmla="*/ 167 w 187"/>
                  <a:gd name="T51" fmla="*/ 45 h 64"/>
                  <a:gd name="T52" fmla="*/ 195 w 187"/>
                  <a:gd name="T53" fmla="*/ 41 h 64"/>
                  <a:gd name="T54" fmla="*/ 217 w 187"/>
                  <a:gd name="T55" fmla="*/ 38 h 64"/>
                  <a:gd name="T56" fmla="*/ 231 w 187"/>
                  <a:gd name="T57" fmla="*/ 30 h 64"/>
                  <a:gd name="T58" fmla="*/ 247 w 187"/>
                  <a:gd name="T59" fmla="*/ 25 h 64"/>
                  <a:gd name="T60" fmla="*/ 259 w 187"/>
                  <a:gd name="T61" fmla="*/ 18 h 64"/>
                  <a:gd name="T62" fmla="*/ 271 w 187"/>
                  <a:gd name="T63" fmla="*/ 11 h 64"/>
                  <a:gd name="T64" fmla="*/ 283 w 187"/>
                  <a:gd name="T65" fmla="*/ 3 h 64"/>
                  <a:gd name="T66" fmla="*/ 283 w 187"/>
                  <a:gd name="T67" fmla="*/ 3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64"/>
                  <a:gd name="T104" fmla="*/ 187 w 187"/>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64">
                    <a:moveTo>
                      <a:pt x="186" y="3"/>
                    </a:moveTo>
                    <a:lnTo>
                      <a:pt x="180" y="8"/>
                    </a:lnTo>
                    <a:lnTo>
                      <a:pt x="178" y="11"/>
                    </a:lnTo>
                    <a:lnTo>
                      <a:pt x="172" y="16"/>
                    </a:lnTo>
                    <a:lnTo>
                      <a:pt x="169" y="20"/>
                    </a:lnTo>
                    <a:lnTo>
                      <a:pt x="164" y="23"/>
                    </a:lnTo>
                    <a:lnTo>
                      <a:pt x="159" y="25"/>
                    </a:lnTo>
                    <a:lnTo>
                      <a:pt x="153" y="30"/>
                    </a:lnTo>
                    <a:lnTo>
                      <a:pt x="147" y="33"/>
                    </a:lnTo>
                    <a:lnTo>
                      <a:pt x="141" y="36"/>
                    </a:lnTo>
                    <a:lnTo>
                      <a:pt x="137" y="38"/>
                    </a:lnTo>
                    <a:lnTo>
                      <a:pt x="131" y="41"/>
                    </a:lnTo>
                    <a:lnTo>
                      <a:pt x="126" y="43"/>
                    </a:lnTo>
                    <a:lnTo>
                      <a:pt x="120" y="45"/>
                    </a:lnTo>
                    <a:lnTo>
                      <a:pt x="112" y="48"/>
                    </a:lnTo>
                    <a:lnTo>
                      <a:pt x="106" y="50"/>
                    </a:lnTo>
                    <a:lnTo>
                      <a:pt x="100" y="54"/>
                    </a:lnTo>
                    <a:lnTo>
                      <a:pt x="92" y="54"/>
                    </a:lnTo>
                    <a:lnTo>
                      <a:pt x="87" y="56"/>
                    </a:lnTo>
                    <a:lnTo>
                      <a:pt x="79" y="56"/>
                    </a:lnTo>
                    <a:lnTo>
                      <a:pt x="73" y="58"/>
                    </a:lnTo>
                    <a:lnTo>
                      <a:pt x="68" y="58"/>
                    </a:lnTo>
                    <a:lnTo>
                      <a:pt x="59" y="61"/>
                    </a:lnTo>
                    <a:lnTo>
                      <a:pt x="55" y="61"/>
                    </a:lnTo>
                    <a:lnTo>
                      <a:pt x="49" y="61"/>
                    </a:lnTo>
                    <a:lnTo>
                      <a:pt x="41" y="63"/>
                    </a:lnTo>
                    <a:lnTo>
                      <a:pt x="35" y="63"/>
                    </a:lnTo>
                    <a:lnTo>
                      <a:pt x="30" y="63"/>
                    </a:lnTo>
                    <a:lnTo>
                      <a:pt x="24" y="63"/>
                    </a:lnTo>
                    <a:lnTo>
                      <a:pt x="16" y="63"/>
                    </a:lnTo>
                    <a:lnTo>
                      <a:pt x="10" y="63"/>
                    </a:lnTo>
                    <a:lnTo>
                      <a:pt x="5" y="63"/>
                    </a:lnTo>
                    <a:lnTo>
                      <a:pt x="0" y="63"/>
                    </a:lnTo>
                    <a:lnTo>
                      <a:pt x="0" y="61"/>
                    </a:lnTo>
                    <a:lnTo>
                      <a:pt x="5" y="61"/>
                    </a:lnTo>
                    <a:lnTo>
                      <a:pt x="10" y="61"/>
                    </a:lnTo>
                    <a:lnTo>
                      <a:pt x="16" y="61"/>
                    </a:lnTo>
                    <a:lnTo>
                      <a:pt x="24" y="61"/>
                    </a:lnTo>
                    <a:lnTo>
                      <a:pt x="30" y="61"/>
                    </a:lnTo>
                    <a:lnTo>
                      <a:pt x="35" y="61"/>
                    </a:lnTo>
                    <a:lnTo>
                      <a:pt x="41" y="61"/>
                    </a:lnTo>
                    <a:lnTo>
                      <a:pt x="46" y="58"/>
                    </a:lnTo>
                    <a:lnTo>
                      <a:pt x="55" y="58"/>
                    </a:lnTo>
                    <a:lnTo>
                      <a:pt x="59" y="58"/>
                    </a:lnTo>
                    <a:lnTo>
                      <a:pt x="68" y="56"/>
                    </a:lnTo>
                    <a:lnTo>
                      <a:pt x="73" y="56"/>
                    </a:lnTo>
                    <a:lnTo>
                      <a:pt x="79" y="56"/>
                    </a:lnTo>
                    <a:lnTo>
                      <a:pt x="87" y="54"/>
                    </a:lnTo>
                    <a:lnTo>
                      <a:pt x="92" y="54"/>
                    </a:lnTo>
                    <a:lnTo>
                      <a:pt x="98" y="50"/>
                    </a:lnTo>
                    <a:lnTo>
                      <a:pt x="106" y="48"/>
                    </a:lnTo>
                    <a:lnTo>
                      <a:pt x="112" y="45"/>
                    </a:lnTo>
                    <a:lnTo>
                      <a:pt x="118" y="43"/>
                    </a:lnTo>
                    <a:lnTo>
                      <a:pt x="126" y="41"/>
                    </a:lnTo>
                    <a:lnTo>
                      <a:pt x="131" y="41"/>
                    </a:lnTo>
                    <a:lnTo>
                      <a:pt x="137" y="38"/>
                    </a:lnTo>
                    <a:lnTo>
                      <a:pt x="141" y="36"/>
                    </a:lnTo>
                    <a:lnTo>
                      <a:pt x="147" y="30"/>
                    </a:lnTo>
                    <a:lnTo>
                      <a:pt x="153" y="28"/>
                    </a:lnTo>
                    <a:lnTo>
                      <a:pt x="159" y="25"/>
                    </a:lnTo>
                    <a:lnTo>
                      <a:pt x="161" y="23"/>
                    </a:lnTo>
                    <a:lnTo>
                      <a:pt x="167" y="18"/>
                    </a:lnTo>
                    <a:lnTo>
                      <a:pt x="172" y="13"/>
                    </a:lnTo>
                    <a:lnTo>
                      <a:pt x="175" y="11"/>
                    </a:lnTo>
                    <a:lnTo>
                      <a:pt x="180" y="5"/>
                    </a:lnTo>
                    <a:lnTo>
                      <a:pt x="183" y="3"/>
                    </a:lnTo>
                    <a:lnTo>
                      <a:pt x="183" y="0"/>
                    </a:lnTo>
                    <a:lnTo>
                      <a:pt x="183" y="3"/>
                    </a:lnTo>
                    <a:lnTo>
                      <a:pt x="186" y="3"/>
                    </a:lnTo>
                  </a:path>
                </a:pathLst>
              </a:custGeom>
              <a:solidFill>
                <a:srgbClr val="000000"/>
              </a:solidFill>
              <a:ln w="12700" cap="rnd">
                <a:solidFill>
                  <a:schemeClr val="tx2"/>
                </a:solidFill>
                <a:round/>
                <a:headEnd/>
                <a:tailEnd/>
              </a:ln>
            </p:spPr>
            <p:txBody>
              <a:bodyPr/>
              <a:lstStyle/>
              <a:p>
                <a:endParaRPr lang="fr-FR"/>
              </a:p>
            </p:txBody>
          </p:sp>
          <p:sp>
            <p:nvSpPr>
              <p:cNvPr id="55410" name="Freeform 186"/>
              <p:cNvSpPr>
                <a:spLocks/>
              </p:cNvSpPr>
              <p:nvPr/>
            </p:nvSpPr>
            <p:spPr bwMode="auto">
              <a:xfrm>
                <a:off x="3633" y="2132"/>
                <a:ext cx="388" cy="139"/>
              </a:xfrm>
              <a:custGeom>
                <a:avLst/>
                <a:gdLst>
                  <a:gd name="T0" fmla="*/ 385 w 388"/>
                  <a:gd name="T1" fmla="*/ 59 h 139"/>
                  <a:gd name="T2" fmla="*/ 375 w 388"/>
                  <a:gd name="T3" fmla="*/ 54 h 139"/>
                  <a:gd name="T4" fmla="*/ 367 w 388"/>
                  <a:gd name="T5" fmla="*/ 46 h 139"/>
                  <a:gd name="T6" fmla="*/ 353 w 388"/>
                  <a:gd name="T7" fmla="*/ 38 h 139"/>
                  <a:gd name="T8" fmla="*/ 339 w 388"/>
                  <a:gd name="T9" fmla="*/ 30 h 139"/>
                  <a:gd name="T10" fmla="*/ 319 w 388"/>
                  <a:gd name="T11" fmla="*/ 21 h 139"/>
                  <a:gd name="T12" fmla="*/ 300 w 388"/>
                  <a:gd name="T13" fmla="*/ 13 h 139"/>
                  <a:gd name="T14" fmla="*/ 275 w 388"/>
                  <a:gd name="T15" fmla="*/ 8 h 139"/>
                  <a:gd name="T16" fmla="*/ 249 w 388"/>
                  <a:gd name="T17" fmla="*/ 3 h 139"/>
                  <a:gd name="T18" fmla="*/ 221 w 388"/>
                  <a:gd name="T19" fmla="*/ 0 h 139"/>
                  <a:gd name="T20" fmla="*/ 193 w 388"/>
                  <a:gd name="T21" fmla="*/ 0 h 139"/>
                  <a:gd name="T22" fmla="*/ 165 w 388"/>
                  <a:gd name="T23" fmla="*/ 0 h 139"/>
                  <a:gd name="T24" fmla="*/ 140 w 388"/>
                  <a:gd name="T25" fmla="*/ 3 h 139"/>
                  <a:gd name="T26" fmla="*/ 118 w 388"/>
                  <a:gd name="T27" fmla="*/ 6 h 139"/>
                  <a:gd name="T28" fmla="*/ 95 w 388"/>
                  <a:gd name="T29" fmla="*/ 11 h 139"/>
                  <a:gd name="T30" fmla="*/ 76 w 388"/>
                  <a:gd name="T31" fmla="*/ 19 h 139"/>
                  <a:gd name="T32" fmla="*/ 56 w 388"/>
                  <a:gd name="T33" fmla="*/ 25 h 139"/>
                  <a:gd name="T34" fmla="*/ 42 w 388"/>
                  <a:gd name="T35" fmla="*/ 33 h 139"/>
                  <a:gd name="T36" fmla="*/ 25 w 388"/>
                  <a:gd name="T37" fmla="*/ 40 h 139"/>
                  <a:gd name="T38" fmla="*/ 14 w 388"/>
                  <a:gd name="T39" fmla="*/ 48 h 139"/>
                  <a:gd name="T40" fmla="*/ 5 w 388"/>
                  <a:gd name="T41" fmla="*/ 57 h 139"/>
                  <a:gd name="T42" fmla="*/ 2 w 388"/>
                  <a:gd name="T43" fmla="*/ 67 h 139"/>
                  <a:gd name="T44" fmla="*/ 8 w 388"/>
                  <a:gd name="T45" fmla="*/ 79 h 139"/>
                  <a:gd name="T46" fmla="*/ 20 w 388"/>
                  <a:gd name="T47" fmla="*/ 89 h 139"/>
                  <a:gd name="T48" fmla="*/ 30 w 388"/>
                  <a:gd name="T49" fmla="*/ 100 h 139"/>
                  <a:gd name="T50" fmla="*/ 48 w 388"/>
                  <a:gd name="T51" fmla="*/ 108 h 139"/>
                  <a:gd name="T52" fmla="*/ 64 w 388"/>
                  <a:gd name="T53" fmla="*/ 116 h 139"/>
                  <a:gd name="T54" fmla="*/ 87 w 388"/>
                  <a:gd name="T55" fmla="*/ 121 h 139"/>
                  <a:gd name="T56" fmla="*/ 109 w 388"/>
                  <a:gd name="T57" fmla="*/ 129 h 139"/>
                  <a:gd name="T58" fmla="*/ 132 w 388"/>
                  <a:gd name="T59" fmla="*/ 135 h 139"/>
                  <a:gd name="T60" fmla="*/ 160 w 388"/>
                  <a:gd name="T61" fmla="*/ 138 h 139"/>
                  <a:gd name="T62" fmla="*/ 188 w 388"/>
                  <a:gd name="T63" fmla="*/ 138 h 139"/>
                  <a:gd name="T64" fmla="*/ 213 w 388"/>
                  <a:gd name="T65" fmla="*/ 138 h 139"/>
                  <a:gd name="T66" fmla="*/ 235 w 388"/>
                  <a:gd name="T67" fmla="*/ 135 h 139"/>
                  <a:gd name="T68" fmla="*/ 258 w 388"/>
                  <a:gd name="T69" fmla="*/ 132 h 139"/>
                  <a:gd name="T70" fmla="*/ 281 w 388"/>
                  <a:gd name="T71" fmla="*/ 129 h 139"/>
                  <a:gd name="T72" fmla="*/ 300 w 388"/>
                  <a:gd name="T73" fmla="*/ 125 h 139"/>
                  <a:gd name="T74" fmla="*/ 319 w 388"/>
                  <a:gd name="T75" fmla="*/ 116 h 139"/>
                  <a:gd name="T76" fmla="*/ 339 w 388"/>
                  <a:gd name="T77" fmla="*/ 108 h 139"/>
                  <a:gd name="T78" fmla="*/ 357 w 388"/>
                  <a:gd name="T79" fmla="*/ 100 h 139"/>
                  <a:gd name="T80" fmla="*/ 367 w 388"/>
                  <a:gd name="T81" fmla="*/ 89 h 139"/>
                  <a:gd name="T82" fmla="*/ 379 w 388"/>
                  <a:gd name="T83" fmla="*/ 79 h 139"/>
                  <a:gd name="T84" fmla="*/ 387 w 388"/>
                  <a:gd name="T85" fmla="*/ 65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139"/>
                  <a:gd name="T131" fmla="*/ 388 w 388"/>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139">
                    <a:moveTo>
                      <a:pt x="387" y="65"/>
                    </a:moveTo>
                    <a:lnTo>
                      <a:pt x="385" y="62"/>
                    </a:lnTo>
                    <a:lnTo>
                      <a:pt x="385" y="59"/>
                    </a:lnTo>
                    <a:lnTo>
                      <a:pt x="381" y="57"/>
                    </a:lnTo>
                    <a:lnTo>
                      <a:pt x="379" y="57"/>
                    </a:lnTo>
                    <a:lnTo>
                      <a:pt x="375" y="54"/>
                    </a:lnTo>
                    <a:lnTo>
                      <a:pt x="373" y="52"/>
                    </a:lnTo>
                    <a:lnTo>
                      <a:pt x="371" y="48"/>
                    </a:lnTo>
                    <a:lnTo>
                      <a:pt x="367" y="46"/>
                    </a:lnTo>
                    <a:lnTo>
                      <a:pt x="361" y="44"/>
                    </a:lnTo>
                    <a:lnTo>
                      <a:pt x="359" y="40"/>
                    </a:lnTo>
                    <a:lnTo>
                      <a:pt x="353" y="38"/>
                    </a:lnTo>
                    <a:lnTo>
                      <a:pt x="351" y="35"/>
                    </a:lnTo>
                    <a:lnTo>
                      <a:pt x="345" y="33"/>
                    </a:lnTo>
                    <a:lnTo>
                      <a:pt x="339" y="30"/>
                    </a:lnTo>
                    <a:lnTo>
                      <a:pt x="333" y="27"/>
                    </a:lnTo>
                    <a:lnTo>
                      <a:pt x="325" y="25"/>
                    </a:lnTo>
                    <a:lnTo>
                      <a:pt x="319" y="21"/>
                    </a:lnTo>
                    <a:lnTo>
                      <a:pt x="315" y="19"/>
                    </a:lnTo>
                    <a:lnTo>
                      <a:pt x="305" y="17"/>
                    </a:lnTo>
                    <a:lnTo>
                      <a:pt x="300" y="13"/>
                    </a:lnTo>
                    <a:lnTo>
                      <a:pt x="291" y="11"/>
                    </a:lnTo>
                    <a:lnTo>
                      <a:pt x="283" y="11"/>
                    </a:lnTo>
                    <a:lnTo>
                      <a:pt x="275" y="8"/>
                    </a:lnTo>
                    <a:lnTo>
                      <a:pt x="267" y="6"/>
                    </a:lnTo>
                    <a:lnTo>
                      <a:pt x="258" y="6"/>
                    </a:lnTo>
                    <a:lnTo>
                      <a:pt x="249" y="3"/>
                    </a:lnTo>
                    <a:lnTo>
                      <a:pt x="241" y="3"/>
                    </a:lnTo>
                    <a:lnTo>
                      <a:pt x="233" y="3"/>
                    </a:lnTo>
                    <a:lnTo>
                      <a:pt x="221" y="0"/>
                    </a:lnTo>
                    <a:lnTo>
                      <a:pt x="213" y="0"/>
                    </a:lnTo>
                    <a:lnTo>
                      <a:pt x="202" y="0"/>
                    </a:lnTo>
                    <a:lnTo>
                      <a:pt x="193" y="0"/>
                    </a:lnTo>
                    <a:lnTo>
                      <a:pt x="182" y="0"/>
                    </a:lnTo>
                    <a:lnTo>
                      <a:pt x="174" y="0"/>
                    </a:lnTo>
                    <a:lnTo>
                      <a:pt x="165" y="0"/>
                    </a:lnTo>
                    <a:lnTo>
                      <a:pt x="157" y="0"/>
                    </a:lnTo>
                    <a:lnTo>
                      <a:pt x="148" y="3"/>
                    </a:lnTo>
                    <a:lnTo>
                      <a:pt x="140" y="3"/>
                    </a:lnTo>
                    <a:lnTo>
                      <a:pt x="132" y="6"/>
                    </a:lnTo>
                    <a:lnTo>
                      <a:pt x="126" y="6"/>
                    </a:lnTo>
                    <a:lnTo>
                      <a:pt x="118" y="6"/>
                    </a:lnTo>
                    <a:lnTo>
                      <a:pt x="109" y="8"/>
                    </a:lnTo>
                    <a:lnTo>
                      <a:pt x="104" y="11"/>
                    </a:lnTo>
                    <a:lnTo>
                      <a:pt x="95" y="11"/>
                    </a:lnTo>
                    <a:lnTo>
                      <a:pt x="90" y="13"/>
                    </a:lnTo>
                    <a:lnTo>
                      <a:pt x="81" y="17"/>
                    </a:lnTo>
                    <a:lnTo>
                      <a:pt x="76" y="19"/>
                    </a:lnTo>
                    <a:lnTo>
                      <a:pt x="70" y="19"/>
                    </a:lnTo>
                    <a:lnTo>
                      <a:pt x="62" y="21"/>
                    </a:lnTo>
                    <a:lnTo>
                      <a:pt x="56" y="25"/>
                    </a:lnTo>
                    <a:lnTo>
                      <a:pt x="50" y="27"/>
                    </a:lnTo>
                    <a:lnTo>
                      <a:pt x="44" y="30"/>
                    </a:lnTo>
                    <a:lnTo>
                      <a:pt x="42" y="33"/>
                    </a:lnTo>
                    <a:lnTo>
                      <a:pt x="36" y="35"/>
                    </a:lnTo>
                    <a:lnTo>
                      <a:pt x="30" y="38"/>
                    </a:lnTo>
                    <a:lnTo>
                      <a:pt x="25" y="40"/>
                    </a:lnTo>
                    <a:lnTo>
                      <a:pt x="22" y="44"/>
                    </a:lnTo>
                    <a:lnTo>
                      <a:pt x="20" y="46"/>
                    </a:lnTo>
                    <a:lnTo>
                      <a:pt x="14" y="48"/>
                    </a:lnTo>
                    <a:lnTo>
                      <a:pt x="11" y="52"/>
                    </a:lnTo>
                    <a:lnTo>
                      <a:pt x="8" y="57"/>
                    </a:lnTo>
                    <a:lnTo>
                      <a:pt x="5" y="57"/>
                    </a:lnTo>
                    <a:lnTo>
                      <a:pt x="2" y="62"/>
                    </a:lnTo>
                    <a:lnTo>
                      <a:pt x="0" y="65"/>
                    </a:lnTo>
                    <a:lnTo>
                      <a:pt x="2" y="67"/>
                    </a:lnTo>
                    <a:lnTo>
                      <a:pt x="2" y="73"/>
                    </a:lnTo>
                    <a:lnTo>
                      <a:pt x="5" y="75"/>
                    </a:lnTo>
                    <a:lnTo>
                      <a:pt x="8" y="79"/>
                    </a:lnTo>
                    <a:lnTo>
                      <a:pt x="11" y="81"/>
                    </a:lnTo>
                    <a:lnTo>
                      <a:pt x="14" y="86"/>
                    </a:lnTo>
                    <a:lnTo>
                      <a:pt x="20" y="89"/>
                    </a:lnTo>
                    <a:lnTo>
                      <a:pt x="22" y="92"/>
                    </a:lnTo>
                    <a:lnTo>
                      <a:pt x="25" y="94"/>
                    </a:lnTo>
                    <a:lnTo>
                      <a:pt x="30" y="100"/>
                    </a:lnTo>
                    <a:lnTo>
                      <a:pt x="36" y="102"/>
                    </a:lnTo>
                    <a:lnTo>
                      <a:pt x="42" y="105"/>
                    </a:lnTo>
                    <a:lnTo>
                      <a:pt x="48" y="108"/>
                    </a:lnTo>
                    <a:lnTo>
                      <a:pt x="53" y="111"/>
                    </a:lnTo>
                    <a:lnTo>
                      <a:pt x="58" y="113"/>
                    </a:lnTo>
                    <a:lnTo>
                      <a:pt x="64" y="116"/>
                    </a:lnTo>
                    <a:lnTo>
                      <a:pt x="72" y="119"/>
                    </a:lnTo>
                    <a:lnTo>
                      <a:pt x="78" y="121"/>
                    </a:lnTo>
                    <a:lnTo>
                      <a:pt x="87" y="121"/>
                    </a:lnTo>
                    <a:lnTo>
                      <a:pt x="92" y="125"/>
                    </a:lnTo>
                    <a:lnTo>
                      <a:pt x="101" y="127"/>
                    </a:lnTo>
                    <a:lnTo>
                      <a:pt x="109" y="129"/>
                    </a:lnTo>
                    <a:lnTo>
                      <a:pt x="118" y="129"/>
                    </a:lnTo>
                    <a:lnTo>
                      <a:pt x="126" y="132"/>
                    </a:lnTo>
                    <a:lnTo>
                      <a:pt x="132" y="135"/>
                    </a:lnTo>
                    <a:lnTo>
                      <a:pt x="143" y="135"/>
                    </a:lnTo>
                    <a:lnTo>
                      <a:pt x="151" y="135"/>
                    </a:lnTo>
                    <a:lnTo>
                      <a:pt x="160" y="138"/>
                    </a:lnTo>
                    <a:lnTo>
                      <a:pt x="168" y="138"/>
                    </a:lnTo>
                    <a:lnTo>
                      <a:pt x="179" y="138"/>
                    </a:lnTo>
                    <a:lnTo>
                      <a:pt x="188" y="138"/>
                    </a:lnTo>
                    <a:lnTo>
                      <a:pt x="199" y="138"/>
                    </a:lnTo>
                    <a:lnTo>
                      <a:pt x="205" y="138"/>
                    </a:lnTo>
                    <a:lnTo>
                      <a:pt x="213" y="138"/>
                    </a:lnTo>
                    <a:lnTo>
                      <a:pt x="221" y="138"/>
                    </a:lnTo>
                    <a:lnTo>
                      <a:pt x="227" y="138"/>
                    </a:lnTo>
                    <a:lnTo>
                      <a:pt x="235" y="135"/>
                    </a:lnTo>
                    <a:lnTo>
                      <a:pt x="244" y="135"/>
                    </a:lnTo>
                    <a:lnTo>
                      <a:pt x="249" y="135"/>
                    </a:lnTo>
                    <a:lnTo>
                      <a:pt x="258" y="132"/>
                    </a:lnTo>
                    <a:lnTo>
                      <a:pt x="267" y="132"/>
                    </a:lnTo>
                    <a:lnTo>
                      <a:pt x="272" y="129"/>
                    </a:lnTo>
                    <a:lnTo>
                      <a:pt x="281" y="129"/>
                    </a:lnTo>
                    <a:lnTo>
                      <a:pt x="286" y="127"/>
                    </a:lnTo>
                    <a:lnTo>
                      <a:pt x="295" y="125"/>
                    </a:lnTo>
                    <a:lnTo>
                      <a:pt x="300" y="125"/>
                    </a:lnTo>
                    <a:lnTo>
                      <a:pt x="309" y="121"/>
                    </a:lnTo>
                    <a:lnTo>
                      <a:pt x="315" y="119"/>
                    </a:lnTo>
                    <a:lnTo>
                      <a:pt x="319" y="116"/>
                    </a:lnTo>
                    <a:lnTo>
                      <a:pt x="329" y="113"/>
                    </a:lnTo>
                    <a:lnTo>
                      <a:pt x="333" y="111"/>
                    </a:lnTo>
                    <a:lnTo>
                      <a:pt x="339" y="108"/>
                    </a:lnTo>
                    <a:lnTo>
                      <a:pt x="345" y="105"/>
                    </a:lnTo>
                    <a:lnTo>
                      <a:pt x="351" y="102"/>
                    </a:lnTo>
                    <a:lnTo>
                      <a:pt x="357" y="100"/>
                    </a:lnTo>
                    <a:lnTo>
                      <a:pt x="359" y="98"/>
                    </a:lnTo>
                    <a:lnTo>
                      <a:pt x="365" y="92"/>
                    </a:lnTo>
                    <a:lnTo>
                      <a:pt x="367" y="89"/>
                    </a:lnTo>
                    <a:lnTo>
                      <a:pt x="373" y="86"/>
                    </a:lnTo>
                    <a:lnTo>
                      <a:pt x="375" y="81"/>
                    </a:lnTo>
                    <a:lnTo>
                      <a:pt x="379" y="79"/>
                    </a:lnTo>
                    <a:lnTo>
                      <a:pt x="381" y="73"/>
                    </a:lnTo>
                    <a:lnTo>
                      <a:pt x="385" y="71"/>
                    </a:lnTo>
                    <a:lnTo>
                      <a:pt x="387" y="65"/>
                    </a:lnTo>
                  </a:path>
                </a:pathLst>
              </a:custGeom>
              <a:solidFill>
                <a:srgbClr val="FFD900"/>
              </a:solidFill>
              <a:ln w="12700" cap="rnd">
                <a:solidFill>
                  <a:schemeClr val="tx2"/>
                </a:solidFill>
                <a:round/>
                <a:headEnd/>
                <a:tailEnd/>
              </a:ln>
            </p:spPr>
            <p:txBody>
              <a:bodyPr/>
              <a:lstStyle/>
              <a:p>
                <a:endParaRPr lang="fr-FR"/>
              </a:p>
            </p:txBody>
          </p:sp>
          <p:sp>
            <p:nvSpPr>
              <p:cNvPr id="55411" name="Freeform 187"/>
              <p:cNvSpPr>
                <a:spLocks/>
              </p:cNvSpPr>
              <p:nvPr/>
            </p:nvSpPr>
            <p:spPr bwMode="auto">
              <a:xfrm>
                <a:off x="3831" y="2132"/>
                <a:ext cx="193" cy="61"/>
              </a:xfrm>
              <a:custGeom>
                <a:avLst/>
                <a:gdLst>
                  <a:gd name="T0" fmla="*/ 11 w 193"/>
                  <a:gd name="T1" fmla="*/ 0 h 61"/>
                  <a:gd name="T2" fmla="*/ 30 w 193"/>
                  <a:gd name="T3" fmla="*/ 0 h 61"/>
                  <a:gd name="T4" fmla="*/ 49 w 193"/>
                  <a:gd name="T5" fmla="*/ 3 h 61"/>
                  <a:gd name="T6" fmla="*/ 66 w 193"/>
                  <a:gd name="T7" fmla="*/ 5 h 61"/>
                  <a:gd name="T8" fmla="*/ 85 w 193"/>
                  <a:gd name="T9" fmla="*/ 7 h 61"/>
                  <a:gd name="T10" fmla="*/ 98 w 193"/>
                  <a:gd name="T11" fmla="*/ 10 h 61"/>
                  <a:gd name="T12" fmla="*/ 112 w 193"/>
                  <a:gd name="T13" fmla="*/ 16 h 61"/>
                  <a:gd name="T14" fmla="*/ 126 w 193"/>
                  <a:gd name="T15" fmla="*/ 18 h 61"/>
                  <a:gd name="T16" fmla="*/ 139 w 193"/>
                  <a:gd name="T17" fmla="*/ 23 h 61"/>
                  <a:gd name="T18" fmla="*/ 151 w 193"/>
                  <a:gd name="T19" fmla="*/ 28 h 61"/>
                  <a:gd name="T20" fmla="*/ 159 w 193"/>
                  <a:gd name="T21" fmla="*/ 32 h 61"/>
                  <a:gd name="T22" fmla="*/ 170 w 193"/>
                  <a:gd name="T23" fmla="*/ 37 h 61"/>
                  <a:gd name="T24" fmla="*/ 176 w 193"/>
                  <a:gd name="T25" fmla="*/ 42 h 61"/>
                  <a:gd name="T26" fmla="*/ 184 w 193"/>
                  <a:gd name="T27" fmla="*/ 48 h 61"/>
                  <a:gd name="T28" fmla="*/ 186 w 193"/>
                  <a:gd name="T29" fmla="*/ 53 h 61"/>
                  <a:gd name="T30" fmla="*/ 190 w 193"/>
                  <a:gd name="T31" fmla="*/ 57 h 61"/>
                  <a:gd name="T32" fmla="*/ 190 w 193"/>
                  <a:gd name="T33" fmla="*/ 60 h 61"/>
                  <a:gd name="T34" fmla="*/ 190 w 193"/>
                  <a:gd name="T35" fmla="*/ 55 h 61"/>
                  <a:gd name="T36" fmla="*/ 184 w 193"/>
                  <a:gd name="T37" fmla="*/ 53 h 61"/>
                  <a:gd name="T38" fmla="*/ 178 w 193"/>
                  <a:gd name="T39" fmla="*/ 48 h 61"/>
                  <a:gd name="T40" fmla="*/ 173 w 193"/>
                  <a:gd name="T41" fmla="*/ 42 h 61"/>
                  <a:gd name="T42" fmla="*/ 165 w 193"/>
                  <a:gd name="T43" fmla="*/ 37 h 61"/>
                  <a:gd name="T44" fmla="*/ 153 w 193"/>
                  <a:gd name="T45" fmla="*/ 32 h 61"/>
                  <a:gd name="T46" fmla="*/ 143 w 193"/>
                  <a:gd name="T47" fmla="*/ 28 h 61"/>
                  <a:gd name="T48" fmla="*/ 131 w 193"/>
                  <a:gd name="T49" fmla="*/ 23 h 61"/>
                  <a:gd name="T50" fmla="*/ 121 w 193"/>
                  <a:gd name="T51" fmla="*/ 18 h 61"/>
                  <a:gd name="T52" fmla="*/ 107 w 193"/>
                  <a:gd name="T53" fmla="*/ 12 h 61"/>
                  <a:gd name="T54" fmla="*/ 90 w 193"/>
                  <a:gd name="T55" fmla="*/ 10 h 61"/>
                  <a:gd name="T56" fmla="*/ 74 w 193"/>
                  <a:gd name="T57" fmla="*/ 7 h 61"/>
                  <a:gd name="T58" fmla="*/ 57 w 193"/>
                  <a:gd name="T59" fmla="*/ 5 h 61"/>
                  <a:gd name="T60" fmla="*/ 41 w 193"/>
                  <a:gd name="T61" fmla="*/ 3 h 61"/>
                  <a:gd name="T62" fmla="*/ 22 w 193"/>
                  <a:gd name="T63" fmla="*/ 0 h 61"/>
                  <a:gd name="T64" fmla="*/ 2 w 193"/>
                  <a:gd name="T65" fmla="*/ 0 h 61"/>
                  <a:gd name="T66" fmla="*/ 2 w 193"/>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
                  <a:gd name="T103" fmla="*/ 0 h 61"/>
                  <a:gd name="T104" fmla="*/ 193 w 193"/>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 h="61">
                    <a:moveTo>
                      <a:pt x="2" y="0"/>
                    </a:moveTo>
                    <a:lnTo>
                      <a:pt x="11" y="0"/>
                    </a:lnTo>
                    <a:lnTo>
                      <a:pt x="22" y="0"/>
                    </a:lnTo>
                    <a:lnTo>
                      <a:pt x="30" y="0"/>
                    </a:lnTo>
                    <a:lnTo>
                      <a:pt x="41" y="0"/>
                    </a:lnTo>
                    <a:lnTo>
                      <a:pt x="49" y="3"/>
                    </a:lnTo>
                    <a:lnTo>
                      <a:pt x="57" y="3"/>
                    </a:lnTo>
                    <a:lnTo>
                      <a:pt x="66" y="5"/>
                    </a:lnTo>
                    <a:lnTo>
                      <a:pt x="74" y="5"/>
                    </a:lnTo>
                    <a:lnTo>
                      <a:pt x="85" y="7"/>
                    </a:lnTo>
                    <a:lnTo>
                      <a:pt x="90" y="7"/>
                    </a:lnTo>
                    <a:lnTo>
                      <a:pt x="98" y="10"/>
                    </a:lnTo>
                    <a:lnTo>
                      <a:pt x="107" y="12"/>
                    </a:lnTo>
                    <a:lnTo>
                      <a:pt x="112" y="16"/>
                    </a:lnTo>
                    <a:lnTo>
                      <a:pt x="121" y="18"/>
                    </a:lnTo>
                    <a:lnTo>
                      <a:pt x="126" y="18"/>
                    </a:lnTo>
                    <a:lnTo>
                      <a:pt x="135" y="20"/>
                    </a:lnTo>
                    <a:lnTo>
                      <a:pt x="139" y="23"/>
                    </a:lnTo>
                    <a:lnTo>
                      <a:pt x="145" y="25"/>
                    </a:lnTo>
                    <a:lnTo>
                      <a:pt x="151" y="28"/>
                    </a:lnTo>
                    <a:lnTo>
                      <a:pt x="157" y="30"/>
                    </a:lnTo>
                    <a:lnTo>
                      <a:pt x="159" y="32"/>
                    </a:lnTo>
                    <a:lnTo>
                      <a:pt x="165" y="37"/>
                    </a:lnTo>
                    <a:lnTo>
                      <a:pt x="170" y="37"/>
                    </a:lnTo>
                    <a:lnTo>
                      <a:pt x="173" y="40"/>
                    </a:lnTo>
                    <a:lnTo>
                      <a:pt x="176" y="42"/>
                    </a:lnTo>
                    <a:lnTo>
                      <a:pt x="178" y="44"/>
                    </a:lnTo>
                    <a:lnTo>
                      <a:pt x="184" y="48"/>
                    </a:lnTo>
                    <a:lnTo>
                      <a:pt x="184" y="50"/>
                    </a:lnTo>
                    <a:lnTo>
                      <a:pt x="186" y="53"/>
                    </a:lnTo>
                    <a:lnTo>
                      <a:pt x="190" y="55"/>
                    </a:lnTo>
                    <a:lnTo>
                      <a:pt x="190" y="57"/>
                    </a:lnTo>
                    <a:lnTo>
                      <a:pt x="192" y="60"/>
                    </a:lnTo>
                    <a:lnTo>
                      <a:pt x="190" y="60"/>
                    </a:lnTo>
                    <a:lnTo>
                      <a:pt x="190" y="57"/>
                    </a:lnTo>
                    <a:lnTo>
                      <a:pt x="190" y="55"/>
                    </a:lnTo>
                    <a:lnTo>
                      <a:pt x="186" y="55"/>
                    </a:lnTo>
                    <a:lnTo>
                      <a:pt x="184" y="53"/>
                    </a:lnTo>
                    <a:lnTo>
                      <a:pt x="181" y="50"/>
                    </a:lnTo>
                    <a:lnTo>
                      <a:pt x="178" y="48"/>
                    </a:lnTo>
                    <a:lnTo>
                      <a:pt x="176" y="44"/>
                    </a:lnTo>
                    <a:lnTo>
                      <a:pt x="173" y="42"/>
                    </a:lnTo>
                    <a:lnTo>
                      <a:pt x="167" y="40"/>
                    </a:lnTo>
                    <a:lnTo>
                      <a:pt x="165" y="37"/>
                    </a:lnTo>
                    <a:lnTo>
                      <a:pt x="159" y="35"/>
                    </a:lnTo>
                    <a:lnTo>
                      <a:pt x="153" y="32"/>
                    </a:lnTo>
                    <a:lnTo>
                      <a:pt x="149" y="30"/>
                    </a:lnTo>
                    <a:lnTo>
                      <a:pt x="143" y="28"/>
                    </a:lnTo>
                    <a:lnTo>
                      <a:pt x="137" y="25"/>
                    </a:lnTo>
                    <a:lnTo>
                      <a:pt x="131" y="23"/>
                    </a:lnTo>
                    <a:lnTo>
                      <a:pt x="126" y="20"/>
                    </a:lnTo>
                    <a:lnTo>
                      <a:pt x="121" y="18"/>
                    </a:lnTo>
                    <a:lnTo>
                      <a:pt x="112" y="16"/>
                    </a:lnTo>
                    <a:lnTo>
                      <a:pt x="107" y="12"/>
                    </a:lnTo>
                    <a:lnTo>
                      <a:pt x="98" y="12"/>
                    </a:lnTo>
                    <a:lnTo>
                      <a:pt x="90" y="10"/>
                    </a:lnTo>
                    <a:lnTo>
                      <a:pt x="82" y="7"/>
                    </a:lnTo>
                    <a:lnTo>
                      <a:pt x="74" y="7"/>
                    </a:lnTo>
                    <a:lnTo>
                      <a:pt x="66" y="5"/>
                    </a:lnTo>
                    <a:lnTo>
                      <a:pt x="57" y="5"/>
                    </a:lnTo>
                    <a:lnTo>
                      <a:pt x="49" y="3"/>
                    </a:lnTo>
                    <a:lnTo>
                      <a:pt x="41" y="3"/>
                    </a:lnTo>
                    <a:lnTo>
                      <a:pt x="30" y="3"/>
                    </a:lnTo>
                    <a:lnTo>
                      <a:pt x="22" y="0"/>
                    </a:lnTo>
                    <a:lnTo>
                      <a:pt x="11" y="0"/>
                    </a:lnTo>
                    <a:lnTo>
                      <a:pt x="2" y="0"/>
                    </a:lnTo>
                    <a:lnTo>
                      <a:pt x="0" y="0"/>
                    </a:lnTo>
                    <a:lnTo>
                      <a:pt x="2" y="0"/>
                    </a:lnTo>
                  </a:path>
                </a:pathLst>
              </a:custGeom>
              <a:solidFill>
                <a:srgbClr val="000000"/>
              </a:solidFill>
              <a:ln w="12700" cap="rnd">
                <a:solidFill>
                  <a:schemeClr val="tx2"/>
                </a:solidFill>
                <a:round/>
                <a:headEnd/>
                <a:tailEnd/>
              </a:ln>
            </p:spPr>
            <p:txBody>
              <a:bodyPr/>
              <a:lstStyle/>
              <a:p>
                <a:endParaRPr lang="fr-FR"/>
              </a:p>
            </p:txBody>
          </p:sp>
          <p:sp>
            <p:nvSpPr>
              <p:cNvPr id="55412" name="Freeform 188"/>
              <p:cNvSpPr>
                <a:spLocks/>
              </p:cNvSpPr>
              <p:nvPr/>
            </p:nvSpPr>
            <p:spPr bwMode="auto">
              <a:xfrm>
                <a:off x="3633" y="2132"/>
                <a:ext cx="191" cy="61"/>
              </a:xfrm>
              <a:custGeom>
                <a:avLst/>
                <a:gdLst>
                  <a:gd name="T0" fmla="*/ 0 w 189"/>
                  <a:gd name="T1" fmla="*/ 60 h 61"/>
                  <a:gd name="T2" fmla="*/ 5 w 189"/>
                  <a:gd name="T3" fmla="*/ 53 h 61"/>
                  <a:gd name="T4" fmla="*/ 10 w 189"/>
                  <a:gd name="T5" fmla="*/ 48 h 61"/>
                  <a:gd name="T6" fmla="*/ 16 w 189"/>
                  <a:gd name="T7" fmla="*/ 42 h 61"/>
                  <a:gd name="T8" fmla="*/ 24 w 189"/>
                  <a:gd name="T9" fmla="*/ 37 h 61"/>
                  <a:gd name="T10" fmla="*/ 35 w 189"/>
                  <a:gd name="T11" fmla="*/ 32 h 61"/>
                  <a:gd name="T12" fmla="*/ 43 w 189"/>
                  <a:gd name="T13" fmla="*/ 28 h 61"/>
                  <a:gd name="T14" fmla="*/ 97 w 189"/>
                  <a:gd name="T15" fmla="*/ 23 h 61"/>
                  <a:gd name="T16" fmla="*/ 110 w 189"/>
                  <a:gd name="T17" fmla="*/ 18 h 61"/>
                  <a:gd name="T18" fmla="*/ 121 w 189"/>
                  <a:gd name="T19" fmla="*/ 12 h 61"/>
                  <a:gd name="T20" fmla="*/ 134 w 189"/>
                  <a:gd name="T21" fmla="*/ 10 h 61"/>
                  <a:gd name="T22" fmla="*/ 154 w 189"/>
                  <a:gd name="T23" fmla="*/ 7 h 61"/>
                  <a:gd name="T24" fmla="*/ 188 w 189"/>
                  <a:gd name="T25" fmla="*/ 5 h 61"/>
                  <a:gd name="T26" fmla="*/ 216 w 189"/>
                  <a:gd name="T27" fmla="*/ 3 h 61"/>
                  <a:gd name="T28" fmla="*/ 237 w 189"/>
                  <a:gd name="T29" fmla="*/ 0 h 61"/>
                  <a:gd name="T30" fmla="*/ 262 w 189"/>
                  <a:gd name="T31" fmla="*/ 0 h 61"/>
                  <a:gd name="T32" fmla="*/ 289 w 189"/>
                  <a:gd name="T33" fmla="*/ 0 h 61"/>
                  <a:gd name="T34" fmla="*/ 262 w 189"/>
                  <a:gd name="T35" fmla="*/ 0 h 61"/>
                  <a:gd name="T36" fmla="*/ 237 w 189"/>
                  <a:gd name="T37" fmla="*/ 3 h 61"/>
                  <a:gd name="T38" fmla="*/ 216 w 189"/>
                  <a:gd name="T39" fmla="*/ 3 h 61"/>
                  <a:gd name="T40" fmla="*/ 188 w 189"/>
                  <a:gd name="T41" fmla="*/ 5 h 61"/>
                  <a:gd name="T42" fmla="*/ 160 w 189"/>
                  <a:gd name="T43" fmla="*/ 7 h 61"/>
                  <a:gd name="T44" fmla="*/ 134 w 189"/>
                  <a:gd name="T45" fmla="*/ 10 h 61"/>
                  <a:gd name="T46" fmla="*/ 121 w 189"/>
                  <a:gd name="T47" fmla="*/ 16 h 61"/>
                  <a:gd name="T48" fmla="*/ 110 w 189"/>
                  <a:gd name="T49" fmla="*/ 20 h 61"/>
                  <a:gd name="T50" fmla="*/ 99 w 189"/>
                  <a:gd name="T51" fmla="*/ 23 h 61"/>
                  <a:gd name="T52" fmla="*/ 43 w 189"/>
                  <a:gd name="T53" fmla="*/ 28 h 61"/>
                  <a:gd name="T54" fmla="*/ 35 w 189"/>
                  <a:gd name="T55" fmla="*/ 32 h 61"/>
                  <a:gd name="T56" fmla="*/ 27 w 189"/>
                  <a:gd name="T57" fmla="*/ 37 h 61"/>
                  <a:gd name="T58" fmla="*/ 19 w 189"/>
                  <a:gd name="T59" fmla="*/ 42 h 61"/>
                  <a:gd name="T60" fmla="*/ 10 w 189"/>
                  <a:gd name="T61" fmla="*/ 50 h 61"/>
                  <a:gd name="T62" fmla="*/ 5 w 189"/>
                  <a:gd name="T63" fmla="*/ 55 h 61"/>
                  <a:gd name="T64" fmla="*/ 0 w 189"/>
                  <a:gd name="T65" fmla="*/ 60 h 61"/>
                  <a:gd name="T66" fmla="*/ 0 w 189"/>
                  <a:gd name="T67" fmla="*/ 6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61"/>
                  <a:gd name="T104" fmla="*/ 189 w 18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61">
                    <a:moveTo>
                      <a:pt x="0" y="60"/>
                    </a:moveTo>
                    <a:lnTo>
                      <a:pt x="0" y="60"/>
                    </a:lnTo>
                    <a:lnTo>
                      <a:pt x="2" y="55"/>
                    </a:lnTo>
                    <a:lnTo>
                      <a:pt x="5" y="53"/>
                    </a:lnTo>
                    <a:lnTo>
                      <a:pt x="8" y="50"/>
                    </a:lnTo>
                    <a:lnTo>
                      <a:pt x="10" y="48"/>
                    </a:lnTo>
                    <a:lnTo>
                      <a:pt x="14" y="44"/>
                    </a:lnTo>
                    <a:lnTo>
                      <a:pt x="16" y="42"/>
                    </a:lnTo>
                    <a:lnTo>
                      <a:pt x="22" y="40"/>
                    </a:lnTo>
                    <a:lnTo>
                      <a:pt x="24" y="37"/>
                    </a:lnTo>
                    <a:lnTo>
                      <a:pt x="30" y="35"/>
                    </a:lnTo>
                    <a:lnTo>
                      <a:pt x="35" y="32"/>
                    </a:lnTo>
                    <a:lnTo>
                      <a:pt x="38" y="30"/>
                    </a:lnTo>
                    <a:lnTo>
                      <a:pt x="43" y="28"/>
                    </a:lnTo>
                    <a:lnTo>
                      <a:pt x="49" y="25"/>
                    </a:lnTo>
                    <a:lnTo>
                      <a:pt x="55" y="23"/>
                    </a:lnTo>
                    <a:lnTo>
                      <a:pt x="60" y="20"/>
                    </a:lnTo>
                    <a:lnTo>
                      <a:pt x="68" y="18"/>
                    </a:lnTo>
                    <a:lnTo>
                      <a:pt x="74" y="16"/>
                    </a:lnTo>
                    <a:lnTo>
                      <a:pt x="79" y="12"/>
                    </a:lnTo>
                    <a:lnTo>
                      <a:pt x="88" y="12"/>
                    </a:lnTo>
                    <a:lnTo>
                      <a:pt x="92" y="10"/>
                    </a:lnTo>
                    <a:lnTo>
                      <a:pt x="101" y="7"/>
                    </a:lnTo>
                    <a:lnTo>
                      <a:pt x="106" y="7"/>
                    </a:lnTo>
                    <a:lnTo>
                      <a:pt x="115" y="5"/>
                    </a:lnTo>
                    <a:lnTo>
                      <a:pt x="123" y="5"/>
                    </a:lnTo>
                    <a:lnTo>
                      <a:pt x="129" y="3"/>
                    </a:lnTo>
                    <a:lnTo>
                      <a:pt x="137" y="3"/>
                    </a:lnTo>
                    <a:lnTo>
                      <a:pt x="145" y="0"/>
                    </a:lnTo>
                    <a:lnTo>
                      <a:pt x="153" y="0"/>
                    </a:lnTo>
                    <a:lnTo>
                      <a:pt x="161" y="0"/>
                    </a:lnTo>
                    <a:lnTo>
                      <a:pt x="170" y="0"/>
                    </a:lnTo>
                    <a:lnTo>
                      <a:pt x="178" y="0"/>
                    </a:lnTo>
                    <a:lnTo>
                      <a:pt x="188" y="0"/>
                    </a:lnTo>
                    <a:lnTo>
                      <a:pt x="178" y="0"/>
                    </a:lnTo>
                    <a:lnTo>
                      <a:pt x="170" y="0"/>
                    </a:lnTo>
                    <a:lnTo>
                      <a:pt x="161" y="3"/>
                    </a:lnTo>
                    <a:lnTo>
                      <a:pt x="153" y="3"/>
                    </a:lnTo>
                    <a:lnTo>
                      <a:pt x="145" y="3"/>
                    </a:lnTo>
                    <a:lnTo>
                      <a:pt x="137" y="3"/>
                    </a:lnTo>
                    <a:lnTo>
                      <a:pt x="131" y="5"/>
                    </a:lnTo>
                    <a:lnTo>
                      <a:pt x="123" y="5"/>
                    </a:lnTo>
                    <a:lnTo>
                      <a:pt x="115" y="7"/>
                    </a:lnTo>
                    <a:lnTo>
                      <a:pt x="109" y="7"/>
                    </a:lnTo>
                    <a:lnTo>
                      <a:pt x="101" y="10"/>
                    </a:lnTo>
                    <a:lnTo>
                      <a:pt x="92" y="10"/>
                    </a:lnTo>
                    <a:lnTo>
                      <a:pt x="88" y="12"/>
                    </a:lnTo>
                    <a:lnTo>
                      <a:pt x="79" y="16"/>
                    </a:lnTo>
                    <a:lnTo>
                      <a:pt x="74" y="18"/>
                    </a:lnTo>
                    <a:lnTo>
                      <a:pt x="68" y="20"/>
                    </a:lnTo>
                    <a:lnTo>
                      <a:pt x="60" y="23"/>
                    </a:lnTo>
                    <a:lnTo>
                      <a:pt x="57" y="23"/>
                    </a:lnTo>
                    <a:lnTo>
                      <a:pt x="51" y="25"/>
                    </a:lnTo>
                    <a:lnTo>
                      <a:pt x="43" y="28"/>
                    </a:lnTo>
                    <a:lnTo>
                      <a:pt x="41" y="30"/>
                    </a:lnTo>
                    <a:lnTo>
                      <a:pt x="35" y="32"/>
                    </a:lnTo>
                    <a:lnTo>
                      <a:pt x="30" y="35"/>
                    </a:lnTo>
                    <a:lnTo>
                      <a:pt x="27" y="37"/>
                    </a:lnTo>
                    <a:lnTo>
                      <a:pt x="22" y="40"/>
                    </a:lnTo>
                    <a:lnTo>
                      <a:pt x="19" y="42"/>
                    </a:lnTo>
                    <a:lnTo>
                      <a:pt x="14" y="48"/>
                    </a:lnTo>
                    <a:lnTo>
                      <a:pt x="10" y="50"/>
                    </a:lnTo>
                    <a:lnTo>
                      <a:pt x="8" y="53"/>
                    </a:lnTo>
                    <a:lnTo>
                      <a:pt x="5" y="55"/>
                    </a:lnTo>
                    <a:lnTo>
                      <a:pt x="2" y="57"/>
                    </a:lnTo>
                    <a:lnTo>
                      <a:pt x="0" y="60"/>
                    </a:lnTo>
                    <a:lnTo>
                      <a:pt x="2" y="60"/>
                    </a:lnTo>
                    <a:lnTo>
                      <a:pt x="0" y="60"/>
                    </a:lnTo>
                  </a:path>
                </a:pathLst>
              </a:custGeom>
              <a:solidFill>
                <a:srgbClr val="000000"/>
              </a:solidFill>
              <a:ln w="12700" cap="rnd">
                <a:solidFill>
                  <a:schemeClr val="tx2"/>
                </a:solidFill>
                <a:round/>
                <a:headEnd/>
                <a:tailEnd/>
              </a:ln>
            </p:spPr>
            <p:txBody>
              <a:bodyPr/>
              <a:lstStyle/>
              <a:p>
                <a:endParaRPr lang="fr-FR"/>
              </a:p>
            </p:txBody>
          </p:sp>
          <p:sp>
            <p:nvSpPr>
              <p:cNvPr id="55413" name="Freeform 189"/>
              <p:cNvSpPr>
                <a:spLocks/>
              </p:cNvSpPr>
              <p:nvPr/>
            </p:nvSpPr>
            <p:spPr bwMode="auto">
              <a:xfrm>
                <a:off x="3633" y="2202"/>
                <a:ext cx="195" cy="69"/>
              </a:xfrm>
              <a:custGeom>
                <a:avLst/>
                <a:gdLst>
                  <a:gd name="T0" fmla="*/ 184 w 195"/>
                  <a:gd name="T1" fmla="*/ 68 h 69"/>
                  <a:gd name="T2" fmla="*/ 164 w 195"/>
                  <a:gd name="T3" fmla="*/ 68 h 69"/>
                  <a:gd name="T4" fmla="*/ 147 w 195"/>
                  <a:gd name="T5" fmla="*/ 68 h 69"/>
                  <a:gd name="T6" fmla="*/ 129 w 195"/>
                  <a:gd name="T7" fmla="*/ 65 h 69"/>
                  <a:gd name="T8" fmla="*/ 112 w 195"/>
                  <a:gd name="T9" fmla="*/ 63 h 69"/>
                  <a:gd name="T10" fmla="*/ 98 w 195"/>
                  <a:gd name="T11" fmla="*/ 58 h 69"/>
                  <a:gd name="T12" fmla="*/ 82 w 195"/>
                  <a:gd name="T13" fmla="*/ 55 h 69"/>
                  <a:gd name="T14" fmla="*/ 71 w 195"/>
                  <a:gd name="T15" fmla="*/ 50 h 69"/>
                  <a:gd name="T16" fmla="*/ 57 w 195"/>
                  <a:gd name="T17" fmla="*/ 45 h 69"/>
                  <a:gd name="T18" fmla="*/ 47 w 195"/>
                  <a:gd name="T19" fmla="*/ 40 h 69"/>
                  <a:gd name="T20" fmla="*/ 35 w 195"/>
                  <a:gd name="T21" fmla="*/ 35 h 69"/>
                  <a:gd name="T22" fmla="*/ 24 w 195"/>
                  <a:gd name="T23" fmla="*/ 30 h 69"/>
                  <a:gd name="T24" fmla="*/ 16 w 195"/>
                  <a:gd name="T25" fmla="*/ 22 h 69"/>
                  <a:gd name="T26" fmla="*/ 10 w 195"/>
                  <a:gd name="T27" fmla="*/ 18 h 69"/>
                  <a:gd name="T28" fmla="*/ 5 w 195"/>
                  <a:gd name="T29" fmla="*/ 9 h 69"/>
                  <a:gd name="T30" fmla="*/ 2 w 195"/>
                  <a:gd name="T31" fmla="*/ 2 h 69"/>
                  <a:gd name="T32" fmla="*/ 2 w 195"/>
                  <a:gd name="T33" fmla="*/ 0 h 69"/>
                  <a:gd name="T34" fmla="*/ 5 w 195"/>
                  <a:gd name="T35" fmla="*/ 5 h 69"/>
                  <a:gd name="T36" fmla="*/ 8 w 195"/>
                  <a:gd name="T37" fmla="*/ 13 h 69"/>
                  <a:gd name="T38" fmla="*/ 16 w 195"/>
                  <a:gd name="T39" fmla="*/ 20 h 69"/>
                  <a:gd name="T40" fmla="*/ 22 w 195"/>
                  <a:gd name="T41" fmla="*/ 25 h 69"/>
                  <a:gd name="T42" fmla="*/ 30 w 195"/>
                  <a:gd name="T43" fmla="*/ 30 h 69"/>
                  <a:gd name="T44" fmla="*/ 41 w 195"/>
                  <a:gd name="T45" fmla="*/ 38 h 69"/>
                  <a:gd name="T46" fmla="*/ 51 w 195"/>
                  <a:gd name="T47" fmla="*/ 43 h 69"/>
                  <a:gd name="T48" fmla="*/ 63 w 195"/>
                  <a:gd name="T49" fmla="*/ 47 h 69"/>
                  <a:gd name="T50" fmla="*/ 76 w 195"/>
                  <a:gd name="T51" fmla="*/ 52 h 69"/>
                  <a:gd name="T52" fmla="*/ 90 w 195"/>
                  <a:gd name="T53" fmla="*/ 55 h 69"/>
                  <a:gd name="T54" fmla="*/ 106 w 195"/>
                  <a:gd name="T55" fmla="*/ 58 h 69"/>
                  <a:gd name="T56" fmla="*/ 123 w 195"/>
                  <a:gd name="T57" fmla="*/ 63 h 69"/>
                  <a:gd name="T58" fmla="*/ 139 w 195"/>
                  <a:gd name="T59" fmla="*/ 65 h 69"/>
                  <a:gd name="T60" fmla="*/ 156 w 195"/>
                  <a:gd name="T61" fmla="*/ 65 h 69"/>
                  <a:gd name="T62" fmla="*/ 175 w 195"/>
                  <a:gd name="T63" fmla="*/ 68 h 69"/>
                  <a:gd name="T64" fmla="*/ 194 w 195"/>
                  <a:gd name="T65" fmla="*/ 68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69"/>
                  <a:gd name="T101" fmla="*/ 195 w 195"/>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69">
                    <a:moveTo>
                      <a:pt x="194" y="68"/>
                    </a:moveTo>
                    <a:lnTo>
                      <a:pt x="184" y="68"/>
                    </a:lnTo>
                    <a:lnTo>
                      <a:pt x="175" y="68"/>
                    </a:lnTo>
                    <a:lnTo>
                      <a:pt x="164" y="68"/>
                    </a:lnTo>
                    <a:lnTo>
                      <a:pt x="156" y="68"/>
                    </a:lnTo>
                    <a:lnTo>
                      <a:pt x="147" y="68"/>
                    </a:lnTo>
                    <a:lnTo>
                      <a:pt x="139" y="65"/>
                    </a:lnTo>
                    <a:lnTo>
                      <a:pt x="129" y="65"/>
                    </a:lnTo>
                    <a:lnTo>
                      <a:pt x="123" y="63"/>
                    </a:lnTo>
                    <a:lnTo>
                      <a:pt x="112" y="63"/>
                    </a:lnTo>
                    <a:lnTo>
                      <a:pt x="106" y="60"/>
                    </a:lnTo>
                    <a:lnTo>
                      <a:pt x="98" y="58"/>
                    </a:lnTo>
                    <a:lnTo>
                      <a:pt x="90" y="58"/>
                    </a:lnTo>
                    <a:lnTo>
                      <a:pt x="82" y="55"/>
                    </a:lnTo>
                    <a:lnTo>
                      <a:pt x="76" y="52"/>
                    </a:lnTo>
                    <a:lnTo>
                      <a:pt x="71" y="50"/>
                    </a:lnTo>
                    <a:lnTo>
                      <a:pt x="63" y="47"/>
                    </a:lnTo>
                    <a:lnTo>
                      <a:pt x="57" y="45"/>
                    </a:lnTo>
                    <a:lnTo>
                      <a:pt x="51" y="43"/>
                    </a:lnTo>
                    <a:lnTo>
                      <a:pt x="47" y="40"/>
                    </a:lnTo>
                    <a:lnTo>
                      <a:pt x="41" y="38"/>
                    </a:lnTo>
                    <a:lnTo>
                      <a:pt x="35" y="35"/>
                    </a:lnTo>
                    <a:lnTo>
                      <a:pt x="30" y="32"/>
                    </a:lnTo>
                    <a:lnTo>
                      <a:pt x="24" y="30"/>
                    </a:lnTo>
                    <a:lnTo>
                      <a:pt x="22" y="25"/>
                    </a:lnTo>
                    <a:lnTo>
                      <a:pt x="16" y="22"/>
                    </a:lnTo>
                    <a:lnTo>
                      <a:pt x="14" y="20"/>
                    </a:lnTo>
                    <a:lnTo>
                      <a:pt x="10" y="18"/>
                    </a:lnTo>
                    <a:lnTo>
                      <a:pt x="8" y="13"/>
                    </a:lnTo>
                    <a:lnTo>
                      <a:pt x="5" y="9"/>
                    </a:lnTo>
                    <a:lnTo>
                      <a:pt x="2" y="7"/>
                    </a:lnTo>
                    <a:lnTo>
                      <a:pt x="2" y="2"/>
                    </a:lnTo>
                    <a:lnTo>
                      <a:pt x="0" y="0"/>
                    </a:lnTo>
                    <a:lnTo>
                      <a:pt x="2" y="0"/>
                    </a:lnTo>
                    <a:lnTo>
                      <a:pt x="2" y="2"/>
                    </a:lnTo>
                    <a:lnTo>
                      <a:pt x="5" y="5"/>
                    </a:lnTo>
                    <a:lnTo>
                      <a:pt x="8" y="7"/>
                    </a:lnTo>
                    <a:lnTo>
                      <a:pt x="8" y="13"/>
                    </a:lnTo>
                    <a:lnTo>
                      <a:pt x="10" y="15"/>
                    </a:lnTo>
                    <a:lnTo>
                      <a:pt x="16" y="20"/>
                    </a:lnTo>
                    <a:lnTo>
                      <a:pt x="19" y="22"/>
                    </a:lnTo>
                    <a:lnTo>
                      <a:pt x="22" y="25"/>
                    </a:lnTo>
                    <a:lnTo>
                      <a:pt x="27" y="27"/>
                    </a:lnTo>
                    <a:lnTo>
                      <a:pt x="30" y="30"/>
                    </a:lnTo>
                    <a:lnTo>
                      <a:pt x="35" y="35"/>
                    </a:lnTo>
                    <a:lnTo>
                      <a:pt x="41" y="38"/>
                    </a:lnTo>
                    <a:lnTo>
                      <a:pt x="47" y="40"/>
                    </a:lnTo>
                    <a:lnTo>
                      <a:pt x="51" y="43"/>
                    </a:lnTo>
                    <a:lnTo>
                      <a:pt x="57" y="45"/>
                    </a:lnTo>
                    <a:lnTo>
                      <a:pt x="63" y="47"/>
                    </a:lnTo>
                    <a:lnTo>
                      <a:pt x="71" y="50"/>
                    </a:lnTo>
                    <a:lnTo>
                      <a:pt x="76" y="52"/>
                    </a:lnTo>
                    <a:lnTo>
                      <a:pt x="84" y="52"/>
                    </a:lnTo>
                    <a:lnTo>
                      <a:pt x="90" y="55"/>
                    </a:lnTo>
                    <a:lnTo>
                      <a:pt x="98" y="58"/>
                    </a:lnTo>
                    <a:lnTo>
                      <a:pt x="106" y="58"/>
                    </a:lnTo>
                    <a:lnTo>
                      <a:pt x="115" y="60"/>
                    </a:lnTo>
                    <a:lnTo>
                      <a:pt x="123" y="63"/>
                    </a:lnTo>
                    <a:lnTo>
                      <a:pt x="131" y="63"/>
                    </a:lnTo>
                    <a:lnTo>
                      <a:pt x="139" y="65"/>
                    </a:lnTo>
                    <a:lnTo>
                      <a:pt x="147" y="65"/>
                    </a:lnTo>
                    <a:lnTo>
                      <a:pt x="156" y="65"/>
                    </a:lnTo>
                    <a:lnTo>
                      <a:pt x="164" y="68"/>
                    </a:lnTo>
                    <a:lnTo>
                      <a:pt x="175" y="68"/>
                    </a:lnTo>
                    <a:lnTo>
                      <a:pt x="184" y="68"/>
                    </a:lnTo>
                    <a:lnTo>
                      <a:pt x="194" y="68"/>
                    </a:lnTo>
                  </a:path>
                </a:pathLst>
              </a:custGeom>
              <a:solidFill>
                <a:srgbClr val="000000"/>
              </a:solidFill>
              <a:ln w="12700" cap="rnd">
                <a:solidFill>
                  <a:schemeClr val="tx2"/>
                </a:solidFill>
                <a:round/>
                <a:headEnd/>
                <a:tailEnd/>
              </a:ln>
            </p:spPr>
            <p:txBody>
              <a:bodyPr/>
              <a:lstStyle/>
              <a:p>
                <a:endParaRPr lang="fr-FR"/>
              </a:p>
            </p:txBody>
          </p:sp>
          <p:sp>
            <p:nvSpPr>
              <p:cNvPr id="55414" name="Freeform 190"/>
              <p:cNvSpPr>
                <a:spLocks/>
              </p:cNvSpPr>
              <p:nvPr/>
            </p:nvSpPr>
            <p:spPr bwMode="auto">
              <a:xfrm>
                <a:off x="3840" y="2202"/>
                <a:ext cx="184" cy="69"/>
              </a:xfrm>
              <a:custGeom>
                <a:avLst/>
                <a:gdLst>
                  <a:gd name="T0" fmla="*/ 183 w 184"/>
                  <a:gd name="T1" fmla="*/ 0 h 69"/>
                  <a:gd name="T2" fmla="*/ 181 w 184"/>
                  <a:gd name="T3" fmla="*/ 7 h 69"/>
                  <a:gd name="T4" fmla="*/ 172 w 184"/>
                  <a:gd name="T5" fmla="*/ 15 h 69"/>
                  <a:gd name="T6" fmla="*/ 167 w 184"/>
                  <a:gd name="T7" fmla="*/ 22 h 69"/>
                  <a:gd name="T8" fmla="*/ 156 w 184"/>
                  <a:gd name="T9" fmla="*/ 30 h 69"/>
                  <a:gd name="T10" fmla="*/ 148 w 184"/>
                  <a:gd name="T11" fmla="*/ 35 h 69"/>
                  <a:gd name="T12" fmla="*/ 136 w 184"/>
                  <a:gd name="T13" fmla="*/ 40 h 69"/>
                  <a:gd name="T14" fmla="*/ 126 w 184"/>
                  <a:gd name="T15" fmla="*/ 47 h 69"/>
                  <a:gd name="T16" fmla="*/ 113 w 184"/>
                  <a:gd name="T17" fmla="*/ 50 h 69"/>
                  <a:gd name="T18" fmla="*/ 99 w 184"/>
                  <a:gd name="T19" fmla="*/ 55 h 69"/>
                  <a:gd name="T20" fmla="*/ 85 w 184"/>
                  <a:gd name="T21" fmla="*/ 58 h 69"/>
                  <a:gd name="T22" fmla="*/ 72 w 184"/>
                  <a:gd name="T23" fmla="*/ 60 h 69"/>
                  <a:gd name="T24" fmla="*/ 58 w 184"/>
                  <a:gd name="T25" fmla="*/ 65 h 69"/>
                  <a:gd name="T26" fmla="*/ 44 w 184"/>
                  <a:gd name="T27" fmla="*/ 65 h 69"/>
                  <a:gd name="T28" fmla="*/ 27 w 184"/>
                  <a:gd name="T29" fmla="*/ 68 h 69"/>
                  <a:gd name="T30" fmla="*/ 14 w 184"/>
                  <a:gd name="T31" fmla="*/ 68 h 69"/>
                  <a:gd name="T32" fmla="*/ 0 w 184"/>
                  <a:gd name="T33" fmla="*/ 68 h 69"/>
                  <a:gd name="T34" fmla="*/ 14 w 184"/>
                  <a:gd name="T35" fmla="*/ 68 h 69"/>
                  <a:gd name="T36" fmla="*/ 27 w 184"/>
                  <a:gd name="T37" fmla="*/ 65 h 69"/>
                  <a:gd name="T38" fmla="*/ 44 w 184"/>
                  <a:gd name="T39" fmla="*/ 65 h 69"/>
                  <a:gd name="T40" fmla="*/ 58 w 184"/>
                  <a:gd name="T41" fmla="*/ 63 h 69"/>
                  <a:gd name="T42" fmla="*/ 72 w 184"/>
                  <a:gd name="T43" fmla="*/ 60 h 69"/>
                  <a:gd name="T44" fmla="*/ 85 w 184"/>
                  <a:gd name="T45" fmla="*/ 58 h 69"/>
                  <a:gd name="T46" fmla="*/ 99 w 184"/>
                  <a:gd name="T47" fmla="*/ 52 h 69"/>
                  <a:gd name="T48" fmla="*/ 113 w 184"/>
                  <a:gd name="T49" fmla="*/ 50 h 69"/>
                  <a:gd name="T50" fmla="*/ 126 w 184"/>
                  <a:gd name="T51" fmla="*/ 45 h 69"/>
                  <a:gd name="T52" fmla="*/ 136 w 184"/>
                  <a:gd name="T53" fmla="*/ 40 h 69"/>
                  <a:gd name="T54" fmla="*/ 148 w 184"/>
                  <a:gd name="T55" fmla="*/ 35 h 69"/>
                  <a:gd name="T56" fmla="*/ 156 w 184"/>
                  <a:gd name="T57" fmla="*/ 27 h 69"/>
                  <a:gd name="T58" fmla="*/ 164 w 184"/>
                  <a:gd name="T59" fmla="*/ 22 h 69"/>
                  <a:gd name="T60" fmla="*/ 172 w 184"/>
                  <a:gd name="T61" fmla="*/ 15 h 69"/>
                  <a:gd name="T62" fmla="*/ 177 w 184"/>
                  <a:gd name="T63" fmla="*/ 7 h 69"/>
                  <a:gd name="T64" fmla="*/ 181 w 18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69"/>
                  <a:gd name="T101" fmla="*/ 184 w 18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69">
                    <a:moveTo>
                      <a:pt x="183" y="0"/>
                    </a:moveTo>
                    <a:lnTo>
                      <a:pt x="183" y="0"/>
                    </a:lnTo>
                    <a:lnTo>
                      <a:pt x="181" y="5"/>
                    </a:lnTo>
                    <a:lnTo>
                      <a:pt x="181" y="7"/>
                    </a:lnTo>
                    <a:lnTo>
                      <a:pt x="175" y="13"/>
                    </a:lnTo>
                    <a:lnTo>
                      <a:pt x="172" y="15"/>
                    </a:lnTo>
                    <a:lnTo>
                      <a:pt x="169" y="20"/>
                    </a:lnTo>
                    <a:lnTo>
                      <a:pt x="167" y="22"/>
                    </a:lnTo>
                    <a:lnTo>
                      <a:pt x="161" y="27"/>
                    </a:lnTo>
                    <a:lnTo>
                      <a:pt x="156" y="30"/>
                    </a:lnTo>
                    <a:lnTo>
                      <a:pt x="153" y="32"/>
                    </a:lnTo>
                    <a:lnTo>
                      <a:pt x="148" y="35"/>
                    </a:lnTo>
                    <a:lnTo>
                      <a:pt x="142" y="38"/>
                    </a:lnTo>
                    <a:lnTo>
                      <a:pt x="136" y="40"/>
                    </a:lnTo>
                    <a:lnTo>
                      <a:pt x="131" y="45"/>
                    </a:lnTo>
                    <a:lnTo>
                      <a:pt x="126" y="47"/>
                    </a:lnTo>
                    <a:lnTo>
                      <a:pt x="117" y="50"/>
                    </a:lnTo>
                    <a:lnTo>
                      <a:pt x="113" y="50"/>
                    </a:lnTo>
                    <a:lnTo>
                      <a:pt x="107" y="52"/>
                    </a:lnTo>
                    <a:lnTo>
                      <a:pt x="99" y="55"/>
                    </a:lnTo>
                    <a:lnTo>
                      <a:pt x="93" y="58"/>
                    </a:lnTo>
                    <a:lnTo>
                      <a:pt x="85" y="58"/>
                    </a:lnTo>
                    <a:lnTo>
                      <a:pt x="80" y="60"/>
                    </a:lnTo>
                    <a:lnTo>
                      <a:pt x="72" y="60"/>
                    </a:lnTo>
                    <a:lnTo>
                      <a:pt x="66" y="63"/>
                    </a:lnTo>
                    <a:lnTo>
                      <a:pt x="58" y="65"/>
                    </a:lnTo>
                    <a:lnTo>
                      <a:pt x="49" y="65"/>
                    </a:lnTo>
                    <a:lnTo>
                      <a:pt x="44" y="65"/>
                    </a:lnTo>
                    <a:lnTo>
                      <a:pt x="35" y="68"/>
                    </a:lnTo>
                    <a:lnTo>
                      <a:pt x="27" y="68"/>
                    </a:lnTo>
                    <a:lnTo>
                      <a:pt x="22" y="68"/>
                    </a:lnTo>
                    <a:lnTo>
                      <a:pt x="14" y="68"/>
                    </a:lnTo>
                    <a:lnTo>
                      <a:pt x="6" y="68"/>
                    </a:lnTo>
                    <a:lnTo>
                      <a:pt x="0" y="68"/>
                    </a:lnTo>
                    <a:lnTo>
                      <a:pt x="6" y="68"/>
                    </a:lnTo>
                    <a:lnTo>
                      <a:pt x="14" y="68"/>
                    </a:lnTo>
                    <a:lnTo>
                      <a:pt x="22" y="68"/>
                    </a:lnTo>
                    <a:lnTo>
                      <a:pt x="27" y="65"/>
                    </a:lnTo>
                    <a:lnTo>
                      <a:pt x="35" y="65"/>
                    </a:lnTo>
                    <a:lnTo>
                      <a:pt x="44" y="65"/>
                    </a:lnTo>
                    <a:lnTo>
                      <a:pt x="49" y="63"/>
                    </a:lnTo>
                    <a:lnTo>
                      <a:pt x="58" y="63"/>
                    </a:lnTo>
                    <a:lnTo>
                      <a:pt x="63" y="60"/>
                    </a:lnTo>
                    <a:lnTo>
                      <a:pt x="72" y="60"/>
                    </a:lnTo>
                    <a:lnTo>
                      <a:pt x="80" y="58"/>
                    </a:lnTo>
                    <a:lnTo>
                      <a:pt x="85" y="58"/>
                    </a:lnTo>
                    <a:lnTo>
                      <a:pt x="93" y="55"/>
                    </a:lnTo>
                    <a:lnTo>
                      <a:pt x="99" y="52"/>
                    </a:lnTo>
                    <a:lnTo>
                      <a:pt x="107" y="52"/>
                    </a:lnTo>
                    <a:lnTo>
                      <a:pt x="113" y="50"/>
                    </a:lnTo>
                    <a:lnTo>
                      <a:pt x="117" y="47"/>
                    </a:lnTo>
                    <a:lnTo>
                      <a:pt x="126" y="45"/>
                    </a:lnTo>
                    <a:lnTo>
                      <a:pt x="131" y="43"/>
                    </a:lnTo>
                    <a:lnTo>
                      <a:pt x="136" y="40"/>
                    </a:lnTo>
                    <a:lnTo>
                      <a:pt x="142" y="38"/>
                    </a:lnTo>
                    <a:lnTo>
                      <a:pt x="148" y="35"/>
                    </a:lnTo>
                    <a:lnTo>
                      <a:pt x="150" y="32"/>
                    </a:lnTo>
                    <a:lnTo>
                      <a:pt x="156" y="27"/>
                    </a:lnTo>
                    <a:lnTo>
                      <a:pt x="161" y="25"/>
                    </a:lnTo>
                    <a:lnTo>
                      <a:pt x="164" y="22"/>
                    </a:lnTo>
                    <a:lnTo>
                      <a:pt x="167" y="20"/>
                    </a:lnTo>
                    <a:lnTo>
                      <a:pt x="172" y="15"/>
                    </a:lnTo>
                    <a:lnTo>
                      <a:pt x="175" y="13"/>
                    </a:lnTo>
                    <a:lnTo>
                      <a:pt x="177" y="7"/>
                    </a:lnTo>
                    <a:lnTo>
                      <a:pt x="181" y="5"/>
                    </a:lnTo>
                    <a:lnTo>
                      <a:pt x="181" y="0"/>
                    </a:lnTo>
                    <a:lnTo>
                      <a:pt x="183" y="0"/>
                    </a:lnTo>
                  </a:path>
                </a:pathLst>
              </a:custGeom>
              <a:solidFill>
                <a:srgbClr val="000000"/>
              </a:solidFill>
              <a:ln w="12700" cap="rnd">
                <a:solidFill>
                  <a:schemeClr val="tx2"/>
                </a:solidFill>
                <a:round/>
                <a:headEnd/>
                <a:tailEnd/>
              </a:ln>
            </p:spPr>
            <p:txBody>
              <a:bodyPr/>
              <a:lstStyle/>
              <a:p>
                <a:endParaRPr lang="fr-FR"/>
              </a:p>
            </p:txBody>
          </p:sp>
          <p:sp>
            <p:nvSpPr>
              <p:cNvPr id="55415" name="Freeform 191"/>
              <p:cNvSpPr>
                <a:spLocks/>
              </p:cNvSpPr>
              <p:nvPr/>
            </p:nvSpPr>
            <p:spPr bwMode="auto">
              <a:xfrm>
                <a:off x="3811" y="1433"/>
                <a:ext cx="41" cy="86"/>
              </a:xfrm>
              <a:custGeom>
                <a:avLst/>
                <a:gdLst>
                  <a:gd name="T0" fmla="*/ 40 w 41"/>
                  <a:gd name="T1" fmla="*/ 0 h 83"/>
                  <a:gd name="T2" fmla="*/ 0 w 41"/>
                  <a:gd name="T3" fmla="*/ 0 h 83"/>
                  <a:gd name="T4" fmla="*/ 0 w 41"/>
                  <a:gd name="T5" fmla="*/ 364 h 83"/>
                  <a:gd name="T6" fmla="*/ 40 w 41"/>
                  <a:gd name="T7" fmla="*/ 364 h 83"/>
                  <a:gd name="T8" fmla="*/ 40 w 41"/>
                  <a:gd name="T9" fmla="*/ 0 h 83"/>
                  <a:gd name="T10" fmla="*/ 0 60000 65536"/>
                  <a:gd name="T11" fmla="*/ 0 60000 65536"/>
                  <a:gd name="T12" fmla="*/ 0 60000 65536"/>
                  <a:gd name="T13" fmla="*/ 0 60000 65536"/>
                  <a:gd name="T14" fmla="*/ 0 60000 65536"/>
                  <a:gd name="T15" fmla="*/ 0 w 41"/>
                  <a:gd name="T16" fmla="*/ 0 h 83"/>
                  <a:gd name="T17" fmla="*/ 41 w 41"/>
                  <a:gd name="T18" fmla="*/ 83 h 83"/>
                </a:gdLst>
                <a:ahLst/>
                <a:cxnLst>
                  <a:cxn ang="T10">
                    <a:pos x="T0" y="T1"/>
                  </a:cxn>
                  <a:cxn ang="T11">
                    <a:pos x="T2" y="T3"/>
                  </a:cxn>
                  <a:cxn ang="T12">
                    <a:pos x="T4" y="T5"/>
                  </a:cxn>
                  <a:cxn ang="T13">
                    <a:pos x="T6" y="T7"/>
                  </a:cxn>
                  <a:cxn ang="T14">
                    <a:pos x="T8" y="T9"/>
                  </a:cxn>
                </a:cxnLst>
                <a:rect l="T15" t="T16" r="T17" b="T18"/>
                <a:pathLst>
                  <a:path w="41" h="83">
                    <a:moveTo>
                      <a:pt x="40" y="0"/>
                    </a:moveTo>
                    <a:lnTo>
                      <a:pt x="0" y="0"/>
                    </a:lnTo>
                    <a:lnTo>
                      <a:pt x="0" y="82"/>
                    </a:lnTo>
                    <a:lnTo>
                      <a:pt x="40" y="82"/>
                    </a:lnTo>
                    <a:lnTo>
                      <a:pt x="40" y="0"/>
                    </a:lnTo>
                  </a:path>
                </a:pathLst>
              </a:custGeom>
              <a:solidFill>
                <a:srgbClr val="FFD900"/>
              </a:solidFill>
              <a:ln w="12700" cap="rnd">
                <a:solidFill>
                  <a:schemeClr val="tx2"/>
                </a:solidFill>
                <a:round/>
                <a:headEnd/>
                <a:tailEnd/>
              </a:ln>
            </p:spPr>
            <p:txBody>
              <a:bodyPr/>
              <a:lstStyle/>
              <a:p>
                <a:endParaRPr lang="fr-FR"/>
              </a:p>
            </p:txBody>
          </p:sp>
          <p:sp>
            <p:nvSpPr>
              <p:cNvPr id="55416" name="Freeform 192"/>
              <p:cNvSpPr>
                <a:spLocks/>
              </p:cNvSpPr>
              <p:nvPr/>
            </p:nvSpPr>
            <p:spPr bwMode="auto">
              <a:xfrm>
                <a:off x="3817" y="1395"/>
                <a:ext cx="26" cy="27"/>
              </a:xfrm>
              <a:custGeom>
                <a:avLst/>
                <a:gdLst>
                  <a:gd name="T0" fmla="*/ 12 w 26"/>
                  <a:gd name="T1" fmla="*/ 0 h 27"/>
                  <a:gd name="T2" fmla="*/ 10 w 26"/>
                  <a:gd name="T3" fmla="*/ 0 h 27"/>
                  <a:gd name="T4" fmla="*/ 9 w 26"/>
                  <a:gd name="T5" fmla="*/ 2 h 27"/>
                  <a:gd name="T6" fmla="*/ 6 w 26"/>
                  <a:gd name="T7" fmla="*/ 2 h 27"/>
                  <a:gd name="T8" fmla="*/ 4 w 26"/>
                  <a:gd name="T9" fmla="*/ 4 h 27"/>
                  <a:gd name="T10" fmla="*/ 2 w 26"/>
                  <a:gd name="T11" fmla="*/ 6 h 27"/>
                  <a:gd name="T12" fmla="*/ 2 w 26"/>
                  <a:gd name="T13" fmla="*/ 9 h 27"/>
                  <a:gd name="T14" fmla="*/ 2 w 26"/>
                  <a:gd name="T15" fmla="*/ 11 h 27"/>
                  <a:gd name="T16" fmla="*/ 0 w 26"/>
                  <a:gd name="T17" fmla="*/ 13 h 27"/>
                  <a:gd name="T18" fmla="*/ 2 w 26"/>
                  <a:gd name="T19" fmla="*/ 17 h 27"/>
                  <a:gd name="T20" fmla="*/ 2 w 26"/>
                  <a:gd name="T21" fmla="*/ 20 h 27"/>
                  <a:gd name="T22" fmla="*/ 2 w 26"/>
                  <a:gd name="T23" fmla="*/ 22 h 27"/>
                  <a:gd name="T24" fmla="*/ 4 w 26"/>
                  <a:gd name="T25" fmla="*/ 23 h 27"/>
                  <a:gd name="T26" fmla="*/ 6 w 26"/>
                  <a:gd name="T27" fmla="*/ 26 h 27"/>
                  <a:gd name="T28" fmla="*/ 9 w 26"/>
                  <a:gd name="T29" fmla="*/ 26 h 27"/>
                  <a:gd name="T30" fmla="*/ 10 w 26"/>
                  <a:gd name="T31" fmla="*/ 26 h 27"/>
                  <a:gd name="T32" fmla="*/ 12 w 26"/>
                  <a:gd name="T33" fmla="*/ 26 h 27"/>
                  <a:gd name="T34" fmla="*/ 15 w 26"/>
                  <a:gd name="T35" fmla="*/ 26 h 27"/>
                  <a:gd name="T36" fmla="*/ 19 w 26"/>
                  <a:gd name="T37" fmla="*/ 26 h 27"/>
                  <a:gd name="T38" fmla="*/ 21 w 26"/>
                  <a:gd name="T39" fmla="*/ 26 h 27"/>
                  <a:gd name="T40" fmla="*/ 22 w 26"/>
                  <a:gd name="T41" fmla="*/ 23 h 27"/>
                  <a:gd name="T42" fmla="*/ 22 w 26"/>
                  <a:gd name="T43" fmla="*/ 22 h 27"/>
                  <a:gd name="T44" fmla="*/ 25 w 26"/>
                  <a:gd name="T45" fmla="*/ 20 h 27"/>
                  <a:gd name="T46" fmla="*/ 25 w 26"/>
                  <a:gd name="T47" fmla="*/ 17 h 27"/>
                  <a:gd name="T48" fmla="*/ 25 w 26"/>
                  <a:gd name="T49" fmla="*/ 13 h 27"/>
                  <a:gd name="T50" fmla="*/ 25 w 26"/>
                  <a:gd name="T51" fmla="*/ 11 h 27"/>
                  <a:gd name="T52" fmla="*/ 25 w 26"/>
                  <a:gd name="T53" fmla="*/ 9 h 27"/>
                  <a:gd name="T54" fmla="*/ 22 w 26"/>
                  <a:gd name="T55" fmla="*/ 6 h 27"/>
                  <a:gd name="T56" fmla="*/ 22 w 26"/>
                  <a:gd name="T57" fmla="*/ 4 h 27"/>
                  <a:gd name="T58" fmla="*/ 21 w 26"/>
                  <a:gd name="T59" fmla="*/ 2 h 27"/>
                  <a:gd name="T60" fmla="*/ 19 w 26"/>
                  <a:gd name="T61" fmla="*/ 2 h 27"/>
                  <a:gd name="T62" fmla="*/ 15 w 26"/>
                  <a:gd name="T63" fmla="*/ 0 h 27"/>
                  <a:gd name="T64" fmla="*/ 12 w 26"/>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7"/>
                  <a:gd name="T101" fmla="*/ 26 w 2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7">
                    <a:moveTo>
                      <a:pt x="12" y="0"/>
                    </a:moveTo>
                    <a:lnTo>
                      <a:pt x="10" y="0"/>
                    </a:lnTo>
                    <a:lnTo>
                      <a:pt x="9" y="2"/>
                    </a:lnTo>
                    <a:lnTo>
                      <a:pt x="6" y="2"/>
                    </a:lnTo>
                    <a:lnTo>
                      <a:pt x="4" y="4"/>
                    </a:lnTo>
                    <a:lnTo>
                      <a:pt x="2" y="6"/>
                    </a:lnTo>
                    <a:lnTo>
                      <a:pt x="2" y="9"/>
                    </a:lnTo>
                    <a:lnTo>
                      <a:pt x="2" y="11"/>
                    </a:lnTo>
                    <a:lnTo>
                      <a:pt x="0" y="13"/>
                    </a:lnTo>
                    <a:lnTo>
                      <a:pt x="2" y="17"/>
                    </a:lnTo>
                    <a:lnTo>
                      <a:pt x="2" y="20"/>
                    </a:lnTo>
                    <a:lnTo>
                      <a:pt x="2" y="22"/>
                    </a:lnTo>
                    <a:lnTo>
                      <a:pt x="4" y="23"/>
                    </a:lnTo>
                    <a:lnTo>
                      <a:pt x="6" y="26"/>
                    </a:lnTo>
                    <a:lnTo>
                      <a:pt x="9" y="26"/>
                    </a:lnTo>
                    <a:lnTo>
                      <a:pt x="10" y="26"/>
                    </a:lnTo>
                    <a:lnTo>
                      <a:pt x="12" y="26"/>
                    </a:lnTo>
                    <a:lnTo>
                      <a:pt x="15" y="26"/>
                    </a:lnTo>
                    <a:lnTo>
                      <a:pt x="19" y="26"/>
                    </a:lnTo>
                    <a:lnTo>
                      <a:pt x="21" y="26"/>
                    </a:lnTo>
                    <a:lnTo>
                      <a:pt x="22" y="23"/>
                    </a:lnTo>
                    <a:lnTo>
                      <a:pt x="22" y="22"/>
                    </a:lnTo>
                    <a:lnTo>
                      <a:pt x="25" y="20"/>
                    </a:lnTo>
                    <a:lnTo>
                      <a:pt x="25" y="17"/>
                    </a:lnTo>
                    <a:lnTo>
                      <a:pt x="25" y="13"/>
                    </a:lnTo>
                    <a:lnTo>
                      <a:pt x="25" y="11"/>
                    </a:lnTo>
                    <a:lnTo>
                      <a:pt x="25" y="9"/>
                    </a:lnTo>
                    <a:lnTo>
                      <a:pt x="22" y="6"/>
                    </a:lnTo>
                    <a:lnTo>
                      <a:pt x="22" y="4"/>
                    </a:lnTo>
                    <a:lnTo>
                      <a:pt x="21" y="2"/>
                    </a:lnTo>
                    <a:lnTo>
                      <a:pt x="19" y="2"/>
                    </a:lnTo>
                    <a:lnTo>
                      <a:pt x="15" y="0"/>
                    </a:lnTo>
                    <a:lnTo>
                      <a:pt x="12" y="0"/>
                    </a:lnTo>
                  </a:path>
                </a:pathLst>
              </a:custGeom>
              <a:solidFill>
                <a:srgbClr val="FFD900"/>
              </a:solidFill>
              <a:ln w="12700" cap="rnd">
                <a:solidFill>
                  <a:schemeClr val="tx2"/>
                </a:solidFill>
                <a:round/>
                <a:headEnd/>
                <a:tailEnd/>
              </a:ln>
            </p:spPr>
            <p:txBody>
              <a:bodyPr/>
              <a:lstStyle/>
              <a:p>
                <a:endParaRPr lang="fr-FR"/>
              </a:p>
            </p:txBody>
          </p:sp>
          <p:sp>
            <p:nvSpPr>
              <p:cNvPr id="55417" name="Freeform 193"/>
              <p:cNvSpPr>
                <a:spLocks/>
              </p:cNvSpPr>
              <p:nvPr/>
            </p:nvSpPr>
            <p:spPr bwMode="auto">
              <a:xfrm>
                <a:off x="3801" y="1431"/>
                <a:ext cx="51" cy="92"/>
              </a:xfrm>
              <a:custGeom>
                <a:avLst/>
                <a:gdLst>
                  <a:gd name="T0" fmla="*/ 50 w 51"/>
                  <a:gd name="T1" fmla="*/ 0 h 93"/>
                  <a:gd name="T2" fmla="*/ 0 w 51"/>
                  <a:gd name="T3" fmla="*/ 0 h 93"/>
                  <a:gd name="T4" fmla="*/ 0 w 51"/>
                  <a:gd name="T5" fmla="*/ 50 h 93"/>
                  <a:gd name="T6" fmla="*/ 50 w 51"/>
                  <a:gd name="T7" fmla="*/ 50 h 93"/>
                  <a:gd name="T8" fmla="*/ 50 w 51"/>
                  <a:gd name="T9" fmla="*/ 0 h 93"/>
                  <a:gd name="T10" fmla="*/ 0 60000 65536"/>
                  <a:gd name="T11" fmla="*/ 0 60000 65536"/>
                  <a:gd name="T12" fmla="*/ 0 60000 65536"/>
                  <a:gd name="T13" fmla="*/ 0 60000 65536"/>
                  <a:gd name="T14" fmla="*/ 0 60000 65536"/>
                  <a:gd name="T15" fmla="*/ 0 w 51"/>
                  <a:gd name="T16" fmla="*/ 0 h 93"/>
                  <a:gd name="T17" fmla="*/ 51 w 51"/>
                  <a:gd name="T18" fmla="*/ 93 h 93"/>
                </a:gdLst>
                <a:ahLst/>
                <a:cxnLst>
                  <a:cxn ang="T10">
                    <a:pos x="T0" y="T1"/>
                  </a:cxn>
                  <a:cxn ang="T11">
                    <a:pos x="T2" y="T3"/>
                  </a:cxn>
                  <a:cxn ang="T12">
                    <a:pos x="T4" y="T5"/>
                  </a:cxn>
                  <a:cxn ang="T13">
                    <a:pos x="T6" y="T7"/>
                  </a:cxn>
                  <a:cxn ang="T14">
                    <a:pos x="T8" y="T9"/>
                  </a:cxn>
                </a:cxnLst>
                <a:rect l="T15" t="T16" r="T17" b="T18"/>
                <a:pathLst>
                  <a:path w="51" h="93">
                    <a:moveTo>
                      <a:pt x="50" y="0"/>
                    </a:moveTo>
                    <a:lnTo>
                      <a:pt x="0" y="0"/>
                    </a:lnTo>
                    <a:lnTo>
                      <a:pt x="0" y="92"/>
                    </a:lnTo>
                    <a:lnTo>
                      <a:pt x="50" y="92"/>
                    </a:lnTo>
                    <a:lnTo>
                      <a:pt x="5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18" name="Freeform 194"/>
              <p:cNvSpPr>
                <a:spLocks/>
              </p:cNvSpPr>
              <p:nvPr/>
            </p:nvSpPr>
            <p:spPr bwMode="auto">
              <a:xfrm>
                <a:off x="3810" y="1395"/>
                <a:ext cx="36" cy="37"/>
              </a:xfrm>
              <a:custGeom>
                <a:avLst/>
                <a:gdLst>
                  <a:gd name="T0" fmla="*/ 18 w 36"/>
                  <a:gd name="T1" fmla="*/ 0 h 36"/>
                  <a:gd name="T2" fmla="*/ 14 w 36"/>
                  <a:gd name="T3" fmla="*/ 0 h 36"/>
                  <a:gd name="T4" fmla="*/ 10 w 36"/>
                  <a:gd name="T5" fmla="*/ 2 h 36"/>
                  <a:gd name="T6" fmla="*/ 6 w 36"/>
                  <a:gd name="T7" fmla="*/ 2 h 36"/>
                  <a:gd name="T8" fmla="*/ 4 w 36"/>
                  <a:gd name="T9" fmla="*/ 6 h 36"/>
                  <a:gd name="T10" fmla="*/ 4 w 36"/>
                  <a:gd name="T11" fmla="*/ 8 h 36"/>
                  <a:gd name="T12" fmla="*/ 0 w 36"/>
                  <a:gd name="T13" fmla="*/ 12 h 36"/>
                  <a:gd name="T14" fmla="*/ 0 w 36"/>
                  <a:gd name="T15" fmla="*/ 14 h 36"/>
                  <a:gd name="T16" fmla="*/ 0 w 36"/>
                  <a:gd name="T17" fmla="*/ 17 h 36"/>
                  <a:gd name="T18" fmla="*/ 0 w 36"/>
                  <a:gd name="T19" fmla="*/ 71 h 36"/>
                  <a:gd name="T20" fmla="*/ 0 w 36"/>
                  <a:gd name="T21" fmla="*/ 83 h 36"/>
                  <a:gd name="T22" fmla="*/ 4 w 36"/>
                  <a:gd name="T23" fmla="*/ 87 h 36"/>
                  <a:gd name="T24" fmla="*/ 6 w 36"/>
                  <a:gd name="T25" fmla="*/ 91 h 36"/>
                  <a:gd name="T26" fmla="*/ 10 w 36"/>
                  <a:gd name="T27" fmla="*/ 103 h 36"/>
                  <a:gd name="T28" fmla="*/ 14 w 36"/>
                  <a:gd name="T29" fmla="*/ 103 h 36"/>
                  <a:gd name="T30" fmla="*/ 18 w 36"/>
                  <a:gd name="T31" fmla="*/ 103 h 36"/>
                  <a:gd name="T32" fmla="*/ 21 w 36"/>
                  <a:gd name="T33" fmla="*/ 103 h 36"/>
                  <a:gd name="T34" fmla="*/ 24 w 36"/>
                  <a:gd name="T35" fmla="*/ 103 h 36"/>
                  <a:gd name="T36" fmla="*/ 27 w 36"/>
                  <a:gd name="T37" fmla="*/ 91 h 36"/>
                  <a:gd name="T38" fmla="*/ 29 w 36"/>
                  <a:gd name="T39" fmla="*/ 87 h 36"/>
                  <a:gd name="T40" fmla="*/ 33 w 36"/>
                  <a:gd name="T41" fmla="*/ 87 h 36"/>
                  <a:gd name="T42" fmla="*/ 33 w 36"/>
                  <a:gd name="T43" fmla="*/ 83 h 36"/>
                  <a:gd name="T44" fmla="*/ 35 w 36"/>
                  <a:gd name="T45" fmla="*/ 71 h 36"/>
                  <a:gd name="T46" fmla="*/ 35 w 36"/>
                  <a:gd name="T47" fmla="*/ 17 h 36"/>
                  <a:gd name="T48" fmla="*/ 35 w 36"/>
                  <a:gd name="T49" fmla="*/ 14 h 36"/>
                  <a:gd name="T50" fmla="*/ 33 w 36"/>
                  <a:gd name="T51" fmla="*/ 12 h 36"/>
                  <a:gd name="T52" fmla="*/ 33 w 36"/>
                  <a:gd name="T53" fmla="*/ 8 h 36"/>
                  <a:gd name="T54" fmla="*/ 29 w 36"/>
                  <a:gd name="T55" fmla="*/ 6 h 36"/>
                  <a:gd name="T56" fmla="*/ 27 w 36"/>
                  <a:gd name="T57" fmla="*/ 2 h 36"/>
                  <a:gd name="T58" fmla="*/ 24 w 36"/>
                  <a:gd name="T59" fmla="*/ 2 h 36"/>
                  <a:gd name="T60" fmla="*/ 21 w 36"/>
                  <a:gd name="T61" fmla="*/ 0 h 36"/>
                  <a:gd name="T62" fmla="*/ 18 w 36"/>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18" y="0"/>
                    </a:moveTo>
                    <a:lnTo>
                      <a:pt x="14" y="0"/>
                    </a:lnTo>
                    <a:lnTo>
                      <a:pt x="10" y="2"/>
                    </a:lnTo>
                    <a:lnTo>
                      <a:pt x="6" y="2"/>
                    </a:lnTo>
                    <a:lnTo>
                      <a:pt x="4" y="6"/>
                    </a:lnTo>
                    <a:lnTo>
                      <a:pt x="4" y="8"/>
                    </a:lnTo>
                    <a:lnTo>
                      <a:pt x="0" y="12"/>
                    </a:lnTo>
                    <a:lnTo>
                      <a:pt x="0" y="14"/>
                    </a:lnTo>
                    <a:lnTo>
                      <a:pt x="0" y="17"/>
                    </a:lnTo>
                    <a:lnTo>
                      <a:pt x="0" y="21"/>
                    </a:lnTo>
                    <a:lnTo>
                      <a:pt x="0" y="27"/>
                    </a:lnTo>
                    <a:lnTo>
                      <a:pt x="4" y="29"/>
                    </a:lnTo>
                    <a:lnTo>
                      <a:pt x="6" y="31"/>
                    </a:lnTo>
                    <a:lnTo>
                      <a:pt x="10" y="35"/>
                    </a:lnTo>
                    <a:lnTo>
                      <a:pt x="14" y="35"/>
                    </a:lnTo>
                    <a:lnTo>
                      <a:pt x="18" y="35"/>
                    </a:lnTo>
                    <a:lnTo>
                      <a:pt x="21" y="35"/>
                    </a:lnTo>
                    <a:lnTo>
                      <a:pt x="24" y="35"/>
                    </a:lnTo>
                    <a:lnTo>
                      <a:pt x="27" y="31"/>
                    </a:lnTo>
                    <a:lnTo>
                      <a:pt x="29" y="29"/>
                    </a:lnTo>
                    <a:lnTo>
                      <a:pt x="33" y="29"/>
                    </a:lnTo>
                    <a:lnTo>
                      <a:pt x="33" y="27"/>
                    </a:lnTo>
                    <a:lnTo>
                      <a:pt x="35" y="21"/>
                    </a:lnTo>
                    <a:lnTo>
                      <a:pt x="35" y="17"/>
                    </a:lnTo>
                    <a:lnTo>
                      <a:pt x="35" y="14"/>
                    </a:lnTo>
                    <a:lnTo>
                      <a:pt x="33" y="12"/>
                    </a:lnTo>
                    <a:lnTo>
                      <a:pt x="33" y="8"/>
                    </a:lnTo>
                    <a:lnTo>
                      <a:pt x="29" y="6"/>
                    </a:lnTo>
                    <a:lnTo>
                      <a:pt x="27" y="2"/>
                    </a:lnTo>
                    <a:lnTo>
                      <a:pt x="24" y="2"/>
                    </a:lnTo>
                    <a:lnTo>
                      <a:pt x="21" y="0"/>
                    </a:lnTo>
                    <a:lnTo>
                      <a:pt x="1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19" name="Freeform 195"/>
              <p:cNvSpPr>
                <a:spLocks/>
              </p:cNvSpPr>
              <p:nvPr/>
            </p:nvSpPr>
            <p:spPr bwMode="auto">
              <a:xfrm>
                <a:off x="3824" y="2290"/>
                <a:ext cx="11" cy="12"/>
              </a:xfrm>
              <a:custGeom>
                <a:avLst/>
                <a:gdLst>
                  <a:gd name="T0" fmla="*/ 0 w 10"/>
                  <a:gd name="T1" fmla="*/ 11 h 12"/>
                  <a:gd name="T2" fmla="*/ 464 w 10"/>
                  <a:gd name="T3" fmla="*/ 11 h 12"/>
                  <a:gd name="T4" fmla="*/ 464 w 10"/>
                  <a:gd name="T5" fmla="*/ 0 h 12"/>
                  <a:gd name="T6" fmla="*/ 0 w 10"/>
                  <a:gd name="T7" fmla="*/ 0 h 12"/>
                  <a:gd name="T8" fmla="*/ 0 w 10"/>
                  <a:gd name="T9" fmla="*/ 11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9" y="11"/>
                    </a:lnTo>
                    <a:lnTo>
                      <a:pt x="9" y="0"/>
                    </a:lnTo>
                    <a:lnTo>
                      <a:pt x="0" y="0"/>
                    </a:lnTo>
                    <a:lnTo>
                      <a:pt x="0" y="11"/>
                    </a:lnTo>
                  </a:path>
                </a:pathLst>
              </a:custGeom>
              <a:solidFill>
                <a:srgbClr val="FFD900"/>
              </a:solidFill>
              <a:ln w="12700" cap="rnd">
                <a:solidFill>
                  <a:schemeClr val="tx2"/>
                </a:solidFill>
                <a:round/>
                <a:headEnd/>
                <a:tailEnd/>
              </a:ln>
            </p:spPr>
            <p:txBody>
              <a:bodyPr/>
              <a:lstStyle/>
              <a:p>
                <a:endParaRPr lang="fr-FR"/>
              </a:p>
            </p:txBody>
          </p:sp>
          <p:sp>
            <p:nvSpPr>
              <p:cNvPr id="55420" name="Freeform 196"/>
              <p:cNvSpPr>
                <a:spLocks/>
              </p:cNvSpPr>
              <p:nvPr/>
            </p:nvSpPr>
            <p:spPr bwMode="auto">
              <a:xfrm>
                <a:off x="3819" y="2290"/>
                <a:ext cx="16" cy="21"/>
              </a:xfrm>
              <a:custGeom>
                <a:avLst/>
                <a:gdLst>
                  <a:gd name="T0" fmla="*/ 0 w 16"/>
                  <a:gd name="T1" fmla="*/ 11 h 22"/>
                  <a:gd name="T2" fmla="*/ 15 w 16"/>
                  <a:gd name="T3" fmla="*/ 11 h 22"/>
                  <a:gd name="T4" fmla="*/ 15 w 16"/>
                  <a:gd name="T5" fmla="*/ 0 h 22"/>
                  <a:gd name="T6" fmla="*/ 0 w 16"/>
                  <a:gd name="T7" fmla="*/ 0 h 22"/>
                  <a:gd name="T8" fmla="*/ 0 w 16"/>
                  <a:gd name="T9" fmla="*/ 11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1"/>
                    </a:moveTo>
                    <a:lnTo>
                      <a:pt x="15" y="21"/>
                    </a:lnTo>
                    <a:lnTo>
                      <a:pt x="15" y="0"/>
                    </a:lnTo>
                    <a:lnTo>
                      <a:pt x="0" y="0"/>
                    </a:lnTo>
                    <a:lnTo>
                      <a:pt x="0" y="2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21" name="Freeform 197"/>
              <p:cNvSpPr>
                <a:spLocks/>
              </p:cNvSpPr>
              <p:nvPr/>
            </p:nvSpPr>
            <p:spPr bwMode="auto">
              <a:xfrm>
                <a:off x="3816" y="1534"/>
                <a:ext cx="33" cy="41"/>
              </a:xfrm>
              <a:custGeom>
                <a:avLst/>
                <a:gdLst>
                  <a:gd name="T0" fmla="*/ 18 w 33"/>
                  <a:gd name="T1" fmla="*/ 0 h 38"/>
                  <a:gd name="T2" fmla="*/ 14 w 33"/>
                  <a:gd name="T3" fmla="*/ 0 h 38"/>
                  <a:gd name="T4" fmla="*/ 12 w 33"/>
                  <a:gd name="T5" fmla="*/ 2 h 38"/>
                  <a:gd name="T6" fmla="*/ 8 w 33"/>
                  <a:gd name="T7" fmla="*/ 2 h 38"/>
                  <a:gd name="T8" fmla="*/ 6 w 33"/>
                  <a:gd name="T9" fmla="*/ 5 h 38"/>
                  <a:gd name="T10" fmla="*/ 4 w 33"/>
                  <a:gd name="T11" fmla="*/ 209 h 38"/>
                  <a:gd name="T12" fmla="*/ 4 w 33"/>
                  <a:gd name="T13" fmla="*/ 263 h 38"/>
                  <a:gd name="T14" fmla="*/ 0 w 33"/>
                  <a:gd name="T15" fmla="*/ 330 h 38"/>
                  <a:gd name="T16" fmla="*/ 0 w 33"/>
                  <a:gd name="T17" fmla="*/ 482 h 38"/>
                  <a:gd name="T18" fmla="*/ 0 w 33"/>
                  <a:gd name="T19" fmla="*/ 561 h 38"/>
                  <a:gd name="T20" fmla="*/ 4 w 33"/>
                  <a:gd name="T21" fmla="*/ 604 h 38"/>
                  <a:gd name="T22" fmla="*/ 4 w 33"/>
                  <a:gd name="T23" fmla="*/ 705 h 38"/>
                  <a:gd name="T24" fmla="*/ 6 w 33"/>
                  <a:gd name="T25" fmla="*/ 761 h 38"/>
                  <a:gd name="T26" fmla="*/ 8 w 33"/>
                  <a:gd name="T27" fmla="*/ 821 h 38"/>
                  <a:gd name="T28" fmla="*/ 12 w 33"/>
                  <a:gd name="T29" fmla="*/ 888 h 38"/>
                  <a:gd name="T30" fmla="*/ 14 w 33"/>
                  <a:gd name="T31" fmla="*/ 888 h 38"/>
                  <a:gd name="T32" fmla="*/ 18 w 33"/>
                  <a:gd name="T33" fmla="*/ 888 h 38"/>
                  <a:gd name="T34" fmla="*/ 20 w 33"/>
                  <a:gd name="T35" fmla="*/ 888 h 38"/>
                  <a:gd name="T36" fmla="*/ 23 w 33"/>
                  <a:gd name="T37" fmla="*/ 888 h 38"/>
                  <a:gd name="T38" fmla="*/ 26 w 33"/>
                  <a:gd name="T39" fmla="*/ 821 h 38"/>
                  <a:gd name="T40" fmla="*/ 28 w 33"/>
                  <a:gd name="T41" fmla="*/ 761 h 38"/>
                  <a:gd name="T42" fmla="*/ 28 w 33"/>
                  <a:gd name="T43" fmla="*/ 705 h 38"/>
                  <a:gd name="T44" fmla="*/ 32 w 33"/>
                  <a:gd name="T45" fmla="*/ 604 h 38"/>
                  <a:gd name="T46" fmla="*/ 32 w 33"/>
                  <a:gd name="T47" fmla="*/ 561 h 38"/>
                  <a:gd name="T48" fmla="*/ 32 w 33"/>
                  <a:gd name="T49" fmla="*/ 482 h 38"/>
                  <a:gd name="T50" fmla="*/ 32 w 33"/>
                  <a:gd name="T51" fmla="*/ 330 h 38"/>
                  <a:gd name="T52" fmla="*/ 32 w 33"/>
                  <a:gd name="T53" fmla="*/ 263 h 38"/>
                  <a:gd name="T54" fmla="*/ 28 w 33"/>
                  <a:gd name="T55" fmla="*/ 209 h 38"/>
                  <a:gd name="T56" fmla="*/ 28 w 33"/>
                  <a:gd name="T57" fmla="*/ 5 h 38"/>
                  <a:gd name="T58" fmla="*/ 26 w 33"/>
                  <a:gd name="T59" fmla="*/ 2 h 38"/>
                  <a:gd name="T60" fmla="*/ 23 w 33"/>
                  <a:gd name="T61" fmla="*/ 2 h 38"/>
                  <a:gd name="T62" fmla="*/ 20 w 33"/>
                  <a:gd name="T63" fmla="*/ 0 h 38"/>
                  <a:gd name="T64" fmla="*/ 18 w 3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8"/>
                  <a:gd name="T101" fmla="*/ 33 w 3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8">
                    <a:moveTo>
                      <a:pt x="18" y="0"/>
                    </a:moveTo>
                    <a:lnTo>
                      <a:pt x="14" y="0"/>
                    </a:lnTo>
                    <a:lnTo>
                      <a:pt x="12" y="2"/>
                    </a:lnTo>
                    <a:lnTo>
                      <a:pt x="8" y="2"/>
                    </a:lnTo>
                    <a:lnTo>
                      <a:pt x="6" y="5"/>
                    </a:lnTo>
                    <a:lnTo>
                      <a:pt x="4" y="8"/>
                    </a:lnTo>
                    <a:lnTo>
                      <a:pt x="4" y="11"/>
                    </a:lnTo>
                    <a:lnTo>
                      <a:pt x="0" y="14"/>
                    </a:lnTo>
                    <a:lnTo>
                      <a:pt x="0" y="19"/>
                    </a:lnTo>
                    <a:lnTo>
                      <a:pt x="0" y="23"/>
                    </a:lnTo>
                    <a:lnTo>
                      <a:pt x="4" y="25"/>
                    </a:lnTo>
                    <a:lnTo>
                      <a:pt x="4" y="29"/>
                    </a:lnTo>
                    <a:lnTo>
                      <a:pt x="6" y="31"/>
                    </a:lnTo>
                    <a:lnTo>
                      <a:pt x="8" y="33"/>
                    </a:lnTo>
                    <a:lnTo>
                      <a:pt x="12" y="37"/>
                    </a:lnTo>
                    <a:lnTo>
                      <a:pt x="14" y="37"/>
                    </a:lnTo>
                    <a:lnTo>
                      <a:pt x="18" y="37"/>
                    </a:lnTo>
                    <a:lnTo>
                      <a:pt x="20" y="37"/>
                    </a:lnTo>
                    <a:lnTo>
                      <a:pt x="23" y="37"/>
                    </a:lnTo>
                    <a:lnTo>
                      <a:pt x="26" y="33"/>
                    </a:lnTo>
                    <a:lnTo>
                      <a:pt x="28" y="31"/>
                    </a:lnTo>
                    <a:lnTo>
                      <a:pt x="28" y="29"/>
                    </a:lnTo>
                    <a:lnTo>
                      <a:pt x="32" y="25"/>
                    </a:lnTo>
                    <a:lnTo>
                      <a:pt x="32" y="23"/>
                    </a:lnTo>
                    <a:lnTo>
                      <a:pt x="32" y="19"/>
                    </a:lnTo>
                    <a:lnTo>
                      <a:pt x="32" y="14"/>
                    </a:lnTo>
                    <a:lnTo>
                      <a:pt x="32" y="11"/>
                    </a:lnTo>
                    <a:lnTo>
                      <a:pt x="28" y="8"/>
                    </a:lnTo>
                    <a:lnTo>
                      <a:pt x="28" y="5"/>
                    </a:lnTo>
                    <a:lnTo>
                      <a:pt x="26" y="2"/>
                    </a:lnTo>
                    <a:lnTo>
                      <a:pt x="23" y="2"/>
                    </a:lnTo>
                    <a:lnTo>
                      <a:pt x="20" y="0"/>
                    </a:lnTo>
                    <a:lnTo>
                      <a:pt x="1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422" name="Line 198"/>
              <p:cNvSpPr>
                <a:spLocks noChangeShapeType="1"/>
              </p:cNvSpPr>
              <p:nvPr/>
            </p:nvSpPr>
            <p:spPr bwMode="auto">
              <a:xfrm>
                <a:off x="3824" y="1570"/>
                <a:ext cx="0" cy="7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423" name="Freeform 199"/>
              <p:cNvSpPr>
                <a:spLocks/>
              </p:cNvSpPr>
              <p:nvPr/>
            </p:nvSpPr>
            <p:spPr bwMode="auto">
              <a:xfrm>
                <a:off x="3797" y="1462"/>
                <a:ext cx="5" cy="40"/>
              </a:xfrm>
              <a:custGeom>
                <a:avLst/>
                <a:gdLst>
                  <a:gd name="T0" fmla="*/ 0 w 5"/>
                  <a:gd name="T1" fmla="*/ 0 h 37"/>
                  <a:gd name="T2" fmla="*/ 4 w 5"/>
                  <a:gd name="T3" fmla="*/ 0 h 37"/>
                  <a:gd name="T4" fmla="*/ 4 w 5"/>
                  <a:gd name="T5" fmla="*/ 891 h 37"/>
                  <a:gd name="T6" fmla="*/ 0 w 5"/>
                  <a:gd name="T7" fmla="*/ 946 h 37"/>
                  <a:gd name="T8" fmla="*/ 0 w 5"/>
                  <a:gd name="T9" fmla="*/ 0 h 37"/>
                  <a:gd name="T10" fmla="*/ 0 60000 65536"/>
                  <a:gd name="T11" fmla="*/ 0 60000 65536"/>
                  <a:gd name="T12" fmla="*/ 0 60000 65536"/>
                  <a:gd name="T13" fmla="*/ 0 60000 65536"/>
                  <a:gd name="T14" fmla="*/ 0 60000 65536"/>
                  <a:gd name="T15" fmla="*/ 0 w 5"/>
                  <a:gd name="T16" fmla="*/ 0 h 37"/>
                  <a:gd name="T17" fmla="*/ 5 w 5"/>
                  <a:gd name="T18" fmla="*/ 37 h 37"/>
                </a:gdLst>
                <a:ahLst/>
                <a:cxnLst>
                  <a:cxn ang="T10">
                    <a:pos x="T0" y="T1"/>
                  </a:cxn>
                  <a:cxn ang="T11">
                    <a:pos x="T2" y="T3"/>
                  </a:cxn>
                  <a:cxn ang="T12">
                    <a:pos x="T4" y="T5"/>
                  </a:cxn>
                  <a:cxn ang="T13">
                    <a:pos x="T6" y="T7"/>
                  </a:cxn>
                  <a:cxn ang="T14">
                    <a:pos x="T8" y="T9"/>
                  </a:cxn>
                </a:cxnLst>
                <a:rect l="T15" t="T16" r="T17" b="T18"/>
                <a:pathLst>
                  <a:path w="5" h="37">
                    <a:moveTo>
                      <a:pt x="0" y="0"/>
                    </a:moveTo>
                    <a:lnTo>
                      <a:pt x="4" y="0"/>
                    </a:lnTo>
                    <a:lnTo>
                      <a:pt x="4" y="34"/>
                    </a:lnTo>
                    <a:lnTo>
                      <a:pt x="0" y="36"/>
                    </a:lnTo>
                    <a:lnTo>
                      <a:pt x="0" y="0"/>
                    </a:lnTo>
                  </a:path>
                </a:pathLst>
              </a:custGeom>
              <a:solidFill>
                <a:srgbClr val="E6C000"/>
              </a:solidFill>
              <a:ln w="12700" cap="rnd">
                <a:solidFill>
                  <a:schemeClr val="tx2"/>
                </a:solidFill>
                <a:round/>
                <a:headEnd/>
                <a:tailEnd/>
              </a:ln>
            </p:spPr>
            <p:txBody>
              <a:bodyPr/>
              <a:lstStyle/>
              <a:p>
                <a:endParaRPr lang="fr-FR"/>
              </a:p>
            </p:txBody>
          </p:sp>
          <p:sp>
            <p:nvSpPr>
              <p:cNvPr id="55424" name="Freeform 200"/>
              <p:cNvSpPr>
                <a:spLocks/>
              </p:cNvSpPr>
              <p:nvPr/>
            </p:nvSpPr>
            <p:spPr bwMode="auto">
              <a:xfrm>
                <a:off x="3834" y="1401"/>
                <a:ext cx="3" cy="3"/>
              </a:xfrm>
              <a:custGeom>
                <a:avLst/>
                <a:gdLst>
                  <a:gd name="T0" fmla="*/ 1 w 3"/>
                  <a:gd name="T1" fmla="*/ 0 h 6"/>
                  <a:gd name="T2" fmla="*/ 1 w 3"/>
                  <a:gd name="T3" fmla="*/ 0 h 6"/>
                  <a:gd name="T4" fmla="*/ 0 w 3"/>
                  <a:gd name="T5" fmla="*/ 1 h 6"/>
                  <a:gd name="T6" fmla="*/ 0 w 3"/>
                  <a:gd name="T7" fmla="*/ 1 h 6"/>
                  <a:gd name="T8" fmla="*/ 0 w 3"/>
                  <a:gd name="T9" fmla="*/ 1 h 6"/>
                  <a:gd name="T10" fmla="*/ 0 w 3"/>
                  <a:gd name="T11" fmla="*/ 1 h 6"/>
                  <a:gd name="T12" fmla="*/ 1 w 3"/>
                  <a:gd name="T13" fmla="*/ 1 h 6"/>
                  <a:gd name="T14" fmla="*/ 1 w 3"/>
                  <a:gd name="T15" fmla="*/ 1 h 6"/>
                  <a:gd name="T16" fmla="*/ 1 w 3"/>
                  <a:gd name="T17" fmla="*/ 1 h 6"/>
                  <a:gd name="T18" fmla="*/ 2 w 3"/>
                  <a:gd name="T19" fmla="*/ 1 h 6"/>
                  <a:gd name="T20" fmla="*/ 2 w 3"/>
                  <a:gd name="T21" fmla="*/ 1 h 6"/>
                  <a:gd name="T22" fmla="*/ 2 w 3"/>
                  <a:gd name="T23" fmla="*/ 1 h 6"/>
                  <a:gd name="T24" fmla="*/ 2 w 3"/>
                  <a:gd name="T25" fmla="*/ 1 h 6"/>
                  <a:gd name="T26" fmla="*/ 2 w 3"/>
                  <a:gd name="T27" fmla="*/ 1 h 6"/>
                  <a:gd name="T28" fmla="*/ 2 w 3"/>
                  <a:gd name="T29" fmla="*/ 1 h 6"/>
                  <a:gd name="T30" fmla="*/ 2 w 3"/>
                  <a:gd name="T31" fmla="*/ 0 h 6"/>
                  <a:gd name="T32" fmla="*/ 1 w 3"/>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6"/>
                  <a:gd name="T53" fmla="*/ 3 w 3"/>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6">
                    <a:moveTo>
                      <a:pt x="1" y="0"/>
                    </a:moveTo>
                    <a:lnTo>
                      <a:pt x="1" y="0"/>
                    </a:lnTo>
                    <a:lnTo>
                      <a:pt x="0" y="1"/>
                    </a:lnTo>
                    <a:lnTo>
                      <a:pt x="0" y="2"/>
                    </a:lnTo>
                    <a:lnTo>
                      <a:pt x="0" y="3"/>
                    </a:lnTo>
                    <a:lnTo>
                      <a:pt x="0" y="4"/>
                    </a:lnTo>
                    <a:lnTo>
                      <a:pt x="1" y="4"/>
                    </a:lnTo>
                    <a:lnTo>
                      <a:pt x="1" y="5"/>
                    </a:lnTo>
                    <a:lnTo>
                      <a:pt x="2" y="5"/>
                    </a:lnTo>
                    <a:lnTo>
                      <a:pt x="2" y="4"/>
                    </a:lnTo>
                    <a:lnTo>
                      <a:pt x="2" y="3"/>
                    </a:lnTo>
                    <a:lnTo>
                      <a:pt x="2" y="2"/>
                    </a:lnTo>
                    <a:lnTo>
                      <a:pt x="2" y="1"/>
                    </a:lnTo>
                    <a:lnTo>
                      <a:pt x="2" y="0"/>
                    </a:lnTo>
                    <a:lnTo>
                      <a:pt x="1" y="0"/>
                    </a:lnTo>
                  </a:path>
                </a:pathLst>
              </a:custGeom>
              <a:solidFill>
                <a:srgbClr val="FFFF00"/>
              </a:solidFill>
              <a:ln w="12700" cap="rnd">
                <a:solidFill>
                  <a:schemeClr val="tx2"/>
                </a:solidFill>
                <a:round/>
                <a:headEnd/>
                <a:tailEnd/>
              </a:ln>
            </p:spPr>
            <p:txBody>
              <a:bodyPr/>
              <a:lstStyle/>
              <a:p>
                <a:endParaRPr lang="fr-FR"/>
              </a:p>
            </p:txBody>
          </p:sp>
          <p:sp>
            <p:nvSpPr>
              <p:cNvPr id="55425" name="Freeform 201"/>
              <p:cNvSpPr>
                <a:spLocks/>
              </p:cNvSpPr>
              <p:nvPr/>
            </p:nvSpPr>
            <p:spPr bwMode="auto">
              <a:xfrm>
                <a:off x="3823" y="1439"/>
                <a:ext cx="21" cy="55"/>
              </a:xfrm>
              <a:custGeom>
                <a:avLst/>
                <a:gdLst>
                  <a:gd name="T0" fmla="*/ 0 w 23"/>
                  <a:gd name="T1" fmla="*/ 0 h 55"/>
                  <a:gd name="T2" fmla="*/ 5 w 23"/>
                  <a:gd name="T3" fmla="*/ 0 h 55"/>
                  <a:gd name="T4" fmla="*/ 5 w 23"/>
                  <a:gd name="T5" fmla="*/ 54 h 55"/>
                  <a:gd name="T6" fmla="*/ 5 w 23"/>
                  <a:gd name="T7" fmla="*/ 44 h 55"/>
                  <a:gd name="T8" fmla="*/ 5 w 23"/>
                  <a:gd name="T9" fmla="*/ 37 h 55"/>
                  <a:gd name="T10" fmla="*/ 5 w 23"/>
                  <a:gd name="T11" fmla="*/ 30 h 55"/>
                  <a:gd name="T12" fmla="*/ 5 w 23"/>
                  <a:gd name="T13" fmla="*/ 24 h 55"/>
                  <a:gd name="T14" fmla="*/ 5 w 23"/>
                  <a:gd name="T15" fmla="*/ 19 h 55"/>
                  <a:gd name="T16" fmla="*/ 5 w 23"/>
                  <a:gd name="T17" fmla="*/ 14 h 55"/>
                  <a:gd name="T18" fmla="*/ 5 w 23"/>
                  <a:gd name="T19" fmla="*/ 12 h 55"/>
                  <a:gd name="T20" fmla="*/ 5 w 23"/>
                  <a:gd name="T21" fmla="*/ 10 h 55"/>
                  <a:gd name="T22" fmla="*/ 5 w 23"/>
                  <a:gd name="T23" fmla="*/ 7 h 55"/>
                  <a:gd name="T24" fmla="*/ 5 w 23"/>
                  <a:gd name="T25" fmla="*/ 5 h 55"/>
                  <a:gd name="T26" fmla="*/ 5 w 23"/>
                  <a:gd name="T27" fmla="*/ 5 h 55"/>
                  <a:gd name="T28" fmla="*/ 5 w 23"/>
                  <a:gd name="T29" fmla="*/ 2 h 55"/>
                  <a:gd name="T30" fmla="*/ 5 w 23"/>
                  <a:gd name="T31" fmla="*/ 2 h 55"/>
                  <a:gd name="T32" fmla="*/ 4 w 23"/>
                  <a:gd name="T33" fmla="*/ 2 h 55"/>
                  <a:gd name="T34" fmla="*/ 0 w 23"/>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5"/>
                  <a:gd name="T56" fmla="*/ 23 w 23"/>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5">
                    <a:moveTo>
                      <a:pt x="0" y="0"/>
                    </a:moveTo>
                    <a:lnTo>
                      <a:pt x="22" y="0"/>
                    </a:lnTo>
                    <a:lnTo>
                      <a:pt x="22" y="54"/>
                    </a:lnTo>
                    <a:lnTo>
                      <a:pt x="22" y="44"/>
                    </a:lnTo>
                    <a:lnTo>
                      <a:pt x="22" y="37"/>
                    </a:lnTo>
                    <a:lnTo>
                      <a:pt x="20" y="30"/>
                    </a:lnTo>
                    <a:lnTo>
                      <a:pt x="20" y="24"/>
                    </a:lnTo>
                    <a:lnTo>
                      <a:pt x="20" y="19"/>
                    </a:lnTo>
                    <a:lnTo>
                      <a:pt x="18" y="14"/>
                    </a:lnTo>
                    <a:lnTo>
                      <a:pt x="18" y="12"/>
                    </a:lnTo>
                    <a:lnTo>
                      <a:pt x="18" y="10"/>
                    </a:lnTo>
                    <a:lnTo>
                      <a:pt x="16" y="7"/>
                    </a:lnTo>
                    <a:lnTo>
                      <a:pt x="14" y="5"/>
                    </a:lnTo>
                    <a:lnTo>
                      <a:pt x="12" y="5"/>
                    </a:lnTo>
                    <a:lnTo>
                      <a:pt x="10" y="2"/>
                    </a:lnTo>
                    <a:lnTo>
                      <a:pt x="6" y="2"/>
                    </a:lnTo>
                    <a:lnTo>
                      <a:pt x="4" y="2"/>
                    </a:lnTo>
                    <a:lnTo>
                      <a:pt x="0" y="0"/>
                    </a:lnTo>
                  </a:path>
                </a:pathLst>
              </a:custGeom>
              <a:solidFill>
                <a:srgbClr val="FFFF00"/>
              </a:solidFill>
              <a:ln w="12700" cap="rnd">
                <a:solidFill>
                  <a:schemeClr val="tx2"/>
                </a:solidFill>
                <a:round/>
                <a:headEnd/>
                <a:tailEnd/>
              </a:ln>
            </p:spPr>
            <p:txBody>
              <a:bodyPr/>
              <a:lstStyle/>
              <a:p>
                <a:endParaRPr lang="fr-FR"/>
              </a:p>
            </p:txBody>
          </p:sp>
          <p:sp>
            <p:nvSpPr>
              <p:cNvPr id="55426" name="Freeform 202"/>
              <p:cNvSpPr>
                <a:spLocks/>
              </p:cNvSpPr>
              <p:nvPr/>
            </p:nvSpPr>
            <p:spPr bwMode="auto">
              <a:xfrm>
                <a:off x="3431" y="2184"/>
                <a:ext cx="20" cy="55"/>
              </a:xfrm>
              <a:custGeom>
                <a:avLst/>
                <a:gdLst>
                  <a:gd name="T0" fmla="*/ 19 w 20"/>
                  <a:gd name="T1" fmla="*/ 536 h 52"/>
                  <a:gd name="T2" fmla="*/ 17 w 20"/>
                  <a:gd name="T3" fmla="*/ 474 h 52"/>
                  <a:gd name="T4" fmla="*/ 15 w 20"/>
                  <a:gd name="T5" fmla="*/ 338 h 52"/>
                  <a:gd name="T6" fmla="*/ 12 w 20"/>
                  <a:gd name="T7" fmla="*/ 228 h 52"/>
                  <a:gd name="T8" fmla="*/ 12 w 20"/>
                  <a:gd name="T9" fmla="*/ 204 h 52"/>
                  <a:gd name="T10" fmla="*/ 10 w 20"/>
                  <a:gd name="T11" fmla="*/ 172 h 52"/>
                  <a:gd name="T12" fmla="*/ 8 w 20"/>
                  <a:gd name="T13" fmla="*/ 154 h 52"/>
                  <a:gd name="T14" fmla="*/ 6 w 20"/>
                  <a:gd name="T15" fmla="*/ 116 h 52"/>
                  <a:gd name="T16" fmla="*/ 6 w 20"/>
                  <a:gd name="T17" fmla="*/ 8 h 52"/>
                  <a:gd name="T18" fmla="*/ 4 w 20"/>
                  <a:gd name="T19" fmla="*/ 5 h 52"/>
                  <a:gd name="T20" fmla="*/ 2 w 20"/>
                  <a:gd name="T21" fmla="*/ 3 h 52"/>
                  <a:gd name="T22" fmla="*/ 0 w 20"/>
                  <a:gd name="T23" fmla="*/ 0 h 52"/>
                  <a:gd name="T24" fmla="*/ 2 w 20"/>
                  <a:gd name="T25" fmla="*/ 8 h 52"/>
                  <a:gd name="T26" fmla="*/ 4 w 20"/>
                  <a:gd name="T27" fmla="*/ 172 h 52"/>
                  <a:gd name="T28" fmla="*/ 8 w 20"/>
                  <a:gd name="T29" fmla="*/ 255 h 52"/>
                  <a:gd name="T30" fmla="*/ 10 w 20"/>
                  <a:gd name="T31" fmla="*/ 338 h 52"/>
                  <a:gd name="T32" fmla="*/ 10 w 20"/>
                  <a:gd name="T33" fmla="*/ 405 h 52"/>
                  <a:gd name="T34" fmla="*/ 12 w 20"/>
                  <a:gd name="T35" fmla="*/ 507 h 52"/>
                  <a:gd name="T36" fmla="*/ 12 w 20"/>
                  <a:gd name="T37" fmla="*/ 536 h 52"/>
                  <a:gd name="T38" fmla="*/ 19 w 20"/>
                  <a:gd name="T39" fmla="*/ 53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2"/>
                  <a:gd name="T62" fmla="*/ 20 w 2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2">
                    <a:moveTo>
                      <a:pt x="19" y="51"/>
                    </a:moveTo>
                    <a:lnTo>
                      <a:pt x="17" y="44"/>
                    </a:lnTo>
                    <a:lnTo>
                      <a:pt x="15" y="32"/>
                    </a:lnTo>
                    <a:lnTo>
                      <a:pt x="12" y="22"/>
                    </a:lnTo>
                    <a:lnTo>
                      <a:pt x="12" y="20"/>
                    </a:lnTo>
                    <a:lnTo>
                      <a:pt x="10" y="17"/>
                    </a:lnTo>
                    <a:lnTo>
                      <a:pt x="8" y="15"/>
                    </a:lnTo>
                    <a:lnTo>
                      <a:pt x="6" y="10"/>
                    </a:lnTo>
                    <a:lnTo>
                      <a:pt x="6" y="8"/>
                    </a:lnTo>
                    <a:lnTo>
                      <a:pt x="4" y="5"/>
                    </a:lnTo>
                    <a:lnTo>
                      <a:pt x="2" y="3"/>
                    </a:lnTo>
                    <a:lnTo>
                      <a:pt x="0" y="0"/>
                    </a:lnTo>
                    <a:lnTo>
                      <a:pt x="2" y="8"/>
                    </a:lnTo>
                    <a:lnTo>
                      <a:pt x="4" y="17"/>
                    </a:lnTo>
                    <a:lnTo>
                      <a:pt x="8" y="24"/>
                    </a:lnTo>
                    <a:lnTo>
                      <a:pt x="10" y="32"/>
                    </a:lnTo>
                    <a:lnTo>
                      <a:pt x="10" y="39"/>
                    </a:lnTo>
                    <a:lnTo>
                      <a:pt x="12" y="48"/>
                    </a:lnTo>
                    <a:lnTo>
                      <a:pt x="12" y="51"/>
                    </a:lnTo>
                    <a:lnTo>
                      <a:pt x="19" y="51"/>
                    </a:lnTo>
                  </a:path>
                </a:pathLst>
              </a:custGeom>
              <a:solidFill>
                <a:srgbClr val="FFFF00"/>
              </a:solidFill>
              <a:ln w="12700" cap="rnd">
                <a:solidFill>
                  <a:schemeClr val="tx2"/>
                </a:solidFill>
                <a:round/>
                <a:headEnd/>
                <a:tailEnd/>
              </a:ln>
            </p:spPr>
            <p:txBody>
              <a:bodyPr/>
              <a:lstStyle/>
              <a:p>
                <a:endParaRPr lang="fr-FR"/>
              </a:p>
            </p:txBody>
          </p:sp>
          <p:sp>
            <p:nvSpPr>
              <p:cNvPr id="55427" name="Freeform 203"/>
              <p:cNvSpPr>
                <a:spLocks/>
              </p:cNvSpPr>
              <p:nvPr/>
            </p:nvSpPr>
            <p:spPr bwMode="auto">
              <a:xfrm>
                <a:off x="4016" y="2209"/>
                <a:ext cx="20" cy="27"/>
              </a:xfrm>
              <a:custGeom>
                <a:avLst/>
                <a:gdLst>
                  <a:gd name="T0" fmla="*/ 13 w 20"/>
                  <a:gd name="T1" fmla="*/ 602 h 25"/>
                  <a:gd name="T2" fmla="*/ 15 w 20"/>
                  <a:gd name="T3" fmla="*/ 391 h 25"/>
                  <a:gd name="T4" fmla="*/ 17 w 20"/>
                  <a:gd name="T5" fmla="*/ 211 h 25"/>
                  <a:gd name="T6" fmla="*/ 19 w 20"/>
                  <a:gd name="T7" fmla="*/ 3 h 25"/>
                  <a:gd name="T8" fmla="*/ 19 w 20"/>
                  <a:gd name="T9" fmla="*/ 0 h 25"/>
                  <a:gd name="T10" fmla="*/ 15 w 20"/>
                  <a:gd name="T11" fmla="*/ 6 h 25"/>
                  <a:gd name="T12" fmla="*/ 11 w 20"/>
                  <a:gd name="T13" fmla="*/ 246 h 25"/>
                  <a:gd name="T14" fmla="*/ 7 w 20"/>
                  <a:gd name="T15" fmla="*/ 391 h 25"/>
                  <a:gd name="T16" fmla="*/ 3 w 20"/>
                  <a:gd name="T17" fmla="*/ 531 h 25"/>
                  <a:gd name="T18" fmla="*/ 0 w 20"/>
                  <a:gd name="T19" fmla="*/ 602 h 25"/>
                  <a:gd name="T20" fmla="*/ 13 w 20"/>
                  <a:gd name="T21" fmla="*/ 60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13" y="24"/>
                    </a:moveTo>
                    <a:lnTo>
                      <a:pt x="15" y="16"/>
                    </a:lnTo>
                    <a:lnTo>
                      <a:pt x="17" y="8"/>
                    </a:lnTo>
                    <a:lnTo>
                      <a:pt x="19" y="3"/>
                    </a:lnTo>
                    <a:lnTo>
                      <a:pt x="19" y="0"/>
                    </a:lnTo>
                    <a:lnTo>
                      <a:pt x="15" y="6"/>
                    </a:lnTo>
                    <a:lnTo>
                      <a:pt x="11" y="10"/>
                    </a:lnTo>
                    <a:lnTo>
                      <a:pt x="7" y="16"/>
                    </a:lnTo>
                    <a:lnTo>
                      <a:pt x="3" y="21"/>
                    </a:lnTo>
                    <a:lnTo>
                      <a:pt x="0" y="24"/>
                    </a:lnTo>
                    <a:lnTo>
                      <a:pt x="13" y="24"/>
                    </a:lnTo>
                  </a:path>
                </a:pathLst>
              </a:custGeom>
              <a:solidFill>
                <a:srgbClr val="FFFF00"/>
              </a:solidFill>
              <a:ln w="12700" cap="rnd">
                <a:solidFill>
                  <a:schemeClr val="tx2"/>
                </a:solidFill>
                <a:round/>
                <a:headEnd/>
                <a:tailEnd/>
              </a:ln>
            </p:spPr>
            <p:txBody>
              <a:bodyPr/>
              <a:lstStyle/>
              <a:p>
                <a:endParaRPr lang="fr-FR"/>
              </a:p>
            </p:txBody>
          </p:sp>
          <p:sp>
            <p:nvSpPr>
              <p:cNvPr id="55428" name="Freeform 204"/>
              <p:cNvSpPr>
                <a:spLocks/>
              </p:cNvSpPr>
              <p:nvPr/>
            </p:nvSpPr>
            <p:spPr bwMode="auto">
              <a:xfrm>
                <a:off x="3829" y="2155"/>
                <a:ext cx="189" cy="78"/>
              </a:xfrm>
              <a:custGeom>
                <a:avLst/>
                <a:gdLst>
                  <a:gd name="T0" fmla="*/ 155 w 189"/>
                  <a:gd name="T1" fmla="*/ 75 h 78"/>
                  <a:gd name="T2" fmla="*/ 164 w 189"/>
                  <a:gd name="T3" fmla="*/ 70 h 78"/>
                  <a:gd name="T4" fmla="*/ 172 w 189"/>
                  <a:gd name="T5" fmla="*/ 64 h 78"/>
                  <a:gd name="T6" fmla="*/ 178 w 189"/>
                  <a:gd name="T7" fmla="*/ 60 h 78"/>
                  <a:gd name="T8" fmla="*/ 182 w 189"/>
                  <a:gd name="T9" fmla="*/ 55 h 78"/>
                  <a:gd name="T10" fmla="*/ 186 w 189"/>
                  <a:gd name="T11" fmla="*/ 49 h 78"/>
                  <a:gd name="T12" fmla="*/ 182 w 189"/>
                  <a:gd name="T13" fmla="*/ 44 h 78"/>
                  <a:gd name="T14" fmla="*/ 174 w 189"/>
                  <a:gd name="T15" fmla="*/ 36 h 78"/>
                  <a:gd name="T16" fmla="*/ 166 w 189"/>
                  <a:gd name="T17" fmla="*/ 31 h 78"/>
                  <a:gd name="T18" fmla="*/ 158 w 189"/>
                  <a:gd name="T19" fmla="*/ 26 h 78"/>
                  <a:gd name="T20" fmla="*/ 147 w 189"/>
                  <a:gd name="T21" fmla="*/ 21 h 78"/>
                  <a:gd name="T22" fmla="*/ 137 w 189"/>
                  <a:gd name="T23" fmla="*/ 18 h 78"/>
                  <a:gd name="T24" fmla="*/ 125 w 189"/>
                  <a:gd name="T25" fmla="*/ 13 h 78"/>
                  <a:gd name="T26" fmla="*/ 112 w 189"/>
                  <a:gd name="T27" fmla="*/ 11 h 78"/>
                  <a:gd name="T28" fmla="*/ 100 w 189"/>
                  <a:gd name="T29" fmla="*/ 9 h 78"/>
                  <a:gd name="T30" fmla="*/ 90 w 189"/>
                  <a:gd name="T31" fmla="*/ 5 h 78"/>
                  <a:gd name="T32" fmla="*/ 76 w 189"/>
                  <a:gd name="T33" fmla="*/ 3 h 78"/>
                  <a:gd name="T34" fmla="*/ 65 w 189"/>
                  <a:gd name="T35" fmla="*/ 3 h 78"/>
                  <a:gd name="T36" fmla="*/ 55 w 189"/>
                  <a:gd name="T37" fmla="*/ 0 h 78"/>
                  <a:gd name="T38" fmla="*/ 43 w 189"/>
                  <a:gd name="T39" fmla="*/ 0 h 78"/>
                  <a:gd name="T40" fmla="*/ 32 w 189"/>
                  <a:gd name="T41" fmla="*/ 0 h 78"/>
                  <a:gd name="T42" fmla="*/ 24 w 189"/>
                  <a:gd name="T43" fmla="*/ 0 h 78"/>
                  <a:gd name="T44" fmla="*/ 10 w 189"/>
                  <a:gd name="T45" fmla="*/ 0 h 78"/>
                  <a:gd name="T46" fmla="*/ 2 w 189"/>
                  <a:gd name="T47" fmla="*/ 3 h 78"/>
                  <a:gd name="T48" fmla="*/ 0 w 189"/>
                  <a:gd name="T49" fmla="*/ 5 h 78"/>
                  <a:gd name="T50" fmla="*/ 5 w 189"/>
                  <a:gd name="T51" fmla="*/ 11 h 78"/>
                  <a:gd name="T52" fmla="*/ 14 w 189"/>
                  <a:gd name="T53" fmla="*/ 16 h 78"/>
                  <a:gd name="T54" fmla="*/ 24 w 189"/>
                  <a:gd name="T55" fmla="*/ 21 h 78"/>
                  <a:gd name="T56" fmla="*/ 32 w 189"/>
                  <a:gd name="T57" fmla="*/ 29 h 78"/>
                  <a:gd name="T58" fmla="*/ 43 w 189"/>
                  <a:gd name="T59" fmla="*/ 34 h 78"/>
                  <a:gd name="T60" fmla="*/ 49 w 189"/>
                  <a:gd name="T61" fmla="*/ 44 h 78"/>
                  <a:gd name="T62" fmla="*/ 49 w 189"/>
                  <a:gd name="T63" fmla="*/ 51 h 78"/>
                  <a:gd name="T64" fmla="*/ 49 w 189"/>
                  <a:gd name="T65" fmla="*/ 62 h 78"/>
                  <a:gd name="T66" fmla="*/ 46 w 189"/>
                  <a:gd name="T67" fmla="*/ 70 h 78"/>
                  <a:gd name="T68" fmla="*/ 41 w 189"/>
                  <a:gd name="T69" fmla="*/ 7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78"/>
                  <a:gd name="T107" fmla="*/ 189 w 189"/>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78">
                    <a:moveTo>
                      <a:pt x="155" y="77"/>
                    </a:moveTo>
                    <a:lnTo>
                      <a:pt x="155" y="75"/>
                    </a:lnTo>
                    <a:lnTo>
                      <a:pt x="161" y="73"/>
                    </a:lnTo>
                    <a:lnTo>
                      <a:pt x="164" y="70"/>
                    </a:lnTo>
                    <a:lnTo>
                      <a:pt x="169" y="67"/>
                    </a:lnTo>
                    <a:lnTo>
                      <a:pt x="172" y="64"/>
                    </a:lnTo>
                    <a:lnTo>
                      <a:pt x="174" y="62"/>
                    </a:lnTo>
                    <a:lnTo>
                      <a:pt x="178" y="60"/>
                    </a:lnTo>
                    <a:lnTo>
                      <a:pt x="180" y="57"/>
                    </a:lnTo>
                    <a:lnTo>
                      <a:pt x="182" y="55"/>
                    </a:lnTo>
                    <a:lnTo>
                      <a:pt x="186" y="51"/>
                    </a:lnTo>
                    <a:lnTo>
                      <a:pt x="186" y="49"/>
                    </a:lnTo>
                    <a:lnTo>
                      <a:pt x="188" y="47"/>
                    </a:lnTo>
                    <a:lnTo>
                      <a:pt x="182" y="44"/>
                    </a:lnTo>
                    <a:lnTo>
                      <a:pt x="180" y="39"/>
                    </a:lnTo>
                    <a:lnTo>
                      <a:pt x="174" y="36"/>
                    </a:lnTo>
                    <a:lnTo>
                      <a:pt x="172" y="34"/>
                    </a:lnTo>
                    <a:lnTo>
                      <a:pt x="166" y="31"/>
                    </a:lnTo>
                    <a:lnTo>
                      <a:pt x="161" y="29"/>
                    </a:lnTo>
                    <a:lnTo>
                      <a:pt x="158" y="26"/>
                    </a:lnTo>
                    <a:lnTo>
                      <a:pt x="153" y="24"/>
                    </a:lnTo>
                    <a:lnTo>
                      <a:pt x="147" y="21"/>
                    </a:lnTo>
                    <a:lnTo>
                      <a:pt x="141" y="18"/>
                    </a:lnTo>
                    <a:lnTo>
                      <a:pt x="137" y="18"/>
                    </a:lnTo>
                    <a:lnTo>
                      <a:pt x="131" y="16"/>
                    </a:lnTo>
                    <a:lnTo>
                      <a:pt x="125" y="13"/>
                    </a:lnTo>
                    <a:lnTo>
                      <a:pt x="117" y="13"/>
                    </a:lnTo>
                    <a:lnTo>
                      <a:pt x="112" y="11"/>
                    </a:lnTo>
                    <a:lnTo>
                      <a:pt x="106" y="11"/>
                    </a:lnTo>
                    <a:lnTo>
                      <a:pt x="100" y="9"/>
                    </a:lnTo>
                    <a:lnTo>
                      <a:pt x="96" y="9"/>
                    </a:lnTo>
                    <a:lnTo>
                      <a:pt x="90" y="5"/>
                    </a:lnTo>
                    <a:lnTo>
                      <a:pt x="82" y="5"/>
                    </a:lnTo>
                    <a:lnTo>
                      <a:pt x="76" y="3"/>
                    </a:lnTo>
                    <a:lnTo>
                      <a:pt x="71" y="3"/>
                    </a:lnTo>
                    <a:lnTo>
                      <a:pt x="65" y="3"/>
                    </a:lnTo>
                    <a:lnTo>
                      <a:pt x="59" y="3"/>
                    </a:lnTo>
                    <a:lnTo>
                      <a:pt x="55" y="0"/>
                    </a:lnTo>
                    <a:lnTo>
                      <a:pt x="49" y="0"/>
                    </a:lnTo>
                    <a:lnTo>
                      <a:pt x="43" y="0"/>
                    </a:lnTo>
                    <a:lnTo>
                      <a:pt x="38" y="0"/>
                    </a:lnTo>
                    <a:lnTo>
                      <a:pt x="32" y="0"/>
                    </a:lnTo>
                    <a:lnTo>
                      <a:pt x="30" y="0"/>
                    </a:lnTo>
                    <a:lnTo>
                      <a:pt x="24" y="0"/>
                    </a:lnTo>
                    <a:lnTo>
                      <a:pt x="18" y="0"/>
                    </a:lnTo>
                    <a:lnTo>
                      <a:pt x="10" y="0"/>
                    </a:lnTo>
                    <a:lnTo>
                      <a:pt x="5" y="0"/>
                    </a:lnTo>
                    <a:lnTo>
                      <a:pt x="2" y="3"/>
                    </a:lnTo>
                    <a:lnTo>
                      <a:pt x="0" y="3"/>
                    </a:lnTo>
                    <a:lnTo>
                      <a:pt x="0" y="5"/>
                    </a:lnTo>
                    <a:lnTo>
                      <a:pt x="2" y="9"/>
                    </a:lnTo>
                    <a:lnTo>
                      <a:pt x="5" y="11"/>
                    </a:lnTo>
                    <a:lnTo>
                      <a:pt x="8" y="13"/>
                    </a:lnTo>
                    <a:lnTo>
                      <a:pt x="14" y="16"/>
                    </a:lnTo>
                    <a:lnTo>
                      <a:pt x="16" y="18"/>
                    </a:lnTo>
                    <a:lnTo>
                      <a:pt x="24" y="21"/>
                    </a:lnTo>
                    <a:lnTo>
                      <a:pt x="27" y="24"/>
                    </a:lnTo>
                    <a:lnTo>
                      <a:pt x="32" y="29"/>
                    </a:lnTo>
                    <a:lnTo>
                      <a:pt x="38" y="31"/>
                    </a:lnTo>
                    <a:lnTo>
                      <a:pt x="43" y="34"/>
                    </a:lnTo>
                    <a:lnTo>
                      <a:pt x="46" y="36"/>
                    </a:lnTo>
                    <a:lnTo>
                      <a:pt x="49" y="44"/>
                    </a:lnTo>
                    <a:lnTo>
                      <a:pt x="49" y="49"/>
                    </a:lnTo>
                    <a:lnTo>
                      <a:pt x="49" y="51"/>
                    </a:lnTo>
                    <a:lnTo>
                      <a:pt x="49" y="57"/>
                    </a:lnTo>
                    <a:lnTo>
                      <a:pt x="49" y="62"/>
                    </a:lnTo>
                    <a:lnTo>
                      <a:pt x="46" y="67"/>
                    </a:lnTo>
                    <a:lnTo>
                      <a:pt x="46" y="70"/>
                    </a:lnTo>
                    <a:lnTo>
                      <a:pt x="43" y="75"/>
                    </a:lnTo>
                    <a:lnTo>
                      <a:pt x="41" y="77"/>
                    </a:lnTo>
                    <a:lnTo>
                      <a:pt x="155" y="77"/>
                    </a:lnTo>
                  </a:path>
                </a:pathLst>
              </a:custGeom>
              <a:solidFill>
                <a:srgbClr val="FFFF00"/>
              </a:solidFill>
              <a:ln w="12700" cap="rnd">
                <a:solidFill>
                  <a:schemeClr val="tx2"/>
                </a:solidFill>
                <a:round/>
                <a:headEnd/>
                <a:tailEnd/>
              </a:ln>
            </p:spPr>
            <p:txBody>
              <a:bodyPr/>
              <a:lstStyle/>
              <a:p>
                <a:endParaRPr lang="fr-FR"/>
              </a:p>
            </p:txBody>
          </p:sp>
          <p:sp>
            <p:nvSpPr>
              <p:cNvPr id="55429" name="Freeform 205"/>
              <p:cNvSpPr>
                <a:spLocks/>
              </p:cNvSpPr>
              <p:nvPr/>
            </p:nvSpPr>
            <p:spPr bwMode="auto">
              <a:xfrm>
                <a:off x="3659" y="2089"/>
                <a:ext cx="164" cy="61"/>
              </a:xfrm>
              <a:custGeom>
                <a:avLst/>
                <a:gdLst>
                  <a:gd name="T0" fmla="*/ 133 w 161"/>
                  <a:gd name="T1" fmla="*/ 12 h 61"/>
                  <a:gd name="T2" fmla="*/ 183 w 161"/>
                  <a:gd name="T3" fmla="*/ 7 h 61"/>
                  <a:gd name="T4" fmla="*/ 214 w 161"/>
                  <a:gd name="T5" fmla="*/ 3 h 61"/>
                  <a:gd name="T6" fmla="*/ 247 w 161"/>
                  <a:gd name="T7" fmla="*/ 0 h 61"/>
                  <a:gd name="T8" fmla="*/ 290 w 161"/>
                  <a:gd name="T9" fmla="*/ 0 h 61"/>
                  <a:gd name="T10" fmla="*/ 311 w 161"/>
                  <a:gd name="T11" fmla="*/ 3 h 61"/>
                  <a:gd name="T12" fmla="*/ 333 w 161"/>
                  <a:gd name="T13" fmla="*/ 5 h 61"/>
                  <a:gd name="T14" fmla="*/ 339 w 161"/>
                  <a:gd name="T15" fmla="*/ 12 h 61"/>
                  <a:gd name="T16" fmla="*/ 339 w 161"/>
                  <a:gd name="T17" fmla="*/ 20 h 61"/>
                  <a:gd name="T18" fmla="*/ 327 w 161"/>
                  <a:gd name="T19" fmla="*/ 28 h 61"/>
                  <a:gd name="T20" fmla="*/ 311 w 161"/>
                  <a:gd name="T21" fmla="*/ 30 h 61"/>
                  <a:gd name="T22" fmla="*/ 295 w 161"/>
                  <a:gd name="T23" fmla="*/ 32 h 61"/>
                  <a:gd name="T24" fmla="*/ 262 w 161"/>
                  <a:gd name="T25" fmla="*/ 35 h 61"/>
                  <a:gd name="T26" fmla="*/ 226 w 161"/>
                  <a:gd name="T27" fmla="*/ 37 h 61"/>
                  <a:gd name="T28" fmla="*/ 198 w 161"/>
                  <a:gd name="T29" fmla="*/ 40 h 61"/>
                  <a:gd name="T30" fmla="*/ 174 w 161"/>
                  <a:gd name="T31" fmla="*/ 42 h 61"/>
                  <a:gd name="T32" fmla="*/ 133 w 161"/>
                  <a:gd name="T33" fmla="*/ 48 h 61"/>
                  <a:gd name="T34" fmla="*/ 111 w 161"/>
                  <a:gd name="T35" fmla="*/ 50 h 61"/>
                  <a:gd name="T36" fmla="*/ 89 w 161"/>
                  <a:gd name="T37" fmla="*/ 53 h 61"/>
                  <a:gd name="T38" fmla="*/ 77 w 161"/>
                  <a:gd name="T39" fmla="*/ 55 h 61"/>
                  <a:gd name="T40" fmla="*/ 25 w 161"/>
                  <a:gd name="T41" fmla="*/ 57 h 61"/>
                  <a:gd name="T42" fmla="*/ 19 w 161"/>
                  <a:gd name="T43" fmla="*/ 60 h 61"/>
                  <a:gd name="T44" fmla="*/ 11 w 161"/>
                  <a:gd name="T45" fmla="*/ 60 h 61"/>
                  <a:gd name="T46" fmla="*/ 6 w 161"/>
                  <a:gd name="T47" fmla="*/ 60 h 61"/>
                  <a:gd name="T48" fmla="*/ 0 w 161"/>
                  <a:gd name="T49" fmla="*/ 55 h 61"/>
                  <a:gd name="T50" fmla="*/ 0 w 161"/>
                  <a:gd name="T51" fmla="*/ 48 h 61"/>
                  <a:gd name="T52" fmla="*/ 2 w 161"/>
                  <a:gd name="T53" fmla="*/ 42 h 61"/>
                  <a:gd name="T54" fmla="*/ 8 w 161"/>
                  <a:gd name="T55" fmla="*/ 37 h 61"/>
                  <a:gd name="T56" fmla="*/ 19 w 161"/>
                  <a:gd name="T57" fmla="*/ 30 h 61"/>
                  <a:gd name="T58" fmla="*/ 71 w 161"/>
                  <a:gd name="T59" fmla="*/ 25 h 61"/>
                  <a:gd name="T60" fmla="*/ 85 w 161"/>
                  <a:gd name="T61" fmla="*/ 20 h 61"/>
                  <a:gd name="T62" fmla="*/ 107 w 161"/>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61"/>
                  <a:gd name="T98" fmla="*/ 161 w 161"/>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61">
                    <a:moveTo>
                      <a:pt x="56" y="16"/>
                    </a:moveTo>
                    <a:lnTo>
                      <a:pt x="65" y="12"/>
                    </a:lnTo>
                    <a:lnTo>
                      <a:pt x="73" y="10"/>
                    </a:lnTo>
                    <a:lnTo>
                      <a:pt x="83" y="7"/>
                    </a:lnTo>
                    <a:lnTo>
                      <a:pt x="92" y="5"/>
                    </a:lnTo>
                    <a:lnTo>
                      <a:pt x="100" y="3"/>
                    </a:lnTo>
                    <a:lnTo>
                      <a:pt x="108" y="3"/>
                    </a:lnTo>
                    <a:lnTo>
                      <a:pt x="116" y="0"/>
                    </a:lnTo>
                    <a:lnTo>
                      <a:pt x="124" y="0"/>
                    </a:lnTo>
                    <a:lnTo>
                      <a:pt x="133" y="0"/>
                    </a:lnTo>
                    <a:lnTo>
                      <a:pt x="137" y="0"/>
                    </a:lnTo>
                    <a:lnTo>
                      <a:pt x="143" y="3"/>
                    </a:lnTo>
                    <a:lnTo>
                      <a:pt x="149" y="3"/>
                    </a:lnTo>
                    <a:lnTo>
                      <a:pt x="154" y="5"/>
                    </a:lnTo>
                    <a:lnTo>
                      <a:pt x="157" y="10"/>
                    </a:lnTo>
                    <a:lnTo>
                      <a:pt x="157" y="12"/>
                    </a:lnTo>
                    <a:lnTo>
                      <a:pt x="160" y="18"/>
                    </a:lnTo>
                    <a:lnTo>
                      <a:pt x="157" y="20"/>
                    </a:lnTo>
                    <a:lnTo>
                      <a:pt x="157" y="25"/>
                    </a:lnTo>
                    <a:lnTo>
                      <a:pt x="151" y="28"/>
                    </a:lnTo>
                    <a:lnTo>
                      <a:pt x="149" y="30"/>
                    </a:lnTo>
                    <a:lnTo>
                      <a:pt x="143" y="30"/>
                    </a:lnTo>
                    <a:lnTo>
                      <a:pt x="137" y="32"/>
                    </a:lnTo>
                    <a:lnTo>
                      <a:pt x="135" y="32"/>
                    </a:lnTo>
                    <a:lnTo>
                      <a:pt x="127" y="35"/>
                    </a:lnTo>
                    <a:lnTo>
                      <a:pt x="122" y="35"/>
                    </a:lnTo>
                    <a:lnTo>
                      <a:pt x="114" y="37"/>
                    </a:lnTo>
                    <a:lnTo>
                      <a:pt x="106" y="37"/>
                    </a:lnTo>
                    <a:lnTo>
                      <a:pt x="100" y="40"/>
                    </a:lnTo>
                    <a:lnTo>
                      <a:pt x="92" y="40"/>
                    </a:lnTo>
                    <a:lnTo>
                      <a:pt x="83" y="42"/>
                    </a:lnTo>
                    <a:lnTo>
                      <a:pt x="79" y="42"/>
                    </a:lnTo>
                    <a:lnTo>
                      <a:pt x="70" y="44"/>
                    </a:lnTo>
                    <a:lnTo>
                      <a:pt x="65" y="48"/>
                    </a:lnTo>
                    <a:lnTo>
                      <a:pt x="60" y="48"/>
                    </a:lnTo>
                    <a:lnTo>
                      <a:pt x="54" y="50"/>
                    </a:lnTo>
                    <a:lnTo>
                      <a:pt x="48" y="50"/>
                    </a:lnTo>
                    <a:lnTo>
                      <a:pt x="43" y="53"/>
                    </a:lnTo>
                    <a:lnTo>
                      <a:pt x="38" y="55"/>
                    </a:lnTo>
                    <a:lnTo>
                      <a:pt x="35" y="55"/>
                    </a:lnTo>
                    <a:lnTo>
                      <a:pt x="29" y="57"/>
                    </a:lnTo>
                    <a:lnTo>
                      <a:pt x="25" y="57"/>
                    </a:lnTo>
                    <a:lnTo>
                      <a:pt x="21" y="60"/>
                    </a:lnTo>
                    <a:lnTo>
                      <a:pt x="19" y="60"/>
                    </a:lnTo>
                    <a:lnTo>
                      <a:pt x="14" y="60"/>
                    </a:lnTo>
                    <a:lnTo>
                      <a:pt x="11" y="60"/>
                    </a:lnTo>
                    <a:lnTo>
                      <a:pt x="8" y="60"/>
                    </a:lnTo>
                    <a:lnTo>
                      <a:pt x="6" y="60"/>
                    </a:lnTo>
                    <a:lnTo>
                      <a:pt x="2" y="57"/>
                    </a:lnTo>
                    <a:lnTo>
                      <a:pt x="0" y="55"/>
                    </a:lnTo>
                    <a:lnTo>
                      <a:pt x="0" y="53"/>
                    </a:lnTo>
                    <a:lnTo>
                      <a:pt x="0" y="48"/>
                    </a:lnTo>
                    <a:lnTo>
                      <a:pt x="0" y="44"/>
                    </a:lnTo>
                    <a:lnTo>
                      <a:pt x="2" y="42"/>
                    </a:lnTo>
                    <a:lnTo>
                      <a:pt x="6" y="40"/>
                    </a:lnTo>
                    <a:lnTo>
                      <a:pt x="8" y="37"/>
                    </a:lnTo>
                    <a:lnTo>
                      <a:pt x="14" y="35"/>
                    </a:lnTo>
                    <a:lnTo>
                      <a:pt x="19" y="30"/>
                    </a:lnTo>
                    <a:lnTo>
                      <a:pt x="25" y="28"/>
                    </a:lnTo>
                    <a:lnTo>
                      <a:pt x="29" y="25"/>
                    </a:lnTo>
                    <a:lnTo>
                      <a:pt x="35" y="23"/>
                    </a:lnTo>
                    <a:lnTo>
                      <a:pt x="41" y="20"/>
                    </a:lnTo>
                    <a:lnTo>
                      <a:pt x="46" y="18"/>
                    </a:lnTo>
                    <a:lnTo>
                      <a:pt x="52" y="16"/>
                    </a:lnTo>
                    <a:lnTo>
                      <a:pt x="56" y="16"/>
                    </a:lnTo>
                  </a:path>
                </a:pathLst>
              </a:custGeom>
              <a:solidFill>
                <a:srgbClr val="FFFF00"/>
              </a:solidFill>
              <a:ln w="12700" cap="rnd">
                <a:solidFill>
                  <a:schemeClr val="tx2"/>
                </a:solidFill>
                <a:round/>
                <a:headEnd/>
                <a:tailEnd/>
              </a:ln>
            </p:spPr>
            <p:txBody>
              <a:bodyPr/>
              <a:lstStyle/>
              <a:p>
                <a:endParaRPr lang="fr-FR"/>
              </a:p>
            </p:txBody>
          </p:sp>
          <p:sp>
            <p:nvSpPr>
              <p:cNvPr id="55430" name="Freeform 206"/>
              <p:cNvSpPr>
                <a:spLocks/>
              </p:cNvSpPr>
              <p:nvPr/>
            </p:nvSpPr>
            <p:spPr bwMode="auto">
              <a:xfrm>
                <a:off x="3854" y="2241"/>
                <a:ext cx="173" cy="104"/>
              </a:xfrm>
              <a:custGeom>
                <a:avLst/>
                <a:gdLst>
                  <a:gd name="T0" fmla="*/ 172 w 173"/>
                  <a:gd name="T1" fmla="*/ 0 h 104"/>
                  <a:gd name="T2" fmla="*/ 164 w 173"/>
                  <a:gd name="T3" fmla="*/ 22 h 104"/>
                  <a:gd name="T4" fmla="*/ 158 w 173"/>
                  <a:gd name="T5" fmla="*/ 39 h 104"/>
                  <a:gd name="T6" fmla="*/ 150 w 173"/>
                  <a:gd name="T7" fmla="*/ 50 h 104"/>
                  <a:gd name="T8" fmla="*/ 145 w 173"/>
                  <a:gd name="T9" fmla="*/ 56 h 104"/>
                  <a:gd name="T10" fmla="*/ 134 w 173"/>
                  <a:gd name="T11" fmla="*/ 64 h 104"/>
                  <a:gd name="T12" fmla="*/ 126 w 173"/>
                  <a:gd name="T13" fmla="*/ 69 h 104"/>
                  <a:gd name="T14" fmla="*/ 117 w 173"/>
                  <a:gd name="T15" fmla="*/ 77 h 104"/>
                  <a:gd name="T16" fmla="*/ 107 w 173"/>
                  <a:gd name="T17" fmla="*/ 82 h 104"/>
                  <a:gd name="T18" fmla="*/ 96 w 173"/>
                  <a:gd name="T19" fmla="*/ 84 h 104"/>
                  <a:gd name="T20" fmla="*/ 85 w 173"/>
                  <a:gd name="T21" fmla="*/ 90 h 104"/>
                  <a:gd name="T22" fmla="*/ 72 w 173"/>
                  <a:gd name="T23" fmla="*/ 92 h 104"/>
                  <a:gd name="T24" fmla="*/ 60 w 173"/>
                  <a:gd name="T25" fmla="*/ 95 h 104"/>
                  <a:gd name="T26" fmla="*/ 49 w 173"/>
                  <a:gd name="T27" fmla="*/ 98 h 104"/>
                  <a:gd name="T28" fmla="*/ 39 w 173"/>
                  <a:gd name="T29" fmla="*/ 100 h 104"/>
                  <a:gd name="T30" fmla="*/ 27 w 173"/>
                  <a:gd name="T31" fmla="*/ 100 h 104"/>
                  <a:gd name="T32" fmla="*/ 19 w 173"/>
                  <a:gd name="T33" fmla="*/ 103 h 104"/>
                  <a:gd name="T34" fmla="*/ 8 w 173"/>
                  <a:gd name="T35" fmla="*/ 103 h 104"/>
                  <a:gd name="T36" fmla="*/ 0 w 173"/>
                  <a:gd name="T37" fmla="*/ 103 h 104"/>
                  <a:gd name="T38" fmla="*/ 17 w 173"/>
                  <a:gd name="T39" fmla="*/ 100 h 104"/>
                  <a:gd name="T40" fmla="*/ 27 w 173"/>
                  <a:gd name="T41" fmla="*/ 95 h 104"/>
                  <a:gd name="T42" fmla="*/ 35 w 173"/>
                  <a:gd name="T43" fmla="*/ 92 h 104"/>
                  <a:gd name="T44" fmla="*/ 44 w 173"/>
                  <a:gd name="T45" fmla="*/ 90 h 104"/>
                  <a:gd name="T46" fmla="*/ 49 w 173"/>
                  <a:gd name="T47" fmla="*/ 84 h 104"/>
                  <a:gd name="T48" fmla="*/ 52 w 173"/>
                  <a:gd name="T49" fmla="*/ 79 h 104"/>
                  <a:gd name="T50" fmla="*/ 55 w 173"/>
                  <a:gd name="T51" fmla="*/ 69 h 104"/>
                  <a:gd name="T52" fmla="*/ 55 w 173"/>
                  <a:gd name="T53" fmla="*/ 58 h 104"/>
                  <a:gd name="T54" fmla="*/ 55 w 173"/>
                  <a:gd name="T55" fmla="*/ 50 h 104"/>
                  <a:gd name="T56" fmla="*/ 52 w 173"/>
                  <a:gd name="T57" fmla="*/ 39 h 104"/>
                  <a:gd name="T58" fmla="*/ 72 w 173"/>
                  <a:gd name="T59" fmla="*/ 37 h 104"/>
                  <a:gd name="T60" fmla="*/ 88 w 173"/>
                  <a:gd name="T61" fmla="*/ 32 h 104"/>
                  <a:gd name="T62" fmla="*/ 107 w 173"/>
                  <a:gd name="T63" fmla="*/ 24 h 104"/>
                  <a:gd name="T64" fmla="*/ 126 w 173"/>
                  <a:gd name="T65" fmla="*/ 16 h 104"/>
                  <a:gd name="T66" fmla="*/ 142 w 173"/>
                  <a:gd name="T67" fmla="*/ 9 h 104"/>
                  <a:gd name="T68" fmla="*/ 154 w 173"/>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04"/>
                  <a:gd name="T107" fmla="*/ 173 w 173"/>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04">
                    <a:moveTo>
                      <a:pt x="172" y="0"/>
                    </a:moveTo>
                    <a:lnTo>
                      <a:pt x="172" y="0"/>
                    </a:lnTo>
                    <a:lnTo>
                      <a:pt x="167" y="11"/>
                    </a:lnTo>
                    <a:lnTo>
                      <a:pt x="164" y="22"/>
                    </a:lnTo>
                    <a:lnTo>
                      <a:pt x="162" y="32"/>
                    </a:lnTo>
                    <a:lnTo>
                      <a:pt x="158" y="39"/>
                    </a:lnTo>
                    <a:lnTo>
                      <a:pt x="156" y="45"/>
                    </a:lnTo>
                    <a:lnTo>
                      <a:pt x="150" y="50"/>
                    </a:lnTo>
                    <a:lnTo>
                      <a:pt x="148" y="53"/>
                    </a:lnTo>
                    <a:lnTo>
                      <a:pt x="145" y="56"/>
                    </a:lnTo>
                    <a:lnTo>
                      <a:pt x="140" y="60"/>
                    </a:lnTo>
                    <a:lnTo>
                      <a:pt x="134" y="64"/>
                    </a:lnTo>
                    <a:lnTo>
                      <a:pt x="131" y="66"/>
                    </a:lnTo>
                    <a:lnTo>
                      <a:pt x="126" y="69"/>
                    </a:lnTo>
                    <a:lnTo>
                      <a:pt x="121" y="71"/>
                    </a:lnTo>
                    <a:lnTo>
                      <a:pt x="117" y="77"/>
                    </a:lnTo>
                    <a:lnTo>
                      <a:pt x="113" y="79"/>
                    </a:lnTo>
                    <a:lnTo>
                      <a:pt x="107" y="82"/>
                    </a:lnTo>
                    <a:lnTo>
                      <a:pt x="101" y="82"/>
                    </a:lnTo>
                    <a:lnTo>
                      <a:pt x="96" y="84"/>
                    </a:lnTo>
                    <a:lnTo>
                      <a:pt x="90" y="87"/>
                    </a:lnTo>
                    <a:lnTo>
                      <a:pt x="85" y="90"/>
                    </a:lnTo>
                    <a:lnTo>
                      <a:pt x="80" y="90"/>
                    </a:lnTo>
                    <a:lnTo>
                      <a:pt x="72" y="92"/>
                    </a:lnTo>
                    <a:lnTo>
                      <a:pt x="66" y="92"/>
                    </a:lnTo>
                    <a:lnTo>
                      <a:pt x="60" y="95"/>
                    </a:lnTo>
                    <a:lnTo>
                      <a:pt x="55" y="95"/>
                    </a:lnTo>
                    <a:lnTo>
                      <a:pt x="49" y="98"/>
                    </a:lnTo>
                    <a:lnTo>
                      <a:pt x="44" y="98"/>
                    </a:lnTo>
                    <a:lnTo>
                      <a:pt x="39" y="100"/>
                    </a:lnTo>
                    <a:lnTo>
                      <a:pt x="33" y="100"/>
                    </a:lnTo>
                    <a:lnTo>
                      <a:pt x="27" y="100"/>
                    </a:lnTo>
                    <a:lnTo>
                      <a:pt x="22" y="100"/>
                    </a:lnTo>
                    <a:lnTo>
                      <a:pt x="19" y="103"/>
                    </a:lnTo>
                    <a:lnTo>
                      <a:pt x="14" y="103"/>
                    </a:lnTo>
                    <a:lnTo>
                      <a:pt x="8" y="103"/>
                    </a:lnTo>
                    <a:lnTo>
                      <a:pt x="3" y="103"/>
                    </a:lnTo>
                    <a:lnTo>
                      <a:pt x="0" y="103"/>
                    </a:lnTo>
                    <a:lnTo>
                      <a:pt x="8" y="100"/>
                    </a:lnTo>
                    <a:lnTo>
                      <a:pt x="17" y="100"/>
                    </a:lnTo>
                    <a:lnTo>
                      <a:pt x="22" y="98"/>
                    </a:lnTo>
                    <a:lnTo>
                      <a:pt x="27" y="95"/>
                    </a:lnTo>
                    <a:lnTo>
                      <a:pt x="33" y="95"/>
                    </a:lnTo>
                    <a:lnTo>
                      <a:pt x="35" y="92"/>
                    </a:lnTo>
                    <a:lnTo>
                      <a:pt x="41" y="92"/>
                    </a:lnTo>
                    <a:lnTo>
                      <a:pt x="44" y="90"/>
                    </a:lnTo>
                    <a:lnTo>
                      <a:pt x="47" y="87"/>
                    </a:lnTo>
                    <a:lnTo>
                      <a:pt x="49" y="84"/>
                    </a:lnTo>
                    <a:lnTo>
                      <a:pt x="52" y="82"/>
                    </a:lnTo>
                    <a:lnTo>
                      <a:pt x="52" y="79"/>
                    </a:lnTo>
                    <a:lnTo>
                      <a:pt x="52" y="73"/>
                    </a:lnTo>
                    <a:lnTo>
                      <a:pt x="55" y="69"/>
                    </a:lnTo>
                    <a:lnTo>
                      <a:pt x="55" y="64"/>
                    </a:lnTo>
                    <a:lnTo>
                      <a:pt x="55" y="58"/>
                    </a:lnTo>
                    <a:lnTo>
                      <a:pt x="55" y="53"/>
                    </a:lnTo>
                    <a:lnTo>
                      <a:pt x="55" y="50"/>
                    </a:lnTo>
                    <a:lnTo>
                      <a:pt x="55" y="45"/>
                    </a:lnTo>
                    <a:lnTo>
                      <a:pt x="52" y="39"/>
                    </a:lnTo>
                    <a:lnTo>
                      <a:pt x="60" y="39"/>
                    </a:lnTo>
                    <a:lnTo>
                      <a:pt x="72" y="37"/>
                    </a:lnTo>
                    <a:lnTo>
                      <a:pt x="80" y="35"/>
                    </a:lnTo>
                    <a:lnTo>
                      <a:pt x="88" y="32"/>
                    </a:lnTo>
                    <a:lnTo>
                      <a:pt x="99" y="30"/>
                    </a:lnTo>
                    <a:lnTo>
                      <a:pt x="107" y="24"/>
                    </a:lnTo>
                    <a:lnTo>
                      <a:pt x="117" y="22"/>
                    </a:lnTo>
                    <a:lnTo>
                      <a:pt x="126" y="16"/>
                    </a:lnTo>
                    <a:lnTo>
                      <a:pt x="134" y="13"/>
                    </a:lnTo>
                    <a:lnTo>
                      <a:pt x="142" y="9"/>
                    </a:lnTo>
                    <a:lnTo>
                      <a:pt x="150" y="3"/>
                    </a:lnTo>
                    <a:lnTo>
                      <a:pt x="154" y="0"/>
                    </a:lnTo>
                    <a:lnTo>
                      <a:pt x="172" y="0"/>
                    </a:lnTo>
                  </a:path>
                </a:pathLst>
              </a:custGeom>
              <a:solidFill>
                <a:srgbClr val="FFFF00"/>
              </a:solidFill>
              <a:ln w="12700" cap="rnd">
                <a:solidFill>
                  <a:schemeClr val="tx2"/>
                </a:solidFill>
                <a:round/>
                <a:headEnd/>
                <a:tailEnd/>
              </a:ln>
            </p:spPr>
            <p:txBody>
              <a:bodyPr/>
              <a:lstStyle/>
              <a:p>
                <a:endParaRPr lang="fr-FR"/>
              </a:p>
            </p:txBody>
          </p:sp>
          <p:sp>
            <p:nvSpPr>
              <p:cNvPr id="55431" name="Freeform 207"/>
              <p:cNvSpPr>
                <a:spLocks/>
              </p:cNvSpPr>
              <p:nvPr/>
            </p:nvSpPr>
            <p:spPr bwMode="auto">
              <a:xfrm>
                <a:off x="3863" y="2241"/>
                <a:ext cx="118" cy="27"/>
              </a:xfrm>
              <a:custGeom>
                <a:avLst/>
                <a:gdLst>
                  <a:gd name="T0" fmla="*/ 44 w 121"/>
                  <a:gd name="T1" fmla="*/ 0 h 26"/>
                  <a:gd name="T2" fmla="*/ 44 w 121"/>
                  <a:gd name="T3" fmla="*/ 0 h 26"/>
                  <a:gd name="T4" fmla="*/ 42 w 121"/>
                  <a:gd name="T5" fmla="*/ 3 h 26"/>
                  <a:gd name="T6" fmla="*/ 40 w 121"/>
                  <a:gd name="T7" fmla="*/ 4 h 26"/>
                  <a:gd name="T8" fmla="*/ 38 w 121"/>
                  <a:gd name="T9" fmla="*/ 7 h 26"/>
                  <a:gd name="T10" fmla="*/ 36 w 121"/>
                  <a:gd name="T11" fmla="*/ 9 h 26"/>
                  <a:gd name="T12" fmla="*/ 33 w 121"/>
                  <a:gd name="T13" fmla="*/ 10 h 26"/>
                  <a:gd name="T14" fmla="*/ 31 w 121"/>
                  <a:gd name="T15" fmla="*/ 74 h 26"/>
                  <a:gd name="T16" fmla="*/ 28 w 121"/>
                  <a:gd name="T17" fmla="*/ 74 h 26"/>
                  <a:gd name="T18" fmla="*/ 26 w 121"/>
                  <a:gd name="T19" fmla="*/ 80 h 26"/>
                  <a:gd name="T20" fmla="*/ 23 w 121"/>
                  <a:gd name="T21" fmla="*/ 86 h 26"/>
                  <a:gd name="T22" fmla="*/ 20 w 121"/>
                  <a:gd name="T23" fmla="*/ 86 h 26"/>
                  <a:gd name="T24" fmla="*/ 20 w 121"/>
                  <a:gd name="T25" fmla="*/ 92 h 26"/>
                  <a:gd name="T26" fmla="*/ 20 w 121"/>
                  <a:gd name="T27" fmla="*/ 100 h 26"/>
                  <a:gd name="T28" fmla="*/ 20 w 121"/>
                  <a:gd name="T29" fmla="*/ 100 h 26"/>
                  <a:gd name="T30" fmla="*/ 20 w 121"/>
                  <a:gd name="T31" fmla="*/ 100 h 26"/>
                  <a:gd name="T32" fmla="*/ 20 w 121"/>
                  <a:gd name="T33" fmla="*/ 108 h 26"/>
                  <a:gd name="T34" fmla="*/ 20 w 121"/>
                  <a:gd name="T35" fmla="*/ 108 h 26"/>
                  <a:gd name="T36" fmla="*/ 20 w 121"/>
                  <a:gd name="T37" fmla="*/ 116 h 26"/>
                  <a:gd name="T38" fmla="*/ 13 w 121"/>
                  <a:gd name="T39" fmla="*/ 116 h 26"/>
                  <a:gd name="T40" fmla="*/ 9 w 121"/>
                  <a:gd name="T41" fmla="*/ 116 h 26"/>
                  <a:gd name="T42" fmla="*/ 3 w 121"/>
                  <a:gd name="T43" fmla="*/ 116 h 26"/>
                  <a:gd name="T44" fmla="*/ 0 w 121"/>
                  <a:gd name="T45" fmla="*/ 100 h 26"/>
                  <a:gd name="T46" fmla="*/ 0 w 121"/>
                  <a:gd name="T47" fmla="*/ 86 h 26"/>
                  <a:gd name="T48" fmla="*/ 3 w 121"/>
                  <a:gd name="T49" fmla="*/ 74 h 26"/>
                  <a:gd name="T50" fmla="*/ 3 w 121"/>
                  <a:gd name="T51" fmla="*/ 10 h 26"/>
                  <a:gd name="T52" fmla="*/ 6 w 121"/>
                  <a:gd name="T53" fmla="*/ 7 h 26"/>
                  <a:gd name="T54" fmla="*/ 6 w 121"/>
                  <a:gd name="T55" fmla="*/ 4 h 26"/>
                  <a:gd name="T56" fmla="*/ 9 w 121"/>
                  <a:gd name="T57" fmla="*/ 0 h 26"/>
                  <a:gd name="T58" fmla="*/ 44 w 121"/>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26"/>
                  <a:gd name="T92" fmla="*/ 121 w 121"/>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26">
                    <a:moveTo>
                      <a:pt x="120" y="0"/>
                    </a:moveTo>
                    <a:lnTo>
                      <a:pt x="118" y="0"/>
                    </a:lnTo>
                    <a:lnTo>
                      <a:pt x="112" y="3"/>
                    </a:lnTo>
                    <a:lnTo>
                      <a:pt x="107" y="4"/>
                    </a:lnTo>
                    <a:lnTo>
                      <a:pt x="102" y="7"/>
                    </a:lnTo>
                    <a:lnTo>
                      <a:pt x="97" y="9"/>
                    </a:lnTo>
                    <a:lnTo>
                      <a:pt x="91" y="10"/>
                    </a:lnTo>
                    <a:lnTo>
                      <a:pt x="86" y="13"/>
                    </a:lnTo>
                    <a:lnTo>
                      <a:pt x="80" y="13"/>
                    </a:lnTo>
                    <a:lnTo>
                      <a:pt x="76" y="15"/>
                    </a:lnTo>
                    <a:lnTo>
                      <a:pt x="70" y="17"/>
                    </a:lnTo>
                    <a:lnTo>
                      <a:pt x="64" y="17"/>
                    </a:lnTo>
                    <a:lnTo>
                      <a:pt x="57" y="19"/>
                    </a:lnTo>
                    <a:lnTo>
                      <a:pt x="51" y="21"/>
                    </a:lnTo>
                    <a:lnTo>
                      <a:pt x="46" y="21"/>
                    </a:lnTo>
                    <a:lnTo>
                      <a:pt x="40" y="21"/>
                    </a:lnTo>
                    <a:lnTo>
                      <a:pt x="32" y="23"/>
                    </a:lnTo>
                    <a:lnTo>
                      <a:pt x="27" y="23"/>
                    </a:lnTo>
                    <a:lnTo>
                      <a:pt x="22" y="25"/>
                    </a:lnTo>
                    <a:lnTo>
                      <a:pt x="13" y="25"/>
                    </a:lnTo>
                    <a:lnTo>
                      <a:pt x="9" y="25"/>
                    </a:lnTo>
                    <a:lnTo>
                      <a:pt x="3" y="25"/>
                    </a:lnTo>
                    <a:lnTo>
                      <a:pt x="0" y="21"/>
                    </a:lnTo>
                    <a:lnTo>
                      <a:pt x="0" y="17"/>
                    </a:lnTo>
                    <a:lnTo>
                      <a:pt x="3" y="13"/>
                    </a:lnTo>
                    <a:lnTo>
                      <a:pt x="3" y="10"/>
                    </a:lnTo>
                    <a:lnTo>
                      <a:pt x="6" y="7"/>
                    </a:lnTo>
                    <a:lnTo>
                      <a:pt x="6" y="4"/>
                    </a:lnTo>
                    <a:lnTo>
                      <a:pt x="9" y="0"/>
                    </a:lnTo>
                    <a:lnTo>
                      <a:pt x="120" y="0"/>
                    </a:lnTo>
                  </a:path>
                </a:pathLst>
              </a:custGeom>
              <a:solidFill>
                <a:srgbClr val="FFFF00"/>
              </a:solidFill>
              <a:ln w="12700" cap="rnd">
                <a:solidFill>
                  <a:schemeClr val="tx2"/>
                </a:solidFill>
                <a:round/>
                <a:headEnd/>
                <a:tailEnd/>
              </a:ln>
            </p:spPr>
            <p:txBody>
              <a:bodyPr/>
              <a:lstStyle/>
              <a:p>
                <a:endParaRPr lang="fr-FR"/>
              </a:p>
            </p:txBody>
          </p:sp>
          <p:sp>
            <p:nvSpPr>
              <p:cNvPr id="55432" name="Freeform 208"/>
              <p:cNvSpPr>
                <a:spLocks/>
              </p:cNvSpPr>
              <p:nvPr/>
            </p:nvSpPr>
            <p:spPr bwMode="auto">
              <a:xfrm>
                <a:off x="3624" y="2198"/>
                <a:ext cx="144" cy="144"/>
              </a:xfrm>
              <a:custGeom>
                <a:avLst/>
                <a:gdLst>
                  <a:gd name="T0" fmla="*/ 0 w 144"/>
                  <a:gd name="T1" fmla="*/ 11 h 144"/>
                  <a:gd name="T2" fmla="*/ 2 w 144"/>
                  <a:gd name="T3" fmla="*/ 27 h 144"/>
                  <a:gd name="T4" fmla="*/ 8 w 144"/>
                  <a:gd name="T5" fmla="*/ 46 h 144"/>
                  <a:gd name="T6" fmla="*/ 16 w 144"/>
                  <a:gd name="T7" fmla="*/ 68 h 144"/>
                  <a:gd name="T8" fmla="*/ 21 w 144"/>
                  <a:gd name="T9" fmla="*/ 84 h 144"/>
                  <a:gd name="T10" fmla="*/ 33 w 144"/>
                  <a:gd name="T11" fmla="*/ 95 h 144"/>
                  <a:gd name="T12" fmla="*/ 44 w 144"/>
                  <a:gd name="T13" fmla="*/ 106 h 144"/>
                  <a:gd name="T14" fmla="*/ 57 w 144"/>
                  <a:gd name="T15" fmla="*/ 114 h 144"/>
                  <a:gd name="T16" fmla="*/ 73 w 144"/>
                  <a:gd name="T17" fmla="*/ 122 h 144"/>
                  <a:gd name="T18" fmla="*/ 89 w 144"/>
                  <a:gd name="T19" fmla="*/ 129 h 144"/>
                  <a:gd name="T20" fmla="*/ 108 w 144"/>
                  <a:gd name="T21" fmla="*/ 135 h 144"/>
                  <a:gd name="T22" fmla="*/ 125 w 144"/>
                  <a:gd name="T23" fmla="*/ 141 h 144"/>
                  <a:gd name="T24" fmla="*/ 143 w 144"/>
                  <a:gd name="T25" fmla="*/ 143 h 144"/>
                  <a:gd name="T26" fmla="*/ 143 w 144"/>
                  <a:gd name="T27" fmla="*/ 129 h 144"/>
                  <a:gd name="T28" fmla="*/ 135 w 144"/>
                  <a:gd name="T29" fmla="*/ 122 h 144"/>
                  <a:gd name="T30" fmla="*/ 129 w 144"/>
                  <a:gd name="T31" fmla="*/ 114 h 144"/>
                  <a:gd name="T32" fmla="*/ 129 w 144"/>
                  <a:gd name="T33" fmla="*/ 102 h 144"/>
                  <a:gd name="T34" fmla="*/ 127 w 144"/>
                  <a:gd name="T35" fmla="*/ 92 h 144"/>
                  <a:gd name="T36" fmla="*/ 129 w 144"/>
                  <a:gd name="T37" fmla="*/ 81 h 144"/>
                  <a:gd name="T38" fmla="*/ 116 w 144"/>
                  <a:gd name="T39" fmla="*/ 79 h 144"/>
                  <a:gd name="T40" fmla="*/ 102 w 144"/>
                  <a:gd name="T41" fmla="*/ 77 h 144"/>
                  <a:gd name="T42" fmla="*/ 92 w 144"/>
                  <a:gd name="T43" fmla="*/ 73 h 144"/>
                  <a:gd name="T44" fmla="*/ 81 w 144"/>
                  <a:gd name="T45" fmla="*/ 68 h 144"/>
                  <a:gd name="T46" fmla="*/ 68 w 144"/>
                  <a:gd name="T47" fmla="*/ 65 h 144"/>
                  <a:gd name="T48" fmla="*/ 60 w 144"/>
                  <a:gd name="T49" fmla="*/ 60 h 144"/>
                  <a:gd name="T50" fmla="*/ 48 w 144"/>
                  <a:gd name="T51" fmla="*/ 54 h 144"/>
                  <a:gd name="T52" fmla="*/ 41 w 144"/>
                  <a:gd name="T53" fmla="*/ 50 h 144"/>
                  <a:gd name="T54" fmla="*/ 33 w 144"/>
                  <a:gd name="T55" fmla="*/ 44 h 144"/>
                  <a:gd name="T56" fmla="*/ 25 w 144"/>
                  <a:gd name="T57" fmla="*/ 38 h 144"/>
                  <a:gd name="T58" fmla="*/ 19 w 144"/>
                  <a:gd name="T59" fmla="*/ 33 h 144"/>
                  <a:gd name="T60" fmla="*/ 14 w 144"/>
                  <a:gd name="T61" fmla="*/ 27 h 144"/>
                  <a:gd name="T62" fmla="*/ 8 w 144"/>
                  <a:gd name="T63" fmla="*/ 19 h 144"/>
                  <a:gd name="T64" fmla="*/ 2 w 144"/>
                  <a:gd name="T65" fmla="*/ 14 h 144"/>
                  <a:gd name="T66" fmla="*/ 2 w 144"/>
                  <a:gd name="T67" fmla="*/ 6 h 144"/>
                  <a:gd name="T68" fmla="*/ 0 w 144"/>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0" y="0"/>
                    </a:moveTo>
                    <a:lnTo>
                      <a:pt x="0" y="11"/>
                    </a:lnTo>
                    <a:lnTo>
                      <a:pt x="0" y="19"/>
                    </a:lnTo>
                    <a:lnTo>
                      <a:pt x="2" y="27"/>
                    </a:lnTo>
                    <a:lnTo>
                      <a:pt x="6" y="36"/>
                    </a:lnTo>
                    <a:lnTo>
                      <a:pt x="8" y="46"/>
                    </a:lnTo>
                    <a:lnTo>
                      <a:pt x="14" y="57"/>
                    </a:lnTo>
                    <a:lnTo>
                      <a:pt x="16" y="68"/>
                    </a:lnTo>
                    <a:lnTo>
                      <a:pt x="19" y="77"/>
                    </a:lnTo>
                    <a:lnTo>
                      <a:pt x="21" y="84"/>
                    </a:lnTo>
                    <a:lnTo>
                      <a:pt x="27" y="90"/>
                    </a:lnTo>
                    <a:lnTo>
                      <a:pt x="33" y="95"/>
                    </a:lnTo>
                    <a:lnTo>
                      <a:pt x="38" y="100"/>
                    </a:lnTo>
                    <a:lnTo>
                      <a:pt x="44" y="106"/>
                    </a:lnTo>
                    <a:lnTo>
                      <a:pt x="52" y="108"/>
                    </a:lnTo>
                    <a:lnTo>
                      <a:pt x="57" y="114"/>
                    </a:lnTo>
                    <a:lnTo>
                      <a:pt x="65" y="119"/>
                    </a:lnTo>
                    <a:lnTo>
                      <a:pt x="73" y="122"/>
                    </a:lnTo>
                    <a:lnTo>
                      <a:pt x="81" y="125"/>
                    </a:lnTo>
                    <a:lnTo>
                      <a:pt x="89" y="129"/>
                    </a:lnTo>
                    <a:lnTo>
                      <a:pt x="98" y="133"/>
                    </a:lnTo>
                    <a:lnTo>
                      <a:pt x="108" y="135"/>
                    </a:lnTo>
                    <a:lnTo>
                      <a:pt x="116" y="138"/>
                    </a:lnTo>
                    <a:lnTo>
                      <a:pt x="125" y="141"/>
                    </a:lnTo>
                    <a:lnTo>
                      <a:pt x="135" y="141"/>
                    </a:lnTo>
                    <a:lnTo>
                      <a:pt x="143" y="143"/>
                    </a:lnTo>
                    <a:lnTo>
                      <a:pt x="143" y="138"/>
                    </a:lnTo>
                    <a:lnTo>
                      <a:pt x="143" y="129"/>
                    </a:lnTo>
                    <a:lnTo>
                      <a:pt x="138" y="125"/>
                    </a:lnTo>
                    <a:lnTo>
                      <a:pt x="135" y="122"/>
                    </a:lnTo>
                    <a:lnTo>
                      <a:pt x="133" y="116"/>
                    </a:lnTo>
                    <a:lnTo>
                      <a:pt x="129" y="114"/>
                    </a:lnTo>
                    <a:lnTo>
                      <a:pt x="129" y="108"/>
                    </a:lnTo>
                    <a:lnTo>
                      <a:pt x="129" y="102"/>
                    </a:lnTo>
                    <a:lnTo>
                      <a:pt x="127" y="98"/>
                    </a:lnTo>
                    <a:lnTo>
                      <a:pt x="127" y="92"/>
                    </a:lnTo>
                    <a:lnTo>
                      <a:pt x="127" y="87"/>
                    </a:lnTo>
                    <a:lnTo>
                      <a:pt x="129" y="81"/>
                    </a:lnTo>
                    <a:lnTo>
                      <a:pt x="122" y="81"/>
                    </a:lnTo>
                    <a:lnTo>
                      <a:pt x="116" y="79"/>
                    </a:lnTo>
                    <a:lnTo>
                      <a:pt x="111" y="79"/>
                    </a:lnTo>
                    <a:lnTo>
                      <a:pt x="102" y="77"/>
                    </a:lnTo>
                    <a:lnTo>
                      <a:pt x="98" y="77"/>
                    </a:lnTo>
                    <a:lnTo>
                      <a:pt x="92" y="73"/>
                    </a:lnTo>
                    <a:lnTo>
                      <a:pt x="87" y="71"/>
                    </a:lnTo>
                    <a:lnTo>
                      <a:pt x="81" y="68"/>
                    </a:lnTo>
                    <a:lnTo>
                      <a:pt x="75" y="68"/>
                    </a:lnTo>
                    <a:lnTo>
                      <a:pt x="68" y="65"/>
                    </a:lnTo>
                    <a:lnTo>
                      <a:pt x="65" y="63"/>
                    </a:lnTo>
                    <a:lnTo>
                      <a:pt x="60" y="60"/>
                    </a:lnTo>
                    <a:lnTo>
                      <a:pt x="54" y="57"/>
                    </a:lnTo>
                    <a:lnTo>
                      <a:pt x="48" y="54"/>
                    </a:lnTo>
                    <a:lnTo>
                      <a:pt x="46" y="52"/>
                    </a:lnTo>
                    <a:lnTo>
                      <a:pt x="41" y="50"/>
                    </a:lnTo>
                    <a:lnTo>
                      <a:pt x="35" y="46"/>
                    </a:lnTo>
                    <a:lnTo>
                      <a:pt x="33" y="44"/>
                    </a:lnTo>
                    <a:lnTo>
                      <a:pt x="30" y="41"/>
                    </a:lnTo>
                    <a:lnTo>
                      <a:pt x="25" y="38"/>
                    </a:lnTo>
                    <a:lnTo>
                      <a:pt x="21" y="36"/>
                    </a:lnTo>
                    <a:lnTo>
                      <a:pt x="19" y="33"/>
                    </a:lnTo>
                    <a:lnTo>
                      <a:pt x="16" y="30"/>
                    </a:lnTo>
                    <a:lnTo>
                      <a:pt x="14" y="27"/>
                    </a:lnTo>
                    <a:lnTo>
                      <a:pt x="11" y="25"/>
                    </a:lnTo>
                    <a:lnTo>
                      <a:pt x="8" y="19"/>
                    </a:lnTo>
                    <a:lnTo>
                      <a:pt x="6" y="17"/>
                    </a:lnTo>
                    <a:lnTo>
                      <a:pt x="2" y="14"/>
                    </a:lnTo>
                    <a:lnTo>
                      <a:pt x="2" y="11"/>
                    </a:lnTo>
                    <a:lnTo>
                      <a:pt x="2" y="6"/>
                    </a:lnTo>
                    <a:lnTo>
                      <a:pt x="0" y="3"/>
                    </a:lnTo>
                    <a:lnTo>
                      <a:pt x="0" y="0"/>
                    </a:lnTo>
                  </a:path>
                </a:pathLst>
              </a:custGeom>
              <a:solidFill>
                <a:srgbClr val="E6C000"/>
              </a:solidFill>
              <a:ln w="12700" cap="rnd">
                <a:solidFill>
                  <a:schemeClr val="tx2"/>
                </a:solidFill>
                <a:round/>
                <a:headEnd/>
                <a:tailEnd/>
              </a:ln>
            </p:spPr>
            <p:txBody>
              <a:bodyPr/>
              <a:lstStyle/>
              <a:p>
                <a:endParaRPr lang="fr-FR"/>
              </a:p>
            </p:txBody>
          </p:sp>
          <p:sp>
            <p:nvSpPr>
              <p:cNvPr id="55433" name="Freeform 209"/>
              <p:cNvSpPr>
                <a:spLocks/>
              </p:cNvSpPr>
              <p:nvPr/>
            </p:nvSpPr>
            <p:spPr bwMode="auto">
              <a:xfrm>
                <a:off x="3881" y="2086"/>
                <a:ext cx="146" cy="103"/>
              </a:xfrm>
              <a:custGeom>
                <a:avLst/>
                <a:gdLst>
                  <a:gd name="T0" fmla="*/ 143 w 146"/>
                  <a:gd name="T1" fmla="*/ 102 h 103"/>
                  <a:gd name="T2" fmla="*/ 141 w 146"/>
                  <a:gd name="T3" fmla="*/ 100 h 103"/>
                  <a:gd name="T4" fmla="*/ 137 w 146"/>
                  <a:gd name="T5" fmla="*/ 94 h 103"/>
                  <a:gd name="T6" fmla="*/ 132 w 146"/>
                  <a:gd name="T7" fmla="*/ 92 h 103"/>
                  <a:gd name="T8" fmla="*/ 127 w 146"/>
                  <a:gd name="T9" fmla="*/ 87 h 103"/>
                  <a:gd name="T10" fmla="*/ 124 w 146"/>
                  <a:gd name="T11" fmla="*/ 84 h 103"/>
                  <a:gd name="T12" fmla="*/ 116 w 146"/>
                  <a:gd name="T13" fmla="*/ 81 h 103"/>
                  <a:gd name="T14" fmla="*/ 110 w 146"/>
                  <a:gd name="T15" fmla="*/ 76 h 103"/>
                  <a:gd name="T16" fmla="*/ 102 w 146"/>
                  <a:gd name="T17" fmla="*/ 71 h 103"/>
                  <a:gd name="T18" fmla="*/ 94 w 146"/>
                  <a:gd name="T19" fmla="*/ 68 h 103"/>
                  <a:gd name="T20" fmla="*/ 87 w 146"/>
                  <a:gd name="T21" fmla="*/ 66 h 103"/>
                  <a:gd name="T22" fmla="*/ 78 w 146"/>
                  <a:gd name="T23" fmla="*/ 60 h 103"/>
                  <a:gd name="T24" fmla="*/ 67 w 146"/>
                  <a:gd name="T25" fmla="*/ 58 h 103"/>
                  <a:gd name="T26" fmla="*/ 60 w 146"/>
                  <a:gd name="T27" fmla="*/ 53 h 103"/>
                  <a:gd name="T28" fmla="*/ 46 w 146"/>
                  <a:gd name="T29" fmla="*/ 49 h 103"/>
                  <a:gd name="T30" fmla="*/ 35 w 146"/>
                  <a:gd name="T31" fmla="*/ 49 h 103"/>
                  <a:gd name="T32" fmla="*/ 24 w 146"/>
                  <a:gd name="T33" fmla="*/ 47 h 103"/>
                  <a:gd name="T34" fmla="*/ 16 w 146"/>
                  <a:gd name="T35" fmla="*/ 42 h 103"/>
                  <a:gd name="T36" fmla="*/ 13 w 146"/>
                  <a:gd name="T37" fmla="*/ 34 h 103"/>
                  <a:gd name="T38" fmla="*/ 10 w 146"/>
                  <a:gd name="T39" fmla="*/ 29 h 103"/>
                  <a:gd name="T40" fmla="*/ 10 w 146"/>
                  <a:gd name="T41" fmla="*/ 23 h 103"/>
                  <a:gd name="T42" fmla="*/ 10 w 146"/>
                  <a:gd name="T43" fmla="*/ 19 h 103"/>
                  <a:gd name="T44" fmla="*/ 8 w 146"/>
                  <a:gd name="T45" fmla="*/ 13 h 103"/>
                  <a:gd name="T46" fmla="*/ 6 w 146"/>
                  <a:gd name="T47" fmla="*/ 5 h 103"/>
                  <a:gd name="T48" fmla="*/ 0 w 146"/>
                  <a:gd name="T49" fmla="*/ 0 h 103"/>
                  <a:gd name="T50" fmla="*/ 8 w 146"/>
                  <a:gd name="T51" fmla="*/ 0 h 103"/>
                  <a:gd name="T52" fmla="*/ 16 w 146"/>
                  <a:gd name="T53" fmla="*/ 2 h 103"/>
                  <a:gd name="T54" fmla="*/ 24 w 146"/>
                  <a:gd name="T55" fmla="*/ 2 h 103"/>
                  <a:gd name="T56" fmla="*/ 33 w 146"/>
                  <a:gd name="T57" fmla="*/ 5 h 103"/>
                  <a:gd name="T58" fmla="*/ 40 w 146"/>
                  <a:gd name="T59" fmla="*/ 5 h 103"/>
                  <a:gd name="T60" fmla="*/ 48 w 146"/>
                  <a:gd name="T61" fmla="*/ 8 h 103"/>
                  <a:gd name="T62" fmla="*/ 56 w 146"/>
                  <a:gd name="T63" fmla="*/ 10 h 103"/>
                  <a:gd name="T64" fmla="*/ 64 w 146"/>
                  <a:gd name="T65" fmla="*/ 13 h 103"/>
                  <a:gd name="T66" fmla="*/ 70 w 146"/>
                  <a:gd name="T67" fmla="*/ 15 h 103"/>
                  <a:gd name="T68" fmla="*/ 78 w 146"/>
                  <a:gd name="T69" fmla="*/ 19 h 103"/>
                  <a:gd name="T70" fmla="*/ 83 w 146"/>
                  <a:gd name="T71" fmla="*/ 21 h 103"/>
                  <a:gd name="T72" fmla="*/ 89 w 146"/>
                  <a:gd name="T73" fmla="*/ 23 h 103"/>
                  <a:gd name="T74" fmla="*/ 94 w 146"/>
                  <a:gd name="T75" fmla="*/ 26 h 103"/>
                  <a:gd name="T76" fmla="*/ 100 w 146"/>
                  <a:gd name="T77" fmla="*/ 29 h 103"/>
                  <a:gd name="T78" fmla="*/ 105 w 146"/>
                  <a:gd name="T79" fmla="*/ 32 h 103"/>
                  <a:gd name="T80" fmla="*/ 110 w 146"/>
                  <a:gd name="T81" fmla="*/ 34 h 103"/>
                  <a:gd name="T82" fmla="*/ 116 w 146"/>
                  <a:gd name="T83" fmla="*/ 39 h 103"/>
                  <a:gd name="T84" fmla="*/ 124 w 146"/>
                  <a:gd name="T85" fmla="*/ 45 h 103"/>
                  <a:gd name="T86" fmla="*/ 127 w 146"/>
                  <a:gd name="T87" fmla="*/ 49 h 103"/>
                  <a:gd name="T88" fmla="*/ 132 w 146"/>
                  <a:gd name="T89" fmla="*/ 55 h 103"/>
                  <a:gd name="T90" fmla="*/ 135 w 146"/>
                  <a:gd name="T91" fmla="*/ 60 h 103"/>
                  <a:gd name="T92" fmla="*/ 141 w 146"/>
                  <a:gd name="T93" fmla="*/ 66 h 103"/>
                  <a:gd name="T94" fmla="*/ 141 w 146"/>
                  <a:gd name="T95" fmla="*/ 68 h 103"/>
                  <a:gd name="T96" fmla="*/ 143 w 146"/>
                  <a:gd name="T97" fmla="*/ 73 h 103"/>
                  <a:gd name="T98" fmla="*/ 143 w 146"/>
                  <a:gd name="T99" fmla="*/ 79 h 103"/>
                  <a:gd name="T100" fmla="*/ 145 w 146"/>
                  <a:gd name="T101" fmla="*/ 81 h 103"/>
                  <a:gd name="T102" fmla="*/ 145 w 146"/>
                  <a:gd name="T103" fmla="*/ 87 h 103"/>
                  <a:gd name="T104" fmla="*/ 145 w 146"/>
                  <a:gd name="T105" fmla="*/ 92 h 103"/>
                  <a:gd name="T106" fmla="*/ 145 w 146"/>
                  <a:gd name="T107" fmla="*/ 94 h 103"/>
                  <a:gd name="T108" fmla="*/ 143 w 146"/>
                  <a:gd name="T109" fmla="*/ 98 h 103"/>
                  <a:gd name="T110" fmla="*/ 143 w 146"/>
                  <a:gd name="T111" fmla="*/ 100 h 103"/>
                  <a:gd name="T112" fmla="*/ 143 w 146"/>
                  <a:gd name="T113" fmla="*/ 102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03"/>
                  <a:gd name="T173" fmla="*/ 146 w 146"/>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03">
                    <a:moveTo>
                      <a:pt x="143" y="102"/>
                    </a:moveTo>
                    <a:lnTo>
                      <a:pt x="141" y="100"/>
                    </a:lnTo>
                    <a:lnTo>
                      <a:pt x="137" y="94"/>
                    </a:lnTo>
                    <a:lnTo>
                      <a:pt x="132" y="92"/>
                    </a:lnTo>
                    <a:lnTo>
                      <a:pt x="127" y="87"/>
                    </a:lnTo>
                    <a:lnTo>
                      <a:pt x="124" y="84"/>
                    </a:lnTo>
                    <a:lnTo>
                      <a:pt x="116" y="81"/>
                    </a:lnTo>
                    <a:lnTo>
                      <a:pt x="110" y="76"/>
                    </a:lnTo>
                    <a:lnTo>
                      <a:pt x="102" y="71"/>
                    </a:lnTo>
                    <a:lnTo>
                      <a:pt x="94" y="68"/>
                    </a:lnTo>
                    <a:lnTo>
                      <a:pt x="87" y="66"/>
                    </a:lnTo>
                    <a:lnTo>
                      <a:pt x="78" y="60"/>
                    </a:lnTo>
                    <a:lnTo>
                      <a:pt x="67" y="58"/>
                    </a:lnTo>
                    <a:lnTo>
                      <a:pt x="60" y="53"/>
                    </a:lnTo>
                    <a:lnTo>
                      <a:pt x="46" y="49"/>
                    </a:lnTo>
                    <a:lnTo>
                      <a:pt x="35" y="49"/>
                    </a:lnTo>
                    <a:lnTo>
                      <a:pt x="24" y="47"/>
                    </a:lnTo>
                    <a:lnTo>
                      <a:pt x="16" y="42"/>
                    </a:lnTo>
                    <a:lnTo>
                      <a:pt x="13" y="34"/>
                    </a:lnTo>
                    <a:lnTo>
                      <a:pt x="10" y="29"/>
                    </a:lnTo>
                    <a:lnTo>
                      <a:pt x="10" y="23"/>
                    </a:lnTo>
                    <a:lnTo>
                      <a:pt x="10" y="19"/>
                    </a:lnTo>
                    <a:lnTo>
                      <a:pt x="8" y="13"/>
                    </a:lnTo>
                    <a:lnTo>
                      <a:pt x="6" y="5"/>
                    </a:lnTo>
                    <a:lnTo>
                      <a:pt x="0" y="0"/>
                    </a:lnTo>
                    <a:lnTo>
                      <a:pt x="8" y="0"/>
                    </a:lnTo>
                    <a:lnTo>
                      <a:pt x="16" y="2"/>
                    </a:lnTo>
                    <a:lnTo>
                      <a:pt x="24" y="2"/>
                    </a:lnTo>
                    <a:lnTo>
                      <a:pt x="33" y="5"/>
                    </a:lnTo>
                    <a:lnTo>
                      <a:pt x="40" y="5"/>
                    </a:lnTo>
                    <a:lnTo>
                      <a:pt x="48" y="8"/>
                    </a:lnTo>
                    <a:lnTo>
                      <a:pt x="56" y="10"/>
                    </a:lnTo>
                    <a:lnTo>
                      <a:pt x="64" y="13"/>
                    </a:lnTo>
                    <a:lnTo>
                      <a:pt x="70" y="15"/>
                    </a:lnTo>
                    <a:lnTo>
                      <a:pt x="78" y="19"/>
                    </a:lnTo>
                    <a:lnTo>
                      <a:pt x="83" y="21"/>
                    </a:lnTo>
                    <a:lnTo>
                      <a:pt x="89" y="23"/>
                    </a:lnTo>
                    <a:lnTo>
                      <a:pt x="94" y="26"/>
                    </a:lnTo>
                    <a:lnTo>
                      <a:pt x="100" y="29"/>
                    </a:lnTo>
                    <a:lnTo>
                      <a:pt x="105" y="32"/>
                    </a:lnTo>
                    <a:lnTo>
                      <a:pt x="110" y="34"/>
                    </a:lnTo>
                    <a:lnTo>
                      <a:pt x="116" y="39"/>
                    </a:lnTo>
                    <a:lnTo>
                      <a:pt x="124" y="45"/>
                    </a:lnTo>
                    <a:lnTo>
                      <a:pt x="127" y="49"/>
                    </a:lnTo>
                    <a:lnTo>
                      <a:pt x="132" y="55"/>
                    </a:lnTo>
                    <a:lnTo>
                      <a:pt x="135" y="60"/>
                    </a:lnTo>
                    <a:lnTo>
                      <a:pt x="141" y="66"/>
                    </a:lnTo>
                    <a:lnTo>
                      <a:pt x="141" y="68"/>
                    </a:lnTo>
                    <a:lnTo>
                      <a:pt x="143" y="73"/>
                    </a:lnTo>
                    <a:lnTo>
                      <a:pt x="143" y="79"/>
                    </a:lnTo>
                    <a:lnTo>
                      <a:pt x="145" y="81"/>
                    </a:lnTo>
                    <a:lnTo>
                      <a:pt x="145" y="87"/>
                    </a:lnTo>
                    <a:lnTo>
                      <a:pt x="145" y="92"/>
                    </a:lnTo>
                    <a:lnTo>
                      <a:pt x="145" y="94"/>
                    </a:lnTo>
                    <a:lnTo>
                      <a:pt x="143" y="98"/>
                    </a:lnTo>
                    <a:lnTo>
                      <a:pt x="143" y="100"/>
                    </a:lnTo>
                    <a:lnTo>
                      <a:pt x="143" y="102"/>
                    </a:lnTo>
                  </a:path>
                </a:pathLst>
              </a:custGeom>
              <a:solidFill>
                <a:srgbClr val="E6C000"/>
              </a:solidFill>
              <a:ln w="12700" cap="rnd">
                <a:solidFill>
                  <a:schemeClr val="tx2"/>
                </a:solidFill>
                <a:round/>
                <a:headEnd/>
                <a:tailEnd/>
              </a:ln>
            </p:spPr>
            <p:txBody>
              <a:bodyPr/>
              <a:lstStyle/>
              <a:p>
                <a:endParaRPr lang="fr-FR"/>
              </a:p>
            </p:txBody>
          </p:sp>
          <p:sp>
            <p:nvSpPr>
              <p:cNvPr id="55434" name="Freeform 210"/>
              <p:cNvSpPr>
                <a:spLocks/>
              </p:cNvSpPr>
              <p:nvPr/>
            </p:nvSpPr>
            <p:spPr bwMode="auto">
              <a:xfrm>
                <a:off x="4021" y="2239"/>
                <a:ext cx="1" cy="0"/>
              </a:xfrm>
              <a:custGeom>
                <a:avLst/>
                <a:gdLst>
                  <a:gd name="T0" fmla="*/ 0 w 1"/>
                  <a:gd name="T1" fmla="*/ 0 h 1"/>
                  <a:gd name="T2" fmla="*/ 0 w 1"/>
                  <a:gd name="T3" fmla="*/ 0 h 1"/>
                  <a:gd name="T4" fmla="*/ 0 60000 65536"/>
                  <a:gd name="T5" fmla="*/ 0 60000 65536"/>
                  <a:gd name="T6" fmla="*/ 0 w 1"/>
                  <a:gd name="T7" fmla="*/ 0 h 1"/>
                  <a:gd name="T8" fmla="*/ 1 w 1"/>
                  <a:gd name="T9" fmla="*/ 0 h 1"/>
                </a:gdLst>
                <a:ahLst/>
                <a:cxnLst>
                  <a:cxn ang="T4">
                    <a:pos x="T0" y="T1"/>
                  </a:cxn>
                  <a:cxn ang="T5">
                    <a:pos x="T2" y="T3"/>
                  </a:cxn>
                </a:cxnLst>
                <a:rect l="T6" t="T7" r="T8" b="T9"/>
                <a:pathLst>
                  <a:path w="1" h="1">
                    <a:moveTo>
                      <a:pt x="0" y="0"/>
                    </a:moveTo>
                    <a:lnTo>
                      <a:pt x="0" y="0"/>
                    </a:lnTo>
                  </a:path>
                </a:pathLst>
              </a:custGeom>
              <a:solidFill>
                <a:srgbClr val="000000"/>
              </a:solidFill>
              <a:ln w="12700" cap="rnd">
                <a:solidFill>
                  <a:schemeClr val="tx2"/>
                </a:solidFill>
                <a:round/>
                <a:headEnd/>
                <a:tailEnd/>
              </a:ln>
            </p:spPr>
            <p:txBody>
              <a:bodyPr/>
              <a:lstStyle/>
              <a:p>
                <a:endParaRPr lang="fr-FR"/>
              </a:p>
            </p:txBody>
          </p:sp>
          <p:sp>
            <p:nvSpPr>
              <p:cNvPr id="55435" name="Freeform 211"/>
              <p:cNvSpPr>
                <a:spLocks/>
              </p:cNvSpPr>
              <p:nvPr/>
            </p:nvSpPr>
            <p:spPr bwMode="auto">
              <a:xfrm>
                <a:off x="3834" y="2247"/>
                <a:ext cx="188" cy="58"/>
              </a:xfrm>
              <a:custGeom>
                <a:avLst/>
                <a:gdLst>
                  <a:gd name="T0" fmla="*/ 6 w 188"/>
                  <a:gd name="T1" fmla="*/ 55 h 58"/>
                  <a:gd name="T2" fmla="*/ 19 w 188"/>
                  <a:gd name="T3" fmla="*/ 55 h 58"/>
                  <a:gd name="T4" fmla="*/ 31 w 188"/>
                  <a:gd name="T5" fmla="*/ 55 h 58"/>
                  <a:gd name="T6" fmla="*/ 44 w 188"/>
                  <a:gd name="T7" fmla="*/ 52 h 58"/>
                  <a:gd name="T8" fmla="*/ 55 w 188"/>
                  <a:gd name="T9" fmla="*/ 52 h 58"/>
                  <a:gd name="T10" fmla="*/ 68 w 188"/>
                  <a:gd name="T11" fmla="*/ 50 h 58"/>
                  <a:gd name="T12" fmla="*/ 82 w 188"/>
                  <a:gd name="T13" fmla="*/ 48 h 58"/>
                  <a:gd name="T14" fmla="*/ 96 w 188"/>
                  <a:gd name="T15" fmla="*/ 45 h 58"/>
                  <a:gd name="T16" fmla="*/ 107 w 188"/>
                  <a:gd name="T17" fmla="*/ 40 h 58"/>
                  <a:gd name="T18" fmla="*/ 121 w 188"/>
                  <a:gd name="T19" fmla="*/ 37 h 58"/>
                  <a:gd name="T20" fmla="*/ 132 w 188"/>
                  <a:gd name="T21" fmla="*/ 32 h 58"/>
                  <a:gd name="T22" fmla="*/ 143 w 188"/>
                  <a:gd name="T23" fmla="*/ 28 h 58"/>
                  <a:gd name="T24" fmla="*/ 154 w 188"/>
                  <a:gd name="T25" fmla="*/ 23 h 58"/>
                  <a:gd name="T26" fmla="*/ 164 w 188"/>
                  <a:gd name="T27" fmla="*/ 18 h 58"/>
                  <a:gd name="T28" fmla="*/ 173 w 188"/>
                  <a:gd name="T29" fmla="*/ 10 h 58"/>
                  <a:gd name="T30" fmla="*/ 181 w 188"/>
                  <a:gd name="T31" fmla="*/ 3 h 58"/>
                  <a:gd name="T32" fmla="*/ 184 w 188"/>
                  <a:gd name="T33" fmla="*/ 5 h 58"/>
                  <a:gd name="T34" fmla="*/ 176 w 188"/>
                  <a:gd name="T35" fmla="*/ 12 h 58"/>
                  <a:gd name="T36" fmla="*/ 164 w 188"/>
                  <a:gd name="T37" fmla="*/ 18 h 58"/>
                  <a:gd name="T38" fmla="*/ 154 w 188"/>
                  <a:gd name="T39" fmla="*/ 25 h 58"/>
                  <a:gd name="T40" fmla="*/ 146 w 188"/>
                  <a:gd name="T41" fmla="*/ 30 h 58"/>
                  <a:gd name="T42" fmla="*/ 132 w 188"/>
                  <a:gd name="T43" fmla="*/ 35 h 58"/>
                  <a:gd name="T44" fmla="*/ 121 w 188"/>
                  <a:gd name="T45" fmla="*/ 37 h 58"/>
                  <a:gd name="T46" fmla="*/ 107 w 188"/>
                  <a:gd name="T47" fmla="*/ 42 h 58"/>
                  <a:gd name="T48" fmla="*/ 96 w 188"/>
                  <a:gd name="T49" fmla="*/ 45 h 58"/>
                  <a:gd name="T50" fmla="*/ 82 w 188"/>
                  <a:gd name="T51" fmla="*/ 48 h 58"/>
                  <a:gd name="T52" fmla="*/ 68 w 188"/>
                  <a:gd name="T53" fmla="*/ 50 h 58"/>
                  <a:gd name="T54" fmla="*/ 55 w 188"/>
                  <a:gd name="T55" fmla="*/ 52 h 58"/>
                  <a:gd name="T56" fmla="*/ 44 w 188"/>
                  <a:gd name="T57" fmla="*/ 55 h 58"/>
                  <a:gd name="T58" fmla="*/ 31 w 188"/>
                  <a:gd name="T59" fmla="*/ 55 h 58"/>
                  <a:gd name="T60" fmla="*/ 19 w 188"/>
                  <a:gd name="T61" fmla="*/ 57 h 58"/>
                  <a:gd name="T62" fmla="*/ 6 w 188"/>
                  <a:gd name="T63" fmla="*/ 57 h 58"/>
                  <a:gd name="T64" fmla="*/ 0 w 188"/>
                  <a:gd name="T65" fmla="*/ 55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58"/>
                  <a:gd name="T101" fmla="*/ 188 w 188"/>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58">
                    <a:moveTo>
                      <a:pt x="0" y="55"/>
                    </a:moveTo>
                    <a:lnTo>
                      <a:pt x="6" y="55"/>
                    </a:lnTo>
                    <a:lnTo>
                      <a:pt x="11" y="55"/>
                    </a:lnTo>
                    <a:lnTo>
                      <a:pt x="19" y="55"/>
                    </a:lnTo>
                    <a:lnTo>
                      <a:pt x="25" y="55"/>
                    </a:lnTo>
                    <a:lnTo>
                      <a:pt x="31" y="55"/>
                    </a:lnTo>
                    <a:lnTo>
                      <a:pt x="36" y="55"/>
                    </a:lnTo>
                    <a:lnTo>
                      <a:pt x="44" y="52"/>
                    </a:lnTo>
                    <a:lnTo>
                      <a:pt x="50" y="52"/>
                    </a:lnTo>
                    <a:lnTo>
                      <a:pt x="55" y="52"/>
                    </a:lnTo>
                    <a:lnTo>
                      <a:pt x="64" y="50"/>
                    </a:lnTo>
                    <a:lnTo>
                      <a:pt x="68" y="50"/>
                    </a:lnTo>
                    <a:lnTo>
                      <a:pt x="78" y="48"/>
                    </a:lnTo>
                    <a:lnTo>
                      <a:pt x="82" y="48"/>
                    </a:lnTo>
                    <a:lnTo>
                      <a:pt x="88" y="45"/>
                    </a:lnTo>
                    <a:lnTo>
                      <a:pt x="96" y="45"/>
                    </a:lnTo>
                    <a:lnTo>
                      <a:pt x="101" y="42"/>
                    </a:lnTo>
                    <a:lnTo>
                      <a:pt x="107" y="40"/>
                    </a:lnTo>
                    <a:lnTo>
                      <a:pt x="115" y="40"/>
                    </a:lnTo>
                    <a:lnTo>
                      <a:pt x="121" y="37"/>
                    </a:lnTo>
                    <a:lnTo>
                      <a:pt x="127" y="35"/>
                    </a:lnTo>
                    <a:lnTo>
                      <a:pt x="132" y="32"/>
                    </a:lnTo>
                    <a:lnTo>
                      <a:pt x="137" y="30"/>
                    </a:lnTo>
                    <a:lnTo>
                      <a:pt x="143" y="28"/>
                    </a:lnTo>
                    <a:lnTo>
                      <a:pt x="148" y="25"/>
                    </a:lnTo>
                    <a:lnTo>
                      <a:pt x="154" y="23"/>
                    </a:lnTo>
                    <a:lnTo>
                      <a:pt x="160" y="20"/>
                    </a:lnTo>
                    <a:lnTo>
                      <a:pt x="164" y="18"/>
                    </a:lnTo>
                    <a:lnTo>
                      <a:pt x="170" y="12"/>
                    </a:lnTo>
                    <a:lnTo>
                      <a:pt x="173" y="10"/>
                    </a:lnTo>
                    <a:lnTo>
                      <a:pt x="178" y="7"/>
                    </a:lnTo>
                    <a:lnTo>
                      <a:pt x="181" y="3"/>
                    </a:lnTo>
                    <a:lnTo>
                      <a:pt x="187" y="0"/>
                    </a:lnTo>
                    <a:lnTo>
                      <a:pt x="184" y="5"/>
                    </a:lnTo>
                    <a:lnTo>
                      <a:pt x="178" y="7"/>
                    </a:lnTo>
                    <a:lnTo>
                      <a:pt x="176" y="12"/>
                    </a:lnTo>
                    <a:lnTo>
                      <a:pt x="170" y="16"/>
                    </a:lnTo>
                    <a:lnTo>
                      <a:pt x="164" y="18"/>
                    </a:lnTo>
                    <a:lnTo>
                      <a:pt x="160" y="20"/>
                    </a:lnTo>
                    <a:lnTo>
                      <a:pt x="154" y="25"/>
                    </a:lnTo>
                    <a:lnTo>
                      <a:pt x="151" y="28"/>
                    </a:lnTo>
                    <a:lnTo>
                      <a:pt x="146" y="30"/>
                    </a:lnTo>
                    <a:lnTo>
                      <a:pt x="137" y="32"/>
                    </a:lnTo>
                    <a:lnTo>
                      <a:pt x="132" y="35"/>
                    </a:lnTo>
                    <a:lnTo>
                      <a:pt x="127" y="37"/>
                    </a:lnTo>
                    <a:lnTo>
                      <a:pt x="121" y="37"/>
                    </a:lnTo>
                    <a:lnTo>
                      <a:pt x="115" y="40"/>
                    </a:lnTo>
                    <a:lnTo>
                      <a:pt x="107" y="42"/>
                    </a:lnTo>
                    <a:lnTo>
                      <a:pt x="101" y="45"/>
                    </a:lnTo>
                    <a:lnTo>
                      <a:pt x="96" y="45"/>
                    </a:lnTo>
                    <a:lnTo>
                      <a:pt x="88" y="48"/>
                    </a:lnTo>
                    <a:lnTo>
                      <a:pt x="82" y="48"/>
                    </a:lnTo>
                    <a:lnTo>
                      <a:pt x="78" y="50"/>
                    </a:lnTo>
                    <a:lnTo>
                      <a:pt x="68" y="50"/>
                    </a:lnTo>
                    <a:lnTo>
                      <a:pt x="64" y="52"/>
                    </a:lnTo>
                    <a:lnTo>
                      <a:pt x="55" y="52"/>
                    </a:lnTo>
                    <a:lnTo>
                      <a:pt x="50" y="55"/>
                    </a:lnTo>
                    <a:lnTo>
                      <a:pt x="44" y="55"/>
                    </a:lnTo>
                    <a:lnTo>
                      <a:pt x="36" y="55"/>
                    </a:lnTo>
                    <a:lnTo>
                      <a:pt x="31" y="55"/>
                    </a:lnTo>
                    <a:lnTo>
                      <a:pt x="25" y="57"/>
                    </a:lnTo>
                    <a:lnTo>
                      <a:pt x="19" y="57"/>
                    </a:lnTo>
                    <a:lnTo>
                      <a:pt x="11" y="57"/>
                    </a:lnTo>
                    <a:lnTo>
                      <a:pt x="6" y="57"/>
                    </a:lnTo>
                    <a:lnTo>
                      <a:pt x="0" y="57"/>
                    </a:lnTo>
                    <a:lnTo>
                      <a:pt x="0" y="55"/>
                    </a:lnTo>
                  </a:path>
                </a:pathLst>
              </a:custGeom>
              <a:solidFill>
                <a:srgbClr val="000000"/>
              </a:solidFill>
              <a:ln w="12700" cap="rnd">
                <a:solidFill>
                  <a:schemeClr val="tx2"/>
                </a:solidFill>
                <a:round/>
                <a:headEnd/>
                <a:tailEnd/>
              </a:ln>
            </p:spPr>
            <p:txBody>
              <a:bodyPr/>
              <a:lstStyle/>
              <a:p>
                <a:endParaRPr lang="fr-FR"/>
              </a:p>
            </p:txBody>
          </p:sp>
          <p:sp>
            <p:nvSpPr>
              <p:cNvPr id="55436" name="Freeform 212"/>
              <p:cNvSpPr>
                <a:spLocks/>
              </p:cNvSpPr>
              <p:nvPr/>
            </p:nvSpPr>
            <p:spPr bwMode="auto">
              <a:xfrm>
                <a:off x="3635" y="2247"/>
                <a:ext cx="189" cy="58"/>
              </a:xfrm>
              <a:custGeom>
                <a:avLst/>
                <a:gdLst>
                  <a:gd name="T0" fmla="*/ 6 w 187"/>
                  <a:gd name="T1" fmla="*/ 3 h 58"/>
                  <a:gd name="T2" fmla="*/ 14 w 187"/>
                  <a:gd name="T3" fmla="*/ 10 h 58"/>
                  <a:gd name="T4" fmla="*/ 22 w 187"/>
                  <a:gd name="T5" fmla="*/ 18 h 58"/>
                  <a:gd name="T6" fmla="*/ 31 w 187"/>
                  <a:gd name="T7" fmla="*/ 25 h 58"/>
                  <a:gd name="T8" fmla="*/ 41 w 187"/>
                  <a:gd name="T9" fmla="*/ 30 h 58"/>
                  <a:gd name="T10" fmla="*/ 97 w 187"/>
                  <a:gd name="T11" fmla="*/ 35 h 58"/>
                  <a:gd name="T12" fmla="*/ 108 w 187"/>
                  <a:gd name="T13" fmla="*/ 37 h 58"/>
                  <a:gd name="T14" fmla="*/ 118 w 187"/>
                  <a:gd name="T15" fmla="*/ 42 h 58"/>
                  <a:gd name="T16" fmla="*/ 132 w 187"/>
                  <a:gd name="T17" fmla="*/ 45 h 58"/>
                  <a:gd name="T18" fmla="*/ 151 w 187"/>
                  <a:gd name="T19" fmla="*/ 48 h 58"/>
                  <a:gd name="T20" fmla="*/ 179 w 187"/>
                  <a:gd name="T21" fmla="*/ 50 h 58"/>
                  <a:gd name="T22" fmla="*/ 201 w 187"/>
                  <a:gd name="T23" fmla="*/ 52 h 58"/>
                  <a:gd name="T24" fmla="*/ 227 w 187"/>
                  <a:gd name="T25" fmla="*/ 55 h 58"/>
                  <a:gd name="T26" fmla="*/ 243 w 187"/>
                  <a:gd name="T27" fmla="*/ 55 h 58"/>
                  <a:gd name="T28" fmla="*/ 264 w 187"/>
                  <a:gd name="T29" fmla="*/ 55 h 58"/>
                  <a:gd name="T30" fmla="*/ 280 w 187"/>
                  <a:gd name="T31" fmla="*/ 55 h 58"/>
                  <a:gd name="T32" fmla="*/ 288 w 187"/>
                  <a:gd name="T33" fmla="*/ 57 h 58"/>
                  <a:gd name="T34" fmla="*/ 273 w 187"/>
                  <a:gd name="T35" fmla="*/ 57 h 58"/>
                  <a:gd name="T36" fmla="*/ 252 w 187"/>
                  <a:gd name="T37" fmla="*/ 57 h 58"/>
                  <a:gd name="T38" fmla="*/ 235 w 187"/>
                  <a:gd name="T39" fmla="*/ 55 h 58"/>
                  <a:gd name="T40" fmla="*/ 217 w 187"/>
                  <a:gd name="T41" fmla="*/ 55 h 58"/>
                  <a:gd name="T42" fmla="*/ 189 w 187"/>
                  <a:gd name="T43" fmla="*/ 52 h 58"/>
                  <a:gd name="T44" fmla="*/ 163 w 187"/>
                  <a:gd name="T45" fmla="*/ 50 h 58"/>
                  <a:gd name="T46" fmla="*/ 138 w 187"/>
                  <a:gd name="T47" fmla="*/ 48 h 58"/>
                  <a:gd name="T48" fmla="*/ 128 w 187"/>
                  <a:gd name="T49" fmla="*/ 45 h 58"/>
                  <a:gd name="T50" fmla="*/ 114 w 187"/>
                  <a:gd name="T51" fmla="*/ 42 h 58"/>
                  <a:gd name="T52" fmla="*/ 100 w 187"/>
                  <a:gd name="T53" fmla="*/ 37 h 58"/>
                  <a:gd name="T54" fmla="*/ 89 w 187"/>
                  <a:gd name="T55" fmla="*/ 32 h 58"/>
                  <a:gd name="T56" fmla="*/ 35 w 187"/>
                  <a:gd name="T57" fmla="*/ 28 h 58"/>
                  <a:gd name="T58" fmla="*/ 25 w 187"/>
                  <a:gd name="T59" fmla="*/ 23 h 58"/>
                  <a:gd name="T60" fmla="*/ 17 w 187"/>
                  <a:gd name="T61" fmla="*/ 16 h 58"/>
                  <a:gd name="T62" fmla="*/ 8 w 187"/>
                  <a:gd name="T63" fmla="*/ 7 h 58"/>
                  <a:gd name="T64" fmla="*/ 0 w 187"/>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58"/>
                  <a:gd name="T101" fmla="*/ 187 w 187"/>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58">
                    <a:moveTo>
                      <a:pt x="0" y="0"/>
                    </a:moveTo>
                    <a:lnTo>
                      <a:pt x="6" y="3"/>
                    </a:lnTo>
                    <a:lnTo>
                      <a:pt x="8" y="7"/>
                    </a:lnTo>
                    <a:lnTo>
                      <a:pt x="14" y="10"/>
                    </a:lnTo>
                    <a:lnTo>
                      <a:pt x="17" y="16"/>
                    </a:lnTo>
                    <a:lnTo>
                      <a:pt x="22" y="18"/>
                    </a:lnTo>
                    <a:lnTo>
                      <a:pt x="27" y="20"/>
                    </a:lnTo>
                    <a:lnTo>
                      <a:pt x="31" y="25"/>
                    </a:lnTo>
                    <a:lnTo>
                      <a:pt x="35" y="28"/>
                    </a:lnTo>
                    <a:lnTo>
                      <a:pt x="41" y="30"/>
                    </a:lnTo>
                    <a:lnTo>
                      <a:pt x="47" y="32"/>
                    </a:lnTo>
                    <a:lnTo>
                      <a:pt x="55" y="35"/>
                    </a:lnTo>
                    <a:lnTo>
                      <a:pt x="60" y="37"/>
                    </a:lnTo>
                    <a:lnTo>
                      <a:pt x="66" y="37"/>
                    </a:lnTo>
                    <a:lnTo>
                      <a:pt x="72" y="40"/>
                    </a:lnTo>
                    <a:lnTo>
                      <a:pt x="76" y="42"/>
                    </a:lnTo>
                    <a:lnTo>
                      <a:pt x="86" y="42"/>
                    </a:lnTo>
                    <a:lnTo>
                      <a:pt x="90" y="45"/>
                    </a:lnTo>
                    <a:lnTo>
                      <a:pt x="96" y="48"/>
                    </a:lnTo>
                    <a:lnTo>
                      <a:pt x="104" y="48"/>
                    </a:lnTo>
                    <a:lnTo>
                      <a:pt x="110" y="50"/>
                    </a:lnTo>
                    <a:lnTo>
                      <a:pt x="118" y="50"/>
                    </a:lnTo>
                    <a:lnTo>
                      <a:pt x="123" y="52"/>
                    </a:lnTo>
                    <a:lnTo>
                      <a:pt x="129" y="52"/>
                    </a:lnTo>
                    <a:lnTo>
                      <a:pt x="137" y="52"/>
                    </a:lnTo>
                    <a:lnTo>
                      <a:pt x="143" y="55"/>
                    </a:lnTo>
                    <a:lnTo>
                      <a:pt x="151" y="55"/>
                    </a:lnTo>
                    <a:lnTo>
                      <a:pt x="156" y="55"/>
                    </a:lnTo>
                    <a:lnTo>
                      <a:pt x="162" y="55"/>
                    </a:lnTo>
                    <a:lnTo>
                      <a:pt x="170" y="55"/>
                    </a:lnTo>
                    <a:lnTo>
                      <a:pt x="176" y="55"/>
                    </a:lnTo>
                    <a:lnTo>
                      <a:pt x="181" y="55"/>
                    </a:lnTo>
                    <a:lnTo>
                      <a:pt x="186" y="55"/>
                    </a:lnTo>
                    <a:lnTo>
                      <a:pt x="186" y="57"/>
                    </a:lnTo>
                    <a:lnTo>
                      <a:pt x="181" y="57"/>
                    </a:lnTo>
                    <a:lnTo>
                      <a:pt x="176" y="57"/>
                    </a:lnTo>
                    <a:lnTo>
                      <a:pt x="170" y="57"/>
                    </a:lnTo>
                    <a:lnTo>
                      <a:pt x="162" y="57"/>
                    </a:lnTo>
                    <a:lnTo>
                      <a:pt x="156" y="57"/>
                    </a:lnTo>
                    <a:lnTo>
                      <a:pt x="151" y="55"/>
                    </a:lnTo>
                    <a:lnTo>
                      <a:pt x="143" y="55"/>
                    </a:lnTo>
                    <a:lnTo>
                      <a:pt x="137" y="55"/>
                    </a:lnTo>
                    <a:lnTo>
                      <a:pt x="129" y="55"/>
                    </a:lnTo>
                    <a:lnTo>
                      <a:pt x="123" y="52"/>
                    </a:lnTo>
                    <a:lnTo>
                      <a:pt x="118" y="52"/>
                    </a:lnTo>
                    <a:lnTo>
                      <a:pt x="110" y="50"/>
                    </a:lnTo>
                    <a:lnTo>
                      <a:pt x="104" y="50"/>
                    </a:lnTo>
                    <a:lnTo>
                      <a:pt x="96" y="48"/>
                    </a:lnTo>
                    <a:lnTo>
                      <a:pt x="90" y="48"/>
                    </a:lnTo>
                    <a:lnTo>
                      <a:pt x="86" y="45"/>
                    </a:lnTo>
                    <a:lnTo>
                      <a:pt x="76" y="42"/>
                    </a:lnTo>
                    <a:lnTo>
                      <a:pt x="72" y="42"/>
                    </a:lnTo>
                    <a:lnTo>
                      <a:pt x="66" y="40"/>
                    </a:lnTo>
                    <a:lnTo>
                      <a:pt x="58" y="37"/>
                    </a:lnTo>
                    <a:lnTo>
                      <a:pt x="52" y="35"/>
                    </a:lnTo>
                    <a:lnTo>
                      <a:pt x="47" y="32"/>
                    </a:lnTo>
                    <a:lnTo>
                      <a:pt x="41" y="30"/>
                    </a:lnTo>
                    <a:lnTo>
                      <a:pt x="35" y="28"/>
                    </a:lnTo>
                    <a:lnTo>
                      <a:pt x="31" y="25"/>
                    </a:lnTo>
                    <a:lnTo>
                      <a:pt x="25" y="23"/>
                    </a:lnTo>
                    <a:lnTo>
                      <a:pt x="22" y="20"/>
                    </a:lnTo>
                    <a:lnTo>
                      <a:pt x="17" y="16"/>
                    </a:lnTo>
                    <a:lnTo>
                      <a:pt x="11" y="12"/>
                    </a:lnTo>
                    <a:lnTo>
                      <a:pt x="8" y="7"/>
                    </a:lnTo>
                    <a:lnTo>
                      <a:pt x="2" y="5"/>
                    </a:lnTo>
                    <a:lnTo>
                      <a:pt x="0" y="0"/>
                    </a:lnTo>
                  </a:path>
                </a:pathLst>
              </a:custGeom>
              <a:solidFill>
                <a:srgbClr val="000000"/>
              </a:solidFill>
              <a:ln w="12700" cap="rnd">
                <a:solidFill>
                  <a:schemeClr val="tx2"/>
                </a:solidFill>
                <a:round/>
                <a:headEnd/>
                <a:tailEnd/>
              </a:ln>
            </p:spPr>
            <p:txBody>
              <a:bodyPr/>
              <a:lstStyle/>
              <a:p>
                <a:endParaRPr lang="fr-FR"/>
              </a:p>
            </p:txBody>
          </p:sp>
          <p:sp>
            <p:nvSpPr>
              <p:cNvPr id="55437" name="Freeform 213"/>
              <p:cNvSpPr>
                <a:spLocks/>
              </p:cNvSpPr>
              <p:nvPr/>
            </p:nvSpPr>
            <p:spPr bwMode="auto">
              <a:xfrm>
                <a:off x="3824" y="2304"/>
                <a:ext cx="0" cy="8"/>
              </a:xfrm>
              <a:custGeom>
                <a:avLst/>
                <a:gdLst>
                  <a:gd name="T0" fmla="*/ 0 w 1"/>
                  <a:gd name="T1" fmla="*/ 7 h 8"/>
                  <a:gd name="T2" fmla="*/ 0 w 1"/>
                  <a:gd name="T3" fmla="*/ 7 h 8"/>
                  <a:gd name="T4" fmla="*/ 0 w 1"/>
                  <a:gd name="T5" fmla="*/ 0 h 8"/>
                  <a:gd name="T6" fmla="*/ 0 w 1"/>
                  <a:gd name="T7" fmla="*/ 7 h 8"/>
                  <a:gd name="T8" fmla="*/ 0 60000 65536"/>
                  <a:gd name="T9" fmla="*/ 0 60000 65536"/>
                  <a:gd name="T10" fmla="*/ 0 60000 65536"/>
                  <a:gd name="T11" fmla="*/ 0 60000 65536"/>
                  <a:gd name="T12" fmla="*/ 0 w 1"/>
                  <a:gd name="T13" fmla="*/ 0 h 8"/>
                  <a:gd name="T14" fmla="*/ 0 w 1"/>
                  <a:gd name="T15" fmla="*/ 8 h 8"/>
                </a:gdLst>
                <a:ahLst/>
                <a:cxnLst>
                  <a:cxn ang="T8">
                    <a:pos x="T0" y="T1"/>
                  </a:cxn>
                  <a:cxn ang="T9">
                    <a:pos x="T2" y="T3"/>
                  </a:cxn>
                  <a:cxn ang="T10">
                    <a:pos x="T4" y="T5"/>
                  </a:cxn>
                  <a:cxn ang="T11">
                    <a:pos x="T6" y="T7"/>
                  </a:cxn>
                </a:cxnLst>
                <a:rect l="T12" t="T13" r="T14" b="T15"/>
                <a:pathLst>
                  <a:path w="1" h="8">
                    <a:moveTo>
                      <a:pt x="0" y="7"/>
                    </a:moveTo>
                    <a:lnTo>
                      <a:pt x="0" y="7"/>
                    </a:lnTo>
                    <a:lnTo>
                      <a:pt x="0" y="0"/>
                    </a:lnTo>
                    <a:lnTo>
                      <a:pt x="0" y="7"/>
                    </a:lnTo>
                  </a:path>
                </a:pathLst>
              </a:custGeom>
              <a:solidFill>
                <a:srgbClr val="000000"/>
              </a:solidFill>
              <a:ln w="12700" cap="rnd">
                <a:solidFill>
                  <a:schemeClr val="tx2"/>
                </a:solidFill>
                <a:round/>
                <a:headEnd/>
                <a:tailEnd/>
              </a:ln>
            </p:spPr>
            <p:txBody>
              <a:bodyPr/>
              <a:lstStyle/>
              <a:p>
                <a:endParaRPr lang="fr-FR"/>
              </a:p>
            </p:txBody>
          </p:sp>
        </p:grpSp>
      </p:grpSp>
      <p:sp>
        <p:nvSpPr>
          <p:cNvPr id="55308" name="ZoneTexte 226"/>
          <p:cNvSpPr txBox="1">
            <a:spLocks noChangeArrowheads="1"/>
          </p:cNvSpPr>
          <p:nvPr/>
        </p:nvSpPr>
        <p:spPr bwMode="auto">
          <a:xfrm>
            <a:off x="355600" y="1282700"/>
            <a:ext cx="315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FR">
                <a:solidFill>
                  <a:srgbClr val="000090"/>
                </a:solidFill>
                <a:latin typeface="Arial Narrow" charset="0"/>
              </a:rPr>
              <a:t>Epidémiologie bactérienne </a:t>
            </a:r>
          </a:p>
        </p:txBody>
      </p:sp>
      <p:sp>
        <p:nvSpPr>
          <p:cNvPr id="55309" name="Espace réservé du numéro de diapositive 219"/>
          <p:cNvSpPr>
            <a:spLocks noGrp="1"/>
          </p:cNvSpPr>
          <p:nvPr>
            <p:ph type="sldNum" sz="quarter" idx="10"/>
          </p:nvPr>
        </p:nvSpPr>
        <p:spPr bwMode="auto">
          <a:xfrm>
            <a:off x="3540125" y="64928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4DBFC00-9C0C-F241-97BA-A083B1B262C9}" type="slidenum">
              <a:rPr lang="fr-FR" sz="1600" b="0">
                <a:cs typeface="Arial" charset="0"/>
              </a:rPr>
              <a:pPr eaLnBrk="1" hangingPunct="1"/>
              <a:t>20</a:t>
            </a:fld>
            <a:endParaRPr lang="fr-FR" sz="1600" b="0">
              <a:cs typeface="Arial" charset="0"/>
            </a:endParaRPr>
          </a:p>
        </p:txBody>
      </p:sp>
    </p:spTree>
    <p:extLst>
      <p:ext uri="{BB962C8B-B14F-4D97-AF65-F5344CB8AC3E}">
        <p14:creationId xmlns:p14="http://schemas.microsoft.com/office/powerpoint/2010/main" val="15133810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ctrTitle"/>
          </p:nvPr>
        </p:nvSpPr>
        <p:spPr>
          <a:xfrm>
            <a:off x="685800" y="649288"/>
            <a:ext cx="7772400" cy="1470025"/>
          </a:xfrm>
        </p:spPr>
        <p:txBody>
          <a:bodyPr/>
          <a:lstStyle/>
          <a:p>
            <a:r>
              <a:rPr lang="fr-FR" sz="6600">
                <a:latin typeface="Arial Narrow" charset="0"/>
                <a:ea typeface="MS PGothic" charset="0"/>
                <a:cs typeface="MS PGothic" charset="0"/>
              </a:rPr>
              <a:t>Question 3</a:t>
            </a:r>
          </a:p>
        </p:txBody>
      </p:sp>
      <p:sp>
        <p:nvSpPr>
          <p:cNvPr id="56322" name="Sous-titre 2"/>
          <p:cNvSpPr>
            <a:spLocks noGrp="1"/>
          </p:cNvSpPr>
          <p:nvPr>
            <p:ph type="subTitle" idx="1"/>
          </p:nvPr>
        </p:nvSpPr>
        <p:spPr>
          <a:xfrm>
            <a:off x="752475" y="2749550"/>
            <a:ext cx="8137525" cy="1752600"/>
          </a:xfrm>
        </p:spPr>
        <p:txBody>
          <a:bodyPr/>
          <a:lstStyle/>
          <a:p>
            <a:r>
              <a:rPr lang="fr-FR" sz="4400">
                <a:solidFill>
                  <a:srgbClr val="000090"/>
                </a:solidFill>
                <a:latin typeface="Arial Narrow" charset="0"/>
                <a:ea typeface="MS PGothic" charset="0"/>
                <a:cs typeface="MS PGothic" charset="0"/>
              </a:rPr>
              <a:t>C</a:t>
            </a:r>
            <a:r>
              <a:rPr lang="ja-JP" altLang="fr-FR" sz="4400">
                <a:solidFill>
                  <a:srgbClr val="000090"/>
                </a:solidFill>
                <a:latin typeface="Arial Narrow" charset="0"/>
                <a:ea typeface="MS PGothic" charset="0"/>
                <a:cs typeface="MS PGothic" charset="0"/>
              </a:rPr>
              <a:t>’</a:t>
            </a:r>
            <a:r>
              <a:rPr lang="fr-FR" altLang="ja-JP" sz="4400">
                <a:solidFill>
                  <a:srgbClr val="000090"/>
                </a:solidFill>
                <a:latin typeface="Arial Narrow" charset="0"/>
                <a:ea typeface="MS PGothic" charset="0"/>
                <a:cs typeface="MS PGothic" charset="0"/>
              </a:rPr>
              <a:t>est l</a:t>
            </a:r>
            <a:r>
              <a:rPr lang="ja-JP" altLang="fr-FR" sz="4400">
                <a:solidFill>
                  <a:srgbClr val="000090"/>
                </a:solidFill>
                <a:latin typeface="Arial Narrow" charset="0"/>
                <a:ea typeface="MS PGothic" charset="0"/>
                <a:cs typeface="MS PGothic" charset="0"/>
              </a:rPr>
              <a:t>’</a:t>
            </a:r>
            <a:r>
              <a:rPr lang="fr-FR" altLang="ja-JP" sz="4400">
                <a:solidFill>
                  <a:srgbClr val="000090"/>
                </a:solidFill>
                <a:latin typeface="Arial Narrow" charset="0"/>
                <a:ea typeface="MS PGothic" charset="0"/>
                <a:cs typeface="MS PGothic" charset="0"/>
              </a:rPr>
              <a:t>amoxicilline 80 à 100 mg/k</a:t>
            </a:r>
            <a:endParaRPr lang="fr-FR" sz="4400">
              <a:solidFill>
                <a:srgbClr val="000090"/>
              </a:solidFill>
              <a:latin typeface="Arial Narrow" charset="0"/>
              <a:ea typeface="MS PGothic" charset="0"/>
              <a:cs typeface="MS PGothic" charset="0"/>
            </a:endParaRPr>
          </a:p>
        </p:txBody>
      </p:sp>
      <p:sp>
        <p:nvSpPr>
          <p:cNvPr id="56323" name="Espace réservé du numéro de diapositive 3"/>
          <p:cNvSpPr>
            <a:spLocks noGrp="1"/>
          </p:cNvSpPr>
          <p:nvPr>
            <p:ph type="sldNum" sz="quarter" idx="10"/>
          </p:nvPr>
        </p:nvSpPr>
        <p:spPr bwMode="auto">
          <a:xfrm>
            <a:off x="3540125" y="64563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473BDF6-5195-D346-80F3-2110593AB3B7}" type="slidenum">
              <a:rPr lang="fr-FR" sz="1600" b="0">
                <a:latin typeface="Arial Narrow" charset="0"/>
                <a:cs typeface="Arial" charset="0"/>
              </a:rPr>
              <a:pPr eaLnBrk="1" hangingPunct="1"/>
              <a:t>21</a:t>
            </a:fld>
            <a:endParaRPr lang="fr-FR" sz="1600" b="0">
              <a:latin typeface="Arial Narrow" charset="0"/>
              <a:cs typeface="Arial" charset="0"/>
            </a:endParaRPr>
          </a:p>
        </p:txBody>
      </p:sp>
    </p:spTree>
    <p:extLst>
      <p:ext uri="{BB962C8B-B14F-4D97-AF65-F5344CB8AC3E}">
        <p14:creationId xmlns:p14="http://schemas.microsoft.com/office/powerpoint/2010/main" val="1897434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ctrTitle"/>
          </p:nvPr>
        </p:nvSpPr>
        <p:spPr>
          <a:xfrm>
            <a:off x="474663" y="969963"/>
            <a:ext cx="7772400" cy="1470025"/>
          </a:xfrm>
        </p:spPr>
        <p:txBody>
          <a:bodyPr/>
          <a:lstStyle/>
          <a:p>
            <a:r>
              <a:rPr lang="fr-FR" sz="6600">
                <a:latin typeface="Arial Narrow" charset="0"/>
                <a:ea typeface="MS PGothic" charset="0"/>
                <a:cs typeface="MS PGothic" charset="0"/>
              </a:rPr>
              <a:t>Question 4</a:t>
            </a:r>
          </a:p>
        </p:txBody>
      </p:sp>
      <p:sp>
        <p:nvSpPr>
          <p:cNvPr id="57346" name="Sous-titre 2"/>
          <p:cNvSpPr>
            <a:spLocks noGrp="1"/>
          </p:cNvSpPr>
          <p:nvPr>
            <p:ph type="subTitle" idx="1"/>
          </p:nvPr>
        </p:nvSpPr>
        <p:spPr>
          <a:xfrm>
            <a:off x="1371600" y="2862263"/>
            <a:ext cx="6400800" cy="1752600"/>
          </a:xfrm>
        </p:spPr>
        <p:txBody>
          <a:bodyPr/>
          <a:lstStyle/>
          <a:p>
            <a:r>
              <a:rPr lang="fr-FR" sz="4400">
                <a:solidFill>
                  <a:srgbClr val="000090"/>
                </a:solidFill>
                <a:latin typeface="Arial Narrow" charset="0"/>
                <a:ea typeface="MS PGothic" charset="0"/>
                <a:cs typeface="MS PGothic" charset="0"/>
              </a:rPr>
              <a:t>Combien de Prises par jour</a:t>
            </a:r>
          </a:p>
          <a:p>
            <a:r>
              <a:rPr lang="fr-FR" sz="4400">
                <a:solidFill>
                  <a:srgbClr val="000090"/>
                </a:solidFill>
                <a:latin typeface="Arial Narrow" charset="0"/>
                <a:ea typeface="MS PGothic" charset="0"/>
                <a:cs typeface="MS PGothic" charset="0"/>
              </a:rPr>
              <a:t>3 ou 2 ?</a:t>
            </a:r>
          </a:p>
        </p:txBody>
      </p:sp>
      <p:sp>
        <p:nvSpPr>
          <p:cNvPr id="57347" name="Espace réservé du numéro de diapositive 3"/>
          <p:cNvSpPr>
            <a:spLocks noGrp="1"/>
          </p:cNvSpPr>
          <p:nvPr>
            <p:ph type="sldNum" sz="quarter" idx="10"/>
          </p:nvPr>
        </p:nvSpPr>
        <p:spPr bwMode="auto">
          <a:xfrm>
            <a:off x="3540125" y="64738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2D472BC-EF44-7F4E-AD3E-5AF0089ABEDB}" type="slidenum">
              <a:rPr lang="fr-FR" sz="1600" b="0">
                <a:latin typeface="Arial Narrow" charset="0"/>
                <a:cs typeface="Arial" charset="0"/>
              </a:rPr>
              <a:pPr eaLnBrk="1" hangingPunct="1"/>
              <a:t>22</a:t>
            </a:fld>
            <a:endParaRPr lang="fr-FR" sz="1600" b="0">
              <a:latin typeface="Arial Narrow" charset="0"/>
              <a:cs typeface="Arial" charset="0"/>
            </a:endParaRPr>
          </a:p>
        </p:txBody>
      </p:sp>
    </p:spTree>
    <p:extLst>
      <p:ext uri="{BB962C8B-B14F-4D97-AF65-F5344CB8AC3E}">
        <p14:creationId xmlns:p14="http://schemas.microsoft.com/office/powerpoint/2010/main" val="468779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xfrm>
            <a:off x="282575" y="517834"/>
            <a:ext cx="8578850" cy="871538"/>
          </a:xfrm>
        </p:spPr>
        <p:txBody>
          <a:bodyPr/>
          <a:lstStyle/>
          <a:p>
            <a:pPr eaLnBrk="1" hangingPunct="1"/>
            <a:r>
              <a:rPr lang="fr-FR" dirty="0">
                <a:latin typeface="Arial Narrow" charset="0"/>
                <a:ea typeface="MS PGothic" charset="0"/>
                <a:cs typeface="MS PGothic" charset="0"/>
              </a:rPr>
              <a:t>Résultats </a:t>
            </a:r>
            <a:br>
              <a:rPr lang="fr-FR" dirty="0">
                <a:latin typeface="Arial Narrow" charset="0"/>
                <a:ea typeface="MS PGothic" charset="0"/>
                <a:cs typeface="MS PGothic" charset="0"/>
              </a:rPr>
            </a:br>
            <a:r>
              <a:rPr lang="fr-FR" dirty="0">
                <a:latin typeface="Arial Narrow" charset="0"/>
                <a:ea typeface="MS PGothic" charset="0"/>
                <a:cs typeface="MS PGothic" charset="0"/>
              </a:rPr>
              <a:t>Horaires des </a:t>
            </a:r>
            <a:r>
              <a:rPr lang="fr-FR" dirty="0" smtClean="0">
                <a:latin typeface="Arial Narrow" charset="0"/>
                <a:ea typeface="MS PGothic" charset="0"/>
                <a:cs typeface="MS PGothic" charset="0"/>
              </a:rPr>
              <a:t>Prises </a:t>
            </a:r>
            <a:r>
              <a:rPr lang="fr-FR" dirty="0">
                <a:latin typeface="Arial Narrow" charset="0"/>
                <a:ea typeface="MS PGothic" charset="0"/>
                <a:cs typeface="MS PGothic" charset="0"/>
              </a:rPr>
              <a:t>des </a:t>
            </a:r>
            <a:r>
              <a:rPr lang="fr-FR" sz="4000" dirty="0" smtClean="0">
                <a:latin typeface="Arial Narrow" charset="0"/>
                <a:ea typeface="MS PGothic" charset="0"/>
                <a:cs typeface="MS PGothic" charset="0"/>
              </a:rPr>
              <a:t>Antibiotiques</a:t>
            </a:r>
            <a:endParaRPr lang="fr-FR" sz="4000" dirty="0">
              <a:latin typeface="Arial Narrow" charset="0"/>
              <a:ea typeface="MS PGothic" charset="0"/>
              <a:cs typeface="MS PGothic" charset="0"/>
            </a:endParaRPr>
          </a:p>
        </p:txBody>
      </p:sp>
      <p:pic>
        <p:nvPicPr>
          <p:cNvPr id="61442"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17650"/>
            <a:ext cx="8820150" cy="4076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443" name="Rectangle 1"/>
          <p:cNvSpPr>
            <a:spLocks noChangeArrowheads="1"/>
          </p:cNvSpPr>
          <p:nvPr/>
        </p:nvSpPr>
        <p:spPr bwMode="auto">
          <a:xfrm>
            <a:off x="107950" y="5757863"/>
            <a:ext cx="871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i="1">
                <a:solidFill>
                  <a:srgbClr val="000090"/>
                </a:solidFill>
                <a:latin typeface="Arial Narrow" charset="0"/>
              </a:rPr>
              <a:t>Acceptabilité, compliance et rythme d</a:t>
            </a:r>
            <a:r>
              <a:rPr lang="ja-JP" altLang="fr-FR" i="1">
                <a:solidFill>
                  <a:srgbClr val="000090"/>
                </a:solidFill>
                <a:latin typeface="Arial Narrow" charset="0"/>
              </a:rPr>
              <a:t>’</a:t>
            </a:r>
            <a:r>
              <a:rPr lang="fr-FR" altLang="ja-JP" i="1">
                <a:solidFill>
                  <a:srgbClr val="000090"/>
                </a:solidFill>
                <a:latin typeface="Arial Narrow" charset="0"/>
              </a:rPr>
              <a:t>administration des antibiotiques</a:t>
            </a:r>
          </a:p>
          <a:p>
            <a:pPr lvl="2" algn="ctr"/>
            <a:r>
              <a:rPr lang="fr-FR" i="1">
                <a:solidFill>
                  <a:srgbClr val="000090"/>
                </a:solidFill>
                <a:latin typeface="Arial Narrow" charset="0"/>
              </a:rPr>
              <a:t>					Archives de Pédiatrie 2011;18:611-616</a:t>
            </a:r>
          </a:p>
        </p:txBody>
      </p:sp>
      <p:sp>
        <p:nvSpPr>
          <p:cNvPr id="61444" name="Espace réservé du numéro de diapositive 4"/>
          <p:cNvSpPr>
            <a:spLocks noGrp="1"/>
          </p:cNvSpPr>
          <p:nvPr>
            <p:ph type="sldNum" sz="quarter" idx="10"/>
          </p:nvPr>
        </p:nvSpPr>
        <p:spPr bwMode="auto">
          <a:xfrm>
            <a:off x="3540125" y="651033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4ABA0E5-8DA9-C349-AE9C-E4C89E5F2100}" type="slidenum">
              <a:rPr lang="fr-FR" sz="1600" b="0">
                <a:cs typeface="Arial" charset="0"/>
              </a:rPr>
              <a:pPr eaLnBrk="1" hangingPunct="1"/>
              <a:t>23</a:t>
            </a:fld>
            <a:endParaRPr lang="fr-FR" sz="1600" b="0">
              <a:cs typeface="Arial" charset="0"/>
            </a:endParaRPr>
          </a:p>
        </p:txBody>
      </p:sp>
    </p:spTree>
    <p:extLst>
      <p:ext uri="{BB962C8B-B14F-4D97-AF65-F5344CB8AC3E}">
        <p14:creationId xmlns:p14="http://schemas.microsoft.com/office/powerpoint/2010/main" val="6418171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Grp="1" noChangeArrowheads="1"/>
          </p:cNvSpPr>
          <p:nvPr>
            <p:ph type="title" idx="4294967295"/>
          </p:nvPr>
        </p:nvSpPr>
        <p:spPr>
          <a:xfrm>
            <a:off x="315939" y="684957"/>
            <a:ext cx="7543800" cy="1524000"/>
          </a:xfrm>
        </p:spPr>
        <p:txBody>
          <a:bodyPr/>
          <a:lstStyle/>
          <a:p>
            <a:pPr eaLnBrk="1" hangingPunct="1"/>
            <a:r>
              <a:rPr lang="en-US" sz="3200" dirty="0" err="1">
                <a:latin typeface="Arial Narrow" charset="0"/>
                <a:ea typeface="MS PGothic" charset="0"/>
                <a:cs typeface="MS PGothic" charset="0"/>
              </a:rPr>
              <a:t>Définitions</a:t>
            </a:r>
            <a:r>
              <a:rPr lang="en-US" sz="3200" dirty="0">
                <a:latin typeface="Arial Narrow" charset="0"/>
                <a:ea typeface="MS PGothic" charset="0"/>
                <a:cs typeface="MS PGothic" charset="0"/>
              </a:rPr>
              <a:t> des </a:t>
            </a:r>
            <a:r>
              <a:rPr lang="en-US" sz="3200" dirty="0" err="1">
                <a:latin typeface="Arial Narrow" charset="0"/>
                <a:ea typeface="MS PGothic" charset="0"/>
                <a:cs typeface="MS PGothic" charset="0"/>
              </a:rPr>
              <a:t>paramètres</a:t>
            </a:r>
            <a:r>
              <a:rPr lang="en-US" sz="3200" dirty="0">
                <a:latin typeface="Arial Narrow" charset="0"/>
                <a:ea typeface="MS PGothic" charset="0"/>
                <a:cs typeface="MS PGothic" charset="0"/>
              </a:rPr>
              <a:t> </a:t>
            </a:r>
            <a:r>
              <a:rPr lang="en-US" sz="3200" dirty="0" err="1">
                <a:latin typeface="Arial Narrow" charset="0"/>
                <a:ea typeface="MS PGothic" charset="0"/>
                <a:cs typeface="MS PGothic" charset="0"/>
              </a:rPr>
              <a:t>pharmacocinétiques</a:t>
            </a:r>
            <a:r>
              <a:rPr lang="en-US" sz="3200" dirty="0">
                <a:latin typeface="Arial Narrow" charset="0"/>
                <a:ea typeface="MS PGothic" charset="0"/>
                <a:cs typeface="MS PGothic" charset="0"/>
              </a:rPr>
              <a:t> / </a:t>
            </a:r>
            <a:r>
              <a:rPr lang="en-US" sz="3200" dirty="0" err="1">
                <a:latin typeface="Arial Narrow" charset="0"/>
                <a:ea typeface="MS PGothic" charset="0"/>
                <a:cs typeface="MS PGothic" charset="0"/>
              </a:rPr>
              <a:t>Pharmacodynamiques</a:t>
            </a:r>
            <a:r>
              <a:rPr lang="en-US" sz="3200" dirty="0">
                <a:latin typeface="Arial Narrow" charset="0"/>
                <a:ea typeface="MS PGothic" charset="0"/>
                <a:cs typeface="MS PGothic" charset="0"/>
              </a:rPr>
              <a:t> </a:t>
            </a:r>
            <a:br>
              <a:rPr lang="en-US" sz="3200" dirty="0">
                <a:latin typeface="Arial Narrow" charset="0"/>
                <a:ea typeface="MS PGothic" charset="0"/>
                <a:cs typeface="MS PGothic" charset="0"/>
              </a:rPr>
            </a:br>
            <a:r>
              <a:rPr lang="en-US" sz="3200" dirty="0">
                <a:latin typeface="Arial Narrow" charset="0"/>
                <a:ea typeface="MS PGothic" charset="0"/>
                <a:cs typeface="MS PGothic" charset="0"/>
              </a:rPr>
              <a:t>Pic/CMI - Temps&gt;CMI - ASC</a:t>
            </a:r>
            <a:r>
              <a:rPr lang="en-US" sz="1800" dirty="0">
                <a:latin typeface="Arial Narrow" charset="0"/>
                <a:ea typeface="MS PGothic" charset="0"/>
                <a:cs typeface="MS PGothic" charset="0"/>
              </a:rPr>
              <a:t>0-24</a:t>
            </a:r>
            <a:r>
              <a:rPr lang="en-US" sz="3200" dirty="0">
                <a:latin typeface="Arial Narrow" charset="0"/>
                <a:ea typeface="MS PGothic" charset="0"/>
                <a:cs typeface="MS PGothic" charset="0"/>
              </a:rPr>
              <a:t>/CMI</a:t>
            </a:r>
            <a:br>
              <a:rPr lang="en-US" sz="3200" dirty="0">
                <a:latin typeface="Arial Narrow" charset="0"/>
                <a:ea typeface="MS PGothic" charset="0"/>
                <a:cs typeface="MS PGothic" charset="0"/>
              </a:rPr>
            </a:br>
            <a:endParaRPr lang="en-US" sz="3200" dirty="0">
              <a:latin typeface="Arial Narrow" charset="0"/>
              <a:ea typeface="MS PGothic" charset="0"/>
              <a:cs typeface="MS PGothic" charset="0"/>
            </a:endParaRPr>
          </a:p>
        </p:txBody>
      </p:sp>
      <p:sp>
        <p:nvSpPr>
          <p:cNvPr id="62466" name="Rectangle 7"/>
          <p:cNvSpPr>
            <a:spLocks noChangeArrowheads="1"/>
          </p:cNvSpPr>
          <p:nvPr/>
        </p:nvSpPr>
        <p:spPr bwMode="auto">
          <a:xfrm>
            <a:off x="1339850" y="5838825"/>
            <a:ext cx="825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i="1" u="sng">
                <a:solidFill>
                  <a:srgbClr val="000090"/>
                </a:solidFill>
                <a:latin typeface="Arial Narrow" charset="0"/>
              </a:rPr>
              <a:t>C</a:t>
            </a:r>
            <a:r>
              <a:rPr lang="ja-JP" altLang="fr-FR" sz="2000" i="1" u="sng">
                <a:solidFill>
                  <a:srgbClr val="000090"/>
                </a:solidFill>
                <a:latin typeface="Arial Narrow" charset="0"/>
              </a:rPr>
              <a:t>’</a:t>
            </a:r>
            <a:r>
              <a:rPr lang="fr-FR" altLang="ja-JP" sz="2000" i="1" u="sng">
                <a:solidFill>
                  <a:srgbClr val="000090"/>
                </a:solidFill>
                <a:latin typeface="Arial Narrow" charset="0"/>
              </a:rPr>
              <a:t>est la C° libre d</a:t>
            </a:r>
            <a:r>
              <a:rPr lang="ja-JP" altLang="fr-FR" sz="2000" i="1" u="sng">
                <a:solidFill>
                  <a:srgbClr val="000090"/>
                </a:solidFill>
                <a:latin typeface="Arial Narrow" charset="0"/>
              </a:rPr>
              <a:t>’</a:t>
            </a:r>
            <a:r>
              <a:rPr lang="fr-FR" altLang="ja-JP" sz="2000" i="1" u="sng">
                <a:solidFill>
                  <a:srgbClr val="000090"/>
                </a:solidFill>
                <a:latin typeface="Arial Narrow" charset="0"/>
              </a:rPr>
              <a:t>antibiotiques qui est le mieux corrélée avec l</a:t>
            </a:r>
            <a:r>
              <a:rPr lang="ja-JP" altLang="fr-FR" sz="2000" i="1" u="sng">
                <a:solidFill>
                  <a:srgbClr val="000090"/>
                </a:solidFill>
                <a:latin typeface="Arial Narrow" charset="0"/>
              </a:rPr>
              <a:t>’</a:t>
            </a:r>
            <a:r>
              <a:rPr lang="fr-FR" altLang="ja-JP" sz="2000" i="1" u="sng">
                <a:solidFill>
                  <a:srgbClr val="000090"/>
                </a:solidFill>
                <a:latin typeface="Arial Narrow" charset="0"/>
              </a:rPr>
              <a:t>efficacité</a:t>
            </a:r>
            <a:endParaRPr lang="fr-FR" sz="2000" i="1" u="sng">
              <a:solidFill>
                <a:srgbClr val="000090"/>
              </a:solidFill>
              <a:latin typeface="Arial Narrow" charset="0"/>
            </a:endParaRPr>
          </a:p>
        </p:txBody>
      </p:sp>
      <p:sp>
        <p:nvSpPr>
          <p:cNvPr id="62467" name="Rectangle 8"/>
          <p:cNvSpPr>
            <a:spLocks noChangeArrowheads="1"/>
          </p:cNvSpPr>
          <p:nvPr/>
        </p:nvSpPr>
        <p:spPr bwMode="auto">
          <a:xfrm>
            <a:off x="4797425" y="2522538"/>
            <a:ext cx="46037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Arial" charset="0"/>
              <a:buChar char="–"/>
            </a:pPr>
            <a:r>
              <a:rPr lang="fr-FR" sz="2000" i="1">
                <a:solidFill>
                  <a:srgbClr val="000090"/>
                </a:solidFill>
                <a:latin typeface="Arial Narrow" charset="0"/>
              </a:rPr>
              <a:t>Temps &gt; CMI </a:t>
            </a:r>
            <a:r>
              <a:rPr lang="fr-FR" sz="2000">
                <a:solidFill>
                  <a:srgbClr val="000090"/>
                </a:solidFill>
                <a:latin typeface="Arial Narrow" charset="0"/>
              </a:rPr>
              <a:t>= Durée pdt laquelle </a:t>
            </a:r>
          </a:p>
          <a:p>
            <a:pPr lvl="1"/>
            <a:r>
              <a:rPr lang="fr-FR" sz="2000">
                <a:solidFill>
                  <a:srgbClr val="000090"/>
                </a:solidFill>
                <a:latin typeface="Arial Narrow" charset="0"/>
              </a:rPr>
              <a:t>  la C° d</a:t>
            </a:r>
            <a:r>
              <a:rPr lang="ja-JP" altLang="fr-FR" sz="2000">
                <a:solidFill>
                  <a:srgbClr val="000090"/>
                </a:solidFill>
                <a:latin typeface="Arial Narrow" charset="0"/>
              </a:rPr>
              <a:t>’</a:t>
            </a:r>
            <a:r>
              <a:rPr lang="fr-FR" altLang="ja-JP" sz="2000">
                <a:solidFill>
                  <a:srgbClr val="000090"/>
                </a:solidFill>
                <a:latin typeface="Arial Narrow" charset="0"/>
              </a:rPr>
              <a:t>antibio est au dessus de la CMI </a:t>
            </a:r>
          </a:p>
          <a:p>
            <a:pPr lvl="1">
              <a:buFontTx/>
              <a:buChar char="-"/>
            </a:pPr>
            <a:r>
              <a:rPr lang="fr-FR" sz="2000" i="1">
                <a:solidFill>
                  <a:srgbClr val="000090"/>
                </a:solidFill>
                <a:latin typeface="Arial Narrow" charset="0"/>
              </a:rPr>
              <a:t>Pic/CMI </a:t>
            </a:r>
            <a:r>
              <a:rPr lang="fr-FR" sz="2000">
                <a:solidFill>
                  <a:srgbClr val="000090"/>
                </a:solidFill>
                <a:latin typeface="Arial Narrow" charset="0"/>
              </a:rPr>
              <a:t> ou </a:t>
            </a:r>
            <a:r>
              <a:rPr lang="fr-FR" sz="2000" i="1">
                <a:solidFill>
                  <a:srgbClr val="000090"/>
                </a:solidFill>
                <a:latin typeface="Arial Narrow" charset="0"/>
              </a:rPr>
              <a:t>Cmax/CMI</a:t>
            </a:r>
            <a:r>
              <a:rPr lang="fr-FR" sz="2000">
                <a:solidFill>
                  <a:srgbClr val="000090"/>
                </a:solidFill>
                <a:latin typeface="Arial Narrow" charset="0"/>
              </a:rPr>
              <a:t> (QI) =  </a:t>
            </a:r>
          </a:p>
          <a:p>
            <a:pPr lvl="1"/>
            <a:r>
              <a:rPr lang="fr-FR" sz="2000">
                <a:solidFill>
                  <a:srgbClr val="000090"/>
                </a:solidFill>
                <a:latin typeface="Arial Narrow" charset="0"/>
              </a:rPr>
              <a:t>   Rapport C° max sur la CMI</a:t>
            </a:r>
          </a:p>
          <a:p>
            <a:pPr lvl="1">
              <a:buFontTx/>
              <a:buChar char="-"/>
            </a:pPr>
            <a:r>
              <a:rPr lang="fr-FR" sz="2000" i="1">
                <a:solidFill>
                  <a:srgbClr val="000090"/>
                </a:solidFill>
                <a:latin typeface="Arial Narrow" charset="0"/>
              </a:rPr>
              <a:t>AUC</a:t>
            </a:r>
            <a:r>
              <a:rPr lang="fr-FR" sz="1200" i="1">
                <a:solidFill>
                  <a:srgbClr val="000090"/>
                </a:solidFill>
                <a:latin typeface="Arial Narrow" charset="0"/>
              </a:rPr>
              <a:t>0-24</a:t>
            </a:r>
            <a:r>
              <a:rPr lang="fr-FR" sz="2000" i="1">
                <a:solidFill>
                  <a:srgbClr val="000090"/>
                </a:solidFill>
                <a:latin typeface="Arial Narrow" charset="0"/>
              </a:rPr>
              <a:t>/CMI</a:t>
            </a:r>
            <a:r>
              <a:rPr lang="fr-FR" sz="2000">
                <a:solidFill>
                  <a:srgbClr val="000090"/>
                </a:solidFill>
                <a:latin typeface="Arial Narrow" charset="0"/>
              </a:rPr>
              <a:t>  = Surface de la courbe</a:t>
            </a:r>
          </a:p>
          <a:p>
            <a:pPr lvl="1"/>
            <a:r>
              <a:rPr lang="fr-FR" sz="2000">
                <a:solidFill>
                  <a:srgbClr val="000090"/>
                </a:solidFill>
                <a:latin typeface="Arial Narrow" charset="0"/>
              </a:rPr>
              <a:t>     Au dessus de la CMI </a:t>
            </a:r>
          </a:p>
        </p:txBody>
      </p:sp>
      <p:pic>
        <p:nvPicPr>
          <p:cNvPr id="624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81238"/>
            <a:ext cx="5056188"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6529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a:xfrm>
            <a:off x="539750" y="292100"/>
            <a:ext cx="8229600" cy="1143000"/>
          </a:xfrm>
        </p:spPr>
        <p:txBody>
          <a:bodyPr/>
          <a:lstStyle/>
          <a:p>
            <a:r>
              <a:rPr lang="fr-FR" sz="3200">
                <a:latin typeface="Arial Narrow" charset="0"/>
                <a:ea typeface="MS PGothic" charset="0"/>
                <a:cs typeface="MS PGothic" charset="0"/>
              </a:rPr>
              <a:t>Considérations PK/PD sur le nb de prises d</a:t>
            </a:r>
            <a:r>
              <a:rPr lang="ja-JP" altLang="fr-FR" sz="3200">
                <a:latin typeface="Arial Narrow" charset="0"/>
                <a:ea typeface="MS PGothic" charset="0"/>
                <a:cs typeface="MS PGothic" charset="0"/>
              </a:rPr>
              <a:t>’</a:t>
            </a:r>
            <a:r>
              <a:rPr lang="fr-FR" altLang="ja-JP" sz="3200">
                <a:latin typeface="Arial Narrow" charset="0"/>
                <a:ea typeface="MS PGothic" charset="0"/>
                <a:cs typeface="MS PGothic" charset="0"/>
              </a:rPr>
              <a:t>amoxicilline et les horaires</a:t>
            </a:r>
            <a:endParaRPr lang="fr-FR" sz="3200">
              <a:latin typeface="Arial Narrow" charset="0"/>
              <a:ea typeface="MS PGothic" charset="0"/>
              <a:cs typeface="MS PGothic" charset="0"/>
            </a:endParaRPr>
          </a:p>
        </p:txBody>
      </p:sp>
      <p:sp>
        <p:nvSpPr>
          <p:cNvPr id="66562" name="Espace réservé du contenu 2"/>
          <p:cNvSpPr>
            <a:spLocks noGrp="1"/>
          </p:cNvSpPr>
          <p:nvPr>
            <p:ph idx="1"/>
          </p:nvPr>
        </p:nvSpPr>
        <p:spPr>
          <a:xfrm>
            <a:off x="819150" y="1435100"/>
            <a:ext cx="8374063" cy="4525963"/>
          </a:xfrm>
        </p:spPr>
        <p:txBody>
          <a:bodyPr>
            <a:normAutofit fontScale="92500" lnSpcReduction="20000"/>
          </a:bodyPr>
          <a:lstStyle/>
          <a:p>
            <a:r>
              <a:rPr lang="fr-FR" sz="2000">
                <a:latin typeface="Arial Narrow" charset="0"/>
                <a:ea typeface="MS PGothic" charset="0"/>
                <a:cs typeface="MS PGothic" charset="0"/>
              </a:rPr>
              <a:t>CMI 90 pneumocoque et H.influenzae ß- = 0,5 mg/ l</a:t>
            </a:r>
          </a:p>
          <a:p>
            <a:pPr>
              <a:buFont typeface="Arial" charset="0"/>
              <a:buNone/>
            </a:pPr>
            <a:endParaRPr lang="fr-FR" sz="2000">
              <a:latin typeface="Arial Narrow" charset="0"/>
              <a:ea typeface="MS PGothic" charset="0"/>
              <a:cs typeface="MS PGothic" charset="0"/>
            </a:endParaRPr>
          </a:p>
          <a:p>
            <a:r>
              <a:rPr lang="fr-FR" sz="2000">
                <a:latin typeface="Arial Narrow" charset="0"/>
                <a:ea typeface="MS PGothic" charset="0"/>
                <a:cs typeface="MS PGothic" charset="0"/>
              </a:rPr>
              <a:t>T&gt;CMI en fonction du mode d</a:t>
            </a:r>
            <a:r>
              <a:rPr lang="ja-JP" altLang="fr-FR" sz="2000">
                <a:latin typeface="Arial Narrow" charset="0"/>
                <a:ea typeface="MS PGothic" charset="0"/>
                <a:cs typeface="MS PGothic" charset="0"/>
              </a:rPr>
              <a:t>’</a:t>
            </a:r>
            <a:r>
              <a:rPr lang="fr-FR" altLang="ja-JP" sz="2000">
                <a:latin typeface="Arial Narrow" charset="0"/>
                <a:ea typeface="MS PGothic" charset="0"/>
                <a:cs typeface="MS PGothic" charset="0"/>
              </a:rPr>
              <a:t>administration</a:t>
            </a:r>
          </a:p>
          <a:p>
            <a:pPr lvl="1"/>
            <a:r>
              <a:rPr lang="fr-FR" sz="2000">
                <a:latin typeface="Arial Narrow" charset="0"/>
                <a:ea typeface="ＭＳ Ｐゴシック" charset="0"/>
                <a:cs typeface="ＭＳ Ｐゴシック" charset="0"/>
              </a:rPr>
              <a:t>27 mg/kg …8H/16H/24H</a:t>
            </a:r>
          </a:p>
          <a:p>
            <a:pPr lvl="2"/>
            <a:r>
              <a:rPr lang="fr-FR" sz="2000">
                <a:latin typeface="Arial Narrow" charset="0"/>
                <a:ea typeface="ＭＳ Ｐゴシック" charset="0"/>
                <a:cs typeface="ＭＳ Ｐゴシック" charset="0"/>
              </a:rPr>
              <a:t>75% du T &gt;CMI pdt le nycthémère</a:t>
            </a:r>
          </a:p>
          <a:p>
            <a:pPr lvl="2"/>
            <a:r>
              <a:rPr lang="fr-FR" sz="2000">
                <a:latin typeface="Arial Narrow" charset="0"/>
                <a:ea typeface="ＭＳ Ｐゴシック" charset="0"/>
                <a:cs typeface="ＭＳ Ｐゴシック" charset="0"/>
              </a:rPr>
              <a:t>75% du T &gt;CMI entre 2 prises  </a:t>
            </a:r>
          </a:p>
          <a:p>
            <a:pPr lvl="1"/>
            <a:r>
              <a:rPr lang="fr-FR" sz="2000">
                <a:latin typeface="Arial Narrow" charset="0"/>
                <a:ea typeface="ＭＳ Ｐゴシック" charset="0"/>
                <a:cs typeface="ＭＳ Ｐゴシック" charset="0"/>
              </a:rPr>
              <a:t>27 mg/kg …8H/12H/20H</a:t>
            </a:r>
          </a:p>
          <a:p>
            <a:pPr lvl="2"/>
            <a:r>
              <a:rPr lang="fr-FR" sz="2000">
                <a:latin typeface="Arial Narrow" charset="0"/>
                <a:ea typeface="ＭＳ Ｐゴシック" charset="0"/>
                <a:cs typeface="ＭＳ Ｐゴシック" charset="0"/>
              </a:rPr>
              <a:t>60 % du T &gt;CMI pdt le nycthémère</a:t>
            </a:r>
          </a:p>
          <a:p>
            <a:pPr lvl="2"/>
            <a:r>
              <a:rPr lang="fr-FR" sz="2000">
                <a:latin typeface="Arial Narrow" charset="0"/>
                <a:ea typeface="ＭＳ Ｐゴシック" charset="0"/>
                <a:cs typeface="ＭＳ Ｐゴシック" charset="0"/>
              </a:rPr>
              <a:t>100%  du T &gt;CMI entre 2 prises le jour</a:t>
            </a:r>
          </a:p>
          <a:p>
            <a:pPr lvl="2"/>
            <a:r>
              <a:rPr lang="fr-FR" sz="2000">
                <a:latin typeface="Arial Narrow" charset="0"/>
                <a:ea typeface="ＭＳ Ｐゴシック" charset="0"/>
                <a:cs typeface="ＭＳ Ｐゴシック" charset="0"/>
              </a:rPr>
              <a:t> 40% la nuit</a:t>
            </a:r>
          </a:p>
          <a:p>
            <a:pPr lvl="1"/>
            <a:r>
              <a:rPr lang="fr-FR" sz="2000">
                <a:latin typeface="Arial Narrow" charset="0"/>
                <a:ea typeface="ＭＳ Ｐゴシック" charset="0"/>
                <a:cs typeface="ＭＳ Ｐゴシック" charset="0"/>
              </a:rPr>
              <a:t>40 mg/kg …8H/20H</a:t>
            </a:r>
          </a:p>
          <a:p>
            <a:pPr lvl="2"/>
            <a:r>
              <a:rPr lang="fr-FR" sz="2000">
                <a:latin typeface="Arial Narrow" charset="0"/>
                <a:ea typeface="ＭＳ Ｐゴシック" charset="0"/>
                <a:cs typeface="ＭＳ Ｐゴシック" charset="0"/>
              </a:rPr>
              <a:t>50% du T &gt;CMI pdt le nycthémère</a:t>
            </a:r>
          </a:p>
          <a:p>
            <a:pPr lvl="2"/>
            <a:r>
              <a:rPr lang="fr-FR" sz="2000">
                <a:latin typeface="Arial Narrow" charset="0"/>
                <a:ea typeface="ＭＳ Ｐゴシック" charset="0"/>
                <a:cs typeface="ＭＳ Ｐゴシック" charset="0"/>
              </a:rPr>
              <a:t>50% du T &gt;CMI entre 2 prises  </a:t>
            </a:r>
          </a:p>
          <a:p>
            <a:pPr lvl="1"/>
            <a:endParaRPr lang="fr-FR" sz="2000">
              <a:latin typeface="Arial Narrow" charset="0"/>
              <a:ea typeface="ＭＳ Ｐゴシック" charset="0"/>
              <a:cs typeface="ＭＳ Ｐゴシック" charset="0"/>
            </a:endParaRPr>
          </a:p>
        </p:txBody>
      </p:sp>
      <p:sp>
        <p:nvSpPr>
          <p:cNvPr id="66563" name="Espace réservé du numéro de diapositive 3"/>
          <p:cNvSpPr>
            <a:spLocks noGrp="1"/>
          </p:cNvSpPr>
          <p:nvPr>
            <p:ph type="sldNum" sz="quarter" idx="10"/>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3210338-12B0-A148-8E6D-62399B6A3300}" type="slidenum">
              <a:rPr lang="fr-FR" sz="1600">
                <a:solidFill>
                  <a:srgbClr val="898989"/>
                </a:solidFill>
                <a:cs typeface="Arial" charset="0"/>
              </a:rPr>
              <a:pPr eaLnBrk="1" hangingPunct="1"/>
              <a:t>25</a:t>
            </a:fld>
            <a:endParaRPr lang="fr-FR" sz="1600">
              <a:solidFill>
                <a:srgbClr val="898989"/>
              </a:solidFill>
              <a:cs typeface="Arial" charset="0"/>
            </a:endParaRPr>
          </a:p>
        </p:txBody>
      </p:sp>
    </p:spTree>
    <p:extLst>
      <p:ext uri="{BB962C8B-B14F-4D97-AF65-F5344CB8AC3E}">
        <p14:creationId xmlns:p14="http://schemas.microsoft.com/office/powerpoint/2010/main" val="10386247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ctrTitle"/>
          </p:nvPr>
        </p:nvSpPr>
        <p:spPr>
          <a:xfrm>
            <a:off x="685800" y="877888"/>
            <a:ext cx="7772400" cy="1470025"/>
          </a:xfrm>
        </p:spPr>
        <p:txBody>
          <a:bodyPr/>
          <a:lstStyle/>
          <a:p>
            <a:r>
              <a:rPr lang="fr-FR" sz="6600">
                <a:latin typeface="Arial Narrow" charset="0"/>
                <a:ea typeface="MS PGothic" charset="0"/>
                <a:cs typeface="MS PGothic" charset="0"/>
              </a:rPr>
              <a:t>Question 4</a:t>
            </a:r>
          </a:p>
        </p:txBody>
      </p:sp>
      <p:sp>
        <p:nvSpPr>
          <p:cNvPr id="69634" name="Sous-titre 2"/>
          <p:cNvSpPr>
            <a:spLocks noGrp="1"/>
          </p:cNvSpPr>
          <p:nvPr>
            <p:ph type="subTitle" idx="1"/>
          </p:nvPr>
        </p:nvSpPr>
        <p:spPr>
          <a:xfrm>
            <a:off x="1371600" y="2933700"/>
            <a:ext cx="6400800" cy="1752600"/>
          </a:xfrm>
        </p:spPr>
        <p:txBody>
          <a:bodyPr/>
          <a:lstStyle/>
          <a:p>
            <a:r>
              <a:rPr lang="fr-FR" sz="4400">
                <a:solidFill>
                  <a:srgbClr val="000090"/>
                </a:solidFill>
                <a:latin typeface="Arial Narrow" charset="0"/>
                <a:ea typeface="MS PGothic" charset="0"/>
                <a:cs typeface="MS PGothic" charset="0"/>
              </a:rPr>
              <a:t>Combien de Prises par jour</a:t>
            </a:r>
          </a:p>
          <a:p>
            <a:r>
              <a:rPr lang="fr-FR" sz="4400">
                <a:solidFill>
                  <a:srgbClr val="000090"/>
                </a:solidFill>
                <a:latin typeface="Arial Narrow" charset="0"/>
                <a:ea typeface="MS PGothic" charset="0"/>
                <a:cs typeface="MS PGothic" charset="0"/>
              </a:rPr>
              <a:t>2 ou 3 ?</a:t>
            </a:r>
          </a:p>
        </p:txBody>
      </p:sp>
      <p:sp>
        <p:nvSpPr>
          <p:cNvPr id="69635" name="Espace réservé du numéro de diapositive 3"/>
          <p:cNvSpPr>
            <a:spLocks noGrp="1"/>
          </p:cNvSpPr>
          <p:nvPr>
            <p:ph type="sldNum" sz="quarter" idx="10"/>
          </p:nvPr>
        </p:nvSpPr>
        <p:spPr bwMode="auto">
          <a:xfrm>
            <a:off x="3540125" y="651033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31DACBF-CA4B-2642-AC12-CE1CDAA44375}" type="slidenum">
              <a:rPr lang="fr-FR" sz="1600" b="0">
                <a:latin typeface="Arial Narrow" charset="0"/>
                <a:cs typeface="Arial" charset="0"/>
              </a:rPr>
              <a:pPr eaLnBrk="1" hangingPunct="1"/>
              <a:t>26</a:t>
            </a:fld>
            <a:endParaRPr lang="fr-FR" sz="1600" b="0">
              <a:latin typeface="Arial Narrow" charset="0"/>
              <a:cs typeface="Arial" charset="0"/>
            </a:endParaRPr>
          </a:p>
        </p:txBody>
      </p:sp>
    </p:spTree>
    <p:extLst>
      <p:ext uri="{BB962C8B-B14F-4D97-AF65-F5344CB8AC3E}">
        <p14:creationId xmlns:p14="http://schemas.microsoft.com/office/powerpoint/2010/main" val="23153334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noGrp="1"/>
          </p:cNvSpPr>
          <p:nvPr>
            <p:ph type="title"/>
          </p:nvPr>
        </p:nvSpPr>
        <p:spPr/>
        <p:txBody>
          <a:bodyPr/>
          <a:lstStyle/>
          <a:p>
            <a:r>
              <a:rPr lang="fr-FR">
                <a:latin typeface="Arial Narrow" charset="0"/>
                <a:ea typeface="MS PGothic" charset="0"/>
              </a:rPr>
              <a:t>Les Reco …ca marche</a:t>
            </a:r>
          </a:p>
        </p:txBody>
      </p:sp>
      <p:sp>
        <p:nvSpPr>
          <p:cNvPr id="77826" name="Espace réservé du numéro de diapositive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4192121-4946-7F47-A859-66586581DAA6}" type="slidenum">
              <a:rPr lang="fr-FR" sz="1600">
                <a:latin typeface="Arial Narrow" charset="0"/>
                <a:cs typeface="Arial" charset="0"/>
              </a:rPr>
              <a:pPr eaLnBrk="1" hangingPunct="1"/>
              <a:t>27</a:t>
            </a:fld>
            <a:endParaRPr lang="fr-FR" sz="1600">
              <a:latin typeface="Arial Narrow" charset="0"/>
              <a:cs typeface="Arial" charset="0"/>
            </a:endParaRPr>
          </a:p>
        </p:txBody>
      </p:sp>
      <p:pic>
        <p:nvPicPr>
          <p:cNvPr id="7782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397000"/>
            <a:ext cx="7291387"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9390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re 1"/>
          <p:cNvSpPr>
            <a:spLocks noGrp="1"/>
          </p:cNvSpPr>
          <p:nvPr>
            <p:ph type="title"/>
          </p:nvPr>
        </p:nvSpPr>
        <p:spPr>
          <a:xfrm>
            <a:off x="667456" y="333375"/>
            <a:ext cx="8020756" cy="1143000"/>
          </a:xfrm>
        </p:spPr>
        <p:txBody>
          <a:bodyPr/>
          <a:lstStyle/>
          <a:p>
            <a:pPr algn="ctr"/>
            <a:r>
              <a:rPr lang="fr-FR" sz="2800">
                <a:latin typeface="Arial" charset="0"/>
              </a:rPr>
              <a:t>Schémas évolutifs comparés des rhinopharyngites et des rhinosinusites maxillaires</a:t>
            </a:r>
          </a:p>
        </p:txBody>
      </p:sp>
      <p:pic>
        <p:nvPicPr>
          <p:cNvPr id="11878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956" y="1557338"/>
            <a:ext cx="7930444"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8216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re 1"/>
          <p:cNvSpPr>
            <a:spLocks noGrp="1"/>
          </p:cNvSpPr>
          <p:nvPr>
            <p:ph type="title"/>
          </p:nvPr>
        </p:nvSpPr>
        <p:spPr/>
        <p:txBody>
          <a:bodyPr/>
          <a:lstStyle/>
          <a:p>
            <a:r>
              <a:rPr lang="fr-FR" sz="3600" dirty="0">
                <a:latin typeface="Arial" charset="0"/>
              </a:rPr>
              <a:t>Formes cliniques des sinusites maxillaires de l’enfant</a:t>
            </a:r>
          </a:p>
        </p:txBody>
      </p:sp>
      <p:graphicFrame>
        <p:nvGraphicFramePr>
          <p:cNvPr id="4" name="Tableau 3"/>
          <p:cNvGraphicFramePr>
            <a:graphicFrameLocks noGrp="1"/>
          </p:cNvGraphicFramePr>
          <p:nvPr/>
        </p:nvGraphicFramePr>
        <p:xfrm>
          <a:off x="412044" y="1628775"/>
          <a:ext cx="8448324" cy="4864100"/>
        </p:xfrm>
        <a:graphic>
          <a:graphicData uri="http://schemas.openxmlformats.org/drawingml/2006/table">
            <a:tbl>
              <a:tblPr firstRow="1" bandRow="1">
                <a:tableStyleId>{F5AB1C69-6EDB-4FF4-983F-18BD219EF322}</a:tableStyleId>
              </a:tblPr>
              <a:tblGrid>
                <a:gridCol w="2112081"/>
                <a:gridCol w="2112081"/>
                <a:gridCol w="2112081"/>
                <a:gridCol w="2112081"/>
              </a:tblGrid>
              <a:tr h="914390">
                <a:tc>
                  <a:txBody>
                    <a:bodyPr/>
                    <a:lstStyle/>
                    <a:p>
                      <a:pPr algn="l"/>
                      <a:endParaRPr lang="fr-FR" sz="1800" dirty="0">
                        <a:solidFill>
                          <a:srgbClr val="000080"/>
                        </a:solidFill>
                      </a:endParaRPr>
                    </a:p>
                  </a:txBody>
                  <a:tcPr marL="81274" marR="81274" marT="45715" marB="45715"/>
                </a:tc>
                <a:tc>
                  <a:txBody>
                    <a:bodyPr/>
                    <a:lstStyle/>
                    <a:p>
                      <a:pPr algn="ctr"/>
                      <a:r>
                        <a:rPr lang="fr-FR" sz="1800" dirty="0" smtClean="0">
                          <a:solidFill>
                            <a:srgbClr val="000080"/>
                          </a:solidFill>
                        </a:rPr>
                        <a:t>Sinusite</a:t>
                      </a:r>
                      <a:r>
                        <a:rPr lang="fr-FR" sz="1800" baseline="0" dirty="0" smtClean="0">
                          <a:solidFill>
                            <a:srgbClr val="000080"/>
                          </a:solidFill>
                        </a:rPr>
                        <a:t> traînante</a:t>
                      </a:r>
                    </a:p>
                    <a:p>
                      <a:pPr algn="ctr"/>
                      <a:r>
                        <a:rPr lang="fr-FR" sz="1800" baseline="0" dirty="0" smtClean="0">
                          <a:solidFill>
                            <a:srgbClr val="000080"/>
                          </a:solidFill>
                        </a:rPr>
                        <a:t>(&gt; 10j)</a:t>
                      </a:r>
                      <a:endParaRPr lang="fr-FR" sz="1800" dirty="0">
                        <a:solidFill>
                          <a:srgbClr val="000080"/>
                        </a:solidFill>
                      </a:endParaRPr>
                    </a:p>
                  </a:txBody>
                  <a:tcPr marL="81274" marR="81274" marT="45715" marB="45715"/>
                </a:tc>
                <a:tc>
                  <a:txBody>
                    <a:bodyPr/>
                    <a:lstStyle/>
                    <a:p>
                      <a:pPr algn="ctr"/>
                      <a:r>
                        <a:rPr lang="fr-FR" sz="1800" dirty="0" smtClean="0">
                          <a:solidFill>
                            <a:srgbClr val="000080"/>
                          </a:solidFill>
                        </a:rPr>
                        <a:t>Sinusite avec aggravation secondaire</a:t>
                      </a:r>
                      <a:endParaRPr lang="fr-FR" sz="1800" dirty="0">
                        <a:solidFill>
                          <a:srgbClr val="000080"/>
                        </a:solidFill>
                      </a:endParaRPr>
                    </a:p>
                  </a:txBody>
                  <a:tcPr marL="81274" marR="81274" marT="45715" marB="45715"/>
                </a:tc>
                <a:tc>
                  <a:txBody>
                    <a:bodyPr/>
                    <a:lstStyle/>
                    <a:p>
                      <a:pPr algn="ctr"/>
                      <a:r>
                        <a:rPr lang="fr-FR" sz="1800" dirty="0" smtClean="0">
                          <a:solidFill>
                            <a:srgbClr val="000080"/>
                          </a:solidFill>
                        </a:rPr>
                        <a:t>Sinusite aiguë sévère</a:t>
                      </a:r>
                      <a:endParaRPr lang="fr-FR" sz="1800" dirty="0">
                        <a:solidFill>
                          <a:srgbClr val="000080"/>
                        </a:solidFill>
                      </a:endParaRPr>
                    </a:p>
                  </a:txBody>
                  <a:tcPr marL="81274" marR="81274" marT="45715" marB="45715"/>
                </a:tc>
              </a:tr>
              <a:tr h="658285">
                <a:tc>
                  <a:txBody>
                    <a:bodyPr/>
                    <a:lstStyle/>
                    <a:p>
                      <a:pPr algn="l"/>
                      <a:r>
                        <a:rPr lang="fr-FR" sz="1800" dirty="0" smtClean="0">
                          <a:solidFill>
                            <a:srgbClr val="000080"/>
                          </a:solidFill>
                        </a:rPr>
                        <a:t>Température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&lt; 38°C</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38 – 39 ° C</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&gt; 39°C</a:t>
                      </a:r>
                      <a:endParaRPr lang="fr-FR" sz="1800" dirty="0">
                        <a:solidFill>
                          <a:srgbClr val="000080"/>
                        </a:solidFill>
                      </a:endParaRPr>
                    </a:p>
                  </a:txBody>
                  <a:tcPr marL="81274" marR="81274" marT="45715" marB="45715" anchor="ctr"/>
                </a:tc>
              </a:tr>
              <a:tr h="658285">
                <a:tc>
                  <a:txBody>
                    <a:bodyPr/>
                    <a:lstStyle/>
                    <a:p>
                      <a:pPr algn="l"/>
                      <a:r>
                        <a:rPr lang="fr-FR" sz="1800" dirty="0" smtClean="0">
                          <a:solidFill>
                            <a:srgbClr val="000080"/>
                          </a:solidFill>
                        </a:rPr>
                        <a:t>Toux</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r>
              <a:tr h="658285">
                <a:tc>
                  <a:txBody>
                    <a:bodyPr/>
                    <a:lstStyle/>
                    <a:p>
                      <a:pPr algn="l"/>
                      <a:r>
                        <a:rPr lang="fr-FR" sz="1800" dirty="0" smtClean="0">
                          <a:solidFill>
                            <a:srgbClr val="000080"/>
                          </a:solidFill>
                        </a:rPr>
                        <a:t>Obstruction nasale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r>
              <a:tr h="658285">
                <a:tc>
                  <a:txBody>
                    <a:bodyPr/>
                    <a:lstStyle/>
                    <a:p>
                      <a:pPr algn="l"/>
                      <a:r>
                        <a:rPr lang="fr-FR" sz="1800" dirty="0" smtClean="0">
                          <a:solidFill>
                            <a:srgbClr val="000080"/>
                          </a:solidFill>
                        </a:rPr>
                        <a:t>Rhinorrhée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Claire ou purulente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Claire ou purulente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purulente</a:t>
                      </a:r>
                      <a:endParaRPr lang="fr-FR" sz="1800" dirty="0">
                        <a:solidFill>
                          <a:srgbClr val="000080"/>
                        </a:solidFill>
                      </a:endParaRPr>
                    </a:p>
                  </a:txBody>
                  <a:tcPr marL="81274" marR="81274" marT="45715" marB="45715" anchor="ctr"/>
                </a:tc>
              </a:tr>
              <a:tr h="658285">
                <a:tc>
                  <a:txBody>
                    <a:bodyPr/>
                    <a:lstStyle/>
                    <a:p>
                      <a:pPr algn="l"/>
                      <a:r>
                        <a:rPr lang="fr-FR" sz="1800" dirty="0" smtClean="0">
                          <a:solidFill>
                            <a:srgbClr val="000080"/>
                          </a:solidFill>
                        </a:rPr>
                        <a:t>Céphalées, douleurs faciales</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a:t>
                      </a:r>
                      <a:endParaRPr lang="fr-FR" sz="1800" dirty="0">
                        <a:solidFill>
                          <a:srgbClr val="000080"/>
                        </a:solidFill>
                      </a:endParaRPr>
                    </a:p>
                  </a:txBody>
                  <a:tcPr marL="81274" marR="81274" marT="45715" marB="45715" anchor="ctr"/>
                </a:tc>
              </a:tr>
              <a:tr h="658285">
                <a:tc>
                  <a:txBody>
                    <a:bodyPr/>
                    <a:lstStyle/>
                    <a:p>
                      <a:pPr algn="l"/>
                      <a:r>
                        <a:rPr lang="fr-FR" sz="1800" dirty="0" smtClean="0">
                          <a:solidFill>
                            <a:srgbClr val="000080"/>
                          </a:solidFill>
                        </a:rPr>
                        <a:t>Œdème </a:t>
                      </a:r>
                      <a:r>
                        <a:rPr lang="fr-FR" sz="1800" dirty="0" err="1" smtClean="0">
                          <a:solidFill>
                            <a:srgbClr val="000080"/>
                          </a:solidFill>
                        </a:rPr>
                        <a:t>péri-orbitaire</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0</a:t>
                      </a:r>
                      <a:endParaRPr lang="fr-FR" sz="1800" dirty="0">
                        <a:solidFill>
                          <a:srgbClr val="000080"/>
                        </a:solidFill>
                      </a:endParaRPr>
                    </a:p>
                  </a:txBody>
                  <a:tcPr marL="81274" marR="81274" marT="45715" marB="45715" anchor="ctr"/>
                </a:tc>
                <a:tc>
                  <a:txBody>
                    <a:bodyPr/>
                    <a:lstStyle/>
                    <a:p>
                      <a:pPr algn="ctr"/>
                      <a:r>
                        <a:rPr lang="fr-FR" sz="1800" dirty="0" smtClean="0">
                          <a:solidFill>
                            <a:srgbClr val="000080"/>
                          </a:solidFill>
                        </a:rPr>
                        <a:t>0</a:t>
                      </a:r>
                      <a:endParaRPr lang="fr-FR" sz="1800" dirty="0">
                        <a:solidFill>
                          <a:srgbClr val="000080"/>
                        </a:solidFill>
                      </a:endParaRPr>
                    </a:p>
                  </a:txBody>
                  <a:tcPr marL="81274" marR="81274"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000080"/>
                          </a:solidFill>
                        </a:rPr>
                        <a:t>±</a:t>
                      </a:r>
                    </a:p>
                  </a:txBody>
                  <a:tcPr marL="81274" marR="81274" marT="45715" marB="45715" anchor="ctr"/>
                </a:tc>
              </a:tr>
            </a:tbl>
          </a:graphicData>
        </a:graphic>
      </p:graphicFrame>
    </p:spTree>
    <p:extLst>
      <p:ext uri="{BB962C8B-B14F-4D97-AF65-F5344CB8AC3E}">
        <p14:creationId xmlns:p14="http://schemas.microsoft.com/office/powerpoint/2010/main" val="11412315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title"/>
          </p:nvPr>
        </p:nvSpPr>
        <p:spPr>
          <a:xfrm>
            <a:off x="-249037" y="-33286"/>
            <a:ext cx="8578850" cy="1143000"/>
          </a:xfrm>
        </p:spPr>
        <p:txBody>
          <a:bodyPr/>
          <a:lstStyle/>
          <a:p>
            <a:r>
              <a:rPr lang="fr-FR" sz="3600" dirty="0">
                <a:latin typeface="Arial Narrow" charset="0"/>
                <a:ea typeface="MS PGothic" charset="0"/>
              </a:rPr>
              <a:t>Les nouvelles « donnes » de l</a:t>
            </a:r>
            <a:r>
              <a:rPr lang="ja-JP" altLang="fr-FR" sz="3600" dirty="0">
                <a:latin typeface="Arial Narrow" charset="0"/>
                <a:ea typeface="MS PGothic" charset="0"/>
              </a:rPr>
              <a:t>’</a:t>
            </a:r>
            <a:r>
              <a:rPr lang="fr-FR" altLang="ja-JP" sz="3600" dirty="0">
                <a:latin typeface="Arial Narrow" charset="0"/>
                <a:ea typeface="MS PGothic" charset="0"/>
              </a:rPr>
              <a:t>antibiothérapie</a:t>
            </a:r>
            <a:endParaRPr lang="fr-FR" sz="3600" dirty="0">
              <a:latin typeface="Arial Narrow" charset="0"/>
              <a:ea typeface="MS PGothic" charset="0"/>
            </a:endParaRPr>
          </a:p>
        </p:txBody>
      </p:sp>
      <p:sp>
        <p:nvSpPr>
          <p:cNvPr id="13314" name="Espace réservé du contenu 2"/>
          <p:cNvSpPr>
            <a:spLocks noGrp="1"/>
          </p:cNvSpPr>
          <p:nvPr>
            <p:ph idx="1"/>
          </p:nvPr>
        </p:nvSpPr>
        <p:spPr>
          <a:xfrm>
            <a:off x="284638" y="1769243"/>
            <a:ext cx="8435975" cy="4525963"/>
          </a:xfrm>
        </p:spPr>
        <p:txBody>
          <a:bodyPr>
            <a:normAutofit fontScale="92500" lnSpcReduction="10000"/>
          </a:bodyPr>
          <a:lstStyle/>
          <a:p>
            <a:r>
              <a:rPr lang="fr-FR" sz="2800" dirty="0">
                <a:latin typeface="Arial Narrow" charset="0"/>
                <a:ea typeface="MS PGothic" charset="0"/>
                <a:cs typeface="MS PGothic" charset="0"/>
              </a:rPr>
              <a:t>Malgré la baisse, la France reste un des pays où les antibiotiques sont le plus prescrits.</a:t>
            </a:r>
          </a:p>
          <a:p>
            <a:r>
              <a:rPr lang="fr-FR" sz="2800" dirty="0">
                <a:latin typeface="Arial Narrow" charset="0"/>
                <a:ea typeface="MS PGothic" charset="0"/>
                <a:cs typeface="MS PGothic" charset="0"/>
              </a:rPr>
              <a:t>Réduction de la résistance aux antibiotiques</a:t>
            </a:r>
          </a:p>
          <a:p>
            <a:pPr lvl="1"/>
            <a:r>
              <a:rPr lang="fr-FR" sz="2400" dirty="0">
                <a:latin typeface="Arial Narrow" charset="0"/>
                <a:ea typeface="ＭＳ Ｐゴシック" charset="0"/>
                <a:cs typeface="ＭＳ Ｐゴシック" charset="0"/>
              </a:rPr>
              <a:t>Pneumocoque (</a:t>
            </a:r>
            <a:r>
              <a:rPr lang="fr-FR" sz="2400" dirty="0" err="1">
                <a:latin typeface="Arial Narrow" charset="0"/>
                <a:ea typeface="ＭＳ Ｐゴシック" charset="0"/>
                <a:cs typeface="ＭＳ Ｐゴシック" charset="0"/>
              </a:rPr>
              <a:t>Prevenar</a:t>
            </a:r>
            <a:r>
              <a:rPr lang="fr-FR" sz="2400" dirty="0">
                <a:latin typeface="Arial Narrow" charset="0"/>
                <a:ea typeface="ＭＳ Ｐゴシック" charset="0"/>
                <a:cs typeface="ＭＳ Ｐゴシック" charset="0"/>
              </a:rPr>
              <a:t>® + </a:t>
            </a:r>
            <a:r>
              <a:rPr lang="fr-FR" sz="2400" dirty="0">
                <a:latin typeface="Arial Narrow" charset="0"/>
                <a:ea typeface="ＭＳ Ｐゴシック" charset="0"/>
                <a:cs typeface="ＭＳ Ｐゴシック" charset="0"/>
                <a:sym typeface="Wingdings" charset="0"/>
              </a:rPr>
              <a:t> </a:t>
            </a:r>
            <a:r>
              <a:rPr lang="fr-FR" sz="2400" dirty="0">
                <a:latin typeface="Arial Narrow" charset="0"/>
                <a:ea typeface="ＭＳ Ｐゴシック" charset="0"/>
                <a:cs typeface="ＭＳ Ｐゴシック" charset="0"/>
              </a:rPr>
              <a:t>antibiotiques + types d</a:t>
            </a:r>
            <a:r>
              <a:rPr lang="ja-JP" altLang="fr-FR" sz="2400" dirty="0">
                <a:latin typeface="Arial Narrow" charset="0"/>
                <a:ea typeface="ＭＳ Ｐゴシック" charset="0"/>
                <a:cs typeface="ＭＳ Ｐゴシック" charset="0"/>
              </a:rPr>
              <a:t>’</a:t>
            </a:r>
            <a:r>
              <a:rPr lang="fr-FR" altLang="ja-JP" sz="2400" dirty="0" err="1">
                <a:latin typeface="Arial Narrow" charset="0"/>
                <a:ea typeface="MS PGothic" charset="0"/>
                <a:cs typeface="Arial" charset="0"/>
              </a:rPr>
              <a:t>antibio</a:t>
            </a:r>
            <a:r>
              <a:rPr lang="fr-FR" altLang="ja-JP" sz="2400" dirty="0">
                <a:latin typeface="Arial Narrow" charset="0"/>
                <a:ea typeface="MS PGothic" charset="0"/>
                <a:cs typeface="Arial" charset="0"/>
              </a:rPr>
              <a:t>)</a:t>
            </a:r>
          </a:p>
          <a:p>
            <a:pPr lvl="1"/>
            <a:r>
              <a:rPr lang="fr-FR" sz="2400" i="1" dirty="0">
                <a:latin typeface="Arial Narrow" charset="0"/>
                <a:ea typeface="MS PGothic" charset="0"/>
                <a:cs typeface="Arial" charset="0"/>
              </a:rPr>
              <a:t>H. </a:t>
            </a:r>
            <a:r>
              <a:rPr lang="fr-FR" sz="2400" i="1" dirty="0" err="1">
                <a:latin typeface="Arial Narrow" charset="0"/>
                <a:ea typeface="MS PGothic" charset="0"/>
                <a:cs typeface="Arial" charset="0"/>
              </a:rPr>
              <a:t>influenzae</a:t>
            </a:r>
            <a:r>
              <a:rPr lang="fr-FR" sz="2400" i="1" dirty="0">
                <a:latin typeface="Arial Narrow" charset="0"/>
                <a:ea typeface="MS PGothic" charset="0"/>
                <a:cs typeface="Arial" charset="0"/>
              </a:rPr>
              <a:t> </a:t>
            </a:r>
            <a:r>
              <a:rPr lang="fr-FR" sz="2400" dirty="0">
                <a:latin typeface="Arial Narrow" charset="0"/>
                <a:ea typeface="MS PGothic" charset="0"/>
                <a:cs typeface="Arial" charset="0"/>
                <a:sym typeface="Wingdings" charset="0"/>
              </a:rPr>
              <a:t>β </a:t>
            </a:r>
            <a:r>
              <a:rPr lang="fr-FR" sz="2400" dirty="0" err="1">
                <a:latin typeface="Arial Narrow" charset="0"/>
                <a:ea typeface="MS PGothic" charset="0"/>
                <a:cs typeface="Arial" charset="0"/>
                <a:sym typeface="Wingdings" charset="0"/>
              </a:rPr>
              <a:t>lactamases</a:t>
            </a:r>
            <a:r>
              <a:rPr lang="fr-FR" sz="2400" dirty="0">
                <a:latin typeface="Arial Narrow" charset="0"/>
                <a:ea typeface="MS PGothic" charset="0"/>
                <a:cs typeface="Arial" charset="0"/>
                <a:sym typeface="Wingdings" charset="0"/>
              </a:rPr>
              <a:t> + ( </a:t>
            </a:r>
            <a:r>
              <a:rPr lang="fr-FR" sz="2400" dirty="0">
                <a:latin typeface="Arial Narrow" charset="0"/>
                <a:ea typeface="MS PGothic" charset="0"/>
                <a:cs typeface="Arial" charset="0"/>
              </a:rPr>
              <a:t>antibiotiques + types d</a:t>
            </a:r>
            <a:r>
              <a:rPr lang="ja-JP" altLang="fr-FR" sz="2400" dirty="0">
                <a:latin typeface="Arial Narrow" charset="0"/>
                <a:ea typeface="ＭＳ Ｐゴシック" charset="0"/>
                <a:cs typeface="ＭＳ Ｐゴシック" charset="0"/>
              </a:rPr>
              <a:t>’</a:t>
            </a:r>
            <a:r>
              <a:rPr lang="fr-FR" altLang="ja-JP" sz="2400" dirty="0" err="1">
                <a:latin typeface="Arial Narrow" charset="0"/>
                <a:ea typeface="MS PGothic" charset="0"/>
                <a:cs typeface="Arial" charset="0"/>
              </a:rPr>
              <a:t>antibio</a:t>
            </a:r>
            <a:r>
              <a:rPr lang="fr-FR" altLang="ja-JP" sz="2400" dirty="0">
                <a:latin typeface="Arial Narrow" charset="0"/>
                <a:ea typeface="MS PGothic" charset="0"/>
                <a:cs typeface="Arial" charset="0"/>
              </a:rPr>
              <a:t>)</a:t>
            </a:r>
          </a:p>
          <a:p>
            <a:pPr lvl="1"/>
            <a:r>
              <a:rPr lang="fr-FR" altLang="ja-JP" sz="2400" dirty="0">
                <a:latin typeface="Arial Narrow" charset="0"/>
                <a:ea typeface="MS PGothic" charset="0"/>
                <a:cs typeface="Arial" charset="0"/>
              </a:rPr>
              <a:t>SGA et macrolides</a:t>
            </a:r>
          </a:p>
          <a:p>
            <a:r>
              <a:rPr lang="fr-FR" sz="2800" dirty="0">
                <a:latin typeface="Arial Narrow" charset="0"/>
                <a:ea typeface="MS PGothic" charset="0"/>
                <a:cs typeface="MS PGothic" charset="0"/>
              </a:rPr>
              <a:t>Emergence dans la communauté de souche d</a:t>
            </a:r>
            <a:r>
              <a:rPr lang="ja-JP" altLang="fr-FR" sz="2800" dirty="0">
                <a:latin typeface="Arial Narrow" charset="0"/>
                <a:ea typeface="MS PGothic" charset="0"/>
                <a:cs typeface="MS PGothic" charset="0"/>
              </a:rPr>
              <a:t>’</a:t>
            </a:r>
            <a:r>
              <a:rPr lang="fr-FR" altLang="ja-JP" sz="2800" i="1" dirty="0">
                <a:latin typeface="Arial Narrow" charset="0"/>
                <a:ea typeface="MS PGothic" charset="0"/>
                <a:cs typeface="MS PGothic" charset="0"/>
              </a:rPr>
              <a:t>E. coli </a:t>
            </a:r>
            <a:r>
              <a:rPr lang="fr-FR" altLang="ja-JP" sz="2800" dirty="0">
                <a:latin typeface="Arial Narrow" charset="0"/>
                <a:ea typeface="MS PGothic" charset="0"/>
                <a:cs typeface="MS PGothic" charset="0"/>
              </a:rPr>
              <a:t>producteur de BLSE favorisée par :</a:t>
            </a:r>
          </a:p>
          <a:p>
            <a:pPr lvl="1"/>
            <a:r>
              <a:rPr lang="fr-FR" sz="2400" dirty="0">
                <a:latin typeface="Arial Narrow" charset="0"/>
                <a:ea typeface="ＭＳ Ｐゴシック" charset="0"/>
                <a:cs typeface="ＭＳ Ｐゴシック" charset="0"/>
              </a:rPr>
              <a:t>Céphalosporines</a:t>
            </a:r>
          </a:p>
          <a:p>
            <a:pPr lvl="1"/>
            <a:r>
              <a:rPr lang="fr-FR" sz="2400" dirty="0">
                <a:latin typeface="Arial Narrow" charset="0"/>
                <a:ea typeface="ＭＳ Ｐゴシック" charset="0"/>
                <a:cs typeface="ＭＳ Ｐゴシック" charset="0"/>
              </a:rPr>
              <a:t>Quinolones (adulte)</a:t>
            </a:r>
          </a:p>
          <a:p>
            <a:pPr lvl="1"/>
            <a:endParaRPr lang="fr-FR" dirty="0">
              <a:solidFill>
                <a:schemeClr val="tx2"/>
              </a:solidFill>
              <a:latin typeface="Arial Narrow" charset="0"/>
              <a:ea typeface="ＭＳ Ｐゴシック" charset="0"/>
              <a:cs typeface="ＭＳ Ｐゴシック" charset="0"/>
            </a:endParaRPr>
          </a:p>
        </p:txBody>
      </p:sp>
      <p:sp>
        <p:nvSpPr>
          <p:cNvPr id="13315" name="Espace réservé du numéro de diapositive 3"/>
          <p:cNvSpPr>
            <a:spLocks noGrp="1"/>
          </p:cNvSpPr>
          <p:nvPr>
            <p:ph type="sldNum" sz="quarter" idx="10"/>
          </p:nvPr>
        </p:nvSpPr>
        <p:spPr bwMode="auto">
          <a:xfrm>
            <a:off x="3505200" y="6392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2109063-5EF0-5B4A-89D8-A4BB8C6BE780}" type="slidenum">
              <a:rPr lang="fr-FR" sz="1600">
                <a:solidFill>
                  <a:srgbClr val="898989"/>
                </a:solidFill>
                <a:latin typeface="Arial Narrow" charset="0"/>
                <a:cs typeface="Arial" charset="0"/>
              </a:rPr>
              <a:pPr eaLnBrk="1" hangingPunct="1"/>
              <a:t>3</a:t>
            </a:fld>
            <a:endParaRPr lang="fr-FR" sz="1600">
              <a:solidFill>
                <a:srgbClr val="898989"/>
              </a:solidFill>
              <a:latin typeface="Arial Narrow" charset="0"/>
              <a:cs typeface="Arial" charset="0"/>
            </a:endParaRPr>
          </a:p>
        </p:txBody>
      </p:sp>
    </p:spTree>
    <p:extLst>
      <p:ext uri="{BB962C8B-B14F-4D97-AF65-F5344CB8AC3E}">
        <p14:creationId xmlns:p14="http://schemas.microsoft.com/office/powerpoint/2010/main" val="40565571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ctrTitle"/>
          </p:nvPr>
        </p:nvSpPr>
        <p:spPr>
          <a:xfrm>
            <a:off x="677334" y="2286000"/>
            <a:ext cx="7789333" cy="1143000"/>
          </a:xfrm>
        </p:spPr>
        <p:txBody>
          <a:bodyPr/>
          <a:lstStyle/>
          <a:p>
            <a:pPr algn="ctr"/>
            <a:r>
              <a:rPr lang="fr-FR">
                <a:latin typeface="Helvetica" charset="0"/>
              </a:rPr>
              <a:t>Angine</a:t>
            </a:r>
            <a:endParaRPr lang="fr-FR" sz="4000">
              <a:latin typeface="Trebuchet MS" charset="0"/>
            </a:endParaRPr>
          </a:p>
        </p:txBody>
      </p:sp>
      <p:sp>
        <p:nvSpPr>
          <p:cNvPr id="120834" name="Rectangle 3"/>
          <p:cNvSpPr>
            <a:spLocks noGrp="1" noChangeArrowheads="1"/>
          </p:cNvSpPr>
          <p:nvPr>
            <p:ph type="subTitle" idx="1"/>
          </p:nvPr>
        </p:nvSpPr>
        <p:spPr>
          <a:xfrm>
            <a:off x="1354667" y="3886200"/>
            <a:ext cx="6434667" cy="1752600"/>
          </a:xfrm>
        </p:spPr>
        <p:txBody>
          <a:bodyPr/>
          <a:lstStyle/>
          <a:p>
            <a:endParaRPr lang="fr-FR">
              <a:latin typeface="Helvetica" charset="0"/>
            </a:endParaRPr>
          </a:p>
        </p:txBody>
      </p:sp>
    </p:spTree>
    <p:extLst>
      <p:ext uri="{BB962C8B-B14F-4D97-AF65-F5344CB8AC3E}">
        <p14:creationId xmlns:p14="http://schemas.microsoft.com/office/powerpoint/2010/main" val="18930087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406400" y="1066800"/>
            <a:ext cx="3386667" cy="1447800"/>
          </a:xfrm>
        </p:spPr>
        <p:txBody>
          <a:bodyPr/>
          <a:lstStyle/>
          <a:p>
            <a:endParaRPr lang="fr-FR" sz="4000">
              <a:latin typeface="Trebuchet MS" charset="0"/>
            </a:endParaRPr>
          </a:p>
        </p:txBody>
      </p:sp>
      <p:pic>
        <p:nvPicPr>
          <p:cNvPr id="291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133" y="228600"/>
            <a:ext cx="447040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1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4" y="3779838"/>
            <a:ext cx="4334933"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1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967" y="3786189"/>
            <a:ext cx="4237566"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1846" name="Rectangle 6"/>
          <p:cNvSpPr>
            <a:spLocks noChangeArrowheads="1"/>
          </p:cNvSpPr>
          <p:nvPr/>
        </p:nvSpPr>
        <p:spPr bwMode="auto">
          <a:xfrm>
            <a:off x="0" y="6640513"/>
            <a:ext cx="37802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800">
                <a:cs typeface="+mn-cs"/>
              </a:rPr>
              <a:t>A02</a:t>
            </a:r>
          </a:p>
        </p:txBody>
      </p:sp>
    </p:spTree>
    <p:extLst>
      <p:ext uri="{BB962C8B-B14F-4D97-AF65-F5344CB8AC3E}">
        <p14:creationId xmlns:p14="http://schemas.microsoft.com/office/powerpoint/2010/main" val="23139596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1107723" y="495300"/>
            <a:ext cx="7629877" cy="419100"/>
          </a:xfrm>
        </p:spPr>
        <p:txBody>
          <a:bodyPr/>
          <a:lstStyle/>
          <a:p>
            <a:r>
              <a:rPr lang="fr-FR" sz="4000">
                <a:latin typeface="Helvetica" charset="0"/>
              </a:rPr>
              <a:t>Étiologies des Angines</a:t>
            </a:r>
          </a:p>
        </p:txBody>
      </p:sp>
      <p:graphicFrame>
        <p:nvGraphicFramePr>
          <p:cNvPr id="123906" name="Object 4"/>
          <p:cNvGraphicFramePr>
            <a:graphicFrameLocks noChangeAspect="1"/>
          </p:cNvGraphicFramePr>
          <p:nvPr>
            <p:extLst>
              <p:ext uri="{D42A27DB-BD31-4B8C-83A1-F6EECF244321}">
                <p14:modId xmlns:p14="http://schemas.microsoft.com/office/powerpoint/2010/main" val="4014688351"/>
              </p:ext>
            </p:extLst>
          </p:nvPr>
        </p:nvGraphicFramePr>
        <p:xfrm>
          <a:off x="400050" y="2025650"/>
          <a:ext cx="8413750" cy="3311525"/>
        </p:xfrm>
        <a:graphic>
          <a:graphicData uri="http://schemas.openxmlformats.org/presentationml/2006/ole">
            <mc:AlternateContent xmlns:mc="http://schemas.openxmlformats.org/markup-compatibility/2006">
              <mc:Choice xmlns:v="urn:schemas-microsoft-com:vml" Requires="v">
                <p:oleObj spid="_x0000_s6154" name="Document" r:id="rId5" imgW="8204200" imgH="2870200" progId="Word.Document.8">
                  <p:embed/>
                </p:oleObj>
              </mc:Choice>
              <mc:Fallback>
                <p:oleObj name="Document" r:id="rId5" imgW="8204200" imgH="2870200" progId="Word.Document.8">
                  <p:embed/>
                  <p:pic>
                    <p:nvPicPr>
                      <p:cNvPr id="0" name=""/>
                      <p:cNvPicPr>
                        <a:picLocks noChangeAspect="1" noChangeArrowheads="1"/>
                      </p:cNvPicPr>
                      <p:nvPr/>
                    </p:nvPicPr>
                    <p:blipFill>
                      <a:blip r:embed="rId6"/>
                      <a:srcRect/>
                      <a:stretch>
                        <a:fillRect/>
                      </a:stretch>
                    </p:blipFill>
                    <p:spPr bwMode="auto">
                      <a:xfrm>
                        <a:off x="400050" y="2025650"/>
                        <a:ext cx="8413750" cy="3311525"/>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14862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sz="half" idx="1"/>
          </p:nvPr>
        </p:nvSpPr>
        <p:spPr>
          <a:xfrm>
            <a:off x="0" y="2895600"/>
            <a:ext cx="4648200" cy="3733800"/>
          </a:xfrm>
        </p:spPr>
        <p:txBody>
          <a:bodyPr/>
          <a:lstStyle/>
          <a:p>
            <a:pPr algn="ctr">
              <a:lnSpc>
                <a:spcPct val="90000"/>
              </a:lnSpc>
              <a:spcBef>
                <a:spcPct val="40000"/>
              </a:spcBef>
              <a:buFont typeface="Helvetica" charset="0"/>
              <a:buNone/>
            </a:pPr>
            <a:r>
              <a:rPr lang="fr-FR" sz="2200">
                <a:latin typeface="Trebuchet MS" charset="0"/>
              </a:rPr>
              <a:t>En faveur du SGA</a:t>
            </a:r>
          </a:p>
          <a:p>
            <a:pPr lvl="1">
              <a:lnSpc>
                <a:spcPct val="90000"/>
              </a:lnSpc>
              <a:spcBef>
                <a:spcPct val="40000"/>
              </a:spcBef>
            </a:pPr>
            <a:r>
              <a:rPr lang="fr-FR" sz="2000">
                <a:latin typeface="Trebuchet MS" charset="0"/>
                <a:ea typeface="ＭＳ Ｐゴシック" charset="0"/>
              </a:rPr>
              <a:t>Age (4 à 7 ans)</a:t>
            </a:r>
          </a:p>
          <a:p>
            <a:pPr lvl="1">
              <a:lnSpc>
                <a:spcPct val="90000"/>
              </a:lnSpc>
              <a:spcBef>
                <a:spcPct val="40000"/>
              </a:spcBef>
            </a:pPr>
            <a:r>
              <a:rPr lang="fr-FR" sz="2000">
                <a:latin typeface="Trebuchet MS" charset="0"/>
                <a:ea typeface="ＭＳ Ｐゴシック" charset="0"/>
              </a:rPr>
              <a:t>Saison (automne-printemps)</a:t>
            </a:r>
          </a:p>
          <a:p>
            <a:pPr lvl="1">
              <a:lnSpc>
                <a:spcPct val="90000"/>
              </a:lnSpc>
              <a:spcBef>
                <a:spcPct val="40000"/>
              </a:spcBef>
            </a:pPr>
            <a:r>
              <a:rPr lang="fr-FR" sz="2000">
                <a:latin typeface="Trebuchet MS" charset="0"/>
                <a:ea typeface="ＭＳ Ｐゴシック" charset="0"/>
              </a:rPr>
              <a:t>Dysphagie intense</a:t>
            </a:r>
          </a:p>
          <a:p>
            <a:pPr lvl="1">
              <a:lnSpc>
                <a:spcPct val="90000"/>
              </a:lnSpc>
              <a:spcBef>
                <a:spcPct val="40000"/>
              </a:spcBef>
            </a:pPr>
            <a:r>
              <a:rPr lang="fr-FR" sz="2000">
                <a:latin typeface="Trebuchet MS" charset="0"/>
                <a:ea typeface="ＭＳ Ｐゴシック" charset="0"/>
              </a:rPr>
              <a:t>Fièvre</a:t>
            </a:r>
          </a:p>
          <a:p>
            <a:pPr lvl="1">
              <a:lnSpc>
                <a:spcPct val="90000"/>
              </a:lnSpc>
              <a:spcBef>
                <a:spcPct val="40000"/>
              </a:spcBef>
            </a:pPr>
            <a:r>
              <a:rPr lang="fr-FR" sz="2000">
                <a:latin typeface="Trebuchet MS" charset="0"/>
                <a:ea typeface="ＭＳ Ｐゴシック" charset="0"/>
              </a:rPr>
              <a:t>Adénopathies sensible</a:t>
            </a:r>
          </a:p>
          <a:p>
            <a:pPr lvl="1">
              <a:lnSpc>
                <a:spcPct val="90000"/>
              </a:lnSpc>
              <a:spcBef>
                <a:spcPct val="40000"/>
              </a:spcBef>
            </a:pPr>
            <a:r>
              <a:rPr lang="fr-FR" sz="2000">
                <a:latin typeface="Trebuchet MS" charset="0"/>
                <a:ea typeface="ＭＳ Ｐゴシック" charset="0"/>
              </a:rPr>
              <a:t>Éruption</a:t>
            </a:r>
          </a:p>
          <a:p>
            <a:pPr lvl="1">
              <a:lnSpc>
                <a:spcPct val="90000"/>
              </a:lnSpc>
              <a:spcBef>
                <a:spcPct val="40000"/>
              </a:spcBef>
            </a:pPr>
            <a:r>
              <a:rPr lang="fr-FR" sz="2000">
                <a:latin typeface="Trebuchet MS" charset="0"/>
                <a:ea typeface="ＭＳ Ｐゴシック" charset="0"/>
              </a:rPr>
              <a:t>Purpura du voile</a:t>
            </a:r>
          </a:p>
        </p:txBody>
      </p:sp>
      <p:sp>
        <p:nvSpPr>
          <p:cNvPr id="125954" name="Rectangle 3"/>
          <p:cNvSpPr>
            <a:spLocks noGrp="1" noChangeArrowheads="1"/>
          </p:cNvSpPr>
          <p:nvPr>
            <p:ph type="body" sz="half" idx="2"/>
          </p:nvPr>
        </p:nvSpPr>
        <p:spPr>
          <a:xfrm>
            <a:off x="4538133" y="2895600"/>
            <a:ext cx="4148667" cy="3810000"/>
          </a:xfrm>
        </p:spPr>
        <p:txBody>
          <a:bodyPr/>
          <a:lstStyle/>
          <a:p>
            <a:pPr algn="ctr">
              <a:lnSpc>
                <a:spcPct val="90000"/>
              </a:lnSpc>
              <a:buFont typeface="Helvetica" charset="0"/>
              <a:buNone/>
            </a:pPr>
            <a:r>
              <a:rPr lang="fr-FR" sz="2200">
                <a:latin typeface="Trebuchet MS" charset="0"/>
              </a:rPr>
              <a:t>En faveur des virus</a:t>
            </a:r>
          </a:p>
          <a:p>
            <a:pPr lvl="1">
              <a:lnSpc>
                <a:spcPct val="90000"/>
              </a:lnSpc>
            </a:pPr>
            <a:r>
              <a:rPr lang="fr-FR" sz="2000">
                <a:latin typeface="Trebuchet MS" charset="0"/>
                <a:ea typeface="ＭＳ Ｐゴシック" charset="0"/>
              </a:rPr>
              <a:t>Signes « respiratoires »</a:t>
            </a:r>
          </a:p>
          <a:p>
            <a:pPr lvl="2">
              <a:lnSpc>
                <a:spcPct val="90000"/>
              </a:lnSpc>
            </a:pPr>
            <a:r>
              <a:rPr lang="fr-FR" sz="1800">
                <a:latin typeface="Trebuchet MS" charset="0"/>
                <a:ea typeface="ＭＳ Ｐゴシック" charset="0"/>
              </a:rPr>
              <a:t>Rhinorrhée</a:t>
            </a:r>
          </a:p>
          <a:p>
            <a:pPr lvl="2">
              <a:lnSpc>
                <a:spcPct val="90000"/>
              </a:lnSpc>
            </a:pPr>
            <a:r>
              <a:rPr lang="fr-FR" sz="1800">
                <a:latin typeface="Trebuchet MS" charset="0"/>
                <a:ea typeface="ＭＳ Ｐゴシック" charset="0"/>
              </a:rPr>
              <a:t>Toux</a:t>
            </a:r>
          </a:p>
          <a:p>
            <a:pPr lvl="2">
              <a:lnSpc>
                <a:spcPct val="90000"/>
              </a:lnSpc>
            </a:pPr>
            <a:r>
              <a:rPr lang="fr-FR" sz="1800">
                <a:latin typeface="Trebuchet MS" charset="0"/>
                <a:ea typeface="ＭＳ Ｐゴシック" charset="0"/>
              </a:rPr>
              <a:t>Dysphonie</a:t>
            </a:r>
          </a:p>
          <a:p>
            <a:pPr lvl="1">
              <a:lnSpc>
                <a:spcPct val="90000"/>
              </a:lnSpc>
            </a:pPr>
            <a:r>
              <a:rPr lang="fr-FR" sz="2000">
                <a:latin typeface="Trebuchet MS" charset="0"/>
                <a:ea typeface="ＭＳ Ｐゴシック" charset="0"/>
              </a:rPr>
              <a:t>Vésicules</a:t>
            </a:r>
          </a:p>
          <a:p>
            <a:pPr lvl="1">
              <a:lnSpc>
                <a:spcPct val="90000"/>
              </a:lnSpc>
            </a:pPr>
            <a:r>
              <a:rPr lang="fr-FR" sz="2000">
                <a:latin typeface="Trebuchet MS" charset="0"/>
                <a:ea typeface="ＭＳ Ｐゴシック" charset="0"/>
              </a:rPr>
              <a:t>Conjonctivite</a:t>
            </a:r>
          </a:p>
        </p:txBody>
      </p:sp>
      <p:sp>
        <p:nvSpPr>
          <p:cNvPr id="125955" name="Rectangle 4"/>
          <p:cNvSpPr>
            <a:spLocks noChangeArrowheads="1"/>
          </p:cNvSpPr>
          <p:nvPr/>
        </p:nvSpPr>
        <p:spPr bwMode="auto">
          <a:xfrm>
            <a:off x="1219200" y="0"/>
            <a:ext cx="778933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fr-FR" sz="3600" b="1">
                <a:solidFill>
                  <a:srgbClr val="800000"/>
                </a:solidFill>
                <a:latin typeface="Trebuchet MS" charset="0"/>
                <a:cs typeface="Times New Roman" charset="0"/>
              </a:rPr>
              <a:t>La clinique peut-elle permettre de distinguer les angines à SGA des autres angines ?</a:t>
            </a:r>
          </a:p>
        </p:txBody>
      </p:sp>
      <p:sp>
        <p:nvSpPr>
          <p:cNvPr id="125956" name="Rectangle 5"/>
          <p:cNvSpPr>
            <a:spLocks noChangeArrowheads="1"/>
          </p:cNvSpPr>
          <p:nvPr/>
        </p:nvSpPr>
        <p:spPr bwMode="auto">
          <a:xfrm>
            <a:off x="228600" y="2057401"/>
            <a:ext cx="861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65000"/>
              </a:spcBef>
              <a:spcAft>
                <a:spcPct val="10000"/>
              </a:spcAft>
              <a:buClr>
                <a:schemeClr val="hlink"/>
              </a:buClr>
              <a:buSzPct val="105000"/>
              <a:buFont typeface="Helvetica" charset="0"/>
              <a:buNone/>
            </a:pPr>
            <a:r>
              <a:rPr lang="fr-FR" sz="2000" b="1">
                <a:solidFill>
                  <a:srgbClr val="000090"/>
                </a:solidFill>
                <a:latin typeface="Trebuchet MS" charset="0"/>
                <a:cs typeface="Times New Roman" charset="0"/>
              </a:rPr>
              <a:t>De nombreuses études ont montré que les angines à SGA ont des caractéristiques significativement différentes des autres</a:t>
            </a:r>
          </a:p>
        </p:txBody>
      </p:sp>
      <p:sp>
        <p:nvSpPr>
          <p:cNvPr id="125957" name="Rectangle 6"/>
          <p:cNvSpPr>
            <a:spLocks noChangeArrowheads="1"/>
          </p:cNvSpPr>
          <p:nvPr/>
        </p:nvSpPr>
        <p:spPr bwMode="auto">
          <a:xfrm>
            <a:off x="0" y="6640513"/>
            <a:ext cx="3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fr-FR" sz="800">
                <a:solidFill>
                  <a:srgbClr val="000090"/>
                </a:solidFill>
                <a:latin typeface="Helvetica" charset="0"/>
              </a:rPr>
              <a:t>A26</a:t>
            </a:r>
          </a:p>
        </p:txBody>
      </p:sp>
      <p:sp>
        <p:nvSpPr>
          <p:cNvPr id="125958" name="Rectangle 5"/>
          <p:cNvSpPr txBox="1">
            <a:spLocks noChangeArrowheads="1"/>
          </p:cNvSpPr>
          <p:nvPr/>
        </p:nvSpPr>
        <p:spPr bwMode="auto">
          <a:xfrm>
            <a:off x="190500"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solidFill>
                  <a:srgbClr val="000090"/>
                </a:solidFill>
              </a:rPr>
              <a:t>Diapos préparées par Robert COHEN</a:t>
            </a:r>
          </a:p>
        </p:txBody>
      </p:sp>
    </p:spTree>
    <p:extLst>
      <p:ext uri="{BB962C8B-B14F-4D97-AF65-F5344CB8AC3E}">
        <p14:creationId xmlns:p14="http://schemas.microsoft.com/office/powerpoint/2010/main" val="2914328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904523" y="685800"/>
            <a:ext cx="8010877" cy="1143000"/>
          </a:xfrm>
        </p:spPr>
        <p:txBody>
          <a:bodyPr/>
          <a:lstStyle/>
          <a:p>
            <a:r>
              <a:rPr lang="fr-FR">
                <a:latin typeface="Trebuchet MS" charset="0"/>
                <a:cs typeface="Times New Roman" charset="0"/>
              </a:rPr>
              <a:t>La clinique peut-elle permettre de distinguer les angines à SGA des autres angines ?</a:t>
            </a:r>
            <a:endParaRPr lang="fr-FR" sz="2800">
              <a:latin typeface="Trebuchet MS" charset="0"/>
              <a:cs typeface="Times New Roman" charset="0"/>
            </a:endParaRPr>
          </a:p>
        </p:txBody>
      </p:sp>
      <p:sp>
        <p:nvSpPr>
          <p:cNvPr id="128002" name="Rectangle 3"/>
          <p:cNvSpPr>
            <a:spLocks noGrp="1" noChangeArrowheads="1"/>
          </p:cNvSpPr>
          <p:nvPr>
            <p:ph type="body" idx="1"/>
          </p:nvPr>
        </p:nvSpPr>
        <p:spPr>
          <a:xfrm>
            <a:off x="203200" y="2209800"/>
            <a:ext cx="8805333" cy="4114800"/>
          </a:xfrm>
        </p:spPr>
        <p:txBody>
          <a:bodyPr/>
          <a:lstStyle/>
          <a:p>
            <a:pPr>
              <a:lnSpc>
                <a:spcPct val="90000"/>
              </a:lnSpc>
            </a:pPr>
            <a:r>
              <a:rPr lang="fr-FR" sz="2000">
                <a:latin typeface="Trebuchet MS" charset="0"/>
                <a:cs typeface="Times New Roman" charset="0"/>
              </a:rPr>
              <a:t>Ceci a conduit à proposer des scores cliniques</a:t>
            </a:r>
            <a:endParaRPr lang="fr-FR">
              <a:latin typeface="Trebuchet MS" charset="0"/>
              <a:cs typeface="Times New Roman" charset="0"/>
            </a:endParaRPr>
          </a:p>
          <a:p>
            <a:pPr lvl="1">
              <a:lnSpc>
                <a:spcPct val="90000"/>
              </a:lnSpc>
            </a:pPr>
            <a:r>
              <a:rPr lang="fr-FR" sz="1800">
                <a:latin typeface="Trebuchet MS" charset="0"/>
                <a:ea typeface="ＭＳ Ｐゴシック" charset="0"/>
                <a:cs typeface="Times New Roman" charset="0"/>
              </a:rPr>
              <a:t>sensibilité et la spécificité de ces scores ne dépassent pas 70 % </a:t>
            </a:r>
          </a:p>
          <a:p>
            <a:pPr lvl="1">
              <a:lnSpc>
                <a:spcPct val="90000"/>
              </a:lnSpc>
            </a:pPr>
            <a:r>
              <a:rPr lang="fr-FR" sz="1800">
                <a:latin typeface="Trebuchet MS" charset="0"/>
                <a:ea typeface="ＭＳ Ｐゴシック" charset="0"/>
                <a:cs typeface="Times New Roman" charset="0"/>
              </a:rPr>
              <a:t>on ne peut s’en contenter pour la décision de prescrire ou de ne pas prescrire des antibiotiques</a:t>
            </a:r>
          </a:p>
          <a:p>
            <a:pPr lvl="1">
              <a:lnSpc>
                <a:spcPct val="90000"/>
              </a:lnSpc>
            </a:pPr>
            <a:endParaRPr lang="fr-FR" sz="1800">
              <a:latin typeface="Trebuchet MS" charset="0"/>
              <a:ea typeface="ＭＳ Ｐゴシック" charset="0"/>
              <a:cs typeface="Times New Roman" charset="0"/>
            </a:endParaRPr>
          </a:p>
          <a:p>
            <a:pPr>
              <a:lnSpc>
                <a:spcPct val="90000"/>
              </a:lnSpc>
            </a:pPr>
            <a:r>
              <a:rPr lang="fr-FR" sz="2000">
                <a:latin typeface="Trebuchet MS" charset="0"/>
                <a:cs typeface="Times New Roman" charset="0"/>
              </a:rPr>
              <a:t> Ne pas faire de TDR aux patients présentant des signes suggestifs d’infection virale </a:t>
            </a:r>
            <a:endParaRPr lang="fr-FR">
              <a:latin typeface="Trebuchet MS" charset="0"/>
              <a:cs typeface="Times New Roman" charset="0"/>
            </a:endParaRPr>
          </a:p>
          <a:p>
            <a:pPr lvl="1">
              <a:lnSpc>
                <a:spcPct val="90000"/>
              </a:lnSpc>
            </a:pPr>
            <a:r>
              <a:rPr lang="fr-FR" sz="1800">
                <a:latin typeface="Trebuchet MS" charset="0"/>
                <a:ea typeface="ＭＳ Ｐゴシック" charset="0"/>
                <a:cs typeface="Times New Roman" charset="0"/>
              </a:rPr>
              <a:t>rhinorrhée, toux, dysphonie au premier plan</a:t>
            </a:r>
          </a:p>
          <a:p>
            <a:pPr lvl="1">
              <a:lnSpc>
                <a:spcPct val="90000"/>
              </a:lnSpc>
            </a:pPr>
            <a:r>
              <a:rPr lang="fr-FR" sz="1800">
                <a:latin typeface="Trebuchet MS" charset="0"/>
                <a:ea typeface="ＭＳ Ｐゴシック" charset="0"/>
                <a:cs typeface="Times New Roman" charset="0"/>
              </a:rPr>
              <a:t>conjonctivite</a:t>
            </a:r>
          </a:p>
          <a:p>
            <a:pPr lvl="1">
              <a:lnSpc>
                <a:spcPct val="90000"/>
              </a:lnSpc>
            </a:pPr>
            <a:r>
              <a:rPr lang="fr-FR" sz="1800">
                <a:latin typeface="Trebuchet MS" charset="0"/>
                <a:ea typeface="ＭＳ Ｐゴシック" charset="0"/>
                <a:cs typeface="Times New Roman" charset="0"/>
              </a:rPr>
              <a:t>vésicules sur le palais ou dans la bouche</a:t>
            </a:r>
            <a:endParaRPr lang="fr-FR" sz="1800">
              <a:latin typeface="Trebuchet MS" charset="0"/>
              <a:ea typeface="ＭＳ Ｐゴシック" charset="0"/>
            </a:endParaRPr>
          </a:p>
        </p:txBody>
      </p:sp>
      <p:sp>
        <p:nvSpPr>
          <p:cNvPr id="128003" name="Rectangle 4"/>
          <p:cNvSpPr>
            <a:spLocks noChangeArrowheads="1"/>
          </p:cNvSpPr>
          <p:nvPr/>
        </p:nvSpPr>
        <p:spPr bwMode="auto">
          <a:xfrm>
            <a:off x="0" y="6640513"/>
            <a:ext cx="3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fr-FR" sz="800">
                <a:latin typeface="Helvetica" charset="0"/>
              </a:rPr>
              <a:t>A27</a:t>
            </a:r>
          </a:p>
        </p:txBody>
      </p:sp>
      <p:sp>
        <p:nvSpPr>
          <p:cNvPr id="128004" name="Rectangle 5"/>
          <p:cNvSpPr txBox="1">
            <a:spLocks noChangeArrowheads="1"/>
          </p:cNvSpPr>
          <p:nvPr/>
        </p:nvSpPr>
        <p:spPr bwMode="auto">
          <a:xfrm>
            <a:off x="190500"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t>Diapos préparées par Robert COHEN</a:t>
            </a:r>
          </a:p>
        </p:txBody>
      </p:sp>
    </p:spTree>
    <p:extLst>
      <p:ext uri="{BB962C8B-B14F-4D97-AF65-F5344CB8AC3E}">
        <p14:creationId xmlns:p14="http://schemas.microsoft.com/office/powerpoint/2010/main" val="35918764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338667" y="647700"/>
            <a:ext cx="8534400" cy="723900"/>
          </a:xfrm>
        </p:spPr>
        <p:txBody>
          <a:bodyPr/>
          <a:lstStyle/>
          <a:p>
            <a:r>
              <a:rPr lang="en-US" sz="3200">
                <a:latin typeface="Helvetica" charset="0"/>
              </a:rPr>
              <a:t>How to do the diagnosis of GAS-pharyngitis ? </a:t>
            </a:r>
            <a:br>
              <a:rPr lang="en-US" sz="3200">
                <a:latin typeface="Helvetica" charset="0"/>
              </a:rPr>
            </a:br>
            <a:r>
              <a:rPr lang="en-US" sz="3200">
                <a:latin typeface="Helvetica" charset="0"/>
              </a:rPr>
              <a:t>Streptococcal Score Cards in Children</a:t>
            </a:r>
          </a:p>
        </p:txBody>
      </p:sp>
      <p:graphicFrame>
        <p:nvGraphicFramePr>
          <p:cNvPr id="130050" name="Object 3"/>
          <p:cNvGraphicFramePr>
            <a:graphicFrameLocks noChangeAspect="1"/>
          </p:cNvGraphicFramePr>
          <p:nvPr/>
        </p:nvGraphicFramePr>
        <p:xfrm>
          <a:off x="541867" y="1600200"/>
          <a:ext cx="6570133" cy="5867400"/>
        </p:xfrm>
        <a:graphic>
          <a:graphicData uri="http://schemas.openxmlformats.org/presentationml/2006/ole">
            <mc:AlternateContent xmlns:mc="http://schemas.openxmlformats.org/markup-compatibility/2006">
              <mc:Choice xmlns:v="urn:schemas-microsoft-com:vml" Requires="v">
                <p:oleObj spid="_x0000_s12305" name="Document" r:id="rId4" imgW="6962140" imgH="4572000" progId="Word.Document.8">
                  <p:embed/>
                </p:oleObj>
              </mc:Choice>
              <mc:Fallback>
                <p:oleObj name="Document" r:id="rId4" imgW="6962140" imgH="4572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67" y="1600200"/>
                        <a:ext cx="6570133"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0051" name="Object 4"/>
          <p:cNvGraphicFramePr>
            <a:graphicFrameLocks noChangeAspect="1"/>
          </p:cNvGraphicFramePr>
          <p:nvPr/>
        </p:nvGraphicFramePr>
        <p:xfrm>
          <a:off x="4741333" y="4049714"/>
          <a:ext cx="6797323" cy="5018087"/>
        </p:xfrm>
        <a:graphic>
          <a:graphicData uri="http://schemas.openxmlformats.org/presentationml/2006/ole">
            <mc:AlternateContent xmlns:mc="http://schemas.openxmlformats.org/markup-compatibility/2006">
              <mc:Choice xmlns:v="urn:schemas-microsoft-com:vml" Requires="v">
                <p:oleObj spid="_x0000_s12306" name="Document" r:id="rId7" imgW="6962140" imgH="4572000" progId="Word.Document.8">
                  <p:embed/>
                </p:oleObj>
              </mc:Choice>
              <mc:Fallback>
                <p:oleObj name="Document" r:id="rId7" imgW="6962140" imgH="457200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333" y="4049714"/>
                        <a:ext cx="6797323" cy="501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0052" name="Text Box 5"/>
          <p:cNvSpPr txBox="1">
            <a:spLocks noChangeArrowheads="1"/>
          </p:cNvSpPr>
          <p:nvPr/>
        </p:nvSpPr>
        <p:spPr bwMode="auto">
          <a:xfrm>
            <a:off x="5892800" y="6248401"/>
            <a:ext cx="3251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u="sng">
                <a:solidFill>
                  <a:schemeClr val="tx2"/>
                </a:solidFill>
                <a:latin typeface="Comic Sans MS" charset="0"/>
              </a:rPr>
              <a:t>Mc Isaac</a:t>
            </a:r>
            <a:r>
              <a:rPr lang="fr-FR" sz="1600" b="1">
                <a:solidFill>
                  <a:schemeClr val="tx2"/>
                </a:solidFill>
                <a:latin typeface="Comic Sans MS" charset="0"/>
              </a:rPr>
              <a:t>. CMAJ 1998;159:75</a:t>
            </a:r>
          </a:p>
        </p:txBody>
      </p:sp>
    </p:spTree>
    <p:extLst>
      <p:ext uri="{BB962C8B-B14F-4D97-AF65-F5344CB8AC3E}">
        <p14:creationId xmlns:p14="http://schemas.microsoft.com/office/powerpoint/2010/main" val="20791958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011767" y="0"/>
            <a:ext cx="8132233" cy="1028700"/>
          </a:xfrm>
        </p:spPr>
        <p:txBody>
          <a:bodyPr/>
          <a:lstStyle/>
          <a:p>
            <a:r>
              <a:rPr lang="en-US" sz="2800">
                <a:latin typeface="Helvetica" charset="0"/>
              </a:rPr>
              <a:t>How to do the diagnosis of GAS-pharyngitis ? Streptococcal Score Cards in Children</a:t>
            </a:r>
          </a:p>
        </p:txBody>
      </p:sp>
      <p:graphicFrame>
        <p:nvGraphicFramePr>
          <p:cNvPr id="132098" name="Object 3"/>
          <p:cNvGraphicFramePr>
            <a:graphicFrameLocks noChangeAspect="1"/>
          </p:cNvGraphicFramePr>
          <p:nvPr/>
        </p:nvGraphicFramePr>
        <p:xfrm>
          <a:off x="270934" y="1447800"/>
          <a:ext cx="6570133" cy="5867400"/>
        </p:xfrm>
        <a:graphic>
          <a:graphicData uri="http://schemas.openxmlformats.org/presentationml/2006/ole">
            <mc:AlternateContent xmlns:mc="http://schemas.openxmlformats.org/markup-compatibility/2006">
              <mc:Choice xmlns:v="urn:schemas-microsoft-com:vml" Requires="v">
                <p:oleObj spid="_x0000_s14353" name="Document" r:id="rId4" imgW="6962140" imgH="4572000" progId="Word.Document.8">
                  <p:embed/>
                </p:oleObj>
              </mc:Choice>
              <mc:Fallback>
                <p:oleObj name="Document" r:id="rId4" imgW="6962140" imgH="4572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34" y="1447800"/>
                        <a:ext cx="6570133"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2099" name="Object 4"/>
          <p:cNvGraphicFramePr>
            <a:graphicFrameLocks noChangeAspect="1"/>
          </p:cNvGraphicFramePr>
          <p:nvPr/>
        </p:nvGraphicFramePr>
        <p:xfrm>
          <a:off x="3793067" y="3657600"/>
          <a:ext cx="6841067" cy="5214938"/>
        </p:xfrm>
        <a:graphic>
          <a:graphicData uri="http://schemas.openxmlformats.org/presentationml/2006/ole">
            <mc:AlternateContent xmlns:mc="http://schemas.openxmlformats.org/markup-compatibility/2006">
              <mc:Choice xmlns:v="urn:schemas-microsoft-com:vml" Requires="v">
                <p:oleObj spid="_x0000_s14354" name="Document" r:id="rId7" imgW="6962140" imgH="4572000" progId="Word.Document.8">
                  <p:embed/>
                </p:oleObj>
              </mc:Choice>
              <mc:Fallback>
                <p:oleObj name="Document" r:id="rId7" imgW="6962140" imgH="457200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067" y="3657600"/>
                        <a:ext cx="6841067"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2100" name="Text Box 5"/>
          <p:cNvSpPr txBox="1">
            <a:spLocks noChangeArrowheads="1"/>
          </p:cNvSpPr>
          <p:nvPr/>
        </p:nvSpPr>
        <p:spPr bwMode="auto">
          <a:xfrm>
            <a:off x="4673600" y="6338888"/>
            <a:ext cx="426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b="1" u="sng">
                <a:solidFill>
                  <a:schemeClr val="tx2"/>
                </a:solidFill>
                <a:latin typeface="Comic Sans MS" charset="0"/>
              </a:rPr>
              <a:t>Wald</a:t>
            </a:r>
            <a:r>
              <a:rPr lang="fr-FR" sz="1400" b="1">
                <a:solidFill>
                  <a:schemeClr val="tx2"/>
                </a:solidFill>
                <a:latin typeface="Comic Sans MS" charset="0"/>
              </a:rPr>
              <a:t>. Pediatric Emergency  Care 1998;14:109</a:t>
            </a:r>
          </a:p>
        </p:txBody>
      </p:sp>
    </p:spTree>
    <p:extLst>
      <p:ext uri="{BB962C8B-B14F-4D97-AF65-F5344CB8AC3E}">
        <p14:creationId xmlns:p14="http://schemas.microsoft.com/office/powerpoint/2010/main" val="37632249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474133" y="1643064"/>
            <a:ext cx="8263467"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fr-FR" sz="4800" b="1">
                <a:solidFill>
                  <a:srgbClr val="800000"/>
                </a:solidFill>
                <a:latin typeface="Trebuchet MS" charset="0"/>
              </a:rPr>
              <a:t>1950</a:t>
            </a:r>
            <a:r>
              <a:rPr lang="fr-FR" sz="3600" b="1">
                <a:solidFill>
                  <a:srgbClr val="800000"/>
                </a:solidFill>
                <a:latin typeface="Trebuchet MS" charset="0"/>
              </a:rPr>
              <a:t/>
            </a:r>
            <a:br>
              <a:rPr lang="fr-FR" sz="3600" b="1">
                <a:solidFill>
                  <a:srgbClr val="800000"/>
                </a:solidFill>
                <a:latin typeface="Trebuchet MS" charset="0"/>
              </a:rPr>
            </a:br>
            <a:endParaRPr lang="fr-FR" sz="3600" b="1">
              <a:solidFill>
                <a:srgbClr val="800000"/>
              </a:solidFill>
              <a:latin typeface="Trebuchet MS" charset="0"/>
            </a:endParaRPr>
          </a:p>
          <a:p>
            <a:pPr algn="ctr"/>
            <a:r>
              <a:rPr lang="fr-FR" sz="3600" b="1">
                <a:solidFill>
                  <a:srgbClr val="800000"/>
                </a:solidFill>
                <a:latin typeface="Trebuchet MS" charset="0"/>
              </a:rPr>
              <a:t>Le traitement des angines à SGA par la pénicilline prévient le RAA</a:t>
            </a:r>
            <a:endParaRPr lang="fr-FR" sz="4800" b="1">
              <a:solidFill>
                <a:srgbClr val="800000"/>
              </a:solidFill>
              <a:latin typeface="Trebuchet MS" charset="0"/>
            </a:endParaRPr>
          </a:p>
        </p:txBody>
      </p:sp>
      <p:sp>
        <p:nvSpPr>
          <p:cNvPr id="134146" name="Rectangle 3"/>
          <p:cNvSpPr>
            <a:spLocks noChangeArrowheads="1"/>
          </p:cNvSpPr>
          <p:nvPr/>
        </p:nvSpPr>
        <p:spPr bwMode="auto">
          <a:xfrm>
            <a:off x="0" y="6640513"/>
            <a:ext cx="366889"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fr-FR" sz="800">
                <a:latin typeface="Helvetica" charset="0"/>
              </a:rPr>
              <a:t>A03</a:t>
            </a:r>
          </a:p>
        </p:txBody>
      </p:sp>
      <p:sp>
        <p:nvSpPr>
          <p:cNvPr id="134147" name="Rectangle 5"/>
          <p:cNvSpPr txBox="1">
            <a:spLocks noChangeArrowheads="1"/>
          </p:cNvSpPr>
          <p:nvPr/>
        </p:nvSpPr>
        <p:spPr bwMode="auto">
          <a:xfrm>
            <a:off x="1905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t>Diapos préparées par Robert COHEN</a:t>
            </a:r>
          </a:p>
        </p:txBody>
      </p:sp>
    </p:spTree>
    <p:extLst>
      <p:ext uri="{BB962C8B-B14F-4D97-AF65-F5344CB8AC3E}">
        <p14:creationId xmlns:p14="http://schemas.microsoft.com/office/powerpoint/2010/main" val="21200481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1083733" y="381000"/>
            <a:ext cx="7518400" cy="1143000"/>
          </a:xfrm>
        </p:spPr>
        <p:txBody>
          <a:bodyPr>
            <a:noAutofit/>
          </a:bodyPr>
          <a:lstStyle/>
          <a:p>
            <a:pPr algn="ctr"/>
            <a:r>
              <a:rPr lang="fr-FR" sz="4000" dirty="0">
                <a:solidFill>
                  <a:srgbClr val="000090"/>
                </a:solidFill>
                <a:latin typeface="Trebuchet MS" charset="0"/>
              </a:rPr>
              <a:t>Pourquoi traiter par antibiotiques les  Angines à SGA</a:t>
            </a:r>
          </a:p>
        </p:txBody>
      </p:sp>
      <p:sp>
        <p:nvSpPr>
          <p:cNvPr id="136194" name="Rectangle 3"/>
          <p:cNvSpPr>
            <a:spLocks noGrp="1" noChangeArrowheads="1"/>
          </p:cNvSpPr>
          <p:nvPr>
            <p:ph type="body" idx="4294967295"/>
          </p:nvPr>
        </p:nvSpPr>
        <p:spPr>
          <a:xfrm>
            <a:off x="6781800" y="2667001"/>
            <a:ext cx="2362200" cy="701675"/>
          </a:xfrm>
          <a:solidFill>
            <a:schemeClr val="accent2"/>
          </a:solidFill>
        </p:spPr>
        <p:txBody>
          <a:bodyPr lIns="91440" tIns="45720" rIns="91440" bIns="45720">
            <a:spAutoFit/>
          </a:bodyPr>
          <a:lstStyle/>
          <a:p>
            <a:pPr marL="0" indent="0" algn="ctr">
              <a:spcBef>
                <a:spcPct val="0"/>
              </a:spcBef>
              <a:spcAft>
                <a:spcPct val="0"/>
              </a:spcAft>
              <a:buClrTx/>
              <a:buSzTx/>
              <a:buFont typeface="Helvetica" charset="0"/>
              <a:buNone/>
            </a:pPr>
            <a:r>
              <a:rPr lang="fr-FR" sz="2000">
                <a:latin typeface="Trebuchet MS" charset="0"/>
              </a:rPr>
              <a:t>Diminution de la contagiosité</a:t>
            </a:r>
          </a:p>
        </p:txBody>
      </p:sp>
      <p:sp>
        <p:nvSpPr>
          <p:cNvPr id="136195" name="Text Box 4"/>
          <p:cNvSpPr txBox="1">
            <a:spLocks noChangeArrowheads="1"/>
          </p:cNvSpPr>
          <p:nvPr/>
        </p:nvSpPr>
        <p:spPr bwMode="auto">
          <a:xfrm>
            <a:off x="2667000" y="2667001"/>
            <a:ext cx="2057400" cy="14773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fr-FR" sz="1800" b="1">
                <a:solidFill>
                  <a:srgbClr val="000090"/>
                </a:solidFill>
                <a:latin typeface="Trebuchet MS" charset="0"/>
              </a:rPr>
              <a:t>Prévention </a:t>
            </a:r>
          </a:p>
          <a:p>
            <a:pPr algn="ctr"/>
            <a:r>
              <a:rPr lang="fr-FR" sz="1800" b="1">
                <a:solidFill>
                  <a:srgbClr val="000090"/>
                </a:solidFill>
                <a:latin typeface="Trebuchet MS" charset="0"/>
              </a:rPr>
              <a:t>des complications</a:t>
            </a:r>
          </a:p>
          <a:p>
            <a:pPr algn="ctr"/>
            <a:r>
              <a:rPr lang="fr-FR" sz="1800" b="1">
                <a:solidFill>
                  <a:srgbClr val="000090"/>
                </a:solidFill>
                <a:latin typeface="Trebuchet MS" charset="0"/>
              </a:rPr>
              <a:t>suppuratives</a:t>
            </a:r>
          </a:p>
          <a:p>
            <a:pPr algn="ctr"/>
            <a:endParaRPr lang="fr-FR" sz="1800" b="1">
              <a:solidFill>
                <a:srgbClr val="000090"/>
              </a:solidFill>
              <a:latin typeface="Trebuchet MS" charset="0"/>
            </a:endParaRPr>
          </a:p>
        </p:txBody>
      </p:sp>
      <p:sp>
        <p:nvSpPr>
          <p:cNvPr id="136196" name="Text Box 5"/>
          <p:cNvSpPr txBox="1">
            <a:spLocks noChangeArrowheads="1"/>
          </p:cNvSpPr>
          <p:nvPr/>
        </p:nvSpPr>
        <p:spPr bwMode="auto">
          <a:xfrm>
            <a:off x="76200" y="2667001"/>
            <a:ext cx="2484967" cy="1190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fr-FR" sz="1800" b="1">
                <a:solidFill>
                  <a:srgbClr val="000090"/>
                </a:solidFill>
                <a:latin typeface="Trebuchet MS" charset="0"/>
              </a:rPr>
              <a:t>Prévention </a:t>
            </a:r>
          </a:p>
          <a:p>
            <a:pPr algn="ctr"/>
            <a:r>
              <a:rPr lang="fr-FR" sz="1800" b="1">
                <a:solidFill>
                  <a:srgbClr val="000090"/>
                </a:solidFill>
                <a:latin typeface="Trebuchet MS" charset="0"/>
              </a:rPr>
              <a:t>des complications</a:t>
            </a:r>
          </a:p>
          <a:p>
            <a:pPr algn="ctr"/>
            <a:r>
              <a:rPr lang="fr-FR" sz="1800" b="1">
                <a:solidFill>
                  <a:srgbClr val="000090"/>
                </a:solidFill>
                <a:latin typeface="Trebuchet MS" charset="0"/>
              </a:rPr>
              <a:t>non-suppurative</a:t>
            </a:r>
          </a:p>
          <a:p>
            <a:pPr algn="ctr"/>
            <a:r>
              <a:rPr lang="fr-FR" sz="1800" b="1">
                <a:solidFill>
                  <a:srgbClr val="000090"/>
                </a:solidFill>
                <a:latin typeface="Trebuchet MS" charset="0"/>
              </a:rPr>
              <a:t> </a:t>
            </a:r>
          </a:p>
        </p:txBody>
      </p:sp>
      <p:sp>
        <p:nvSpPr>
          <p:cNvPr id="136197" name="Text Box 6"/>
          <p:cNvSpPr txBox="1">
            <a:spLocks noChangeArrowheads="1"/>
          </p:cNvSpPr>
          <p:nvPr/>
        </p:nvSpPr>
        <p:spPr bwMode="auto">
          <a:xfrm>
            <a:off x="4905023" y="2713039"/>
            <a:ext cx="1724378" cy="1006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fr-FR" sz="2000" b="1">
                <a:solidFill>
                  <a:srgbClr val="000090"/>
                </a:solidFill>
                <a:latin typeface="Trebuchet MS" charset="0"/>
              </a:rPr>
              <a:t>Amélioration des signes cliniques</a:t>
            </a:r>
          </a:p>
        </p:txBody>
      </p:sp>
      <p:sp>
        <p:nvSpPr>
          <p:cNvPr id="136198" name="Text Box 7"/>
          <p:cNvSpPr txBox="1">
            <a:spLocks noChangeArrowheads="1"/>
          </p:cNvSpPr>
          <p:nvPr/>
        </p:nvSpPr>
        <p:spPr bwMode="auto">
          <a:xfrm>
            <a:off x="5257800" y="4891089"/>
            <a:ext cx="2954867"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fr-FR" sz="2000" b="1">
                <a:solidFill>
                  <a:srgbClr val="000090"/>
                </a:solidFill>
                <a:latin typeface="Trebuchet MS" charset="0"/>
              </a:rPr>
              <a:t>Retour plus rapide en collectivité</a:t>
            </a:r>
          </a:p>
        </p:txBody>
      </p:sp>
      <p:sp>
        <p:nvSpPr>
          <p:cNvPr id="136199" name="Line 8"/>
          <p:cNvSpPr>
            <a:spLocks noChangeShapeType="1"/>
          </p:cNvSpPr>
          <p:nvPr/>
        </p:nvSpPr>
        <p:spPr bwMode="auto">
          <a:xfrm flipH="1">
            <a:off x="4191000" y="533400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lIns="0" tIns="0" rIns="0" bIns="0" anchor="ctr"/>
          <a:lstStyle/>
          <a:p>
            <a:endParaRPr lang="fr-FR"/>
          </a:p>
        </p:txBody>
      </p:sp>
      <p:sp>
        <p:nvSpPr>
          <p:cNvPr id="136200" name="Text Box 9"/>
          <p:cNvSpPr txBox="1">
            <a:spLocks noChangeArrowheads="1"/>
          </p:cNvSpPr>
          <p:nvPr/>
        </p:nvSpPr>
        <p:spPr bwMode="auto">
          <a:xfrm>
            <a:off x="-685800" y="6324601"/>
            <a:ext cx="1022491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buClr>
                <a:schemeClr val="tx2"/>
              </a:buClr>
              <a:buSzPct val="120000"/>
            </a:pPr>
            <a:endParaRPr lang="fr-FR" sz="1600" b="1">
              <a:solidFill>
                <a:srgbClr val="000090"/>
              </a:solidFill>
              <a:latin typeface="Trebuchet MS" charset="0"/>
            </a:endParaRPr>
          </a:p>
        </p:txBody>
      </p:sp>
      <p:sp>
        <p:nvSpPr>
          <p:cNvPr id="136201" name="Line 10"/>
          <p:cNvSpPr>
            <a:spLocks noChangeShapeType="1"/>
          </p:cNvSpPr>
          <p:nvPr/>
        </p:nvSpPr>
        <p:spPr bwMode="auto">
          <a:xfrm>
            <a:off x="3962400" y="4114800"/>
            <a:ext cx="0" cy="381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0" tIns="0" rIns="0" bIns="0"/>
          <a:lstStyle/>
          <a:p>
            <a:endParaRPr lang="fr-FR"/>
          </a:p>
        </p:txBody>
      </p:sp>
      <p:sp>
        <p:nvSpPr>
          <p:cNvPr id="136202" name="Line 11"/>
          <p:cNvSpPr>
            <a:spLocks noChangeShapeType="1"/>
          </p:cNvSpPr>
          <p:nvPr/>
        </p:nvSpPr>
        <p:spPr bwMode="auto">
          <a:xfrm>
            <a:off x="4343400" y="13716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fr-FR"/>
          </a:p>
        </p:txBody>
      </p:sp>
      <p:sp>
        <p:nvSpPr>
          <p:cNvPr id="136203" name="Line 12"/>
          <p:cNvSpPr>
            <a:spLocks noChangeShapeType="1"/>
          </p:cNvSpPr>
          <p:nvPr/>
        </p:nvSpPr>
        <p:spPr bwMode="auto">
          <a:xfrm>
            <a:off x="1295400" y="1752600"/>
            <a:ext cx="6477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fr-FR"/>
          </a:p>
        </p:txBody>
      </p:sp>
      <p:sp>
        <p:nvSpPr>
          <p:cNvPr id="136204" name="Line 13"/>
          <p:cNvSpPr>
            <a:spLocks noChangeShapeType="1"/>
          </p:cNvSpPr>
          <p:nvPr/>
        </p:nvSpPr>
        <p:spPr bwMode="auto">
          <a:xfrm>
            <a:off x="1295400" y="1752600"/>
            <a:ext cx="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a:p>
        </p:txBody>
      </p:sp>
      <p:sp>
        <p:nvSpPr>
          <p:cNvPr id="136205" name="Line 14"/>
          <p:cNvSpPr>
            <a:spLocks noChangeShapeType="1"/>
          </p:cNvSpPr>
          <p:nvPr/>
        </p:nvSpPr>
        <p:spPr bwMode="auto">
          <a:xfrm>
            <a:off x="3352800" y="1752600"/>
            <a:ext cx="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a:p>
        </p:txBody>
      </p:sp>
      <p:sp>
        <p:nvSpPr>
          <p:cNvPr id="136206" name="Line 15"/>
          <p:cNvSpPr>
            <a:spLocks noChangeShapeType="1"/>
          </p:cNvSpPr>
          <p:nvPr/>
        </p:nvSpPr>
        <p:spPr bwMode="auto">
          <a:xfrm>
            <a:off x="5867400" y="1752600"/>
            <a:ext cx="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a:p>
        </p:txBody>
      </p:sp>
      <p:sp>
        <p:nvSpPr>
          <p:cNvPr id="136207" name="Line 16"/>
          <p:cNvSpPr>
            <a:spLocks noChangeShapeType="1"/>
          </p:cNvSpPr>
          <p:nvPr/>
        </p:nvSpPr>
        <p:spPr bwMode="auto">
          <a:xfrm>
            <a:off x="7772400" y="1752600"/>
            <a:ext cx="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a:p>
        </p:txBody>
      </p:sp>
      <p:sp>
        <p:nvSpPr>
          <p:cNvPr id="136208" name="Line 17"/>
          <p:cNvSpPr>
            <a:spLocks noChangeShapeType="1"/>
          </p:cNvSpPr>
          <p:nvPr/>
        </p:nvSpPr>
        <p:spPr bwMode="auto">
          <a:xfrm>
            <a:off x="5715000" y="38100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fr-FR"/>
          </a:p>
        </p:txBody>
      </p:sp>
      <p:sp>
        <p:nvSpPr>
          <p:cNvPr id="136209" name="Line 18"/>
          <p:cNvSpPr>
            <a:spLocks noChangeShapeType="1"/>
          </p:cNvSpPr>
          <p:nvPr/>
        </p:nvSpPr>
        <p:spPr bwMode="auto">
          <a:xfrm>
            <a:off x="7620000" y="38100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fr-FR"/>
          </a:p>
        </p:txBody>
      </p:sp>
      <p:sp>
        <p:nvSpPr>
          <p:cNvPr id="136210" name="Line 19"/>
          <p:cNvSpPr>
            <a:spLocks noChangeShapeType="1"/>
          </p:cNvSpPr>
          <p:nvPr/>
        </p:nvSpPr>
        <p:spPr bwMode="auto">
          <a:xfrm>
            <a:off x="5715000" y="4191000"/>
            <a:ext cx="1905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fr-FR"/>
          </a:p>
        </p:txBody>
      </p:sp>
      <p:sp>
        <p:nvSpPr>
          <p:cNvPr id="136211" name="Line 20"/>
          <p:cNvSpPr>
            <a:spLocks noChangeShapeType="1"/>
          </p:cNvSpPr>
          <p:nvPr/>
        </p:nvSpPr>
        <p:spPr bwMode="auto">
          <a:xfrm>
            <a:off x="6629400" y="4191000"/>
            <a:ext cx="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a:p>
        </p:txBody>
      </p:sp>
      <p:sp>
        <p:nvSpPr>
          <p:cNvPr id="136212" name="Rectangle 5"/>
          <p:cNvSpPr txBox="1">
            <a:spLocks noChangeArrowheads="1"/>
          </p:cNvSpPr>
          <p:nvPr/>
        </p:nvSpPr>
        <p:spPr bwMode="auto">
          <a:xfrm>
            <a:off x="1905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solidFill>
                  <a:srgbClr val="000090"/>
                </a:solidFill>
              </a:rPr>
              <a:t>Diapos préparées par Robert COHEN</a:t>
            </a:r>
          </a:p>
        </p:txBody>
      </p:sp>
    </p:spTree>
    <p:extLst>
      <p:ext uri="{BB962C8B-B14F-4D97-AF65-F5344CB8AC3E}">
        <p14:creationId xmlns:p14="http://schemas.microsoft.com/office/powerpoint/2010/main" val="21996631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391598" y="212008"/>
            <a:ext cx="7731477" cy="1143000"/>
          </a:xfrm>
          <a:noFill/>
        </p:spPr>
        <p:txBody>
          <a:bodyPr/>
          <a:lstStyle/>
          <a:p>
            <a:r>
              <a:rPr lang="fr-FR" sz="3600" dirty="0">
                <a:latin typeface="Trebuchet MS" charset="0"/>
              </a:rPr>
              <a:t>TDR :Techniques immunologiques exclusivement</a:t>
            </a:r>
          </a:p>
        </p:txBody>
      </p:sp>
      <p:sp>
        <p:nvSpPr>
          <p:cNvPr id="142338" name="Rectangle 3"/>
          <p:cNvSpPr>
            <a:spLocks noGrp="1" noChangeArrowheads="1"/>
          </p:cNvSpPr>
          <p:nvPr>
            <p:ph type="body" idx="1"/>
          </p:nvPr>
        </p:nvSpPr>
        <p:spPr>
          <a:xfrm>
            <a:off x="338667" y="1676400"/>
            <a:ext cx="8500533" cy="4114800"/>
          </a:xfrm>
          <a:noFill/>
        </p:spPr>
        <p:txBody>
          <a:bodyPr/>
          <a:lstStyle/>
          <a:p>
            <a:r>
              <a:rPr lang="fr-FR" sz="2000">
                <a:latin typeface="Trebuchet MS" charset="0"/>
              </a:rPr>
              <a:t>Ag : polysaccharides constituants de la paroi bactérienne</a:t>
            </a:r>
          </a:p>
          <a:p>
            <a:r>
              <a:rPr lang="fr-FR" sz="2000">
                <a:latin typeface="Trebuchet MS" charset="0"/>
              </a:rPr>
              <a:t>Ac : polyclonaux (souris, lapins)</a:t>
            </a:r>
          </a:p>
          <a:p>
            <a:r>
              <a:rPr lang="fr-FR" sz="2000">
                <a:latin typeface="Trebuchet MS" charset="0"/>
              </a:rPr>
              <a:t>Nécessité d’une phase d’extraction</a:t>
            </a:r>
          </a:p>
          <a:p>
            <a:r>
              <a:rPr lang="fr-FR" sz="2000">
                <a:latin typeface="Trebuchet MS" charset="0"/>
              </a:rPr>
              <a:t>Nécessité d’une phase de visualisation</a:t>
            </a:r>
          </a:p>
          <a:p>
            <a:pPr lvl="1"/>
            <a:r>
              <a:rPr lang="fr-FR" sz="1800">
                <a:latin typeface="Trebuchet MS" charset="0"/>
                <a:ea typeface="ＭＳ Ｐゴシック" charset="0"/>
              </a:rPr>
              <a:t>Immuno-enzymatique</a:t>
            </a:r>
          </a:p>
          <a:p>
            <a:pPr lvl="1">
              <a:lnSpc>
                <a:spcPct val="55000"/>
              </a:lnSpc>
            </a:pPr>
            <a:r>
              <a:rPr lang="fr-FR" sz="1800">
                <a:latin typeface="Trebuchet MS" charset="0"/>
                <a:ea typeface="ＭＳ Ｐゴシック" charset="0"/>
              </a:rPr>
              <a:t>Immuno-optique</a:t>
            </a:r>
          </a:p>
        </p:txBody>
      </p:sp>
      <p:sp>
        <p:nvSpPr>
          <p:cNvPr id="142339" name="Rectangle 4"/>
          <p:cNvSpPr>
            <a:spLocks noChangeArrowheads="1"/>
          </p:cNvSpPr>
          <p:nvPr/>
        </p:nvSpPr>
        <p:spPr bwMode="auto">
          <a:xfrm>
            <a:off x="0" y="6640513"/>
            <a:ext cx="3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fr-FR" sz="800">
                <a:latin typeface="Helvetica" charset="0"/>
              </a:rPr>
              <a:t>A06</a:t>
            </a:r>
          </a:p>
        </p:txBody>
      </p:sp>
    </p:spTree>
    <p:extLst>
      <p:ext uri="{BB962C8B-B14F-4D97-AF65-F5344CB8AC3E}">
        <p14:creationId xmlns:p14="http://schemas.microsoft.com/office/powerpoint/2010/main" val="145066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228600" y="319088"/>
            <a:ext cx="8229600" cy="1143000"/>
          </a:xfrm>
        </p:spPr>
        <p:txBody>
          <a:bodyPr/>
          <a:lstStyle/>
          <a:p>
            <a:r>
              <a:rPr lang="fr-FR" sz="3200" dirty="0" smtClean="0">
                <a:latin typeface="Arial Narrow" charset="0"/>
                <a:ea typeface="MS PGothic" charset="0"/>
                <a:cs typeface="MS PGothic" charset="0"/>
              </a:rPr>
              <a:t>Recommandations </a:t>
            </a:r>
            <a:r>
              <a:rPr lang="fr-FR" sz="3200" dirty="0">
                <a:latin typeface="Arial Narrow" charset="0"/>
                <a:ea typeface="MS PGothic" charset="0"/>
                <a:cs typeface="MS PGothic" charset="0"/>
              </a:rPr>
              <a:t>SPILF/GPIP-SFP</a:t>
            </a:r>
          </a:p>
        </p:txBody>
      </p:sp>
      <p:sp>
        <p:nvSpPr>
          <p:cNvPr id="17410" name="Espace réservé du contenu 2"/>
          <p:cNvSpPr>
            <a:spLocks noGrp="1"/>
          </p:cNvSpPr>
          <p:nvPr>
            <p:ph idx="1"/>
          </p:nvPr>
        </p:nvSpPr>
        <p:spPr>
          <a:xfrm>
            <a:off x="457200" y="2252574"/>
            <a:ext cx="8229600" cy="4525962"/>
          </a:xfrm>
        </p:spPr>
        <p:txBody>
          <a:bodyPr/>
          <a:lstStyle/>
          <a:p>
            <a:pPr marL="0" indent="0">
              <a:buFont typeface="Arial" charset="0"/>
              <a:buNone/>
            </a:pPr>
            <a:r>
              <a:rPr lang="fr-FR" b="1" dirty="0">
                <a:solidFill>
                  <a:srgbClr val="18579B"/>
                </a:solidFill>
                <a:latin typeface="Arial Narrow" charset="0"/>
                <a:ea typeface="MS PGothic" charset="0"/>
                <a:cs typeface="MS PGothic" charset="0"/>
              </a:rPr>
              <a:t>La prescription d</a:t>
            </a:r>
            <a:r>
              <a:rPr lang="ja-JP" altLang="fr-FR" b="1" dirty="0">
                <a:solidFill>
                  <a:srgbClr val="18579B"/>
                </a:solidFill>
                <a:latin typeface="Arial Narrow" charset="0"/>
                <a:ea typeface="MS PGothic" charset="0"/>
                <a:cs typeface="MS PGothic" charset="0"/>
              </a:rPr>
              <a:t>’</a:t>
            </a:r>
            <a:r>
              <a:rPr lang="fr-FR" altLang="ja-JP" b="1" dirty="0">
                <a:solidFill>
                  <a:srgbClr val="18579B"/>
                </a:solidFill>
                <a:latin typeface="Arial Narrow" charset="0"/>
                <a:ea typeface="MS PGothic" charset="0"/>
                <a:cs typeface="MS PGothic" charset="0"/>
              </a:rPr>
              <a:t>antibiothérapie doit être </a:t>
            </a:r>
            <a:r>
              <a:rPr lang="fr-FR" altLang="ja-JP" b="1" i="1" u="sng" dirty="0">
                <a:solidFill>
                  <a:srgbClr val="18579B"/>
                </a:solidFill>
                <a:latin typeface="Arial Narrow" charset="0"/>
                <a:ea typeface="MS PGothic" charset="0"/>
                <a:cs typeface="MS PGothic" charset="0"/>
              </a:rPr>
              <a:t>proscrite</a:t>
            </a:r>
            <a:r>
              <a:rPr lang="fr-FR" altLang="ja-JP" dirty="0">
                <a:solidFill>
                  <a:srgbClr val="18579B"/>
                </a:solidFill>
                <a:latin typeface="Arial Narrow" charset="0"/>
                <a:ea typeface="MS PGothic" charset="0"/>
                <a:cs typeface="MS PGothic" charset="0"/>
              </a:rPr>
              <a:t> (au regard des conséquences individuelles et collectives </a:t>
            </a:r>
            <a:r>
              <a:rPr lang="fr-FR" altLang="ja-JP" dirty="0" err="1">
                <a:solidFill>
                  <a:srgbClr val="18579B"/>
                </a:solidFill>
                <a:latin typeface="Arial Narrow" charset="0"/>
                <a:ea typeface="MS PGothic" charset="0"/>
                <a:cs typeface="MS PGothic" charset="0"/>
              </a:rPr>
              <a:t>qu</a:t>
            </a:r>
            <a:r>
              <a:rPr lang="ja-JP" altLang="fr-FR" dirty="0">
                <a:solidFill>
                  <a:srgbClr val="18579B"/>
                </a:solidFill>
                <a:latin typeface="Arial Narrow" charset="0"/>
                <a:ea typeface="MS PGothic" charset="0"/>
                <a:cs typeface="MS PGothic" charset="0"/>
              </a:rPr>
              <a:t>’</a:t>
            </a:r>
            <a:r>
              <a:rPr lang="fr-FR" altLang="ja-JP" dirty="0">
                <a:solidFill>
                  <a:srgbClr val="18579B"/>
                </a:solidFill>
                <a:latin typeface="Arial Narrow" charset="0"/>
                <a:ea typeface="MS PGothic" charset="0"/>
                <a:cs typeface="MS PGothic" charset="0"/>
              </a:rPr>
              <a:t>elle entraîne)  dans les </a:t>
            </a:r>
            <a:r>
              <a:rPr lang="fr-FR" altLang="ja-JP" b="1" dirty="0">
                <a:solidFill>
                  <a:srgbClr val="18579B"/>
                </a:solidFill>
                <a:latin typeface="Arial Narrow" charset="0"/>
                <a:ea typeface="MS PGothic" charset="0"/>
                <a:cs typeface="MS PGothic" charset="0"/>
              </a:rPr>
              <a:t>situations suivantes </a:t>
            </a:r>
            <a:r>
              <a:rPr lang="fr-FR" altLang="ja-JP" dirty="0">
                <a:solidFill>
                  <a:srgbClr val="18579B"/>
                </a:solidFill>
                <a:latin typeface="Arial Narrow" charset="0"/>
                <a:ea typeface="MS PGothic" charset="0"/>
                <a:cs typeface="MS PGothic" charset="0"/>
              </a:rPr>
              <a:t>:</a:t>
            </a:r>
          </a:p>
          <a:p>
            <a:pPr lvl="1"/>
            <a:r>
              <a:rPr lang="fr-FR" b="1" dirty="0">
                <a:solidFill>
                  <a:srgbClr val="18579B"/>
                </a:solidFill>
                <a:latin typeface="Arial Narrow" charset="0"/>
                <a:ea typeface="ＭＳ Ｐゴシック" charset="0"/>
                <a:cs typeface="ＭＳ Ｐゴシック" charset="0"/>
              </a:rPr>
              <a:t>Rhinopharyngite</a:t>
            </a:r>
            <a:r>
              <a:rPr lang="fr-FR" dirty="0">
                <a:solidFill>
                  <a:srgbClr val="18579B"/>
                </a:solidFill>
                <a:latin typeface="Arial Narrow" charset="0"/>
                <a:ea typeface="ＭＳ Ｐゴシック" charset="0"/>
                <a:cs typeface="ＭＳ Ｐゴシック" charset="0"/>
              </a:rPr>
              <a:t>, même en cas de sécrétions nasales d</a:t>
            </a:r>
            <a:r>
              <a:rPr lang="ja-JP" altLang="fr-FR" dirty="0">
                <a:solidFill>
                  <a:srgbClr val="18579B"/>
                </a:solidFill>
                <a:latin typeface="Arial Narrow" charset="0"/>
                <a:ea typeface="ＭＳ Ｐゴシック" charset="0"/>
                <a:cs typeface="ＭＳ Ｐゴシック" charset="0"/>
              </a:rPr>
              <a:t>’</a:t>
            </a:r>
            <a:r>
              <a:rPr lang="fr-FR" altLang="ja-JP" dirty="0">
                <a:solidFill>
                  <a:srgbClr val="18579B"/>
                </a:solidFill>
                <a:latin typeface="Arial Narrow" charset="0"/>
                <a:ea typeface="ＭＳ Ｐゴシック" charset="0"/>
                <a:cs typeface="ＭＳ Ｐゴシック" charset="0"/>
              </a:rPr>
              <a:t>aspect purulent ou muco-purulent,</a:t>
            </a:r>
          </a:p>
          <a:p>
            <a:pPr lvl="1"/>
            <a:r>
              <a:rPr lang="fr-FR" dirty="0">
                <a:solidFill>
                  <a:srgbClr val="18579B"/>
                </a:solidFill>
                <a:latin typeface="Arial Narrow" charset="0"/>
                <a:ea typeface="ＭＳ Ｐゴシック" charset="0"/>
                <a:cs typeface="ＭＳ Ｐゴシック" charset="0"/>
              </a:rPr>
              <a:t>Angine à TDR- ou en l</a:t>
            </a:r>
            <a:r>
              <a:rPr lang="ja-JP" altLang="fr-FR" dirty="0">
                <a:solidFill>
                  <a:srgbClr val="18579B"/>
                </a:solidFill>
                <a:latin typeface="Arial Narrow" charset="0"/>
                <a:ea typeface="ＭＳ Ｐゴシック" charset="0"/>
                <a:cs typeface="ＭＳ Ｐゴシック" charset="0"/>
              </a:rPr>
              <a:t>’</a:t>
            </a:r>
            <a:r>
              <a:rPr lang="fr-FR" altLang="ja-JP" dirty="0">
                <a:solidFill>
                  <a:srgbClr val="18579B"/>
                </a:solidFill>
                <a:latin typeface="Arial Narrow" charset="0"/>
                <a:ea typeface="ＭＳ Ｐゴシック" charset="0"/>
                <a:cs typeface="ＭＳ Ｐゴシック" charset="0"/>
              </a:rPr>
              <a:t>absence d</a:t>
            </a:r>
            <a:r>
              <a:rPr lang="ja-JP" altLang="fr-FR" dirty="0">
                <a:solidFill>
                  <a:srgbClr val="18579B"/>
                </a:solidFill>
                <a:latin typeface="Arial Narrow" charset="0"/>
                <a:ea typeface="ＭＳ Ｐゴシック" charset="0"/>
                <a:cs typeface="ＭＳ Ｐゴシック" charset="0"/>
              </a:rPr>
              <a:t>’</a:t>
            </a:r>
            <a:r>
              <a:rPr lang="fr-FR" altLang="ja-JP" dirty="0">
                <a:solidFill>
                  <a:srgbClr val="18579B"/>
                </a:solidFill>
                <a:latin typeface="Arial Narrow" charset="0"/>
                <a:ea typeface="ＭＳ Ｐゴシック" charset="0"/>
                <a:cs typeface="ＭＳ Ｐゴシック" charset="0"/>
              </a:rPr>
              <a:t>utilisation de TDR</a:t>
            </a:r>
          </a:p>
          <a:p>
            <a:pPr lvl="1"/>
            <a:r>
              <a:rPr lang="fr-FR" b="1" dirty="0">
                <a:solidFill>
                  <a:srgbClr val="18579B"/>
                </a:solidFill>
                <a:latin typeface="Arial Narrow" charset="0"/>
                <a:ea typeface="ＭＳ Ｐゴシック" charset="0"/>
                <a:cs typeface="ＭＳ Ｐゴシック" charset="0"/>
              </a:rPr>
              <a:t>Otite congestive de l</a:t>
            </a:r>
            <a:r>
              <a:rPr lang="ja-JP" altLang="fr-FR" b="1" dirty="0">
                <a:solidFill>
                  <a:srgbClr val="18579B"/>
                </a:solidFill>
                <a:latin typeface="Arial Narrow" charset="0"/>
                <a:ea typeface="ＭＳ Ｐゴシック" charset="0"/>
                <a:cs typeface="ＭＳ Ｐゴシック" charset="0"/>
              </a:rPr>
              <a:t>’</a:t>
            </a:r>
            <a:r>
              <a:rPr lang="fr-FR" altLang="ja-JP" b="1" dirty="0">
                <a:solidFill>
                  <a:srgbClr val="18579B"/>
                </a:solidFill>
                <a:latin typeface="Arial Narrow" charset="0"/>
                <a:ea typeface="ＭＳ Ｐゴシック" charset="0"/>
                <a:cs typeface="ＭＳ Ｐゴシック" charset="0"/>
              </a:rPr>
              <a:t>enfant</a:t>
            </a:r>
            <a:r>
              <a:rPr lang="fr-FR" altLang="ja-JP" dirty="0">
                <a:solidFill>
                  <a:srgbClr val="18579B"/>
                </a:solidFill>
                <a:latin typeface="Arial Narrow" charset="0"/>
                <a:ea typeface="ＭＳ Ｐゴシック" charset="0"/>
                <a:cs typeface="ＭＳ Ｐゴシック" charset="0"/>
              </a:rPr>
              <a:t> </a:t>
            </a:r>
          </a:p>
          <a:p>
            <a:pPr lvl="1"/>
            <a:r>
              <a:rPr lang="fr-FR" b="1" dirty="0">
                <a:solidFill>
                  <a:srgbClr val="18579B"/>
                </a:solidFill>
                <a:latin typeface="Arial Narrow" charset="0"/>
                <a:ea typeface="ＭＳ Ｐゴシック" charset="0"/>
                <a:cs typeface="ＭＳ Ｐゴシック" charset="0"/>
              </a:rPr>
              <a:t>Otite </a:t>
            </a:r>
            <a:r>
              <a:rPr lang="fr-FR" b="1" dirty="0" err="1">
                <a:solidFill>
                  <a:srgbClr val="18579B"/>
                </a:solidFill>
                <a:latin typeface="Arial Narrow" charset="0"/>
                <a:ea typeface="ＭＳ Ｐゴシック" charset="0"/>
                <a:cs typeface="ＭＳ Ｐゴシック" charset="0"/>
              </a:rPr>
              <a:t>séro</a:t>
            </a:r>
            <a:r>
              <a:rPr lang="fr-FR" b="1" dirty="0">
                <a:solidFill>
                  <a:srgbClr val="18579B"/>
                </a:solidFill>
                <a:latin typeface="Arial Narrow" charset="0"/>
                <a:ea typeface="ＭＳ Ｐゴシック" charset="0"/>
                <a:cs typeface="ＭＳ Ｐゴシック" charset="0"/>
              </a:rPr>
              <a:t>-muqueuse de l</a:t>
            </a:r>
            <a:r>
              <a:rPr lang="ja-JP" altLang="fr-FR" b="1" dirty="0">
                <a:solidFill>
                  <a:srgbClr val="18579B"/>
                </a:solidFill>
                <a:latin typeface="Arial Narrow" charset="0"/>
                <a:ea typeface="ＭＳ Ｐゴシック" charset="0"/>
                <a:cs typeface="ＭＳ Ｐゴシック" charset="0"/>
              </a:rPr>
              <a:t>’</a:t>
            </a:r>
            <a:r>
              <a:rPr lang="fr-FR" altLang="ja-JP" b="1" dirty="0">
                <a:solidFill>
                  <a:srgbClr val="18579B"/>
                </a:solidFill>
                <a:latin typeface="Arial Narrow" charset="0"/>
                <a:ea typeface="ＭＳ Ｐゴシック" charset="0"/>
                <a:cs typeface="ＭＳ Ｐゴシック" charset="0"/>
              </a:rPr>
              <a:t>enfant</a:t>
            </a:r>
            <a:r>
              <a:rPr lang="fr-FR" altLang="ja-JP" dirty="0">
                <a:solidFill>
                  <a:srgbClr val="18579B"/>
                </a:solidFill>
                <a:latin typeface="Arial Narrow" charset="0"/>
                <a:ea typeface="ＭＳ Ｐゴシック" charset="0"/>
                <a:cs typeface="ＭＳ Ｐゴシック" charset="0"/>
              </a:rPr>
              <a:t> </a:t>
            </a:r>
            <a:r>
              <a:rPr lang="fr-FR" altLang="ja-JP" i="1" dirty="0">
                <a:solidFill>
                  <a:srgbClr val="18579B"/>
                </a:solidFill>
                <a:latin typeface="Arial Narrow" charset="0"/>
                <a:ea typeface="ＭＳ Ｐゴシック" charset="0"/>
                <a:cs typeface="ＭＳ Ｐゴシック" charset="0"/>
              </a:rPr>
              <a:t> </a:t>
            </a:r>
            <a:endParaRPr lang="fr-FR" altLang="ja-JP" dirty="0">
              <a:solidFill>
                <a:srgbClr val="18579B"/>
              </a:solidFill>
              <a:latin typeface="Arial Narrow" charset="0"/>
              <a:ea typeface="ＭＳ Ｐゴシック" charset="0"/>
              <a:cs typeface="ＭＳ Ｐゴシック" charset="0"/>
            </a:endParaRPr>
          </a:p>
          <a:p>
            <a:pPr marL="0" indent="0">
              <a:buFont typeface="Arial" charset="0"/>
              <a:buNone/>
            </a:pPr>
            <a:r>
              <a:rPr lang="fr-FR" dirty="0">
                <a:solidFill>
                  <a:srgbClr val="18579B"/>
                </a:solidFill>
                <a:latin typeface="Arial Narrow" charset="0"/>
                <a:ea typeface="MS PGothic" charset="0"/>
                <a:cs typeface="MS PGothic" charset="0"/>
              </a:rPr>
              <a:t> </a:t>
            </a:r>
          </a:p>
          <a:p>
            <a:pPr marL="0" indent="0"/>
            <a:endParaRPr lang="fr-FR" dirty="0">
              <a:latin typeface="Arial Narrow" charset="0"/>
              <a:ea typeface="MS PGothic" charset="0"/>
              <a:cs typeface="MS PGothic" charset="0"/>
            </a:endParaRPr>
          </a:p>
        </p:txBody>
      </p:sp>
      <p:sp>
        <p:nvSpPr>
          <p:cNvPr id="17411" name="Espace réservé du numéro de diapositive 3"/>
          <p:cNvSpPr>
            <a:spLocks noGrp="1"/>
          </p:cNvSpPr>
          <p:nvPr>
            <p:ph type="sldNum" sz="quarter" idx="10"/>
          </p:nvPr>
        </p:nvSpPr>
        <p:spPr bwMode="auto">
          <a:xfrm>
            <a:off x="3505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BAD38D3-A879-7E47-AB35-D93DDF05EFBB}" type="slidenum">
              <a:rPr lang="fr-FR" sz="1600">
                <a:solidFill>
                  <a:srgbClr val="898989"/>
                </a:solidFill>
                <a:cs typeface="Arial" charset="0"/>
              </a:rPr>
              <a:pPr eaLnBrk="1" hangingPunct="1"/>
              <a:t>4</a:t>
            </a:fld>
            <a:endParaRPr lang="fr-FR" sz="1600">
              <a:solidFill>
                <a:srgbClr val="898989"/>
              </a:solidFill>
              <a:cs typeface="Arial" charset="0"/>
            </a:endParaRPr>
          </a:p>
        </p:txBody>
      </p:sp>
    </p:spTree>
    <p:extLst>
      <p:ext uri="{BB962C8B-B14F-4D97-AF65-F5344CB8AC3E}">
        <p14:creationId xmlns:p14="http://schemas.microsoft.com/office/powerpoint/2010/main" val="15520774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904523" y="114300"/>
            <a:ext cx="7494411" cy="1143000"/>
          </a:xfrm>
          <a:noFill/>
        </p:spPr>
        <p:txBody>
          <a:bodyPr/>
          <a:lstStyle/>
          <a:p>
            <a:pPr algn="ctr">
              <a:lnSpc>
                <a:spcPct val="190000"/>
              </a:lnSpc>
            </a:pPr>
            <a:r>
              <a:rPr lang="fr-FR">
                <a:solidFill>
                  <a:srgbClr val="000090"/>
                </a:solidFill>
                <a:latin typeface="Trebuchet MS" charset="0"/>
              </a:rPr>
              <a:t>Avantages Majeurs des TDR  </a:t>
            </a:r>
          </a:p>
        </p:txBody>
      </p:sp>
      <p:sp>
        <p:nvSpPr>
          <p:cNvPr id="144386" name="Rectangle 3"/>
          <p:cNvSpPr>
            <a:spLocks noGrp="1" noChangeArrowheads="1"/>
          </p:cNvSpPr>
          <p:nvPr>
            <p:ph type="body" idx="1"/>
          </p:nvPr>
        </p:nvSpPr>
        <p:spPr>
          <a:xfrm>
            <a:off x="533400" y="1676400"/>
            <a:ext cx="8001000" cy="4114800"/>
          </a:xfrm>
          <a:noFill/>
        </p:spPr>
        <p:txBody>
          <a:bodyPr/>
          <a:lstStyle/>
          <a:p>
            <a:pPr marL="0" indent="0">
              <a:lnSpc>
                <a:spcPct val="120000"/>
              </a:lnSpc>
              <a:buFont typeface="Helvetica" charset="0"/>
              <a:buNone/>
              <a:tabLst>
                <a:tab pos="0" algn="l"/>
              </a:tabLst>
            </a:pPr>
            <a:r>
              <a:rPr lang="fr-FR" sz="2000">
                <a:latin typeface="Trebuchet MS" charset="0"/>
              </a:rPr>
              <a:t>Transformer “</a:t>
            </a:r>
            <a:r>
              <a:rPr lang="fr-FR" altLang="ja-JP" sz="2000">
                <a:latin typeface="Trebuchet MS" charset="0"/>
              </a:rPr>
              <a:t>un syndrome</a:t>
            </a:r>
            <a:r>
              <a:rPr lang="fr-FR" sz="2000">
                <a:latin typeface="Trebuchet MS" charset="0"/>
              </a:rPr>
              <a:t>”</a:t>
            </a:r>
            <a:r>
              <a:rPr lang="fr-FR" altLang="ja-JP" sz="2000">
                <a:latin typeface="Trebuchet MS" charset="0"/>
              </a:rPr>
              <a:t> (angine, rhinopharyngite, bronchite…) en "une maladie</a:t>
            </a:r>
            <a:r>
              <a:rPr lang="fr-FR" sz="2000">
                <a:latin typeface="Trebuchet MS" charset="0"/>
              </a:rPr>
              <a:t>”</a:t>
            </a:r>
            <a:r>
              <a:rPr lang="fr-FR" altLang="ja-JP" sz="2000">
                <a:latin typeface="Trebuchet MS" charset="0"/>
              </a:rPr>
              <a:t> dont l</a:t>
            </a:r>
            <a:r>
              <a:rPr lang="fr-FR" sz="2000">
                <a:latin typeface="Trebuchet MS" charset="0"/>
              </a:rPr>
              <a:t>’</a:t>
            </a:r>
            <a:r>
              <a:rPr lang="fr-FR" altLang="ja-JP" sz="2000">
                <a:latin typeface="Trebuchet MS" charset="0"/>
              </a:rPr>
              <a:t>agent étiologique est connu et dont le pronostic ainsi que le traitement sont définis.</a:t>
            </a:r>
          </a:p>
          <a:p>
            <a:pPr marL="0" indent="0" algn="ctr">
              <a:lnSpc>
                <a:spcPct val="140000"/>
              </a:lnSpc>
              <a:buFont typeface="Helvetica" charset="0"/>
              <a:buNone/>
              <a:tabLst>
                <a:tab pos="0" algn="l"/>
              </a:tabLst>
            </a:pPr>
            <a:r>
              <a:rPr lang="fr-FR">
                <a:latin typeface="Trebuchet MS" charset="0"/>
              </a:rPr>
              <a:t>Passer d’une médecine symptomatique ou syndrômique à un traitement étiologique</a:t>
            </a:r>
          </a:p>
          <a:p>
            <a:pPr marL="0" indent="0">
              <a:lnSpc>
                <a:spcPct val="120000"/>
              </a:lnSpc>
              <a:buFont typeface="Helvetica" charset="0"/>
              <a:buNone/>
              <a:tabLst>
                <a:tab pos="0" algn="l"/>
              </a:tabLst>
            </a:pPr>
            <a:r>
              <a:rPr lang="fr-FR" sz="2000">
                <a:latin typeface="Trebuchet MS" charset="0"/>
              </a:rPr>
              <a:t>Diminuer la consommation (excessive) d’antibiotique</a:t>
            </a:r>
          </a:p>
        </p:txBody>
      </p:sp>
      <p:sp>
        <p:nvSpPr>
          <p:cNvPr id="144387" name="Rectangle 4"/>
          <p:cNvSpPr>
            <a:spLocks noChangeArrowheads="1"/>
          </p:cNvSpPr>
          <p:nvPr/>
        </p:nvSpPr>
        <p:spPr bwMode="auto">
          <a:xfrm>
            <a:off x="1" y="6640513"/>
            <a:ext cx="3672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fr-FR" sz="800">
                <a:solidFill>
                  <a:srgbClr val="000090"/>
                </a:solidFill>
                <a:latin typeface="Helvetica" charset="0"/>
              </a:rPr>
              <a:t>A15</a:t>
            </a:r>
          </a:p>
        </p:txBody>
      </p:sp>
    </p:spTree>
    <p:extLst>
      <p:ext uri="{BB962C8B-B14F-4D97-AF65-F5344CB8AC3E}">
        <p14:creationId xmlns:p14="http://schemas.microsoft.com/office/powerpoint/2010/main" val="1884778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3"/>
          <p:cNvSpPr>
            <a:spLocks noChangeArrowheads="1"/>
          </p:cNvSpPr>
          <p:nvPr/>
        </p:nvSpPr>
        <p:spPr bwMode="auto">
          <a:xfrm>
            <a:off x="-195400" y="3048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10000"/>
              </a:lnSpc>
              <a:spcBef>
                <a:spcPct val="20000"/>
              </a:spcBef>
            </a:pPr>
            <a:r>
              <a:rPr lang="fr-FR" sz="3200" b="1" dirty="0">
                <a:solidFill>
                  <a:srgbClr val="18579B"/>
                </a:solidFill>
                <a:latin typeface="Arial Narrow" charset="0"/>
              </a:rPr>
              <a:t>Performance du test de détection rapide </a:t>
            </a:r>
            <a:r>
              <a:rPr lang="fr-FR" sz="3200" b="1" dirty="0" smtClean="0">
                <a:solidFill>
                  <a:srgbClr val="18579B"/>
                </a:solidFill>
                <a:latin typeface="Arial Narrow" charset="0"/>
              </a:rPr>
              <a:t>du </a:t>
            </a:r>
            <a:r>
              <a:rPr lang="fr-FR" sz="3200" b="1" dirty="0">
                <a:solidFill>
                  <a:srgbClr val="18579B"/>
                </a:solidFill>
                <a:latin typeface="Arial Narrow" charset="0"/>
              </a:rPr>
              <a:t>streptocoque du groupe </a:t>
            </a:r>
            <a:r>
              <a:rPr lang="fr-FR" sz="3200" b="1" dirty="0" smtClean="0">
                <a:solidFill>
                  <a:srgbClr val="18579B"/>
                </a:solidFill>
                <a:latin typeface="Arial Narrow" charset="0"/>
              </a:rPr>
              <a:t>A</a:t>
            </a:r>
            <a:endParaRPr lang="en-US" sz="3200" b="1" dirty="0">
              <a:solidFill>
                <a:srgbClr val="18579B"/>
              </a:solidFill>
              <a:latin typeface="Arial Narrow" charset="0"/>
            </a:endParaRPr>
          </a:p>
        </p:txBody>
      </p:sp>
      <p:graphicFrame>
        <p:nvGraphicFramePr>
          <p:cNvPr id="5" name="Espace réservé du contenu 3"/>
          <p:cNvGraphicFramePr>
            <a:graphicFrameLocks noGrp="1"/>
          </p:cNvGraphicFramePr>
          <p:nvPr>
            <p:extLst>
              <p:ext uri="{D42A27DB-BD31-4B8C-83A1-F6EECF244321}">
                <p14:modId xmlns:p14="http://schemas.microsoft.com/office/powerpoint/2010/main" val="1453327548"/>
              </p:ext>
            </p:extLst>
          </p:nvPr>
        </p:nvGraphicFramePr>
        <p:xfrm>
          <a:off x="179212" y="2349500"/>
          <a:ext cx="8808157" cy="2001838"/>
        </p:xfrm>
        <a:graphic>
          <a:graphicData uri="http://schemas.openxmlformats.org/drawingml/2006/table">
            <a:tbl>
              <a:tblPr/>
              <a:tblGrid>
                <a:gridCol w="2308410"/>
                <a:gridCol w="1027194"/>
                <a:gridCol w="1027195"/>
                <a:gridCol w="1230411"/>
                <a:gridCol w="1028783"/>
                <a:gridCol w="966866"/>
                <a:gridCol w="1219298"/>
              </a:tblGrid>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66"/>
                          </a:solidFill>
                          <a:effectLst/>
                          <a:latin typeface="Arial Narrow" charset="0"/>
                          <a:ea typeface="ＭＳ Ｐゴシック" charset="0"/>
                          <a:cs typeface="ＭＳ Ｐゴシック" charset="0"/>
                        </a:rPr>
                        <a:t>N</a:t>
                      </a:r>
                      <a:endParaRPr kumimoji="0" lang="fr-FR" sz="2000" b="0" i="0" u="none" strike="noStrike" cap="none" normalizeH="0" baseline="0" dirty="0">
                        <a:ln>
                          <a:noFill/>
                        </a:ln>
                        <a:solidFill>
                          <a:srgbClr val="000066"/>
                        </a:solidFill>
                        <a:effectLst/>
                        <a:latin typeface="Arial Narrow" charset="0"/>
                        <a:ea typeface="ＭＳ Ｐゴシック" charset="0"/>
                        <a:cs typeface="ＭＳ Ｐゴシック" charset="0"/>
                      </a:endParaRPr>
                    </a:p>
                  </a:txBody>
                  <a:tcPr marL="68586" marR="68586" marT="0" marB="0" anchor="ctr" anchorCtr="1"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Se </a:t>
                      </a:r>
                      <a:endPar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Sp</a:t>
                      </a:r>
                      <a:endPar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PPV</a:t>
                      </a:r>
                      <a:endPar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NPV</a:t>
                      </a:r>
                      <a:endPar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LR+</a:t>
                      </a:r>
                      <a:endParaRPr kumimoji="0" lang="fr-FR" sz="24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000066"/>
                          </a:solidFill>
                          <a:effectLst/>
                          <a:latin typeface="Arial Narrow" charset="0"/>
                          <a:ea typeface="ＭＳ Ｐゴシック" charset="0"/>
                          <a:cs typeface="ＭＳ Ｐゴシック" charset="0"/>
                        </a:rPr>
                        <a:t>LR-</a:t>
                      </a:r>
                      <a:endParaRPr kumimoji="0" lang="fr-FR" sz="2400" b="0" i="0" u="none" strike="noStrike" cap="none" normalizeH="0" baseline="0">
                        <a:ln>
                          <a:noFill/>
                        </a:ln>
                        <a:solidFill>
                          <a:srgbClr val="000066"/>
                        </a:solidFill>
                        <a:effectLst/>
                        <a:latin typeface="Arial Narrow"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0066"/>
                          </a:solidFill>
                          <a:effectLst/>
                          <a:latin typeface="Arial Narrow" charset="0"/>
                          <a:ea typeface="ＭＳ Ｐゴシック" charset="0"/>
                          <a:cs typeface="ＭＳ Ｐゴシック" charset="0"/>
                        </a:rPr>
                        <a:t>[95%CI]</a:t>
                      </a:r>
                    </a:p>
                  </a:txBody>
                  <a:tcPr marL="68586" marR="68586" marT="9523" marB="0" horzOverflow="overflow">
                    <a:lnL>
                      <a:noFill/>
                    </a:lnL>
                    <a:lnR>
                      <a:noFill/>
                    </a:lnR>
                    <a:lnT>
                      <a:noFill/>
                    </a:lnT>
                    <a:lnB>
                      <a:noFill/>
                    </a:lnB>
                    <a:lnTlToBr>
                      <a:noFill/>
                    </a:lnTlToBr>
                    <a:lnBlToTr>
                      <a:noFill/>
                    </a:lnBlToTr>
                    <a:solidFill>
                      <a:srgbClr val="FFF5AD"/>
                    </a:solidFill>
                  </a:tcPr>
                </a:tc>
              </a:tr>
              <a:tr h="1128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000066"/>
                          </a:solidFill>
                          <a:effectLst/>
                          <a:latin typeface="Arial Narrow" charset="0"/>
                          <a:ea typeface="ＭＳ Ｐゴシック" charset="0"/>
                          <a:cs typeface="ＭＳ Ｐゴシック" charset="0"/>
                        </a:rPr>
                        <a:t>Angines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a:ln>
                            <a:noFill/>
                          </a:ln>
                          <a:solidFill>
                            <a:srgbClr val="000052"/>
                          </a:solidFill>
                          <a:effectLst/>
                          <a:latin typeface="Arial Narrow" charset="0"/>
                          <a:ea typeface="ＭＳ Ｐゴシック" charset="0"/>
                          <a:cs typeface="ＭＳ Ｐゴシック" charset="0"/>
                        </a:rPr>
                        <a:t>(n = 1557)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a:ln>
                          <a:noFill/>
                        </a:ln>
                        <a:solidFill>
                          <a:srgbClr val="000066"/>
                        </a:solidFill>
                        <a:effectLst/>
                        <a:latin typeface="Arial Narrow" charset="0"/>
                        <a:ea typeface="ＭＳ Ｐゴシック" charset="0"/>
                        <a:cs typeface="ＭＳ Ｐゴシック" charset="0"/>
                      </a:endParaRP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[87;92]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endParaRP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[90;94]</a:t>
                      </a: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87</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[84;90]</a:t>
                      </a: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[92;95]</a:t>
                      </a: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52"/>
                          </a:solidFill>
                          <a:effectLst/>
                          <a:latin typeface="Arial Narrow" charset="0"/>
                          <a:ea typeface="ＭＳ Ｐゴシック" charset="0"/>
                          <a:cs typeface="ＭＳ Ｐゴシック" charset="0"/>
                        </a:rPr>
                        <a:t>[9;14]</a:t>
                      </a:r>
                    </a:p>
                  </a:txBody>
                  <a:tcPr marL="68586" marR="68586" marT="0" marB="0" horzOverflow="overflow">
                    <a:lnL>
                      <a:noFill/>
                    </a:lnL>
                    <a:lnR>
                      <a:noFill/>
                    </a:lnR>
                    <a:lnT>
                      <a:noFill/>
                    </a:lnT>
                    <a:lnB>
                      <a:noFill/>
                    </a:lnB>
                    <a:lnTlToBr>
                      <a:noFill/>
                    </a:lnTlToBr>
                    <a:lnBlToTr>
                      <a:noFill/>
                    </a:lnBlToTr>
                    <a:solidFill>
                      <a:srgbClr val="E2E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52"/>
                          </a:solidFill>
                          <a:effectLst/>
                          <a:latin typeface="Arial Narrow" charset="0"/>
                          <a:ea typeface="ＭＳ Ｐゴシック" charset="0"/>
                          <a:cs typeface="ＭＳ Ｐゴシック" charset="0"/>
                        </a:rPr>
                        <a:t>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52"/>
                          </a:solidFill>
                          <a:effectLst/>
                          <a:latin typeface="Arial Narrow" charset="0"/>
                          <a:ea typeface="ＭＳ Ｐゴシック" charset="0"/>
                          <a:cs typeface="ＭＳ Ｐゴシック" charset="0"/>
                        </a:rPr>
                        <a:t>[0,09;0,9]</a:t>
                      </a:r>
                    </a:p>
                  </a:txBody>
                  <a:tcPr marL="68586" marR="68586" marT="0" marB="0" horzOverflow="overflow">
                    <a:lnL>
                      <a:noFill/>
                    </a:lnL>
                    <a:lnR>
                      <a:noFill/>
                    </a:lnR>
                    <a:lnT>
                      <a:noFill/>
                    </a:lnT>
                    <a:lnB>
                      <a:noFill/>
                    </a:lnB>
                    <a:lnTlToBr>
                      <a:noFill/>
                    </a:lnTlToBr>
                    <a:lnBlToTr>
                      <a:noFill/>
                    </a:lnBlToTr>
                    <a:solidFill>
                      <a:srgbClr val="E2E2FF"/>
                    </a:solidFill>
                  </a:tcPr>
                </a:tc>
              </a:tr>
            </a:tbl>
          </a:graphicData>
        </a:graphic>
      </p:graphicFrame>
      <p:sp>
        <p:nvSpPr>
          <p:cNvPr id="4" name="Ellipse 3"/>
          <p:cNvSpPr>
            <a:spLocks noChangeArrowheads="1"/>
          </p:cNvSpPr>
          <p:nvPr/>
        </p:nvSpPr>
        <p:spPr bwMode="auto">
          <a:xfrm rot="5400000">
            <a:off x="7350125" y="2355850"/>
            <a:ext cx="1225550" cy="2362200"/>
          </a:xfrm>
          <a:prstGeom prst="ellipse">
            <a:avLst/>
          </a:prstGeom>
          <a:noFill/>
          <a:ln w="19050">
            <a:solidFill>
              <a:srgbClr val="FF0000"/>
            </a:solidFill>
            <a:round/>
            <a:headEnd/>
            <a:tailEnd/>
          </a:ln>
          <a:effectLst>
            <a:outerShdw blurRad="63500" dist="23000" dir="5400000" rotWithShape="0">
              <a:srgbClr val="000000">
                <a:alpha val="34998"/>
              </a:srgbClr>
            </a:outerShdw>
          </a:effectLst>
        </p:spPr>
        <p:txBody>
          <a:bodyPr rot="10800000" vert="eaVert" anchor="ctr"/>
          <a:lstStyle/>
          <a:p>
            <a:pPr algn="ctr">
              <a:defRPr/>
            </a:pPr>
            <a:endParaRPr lang="fr-FR">
              <a:solidFill>
                <a:srgbClr val="FFFFFF"/>
              </a:solidFill>
            </a:endParaRPr>
          </a:p>
        </p:txBody>
      </p:sp>
    </p:spTree>
    <p:extLst>
      <p:ext uri="{BB962C8B-B14F-4D97-AF65-F5344CB8AC3E}">
        <p14:creationId xmlns:p14="http://schemas.microsoft.com/office/powerpoint/2010/main" val="6252852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406400" y="1066800"/>
            <a:ext cx="3386667" cy="1447800"/>
          </a:xfrm>
        </p:spPr>
        <p:txBody>
          <a:bodyPr/>
          <a:lstStyle/>
          <a:p>
            <a:endParaRPr lang="fr-FR" sz="4000">
              <a:latin typeface="Trebuchet MS" charset="0"/>
            </a:endParaRPr>
          </a:p>
        </p:txBody>
      </p:sp>
      <p:pic>
        <p:nvPicPr>
          <p:cNvPr id="291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2" y="1609726"/>
            <a:ext cx="2300111"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1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9" y="3284538"/>
            <a:ext cx="2304344"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1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 y="4872039"/>
            <a:ext cx="2300111"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1846" name="Rectangle 6"/>
          <p:cNvSpPr>
            <a:spLocks noChangeArrowheads="1"/>
          </p:cNvSpPr>
          <p:nvPr/>
        </p:nvSpPr>
        <p:spPr bwMode="auto">
          <a:xfrm>
            <a:off x="0" y="6640513"/>
            <a:ext cx="37802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800">
                <a:cs typeface="+mn-cs"/>
              </a:rPr>
              <a:t>A02</a:t>
            </a:r>
          </a:p>
        </p:txBody>
      </p:sp>
      <p:sp>
        <p:nvSpPr>
          <p:cNvPr id="156678" name="ZoneTexte 1"/>
          <p:cNvSpPr txBox="1">
            <a:spLocks noChangeArrowheads="1"/>
          </p:cNvSpPr>
          <p:nvPr/>
        </p:nvSpPr>
        <p:spPr bwMode="auto">
          <a:xfrm>
            <a:off x="2484967" y="2565400"/>
            <a:ext cx="66590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800">
                <a:latin typeface="Arial" charset="0"/>
              </a:rPr>
              <a:t>		</a:t>
            </a:r>
            <a:r>
              <a:rPr lang="fr-FR" sz="1800">
                <a:solidFill>
                  <a:srgbClr val="C0504D"/>
                </a:solidFill>
                <a:latin typeface="Arial" charset="0"/>
              </a:rPr>
              <a:t>Test +</a:t>
            </a:r>
            <a:r>
              <a:rPr lang="fr-FR" sz="1800">
                <a:solidFill>
                  <a:srgbClr val="000090"/>
                </a:solidFill>
                <a:latin typeface="Arial" charset="0"/>
              </a:rPr>
              <a:t> = &gt;90 % de chance que l’angine </a:t>
            </a:r>
          </a:p>
          <a:p>
            <a:pPr eaLnBrk="1" hangingPunct="1"/>
            <a:r>
              <a:rPr lang="fr-FR" sz="1800">
                <a:solidFill>
                  <a:srgbClr val="000090"/>
                </a:solidFill>
                <a:latin typeface="Arial" charset="0"/>
              </a:rPr>
              <a:t>		soit due à  un SGA (probabilité post test)</a:t>
            </a:r>
          </a:p>
          <a:p>
            <a:pPr eaLnBrk="1" hangingPunct="1"/>
            <a:endParaRPr lang="fr-FR" sz="1800">
              <a:solidFill>
                <a:srgbClr val="000090"/>
              </a:solidFill>
              <a:latin typeface="Arial" charset="0"/>
            </a:endParaRPr>
          </a:p>
          <a:p>
            <a:pPr eaLnBrk="1" hangingPunct="1"/>
            <a:endParaRPr lang="fr-FR" sz="1800">
              <a:solidFill>
                <a:srgbClr val="000090"/>
              </a:solidFill>
              <a:latin typeface="Arial" charset="0"/>
            </a:endParaRPr>
          </a:p>
          <a:p>
            <a:pPr eaLnBrk="1" hangingPunct="1"/>
            <a:endParaRPr lang="fr-FR" sz="1800">
              <a:solidFill>
                <a:srgbClr val="000090"/>
              </a:solidFill>
              <a:latin typeface="Arial" charset="0"/>
            </a:endParaRPr>
          </a:p>
          <a:p>
            <a:pPr eaLnBrk="1" hangingPunct="1"/>
            <a:r>
              <a:rPr lang="fr-FR" sz="1800">
                <a:solidFill>
                  <a:srgbClr val="000090"/>
                </a:solidFill>
                <a:latin typeface="Arial" charset="0"/>
              </a:rPr>
              <a:t>Risque de Base</a:t>
            </a:r>
          </a:p>
          <a:p>
            <a:pPr eaLnBrk="1" hangingPunct="1"/>
            <a:r>
              <a:rPr lang="fr-FR" sz="1800">
                <a:solidFill>
                  <a:srgbClr val="000090"/>
                </a:solidFill>
                <a:latin typeface="Arial" charset="0"/>
              </a:rPr>
              <a:t>(probabilité pré-test)</a:t>
            </a:r>
          </a:p>
          <a:p>
            <a:pPr eaLnBrk="1" hangingPunct="1"/>
            <a:r>
              <a:rPr lang="fr-FR" sz="1800">
                <a:solidFill>
                  <a:srgbClr val="000090"/>
                </a:solidFill>
                <a:latin typeface="Arial" charset="0"/>
              </a:rPr>
              <a:t>30% chez l’enfant</a:t>
            </a:r>
          </a:p>
          <a:p>
            <a:pPr eaLnBrk="1" hangingPunct="1"/>
            <a:endParaRPr lang="fr-FR" sz="1800">
              <a:solidFill>
                <a:srgbClr val="000090"/>
              </a:solidFill>
              <a:latin typeface="Arial" charset="0"/>
            </a:endParaRPr>
          </a:p>
          <a:p>
            <a:pPr eaLnBrk="1" hangingPunct="1"/>
            <a:endParaRPr lang="fr-FR" sz="1800">
              <a:solidFill>
                <a:srgbClr val="000090"/>
              </a:solidFill>
              <a:latin typeface="Arial" charset="0"/>
            </a:endParaRPr>
          </a:p>
          <a:p>
            <a:pPr eaLnBrk="1" hangingPunct="1"/>
            <a:r>
              <a:rPr lang="fr-FR" sz="1800">
                <a:solidFill>
                  <a:srgbClr val="000090"/>
                </a:solidFill>
                <a:latin typeface="Arial" charset="0"/>
              </a:rPr>
              <a:t>		</a:t>
            </a:r>
          </a:p>
          <a:p>
            <a:pPr eaLnBrk="1" hangingPunct="1"/>
            <a:r>
              <a:rPr lang="fr-FR" sz="1800">
                <a:solidFill>
                  <a:srgbClr val="000090"/>
                </a:solidFill>
                <a:latin typeface="Arial" charset="0"/>
              </a:rPr>
              <a:t>		</a:t>
            </a:r>
            <a:r>
              <a:rPr lang="fr-FR" sz="1800">
                <a:solidFill>
                  <a:srgbClr val="C0504D"/>
                </a:solidFill>
                <a:latin typeface="Arial" charset="0"/>
              </a:rPr>
              <a:t>Test -</a:t>
            </a:r>
            <a:r>
              <a:rPr lang="fr-FR" sz="1800">
                <a:solidFill>
                  <a:srgbClr val="000090"/>
                </a:solidFill>
                <a:latin typeface="Arial" charset="0"/>
              </a:rPr>
              <a:t>  = &lt; 4% de chance que l’angine</a:t>
            </a:r>
          </a:p>
          <a:p>
            <a:pPr eaLnBrk="1" hangingPunct="1"/>
            <a:r>
              <a:rPr lang="fr-FR" sz="1800">
                <a:solidFill>
                  <a:srgbClr val="000090"/>
                </a:solidFill>
                <a:latin typeface="Arial" charset="0"/>
              </a:rPr>
              <a:t>		soit due à un SGA  (probabilité post test)</a:t>
            </a:r>
          </a:p>
          <a:p>
            <a:pPr eaLnBrk="1" hangingPunct="1"/>
            <a:endParaRPr lang="fr-FR" sz="1800">
              <a:latin typeface="Arial" charset="0"/>
            </a:endParaRPr>
          </a:p>
          <a:p>
            <a:pPr eaLnBrk="1" hangingPunct="1"/>
            <a:endParaRPr lang="fr-FR" sz="1800">
              <a:latin typeface="Arial" charset="0"/>
            </a:endParaRPr>
          </a:p>
          <a:p>
            <a:pPr eaLnBrk="1" hangingPunct="1"/>
            <a:endParaRPr lang="fr-FR" sz="1800">
              <a:latin typeface="Arial" charset="0"/>
            </a:endParaRPr>
          </a:p>
          <a:p>
            <a:pPr eaLnBrk="1" hangingPunct="1"/>
            <a:endParaRPr lang="fr-FR" sz="1800">
              <a:latin typeface="Arial" charset="0"/>
            </a:endParaRPr>
          </a:p>
        </p:txBody>
      </p:sp>
      <p:sp>
        <p:nvSpPr>
          <p:cNvPr id="5" name="Flèche angle droit à deux pointes 4"/>
          <p:cNvSpPr/>
          <p:nvPr/>
        </p:nvSpPr>
        <p:spPr>
          <a:xfrm rot="16200000">
            <a:off x="5040225" y="4328672"/>
            <a:ext cx="1439862" cy="1224844"/>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Flèche angle droit à deux pointes 12"/>
          <p:cNvSpPr/>
          <p:nvPr/>
        </p:nvSpPr>
        <p:spPr>
          <a:xfrm>
            <a:off x="5012267" y="3213101"/>
            <a:ext cx="1440745" cy="12239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4282512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Objet 2"/>
          <p:cNvGraphicFramePr>
            <a:graphicFrameLocks noChangeAspect="1"/>
          </p:cNvGraphicFramePr>
          <p:nvPr>
            <p:extLst>
              <p:ext uri="{D42A27DB-BD31-4B8C-83A1-F6EECF244321}">
                <p14:modId xmlns:p14="http://schemas.microsoft.com/office/powerpoint/2010/main" val="1642856171"/>
              </p:ext>
            </p:extLst>
          </p:nvPr>
        </p:nvGraphicFramePr>
        <p:xfrm>
          <a:off x="127718" y="1661065"/>
          <a:ext cx="8820882" cy="5362801"/>
        </p:xfrm>
        <a:graphic>
          <a:graphicData uri="http://schemas.openxmlformats.org/presentationml/2006/ole">
            <mc:AlternateContent xmlns:mc="http://schemas.openxmlformats.org/markup-compatibility/2006">
              <mc:Choice xmlns:v="urn:schemas-microsoft-com:vml" Requires="v">
                <p:oleObj spid="_x0000_s1030" name="Document" r:id="rId4" imgW="6057900" imgH="3683000" progId="Word.Document.12">
                  <p:embed/>
                </p:oleObj>
              </mc:Choice>
              <mc:Fallback>
                <p:oleObj name="Document" r:id="rId4" imgW="6057900" imgH="3683000" progId="Word.Document.12">
                  <p:embed/>
                  <p:pic>
                    <p:nvPicPr>
                      <p:cNvPr id="0" name=""/>
                      <p:cNvPicPr/>
                      <p:nvPr/>
                    </p:nvPicPr>
                    <p:blipFill>
                      <a:blip r:embed="rId5"/>
                      <a:stretch>
                        <a:fillRect/>
                      </a:stretch>
                    </p:blipFill>
                    <p:spPr>
                      <a:xfrm>
                        <a:off x="127718" y="1661065"/>
                        <a:ext cx="8820882" cy="5362801"/>
                      </a:xfrm>
                      <a:prstGeom prst="rect">
                        <a:avLst/>
                      </a:prstGeom>
                    </p:spPr>
                  </p:pic>
                </p:oleObj>
              </mc:Fallback>
            </mc:AlternateContent>
          </a:graphicData>
        </a:graphic>
      </p:graphicFrame>
    </p:spTree>
    <p:extLst>
      <p:ext uri="{BB962C8B-B14F-4D97-AF65-F5344CB8AC3E}">
        <p14:creationId xmlns:p14="http://schemas.microsoft.com/office/powerpoint/2010/main" val="255832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re 1"/>
          <p:cNvSpPr>
            <a:spLocks noGrp="1"/>
          </p:cNvSpPr>
          <p:nvPr>
            <p:ph type="title"/>
          </p:nvPr>
        </p:nvSpPr>
        <p:spPr>
          <a:xfrm>
            <a:off x="-334599" y="476250"/>
            <a:ext cx="8768644" cy="1143000"/>
          </a:xfrm>
        </p:spPr>
        <p:txBody>
          <a:bodyPr/>
          <a:lstStyle/>
          <a:p>
            <a:r>
              <a:rPr lang="fr-FR" sz="2800" dirty="0" smtClean="0">
                <a:latin typeface="Arial" charset="0"/>
              </a:rPr>
              <a:t> L’amoxicilline est la molécule recommandée en première intention dans l’immense majorité des situations ou les antibiotiques sont justifiés</a:t>
            </a:r>
            <a:endParaRPr lang="fr-FR" sz="2800" dirty="0">
              <a:latin typeface="Arial"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82406933"/>
              </p:ext>
            </p:extLst>
          </p:nvPr>
        </p:nvGraphicFramePr>
        <p:xfrm>
          <a:off x="347133" y="2420938"/>
          <a:ext cx="8321322" cy="2723538"/>
        </p:xfrm>
        <a:graphic>
          <a:graphicData uri="http://schemas.openxmlformats.org/drawingml/2006/table">
            <a:tbl>
              <a:tblPr firstRow="1" bandRow="1">
                <a:tableStyleId>{F5AB1C69-6EDB-4FF4-983F-18BD219EF322}</a:tableStyleId>
              </a:tblPr>
              <a:tblGrid>
                <a:gridCol w="2977958"/>
                <a:gridCol w="2569590"/>
                <a:gridCol w="2773774"/>
              </a:tblGrid>
              <a:tr h="1260475">
                <a:tc>
                  <a:txBody>
                    <a:bodyPr/>
                    <a:lstStyle/>
                    <a:p>
                      <a:pPr algn="ctr"/>
                      <a:r>
                        <a:rPr lang="fr-FR" sz="1800" dirty="0" smtClean="0">
                          <a:solidFill>
                            <a:srgbClr val="000090"/>
                          </a:solidFill>
                          <a:latin typeface="Arial"/>
                          <a:cs typeface="Arial"/>
                        </a:rPr>
                        <a:t>Otite moyenne aiguë</a:t>
                      </a:r>
                    </a:p>
                    <a:p>
                      <a:pPr algn="ctr"/>
                      <a:r>
                        <a:rPr lang="fr-FR" sz="1800" dirty="0" smtClean="0">
                          <a:solidFill>
                            <a:srgbClr val="000090"/>
                          </a:solidFill>
                          <a:latin typeface="Arial"/>
                          <a:cs typeface="Arial"/>
                        </a:rPr>
                        <a:t>Purulente</a:t>
                      </a:r>
                    </a:p>
                    <a:p>
                      <a:pPr algn="ctr"/>
                      <a:endParaRPr lang="fr-FR" sz="1800" dirty="0">
                        <a:solidFill>
                          <a:srgbClr val="000090"/>
                        </a:solidFill>
                        <a:latin typeface="Arial"/>
                        <a:cs typeface="Arial"/>
                      </a:endParaRPr>
                    </a:p>
                  </a:txBody>
                  <a:tcPr marL="81284" marR="81284" marT="45732" marB="45732">
                    <a:noFill/>
                  </a:tcPr>
                </a:tc>
                <a:tc>
                  <a:txBody>
                    <a:bodyPr/>
                    <a:lstStyle/>
                    <a:p>
                      <a:pPr algn="ctr"/>
                      <a:r>
                        <a:rPr lang="fr-FR" sz="1800" dirty="0" smtClean="0">
                          <a:solidFill>
                            <a:srgbClr val="000090"/>
                          </a:solidFill>
                          <a:latin typeface="Arial"/>
                          <a:cs typeface="Arial"/>
                        </a:rPr>
                        <a:t>Sinusite Maxillaire</a:t>
                      </a:r>
                      <a:endParaRPr lang="fr-FR" sz="1800" dirty="0">
                        <a:solidFill>
                          <a:srgbClr val="000090"/>
                        </a:solidFill>
                        <a:latin typeface="Arial"/>
                        <a:cs typeface="Arial"/>
                      </a:endParaRPr>
                    </a:p>
                  </a:txBody>
                  <a:tcPr marL="81284" marR="81284" marT="45732" marB="45732">
                    <a:noFill/>
                  </a:tcPr>
                </a:tc>
                <a:tc>
                  <a:txBody>
                    <a:bodyPr/>
                    <a:lstStyle/>
                    <a:p>
                      <a:pPr algn="ctr"/>
                      <a:r>
                        <a:rPr lang="fr-FR" sz="1800" dirty="0" smtClean="0">
                          <a:solidFill>
                            <a:srgbClr val="000090"/>
                          </a:solidFill>
                          <a:latin typeface="Arial"/>
                          <a:cs typeface="Arial"/>
                        </a:rPr>
                        <a:t>Angine à streptocoque du Groupe A</a:t>
                      </a:r>
                      <a:endParaRPr lang="fr-FR" sz="1800" dirty="0">
                        <a:solidFill>
                          <a:srgbClr val="000090"/>
                        </a:solidFill>
                        <a:latin typeface="Arial"/>
                        <a:cs typeface="Arial"/>
                      </a:endParaRPr>
                    </a:p>
                  </a:txBody>
                  <a:tcPr marL="81284" marR="81284" marT="45732" marB="45732">
                    <a:noFill/>
                  </a:tcPr>
                </a:tc>
              </a:tr>
              <a:tr h="1260475">
                <a:tc>
                  <a:txBody>
                    <a:bodyPr/>
                    <a:lstStyle/>
                    <a:p>
                      <a:pPr algn="ctr"/>
                      <a:endParaRPr lang="fr-FR" sz="1800" dirty="0" smtClean="0">
                        <a:solidFill>
                          <a:srgbClr val="000090"/>
                        </a:solidFill>
                        <a:latin typeface="Arial"/>
                        <a:cs typeface="Arial"/>
                      </a:endParaRPr>
                    </a:p>
                    <a:p>
                      <a:pPr algn="ctr"/>
                      <a:r>
                        <a:rPr lang="fr-FR" sz="1800" dirty="0" smtClean="0">
                          <a:solidFill>
                            <a:srgbClr val="000090"/>
                          </a:solidFill>
                          <a:latin typeface="Arial"/>
                          <a:cs typeface="Arial"/>
                        </a:rPr>
                        <a:t>80 – 90 mg/kg/j</a:t>
                      </a:r>
                    </a:p>
                    <a:p>
                      <a:pPr algn="ctr"/>
                      <a:r>
                        <a:rPr lang="fr-FR" sz="1800" dirty="0" smtClean="0">
                          <a:solidFill>
                            <a:srgbClr val="000090"/>
                          </a:solidFill>
                          <a:latin typeface="Arial"/>
                          <a:cs typeface="Arial"/>
                        </a:rPr>
                        <a:t>2 prises/jour</a:t>
                      </a:r>
                    </a:p>
                    <a:p>
                      <a:pPr algn="ctr"/>
                      <a:r>
                        <a:rPr lang="fr-FR" sz="1800" dirty="0" smtClean="0">
                          <a:solidFill>
                            <a:srgbClr val="000090"/>
                          </a:solidFill>
                          <a:latin typeface="Arial"/>
                          <a:cs typeface="Arial"/>
                        </a:rPr>
                        <a:t>≤</a:t>
                      </a:r>
                      <a:r>
                        <a:rPr lang="fr-FR" sz="1800" baseline="0" dirty="0" smtClean="0">
                          <a:solidFill>
                            <a:srgbClr val="000090"/>
                          </a:solidFill>
                          <a:latin typeface="Arial"/>
                          <a:cs typeface="Arial"/>
                        </a:rPr>
                        <a:t> 2 ans : pendant 8 – 10 jrs</a:t>
                      </a:r>
                    </a:p>
                    <a:p>
                      <a:pPr algn="ctr"/>
                      <a:r>
                        <a:rPr lang="fr-FR" sz="1800" baseline="0" dirty="0" smtClean="0">
                          <a:solidFill>
                            <a:srgbClr val="000090"/>
                          </a:solidFill>
                          <a:latin typeface="Arial"/>
                          <a:cs typeface="Arial"/>
                        </a:rPr>
                        <a:t>&gt; 2 ans : pendant 5 jrs</a:t>
                      </a:r>
                      <a:endParaRPr lang="fr-FR" sz="1800" dirty="0">
                        <a:solidFill>
                          <a:srgbClr val="000090"/>
                        </a:solidFill>
                        <a:latin typeface="Arial"/>
                        <a:cs typeface="Arial"/>
                      </a:endParaRPr>
                    </a:p>
                  </a:txBody>
                  <a:tcPr marL="81284" marR="81284" marT="45732" marB="45732" anchor="ctr">
                    <a:noFill/>
                  </a:tcPr>
                </a:tc>
                <a:tc>
                  <a:txBody>
                    <a:bodyPr/>
                    <a:lstStyle/>
                    <a:p>
                      <a:pPr algn="ctr"/>
                      <a:r>
                        <a:rPr lang="fr-FR" sz="1800" dirty="0" smtClean="0">
                          <a:solidFill>
                            <a:srgbClr val="000090"/>
                          </a:solidFill>
                          <a:latin typeface="Arial"/>
                          <a:cs typeface="Arial"/>
                        </a:rPr>
                        <a:t>80 – 90 mg/kg/j</a:t>
                      </a:r>
                      <a:r>
                        <a:rPr lang="fr-FR" sz="1800" baseline="0" dirty="0" smtClean="0">
                          <a:solidFill>
                            <a:srgbClr val="000090"/>
                          </a:solidFill>
                          <a:latin typeface="Arial"/>
                          <a:cs typeface="Aria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000090"/>
                          </a:solidFill>
                          <a:latin typeface="Arial"/>
                          <a:cs typeface="Arial"/>
                        </a:rPr>
                        <a:t>2 prises/jour</a:t>
                      </a:r>
                    </a:p>
                    <a:p>
                      <a:pPr algn="ctr"/>
                      <a:r>
                        <a:rPr lang="fr-FR" sz="1800" baseline="0" dirty="0" smtClean="0">
                          <a:solidFill>
                            <a:srgbClr val="000090"/>
                          </a:solidFill>
                          <a:latin typeface="Arial"/>
                          <a:cs typeface="Arial"/>
                        </a:rPr>
                        <a:t>pendant 8 – 10 jrs</a:t>
                      </a:r>
                      <a:endParaRPr lang="fr-FR" sz="1800" dirty="0">
                        <a:solidFill>
                          <a:srgbClr val="000090"/>
                        </a:solidFill>
                        <a:latin typeface="Arial"/>
                        <a:cs typeface="Arial"/>
                      </a:endParaRPr>
                    </a:p>
                  </a:txBody>
                  <a:tcPr marL="81284" marR="81284" marT="45732" marB="45732" anchor="ctr">
                    <a:noFill/>
                  </a:tcPr>
                </a:tc>
                <a:tc>
                  <a:txBody>
                    <a:bodyPr/>
                    <a:lstStyle/>
                    <a:p>
                      <a:pPr algn="ctr"/>
                      <a:r>
                        <a:rPr lang="fr-FR" sz="1800" dirty="0" smtClean="0">
                          <a:solidFill>
                            <a:srgbClr val="000090"/>
                          </a:solidFill>
                          <a:latin typeface="Arial"/>
                          <a:cs typeface="Arial"/>
                        </a:rPr>
                        <a:t>50 mg/kg/j</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000090"/>
                          </a:solidFill>
                          <a:latin typeface="Arial"/>
                          <a:cs typeface="Arial"/>
                        </a:rPr>
                        <a:t>2 prises/jour</a:t>
                      </a:r>
                    </a:p>
                    <a:p>
                      <a:pPr algn="ctr"/>
                      <a:r>
                        <a:rPr lang="fr-FR" sz="1800" dirty="0" smtClean="0">
                          <a:solidFill>
                            <a:srgbClr val="000090"/>
                          </a:solidFill>
                          <a:latin typeface="Arial"/>
                          <a:cs typeface="Arial"/>
                        </a:rPr>
                        <a:t>pendant 6 jrs</a:t>
                      </a:r>
                      <a:endParaRPr lang="fr-FR" sz="1800" dirty="0">
                        <a:solidFill>
                          <a:srgbClr val="000090"/>
                        </a:solidFill>
                        <a:latin typeface="Arial"/>
                        <a:cs typeface="Arial"/>
                      </a:endParaRPr>
                    </a:p>
                  </a:txBody>
                  <a:tcPr marL="81284" marR="81284" marT="45732" marB="45732" anchor="ctr">
                    <a:noFill/>
                  </a:tcPr>
                </a:tc>
              </a:tr>
            </a:tbl>
          </a:graphicData>
        </a:graphic>
      </p:graphicFrame>
    </p:spTree>
    <p:extLst>
      <p:ext uri="{BB962C8B-B14F-4D97-AF65-F5344CB8AC3E}">
        <p14:creationId xmlns:p14="http://schemas.microsoft.com/office/powerpoint/2010/main" val="419066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240" y="107576"/>
            <a:ext cx="8042276" cy="1336956"/>
          </a:xfrm>
        </p:spPr>
        <p:txBody>
          <a:bodyPr/>
          <a:lstStyle/>
          <a:p>
            <a:r>
              <a:rPr lang="fr-FR" sz="3600" dirty="0"/>
              <a:t>Les exceptions à l’amoxicilline en première ligne</a:t>
            </a:r>
          </a:p>
        </p:txBody>
      </p:sp>
      <p:sp>
        <p:nvSpPr>
          <p:cNvPr id="3" name="Espace réservé du contenu 2"/>
          <p:cNvSpPr>
            <a:spLocks noGrp="1"/>
          </p:cNvSpPr>
          <p:nvPr>
            <p:ph idx="1"/>
          </p:nvPr>
        </p:nvSpPr>
        <p:spPr/>
        <p:txBody>
          <a:bodyPr>
            <a:normAutofit fontScale="85000" lnSpcReduction="10000"/>
          </a:bodyPr>
          <a:lstStyle/>
          <a:p>
            <a:r>
              <a:rPr lang="fr-FR" dirty="0" smtClean="0">
                <a:solidFill>
                  <a:srgbClr val="18579B"/>
                </a:solidFill>
              </a:rPr>
              <a:t>OMAP + Conjonctivite</a:t>
            </a:r>
          </a:p>
          <a:p>
            <a:pPr lvl="1"/>
            <a:r>
              <a:rPr lang="fr-FR" dirty="0" err="1">
                <a:solidFill>
                  <a:srgbClr val="18579B"/>
                </a:solidFill>
              </a:rPr>
              <a:t>Amox-Ac-Clav</a:t>
            </a:r>
            <a:r>
              <a:rPr lang="fr-FR" dirty="0">
                <a:solidFill>
                  <a:srgbClr val="18579B"/>
                </a:solidFill>
              </a:rPr>
              <a:t> 80 mg/kg/j sans dépasser 3 gr/j</a:t>
            </a:r>
            <a:endParaRPr lang="fr-FR" dirty="0" smtClean="0">
              <a:solidFill>
                <a:srgbClr val="18579B"/>
              </a:solidFill>
            </a:endParaRPr>
          </a:p>
          <a:p>
            <a:r>
              <a:rPr lang="fr-FR" dirty="0" smtClean="0">
                <a:solidFill>
                  <a:srgbClr val="18579B"/>
                </a:solidFill>
              </a:rPr>
              <a:t>Sinusite frontale</a:t>
            </a:r>
          </a:p>
          <a:p>
            <a:pPr lvl="1"/>
            <a:r>
              <a:rPr lang="fr-FR" dirty="0" err="1">
                <a:solidFill>
                  <a:srgbClr val="18579B"/>
                </a:solidFill>
              </a:rPr>
              <a:t>Amox-Ac-Clav</a:t>
            </a:r>
            <a:r>
              <a:rPr lang="fr-FR" dirty="0">
                <a:solidFill>
                  <a:srgbClr val="18579B"/>
                </a:solidFill>
              </a:rPr>
              <a:t> 80 mg/kg/j sans dépasser 3 gr/j</a:t>
            </a:r>
            <a:endParaRPr lang="fr-FR" dirty="0" smtClean="0">
              <a:solidFill>
                <a:srgbClr val="18579B"/>
              </a:solidFill>
            </a:endParaRPr>
          </a:p>
          <a:p>
            <a:r>
              <a:rPr lang="fr-FR" dirty="0" smtClean="0">
                <a:solidFill>
                  <a:srgbClr val="18579B"/>
                </a:solidFill>
              </a:rPr>
              <a:t>OMAP ou Sinusite, ou Angine en cas d’allergie aux pénicillines sans allergie aux céphalosporines</a:t>
            </a:r>
          </a:p>
          <a:p>
            <a:pPr lvl="1"/>
            <a:r>
              <a:rPr lang="fr-FR" dirty="0" err="1" smtClean="0">
                <a:solidFill>
                  <a:srgbClr val="18579B"/>
                </a:solidFill>
              </a:rPr>
              <a:t>Cefpodoxime</a:t>
            </a:r>
            <a:r>
              <a:rPr lang="fr-FR" dirty="0" smtClean="0">
                <a:solidFill>
                  <a:srgbClr val="18579B"/>
                </a:solidFill>
              </a:rPr>
              <a:t> 8 mg/kg et par j sans dépasser la dose adulte</a:t>
            </a:r>
          </a:p>
          <a:p>
            <a:r>
              <a:rPr lang="fr-FR" dirty="0">
                <a:solidFill>
                  <a:srgbClr val="18579B"/>
                </a:solidFill>
              </a:rPr>
              <a:t>E</a:t>
            </a:r>
            <a:r>
              <a:rPr lang="fr-FR" dirty="0" smtClean="0">
                <a:solidFill>
                  <a:srgbClr val="18579B"/>
                </a:solidFill>
              </a:rPr>
              <a:t>n cas d’allergie aux céphalosporines</a:t>
            </a:r>
          </a:p>
          <a:p>
            <a:pPr lvl="1"/>
            <a:r>
              <a:rPr lang="fr-FR" dirty="0" smtClean="0">
                <a:solidFill>
                  <a:srgbClr val="18579B"/>
                </a:solidFill>
              </a:rPr>
              <a:t>OMAP : </a:t>
            </a:r>
            <a:r>
              <a:rPr lang="fr-FR" dirty="0" err="1" smtClean="0">
                <a:solidFill>
                  <a:srgbClr val="18579B"/>
                </a:solidFill>
              </a:rPr>
              <a:t>Pediazole</a:t>
            </a:r>
            <a:endParaRPr lang="fr-FR" dirty="0" smtClean="0">
              <a:solidFill>
                <a:srgbClr val="18579B"/>
              </a:solidFill>
            </a:endParaRPr>
          </a:p>
          <a:p>
            <a:pPr lvl="1"/>
            <a:r>
              <a:rPr lang="fr-FR" dirty="0" smtClean="0">
                <a:solidFill>
                  <a:srgbClr val="18579B"/>
                </a:solidFill>
              </a:rPr>
              <a:t>Sinusite : </a:t>
            </a:r>
            <a:r>
              <a:rPr lang="fr-FR" dirty="0" err="1" smtClean="0">
                <a:solidFill>
                  <a:srgbClr val="18579B"/>
                </a:solidFill>
              </a:rPr>
              <a:t>Pyostacine</a:t>
            </a:r>
            <a:endParaRPr lang="fr-FR" dirty="0" smtClean="0">
              <a:solidFill>
                <a:srgbClr val="18579B"/>
              </a:solidFill>
            </a:endParaRPr>
          </a:p>
          <a:p>
            <a:pPr lvl="1"/>
            <a:r>
              <a:rPr lang="fr-FR" dirty="0" err="1" smtClean="0">
                <a:solidFill>
                  <a:srgbClr val="18579B"/>
                </a:solidFill>
              </a:rPr>
              <a:t>Azithromycine</a:t>
            </a:r>
            <a:r>
              <a:rPr lang="fr-FR" dirty="0" smtClean="0">
                <a:solidFill>
                  <a:srgbClr val="18579B"/>
                </a:solidFill>
              </a:rPr>
              <a:t>, Clarithromycine, </a:t>
            </a:r>
            <a:r>
              <a:rPr lang="fr-FR" dirty="0" err="1" smtClean="0">
                <a:solidFill>
                  <a:srgbClr val="18579B"/>
                </a:solidFill>
              </a:rPr>
              <a:t>Josamycine</a:t>
            </a:r>
            <a:endParaRPr lang="fr-FR" dirty="0" smtClean="0">
              <a:solidFill>
                <a:srgbClr val="18579B"/>
              </a:solidFill>
            </a:endParaRPr>
          </a:p>
        </p:txBody>
      </p:sp>
    </p:spTree>
    <p:extLst>
      <p:ext uri="{BB962C8B-B14F-4D97-AF65-F5344CB8AC3E}">
        <p14:creationId xmlns:p14="http://schemas.microsoft.com/office/powerpoint/2010/main" val="417479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ctrTitle"/>
          </p:nvPr>
        </p:nvSpPr>
        <p:spPr>
          <a:xfrm>
            <a:off x="685800" y="877888"/>
            <a:ext cx="7772400" cy="1470025"/>
          </a:xfrm>
        </p:spPr>
        <p:txBody>
          <a:bodyPr/>
          <a:lstStyle/>
          <a:p>
            <a:r>
              <a:rPr lang="fr-FR" sz="6000" dirty="0" smtClean="0">
                <a:latin typeface="Arial Narrow" charset="0"/>
                <a:ea typeface="MS PGothic" charset="0"/>
                <a:cs typeface="MS PGothic" charset="0"/>
              </a:rPr>
              <a:t/>
            </a:r>
            <a:br>
              <a:rPr lang="fr-FR" sz="6000" dirty="0" smtClean="0">
                <a:latin typeface="Arial Narrow" charset="0"/>
                <a:ea typeface="MS PGothic" charset="0"/>
                <a:cs typeface="MS PGothic" charset="0"/>
              </a:rPr>
            </a:br>
            <a:r>
              <a:rPr lang="fr-FR" sz="6000" dirty="0" smtClean="0">
                <a:latin typeface="Arial Narrow" charset="0"/>
                <a:ea typeface="MS PGothic" charset="0"/>
                <a:cs typeface="MS PGothic" charset="0"/>
              </a:rPr>
              <a:t/>
            </a:r>
            <a:br>
              <a:rPr lang="fr-FR" sz="6000" dirty="0" smtClean="0">
                <a:latin typeface="Arial Narrow" charset="0"/>
                <a:ea typeface="MS PGothic" charset="0"/>
                <a:cs typeface="MS PGothic" charset="0"/>
              </a:rPr>
            </a:br>
            <a:r>
              <a:rPr lang="fr-FR" sz="6000" dirty="0" smtClean="0">
                <a:latin typeface="Arial Narrow" charset="0"/>
                <a:ea typeface="MS PGothic" charset="0"/>
                <a:cs typeface="MS PGothic" charset="0"/>
              </a:rPr>
              <a:t>OMA PURULENTE</a:t>
            </a:r>
            <a:br>
              <a:rPr lang="fr-FR" sz="6000" dirty="0" smtClean="0">
                <a:latin typeface="Arial Narrow" charset="0"/>
                <a:ea typeface="MS PGothic" charset="0"/>
                <a:cs typeface="MS PGothic" charset="0"/>
              </a:rPr>
            </a:br>
            <a:r>
              <a:rPr lang="fr-FR" sz="6000" dirty="0" smtClean="0">
                <a:latin typeface="Arial Narrow" charset="0"/>
                <a:ea typeface="MS PGothic" charset="0"/>
                <a:cs typeface="MS PGothic" charset="0"/>
              </a:rPr>
              <a:t>Question </a:t>
            </a:r>
            <a:r>
              <a:rPr lang="fr-FR" sz="6000" dirty="0">
                <a:latin typeface="Arial Narrow" charset="0"/>
                <a:ea typeface="MS PGothic" charset="0"/>
                <a:cs typeface="MS PGothic" charset="0"/>
              </a:rPr>
              <a:t>1</a:t>
            </a:r>
          </a:p>
        </p:txBody>
      </p:sp>
      <p:sp>
        <p:nvSpPr>
          <p:cNvPr id="18434" name="Sous-titre 2"/>
          <p:cNvSpPr>
            <a:spLocks noGrp="1"/>
          </p:cNvSpPr>
          <p:nvPr>
            <p:ph type="subTitle" idx="1"/>
          </p:nvPr>
        </p:nvSpPr>
        <p:spPr>
          <a:xfrm>
            <a:off x="1276350" y="3376669"/>
            <a:ext cx="7086600" cy="1752600"/>
          </a:xfrm>
        </p:spPr>
        <p:txBody>
          <a:bodyPr/>
          <a:lstStyle/>
          <a:p>
            <a:r>
              <a:rPr lang="fr-FR" sz="3600" b="1" dirty="0">
                <a:solidFill>
                  <a:srgbClr val="000090"/>
                </a:solidFill>
                <a:latin typeface="Arial Narrow" charset="0"/>
                <a:ea typeface="MS PGothic" charset="0"/>
                <a:cs typeface="MS PGothic" charset="0"/>
              </a:rPr>
              <a:t> CE PATIENT AS-T’IL UNE </a:t>
            </a:r>
          </a:p>
          <a:p>
            <a:r>
              <a:rPr lang="fr-FR" sz="3600" b="1" dirty="0" smtClean="0">
                <a:solidFill>
                  <a:srgbClr val="000090"/>
                </a:solidFill>
                <a:latin typeface="Arial Narrow" charset="0"/>
                <a:ea typeface="MS PGothic" charset="0"/>
                <a:cs typeface="MS PGothic" charset="0"/>
              </a:rPr>
              <a:t>OMAP </a:t>
            </a:r>
            <a:r>
              <a:rPr lang="fr-FR" sz="3600" b="1" dirty="0">
                <a:solidFill>
                  <a:srgbClr val="000090"/>
                </a:solidFill>
                <a:latin typeface="Arial Narrow" charset="0"/>
                <a:ea typeface="MS PGothic" charset="0"/>
                <a:cs typeface="MS PGothic" charset="0"/>
              </a:rPr>
              <a:t>?</a:t>
            </a:r>
          </a:p>
        </p:txBody>
      </p:sp>
      <p:sp>
        <p:nvSpPr>
          <p:cNvPr id="18435"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B77BA6F-9E11-D94F-A8DE-324D895F4F03}" type="slidenum">
              <a:rPr lang="fr-FR" sz="1600" b="0">
                <a:latin typeface="Arial Narrow" charset="0"/>
                <a:cs typeface="Arial" charset="0"/>
              </a:rPr>
              <a:pPr eaLnBrk="1" hangingPunct="1"/>
              <a:t>7</a:t>
            </a:fld>
            <a:endParaRPr lang="fr-FR" sz="1600" b="0">
              <a:latin typeface="Arial Narrow" charset="0"/>
              <a:cs typeface="Arial" charset="0"/>
            </a:endParaRPr>
          </a:p>
        </p:txBody>
      </p:sp>
    </p:spTree>
    <p:extLst>
      <p:ext uri="{BB962C8B-B14F-4D97-AF65-F5344CB8AC3E}">
        <p14:creationId xmlns:p14="http://schemas.microsoft.com/office/powerpoint/2010/main" val="36698958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06400" y="433388"/>
            <a:ext cx="6530975" cy="1143000"/>
          </a:xfrm>
        </p:spPr>
        <p:txBody>
          <a:bodyPr/>
          <a:lstStyle/>
          <a:p>
            <a:r>
              <a:rPr lang="fr-FR">
                <a:latin typeface="Arial Narrow" charset="0"/>
                <a:ea typeface="MS PGothic" charset="0"/>
                <a:cs typeface="MS PGothic" charset="0"/>
              </a:rPr>
              <a:t>La clé : la fiabilité </a:t>
            </a:r>
            <a:br>
              <a:rPr lang="fr-FR">
                <a:latin typeface="Arial Narrow" charset="0"/>
                <a:ea typeface="MS PGothic" charset="0"/>
                <a:cs typeface="MS PGothic" charset="0"/>
              </a:rPr>
            </a:br>
            <a:r>
              <a:rPr lang="fr-FR">
                <a:latin typeface="Arial Narrow" charset="0"/>
                <a:ea typeface="MS PGothic" charset="0"/>
                <a:cs typeface="MS PGothic" charset="0"/>
              </a:rPr>
              <a:t>du diagnostic</a:t>
            </a:r>
          </a:p>
        </p:txBody>
      </p:sp>
      <p:sp>
        <p:nvSpPr>
          <p:cNvPr id="19458" name="Espace réservé du numéro de diapositive 3"/>
          <p:cNvSpPr>
            <a:spLocks noGrp="1"/>
          </p:cNvSpPr>
          <p:nvPr>
            <p:ph type="sldNum" sz="quarter" idx="10"/>
          </p:nvPr>
        </p:nvSpPr>
        <p:spPr bwMode="auto">
          <a:xfrm>
            <a:off x="3505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4220832-5246-C547-BDF1-C6F7CCD201DB}" type="slidenum">
              <a:rPr lang="fr-FR" sz="1600" b="0">
                <a:latin typeface="Arial Narrow" charset="0"/>
                <a:ea typeface="ＭＳ Ｐゴシック" charset="0"/>
                <a:cs typeface="ＭＳ Ｐゴシック" charset="0"/>
              </a:rPr>
              <a:pPr eaLnBrk="1" hangingPunct="1"/>
              <a:t>8</a:t>
            </a:fld>
            <a:endParaRPr lang="fr-FR" sz="1600" b="0">
              <a:latin typeface="Arial Narrow" charset="0"/>
              <a:ea typeface="ＭＳ Ｐゴシック" charset="0"/>
              <a:cs typeface="ＭＳ Ｐゴシック" charset="0"/>
            </a:endParaRPr>
          </a:p>
        </p:txBody>
      </p:sp>
      <p:pic>
        <p:nvPicPr>
          <p:cNvPr id="19459" name="Image 4" descr="OM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93675"/>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887538"/>
            <a:ext cx="74961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4050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ctrTitle"/>
          </p:nvPr>
        </p:nvSpPr>
        <p:spPr>
          <a:xfrm>
            <a:off x="590550" y="858838"/>
            <a:ext cx="7772400" cy="1470025"/>
          </a:xfrm>
        </p:spPr>
        <p:txBody>
          <a:bodyPr/>
          <a:lstStyle/>
          <a:p>
            <a:r>
              <a:rPr lang="fr-FR" sz="6000" dirty="0">
                <a:latin typeface="Arial Narrow" charset="0"/>
                <a:ea typeface="MS PGothic" charset="0"/>
                <a:cs typeface="MS PGothic" charset="0"/>
              </a:rPr>
              <a:t>OMA </a:t>
            </a:r>
            <a:r>
              <a:rPr lang="fr-FR" sz="6000" dirty="0" smtClean="0">
                <a:latin typeface="Arial Narrow" charset="0"/>
                <a:ea typeface="MS PGothic" charset="0"/>
                <a:cs typeface="MS PGothic" charset="0"/>
              </a:rPr>
              <a:t>PURULENTE</a:t>
            </a:r>
            <a:br>
              <a:rPr lang="fr-FR" sz="6000" dirty="0" smtClean="0">
                <a:latin typeface="Arial Narrow" charset="0"/>
                <a:ea typeface="MS PGothic" charset="0"/>
                <a:cs typeface="MS PGothic" charset="0"/>
              </a:rPr>
            </a:br>
            <a:r>
              <a:rPr lang="fr-FR" sz="6000" dirty="0" smtClean="0">
                <a:latin typeface="Arial Narrow" charset="0"/>
                <a:ea typeface="MS PGothic" charset="0"/>
                <a:cs typeface="MS PGothic" charset="0"/>
              </a:rPr>
              <a:t>Question 2</a:t>
            </a:r>
            <a:endParaRPr lang="fr-FR" sz="6000" dirty="0">
              <a:latin typeface="Arial Narrow" charset="0"/>
              <a:ea typeface="MS PGothic" charset="0"/>
              <a:cs typeface="MS PGothic" charset="0"/>
            </a:endParaRPr>
          </a:p>
        </p:txBody>
      </p:sp>
      <p:sp>
        <p:nvSpPr>
          <p:cNvPr id="22530" name="Sous-titre 2"/>
          <p:cNvSpPr>
            <a:spLocks noGrp="1"/>
          </p:cNvSpPr>
          <p:nvPr>
            <p:ph type="subTitle" idx="1"/>
          </p:nvPr>
        </p:nvSpPr>
        <p:spPr>
          <a:xfrm>
            <a:off x="1276350" y="2703513"/>
            <a:ext cx="7086600" cy="1752600"/>
          </a:xfrm>
        </p:spPr>
        <p:txBody>
          <a:bodyPr/>
          <a:lstStyle/>
          <a:p>
            <a:r>
              <a:rPr lang="fr-FR" sz="3600" b="1" dirty="0">
                <a:solidFill>
                  <a:srgbClr val="000090"/>
                </a:solidFill>
                <a:latin typeface="Arial Narrow" charset="0"/>
                <a:ea typeface="MS PGothic" charset="0"/>
                <a:cs typeface="MS PGothic" charset="0"/>
              </a:rPr>
              <a:t>FAUT-IL PRESCRIRE LES ANTIBIOTIQUES DANS LES </a:t>
            </a:r>
            <a:r>
              <a:rPr lang="fr-FR" sz="3600" b="1" dirty="0" smtClean="0">
                <a:solidFill>
                  <a:srgbClr val="000090"/>
                </a:solidFill>
                <a:latin typeface="Arial Narrow" charset="0"/>
                <a:ea typeface="MS PGothic" charset="0"/>
                <a:cs typeface="MS PGothic" charset="0"/>
              </a:rPr>
              <a:t>OMAP </a:t>
            </a:r>
            <a:r>
              <a:rPr lang="fr-FR" sz="3600" b="1" dirty="0">
                <a:solidFill>
                  <a:srgbClr val="000090"/>
                </a:solidFill>
                <a:latin typeface="Arial Narrow" charset="0"/>
                <a:ea typeface="MS PGothic" charset="0"/>
                <a:cs typeface="MS PGothic" charset="0"/>
              </a:rPr>
              <a:t>?</a:t>
            </a:r>
          </a:p>
        </p:txBody>
      </p:sp>
      <p:sp>
        <p:nvSpPr>
          <p:cNvPr id="2253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B9D4A7E-C456-A44A-9509-0C73E682716E}" type="slidenum">
              <a:rPr lang="fr-FR" sz="1600" b="0">
                <a:latin typeface="Arial Narrow" charset="0"/>
                <a:cs typeface="Arial" charset="0"/>
              </a:rPr>
              <a:pPr eaLnBrk="1" hangingPunct="1"/>
              <a:t>9</a:t>
            </a:fld>
            <a:endParaRPr lang="fr-FR" sz="1600" b="0">
              <a:latin typeface="Arial Narrow" charset="0"/>
              <a:cs typeface="Arial" charset="0"/>
            </a:endParaRPr>
          </a:p>
        </p:txBody>
      </p:sp>
    </p:spTree>
    <p:extLst>
      <p:ext uri="{BB962C8B-B14F-4D97-AF65-F5344CB8AC3E}">
        <p14:creationId xmlns:p14="http://schemas.microsoft.com/office/powerpoint/2010/main" val="41650538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2252</TotalTime>
  <Words>1920</Words>
  <Application>Microsoft Macintosh PowerPoint</Application>
  <PresentationFormat>Présentation à l'écran (4:3)</PresentationFormat>
  <Paragraphs>488</Paragraphs>
  <Slides>43</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45" baseType="lpstr">
      <vt:lpstr>Brise</vt:lpstr>
      <vt:lpstr>Document</vt:lpstr>
      <vt:lpstr>RECOMMANDATIONS INFECTIONS RESPIRATOIRES HAUTES DE L’ADULTE ET DE L’ENFANT</vt:lpstr>
      <vt:lpstr>L’essentiel</vt:lpstr>
      <vt:lpstr>Les nouvelles « donnes » de l’antibiothérapie</vt:lpstr>
      <vt:lpstr>Recommandations SPILF/GPIP-SFP</vt:lpstr>
      <vt:lpstr> L’amoxicilline est la molécule recommandée en première intention dans l’immense majorité des situations ou les antibiotiques sont justifiés</vt:lpstr>
      <vt:lpstr>Les exceptions à l’amoxicilline en première ligne</vt:lpstr>
      <vt:lpstr>  OMA PURULENTE Question 1</vt:lpstr>
      <vt:lpstr>La clé : la fiabilité  du diagnostic</vt:lpstr>
      <vt:lpstr>OMA PURULENTE Question 2</vt:lpstr>
      <vt:lpstr>Antibiotiques vs. Placebo ou pas de  traitement dans les OMA</vt:lpstr>
      <vt:lpstr>Présentation PowerPoint</vt:lpstr>
      <vt:lpstr>Présentation PowerPoint</vt:lpstr>
      <vt:lpstr>Traitement antibiotique  de l’OMA</vt:lpstr>
      <vt:lpstr>La clé : la fiabilité  du diagnostic</vt:lpstr>
      <vt:lpstr>Question 2 FAUT-IL PRESCRIRE LES ANTIBIOTIQUES DANS LES OMA P ?</vt:lpstr>
      <vt:lpstr>Portage et résistance du pneumocoque et  d’H. influenzae chez des nourrissons présentant une OMA </vt:lpstr>
      <vt:lpstr>Portage et résistance du pneumocoque et  d’H. influenzae chez des nourrissons présentant une OMA </vt:lpstr>
      <vt:lpstr>J’AI COMPRIS PLUS DE CEPHALOSPORINES</vt:lpstr>
      <vt:lpstr>Amox ou Amox Clav ? OMA</vt:lpstr>
      <vt:lpstr>Amox ou Amox Clav ? Otite + Conjonctivite</vt:lpstr>
      <vt:lpstr>Question 3</vt:lpstr>
      <vt:lpstr>Question 4</vt:lpstr>
      <vt:lpstr>Résultats  Horaires des Prises des Antibiotiques</vt:lpstr>
      <vt:lpstr>Définitions des paramètres pharmacocinétiques / Pharmacodynamiques  Pic/CMI - Temps&gt;CMI - ASC0-24/CMI </vt:lpstr>
      <vt:lpstr>Considérations PK/PD sur le nb de prises d’amoxicilline et les horaires</vt:lpstr>
      <vt:lpstr>Question 4</vt:lpstr>
      <vt:lpstr>Les Reco …ca marche</vt:lpstr>
      <vt:lpstr>Schémas évolutifs comparés des rhinopharyngites et des rhinosinusites maxillaires</vt:lpstr>
      <vt:lpstr>Formes cliniques des sinusites maxillaires de l’enfant</vt:lpstr>
      <vt:lpstr>Angine</vt:lpstr>
      <vt:lpstr>Présentation PowerPoint</vt:lpstr>
      <vt:lpstr>Étiologies des Angines</vt:lpstr>
      <vt:lpstr>Présentation PowerPoint</vt:lpstr>
      <vt:lpstr>La clinique peut-elle permettre de distinguer les angines à SGA des autres angines ?</vt:lpstr>
      <vt:lpstr>How to do the diagnosis of GAS-pharyngitis ?  Streptococcal Score Cards in Children</vt:lpstr>
      <vt:lpstr>How to do the diagnosis of GAS-pharyngitis ? Streptococcal Score Cards in Children</vt:lpstr>
      <vt:lpstr>Présentation PowerPoint</vt:lpstr>
      <vt:lpstr>Pourquoi traiter par antibiotiques les  Angines à SGA</vt:lpstr>
      <vt:lpstr>TDR :Techniques immunologiques exclusivement</vt:lpstr>
      <vt:lpstr>Avantages Majeurs des TDR  </vt:lpstr>
      <vt:lpstr>Présentation PowerPoint</vt:lpstr>
      <vt:lpstr>Présentation PowerPoint</vt:lpstr>
      <vt:lpstr>Présentation PowerPoint</vt:lpstr>
    </vt:vector>
  </TitlesOfParts>
  <Company>ARREPI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ESCMID Guideline for the diagnosis and management of Candida Diseases 2012: Non neutropenic adult patients</dc:title>
  <dc:creator>Benoit Guery</dc:creator>
  <cp:lastModifiedBy>Benoit Guery</cp:lastModifiedBy>
  <cp:revision>56</cp:revision>
  <dcterms:created xsi:type="dcterms:W3CDTF">2013-04-22T14:21:17Z</dcterms:created>
  <dcterms:modified xsi:type="dcterms:W3CDTF">2013-11-16T20:21:08Z</dcterms:modified>
</cp:coreProperties>
</file>