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746" autoAdjust="0"/>
  </p:normalViewPr>
  <p:slideViewPr>
    <p:cSldViewPr snapToGrid="0" snapToObjects="1">
      <p:cViewPr varScale="1">
        <p:scale>
          <a:sx n="83" d="100"/>
          <a:sy n="83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27/06/13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Synthèse</a:t>
            </a:r>
            <a:r>
              <a:rPr lang="en-US" dirty="0" smtClean="0"/>
              <a:t> </a:t>
            </a:r>
            <a:r>
              <a:rPr lang="en-US" dirty="0" err="1" smtClean="0"/>
              <a:t>réalisée</a:t>
            </a:r>
            <a:r>
              <a:rPr lang="en-US" dirty="0" smtClean="0"/>
              <a:t> par la  SPILF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22921" y="2350145"/>
            <a:ext cx="6498158" cy="1724867"/>
          </a:xfrm>
        </p:spPr>
        <p:txBody>
          <a:bodyPr>
            <a:normAutofit fontScale="90000"/>
          </a:bodyPr>
          <a:lstStyle/>
          <a:p>
            <a:r>
              <a:rPr lang="fr-CH" b="1" dirty="0"/>
              <a:t>Mise au point sur le traitement antibiotique</a:t>
            </a:r>
            <a:br>
              <a:rPr lang="fr-CH" b="1" dirty="0"/>
            </a:br>
            <a:r>
              <a:rPr lang="fr-CH" b="1" dirty="0"/>
              <a:t>des gastro-entérites à </a:t>
            </a:r>
            <a:r>
              <a:rPr lang="fr-CH" b="1" i="1" dirty="0" err="1"/>
              <a:t>Shigella</a:t>
            </a:r>
            <a:r>
              <a:rPr lang="fr-CH" b="1" i="1" dirty="0"/>
              <a:t> </a:t>
            </a:r>
            <a:r>
              <a:rPr lang="fr-CH" b="1" i="1" dirty="0" err="1"/>
              <a:t>sonnei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28728" y="4786322"/>
            <a:ext cx="6400800" cy="857256"/>
          </a:xfrm>
        </p:spPr>
        <p:txBody>
          <a:bodyPr/>
          <a:lstStyle/>
          <a:p>
            <a:r>
              <a:rPr lang="fr-CH" dirty="0" smtClean="0"/>
              <a:t>Mise au point AFSSAPS 2004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42994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Introduction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E</a:t>
            </a:r>
            <a:r>
              <a:rPr lang="fr-CH" dirty="0" smtClean="0"/>
              <a:t>n France, </a:t>
            </a:r>
            <a:r>
              <a:rPr lang="fr-CH" i="1" dirty="0" err="1" smtClean="0"/>
              <a:t>Shigella</a:t>
            </a:r>
            <a:r>
              <a:rPr lang="fr-CH" i="1" dirty="0" smtClean="0"/>
              <a:t> </a:t>
            </a:r>
            <a:r>
              <a:rPr lang="fr-CH" i="1" dirty="0" err="1" smtClean="0"/>
              <a:t>sonnei</a:t>
            </a:r>
            <a:r>
              <a:rPr lang="fr-CH" i="1" dirty="0" smtClean="0"/>
              <a:t> </a:t>
            </a:r>
            <a:r>
              <a:rPr lang="fr-CH" dirty="0" smtClean="0"/>
              <a:t>est l’espèce prédominante parmi les </a:t>
            </a:r>
            <a:r>
              <a:rPr lang="fr-CH" dirty="0" err="1" smtClean="0"/>
              <a:t>shigelles</a:t>
            </a:r>
            <a:r>
              <a:rPr lang="fr-CH" dirty="0" smtClean="0"/>
              <a:t>, responsable de gastroentérites.</a:t>
            </a:r>
          </a:p>
          <a:p>
            <a:r>
              <a:rPr lang="fr-CH" dirty="0" smtClean="0"/>
              <a:t>La résistance de </a:t>
            </a:r>
            <a:r>
              <a:rPr lang="fr-CH" i="1" dirty="0" smtClean="0"/>
              <a:t>S </a:t>
            </a:r>
            <a:r>
              <a:rPr lang="fr-CH" i="1" dirty="0" err="1" smtClean="0"/>
              <a:t>sonnei</a:t>
            </a:r>
            <a:r>
              <a:rPr lang="fr-CH" i="1" dirty="0" smtClean="0"/>
              <a:t> </a:t>
            </a:r>
            <a:r>
              <a:rPr lang="fr-CH" dirty="0" smtClean="0"/>
              <a:t>aux </a:t>
            </a:r>
            <a:r>
              <a:rPr lang="fr-CH" dirty="0" err="1" smtClean="0"/>
              <a:t>aminopénicillines</a:t>
            </a:r>
            <a:r>
              <a:rPr lang="fr-CH" dirty="0" smtClean="0"/>
              <a:t>  et au </a:t>
            </a:r>
            <a:r>
              <a:rPr lang="fr-CH" dirty="0" err="1" smtClean="0"/>
              <a:t>cotrimoxazole</a:t>
            </a:r>
            <a:r>
              <a:rPr lang="fr-CH" dirty="0" smtClean="0"/>
              <a:t> ne permet plus de recommander ces traitements en première intention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32653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000924" cy="1143000"/>
          </a:xfrm>
        </p:spPr>
        <p:txBody>
          <a:bodyPr>
            <a:normAutofit fontScale="90000"/>
          </a:bodyPr>
          <a:lstStyle/>
          <a:p>
            <a:r>
              <a:rPr lang="fr-CH" dirty="0" smtClean="0"/>
              <a:t>Diagnostic d’une </a:t>
            </a:r>
            <a:r>
              <a:rPr lang="fr-CH" dirty="0" err="1" smtClean="0"/>
              <a:t>gastro</a:t>
            </a:r>
            <a:r>
              <a:rPr lang="fr-CH" dirty="0" smtClean="0"/>
              <a:t> entérite à </a:t>
            </a:r>
            <a:r>
              <a:rPr lang="fr-CH" i="1" dirty="0" smtClean="0"/>
              <a:t>S. </a:t>
            </a:r>
            <a:r>
              <a:rPr lang="fr-CH" i="1" dirty="0" err="1" smtClean="0"/>
              <a:t>sonnei</a:t>
            </a:r>
            <a:endParaRPr lang="fr-CH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Incubation brève: quelques heures à quelques jours (48h)</a:t>
            </a:r>
          </a:p>
          <a:p>
            <a:r>
              <a:rPr lang="fr-CH" dirty="0" smtClean="0"/>
              <a:t>Evolution spontanée résolutive le plus souvent en 3-4 jours</a:t>
            </a:r>
          </a:p>
          <a:p>
            <a:r>
              <a:rPr lang="fr-CH" dirty="0" smtClean="0"/>
              <a:t>Il existe des cas sévères nécessitant une hospitalisation</a:t>
            </a:r>
          </a:p>
          <a:p>
            <a:r>
              <a:rPr lang="fr-CH" dirty="0" smtClean="0"/>
              <a:t>Seule la coproculture permet l’identification de la bactérie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348267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Indications de la coproculture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H" dirty="0" smtClean="0"/>
              <a:t>Diarrhée </a:t>
            </a:r>
            <a:r>
              <a:rPr lang="fr-CH" dirty="0" err="1" smtClean="0"/>
              <a:t>glairo</a:t>
            </a:r>
            <a:r>
              <a:rPr lang="fr-CH" dirty="0" smtClean="0"/>
              <a:t>-sanglante </a:t>
            </a:r>
            <a:r>
              <a:rPr lang="fr-CH" dirty="0"/>
              <a:t>(syndrome dysentérique) quel que soit le contexte de </a:t>
            </a:r>
            <a:r>
              <a:rPr lang="fr-CH" dirty="0" smtClean="0"/>
              <a:t>survenue</a:t>
            </a:r>
            <a:endParaRPr lang="fr-CH" dirty="0"/>
          </a:p>
          <a:p>
            <a:r>
              <a:rPr lang="fr-CH" dirty="0" smtClean="0"/>
              <a:t>Diarrhée banale </a:t>
            </a:r>
            <a:r>
              <a:rPr lang="fr-CH" dirty="0"/>
              <a:t>dans une collectivité d’enfants </a:t>
            </a:r>
            <a:r>
              <a:rPr lang="fr-CH" dirty="0" smtClean="0"/>
              <a:t>touchés</a:t>
            </a:r>
            <a:endParaRPr lang="fr-CH" dirty="0"/>
          </a:p>
          <a:p>
            <a:r>
              <a:rPr lang="fr-CH" dirty="0" smtClean="0"/>
              <a:t>Sujet symptomatique </a:t>
            </a:r>
            <a:r>
              <a:rPr lang="fr-CH" dirty="0"/>
              <a:t>ayant eu un contact avec une personne chez qui le diagnostic bactériologique </a:t>
            </a:r>
            <a:r>
              <a:rPr lang="fr-CH" dirty="0" smtClean="0"/>
              <a:t>de </a:t>
            </a:r>
            <a:r>
              <a:rPr lang="fr-CH" i="1" dirty="0" err="1" smtClean="0"/>
              <a:t>Shigella</a:t>
            </a:r>
            <a:r>
              <a:rPr lang="fr-CH" i="1" dirty="0" smtClean="0"/>
              <a:t> </a:t>
            </a:r>
            <a:r>
              <a:rPr lang="fr-CH" i="1" dirty="0" err="1"/>
              <a:t>sonnei</a:t>
            </a:r>
            <a:r>
              <a:rPr lang="fr-CH" i="1" dirty="0"/>
              <a:t> a été confirmé</a:t>
            </a:r>
            <a:r>
              <a:rPr lang="fr-CH" i="1" dirty="0" smtClean="0"/>
              <a:t>.</a:t>
            </a:r>
          </a:p>
          <a:p>
            <a:r>
              <a:rPr lang="fr-CH" dirty="0" smtClean="0"/>
              <a:t>Retour dans une collectivité.</a:t>
            </a:r>
          </a:p>
          <a:p>
            <a:pPr lvl="1"/>
            <a:r>
              <a:rPr lang="fr-CH" dirty="0" smtClean="0"/>
              <a:t>Pour les enfants: retour dans la collectivité permise si 2 coprocultures négatives à 24 h d’intervalle, 48h après l’arrêt du traitement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54779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Traitement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r>
              <a:rPr lang="fr-CH" dirty="0" smtClean="0"/>
              <a:t>Pourquoi traiter ? </a:t>
            </a:r>
          </a:p>
          <a:p>
            <a:pPr lvl="1"/>
            <a:r>
              <a:rPr lang="fr-CH" dirty="0" smtClean="0"/>
              <a:t>diminuer </a:t>
            </a:r>
            <a:r>
              <a:rPr lang="fr-CH" dirty="0"/>
              <a:t>le portage et la </a:t>
            </a:r>
            <a:r>
              <a:rPr lang="fr-CH" dirty="0" smtClean="0"/>
              <a:t>contagion</a:t>
            </a:r>
          </a:p>
          <a:p>
            <a:pPr lvl="1"/>
            <a:r>
              <a:rPr lang="fr-CH" dirty="0" smtClean="0"/>
              <a:t>réduire </a:t>
            </a:r>
            <a:r>
              <a:rPr lang="fr-CH" dirty="0"/>
              <a:t>la durée </a:t>
            </a:r>
            <a:r>
              <a:rPr lang="fr-CH" dirty="0" smtClean="0"/>
              <a:t>des symptômes </a:t>
            </a:r>
          </a:p>
          <a:p>
            <a:pPr lvl="1"/>
            <a:r>
              <a:rPr lang="fr-CH" dirty="0" smtClean="0"/>
              <a:t>réduire </a:t>
            </a:r>
            <a:r>
              <a:rPr lang="fr-CH" dirty="0"/>
              <a:t>le risque de </a:t>
            </a:r>
            <a:r>
              <a:rPr lang="fr-CH" dirty="0" smtClean="0"/>
              <a:t>complications</a:t>
            </a:r>
          </a:p>
          <a:p>
            <a:r>
              <a:rPr lang="fr-CH" dirty="0" smtClean="0"/>
              <a:t>Qui et Quand traiter: </a:t>
            </a:r>
          </a:p>
          <a:p>
            <a:pPr lvl="1"/>
            <a:r>
              <a:rPr lang="fr-CH" dirty="0" smtClean="0"/>
              <a:t>Cas isolé: si isolement de </a:t>
            </a:r>
            <a:r>
              <a:rPr lang="fr-CH" i="1" dirty="0" smtClean="0"/>
              <a:t>S </a:t>
            </a:r>
            <a:r>
              <a:rPr lang="fr-CH" i="1" dirty="0" err="1" smtClean="0"/>
              <a:t>sonnei</a:t>
            </a:r>
            <a:r>
              <a:rPr lang="fr-CH" i="1" dirty="0" smtClean="0"/>
              <a:t> </a:t>
            </a:r>
            <a:r>
              <a:rPr lang="fr-CH" dirty="0" smtClean="0"/>
              <a:t>dans une coproculture</a:t>
            </a:r>
          </a:p>
          <a:p>
            <a:pPr lvl="1"/>
            <a:r>
              <a:rPr lang="fr-CH" dirty="0" smtClean="0"/>
              <a:t>Cas groupés symptomatiques autour d’un cas confirmé </a:t>
            </a:r>
            <a:r>
              <a:rPr lang="fr-CH" dirty="0" err="1" smtClean="0"/>
              <a:t>bactériologiquement</a:t>
            </a:r>
            <a:endParaRPr lang="fr-CH" dirty="0" smtClean="0"/>
          </a:p>
        </p:txBody>
      </p:sp>
    </p:spTree>
    <p:extLst>
      <p:ext uri="{BB962C8B-B14F-4D97-AF65-F5344CB8AC3E}">
        <p14:creationId xmlns:p14="http://schemas.microsoft.com/office/powerpoint/2010/main" val="3008991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1143000"/>
          </a:xfrm>
        </p:spPr>
        <p:txBody>
          <a:bodyPr/>
          <a:lstStyle/>
          <a:p>
            <a:r>
              <a:rPr lang="fr-CH" dirty="0" smtClean="0"/>
              <a:t>Traitement antibiotique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28596" y="1285860"/>
            <a:ext cx="4038600" cy="485778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fr-CH" sz="1800" dirty="0" smtClean="0"/>
              <a:t>Enfants</a:t>
            </a:r>
          </a:p>
          <a:p>
            <a:pPr marL="0" indent="93663"/>
            <a:r>
              <a:rPr lang="fr-CH" sz="1600" b="1" dirty="0"/>
              <a:t>Forme peu sévère</a:t>
            </a:r>
          </a:p>
          <a:p>
            <a:pPr marL="0" indent="93663">
              <a:buNone/>
            </a:pPr>
            <a:r>
              <a:rPr lang="fr-CH" sz="1600" dirty="0" err="1"/>
              <a:t>A</a:t>
            </a:r>
            <a:r>
              <a:rPr lang="fr-CH" sz="1600" dirty="0" err="1" smtClean="0"/>
              <a:t>zithromycine</a:t>
            </a:r>
            <a:r>
              <a:rPr lang="fr-CH" sz="1600" dirty="0" smtClean="0"/>
              <a:t> (PO) </a:t>
            </a:r>
            <a:r>
              <a:rPr lang="fr-CH" sz="1600" dirty="0"/>
              <a:t>: 20 mg/kg/jour en une prise unique journalière sans dépasser la </a:t>
            </a:r>
            <a:r>
              <a:rPr lang="fr-CH" sz="1600" dirty="0" smtClean="0"/>
              <a:t>posologie adulte </a:t>
            </a:r>
            <a:r>
              <a:rPr lang="fr-CH" sz="1600" dirty="0"/>
              <a:t>(500 mg/jour), pendant 3 jours</a:t>
            </a:r>
            <a:r>
              <a:rPr lang="fr-CH" sz="1600" dirty="0" smtClean="0"/>
              <a:t>.</a:t>
            </a:r>
          </a:p>
          <a:p>
            <a:pPr marL="0" indent="93663">
              <a:buFontTx/>
              <a:buChar char="-"/>
            </a:pPr>
            <a:endParaRPr lang="fr-CH" sz="1600" dirty="0"/>
          </a:p>
          <a:p>
            <a:pPr marL="0" indent="93663"/>
            <a:r>
              <a:rPr lang="fr-CH" sz="1600" b="1" dirty="0" smtClean="0"/>
              <a:t>Forme </a:t>
            </a:r>
            <a:r>
              <a:rPr lang="fr-CH" sz="1600" b="1" dirty="0"/>
              <a:t>sévère ou intolérance digestive</a:t>
            </a:r>
          </a:p>
          <a:p>
            <a:pPr marL="0" indent="93663">
              <a:buNone/>
            </a:pPr>
            <a:r>
              <a:rPr lang="fr-CH" sz="1600" dirty="0" err="1"/>
              <a:t>C</a:t>
            </a:r>
            <a:r>
              <a:rPr lang="fr-CH" sz="1600" dirty="0" err="1" smtClean="0"/>
              <a:t>eftriaxone</a:t>
            </a:r>
            <a:r>
              <a:rPr lang="fr-CH" sz="1600" dirty="0" smtClean="0"/>
              <a:t> (IM) </a:t>
            </a:r>
            <a:r>
              <a:rPr lang="fr-CH" sz="1600" dirty="0"/>
              <a:t>: 50 mg/kg/jour en une seule injection quotidienne, sans dépasser </a:t>
            </a:r>
            <a:r>
              <a:rPr lang="fr-CH" sz="1600" dirty="0" smtClean="0"/>
              <a:t>la posologie </a:t>
            </a:r>
            <a:r>
              <a:rPr lang="fr-CH" sz="1600" dirty="0"/>
              <a:t>adulte (2 g/jour), pendant 3 jours</a:t>
            </a:r>
            <a:r>
              <a:rPr lang="fr-CH" sz="1600" dirty="0" smtClean="0"/>
              <a:t>.</a:t>
            </a:r>
          </a:p>
          <a:p>
            <a:pPr marL="0" indent="93663">
              <a:buNone/>
            </a:pPr>
            <a:endParaRPr lang="fr-CH" sz="1600" dirty="0" smtClean="0"/>
          </a:p>
          <a:p>
            <a:pPr marL="0" indent="93663"/>
            <a:r>
              <a:rPr lang="fr-CH" sz="1600" b="1" dirty="0"/>
              <a:t>Echec des traitements </a:t>
            </a:r>
            <a:r>
              <a:rPr lang="fr-CH" sz="1600" b="1" dirty="0" smtClean="0"/>
              <a:t>précédents</a:t>
            </a:r>
            <a:endParaRPr lang="fr-CH" sz="1600" b="1" dirty="0"/>
          </a:p>
          <a:p>
            <a:pPr marL="0" indent="93663">
              <a:buNone/>
            </a:pPr>
            <a:r>
              <a:rPr lang="fr-CH" sz="1600" dirty="0" err="1"/>
              <a:t>C</a:t>
            </a:r>
            <a:r>
              <a:rPr lang="fr-CH" sz="1600" dirty="0" err="1" smtClean="0"/>
              <a:t>iprofloxacine</a:t>
            </a:r>
            <a:r>
              <a:rPr lang="fr-CH" sz="1600" dirty="0" smtClean="0"/>
              <a:t> (PO) </a:t>
            </a:r>
            <a:r>
              <a:rPr lang="fr-CH" sz="1600" dirty="0"/>
              <a:t>: 10 à 15 mg/kg deux fois par jour (1500 mg/jour au maximum) sans dépasser </a:t>
            </a:r>
            <a:r>
              <a:rPr lang="fr-CH" sz="1600" dirty="0" smtClean="0"/>
              <a:t>la posologie </a:t>
            </a:r>
            <a:r>
              <a:rPr lang="fr-CH" sz="1600" dirty="0"/>
              <a:t>adulte (500 à 750 mg x 2/jour), pendant 3 </a:t>
            </a:r>
            <a:r>
              <a:rPr lang="fr-CH" sz="1600" dirty="0" smtClean="0"/>
              <a:t>jours.</a:t>
            </a:r>
            <a:endParaRPr lang="fr-CH" sz="16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4643438" y="1285860"/>
            <a:ext cx="4038600" cy="4857784"/>
          </a:xfrm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marL="93663" indent="82550" algn="ctr">
              <a:buNone/>
            </a:pPr>
            <a:r>
              <a:rPr lang="fr-CH" sz="1800" dirty="0" smtClean="0"/>
              <a:t>Adultes</a:t>
            </a:r>
            <a:endParaRPr lang="fr-CH" sz="1800" dirty="0"/>
          </a:p>
          <a:p>
            <a:pPr marL="93663" indent="82550"/>
            <a:r>
              <a:rPr lang="fr-CH" sz="1800" b="1" dirty="0" smtClean="0"/>
              <a:t>Première </a:t>
            </a:r>
            <a:r>
              <a:rPr lang="fr-CH" sz="1800" b="1" dirty="0"/>
              <a:t>intention</a:t>
            </a:r>
          </a:p>
          <a:p>
            <a:pPr marL="93663" indent="82550">
              <a:buNone/>
            </a:pPr>
            <a:r>
              <a:rPr lang="fr-CH" sz="1800" dirty="0" smtClean="0"/>
              <a:t>- </a:t>
            </a:r>
            <a:r>
              <a:rPr lang="fr-CH" sz="1800" dirty="0" err="1" smtClean="0"/>
              <a:t>Ciprofloxacine</a:t>
            </a:r>
            <a:r>
              <a:rPr lang="fr-CH" sz="1800" dirty="0" smtClean="0"/>
              <a:t> (PO) </a:t>
            </a:r>
            <a:r>
              <a:rPr lang="fr-CH" sz="1800" dirty="0"/>
              <a:t>: 500 à 750 mg deux fois par jour, pendant 3 jours </a:t>
            </a:r>
            <a:r>
              <a:rPr lang="fr-CH" sz="1800" dirty="0" smtClean="0"/>
              <a:t>;</a:t>
            </a:r>
          </a:p>
          <a:p>
            <a:pPr marL="93663" indent="82550">
              <a:buNone/>
            </a:pPr>
            <a:r>
              <a:rPr lang="fr-CH" sz="1800" dirty="0" smtClean="0"/>
              <a:t>- ou </a:t>
            </a:r>
            <a:r>
              <a:rPr lang="fr-CH" sz="1800" dirty="0" err="1" smtClean="0"/>
              <a:t>Ofloxacine</a:t>
            </a:r>
            <a:r>
              <a:rPr lang="fr-CH" sz="1800" dirty="0" smtClean="0"/>
              <a:t> </a:t>
            </a:r>
            <a:r>
              <a:rPr lang="fr-CH" sz="1800" dirty="0"/>
              <a:t>(voie orale) : 200 mg deux fois par jour, pendant 3 jours</a:t>
            </a:r>
            <a:r>
              <a:rPr lang="fr-CH" sz="1800" dirty="0" smtClean="0"/>
              <a:t>.</a:t>
            </a:r>
          </a:p>
          <a:p>
            <a:pPr marL="93663" indent="82550">
              <a:buNone/>
            </a:pPr>
            <a:endParaRPr lang="fr-CH" sz="1800" dirty="0"/>
          </a:p>
          <a:p>
            <a:pPr marL="93663" indent="82550"/>
            <a:r>
              <a:rPr lang="fr-CH" sz="1800" dirty="0" smtClean="0"/>
              <a:t> </a:t>
            </a:r>
            <a:r>
              <a:rPr lang="fr-CH" sz="1800" b="1" dirty="0"/>
              <a:t>En cas d’intolérance digestive ou échec au traitement de première intention par </a:t>
            </a:r>
            <a:r>
              <a:rPr lang="fr-CH" sz="1800" b="1" dirty="0" err="1"/>
              <a:t>fluoroquinolone</a:t>
            </a:r>
            <a:endParaRPr lang="fr-CH" sz="1800" b="1" dirty="0"/>
          </a:p>
          <a:p>
            <a:pPr marL="93663" indent="82550">
              <a:buNone/>
            </a:pPr>
            <a:r>
              <a:rPr lang="fr-CH" sz="1800" dirty="0" smtClean="0"/>
              <a:t> </a:t>
            </a:r>
            <a:r>
              <a:rPr lang="fr-CH" sz="1800" dirty="0" err="1" smtClean="0"/>
              <a:t>Ceftriaxone</a:t>
            </a:r>
            <a:r>
              <a:rPr lang="fr-CH" sz="1800" dirty="0" smtClean="0"/>
              <a:t> (IM: </a:t>
            </a:r>
            <a:r>
              <a:rPr lang="fr-CH" sz="1800" dirty="0"/>
              <a:t>1 à 2 g/jour en une seule injection quotidienne, pendant 3 jours</a:t>
            </a:r>
            <a:r>
              <a:rPr lang="fr-CH" sz="1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787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Traitement non antibiotique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Hydratation +++</a:t>
            </a:r>
          </a:p>
          <a:p>
            <a:r>
              <a:rPr lang="fr-CH" dirty="0" smtClean="0"/>
              <a:t>Pas de ralentisseurs du transit</a:t>
            </a:r>
          </a:p>
          <a:p>
            <a:r>
              <a:rPr lang="fr-CH" dirty="0" smtClean="0"/>
              <a:t>Lavage des mains +++ avant les repas et après passage aux toilettes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08746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Post </a:t>
            </a:r>
            <a:r>
              <a:rPr lang="fr-FR" dirty="0" err="1" smtClean="0"/>
              <a:t>Recommendations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 souches de S. </a:t>
            </a:r>
            <a:r>
              <a:rPr lang="fr-FR" dirty="0" err="1" smtClean="0"/>
              <a:t>sonne</a:t>
            </a:r>
            <a:r>
              <a:rPr lang="fr-FR" dirty="0" err="1" smtClean="0"/>
              <a:t>ï</a:t>
            </a:r>
            <a:r>
              <a:rPr lang="fr-FR" dirty="0" smtClean="0"/>
              <a:t> résistantes à l’</a:t>
            </a:r>
            <a:r>
              <a:rPr lang="fr-FR" dirty="0" err="1" smtClean="0"/>
              <a:t>Azithromycine</a:t>
            </a:r>
            <a:r>
              <a:rPr lang="fr-FR" dirty="0" smtClean="0"/>
              <a:t> ont été décrite dans différentes régions du monde</a:t>
            </a:r>
          </a:p>
          <a:p>
            <a:r>
              <a:rPr lang="fr-FR" dirty="0" smtClean="0"/>
              <a:t>Leur dépistage nécessite des techniques particulières (</a:t>
            </a:r>
            <a:r>
              <a:rPr lang="fr-FR" smtClean="0"/>
              <a:t>E-test)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40659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2137</TotalTime>
  <Words>469</Words>
  <Application>Microsoft Macintosh PowerPoint</Application>
  <PresentationFormat>Présentation à l'écran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Brise</vt:lpstr>
      <vt:lpstr>Mise au point sur le traitement antibiotique des gastro-entérites à Shigella sonnei</vt:lpstr>
      <vt:lpstr>Introduction</vt:lpstr>
      <vt:lpstr>Diagnostic d’une gastro entérite à S. sonnei</vt:lpstr>
      <vt:lpstr>Indications de la coproculture</vt:lpstr>
      <vt:lpstr>Traitement</vt:lpstr>
      <vt:lpstr>Traitement antibiotique</vt:lpstr>
      <vt:lpstr>Traitement non antibiotique</vt:lpstr>
      <vt:lpstr>Post Recommendations</vt:lpstr>
    </vt:vector>
  </TitlesOfParts>
  <Company>ARREPI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Robert COHEN</cp:lastModifiedBy>
  <cp:revision>41</cp:revision>
  <dcterms:created xsi:type="dcterms:W3CDTF">2013-04-22T14:21:17Z</dcterms:created>
  <dcterms:modified xsi:type="dcterms:W3CDTF">2013-06-27T08:32:13Z</dcterms:modified>
</cp:coreProperties>
</file>