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47" r:id="rId2"/>
    <p:sldId id="349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59" r:id="rId13"/>
    <p:sldId id="3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6" autoAdjust="0"/>
    <p:restoredTop sz="94746" autoAdjust="0"/>
  </p:normalViewPr>
  <p:slideViewPr>
    <p:cSldViewPr snapToGrid="0" snapToObjects="1">
      <p:cViewPr varScale="1">
        <p:scale>
          <a:sx n="118" d="100"/>
          <a:sy n="118" d="100"/>
        </p:scale>
        <p:origin x="-41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72305-A848-A041-975A-6B0F49729DE1}" type="datetimeFigureOut">
              <a:rPr lang="fr-FR" smtClean="0"/>
              <a:t>22/11/2013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B1AD7-0B65-3945-86A0-0EB9EC909C4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5904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 userDrawn="1"/>
        </p:nvSpPr>
        <p:spPr>
          <a:xfrm>
            <a:off x="3540125" y="6245225"/>
            <a:ext cx="2133600" cy="476250"/>
          </a:xfrm>
          <a:prstGeom prst="rect">
            <a:avLst/>
          </a:prstGeo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defRPr/>
            </a:pPr>
            <a:fld id="{A3B66858-702C-8D4E-AAA0-E0AC10CC492C}" type="slidenum">
              <a:rPr lang="fr-FR" sz="1600" b="1" smtClean="0">
                <a:latin typeface="Arial Narrow" charset="0"/>
                <a:cs typeface="Arial" charset="0"/>
              </a:rPr>
              <a:pPr algn="ctr" eaLnBrk="1" hangingPunct="1">
                <a:defRPr/>
              </a:pPr>
              <a:t>‹#›</a:t>
            </a:fld>
            <a:endParaRPr lang="fr-FR" sz="1600" b="1" smtClean="0">
              <a:latin typeface="Arial Narrow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641475"/>
            <a:ext cx="3818467" cy="4454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39734" y="1641475"/>
            <a:ext cx="3818467" cy="4454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FFFFFF"/>
                </a:solidFill>
                <a:ea typeface="MS PGothic" pitchFamily="34" charset="-128"/>
                <a:cs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728ACD-823F-1044-95A2-8A2795E54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113533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Synthèse</a:t>
            </a:r>
            <a:r>
              <a:rPr lang="en-US" dirty="0" smtClean="0"/>
              <a:t> </a:t>
            </a:r>
            <a:r>
              <a:rPr lang="en-US" dirty="0" err="1" smtClean="0"/>
              <a:t>réalisée</a:t>
            </a:r>
            <a:r>
              <a:rPr lang="en-US" dirty="0" smtClean="0"/>
              <a:t> par la  SPILF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22/11/2013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Synthèse</a:t>
            </a:r>
            <a:r>
              <a:rPr lang="en-US" dirty="0" smtClean="0"/>
              <a:t> </a:t>
            </a:r>
            <a:r>
              <a:rPr lang="en-US" dirty="0" err="1" smtClean="0"/>
              <a:t>réalisée</a:t>
            </a:r>
            <a:r>
              <a:rPr lang="en-US" dirty="0" smtClean="0"/>
              <a:t> par la  SPILF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Urétrites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Recommandations Afssaps 2008 et Actualisation 2011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1409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re 1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1143000"/>
          </a:xfrm>
        </p:spPr>
        <p:txBody>
          <a:bodyPr/>
          <a:lstStyle/>
          <a:p>
            <a:r>
              <a:rPr lang="fr-FR">
                <a:latin typeface="Calibri" charset="0"/>
              </a:rPr>
              <a:t>Autres mesures</a:t>
            </a:r>
          </a:p>
        </p:txBody>
      </p:sp>
      <p:sp>
        <p:nvSpPr>
          <p:cNvPr id="2253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fr-FR">
                <a:latin typeface="Calibri" charset="0"/>
              </a:rPr>
              <a:t>Sérologie syphilis, VIH, hépatite B et C en tenant compte des délais de séroconversion</a:t>
            </a:r>
          </a:p>
          <a:p>
            <a:r>
              <a:rPr lang="fr-FR">
                <a:latin typeface="Calibri" charset="0"/>
              </a:rPr>
              <a:t>Vaccination contre l’hépatite B proposée aux patients non immunisés</a:t>
            </a:r>
          </a:p>
          <a:p>
            <a:r>
              <a:rPr lang="fr-FR">
                <a:latin typeface="Calibri" charset="0"/>
              </a:rPr>
              <a:t>Informer le patient de la nécessité d’une consultation à J3 en cas de persistance des symptômes et dans tous les cas à J7</a:t>
            </a:r>
          </a:p>
          <a:p>
            <a:endParaRPr lang="fr-FR">
              <a:latin typeface="Calibri" charset="0"/>
            </a:endParaRPr>
          </a:p>
          <a:p>
            <a:endParaRPr lang="fr-FR">
              <a:latin typeface="Calibri" charset="0"/>
            </a:endParaRPr>
          </a:p>
          <a:p>
            <a:endParaRPr lang="fr-FR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41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latin typeface="Calibri" charset="0"/>
              </a:rPr>
              <a:t>Consultations de suivi</a:t>
            </a:r>
          </a:p>
        </p:txBody>
      </p:sp>
      <p:sp>
        <p:nvSpPr>
          <p:cNvPr id="23554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800">
                <a:latin typeface="Calibri" charset="0"/>
              </a:rPr>
              <a:t>A J3 si les symptômes persistent : adaptation du traitement à l’antibiogramme si besoin</a:t>
            </a:r>
          </a:p>
          <a:p>
            <a:r>
              <a:rPr lang="fr-FR" sz="2800">
                <a:latin typeface="Calibri" charset="0"/>
              </a:rPr>
              <a:t>A J7 consultation systématique :</a:t>
            </a:r>
          </a:p>
          <a:p>
            <a:pPr lvl="1"/>
            <a:r>
              <a:rPr lang="fr-FR" sz="2400">
                <a:latin typeface="Calibri" charset="0"/>
              </a:rPr>
              <a:t>Vérifier la guérison clinique</a:t>
            </a:r>
          </a:p>
          <a:p>
            <a:pPr lvl="1"/>
            <a:r>
              <a:rPr lang="fr-FR" sz="2400">
                <a:latin typeface="Calibri" charset="0"/>
              </a:rPr>
              <a:t>Il n’est pas nécessaire de contrôler systématiquement la guérison microbiologique en fin de traitement, sauf en cas de localisation pharyngée traitée par un autre antibiotique que la ceftriaxone</a:t>
            </a:r>
          </a:p>
          <a:p>
            <a:pPr lvl="1"/>
            <a:r>
              <a:rPr lang="fr-FR" sz="2400">
                <a:latin typeface="Calibri" charset="0"/>
              </a:rPr>
              <a:t>Donner les résultats de sérologie</a:t>
            </a:r>
          </a:p>
          <a:p>
            <a:pPr lvl="1"/>
            <a:r>
              <a:rPr lang="fr-FR" sz="2400">
                <a:latin typeface="Calibri" charset="0"/>
              </a:rPr>
              <a:t>Rappeler les conseils de prévention</a:t>
            </a:r>
          </a:p>
          <a:p>
            <a:pPr lvl="1"/>
            <a:endParaRPr lang="fr-FR">
              <a:latin typeface="Calibri" charset="0"/>
            </a:endParaRPr>
          </a:p>
          <a:p>
            <a:pPr lvl="1"/>
            <a:endParaRPr lang="fr-FR">
              <a:latin typeface="Calibri" charset="0"/>
            </a:endParaRPr>
          </a:p>
          <a:p>
            <a:pPr lvl="1"/>
            <a:endParaRPr lang="fr-FR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224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latin typeface="Calibri" charset="0"/>
              </a:rPr>
              <a:t>Consultations de suivi</a:t>
            </a:r>
          </a:p>
        </p:txBody>
      </p:sp>
      <p:sp>
        <p:nvSpPr>
          <p:cNvPr id="2457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>
                <a:latin typeface="Calibri" charset="0"/>
              </a:rPr>
              <a:t>A 3 mois : contrôler la guérison microbiologique des patients ayant présenté plusieurs épisodes de gonorrhée dans les mois précédant </a:t>
            </a:r>
          </a:p>
          <a:p>
            <a:pPr lvl="1"/>
            <a:endParaRPr lang="fr-FR">
              <a:latin typeface="Calibri" charset="0"/>
            </a:endParaRPr>
          </a:p>
          <a:p>
            <a:pPr lvl="1"/>
            <a:endParaRPr lang="fr-FR">
              <a:latin typeface="Calibri" charset="0"/>
            </a:endParaRPr>
          </a:p>
          <a:p>
            <a:pPr lvl="1"/>
            <a:endParaRPr lang="fr-FR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35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latin typeface="Calibri" charset="0"/>
              </a:rPr>
              <a:t>Remarques et réserves</a:t>
            </a:r>
            <a:br>
              <a:rPr lang="fr-FR">
                <a:latin typeface="Calibri" charset="0"/>
              </a:rPr>
            </a:br>
            <a:r>
              <a:rPr lang="fr-FR" sz="2800">
                <a:latin typeface="Calibri" charset="0"/>
              </a:rPr>
              <a:t>(Commentaires du groupe – réunion du 20/11/2013)</a:t>
            </a:r>
          </a:p>
        </p:txBody>
      </p:sp>
      <p:sp>
        <p:nvSpPr>
          <p:cNvPr id="2765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>
                <a:latin typeface="Calibri" charset="0"/>
              </a:rPr>
              <a:t>Aucun intérêt diagnostique aux sérologies de </a:t>
            </a:r>
            <a:r>
              <a:rPr lang="fr-FR" sz="2800" i="1" dirty="0">
                <a:latin typeface="Calibri" charset="0"/>
              </a:rPr>
              <a:t>Chlamydia</a:t>
            </a:r>
            <a:r>
              <a:rPr lang="fr-FR" sz="2800" dirty="0">
                <a:latin typeface="Calibri" charset="0"/>
              </a:rPr>
              <a:t> </a:t>
            </a:r>
            <a:r>
              <a:rPr lang="fr-FR" sz="2800" i="1" dirty="0" err="1">
                <a:latin typeface="Calibri" charset="0"/>
              </a:rPr>
              <a:t>trachomatis</a:t>
            </a:r>
            <a:r>
              <a:rPr lang="fr-FR" sz="2800" dirty="0">
                <a:latin typeface="Calibri" charset="0"/>
              </a:rPr>
              <a:t> et de </a:t>
            </a:r>
            <a:r>
              <a:rPr lang="fr-FR" sz="2800" dirty="0" smtClean="0">
                <a:latin typeface="Calibri" charset="0"/>
              </a:rPr>
              <a:t>mycoplasme</a:t>
            </a:r>
          </a:p>
          <a:p>
            <a:endParaRPr lang="fr-FR" sz="2800" dirty="0">
              <a:latin typeface="Calibri" charset="0"/>
            </a:endParaRPr>
          </a:p>
          <a:p>
            <a:r>
              <a:rPr lang="fr-FR" sz="2800" dirty="0">
                <a:latin typeface="Calibri" charset="0"/>
              </a:rPr>
              <a:t>En France en 2012, </a:t>
            </a:r>
            <a:r>
              <a:rPr lang="fr-FR" sz="2800" dirty="0" smtClean="0">
                <a:latin typeface="Calibri" charset="0"/>
              </a:rPr>
              <a:t>la résistance </a:t>
            </a:r>
            <a:r>
              <a:rPr lang="fr-FR" sz="2800" dirty="0">
                <a:latin typeface="Calibri" charset="0"/>
              </a:rPr>
              <a:t>au </a:t>
            </a:r>
            <a:r>
              <a:rPr lang="fr-FR" sz="2800" dirty="0" err="1">
                <a:latin typeface="Calibri" charset="0"/>
              </a:rPr>
              <a:t>céfixime</a:t>
            </a:r>
            <a:r>
              <a:rPr lang="fr-FR" sz="2800" dirty="0">
                <a:latin typeface="Calibri" charset="0"/>
              </a:rPr>
              <a:t> </a:t>
            </a:r>
            <a:r>
              <a:rPr lang="fr-FR" sz="2800" dirty="0" smtClean="0">
                <a:latin typeface="Calibri" charset="0"/>
              </a:rPr>
              <a:t>était de </a:t>
            </a:r>
            <a:r>
              <a:rPr lang="fr-FR" sz="2800" dirty="0">
                <a:latin typeface="Calibri" charset="0"/>
              </a:rPr>
              <a:t>3 % (</a:t>
            </a:r>
            <a:r>
              <a:rPr lang="fr-FR" sz="2800" i="1" dirty="0">
                <a:latin typeface="Calibri" charset="0"/>
              </a:rPr>
              <a:t>Rapport CNR Gonocoque – 2012</a:t>
            </a:r>
            <a:r>
              <a:rPr lang="fr-FR" sz="2800" dirty="0">
                <a:latin typeface="Calibri" charset="0"/>
              </a:rPr>
              <a:t>).  </a:t>
            </a:r>
          </a:p>
          <a:p>
            <a:endParaRPr lang="fr-FR" sz="2800" dirty="0">
              <a:solidFill>
                <a:srgbClr val="FF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428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latin typeface="Calibri" charset="0"/>
              </a:rPr>
              <a:t>Messages clés</a:t>
            </a:r>
          </a:p>
        </p:txBody>
      </p:sp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99475" cy="45259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Font typeface="Arial" charset="0"/>
              <a:buNone/>
              <a:defRPr/>
            </a:pPr>
            <a:endParaRPr lang="fr-FR" sz="2200" dirty="0" smtClean="0">
              <a:latin typeface="Calibri" charset="0"/>
            </a:endParaRPr>
          </a:p>
          <a:p>
            <a:pPr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fr-FR" sz="2200" dirty="0" smtClean="0">
                <a:latin typeface="Calibri" charset="0"/>
              </a:rPr>
              <a:t>Un prélèvement bactériologique est indispensable avant tout traitement antibiotique </a:t>
            </a:r>
          </a:p>
          <a:p>
            <a:pPr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fr-FR" sz="2200" dirty="0" smtClean="0">
                <a:latin typeface="Calibri" charset="0"/>
              </a:rPr>
              <a:t>Un traitement anti-</a:t>
            </a:r>
            <a:r>
              <a:rPr lang="fr-FR" sz="2200" i="1" dirty="0" smtClean="0">
                <a:latin typeface="Calibri" charset="0"/>
              </a:rPr>
              <a:t>Chlamydia</a:t>
            </a:r>
            <a:r>
              <a:rPr lang="fr-FR" sz="2200" dirty="0" smtClean="0">
                <a:latin typeface="Calibri" charset="0"/>
              </a:rPr>
              <a:t> (</a:t>
            </a:r>
            <a:r>
              <a:rPr lang="fr-FR" sz="2200" dirty="0" err="1" smtClean="0">
                <a:latin typeface="Calibri" charset="0"/>
              </a:rPr>
              <a:t>azithromycine</a:t>
            </a:r>
            <a:r>
              <a:rPr lang="fr-FR" sz="2200" dirty="0" smtClean="0">
                <a:latin typeface="Calibri" charset="0"/>
              </a:rPr>
              <a:t> ou </a:t>
            </a:r>
            <a:r>
              <a:rPr lang="fr-FR" sz="2200" dirty="0" err="1" smtClean="0">
                <a:latin typeface="Calibri" charset="0"/>
              </a:rPr>
              <a:t>doxycycline</a:t>
            </a:r>
            <a:r>
              <a:rPr lang="fr-FR" sz="2200" dirty="0" smtClean="0">
                <a:latin typeface="Calibri" charset="0"/>
              </a:rPr>
              <a:t>) est </a:t>
            </a:r>
            <a:r>
              <a:rPr lang="fr-FR" sz="2200" b="1" dirty="0" smtClean="0">
                <a:latin typeface="Calibri" charset="0"/>
              </a:rPr>
              <a:t>systématiquement </a:t>
            </a:r>
            <a:r>
              <a:rPr lang="fr-FR" sz="2200" dirty="0" smtClean="0">
                <a:latin typeface="Calibri" charset="0"/>
              </a:rPr>
              <a:t>associé au traitement anti-gonococcique </a:t>
            </a:r>
          </a:p>
          <a:p>
            <a:pPr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fr-FR" sz="2200" dirty="0" smtClean="0">
                <a:latin typeface="Calibri" charset="0"/>
              </a:rPr>
              <a:t>La  </a:t>
            </a:r>
            <a:r>
              <a:rPr lang="fr-FR" sz="2200" dirty="0" err="1" smtClean="0">
                <a:latin typeface="Calibri" charset="0"/>
              </a:rPr>
              <a:t>ceftriaxone</a:t>
            </a:r>
            <a:r>
              <a:rPr lang="fr-FR" sz="2200" dirty="0" smtClean="0">
                <a:latin typeface="Calibri" charset="0"/>
              </a:rPr>
              <a:t> est le</a:t>
            </a:r>
            <a:r>
              <a:rPr lang="fr-FR" sz="2200" dirty="0">
                <a:latin typeface="Calibri" charset="0"/>
              </a:rPr>
              <a:t> </a:t>
            </a:r>
            <a:r>
              <a:rPr lang="fr-FR" sz="2200" dirty="0" smtClean="0">
                <a:latin typeface="Calibri" charset="0"/>
              </a:rPr>
              <a:t>traitement anti-gonococcique de référence</a:t>
            </a:r>
          </a:p>
          <a:p>
            <a:pPr eaLnBrk="1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fr-FR" sz="2200" dirty="0" smtClean="0">
                <a:latin typeface="Calibri" charset="0"/>
              </a:rPr>
              <a:t>L’</a:t>
            </a:r>
            <a:r>
              <a:rPr lang="fr-FR" altLang="ja-JP" sz="2200" dirty="0" smtClean="0">
                <a:latin typeface="Calibri" charset="0"/>
              </a:rPr>
              <a:t>évolution de la résistance du gonocoque aux </a:t>
            </a:r>
            <a:r>
              <a:rPr lang="fr-FR" altLang="ja-JP" sz="2200" dirty="0" err="1" smtClean="0">
                <a:latin typeface="Calibri" charset="0"/>
              </a:rPr>
              <a:t>fluoroquinolones</a:t>
            </a:r>
            <a:r>
              <a:rPr lang="fr-FR" altLang="ja-JP" sz="2200" dirty="0" smtClean="0">
                <a:latin typeface="Calibri" charset="0"/>
              </a:rPr>
              <a:t> et aux bêta-</a:t>
            </a:r>
            <a:r>
              <a:rPr lang="fr-FR" altLang="ja-JP" sz="2200" dirty="0" err="1" smtClean="0">
                <a:latin typeface="Calibri" charset="0"/>
              </a:rPr>
              <a:t>lactamines</a:t>
            </a:r>
            <a:r>
              <a:rPr lang="fr-FR" altLang="ja-JP" sz="2200" dirty="0" smtClean="0">
                <a:latin typeface="Calibri" charset="0"/>
              </a:rPr>
              <a:t> nécessite une surveillance et une actualisation régulière des recommandations de traitement</a:t>
            </a:r>
            <a:endParaRPr lang="fr-FR" sz="2200" dirty="0" smtClean="0">
              <a:latin typeface="Calibri" charset="0"/>
            </a:endParaRPr>
          </a:p>
          <a:p>
            <a:pPr eaLnBrk="1" hangingPunct="1">
              <a:lnSpc>
                <a:spcPct val="80000"/>
              </a:lnSpc>
              <a:spcAft>
                <a:spcPts val="1200"/>
              </a:spcAft>
              <a:defRPr/>
            </a:pPr>
            <a:endParaRPr lang="fr-FR" sz="2200" dirty="0" smtClean="0">
              <a:latin typeface="Calibri" charset="0"/>
            </a:endParaRPr>
          </a:p>
          <a:p>
            <a:pPr eaLnBrk="1" hangingPunct="1">
              <a:lnSpc>
                <a:spcPct val="80000"/>
              </a:lnSpc>
              <a:spcAft>
                <a:spcPts val="1200"/>
              </a:spcAft>
              <a:defRPr/>
            </a:pPr>
            <a:endParaRPr lang="fr-FR" sz="2200" dirty="0" smtClean="0">
              <a:latin typeface="Calibri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fr-FR" sz="2200" dirty="0">
              <a:latin typeface="Calibri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fr-FR" sz="2200" dirty="0">
              <a:latin typeface="Calibri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fr-FR" sz="22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593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latin typeface="Calibri" charset="0"/>
              </a:rPr>
              <a:t>Introduction</a:t>
            </a:r>
          </a:p>
        </p:txBody>
      </p:sp>
      <p:sp>
        <p:nvSpPr>
          <p:cNvPr id="17410" name="Espace réservé du contenu 2"/>
          <p:cNvSpPr>
            <a:spLocks noGrp="1"/>
          </p:cNvSpPr>
          <p:nvPr>
            <p:ph idx="1"/>
          </p:nvPr>
        </p:nvSpPr>
        <p:spPr>
          <a:xfrm>
            <a:off x="457200" y="1455738"/>
            <a:ext cx="8229600" cy="4525962"/>
          </a:xfrm>
        </p:spPr>
        <p:txBody>
          <a:bodyPr/>
          <a:lstStyle/>
          <a:p>
            <a:pPr eaLnBrk="1" hangingPunct="1"/>
            <a:r>
              <a:rPr lang="fr-FR" dirty="0">
                <a:latin typeface="Calibri" charset="0"/>
              </a:rPr>
              <a:t> Les deux bactéries le plus souvent isolées seules ou en association  :</a:t>
            </a:r>
          </a:p>
          <a:p>
            <a:pPr lvl="1" eaLnBrk="1" hangingPunct="1"/>
            <a:r>
              <a:rPr lang="fr-FR" i="1" dirty="0" err="1">
                <a:latin typeface="Calibri" charset="0"/>
              </a:rPr>
              <a:t>Neisseria</a:t>
            </a:r>
            <a:r>
              <a:rPr lang="fr-FR" i="1" dirty="0">
                <a:latin typeface="Calibri" charset="0"/>
              </a:rPr>
              <a:t> </a:t>
            </a:r>
            <a:r>
              <a:rPr lang="fr-FR" i="1" dirty="0" err="1" smtClean="0">
                <a:latin typeface="Calibri" charset="0"/>
              </a:rPr>
              <a:t>gonorrhoeae</a:t>
            </a:r>
            <a:endParaRPr lang="fr-FR" i="1" dirty="0">
              <a:latin typeface="Calibri" charset="0"/>
            </a:endParaRPr>
          </a:p>
          <a:p>
            <a:pPr lvl="1" eaLnBrk="1" hangingPunct="1"/>
            <a:r>
              <a:rPr lang="fr-FR" i="1" dirty="0">
                <a:latin typeface="Calibri" charset="0"/>
              </a:rPr>
              <a:t>Chlamydia </a:t>
            </a:r>
            <a:r>
              <a:rPr lang="fr-FR" i="1" dirty="0" err="1">
                <a:latin typeface="Calibri" charset="0"/>
              </a:rPr>
              <a:t>trachomatis</a:t>
            </a:r>
            <a:r>
              <a:rPr lang="fr-FR" i="1" dirty="0">
                <a:latin typeface="Calibri" charset="0"/>
              </a:rPr>
              <a:t> </a:t>
            </a:r>
          </a:p>
          <a:p>
            <a:pPr eaLnBrk="1" hangingPunct="1"/>
            <a:r>
              <a:rPr lang="fr-FR" dirty="0">
                <a:latin typeface="Calibri" charset="0"/>
              </a:rPr>
              <a:t>En France en 2012 , pour le gonocoque : </a:t>
            </a:r>
          </a:p>
          <a:p>
            <a:pPr lvl="1" eaLnBrk="1" hangingPunct="1"/>
            <a:r>
              <a:rPr lang="fr-FR" dirty="0">
                <a:latin typeface="Calibri" charset="0"/>
              </a:rPr>
              <a:t>Résistance aux fluoroquinolones : 40 % </a:t>
            </a:r>
          </a:p>
          <a:p>
            <a:pPr lvl="1" eaLnBrk="1" hangingPunct="1"/>
            <a:r>
              <a:rPr lang="fr-FR" dirty="0">
                <a:latin typeface="Calibri" charset="0"/>
              </a:rPr>
              <a:t>Augmentation progressive des CMI de la </a:t>
            </a:r>
            <a:r>
              <a:rPr lang="fr-FR" dirty="0" err="1">
                <a:latin typeface="Calibri" charset="0"/>
              </a:rPr>
              <a:t>ceftriaxone</a:t>
            </a:r>
            <a:r>
              <a:rPr lang="fr-FR" dirty="0">
                <a:latin typeface="Calibri" charset="0"/>
              </a:rPr>
              <a:t> et du </a:t>
            </a:r>
            <a:r>
              <a:rPr lang="fr-FR" dirty="0" err="1">
                <a:latin typeface="Calibri" charset="0"/>
              </a:rPr>
              <a:t>céfixime</a:t>
            </a:r>
            <a:endParaRPr lang="fr-FR" dirty="0">
              <a:latin typeface="Calibri" charset="0"/>
            </a:endParaRPr>
          </a:p>
          <a:p>
            <a:pPr lvl="1" eaLnBrk="1" hangingPunct="1"/>
            <a:r>
              <a:rPr lang="fr-FR" dirty="0">
                <a:latin typeface="Calibri" charset="0"/>
              </a:rPr>
              <a:t>Pas de résistance à la </a:t>
            </a:r>
            <a:r>
              <a:rPr lang="fr-FR" dirty="0" err="1">
                <a:latin typeface="Calibri" charset="0"/>
              </a:rPr>
              <a:t>spectinomycine</a:t>
            </a:r>
            <a:endParaRPr lang="fr-FR" dirty="0">
              <a:latin typeface="Calibri" charset="0"/>
            </a:endParaRPr>
          </a:p>
          <a:p>
            <a:pPr eaLnBrk="1" hangingPunct="1"/>
            <a:endParaRPr lang="fr-FR" dirty="0">
              <a:latin typeface="Calibri" charset="0"/>
            </a:endParaRPr>
          </a:p>
          <a:p>
            <a:pPr eaLnBrk="1" hangingPunct="1"/>
            <a:endParaRPr lang="fr-FR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548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latin typeface="Calibri" charset="0"/>
              </a:rPr>
              <a:t>Formes cliniques</a:t>
            </a:r>
          </a:p>
        </p:txBody>
      </p:sp>
      <p:sp>
        <p:nvSpPr>
          <p:cNvPr id="25602" name="Espace réservé du contenu 2"/>
          <p:cNvSpPr>
            <a:spLocks noGrp="1"/>
          </p:cNvSpPr>
          <p:nvPr>
            <p:ph idx="1"/>
          </p:nvPr>
        </p:nvSpPr>
        <p:spPr>
          <a:xfrm>
            <a:off x="457200" y="1455738"/>
            <a:ext cx="8229600" cy="4856162"/>
          </a:xfrm>
        </p:spPr>
        <p:txBody>
          <a:bodyPr/>
          <a:lstStyle/>
          <a:p>
            <a:r>
              <a:rPr lang="fr-FR">
                <a:latin typeface="Calibri" charset="0"/>
              </a:rPr>
              <a:t>Formes non compliquées : urétrites et cervicites seules ou associées à une localisation pharyngée ou ano-rectale</a:t>
            </a:r>
          </a:p>
          <a:p>
            <a:r>
              <a:rPr lang="fr-FR">
                <a:latin typeface="Calibri" charset="0"/>
              </a:rPr>
              <a:t>Formes compliquées :</a:t>
            </a:r>
          </a:p>
          <a:p>
            <a:pPr lvl="1"/>
            <a:r>
              <a:rPr lang="fr-FR">
                <a:latin typeface="Calibri" charset="0"/>
              </a:rPr>
              <a:t>Bactériémies</a:t>
            </a:r>
          </a:p>
          <a:p>
            <a:pPr lvl="1"/>
            <a:r>
              <a:rPr lang="fr-FR">
                <a:latin typeface="Calibri" charset="0"/>
              </a:rPr>
              <a:t>Arthrites</a:t>
            </a:r>
          </a:p>
          <a:p>
            <a:pPr lvl="1"/>
            <a:r>
              <a:rPr lang="fr-FR">
                <a:latin typeface="Calibri" charset="0"/>
              </a:rPr>
              <a:t>Prostatites</a:t>
            </a:r>
          </a:p>
          <a:p>
            <a:pPr lvl="1"/>
            <a:r>
              <a:rPr lang="fr-FR">
                <a:latin typeface="Calibri" charset="0"/>
              </a:rPr>
              <a:t>Orchi-épididymites</a:t>
            </a:r>
          </a:p>
          <a:p>
            <a:pPr lvl="1"/>
            <a:r>
              <a:rPr lang="fr-FR">
                <a:latin typeface="Calibri" charset="0"/>
              </a:rPr>
              <a:t>Salpingites</a:t>
            </a:r>
          </a:p>
          <a:p>
            <a:pPr lvl="1"/>
            <a:r>
              <a:rPr lang="fr-FR">
                <a:latin typeface="Calibri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335594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latin typeface="Calibri" charset="0"/>
              </a:rPr>
              <a:t>Diagnostic</a:t>
            </a:r>
          </a:p>
        </p:txBody>
      </p:sp>
      <p:sp>
        <p:nvSpPr>
          <p:cNvPr id="1843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>
                <a:latin typeface="Calibri" charset="0"/>
              </a:rPr>
              <a:t>Un prélèvement bactériologique doit être fait devant tout signe d’</a:t>
            </a:r>
            <a:r>
              <a:rPr lang="fr-FR" altLang="ja-JP">
                <a:latin typeface="Calibri" charset="0"/>
              </a:rPr>
              <a:t>infection génitale basse :</a:t>
            </a:r>
          </a:p>
          <a:p>
            <a:pPr lvl="1" eaLnBrk="1" hangingPunct="1"/>
            <a:r>
              <a:rPr lang="fr-FR">
                <a:latin typeface="Calibri" charset="0"/>
              </a:rPr>
              <a:t>Homme : écoulement urétral, dysurie, brulures mictionnelles</a:t>
            </a:r>
          </a:p>
          <a:p>
            <a:pPr lvl="1" eaLnBrk="1" hangingPunct="1"/>
            <a:r>
              <a:rPr lang="fr-FR">
                <a:latin typeface="Calibri" charset="0"/>
              </a:rPr>
              <a:t>Femme : leucorrhées, dysurie, dyspareunie</a:t>
            </a:r>
          </a:p>
          <a:p>
            <a:pPr eaLnBrk="1" hangingPunct="1"/>
            <a:r>
              <a:rPr lang="fr-FR">
                <a:latin typeface="Calibri" charset="0"/>
              </a:rPr>
              <a:t>Les localisations ano-rectale et pharyngée doivent être systématiquement recherchées</a:t>
            </a:r>
          </a:p>
          <a:p>
            <a:pPr lvl="1" eaLnBrk="1" hangingPunct="1"/>
            <a:endParaRPr lang="fr-FR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778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latin typeface="Calibri" charset="0"/>
              </a:rPr>
              <a:t>Diagnostic</a:t>
            </a:r>
          </a:p>
        </p:txBody>
      </p:sp>
      <p:sp>
        <p:nvSpPr>
          <p:cNvPr id="19458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128000" cy="4525963"/>
          </a:xfrm>
        </p:spPr>
        <p:txBody>
          <a:bodyPr/>
          <a:lstStyle/>
          <a:p>
            <a:pPr eaLnBrk="1" hangingPunct="1">
              <a:defRPr/>
            </a:pPr>
            <a:r>
              <a:rPr lang="fr-FR" sz="3000" dirty="0" smtClean="0">
                <a:latin typeface="Calibri" charset="0"/>
              </a:rPr>
              <a:t>Les objectifs des prélèvements bactériologiques sont :</a:t>
            </a:r>
          </a:p>
          <a:p>
            <a:pPr lvl="1" eaLnBrk="1" hangingPunct="1">
              <a:defRPr/>
            </a:pPr>
            <a:r>
              <a:rPr lang="fr-FR" sz="3000" dirty="0" smtClean="0">
                <a:latin typeface="Calibri" charset="0"/>
              </a:rPr>
              <a:t>Confirmation du diagnostic </a:t>
            </a:r>
          </a:p>
          <a:p>
            <a:pPr lvl="1" eaLnBrk="1" hangingPunct="1">
              <a:defRPr/>
            </a:pPr>
            <a:r>
              <a:rPr lang="fr-FR" sz="3000" dirty="0">
                <a:latin typeface="Calibri" charset="0"/>
              </a:rPr>
              <a:t>R</a:t>
            </a:r>
            <a:r>
              <a:rPr lang="fr-FR" sz="3000" dirty="0" smtClean="0">
                <a:latin typeface="Calibri" charset="0"/>
              </a:rPr>
              <a:t>éalisation d’</a:t>
            </a:r>
            <a:r>
              <a:rPr lang="fr-FR" altLang="ja-JP" sz="3000" dirty="0" smtClean="0">
                <a:latin typeface="Calibri" charset="0"/>
              </a:rPr>
              <a:t>un </a:t>
            </a:r>
            <a:r>
              <a:rPr lang="fr-FR" altLang="ja-JP" sz="3000" dirty="0">
                <a:latin typeface="Calibri" charset="0"/>
              </a:rPr>
              <a:t>antibiogramme qui permet </a:t>
            </a:r>
            <a:r>
              <a:rPr lang="fr-FR" altLang="ja-JP" sz="3000" dirty="0" smtClean="0">
                <a:latin typeface="Calibri" charset="0"/>
              </a:rPr>
              <a:t>une </a:t>
            </a:r>
            <a:r>
              <a:rPr lang="fr-FR" altLang="ja-JP" sz="3000" dirty="0">
                <a:latin typeface="Calibri" charset="0"/>
              </a:rPr>
              <a:t>adaptation </a:t>
            </a:r>
            <a:r>
              <a:rPr lang="fr-FR" altLang="ja-JP" sz="3000" dirty="0" smtClean="0">
                <a:latin typeface="Calibri" charset="0"/>
              </a:rPr>
              <a:t>éventuelle du </a:t>
            </a:r>
            <a:r>
              <a:rPr lang="fr-FR" altLang="ja-JP" sz="3000" dirty="0">
                <a:latin typeface="Calibri" charset="0"/>
              </a:rPr>
              <a:t>traitement probabiliste</a:t>
            </a:r>
          </a:p>
          <a:p>
            <a:pPr lvl="1" eaLnBrk="1" hangingPunct="1">
              <a:defRPr/>
            </a:pPr>
            <a:r>
              <a:rPr lang="fr-FR" sz="3000" dirty="0">
                <a:latin typeface="Calibri" charset="0"/>
              </a:rPr>
              <a:t>S</a:t>
            </a:r>
            <a:r>
              <a:rPr lang="fr-FR" sz="3000" dirty="0" smtClean="0">
                <a:latin typeface="Calibri" charset="0"/>
              </a:rPr>
              <a:t>urveillance </a:t>
            </a:r>
            <a:r>
              <a:rPr lang="fr-FR" sz="3000" dirty="0">
                <a:latin typeface="Calibri" charset="0"/>
              </a:rPr>
              <a:t>de </a:t>
            </a:r>
            <a:r>
              <a:rPr lang="fr-FR" sz="3000" dirty="0" smtClean="0">
                <a:latin typeface="Calibri" charset="0"/>
              </a:rPr>
              <a:t>l’</a:t>
            </a:r>
            <a:r>
              <a:rPr lang="fr-FR" altLang="ja-JP" sz="3000" dirty="0" smtClean="0">
                <a:latin typeface="Calibri" charset="0"/>
              </a:rPr>
              <a:t>épidémiologie</a:t>
            </a:r>
          </a:p>
          <a:p>
            <a:pPr marL="457200" lvl="1" indent="0" eaLnBrk="1" hangingPunct="1">
              <a:buFont typeface="Arial" charset="0"/>
              <a:buNone/>
              <a:defRPr/>
            </a:pPr>
            <a:endParaRPr lang="fr-FR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370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latin typeface="Calibri" charset="0"/>
              </a:rPr>
              <a:t>Comment prélever</a:t>
            </a:r>
          </a:p>
        </p:txBody>
      </p:sp>
      <p:sp>
        <p:nvSpPr>
          <p:cNvPr id="26626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fr-FR" sz="2400">
                <a:latin typeface="Calibri" charset="0"/>
              </a:rPr>
              <a:t>Chez l’homme : </a:t>
            </a:r>
          </a:p>
          <a:p>
            <a:pPr lvl="1"/>
            <a:r>
              <a:rPr lang="fr-FR" sz="2400">
                <a:latin typeface="Calibri" charset="0"/>
              </a:rPr>
              <a:t>Gonocoque : </a:t>
            </a:r>
          </a:p>
          <a:p>
            <a:pPr lvl="2"/>
            <a:r>
              <a:rPr lang="fr-FR">
                <a:latin typeface="Calibri" charset="0"/>
              </a:rPr>
              <a:t>prélèvement de l’écoulement</a:t>
            </a:r>
          </a:p>
          <a:p>
            <a:pPr lvl="2"/>
            <a:r>
              <a:rPr lang="fr-FR">
                <a:latin typeface="Calibri" charset="0"/>
              </a:rPr>
              <a:t>en l’absence d’écoulement : prélèvement endo-urétral à l’écouvillon</a:t>
            </a:r>
          </a:p>
          <a:p>
            <a:pPr lvl="1">
              <a:spcAft>
                <a:spcPts val="1200"/>
              </a:spcAft>
            </a:pPr>
            <a:r>
              <a:rPr lang="fr-FR" sz="2400" i="1">
                <a:latin typeface="Calibri" charset="0"/>
              </a:rPr>
              <a:t>Chlamydia</a:t>
            </a:r>
            <a:r>
              <a:rPr lang="fr-FR" sz="2400">
                <a:latin typeface="Calibri" charset="0"/>
              </a:rPr>
              <a:t> : premier jet d’urines, 2 h après la dernière miction </a:t>
            </a:r>
          </a:p>
          <a:p>
            <a:r>
              <a:rPr lang="fr-FR" sz="2400">
                <a:latin typeface="Calibri" charset="0"/>
              </a:rPr>
              <a:t> Chez la femme : </a:t>
            </a:r>
          </a:p>
          <a:p>
            <a:pPr lvl="1"/>
            <a:r>
              <a:rPr lang="fr-FR" sz="2400">
                <a:latin typeface="Calibri" charset="0"/>
              </a:rPr>
              <a:t>prélèvement au niveau du col utérin </a:t>
            </a:r>
          </a:p>
          <a:p>
            <a:pPr lvl="1"/>
            <a:r>
              <a:rPr lang="fr-FR" sz="2400">
                <a:latin typeface="Calibri" charset="0"/>
              </a:rPr>
              <a:t>Prélèvement au niveau du vagin chez les filles prépubaires</a:t>
            </a:r>
          </a:p>
          <a:p>
            <a:endParaRPr lang="fr-FR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223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fr-FR">
                <a:latin typeface="Calibri" charset="0"/>
              </a:rPr>
              <a:t>Comment traiter</a:t>
            </a:r>
          </a:p>
        </p:txBody>
      </p:sp>
      <p:sp>
        <p:nvSpPr>
          <p:cNvPr id="21506" name="Espace réservé du contenu 2"/>
          <p:cNvSpPr>
            <a:spLocks noGrp="1"/>
          </p:cNvSpPr>
          <p:nvPr>
            <p:ph idx="1"/>
          </p:nvPr>
        </p:nvSpPr>
        <p:spPr>
          <a:xfrm>
            <a:off x="330200" y="1143000"/>
            <a:ext cx="8470900" cy="5384800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fr-FR" dirty="0" smtClean="0">
                <a:latin typeface="Calibri" charset="0"/>
              </a:rPr>
              <a:t>Schéma </a:t>
            </a:r>
            <a:r>
              <a:rPr lang="fr-FR" dirty="0">
                <a:latin typeface="Calibri" charset="0"/>
              </a:rPr>
              <a:t>recommandé :</a:t>
            </a:r>
          </a:p>
          <a:p>
            <a:pPr>
              <a:defRPr/>
            </a:pPr>
            <a:r>
              <a:rPr lang="fr-FR" dirty="0">
                <a:latin typeface="Calibri" charset="0"/>
              </a:rPr>
              <a:t>Traitement anti </a:t>
            </a:r>
            <a:r>
              <a:rPr lang="fr-FR" dirty="0" smtClean="0">
                <a:latin typeface="Calibri" charset="0"/>
              </a:rPr>
              <a:t>gonococcique :</a:t>
            </a:r>
          </a:p>
          <a:p>
            <a:pPr marL="457200" lvl="1" indent="0">
              <a:buFont typeface="Arial" charset="0"/>
              <a:buNone/>
              <a:defRPr/>
            </a:pPr>
            <a:r>
              <a:rPr lang="fr-FR" dirty="0" smtClean="0">
                <a:latin typeface="Calibri" charset="0"/>
              </a:rPr>
              <a:t>Privilégier les traitements </a:t>
            </a:r>
            <a:r>
              <a:rPr lang="fr-FR" dirty="0" err="1" smtClean="0">
                <a:latin typeface="Calibri" charset="0"/>
              </a:rPr>
              <a:t>monodoses</a:t>
            </a:r>
            <a:endParaRPr lang="fr-FR" dirty="0">
              <a:latin typeface="Calibri" charset="0"/>
            </a:endParaRPr>
          </a:p>
          <a:p>
            <a:pPr lvl="2">
              <a:defRPr/>
            </a:pPr>
            <a:r>
              <a:rPr lang="fr-FR" dirty="0" err="1">
                <a:latin typeface="Calibri" charset="0"/>
              </a:rPr>
              <a:t>Ceftriaxone</a:t>
            </a:r>
            <a:r>
              <a:rPr lang="fr-FR" dirty="0">
                <a:latin typeface="Calibri" charset="0"/>
              </a:rPr>
              <a:t> : 500 mg en une seule injection IV ou IM</a:t>
            </a:r>
          </a:p>
          <a:p>
            <a:pPr lvl="2">
              <a:defRPr/>
            </a:pPr>
            <a:r>
              <a:rPr lang="fr-FR" dirty="0">
                <a:latin typeface="Calibri" charset="0"/>
              </a:rPr>
              <a:t>Si </a:t>
            </a:r>
            <a:r>
              <a:rPr lang="fr-FR" dirty="0" smtClean="0">
                <a:latin typeface="Calibri" charset="0"/>
              </a:rPr>
              <a:t>contre-indication des bêta-</a:t>
            </a:r>
            <a:r>
              <a:rPr lang="fr-FR" dirty="0" err="1" smtClean="0">
                <a:latin typeface="Calibri" charset="0"/>
              </a:rPr>
              <a:t>lactamines</a:t>
            </a:r>
            <a:r>
              <a:rPr lang="fr-FR" dirty="0" smtClean="0">
                <a:latin typeface="Calibri" charset="0"/>
              </a:rPr>
              <a:t> </a:t>
            </a:r>
            <a:r>
              <a:rPr lang="fr-FR" dirty="0">
                <a:latin typeface="Calibri" charset="0"/>
              </a:rPr>
              <a:t>: </a:t>
            </a:r>
            <a:r>
              <a:rPr lang="fr-FR" dirty="0" err="1">
                <a:latin typeface="Calibri" charset="0"/>
              </a:rPr>
              <a:t>spectinomycine</a:t>
            </a:r>
            <a:r>
              <a:rPr lang="fr-FR" dirty="0">
                <a:latin typeface="Calibri" charset="0"/>
              </a:rPr>
              <a:t> 2g en une seule injection IM</a:t>
            </a:r>
          </a:p>
          <a:p>
            <a:pPr lvl="2">
              <a:defRPr/>
            </a:pPr>
            <a:r>
              <a:rPr lang="fr-FR" dirty="0" smtClean="0">
                <a:latin typeface="Calibri" charset="0"/>
              </a:rPr>
              <a:t>Le </a:t>
            </a:r>
            <a:r>
              <a:rPr lang="fr-FR" dirty="0" err="1" smtClean="0">
                <a:latin typeface="Calibri" charset="0"/>
              </a:rPr>
              <a:t>cefixime</a:t>
            </a:r>
            <a:r>
              <a:rPr lang="fr-FR" dirty="0" smtClean="0">
                <a:latin typeface="Calibri" charset="0"/>
              </a:rPr>
              <a:t> (400 mg </a:t>
            </a:r>
            <a:r>
              <a:rPr lang="fr-FR" i="1" dirty="0" smtClean="0">
                <a:latin typeface="Calibri" charset="0"/>
              </a:rPr>
              <a:t>per os </a:t>
            </a:r>
            <a:r>
              <a:rPr lang="fr-FR" dirty="0" smtClean="0">
                <a:latin typeface="Calibri" charset="0"/>
              </a:rPr>
              <a:t>en dose unique) ne peut être utilisé que sur les données de l’antibiogramme</a:t>
            </a:r>
            <a:endParaRPr lang="fr-FR" dirty="0">
              <a:latin typeface="Calibri" charset="0"/>
            </a:endParaRPr>
          </a:p>
          <a:p>
            <a:pPr marL="457200" lvl="1" indent="0">
              <a:buFont typeface="Arial" charset="0"/>
              <a:buNone/>
              <a:defRPr/>
            </a:pPr>
            <a:r>
              <a:rPr lang="fr-FR" dirty="0" smtClean="0">
                <a:latin typeface="Calibri" charset="0"/>
              </a:rPr>
              <a:t>Associer un traitement anti </a:t>
            </a:r>
            <a:r>
              <a:rPr lang="fr-FR" i="1" dirty="0" smtClean="0">
                <a:latin typeface="Calibri" charset="0"/>
              </a:rPr>
              <a:t>chlamydiae</a:t>
            </a:r>
            <a:r>
              <a:rPr lang="fr-FR" dirty="0" smtClean="0">
                <a:latin typeface="Calibri" charset="0"/>
              </a:rPr>
              <a:t>  :</a:t>
            </a:r>
          </a:p>
          <a:p>
            <a:pPr lvl="2">
              <a:defRPr/>
            </a:pPr>
            <a:r>
              <a:rPr lang="fr-FR" dirty="0" err="1" smtClean="0">
                <a:latin typeface="Calibri" charset="0"/>
              </a:rPr>
              <a:t>Azithromycine</a:t>
            </a:r>
            <a:r>
              <a:rPr lang="fr-FR" dirty="0" smtClean="0">
                <a:latin typeface="Calibri" charset="0"/>
              </a:rPr>
              <a:t> </a:t>
            </a:r>
            <a:r>
              <a:rPr lang="fr-FR" dirty="0">
                <a:latin typeface="Calibri" charset="0"/>
              </a:rPr>
              <a:t>: 1g </a:t>
            </a:r>
            <a:r>
              <a:rPr lang="fr-FR" i="1" dirty="0" smtClean="0">
                <a:latin typeface="Calibri" charset="0"/>
              </a:rPr>
              <a:t>per os </a:t>
            </a:r>
            <a:r>
              <a:rPr lang="fr-FR" dirty="0">
                <a:latin typeface="Calibri" charset="0"/>
              </a:rPr>
              <a:t>en dose unique</a:t>
            </a:r>
          </a:p>
          <a:p>
            <a:pPr lvl="2">
              <a:defRPr/>
            </a:pPr>
            <a:r>
              <a:rPr lang="fr-FR" dirty="0">
                <a:latin typeface="Calibri" charset="0"/>
              </a:rPr>
              <a:t>Ou </a:t>
            </a:r>
            <a:r>
              <a:rPr lang="fr-FR" dirty="0" err="1">
                <a:latin typeface="Calibri" charset="0"/>
              </a:rPr>
              <a:t>doxycycline</a:t>
            </a:r>
            <a:r>
              <a:rPr lang="fr-FR" dirty="0">
                <a:latin typeface="Calibri" charset="0"/>
              </a:rPr>
              <a:t> </a:t>
            </a:r>
            <a:r>
              <a:rPr lang="fr-FR" i="1" dirty="0" smtClean="0">
                <a:latin typeface="Calibri" charset="0"/>
              </a:rPr>
              <a:t>per os </a:t>
            </a:r>
            <a:r>
              <a:rPr lang="fr-FR" dirty="0" smtClean="0">
                <a:latin typeface="Calibri" charset="0"/>
              </a:rPr>
              <a:t>200 </a:t>
            </a:r>
            <a:r>
              <a:rPr lang="fr-FR" dirty="0">
                <a:latin typeface="Calibri" charset="0"/>
              </a:rPr>
              <a:t>mg/j en 2 prises pendant 7 jours </a:t>
            </a:r>
          </a:p>
          <a:p>
            <a:pPr lvl="2">
              <a:defRPr/>
            </a:pPr>
            <a:endParaRPr lang="fr-FR" dirty="0">
              <a:latin typeface="Calibri" charset="0"/>
            </a:endParaRPr>
          </a:p>
          <a:p>
            <a:pPr lvl="2">
              <a:defRPr/>
            </a:pPr>
            <a:endParaRPr lang="fr-FR" dirty="0">
              <a:latin typeface="Calibri" charset="0"/>
            </a:endParaRPr>
          </a:p>
          <a:p>
            <a:pPr lvl="2">
              <a:defRPr/>
            </a:pPr>
            <a:endParaRPr lang="fr-FR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581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latin typeface="Calibri" charset="0"/>
              </a:rPr>
              <a:t>Mesures de prévention de la transmission</a:t>
            </a:r>
          </a:p>
        </p:txBody>
      </p:sp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3236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fr-FR" sz="2800" dirty="0">
                <a:latin typeface="Calibri" charset="0"/>
              </a:rPr>
              <a:t>M</a:t>
            </a:r>
            <a:r>
              <a:rPr lang="fr-FR" sz="2800" dirty="0" smtClean="0">
                <a:latin typeface="Calibri" charset="0"/>
              </a:rPr>
              <a:t>ise en route du traitement dès le prélèvement réalisé  :  principal facteur d’arrêt  de la transmission</a:t>
            </a:r>
          </a:p>
          <a:p>
            <a:pPr>
              <a:defRPr/>
            </a:pPr>
            <a:r>
              <a:rPr lang="fr-FR" sz="2800" dirty="0" smtClean="0">
                <a:latin typeface="Calibri" charset="0"/>
              </a:rPr>
              <a:t>Dialogue avec le patient autour :</a:t>
            </a:r>
          </a:p>
          <a:p>
            <a:pPr lvl="1">
              <a:defRPr/>
            </a:pPr>
            <a:r>
              <a:rPr lang="fr-FR" dirty="0">
                <a:latin typeface="Calibri" charset="0"/>
              </a:rPr>
              <a:t>D</a:t>
            </a:r>
            <a:r>
              <a:rPr lang="fr-FR" dirty="0" smtClean="0">
                <a:latin typeface="Calibri" charset="0"/>
              </a:rPr>
              <a:t>es pratiques sexuelles</a:t>
            </a:r>
          </a:p>
          <a:p>
            <a:pPr lvl="1">
              <a:defRPr/>
            </a:pPr>
            <a:r>
              <a:rPr lang="fr-FR" dirty="0" smtClean="0">
                <a:latin typeface="Calibri" charset="0"/>
              </a:rPr>
              <a:t>De la prévention des récidives</a:t>
            </a:r>
          </a:p>
          <a:p>
            <a:pPr lvl="2">
              <a:defRPr/>
            </a:pPr>
            <a:r>
              <a:rPr lang="fr-FR" sz="2800" dirty="0">
                <a:latin typeface="Calibri" charset="0"/>
              </a:rPr>
              <a:t>U</a:t>
            </a:r>
            <a:r>
              <a:rPr lang="fr-FR" sz="2800" dirty="0" smtClean="0">
                <a:latin typeface="Calibri" charset="0"/>
              </a:rPr>
              <a:t>tilisation de préservatifs : pendant 7 jours après initiation du traitement et systématiquement avec tout partenaire occasionnel ou inconnu</a:t>
            </a:r>
          </a:p>
          <a:p>
            <a:pPr lvl="2">
              <a:defRPr/>
            </a:pPr>
            <a:r>
              <a:rPr lang="fr-FR" sz="2800" dirty="0" smtClean="0">
                <a:latin typeface="Calibri" charset="0"/>
              </a:rPr>
              <a:t>Prise en charge des partenaires</a:t>
            </a:r>
          </a:p>
          <a:p>
            <a:pPr marL="0" indent="0">
              <a:buFont typeface="Arial" charset="0"/>
              <a:buNone/>
              <a:defRPr/>
            </a:pPr>
            <a:r>
              <a:rPr lang="fr-FR" sz="2800" dirty="0" smtClean="0">
                <a:latin typeface="Calibri" charset="0"/>
              </a:rPr>
              <a:t> </a:t>
            </a:r>
          </a:p>
          <a:p>
            <a:pPr lvl="1">
              <a:defRPr/>
            </a:pPr>
            <a:endParaRPr lang="fr-FR" dirty="0">
              <a:latin typeface="Calibri" charset="0"/>
            </a:endParaRPr>
          </a:p>
          <a:p>
            <a:pPr>
              <a:defRPr/>
            </a:pPr>
            <a:endParaRPr lang="fr-FR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416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2812</TotalTime>
  <Words>552</Words>
  <Application>Microsoft Macintosh PowerPoint</Application>
  <PresentationFormat>Présentation à l'écran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Brise</vt:lpstr>
      <vt:lpstr>Urétrites</vt:lpstr>
      <vt:lpstr>Messages clés</vt:lpstr>
      <vt:lpstr>Introduction</vt:lpstr>
      <vt:lpstr>Formes cliniques</vt:lpstr>
      <vt:lpstr>Diagnostic</vt:lpstr>
      <vt:lpstr>Diagnostic</vt:lpstr>
      <vt:lpstr>Comment prélever</vt:lpstr>
      <vt:lpstr>Comment traiter</vt:lpstr>
      <vt:lpstr>Mesures de prévention de la transmission</vt:lpstr>
      <vt:lpstr>Autres mesures</vt:lpstr>
      <vt:lpstr>Consultations de suivi</vt:lpstr>
      <vt:lpstr>Consultations de suivi</vt:lpstr>
      <vt:lpstr>Remarques et réserves (Commentaires du groupe – réunion du 20/11/2013)</vt:lpstr>
    </vt:vector>
  </TitlesOfParts>
  <Company>ARREPI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Benoit Guery</cp:lastModifiedBy>
  <cp:revision>69</cp:revision>
  <dcterms:created xsi:type="dcterms:W3CDTF">2013-04-22T14:21:17Z</dcterms:created>
  <dcterms:modified xsi:type="dcterms:W3CDTF">2013-11-22T13:06:26Z</dcterms:modified>
</cp:coreProperties>
</file>