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88" r:id="rId2"/>
    <p:sldId id="322" r:id="rId3"/>
    <p:sldId id="310" r:id="rId4"/>
    <p:sldId id="327" r:id="rId5"/>
    <p:sldId id="328" r:id="rId6"/>
    <p:sldId id="312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6" r:id="rId15"/>
    <p:sldId id="293" r:id="rId16"/>
    <p:sldId id="290" r:id="rId17"/>
    <p:sldId id="292" r:id="rId18"/>
    <p:sldId id="291" r:id="rId19"/>
    <p:sldId id="309" r:id="rId20"/>
    <p:sldId id="294" r:id="rId21"/>
    <p:sldId id="323" r:id="rId22"/>
    <p:sldId id="296" r:id="rId23"/>
    <p:sldId id="295" r:id="rId24"/>
    <p:sldId id="32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746" autoAdjust="0"/>
  </p:normalViewPr>
  <p:slideViewPr>
    <p:cSldViewPr snapToGrid="0" snapToObjects="1">
      <p:cViewPr varScale="1">
        <p:scale>
          <a:sx n="92" d="100"/>
          <a:sy n="92" d="100"/>
        </p:scale>
        <p:origin x="-11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24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73674-8734-3F48-8A36-C2BB450B17C4}" type="datetimeFigureOut">
              <a:rPr lang="fr-FR" smtClean="0"/>
              <a:t>24/09/13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6BD4F-5712-A24F-BFD6-CA4FD87DF0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473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4B95-A13E-3246-AFDF-342934E4BEE1}" type="datetimeFigureOut">
              <a:rPr lang="fr-FR" smtClean="0"/>
              <a:t>24/09/13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BEABD-5476-684C-B3C1-309514053AA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66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882F9F4-E7E5-5846-96B1-3727E6D8B11F}" type="slidenum">
              <a:rPr lang="fr-FR" sz="1200" b="0">
                <a:latin typeface="Arial" charset="0"/>
              </a:rPr>
              <a:pPr eaLnBrk="1" hangingPunct="1"/>
              <a:t>7</a:t>
            </a:fld>
            <a:endParaRPr lang="fr-FR" sz="1200" b="0">
              <a:latin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15963"/>
            <a:ext cx="4478338" cy="3357562"/>
          </a:xfrm>
          <a:ln w="12700" cap="flat">
            <a:solidFill>
              <a:schemeClr val="tx1"/>
            </a:solidFill>
          </a:ln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21" y="4360532"/>
            <a:ext cx="4971559" cy="4070222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fr-FR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6CC39D-5449-934B-BC28-56D0B67B3F1B}" type="slidenum">
              <a:rPr lang="fr-FR" sz="1200" b="0">
                <a:latin typeface="Arial" charset="0"/>
              </a:rPr>
              <a:pPr eaLnBrk="1" hangingPunct="1"/>
              <a:t>20</a:t>
            </a:fld>
            <a:endParaRPr lang="fr-FR" sz="1200" b="0">
              <a:latin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20AEDFB-9063-0D42-B6DF-3D84D5AB2157}" type="slidenum">
              <a:rPr lang="fr-FR" sz="1200" b="0">
                <a:latin typeface="Arial" charset="0"/>
              </a:rPr>
              <a:pPr eaLnBrk="1" hangingPunct="1"/>
              <a:t>23</a:t>
            </a:fld>
            <a:endParaRPr lang="fr-FR" sz="1200" b="0">
              <a:latin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1413" y="685800"/>
            <a:ext cx="4572000" cy="3429000"/>
          </a:xfrm>
          <a:solidFill>
            <a:srgbClr val="FFFFFF"/>
          </a:solidFill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A46F0B8-1B84-5A49-9C34-A63030F073D3}" type="slidenum">
              <a:rPr lang="fr-FR" sz="1200" b="0">
                <a:latin typeface="Arial" charset="0"/>
              </a:rPr>
              <a:pPr eaLnBrk="1" hangingPunct="1"/>
              <a:t>8</a:t>
            </a:fld>
            <a:endParaRPr lang="fr-FR" sz="1200" b="0">
              <a:latin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48D623A-0EBD-5444-888A-96B6C9AC99FE}" type="slidenum">
              <a:rPr lang="fr-FR" sz="1200" b="0">
                <a:latin typeface="Arial" charset="0"/>
              </a:rPr>
              <a:pPr eaLnBrk="1" hangingPunct="1"/>
              <a:t>9</a:t>
            </a:fld>
            <a:endParaRPr lang="fr-FR" sz="1200" b="0">
              <a:latin typeface="Arial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15963"/>
            <a:ext cx="4478338" cy="3357562"/>
          </a:xfrm>
          <a:solidFill>
            <a:srgbClr val="FFFFFF"/>
          </a:solidFill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21" y="4360532"/>
            <a:ext cx="4971559" cy="407022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AE9F9EA-3BDA-2B4A-8BDB-3C45EB9ABCA8}" type="slidenum">
              <a:rPr lang="fr-FR" sz="1200" b="0">
                <a:latin typeface="Arial" charset="0"/>
              </a:rPr>
              <a:pPr eaLnBrk="1" hangingPunct="1"/>
              <a:t>10</a:t>
            </a:fld>
            <a:endParaRPr lang="fr-FR" sz="1200" b="0">
              <a:latin typeface="Arial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15963"/>
            <a:ext cx="4478338" cy="3357562"/>
          </a:xfrm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3221" y="4360532"/>
            <a:ext cx="4971559" cy="407022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A546DEC-5526-5B49-AF9E-29AFEEAA9510}" type="slidenum">
              <a:rPr lang="fr-FR" sz="1200" b="0">
                <a:latin typeface="Arial" charset="0"/>
              </a:rPr>
              <a:pPr eaLnBrk="1" hangingPunct="1"/>
              <a:t>11</a:t>
            </a:fld>
            <a:endParaRPr lang="fr-FR" sz="1200" b="0">
              <a:latin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8F1A1F2-0DBE-DF44-B2C3-75E99EE4B057}" type="slidenum">
              <a:rPr lang="fr-FR" sz="1200" b="0">
                <a:latin typeface="Arial" charset="0"/>
              </a:rPr>
              <a:pPr eaLnBrk="1" hangingPunct="1"/>
              <a:t>15</a:t>
            </a:fld>
            <a:endParaRPr lang="fr-FR" sz="1200" b="0">
              <a:latin typeface="Arial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C90483D-0AEC-0E49-A0B9-30DAAC085698}" type="slidenum">
              <a:rPr lang="fr-FR" sz="1200" b="0">
                <a:latin typeface="Arial" charset="0"/>
              </a:rPr>
              <a:pPr eaLnBrk="1" hangingPunct="1"/>
              <a:t>17</a:t>
            </a:fld>
            <a:endParaRPr lang="fr-FR" sz="1200" b="0">
              <a:latin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202E433-DB4C-074F-B851-6BB7DBCD78FE}" type="slidenum">
              <a:rPr lang="fr-FR" sz="1200" b="0">
                <a:latin typeface="Arial" charset="0"/>
              </a:rPr>
              <a:pPr eaLnBrk="1" hangingPunct="1"/>
              <a:t>18</a:t>
            </a:fld>
            <a:endParaRPr lang="fr-FR" sz="1200" b="0">
              <a:latin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202E433-DB4C-074F-B851-6BB7DBCD78FE}" type="slidenum">
              <a:rPr lang="fr-FR" sz="1200" b="0">
                <a:latin typeface="Arial" charset="0"/>
              </a:rPr>
              <a:pPr eaLnBrk="1" hangingPunct="1"/>
              <a:t>19</a:t>
            </a:fld>
            <a:endParaRPr lang="fr-FR" sz="1200" b="0">
              <a:latin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24/09/13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idx="1"/>
          </p:nvPr>
        </p:nvSpPr>
        <p:spPr>
          <a:xfrm>
            <a:off x="549275" y="4362452"/>
            <a:ext cx="8042276" cy="1632032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Diaporama réalisé par le comité des référentiels de la SPILF en </a:t>
            </a:r>
            <a:r>
              <a:rPr lang="fr-FR" dirty="0"/>
              <a:t>Juin </a:t>
            </a:r>
            <a:r>
              <a:rPr lang="fr-FR" dirty="0" smtClean="0"/>
              <a:t>2013 à partir de la mise </a:t>
            </a:r>
            <a:r>
              <a:rPr lang="fr-FR" dirty="0"/>
              <a:t>a</a:t>
            </a:r>
            <a:r>
              <a:rPr lang="fr-FR" dirty="0" smtClean="0"/>
              <a:t>u </a:t>
            </a:r>
            <a:r>
              <a:rPr lang="fr-FR" dirty="0"/>
              <a:t>p</a:t>
            </a:r>
            <a:r>
              <a:rPr lang="fr-FR" dirty="0" smtClean="0"/>
              <a:t>oint </a:t>
            </a:r>
            <a:r>
              <a:rPr lang="fr-FR" dirty="0"/>
              <a:t>de mars </a:t>
            </a:r>
            <a:r>
              <a:rPr lang="fr-FR" dirty="0" smtClean="0"/>
              <a:t>2011 (Afssaps, SPILF, GPIP)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1381125"/>
            <a:ext cx="7683500" cy="2425701"/>
          </a:xfrm>
          <a:prstGeom prst="rect">
            <a:avLst/>
          </a:prstGeom>
          <a:noFill/>
          <a:ln w="28575" cmpd="sng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ahoma"/>
                <a:cs typeface="Tahoma"/>
              </a:rPr>
              <a:t>Mise au point sur le bon usage des aminosides administrés par voie injectable : gentamicine, </a:t>
            </a:r>
            <a:r>
              <a:rPr lang="fr-FR" sz="2800" b="1" dirty="0" err="1">
                <a:solidFill>
                  <a:schemeClr val="tx1"/>
                </a:solidFill>
                <a:latin typeface="Tahoma"/>
                <a:cs typeface="Tahoma"/>
              </a:rPr>
              <a:t>tobramycine</a:t>
            </a:r>
            <a:r>
              <a:rPr lang="fr-FR" sz="2800" b="1" dirty="0">
                <a:solidFill>
                  <a:schemeClr val="tx1"/>
                </a:solidFill>
                <a:latin typeface="Tahoma"/>
                <a:cs typeface="Tahoma"/>
              </a:rPr>
              <a:t>, </a:t>
            </a:r>
            <a:r>
              <a:rPr lang="fr-FR" sz="2800" b="1" dirty="0" err="1">
                <a:solidFill>
                  <a:schemeClr val="tx1"/>
                </a:solidFill>
                <a:latin typeface="Tahoma"/>
                <a:cs typeface="Tahoma"/>
              </a:rPr>
              <a:t>nétimicine</a:t>
            </a:r>
            <a:r>
              <a:rPr lang="fr-FR" sz="2800" b="1" dirty="0">
                <a:solidFill>
                  <a:schemeClr val="tx1"/>
                </a:solidFill>
                <a:latin typeface="Tahoma"/>
                <a:cs typeface="Tahoma"/>
              </a:rPr>
              <a:t>, </a:t>
            </a:r>
            <a:r>
              <a:rPr lang="fr-FR" sz="2800" b="1" dirty="0" err="1">
                <a:solidFill>
                  <a:schemeClr val="tx1"/>
                </a:solidFill>
                <a:latin typeface="Tahoma"/>
                <a:cs typeface="Tahoma"/>
              </a:rPr>
              <a:t>amikacine</a:t>
            </a:r>
            <a:endParaRPr lang="fr-FR" sz="2800" dirty="0">
              <a:solidFill>
                <a:schemeClr val="tx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639211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223836"/>
            <a:ext cx="7772400" cy="663575"/>
          </a:xfrm>
          <a:noFill/>
          <a:ln>
            <a:noFill/>
          </a:ln>
        </p:spPr>
        <p:txBody>
          <a:bodyPr lIns="92075" tIns="46038" rIns="92075" bIns="46038"/>
          <a:lstStyle/>
          <a:p>
            <a:pPr eaLnBrk="1" hangingPunct="1"/>
            <a:r>
              <a:rPr lang="fr-FR" sz="3600" dirty="0">
                <a:latin typeface="Tahoma" charset="0"/>
                <a:ea typeface="ＭＳ Ｐゴシック" charset="0"/>
                <a:cs typeface="ＭＳ Ｐゴシック" charset="0"/>
              </a:rPr>
              <a:t>Posologie et insuffisance rénale</a:t>
            </a:r>
          </a:p>
        </p:txBody>
      </p:sp>
      <p:sp>
        <p:nvSpPr>
          <p:cNvPr id="117762" name="Rectangle 3"/>
          <p:cNvSpPr>
            <a:spLocks noChangeArrowheads="1"/>
          </p:cNvSpPr>
          <p:nvPr/>
        </p:nvSpPr>
        <p:spPr bwMode="auto">
          <a:xfrm>
            <a:off x="685800" y="1317625"/>
            <a:ext cx="8001000" cy="485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defRPr/>
            </a:pPr>
            <a:r>
              <a:rPr lang="fr-FR" sz="2800" b="0" dirty="0">
                <a:solidFill>
                  <a:srgbClr val="2C7C9F"/>
                </a:solidFill>
                <a:latin typeface="+mj-lt"/>
              </a:rPr>
              <a:t>HD intermittente ou </a:t>
            </a:r>
            <a:r>
              <a:rPr lang="fr-FR" sz="2800" b="0" dirty="0" smtClean="0">
                <a:solidFill>
                  <a:srgbClr val="2C7C9F"/>
                </a:solidFill>
                <a:latin typeface="+mj-lt"/>
              </a:rPr>
              <a:t>DP</a:t>
            </a:r>
          </a:p>
          <a:p>
            <a:pPr marL="342900" indent="-342900">
              <a:spcAft>
                <a:spcPts val="6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fr-FR" sz="2400" b="0" dirty="0" smtClean="0">
                <a:latin typeface="+mj-lt"/>
              </a:rPr>
              <a:t>Traditionnellement </a:t>
            </a:r>
            <a:r>
              <a:rPr lang="fr-FR" sz="2400" b="0" dirty="0">
                <a:latin typeface="+mj-lt"/>
              </a:rPr>
              <a:t>injection en fin de </a:t>
            </a:r>
            <a:r>
              <a:rPr lang="fr-FR" sz="2400" b="0" dirty="0" smtClean="0">
                <a:latin typeface="+mj-lt"/>
              </a:rPr>
              <a:t>dialyse</a:t>
            </a:r>
          </a:p>
          <a:p>
            <a:pPr marL="342900" indent="-342900">
              <a:spcAft>
                <a:spcPts val="6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fr-FR" sz="2400" b="0" dirty="0" smtClean="0">
                <a:solidFill>
                  <a:srgbClr val="2C7C9F"/>
                </a:solidFill>
                <a:latin typeface="+mj-lt"/>
              </a:rPr>
              <a:t>Alternative </a:t>
            </a:r>
            <a:r>
              <a:rPr lang="fr-FR" sz="2400" b="0" dirty="0">
                <a:solidFill>
                  <a:srgbClr val="2C7C9F"/>
                </a:solidFill>
                <a:latin typeface="+mj-lt"/>
              </a:rPr>
              <a:t>: injection et réinjections (en fonction </a:t>
            </a:r>
          </a:p>
          <a:p>
            <a:pPr>
              <a:defRPr/>
            </a:pPr>
            <a:r>
              <a:rPr lang="fr-FR" sz="2400" b="0" dirty="0">
                <a:solidFill>
                  <a:srgbClr val="2C7C9F"/>
                </a:solidFill>
                <a:latin typeface="+mj-lt"/>
              </a:rPr>
              <a:t>   de la résiduelle) 2 à 4 h avant la séance </a:t>
            </a:r>
            <a:r>
              <a:rPr lang="fr-FR" sz="2400" b="0" dirty="0" smtClean="0">
                <a:latin typeface="+mj-lt"/>
              </a:rPr>
              <a:t>(permet </a:t>
            </a:r>
          </a:p>
          <a:p>
            <a:pPr>
              <a:defRPr/>
            </a:pPr>
            <a:r>
              <a:rPr lang="fr-FR" sz="2400" dirty="0" smtClean="0">
                <a:latin typeface="+mj-lt"/>
              </a:rPr>
              <a:t>   </a:t>
            </a:r>
            <a:r>
              <a:rPr lang="fr-FR" sz="2400" b="0" dirty="0" smtClean="0">
                <a:latin typeface="+mj-lt"/>
              </a:rPr>
              <a:t>pour un m</a:t>
            </a:r>
            <a:r>
              <a:rPr lang="fr-FR" altLang="ja-JP" sz="2400" b="0" dirty="0" smtClean="0">
                <a:latin typeface="+mj-lt"/>
              </a:rPr>
              <a:t>ême pic de diminuer l’exposition et donc </a:t>
            </a:r>
          </a:p>
          <a:p>
            <a:pPr>
              <a:defRPr/>
            </a:pPr>
            <a:r>
              <a:rPr lang="fr-FR" altLang="ja-JP" sz="2400" dirty="0" smtClean="0">
                <a:latin typeface="+mj-lt"/>
              </a:rPr>
              <a:t>    </a:t>
            </a:r>
            <a:r>
              <a:rPr lang="fr-FR" altLang="ja-JP" sz="2400" b="0" dirty="0" smtClean="0">
                <a:latin typeface="+mj-lt"/>
              </a:rPr>
              <a:t>le risque d’accumulation)</a:t>
            </a:r>
          </a:p>
          <a:p>
            <a:pPr>
              <a:defRPr/>
            </a:pPr>
            <a:endParaRPr lang="fr-FR" altLang="ja-JP" sz="2400" b="0" dirty="0" smtClean="0">
              <a:latin typeface="+mj-lt"/>
            </a:endParaRPr>
          </a:p>
          <a:p>
            <a:pPr>
              <a:spcAft>
                <a:spcPts val="600"/>
              </a:spcAft>
              <a:defRPr/>
            </a:pPr>
            <a:r>
              <a:rPr lang="fr-FR" altLang="ja-JP" sz="2800" b="0" dirty="0" smtClean="0">
                <a:solidFill>
                  <a:srgbClr val="2C7C9F"/>
                </a:solidFill>
                <a:latin typeface="+mj-lt"/>
              </a:rPr>
              <a:t>EER </a:t>
            </a:r>
            <a:r>
              <a:rPr lang="fr-FR" altLang="ja-JP" sz="2800" b="0" dirty="0">
                <a:solidFill>
                  <a:srgbClr val="2C7C9F"/>
                </a:solidFill>
                <a:latin typeface="+mj-lt"/>
              </a:rPr>
              <a:t>continue</a:t>
            </a:r>
          </a:p>
          <a:p>
            <a:pPr marL="342900" indent="-342900">
              <a:buClr>
                <a:schemeClr val="accent1"/>
              </a:buClr>
              <a:buFont typeface="Arial"/>
              <a:buChar char="•"/>
              <a:defRPr/>
            </a:pPr>
            <a:r>
              <a:rPr lang="fr-FR" sz="2400" b="0" dirty="0" smtClean="0">
                <a:latin typeface="+mj-lt"/>
              </a:rPr>
              <a:t>Techniques</a:t>
            </a:r>
            <a:r>
              <a:rPr lang="fr-FR" sz="2400" b="0" dirty="0">
                <a:latin typeface="+mj-lt"/>
              </a:rPr>
              <a:t>, générateurs, membranes très variables</a:t>
            </a:r>
          </a:p>
          <a:p>
            <a:pPr>
              <a:buClr>
                <a:srgbClr val="0000FF"/>
              </a:buClr>
              <a:defRPr/>
            </a:pPr>
            <a:r>
              <a:rPr lang="fr-FR" sz="2400" b="0" dirty="0" smtClean="0">
                <a:latin typeface="+mj-lt"/>
              </a:rPr>
              <a:t>    Réinjections </a:t>
            </a:r>
            <a:r>
              <a:rPr lang="fr-FR" sz="2400" b="0" dirty="0">
                <a:latin typeface="+mj-lt"/>
              </a:rPr>
              <a:t>quand résiduelle &lt; seuil de toxicité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32" y="3157977"/>
            <a:ext cx="5022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43898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35000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sz="3600" dirty="0">
                <a:latin typeface="Tahoma" charset="0"/>
                <a:ea typeface="ＭＳ Ｐゴシック" charset="0"/>
                <a:cs typeface="ＭＳ Ｐゴシック" charset="0"/>
              </a:rPr>
              <a:t>Autres adaptations posologiques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840057"/>
            <a:ext cx="8683625" cy="387446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r-FR" sz="2600" dirty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</a:rPr>
              <a:t>Patients &gt; 75 </a:t>
            </a:r>
            <a:r>
              <a:rPr lang="fr-FR" sz="2600" dirty="0" smtClean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</a:rPr>
              <a:t>ans</a:t>
            </a:r>
          </a:p>
          <a:p>
            <a:pPr lvl="1">
              <a:buFont typeface="Courier New"/>
              <a:buChar char="o"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P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as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de schéma posologique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particulier</a:t>
            </a:r>
          </a:p>
          <a:p>
            <a:pPr eaLnBrk="1" hangingPunct="1">
              <a:defRPr/>
            </a:pPr>
            <a:r>
              <a:rPr lang="fr-FR" sz="2600" dirty="0" smtClean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</a:rPr>
              <a:t>Obésité</a:t>
            </a:r>
          </a:p>
          <a:p>
            <a:pPr lvl="1">
              <a:buFont typeface="Courier New"/>
              <a:buChar char="o"/>
              <a:defRPr/>
            </a:pPr>
            <a:r>
              <a:rPr lang="fr-FR" dirty="0" smtClean="0"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Posologie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à calculer sur la masse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maigre</a:t>
            </a:r>
          </a:p>
          <a:p>
            <a:pPr lvl="1">
              <a:buFont typeface="Courier New"/>
              <a:buChar char="o"/>
              <a:defRPr/>
            </a:pPr>
            <a:r>
              <a:rPr lang="fr-FR" dirty="0" smtClean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Poids </a:t>
            </a:r>
            <a:r>
              <a:rPr lang="fr-FR" dirty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corrigé = poids idéal + 0,43 x surcharge </a:t>
            </a:r>
            <a:r>
              <a:rPr lang="fr-FR" dirty="0" smtClean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pondérale</a:t>
            </a:r>
          </a:p>
          <a:p>
            <a:pPr lvl="1">
              <a:buFont typeface="Courier New"/>
              <a:buChar char="o"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H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ydrosolubles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et peu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liposolubles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fr-FR" dirty="0" err="1">
                <a:latin typeface="+mj-lt"/>
                <a:ea typeface="ＭＳ Ｐゴシック" charset="0"/>
                <a:cs typeface="ＭＳ Ｐゴシック" charset="0"/>
              </a:rPr>
              <a:t>Vd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 rapporté au poids est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</a:t>
            </a:r>
          </a:p>
          <a:p>
            <a:pPr marL="349250" lvl="1" indent="0">
              <a:buNone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           </a:t>
            </a:r>
          </a:p>
          <a:p>
            <a:pPr eaLnBrk="1" hangingPunct="1">
              <a:lnSpc>
                <a:spcPct val="70000"/>
              </a:lnSpc>
              <a:buFontTx/>
              <a:buNone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314319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r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20125" cy="782638"/>
          </a:xfrm>
          <a:noFill/>
          <a:ln>
            <a:noFill/>
          </a:ln>
        </p:spPr>
        <p:txBody>
          <a:bodyPr/>
          <a:lstStyle/>
          <a:p>
            <a:r>
              <a:rPr lang="fr-FR" sz="4000" dirty="0">
                <a:latin typeface="Tahoma" charset="0"/>
                <a:ea typeface="ＭＳ Ｐゴシック" charset="0"/>
                <a:cs typeface="ＭＳ Ｐゴシック" charset="0"/>
              </a:rPr>
              <a:t>Particularités pédiatriques</a:t>
            </a:r>
          </a:p>
        </p:txBody>
      </p:sp>
      <p:sp>
        <p:nvSpPr>
          <p:cNvPr id="68610" name="Espace réservé du contenu 4"/>
          <p:cNvSpPr>
            <a:spLocks noGrp="1"/>
          </p:cNvSpPr>
          <p:nvPr>
            <p:ph idx="1"/>
          </p:nvPr>
        </p:nvSpPr>
        <p:spPr>
          <a:xfrm>
            <a:off x="395288" y="1503584"/>
            <a:ext cx="8353425" cy="4657746"/>
          </a:xfrm>
        </p:spPr>
        <p:txBody>
          <a:bodyPr>
            <a:noAutofit/>
          </a:bodyPr>
          <a:lstStyle/>
          <a:p>
            <a:r>
              <a:rPr lang="fr-FR" sz="2000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Les posologies 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</a:rPr>
              <a:t>(en mg/kg) chez le nourrisson et l’enfant sont les mêmes que chez l’adulte et la dose unique reste la règle</a:t>
            </a:r>
            <a:endParaRPr lang="fr-FR" sz="2000" dirty="0">
              <a:solidFill>
                <a:srgbClr val="000090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r>
              <a:rPr lang="fr-FR" sz="2000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Pour les </a:t>
            </a:r>
            <a:r>
              <a:rPr lang="fr-FR" sz="2000" dirty="0" err="1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nouveaux-nés</a:t>
            </a:r>
            <a:r>
              <a:rPr lang="fr-FR" sz="2000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 et les prématurés</a:t>
            </a:r>
            <a:r>
              <a:rPr lang="fr-FR" sz="2000" dirty="0">
                <a:solidFill>
                  <a:srgbClr val="000090"/>
                </a:solidFill>
                <a:latin typeface="Tahoma" charset="0"/>
                <a:ea typeface="ＭＳ Ｐゴシック" charset="0"/>
                <a:cs typeface="ＭＳ Ｐゴシック" charset="0"/>
              </a:rPr>
              <a:t>, 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</a:rPr>
              <a:t>les paramètres pharmacocinétiques varient en fonction de l’âge gestationnel, d’où des adaptations de posologie et de rythme d’administration (Annexe I de la recommandation)</a:t>
            </a:r>
          </a:p>
          <a:p>
            <a:r>
              <a:rPr lang="fr-FR" sz="2000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Mucoviscidose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</a:rPr>
              <a:t> : variations +++ des paramètres </a:t>
            </a:r>
            <a:r>
              <a:rPr lang="fr-FR" sz="2000" dirty="0" smtClean="0">
                <a:latin typeface="Tahoma" charset="0"/>
                <a:ea typeface="ＭＳ Ｐゴシック" charset="0"/>
                <a:cs typeface="ＭＳ Ｐゴシック" charset="0"/>
              </a:rPr>
              <a:t>pharmacocinétiques 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</a:rPr>
              <a:t>et CMI (</a:t>
            </a:r>
            <a:r>
              <a:rPr lang="fr-FR" sz="2000" i="1" dirty="0">
                <a:latin typeface="Tahoma" charset="0"/>
                <a:ea typeface="ＭＳ Ｐゴシック" charset="0"/>
                <a:cs typeface="ＭＳ Ｐゴシック" charset="0"/>
              </a:rPr>
              <a:t>P. </a:t>
            </a:r>
            <a:r>
              <a:rPr lang="fr-FR" sz="2000" i="1" dirty="0" err="1">
                <a:latin typeface="Tahoma" charset="0"/>
                <a:ea typeface="ＭＳ Ｐゴシック" charset="0"/>
                <a:cs typeface="ＭＳ Ｐゴシック" charset="0"/>
              </a:rPr>
              <a:t>aeruginosa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</a:rPr>
              <a:t>) généralement élevées </a:t>
            </a:r>
            <a:r>
              <a:rPr lang="fr-FR" sz="2000" dirty="0">
                <a:latin typeface="Wingdings" charset="0"/>
                <a:ea typeface="ＭＳ Ｐゴシック" charset="0"/>
                <a:cs typeface="Wingdings" charset="0"/>
                <a:sym typeface="Wingdings" charset="0"/>
              </a:rPr>
              <a:t>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 utilisation de posologies unitaires supérieures</a:t>
            </a:r>
          </a:p>
          <a:p>
            <a:pPr>
              <a:lnSpc>
                <a:spcPct val="50000"/>
              </a:lnSpc>
              <a:buFont typeface="Wingdings" charset="0"/>
              <a:buNone/>
            </a:pP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	</a:t>
            </a:r>
            <a:r>
              <a:rPr lang="fr-FR" sz="2000" dirty="0" smtClean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		</a:t>
            </a:r>
            <a:r>
              <a:rPr lang="fr-FR" sz="2000" dirty="0" err="1" smtClean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tobramycine</a:t>
            </a:r>
            <a:r>
              <a:rPr lang="fr-FR" sz="2000" dirty="0" smtClean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10 à 12 mg/kg</a:t>
            </a:r>
          </a:p>
          <a:p>
            <a:pPr>
              <a:lnSpc>
                <a:spcPct val="50000"/>
              </a:lnSpc>
              <a:buFont typeface="Wingdings" charset="0"/>
              <a:buNone/>
            </a:pP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	</a:t>
            </a:r>
            <a:r>
              <a:rPr lang="fr-FR" sz="2000" dirty="0" smtClean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		</a:t>
            </a:r>
            <a:r>
              <a:rPr lang="fr-FR" sz="2000" dirty="0" err="1" smtClean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amikacine</a:t>
            </a:r>
            <a:r>
              <a:rPr lang="fr-FR" sz="2000" dirty="0" smtClean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  <a:sym typeface="Wingdings" charset="0"/>
              </a:rPr>
              <a:t>30 à 35 mg/kg</a:t>
            </a:r>
            <a:endParaRPr lang="fr-FR" sz="20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endParaRPr lang="fr-FR" sz="20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fr-FR" sz="2000" dirty="0">
                <a:latin typeface="Tahoma" charset="0"/>
                <a:ea typeface="ＭＳ Ｐゴシック" charset="0"/>
                <a:cs typeface="ＭＳ Ｐゴシック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275567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re 1"/>
          <p:cNvSpPr>
            <a:spLocks noGrp="1"/>
          </p:cNvSpPr>
          <p:nvPr>
            <p:ph type="title"/>
          </p:nvPr>
        </p:nvSpPr>
        <p:spPr>
          <a:xfrm>
            <a:off x="549275" y="317499"/>
            <a:ext cx="8042276" cy="952407"/>
          </a:xfrm>
          <a:noFill/>
          <a:ln>
            <a:noFill/>
          </a:ln>
        </p:spPr>
        <p:txBody>
          <a:bodyPr/>
          <a:lstStyle/>
          <a:p>
            <a:r>
              <a:rPr lang="fr-FR" sz="4000" dirty="0">
                <a:latin typeface="Tahoma" charset="0"/>
                <a:ea typeface="ＭＳ Ｐゴシック" charset="0"/>
                <a:cs typeface="ＭＳ Ｐゴシック" charset="0"/>
              </a:rPr>
              <a:t>Particularités pédiatriques</a:t>
            </a:r>
          </a:p>
        </p:txBody>
      </p:sp>
      <p:sp>
        <p:nvSpPr>
          <p:cNvPr id="48130" name="Espace réservé du contenu 4"/>
          <p:cNvSpPr>
            <a:spLocks noGrp="1"/>
          </p:cNvSpPr>
          <p:nvPr>
            <p:ph idx="1"/>
          </p:nvPr>
        </p:nvSpPr>
        <p:spPr>
          <a:xfrm>
            <a:off x="827088" y="1557338"/>
            <a:ext cx="7561262" cy="4546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A</a:t>
            </a:r>
            <a:r>
              <a:rPr lang="fr-FR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ttention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à la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dilution et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à la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quantité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administrée: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t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oute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erreur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minime,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peut avoir un retentissement majeur sur les concentrations sériques et leur interprétation</a:t>
            </a:r>
          </a:p>
          <a:p>
            <a:pPr>
              <a:spcAft>
                <a:spcPts val="1200"/>
              </a:spcAft>
            </a:pPr>
            <a:r>
              <a:rPr lang="fr-FR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Rincer la tubulure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après chaque administration, pour diminuer le risque de sous-dosage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Les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toxicités rénale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et auditive sont rares </a:t>
            </a:r>
          </a:p>
        </p:txBody>
      </p:sp>
    </p:spTree>
    <p:extLst>
      <p:ext uri="{BB962C8B-B14F-4D97-AF65-F5344CB8AC3E}">
        <p14:creationId xmlns:p14="http://schemas.microsoft.com/office/powerpoint/2010/main" val="16781673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Argumentaire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3592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23913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Pharmacocinétique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190626"/>
            <a:ext cx="8159749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Très polarisées, très hydrosolubles</a:t>
            </a:r>
          </a:p>
          <a:p>
            <a:pPr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Liaison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protéique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de l</a:t>
            </a:r>
            <a:r>
              <a:rPr lang="ja-JP" altLang="fr-FR" dirty="0">
                <a:latin typeface="+mj-lt"/>
                <a:ea typeface="ＭＳ Ｐゴシック" charset="0"/>
                <a:cs typeface="ＭＳ Ｐゴシック" charset="0"/>
              </a:rPr>
              <a:t>’</a:t>
            </a:r>
            <a:r>
              <a:rPr lang="fr-FR" altLang="ja-JP" dirty="0">
                <a:latin typeface="+mj-lt"/>
                <a:ea typeface="ＭＳ Ｐゴシック" charset="0"/>
                <a:cs typeface="ＭＳ Ｐゴシック" charset="0"/>
              </a:rPr>
              <a:t>ordre de 20 %</a:t>
            </a:r>
          </a:p>
          <a:p>
            <a:pPr>
              <a:lnSpc>
                <a:spcPct val="90000"/>
              </a:lnSpc>
              <a:defRPr/>
            </a:pPr>
            <a:r>
              <a:rPr lang="fr-FR" dirty="0" err="1">
                <a:latin typeface="+mj-lt"/>
                <a:ea typeface="ＭＳ Ｐゴシック" charset="0"/>
                <a:cs typeface="ＭＳ Ｐゴシック" charset="0"/>
              </a:rPr>
              <a:t>Vd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 faible : 0,3 à 0,5 l/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kg</a:t>
            </a:r>
          </a:p>
          <a:p>
            <a:pPr marL="0" indent="0">
              <a:lnSpc>
                <a:spcPct val="50000"/>
              </a:lnSpc>
              <a:buNone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  (Augmenté si </a:t>
            </a:r>
            <a:r>
              <a:rPr lang="fr-FR" dirty="0" err="1" smtClean="0">
                <a:latin typeface="+mj-lt"/>
                <a:ea typeface="ＭＳ Ｐゴシック" charset="0"/>
                <a:cs typeface="ＭＳ Ｐゴシック" charset="0"/>
              </a:rPr>
              <a:t>sepsis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 sévère, choc septique)</a:t>
            </a:r>
            <a:endParaRPr lang="fr-FR" dirty="0"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Diffusion médiocre dans de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nombreux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tissus</a:t>
            </a:r>
          </a:p>
          <a:p>
            <a:pPr eaLnBrk="1" hangingPunct="1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	(SNC, sécrétions bronchiques, humeur aqueuse)</a:t>
            </a:r>
            <a:endParaRPr lang="fr-FR" altLang="ja-JP" dirty="0">
              <a:latin typeface="+mj-lt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Pas de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métabolisme hépatique ni de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sécrétion biliaire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Elimination rénale par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filtration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glomérulaire</a:t>
            </a:r>
          </a:p>
          <a:p>
            <a:pPr eaLnBrk="1" hangingPunct="1">
              <a:lnSpc>
                <a:spcPct val="50000"/>
              </a:lnSpc>
              <a:buFontTx/>
              <a:buNone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	Clairance corrélée à celle de la créatinine</a:t>
            </a:r>
          </a:p>
          <a:p>
            <a:pPr eaLnBrk="1" hangingPunct="1">
              <a:lnSpc>
                <a:spcPct val="50000"/>
              </a:lnSpc>
              <a:buFontTx/>
              <a:buNone/>
              <a:defRPr/>
            </a:pP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	T</a:t>
            </a:r>
            <a:r>
              <a:rPr lang="fr-FR" baseline="-25000" dirty="0">
                <a:latin typeface="+mj-lt"/>
                <a:ea typeface="ＭＳ Ｐゴシック" charset="0"/>
                <a:cs typeface="ＭＳ Ｐゴシック" charset="0"/>
              </a:rPr>
              <a:t>1/2ß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= 2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8261056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4"/>
          <p:cNvSpPr>
            <a:spLocks noGrp="1"/>
          </p:cNvSpPr>
          <p:nvPr>
            <p:ph type="title"/>
          </p:nvPr>
        </p:nvSpPr>
        <p:spPr>
          <a:xfrm>
            <a:off x="549275" y="380999"/>
            <a:ext cx="8042276" cy="793657"/>
          </a:xfrm>
        </p:spPr>
        <p:txBody>
          <a:bodyPr/>
          <a:lstStyle/>
          <a:p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Pharmacodynamie</a:t>
            </a:r>
          </a:p>
        </p:txBody>
      </p:sp>
      <p:sp>
        <p:nvSpPr>
          <p:cNvPr id="19458" name="Espace réservé du contenu 5"/>
          <p:cNvSpPr>
            <a:spLocks noGrp="1"/>
          </p:cNvSpPr>
          <p:nvPr>
            <p:ph idx="1"/>
          </p:nvPr>
        </p:nvSpPr>
        <p:spPr>
          <a:xfrm>
            <a:off x="549275" y="1616076"/>
            <a:ext cx="8042276" cy="4343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Inhibition de la synthèse protéique par fixation sur la sous unité 30S du ribosome</a:t>
            </a:r>
          </a:p>
          <a:p>
            <a:pPr>
              <a:spcAft>
                <a:spcPts val="600"/>
              </a:spcAft>
            </a:pP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Activité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diminuée en anaérobiose, par un pH acide et par la présence de polynucléaires et de débris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cellulaires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(pus +++)</a:t>
            </a:r>
          </a:p>
          <a:p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Gardent une activité bactéricide sur les bactéries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quiescentes</a:t>
            </a:r>
          </a:p>
        </p:txBody>
      </p:sp>
    </p:spTree>
    <p:extLst>
      <p:ext uri="{BB962C8B-B14F-4D97-AF65-F5344CB8AC3E}">
        <p14:creationId xmlns:p14="http://schemas.microsoft.com/office/powerpoint/2010/main" val="29449648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14325"/>
            <a:ext cx="7772400" cy="1066800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3600" dirty="0">
                <a:latin typeface="Arial" charset="0"/>
                <a:ea typeface="ＭＳ Ｐゴシック" charset="0"/>
                <a:cs typeface="ＭＳ Ｐゴシック" charset="0"/>
              </a:rPr>
              <a:t>Break-points (EUCAST)</a:t>
            </a:r>
            <a:br>
              <a:rPr lang="fr-FR" sz="36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fr-FR" sz="2400" dirty="0" smtClean="0">
                <a:latin typeface="Arial" charset="0"/>
                <a:ea typeface="ＭＳ Ｐゴシック" charset="0"/>
                <a:cs typeface="ＭＳ Ｐゴシック" charset="0"/>
              </a:rPr>
              <a:t>(Concentrations critiques</a:t>
            </a:r>
            <a:r>
              <a:rPr lang="fr-FR" sz="2400" dirty="0">
                <a:latin typeface="Arial" charset="0"/>
                <a:ea typeface="ＭＳ Ｐゴシック" charset="0"/>
                <a:cs typeface="ＭＳ Ｐゴシック" charset="0"/>
              </a:rPr>
              <a:t>) - Avril 2010</a:t>
            </a:r>
            <a:endParaRPr lang="fr-FR" sz="4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16074"/>
            <a:ext cx="7543800" cy="5083176"/>
          </a:xfrm>
          <a:ln w="28575">
            <a:solidFill>
              <a:srgbClr val="7F7F7F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hangingPunct="1">
              <a:buFontTx/>
              <a:buNone/>
            </a:pPr>
            <a:r>
              <a:rPr lang="fr-FR" dirty="0">
                <a:solidFill>
                  <a:srgbClr val="2C7C9F"/>
                </a:solidFill>
                <a:latin typeface="Arial" charset="0"/>
                <a:ea typeface="ＭＳ Ｐゴシック" charset="0"/>
                <a:cs typeface="ＭＳ Ｐゴシック" charset="0"/>
              </a:rPr>
              <a:t>Gentamicine/</a:t>
            </a:r>
            <a:r>
              <a:rPr lang="fr-FR" dirty="0" err="1">
                <a:solidFill>
                  <a:srgbClr val="2C7C9F"/>
                </a:solidFill>
                <a:latin typeface="Arial" charset="0"/>
                <a:ea typeface="ＭＳ Ｐゴシック" charset="0"/>
                <a:cs typeface="ＭＳ Ｐゴシック" charset="0"/>
              </a:rPr>
              <a:t>netilmicine</a:t>
            </a:r>
            <a:r>
              <a:rPr lang="fr-FR" dirty="0">
                <a:solidFill>
                  <a:srgbClr val="2C7C9F"/>
                </a:solidFill>
                <a:latin typeface="Arial" charset="0"/>
                <a:ea typeface="ＭＳ Ｐゴシック" charset="0"/>
                <a:cs typeface="ＭＳ Ｐゴシック" charset="0"/>
              </a:rPr>
              <a:t>/</a:t>
            </a:r>
            <a:r>
              <a:rPr lang="fr-FR" dirty="0" err="1" smtClean="0">
                <a:solidFill>
                  <a:srgbClr val="2C7C9F"/>
                </a:solidFill>
                <a:latin typeface="Arial" charset="0"/>
                <a:ea typeface="ＭＳ Ｐゴシック" charset="0"/>
                <a:cs typeface="ＭＳ Ｐゴシック" charset="0"/>
              </a:rPr>
              <a:t>tobramycine</a:t>
            </a:r>
            <a:endParaRPr lang="fr-FR" dirty="0">
              <a:solidFill>
                <a:srgbClr val="2C7C9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r-FR" dirty="0">
                <a:latin typeface="Arial" charset="0"/>
                <a:ea typeface="ＭＳ Ｐゴシック" charset="0"/>
                <a:cs typeface="ＭＳ Ｐゴシック" charset="0"/>
              </a:rPr>
              <a:t>Staphylocoques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dirty="0">
                <a:latin typeface="Arial" charset="0"/>
                <a:ea typeface="ＭＳ Ｐゴシック" charset="0"/>
                <a:cs typeface="ＭＳ Ｐゴシック" charset="0"/>
              </a:rPr>
              <a:t>		S si CMI ≤ 1 mg/l	   R si CMI &gt; 1 mg/l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r-FR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Entérobactéries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dirty="0">
                <a:latin typeface="Arial" charset="0"/>
                <a:ea typeface="ＭＳ Ｐゴシック" charset="0"/>
                <a:cs typeface="ＭＳ Ｐゴシック" charset="0"/>
              </a:rPr>
              <a:t>		S si CMI &lt; 2 mg/l	    R si CMI &gt; 4 mg/l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fr-FR" i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P. </a:t>
            </a:r>
            <a:r>
              <a:rPr lang="fr-FR" i="1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aeruginosa</a:t>
            </a:r>
            <a:r>
              <a:rPr lang="fr-FR" i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, A. </a:t>
            </a:r>
            <a:r>
              <a:rPr lang="fr-FR" i="1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baumannii</a:t>
            </a:r>
            <a:endParaRPr lang="fr-FR" i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buFontTx/>
              <a:buNone/>
            </a:pPr>
            <a:r>
              <a:rPr lang="fr-FR" dirty="0">
                <a:latin typeface="Arial" charset="0"/>
                <a:ea typeface="ＭＳ Ｐゴシック" charset="0"/>
                <a:cs typeface="ＭＳ Ｐゴシック" charset="0"/>
              </a:rPr>
              <a:t>	 	S si CMI &lt; 2 mg/l	    R si CMI &gt; 4 mg/</a:t>
            </a:r>
            <a:r>
              <a:rPr lang="fr-FR" dirty="0" smtClean="0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endParaRPr lang="fr-FR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FR" dirty="0" err="1">
                <a:solidFill>
                  <a:srgbClr val="2C7C9F"/>
                </a:solidFill>
                <a:latin typeface="Arial" charset="0"/>
                <a:ea typeface="ＭＳ Ｐゴシック" charset="0"/>
                <a:cs typeface="ＭＳ Ｐゴシック" charset="0"/>
              </a:rPr>
              <a:t>Amikacine</a:t>
            </a:r>
            <a:endParaRPr lang="fr-FR" dirty="0">
              <a:solidFill>
                <a:srgbClr val="2C7C9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dirty="0">
                <a:latin typeface="Arial" charset="0"/>
                <a:ea typeface="ＭＳ Ｐゴシック" charset="0"/>
                <a:cs typeface="ＭＳ Ｐゴシック" charset="0"/>
              </a:rPr>
              <a:t>   		S si CMI ≤ 4 mg/l	    R si CMI &gt; 8 mg/l</a:t>
            </a:r>
          </a:p>
        </p:txBody>
      </p:sp>
    </p:spTree>
    <p:extLst>
      <p:ext uri="{BB962C8B-B14F-4D97-AF65-F5344CB8AC3E}">
        <p14:creationId xmlns:p14="http://schemas.microsoft.com/office/powerpoint/2010/main" val="13954399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07274"/>
            <a:ext cx="7772400" cy="671512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Pharmacodynamie 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93862"/>
            <a:ext cx="8078788" cy="334239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  <a:defRPr/>
            </a:pPr>
            <a:r>
              <a:rPr lang="fr-FR" dirty="0" smtClean="0">
                <a:ea typeface="ＭＳ Ｐゴシック" charset="0"/>
                <a:cs typeface="ＭＳ Ｐゴシック" charset="0"/>
              </a:rPr>
              <a:t>Mécanismes de résistances acquises très variés propres à chaque molécule</a:t>
            </a:r>
          </a:p>
          <a:p>
            <a:pPr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dirty="0" err="1" smtClean="0">
                <a:solidFill>
                  <a:schemeClr val="accent1"/>
                </a:solidFill>
                <a:ea typeface="ＭＳ Ｐゴシック" charset="0"/>
                <a:cs typeface="ＭＳ Ｐゴシック" charset="0"/>
              </a:rPr>
              <a:t>Cocci</a:t>
            </a:r>
            <a:r>
              <a:rPr lang="fr-FR" dirty="0" smtClean="0">
                <a:solidFill>
                  <a:schemeClr val="accent1"/>
                </a:solidFill>
                <a:ea typeface="ＭＳ Ｐゴシック" charset="0"/>
                <a:cs typeface="ＭＳ Ｐゴシック" charset="0"/>
              </a:rPr>
              <a:t> à Gram positif</a:t>
            </a:r>
          </a:p>
          <a:p>
            <a:pPr lvl="1">
              <a:lnSpc>
                <a:spcPct val="90000"/>
              </a:lnSpc>
              <a:buFont typeface="Courier New"/>
              <a:buChar char="o"/>
              <a:defRPr/>
            </a:pPr>
            <a:r>
              <a:rPr lang="fr-FR" sz="24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gentamicine et </a:t>
            </a:r>
            <a:r>
              <a:rPr lang="fr-FR" sz="2400" dirty="0" err="1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nétilmicine</a:t>
            </a:r>
            <a:r>
              <a:rPr lang="fr-FR" sz="24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sont les plus actives</a:t>
            </a:r>
          </a:p>
          <a:p>
            <a:pPr lvl="1">
              <a:lnSpc>
                <a:spcPct val="90000"/>
              </a:lnSpc>
              <a:buFont typeface="Courier New"/>
              <a:buChar char="o"/>
              <a:defRPr/>
            </a:pPr>
            <a:r>
              <a:rPr lang="fr-FR" sz="24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entérocoques et streptocoques : r</a:t>
            </a:r>
            <a:r>
              <a:rPr lang="fr-FR" sz="2400" dirty="0" smtClean="0">
                <a:solidFill>
                  <a:schemeClr val="tx1"/>
                </a:solidFill>
              </a:rPr>
              <a:t>ésistance naturelle de bas niveau</a:t>
            </a:r>
          </a:p>
        </p:txBody>
      </p:sp>
    </p:spTree>
    <p:extLst>
      <p:ext uri="{BB962C8B-B14F-4D97-AF65-F5344CB8AC3E}">
        <p14:creationId xmlns:p14="http://schemas.microsoft.com/office/powerpoint/2010/main" val="18983606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671512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Pharmacodynamie 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550" y="1000125"/>
            <a:ext cx="8598825" cy="552777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dirty="0" smtClean="0">
                <a:solidFill>
                  <a:srgbClr val="2C7C9F"/>
                </a:solidFill>
              </a:rPr>
              <a:t>Entérobactéries</a:t>
            </a:r>
          </a:p>
          <a:p>
            <a:pPr lvl="1">
              <a:lnSpc>
                <a:spcPct val="90000"/>
              </a:lnSpc>
              <a:buFont typeface="Courier New"/>
              <a:buChar char="o"/>
              <a:defRPr/>
            </a:pPr>
            <a:r>
              <a:rPr lang="fr-FR" dirty="0" smtClean="0">
                <a:solidFill>
                  <a:srgbClr val="000000"/>
                </a:solidFill>
              </a:rPr>
              <a:t>activité comparable des 4 molécules</a:t>
            </a:r>
          </a:p>
          <a:p>
            <a:pPr lvl="1">
              <a:lnSpc>
                <a:spcPct val="90000"/>
              </a:lnSpc>
              <a:buFont typeface="Courier New"/>
              <a:buChar char="o"/>
              <a:defRPr/>
            </a:pPr>
            <a:r>
              <a:rPr lang="fr-FR" dirty="0"/>
              <a:t>BSLSE : 40 % des souches sensible à la </a:t>
            </a:r>
            <a:r>
              <a:rPr lang="fr-FR" dirty="0" smtClean="0"/>
              <a:t>gentamicine</a:t>
            </a:r>
          </a:p>
          <a:p>
            <a:pPr marL="349250" lvl="1" indent="0">
              <a:lnSpc>
                <a:spcPct val="90000"/>
              </a:lnSpc>
              <a:buNone/>
              <a:defRPr/>
            </a:pPr>
            <a:r>
              <a:rPr lang="fr-FR" dirty="0"/>
              <a:t>	</a:t>
            </a:r>
            <a:r>
              <a:rPr lang="fr-FR" dirty="0" smtClean="0"/>
              <a:t>	60 </a:t>
            </a:r>
            <a:r>
              <a:rPr lang="fr-FR" dirty="0"/>
              <a:t>% à l’</a:t>
            </a:r>
            <a:r>
              <a:rPr lang="fr-FR" dirty="0" err="1"/>
              <a:t>amikacine</a:t>
            </a:r>
            <a:endParaRPr lang="fr-FR" dirty="0"/>
          </a:p>
          <a:p>
            <a:pPr lvl="1">
              <a:lnSpc>
                <a:spcPct val="90000"/>
              </a:lnSpc>
              <a:buFont typeface="Courier New"/>
              <a:buChar char="o"/>
              <a:defRPr/>
            </a:pPr>
            <a:r>
              <a:rPr lang="fr-FR" dirty="0" smtClean="0">
                <a:solidFill>
                  <a:srgbClr val="000000"/>
                </a:solidFill>
              </a:rPr>
              <a:t>souches EBLSE sensibles : gentamicine 40 %</a:t>
            </a:r>
          </a:p>
          <a:p>
            <a:pPr marL="349250" lvl="1" indent="0">
              <a:lnSpc>
                <a:spcPct val="90000"/>
              </a:lnSpc>
              <a:buNone/>
              <a:defRPr/>
            </a:pPr>
            <a:r>
              <a:rPr lang="fr-FR" dirty="0">
                <a:solidFill>
                  <a:srgbClr val="000000"/>
                </a:solidFill>
              </a:rPr>
              <a:t>	</a:t>
            </a:r>
            <a:r>
              <a:rPr lang="fr-FR" dirty="0" smtClean="0">
                <a:solidFill>
                  <a:srgbClr val="000000"/>
                </a:solidFill>
              </a:rPr>
              <a:t>			        </a:t>
            </a:r>
            <a:r>
              <a:rPr lang="fr-FR" dirty="0" err="1" smtClean="0">
                <a:solidFill>
                  <a:srgbClr val="000000"/>
                </a:solidFill>
              </a:rPr>
              <a:t>amikacine</a:t>
            </a:r>
            <a:r>
              <a:rPr lang="fr-FR" dirty="0" smtClean="0">
                <a:solidFill>
                  <a:srgbClr val="000000"/>
                </a:solidFill>
              </a:rPr>
              <a:t>    70 % </a:t>
            </a:r>
          </a:p>
          <a:p>
            <a:pPr lvl="1">
              <a:lnSpc>
                <a:spcPct val="90000"/>
              </a:lnSpc>
              <a:buFont typeface="Courier New"/>
              <a:buChar char="o"/>
              <a:defRPr/>
            </a:pPr>
            <a:r>
              <a:rPr lang="fr-FR" i="1" dirty="0" err="1" smtClean="0">
                <a:solidFill>
                  <a:srgbClr val="2C7C9F"/>
                </a:solidFill>
              </a:rPr>
              <a:t>Providentia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dirty="0" err="1" smtClean="0">
                <a:solidFill>
                  <a:srgbClr val="2C7C9F"/>
                </a:solidFill>
              </a:rPr>
              <a:t>spp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dirty="0" smtClean="0">
                <a:solidFill>
                  <a:srgbClr val="000000"/>
                </a:solidFill>
              </a:rPr>
              <a:t>: </a:t>
            </a:r>
            <a:r>
              <a:rPr lang="fr-FR" dirty="0" err="1">
                <a:solidFill>
                  <a:srgbClr val="000000"/>
                </a:solidFill>
              </a:rPr>
              <a:t>amikacine</a:t>
            </a:r>
            <a:r>
              <a:rPr lang="fr-FR" dirty="0">
                <a:solidFill>
                  <a:srgbClr val="000000"/>
                </a:solidFill>
              </a:rPr>
              <a:t> seul active </a:t>
            </a:r>
            <a:endParaRPr lang="fr-FR" i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spcAft>
                <a:spcPts val="600"/>
              </a:spcAft>
              <a:buFont typeface="Courier New"/>
              <a:buChar char="o"/>
              <a:defRPr/>
            </a:pPr>
            <a:r>
              <a:rPr lang="fr-FR" i="1" dirty="0" err="1" smtClean="0">
                <a:solidFill>
                  <a:srgbClr val="2C7C9F"/>
                </a:solidFill>
              </a:rPr>
              <a:t>Serratia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i="1" dirty="0" err="1" smtClean="0">
                <a:solidFill>
                  <a:srgbClr val="2C7C9F"/>
                </a:solidFill>
              </a:rPr>
              <a:t>marcescens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i="1" dirty="0" smtClean="0">
                <a:solidFill>
                  <a:srgbClr val="000000"/>
                </a:solidFill>
              </a:rPr>
              <a:t>: </a:t>
            </a:r>
            <a:r>
              <a:rPr lang="fr-FR" dirty="0" smtClean="0">
                <a:solidFill>
                  <a:srgbClr val="000000"/>
                </a:solidFill>
              </a:rPr>
              <a:t>activité diminuée de la </a:t>
            </a:r>
            <a:r>
              <a:rPr lang="fr-FR" dirty="0" err="1" smtClean="0">
                <a:solidFill>
                  <a:srgbClr val="000000"/>
                </a:solidFill>
              </a:rPr>
              <a:t>tobramycine</a:t>
            </a:r>
            <a:endParaRPr lang="fr-FR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fr-FR" i="1" dirty="0" smtClean="0">
                <a:solidFill>
                  <a:srgbClr val="2C7C9F"/>
                </a:solidFill>
              </a:rPr>
              <a:t>Pseudomonas </a:t>
            </a:r>
            <a:r>
              <a:rPr lang="fr-FR" i="1" dirty="0" err="1" smtClean="0">
                <a:solidFill>
                  <a:srgbClr val="2C7C9F"/>
                </a:solidFill>
              </a:rPr>
              <a:t>aeruginosa</a:t>
            </a:r>
            <a:r>
              <a:rPr lang="fr-FR" i="1" dirty="0">
                <a:solidFill>
                  <a:srgbClr val="2C7C9F"/>
                </a:solidFill>
              </a:rPr>
              <a:t> </a:t>
            </a:r>
            <a:r>
              <a:rPr lang="fr-FR" dirty="0" smtClean="0">
                <a:solidFill>
                  <a:srgbClr val="000000"/>
                </a:solidFill>
              </a:rPr>
              <a:t>: </a:t>
            </a:r>
            <a:r>
              <a:rPr lang="fr-FR" dirty="0" err="1" smtClean="0">
                <a:solidFill>
                  <a:srgbClr val="000000"/>
                </a:solidFill>
              </a:rPr>
              <a:t>tobramycine</a:t>
            </a:r>
            <a:r>
              <a:rPr lang="fr-FR" dirty="0" smtClean="0">
                <a:solidFill>
                  <a:srgbClr val="000000"/>
                </a:solidFill>
              </a:rPr>
              <a:t> la plus active et pourcentage de résistance le plus bas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FR" i="1" dirty="0" err="1" smtClean="0">
                <a:solidFill>
                  <a:srgbClr val="2C7C9F"/>
                </a:solidFill>
              </a:rPr>
              <a:t>Acinetobacter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i="1" dirty="0" err="1" smtClean="0">
                <a:solidFill>
                  <a:srgbClr val="2C7C9F"/>
                </a:solidFill>
              </a:rPr>
              <a:t>baumannii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dirty="0" smtClean="0">
                <a:solidFill>
                  <a:srgbClr val="000090"/>
                </a:solidFill>
              </a:rPr>
              <a:t>: </a:t>
            </a:r>
            <a:r>
              <a:rPr lang="fr-FR" dirty="0" err="1" smtClean="0">
                <a:solidFill>
                  <a:schemeClr val="tx1"/>
                </a:solidFill>
              </a:rPr>
              <a:t>amikacine</a:t>
            </a:r>
            <a:r>
              <a:rPr lang="fr-FR" dirty="0" smtClean="0">
                <a:solidFill>
                  <a:schemeClr val="tx1"/>
                </a:solidFill>
              </a:rPr>
              <a:t> et </a:t>
            </a:r>
            <a:r>
              <a:rPr lang="fr-FR" dirty="0" err="1" smtClean="0">
                <a:solidFill>
                  <a:schemeClr val="tx1"/>
                </a:solidFill>
              </a:rPr>
              <a:t>tobramycine</a:t>
            </a:r>
            <a:r>
              <a:rPr lang="fr-FR" dirty="0" smtClean="0">
                <a:solidFill>
                  <a:schemeClr val="tx1"/>
                </a:solidFill>
              </a:rPr>
              <a:t> les plus actives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defRPr/>
            </a:pPr>
            <a:r>
              <a:rPr lang="fr-FR" i="1" dirty="0" err="1" smtClean="0">
                <a:solidFill>
                  <a:srgbClr val="2C7C9F"/>
                </a:solidFill>
              </a:rPr>
              <a:t>Stenotrophomanas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i="1" dirty="0" err="1" smtClean="0">
                <a:solidFill>
                  <a:srgbClr val="2C7C9F"/>
                </a:solidFill>
              </a:rPr>
              <a:t>maltophilia</a:t>
            </a:r>
            <a:r>
              <a:rPr lang="fr-FR" dirty="0" smtClean="0">
                <a:solidFill>
                  <a:srgbClr val="2C7C9F"/>
                </a:solidFill>
              </a:rPr>
              <a:t> et </a:t>
            </a:r>
            <a:r>
              <a:rPr lang="fr-FR" i="1" dirty="0" err="1" smtClean="0">
                <a:solidFill>
                  <a:srgbClr val="2C7C9F"/>
                </a:solidFill>
              </a:rPr>
              <a:t>Burkholderia</a:t>
            </a:r>
            <a:r>
              <a:rPr lang="fr-FR" i="1" dirty="0" smtClean="0">
                <a:solidFill>
                  <a:srgbClr val="2C7C9F"/>
                </a:solidFill>
              </a:rPr>
              <a:t> </a:t>
            </a:r>
            <a:r>
              <a:rPr lang="fr-FR" i="1" dirty="0" err="1" smtClean="0">
                <a:solidFill>
                  <a:srgbClr val="2C7C9F"/>
                </a:solidFill>
              </a:rPr>
              <a:t>cepacia</a:t>
            </a:r>
            <a:r>
              <a:rPr lang="fr-FR" dirty="0" smtClean="0">
                <a:solidFill>
                  <a:srgbClr val="2C7C9F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r>
              <a:rPr lang="fr-FR" dirty="0" smtClean="0">
                <a:solidFill>
                  <a:srgbClr val="000090"/>
                </a:solidFill>
              </a:rPr>
              <a:t> </a:t>
            </a:r>
            <a:r>
              <a:rPr lang="fr-FR" dirty="0" smtClean="0">
                <a:solidFill>
                  <a:srgbClr val="000000"/>
                </a:solidFill>
              </a:rPr>
              <a:t>naturellement résistants aux aminosides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1937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Avertissement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246437"/>
            <a:ext cx="8042276" cy="3235497"/>
          </a:xfrm>
        </p:spPr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indications, les posologies et les modalités d’administration </a:t>
            </a:r>
            <a:r>
              <a:rPr lang="fr-FR" dirty="0"/>
              <a:t>recommandées </a:t>
            </a:r>
            <a:r>
              <a:rPr lang="fr-FR" dirty="0" smtClean="0"/>
              <a:t>dans ce diaporama sont issues des données les plus récentes</a:t>
            </a:r>
          </a:p>
          <a:p>
            <a:r>
              <a:rPr lang="fr-FR" dirty="0" smtClean="0"/>
              <a:t>En conséquence, il peut exister des divergences avec les libellés de l’AMM qui reposent sur des données plus anciennes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065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81000"/>
            <a:ext cx="7812087" cy="815975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r>
              <a:rPr lang="fr-FR" sz="2800" dirty="0" smtClean="0">
                <a:latin typeface="Tahoma" charset="0"/>
                <a:ea typeface="ＭＳ Ｐゴシック" charset="0"/>
                <a:cs typeface="ＭＳ Ｐゴシック" charset="0"/>
              </a:rPr>
              <a:t>Pharmacocinétique/Pharmacodynamie</a:t>
            </a:r>
            <a:endParaRPr lang="fr-FR" sz="36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7674"/>
            <a:ext cx="8305800" cy="4162789"/>
          </a:xfrm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Bactéricidie </a:t>
            </a:r>
            <a:r>
              <a:rPr lang="fr-FR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concentration-</a:t>
            </a:r>
            <a:r>
              <a:rPr lang="fr-FR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dépendante </a:t>
            </a:r>
          </a:p>
          <a:p>
            <a:pPr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rPr>
              <a:t>Effet thérapeutique maximal si</a:t>
            </a: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fr-FR" altLang="ja-JP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pic/CMI </a:t>
            </a: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≥ </a:t>
            </a:r>
            <a:r>
              <a:rPr lang="fr-FR" altLang="ja-JP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8 à </a:t>
            </a: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10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fr-FR" sz="22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</a:t>
            </a:r>
            <a:r>
              <a:rPr lang="fr-FR" sz="22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bsence </a:t>
            </a:r>
            <a:r>
              <a:rPr lang="fr-FR" sz="22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d’effet </a:t>
            </a:r>
            <a:r>
              <a:rPr lang="fr-FR" sz="22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inoculum</a:t>
            </a:r>
            <a:endParaRPr lang="fr-FR" altLang="ja-JP" sz="2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  <a:sym typeface="Wingdings" charset="0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Effet post-antibiotique (EPA) prolongé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Phénomène </a:t>
            </a:r>
            <a:r>
              <a:rPr lang="fr-FR" altLang="ja-JP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de résistance adaptative </a:t>
            </a: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après </a:t>
            </a:r>
            <a:r>
              <a:rPr lang="fr-FR" altLang="ja-JP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la 1</a:t>
            </a:r>
            <a:r>
              <a:rPr lang="fr-FR" altLang="ja-JP" sz="2200" baseline="300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ère</a:t>
            </a:r>
            <a:r>
              <a:rPr lang="fr-FR" altLang="ja-JP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 dose (réduction vitesse de bactéricidie et EPA</a:t>
            </a: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Risque de sélection de </a:t>
            </a:r>
            <a:r>
              <a:rPr lang="fr-FR" altLang="ja-JP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mutants-R </a:t>
            </a: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si pic</a:t>
            </a:r>
            <a:r>
              <a:rPr lang="fr-FR" altLang="ja-JP" sz="2200" dirty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/CMI </a:t>
            </a:r>
            <a:r>
              <a:rPr lang="fr-FR" altLang="ja-JP" sz="2200" dirty="0" smtClean="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  <a:sym typeface="Wingdings" charset="0"/>
              </a:rPr>
              <a:t>&lt; 8</a:t>
            </a:r>
            <a:endParaRPr lang="fr-FR" altLang="ja-JP" sz="2200" dirty="0">
              <a:solidFill>
                <a:schemeClr val="tx1"/>
              </a:solidFill>
              <a:latin typeface="+mj-lt"/>
              <a:ea typeface="ＭＳ Ｐゴシック" charset="0"/>
              <a:cs typeface="ＭＳ Ｐゴシック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243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49275" y="380999"/>
            <a:ext cx="8042276" cy="825407"/>
          </a:xfrm>
          <a:noFill/>
          <a:ln>
            <a:noFill/>
          </a:ln>
        </p:spPr>
        <p:txBody>
          <a:bodyPr/>
          <a:lstStyle/>
          <a:p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Dose unique journalière</a:t>
            </a:r>
            <a:endParaRPr lang="fr-FR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2400"/>
              </a:spcAft>
              <a:buFont typeface="Wingdings" charset="0"/>
              <a:buNone/>
            </a:pPr>
            <a:r>
              <a:rPr lang="fr-FR" sz="2800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Rationnel</a:t>
            </a:r>
            <a:endParaRPr lang="fr-FR" sz="2800" dirty="0">
              <a:solidFill>
                <a:srgbClr val="2C7C9F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pPr marL="0" indent="0">
              <a:spcAft>
                <a:spcPts val="1200"/>
              </a:spcAft>
            </a:pP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  Optimisation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Pk/Pd</a:t>
            </a:r>
          </a:p>
          <a:p>
            <a:pPr marL="0" indent="0"/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  Gradient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tissulaire favorisant les passages tissulaires</a:t>
            </a:r>
          </a:p>
          <a:p>
            <a:pPr marL="0" indent="0"/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  Toxicité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comparable voire inférieure (saturation </a:t>
            </a: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du</a:t>
            </a:r>
          </a:p>
          <a:p>
            <a:pPr marL="0" indent="0">
              <a:lnSpc>
                <a:spcPct val="50000"/>
              </a:lnSpc>
              <a:spcAft>
                <a:spcPts val="600"/>
              </a:spcAft>
              <a:buNone/>
            </a:pPr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     transporteur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des aminosides)</a:t>
            </a:r>
          </a:p>
          <a:p>
            <a:pPr marL="0" indent="0"/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  Diminution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du risque d’émergence de résistance</a:t>
            </a:r>
          </a:p>
        </p:txBody>
      </p:sp>
    </p:spTree>
    <p:extLst>
      <p:ext uri="{BB962C8B-B14F-4D97-AF65-F5344CB8AC3E}">
        <p14:creationId xmlns:p14="http://schemas.microsoft.com/office/powerpoint/2010/main" val="23885666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549275" y="285750"/>
            <a:ext cx="8042276" cy="777875"/>
          </a:xfrm>
          <a:noFill/>
          <a:ln>
            <a:noFill/>
          </a:ln>
        </p:spPr>
        <p:txBody>
          <a:bodyPr/>
          <a:lstStyle/>
          <a:p>
            <a:r>
              <a:rPr lang="fr-FR" sz="4000" dirty="0">
                <a:latin typeface="Tahoma" charset="0"/>
                <a:ea typeface="ＭＳ Ｐゴシック" charset="0"/>
                <a:cs typeface="ＭＳ Ｐゴシック" charset="0"/>
              </a:rPr>
              <a:t>Facteurs de risque de toxicité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7088" y="1557338"/>
            <a:ext cx="7561262" cy="4824412"/>
          </a:xfrm>
        </p:spPr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  <a:defRPr/>
            </a:pPr>
            <a:r>
              <a:rPr lang="fr-FR" b="1" dirty="0" smtClean="0"/>
              <a:t>C</a:t>
            </a:r>
            <a:r>
              <a:rPr lang="fr-FR" b="1" dirty="0" smtClean="0">
                <a:solidFill>
                  <a:srgbClr val="2C7C9F"/>
                </a:solidFill>
              </a:rPr>
              <a:t>ontre</a:t>
            </a:r>
            <a:r>
              <a:rPr lang="fr-FR" b="1" dirty="0">
                <a:solidFill>
                  <a:srgbClr val="2C7C9F"/>
                </a:solidFill>
              </a:rPr>
              <a:t>-</a:t>
            </a:r>
            <a:r>
              <a:rPr lang="fr-FR" b="1" dirty="0" smtClean="0">
                <a:solidFill>
                  <a:srgbClr val="2C7C9F"/>
                </a:solidFill>
              </a:rPr>
              <a:t>indication: </a:t>
            </a:r>
            <a:r>
              <a:rPr lang="fr-FR" dirty="0" smtClean="0"/>
              <a:t>Cirrhose </a:t>
            </a:r>
            <a:r>
              <a:rPr lang="fr-FR" dirty="0"/>
              <a:t>grade B ou C de Child-</a:t>
            </a:r>
            <a:r>
              <a:rPr lang="fr-FR" dirty="0" err="1" smtClean="0"/>
              <a:t>Pugh</a:t>
            </a:r>
            <a:endParaRPr lang="fr-FR" dirty="0">
              <a:solidFill>
                <a:srgbClr val="2C7C9F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fr-FR" sz="2600" dirty="0"/>
              <a:t>Age &gt; 75 ans</a:t>
            </a:r>
          </a:p>
          <a:p>
            <a:pPr>
              <a:buFont typeface="Arial"/>
              <a:buChar char="•"/>
              <a:defRPr/>
            </a:pPr>
            <a:r>
              <a:rPr lang="fr-FR" sz="2600" dirty="0" smtClean="0"/>
              <a:t>Néphropathie préexistante ou concomitante</a:t>
            </a:r>
          </a:p>
          <a:p>
            <a:pPr>
              <a:buFont typeface="Arial"/>
              <a:buChar char="•"/>
              <a:defRPr/>
            </a:pPr>
            <a:r>
              <a:rPr lang="fr-FR" sz="2600" dirty="0" smtClean="0"/>
              <a:t>Déshydratation, </a:t>
            </a:r>
            <a:r>
              <a:rPr lang="fr-FR" sz="2600" dirty="0" err="1" smtClean="0"/>
              <a:t>hypoalbuminémie</a:t>
            </a:r>
            <a:r>
              <a:rPr lang="fr-FR" sz="2600" dirty="0" smtClean="0"/>
              <a:t>, hypovolémie, états de choc ou insuffisance ventriculaire gauche </a:t>
            </a:r>
            <a:endParaRPr lang="fr-FR" sz="2600" dirty="0"/>
          </a:p>
          <a:p>
            <a:pPr>
              <a:buFont typeface="Arial"/>
              <a:buChar char="•"/>
              <a:defRPr/>
            </a:pPr>
            <a:r>
              <a:rPr lang="fr-FR" sz="2600" dirty="0" smtClean="0">
                <a:solidFill>
                  <a:schemeClr val="accent1">
                    <a:lumMod val="75000"/>
                  </a:schemeClr>
                </a:solidFill>
              </a:rPr>
              <a:t>Association avec un traitement diurétique</a:t>
            </a:r>
          </a:p>
          <a:p>
            <a:pPr>
              <a:buFont typeface="Arial"/>
              <a:buChar char="•"/>
              <a:defRPr/>
            </a:pPr>
            <a:r>
              <a:rPr lang="fr-FR" sz="2600" dirty="0" smtClean="0"/>
              <a:t>Associations avec drogues :</a:t>
            </a:r>
          </a:p>
          <a:p>
            <a:pPr lvl="1">
              <a:buClr>
                <a:schemeClr val="tx1"/>
              </a:buClr>
              <a:buSzPct val="100000"/>
              <a:buFont typeface="Courier New"/>
              <a:buChar char="o"/>
              <a:defRPr/>
            </a:pPr>
            <a:r>
              <a:rPr lang="fr-FR" sz="2400" dirty="0" err="1" smtClean="0"/>
              <a:t>néphrotoxiques</a:t>
            </a:r>
            <a:r>
              <a:rPr lang="fr-FR" sz="2400" dirty="0" smtClean="0"/>
              <a:t>: IEC, AINS, vancomycine, </a:t>
            </a:r>
            <a:r>
              <a:rPr lang="fr-FR" sz="2400" dirty="0" err="1" smtClean="0"/>
              <a:t>amphotéricine</a:t>
            </a:r>
            <a:r>
              <a:rPr lang="fr-FR" sz="2400" dirty="0" smtClean="0"/>
              <a:t> B, </a:t>
            </a:r>
            <a:r>
              <a:rPr lang="fr-FR" sz="2400" dirty="0" err="1" smtClean="0"/>
              <a:t>colimycine</a:t>
            </a:r>
            <a:r>
              <a:rPr lang="fr-FR" sz="2400" dirty="0" smtClean="0"/>
              <a:t>, ciclosporine, les produits de contraste iodés…</a:t>
            </a:r>
          </a:p>
          <a:p>
            <a:pPr lvl="1">
              <a:buClr>
                <a:schemeClr val="tx1"/>
              </a:buClr>
              <a:buSzPct val="100000"/>
              <a:buFont typeface="Courier New"/>
              <a:buChar char="o"/>
              <a:defRPr/>
            </a:pPr>
            <a:r>
              <a:rPr lang="fr-FR" sz="2400" dirty="0" err="1"/>
              <a:t>o</a:t>
            </a:r>
            <a:r>
              <a:rPr lang="fr-FR" sz="2400" dirty="0" err="1" smtClean="0"/>
              <a:t>totoxiques</a:t>
            </a:r>
            <a:r>
              <a:rPr lang="fr-FR" sz="2400" dirty="0" smtClean="0"/>
              <a:t>: vancomycine, furosémide, </a:t>
            </a:r>
            <a:r>
              <a:rPr lang="fr-FR" sz="2400" dirty="0" err="1" smtClean="0"/>
              <a:t>cisplatine</a:t>
            </a:r>
            <a:r>
              <a:rPr lang="fr-FR" sz="24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475876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2"/>
          <p:cNvSpPr>
            <a:spLocks noGrp="1"/>
          </p:cNvSpPr>
          <p:nvPr>
            <p:ph type="title" idx="4294967295"/>
          </p:nvPr>
        </p:nvSpPr>
        <p:spPr>
          <a:xfrm>
            <a:off x="250825" y="692150"/>
            <a:ext cx="8620125" cy="504825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fr-FR" dirty="0">
                <a:latin typeface="+mn-lt"/>
                <a:ea typeface="ＭＳ Ｐゴシック" charset="0"/>
                <a:cs typeface="ＭＳ Ｐゴシック" charset="0"/>
              </a:rPr>
              <a:t>Toxicité</a:t>
            </a:r>
          </a:p>
        </p:txBody>
      </p:sp>
      <p:sp>
        <p:nvSpPr>
          <p:cNvPr id="61442" name="Content Placeholder 4"/>
          <p:cNvSpPr>
            <a:spLocks noGrp="1"/>
          </p:cNvSpPr>
          <p:nvPr>
            <p:ph sz="half" idx="4294967295"/>
          </p:nvPr>
        </p:nvSpPr>
        <p:spPr>
          <a:xfrm>
            <a:off x="395288" y="2997200"/>
            <a:ext cx="3810000" cy="1905000"/>
          </a:xfrm>
          <a:ln w="285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r-FR" dirty="0">
                <a:ea typeface="ＭＳ Ｐゴシック" charset="0"/>
                <a:cs typeface="ＭＳ Ｐゴシック" charset="0"/>
              </a:rPr>
              <a:t>Rénale</a:t>
            </a:r>
          </a:p>
          <a:p>
            <a:pPr eaLnBrk="1" hangingPunct="1">
              <a:buFontTx/>
              <a:buNone/>
              <a:defRPr/>
            </a:pPr>
            <a:r>
              <a:rPr lang="fr-FR" dirty="0">
                <a:ea typeface="ＭＳ Ｐゴシック" charset="0"/>
                <a:cs typeface="ＭＳ Ｐゴシック" charset="0"/>
              </a:rPr>
              <a:t>	</a:t>
            </a:r>
            <a:r>
              <a:rPr lang="fr-FR" dirty="0" smtClean="0">
                <a:ea typeface="ＭＳ Ｐゴシック" charset="0"/>
                <a:cs typeface="ＭＳ Ｐゴシック" charset="0"/>
              </a:rPr>
              <a:t>Toxicité liée à la </a:t>
            </a:r>
            <a:r>
              <a:rPr lang="fr-FR" dirty="0" err="1" smtClean="0">
                <a:ea typeface="ＭＳ Ｐゴシック" charset="0"/>
                <a:cs typeface="ＭＳ Ｐゴシック" charset="0"/>
              </a:rPr>
              <a:t>C</a:t>
            </a:r>
            <a:r>
              <a:rPr lang="fr-FR" baseline="-25000" dirty="0" err="1" smtClean="0">
                <a:ea typeface="ＭＳ Ｐゴシック" charset="0"/>
                <a:cs typeface="ＭＳ Ｐゴシック" charset="0"/>
              </a:rPr>
              <a:t>min</a:t>
            </a:r>
            <a:endParaRPr lang="fr-FR" baseline="-25000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  <a:defRPr/>
            </a:pPr>
            <a:r>
              <a:rPr lang="fr-FR" dirty="0" smtClean="0">
                <a:ea typeface="ＭＳ Ｐゴシック" charset="0"/>
                <a:cs typeface="ＭＳ Ｐゴシック" charset="0"/>
              </a:rPr>
              <a:t>	Toxicité </a:t>
            </a:r>
            <a:r>
              <a:rPr lang="fr-FR" dirty="0">
                <a:ea typeface="ＭＳ Ｐゴシック" charset="0"/>
                <a:cs typeface="ＭＳ Ｐゴシック" charset="0"/>
              </a:rPr>
              <a:t>indépendante de la </a:t>
            </a:r>
            <a:r>
              <a:rPr lang="fr-FR" dirty="0" err="1">
                <a:ea typeface="ＭＳ Ｐゴシック" charset="0"/>
                <a:cs typeface="ＭＳ Ｐゴシック" charset="0"/>
              </a:rPr>
              <a:t>C</a:t>
            </a:r>
            <a:r>
              <a:rPr lang="fr-FR" baseline="-25000" dirty="0" err="1">
                <a:ea typeface="ＭＳ Ｐゴシック" charset="0"/>
                <a:cs typeface="ＭＳ Ｐゴシック" charset="0"/>
              </a:rPr>
              <a:t>max</a:t>
            </a:r>
            <a:endParaRPr lang="fr-FR" baseline="-25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Content Placeholder 10"/>
          <p:cNvSpPr>
            <a:spLocks noGrp="1"/>
          </p:cNvSpPr>
          <p:nvPr>
            <p:ph sz="half" idx="4294967295"/>
          </p:nvPr>
        </p:nvSpPr>
        <p:spPr>
          <a:xfrm>
            <a:off x="4716463" y="2997200"/>
            <a:ext cx="3962400" cy="1905000"/>
          </a:xfrm>
          <a:solidFill>
            <a:srgbClr val="FFFFFF"/>
          </a:solidFill>
          <a:ln w="28575">
            <a:solidFill>
              <a:srgbClr val="7F7F7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>
                <a:latin typeface="Tahoma" charset="0"/>
                <a:ea typeface="ＭＳ Ｐゴシック" charset="0"/>
                <a:cs typeface="ＭＳ Ｐゴシック" charset="0"/>
              </a:rPr>
              <a:t>Auditive et vestibulaire</a:t>
            </a:r>
          </a:p>
          <a:p>
            <a:pPr eaLnBrk="1" hangingPunct="1">
              <a:buFontTx/>
              <a:buNone/>
            </a:pPr>
            <a:r>
              <a:rPr lang="fr-FR">
                <a:latin typeface="Tahoma" charset="0"/>
                <a:ea typeface="ＭＳ Ｐゴシック" charset="0"/>
                <a:cs typeface="ＭＳ Ｐゴシック" charset="0"/>
              </a:rPr>
              <a:t>	Pas de preuve d</a:t>
            </a:r>
            <a:r>
              <a:rPr lang="ja-JP" altLang="fr-FR">
                <a:latin typeface="Tahoma" charset="0"/>
                <a:ea typeface="ＭＳ Ｐゴシック" charset="0"/>
                <a:cs typeface="ＭＳ Ｐゴシック" charset="0"/>
              </a:rPr>
              <a:t>’</a:t>
            </a:r>
            <a:r>
              <a:rPr lang="fr-FR" altLang="ja-JP">
                <a:latin typeface="Tahoma" charset="0"/>
                <a:ea typeface="ＭＳ Ｐゴシック" charset="0"/>
                <a:cs typeface="ＭＳ Ｐゴシック" charset="0"/>
              </a:rPr>
              <a:t>une corrélation à la C</a:t>
            </a:r>
            <a:r>
              <a:rPr lang="fr-FR" altLang="ja-JP" baseline="-25000">
                <a:latin typeface="Tahoma" charset="0"/>
                <a:ea typeface="ＭＳ Ｐゴシック" charset="0"/>
                <a:cs typeface="ＭＳ Ｐゴシック" charset="0"/>
              </a:rPr>
              <a:t>max</a:t>
            </a:r>
          </a:p>
          <a:p>
            <a:pPr eaLnBrk="1" hangingPunct="1"/>
            <a:endParaRPr lang="fr-FR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Rectangle 7"/>
          <p:cNvSpPr>
            <a:spLocks noChangeArrowheads="1"/>
          </p:cNvSpPr>
          <p:nvPr/>
        </p:nvSpPr>
        <p:spPr bwMode="auto">
          <a:xfrm>
            <a:off x="684213" y="1773238"/>
            <a:ext cx="7704137" cy="76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ts val="600"/>
              </a:spcAft>
              <a:defRPr/>
            </a:pPr>
            <a:r>
              <a:rPr lang="fr-FR" sz="2400" dirty="0">
                <a:solidFill>
                  <a:srgbClr val="2C7C9F"/>
                </a:solidFill>
              </a:rPr>
              <a:t>Toxicité auditive (souvent irréversible) et rénale</a:t>
            </a:r>
          </a:p>
          <a:p>
            <a:pPr algn="ctr">
              <a:spcBef>
                <a:spcPct val="20000"/>
              </a:spcBef>
              <a:defRPr/>
            </a:pPr>
            <a:r>
              <a:rPr lang="fr-FR" sz="2400" dirty="0">
                <a:solidFill>
                  <a:srgbClr val="2C7C9F"/>
                </a:solidFill>
              </a:rPr>
              <a:t>Toxicité  corrélée à la durée </a:t>
            </a:r>
            <a:r>
              <a:rPr lang="fr-FR" sz="2400" dirty="0" smtClean="0">
                <a:solidFill>
                  <a:srgbClr val="2C7C9F"/>
                </a:solidFill>
              </a:rPr>
              <a:t>traitement (&gt; </a:t>
            </a:r>
            <a:r>
              <a:rPr lang="fr-FR" sz="2400" dirty="0">
                <a:solidFill>
                  <a:srgbClr val="2C7C9F"/>
                </a:solidFill>
              </a:rPr>
              <a:t>5-7 jours)</a:t>
            </a:r>
          </a:p>
        </p:txBody>
      </p:sp>
    </p:spTree>
    <p:extLst>
      <p:ext uri="{BB962C8B-B14F-4D97-AF65-F5344CB8AC3E}">
        <p14:creationId xmlns:p14="http://schemas.microsoft.com/office/powerpoint/2010/main" val="42205560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/>
              <a:t>Commentaires du groupe, réunion du 27/06/2013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Seule l’utilisation de doses importantes permet d’atteindre les objectifs thérapeutiques pour les pathogènes à CMI élevée. </a:t>
            </a:r>
          </a:p>
          <a:p>
            <a:pPr marL="336550" lvl="1" indent="0">
              <a:buNone/>
            </a:pPr>
            <a:r>
              <a:rPr lang="fr-FR" sz="2400" dirty="0"/>
              <a:t>En conséquences elles sont à privilégier pour le traitement probabiliste</a:t>
            </a:r>
          </a:p>
          <a:p>
            <a:r>
              <a:rPr lang="fr-FR" dirty="0" smtClean="0"/>
              <a:t>En cas de résiduelle élevée, il faut retarder l’injection suivante et effectuer un nouveau </a:t>
            </a:r>
            <a:r>
              <a:rPr lang="fr-FR" dirty="0" err="1" smtClean="0"/>
              <a:t>contr</a:t>
            </a:r>
            <a:r>
              <a:rPr lang="sk-SK" dirty="0" smtClean="0"/>
              <a:t>ô</a:t>
            </a:r>
            <a:r>
              <a:rPr lang="fr-FR" dirty="0" smtClean="0"/>
              <a:t>le</a:t>
            </a:r>
          </a:p>
          <a:p>
            <a:r>
              <a:rPr lang="fr-FR" dirty="0" smtClean="0"/>
              <a:t>Le groupe recommande l’injection 2-4h avant la dialyse</a:t>
            </a:r>
          </a:p>
        </p:txBody>
      </p:sp>
    </p:spTree>
    <p:extLst>
      <p:ext uri="{BB962C8B-B14F-4D97-AF65-F5344CB8AC3E}">
        <p14:creationId xmlns:p14="http://schemas.microsoft.com/office/powerpoint/2010/main" val="99831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23718"/>
            <a:ext cx="8042276" cy="4343400"/>
          </a:xfrm>
        </p:spPr>
        <p:txBody>
          <a:bodyPr/>
          <a:lstStyle/>
          <a:p>
            <a:r>
              <a:rPr lang="fr-FR" dirty="0" smtClean="0"/>
              <a:t>Utilisation pratique</a:t>
            </a:r>
          </a:p>
          <a:p>
            <a:r>
              <a:rPr lang="fr-FR" dirty="0" smtClean="0"/>
              <a:t>Argumentaire</a:t>
            </a:r>
          </a:p>
          <a:p>
            <a:r>
              <a:rPr lang="fr-FR" dirty="0"/>
              <a:t>Les commentaires du groupe</a:t>
            </a:r>
          </a:p>
          <a:p>
            <a:pPr lvl="1"/>
            <a:r>
              <a:rPr lang="fr-FR" dirty="0"/>
              <a:t>Ces points sont signalés par le </a:t>
            </a:r>
            <a:r>
              <a:rPr lang="fr-FR" dirty="0" smtClean="0"/>
              <a:t>logo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251711" y="3157977"/>
            <a:ext cx="5022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464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r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620125" cy="503237"/>
          </a:xfrm>
          <a:noFill/>
          <a:ln>
            <a:noFill/>
          </a:ln>
        </p:spPr>
        <p:txBody>
          <a:bodyPr/>
          <a:lstStyle/>
          <a:p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Indications limitées</a:t>
            </a:r>
            <a:endParaRPr lang="fr-FR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la majorité des cas </a:t>
            </a:r>
          </a:p>
          <a:p>
            <a:pPr lvl="1"/>
            <a:r>
              <a:rPr lang="fr-FR" dirty="0" smtClean="0"/>
              <a:t>En début de traitement, quand l’inoculum est potentiellement élevé et qu’il existe des incertitudes sur l’efficacité du traitement</a:t>
            </a:r>
          </a:p>
          <a:p>
            <a:pPr lvl="1"/>
            <a:r>
              <a:rPr lang="fr-FR" dirty="0" smtClean="0"/>
              <a:t>Pour une durée ≤ 5 jours, en raison de leur rapport bénéfice /sécurité d’emploi (activité bactéricidie/toxicité corrélée à la durée sur traitement)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20701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549275" y="190500"/>
            <a:ext cx="8042276" cy="825500"/>
          </a:xfrm>
          <a:noFill/>
          <a:ln>
            <a:noFill/>
          </a:ln>
        </p:spPr>
        <p:txBody>
          <a:bodyPr/>
          <a:lstStyle/>
          <a:p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Principes généraux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135938" cy="4953000"/>
          </a:xfrm>
        </p:spPr>
        <p:txBody>
          <a:bodyPr>
            <a:normAutofit/>
          </a:bodyPr>
          <a:lstStyle/>
          <a:p>
            <a:r>
              <a:rPr lang="fr-FR" sz="2200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En </a:t>
            </a:r>
            <a:r>
              <a:rPr lang="fr-FR" sz="2200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association dans la grande majorité des cas</a:t>
            </a:r>
          </a:p>
          <a:p>
            <a:pPr marL="400050" lvl="1" indent="0">
              <a:spcAft>
                <a:spcPts val="600"/>
              </a:spcAft>
              <a:buFont typeface="Wingdings" charset="0"/>
              <a:buNone/>
            </a:pPr>
            <a:endParaRPr lang="fr-FR" dirty="0" smtClean="0">
              <a:solidFill>
                <a:srgbClr val="2C7C9F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pPr marL="400050" lvl="1" indent="0">
              <a:spcAft>
                <a:spcPts val="600"/>
              </a:spcAft>
              <a:buFont typeface="Wingdings" charset="0"/>
              <a:buNone/>
            </a:pPr>
            <a:r>
              <a:rPr lang="fr-FR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En </a:t>
            </a:r>
            <a:r>
              <a:rPr lang="fr-FR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début traitement </a:t>
            </a:r>
            <a:r>
              <a:rPr lang="fr-FR" dirty="0">
                <a:latin typeface="Tahoma" charset="0"/>
                <a:ea typeface="ＭＳ Ｐゴシック" charset="0"/>
              </a:rPr>
              <a:t>(inoculum potentiellement élevé, incertitude sur l’efficacité du traitement)</a:t>
            </a:r>
          </a:p>
          <a:p>
            <a:pPr marL="400050" lvl="1" indent="0">
              <a:buFont typeface="Wingdings" charset="0"/>
              <a:buNone/>
            </a:pPr>
            <a:r>
              <a:rPr lang="fr-FR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Pour une durée &lt; 5 jours </a:t>
            </a:r>
            <a:r>
              <a:rPr lang="fr-FR" dirty="0">
                <a:solidFill>
                  <a:srgbClr val="333399"/>
                </a:solidFill>
                <a:latin typeface="Tahoma" charset="0"/>
                <a:ea typeface="ＭＳ Ｐゴシック" charset="0"/>
                <a:cs typeface="ＭＳ Ｐゴシック" charset="0"/>
              </a:rPr>
              <a:t>: </a:t>
            </a:r>
            <a:r>
              <a:rPr lang="fr-FR" dirty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balance efficacité/</a:t>
            </a:r>
            <a:r>
              <a:rPr lang="fr-FR" dirty="0" smtClean="0">
                <a:solidFill>
                  <a:srgbClr val="000000"/>
                </a:solidFill>
                <a:latin typeface="Tahoma" charset="0"/>
                <a:ea typeface="ＭＳ Ｐゴシック" charset="0"/>
                <a:cs typeface="ＭＳ Ｐゴシック" charset="0"/>
              </a:rPr>
              <a:t>toxicité</a:t>
            </a:r>
          </a:p>
          <a:p>
            <a:pPr marL="400050" lvl="1" indent="0">
              <a:buNone/>
            </a:pPr>
            <a:r>
              <a:rPr lang="fr-FR" dirty="0" smtClean="0">
                <a:solidFill>
                  <a:srgbClr val="2C7C9F"/>
                </a:solidFill>
                <a:latin typeface="Tahoma" charset="0"/>
                <a:ea typeface="ＭＳ Ｐゴシック" charset="0"/>
              </a:rPr>
              <a:t>Arrêt </a:t>
            </a:r>
            <a:r>
              <a:rPr lang="fr-FR" dirty="0">
                <a:solidFill>
                  <a:srgbClr val="2C7C9F"/>
                </a:solidFill>
                <a:latin typeface="Tahoma" charset="0"/>
                <a:ea typeface="ＭＳ Ｐゴシック" charset="0"/>
              </a:rPr>
              <a:t>dès 48-72h dans la majorité des </a:t>
            </a:r>
            <a:r>
              <a:rPr lang="fr-FR" dirty="0" smtClean="0">
                <a:solidFill>
                  <a:srgbClr val="2C7C9F"/>
                </a:solidFill>
                <a:latin typeface="Tahoma" charset="0"/>
                <a:ea typeface="ＭＳ Ｐゴシック" charset="0"/>
              </a:rPr>
              <a:t>cas</a:t>
            </a:r>
          </a:p>
          <a:p>
            <a:pPr marL="406400" indent="-342900"/>
            <a:endParaRPr lang="fr-FR" dirty="0" smtClean="0">
              <a:solidFill>
                <a:srgbClr val="2C7C9F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pPr marL="406400" indent="-342900"/>
            <a:r>
              <a:rPr lang="fr-FR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Monothérapi</a:t>
            </a:r>
            <a:r>
              <a:rPr lang="fr-FR" dirty="0" smtClean="0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rPr>
              <a:t>e 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: utilisation rare, essentiellement certaines infections urinaires en cas d’allergie aux β-</a:t>
            </a:r>
            <a:r>
              <a:rPr lang="fr-FR" dirty="0" err="1">
                <a:latin typeface="Tahoma" charset="0"/>
                <a:ea typeface="ＭＳ Ｐゴシック" charset="0"/>
                <a:cs typeface="ＭＳ Ｐゴシック" charset="0"/>
              </a:rPr>
              <a:t>lactamines</a:t>
            </a:r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 ou de résistance aux C3G</a:t>
            </a:r>
          </a:p>
          <a:p>
            <a:pPr marL="400050" lvl="1" indent="0">
              <a:buFont typeface="Wingdings" charset="0"/>
              <a:buNone/>
            </a:pPr>
            <a:endParaRPr lang="fr-FR" dirty="0">
              <a:solidFill>
                <a:srgbClr val="2C7C9F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1747" name="Rectangle 1"/>
          <p:cNvSpPr>
            <a:spLocks noChangeArrowheads="1"/>
          </p:cNvSpPr>
          <p:nvPr/>
        </p:nvSpPr>
        <p:spPr bwMode="auto">
          <a:xfrm>
            <a:off x="772275" y="2290665"/>
            <a:ext cx="7343775" cy="1746250"/>
          </a:xfrm>
          <a:prstGeom prst="rect">
            <a:avLst/>
          </a:prstGeom>
          <a:noFill/>
          <a:ln w="28575" cmpd="sng">
            <a:solidFill>
              <a:srgbClr val="7F7F7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1228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549275" y="254000"/>
            <a:ext cx="8042276" cy="936532"/>
          </a:xfrm>
          <a:noFill/>
          <a:ln>
            <a:noFill/>
          </a:ln>
        </p:spPr>
        <p:txBody>
          <a:bodyPr/>
          <a:lstStyle/>
          <a:p>
            <a:r>
              <a:rPr lang="fr-FR" dirty="0" smtClean="0">
                <a:latin typeface="Tahoma" charset="0"/>
                <a:ea typeface="ＭＳ Ｐゴシック" charset="0"/>
                <a:cs typeface="ＭＳ Ｐゴシック" charset="0"/>
              </a:rPr>
              <a:t>Mode d’administration</a:t>
            </a:r>
            <a:endParaRPr lang="fr-FR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81000" y="1700213"/>
            <a:ext cx="8382000" cy="4648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fr-FR" b="1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Dose unique journalière </a:t>
            </a:r>
            <a:r>
              <a:rPr lang="fr-FR" b="1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(IV 30 minutes)</a:t>
            </a:r>
            <a:endParaRPr lang="fr-FR" b="1" dirty="0">
              <a:solidFill>
                <a:srgbClr val="2C7C9F"/>
              </a:solidFill>
            </a:endParaRPr>
          </a:p>
          <a:p>
            <a:pPr marL="0" indent="0" algn="ctr">
              <a:lnSpc>
                <a:spcPct val="90000"/>
              </a:lnSpc>
              <a:spcAft>
                <a:spcPts val="4200"/>
              </a:spcAft>
              <a:buNone/>
              <a:defRPr/>
            </a:pPr>
            <a:r>
              <a:rPr lang="fr-FR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Posologie variable  en fonction de la gravité du tableau clinique, du terrain et du </a:t>
            </a:r>
            <a:r>
              <a:rPr lang="fr-FR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pathogène identifié </a:t>
            </a:r>
            <a:r>
              <a:rPr lang="fr-FR" dirty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ou </a:t>
            </a:r>
            <a:r>
              <a:rPr lang="fr-FR" dirty="0" smtClean="0">
                <a:solidFill>
                  <a:srgbClr val="2C7C9F"/>
                </a:solidFill>
                <a:latin typeface="Tahoma" charset="0"/>
                <a:ea typeface="ＭＳ Ｐゴシック" charset="0"/>
                <a:cs typeface="ＭＳ Ｐゴシック" charset="0"/>
              </a:rPr>
              <a:t>suspecté</a:t>
            </a:r>
            <a:endParaRPr lang="fr-FR" dirty="0">
              <a:solidFill>
                <a:srgbClr val="2C7C9F"/>
              </a:solidFill>
              <a:latin typeface="Tahoma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spcAft>
                <a:spcPts val="0"/>
              </a:spcAft>
              <a:buFont typeface="Wingdings" charset="0"/>
              <a:buNone/>
              <a:defRPr/>
            </a:pPr>
            <a:r>
              <a:rPr lang="fr-FR" dirty="0" smtClean="0">
                <a:solidFill>
                  <a:schemeClr val="accent2"/>
                </a:solidFill>
              </a:rPr>
              <a:t>	   </a:t>
            </a:r>
            <a:r>
              <a:rPr lang="fr-FR" dirty="0" smtClean="0">
                <a:solidFill>
                  <a:schemeClr val="tx1"/>
                </a:solidFill>
              </a:rPr>
              <a:t>Gentamicine, </a:t>
            </a:r>
            <a:r>
              <a:rPr lang="fr-FR" dirty="0" err="1" smtClean="0">
                <a:solidFill>
                  <a:schemeClr val="tx1"/>
                </a:solidFill>
              </a:rPr>
              <a:t>tobramycine</a:t>
            </a:r>
            <a:r>
              <a:rPr lang="fr-FR" dirty="0" smtClean="0">
                <a:solidFill>
                  <a:schemeClr val="tx1"/>
                </a:solidFill>
              </a:rPr>
              <a:t>, </a:t>
            </a:r>
            <a:r>
              <a:rPr lang="fr-FR" dirty="0" err="1" smtClean="0">
                <a:solidFill>
                  <a:schemeClr val="tx1"/>
                </a:solidFill>
              </a:rPr>
              <a:t>netilmicine</a:t>
            </a:r>
            <a:endParaRPr lang="fr-FR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70000"/>
              </a:lnSpc>
              <a:buFont typeface="Wingdings" charset="0"/>
              <a:buNone/>
              <a:defRPr/>
            </a:pPr>
            <a:r>
              <a:rPr lang="fr-FR" dirty="0" smtClean="0">
                <a:solidFill>
                  <a:schemeClr val="tx1"/>
                </a:solidFill>
              </a:rPr>
              <a:t>		De 3-5 mg/kg/j </a:t>
            </a:r>
            <a:r>
              <a:rPr lang="fr-FR" dirty="0">
                <a:solidFill>
                  <a:schemeClr val="tx1"/>
                </a:solidFill>
                <a:sym typeface="Wingdings" charset="0"/>
              </a:rPr>
              <a:t>à</a:t>
            </a:r>
            <a:r>
              <a:rPr lang="fr-FR" dirty="0" smtClean="0">
                <a:solidFill>
                  <a:schemeClr val="tx1"/>
                </a:solidFill>
                <a:sym typeface="Wingdings" charset="0"/>
              </a:rPr>
              <a:t> 7-8 mg/kg/j</a:t>
            </a:r>
          </a:p>
          <a:p>
            <a:pPr marL="0" indent="0" eaLnBrk="1" hangingPunct="1">
              <a:lnSpc>
                <a:spcPct val="110000"/>
              </a:lnSpc>
              <a:buFont typeface="Wingdings" charset="0"/>
              <a:buNone/>
              <a:defRPr/>
            </a:pPr>
            <a:r>
              <a:rPr lang="fr-FR" dirty="0" smtClean="0">
                <a:solidFill>
                  <a:schemeClr val="tx1"/>
                </a:solidFill>
              </a:rPr>
              <a:t>	                       </a:t>
            </a:r>
            <a:r>
              <a:rPr lang="fr-FR" dirty="0" err="1" smtClean="0">
                <a:solidFill>
                  <a:schemeClr val="tx1"/>
                </a:solidFill>
              </a:rPr>
              <a:t>Amikacine</a:t>
            </a:r>
            <a:endParaRPr lang="fr-FR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70000"/>
              </a:lnSpc>
              <a:buFont typeface="Wingdings" charset="0"/>
              <a:buNone/>
              <a:defRPr/>
            </a:pPr>
            <a:r>
              <a:rPr lang="fr-FR" dirty="0" smtClean="0">
                <a:solidFill>
                  <a:schemeClr val="tx1"/>
                </a:solidFill>
              </a:rPr>
              <a:t>		De 15-20 mg/kg/j </a:t>
            </a:r>
            <a:r>
              <a:rPr lang="fr-FR" dirty="0">
                <a:solidFill>
                  <a:schemeClr val="tx1"/>
                </a:solidFill>
                <a:sym typeface="Wingdings" charset="0"/>
              </a:rPr>
              <a:t>à</a:t>
            </a:r>
            <a:r>
              <a:rPr lang="fr-FR" dirty="0" smtClean="0">
                <a:solidFill>
                  <a:schemeClr val="tx1"/>
                </a:solidFill>
                <a:sym typeface="Wingdings" charset="0"/>
              </a:rPr>
              <a:t> 25-30 mg/kg/j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1489474" y="3481274"/>
            <a:ext cx="6156325" cy="2663825"/>
          </a:xfrm>
          <a:prstGeom prst="rect">
            <a:avLst/>
          </a:prstGeom>
          <a:noFill/>
          <a:ln w="28575">
            <a:solidFill>
              <a:srgbClr val="7F7F7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661607" y="4717872"/>
            <a:ext cx="5022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7763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153400" cy="647700"/>
          </a:xfrm>
          <a:noFill/>
          <a:ln w="28575">
            <a:noFill/>
            <a:miter lim="800000"/>
            <a:headEnd/>
            <a:tailEnd/>
          </a:ln>
          <a:extLst/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fr-FR" sz="3600" b="1" dirty="0" smtClean="0"/>
              <a:t>Quand doser les aminosides ?</a:t>
            </a:r>
            <a:endParaRPr lang="fr-FR" sz="36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433" y="3691925"/>
            <a:ext cx="8064500" cy="253365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AU" sz="2600" dirty="0" smtClean="0">
                <a:solidFill>
                  <a:srgbClr val="2C7C9F"/>
                </a:solidFill>
                <a:latin typeface="+mj-lt"/>
                <a:cs typeface="Times New Roman" charset="0"/>
              </a:rPr>
              <a:t>Pic (</a:t>
            </a:r>
            <a:r>
              <a:rPr lang="en-AU" sz="2600" dirty="0" err="1" smtClean="0">
                <a:solidFill>
                  <a:srgbClr val="2C7C9F"/>
                </a:solidFill>
                <a:latin typeface="+mj-lt"/>
                <a:cs typeface="Times New Roman" charset="0"/>
              </a:rPr>
              <a:t>Cmax</a:t>
            </a:r>
            <a:r>
              <a:rPr lang="en-AU" sz="2600" dirty="0" smtClean="0">
                <a:solidFill>
                  <a:srgbClr val="2C7C9F"/>
                </a:solidFill>
                <a:latin typeface="+mj-lt"/>
                <a:cs typeface="Times New Roman" charset="0"/>
              </a:rPr>
              <a:t>)=</a:t>
            </a:r>
            <a:r>
              <a:rPr lang="en-AU" sz="2600" dirty="0" err="1" smtClean="0">
                <a:solidFill>
                  <a:srgbClr val="2C7C9F"/>
                </a:solidFill>
                <a:latin typeface="+mj-lt"/>
                <a:cs typeface="Times New Roman" charset="0"/>
              </a:rPr>
              <a:t>Efficacité</a:t>
            </a:r>
            <a:endParaRPr lang="en-AU" sz="2600" dirty="0" smtClean="0">
              <a:solidFill>
                <a:srgbClr val="2C7C9F"/>
              </a:solidFill>
              <a:latin typeface="+mj-lt"/>
              <a:cs typeface="Times New Roman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SzPct val="100000"/>
              <a:defRPr/>
            </a:pPr>
            <a:r>
              <a:rPr lang="en-AU" sz="2400" dirty="0" smtClean="0">
                <a:latin typeface="+mj-lt"/>
                <a:cs typeface="Times New Roman" charset="0"/>
              </a:rPr>
              <a:t>A </a:t>
            </a:r>
            <a:r>
              <a:rPr lang="en-AU" sz="2400" dirty="0" err="1" smtClean="0">
                <a:latin typeface="+mj-lt"/>
                <a:cs typeface="Times New Roman" charset="0"/>
              </a:rPr>
              <a:t>réaliser</a:t>
            </a:r>
            <a:r>
              <a:rPr lang="en-AU" sz="2400" dirty="0" smtClean="0">
                <a:latin typeface="+mj-lt"/>
                <a:cs typeface="Times New Roman" charset="0"/>
              </a:rPr>
              <a:t> 30 minutes après la fin de la perfusion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SzPct val="100000"/>
              <a:defRPr/>
            </a:pPr>
            <a:r>
              <a:rPr lang="en-AU" sz="2400" dirty="0" err="1" smtClean="0">
                <a:latin typeface="+mj-lt"/>
                <a:cs typeface="Times New Roman" charset="0"/>
              </a:rPr>
              <a:t>Permet</a:t>
            </a:r>
            <a:r>
              <a:rPr lang="en-AU" sz="2400" dirty="0" smtClean="0">
                <a:latin typeface="+mj-lt"/>
                <a:cs typeface="Times New Roman" charset="0"/>
              </a:rPr>
              <a:t> </a:t>
            </a:r>
            <a:r>
              <a:rPr lang="en-AU" sz="2400" dirty="0" err="1" smtClean="0">
                <a:latin typeface="+mj-lt"/>
                <a:cs typeface="Times New Roman" charset="0"/>
              </a:rPr>
              <a:t>d’adapter</a:t>
            </a:r>
            <a:r>
              <a:rPr lang="en-AU" sz="2400" dirty="0" smtClean="0">
                <a:latin typeface="+mj-lt"/>
                <a:cs typeface="Times New Roman" charset="0"/>
              </a:rPr>
              <a:t> la dose </a:t>
            </a:r>
            <a:r>
              <a:rPr lang="en-AU" sz="2400" dirty="0" err="1" smtClean="0">
                <a:latin typeface="+mj-lt"/>
                <a:cs typeface="Times New Roman" charset="0"/>
              </a:rPr>
              <a:t>unitaire</a:t>
            </a:r>
            <a:endParaRPr lang="en-AU" sz="2400" dirty="0" smtClean="0">
              <a:latin typeface="+mj-lt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AU" sz="2600" dirty="0" err="1" smtClean="0">
                <a:solidFill>
                  <a:srgbClr val="2C7C9F"/>
                </a:solidFill>
                <a:latin typeface="+mj-lt"/>
                <a:cs typeface="Times New Roman" charset="0"/>
              </a:rPr>
              <a:t>Résiduelle</a:t>
            </a:r>
            <a:r>
              <a:rPr lang="en-AU" sz="2600" dirty="0" smtClean="0">
                <a:solidFill>
                  <a:srgbClr val="2C7C9F"/>
                </a:solidFill>
                <a:latin typeface="+mj-lt"/>
                <a:cs typeface="Times New Roman" charset="0"/>
              </a:rPr>
              <a:t> (</a:t>
            </a:r>
            <a:r>
              <a:rPr lang="en-AU" sz="2600" dirty="0" err="1" smtClean="0">
                <a:solidFill>
                  <a:srgbClr val="2C7C9F"/>
                </a:solidFill>
                <a:latin typeface="+mj-lt"/>
                <a:cs typeface="Times New Roman" charset="0"/>
              </a:rPr>
              <a:t>Cmin</a:t>
            </a:r>
            <a:r>
              <a:rPr lang="en-AU" sz="2600" dirty="0" smtClean="0">
                <a:solidFill>
                  <a:srgbClr val="2C7C9F"/>
                </a:solidFill>
                <a:latin typeface="+mj-lt"/>
                <a:cs typeface="Times New Roman" charset="0"/>
              </a:rPr>
              <a:t>)=</a:t>
            </a:r>
            <a:r>
              <a:rPr lang="en-AU" sz="2600" dirty="0" err="1" smtClean="0">
                <a:solidFill>
                  <a:srgbClr val="2C7C9F"/>
                </a:solidFill>
                <a:latin typeface="+mj-lt"/>
                <a:cs typeface="Times New Roman" charset="0"/>
              </a:rPr>
              <a:t>Tolérance</a:t>
            </a:r>
            <a:endParaRPr lang="en-AU" sz="2600" dirty="0" smtClean="0">
              <a:solidFill>
                <a:srgbClr val="2C7C9F"/>
              </a:solidFill>
              <a:latin typeface="+mj-lt"/>
              <a:cs typeface="Times New Roman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AU" sz="2200" dirty="0" smtClean="0">
                <a:latin typeface="+mj-lt"/>
                <a:cs typeface="Times New Roman" charset="0"/>
              </a:rPr>
              <a:t>A </a:t>
            </a:r>
            <a:r>
              <a:rPr lang="en-AU" sz="2200" dirty="0" err="1" smtClean="0">
                <a:latin typeface="+mj-lt"/>
                <a:cs typeface="Times New Roman" charset="0"/>
              </a:rPr>
              <a:t>réaliser</a:t>
            </a:r>
            <a:r>
              <a:rPr lang="en-AU" sz="2200" dirty="0" smtClean="0">
                <a:latin typeface="+mj-lt"/>
                <a:cs typeface="Times New Roman" charset="0"/>
              </a:rPr>
              <a:t> </a:t>
            </a:r>
            <a:r>
              <a:rPr lang="en-AU" sz="2200" dirty="0" err="1" smtClean="0">
                <a:latin typeface="+mj-lt"/>
                <a:cs typeface="Times New Roman" charset="0"/>
              </a:rPr>
              <a:t>à</a:t>
            </a:r>
            <a:r>
              <a:rPr lang="en-AU" sz="2200" dirty="0" smtClean="0">
                <a:latin typeface="+mj-lt"/>
                <a:cs typeface="Times New Roman" charset="0"/>
              </a:rPr>
              <a:t> </a:t>
            </a:r>
            <a:r>
              <a:rPr lang="en-AU" dirty="0" smtClean="0">
                <a:latin typeface="+mj-lt"/>
                <a:cs typeface="Times New Roman" charset="0"/>
              </a:rPr>
              <a:t>24h, </a:t>
            </a:r>
            <a:r>
              <a:rPr lang="en-AU" dirty="0" err="1">
                <a:latin typeface="+mj-lt"/>
                <a:cs typeface="Times New Roman" charset="0"/>
              </a:rPr>
              <a:t>avant</a:t>
            </a:r>
            <a:r>
              <a:rPr lang="en-AU" dirty="0">
                <a:latin typeface="+mj-lt"/>
                <a:cs typeface="Times New Roman" charset="0"/>
              </a:rPr>
              <a:t> </a:t>
            </a:r>
            <a:r>
              <a:rPr lang="en-AU" dirty="0" err="1">
                <a:latin typeface="+mj-lt"/>
                <a:cs typeface="Times New Roman" charset="0"/>
              </a:rPr>
              <a:t>l’injection</a:t>
            </a:r>
            <a:r>
              <a:rPr lang="en-AU" dirty="0">
                <a:latin typeface="+mj-lt"/>
                <a:cs typeface="Times New Roman" charset="0"/>
              </a:rPr>
              <a:t> </a:t>
            </a:r>
            <a:r>
              <a:rPr lang="en-AU" dirty="0" err="1" smtClean="0">
                <a:latin typeface="+mj-lt"/>
                <a:cs typeface="Times New Roman" charset="0"/>
              </a:rPr>
              <a:t>suivante</a:t>
            </a:r>
            <a:r>
              <a:rPr lang="en-AU" dirty="0" smtClean="0">
                <a:latin typeface="+mj-lt"/>
                <a:cs typeface="Times New Roman" charset="0"/>
              </a:rPr>
              <a:t> </a:t>
            </a:r>
            <a:r>
              <a:rPr lang="en-AU" dirty="0" err="1" smtClean="0">
                <a:latin typeface="+mj-lt"/>
                <a:cs typeface="Times New Roman" charset="0"/>
              </a:rPr>
              <a:t>si</a:t>
            </a:r>
            <a:r>
              <a:rPr lang="en-AU" dirty="0" smtClean="0">
                <a:latin typeface="+mj-lt"/>
                <a:cs typeface="Times New Roman" charset="0"/>
              </a:rPr>
              <a:t> </a:t>
            </a:r>
            <a:r>
              <a:rPr lang="en-AU" sz="2200" dirty="0" err="1" smtClean="0">
                <a:latin typeface="+mj-lt"/>
                <a:cs typeface="Times New Roman" charset="0"/>
              </a:rPr>
              <a:t>fonction</a:t>
            </a:r>
            <a:r>
              <a:rPr lang="en-AU" sz="2200" dirty="0" smtClean="0">
                <a:latin typeface="+mj-lt"/>
                <a:cs typeface="Times New Roman" charset="0"/>
              </a:rPr>
              <a:t> </a:t>
            </a:r>
            <a:r>
              <a:rPr lang="en-AU" sz="2200" dirty="0" err="1" smtClean="0">
                <a:latin typeface="+mj-lt"/>
                <a:cs typeface="Times New Roman" charset="0"/>
              </a:rPr>
              <a:t>rénale</a:t>
            </a:r>
            <a:r>
              <a:rPr lang="en-AU" sz="2200" dirty="0" smtClean="0">
                <a:latin typeface="+mj-lt"/>
                <a:cs typeface="Times New Roman" charset="0"/>
              </a:rPr>
              <a:t> </a:t>
            </a:r>
            <a:r>
              <a:rPr lang="en-AU" sz="2200" dirty="0" err="1" smtClean="0">
                <a:latin typeface="+mj-lt"/>
                <a:cs typeface="Times New Roman" charset="0"/>
              </a:rPr>
              <a:t>normale</a:t>
            </a:r>
            <a:endParaRPr lang="en-AU" sz="2200" dirty="0" smtClean="0">
              <a:latin typeface="+mj-lt"/>
              <a:cs typeface="Times New Roman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AU" sz="2200" dirty="0" err="1" smtClean="0">
                <a:latin typeface="+mj-lt"/>
                <a:cs typeface="Times New Roman" charset="0"/>
              </a:rPr>
              <a:t>Permet</a:t>
            </a:r>
            <a:r>
              <a:rPr lang="en-AU" sz="2200" dirty="0" smtClean="0">
                <a:latin typeface="+mj-lt"/>
                <a:cs typeface="Times New Roman" charset="0"/>
              </a:rPr>
              <a:t> </a:t>
            </a:r>
            <a:r>
              <a:rPr lang="en-AU" sz="2200" dirty="0" err="1" smtClean="0">
                <a:latin typeface="+mj-lt"/>
                <a:cs typeface="Times New Roman" charset="0"/>
              </a:rPr>
              <a:t>d’adapter</a:t>
            </a:r>
            <a:r>
              <a:rPr lang="en-AU" sz="2200" dirty="0" smtClean="0">
                <a:latin typeface="+mj-lt"/>
                <a:cs typeface="Times New Roman" charset="0"/>
              </a:rPr>
              <a:t> </a:t>
            </a:r>
            <a:r>
              <a:rPr lang="en-AU" sz="2200" dirty="0" err="1" smtClean="0">
                <a:latin typeface="+mj-lt"/>
                <a:cs typeface="Times New Roman" charset="0"/>
              </a:rPr>
              <a:t>l'intervalle</a:t>
            </a:r>
            <a:r>
              <a:rPr lang="en-AU" sz="2200" dirty="0" smtClean="0">
                <a:latin typeface="+mj-lt"/>
                <a:cs typeface="Times New Roman" charset="0"/>
              </a:rPr>
              <a:t> entre </a:t>
            </a:r>
            <a:r>
              <a:rPr lang="en-AU" sz="2200" dirty="0" err="1" smtClean="0">
                <a:latin typeface="+mj-lt"/>
                <a:cs typeface="Times New Roman" charset="0"/>
              </a:rPr>
              <a:t>deux</a:t>
            </a:r>
            <a:r>
              <a:rPr lang="en-AU" sz="2200" dirty="0" smtClean="0">
                <a:latin typeface="+mj-lt"/>
                <a:cs typeface="Times New Roman" charset="0"/>
              </a:rPr>
              <a:t> injections</a:t>
            </a:r>
          </a:p>
        </p:txBody>
      </p:sp>
      <p:sp>
        <p:nvSpPr>
          <p:cNvPr id="111619" name="Content Placeholder 6"/>
          <p:cNvSpPr>
            <a:spLocks noGrp="1"/>
          </p:cNvSpPr>
          <p:nvPr/>
        </p:nvSpPr>
        <p:spPr bwMode="auto">
          <a:xfrm>
            <a:off x="468313" y="1174345"/>
            <a:ext cx="3952875" cy="2306098"/>
          </a:xfrm>
          <a:prstGeom prst="rect">
            <a:avLst/>
          </a:prstGeom>
          <a:noFill/>
          <a:ln w="28575" cmpd="sng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fr-FR" sz="2400" b="0" dirty="0">
                <a:solidFill>
                  <a:srgbClr val="2C7C9F"/>
                </a:solidFill>
                <a:latin typeface="+mj-lt"/>
              </a:rPr>
              <a:t>Durée </a:t>
            </a:r>
            <a:r>
              <a:rPr lang="fr-FR" sz="2400" dirty="0">
                <a:solidFill>
                  <a:srgbClr val="2C7C9F"/>
                </a:solidFill>
                <a:latin typeface="+mj-lt"/>
              </a:rPr>
              <a:t>≤</a:t>
            </a:r>
            <a:r>
              <a:rPr lang="fr-FR" sz="2400" b="0" dirty="0" smtClean="0">
                <a:solidFill>
                  <a:srgbClr val="2C7C9F"/>
                </a:solidFill>
                <a:latin typeface="+mj-lt"/>
              </a:rPr>
              <a:t> </a:t>
            </a:r>
            <a:r>
              <a:rPr lang="fr-FR" sz="2400" b="0" dirty="0">
                <a:solidFill>
                  <a:srgbClr val="2C7C9F"/>
                </a:solidFill>
                <a:latin typeface="+mj-lt"/>
              </a:rPr>
              <a:t>3 jours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fr-FR" sz="2200" b="0" dirty="0" smtClean="0">
                <a:latin typeface="+mj-lt"/>
              </a:rPr>
              <a:t>Aucun dosage sauf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-"/>
              <a:defRPr/>
            </a:pPr>
            <a:r>
              <a:rPr lang="fr-FR" sz="2200" b="0" dirty="0" smtClean="0">
                <a:latin typeface="+mj-lt"/>
              </a:rPr>
              <a:t>Clairance créatinine &lt; 30 ml/min: résiduelle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60000"/>
                  <a:lumOff val="40000"/>
                </a:schemeClr>
              </a:buClr>
              <a:buFontTx/>
              <a:buChar char="-"/>
              <a:defRPr/>
            </a:pPr>
            <a:r>
              <a:rPr lang="fr-FR" sz="2200" dirty="0">
                <a:latin typeface="+mj-lt"/>
              </a:rPr>
              <a:t>P</a:t>
            </a:r>
            <a:r>
              <a:rPr lang="fr-FR" sz="2200" b="0" dirty="0" smtClean="0">
                <a:latin typeface="+mj-lt"/>
              </a:rPr>
              <a:t>atient grave: 1</a:t>
            </a:r>
            <a:r>
              <a:rPr lang="fr-FR" sz="2200" b="0" baseline="30000" dirty="0" smtClean="0">
                <a:latin typeface="+mj-lt"/>
              </a:rPr>
              <a:t>er</a:t>
            </a:r>
            <a:r>
              <a:rPr lang="fr-FR" sz="2200" b="0" dirty="0" smtClean="0">
                <a:latin typeface="+mj-lt"/>
              </a:rPr>
              <a:t> pic</a:t>
            </a:r>
            <a:endParaRPr lang="fr-FR" sz="2200" b="0" dirty="0">
              <a:latin typeface="+mj-lt"/>
            </a:endParaRPr>
          </a:p>
        </p:txBody>
      </p:sp>
      <p:sp>
        <p:nvSpPr>
          <p:cNvPr id="111620" name="Content Placeholder 7"/>
          <p:cNvSpPr>
            <a:spLocks noGrp="1"/>
          </p:cNvSpPr>
          <p:nvPr/>
        </p:nvSpPr>
        <p:spPr bwMode="auto">
          <a:xfrm>
            <a:off x="4716463" y="1197862"/>
            <a:ext cx="3935412" cy="2282581"/>
          </a:xfrm>
          <a:prstGeom prst="rect">
            <a:avLst/>
          </a:prstGeom>
          <a:noFill/>
          <a:ln w="28575" cmpd="sng">
            <a:solidFill>
              <a:srgbClr val="80808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fr-FR" sz="2400" b="0" dirty="0">
                <a:solidFill>
                  <a:srgbClr val="2C7C9F"/>
                </a:solidFill>
                <a:latin typeface="+mj-lt"/>
              </a:rPr>
              <a:t>Durée &gt; 5 jours</a:t>
            </a:r>
          </a:p>
          <a:p>
            <a:pPr marL="342900" indent="-342900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  <a:defRPr/>
            </a:pPr>
            <a:r>
              <a:rPr lang="fr-FR" sz="2400" dirty="0">
                <a:latin typeface="+mj-lt"/>
              </a:rPr>
              <a:t>R</a:t>
            </a:r>
            <a:r>
              <a:rPr lang="fr-FR" sz="2400" b="0" dirty="0" smtClean="0">
                <a:latin typeface="+mj-lt"/>
              </a:rPr>
              <a:t>ésiduelle   </a:t>
            </a:r>
            <a:r>
              <a:rPr lang="fr-FR" sz="2400" b="0" dirty="0">
                <a:latin typeface="+mj-lt"/>
              </a:rPr>
              <a:t>après 48h puis deux fois/</a:t>
            </a:r>
            <a:r>
              <a:rPr lang="fr-FR" sz="2400" b="0" dirty="0" smtClean="0">
                <a:latin typeface="+mj-lt"/>
              </a:rPr>
              <a:t>semaine</a:t>
            </a:r>
          </a:p>
        </p:txBody>
      </p:sp>
      <p:sp>
        <p:nvSpPr>
          <p:cNvPr id="6" name="Rectangle 5"/>
          <p:cNvSpPr/>
          <p:nvPr/>
        </p:nvSpPr>
        <p:spPr>
          <a:xfrm>
            <a:off x="8149589" y="2414005"/>
            <a:ext cx="5022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88351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549275" y="166734"/>
            <a:ext cx="8042276" cy="682531"/>
          </a:xfr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4000" dirty="0">
                <a:latin typeface="Tahoma" charset="0"/>
                <a:ea typeface="ＭＳ Ｐゴシック" charset="0"/>
                <a:cs typeface="ＭＳ Ｐゴシック" charset="0"/>
              </a:rPr>
              <a:t>Objectifs de concentration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05780" y="1236662"/>
            <a:ext cx="8561841" cy="5319713"/>
          </a:xfrm>
        </p:spPr>
        <p:txBody>
          <a:bodyPr>
            <a:normAutofit/>
          </a:bodyPr>
          <a:lstStyle/>
          <a:p>
            <a:pPr>
              <a:buSzPct val="100000"/>
              <a:defRPr/>
            </a:pPr>
            <a:r>
              <a:rPr lang="fr-FR" dirty="0" smtClean="0">
                <a:solidFill>
                  <a:srgbClr val="2C7C9F"/>
                </a:solidFill>
                <a:latin typeface="+mj-lt"/>
              </a:rPr>
              <a:t>Si probabiliste </a:t>
            </a:r>
            <a:r>
              <a:rPr lang="fr-FR" dirty="0" smtClean="0">
                <a:latin typeface="+mj-lt"/>
              </a:rPr>
              <a:t>: pathogènes et</a:t>
            </a:r>
            <a:r>
              <a:rPr lang="fr-FR" i="1" dirty="0">
                <a:latin typeface="+mj-lt"/>
              </a:rPr>
              <a:t> </a:t>
            </a:r>
            <a:r>
              <a:rPr lang="fr-FR" dirty="0" smtClean="0">
                <a:latin typeface="+mj-lt"/>
              </a:rPr>
              <a:t>CMI inconnus</a:t>
            </a:r>
          </a:p>
          <a:p>
            <a:pPr marL="0" indent="0" algn="ctr">
              <a:lnSpc>
                <a:spcPct val="90000"/>
              </a:lnSpc>
              <a:spcAft>
                <a:spcPts val="1200"/>
              </a:spcAft>
              <a:buFontTx/>
              <a:buNone/>
              <a:defRPr/>
            </a:pPr>
            <a:endParaRPr lang="fr-FR" dirty="0" smtClean="0">
              <a:latin typeface="+mj-lt"/>
            </a:endParaRPr>
          </a:p>
          <a:p>
            <a:pPr marL="0" indent="0" algn="ctr">
              <a:lnSpc>
                <a:spcPct val="90000"/>
              </a:lnSpc>
              <a:spcAft>
                <a:spcPts val="1200"/>
              </a:spcAft>
              <a:buFontTx/>
              <a:buNone/>
              <a:defRPr/>
            </a:pPr>
            <a:endParaRPr lang="fr-FR" dirty="0" smtClean="0">
              <a:latin typeface="+mj-lt"/>
            </a:endParaRPr>
          </a:p>
          <a:p>
            <a:pPr marL="0" indent="0" algn="ctr">
              <a:lnSpc>
                <a:spcPct val="90000"/>
              </a:lnSpc>
              <a:spcAft>
                <a:spcPts val="1200"/>
              </a:spcAft>
              <a:buFontTx/>
              <a:buNone/>
              <a:defRPr/>
            </a:pPr>
            <a:endParaRPr lang="fr-FR" dirty="0" smtClean="0">
              <a:latin typeface="+mj-lt"/>
            </a:endParaRPr>
          </a:p>
          <a:p>
            <a:pPr>
              <a:defRPr/>
            </a:pPr>
            <a:r>
              <a:rPr lang="fr-FR" dirty="0" smtClean="0">
                <a:solidFill>
                  <a:srgbClr val="2C7C9F"/>
                </a:solidFill>
                <a:latin typeface="+mj-lt"/>
              </a:rPr>
              <a:t>Si CMI connue </a:t>
            </a:r>
            <a:r>
              <a:rPr lang="fr-FR" dirty="0" smtClean="0">
                <a:solidFill>
                  <a:schemeClr val="tx1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dirty="0">
                <a:solidFill>
                  <a:schemeClr val="tx1"/>
                </a:solidFill>
                <a:latin typeface="+mj-lt"/>
                <a:sym typeface="Wingdings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objectif : Pic </a:t>
            </a:r>
            <a:r>
              <a:rPr lang="fr-FR" sz="2800" dirty="0" smtClean="0">
                <a:solidFill>
                  <a:schemeClr val="tx1"/>
                </a:solidFill>
                <a:latin typeface="+mj-lt"/>
              </a:rPr>
              <a:t>≥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8-10 x CMI</a:t>
            </a:r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018905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756745"/>
              </p:ext>
            </p:extLst>
          </p:nvPr>
        </p:nvGraphicFramePr>
        <p:xfrm>
          <a:off x="1255713" y="2173747"/>
          <a:ext cx="6759106" cy="1260475"/>
        </p:xfrm>
        <a:graphic>
          <a:graphicData uri="http://schemas.openxmlformats.org/drawingml/2006/table">
            <a:tbl>
              <a:tblPr/>
              <a:tblGrid>
                <a:gridCol w="2444950"/>
                <a:gridCol w="1661860"/>
                <a:gridCol w="2652296"/>
              </a:tblGrid>
              <a:tr h="3963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35" marB="4573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Pic (mg/L)</a:t>
                      </a:r>
                    </a:p>
                  </a:txBody>
                  <a:tcPr marL="91443" marR="91443" marT="45735" marB="4573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Résiduelle (mg/L)</a:t>
                      </a:r>
                    </a:p>
                  </a:txBody>
                  <a:tcPr marL="91443" marR="91443" marT="45735" marB="4573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74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Genta</a:t>
                      </a:r>
                      <a:r>
                        <a:rPr kumimoji="0" 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, </a:t>
                      </a:r>
                      <a:r>
                        <a:rPr kumimoji="0" lang="fr-F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Tobra</a:t>
                      </a:r>
                      <a:r>
                        <a:rPr kumimoji="0" 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, </a:t>
                      </a:r>
                      <a:r>
                        <a:rPr kumimoji="0" lang="fr-F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Netil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35" marB="4573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30-40</a:t>
                      </a:r>
                    </a:p>
                  </a:txBody>
                  <a:tcPr marL="91443" marR="91443" marT="45735" marB="4573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&lt; 0.5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35" marB="4573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8F3"/>
                    </a:solidFill>
                  </a:tcPr>
                </a:tc>
              </a:tr>
              <a:tr h="3963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Amikacine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35" marB="45735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60-80</a:t>
                      </a:r>
                    </a:p>
                  </a:txBody>
                  <a:tcPr marL="91443" marR="91443" marT="45735" marB="4573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&lt; 2.5</a:t>
                      </a:r>
                      <a:endParaRPr kumimoji="0" lang="fr-F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35" marB="45735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E8F3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579943" y="6344722"/>
            <a:ext cx="4564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CMI: Concentration minimale inhibitrice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810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711200"/>
          </a:xfrm>
          <a:noFill/>
          <a:ln w="2857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1" hangingPunct="1"/>
            <a:r>
              <a:rPr lang="fr-FR" sz="3600" dirty="0">
                <a:latin typeface="Tahoma" charset="0"/>
                <a:ea typeface="ＭＳ Ｐゴシック" charset="0"/>
                <a:cs typeface="ＭＳ Ｐゴシック" charset="0"/>
              </a:rPr>
              <a:t>Posologie et insuffisance rénale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77200" cy="3352800"/>
          </a:xfrm>
        </p:spPr>
        <p:txBody>
          <a:bodyPr>
            <a:noAutofit/>
          </a:bodyPr>
          <a:lstStyle/>
          <a:p>
            <a:pPr marL="185738" indent="-185738" eaLnBrk="1" hangingPunct="1">
              <a:lnSpc>
                <a:spcPct val="80000"/>
              </a:lnSpc>
              <a:defRPr/>
            </a:pPr>
            <a:r>
              <a:rPr lang="fr-FR" dirty="0" smtClean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</a:rPr>
              <a:t>Les </a:t>
            </a:r>
            <a:r>
              <a:rPr lang="fr-FR" dirty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</a:rPr>
              <a:t>objectifs Pk/Pd restent les m</a:t>
            </a:r>
            <a:r>
              <a:rPr lang="fr-FR" altLang="ja-JP" dirty="0">
                <a:solidFill>
                  <a:srgbClr val="2C7C9F"/>
                </a:solidFill>
                <a:latin typeface="+mj-lt"/>
                <a:ea typeface="ＭＳ Ｐゴシック" charset="0"/>
                <a:cs typeface="ＭＳ Ｐゴシック" charset="0"/>
              </a:rPr>
              <a:t>êmes</a:t>
            </a:r>
          </a:p>
          <a:p>
            <a:pPr marL="584200" lvl="1" indent="0" eaLnBrk="1" hangingPunct="1">
              <a:buFont typeface="Wingdings" charset="0"/>
              <a:buNone/>
              <a:defRPr/>
            </a:pPr>
            <a:r>
              <a:rPr lang="fr-FR" sz="2400" b="1" i="1" dirty="0">
                <a:solidFill>
                  <a:srgbClr val="2C7C9F"/>
                </a:solidFill>
                <a:latin typeface="+mj-lt"/>
                <a:ea typeface="ＭＳ Ｐゴシック" charset="0"/>
              </a:rPr>
              <a:t>La </a:t>
            </a:r>
            <a:r>
              <a:rPr lang="fr-FR" sz="2400" b="1" i="1" dirty="0" smtClean="0">
                <a:solidFill>
                  <a:srgbClr val="2C7C9F"/>
                </a:solidFill>
                <a:latin typeface="+mj-lt"/>
                <a:ea typeface="ＭＳ Ｐゴシック" charset="0"/>
              </a:rPr>
              <a:t>dose unitaire est </a:t>
            </a:r>
            <a:r>
              <a:rPr lang="fr-FR" sz="2400" b="1" i="1" dirty="0">
                <a:solidFill>
                  <a:srgbClr val="2C7C9F"/>
                </a:solidFill>
                <a:latin typeface="+mj-lt"/>
                <a:ea typeface="ＭＳ Ｐゴシック" charset="0"/>
              </a:rPr>
              <a:t>identique à </a:t>
            </a:r>
            <a:r>
              <a:rPr lang="fr-FR" sz="2400" b="1" i="1" dirty="0" smtClean="0">
                <a:solidFill>
                  <a:srgbClr val="2C7C9F"/>
                </a:solidFill>
                <a:latin typeface="+mj-lt"/>
                <a:ea typeface="ＭＳ Ｐゴシック" charset="0"/>
              </a:rPr>
              <a:t>celle du </a:t>
            </a:r>
            <a:r>
              <a:rPr lang="fr-FR" sz="2400" b="1" i="1" dirty="0">
                <a:solidFill>
                  <a:srgbClr val="2C7C9F"/>
                </a:solidFill>
                <a:latin typeface="+mj-lt"/>
                <a:ea typeface="ＭＳ Ｐゴシック" charset="0"/>
              </a:rPr>
              <a:t>sujet avec une fonction rénale normale, quel que soit </a:t>
            </a:r>
            <a:r>
              <a:rPr lang="fr-FR" sz="2400" b="1" i="1" dirty="0" smtClean="0">
                <a:solidFill>
                  <a:srgbClr val="2C7C9F"/>
                </a:solidFill>
                <a:latin typeface="+mj-lt"/>
                <a:ea typeface="ＭＳ Ｐゴシック" charset="0"/>
              </a:rPr>
              <a:t>le degré </a:t>
            </a:r>
            <a:r>
              <a:rPr lang="fr-FR" sz="2400" b="1" i="1" dirty="0">
                <a:solidFill>
                  <a:srgbClr val="2C7C9F"/>
                </a:solidFill>
                <a:latin typeface="+mj-lt"/>
                <a:ea typeface="ＭＳ Ｐゴシック" charset="0"/>
              </a:rPr>
              <a:t>d’</a:t>
            </a:r>
            <a:r>
              <a:rPr lang="fr-FR" altLang="ja-JP" sz="2400" b="1" i="1" dirty="0">
                <a:solidFill>
                  <a:srgbClr val="2C7C9F"/>
                </a:solidFill>
                <a:latin typeface="+mj-lt"/>
                <a:ea typeface="ＭＳ Ｐゴシック" charset="0"/>
              </a:rPr>
              <a:t>insuffisance rénale</a:t>
            </a:r>
          </a:p>
          <a:p>
            <a:pPr marL="185738" indent="-185738" eaLnBrk="1" hangingPunct="1">
              <a:defRPr/>
            </a:pP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 Si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plusieurs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injections:</a:t>
            </a:r>
          </a:p>
          <a:p>
            <a:pPr marL="679450" lvl="1" indent="-342900">
              <a:buFont typeface="Courier New"/>
              <a:buChar char="o"/>
              <a:defRPr/>
            </a:pP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dosages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de résiduelle pour ajuster les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intervalles entre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les 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injections</a:t>
            </a:r>
          </a:p>
          <a:p>
            <a:pPr marL="679450" lvl="1" indent="-342900">
              <a:buFont typeface="Courier New"/>
              <a:buChar char="o"/>
              <a:defRPr/>
            </a:pP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Surveillance </a:t>
            </a:r>
            <a:r>
              <a:rPr lang="fr-FR" dirty="0">
                <a:latin typeface="+mj-lt"/>
                <a:ea typeface="ＭＳ Ｐゴシック" charset="0"/>
                <a:cs typeface="ＭＳ Ｐゴシック" charset="0"/>
              </a:rPr>
              <a:t>fonctions auditives ++</a:t>
            </a:r>
            <a:r>
              <a:rPr lang="fr-FR" dirty="0" smtClean="0">
                <a:latin typeface="+mj-lt"/>
                <a:ea typeface="ＭＳ Ｐゴシック" charset="0"/>
                <a:cs typeface="ＭＳ Ｐゴシック" charset="0"/>
              </a:rPr>
              <a:t>+ (Audiogramme)</a:t>
            </a:r>
            <a:endParaRPr lang="fr-FR" dirty="0">
              <a:latin typeface="+mj-lt"/>
              <a:ea typeface="ＭＳ Ｐゴシック" charset="0"/>
              <a:cs typeface="ＭＳ Ｐゴシック" charset="0"/>
            </a:endParaRPr>
          </a:p>
          <a:p>
            <a:pPr marL="869950" lvl="1" eaLnBrk="1" hangingPunct="1">
              <a:lnSpc>
                <a:spcPct val="90000"/>
              </a:lnSpc>
              <a:defRPr/>
            </a:pPr>
            <a:endParaRPr lang="fr-FR" sz="2400" dirty="0">
              <a:latin typeface="+mj-lt"/>
              <a:ea typeface="ＭＳ Ｐゴシック" charset="0"/>
            </a:endParaRPr>
          </a:p>
          <a:p>
            <a:pPr marL="185738" indent="-185738" eaLnBrk="1" hangingPunct="1">
              <a:lnSpc>
                <a:spcPct val="90000"/>
              </a:lnSpc>
              <a:defRPr/>
            </a:pPr>
            <a:endParaRPr lang="fr-FR" dirty="0"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1066800" y="1852548"/>
            <a:ext cx="7315200" cy="1206500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fr-FR" b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78510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2450</TotalTime>
  <Words>1114</Words>
  <Application>Microsoft Macintosh PowerPoint</Application>
  <PresentationFormat>Présentation à l'écran (4:3)</PresentationFormat>
  <Paragraphs>189</Paragraphs>
  <Slides>24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Brise</vt:lpstr>
      <vt:lpstr>Présentation PowerPoint</vt:lpstr>
      <vt:lpstr>Avertissement</vt:lpstr>
      <vt:lpstr>Plan</vt:lpstr>
      <vt:lpstr>Indications limitées</vt:lpstr>
      <vt:lpstr>Principes généraux</vt:lpstr>
      <vt:lpstr>Mode d’administration</vt:lpstr>
      <vt:lpstr>Quand doser les aminosides ?</vt:lpstr>
      <vt:lpstr>Objectifs de concentration</vt:lpstr>
      <vt:lpstr>Posologie et insuffisance rénale</vt:lpstr>
      <vt:lpstr>Posologie et insuffisance rénale</vt:lpstr>
      <vt:lpstr>Autres adaptations posologiques</vt:lpstr>
      <vt:lpstr>Particularités pédiatriques</vt:lpstr>
      <vt:lpstr>Particularités pédiatriques</vt:lpstr>
      <vt:lpstr>Argumentaire</vt:lpstr>
      <vt:lpstr>Pharmacocinétique</vt:lpstr>
      <vt:lpstr>Pharmacodynamie</vt:lpstr>
      <vt:lpstr>Break-points (EUCAST) (Concentrations critiques) - Avril 2010</vt:lpstr>
      <vt:lpstr>Pharmacodynamie </vt:lpstr>
      <vt:lpstr>Pharmacodynamie </vt:lpstr>
      <vt:lpstr>Pharmacocinétique/Pharmacodynamie</vt:lpstr>
      <vt:lpstr>Dose unique journalière</vt:lpstr>
      <vt:lpstr>Facteurs de risque de toxicité</vt:lpstr>
      <vt:lpstr>Toxicité</vt:lpstr>
      <vt:lpstr>Commentaires du groupe, réunion du 27/06/2013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Benoit Guery</cp:lastModifiedBy>
  <cp:revision>84</cp:revision>
  <cp:lastPrinted>2013-05-07T09:48:36Z</cp:lastPrinted>
  <dcterms:created xsi:type="dcterms:W3CDTF">2013-04-22T14:21:17Z</dcterms:created>
  <dcterms:modified xsi:type="dcterms:W3CDTF">2013-09-24T18:52:18Z</dcterms:modified>
</cp:coreProperties>
</file>