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295" r:id="rId4"/>
    <p:sldId id="296" r:id="rId5"/>
    <p:sldId id="297" r:id="rId6"/>
    <p:sldId id="298" r:id="rId7"/>
    <p:sldId id="300" r:id="rId8"/>
    <p:sldId id="257" r:id="rId9"/>
    <p:sldId id="301" r:id="rId10"/>
    <p:sldId id="288" r:id="rId11"/>
    <p:sldId id="291" r:id="rId12"/>
    <p:sldId id="290" r:id="rId13"/>
    <p:sldId id="292" r:id="rId14"/>
    <p:sldId id="293" r:id="rId15"/>
    <p:sldId id="259"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94746" autoAdjust="0"/>
  </p:normalViewPr>
  <p:slideViewPr>
    <p:cSldViewPr snapToGrid="0" snapToObjects="1">
      <p:cViewPr varScale="1">
        <p:scale>
          <a:sx n="70" d="100"/>
          <a:sy n="70" d="100"/>
        </p:scale>
        <p:origin x="-552" y="-112"/>
      </p:cViewPr>
      <p:guideLst>
        <p:guide orient="horz" pos="2160"/>
        <p:guide pos="2880"/>
      </p:guideLst>
    </p:cSldViewPr>
  </p:slideViewPr>
  <p:outlineViewPr>
    <p:cViewPr>
      <p:scale>
        <a:sx n="33" d="100"/>
        <a:sy n="33" d="100"/>
      </p:scale>
      <p:origin x="0" y="9792"/>
    </p:cViewPr>
  </p:outlineViewPr>
  <p:notesTextViewPr>
    <p:cViewPr>
      <p:scale>
        <a:sx n="100" d="100"/>
        <a:sy n="100" d="100"/>
      </p:scale>
      <p:origin x="0" y="0"/>
    </p:cViewPr>
  </p:notesTextViewPr>
  <p:sorterViewPr>
    <p:cViewPr>
      <p:scale>
        <a:sx n="102" d="100"/>
        <a:sy n="102" d="100"/>
      </p:scale>
      <p:origin x="0" y="1536"/>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fr-FR" smtClean="0"/>
              <a:t>Cliquez et modifiez le titre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27/06/13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fr-FR" smtClean="0"/>
              <a:t>Cliquez et modifiez le titre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pPr/>
              <a:t>27/06/13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27/06/13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fr-FR" smtClean="0"/>
              <a:t>Cliquez et modifiez le titre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27/06/13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27/06/13</a:t>
            </a:fld>
            <a:endParaRPr lang="en-US"/>
          </a:p>
        </p:txBody>
      </p:sp>
      <p:sp>
        <p:nvSpPr>
          <p:cNvPr id="5" name="Footer Placeholder 4"/>
          <p:cNvSpPr>
            <a:spLocks noGrp="1"/>
          </p:cNvSpPr>
          <p:nvPr>
            <p:ph type="ftr" sz="quarter" idx="11"/>
          </p:nvPr>
        </p:nvSpPr>
        <p:spPr/>
        <p:txBody>
          <a:bodyPr/>
          <a:lstStyle/>
          <a:p>
            <a:r>
              <a:rPr lang="en-US" dirty="0" err="1" smtClean="0"/>
              <a:t>Synthèse</a:t>
            </a:r>
            <a:r>
              <a:rPr lang="en-US" dirty="0" smtClean="0"/>
              <a:t> </a:t>
            </a:r>
            <a:r>
              <a:rPr lang="en-US" dirty="0" err="1" smtClean="0"/>
              <a:t>réalisée</a:t>
            </a:r>
            <a:r>
              <a:rPr lang="en-US" dirty="0" smtClean="0"/>
              <a:t> par la  SPILF</a:t>
            </a:r>
          </a:p>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fr-FR" smtClean="0"/>
              <a:t>Cliquez et modifiez le titre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27/06/13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fr-FR" smtClean="0"/>
              <a:t>Cliquez et modifiez le titre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01F9CA3-105E-4857-9057-6DB6197DA786}" type="datetimeFigureOut">
              <a:rPr lang="en-US" smtClean="0"/>
              <a:pPr/>
              <a:t>27/06/13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fr-FR" smtClean="0"/>
              <a:t>Cliquez et modifiez le titre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27/06/13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27/06/13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27/06/13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27/06/13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fr-FR" smtClean="0"/>
              <a:t>Cliquez et modifiez le titre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pPr/>
              <a:t>27/06/13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fr-FR" smtClean="0"/>
              <a:t>Cliquez et modifiez le titre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27/06/13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dirty="0" err="1" smtClean="0"/>
              <a:t>Synthèse</a:t>
            </a:r>
            <a:r>
              <a:rPr lang="en-US" dirty="0" smtClean="0"/>
              <a:t> </a:t>
            </a:r>
            <a:r>
              <a:rPr lang="en-US" dirty="0" err="1" smtClean="0"/>
              <a:t>réalisée</a:t>
            </a:r>
            <a:r>
              <a:rPr lang="en-US" dirty="0" smtClean="0"/>
              <a:t> par la  SPILF</a:t>
            </a: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pic>
        <p:nvPicPr>
          <p:cNvPr id="7" name="Image 6"/>
          <p:cNvPicPr>
            <a:picLocks noChangeAspect="1"/>
          </p:cNvPicPr>
          <p:nvPr userDrawn="1"/>
        </p:nvPicPr>
        <p:blipFill>
          <a:blip r:embed="rId14"/>
          <a:stretch>
            <a:fillRect/>
          </a:stretch>
        </p:blipFill>
        <p:spPr>
          <a:xfrm>
            <a:off x="7897906" y="0"/>
            <a:ext cx="1123235" cy="104110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ile:///localhost/Volumes/NO%20NAME/legionellose%20synth%C3%A8se%20SPILF.pptx%2312.%20Rifampicin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22921" y="1197425"/>
            <a:ext cx="6498158" cy="1724867"/>
          </a:xfrm>
        </p:spPr>
        <p:txBody>
          <a:bodyPr>
            <a:noAutofit/>
          </a:bodyPr>
          <a:lstStyle/>
          <a:p>
            <a:r>
              <a:rPr lang="fr-FR" sz="2800" dirty="0" smtClean="0"/>
              <a:t>Traitement antibiotique de la légionellose chez l’adulte</a:t>
            </a:r>
            <a:br>
              <a:rPr lang="fr-FR" sz="2800" dirty="0" smtClean="0"/>
            </a:br>
            <a:r>
              <a:rPr lang="fr-FR" sz="2800" dirty="0" smtClean="0"/>
              <a:t>Actualisation</a:t>
            </a:r>
            <a:endParaRPr lang="fr-FR" sz="2800" dirty="0"/>
          </a:p>
        </p:txBody>
      </p:sp>
      <p:sp>
        <p:nvSpPr>
          <p:cNvPr id="3" name="Sous-titre 2"/>
          <p:cNvSpPr>
            <a:spLocks noGrp="1"/>
          </p:cNvSpPr>
          <p:nvPr>
            <p:ph type="subTitle" idx="1"/>
          </p:nvPr>
        </p:nvSpPr>
        <p:spPr>
          <a:xfrm>
            <a:off x="1322921" y="2972438"/>
            <a:ext cx="6498159" cy="1508845"/>
          </a:xfrm>
        </p:spPr>
        <p:txBody>
          <a:bodyPr>
            <a:normAutofit lnSpcReduction="10000"/>
          </a:bodyPr>
          <a:lstStyle/>
          <a:p>
            <a:r>
              <a:rPr lang="fr-FR" dirty="0" smtClean="0"/>
              <a:t>Diapositives réalisées par le comité des référentiels de la </a:t>
            </a:r>
            <a:r>
              <a:rPr lang="fr-FR" dirty="0" smtClean="0"/>
              <a:t>SPILF à partir de l’actualisation de la mise au point AFSSAPS du 03 Juin 2011 actualisé en Juillet 2012</a:t>
            </a:r>
            <a:endParaRPr lang="fr-FR" dirty="0" smtClean="0"/>
          </a:p>
          <a:p>
            <a:endParaRPr lang="fr-FR" dirty="0" smtClean="0"/>
          </a:p>
          <a:p>
            <a:r>
              <a:rPr lang="fr-FR" dirty="0" smtClean="0"/>
              <a:t>27 </a:t>
            </a:r>
            <a:r>
              <a:rPr lang="fr-FR" dirty="0" smtClean="0"/>
              <a:t>juin 2013</a:t>
            </a:r>
          </a:p>
        </p:txBody>
      </p:sp>
      <p:sp>
        <p:nvSpPr>
          <p:cNvPr id="4" name="ZoneTexte 3"/>
          <p:cNvSpPr txBox="1"/>
          <p:nvPr/>
        </p:nvSpPr>
        <p:spPr>
          <a:xfrm>
            <a:off x="105799" y="6490158"/>
            <a:ext cx="4741102" cy="307777"/>
          </a:xfrm>
          <a:prstGeom prst="rect">
            <a:avLst/>
          </a:prstGeom>
          <a:noFill/>
        </p:spPr>
        <p:txBody>
          <a:bodyPr wrap="none" rtlCol="0">
            <a:spAutoFit/>
          </a:bodyPr>
          <a:lstStyle/>
          <a:p>
            <a:r>
              <a:rPr lang="fr-FR" sz="1400" dirty="0" smtClean="0"/>
              <a:t>Synthèse réalisée par la SPILF validé le: 27 juin 2013</a:t>
            </a:r>
            <a:endParaRPr lang="fr-FR" sz="1400" dirty="0"/>
          </a:p>
        </p:txBody>
      </p:sp>
    </p:spTree>
    <p:extLst>
      <p:ext uri="{BB962C8B-B14F-4D97-AF65-F5344CB8AC3E}">
        <p14:creationId xmlns:p14="http://schemas.microsoft.com/office/powerpoint/2010/main" val="18743295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8213" y="1318787"/>
            <a:ext cx="8042276" cy="4343400"/>
          </a:xfrm>
        </p:spPr>
        <p:txBody>
          <a:bodyPr>
            <a:noAutofit/>
          </a:bodyPr>
          <a:lstStyle/>
          <a:p>
            <a:r>
              <a:rPr lang="fr-FR" sz="1800" dirty="0" smtClean="0"/>
              <a:t>Les légionnelles sont des bactéries à développement intracellulaire et sont naturellement résistantes aux béta-lactamines.</a:t>
            </a:r>
          </a:p>
          <a:p>
            <a:r>
              <a:rPr lang="fr-FR" sz="1800" dirty="0" smtClean="0"/>
              <a:t>Les antibiotiques utiles sont les macrolides, les fluoroquinolones, et la rifampicine en raison de </a:t>
            </a:r>
            <a:r>
              <a:rPr lang="fr-FR" sz="1800" dirty="0" smtClean="0"/>
              <a:t>leur </a:t>
            </a:r>
            <a:r>
              <a:rPr lang="fr-FR" sz="1800" dirty="0" smtClean="0"/>
              <a:t>diffusion intra cellulaire et de concentrations parenchymateuses pulmonaires largement supérieures aux CMI</a:t>
            </a:r>
            <a:r>
              <a:rPr lang="fr-FR" sz="1100" dirty="0" smtClean="0"/>
              <a:t>90  </a:t>
            </a:r>
            <a:r>
              <a:rPr lang="fr-FR" sz="1800" dirty="0" smtClean="0"/>
              <a:t>des souches de</a:t>
            </a:r>
            <a:r>
              <a:rPr lang="fr-FR" sz="1800" i="1" dirty="0" smtClean="0"/>
              <a:t> L</a:t>
            </a:r>
            <a:r>
              <a:rPr lang="fr-FR" sz="1800" i="1" dirty="0" smtClean="0"/>
              <a:t>. </a:t>
            </a:r>
            <a:r>
              <a:rPr lang="fr-FR" sz="1800" i="1" dirty="0" err="1" smtClean="0"/>
              <a:t>pneumophila</a:t>
            </a:r>
            <a:r>
              <a:rPr lang="fr-FR" sz="1800" i="1" dirty="0" smtClean="0"/>
              <a:t> </a:t>
            </a:r>
            <a:r>
              <a:rPr lang="fr-FR" sz="1800" dirty="0" smtClean="0"/>
              <a:t>(</a:t>
            </a:r>
            <a:r>
              <a:rPr lang="fr-FR" sz="1800" dirty="0" err="1" smtClean="0"/>
              <a:t>Lp</a:t>
            </a:r>
            <a:r>
              <a:rPr lang="fr-FR" sz="1800" dirty="0" smtClean="0"/>
              <a:t>). </a:t>
            </a:r>
            <a:r>
              <a:rPr lang="fr-FR" sz="1800" dirty="0"/>
              <a:t>Les quinolones, la rifampicine et l’</a:t>
            </a:r>
            <a:r>
              <a:rPr lang="fr-FR" sz="1800" dirty="0" err="1"/>
              <a:t>azithromycine</a:t>
            </a:r>
            <a:r>
              <a:rPr lang="fr-FR" sz="1800" dirty="0"/>
              <a:t> exercent un effet post antibiotique supérieur aux autres antibiotiques sur les souches de </a:t>
            </a:r>
            <a:r>
              <a:rPr lang="fr-FR" sz="1800" dirty="0" err="1"/>
              <a:t>Lp</a:t>
            </a:r>
            <a:r>
              <a:rPr lang="fr-FR" sz="1800" dirty="0"/>
              <a:t> sensibles à </a:t>
            </a:r>
            <a:r>
              <a:rPr lang="fr-FR" sz="1800" dirty="0" smtClean="0"/>
              <a:t>l’érythromycine</a:t>
            </a:r>
            <a:endParaRPr lang="fr-FR" sz="1800" dirty="0" smtClean="0"/>
          </a:p>
          <a:p>
            <a:r>
              <a:rPr lang="fr-FR" sz="1800" dirty="0" smtClean="0"/>
              <a:t>Les antibiotiques seront </a:t>
            </a:r>
            <a:r>
              <a:rPr lang="fr-FR" sz="1800" dirty="0" smtClean="0"/>
              <a:t>utilisés en monothérapie (sauf rifampicine), ou en association </a:t>
            </a:r>
            <a:r>
              <a:rPr lang="fr-FR" sz="1800" dirty="0" smtClean="0"/>
              <a:t>dans les formes graves</a:t>
            </a:r>
            <a:endParaRPr lang="fr-FR" sz="1800" dirty="0" smtClean="0"/>
          </a:p>
          <a:p>
            <a:r>
              <a:rPr lang="fr-FR" sz="1800" dirty="0" smtClean="0"/>
              <a:t>Les macrolides constituent le choix préférentiel en cas de légionellose non grave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9275" y="1978181"/>
            <a:ext cx="8042276" cy="3965420"/>
          </a:xfrm>
        </p:spPr>
        <p:txBody>
          <a:bodyPr>
            <a:normAutofit/>
          </a:bodyPr>
          <a:lstStyle/>
          <a:p>
            <a:r>
              <a:rPr lang="fr-FR" sz="1800" dirty="0"/>
              <a:t>Les fluoroquinolones </a:t>
            </a:r>
            <a:r>
              <a:rPr lang="fr-FR" sz="1800" dirty="0" smtClean="0"/>
              <a:t>doivent </a:t>
            </a:r>
            <a:r>
              <a:rPr lang="fr-FR" sz="1800" dirty="0"/>
              <a:t>être réservées aux formes </a:t>
            </a:r>
            <a:r>
              <a:rPr lang="fr-FR" sz="1800" dirty="0" smtClean="0"/>
              <a:t>graves</a:t>
            </a:r>
            <a:r>
              <a:rPr lang="fr-FR" sz="1800" dirty="0"/>
              <a:t> </a:t>
            </a:r>
            <a:r>
              <a:rPr lang="fr-FR" sz="1800" dirty="0" smtClean="0"/>
              <a:t>en </a:t>
            </a:r>
            <a:r>
              <a:rPr lang="fr-FR" sz="1800" dirty="0"/>
              <a:t>raison de leur impact sur la </a:t>
            </a:r>
            <a:r>
              <a:rPr lang="fr-FR" sz="1800" dirty="0" smtClean="0"/>
              <a:t>résistance </a:t>
            </a:r>
            <a:r>
              <a:rPr lang="fr-FR" sz="1800" dirty="0"/>
              <a:t>des entérobactéries à cette classe et </a:t>
            </a:r>
            <a:r>
              <a:rPr lang="fr-FR" sz="1800" dirty="0" smtClean="0"/>
              <a:t>sur la sélection </a:t>
            </a:r>
            <a:r>
              <a:rPr lang="fr-FR" sz="1800" dirty="0"/>
              <a:t>de souches sécrétrices de béta-lactamases à spectre étendu</a:t>
            </a:r>
          </a:p>
          <a:p>
            <a:r>
              <a:rPr lang="fr-FR" sz="1800" dirty="0"/>
              <a:t>La preuve de la supériorité d’une association par rapport à une monothérapie n’est pas démontrée</a:t>
            </a:r>
          </a:p>
          <a:p>
            <a:r>
              <a:rPr lang="fr-FR" sz="1800" dirty="0" smtClean="0"/>
              <a:t>En </a:t>
            </a:r>
            <a:r>
              <a:rPr lang="fr-FR" sz="1800" dirty="0"/>
              <a:t>cas d’association antibiotiques, il est préférable de combiner fluoroquinolones et macrolides. </a:t>
            </a:r>
            <a:endParaRPr lang="fr-FR" sz="1800" dirty="0" smtClean="0"/>
          </a:p>
          <a:p>
            <a:r>
              <a:rPr lang="fr-FR" sz="1800" dirty="0" smtClean="0"/>
              <a:t>La </a:t>
            </a:r>
            <a:r>
              <a:rPr lang="fr-FR" sz="1800" dirty="0"/>
              <a:t>rifampicine </a:t>
            </a:r>
            <a:r>
              <a:rPr lang="fr-FR" sz="1800" dirty="0" smtClean="0"/>
              <a:t>ne doit </a:t>
            </a:r>
            <a:r>
              <a:rPr lang="fr-FR" sz="1800" dirty="0" smtClean="0"/>
              <a:t>être qu’une </a:t>
            </a:r>
            <a:r>
              <a:rPr lang="fr-FR" sz="1800" dirty="0" smtClean="0"/>
              <a:t>alternative en raison de ses </a:t>
            </a:r>
            <a:r>
              <a:rPr lang="fr-FR" sz="1800" dirty="0"/>
              <a:t>interactions </a:t>
            </a:r>
            <a:r>
              <a:rPr lang="fr-FR" sz="1800" dirty="0" smtClean="0"/>
              <a:t>médicamenteuses</a:t>
            </a:r>
            <a:r>
              <a:rPr lang="fr-FR" sz="1800" dirty="0"/>
              <a:t> </a:t>
            </a:r>
            <a:r>
              <a:rPr lang="fr-FR" sz="1800" dirty="0" smtClean="0"/>
              <a:t>(</a:t>
            </a:r>
            <a:r>
              <a:rPr lang="fr-FR" sz="1800" dirty="0" smtClean="0"/>
              <a:t>patients </a:t>
            </a:r>
            <a:r>
              <a:rPr lang="fr-FR" sz="1800" dirty="0"/>
              <a:t>greffés ou </a:t>
            </a:r>
            <a:r>
              <a:rPr lang="fr-FR" sz="1800" dirty="0" err="1" smtClean="0"/>
              <a:t>polymédicamentés</a:t>
            </a:r>
            <a:r>
              <a:rPr lang="fr-FR" sz="1800" dirty="0" smtClean="0"/>
              <a:t>…..)</a:t>
            </a:r>
          </a:p>
          <a:p>
            <a:pPr marL="0" indent="0">
              <a:buNone/>
            </a:pPr>
            <a:endParaRPr lang="fr-FR" sz="1800" dirty="0"/>
          </a:p>
        </p:txBody>
      </p:sp>
    </p:spTree>
    <p:extLst>
      <p:ext uri="{BB962C8B-B14F-4D97-AF65-F5344CB8AC3E}">
        <p14:creationId xmlns:p14="http://schemas.microsoft.com/office/powerpoint/2010/main" val="22307616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759405"/>
          </a:xfrm>
        </p:spPr>
        <p:txBody>
          <a:bodyPr/>
          <a:lstStyle/>
          <a:p>
            <a:r>
              <a:rPr lang="fr-FR" sz="2400" dirty="0" smtClean="0"/>
              <a:t>Macrolides</a:t>
            </a:r>
            <a:endParaRPr lang="fr-FR" sz="2400" dirty="0"/>
          </a:p>
        </p:txBody>
      </p:sp>
      <p:sp>
        <p:nvSpPr>
          <p:cNvPr id="3" name="Espace réservé du contenu 2"/>
          <p:cNvSpPr>
            <a:spLocks noGrp="1"/>
          </p:cNvSpPr>
          <p:nvPr>
            <p:ph idx="1"/>
          </p:nvPr>
        </p:nvSpPr>
        <p:spPr>
          <a:xfrm>
            <a:off x="549275" y="1098990"/>
            <a:ext cx="8042276" cy="4844611"/>
          </a:xfrm>
        </p:spPr>
        <p:txBody>
          <a:bodyPr>
            <a:normAutofit fontScale="92500"/>
          </a:bodyPr>
          <a:lstStyle/>
          <a:p>
            <a:r>
              <a:rPr lang="fr-FR" sz="1800" dirty="0" smtClean="0"/>
              <a:t>L’</a:t>
            </a:r>
            <a:r>
              <a:rPr lang="fr-FR" sz="1800" dirty="0" err="1" smtClean="0"/>
              <a:t>azithromycine</a:t>
            </a:r>
            <a:r>
              <a:rPr lang="fr-FR" sz="1800" dirty="0" smtClean="0"/>
              <a:t> est la molécule de cette famille la plus active in vitro et sur modèles animaux. Elle ne dispose pas d’AMM en France dans les pneumonies mais des données cliniques probantes sont disponibles dans la légionellose. La </a:t>
            </a:r>
            <a:r>
              <a:rPr lang="fr-FR" sz="1800" dirty="0"/>
              <a:t>f</a:t>
            </a:r>
            <a:r>
              <a:rPr lang="fr-FR" sz="1800" dirty="0" smtClean="0"/>
              <a:t>orme injectable n’est pas disponible en France.</a:t>
            </a:r>
          </a:p>
          <a:p>
            <a:r>
              <a:rPr lang="fr-FR" sz="1800" dirty="0" smtClean="0"/>
              <a:t>La </a:t>
            </a:r>
            <a:r>
              <a:rPr lang="fr-FR" sz="1800" dirty="0" err="1" smtClean="0"/>
              <a:t>clarithromycine</a:t>
            </a:r>
            <a:r>
              <a:rPr lang="fr-FR" sz="1800" dirty="0" smtClean="0"/>
              <a:t>, </a:t>
            </a:r>
            <a:r>
              <a:rPr lang="fr-FR" sz="1800" dirty="0" err="1" smtClean="0"/>
              <a:t>roxithromycine</a:t>
            </a:r>
            <a:r>
              <a:rPr lang="fr-FR" sz="1800" dirty="0" smtClean="0"/>
              <a:t> et </a:t>
            </a:r>
            <a:r>
              <a:rPr lang="fr-FR" sz="1800" dirty="0" err="1" smtClean="0"/>
              <a:t>josamycine</a:t>
            </a:r>
            <a:r>
              <a:rPr lang="fr-FR" sz="1800" dirty="0" smtClean="0"/>
              <a:t> ont une activité in vitro supérieure à l’érythromycine. Les données cliniques sont insuffisantes pour recommander l’utilisation de la </a:t>
            </a:r>
            <a:r>
              <a:rPr lang="fr-FR" sz="1800" dirty="0" err="1" smtClean="0"/>
              <a:t>clarithromycine</a:t>
            </a:r>
            <a:r>
              <a:rPr lang="fr-FR" sz="1800" dirty="0" smtClean="0"/>
              <a:t> injectable au cours des légionelloses (pas d’AMM en France dans cette indication)</a:t>
            </a:r>
          </a:p>
          <a:p>
            <a:r>
              <a:rPr lang="fr-FR" sz="1800" dirty="0" smtClean="0"/>
              <a:t>La </a:t>
            </a:r>
            <a:r>
              <a:rPr lang="fr-FR" sz="1800" dirty="0" err="1" smtClean="0"/>
              <a:t>spiramycine</a:t>
            </a:r>
            <a:r>
              <a:rPr lang="fr-FR" sz="1800" dirty="0" smtClean="0"/>
              <a:t> présente moins d’interactions médicamenteuses que les autres macrolides (pas d’interaction avec la ciclosporine). Une forme injectable pour administration </a:t>
            </a:r>
            <a:r>
              <a:rPr lang="fr-FR" sz="1800" dirty="0"/>
              <a:t>I</a:t>
            </a:r>
            <a:r>
              <a:rPr lang="fr-FR" sz="1800" dirty="0" smtClean="0"/>
              <a:t>V est disponible. Le risque de troubles du rythme doit être pris en compte</a:t>
            </a:r>
          </a:p>
          <a:p>
            <a:r>
              <a:rPr lang="fr-FR" sz="1800" dirty="0" smtClean="0"/>
              <a:t>Les caractéristiques de l’érythromycine (rapport bénéfice-sécurité d’emploi) font de cette molécule de référence historique, une alternative de seconde ligne.</a:t>
            </a:r>
            <a:endParaRPr lang="fr-FR" sz="1800" dirty="0"/>
          </a:p>
        </p:txBody>
      </p:sp>
      <p:sp>
        <p:nvSpPr>
          <p:cNvPr id="4" name="Rectangle 3"/>
          <p:cNvSpPr/>
          <p:nvPr/>
        </p:nvSpPr>
        <p:spPr>
          <a:xfrm>
            <a:off x="298132" y="1468291"/>
            <a:ext cx="502286" cy="646331"/>
          </a:xfrm>
          <a:prstGeom prst="rect">
            <a:avLst/>
          </a:prstGeom>
          <a:noFill/>
        </p:spPr>
        <p:txBody>
          <a:bodyPr wrap="none" lIns="91440" tIns="45720" rIns="91440" bIns="45720">
            <a:spAutoFit/>
          </a:bodyPr>
          <a:lstStyle/>
          <a:p>
            <a:pPr algn="ct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t>
            </a:r>
            <a:endParaRPr lang="fr-FR"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6508488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32671"/>
          </a:xfrm>
        </p:spPr>
        <p:txBody>
          <a:bodyPr/>
          <a:lstStyle/>
          <a:p>
            <a:r>
              <a:rPr lang="fr-FR" sz="2400" dirty="0" smtClean="0"/>
              <a:t>Fluoroquinolones</a:t>
            </a:r>
            <a:endParaRPr lang="fr-FR" sz="2400" dirty="0"/>
          </a:p>
        </p:txBody>
      </p:sp>
      <p:sp>
        <p:nvSpPr>
          <p:cNvPr id="3" name="Espace réservé du contenu 2"/>
          <p:cNvSpPr>
            <a:spLocks noGrp="1"/>
          </p:cNvSpPr>
          <p:nvPr>
            <p:ph idx="1"/>
          </p:nvPr>
        </p:nvSpPr>
        <p:spPr>
          <a:xfrm>
            <a:off x="549275" y="1123973"/>
            <a:ext cx="8042276" cy="4676250"/>
          </a:xfrm>
        </p:spPr>
        <p:txBody>
          <a:bodyPr>
            <a:noAutofit/>
          </a:bodyPr>
          <a:lstStyle/>
          <a:p>
            <a:r>
              <a:rPr lang="fr-FR" sz="1800" dirty="0" smtClean="0"/>
              <a:t>L’activité in vitro et sur modèle animal est supérieure à celle des macrolides</a:t>
            </a:r>
          </a:p>
          <a:p>
            <a:r>
              <a:rPr lang="fr-FR" sz="1800" dirty="0" smtClean="0"/>
              <a:t>Les fluoroquinolones à activité anti-</a:t>
            </a:r>
            <a:r>
              <a:rPr lang="fr-FR" sz="1800" dirty="0" err="1" smtClean="0"/>
              <a:t>pneumococcique</a:t>
            </a:r>
            <a:r>
              <a:rPr lang="fr-FR" sz="1800" dirty="0" smtClean="0"/>
              <a:t> sont plus actives in </a:t>
            </a:r>
            <a:r>
              <a:rPr lang="fr-FR" sz="1800" dirty="0" smtClean="0"/>
              <a:t>vitro sur </a:t>
            </a:r>
            <a:r>
              <a:rPr lang="fr-FR" sz="1800" i="1" dirty="0" err="1" smtClean="0"/>
              <a:t>Legionella</a:t>
            </a:r>
            <a:r>
              <a:rPr lang="fr-FR" sz="1800" dirty="0" smtClean="0"/>
              <a:t> </a:t>
            </a:r>
            <a:r>
              <a:rPr lang="fr-FR" sz="1800" dirty="0" smtClean="0"/>
              <a:t>que l’</a:t>
            </a:r>
            <a:r>
              <a:rPr lang="fr-FR" sz="1800" dirty="0" err="1" smtClean="0"/>
              <a:t>ofloxacine</a:t>
            </a:r>
            <a:r>
              <a:rPr lang="fr-FR" sz="1800" dirty="0" smtClean="0"/>
              <a:t> ou la ciprofloxacine</a:t>
            </a:r>
          </a:p>
          <a:p>
            <a:r>
              <a:rPr lang="fr-FR" sz="1800" dirty="0" smtClean="0"/>
              <a:t>Les molécules pour lesquelles l’expérience clinique est la plus importante pour le traitement des légionelloses sont la </a:t>
            </a:r>
            <a:r>
              <a:rPr lang="fr-FR" sz="1800" dirty="0" err="1" smtClean="0"/>
              <a:t>levofloxacine</a:t>
            </a:r>
            <a:r>
              <a:rPr lang="fr-FR" sz="1800" dirty="0" smtClean="0"/>
              <a:t> et l’</a:t>
            </a:r>
            <a:r>
              <a:rPr lang="fr-FR" sz="1800" dirty="0" err="1" smtClean="0"/>
              <a:t>ofloxacine</a:t>
            </a:r>
            <a:r>
              <a:rPr lang="fr-FR" sz="1800" dirty="0" smtClean="0"/>
              <a:t>.</a:t>
            </a:r>
          </a:p>
          <a:p>
            <a:r>
              <a:rPr lang="fr-FR" sz="1800" dirty="0" smtClean="0"/>
              <a:t>La </a:t>
            </a:r>
            <a:r>
              <a:rPr lang="fr-FR" sz="1800" dirty="0" err="1" smtClean="0"/>
              <a:t>moxifloxacine</a:t>
            </a:r>
            <a:r>
              <a:rPr lang="fr-FR" sz="1800" dirty="0" smtClean="0"/>
              <a:t> ne doit être envisagée pour le traitement des pneumonies communautaires qu’en l’absence de toute autre alternative thérapeutique, en raison d’un profil de tolérance défavorable (effets indésirables hépatiques parfois graves, allongement du </a:t>
            </a:r>
            <a:r>
              <a:rPr lang="fr-FR" sz="1800" dirty="0" err="1" smtClean="0"/>
              <a:t>QTc</a:t>
            </a:r>
            <a:r>
              <a:rPr lang="fr-FR" sz="1800" dirty="0" smtClean="0"/>
              <a:t>)</a:t>
            </a:r>
          </a:p>
          <a:p>
            <a:r>
              <a:rPr lang="fr-FR" sz="1800" dirty="0" smtClean="0"/>
              <a:t>Cette classe d’antibiotiques est à réserver au traitement des légionellose graves, dans un souci de prévention des résistances bactériennes</a:t>
            </a:r>
          </a:p>
        </p:txBody>
      </p:sp>
    </p:spTree>
    <p:extLst>
      <p:ext uri="{BB962C8B-B14F-4D97-AF65-F5344CB8AC3E}">
        <p14:creationId xmlns:p14="http://schemas.microsoft.com/office/powerpoint/2010/main" val="30397996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44882"/>
          </a:xfrm>
        </p:spPr>
        <p:txBody>
          <a:bodyPr/>
          <a:lstStyle/>
          <a:p>
            <a:r>
              <a:rPr lang="fr-FR" sz="2400" dirty="0" smtClean="0"/>
              <a:t>Rifampicine</a:t>
            </a:r>
            <a:endParaRPr lang="fr-FR" sz="2400" dirty="0"/>
          </a:p>
        </p:txBody>
      </p:sp>
      <p:sp>
        <p:nvSpPr>
          <p:cNvPr id="3" name="Espace réservé du contenu 2"/>
          <p:cNvSpPr>
            <a:spLocks noGrp="1"/>
          </p:cNvSpPr>
          <p:nvPr>
            <p:ph idx="1"/>
          </p:nvPr>
        </p:nvSpPr>
        <p:spPr/>
        <p:txBody>
          <a:bodyPr>
            <a:normAutofit/>
          </a:bodyPr>
          <a:lstStyle/>
          <a:p>
            <a:r>
              <a:rPr lang="fr-FR" sz="1800" dirty="0" smtClean="0"/>
              <a:t>La rifampicine </a:t>
            </a:r>
            <a:r>
              <a:rPr lang="fr-FR" sz="1800" dirty="0" smtClean="0"/>
              <a:t>n’est à utiliser qu’en association avec un macrolide ou une </a:t>
            </a:r>
            <a:r>
              <a:rPr lang="fr-FR" sz="1800" dirty="0" err="1" smtClean="0"/>
              <a:t>fluoroquinolone</a:t>
            </a:r>
            <a:endParaRPr lang="fr-FR" sz="1800" dirty="0" smtClean="0"/>
          </a:p>
          <a:p>
            <a:r>
              <a:rPr lang="fr-FR" sz="1800" dirty="0" smtClean="0"/>
              <a:t>Les interactions médicamenteuses doivent être prise en compte, particulièrement en ce qui concerne la ciclosporine ou les corticoïdes chez le patient greffé, avec un risque de rejet.</a:t>
            </a:r>
            <a:endParaRPr lang="fr-FR" sz="1800" dirty="0"/>
          </a:p>
        </p:txBody>
      </p:sp>
      <p:sp>
        <p:nvSpPr>
          <p:cNvPr id="4" name="Rectangle 3"/>
          <p:cNvSpPr/>
          <p:nvPr/>
        </p:nvSpPr>
        <p:spPr>
          <a:xfrm>
            <a:off x="46989" y="1640684"/>
            <a:ext cx="502286" cy="646331"/>
          </a:xfrm>
          <a:prstGeom prst="rect">
            <a:avLst/>
          </a:prstGeom>
          <a:noFill/>
        </p:spPr>
        <p:txBody>
          <a:bodyPr wrap="none" lIns="91440" tIns="45720" rIns="91440" bIns="45720">
            <a:spAutoFit/>
          </a:bodyPr>
          <a:lstStyle/>
          <a:p>
            <a:pPr algn="ct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t>
            </a:r>
            <a:endParaRPr lang="fr-FR"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7562803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5799" y="647183"/>
            <a:ext cx="8042276" cy="539607"/>
          </a:xfrm>
        </p:spPr>
        <p:txBody>
          <a:bodyPr/>
          <a:lstStyle/>
          <a:p>
            <a:r>
              <a:rPr lang="fr-FR" sz="2400" dirty="0" smtClean="0"/>
              <a:t>Prophylaxie</a:t>
            </a:r>
            <a:endParaRPr lang="fr-FR" sz="2400" dirty="0"/>
          </a:p>
        </p:txBody>
      </p:sp>
      <p:sp>
        <p:nvSpPr>
          <p:cNvPr id="3" name="Espace réservé du contenu 2"/>
          <p:cNvSpPr>
            <a:spLocks noGrp="1"/>
          </p:cNvSpPr>
          <p:nvPr>
            <p:ph idx="1"/>
          </p:nvPr>
        </p:nvSpPr>
        <p:spPr>
          <a:xfrm>
            <a:off x="549275" y="2039797"/>
            <a:ext cx="8042276" cy="3748215"/>
          </a:xfrm>
        </p:spPr>
        <p:txBody>
          <a:bodyPr>
            <a:normAutofit/>
          </a:bodyPr>
          <a:lstStyle/>
          <a:p>
            <a:r>
              <a:rPr lang="fr-FR" sz="1800" dirty="0" smtClean="0"/>
              <a:t>Elle ne doit être envisagée que au cas par cas dans des situations particulières (patients à très hauts risques, situation épidémique), dans le cadre d’une concertation pluridisciplinaire.</a:t>
            </a:r>
          </a:p>
          <a:p>
            <a:r>
              <a:rPr lang="fr-FR" sz="1800" dirty="0" smtClean="0"/>
              <a:t>Se référer à l’avis du HCSP relatif à la place de l’antibioprophylaxie dans la prévention des légionelloses nosocomiales (séance du 18 mars 2005)</a:t>
            </a:r>
          </a:p>
        </p:txBody>
      </p:sp>
      <p:sp>
        <p:nvSpPr>
          <p:cNvPr id="4" name="ZoneTexte 3"/>
          <p:cNvSpPr txBox="1"/>
          <p:nvPr/>
        </p:nvSpPr>
        <p:spPr>
          <a:xfrm>
            <a:off x="105799" y="6490158"/>
            <a:ext cx="3921441" cy="307777"/>
          </a:xfrm>
          <a:prstGeom prst="rect">
            <a:avLst/>
          </a:prstGeom>
          <a:noFill/>
        </p:spPr>
        <p:txBody>
          <a:bodyPr wrap="none" rtlCol="0">
            <a:spAutoFit/>
          </a:bodyPr>
          <a:lstStyle/>
          <a:p>
            <a:r>
              <a:rPr lang="fr-FR" sz="1400" dirty="0" smtClean="0"/>
              <a:t>Synthèse réalisée par la SPILF </a:t>
            </a:r>
            <a:r>
              <a:rPr lang="fr-FR" sz="1400" dirty="0" smtClean="0"/>
              <a:t>27/06/</a:t>
            </a:r>
            <a:r>
              <a:rPr lang="fr-FR" sz="1400" dirty="0" smtClean="0"/>
              <a:t>2013</a:t>
            </a:r>
            <a:endParaRPr lang="fr-FR" sz="1400" dirty="0"/>
          </a:p>
        </p:txBody>
      </p:sp>
    </p:spTree>
    <p:extLst>
      <p:ext uri="{BB962C8B-B14F-4D97-AF65-F5344CB8AC3E}">
        <p14:creationId xmlns:p14="http://schemas.microsoft.com/office/powerpoint/2010/main" val="32359011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6089" y="468305"/>
            <a:ext cx="8042276" cy="650817"/>
          </a:xfrm>
        </p:spPr>
        <p:txBody>
          <a:bodyPr/>
          <a:lstStyle/>
          <a:p>
            <a:r>
              <a:rPr lang="fr-FR" sz="2000" dirty="0" smtClean="0"/>
              <a:t>Commentaires </a:t>
            </a:r>
            <a:r>
              <a:rPr lang="fr-FR" sz="2000" dirty="0" smtClean="0"/>
              <a:t>du groupe, réunion du 27/06/</a:t>
            </a:r>
            <a:r>
              <a:rPr lang="fr-FR" sz="2000" dirty="0" smtClean="0"/>
              <a:t>2013</a:t>
            </a:r>
            <a:endParaRPr lang="fr-FR" sz="2000" dirty="0"/>
          </a:p>
        </p:txBody>
      </p:sp>
      <p:sp>
        <p:nvSpPr>
          <p:cNvPr id="3" name="Espace réservé du contenu 2"/>
          <p:cNvSpPr>
            <a:spLocks noGrp="1"/>
          </p:cNvSpPr>
          <p:nvPr>
            <p:ph idx="1"/>
          </p:nvPr>
        </p:nvSpPr>
        <p:spPr>
          <a:xfrm>
            <a:off x="549275" y="1600201"/>
            <a:ext cx="8042276" cy="4950424"/>
          </a:xfrm>
        </p:spPr>
        <p:txBody>
          <a:bodyPr>
            <a:normAutofit/>
          </a:bodyPr>
          <a:lstStyle/>
          <a:p>
            <a:r>
              <a:rPr lang="fr-FR" dirty="0" smtClean="0"/>
              <a:t>La hiérarchie des macrolides proposée ne doit s’appliquer que dans le cadre d’une légionellose prouvée, et en tenant compte du risque d’interactions médicamenteuses</a:t>
            </a:r>
          </a:p>
          <a:p>
            <a:r>
              <a:rPr lang="fr-FR" dirty="0" smtClean="0"/>
              <a:t>L’association à privilégier en cas de forme grave est </a:t>
            </a:r>
            <a:r>
              <a:rPr lang="fr-FR" dirty="0" err="1"/>
              <a:t>f</a:t>
            </a:r>
            <a:r>
              <a:rPr lang="fr-FR" dirty="0" err="1" smtClean="0"/>
              <a:t>luoroquinolone</a:t>
            </a:r>
            <a:r>
              <a:rPr lang="fr-FR" dirty="0" smtClean="0"/>
              <a:t>-macrolides (</a:t>
            </a:r>
            <a:r>
              <a:rPr lang="fr-FR" dirty="0" err="1" smtClean="0"/>
              <a:t>spiramycine</a:t>
            </a:r>
            <a:r>
              <a:rPr lang="fr-FR" dirty="0" smtClean="0"/>
              <a:t> si IV)</a:t>
            </a:r>
          </a:p>
          <a:p>
            <a:r>
              <a:rPr lang="fr-FR" dirty="0" smtClean="0"/>
              <a:t>L’utilisatio</a:t>
            </a:r>
            <a:r>
              <a:rPr lang="fr-FR" dirty="0" smtClean="0"/>
              <a:t>n de la rifampicine en association doit </a:t>
            </a:r>
            <a:r>
              <a:rPr lang="fr-FR" dirty="0" smtClean="0"/>
              <a:t>être réservé aux contre-indications des fluoroquinolones ou des macrolides</a:t>
            </a:r>
            <a:endParaRPr lang="fr-FR" dirty="0" smtClean="0"/>
          </a:p>
          <a:p>
            <a:endParaRPr lang="fr-FR" dirty="0"/>
          </a:p>
        </p:txBody>
      </p:sp>
    </p:spTree>
    <p:extLst>
      <p:ext uri="{BB962C8B-B14F-4D97-AF65-F5344CB8AC3E}">
        <p14:creationId xmlns:p14="http://schemas.microsoft.com/office/powerpoint/2010/main" val="8101668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dirty="0" smtClean="0"/>
              <a:t>Ce diaporama ne s’applique qu’à la Légionellose confirmée. Les </a:t>
            </a:r>
            <a:r>
              <a:rPr lang="fr-FR" dirty="0"/>
              <a:t>recommandations relatives au traitement antibiotique probabiliste des pneumonies graves ou survenant chez des patients fragiles, prennent en compte le risque de légionellose (MAP Afssaps-SPILF, juillet 2010)</a:t>
            </a:r>
            <a:r>
              <a:rPr lang="fr-FR" dirty="0" smtClean="0"/>
              <a:t>.</a:t>
            </a:r>
          </a:p>
          <a:p>
            <a:r>
              <a:rPr lang="fr-FR" dirty="0" smtClean="0"/>
              <a:t>L’essentiel de la recommandation</a:t>
            </a:r>
          </a:p>
          <a:p>
            <a:r>
              <a:rPr lang="fr-FR" dirty="0" smtClean="0"/>
              <a:t>L’argumentaire</a:t>
            </a:r>
          </a:p>
          <a:p>
            <a:r>
              <a:rPr lang="fr-FR" dirty="0" smtClean="0"/>
              <a:t>Les commentaires du groupe</a:t>
            </a:r>
          </a:p>
          <a:p>
            <a:pPr lvl="1"/>
            <a:r>
              <a:rPr lang="fr-FR" dirty="0" smtClean="0"/>
              <a:t>Ces points sont signalés par le logo</a:t>
            </a:r>
            <a:endParaRPr lang="fr-FR" dirty="0" smtClean="0"/>
          </a:p>
          <a:p>
            <a:pPr lvl="1"/>
            <a:endParaRPr lang="fr-FR" dirty="0" smtClean="0"/>
          </a:p>
        </p:txBody>
      </p:sp>
      <p:sp>
        <p:nvSpPr>
          <p:cNvPr id="4" name="Rectangle 3"/>
          <p:cNvSpPr/>
          <p:nvPr/>
        </p:nvSpPr>
        <p:spPr>
          <a:xfrm>
            <a:off x="6251711" y="5297270"/>
            <a:ext cx="502286" cy="646331"/>
          </a:xfrm>
          <a:prstGeom prst="rect">
            <a:avLst/>
          </a:prstGeom>
          <a:noFill/>
        </p:spPr>
        <p:txBody>
          <a:bodyPr wrap="none" lIns="91440" tIns="45720" rIns="91440" bIns="45720">
            <a:spAutoFit/>
          </a:bodyPr>
          <a:lstStyle/>
          <a:p>
            <a:pPr algn="ct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t>
            </a:r>
            <a:endParaRPr lang="fr-FR"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625824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268642"/>
            <a:ext cx="8042276" cy="598339"/>
          </a:xfrm>
        </p:spPr>
        <p:txBody>
          <a:bodyPr/>
          <a:lstStyle/>
          <a:p>
            <a:r>
              <a:rPr lang="fr-FR" sz="2400" dirty="0" smtClean="0"/>
              <a:t>Stratégie du choix thérapeutique</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58026432"/>
              </p:ext>
            </p:extLst>
          </p:nvPr>
        </p:nvGraphicFramePr>
        <p:xfrm>
          <a:off x="451577" y="1428684"/>
          <a:ext cx="8042276" cy="3412745"/>
        </p:xfrm>
        <a:graphic>
          <a:graphicData uri="http://schemas.openxmlformats.org/drawingml/2006/table">
            <a:tbl>
              <a:tblPr firstRow="1" bandRow="1">
                <a:tableStyleId>{5C22544A-7EE6-4342-B048-85BDC9FD1C3A}</a:tableStyleId>
              </a:tblPr>
              <a:tblGrid>
                <a:gridCol w="4021138"/>
                <a:gridCol w="4021138"/>
              </a:tblGrid>
              <a:tr h="405750">
                <a:tc>
                  <a:txBody>
                    <a:bodyPr/>
                    <a:lstStyle/>
                    <a:p>
                      <a:r>
                        <a:rPr lang="fr-FR" dirty="0" smtClean="0"/>
                        <a:t>Gravité de la légionellose</a:t>
                      </a:r>
                      <a:endParaRPr lang="fr-FR" dirty="0"/>
                    </a:p>
                  </a:txBody>
                  <a:tcPr/>
                </a:tc>
                <a:tc>
                  <a:txBody>
                    <a:bodyPr/>
                    <a:lstStyle/>
                    <a:p>
                      <a:r>
                        <a:rPr lang="fr-FR" dirty="0" smtClean="0"/>
                        <a:t>Choix antibiotique</a:t>
                      </a:r>
                      <a:endParaRPr lang="fr-FR" dirty="0"/>
                    </a:p>
                  </a:txBody>
                  <a:tcPr/>
                </a:tc>
              </a:tr>
              <a:tr h="1000479">
                <a:tc>
                  <a:txBody>
                    <a:bodyPr/>
                    <a:lstStyle/>
                    <a:p>
                      <a:r>
                        <a:rPr lang="fr-FR" dirty="0" smtClean="0"/>
                        <a:t>Infection</a:t>
                      </a:r>
                      <a:r>
                        <a:rPr lang="fr-FR" baseline="0" dirty="0" smtClean="0"/>
                        <a:t> légère à modérée</a:t>
                      </a:r>
                    </a:p>
                    <a:p>
                      <a:r>
                        <a:rPr lang="fr-FR" baseline="0" dirty="0" smtClean="0"/>
                        <a:t>Prise en charge ambulatoire ou en service de médecine hors USI</a:t>
                      </a:r>
                      <a:endParaRPr lang="fr-FR" dirty="0"/>
                    </a:p>
                  </a:txBody>
                  <a:tcPr/>
                </a:tc>
                <a:tc>
                  <a:txBody>
                    <a:bodyPr/>
                    <a:lstStyle/>
                    <a:p>
                      <a:r>
                        <a:rPr lang="fr-FR" dirty="0" smtClean="0"/>
                        <a:t>Monothérapie par macrolide</a:t>
                      </a:r>
                      <a:endParaRPr lang="fr-FR" dirty="0"/>
                    </a:p>
                  </a:txBody>
                  <a:tcPr/>
                </a:tc>
              </a:tr>
              <a:tr h="405750">
                <a:tc rowSpan="2">
                  <a:txBody>
                    <a:bodyPr/>
                    <a:lstStyle/>
                    <a:p>
                      <a:r>
                        <a:rPr lang="fr-FR" dirty="0" smtClean="0"/>
                        <a:t>Infection</a:t>
                      </a:r>
                      <a:r>
                        <a:rPr lang="fr-FR" baseline="0" dirty="0" smtClean="0"/>
                        <a:t> grave</a:t>
                      </a:r>
                    </a:p>
                    <a:p>
                      <a:r>
                        <a:rPr lang="fr-FR" baseline="0" dirty="0" smtClean="0"/>
                        <a:t>(Hospitalisation </a:t>
                      </a:r>
                      <a:r>
                        <a:rPr lang="fr-FR" baseline="0" dirty="0" smtClean="0"/>
                        <a:t>en USI ou </a:t>
                      </a:r>
                      <a:r>
                        <a:rPr lang="fr-FR" baseline="0" dirty="0" smtClean="0"/>
                        <a:t>réanimation)</a:t>
                      </a:r>
                      <a:endParaRPr lang="fr-FR" baseline="0" dirty="0" smtClean="0"/>
                    </a:p>
                    <a:p>
                      <a:r>
                        <a:rPr lang="fr-FR" baseline="0" dirty="0" smtClean="0"/>
                        <a:t>Et/ou</a:t>
                      </a:r>
                    </a:p>
                    <a:p>
                      <a:r>
                        <a:rPr lang="fr-FR" baseline="0" dirty="0" smtClean="0"/>
                        <a:t>Patient immunodéprimé</a:t>
                      </a:r>
                      <a:endParaRPr lang="fr-FR" dirty="0"/>
                    </a:p>
                  </a:txBody>
                  <a:tcPr/>
                </a:tc>
                <a:tc>
                  <a:txBody>
                    <a:bodyPr/>
                    <a:lstStyle/>
                    <a:p>
                      <a:r>
                        <a:rPr lang="fr-FR" dirty="0" smtClean="0"/>
                        <a:t>Monothérapie par fluoroquinolone</a:t>
                      </a:r>
                      <a:endParaRPr lang="fr-FR" dirty="0"/>
                    </a:p>
                  </a:txBody>
                  <a:tcPr/>
                </a:tc>
              </a:tr>
              <a:tr h="1600766">
                <a:tc vMerge="1">
                  <a:txBody>
                    <a:bodyPr/>
                    <a:lstStyle/>
                    <a:p>
                      <a:endParaRPr lang="fr-FR" dirty="0"/>
                    </a:p>
                  </a:txBody>
                  <a:tcPr/>
                </a:tc>
                <a:tc>
                  <a:txBody>
                    <a:bodyPr/>
                    <a:lstStyle/>
                    <a:p>
                      <a:r>
                        <a:rPr lang="fr-FR" dirty="0" smtClean="0"/>
                        <a:t>Association de 2 antibiotiques parmi:</a:t>
                      </a:r>
                    </a:p>
                    <a:p>
                      <a:r>
                        <a:rPr lang="fr-FR" dirty="0" smtClean="0"/>
                        <a:t>Macrolide par voie IV (1)</a:t>
                      </a:r>
                    </a:p>
                    <a:p>
                      <a:r>
                        <a:rPr lang="fr-FR" dirty="0" smtClean="0"/>
                        <a:t>Fluoroquinolone (2)</a:t>
                      </a:r>
                    </a:p>
                    <a:p>
                      <a:r>
                        <a:rPr lang="fr-FR" dirty="0" smtClean="0"/>
                        <a:t>Rifampicine (3)</a:t>
                      </a:r>
                      <a:endParaRPr lang="fr-FR" dirty="0"/>
                    </a:p>
                  </a:txBody>
                  <a:tcPr/>
                </a:tc>
              </a:tr>
            </a:tbl>
          </a:graphicData>
        </a:graphic>
      </p:graphicFrame>
      <p:sp>
        <p:nvSpPr>
          <p:cNvPr id="5" name="ZoneTexte 4"/>
          <p:cNvSpPr txBox="1"/>
          <p:nvPr/>
        </p:nvSpPr>
        <p:spPr>
          <a:xfrm>
            <a:off x="1" y="5080000"/>
            <a:ext cx="9144000" cy="1600438"/>
          </a:xfrm>
          <a:prstGeom prst="rect">
            <a:avLst/>
          </a:prstGeom>
          <a:noFill/>
        </p:spPr>
        <p:txBody>
          <a:bodyPr wrap="square" rtlCol="0">
            <a:spAutoFit/>
          </a:bodyPr>
          <a:lstStyle/>
          <a:p>
            <a:pPr marL="342900" indent="-342900">
              <a:buAutoNum type="arabicParenBoth"/>
            </a:pPr>
            <a:r>
              <a:rPr lang="fr-FR" sz="1400" dirty="0" smtClean="0"/>
              <a:t>De préférence spiramycine IV</a:t>
            </a:r>
          </a:p>
          <a:p>
            <a:pPr marL="342900" indent="-342900">
              <a:buAutoNum type="arabicParenBoth"/>
            </a:pPr>
            <a:r>
              <a:rPr lang="fr-FR" sz="1400" dirty="0" smtClean="0"/>
              <a:t>Cette classe d’antibiotiques expose au risque d’</a:t>
            </a:r>
            <a:r>
              <a:rPr lang="fr-FR" sz="1400" dirty="0"/>
              <a:t>é</a:t>
            </a:r>
            <a:r>
              <a:rPr lang="fr-FR" sz="1400" dirty="0" smtClean="0"/>
              <a:t>mergence de souches  résistantes. L’association aux </a:t>
            </a:r>
          </a:p>
          <a:p>
            <a:r>
              <a:rPr lang="fr-FR" sz="1400" dirty="0" smtClean="0"/>
              <a:t>Macrolides potentialise l’allongement de l’intervalle QTc. Le risque de tendinopathie doit être pris en</a:t>
            </a:r>
          </a:p>
          <a:p>
            <a:r>
              <a:rPr lang="fr-FR" sz="1400" dirty="0" smtClean="0"/>
              <a:t> compte chez le sujet âgé ou sous corticothérapie par voie générale</a:t>
            </a:r>
          </a:p>
          <a:p>
            <a:r>
              <a:rPr lang="fr-FR" sz="1400" dirty="0" smtClean="0"/>
              <a:t>(3) Interactions médicamenteuses à prendre en compte en particulier chez le patient greffé. </a:t>
            </a:r>
          </a:p>
          <a:p>
            <a:r>
              <a:rPr lang="fr-FR" sz="1400" dirty="0" smtClean="0"/>
              <a:t>Pas de bénéfice démontré des combinaisons intégrant la </a:t>
            </a:r>
            <a:r>
              <a:rPr lang="fr-FR" sz="1400" dirty="0" smtClean="0"/>
              <a:t>rifampicine. Risque </a:t>
            </a:r>
            <a:r>
              <a:rPr lang="fr-FR" sz="1400" dirty="0" smtClean="0"/>
              <a:t>d’augmentation des effets secondaires hépatiques.</a:t>
            </a:r>
            <a:endParaRPr lang="fr-FR" sz="1400" dirty="0"/>
          </a:p>
        </p:txBody>
      </p:sp>
      <p:sp>
        <p:nvSpPr>
          <p:cNvPr id="6" name="Rectangle 5">
            <a:hlinkClick r:id="rId2" action="ppaction://hlinkpres?slideindex=12&amp;slidetitle=Rifampicine"/>
          </p:cNvPr>
          <p:cNvSpPr/>
          <p:nvPr/>
        </p:nvSpPr>
        <p:spPr>
          <a:xfrm>
            <a:off x="7796856" y="3817829"/>
            <a:ext cx="502286" cy="646331"/>
          </a:xfrm>
          <a:prstGeom prst="rect">
            <a:avLst/>
          </a:prstGeom>
          <a:noFill/>
        </p:spPr>
        <p:txBody>
          <a:bodyPr wrap="none" lIns="91440" tIns="45720" rIns="91440" bIns="45720">
            <a:spAutoFit/>
          </a:bodyPr>
          <a:lstStyle/>
          <a:p>
            <a:pPr algn="ct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t>
            </a:r>
            <a:endParaRPr lang="fr-FR"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2029560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1665" y="107576"/>
            <a:ext cx="8042276" cy="820460"/>
          </a:xfrm>
        </p:spPr>
        <p:txBody>
          <a:bodyPr/>
          <a:lstStyle/>
          <a:p>
            <a:r>
              <a:rPr lang="fr-FR" sz="2400" dirty="0" smtClean="0"/>
              <a:t>Posologies et mode d’administration des antibiotiques </a:t>
            </a:r>
            <a:r>
              <a:rPr lang="fr-FR" sz="2400" dirty="0" smtClean="0"/>
              <a:t>en cas de légionellose confirmée</a:t>
            </a:r>
            <a:endParaRPr lang="fr-FR" sz="24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50042746"/>
              </p:ext>
            </p:extLst>
          </p:nvPr>
        </p:nvGraphicFramePr>
        <p:xfrm>
          <a:off x="146268" y="1294925"/>
          <a:ext cx="8744046" cy="4846319"/>
        </p:xfrm>
        <a:graphic>
          <a:graphicData uri="http://schemas.openxmlformats.org/drawingml/2006/table">
            <a:tbl>
              <a:tblPr firstRow="1" bandRow="1">
                <a:tableStyleId>{5C22544A-7EE6-4342-B048-85BDC9FD1C3A}</a:tableStyleId>
              </a:tblPr>
              <a:tblGrid>
                <a:gridCol w="2914682"/>
                <a:gridCol w="2914682"/>
                <a:gridCol w="2914682"/>
              </a:tblGrid>
              <a:tr h="370840">
                <a:tc>
                  <a:txBody>
                    <a:bodyPr/>
                    <a:lstStyle/>
                    <a:p>
                      <a:r>
                        <a:rPr lang="fr-FR" sz="1400" dirty="0" smtClean="0"/>
                        <a:t>Famille d’antibiotique</a:t>
                      </a:r>
                      <a:endParaRPr lang="fr-FR" sz="1400" dirty="0"/>
                    </a:p>
                  </a:txBody>
                  <a:tcPr/>
                </a:tc>
                <a:tc>
                  <a:txBody>
                    <a:bodyPr/>
                    <a:lstStyle/>
                    <a:p>
                      <a:r>
                        <a:rPr lang="fr-FR" sz="1400" dirty="0" smtClean="0"/>
                        <a:t>DCI</a:t>
                      </a:r>
                      <a:endParaRPr lang="fr-FR" sz="1400" dirty="0"/>
                    </a:p>
                  </a:txBody>
                  <a:tcPr/>
                </a:tc>
                <a:tc>
                  <a:txBody>
                    <a:bodyPr/>
                    <a:lstStyle/>
                    <a:p>
                      <a:r>
                        <a:rPr lang="fr-FR" sz="1400" dirty="0" smtClean="0"/>
                        <a:t>Posologies quotidiennes pour un adulte à fonctions rénale et hépatique normales</a:t>
                      </a:r>
                      <a:endParaRPr lang="fr-FR" sz="1400" dirty="0"/>
                    </a:p>
                  </a:txBody>
                  <a:tcPr/>
                </a:tc>
              </a:tr>
              <a:tr h="140829">
                <a:tc rowSpan="6">
                  <a:txBody>
                    <a:bodyPr/>
                    <a:lstStyle/>
                    <a:p>
                      <a:r>
                        <a:rPr lang="fr-FR" sz="1400" dirty="0" smtClean="0"/>
                        <a:t>Macrolides*</a:t>
                      </a:r>
                      <a:endParaRPr lang="fr-FR" sz="1400" dirty="0"/>
                    </a:p>
                  </a:txBody>
                  <a:tcPr/>
                </a:tc>
                <a:tc>
                  <a:txBody>
                    <a:bodyPr/>
                    <a:lstStyle/>
                    <a:p>
                      <a:r>
                        <a:rPr lang="fr-FR" sz="1400" dirty="0" err="1" smtClean="0"/>
                        <a:t>azithromycine</a:t>
                      </a:r>
                      <a:endParaRPr lang="fr-FR" sz="1400" dirty="0"/>
                    </a:p>
                  </a:txBody>
                  <a:tcPr/>
                </a:tc>
                <a:tc>
                  <a:txBody>
                    <a:bodyPr/>
                    <a:lstStyle/>
                    <a:p>
                      <a:r>
                        <a:rPr lang="fr-FR" sz="1400" dirty="0" smtClean="0"/>
                        <a:t>VO: 500mg x 1/jour</a:t>
                      </a:r>
                      <a:endParaRPr lang="fr-FR" sz="1400" dirty="0"/>
                    </a:p>
                  </a:txBody>
                  <a:tcPr/>
                </a:tc>
              </a:tr>
              <a:tr h="224931">
                <a:tc vMerge="1">
                  <a:txBody>
                    <a:bodyPr/>
                    <a:lstStyle/>
                    <a:p>
                      <a:endParaRPr lang="fr-FR"/>
                    </a:p>
                  </a:txBody>
                  <a:tcPr/>
                </a:tc>
                <a:tc>
                  <a:txBody>
                    <a:bodyPr/>
                    <a:lstStyle/>
                    <a:p>
                      <a:r>
                        <a:rPr lang="fr-FR" sz="1400" dirty="0" err="1" smtClean="0"/>
                        <a:t>clarithromycine</a:t>
                      </a:r>
                      <a:endParaRPr lang="fr-FR" sz="1400" dirty="0"/>
                    </a:p>
                  </a:txBody>
                  <a:tcPr/>
                </a:tc>
                <a:tc>
                  <a:txBody>
                    <a:bodyPr/>
                    <a:lstStyle/>
                    <a:p>
                      <a:r>
                        <a:rPr lang="fr-FR" sz="1400" dirty="0" smtClean="0"/>
                        <a:t>VO: 500 mg x 2/jour</a:t>
                      </a:r>
                      <a:endParaRPr lang="fr-FR" sz="1400" dirty="0"/>
                    </a:p>
                  </a:txBody>
                  <a:tcPr/>
                </a:tc>
              </a:tr>
              <a:tr h="140829">
                <a:tc vMerge="1">
                  <a:txBody>
                    <a:bodyPr/>
                    <a:lstStyle/>
                    <a:p>
                      <a:endParaRPr lang="fr-FR"/>
                    </a:p>
                  </a:txBody>
                  <a:tcPr/>
                </a:tc>
                <a:tc>
                  <a:txBody>
                    <a:bodyPr/>
                    <a:lstStyle/>
                    <a:p>
                      <a:r>
                        <a:rPr lang="fr-FR" sz="1400" dirty="0" err="1" smtClean="0"/>
                        <a:t>roxithromycine</a:t>
                      </a:r>
                      <a:endParaRPr lang="fr-FR" sz="1400" dirty="0"/>
                    </a:p>
                  </a:txBody>
                  <a:tcPr/>
                </a:tc>
                <a:tc>
                  <a:txBody>
                    <a:bodyPr/>
                    <a:lstStyle/>
                    <a:p>
                      <a:r>
                        <a:rPr lang="fr-FR" sz="1400" dirty="0" smtClean="0"/>
                        <a:t>VO: 150 mg x 2/jour</a:t>
                      </a:r>
                      <a:endParaRPr lang="fr-FR" sz="1400" dirty="0"/>
                    </a:p>
                  </a:txBody>
                  <a:tcPr/>
                </a:tc>
              </a:tr>
              <a:tr h="140829">
                <a:tc vMerge="1">
                  <a:txBody>
                    <a:bodyPr/>
                    <a:lstStyle/>
                    <a:p>
                      <a:endParaRPr lang="fr-FR"/>
                    </a:p>
                  </a:txBody>
                  <a:tcPr/>
                </a:tc>
                <a:tc>
                  <a:txBody>
                    <a:bodyPr/>
                    <a:lstStyle/>
                    <a:p>
                      <a:r>
                        <a:rPr lang="fr-FR" sz="1400" dirty="0" err="1" smtClean="0"/>
                        <a:t>josamycine</a:t>
                      </a:r>
                      <a:endParaRPr lang="fr-FR" sz="1400" dirty="0"/>
                    </a:p>
                  </a:txBody>
                  <a:tcPr/>
                </a:tc>
                <a:tc>
                  <a:txBody>
                    <a:bodyPr/>
                    <a:lstStyle/>
                    <a:p>
                      <a:r>
                        <a:rPr lang="fr-FR" sz="1400" dirty="0" smtClean="0"/>
                        <a:t>VO: 1g x 2/jour</a:t>
                      </a:r>
                      <a:endParaRPr lang="fr-FR" sz="1400" dirty="0"/>
                    </a:p>
                  </a:txBody>
                  <a:tcPr/>
                </a:tc>
              </a:tr>
              <a:tr h="140829">
                <a:tc vMerge="1">
                  <a:txBody>
                    <a:bodyPr/>
                    <a:lstStyle/>
                    <a:p>
                      <a:endParaRPr lang="fr-FR"/>
                    </a:p>
                  </a:txBody>
                  <a:tcPr/>
                </a:tc>
                <a:tc>
                  <a:txBody>
                    <a:bodyPr/>
                    <a:lstStyle/>
                    <a:p>
                      <a:r>
                        <a:rPr lang="fr-FR" sz="1400" dirty="0" err="1" smtClean="0"/>
                        <a:t>spiramycine</a:t>
                      </a:r>
                      <a:endParaRPr lang="fr-FR" sz="1400" dirty="0"/>
                    </a:p>
                  </a:txBody>
                  <a:tcPr/>
                </a:tc>
                <a:tc>
                  <a:txBody>
                    <a:bodyPr/>
                    <a:lstStyle/>
                    <a:p>
                      <a:r>
                        <a:rPr lang="fr-FR" sz="1400" dirty="0" smtClean="0"/>
                        <a:t>IV: 3M UI</a:t>
                      </a:r>
                      <a:r>
                        <a:rPr lang="fr-FR" sz="1400" baseline="0" dirty="0" smtClean="0"/>
                        <a:t> x 3/jour</a:t>
                      </a:r>
                    </a:p>
                    <a:p>
                      <a:r>
                        <a:rPr lang="fr-FR" sz="1400" baseline="0" dirty="0" smtClean="0"/>
                        <a:t>VO: 9M UI x en 2 ou 3 prises</a:t>
                      </a:r>
                      <a:endParaRPr lang="fr-FR" sz="1400" dirty="0"/>
                    </a:p>
                  </a:txBody>
                  <a:tcPr/>
                </a:tc>
              </a:tr>
              <a:tr h="140829">
                <a:tc vMerge="1">
                  <a:txBody>
                    <a:bodyPr/>
                    <a:lstStyle/>
                    <a:p>
                      <a:endParaRPr lang="fr-FR"/>
                    </a:p>
                  </a:txBody>
                  <a:tcPr/>
                </a:tc>
                <a:tc>
                  <a:txBody>
                    <a:bodyPr/>
                    <a:lstStyle/>
                    <a:p>
                      <a:r>
                        <a:rPr lang="fr-FR" sz="1400" dirty="0" smtClean="0"/>
                        <a:t>érythromycine</a:t>
                      </a:r>
                      <a:endParaRPr lang="fr-FR" sz="1400" dirty="0"/>
                    </a:p>
                  </a:txBody>
                  <a:tcPr/>
                </a:tc>
                <a:tc>
                  <a:txBody>
                    <a:bodyPr/>
                    <a:lstStyle/>
                    <a:p>
                      <a:r>
                        <a:rPr lang="fr-FR" sz="1400" dirty="0" smtClean="0"/>
                        <a:t>IV: 1g x 3 ou 4/jour</a:t>
                      </a:r>
                    </a:p>
                    <a:p>
                      <a:r>
                        <a:rPr lang="fr-FR" sz="1400" dirty="0" smtClean="0"/>
                        <a:t>VO 1g x 3/jour</a:t>
                      </a:r>
                      <a:endParaRPr lang="fr-FR" sz="1400" dirty="0"/>
                    </a:p>
                  </a:txBody>
                  <a:tcPr/>
                </a:tc>
              </a:tr>
              <a:tr h="123613">
                <a:tc rowSpan="3">
                  <a:txBody>
                    <a:bodyPr/>
                    <a:lstStyle/>
                    <a:p>
                      <a:r>
                        <a:rPr lang="fr-FR" sz="1400" dirty="0" smtClean="0"/>
                        <a:t>Fluoroquinolones*</a:t>
                      </a:r>
                      <a:endParaRPr lang="fr-FR" sz="1400" dirty="0"/>
                    </a:p>
                  </a:txBody>
                  <a:tcPr/>
                </a:tc>
                <a:tc>
                  <a:txBody>
                    <a:bodyPr/>
                    <a:lstStyle/>
                    <a:p>
                      <a:r>
                        <a:rPr lang="fr-FR" sz="1400" dirty="0" err="1" smtClean="0"/>
                        <a:t>levofloxacine</a:t>
                      </a:r>
                      <a:endParaRPr lang="fr-FR" sz="1400" dirty="0"/>
                    </a:p>
                  </a:txBody>
                  <a:tcPr/>
                </a:tc>
                <a:tc>
                  <a:txBody>
                    <a:bodyPr/>
                    <a:lstStyle/>
                    <a:p>
                      <a:r>
                        <a:rPr lang="fr-FR" sz="1400" dirty="0" smtClean="0"/>
                        <a:t>IV ou VO: 500 mg x 1 à 2/jour</a:t>
                      </a:r>
                      <a:endParaRPr lang="fr-FR" sz="1400" dirty="0"/>
                    </a:p>
                  </a:txBody>
                  <a:tcPr/>
                </a:tc>
              </a:tr>
              <a:tr h="242147">
                <a:tc vMerge="1">
                  <a:txBody>
                    <a:bodyPr/>
                    <a:lstStyle/>
                    <a:p>
                      <a:endParaRPr lang="fr-FR"/>
                    </a:p>
                  </a:txBody>
                  <a:tcPr/>
                </a:tc>
                <a:tc>
                  <a:txBody>
                    <a:bodyPr/>
                    <a:lstStyle/>
                    <a:p>
                      <a:r>
                        <a:rPr lang="fr-FR" sz="1400" dirty="0" err="1" smtClean="0"/>
                        <a:t>ofloxacine</a:t>
                      </a:r>
                      <a:endParaRPr lang="fr-FR" sz="1400" dirty="0"/>
                    </a:p>
                  </a:txBody>
                  <a:tcPr/>
                </a:tc>
                <a:tc>
                  <a:txBody>
                    <a:bodyPr/>
                    <a:lstStyle/>
                    <a:p>
                      <a:r>
                        <a:rPr lang="fr-FR" sz="1400" dirty="0" smtClean="0"/>
                        <a:t>IV ou VO: 400 à 800</a:t>
                      </a:r>
                      <a:r>
                        <a:rPr lang="fr-FR" sz="1400" baseline="0" dirty="0" smtClean="0"/>
                        <a:t> mg/jour en 2 à 3 prises</a:t>
                      </a:r>
                      <a:endParaRPr lang="fr-FR" sz="1400" dirty="0"/>
                    </a:p>
                  </a:txBody>
                  <a:tcPr/>
                </a:tc>
              </a:tr>
              <a:tr h="123613">
                <a:tc vMerge="1">
                  <a:txBody>
                    <a:bodyPr/>
                    <a:lstStyle/>
                    <a:p>
                      <a:endParaRPr lang="fr-FR"/>
                    </a:p>
                  </a:txBody>
                  <a:tcPr/>
                </a:tc>
                <a:tc>
                  <a:txBody>
                    <a:bodyPr/>
                    <a:lstStyle/>
                    <a:p>
                      <a:r>
                        <a:rPr lang="fr-FR" sz="1400" dirty="0" smtClean="0"/>
                        <a:t>ciprofloxacine</a:t>
                      </a:r>
                      <a:endParaRPr lang="fr-FR" sz="1400" dirty="0"/>
                    </a:p>
                  </a:txBody>
                  <a:tcPr/>
                </a:tc>
                <a:tc>
                  <a:txBody>
                    <a:bodyPr/>
                    <a:lstStyle/>
                    <a:p>
                      <a:r>
                        <a:rPr lang="fr-FR" sz="1400" dirty="0" smtClean="0"/>
                        <a:t>IV: 400mg x 2 à 3/jour</a:t>
                      </a:r>
                    </a:p>
                    <a:p>
                      <a:r>
                        <a:rPr lang="fr-FR" sz="1400" dirty="0" smtClean="0"/>
                        <a:t>VO: 500 à 750 mg x2/jour</a:t>
                      </a:r>
                      <a:endParaRPr lang="fr-FR" sz="1400" dirty="0"/>
                    </a:p>
                  </a:txBody>
                  <a:tcPr/>
                </a:tc>
              </a:tr>
              <a:tr h="370840">
                <a:tc>
                  <a:txBody>
                    <a:bodyPr/>
                    <a:lstStyle/>
                    <a:p>
                      <a:r>
                        <a:rPr lang="fr-FR" sz="1400" dirty="0" smtClean="0"/>
                        <a:t>Rifampicine</a:t>
                      </a:r>
                      <a:endParaRPr lang="fr-FR" sz="1400" dirty="0"/>
                    </a:p>
                  </a:txBody>
                  <a:tcPr/>
                </a:tc>
                <a:tc>
                  <a:txBody>
                    <a:bodyPr/>
                    <a:lstStyle/>
                    <a:p>
                      <a:r>
                        <a:rPr lang="fr-FR" sz="1400" dirty="0" smtClean="0"/>
                        <a:t>rifampicine</a:t>
                      </a:r>
                      <a:endParaRPr lang="fr-FR" sz="1400" dirty="0"/>
                    </a:p>
                  </a:txBody>
                  <a:tcPr/>
                </a:tc>
                <a:tc>
                  <a:txBody>
                    <a:bodyPr/>
                    <a:lstStyle/>
                    <a:p>
                      <a:r>
                        <a:rPr lang="fr-FR" sz="1400" dirty="0" smtClean="0"/>
                        <a:t>IV ou VO:</a:t>
                      </a:r>
                      <a:r>
                        <a:rPr lang="fr-FR" sz="1400" baseline="0" dirty="0" smtClean="0"/>
                        <a:t> 20 à 30  mg/Kg/j en 2 perfusions ou prises par jour</a:t>
                      </a:r>
                      <a:endParaRPr lang="fr-FR" sz="1400" dirty="0"/>
                    </a:p>
                  </a:txBody>
                  <a:tcPr/>
                </a:tc>
              </a:tr>
            </a:tbl>
          </a:graphicData>
        </a:graphic>
      </p:graphicFrame>
      <p:sp>
        <p:nvSpPr>
          <p:cNvPr id="3" name="ZoneTexte 2"/>
          <p:cNvSpPr txBox="1"/>
          <p:nvPr/>
        </p:nvSpPr>
        <p:spPr>
          <a:xfrm>
            <a:off x="146268" y="6312083"/>
            <a:ext cx="8429423" cy="400110"/>
          </a:xfrm>
          <a:prstGeom prst="rect">
            <a:avLst/>
          </a:prstGeom>
          <a:noFill/>
        </p:spPr>
        <p:txBody>
          <a:bodyPr wrap="none" rtlCol="0">
            <a:spAutoFit/>
          </a:bodyPr>
          <a:lstStyle/>
          <a:p>
            <a:r>
              <a:rPr lang="fr-FR" sz="1000" dirty="0" smtClean="0"/>
              <a:t>* Substances listées, pour chaque famille, par ordre de préférence basé sur le rapport bénéfice-sécurité d’emploi de chaque antibiotique </a:t>
            </a:r>
          </a:p>
          <a:p>
            <a:r>
              <a:rPr lang="fr-FR" sz="1000" dirty="0" smtClean="0"/>
              <a:t>dans cette indication</a:t>
            </a:r>
            <a:endParaRPr lang="fr-FR" sz="1000" dirty="0"/>
          </a:p>
        </p:txBody>
      </p:sp>
      <p:sp>
        <p:nvSpPr>
          <p:cNvPr id="5" name="Rectangle 4"/>
          <p:cNvSpPr/>
          <p:nvPr/>
        </p:nvSpPr>
        <p:spPr>
          <a:xfrm>
            <a:off x="2179826" y="2711114"/>
            <a:ext cx="502286" cy="646331"/>
          </a:xfrm>
          <a:prstGeom prst="rect">
            <a:avLst/>
          </a:prstGeom>
          <a:noFill/>
        </p:spPr>
        <p:txBody>
          <a:bodyPr wrap="none" lIns="91440" tIns="45720" rIns="91440" bIns="45720">
            <a:spAutoFit/>
          </a:bodyPr>
          <a:lstStyle/>
          <a:p>
            <a:pPr algn="ct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t>
            </a:r>
            <a:endParaRPr lang="fr-FR"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2582280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08249"/>
          </a:xfrm>
        </p:spPr>
        <p:txBody>
          <a:bodyPr/>
          <a:lstStyle/>
          <a:p>
            <a:r>
              <a:rPr lang="fr-FR" sz="2400" dirty="0" smtClean="0"/>
              <a:t>Stratégie thérapeutique</a:t>
            </a:r>
            <a:endParaRPr lang="fr-FR" sz="2400" dirty="0"/>
          </a:p>
        </p:txBody>
      </p:sp>
      <p:sp>
        <p:nvSpPr>
          <p:cNvPr id="3" name="Espace réservé du contenu 2"/>
          <p:cNvSpPr>
            <a:spLocks noGrp="1"/>
          </p:cNvSpPr>
          <p:nvPr>
            <p:ph idx="1"/>
          </p:nvPr>
        </p:nvSpPr>
        <p:spPr/>
        <p:txBody>
          <a:bodyPr>
            <a:normAutofit/>
          </a:bodyPr>
          <a:lstStyle/>
          <a:p>
            <a:r>
              <a:rPr lang="fr-FR" sz="1800" dirty="0" smtClean="0"/>
              <a:t>Une </a:t>
            </a:r>
            <a:r>
              <a:rPr lang="fr-FR" sz="1800" dirty="0" smtClean="0"/>
              <a:t>monothérapie par macrolide est recommandée en l’absence de forme grave</a:t>
            </a:r>
            <a:r>
              <a:rPr lang="fr-FR" sz="1800" dirty="0" smtClean="0"/>
              <a:t>.</a:t>
            </a:r>
          </a:p>
          <a:p>
            <a:r>
              <a:rPr lang="fr-FR" sz="1800" dirty="0" smtClean="0"/>
              <a:t>Dans les formes graves (Hospitalisation en </a:t>
            </a:r>
            <a:r>
              <a:rPr lang="fr-FR" sz="1800" dirty="0" smtClean="0"/>
              <a:t>USI ou en réanimation) et/</a:t>
            </a:r>
            <a:r>
              <a:rPr lang="fr-FR" sz="1800" dirty="0" smtClean="0"/>
              <a:t>ou </a:t>
            </a:r>
            <a:r>
              <a:rPr lang="fr-FR" sz="1800" dirty="0" smtClean="0"/>
              <a:t>chez l’immunodéprimé, les macrolides doivent être utilisés en association par voie orale ou injectable.</a:t>
            </a:r>
          </a:p>
          <a:p>
            <a:r>
              <a:rPr lang="fr-FR" sz="1800" dirty="0" smtClean="0"/>
              <a:t>La présence de troubles digestifs même mineurs, doit conduire à utiliser la voie injectable IV, en préférant la </a:t>
            </a:r>
            <a:r>
              <a:rPr lang="fr-FR" sz="1800" dirty="0" err="1" smtClean="0"/>
              <a:t>spiramycine</a:t>
            </a:r>
            <a:r>
              <a:rPr lang="fr-FR" sz="1800" dirty="0" smtClean="0"/>
              <a:t> à </a:t>
            </a:r>
            <a:r>
              <a:rPr lang="fr-FR" sz="1800" dirty="0" smtClean="0"/>
              <a:t>l’</a:t>
            </a:r>
            <a:r>
              <a:rPr lang="fr-FR" sz="1800" dirty="0"/>
              <a:t>é</a:t>
            </a:r>
            <a:r>
              <a:rPr lang="fr-FR" sz="1800" dirty="0" smtClean="0"/>
              <a:t>rythromycine</a:t>
            </a:r>
            <a:endParaRPr lang="fr-FR" sz="1800" dirty="0"/>
          </a:p>
        </p:txBody>
      </p:sp>
    </p:spTree>
    <p:extLst>
      <p:ext uri="{BB962C8B-B14F-4D97-AF65-F5344CB8AC3E}">
        <p14:creationId xmlns:p14="http://schemas.microsoft.com/office/powerpoint/2010/main" val="23159400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771616"/>
          </a:xfrm>
        </p:spPr>
        <p:txBody>
          <a:bodyPr/>
          <a:lstStyle/>
          <a:p>
            <a:r>
              <a:rPr lang="fr-FR" sz="2400" dirty="0">
                <a:solidFill>
                  <a:srgbClr val="2C7C9F"/>
                </a:solidFill>
              </a:rPr>
              <a:t>Stratégie thérapeutique</a:t>
            </a:r>
            <a:endParaRPr lang="fr-FR" dirty="0"/>
          </a:p>
        </p:txBody>
      </p:sp>
      <p:sp>
        <p:nvSpPr>
          <p:cNvPr id="3" name="Espace réservé du contenu 2"/>
          <p:cNvSpPr>
            <a:spLocks noGrp="1"/>
          </p:cNvSpPr>
          <p:nvPr>
            <p:ph idx="1"/>
          </p:nvPr>
        </p:nvSpPr>
        <p:spPr/>
        <p:txBody>
          <a:bodyPr>
            <a:normAutofit/>
          </a:bodyPr>
          <a:lstStyle/>
          <a:p>
            <a:r>
              <a:rPr lang="fr-FR" sz="1800" dirty="0" smtClean="0"/>
              <a:t>L’utilisation des fluoroquinolones doit être </a:t>
            </a:r>
            <a:r>
              <a:rPr lang="fr-FR" sz="1800" dirty="0" smtClean="0"/>
              <a:t>limitée </a:t>
            </a:r>
            <a:r>
              <a:rPr lang="fr-FR" sz="1800" dirty="0" smtClean="0"/>
              <a:t>au traitement des formes graves et/ou de l’immunodéprimé</a:t>
            </a:r>
          </a:p>
          <a:p>
            <a:r>
              <a:rPr lang="fr-FR" sz="1800" dirty="0" smtClean="0"/>
              <a:t>Les doses doivent être adaptées si besoin à la fonction rénale ou hépatique</a:t>
            </a:r>
          </a:p>
          <a:p>
            <a:r>
              <a:rPr lang="fr-FR" sz="1800" dirty="0" smtClean="0"/>
              <a:t>Les interactions médicamenteuses potentielles et le profil de sécurité des antibiotiques doit être pris en compte dans le choix thérapeutique (allongement </a:t>
            </a:r>
            <a:r>
              <a:rPr lang="fr-FR" sz="1800" dirty="0" err="1" smtClean="0"/>
              <a:t>QTc</a:t>
            </a:r>
            <a:r>
              <a:rPr lang="fr-FR" sz="1800" dirty="0" smtClean="0"/>
              <a:t>, </a:t>
            </a:r>
            <a:r>
              <a:rPr lang="fr-FR" sz="1800" dirty="0" err="1" smtClean="0"/>
              <a:t>tendinopathie</a:t>
            </a:r>
            <a:r>
              <a:rPr lang="fr-FR" sz="1800" dirty="0" smtClean="0"/>
              <a:t>, toxicité hépatique…)</a:t>
            </a:r>
          </a:p>
          <a:p>
            <a:r>
              <a:rPr lang="fr-FR" sz="1800" dirty="0" smtClean="0"/>
              <a:t>La durée de traitement est de 8 à 14 jours pour les formes non graves (5 jours pour l’</a:t>
            </a:r>
            <a:r>
              <a:rPr lang="fr-FR" sz="1800" dirty="0" err="1" smtClean="0"/>
              <a:t>azithromycine</a:t>
            </a:r>
            <a:r>
              <a:rPr lang="fr-FR" sz="1800" dirty="0" smtClean="0"/>
              <a:t>) et allongée à 21 </a:t>
            </a:r>
            <a:r>
              <a:rPr lang="fr-FR" sz="1800" dirty="0" smtClean="0"/>
              <a:t>jours </a:t>
            </a:r>
            <a:r>
              <a:rPr lang="fr-FR" sz="1800" dirty="0" smtClean="0"/>
              <a:t>dans les formes graves et/ou chez l’immunodéprimé (10 jours pour l’</a:t>
            </a:r>
            <a:r>
              <a:rPr lang="fr-FR" sz="1800" dirty="0" err="1" smtClean="0"/>
              <a:t>azithromycine</a:t>
            </a:r>
            <a:r>
              <a:rPr lang="fr-FR" sz="1800" dirty="0" smtClean="0"/>
              <a:t>)</a:t>
            </a:r>
            <a:endParaRPr lang="fr-FR" sz="1800" dirty="0"/>
          </a:p>
        </p:txBody>
      </p:sp>
    </p:spTree>
    <p:extLst>
      <p:ext uri="{BB962C8B-B14F-4D97-AF65-F5344CB8AC3E}">
        <p14:creationId xmlns:p14="http://schemas.microsoft.com/office/powerpoint/2010/main" val="19646661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905937"/>
          </a:xfrm>
        </p:spPr>
        <p:txBody>
          <a:bodyPr/>
          <a:lstStyle/>
          <a:p>
            <a:r>
              <a:rPr lang="fr-FR" sz="2400" dirty="0" smtClean="0"/>
              <a:t>Rappels</a:t>
            </a:r>
            <a:endParaRPr lang="fr-FR" sz="2400" dirty="0"/>
          </a:p>
        </p:txBody>
      </p:sp>
      <p:sp>
        <p:nvSpPr>
          <p:cNvPr id="3" name="Espace réservé du contenu 2"/>
          <p:cNvSpPr>
            <a:spLocks noGrp="1"/>
          </p:cNvSpPr>
          <p:nvPr>
            <p:ph idx="1"/>
          </p:nvPr>
        </p:nvSpPr>
        <p:spPr/>
        <p:txBody>
          <a:bodyPr>
            <a:normAutofit/>
          </a:bodyPr>
          <a:lstStyle/>
          <a:p>
            <a:r>
              <a:rPr lang="fr-FR" sz="1800" dirty="0" smtClean="0"/>
              <a:t>Le taux d’incidence en France est de 1,9/10</a:t>
            </a:r>
            <a:r>
              <a:rPr lang="fr-FR" sz="1800" baseline="30000" dirty="0" smtClean="0"/>
              <a:t>5</a:t>
            </a:r>
            <a:endParaRPr lang="fr-FR" sz="1800" dirty="0" smtClean="0"/>
          </a:p>
          <a:p>
            <a:r>
              <a:rPr lang="fr-FR" sz="1800" dirty="0" smtClean="0"/>
              <a:t>Le principal agent en cause est </a:t>
            </a:r>
            <a:r>
              <a:rPr lang="fr-FR" sz="1800" i="1" dirty="0" err="1"/>
              <a:t>L</a:t>
            </a:r>
            <a:r>
              <a:rPr lang="fr-FR" sz="1800" i="1" dirty="0" err="1" smtClean="0"/>
              <a:t>egionella</a:t>
            </a:r>
            <a:r>
              <a:rPr lang="fr-FR" sz="1800" i="1" dirty="0" smtClean="0"/>
              <a:t> </a:t>
            </a:r>
            <a:r>
              <a:rPr lang="fr-FR" sz="1800" i="1" dirty="0" err="1" smtClean="0"/>
              <a:t>pneumophila</a:t>
            </a:r>
            <a:r>
              <a:rPr lang="fr-FR" sz="1800" dirty="0" smtClean="0"/>
              <a:t>, dont le sérogroupe 1 dans plus de 90% des cas</a:t>
            </a:r>
          </a:p>
          <a:p>
            <a:r>
              <a:rPr lang="fr-FR" sz="1800" dirty="0" smtClean="0"/>
              <a:t>La létalité rapportée en France était de 11% en 2009</a:t>
            </a:r>
          </a:p>
          <a:p>
            <a:r>
              <a:rPr lang="fr-FR" sz="1800" dirty="0" smtClean="0"/>
              <a:t>La contamination survient par voie respiratoire, par inhalation d’aérosol d’eau contaminée. Pas de transmission interhumaine documentée.</a:t>
            </a:r>
          </a:p>
          <a:p>
            <a:r>
              <a:rPr lang="fr-FR" sz="1800" dirty="0" smtClean="0"/>
              <a:t>Le diagnostic repose sur la détection de l’antigénurie, mais uniquement pour le sérogroupe Lp1. Ce test se positive 24-48h après l’exposition et reste détectable jusqu’à 2 mois après, malgré une antibiothérapie </a:t>
            </a:r>
            <a:r>
              <a:rPr lang="fr-FR" sz="1800" dirty="0"/>
              <a:t>e</a:t>
            </a:r>
            <a:r>
              <a:rPr lang="fr-FR" sz="1800" dirty="0" smtClean="0"/>
              <a:t>fficace.</a:t>
            </a:r>
          </a:p>
        </p:txBody>
      </p:sp>
    </p:spTree>
    <p:extLst>
      <p:ext uri="{BB962C8B-B14F-4D97-AF65-F5344CB8AC3E}">
        <p14:creationId xmlns:p14="http://schemas.microsoft.com/office/powerpoint/2010/main" val="10611166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Rappels</a:t>
            </a:r>
            <a:endParaRPr lang="fr-FR" sz="3600" dirty="0"/>
          </a:p>
        </p:txBody>
      </p:sp>
      <p:sp>
        <p:nvSpPr>
          <p:cNvPr id="3" name="Espace réservé du contenu 2"/>
          <p:cNvSpPr>
            <a:spLocks noGrp="1"/>
          </p:cNvSpPr>
          <p:nvPr>
            <p:ph idx="1"/>
          </p:nvPr>
        </p:nvSpPr>
        <p:spPr/>
        <p:txBody>
          <a:bodyPr>
            <a:normAutofit/>
          </a:bodyPr>
          <a:lstStyle/>
          <a:p>
            <a:r>
              <a:rPr lang="fr-FR" sz="2000" dirty="0" smtClean="0"/>
              <a:t>La légionellose est une maladie à déclaration obligatoire due dans 90% des cas à </a:t>
            </a:r>
            <a:r>
              <a:rPr lang="fr-FR" sz="2000" i="1" dirty="0" err="1" smtClean="0"/>
              <a:t>Legionella</a:t>
            </a:r>
            <a:r>
              <a:rPr lang="fr-FR" sz="2000" i="1" dirty="0" smtClean="0"/>
              <a:t> </a:t>
            </a:r>
            <a:r>
              <a:rPr lang="fr-FR" sz="2000" i="1" dirty="0" err="1" smtClean="0"/>
              <a:t>pneumophila</a:t>
            </a:r>
            <a:r>
              <a:rPr lang="fr-FR" sz="2000" i="1" dirty="0" smtClean="0"/>
              <a:t> </a:t>
            </a:r>
            <a:r>
              <a:rPr lang="fr-FR" sz="2000" dirty="0" smtClean="0"/>
              <a:t>(</a:t>
            </a:r>
            <a:r>
              <a:rPr lang="fr-FR" sz="2000" dirty="0" err="1" smtClean="0"/>
              <a:t>Lp</a:t>
            </a:r>
            <a:r>
              <a:rPr lang="fr-FR" sz="2000" dirty="0" smtClean="0"/>
              <a:t>) de </a:t>
            </a:r>
            <a:r>
              <a:rPr lang="fr-FR" sz="2000" dirty="0" err="1" smtClean="0"/>
              <a:t>sérogroupe</a:t>
            </a:r>
            <a:r>
              <a:rPr lang="fr-FR" sz="2000" dirty="0" smtClean="0"/>
              <a:t> 1 accessible à un diagnostic par détection de l’</a:t>
            </a:r>
            <a:r>
              <a:rPr lang="fr-FR" sz="2000" dirty="0" err="1" smtClean="0"/>
              <a:t>antigénurie</a:t>
            </a:r>
            <a:endParaRPr lang="fr-FR" sz="2000" dirty="0" smtClean="0"/>
          </a:p>
          <a:p>
            <a:r>
              <a:rPr lang="fr-FR" sz="2000" dirty="0" smtClean="0"/>
              <a:t>La culture </a:t>
            </a:r>
            <a:r>
              <a:rPr lang="fr-FR" sz="2000" dirty="0" smtClean="0"/>
              <a:t>d</a:t>
            </a:r>
            <a:r>
              <a:rPr lang="fr-FR" sz="2000" dirty="0" smtClean="0"/>
              <a:t>e </a:t>
            </a:r>
            <a:r>
              <a:rPr lang="fr-FR" sz="2000" i="1" dirty="0" err="1" smtClean="0"/>
              <a:t>Le</a:t>
            </a:r>
            <a:r>
              <a:rPr lang="fr-FR" sz="2000" i="1" dirty="0" err="1" smtClean="0"/>
              <a:t>gionella</a:t>
            </a:r>
            <a:r>
              <a:rPr lang="fr-FR" sz="2000" dirty="0" smtClean="0"/>
              <a:t> est recommandée (y compris sur expectorations), car elle permet la comparaison avec une souche environnementale, en particulier en cas d’infection nosocomiale ou de cas  groupés</a:t>
            </a:r>
            <a:endParaRPr lang="fr-FR" sz="2000" dirty="0" smtClean="0"/>
          </a:p>
        </p:txBody>
      </p:sp>
      <p:sp>
        <p:nvSpPr>
          <p:cNvPr id="5" name="ZoneTexte 4"/>
          <p:cNvSpPr txBox="1"/>
          <p:nvPr/>
        </p:nvSpPr>
        <p:spPr>
          <a:xfrm>
            <a:off x="105799" y="6490158"/>
            <a:ext cx="3921441" cy="307777"/>
          </a:xfrm>
          <a:prstGeom prst="rect">
            <a:avLst/>
          </a:prstGeom>
          <a:noFill/>
        </p:spPr>
        <p:txBody>
          <a:bodyPr wrap="none" rtlCol="0">
            <a:spAutoFit/>
          </a:bodyPr>
          <a:lstStyle/>
          <a:p>
            <a:r>
              <a:rPr lang="fr-FR" sz="1400" dirty="0" smtClean="0"/>
              <a:t>Synthèse réalisée par la SPILF 27/06/2013</a:t>
            </a:r>
            <a:endParaRPr lang="fr-FR" sz="1400" dirty="0"/>
          </a:p>
        </p:txBody>
      </p:sp>
    </p:spTree>
    <p:extLst>
      <p:ext uri="{BB962C8B-B14F-4D97-AF65-F5344CB8AC3E}">
        <p14:creationId xmlns:p14="http://schemas.microsoft.com/office/powerpoint/2010/main" val="1322193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Arguments thérapeutiques</a:t>
            </a:r>
            <a:endParaRPr lang="fr-FR" dirty="0"/>
          </a:p>
        </p:txBody>
      </p:sp>
      <p:sp>
        <p:nvSpPr>
          <p:cNvPr id="5" name="Espace réservé du texte 4"/>
          <p:cNvSpPr>
            <a:spLocks noGrp="1"/>
          </p:cNvSpPr>
          <p:nvPr>
            <p:ph type="body" idx="1"/>
          </p:nvPr>
        </p:nvSpPr>
        <p:spPr/>
        <p:txBody>
          <a:bodyPr/>
          <a:lstStyle/>
          <a:p>
            <a:endParaRPr lang="fr-FR"/>
          </a:p>
        </p:txBody>
      </p:sp>
    </p:spTree>
    <p:extLst>
      <p:ext uri="{BB962C8B-B14F-4D97-AF65-F5344CB8AC3E}">
        <p14:creationId xmlns:p14="http://schemas.microsoft.com/office/powerpoint/2010/main" val="40010831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s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Brise.thmx</Template>
  <TotalTime>2569</TotalTime>
  <Words>1437</Words>
  <Application>Microsoft Macintosh PowerPoint</Application>
  <PresentationFormat>Présentation à l'écran (4:3)</PresentationFormat>
  <Paragraphs>119</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Brise</vt:lpstr>
      <vt:lpstr>Traitement antibiotique de la légionellose chez l’adulte Actualisation</vt:lpstr>
      <vt:lpstr>Plan</vt:lpstr>
      <vt:lpstr>Stratégie du choix thérapeutique</vt:lpstr>
      <vt:lpstr>Posologies et mode d’administration des antibiotiques en cas de légionellose confirmée</vt:lpstr>
      <vt:lpstr>Stratégie thérapeutique</vt:lpstr>
      <vt:lpstr>Stratégie thérapeutique</vt:lpstr>
      <vt:lpstr>Rappels</vt:lpstr>
      <vt:lpstr>Rappels</vt:lpstr>
      <vt:lpstr>Arguments thérapeutiques</vt:lpstr>
      <vt:lpstr>Présentation PowerPoint</vt:lpstr>
      <vt:lpstr>Présentation PowerPoint</vt:lpstr>
      <vt:lpstr>Macrolides</vt:lpstr>
      <vt:lpstr>Fluoroquinolones</vt:lpstr>
      <vt:lpstr>Rifampicine</vt:lpstr>
      <vt:lpstr>Prophylaxie</vt:lpstr>
      <vt:lpstr>Commentaires du groupe, réunion du 27/06/2013</vt:lpstr>
    </vt:vector>
  </TitlesOfParts>
  <Company>ARREPI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ESCMID Guideline for the diagnosis and management of Candida Diseases 2012: Non neutropenic adult patients</dc:title>
  <dc:creator>Benoit Guery</dc:creator>
  <cp:lastModifiedBy>Benoit Guery</cp:lastModifiedBy>
  <cp:revision>95</cp:revision>
  <dcterms:created xsi:type="dcterms:W3CDTF">2013-04-22T14:21:17Z</dcterms:created>
  <dcterms:modified xsi:type="dcterms:W3CDTF">2013-06-27T10:41:33Z</dcterms:modified>
</cp:coreProperties>
</file>