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3" r:id="rId3"/>
    <p:sldId id="259" r:id="rId4"/>
    <p:sldId id="261" r:id="rId5"/>
    <p:sldId id="264" r:id="rId6"/>
    <p:sldId id="265" r:id="rId7"/>
    <p:sldId id="266" r:id="rId8"/>
    <p:sldId id="267" r:id="rId9"/>
    <p:sldId id="268" r:id="rId10"/>
    <p:sldId id="279" r:id="rId11"/>
    <p:sldId id="269" r:id="rId12"/>
    <p:sldId id="270" r:id="rId13"/>
    <p:sldId id="271" r:id="rId14"/>
    <p:sldId id="281" r:id="rId15"/>
    <p:sldId id="272" r:id="rId16"/>
    <p:sldId id="273" r:id="rId17"/>
    <p:sldId id="274" r:id="rId18"/>
    <p:sldId id="275" r:id="rId19"/>
    <p:sldId id="276" r:id="rId20"/>
    <p:sldId id="282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6" autoAdjust="0"/>
    <p:restoredTop sz="99618" autoAdjust="0"/>
  </p:normalViewPr>
  <p:slideViewPr>
    <p:cSldViewPr snapToGrid="0" snapToObjects="1">
      <p:cViewPr varScale="1">
        <p:scale>
          <a:sx n="82" d="100"/>
          <a:sy n="82" d="100"/>
        </p:scale>
        <p:origin x="-130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85D25-522C-9F4F-A5CC-0987C9FC0AFF}" type="datetimeFigureOut">
              <a:rPr lang="fr-FR" smtClean="0"/>
              <a:t>18/12/14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174C2-4F24-6941-A701-1D66D8F47D1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636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CE711-FF30-E449-B1FC-32B30826F2FF}" type="datetimeFigureOut">
              <a:rPr lang="fr-FR" smtClean="0"/>
              <a:t>18/12/14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999FA-BC99-1E49-811D-CD6850355F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dirty="0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Synthèse réalisée par la  SPILF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Big Caslon"/>
          <a:ea typeface="+mj-ea"/>
          <a:cs typeface="Big Caslon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Big Caslon"/>
          <a:ea typeface="+mn-ea"/>
          <a:cs typeface="Big Caslon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Big Caslon"/>
          <a:ea typeface="+mn-ea"/>
          <a:cs typeface="Big Caslon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Big Caslon"/>
          <a:ea typeface="+mn-ea"/>
          <a:cs typeface="Big Caslon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Big Caslon"/>
          <a:ea typeface="+mn-ea"/>
          <a:cs typeface="Big Caslon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Big Caslon"/>
          <a:ea typeface="+mn-ea"/>
          <a:cs typeface="Big Caslon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1197425"/>
            <a:ext cx="6498158" cy="1724867"/>
          </a:xfrm>
        </p:spPr>
        <p:txBody>
          <a:bodyPr>
            <a:noAutofit/>
          </a:bodyPr>
          <a:lstStyle/>
          <a:p>
            <a:r>
              <a:rPr lang="fr-FR" sz="2800" dirty="0">
                <a:latin typeface="Big Caslon" charset="0"/>
                <a:ea typeface="ＭＳ Ｐゴシック" charset="0"/>
                <a:cs typeface="Big Caslon" charset="0"/>
              </a:rPr>
              <a:t>Stratégies de réduction de l’utilisation des antibiotiques à visée curative en réanimation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60282" y="3023712"/>
            <a:ext cx="7155669" cy="1508845"/>
          </a:xfrm>
        </p:spPr>
        <p:txBody>
          <a:bodyPr>
            <a:normAutofit lnSpcReduction="10000"/>
          </a:bodyPr>
          <a:lstStyle/>
          <a:p>
            <a:r>
              <a:rPr lang="fr-FR" sz="1600" dirty="0" smtClean="0">
                <a:solidFill>
                  <a:srgbClr val="595959"/>
                </a:solidFill>
              </a:rPr>
              <a:t>Diapositives réalisées par le comité des référentiels de la SPILF </a:t>
            </a:r>
          </a:p>
          <a:p>
            <a:r>
              <a:rPr lang="fr-FR" sz="1600" dirty="0" smtClean="0">
                <a:solidFill>
                  <a:srgbClr val="595959"/>
                </a:solidFill>
              </a:rPr>
              <a:t>à partir de la recommandation formalisée d’experts </a:t>
            </a:r>
            <a:r>
              <a:rPr lang="fr-FR" sz="1600" dirty="0">
                <a:solidFill>
                  <a:srgbClr val="595959"/>
                </a:solidFill>
              </a:rPr>
              <a:t>(</a:t>
            </a:r>
            <a:r>
              <a:rPr lang="fr-FR" sz="1600" dirty="0" smtClean="0">
                <a:solidFill>
                  <a:srgbClr val="595959"/>
                </a:solidFill>
              </a:rPr>
              <a:t>RFE)</a:t>
            </a:r>
          </a:p>
          <a:p>
            <a:r>
              <a:rPr lang="fr-FR" sz="1600" dirty="0" smtClean="0">
                <a:solidFill>
                  <a:srgbClr val="595959"/>
                </a:solidFill>
              </a:rPr>
              <a:t> organisé par la SRLF</a:t>
            </a:r>
            <a:r>
              <a:rPr lang="fr-FR" sz="1600" dirty="0">
                <a:solidFill>
                  <a:srgbClr val="595959"/>
                </a:solidFill>
              </a:rPr>
              <a:t> </a:t>
            </a:r>
            <a:r>
              <a:rPr lang="fr-FR" sz="1600" dirty="0" smtClean="0">
                <a:solidFill>
                  <a:srgbClr val="595959"/>
                </a:solidFill>
              </a:rPr>
              <a:t>et la SFAR</a:t>
            </a:r>
          </a:p>
          <a:p>
            <a:endParaRPr lang="fr-FR" dirty="0" smtClean="0">
              <a:solidFill>
                <a:srgbClr val="595959"/>
              </a:solidFill>
            </a:endParaRPr>
          </a:p>
          <a:p>
            <a:r>
              <a:rPr lang="fr-FR" dirty="0" smtClean="0">
                <a:solidFill>
                  <a:srgbClr val="595959"/>
                </a:solidFill>
              </a:rPr>
              <a:t>17 Décembre 2014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799" y="6428198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595959"/>
                </a:solidFill>
                <a:latin typeface="Big Caslon"/>
                <a:cs typeface="Big Caslon"/>
              </a:rPr>
              <a:t>Synthèse réalisée par la SPILF validée le</a:t>
            </a:r>
            <a:r>
              <a:rPr lang="fr-FR" dirty="0">
                <a:solidFill>
                  <a:srgbClr val="595959"/>
                </a:solidFill>
                <a:latin typeface="Big Caslon"/>
                <a:cs typeface="Big Caslon"/>
              </a:rPr>
              <a:t> </a:t>
            </a:r>
            <a:r>
              <a:rPr lang="fr-FR" dirty="0" smtClean="0">
                <a:solidFill>
                  <a:srgbClr val="595959"/>
                </a:solidFill>
                <a:latin typeface="Big Caslon"/>
                <a:cs typeface="Big Caslon"/>
              </a:rPr>
              <a:t>17 décembre 2014</a:t>
            </a:r>
            <a:endParaRPr lang="fr-FR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187432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>
          <a:xfrm>
            <a:off x="549275" y="233982"/>
            <a:ext cx="7217012" cy="845963"/>
          </a:xfrm>
        </p:spPr>
        <p:txBody>
          <a:bodyPr/>
          <a:lstStyle/>
          <a:p>
            <a:pPr lvl="0"/>
            <a:r>
              <a:rPr lang="fr-FR" sz="2400" dirty="0" smtClean="0"/>
              <a:t>3. </a:t>
            </a:r>
            <a:r>
              <a:rPr lang="x-none" sz="2400" dirty="0" smtClean="0"/>
              <a:t>Quand </a:t>
            </a:r>
            <a:r>
              <a:rPr lang="x-none" sz="2400" dirty="0"/>
              <a:t>et comment diminuer l’utilisation des </a:t>
            </a:r>
            <a:r>
              <a:rPr lang="fr-FR" sz="2400" dirty="0" err="1" smtClean="0"/>
              <a:t>carba</a:t>
            </a:r>
            <a:r>
              <a:rPr lang="x-none" sz="2400" dirty="0" smtClean="0"/>
              <a:t>pénèmes ?</a:t>
            </a:r>
            <a:endParaRPr lang="fr-FR" sz="24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46389" y="1308190"/>
            <a:ext cx="8236334" cy="5126033"/>
          </a:xfrm>
        </p:spPr>
        <p:txBody>
          <a:bodyPr>
            <a:noAutofit/>
          </a:bodyPr>
          <a:lstStyle/>
          <a:p>
            <a:pPr algn="just"/>
            <a:r>
              <a:rPr lang="fr-FR" altLang="ja-JP" sz="2000" dirty="0"/>
              <a:t>L</a:t>
            </a:r>
            <a:r>
              <a:rPr lang="fr-FR" altLang="ja-JP" sz="2000" dirty="0" smtClean="0"/>
              <a:t>e caractère nosocomial/lié aux soins </a:t>
            </a:r>
            <a:r>
              <a:rPr lang="fr-FR" altLang="ja-JP" sz="2000" dirty="0"/>
              <a:t>de </a:t>
            </a:r>
            <a:r>
              <a:rPr lang="fr-FR" altLang="ja-JP" sz="2000" dirty="0" smtClean="0"/>
              <a:t>l’infection n’est pas,</a:t>
            </a:r>
            <a:r>
              <a:rPr lang="fr-FR" altLang="ja-JP" sz="2000" dirty="0"/>
              <a:t> à lui </a:t>
            </a:r>
            <a:r>
              <a:rPr lang="fr-FR" altLang="ja-JP" sz="2000" dirty="0" smtClean="0"/>
              <a:t>seul, une indication aux </a:t>
            </a:r>
            <a:r>
              <a:rPr lang="fr-FR" altLang="ja-JP" sz="2000" dirty="0" err="1" smtClean="0"/>
              <a:t>carbapénèmes</a:t>
            </a:r>
            <a:r>
              <a:rPr lang="fr-FR" altLang="ja-JP" sz="2000" dirty="0" smtClean="0"/>
              <a:t>. Elle requiert </a:t>
            </a:r>
            <a:r>
              <a:rPr lang="fr-FR" altLang="ja-JP" sz="2000" dirty="0"/>
              <a:t>la présence </a:t>
            </a:r>
            <a:r>
              <a:rPr lang="fr-FR" altLang="ja-JP" sz="2000" dirty="0" smtClean="0"/>
              <a:t>d’au </a:t>
            </a:r>
            <a:r>
              <a:rPr lang="fr-FR" altLang="ja-JP" sz="2000" dirty="0"/>
              <a:t>moins 2 des </a:t>
            </a:r>
            <a:r>
              <a:rPr lang="fr-FR" altLang="ja-JP" sz="2000" dirty="0" smtClean="0"/>
              <a:t>facteurs suivants</a:t>
            </a:r>
            <a:r>
              <a:rPr lang="fr-FR" altLang="ja-JP" sz="2000" dirty="0"/>
              <a:t>  (</a:t>
            </a:r>
            <a:r>
              <a:rPr lang="fr-FR" altLang="ja-JP" sz="2000" i="1" dirty="0">
                <a:solidFill>
                  <a:srgbClr val="2C7C9F"/>
                </a:solidFill>
              </a:rPr>
              <a:t>Accord fort</a:t>
            </a:r>
            <a:r>
              <a:rPr lang="fr-FR" altLang="ja-JP" sz="2000" dirty="0"/>
              <a:t>)</a:t>
            </a:r>
            <a:r>
              <a:rPr lang="fr-FR" sz="2000" dirty="0" smtClean="0"/>
              <a:t> </a:t>
            </a:r>
            <a:r>
              <a:rPr lang="fr-FR" altLang="ja-JP" sz="2000" dirty="0" smtClean="0"/>
              <a:t>:</a:t>
            </a:r>
          </a:p>
          <a:p>
            <a:pPr lvl="1" algn="just">
              <a:buFont typeface="Wingdings" charset="2"/>
              <a:buChar char="ü"/>
            </a:pPr>
            <a:r>
              <a:rPr lang="fr-FR" sz="2000" dirty="0" smtClean="0"/>
              <a:t>traitement dans les 3 mois par C3G, FQ ou TZP ,</a:t>
            </a:r>
          </a:p>
          <a:p>
            <a:pPr lvl="1" algn="just">
              <a:buFont typeface="Wingdings" charset="2"/>
              <a:buChar char="ü"/>
            </a:pPr>
            <a:r>
              <a:rPr lang="fr-FR" sz="2000" dirty="0" smtClean="0"/>
              <a:t>portage d’</a:t>
            </a:r>
            <a:r>
              <a:rPr lang="fr-FR" altLang="ja-JP" sz="2000" dirty="0" smtClean="0"/>
              <a:t>une entérobactérie-BLSE, ou d’un </a:t>
            </a:r>
            <a:r>
              <a:rPr lang="fr-FR" altLang="ja-JP" sz="2000" i="1" dirty="0" smtClean="0"/>
              <a:t>P. </a:t>
            </a:r>
            <a:r>
              <a:rPr lang="fr-FR" altLang="ja-JP" sz="2000" i="1" dirty="0" err="1" smtClean="0"/>
              <a:t>aeruginosa</a:t>
            </a:r>
            <a:r>
              <a:rPr lang="fr-FR" altLang="ja-JP" sz="2000" i="1" dirty="0" smtClean="0"/>
              <a:t> </a:t>
            </a:r>
            <a:r>
              <a:rPr lang="fr-FR" altLang="ja-JP" sz="2000" dirty="0" err="1" smtClean="0"/>
              <a:t>ceftazidime</a:t>
            </a:r>
            <a:r>
              <a:rPr lang="fr-FR" altLang="ja-JP" sz="2000" dirty="0" smtClean="0"/>
              <a:t>-R, sur un prélèvement datant de moins de 3 mois, quel que soit le site,</a:t>
            </a:r>
          </a:p>
          <a:p>
            <a:pPr lvl="1" algn="just">
              <a:buFont typeface="Wingdings" charset="2"/>
              <a:buChar char="ü"/>
            </a:pPr>
            <a:r>
              <a:rPr lang="fr-FR" sz="2000" dirty="0" smtClean="0"/>
              <a:t>hospitalisation à l’</a:t>
            </a:r>
            <a:r>
              <a:rPr lang="fr-FR" altLang="ja-JP" sz="2000" dirty="0" smtClean="0"/>
              <a:t>étranger dans les 12 mois,</a:t>
            </a:r>
          </a:p>
          <a:p>
            <a:pPr lvl="1" algn="just">
              <a:buFont typeface="Wingdings" charset="2"/>
              <a:buChar char="ü"/>
            </a:pPr>
            <a:r>
              <a:rPr lang="fr-FR" sz="2000" dirty="0" smtClean="0"/>
              <a:t>patient vivant en EHPAD médicalisé ou SLD </a:t>
            </a:r>
            <a:r>
              <a:rPr lang="fr-FR" sz="2000" dirty="0" smtClean="0">
                <a:solidFill>
                  <a:schemeClr val="accent1"/>
                </a:solidFill>
              </a:rPr>
              <a:t>ET</a:t>
            </a:r>
            <a:r>
              <a:rPr lang="fr-FR" sz="2000" dirty="0" smtClean="0"/>
              <a:t> </a:t>
            </a:r>
            <a:r>
              <a:rPr lang="fr-FR" altLang="ja-JP" sz="2000" dirty="0" smtClean="0"/>
              <a:t>porteur d’une sonde urinaire à demeure et/ou d’une gastrostomie, </a:t>
            </a:r>
          </a:p>
          <a:p>
            <a:pPr lvl="1" algn="just">
              <a:buFont typeface="Wingdings" charset="2"/>
              <a:buChar char="ü"/>
            </a:pPr>
            <a:r>
              <a:rPr lang="fr-FR" sz="2000" dirty="0" smtClean="0"/>
              <a:t>épidémie en cours dans le secteur de soins à BMR pour laquelle l’</a:t>
            </a:r>
            <a:r>
              <a:rPr lang="fr-FR" altLang="ja-JP" sz="2000" dirty="0" smtClean="0"/>
              <a:t>unique option thérapeutique est un </a:t>
            </a:r>
            <a:r>
              <a:rPr lang="fr-FR" altLang="ja-JP" sz="2000" dirty="0" err="1" smtClean="0"/>
              <a:t>carbapénème</a:t>
            </a:r>
            <a:r>
              <a:rPr lang="fr-FR" altLang="ja-JP" sz="2000" dirty="0" smtClean="0"/>
              <a:t>.</a:t>
            </a:r>
          </a:p>
          <a:p>
            <a:pPr algn="just"/>
            <a:r>
              <a:rPr lang="fr-FR" sz="2000" dirty="0" smtClean="0"/>
              <a:t>Après documentation bactériologique, il faut rechercher une alternative aux </a:t>
            </a:r>
            <a:r>
              <a:rPr lang="fr-FR" sz="2000" dirty="0" err="1" smtClean="0"/>
              <a:t>carbapénèmes</a:t>
            </a:r>
            <a:r>
              <a:rPr lang="fr-FR" sz="2000" dirty="0" smtClean="0"/>
              <a:t> en fonction du site infecté et après discussion entre microbiologistes et cliniciens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</a:t>
            </a:r>
            <a:endParaRPr lang="fr-FR" dirty="0" smtClean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05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231610" cy="914372"/>
          </a:xfrm>
        </p:spPr>
        <p:txBody>
          <a:bodyPr/>
          <a:lstStyle/>
          <a:p>
            <a:r>
              <a:rPr lang="fr-FR" sz="2400" dirty="0" smtClean="0"/>
              <a:t>3. </a:t>
            </a:r>
            <a:r>
              <a:rPr lang="x-none" sz="2400" dirty="0"/>
              <a:t>Quand et comment diminuer l’utilisation des </a:t>
            </a:r>
            <a:r>
              <a:rPr lang="fr-FR" sz="2400" dirty="0" err="1" smtClean="0"/>
              <a:t>fluoroquinolones</a:t>
            </a:r>
            <a:r>
              <a:rPr lang="x-none" sz="2400" dirty="0" smtClean="0"/>
              <a:t> ?</a:t>
            </a:r>
            <a:endParaRPr lang="fr-FR" sz="2400" dirty="0"/>
          </a:p>
        </p:txBody>
      </p:sp>
      <p:sp>
        <p:nvSpPr>
          <p:cNvPr id="29698" name="Espace réservé du contenu 1"/>
          <p:cNvSpPr>
            <a:spLocks noGrp="1"/>
          </p:cNvSpPr>
          <p:nvPr>
            <p:ph idx="1"/>
          </p:nvPr>
        </p:nvSpPr>
        <p:spPr>
          <a:xfrm>
            <a:off x="549275" y="1205093"/>
            <a:ext cx="8042276" cy="483807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sz="2000" dirty="0" smtClean="0"/>
              <a:t>Il ne faut pas prescrire de fluoroquinolones (FQ) quand d’autres antibiotiques peuvent être utilisés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	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Néanmoins, les FQ peuvent être utilisées dans certaines indications (</a:t>
            </a:r>
            <a:r>
              <a:rPr lang="fr-FR" sz="2000" dirty="0" err="1" smtClean="0"/>
              <a:t>cf</a:t>
            </a:r>
            <a:r>
              <a:rPr lang="fr-FR" sz="2000" dirty="0" smtClean="0"/>
              <a:t> recommandation FQ), par ex légionellose grave… 	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Il ne faut pas prescrire de FQ de façon répétée chez un même patient (prendre en compte les prescriptions antérieures de FQ dans les 6 mois précédents quelle qu’en soit l’indication)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Il ne faut pas prescrire en probabiliste de FQ en monothérapie dans les infections nosocomiales sévères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Il ne faut pas prescrire de FQ sur les souches d’entérobactéries résistantes </a:t>
            </a:r>
            <a:r>
              <a:rPr lang="fr-FR" sz="2000" dirty="0"/>
              <a:t>à l’acide </a:t>
            </a:r>
            <a:r>
              <a:rPr lang="fr-FR" sz="2000" dirty="0" err="1"/>
              <a:t>nalidixique</a:t>
            </a:r>
            <a:r>
              <a:rPr lang="fr-FR" sz="2000" dirty="0"/>
              <a:t> et/ou acide </a:t>
            </a:r>
            <a:r>
              <a:rPr lang="fr-FR" sz="2000" dirty="0" err="1" smtClean="0"/>
              <a:t>pipémidique</a:t>
            </a:r>
            <a:r>
              <a:rPr lang="fr-FR" sz="2000" dirty="0" smtClean="0"/>
              <a:t> (ayant acquis une résistance de 1er niveau)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Dans le choc septique, en cas d’association avec une </a:t>
            </a:r>
            <a:r>
              <a:rPr lang="fr-FR" sz="2000" dirty="0" err="1" smtClean="0"/>
              <a:t>bétalactamine</a:t>
            </a:r>
            <a:r>
              <a:rPr lang="fr-FR" sz="2000" dirty="0" smtClean="0"/>
              <a:t>, il faut préférer les aminosides plutôt qu’une FQ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 y compris chez l’insuffisant rénal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	</a:t>
            </a:r>
          </a:p>
          <a:p>
            <a:pPr>
              <a:lnSpc>
                <a:spcPct val="80000"/>
              </a:lnSpc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3075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1"/>
          <p:cNvSpPr>
            <a:spLocks noGrp="1"/>
          </p:cNvSpPr>
          <p:nvPr>
            <p:ph type="title"/>
          </p:nvPr>
        </p:nvSpPr>
        <p:spPr>
          <a:xfrm>
            <a:off x="549275" y="445671"/>
            <a:ext cx="7362995" cy="993661"/>
          </a:xfrm>
        </p:spPr>
        <p:txBody>
          <a:bodyPr/>
          <a:lstStyle/>
          <a:p>
            <a:pPr algn="just"/>
            <a:r>
              <a:rPr lang="fr-FR" sz="2400" dirty="0" smtClean="0"/>
              <a:t>3. </a:t>
            </a:r>
            <a:r>
              <a:rPr lang="x-none" sz="2400" dirty="0" smtClean="0"/>
              <a:t>Quand </a:t>
            </a:r>
            <a:r>
              <a:rPr lang="x-none" sz="2400" dirty="0"/>
              <a:t>et comment diminuer l’utilisation des antibiotiques anti-staphylocoques blancs ou dorés résistants à l’oxacilline (anti-SMR) </a:t>
            </a:r>
            <a:r>
              <a:rPr lang="x-none" sz="2400" dirty="0" smtClean="0"/>
              <a:t>?</a:t>
            </a:r>
            <a:r>
              <a:rPr lang="fr-FR" sz="2400" dirty="0" smtClean="0"/>
              <a:t> - </a:t>
            </a:r>
            <a:r>
              <a:rPr lang="fr-FR" sz="2400" i="1" dirty="0" smtClean="0"/>
              <a:t>Probabiliste</a:t>
            </a:r>
            <a:endParaRPr lang="fr-FR" sz="2400" i="1" dirty="0"/>
          </a:p>
        </p:txBody>
      </p:sp>
      <p:sp>
        <p:nvSpPr>
          <p:cNvPr id="30722" name="Espace réservé du contenu 1"/>
          <p:cNvSpPr>
            <a:spLocks noGrp="1"/>
          </p:cNvSpPr>
          <p:nvPr>
            <p:ph idx="1"/>
          </p:nvPr>
        </p:nvSpPr>
        <p:spPr>
          <a:xfrm>
            <a:off x="549275" y="2079973"/>
            <a:ext cx="8042276" cy="5074356"/>
          </a:xfrm>
        </p:spPr>
        <p:txBody>
          <a:bodyPr>
            <a:normAutofit/>
          </a:bodyPr>
          <a:lstStyle/>
          <a:p>
            <a:r>
              <a:rPr lang="fr-FR" sz="2000" dirty="0" smtClean="0"/>
              <a:t>Il ne faut pas utiliser les anti-SMR dans le traitement probabiliste des infections </a:t>
            </a:r>
            <a:r>
              <a:rPr lang="fr-FR" sz="2000" dirty="0" smtClean="0">
                <a:solidFill>
                  <a:srgbClr val="595959"/>
                </a:solidFill>
              </a:rPr>
              <a:t>communautaires  (</a:t>
            </a:r>
            <a:r>
              <a:rPr lang="fr-FR" sz="2000" i="1" dirty="0" smtClean="0">
                <a:solidFill>
                  <a:schemeClr val="accent1"/>
                </a:solidFill>
              </a:rPr>
              <a:t>Accord fort</a:t>
            </a:r>
            <a:r>
              <a:rPr lang="fr-FR" sz="2000" dirty="0" smtClean="0">
                <a:solidFill>
                  <a:srgbClr val="595959"/>
                </a:solidFill>
              </a:rPr>
              <a:t>)	.</a:t>
            </a:r>
          </a:p>
          <a:p>
            <a:r>
              <a:rPr lang="fr-FR" sz="2000" dirty="0" smtClean="0"/>
              <a:t>Il faut prendre en compte la possibilité d’un SARM :</a:t>
            </a:r>
          </a:p>
          <a:p>
            <a:pPr lvl="1"/>
            <a:r>
              <a:rPr lang="fr-FR" sz="2000" dirty="0" smtClean="0"/>
              <a:t>dans les infections sévères associées aux soins (patients hémodialysés chroniques, patients porteurs de plaies chroniques, d’un cathéter de longue durée et chez les patients de long séjour) (</a:t>
            </a:r>
            <a:r>
              <a:rPr lang="fr-FR" sz="2000" i="1" dirty="0" smtClean="0">
                <a:solidFill>
                  <a:srgbClr val="2C7C9F"/>
                </a:solidFill>
              </a:rPr>
              <a:t>Accord fo</a:t>
            </a:r>
            <a:r>
              <a:rPr lang="fr-FR" sz="2000" dirty="0" smtClean="0">
                <a:solidFill>
                  <a:srgbClr val="2C7C9F"/>
                </a:solidFill>
              </a:rPr>
              <a:t>rt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dans les infections sévères chez les patients sortis de l’hôpital dans l’année</a:t>
            </a:r>
            <a:r>
              <a:rPr lang="fr-FR" sz="2000" dirty="0"/>
              <a:t> </a:t>
            </a:r>
            <a:r>
              <a:rPr lang="fr-FR" sz="2000" dirty="0" smtClean="0"/>
              <a:t>porteurs de SARM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 	</a:t>
            </a:r>
          </a:p>
          <a:p>
            <a:pPr lvl="1"/>
            <a:r>
              <a:rPr lang="fr-FR" sz="2000" dirty="0"/>
              <a:t>e</a:t>
            </a:r>
            <a:r>
              <a:rPr lang="fr-FR" sz="2000" dirty="0" smtClean="0"/>
              <a:t>n fonction de l’écologie locale du service pour le traitement probabiliste des infections nosocomiales acquises en réanimation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0198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re 1"/>
          <p:cNvSpPr>
            <a:spLocks noGrp="1"/>
          </p:cNvSpPr>
          <p:nvPr>
            <p:ph type="title"/>
          </p:nvPr>
        </p:nvSpPr>
        <p:spPr>
          <a:xfrm>
            <a:off x="549275" y="611119"/>
            <a:ext cx="7377593" cy="772966"/>
          </a:xfrm>
        </p:spPr>
        <p:txBody>
          <a:bodyPr/>
          <a:lstStyle/>
          <a:p>
            <a:pPr algn="just"/>
            <a:r>
              <a:rPr lang="fr-FR" sz="2400" dirty="0" smtClean="0"/>
              <a:t>3.</a:t>
            </a:r>
            <a:r>
              <a:rPr lang="x-none" sz="2400" b="1" dirty="0"/>
              <a:t> </a:t>
            </a:r>
            <a:r>
              <a:rPr lang="x-none" sz="2400" dirty="0"/>
              <a:t>Quand et comment diminuer l’utilisation des antibiotiques anti-staphylocoques blancs ou dorés résistants à l’oxacilline (anti-SMR) ?</a:t>
            </a:r>
            <a:r>
              <a:rPr lang="fr-FR" sz="2400" dirty="0" smtClean="0"/>
              <a:t> - </a:t>
            </a:r>
            <a:r>
              <a:rPr lang="fr-FR" sz="2400" i="1" dirty="0" smtClean="0"/>
              <a:t>Documenté</a:t>
            </a:r>
            <a:endParaRPr lang="fr-FR" sz="2400" i="1" dirty="0"/>
          </a:p>
        </p:txBody>
      </p:sp>
      <p:sp>
        <p:nvSpPr>
          <p:cNvPr id="31746" name="Espace réservé du contenu 1"/>
          <p:cNvSpPr>
            <a:spLocks noGrp="1"/>
          </p:cNvSpPr>
          <p:nvPr>
            <p:ph idx="1"/>
          </p:nvPr>
        </p:nvSpPr>
        <p:spPr>
          <a:xfrm>
            <a:off x="549275" y="1925491"/>
            <a:ext cx="8042276" cy="4998662"/>
          </a:xfrm>
        </p:spPr>
        <p:txBody>
          <a:bodyPr>
            <a:noAutofit/>
          </a:bodyPr>
          <a:lstStyle/>
          <a:p>
            <a:r>
              <a:rPr lang="fr-FR" sz="2000" dirty="0" smtClean="0"/>
              <a:t>Il ne faut pas traiter une hémoculture isolée à staphylocoque blanc (qu’il soit ou non résistant à l’oxacilline)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</a:p>
          <a:p>
            <a:r>
              <a:rPr lang="fr-FR" sz="2000" dirty="0" smtClean="0"/>
              <a:t>Il ne faut probablement* pas, sauf chez les patients immunodéprimés, mettre en route un traitement anti-SMR devant la présence à concentration ≥ au seuil significatif de SEMR dans une </a:t>
            </a:r>
            <a:r>
              <a:rPr lang="fr-FR" sz="2000" dirty="0" smtClean="0"/>
              <a:t>PAVM	 </a:t>
            </a:r>
            <a:r>
              <a:rPr lang="fr-FR" sz="2000" dirty="0" smtClean="0"/>
              <a:t>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</a:t>
            </a:r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758933" y="4135699"/>
            <a:ext cx="7713255" cy="1471515"/>
          </a:xfrm>
          <a:prstGeom prst="rect">
            <a:avLst/>
          </a:prstGeom>
          <a:noFill/>
          <a:ln w="28575" cmpd="sng">
            <a:solidFill>
              <a:srgbClr val="2C7C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  <a:defRPr/>
            </a:pPr>
            <a:r>
              <a:rPr lang="fr-FR" sz="2000" i="1" dirty="0" smtClean="0">
                <a:solidFill>
                  <a:schemeClr val="accent1"/>
                </a:solidFill>
                <a:latin typeface="Big Caslon"/>
                <a:cs typeface="Big Caslon"/>
              </a:rPr>
              <a:t>Commentaire </a:t>
            </a:r>
            <a:r>
              <a:rPr lang="fr-FR" sz="2000" i="1" dirty="0">
                <a:solidFill>
                  <a:schemeClr val="accent1"/>
                </a:solidFill>
                <a:latin typeface="Big Caslon"/>
                <a:cs typeface="Big Caslon"/>
              </a:rPr>
              <a:t>du comité des référentiels de la </a:t>
            </a:r>
            <a:r>
              <a:rPr lang="fr-FR" sz="2000" i="1" dirty="0" err="1" smtClean="0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endParaRPr lang="fr-FR" sz="2000" i="1" dirty="0" smtClean="0">
              <a:solidFill>
                <a:schemeClr val="accent1"/>
              </a:solidFill>
              <a:latin typeface="Big Caslon"/>
              <a:cs typeface="Big Caslo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Une </a:t>
            </a:r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concentration  de SERM ≥ au seuil significatif ne permet ni d’affirmer la responsabilité </a:t>
            </a:r>
            <a:r>
              <a:rPr lang="fr-F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d’un </a:t>
            </a:r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SERM, ni de porter le diagnostic de </a:t>
            </a:r>
            <a:r>
              <a:rPr lang="fr-F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PAVM. </a:t>
            </a:r>
            <a:endParaRPr lang="fr-FR" sz="2000" i="1" dirty="0">
              <a:solidFill>
                <a:schemeClr val="tx1">
                  <a:lumMod val="65000"/>
                  <a:lumOff val="35000"/>
                </a:schemeClr>
              </a:solidFill>
              <a:latin typeface="Big Caslon"/>
              <a:cs typeface="Big Caslo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445" y="6426351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pPr algn="ctr"/>
            <a:endParaRPr lang="fr-FR" sz="2000" i="1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244993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re 1"/>
          <p:cNvSpPr>
            <a:spLocks noGrp="1"/>
          </p:cNvSpPr>
          <p:nvPr>
            <p:ph type="title"/>
          </p:nvPr>
        </p:nvSpPr>
        <p:spPr>
          <a:xfrm>
            <a:off x="549275" y="526449"/>
            <a:ext cx="7377593" cy="772966"/>
          </a:xfrm>
        </p:spPr>
        <p:txBody>
          <a:bodyPr/>
          <a:lstStyle/>
          <a:p>
            <a:pPr algn="just"/>
            <a:r>
              <a:rPr lang="fr-FR" sz="2400" dirty="0" smtClean="0"/>
              <a:t>3.</a:t>
            </a:r>
            <a:r>
              <a:rPr lang="x-none" sz="2400" b="1" dirty="0"/>
              <a:t> </a:t>
            </a:r>
            <a:r>
              <a:rPr lang="x-none" sz="2400" dirty="0"/>
              <a:t>Quand et comment diminuer l’utilisation des antibiotiques anti-staphylocoques blancs ou dorés résistants à l’oxacilline (anti-SMR) ?</a:t>
            </a:r>
            <a:r>
              <a:rPr lang="fr-FR" sz="2400" dirty="0" smtClean="0"/>
              <a:t> - </a:t>
            </a:r>
            <a:r>
              <a:rPr lang="fr-FR" sz="2400" i="1" dirty="0" smtClean="0"/>
              <a:t>Documenté</a:t>
            </a:r>
            <a:endParaRPr lang="fr-FR" sz="2400" i="1" dirty="0"/>
          </a:p>
        </p:txBody>
      </p:sp>
      <p:sp>
        <p:nvSpPr>
          <p:cNvPr id="31746" name="Espace réservé du contenu 1"/>
          <p:cNvSpPr>
            <a:spLocks noGrp="1"/>
          </p:cNvSpPr>
          <p:nvPr>
            <p:ph idx="1"/>
          </p:nvPr>
        </p:nvSpPr>
        <p:spPr>
          <a:xfrm>
            <a:off x="549275" y="1487313"/>
            <a:ext cx="8042276" cy="4998662"/>
          </a:xfrm>
        </p:spPr>
        <p:txBody>
          <a:bodyPr>
            <a:noAutofit/>
          </a:bodyPr>
          <a:lstStyle/>
          <a:p>
            <a:r>
              <a:rPr lang="fr-FR" sz="2000" dirty="0"/>
              <a:t>Il faut probablement* réaliser une CMI du SARM à la vancomycine (</a:t>
            </a:r>
            <a:r>
              <a:rPr lang="fr-FR" sz="2000" i="1" dirty="0">
                <a:solidFill>
                  <a:srgbClr val="2C7C9F"/>
                </a:solidFill>
              </a:rPr>
              <a:t>Accord fort</a:t>
            </a:r>
            <a:r>
              <a:rPr lang="fr-FR" sz="2000" dirty="0"/>
              <a:t>). </a:t>
            </a:r>
          </a:p>
          <a:p>
            <a:pPr>
              <a:spcAft>
                <a:spcPts val="2400"/>
              </a:spcAft>
            </a:pPr>
            <a:r>
              <a:rPr lang="fr-FR" sz="2000" dirty="0" smtClean="0"/>
              <a:t>Il faut probablement* utiliser la </a:t>
            </a:r>
            <a:r>
              <a:rPr lang="fr-FR" sz="2000" dirty="0" err="1" smtClean="0"/>
              <a:t>daptomycine</a:t>
            </a:r>
            <a:r>
              <a:rPr lang="fr-FR" sz="2000" dirty="0" smtClean="0"/>
              <a:t> à fortes doses dans les endocardites ou les septicémies à SARM ayant une CMI à la vancomycine </a:t>
            </a:r>
            <a:r>
              <a:rPr lang="fr-FR" sz="2000" dirty="0"/>
              <a:t>&gt;</a:t>
            </a:r>
            <a:r>
              <a:rPr lang="fr-FR" sz="2000" dirty="0" smtClean="0"/>
              <a:t>  1 mg/l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	</a:t>
            </a: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En l’absence d’amélioration clinique après 3 jours, pour une infection à SARM dont la CMI est </a:t>
            </a:r>
            <a:r>
              <a:rPr lang="fr-FR" sz="2000" dirty="0"/>
              <a:t>&gt;</a:t>
            </a:r>
            <a:r>
              <a:rPr lang="fr-FR" sz="2000" dirty="0" smtClean="0"/>
              <a:t> à 1 mg/l, il faut probablement* utiliser une alternative à la vancomycine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</a:t>
            </a:r>
          </a:p>
          <a:p>
            <a:r>
              <a:rPr lang="fr-FR" sz="2000" dirty="0"/>
              <a:t>Il faut probablement* utiliser le </a:t>
            </a:r>
            <a:r>
              <a:rPr lang="fr-FR" sz="2000" dirty="0" err="1"/>
              <a:t>linézolide</a:t>
            </a:r>
            <a:r>
              <a:rPr lang="fr-FR" sz="2000" dirty="0"/>
              <a:t> dans les PAVM à SARM (</a:t>
            </a:r>
            <a:r>
              <a:rPr lang="fr-FR" sz="2000" i="1" dirty="0">
                <a:solidFill>
                  <a:srgbClr val="2C7C9F"/>
                </a:solidFill>
              </a:rPr>
              <a:t>Accord fort</a:t>
            </a:r>
            <a:r>
              <a:rPr lang="fr-FR" sz="2000" dirty="0"/>
              <a:t>). </a:t>
            </a:r>
            <a:r>
              <a:rPr lang="fr-FR" dirty="0"/>
              <a:t>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4538" y="6236437"/>
            <a:ext cx="3811489" cy="77190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21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339" y="3419077"/>
            <a:ext cx="7620000" cy="834475"/>
          </a:xfrm>
          <a:prstGeom prst="rect">
            <a:avLst/>
          </a:prstGeom>
          <a:noFill/>
          <a:ln w="28575" cmpd="sng">
            <a:solidFill>
              <a:srgbClr val="2C7C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fr-FR" sz="2000" i="1" kern="1200" dirty="0" smtClean="0">
                <a:solidFill>
                  <a:schemeClr val="accent1"/>
                </a:solidFill>
                <a:latin typeface="Big Caslon"/>
                <a:cs typeface="Big Caslon"/>
              </a:rPr>
              <a:t>Commentaire </a:t>
            </a:r>
            <a:r>
              <a:rPr lang="fr-FR" sz="2000" i="1" kern="1200" dirty="0">
                <a:solidFill>
                  <a:schemeClr val="accent1"/>
                </a:solidFill>
                <a:latin typeface="Big Caslon"/>
                <a:cs typeface="Big Caslon"/>
              </a:rPr>
              <a:t>du comité des référentiels de la </a:t>
            </a:r>
            <a:r>
              <a:rPr lang="fr-FR" sz="2000" i="1" kern="1200" dirty="0" err="1" smtClean="0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endParaRPr lang="fr-FR" sz="2000" i="1" kern="1200" dirty="0" smtClean="0">
              <a:solidFill>
                <a:schemeClr val="accent1"/>
              </a:solidFill>
              <a:latin typeface="Big Caslon"/>
              <a:cs typeface="Big Caslo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Daptomycine</a:t>
            </a:r>
            <a:r>
              <a:rPr lang="fr-F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 : 8 </a:t>
            </a:r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à 10 mg/</a:t>
            </a:r>
            <a:r>
              <a:rPr lang="fr-F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ig Caslon"/>
                <a:cs typeface="Big Caslon"/>
              </a:rPr>
              <a:t>kg.</a:t>
            </a:r>
            <a:endParaRPr lang="fr-FR" sz="2000" i="1" dirty="0">
              <a:solidFill>
                <a:schemeClr val="tx1">
                  <a:lumMod val="65000"/>
                  <a:lumOff val="35000"/>
                </a:schemeClr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44548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5" y="277397"/>
            <a:ext cx="8042276" cy="480981"/>
          </a:xfrm>
        </p:spPr>
        <p:txBody>
          <a:bodyPr/>
          <a:lstStyle/>
          <a:p>
            <a:pPr algn="just"/>
            <a:r>
              <a:rPr lang="fr-FR" sz="2400" dirty="0" smtClean="0"/>
              <a:t>4. Comment optimiser l’</a:t>
            </a:r>
            <a:r>
              <a:rPr lang="fr-FR" altLang="ja-JP" sz="2400" dirty="0" smtClean="0"/>
              <a:t>administration des antibiotiques 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388536"/>
            <a:ext cx="8042276" cy="4343400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Dans le cadre du choc septique, il faut administrer une antibiothérapie probabiliste dans l’heure après la survenue du choc (</a:t>
            </a:r>
            <a:r>
              <a:rPr lang="fr-FR" i="1" dirty="0" smtClean="0">
                <a:solidFill>
                  <a:srgbClr val="2C7C9F"/>
                </a:solidFill>
              </a:rPr>
              <a:t>Accord fort</a:t>
            </a:r>
            <a:r>
              <a:rPr lang="fr-FR" dirty="0" smtClean="0"/>
              <a:t>). </a:t>
            </a:r>
          </a:p>
          <a:p>
            <a:r>
              <a:rPr lang="fr-FR" dirty="0"/>
              <a:t>Dans la méningite bactérienne, il faut administrer les antibiotiques dans les 3h après l’admission à l’hôpital, idéalement dans l’heure (</a:t>
            </a:r>
            <a:r>
              <a:rPr lang="fr-FR" i="1" dirty="0">
                <a:solidFill>
                  <a:srgbClr val="2C7C9F"/>
                </a:solidFill>
              </a:rPr>
              <a:t>Accord fort</a:t>
            </a:r>
            <a:r>
              <a:rPr lang="fr-FR" dirty="0"/>
              <a:t>). </a:t>
            </a:r>
            <a:endParaRPr lang="fr-FR" dirty="0" smtClean="0"/>
          </a:p>
          <a:p>
            <a:r>
              <a:rPr lang="fr-FR" dirty="0"/>
              <a:t>Il faut </a:t>
            </a:r>
            <a:r>
              <a:rPr lang="fr-FR" dirty="0" smtClean="0"/>
              <a:t>probablement* </a:t>
            </a:r>
            <a:r>
              <a:rPr lang="fr-FR" dirty="0"/>
              <a:t>raccourcir au maximum le délai d’administration de la première dose d’antibiotique chez les patients «fragiles» (splénectomisé fébrile, </a:t>
            </a:r>
            <a:r>
              <a:rPr lang="fr-FR" dirty="0" err="1"/>
              <a:t>neutropénique</a:t>
            </a:r>
            <a:r>
              <a:rPr lang="fr-FR" dirty="0"/>
              <a:t> fébrile, </a:t>
            </a:r>
            <a:r>
              <a:rPr lang="fr-FR" dirty="0" err="1"/>
              <a:t>dermo</a:t>
            </a:r>
            <a:r>
              <a:rPr lang="fr-FR" dirty="0"/>
              <a:t>-hypodermite bactérienne nécrosante…) (</a:t>
            </a:r>
            <a:r>
              <a:rPr lang="fr-FR" i="1" dirty="0">
                <a:solidFill>
                  <a:srgbClr val="2C7C9F"/>
                </a:solidFill>
              </a:rPr>
              <a:t>Accord fort</a:t>
            </a:r>
            <a:r>
              <a:rPr lang="fr-FR" dirty="0"/>
              <a:t>). 	</a:t>
            </a:r>
            <a:r>
              <a:rPr lang="fr-FR" dirty="0" smtClean="0"/>
              <a:t>	</a:t>
            </a:r>
          </a:p>
          <a:p>
            <a:r>
              <a:rPr lang="fr-FR" dirty="0" smtClean="0"/>
              <a:t>Devant une suspicion de pneumonie communautaire </a:t>
            </a:r>
            <a:r>
              <a:rPr lang="fr-FR" dirty="0"/>
              <a:t>g</a:t>
            </a:r>
            <a:r>
              <a:rPr lang="fr-FR" dirty="0" smtClean="0"/>
              <a:t>rave, il faut probablement* avant toute antibiothérapie envisager d’autres diagnostics dans un délai maximal de 4 heures après l’admission (</a:t>
            </a:r>
            <a:r>
              <a:rPr lang="fr-FR" i="1" dirty="0" smtClean="0">
                <a:solidFill>
                  <a:srgbClr val="2C7C9F"/>
                </a:solidFill>
              </a:rPr>
              <a:t>Accord faible</a:t>
            </a:r>
            <a:r>
              <a:rPr lang="fr-FR" dirty="0" smtClean="0"/>
              <a:t>). 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1198" y="6267263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pPr algn="ctr"/>
            <a:endParaRPr lang="fr-FR" sz="2000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194922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7931" y="204394"/>
            <a:ext cx="8042276" cy="889761"/>
          </a:xfrm>
        </p:spPr>
        <p:txBody>
          <a:bodyPr/>
          <a:lstStyle/>
          <a:p>
            <a:r>
              <a:rPr lang="fr-FR" sz="2400" dirty="0" smtClean="0"/>
              <a:t>4. Comment optimiser l’</a:t>
            </a:r>
            <a:r>
              <a:rPr lang="fr-FR" altLang="ja-JP" sz="2400" dirty="0" smtClean="0"/>
              <a:t>administration des antibiotiques ?</a:t>
            </a:r>
            <a:br>
              <a:rPr lang="fr-FR" altLang="ja-JP" sz="2400" dirty="0" smtClean="0"/>
            </a:br>
            <a:r>
              <a:rPr lang="fr-FR" altLang="ja-JP" sz="2400" dirty="0" smtClean="0"/>
              <a:t>- </a:t>
            </a:r>
            <a:r>
              <a:rPr lang="fr-FR" sz="2400" dirty="0" smtClean="0"/>
              <a:t>Les dosages -</a:t>
            </a:r>
            <a:endParaRPr lang="fr-FR" sz="2400" dirty="0"/>
          </a:p>
        </p:txBody>
      </p:sp>
      <p:sp>
        <p:nvSpPr>
          <p:cNvPr id="33793" name="Espace réservé du contenu 2"/>
          <p:cNvSpPr>
            <a:spLocks noGrp="1"/>
          </p:cNvSpPr>
          <p:nvPr>
            <p:ph idx="1"/>
          </p:nvPr>
        </p:nvSpPr>
        <p:spPr>
          <a:xfrm>
            <a:off x="549274" y="1205476"/>
            <a:ext cx="8186217" cy="4343400"/>
          </a:xfrm>
        </p:spPr>
        <p:txBody>
          <a:bodyPr>
            <a:noAutofit/>
          </a:bodyPr>
          <a:lstStyle/>
          <a:p>
            <a:r>
              <a:rPr lang="x-none" sz="2000" dirty="0"/>
              <a:t>Il faut, chez tout patient </a:t>
            </a:r>
            <a:r>
              <a:rPr lang="fr-FR" sz="2000" dirty="0" smtClean="0"/>
              <a:t>grave</a:t>
            </a:r>
            <a:r>
              <a:rPr lang="x-none" sz="2000" dirty="0" smtClean="0"/>
              <a:t> </a:t>
            </a:r>
            <a:r>
              <a:rPr lang="fr-FR" sz="2000" dirty="0" smtClean="0"/>
              <a:t>,</a:t>
            </a:r>
            <a:r>
              <a:rPr lang="x-none" sz="2000" dirty="0" smtClean="0"/>
              <a:t>compte </a:t>
            </a:r>
            <a:r>
              <a:rPr lang="x-none" sz="2000" dirty="0"/>
              <a:t>tenu de la variabilité pharmacocinétique importante et imprévisible, faire des dosages </a:t>
            </a:r>
            <a:r>
              <a:rPr lang="x-none" sz="2000" dirty="0" smtClean="0"/>
              <a:t>d</a:t>
            </a:r>
            <a:r>
              <a:rPr lang="fr-FR" sz="2000" dirty="0" smtClean="0"/>
              <a:t>’</a:t>
            </a:r>
            <a:r>
              <a:rPr lang="x-none" sz="2000" dirty="0" smtClean="0"/>
              <a:t>antibiotiques </a:t>
            </a:r>
            <a:r>
              <a:rPr lang="fr-FR" sz="2000" dirty="0"/>
              <a:t>(</a:t>
            </a:r>
            <a:r>
              <a:rPr lang="x-none" sz="2000" i="1" dirty="0" smtClean="0">
                <a:solidFill>
                  <a:srgbClr val="2C7C9F"/>
                </a:solidFill>
              </a:rPr>
              <a:t>Accord </a:t>
            </a:r>
            <a:r>
              <a:rPr lang="x-none" sz="2000" i="1" dirty="0">
                <a:solidFill>
                  <a:srgbClr val="2C7C9F"/>
                </a:solidFill>
              </a:rPr>
              <a:t>fort</a:t>
            </a:r>
            <a:r>
              <a:rPr lang="x-none" sz="2000" dirty="0" smtClean="0"/>
              <a:t>)</a:t>
            </a:r>
            <a:r>
              <a:rPr lang="x-none" sz="2000" b="1" dirty="0" smtClean="0"/>
              <a:t>.</a:t>
            </a:r>
            <a:endParaRPr lang="fr-FR" sz="2000" dirty="0" smtClean="0"/>
          </a:p>
          <a:p>
            <a:r>
              <a:rPr lang="fr-FR" sz="2000" dirty="0" smtClean="0"/>
              <a:t>Aminosides (</a:t>
            </a:r>
            <a:r>
              <a:rPr lang="fr-FR" sz="2000" dirty="0" err="1" smtClean="0"/>
              <a:t>cf</a:t>
            </a:r>
            <a:r>
              <a:rPr lang="fr-FR" sz="2000" dirty="0" smtClean="0"/>
              <a:t> recommandations aminosides 2011)</a:t>
            </a:r>
          </a:p>
          <a:p>
            <a:r>
              <a:rPr lang="fr-FR" sz="2000" dirty="0"/>
              <a:t>V</a:t>
            </a:r>
            <a:r>
              <a:rPr lang="x-none" sz="2000" dirty="0" smtClean="0"/>
              <a:t>ancomycine </a:t>
            </a:r>
            <a:r>
              <a:rPr lang="x-none" sz="2000" dirty="0"/>
              <a:t>à l’équilibre </a:t>
            </a:r>
            <a:r>
              <a:rPr lang="fr-FR" sz="2000" dirty="0" smtClean="0"/>
              <a:t>si </a:t>
            </a:r>
            <a:r>
              <a:rPr lang="x-none" sz="2000" dirty="0" smtClean="0"/>
              <a:t>perfusion </a:t>
            </a:r>
            <a:r>
              <a:rPr lang="x-none" sz="2000" dirty="0"/>
              <a:t>continue </a:t>
            </a:r>
            <a:r>
              <a:rPr lang="fr-FR" sz="2000" dirty="0" smtClean="0"/>
              <a:t>(</a:t>
            </a:r>
            <a:r>
              <a:rPr lang="x-none" sz="2000" dirty="0" smtClean="0"/>
              <a:t>après </a:t>
            </a:r>
            <a:r>
              <a:rPr lang="x-none" sz="2000" dirty="0"/>
              <a:t>une dose de </a:t>
            </a:r>
            <a:r>
              <a:rPr lang="x-none" sz="2000" dirty="0" smtClean="0"/>
              <a:t>charge</a:t>
            </a:r>
            <a:r>
              <a:rPr lang="fr-FR" sz="2000" dirty="0" smtClean="0"/>
              <a:t>)</a:t>
            </a:r>
            <a:r>
              <a:rPr lang="x-none" sz="2000" dirty="0" smtClean="0"/>
              <a:t> </a:t>
            </a:r>
            <a:r>
              <a:rPr lang="x-none" sz="2000" dirty="0"/>
              <a:t>ou en résiduelle </a:t>
            </a:r>
            <a:r>
              <a:rPr lang="fr-FR" sz="2000" dirty="0" smtClean="0"/>
              <a:t>si </a:t>
            </a:r>
            <a:r>
              <a:rPr lang="x-none" sz="2000" dirty="0" smtClean="0"/>
              <a:t>administration </a:t>
            </a:r>
            <a:r>
              <a:rPr lang="x-none" sz="2000" dirty="0"/>
              <a:t>discontinue (</a:t>
            </a:r>
            <a:r>
              <a:rPr lang="x-none" sz="2000" i="1" dirty="0">
                <a:solidFill>
                  <a:srgbClr val="2C7C9F"/>
                </a:solidFill>
              </a:rPr>
              <a:t>Accord fort</a:t>
            </a:r>
            <a:r>
              <a:rPr lang="x-none" sz="2000" dirty="0" smtClean="0"/>
              <a:t>).</a:t>
            </a:r>
            <a:endParaRPr lang="fr-FR" sz="2000" dirty="0" smtClean="0"/>
          </a:p>
          <a:p>
            <a:r>
              <a:rPr lang="fr-FR" sz="2000" dirty="0" smtClean="0"/>
              <a:t>Il faut probablement* mesurer la concentration de certaines bêta-lactamines à large spectre en résiduelle si administration discontinue ou prolongée et à l’équilibre si perfusion continue (pour vérifier l’efficacité et le risque de toxicité)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</a:t>
            </a:r>
            <a:r>
              <a:rPr lang="fr-FR" dirty="0" smtClean="0"/>
              <a:t>	</a:t>
            </a:r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55435" y="5196668"/>
            <a:ext cx="7870288" cy="1030131"/>
          </a:xfrm>
          <a:prstGeom prst="rect">
            <a:avLst/>
          </a:prstGeom>
          <a:noFill/>
          <a:ln w="28575" cmpd="sng">
            <a:solidFill>
              <a:srgbClr val="2C7C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fr-FR" sz="2000" i="1" kern="1200" dirty="0" smtClean="0">
                <a:solidFill>
                  <a:schemeClr val="accent1"/>
                </a:solidFill>
                <a:latin typeface="Big Caslon"/>
                <a:cs typeface="Big Caslon"/>
              </a:rPr>
              <a:t>Commentaire </a:t>
            </a:r>
            <a:r>
              <a:rPr lang="fr-FR" sz="2000" i="1" kern="1200" dirty="0">
                <a:solidFill>
                  <a:schemeClr val="accent1"/>
                </a:solidFill>
                <a:latin typeface="Big Caslon"/>
                <a:cs typeface="Big Caslon"/>
              </a:rPr>
              <a:t>du comité des référentiels de la </a:t>
            </a:r>
            <a:r>
              <a:rPr lang="fr-FR" sz="2000" i="1" kern="1200" dirty="0" err="1" smtClean="0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endParaRPr lang="fr-FR" sz="2000" i="1" kern="1200" dirty="0" smtClean="0">
              <a:solidFill>
                <a:schemeClr val="accent1"/>
              </a:solidFill>
              <a:latin typeface="Big Caslon"/>
              <a:cs typeface="Big Caslo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Il est souhaitable de doser tous les antibiotiques administrés, à chaque fois que cela est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possible.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3131" y="6527590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kern="1200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kern="1200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kern="1200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endParaRPr lang="fr-FR" sz="2000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30703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32443" y="142435"/>
            <a:ext cx="8042276" cy="845963"/>
          </a:xfrm>
        </p:spPr>
        <p:txBody>
          <a:bodyPr/>
          <a:lstStyle/>
          <a:p>
            <a:r>
              <a:rPr lang="fr-FR" sz="2400" dirty="0" smtClean="0"/>
              <a:t>4. Comment optimiser l’</a:t>
            </a:r>
            <a:r>
              <a:rPr lang="fr-FR" altLang="ja-JP" sz="2400" dirty="0" smtClean="0"/>
              <a:t>administration des antibiotiques ?</a:t>
            </a:r>
            <a:br>
              <a:rPr lang="fr-FR" altLang="ja-JP" sz="2400" dirty="0" smtClean="0"/>
            </a:br>
            <a:r>
              <a:rPr lang="fr-FR" altLang="ja-JP" sz="2400" dirty="0" smtClean="0"/>
              <a:t>- </a:t>
            </a:r>
            <a:r>
              <a:rPr lang="fr-FR" sz="2400" dirty="0" smtClean="0"/>
              <a:t>Les modalités d’administration -</a:t>
            </a:r>
            <a:endParaRPr lang="fr-FR" sz="2400" dirty="0"/>
          </a:p>
        </p:txBody>
      </p:sp>
      <p:sp>
        <p:nvSpPr>
          <p:cNvPr id="34817" name="Espace réservé du contenu 2"/>
          <p:cNvSpPr>
            <a:spLocks noGrp="1"/>
          </p:cNvSpPr>
          <p:nvPr>
            <p:ph idx="1"/>
          </p:nvPr>
        </p:nvSpPr>
        <p:spPr>
          <a:xfrm>
            <a:off x="549275" y="1040693"/>
            <a:ext cx="8042276" cy="5675460"/>
          </a:xfrm>
        </p:spPr>
        <p:txBody>
          <a:bodyPr>
            <a:noAutofit/>
          </a:bodyPr>
          <a:lstStyle/>
          <a:p>
            <a:r>
              <a:rPr lang="fr-FR" sz="2000" dirty="0" smtClean="0"/>
              <a:t>Pour des infections graves, il faut probablement* maintenir les concentrations plasmatiques de β-lactamines pendant au moins 70% du temps supérieures à la CMI pour garantir le succès thérapeutique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fr-FR" sz="2000" dirty="0" smtClean="0"/>
              <a:t>Il faut probablement* atteindre un objectif plus élevé (</a:t>
            </a:r>
            <a:r>
              <a:rPr lang="fr-FR" sz="2000" dirty="0" err="1" smtClean="0"/>
              <a:t>Cmin</a:t>
            </a:r>
            <a:r>
              <a:rPr lang="fr-FR" sz="2000" dirty="0" smtClean="0"/>
              <a:t> 4 à 6 x CMI)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</a:p>
          <a:p>
            <a:pPr>
              <a:spcBef>
                <a:spcPts val="200"/>
              </a:spcBef>
            </a:pPr>
            <a:r>
              <a:rPr lang="fr-FR" sz="2000" dirty="0"/>
              <a:t>P</a:t>
            </a:r>
            <a:r>
              <a:rPr lang="fr-FR" sz="2000" dirty="0" smtClean="0"/>
              <a:t>our le traitement des infections </a:t>
            </a:r>
            <a:r>
              <a:rPr lang="fr-FR" sz="2000" dirty="0" err="1" smtClean="0"/>
              <a:t>graves,en</a:t>
            </a:r>
            <a:r>
              <a:rPr lang="fr-FR" sz="2000" dirty="0" smtClean="0"/>
              <a:t> cas de </a:t>
            </a:r>
            <a:r>
              <a:rPr lang="fr-FR" sz="2000" dirty="0" err="1" smtClean="0"/>
              <a:t>CMIs</a:t>
            </a:r>
            <a:r>
              <a:rPr lang="fr-FR" sz="2000" dirty="0" smtClean="0"/>
              <a:t> élevées, il faut probablement* administrer </a:t>
            </a:r>
            <a:r>
              <a:rPr lang="fr-FR" sz="2000" dirty="0"/>
              <a:t>en </a:t>
            </a:r>
            <a:r>
              <a:rPr lang="fr-FR" sz="2000" dirty="0" smtClean="0"/>
              <a:t>:</a:t>
            </a:r>
            <a:endParaRPr lang="fr-FR" sz="2000" dirty="0" smtClean="0"/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" charset="2"/>
              <a:buChar char="ü"/>
            </a:pPr>
            <a:r>
              <a:rPr lang="fr-FR" sz="2000" dirty="0" smtClean="0"/>
              <a:t>Perfusion prolongée de  3 </a:t>
            </a:r>
            <a:r>
              <a:rPr lang="fr-FR" sz="2000" dirty="0"/>
              <a:t> </a:t>
            </a:r>
            <a:r>
              <a:rPr lang="fr-FR" sz="2000" dirty="0" smtClean="0"/>
              <a:t>à 4 h :  </a:t>
            </a:r>
            <a:r>
              <a:rPr lang="fr-FR" sz="2000" dirty="0" err="1" smtClean="0"/>
              <a:t>céfépime</a:t>
            </a:r>
            <a:r>
              <a:rPr lang="fr-FR" sz="2000" dirty="0" smtClean="0"/>
              <a:t>, </a:t>
            </a:r>
            <a:r>
              <a:rPr lang="fr-FR" sz="2000" dirty="0" err="1" smtClean="0"/>
              <a:t>pipéracilline-tazobactam</a:t>
            </a:r>
            <a:r>
              <a:rPr lang="fr-FR" sz="2000" dirty="0" smtClean="0"/>
              <a:t>, </a:t>
            </a:r>
            <a:r>
              <a:rPr lang="fr-FR" sz="2000" dirty="0" err="1" smtClean="0"/>
              <a:t>méropénème</a:t>
            </a:r>
            <a:r>
              <a:rPr lang="fr-FR" sz="2000" dirty="0" smtClean="0"/>
              <a:t> </a:t>
            </a:r>
            <a:r>
              <a:rPr lang="fr-FR" sz="2000" dirty="0"/>
              <a:t>(</a:t>
            </a:r>
            <a:r>
              <a:rPr lang="fr-FR" sz="2000" i="1" dirty="0">
                <a:solidFill>
                  <a:srgbClr val="2C7C9F"/>
                </a:solidFill>
              </a:rPr>
              <a:t>Accord fort</a:t>
            </a:r>
            <a:r>
              <a:rPr lang="fr-FR" sz="2000" dirty="0"/>
              <a:t>) </a:t>
            </a:r>
            <a:endParaRPr lang="fr-FR" sz="2000" dirty="0" smtClean="0"/>
          </a:p>
          <a:p>
            <a:pPr lvl="1">
              <a:spcBef>
                <a:spcPts val="0"/>
              </a:spcBef>
              <a:buFont typeface="Wingdings" charset="2"/>
              <a:buChar char="ü"/>
            </a:pPr>
            <a:endParaRPr lang="fr-FR" sz="2000" dirty="0"/>
          </a:p>
          <a:p>
            <a:pPr lvl="1">
              <a:spcBef>
                <a:spcPts val="0"/>
              </a:spcBef>
              <a:buFont typeface="Wingdings" charset="2"/>
              <a:buChar char="ü"/>
            </a:pPr>
            <a:endParaRPr lang="fr-FR" sz="2000" dirty="0" smtClean="0"/>
          </a:p>
          <a:p>
            <a:pPr lvl="1">
              <a:spcBef>
                <a:spcPts val="0"/>
              </a:spcBef>
              <a:buFont typeface="Wingdings" charset="2"/>
              <a:buChar char="ü"/>
            </a:pPr>
            <a:endParaRPr lang="fr-FR" sz="2000" dirty="0"/>
          </a:p>
          <a:p>
            <a:pPr marL="349250" lvl="1" indent="0">
              <a:spcBef>
                <a:spcPts val="0"/>
              </a:spcBef>
              <a:buNone/>
            </a:pPr>
            <a:endParaRPr lang="fr-FR" sz="2000" dirty="0" smtClean="0"/>
          </a:p>
          <a:p>
            <a:pPr lvl="1">
              <a:spcBef>
                <a:spcPts val="0"/>
              </a:spcBef>
              <a:buFont typeface="Wingdings" charset="2"/>
              <a:buChar char="ü"/>
            </a:pPr>
            <a:r>
              <a:rPr lang="fr-FR" sz="2000" dirty="0" smtClean="0"/>
              <a:t>Perfusion continue, après administration d’une dose de charge</a:t>
            </a:r>
            <a:r>
              <a:rPr lang="fr-FR" sz="2000" dirty="0"/>
              <a:t> </a:t>
            </a:r>
            <a:r>
              <a:rPr lang="fr-FR" sz="2000" dirty="0" smtClean="0"/>
              <a:t>: vancomycine et </a:t>
            </a:r>
            <a:r>
              <a:rPr lang="fr-FR" sz="2000" dirty="0" err="1" smtClean="0"/>
              <a:t>ceftazidime</a:t>
            </a:r>
            <a:r>
              <a:rPr lang="fr-FR" sz="2000" dirty="0"/>
              <a:t> (</a:t>
            </a:r>
            <a:r>
              <a:rPr lang="fr-FR" sz="2000" i="1" dirty="0">
                <a:solidFill>
                  <a:srgbClr val="2C7C9F"/>
                </a:solidFill>
              </a:rPr>
              <a:t>Accord fort</a:t>
            </a:r>
            <a:r>
              <a:rPr lang="fr-FR" sz="2000" dirty="0"/>
              <a:t>) .</a:t>
            </a:r>
            <a:endParaRPr lang="fr-FR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-127746" y="6406684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21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2443" y="4406775"/>
            <a:ext cx="8454879" cy="1378571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  <a:defRPr/>
            </a:pPr>
            <a:r>
              <a:rPr lang="fr-FR" sz="2000" i="1" dirty="0">
                <a:solidFill>
                  <a:schemeClr val="accent1"/>
                </a:solidFill>
                <a:latin typeface="Big Caslon"/>
                <a:cs typeface="Big Caslon"/>
              </a:rPr>
              <a:t>Commentaire du comité des référentiels de la </a:t>
            </a:r>
            <a:r>
              <a:rPr lang="fr-FR" sz="2000" i="1" dirty="0" err="1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endParaRPr lang="fr-FR" sz="2000" i="1" dirty="0">
              <a:solidFill>
                <a:schemeClr val="accent1"/>
              </a:solidFill>
              <a:latin typeface="Big Caslon"/>
              <a:cs typeface="Big Caslon"/>
            </a:endParaRPr>
          </a:p>
          <a:p>
            <a:pPr marL="342900" indent="-342900">
              <a:spcAft>
                <a:spcPts val="1200"/>
              </a:spcAft>
              <a:buFont typeface="Arial"/>
              <a:buChar char="•"/>
              <a:defRPr/>
            </a:pP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Les données actuelles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ne permettent d’être certain qu’une perfusion prolongée des </a:t>
            </a:r>
            <a:r>
              <a:rPr lang="fr-FR" sz="2000" i="1" dirty="0" err="1" smtClean="0">
                <a:solidFill>
                  <a:srgbClr val="595959"/>
                </a:solidFill>
                <a:latin typeface="Big Caslon"/>
                <a:cs typeface="Big Caslon"/>
              </a:rPr>
              <a:t>carbapénèmes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 soit préférable, en particulier chez les patients les plus gaves avec un volume de distribution augmenté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262344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49275" y="353280"/>
            <a:ext cx="7214160" cy="816764"/>
          </a:xfrm>
        </p:spPr>
        <p:txBody>
          <a:bodyPr/>
          <a:lstStyle/>
          <a:p>
            <a:r>
              <a:rPr lang="fr-FR" sz="2400" dirty="0" smtClean="0"/>
              <a:t>5. Comment réévaluer  et diminuer la durée des traitements antibiotiques ?</a:t>
            </a:r>
            <a:endParaRPr lang="fr-FR" sz="2400" dirty="0"/>
          </a:p>
        </p:txBody>
      </p:sp>
      <p:sp>
        <p:nvSpPr>
          <p:cNvPr id="35841" name="Espace réservé du contenu 2"/>
          <p:cNvSpPr>
            <a:spLocks noGrp="1"/>
          </p:cNvSpPr>
          <p:nvPr>
            <p:ph idx="1"/>
          </p:nvPr>
        </p:nvSpPr>
        <p:spPr>
          <a:xfrm>
            <a:off x="549275" y="1512741"/>
            <a:ext cx="8042276" cy="43434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Il faut une réévaluation de l’antibiothérapie chez tous les patients au plus tard à 48-72h et faire une désescalade en fonction de la situation clinique et des données microbiologiques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  <a:endParaRPr lang="fr-FR" sz="2000" dirty="0"/>
          </a:p>
          <a:p>
            <a:r>
              <a:rPr lang="fr-FR" sz="2000" dirty="0" smtClean="0"/>
              <a:t>Il faut probablement* doser la </a:t>
            </a:r>
            <a:r>
              <a:rPr lang="fr-FR" sz="2000" dirty="0"/>
              <a:t>PCT (toutes les 48h à 72h au-delà de J3) </a:t>
            </a:r>
            <a:r>
              <a:rPr lang="fr-FR" sz="2000" dirty="0" smtClean="0"/>
              <a:t>pour guider l’interruption des antibiotiques au cours des infections chez les patients de réanimation, notamment au cours des infections respiratoires </a:t>
            </a:r>
            <a:r>
              <a:rPr lang="fr-FR" sz="2000" dirty="0"/>
              <a:t>basses (</a:t>
            </a:r>
            <a:r>
              <a:rPr lang="fr-FR" sz="2000" i="1" dirty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</a:t>
            </a:r>
            <a:endParaRPr lang="fr-FR" sz="2000" dirty="0"/>
          </a:p>
          <a:p>
            <a:pPr marL="336550" lvl="1" indent="0">
              <a:spcBef>
                <a:spcPts val="0"/>
              </a:spcBef>
              <a:buNone/>
            </a:pPr>
            <a:r>
              <a:rPr lang="fr-FR" sz="2000" dirty="0" smtClean="0"/>
              <a:t>Lorsque </a:t>
            </a:r>
            <a:r>
              <a:rPr lang="fr-FR" sz="2000" dirty="0" smtClean="0"/>
              <a:t>la PCT  est </a:t>
            </a:r>
            <a:r>
              <a:rPr lang="fr-FR" sz="2000" dirty="0"/>
              <a:t>&lt;</a:t>
            </a:r>
            <a:r>
              <a:rPr lang="fr-FR" sz="2000" dirty="0" smtClean="0"/>
              <a:t> 0.5 </a:t>
            </a:r>
            <a:r>
              <a:rPr lang="fr-FR" sz="2000" dirty="0" err="1" smtClean="0"/>
              <a:t>ng</a:t>
            </a:r>
            <a:r>
              <a:rPr lang="fr-FR" sz="2000" dirty="0" smtClean="0"/>
              <a:t>/ml ou qu’elle a diminué de plus de 80% par rapport à la valeur maximale, l’antibiothérapie peut être arrêtée	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535" y="6552746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pPr algn="ctr"/>
            <a:endParaRPr lang="fr-FR" sz="2000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7742" y="4941164"/>
            <a:ext cx="8056829" cy="1053289"/>
          </a:xfrm>
          <a:prstGeom prst="rect">
            <a:avLst/>
          </a:prstGeom>
          <a:noFill/>
          <a:ln w="28575" cmpd="sng">
            <a:solidFill>
              <a:srgbClr val="2C7C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fr-FR" sz="2000" i="1" kern="1200" dirty="0" smtClean="0">
                <a:solidFill>
                  <a:schemeClr val="accent1"/>
                </a:solidFill>
                <a:latin typeface="Big Caslon"/>
                <a:cs typeface="Big Caslon"/>
              </a:rPr>
              <a:t>Commentaire </a:t>
            </a:r>
            <a:r>
              <a:rPr lang="fr-FR" sz="2000" i="1" kern="1200" dirty="0">
                <a:solidFill>
                  <a:schemeClr val="accent1"/>
                </a:solidFill>
                <a:latin typeface="Big Caslon"/>
                <a:cs typeface="Big Caslon"/>
              </a:rPr>
              <a:t>du comité des référentiels de la </a:t>
            </a:r>
            <a:r>
              <a:rPr lang="fr-FR" sz="2000" i="1" kern="1200" dirty="0" err="1" smtClean="0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endParaRPr lang="fr-FR" sz="2000" i="1" kern="1200" dirty="0" smtClean="0">
              <a:solidFill>
                <a:schemeClr val="accent1"/>
              </a:solidFill>
              <a:latin typeface="Big Caslon"/>
              <a:cs typeface="Big Caslon"/>
            </a:endParaRPr>
          </a:p>
          <a:p>
            <a:pPr marL="342900" indent="-342900">
              <a:spcAft>
                <a:spcPts val="1200"/>
              </a:spcAft>
              <a:buFont typeface="Arial"/>
              <a:buChar char="•"/>
              <a:defRPr/>
            </a:pP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Les données actuelles sont insuffisantes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pour recommander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 l’’utilisation de la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PCT comme seul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critère pour réduire la 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durée de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traitement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69632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5" y="146388"/>
            <a:ext cx="7214160" cy="845963"/>
          </a:xfrm>
        </p:spPr>
        <p:txBody>
          <a:bodyPr/>
          <a:lstStyle/>
          <a:p>
            <a:pPr algn="just"/>
            <a:r>
              <a:rPr lang="fr-FR" sz="2400" dirty="0" smtClean="0"/>
              <a:t>5. Comment réévaluer  et diminuer la durée des traitements antibiotiques 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13436"/>
            <a:ext cx="8042276" cy="4343400"/>
          </a:xfrm>
        </p:spPr>
        <p:txBody>
          <a:bodyPr>
            <a:noAutofit/>
          </a:bodyPr>
          <a:lstStyle/>
          <a:p>
            <a:r>
              <a:rPr lang="fr-FR" sz="2000" dirty="0" smtClean="0"/>
              <a:t>Dans </a:t>
            </a:r>
            <a:r>
              <a:rPr lang="fr-FR" sz="2000" dirty="0"/>
              <a:t>les </a:t>
            </a:r>
            <a:r>
              <a:rPr lang="fr-FR" sz="2000" dirty="0" smtClean="0"/>
              <a:t>PAVM chez </a:t>
            </a:r>
            <a:r>
              <a:rPr lang="fr-FR" sz="2000" dirty="0"/>
              <a:t>les patients non immunodéprimés, </a:t>
            </a:r>
            <a:r>
              <a:rPr lang="fr-FR" sz="2000" dirty="0" smtClean="0"/>
              <a:t>lorsque l’antibiothérapie initiale est adaptée,, il faut limiter la durée totale de l’antibiothérapie à 8 jours quelle(s) que soi(en)</a:t>
            </a:r>
            <a:r>
              <a:rPr lang="fr-FR" sz="2000" dirty="0" err="1" smtClean="0"/>
              <a:t>t</a:t>
            </a:r>
            <a:r>
              <a:rPr lang="fr-FR" sz="2000" dirty="0" smtClean="0"/>
              <a:t> la(les) bactérie(s) responsable(s)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	</a:t>
            </a:r>
          </a:p>
          <a:p>
            <a:r>
              <a:rPr lang="fr-FR" sz="2000" dirty="0" smtClean="0"/>
              <a:t>En dehors de situations cliniques particulières, il faut probablement* limiter à 5-7 jours le traitement des infections </a:t>
            </a:r>
            <a:r>
              <a:rPr lang="fr-FR" sz="2000" dirty="0" smtClean="0"/>
              <a:t>communautaires</a:t>
            </a:r>
          </a:p>
          <a:p>
            <a:pPr marL="336550" lvl="1" indent="0">
              <a:spcBef>
                <a:spcPts val="0"/>
              </a:spcBef>
              <a:buNone/>
            </a:pPr>
            <a:r>
              <a:rPr lang="fr-FR" sz="2000" dirty="0" smtClean="0"/>
              <a:t> </a:t>
            </a:r>
            <a:r>
              <a:rPr lang="fr-FR" sz="2000" dirty="0" smtClean="0"/>
              <a:t>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</a:t>
            </a:r>
            <a:r>
              <a:rPr lang="fr-FR" sz="1800" dirty="0" smtClean="0"/>
              <a:t>	</a:t>
            </a:r>
          </a:p>
          <a:p>
            <a:r>
              <a:rPr lang="fr-FR" sz="2000" dirty="0" smtClean="0"/>
              <a:t>Il </a:t>
            </a:r>
            <a:r>
              <a:rPr lang="fr-FR" sz="2000" dirty="0"/>
              <a:t>faut </a:t>
            </a:r>
            <a:r>
              <a:rPr lang="fr-FR" sz="2000" dirty="0" smtClean="0"/>
              <a:t>probablement* </a:t>
            </a:r>
            <a:r>
              <a:rPr lang="fr-FR" sz="2000" dirty="0"/>
              <a:t>limiter à 5-7 jours le traitement d’une bactériémie liée au cathéter si les hémocultures se </a:t>
            </a:r>
            <a:r>
              <a:rPr lang="fr-FR" sz="2000" dirty="0" err="1"/>
              <a:t>négativent</a:t>
            </a:r>
            <a:r>
              <a:rPr lang="fr-FR" sz="2000" dirty="0"/>
              <a:t> dans les 3</a:t>
            </a:r>
            <a:r>
              <a:rPr lang="fr-FR" sz="2000" dirty="0" smtClean="0"/>
              <a:t> </a:t>
            </a:r>
            <a:r>
              <a:rPr lang="fr-FR" sz="2000" dirty="0"/>
              <a:t>premiers jours du traitement et </a:t>
            </a:r>
            <a:r>
              <a:rPr lang="fr-FR" sz="2000" dirty="0" smtClean="0"/>
              <a:t>si </a:t>
            </a:r>
            <a:r>
              <a:rPr lang="fr-FR" sz="2000" dirty="0"/>
              <a:t>le cathéter a été </a:t>
            </a:r>
            <a:r>
              <a:rPr lang="fr-FR" sz="2000" dirty="0" smtClean="0"/>
              <a:t>retiré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</a:t>
            </a:r>
            <a:r>
              <a:rPr lang="fr-FR" sz="2000" dirty="0" smtClean="0"/>
              <a:t>.</a:t>
            </a:r>
          </a:p>
          <a:p>
            <a:pPr marL="336550" lvl="1" indent="0">
              <a:spcBef>
                <a:spcPts val="0"/>
              </a:spcBef>
              <a:buNone/>
            </a:pPr>
            <a:r>
              <a:rPr lang="fr-FR" sz="2000" dirty="0" smtClean="0"/>
              <a:t>Seules </a:t>
            </a:r>
            <a:r>
              <a:rPr lang="fr-FR" sz="2000" dirty="0" smtClean="0"/>
              <a:t>exceptions : bactériémie à </a:t>
            </a:r>
            <a:r>
              <a:rPr lang="fr-FR" sz="2000" i="1" dirty="0" smtClean="0"/>
              <a:t>S. aureus</a:t>
            </a:r>
            <a:r>
              <a:rPr lang="fr-FR" sz="2000" dirty="0" smtClean="0"/>
              <a:t>, ou bactériémie compliquée de métastases infectieuses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</a:t>
            </a:r>
            <a:r>
              <a:rPr lang="fr-FR" sz="1800" dirty="0" smtClean="0"/>
              <a:t>	</a:t>
            </a:r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67979" y="6118410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pPr algn="ctr"/>
            <a:endParaRPr lang="fr-FR" sz="2000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4203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latin typeface="Big Caslon" charset="0"/>
                <a:ea typeface="ＭＳ Ｐゴシック" charset="0"/>
                <a:cs typeface="Big Caslon" charset="0"/>
              </a:rPr>
              <a:t>Stratégies de réduction de l’utilisation des antibiotiques à visée curative en réanimation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>
                <a:solidFill>
                  <a:srgbClr val="595959"/>
                </a:solidFill>
              </a:rPr>
              <a:t>Recommandations formalisées </a:t>
            </a:r>
            <a:r>
              <a:rPr lang="fr-FR" sz="2000" dirty="0" smtClean="0">
                <a:solidFill>
                  <a:srgbClr val="595959"/>
                </a:solidFill>
              </a:rPr>
              <a:t>d’</a:t>
            </a:r>
            <a:r>
              <a:rPr lang="fr-FR" altLang="ja-JP" sz="2000" dirty="0" smtClean="0">
                <a:solidFill>
                  <a:srgbClr val="595959"/>
                </a:solidFill>
              </a:rPr>
              <a:t>experts </a:t>
            </a:r>
            <a:r>
              <a:rPr lang="fr-FR" altLang="ja-JP" sz="2000" dirty="0">
                <a:solidFill>
                  <a:srgbClr val="595959"/>
                </a:solidFill>
              </a:rPr>
              <a:t>(RFE)</a:t>
            </a:r>
          </a:p>
          <a:p>
            <a:r>
              <a:rPr lang="fr-FR" sz="2000" dirty="0">
                <a:solidFill>
                  <a:srgbClr val="595959"/>
                </a:solidFill>
              </a:rPr>
              <a:t>Organisées par la Société Française </a:t>
            </a:r>
            <a:r>
              <a:rPr lang="fr-FR" sz="2000" dirty="0" smtClean="0">
                <a:solidFill>
                  <a:srgbClr val="595959"/>
                </a:solidFill>
              </a:rPr>
              <a:t>de Réanimation de Langue Française (SRLF) et la Société Française d’</a:t>
            </a:r>
            <a:r>
              <a:rPr lang="fr-FR" altLang="ja-JP" sz="2000" dirty="0" smtClean="0">
                <a:solidFill>
                  <a:srgbClr val="595959"/>
                </a:solidFill>
              </a:rPr>
              <a:t>Anesthésie </a:t>
            </a:r>
            <a:r>
              <a:rPr lang="fr-FR" altLang="ja-JP" sz="2000" dirty="0">
                <a:solidFill>
                  <a:srgbClr val="595959"/>
                </a:solidFill>
              </a:rPr>
              <a:t>Réanimation (SFAR</a:t>
            </a:r>
            <a:r>
              <a:rPr lang="fr-FR" altLang="ja-JP" sz="2000" dirty="0" smtClean="0">
                <a:solidFill>
                  <a:srgbClr val="595959"/>
                </a:solidFill>
              </a:rPr>
              <a:t>)</a:t>
            </a:r>
            <a:r>
              <a:rPr lang="fr-FR" altLang="ja-JP" sz="2000" dirty="0">
                <a:solidFill>
                  <a:srgbClr val="595959"/>
                </a:solidFill>
              </a:rPr>
              <a:t> </a:t>
            </a:r>
            <a:r>
              <a:rPr lang="fr-FR" altLang="ja-JP" sz="2000" dirty="0" smtClean="0">
                <a:solidFill>
                  <a:srgbClr val="595959"/>
                </a:solidFill>
              </a:rPr>
              <a:t>en </a:t>
            </a:r>
            <a:r>
              <a:rPr lang="fr-FR" altLang="ja-JP" sz="2000" dirty="0">
                <a:solidFill>
                  <a:srgbClr val="595959"/>
                </a:solidFill>
              </a:rPr>
              <a:t>collaboration </a:t>
            </a:r>
            <a:r>
              <a:rPr lang="fr-FR" altLang="ja-JP" sz="2000" dirty="0" smtClean="0">
                <a:solidFill>
                  <a:srgbClr val="595959"/>
                </a:solidFill>
              </a:rPr>
              <a:t>avec : </a:t>
            </a:r>
          </a:p>
          <a:p>
            <a:pPr lvl="1">
              <a:buFont typeface="Wingdings" charset="2"/>
              <a:buChar char="ü"/>
            </a:pPr>
            <a:r>
              <a:rPr lang="fr-FR" altLang="ja-JP" sz="2000" dirty="0" smtClean="0">
                <a:solidFill>
                  <a:srgbClr val="595959"/>
                </a:solidFill>
              </a:rPr>
              <a:t>Le </a:t>
            </a:r>
            <a:r>
              <a:rPr lang="fr-FR" sz="2000" dirty="0">
                <a:solidFill>
                  <a:srgbClr val="595959"/>
                </a:solidFill>
              </a:rPr>
              <a:t>Groupe Francophone de Réanimation et Urgences Pédiatriques (GFRUP), </a:t>
            </a:r>
          </a:p>
          <a:p>
            <a:pPr lvl="1">
              <a:buFont typeface="Wingdings" charset="2"/>
              <a:buChar char="ü"/>
            </a:pPr>
            <a:r>
              <a:rPr lang="fr-FR" sz="2000" dirty="0">
                <a:solidFill>
                  <a:srgbClr val="595959"/>
                </a:solidFill>
              </a:rPr>
              <a:t>la Société Française de Microbiologie (SFM</a:t>
            </a:r>
            <a:r>
              <a:rPr lang="fr-FR" sz="2000" dirty="0" smtClean="0">
                <a:solidFill>
                  <a:srgbClr val="595959"/>
                </a:solidFill>
              </a:rPr>
              <a:t>)</a:t>
            </a:r>
          </a:p>
          <a:p>
            <a:pPr lvl="1">
              <a:buFont typeface="Wingdings" charset="2"/>
              <a:buChar char="ü"/>
            </a:pPr>
            <a:r>
              <a:rPr lang="fr-FR" sz="2000" dirty="0">
                <a:solidFill>
                  <a:srgbClr val="595959"/>
                </a:solidFill>
              </a:rPr>
              <a:t>la Société Française d’Hygiène Hospitalière (SF2H</a:t>
            </a:r>
            <a:r>
              <a:rPr lang="fr-FR" sz="2000" dirty="0" smtClean="0">
                <a:solidFill>
                  <a:srgbClr val="595959"/>
                </a:solidFill>
              </a:rPr>
              <a:t>)</a:t>
            </a:r>
          </a:p>
          <a:p>
            <a:pPr lvl="1">
              <a:buFont typeface="Wingdings" charset="2"/>
              <a:buChar char="ü"/>
            </a:pPr>
            <a:r>
              <a:rPr lang="fr-FR" sz="2000" dirty="0">
                <a:solidFill>
                  <a:srgbClr val="595959"/>
                </a:solidFill>
              </a:rPr>
              <a:t>la Société de Pathologie Infectieuse de Langue Française (SPILF</a:t>
            </a:r>
            <a:r>
              <a:rPr lang="fr-FR" sz="2000" dirty="0" smtClean="0">
                <a:solidFill>
                  <a:srgbClr val="595959"/>
                </a:solidFill>
              </a:rPr>
              <a:t>)</a:t>
            </a:r>
            <a:endParaRPr lang="fr-FR" altLang="ja-JP" sz="2000" dirty="0">
              <a:solidFill>
                <a:srgbClr val="595959"/>
              </a:solidFill>
            </a:endParaRPr>
          </a:p>
          <a:p>
            <a:r>
              <a:rPr lang="fr-FR" sz="2000" dirty="0" smtClean="0">
                <a:solidFill>
                  <a:srgbClr val="595959"/>
                </a:solidFill>
              </a:rPr>
              <a:t>Adaptation </a:t>
            </a:r>
            <a:r>
              <a:rPr lang="fr-FR" sz="2000" dirty="0">
                <a:solidFill>
                  <a:srgbClr val="595959"/>
                </a:solidFill>
              </a:rPr>
              <a:t>de la méthode GRADE pour </a:t>
            </a:r>
            <a:r>
              <a:rPr lang="fr-FR" sz="2000" dirty="0" smtClean="0">
                <a:solidFill>
                  <a:srgbClr val="595959"/>
                </a:solidFill>
              </a:rPr>
              <a:t>l’</a:t>
            </a:r>
            <a:r>
              <a:rPr lang="fr-FR" altLang="ja-JP" sz="2000" dirty="0" smtClean="0">
                <a:solidFill>
                  <a:srgbClr val="595959"/>
                </a:solidFill>
              </a:rPr>
              <a:t>élaboration </a:t>
            </a:r>
            <a:r>
              <a:rPr lang="fr-FR" altLang="ja-JP" sz="2000" dirty="0">
                <a:solidFill>
                  <a:srgbClr val="595959"/>
                </a:solidFill>
              </a:rPr>
              <a:t>des recommandations</a:t>
            </a:r>
            <a:endParaRPr lang="fr-FR" sz="2000" dirty="0">
              <a:solidFill>
                <a:srgbClr val="595959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234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5" y="146388"/>
            <a:ext cx="7214160" cy="845963"/>
          </a:xfrm>
        </p:spPr>
        <p:txBody>
          <a:bodyPr/>
          <a:lstStyle/>
          <a:p>
            <a:pPr algn="just"/>
            <a:r>
              <a:rPr lang="fr-FR" sz="2400" dirty="0" smtClean="0"/>
              <a:t>5. Comment réévaluer  et diminuer la durée des traitements antibiotiques 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293908"/>
            <a:ext cx="8042276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/>
              <a:t>	</a:t>
            </a:r>
          </a:p>
          <a:p>
            <a:r>
              <a:rPr lang="fr-FR" dirty="0" smtClean="0"/>
              <a:t>Il faut probablement* mettre en place une concertation pluridisciplinaire afin : </a:t>
            </a:r>
            <a:r>
              <a:rPr lang="fr-FR" dirty="0">
                <a:solidFill>
                  <a:schemeClr val="tx1"/>
                </a:solidFill>
              </a:rPr>
              <a:t>(</a:t>
            </a:r>
            <a:r>
              <a:rPr lang="fr-FR" i="1" dirty="0">
                <a:solidFill>
                  <a:srgbClr val="2C7C9F"/>
                </a:solidFill>
              </a:rPr>
              <a:t>Accord fort</a:t>
            </a:r>
            <a:r>
              <a:rPr lang="fr-FR" dirty="0"/>
              <a:t>) </a:t>
            </a:r>
            <a:endParaRPr lang="fr-FR" dirty="0" smtClean="0"/>
          </a:p>
          <a:p>
            <a:pPr lvl="1">
              <a:buFont typeface="Wingdings" charset="2"/>
              <a:buChar char="ü"/>
            </a:pPr>
            <a:r>
              <a:rPr lang="fr-FR" sz="2400" dirty="0"/>
              <a:t>d</a:t>
            </a:r>
            <a:r>
              <a:rPr lang="fr-FR" sz="2400" dirty="0" smtClean="0"/>
              <a:t>e diminuer le nombre de prescriptio</a:t>
            </a:r>
            <a:r>
              <a:rPr lang="fr-FR" sz="2400" dirty="0"/>
              <a:t>n</a:t>
            </a:r>
            <a:endParaRPr lang="fr-FR" sz="2400" dirty="0" smtClean="0"/>
          </a:p>
          <a:p>
            <a:pPr lvl="1">
              <a:buFont typeface="Wingdings" charset="2"/>
              <a:buChar char="ü"/>
            </a:pPr>
            <a:r>
              <a:rPr lang="fr-FR" sz="2400" dirty="0" smtClean="0"/>
              <a:t>d’améliorer l’adéquation des antibiothérapies</a:t>
            </a:r>
            <a:endParaRPr lang="fr-FR" sz="2400" dirty="0"/>
          </a:p>
          <a:p>
            <a:pPr lvl="1">
              <a:buFont typeface="Wingdings" charset="2"/>
              <a:buChar char="ü"/>
            </a:pPr>
            <a:r>
              <a:rPr lang="fr-FR" sz="2400" dirty="0" smtClean="0"/>
              <a:t>d'augmenter le taux de désescalade</a:t>
            </a:r>
          </a:p>
          <a:p>
            <a:pPr lvl="1">
              <a:buFont typeface="Wingdings" charset="2"/>
              <a:buChar char="ü"/>
            </a:pPr>
            <a:r>
              <a:rPr lang="fr-FR" sz="2400" dirty="0" smtClean="0"/>
              <a:t>de limiter la durée d’antibiothérapie 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10138" y="6267263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  <a:p>
            <a:pPr algn="ctr"/>
            <a:endParaRPr lang="fr-FR" sz="2000" kern="1200" dirty="0">
              <a:solidFill>
                <a:srgbClr val="000000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27957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re 1"/>
          <p:cNvSpPr>
            <a:spLocks noGrp="1"/>
          </p:cNvSpPr>
          <p:nvPr>
            <p:ph type="title"/>
          </p:nvPr>
        </p:nvSpPr>
        <p:spPr>
          <a:xfrm>
            <a:off x="549275" y="227013"/>
            <a:ext cx="8042275" cy="769937"/>
          </a:xfrm>
        </p:spPr>
        <p:txBody>
          <a:bodyPr/>
          <a:lstStyle/>
          <a:p>
            <a:r>
              <a:rPr lang="fr-FR" sz="3600" b="1" dirty="0"/>
              <a:t>Remarques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585913"/>
            <a:ext cx="8042275" cy="434340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fr-FR" dirty="0" smtClean="0"/>
              <a:t>« </a:t>
            </a:r>
            <a:r>
              <a:rPr lang="fr-FR" i="1" dirty="0" smtClean="0"/>
              <a:t>probablement</a:t>
            </a:r>
            <a:r>
              <a:rPr lang="fr-FR" dirty="0" smtClean="0"/>
              <a:t> » correspond à la terminologie de la méthodologie utilisée</a:t>
            </a:r>
          </a:p>
          <a:p>
            <a:pPr>
              <a:buFontTx/>
              <a:buChar char="•"/>
              <a:defRPr/>
            </a:pPr>
            <a:r>
              <a:rPr lang="fr-FR" dirty="0" smtClean="0"/>
              <a:t>La </a:t>
            </a:r>
            <a:r>
              <a:rPr lang="fr-FR" dirty="0"/>
              <a:t>formulation finale des recommandations </a:t>
            </a:r>
            <a:r>
              <a:rPr lang="fr-FR" dirty="0" smtClean="0"/>
              <a:t>est </a:t>
            </a:r>
            <a:r>
              <a:rPr lang="fr-FR" dirty="0"/>
              <a:t>toujours binaire soit positive soit négative </a:t>
            </a:r>
            <a:endParaRPr lang="fr-FR" dirty="0" smtClean="0"/>
          </a:p>
          <a:p>
            <a:pPr lvl="1">
              <a:buClr>
                <a:schemeClr val="accent1"/>
              </a:buClr>
              <a:buFont typeface="Wingdings" charset="2"/>
              <a:buChar char="ü"/>
              <a:defRPr/>
            </a:pPr>
            <a:r>
              <a:rPr lang="fr-FR" sz="2400" dirty="0" smtClean="0"/>
              <a:t>Il </a:t>
            </a:r>
            <a:r>
              <a:rPr lang="fr-FR" sz="2400" dirty="0"/>
              <a:t>faut faire ou ne pas faire </a:t>
            </a:r>
            <a:endParaRPr lang="fr-FR" sz="2400" dirty="0" smtClean="0"/>
          </a:p>
          <a:p>
            <a:pPr lvl="1">
              <a:buClr>
                <a:schemeClr val="accent1"/>
              </a:buClr>
              <a:buFont typeface="Wingdings" charset="2"/>
              <a:buChar char="ü"/>
              <a:defRPr/>
            </a:pPr>
            <a:r>
              <a:rPr lang="fr-FR" sz="2400" dirty="0" smtClean="0"/>
              <a:t>Il faut </a:t>
            </a:r>
            <a:r>
              <a:rPr lang="fr-FR" sz="2400" i="1" dirty="0" smtClean="0"/>
              <a:t>probablement</a:t>
            </a:r>
            <a:r>
              <a:rPr lang="fr-FR" sz="2400" dirty="0" smtClean="0"/>
              <a:t> faire ou ne pas faire </a:t>
            </a:r>
            <a:endParaRPr lang="fr-FR" sz="2400" dirty="0"/>
          </a:p>
          <a:p>
            <a:pPr>
              <a:buFontTx/>
              <a:buChar char="•"/>
              <a:defRPr/>
            </a:pPr>
            <a:endParaRPr lang="fr-FR" dirty="0" smtClean="0"/>
          </a:p>
          <a:p>
            <a:pPr marL="0" indent="0">
              <a:buFont typeface="Wingdings 2" charset="0"/>
              <a:buNone/>
              <a:defRPr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23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335790"/>
            <a:ext cx="8042276" cy="699970"/>
          </a:xfrm>
        </p:spPr>
        <p:txBody>
          <a:bodyPr/>
          <a:lstStyle/>
          <a:p>
            <a:r>
              <a:rPr lang="fr-FR" sz="3200" dirty="0" smtClean="0">
                <a:latin typeface="Big Caslon"/>
                <a:cs typeface="Big Caslon"/>
              </a:rPr>
              <a:t>5 Questions Clés</a:t>
            </a:r>
            <a:endParaRPr lang="fr-FR" sz="3200" dirty="0">
              <a:latin typeface="Big Caslon"/>
              <a:cs typeface="Big Caslon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dirty="0" smtClean="0">
                <a:latin typeface="Big Caslon"/>
                <a:cs typeface="Big Caslon"/>
              </a:rPr>
              <a:t>Comment suivre le lien existant entre la résistance des bactéries et la consommation des antibiotiques en réanimation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Quelles données microbiologiques et comment les utiliser pour un moindre usage des antibiotiques ? </a:t>
            </a:r>
            <a:endParaRPr lang="fr-FR" sz="2000" dirty="0" smtClean="0">
              <a:latin typeface="Big Caslon"/>
              <a:cs typeface="Big Caslon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>
                <a:latin typeface="Big Caslon"/>
                <a:cs typeface="Big Caslon"/>
              </a:rPr>
              <a:t>Comment choisir l’antibiothérapie pour limiter la consommation des antibiotiques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>
                <a:latin typeface="Big Caslon"/>
                <a:cs typeface="Big Caslon"/>
              </a:rPr>
              <a:t>Comment optimiser l’administration des antibiotiques 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>
                <a:latin typeface="Big Caslon"/>
                <a:cs typeface="Big Caslon"/>
              </a:rPr>
              <a:t>Comment réévaluer(désescalade) et diminuer la durée des traitements antibiotiques ?</a:t>
            </a:r>
          </a:p>
          <a:p>
            <a:pPr marL="457200" indent="-457200">
              <a:buFont typeface="+mj-lt"/>
              <a:buAutoNum type="arabicPeriod"/>
            </a:pPr>
            <a:endParaRPr lang="fr-FR" sz="2000" dirty="0"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126216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>
          <a:xfrm>
            <a:off x="549275" y="263035"/>
            <a:ext cx="8042276" cy="1336956"/>
          </a:xfrm>
        </p:spPr>
        <p:txBody>
          <a:bodyPr>
            <a:noAutofit/>
          </a:bodyPr>
          <a:lstStyle/>
          <a:p>
            <a:r>
              <a:rPr lang="fr-FR" sz="3600" dirty="0" smtClean="0"/>
              <a:t>Méthodologie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 </a:t>
            </a:r>
            <a:r>
              <a:rPr lang="fr-FR" sz="2400" i="1" dirty="0" smtClean="0"/>
              <a:t>Cotation des propositions de recommandations selon la méthode RAND/UCLA </a:t>
            </a:r>
            <a:endParaRPr lang="fr-FR" sz="2400" i="1" dirty="0"/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549275" y="1717834"/>
            <a:ext cx="8042276" cy="5319459"/>
          </a:xfrm>
        </p:spPr>
        <p:txBody>
          <a:bodyPr>
            <a:noAutofit/>
          </a:bodyPr>
          <a:lstStyle/>
          <a:p>
            <a:r>
              <a:rPr lang="fr-FR" sz="2000" dirty="0" smtClean="0"/>
              <a:t>Trois zones sont définies en fonction de la valeur de la médiane, après avoir écarté une valeur extrême basse et une valeur extrême haute.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lvl="1">
              <a:buFont typeface="Wingdings" charset="2"/>
              <a:buChar char="ü"/>
            </a:pPr>
            <a:r>
              <a:rPr lang="fr-FR" sz="2000" dirty="0"/>
              <a:t>l'accord  (l’indécision  ou  le  désaccord)  est  dit  "fort",  si  l'intervalle  est  situé  à l'intérieur des bornes d'une des trois zones [1 à 3] ou [4 à 6] ou [7 à 9</a:t>
            </a:r>
            <a:r>
              <a:rPr lang="fr-FR" sz="2000" dirty="0" smtClean="0"/>
              <a:t>]</a:t>
            </a:r>
            <a:r>
              <a:rPr lang="fr-FR" sz="2000" dirty="0"/>
              <a:t>.</a:t>
            </a:r>
            <a:endParaRPr lang="fr-FR" sz="2000" dirty="0" smtClean="0"/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l'accord </a:t>
            </a:r>
            <a:r>
              <a:rPr lang="fr-FR" sz="2000" dirty="0"/>
              <a:t>(l’indécision ou le désaccord) est dit "faible" si l'intervalle empiète sur une borne (intervalle [1 à 4] ou [6 à 8] par exemple)</a:t>
            </a:r>
            <a:r>
              <a:rPr lang="fr-FR" sz="2000" dirty="0" smtClean="0"/>
              <a:t>.</a:t>
            </a:r>
          </a:p>
          <a:p>
            <a:pPr marL="0" indent="0" algn="ctr">
              <a:buNone/>
            </a:pPr>
            <a:r>
              <a:rPr lang="fr-FR" sz="2200" dirty="0" smtClean="0">
                <a:solidFill>
                  <a:srgbClr val="595959"/>
                </a:solidFill>
                <a:latin typeface="Big Caslon" charset="0"/>
                <a:cs typeface="Big Caslon" charset="0"/>
              </a:rPr>
              <a:t>74 </a:t>
            </a:r>
            <a:r>
              <a:rPr lang="fr-FR" sz="2200" dirty="0">
                <a:solidFill>
                  <a:srgbClr val="595959"/>
                </a:solidFill>
                <a:latin typeface="Big Caslon" charset="0"/>
                <a:cs typeface="Big Caslon" charset="0"/>
              </a:rPr>
              <a:t>recommandations </a:t>
            </a:r>
            <a:r>
              <a:rPr lang="fr-FR" sz="2200" dirty="0" smtClean="0">
                <a:solidFill>
                  <a:srgbClr val="595959"/>
                </a:solidFill>
                <a:latin typeface="Big Caslon" charset="0"/>
                <a:cs typeface="Big Caslon" charset="0"/>
              </a:rPr>
              <a:t>, 47  accords forts </a:t>
            </a:r>
            <a:r>
              <a:rPr lang="fr-FR" sz="2200" dirty="0">
                <a:solidFill>
                  <a:srgbClr val="595959"/>
                </a:solidFill>
                <a:latin typeface="Big Caslon" charset="0"/>
                <a:cs typeface="Big Caslon" charset="0"/>
              </a:rPr>
              <a:t>(63,5%)</a:t>
            </a:r>
          </a:p>
          <a:p>
            <a:pPr lvl="1">
              <a:buFont typeface="Wingdings" charset="2"/>
              <a:buChar char="ü"/>
            </a:pPr>
            <a:endParaRPr lang="fr-FR" sz="2400" dirty="0"/>
          </a:p>
          <a:p>
            <a:endParaRPr lang="fr-FR" sz="2000" dirty="0">
              <a:latin typeface="Big Caslon"/>
              <a:cs typeface="Big Caslon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098" y="2501695"/>
            <a:ext cx="6423606" cy="124487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03731" y="5947989"/>
            <a:ext cx="5637799" cy="464686"/>
          </a:xfrm>
          <a:prstGeom prst="rect">
            <a:avLst/>
          </a:prstGeom>
          <a:noFill/>
          <a:ln w="28575" cmpd="sng">
            <a:solidFill>
              <a:srgbClr val="2C7C9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96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5" y="729960"/>
            <a:ext cx="7348631" cy="714572"/>
          </a:xfrm>
        </p:spPr>
        <p:txBody>
          <a:bodyPr/>
          <a:lstStyle/>
          <a:p>
            <a:pPr algn="just"/>
            <a:r>
              <a:rPr lang="fr-FR" sz="2400" dirty="0" smtClean="0"/>
              <a:t>1. Comment suivre le lien existant entre la résistance des bactéries et la consommation des antibiotiques en réanimation?</a:t>
            </a:r>
            <a:endParaRPr lang="fr-FR" sz="24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Il existe un lien entre résistance et consommation dans les services de réanimation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</a:p>
          <a:p>
            <a:r>
              <a:rPr lang="fr-FR" sz="2000" dirty="0" smtClean="0"/>
              <a:t>Il faut utiliser des données françaises d’épidémiologie bactériennes :(</a:t>
            </a:r>
            <a:r>
              <a:rPr lang="fr-FR" sz="2000" i="1" dirty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</a:t>
            </a:r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Nationales : données colligées par les réseaux de surveillance, en particulier REA </a:t>
            </a:r>
            <a:r>
              <a:rPr lang="fr-FR" sz="2000" dirty="0"/>
              <a:t>Raisin </a:t>
            </a:r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Locales : au niveau de l</a:t>
            </a:r>
            <a:r>
              <a:rPr lang="ja-JP" altLang="fr-FR" sz="2000" dirty="0" smtClean="0"/>
              <a:t>’</a:t>
            </a:r>
            <a:r>
              <a:rPr lang="fr-FR" sz="2000" dirty="0" smtClean="0"/>
              <a:t>unité de réanimation et de l’établissement de </a:t>
            </a:r>
            <a:r>
              <a:rPr lang="fr-FR" sz="2000" dirty="0"/>
              <a:t>santé </a:t>
            </a:r>
            <a:r>
              <a:rPr lang="fr-FR" sz="2000" dirty="0" smtClean="0"/>
              <a:t>.</a:t>
            </a:r>
          </a:p>
          <a:p>
            <a:r>
              <a:rPr lang="fr-FR" sz="2000" dirty="0" smtClean="0"/>
              <a:t>Il faut mesurer les DDJ d’antibiotiques globales et ciblées sur les classes à risque (</a:t>
            </a:r>
            <a:r>
              <a:rPr lang="fr-FR" sz="2000" dirty="0" err="1" smtClean="0"/>
              <a:t>carbapénèmes</a:t>
            </a:r>
            <a:r>
              <a:rPr lang="fr-FR" sz="2000" dirty="0" smtClean="0"/>
              <a:t>, </a:t>
            </a:r>
            <a:r>
              <a:rPr lang="fr-FR" sz="2000" dirty="0" err="1" smtClean="0"/>
              <a:t>fluoroquinolones</a:t>
            </a:r>
            <a:r>
              <a:rPr lang="fr-FR" sz="2000" dirty="0" smtClean="0"/>
              <a:t> </a:t>
            </a:r>
            <a:r>
              <a:rPr lang="fr-FR" sz="2000" dirty="0"/>
              <a:t>notamment), pour </a:t>
            </a:r>
            <a:r>
              <a:rPr lang="fr-FR" sz="2000" dirty="0" smtClean="0"/>
              <a:t>chaque unité </a:t>
            </a:r>
            <a:r>
              <a:rPr lang="fr-FR" sz="2000" dirty="0"/>
              <a:t>de </a:t>
            </a:r>
            <a:r>
              <a:rPr lang="fr-FR" sz="2000" dirty="0" smtClean="0"/>
              <a:t>réanimation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5329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>
          <a:xfrm>
            <a:off x="461687" y="423382"/>
            <a:ext cx="7406790" cy="816764"/>
          </a:xfrm>
        </p:spPr>
        <p:txBody>
          <a:bodyPr/>
          <a:lstStyle/>
          <a:p>
            <a:pPr algn="just"/>
            <a:r>
              <a:rPr lang="fr-FR" sz="2400" dirty="0" smtClean="0"/>
              <a:t>2. Quelles données microbiologiques et comment les utiliser pour un moindre usage des antibiotiques ? </a:t>
            </a:r>
            <a:endParaRPr lang="fr-FR" sz="2400" dirty="0"/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2200" dirty="0" smtClean="0"/>
              <a:t>Il faut réaliser des prélèvements à visée diagnostique,</a:t>
            </a:r>
            <a:r>
              <a:rPr lang="fr-FR" sz="2200" dirty="0"/>
              <a:t> au plus </a:t>
            </a:r>
            <a:r>
              <a:rPr lang="fr-FR" sz="2200" dirty="0" smtClean="0"/>
              <a:t>tôt,  si possible avant toute antibiothérapie (</a:t>
            </a:r>
            <a:r>
              <a:rPr lang="fr-FR" sz="2200" i="1" dirty="0" smtClean="0">
                <a:solidFill>
                  <a:srgbClr val="2C7C9F"/>
                </a:solidFill>
              </a:rPr>
              <a:t>Accord fort</a:t>
            </a:r>
            <a:r>
              <a:rPr lang="fr-FR" sz="2200" dirty="0" smtClean="0"/>
              <a:t>). 	</a:t>
            </a:r>
          </a:p>
          <a:p>
            <a:r>
              <a:rPr lang="fr-FR" sz="2200" dirty="0" smtClean="0"/>
              <a:t>Dans les PAVM  :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I</a:t>
            </a:r>
            <a:r>
              <a:rPr lang="fr-FR" dirty="0" smtClean="0"/>
              <a:t>l faut probablement* faire</a:t>
            </a:r>
            <a:r>
              <a:rPr lang="fr-FR" dirty="0"/>
              <a:t> </a:t>
            </a:r>
            <a:r>
              <a:rPr lang="fr-FR" dirty="0" smtClean="0"/>
              <a:t>des prélèvements respiratoires avec culture quantitative  (</a:t>
            </a:r>
            <a:r>
              <a:rPr lang="fr-FR" i="1" dirty="0" smtClean="0">
                <a:solidFill>
                  <a:srgbClr val="2C7C9F"/>
                </a:solidFill>
              </a:rPr>
              <a:t>Accord fort</a:t>
            </a:r>
            <a:r>
              <a:rPr lang="fr-FR" dirty="0" smtClean="0"/>
              <a:t>). 	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Il faut communiquer rapidement au clinicien, l’examen microscopique direct d’un prélèvement respiratoire profond (</a:t>
            </a:r>
            <a:r>
              <a:rPr lang="fr-FR" i="1" dirty="0" smtClean="0">
                <a:solidFill>
                  <a:srgbClr val="2C7C9F"/>
                </a:solidFill>
              </a:rPr>
              <a:t>Accord fort</a:t>
            </a:r>
            <a:r>
              <a:rPr lang="fr-FR" dirty="0" smtClean="0"/>
              <a:t>). 	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Il ne faut probablement* pas débuter </a:t>
            </a:r>
            <a:r>
              <a:rPr lang="fr-FR" dirty="0"/>
              <a:t>d’antibiothérapie </a:t>
            </a:r>
            <a:r>
              <a:rPr lang="fr-FR" dirty="0" smtClean="0"/>
              <a:t>probabiliste si </a:t>
            </a:r>
            <a:r>
              <a:rPr lang="fr-FR" dirty="0"/>
              <a:t>l’examen direct est </a:t>
            </a:r>
            <a:r>
              <a:rPr lang="fr-FR" dirty="0" smtClean="0"/>
              <a:t>négatif</a:t>
            </a:r>
            <a:r>
              <a:rPr lang="fr-FR" dirty="0"/>
              <a:t> </a:t>
            </a:r>
            <a:r>
              <a:rPr lang="fr-FR" dirty="0" smtClean="0"/>
              <a:t>et en l’absence de signe de gravité, sous réserve que les critères de qualité de ce prélèvement soient réunis (relation clinicien-microbiologiste)  (</a:t>
            </a:r>
            <a:r>
              <a:rPr lang="fr-FR" i="1" dirty="0" smtClean="0">
                <a:solidFill>
                  <a:srgbClr val="2C7C9F"/>
                </a:solidFill>
              </a:rPr>
              <a:t>Accord faible</a:t>
            </a:r>
            <a:r>
              <a:rPr lang="fr-FR" dirty="0" smtClean="0"/>
              <a:t>). 		</a:t>
            </a:r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1687" y="5943601"/>
            <a:ext cx="3811489" cy="73510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dirty="0" err="1" smtClean="0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commentaire dia  n°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21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5206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>
          <a:xfrm>
            <a:off x="549275" y="184683"/>
            <a:ext cx="7421388" cy="875161"/>
          </a:xfrm>
        </p:spPr>
        <p:txBody>
          <a:bodyPr/>
          <a:lstStyle/>
          <a:p>
            <a:pPr algn="just"/>
            <a:r>
              <a:rPr lang="fr-FR" sz="2400" dirty="0" smtClean="0"/>
              <a:t>2. </a:t>
            </a:r>
            <a:r>
              <a:rPr lang="fr-FR" sz="2400" dirty="0"/>
              <a:t>Quelles données microbiologiques et comment les utiliser pour un moindre usage des antibiotiques ? </a:t>
            </a:r>
          </a:p>
        </p:txBody>
      </p:sp>
      <p:sp>
        <p:nvSpPr>
          <p:cNvPr id="26626" name="Espace réservé du contenu 5"/>
          <p:cNvSpPr>
            <a:spLocks noGrp="1"/>
          </p:cNvSpPr>
          <p:nvPr>
            <p:ph idx="1"/>
          </p:nvPr>
        </p:nvSpPr>
        <p:spPr>
          <a:xfrm>
            <a:off x="364067" y="1109778"/>
            <a:ext cx="8339665" cy="5959029"/>
          </a:xfrm>
        </p:spPr>
        <p:txBody>
          <a:bodyPr>
            <a:noAutofit/>
          </a:bodyPr>
          <a:lstStyle/>
          <a:p>
            <a:r>
              <a:rPr lang="fr-FR" sz="2000" dirty="0" smtClean="0"/>
              <a:t>Il </a:t>
            </a:r>
            <a:r>
              <a:rPr lang="fr-FR" sz="2000" dirty="0"/>
              <a:t>faut qu’un premier résultat de culture soit </a:t>
            </a:r>
            <a:r>
              <a:rPr lang="fr-FR" sz="2000" dirty="0" smtClean="0"/>
              <a:t>rendu dans les 24 heures qui suivent le prélèvement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		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Il faut fournir </a:t>
            </a:r>
            <a:r>
              <a:rPr lang="fr-FR" sz="2000" dirty="0" smtClean="0"/>
              <a:t> </a:t>
            </a:r>
            <a:r>
              <a:rPr lang="fr-FR" sz="2000" dirty="0"/>
              <a:t>l’identification bactérienne le plus rapidement </a:t>
            </a:r>
            <a:r>
              <a:rPr lang="fr-FR" sz="2000" dirty="0" smtClean="0"/>
              <a:t>possible</a:t>
            </a:r>
            <a:r>
              <a:rPr lang="fr-FR" sz="2000" dirty="0"/>
              <a:t> </a:t>
            </a:r>
            <a:r>
              <a:rPr lang="fr-FR" sz="2000" dirty="0" smtClean="0"/>
              <a:t>en cas de culture positive, par spectrométrie de </a:t>
            </a:r>
            <a:r>
              <a:rPr lang="fr-FR" sz="2000" dirty="0" smtClean="0"/>
              <a:t>masse </a:t>
            </a:r>
            <a:r>
              <a:rPr lang="fr-FR" sz="2000" dirty="0" smtClean="0"/>
              <a:t>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</a:t>
            </a:r>
            <a:r>
              <a:rPr lang="fr-FR" sz="2000" dirty="0" smtClean="0"/>
              <a:t>.</a:t>
            </a:r>
          </a:p>
          <a:p>
            <a:pPr marL="0" indent="0">
              <a:buNone/>
            </a:pPr>
            <a:r>
              <a:rPr lang="fr-FR" sz="2000" dirty="0" smtClean="0"/>
              <a:t> </a:t>
            </a:r>
            <a:endParaRPr lang="fr-FR" sz="2000" dirty="0"/>
          </a:p>
          <a:p>
            <a:r>
              <a:rPr lang="fr-FR" sz="2000" dirty="0" smtClean="0"/>
              <a:t>Il faut déterminer et communiquer aux cliniciens les concentrations minimales inhibitrices (CMI) telles que recommandées par le CA-SFM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 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Il faut </a:t>
            </a:r>
            <a:r>
              <a:rPr lang="fr-FR" sz="2000" dirty="0" smtClean="0"/>
              <a:t>probablement* </a:t>
            </a:r>
            <a:r>
              <a:rPr lang="fr-FR" sz="2000" dirty="0"/>
              <a:t>déterminer les CMI pour des </a:t>
            </a:r>
            <a:r>
              <a:rPr lang="fr-FR" sz="2000" dirty="0" smtClean="0"/>
              <a:t>espèces </a:t>
            </a:r>
            <a:r>
              <a:rPr lang="fr-FR" sz="2000" dirty="0"/>
              <a:t>bactériennes potentiellement résistantes (</a:t>
            </a:r>
            <a:r>
              <a:rPr lang="fr-FR" sz="2000" dirty="0" smtClean="0"/>
              <a:t>ex</a:t>
            </a:r>
            <a:r>
              <a:rPr lang="fr-FR" sz="2000" dirty="0"/>
              <a:t> : </a:t>
            </a:r>
            <a:r>
              <a:rPr lang="fr-FR" sz="2000" i="1" dirty="0" smtClean="0"/>
              <a:t>P. </a:t>
            </a:r>
            <a:r>
              <a:rPr lang="fr-FR" sz="2000" i="1" dirty="0" err="1"/>
              <a:t>aeruginosa</a:t>
            </a:r>
            <a:r>
              <a:rPr lang="fr-FR" sz="2000" i="1" dirty="0"/>
              <a:t>, </a:t>
            </a:r>
            <a:r>
              <a:rPr lang="fr-FR" sz="2000" i="1" dirty="0" smtClean="0"/>
              <a:t>         S. </a:t>
            </a:r>
            <a:r>
              <a:rPr lang="fr-FR" sz="2000" i="1" dirty="0" err="1"/>
              <a:t>maltophilia</a:t>
            </a:r>
            <a:r>
              <a:rPr lang="fr-FR" sz="2000" i="1" dirty="0"/>
              <a:t>, </a:t>
            </a:r>
            <a:r>
              <a:rPr lang="fr-FR" sz="2000" i="1" dirty="0" err="1"/>
              <a:t>Acinetobacter</a:t>
            </a:r>
            <a:r>
              <a:rPr lang="fr-FR" sz="2000" dirty="0"/>
              <a:t>, Staphylocoques et </a:t>
            </a:r>
            <a:r>
              <a:rPr lang="fr-FR" sz="2000" dirty="0" err="1"/>
              <a:t>glycopeptides</a:t>
            </a:r>
            <a:r>
              <a:rPr lang="fr-FR" sz="2000" dirty="0" smtClean="0"/>
              <a:t>) et pour certains sites </a:t>
            </a:r>
            <a:r>
              <a:rPr lang="fr-FR" sz="2000" dirty="0"/>
              <a:t>(endocardites, infections osseuses…</a:t>
            </a:r>
            <a:r>
              <a:rPr lang="fr-FR" sz="2000" dirty="0" smtClean="0"/>
              <a:t>) 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</a:p>
          <a:p>
            <a:pPr>
              <a:spcAft>
                <a:spcPts val="600"/>
              </a:spcAft>
            </a:pPr>
            <a:endParaRPr lang="fr-FR" sz="2000" dirty="0" smtClean="0"/>
          </a:p>
          <a:p>
            <a:pPr>
              <a:spcAft>
                <a:spcPts val="600"/>
              </a:spcAft>
            </a:pPr>
            <a:endParaRPr lang="fr-FR" sz="2000" dirty="0" smtClean="0"/>
          </a:p>
          <a:p>
            <a:pPr marL="349250" lvl="1" indent="0">
              <a:spcAft>
                <a:spcPts val="600"/>
              </a:spcAft>
              <a:buNone/>
            </a:pPr>
            <a:r>
              <a:rPr lang="fr-FR" sz="2000" i="1" dirty="0" smtClean="0">
                <a:solidFill>
                  <a:srgbClr val="595959"/>
                </a:solidFill>
              </a:rPr>
              <a:t>					       </a:t>
            </a:r>
            <a:r>
              <a:rPr lang="fr-FR" sz="2000" dirty="0" smtClean="0">
                <a:solidFill>
                  <a:srgbClr val="7F7F7F"/>
                </a:solidFill>
              </a:rPr>
              <a:t>	</a:t>
            </a:r>
          </a:p>
          <a:p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549275" y="5886823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i="1" kern="1200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5192" y="2709475"/>
            <a:ext cx="7326042" cy="822143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107950" algn="ctr">
              <a:spcAft>
                <a:spcPts val="600"/>
              </a:spcAft>
            </a:pP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 </a:t>
            </a:r>
            <a:r>
              <a:rPr lang="fr-FR" sz="2000" i="1" dirty="0">
                <a:solidFill>
                  <a:srgbClr val="2C7C9F"/>
                </a:solidFill>
                <a:latin typeface="Big Caslon"/>
                <a:cs typeface="Big Caslon"/>
              </a:rPr>
              <a:t>Commentaire du comité des référentiels de la </a:t>
            </a:r>
            <a:r>
              <a:rPr lang="fr-FR" sz="2000" i="1" dirty="0" err="1">
                <a:solidFill>
                  <a:srgbClr val="2C7C9F"/>
                </a:solidFill>
                <a:latin typeface="Big Caslon"/>
                <a:cs typeface="Big Caslon"/>
              </a:rPr>
              <a:t>Spilf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  <a:p>
            <a:pPr marL="234950" indent="-342900">
              <a:spcAft>
                <a:spcPts val="600"/>
              </a:spcAft>
              <a:buFont typeface="Arial"/>
              <a:buChar char="•"/>
            </a:pP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O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u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autres techniques de diagnostics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rapides.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8967" y="6350715"/>
            <a:ext cx="4197581" cy="429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9250" lvl="1">
              <a:spcAft>
                <a:spcPts val="600"/>
              </a:spcAft>
            </a:pPr>
            <a:r>
              <a:rPr lang="fr-FR" dirty="0">
                <a:solidFill>
                  <a:srgbClr val="595959"/>
                </a:solidFill>
                <a:latin typeface="Big Caslon"/>
                <a:cs typeface="Big Caslon"/>
              </a:rPr>
              <a:t>*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</a:p>
        </p:txBody>
      </p:sp>
    </p:spTree>
    <p:extLst>
      <p:ext uri="{BB962C8B-B14F-4D97-AF65-F5344CB8AC3E}">
        <p14:creationId xmlns:p14="http://schemas.microsoft.com/office/powerpoint/2010/main" val="338270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>
          <a:xfrm>
            <a:off x="549275" y="1300615"/>
            <a:ext cx="8042276" cy="4718055"/>
          </a:xfrm>
        </p:spPr>
        <p:txBody>
          <a:bodyPr>
            <a:noAutofit/>
          </a:bodyPr>
          <a:lstStyle/>
          <a:p>
            <a:r>
              <a:rPr lang="fr-FR" sz="2000" dirty="0" smtClean="0"/>
              <a:t>Dans la pneumonie aiguë communautaire</a:t>
            </a:r>
            <a:r>
              <a:rPr lang="fr-FR" sz="2000" dirty="0"/>
              <a:t> </a:t>
            </a:r>
            <a:r>
              <a:rPr lang="fr-FR" sz="2000" dirty="0" smtClean="0"/>
              <a:t>de l’adulte :</a:t>
            </a:r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Si l’</a:t>
            </a:r>
            <a:r>
              <a:rPr lang="fr-FR" sz="2000" dirty="0" err="1" smtClean="0"/>
              <a:t>antigénurie</a:t>
            </a:r>
            <a:r>
              <a:rPr lang="fr-FR" sz="2000" dirty="0" smtClean="0"/>
              <a:t> pneumocoque est positive, il faut  stopper les antibiotiques prenant en compte les bactéries intracellulaires	 (</a:t>
            </a:r>
            <a:r>
              <a:rPr lang="fr-FR" sz="2000" i="1" dirty="0" smtClean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 </a:t>
            </a:r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Si l’</a:t>
            </a:r>
            <a:r>
              <a:rPr lang="fr-FR" sz="2000" dirty="0" err="1" smtClean="0"/>
              <a:t>antigénurie</a:t>
            </a:r>
            <a:r>
              <a:rPr lang="fr-FR" sz="2000" dirty="0" smtClean="0"/>
              <a:t> </a:t>
            </a:r>
            <a:r>
              <a:rPr lang="fr-FR" sz="2000" dirty="0" err="1" smtClean="0"/>
              <a:t>légionelle</a:t>
            </a:r>
            <a:r>
              <a:rPr lang="fr-FR" sz="2000" dirty="0" smtClean="0"/>
              <a:t> est positive, </a:t>
            </a:r>
            <a:r>
              <a:rPr lang="fr-FR" sz="2000" dirty="0"/>
              <a:t>il faut stopper la </a:t>
            </a:r>
            <a:r>
              <a:rPr lang="fr-FR" sz="2000" dirty="0" smtClean="0"/>
              <a:t>bêta-</a:t>
            </a:r>
            <a:r>
              <a:rPr lang="fr-FR" sz="2000" dirty="0" err="1" smtClean="0"/>
              <a:t>lactamine</a:t>
            </a:r>
            <a:r>
              <a:rPr lang="fr-FR" sz="2000" dirty="0" smtClean="0"/>
              <a:t> </a:t>
            </a:r>
            <a:r>
              <a:rPr lang="fr-FR" sz="2000" dirty="0"/>
              <a:t>prescrite (</a:t>
            </a:r>
            <a:r>
              <a:rPr lang="fr-FR" sz="2000" i="1" dirty="0">
                <a:solidFill>
                  <a:srgbClr val="2C7C9F"/>
                </a:solidFill>
              </a:rPr>
              <a:t>Accord faible</a:t>
            </a:r>
            <a:r>
              <a:rPr lang="fr-FR" sz="2000" dirty="0" smtClean="0"/>
              <a:t>).</a:t>
            </a:r>
          </a:p>
          <a:p>
            <a:pPr lvl="1">
              <a:buFont typeface="Wingdings" charset="2"/>
              <a:buChar char="ü"/>
            </a:pPr>
            <a:r>
              <a:rPr lang="fr-FR" sz="2000" dirty="0" smtClean="0"/>
              <a:t>Si les deux sont négatives, il ne faut pas exclure le diagnostic de pneumopathie ni à </a:t>
            </a:r>
            <a:r>
              <a:rPr lang="fr-FR" sz="2000" dirty="0"/>
              <a:t>pneumocoque </a:t>
            </a:r>
            <a:r>
              <a:rPr lang="fr-FR" altLang="ja-JP" sz="2000" dirty="0"/>
              <a:t>(</a:t>
            </a:r>
            <a:r>
              <a:rPr lang="fr-FR" altLang="ja-JP" sz="2000" i="1" dirty="0"/>
              <a:t>Accord fort</a:t>
            </a:r>
            <a:r>
              <a:rPr lang="fr-FR" altLang="ja-JP" sz="2000" dirty="0" smtClean="0"/>
              <a:t>) </a:t>
            </a:r>
            <a:r>
              <a:rPr lang="fr-FR" sz="2000" dirty="0" smtClean="0"/>
              <a:t>ni à </a:t>
            </a:r>
            <a:r>
              <a:rPr lang="fr-FR" sz="2000" dirty="0" err="1" smtClean="0"/>
              <a:t>légionelle</a:t>
            </a:r>
            <a:r>
              <a:rPr lang="fr-FR" sz="2000" dirty="0" smtClean="0"/>
              <a:t>	 (</a:t>
            </a:r>
            <a:r>
              <a:rPr lang="fr-FR" sz="2000" i="1" dirty="0">
                <a:solidFill>
                  <a:srgbClr val="2C7C9F"/>
                </a:solidFill>
              </a:rPr>
              <a:t>Accord </a:t>
            </a:r>
            <a:r>
              <a:rPr lang="fr-FR" sz="2000" i="1" dirty="0" smtClean="0">
                <a:solidFill>
                  <a:srgbClr val="2C7C9F"/>
                </a:solidFill>
              </a:rPr>
              <a:t>faible</a:t>
            </a:r>
            <a:r>
              <a:rPr lang="fr-FR" sz="2000" dirty="0" smtClean="0"/>
              <a:t>). </a:t>
            </a:r>
            <a:r>
              <a:rPr lang="fr-FR" altLang="ja-JP" sz="2000" dirty="0" smtClean="0"/>
              <a:t>	</a:t>
            </a:r>
            <a:endParaRPr lang="fr-FR" sz="2000" dirty="0" smtClean="0"/>
          </a:p>
          <a:p>
            <a:pPr>
              <a:spcAft>
                <a:spcPts val="1800"/>
              </a:spcAft>
            </a:pPr>
            <a:r>
              <a:rPr lang="fr-FR" sz="2000" dirty="0" smtClean="0"/>
              <a:t>En cas d’hémoculture positive à </a:t>
            </a:r>
            <a:r>
              <a:rPr lang="fr-FR" sz="2000" dirty="0" err="1" smtClean="0"/>
              <a:t>cocci</a:t>
            </a:r>
            <a:r>
              <a:rPr lang="fr-FR" sz="2000" dirty="0" smtClean="0"/>
              <a:t> à Gram positif en amas, il faut utiliser des tests rapides permettant la détection de </a:t>
            </a:r>
            <a:r>
              <a:rPr lang="fr-FR" sz="2000" i="1" dirty="0" smtClean="0"/>
              <a:t>S. aureus </a:t>
            </a:r>
            <a:r>
              <a:rPr lang="fr-FR" sz="2000" dirty="0" smtClean="0"/>
              <a:t>et sa sensibilité à </a:t>
            </a:r>
            <a:r>
              <a:rPr lang="fr-FR" sz="2000" dirty="0" smtClean="0"/>
              <a:t>l’oxacilline (</a:t>
            </a:r>
            <a:r>
              <a:rPr lang="fr-FR" sz="2000" i="1" dirty="0" smtClean="0">
                <a:solidFill>
                  <a:srgbClr val="2C7C9F"/>
                </a:solidFill>
              </a:rPr>
              <a:t>Accord fort</a:t>
            </a:r>
            <a:r>
              <a:rPr lang="fr-FR" sz="2000" dirty="0" smtClean="0"/>
              <a:t>).</a:t>
            </a:r>
          </a:p>
          <a:p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49275" y="350385"/>
            <a:ext cx="7421388" cy="875161"/>
          </a:xfrm>
        </p:spPr>
        <p:txBody>
          <a:bodyPr/>
          <a:lstStyle/>
          <a:p>
            <a:pPr algn="just"/>
            <a:r>
              <a:rPr lang="fr-FR" sz="2400" dirty="0" smtClean="0"/>
              <a:t>2. </a:t>
            </a:r>
            <a:r>
              <a:rPr lang="fr-FR" sz="2400" dirty="0"/>
              <a:t>Quelles données microbiologiques et comment les utiliser pour un moindre usage des antibiotiques ? </a:t>
            </a:r>
          </a:p>
        </p:txBody>
      </p:sp>
      <p:sp>
        <p:nvSpPr>
          <p:cNvPr id="4" name="Rectangle 3"/>
          <p:cNvSpPr/>
          <p:nvPr/>
        </p:nvSpPr>
        <p:spPr>
          <a:xfrm>
            <a:off x="627282" y="5591728"/>
            <a:ext cx="7844905" cy="1146228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-107950" algn="ctr">
              <a:spcAft>
                <a:spcPts val="600"/>
              </a:spcAft>
            </a:pPr>
            <a:r>
              <a:rPr lang="fr-FR" sz="2000" i="1" kern="1200" dirty="0" smtClean="0">
                <a:solidFill>
                  <a:schemeClr val="accent1"/>
                </a:solidFill>
                <a:latin typeface="Big Caslon"/>
                <a:cs typeface="Big Caslon"/>
              </a:rPr>
              <a:t>Commentaire </a:t>
            </a:r>
            <a:r>
              <a:rPr lang="fr-FR" sz="2000" i="1" kern="1200" dirty="0">
                <a:solidFill>
                  <a:schemeClr val="accent1"/>
                </a:solidFill>
                <a:latin typeface="Big Caslon"/>
                <a:cs typeface="Big Caslon"/>
              </a:rPr>
              <a:t>du comité des référentiels de la </a:t>
            </a:r>
            <a:r>
              <a:rPr lang="fr-FR" sz="2000" i="1" kern="1200" dirty="0" err="1">
                <a:solidFill>
                  <a:schemeClr val="accent1"/>
                </a:solidFill>
                <a:latin typeface="Big Caslon"/>
                <a:cs typeface="Big Caslon"/>
              </a:rPr>
              <a:t>Spilf</a:t>
            </a:r>
            <a:r>
              <a:rPr lang="fr-FR" sz="2000" i="1" kern="1200" dirty="0">
                <a:solidFill>
                  <a:schemeClr val="accent1"/>
                </a:solidFill>
                <a:latin typeface="Big Caslon"/>
                <a:cs typeface="Big Caslon"/>
              </a:rPr>
              <a:t> </a:t>
            </a:r>
            <a:endParaRPr lang="fr-FR" sz="2000" i="1" dirty="0">
              <a:solidFill>
                <a:srgbClr val="595959"/>
              </a:solidFill>
              <a:latin typeface="Big Caslon"/>
              <a:cs typeface="Big Caslon"/>
            </a:endParaRPr>
          </a:p>
          <a:p>
            <a:pPr marL="342900" lvl="1" indent="-342900">
              <a:spcAft>
                <a:spcPts val="600"/>
              </a:spcAft>
              <a:buFont typeface="Arial"/>
              <a:buChar char="•"/>
            </a:pP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Si 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hémocultures positives à BGN, il faut détecter les BLSE et les </a:t>
            </a:r>
            <a:r>
              <a:rPr lang="fr-FR" sz="2000" i="1" dirty="0" err="1">
                <a:solidFill>
                  <a:srgbClr val="595959"/>
                </a:solidFill>
                <a:latin typeface="Big Caslon"/>
                <a:cs typeface="Big Caslon"/>
              </a:rPr>
              <a:t>carbapénémases</a:t>
            </a:r>
            <a:r>
              <a:rPr lang="fr-FR" sz="2000" i="1" dirty="0">
                <a:solidFill>
                  <a:srgbClr val="595959"/>
                </a:solidFill>
                <a:latin typeface="Big Caslon"/>
                <a:cs typeface="Big Caslon"/>
              </a:rPr>
              <a:t> par des tests </a:t>
            </a:r>
            <a:r>
              <a:rPr lang="fr-FR" sz="2000" i="1" dirty="0" smtClean="0">
                <a:solidFill>
                  <a:srgbClr val="595959"/>
                </a:solidFill>
                <a:latin typeface="Big Caslon"/>
                <a:cs typeface="Big Caslon"/>
              </a:rPr>
              <a:t>rapides.</a:t>
            </a:r>
            <a:endParaRPr lang="fr-FR" sz="2000" i="1" kern="1200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130455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>
          <a:xfrm>
            <a:off x="549275" y="233982"/>
            <a:ext cx="7217012" cy="845963"/>
          </a:xfrm>
        </p:spPr>
        <p:txBody>
          <a:bodyPr/>
          <a:lstStyle/>
          <a:p>
            <a:pPr lvl="0"/>
            <a:r>
              <a:rPr lang="fr-FR" sz="2400" dirty="0" smtClean="0"/>
              <a:t>3. </a:t>
            </a:r>
            <a:r>
              <a:rPr lang="x-none" sz="2400" dirty="0" smtClean="0"/>
              <a:t>Quand </a:t>
            </a:r>
            <a:r>
              <a:rPr lang="x-none" sz="2400" dirty="0"/>
              <a:t>et comment diminuer l’utilisation des </a:t>
            </a:r>
            <a:r>
              <a:rPr lang="fr-FR" sz="2400" dirty="0" err="1" smtClean="0"/>
              <a:t>carba</a:t>
            </a:r>
            <a:r>
              <a:rPr lang="x-none" sz="2400" dirty="0" smtClean="0"/>
              <a:t>pénèmes ?</a:t>
            </a:r>
            <a:endParaRPr lang="fr-FR" sz="24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49275" y="1757165"/>
            <a:ext cx="8042276" cy="5126033"/>
          </a:xfrm>
        </p:spPr>
        <p:txBody>
          <a:bodyPr>
            <a:normAutofit/>
          </a:bodyPr>
          <a:lstStyle/>
          <a:p>
            <a:r>
              <a:rPr lang="x-none" sz="2000" b="1" dirty="0"/>
              <a:t>En traitement </a:t>
            </a:r>
            <a:r>
              <a:rPr lang="x-none" sz="2000" b="1" dirty="0" smtClean="0"/>
              <a:t>probabiliste</a:t>
            </a:r>
            <a:r>
              <a:rPr lang="fr-FR" sz="2000" b="1" dirty="0" smtClean="0"/>
              <a:t>*</a:t>
            </a:r>
            <a:r>
              <a:rPr lang="x-none" sz="2000" b="1" dirty="0" smtClean="0"/>
              <a:t>, d’</a:t>
            </a:r>
            <a:r>
              <a:rPr lang="fr-FR" sz="2000" b="1" dirty="0" smtClean="0"/>
              <a:t>une </a:t>
            </a:r>
            <a:r>
              <a:rPr lang="x-none" sz="2000" b="1" dirty="0" smtClean="0"/>
              <a:t>infection </a:t>
            </a:r>
            <a:r>
              <a:rPr lang="x-none" sz="2000" b="1" dirty="0"/>
              <a:t>bactérienne </a:t>
            </a:r>
            <a:r>
              <a:rPr lang="x-none" sz="2000" b="1" dirty="0" smtClean="0"/>
              <a:t>communautaire, </a:t>
            </a:r>
            <a:r>
              <a:rPr lang="x-none" sz="2000" b="1" dirty="0"/>
              <a:t>il ne faut pas prescrire de </a:t>
            </a:r>
            <a:r>
              <a:rPr lang="x-none" sz="2000" b="1" dirty="0" smtClean="0"/>
              <a:t>carbapénème </a:t>
            </a:r>
            <a:r>
              <a:rPr lang="x-none" sz="2000" b="1" dirty="0"/>
              <a:t>(</a:t>
            </a:r>
            <a:r>
              <a:rPr lang="x-none" sz="2000" b="1" i="1" dirty="0">
                <a:solidFill>
                  <a:srgbClr val="2C7C9F"/>
                </a:solidFill>
              </a:rPr>
              <a:t>Accord </a:t>
            </a:r>
            <a:r>
              <a:rPr lang="x-none" sz="2000" b="1" i="1" dirty="0" smtClean="0">
                <a:solidFill>
                  <a:srgbClr val="2C7C9F"/>
                </a:solidFill>
              </a:rPr>
              <a:t>for</a:t>
            </a:r>
            <a:r>
              <a:rPr lang="fr-FR" sz="2000" b="1" i="1" dirty="0" err="1" smtClean="0">
                <a:solidFill>
                  <a:srgbClr val="2C7C9F"/>
                </a:solidFill>
              </a:rPr>
              <a:t>t</a:t>
            </a:r>
            <a:r>
              <a:rPr lang="x-none" sz="2000" b="1" dirty="0" smtClean="0"/>
              <a:t>)</a:t>
            </a:r>
            <a:r>
              <a:rPr lang="fr-FR" sz="2000" b="1" dirty="0" smtClean="0"/>
              <a:t>.</a:t>
            </a:r>
            <a:endParaRPr lang="fr-FR" sz="2000" b="1" dirty="0"/>
          </a:p>
          <a:p>
            <a:r>
              <a:rPr lang="fr-FR" sz="2000" b="1" dirty="0"/>
              <a:t>U</a:t>
            </a:r>
            <a:r>
              <a:rPr lang="x-none" sz="2000" b="1" dirty="0" smtClean="0"/>
              <a:t>n </a:t>
            </a:r>
            <a:r>
              <a:rPr lang="x-none" sz="2000" b="1" dirty="0"/>
              <a:t>carbapénème peut être </a:t>
            </a:r>
            <a:r>
              <a:rPr lang="fr-FR" sz="2000" b="1" dirty="0" smtClean="0"/>
              <a:t>éventuellement </a:t>
            </a:r>
            <a:r>
              <a:rPr lang="x-none" sz="2000" b="1" dirty="0" smtClean="0"/>
              <a:t>considéré </a:t>
            </a:r>
            <a:r>
              <a:rPr lang="x-none" sz="2000" b="1" dirty="0"/>
              <a:t>chez les patients qui </a:t>
            </a:r>
            <a:r>
              <a:rPr lang="fr-FR" sz="2000" b="1" dirty="0" smtClean="0"/>
              <a:t>présentent </a:t>
            </a:r>
            <a:r>
              <a:rPr lang="x-none" sz="2000" b="1" dirty="0"/>
              <a:t> (</a:t>
            </a:r>
            <a:r>
              <a:rPr lang="x-none" sz="2000" b="1" i="1" dirty="0">
                <a:solidFill>
                  <a:srgbClr val="2C7C9F"/>
                </a:solidFill>
              </a:rPr>
              <a:t>Accord faible</a:t>
            </a:r>
            <a:r>
              <a:rPr lang="x-none" sz="2000" b="1" dirty="0" smtClean="0"/>
              <a:t>)</a:t>
            </a:r>
            <a:r>
              <a:rPr lang="x-none" sz="2000" b="1" dirty="0"/>
              <a:t> :</a:t>
            </a:r>
            <a:endParaRPr lang="fr-FR" sz="2000" b="1" dirty="0"/>
          </a:p>
          <a:p>
            <a:pPr lvl="1">
              <a:buFont typeface="Wingdings" charset="2"/>
              <a:buChar char="ü"/>
            </a:pPr>
            <a:r>
              <a:rPr lang="x-none" sz="2000" b="1" dirty="0" smtClean="0"/>
              <a:t>un </a:t>
            </a:r>
            <a:r>
              <a:rPr lang="x-none" sz="2000" b="1" dirty="0"/>
              <a:t>sepsis sévère ou choc septique </a:t>
            </a:r>
            <a:endParaRPr lang="fr-FR" sz="2000" b="1" dirty="0" smtClean="0"/>
          </a:p>
          <a:p>
            <a:pPr marL="349250" lvl="1" indent="0">
              <a:buNone/>
            </a:pPr>
            <a:r>
              <a:rPr lang="fr-FR" sz="2000" b="1" dirty="0" smtClean="0"/>
              <a:t>		</a:t>
            </a:r>
            <a:r>
              <a:rPr lang="fr-FR" sz="2000" b="1" dirty="0" smtClean="0">
                <a:solidFill>
                  <a:srgbClr val="2C7C9F"/>
                </a:solidFill>
              </a:rPr>
              <a:t>ET</a:t>
            </a:r>
          </a:p>
          <a:p>
            <a:pPr lvl="1">
              <a:buFont typeface="Wingdings" charset="2"/>
              <a:buChar char="ü"/>
            </a:pPr>
            <a:r>
              <a:rPr lang="x-none" sz="2000" b="1" dirty="0" smtClean="0"/>
              <a:t>un </a:t>
            </a:r>
            <a:r>
              <a:rPr lang="x-none" sz="2000" b="1" dirty="0"/>
              <a:t>antécédent connu de colonisation/infection à </a:t>
            </a:r>
            <a:r>
              <a:rPr lang="x-none" sz="2000" b="1" dirty="0" smtClean="0"/>
              <a:t>entérobactérie</a:t>
            </a:r>
            <a:r>
              <a:rPr lang="fr-FR" sz="2000" b="1" dirty="0" smtClean="0"/>
              <a:t>- </a:t>
            </a:r>
            <a:r>
              <a:rPr lang="x-none" sz="2000" b="1" dirty="0" smtClean="0"/>
              <a:t>BLSE, </a:t>
            </a:r>
            <a:r>
              <a:rPr lang="x-none" sz="2000" b="1" dirty="0"/>
              <a:t>ou à </a:t>
            </a:r>
            <a:r>
              <a:rPr lang="x-none" sz="2000" b="1" i="1" dirty="0"/>
              <a:t>P. aeruginosa </a:t>
            </a:r>
            <a:r>
              <a:rPr lang="x-none" sz="2000" b="1" dirty="0"/>
              <a:t>résistant à la </a:t>
            </a:r>
            <a:r>
              <a:rPr lang="x-none" sz="2000" b="1" dirty="0" smtClean="0"/>
              <a:t>ceftazidime, </a:t>
            </a:r>
            <a:r>
              <a:rPr lang="x-none" sz="2000" b="1" dirty="0"/>
              <a:t>sur un prélèvement de moins de 3 mois, quel que soit le </a:t>
            </a:r>
            <a:r>
              <a:rPr lang="x-none" sz="2000" b="1" dirty="0" smtClean="0"/>
              <a:t>site</a:t>
            </a:r>
            <a:r>
              <a:rPr lang="fr-FR" sz="2000" b="1" dirty="0" smtClean="0"/>
              <a:t>.</a:t>
            </a:r>
            <a:endParaRPr lang="fr-FR" sz="2000" b="1" dirty="0"/>
          </a:p>
          <a:p>
            <a:pPr marL="349250" lvl="1" indent="0">
              <a:buNone/>
            </a:pPr>
            <a:r>
              <a:rPr lang="fr-FR" sz="2000" b="1" dirty="0" smtClean="0"/>
              <a:t>     </a:t>
            </a:r>
            <a:endParaRPr lang="fr-FR" sz="2000" b="1" dirty="0"/>
          </a:p>
          <a:p>
            <a:pPr algn="just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5863" y="6260353"/>
            <a:ext cx="3811489" cy="3735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i="1" kern="1200" dirty="0" smtClean="0">
                <a:solidFill>
                  <a:srgbClr val="595959"/>
                </a:solidFill>
                <a:latin typeface="Big Caslon"/>
                <a:cs typeface="Big Caslon"/>
              </a:rPr>
              <a:t>* </a:t>
            </a:r>
            <a:r>
              <a:rPr lang="fr-FR" sz="2000" i="1" kern="1200" dirty="0" err="1" smtClean="0">
                <a:solidFill>
                  <a:srgbClr val="595959"/>
                </a:solidFill>
                <a:latin typeface="Big Caslon"/>
                <a:cs typeface="Big Caslon"/>
              </a:rPr>
              <a:t>Cf</a:t>
            </a:r>
            <a:r>
              <a:rPr lang="fr-FR" sz="2000" i="1" kern="1200" dirty="0" smtClean="0">
                <a:solidFill>
                  <a:srgbClr val="595959"/>
                </a:solidFill>
                <a:latin typeface="Big Caslon"/>
                <a:cs typeface="Big Caslon"/>
              </a:rPr>
              <a:t> commentaire dia  n° 21</a:t>
            </a:r>
            <a:endParaRPr lang="fr-FR" sz="2000" i="1" kern="1200" dirty="0">
              <a:solidFill>
                <a:srgbClr val="595959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85775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3142</TotalTime>
  <Words>1633</Words>
  <Application>Microsoft Macintosh PowerPoint</Application>
  <PresentationFormat>Présentation à l'écran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Brise</vt:lpstr>
      <vt:lpstr>Stratégies de réduction de l’utilisation des antibiotiques à visée curative en réanimation</vt:lpstr>
      <vt:lpstr>Stratégies de réduction de l’utilisation des antibiotiques à visée curative en réanimation</vt:lpstr>
      <vt:lpstr>5 Questions Clés</vt:lpstr>
      <vt:lpstr>Méthodologie  Cotation des propositions de recommandations selon la méthode RAND/UCLA </vt:lpstr>
      <vt:lpstr>1. Comment suivre le lien existant entre la résistance des bactéries et la consommation des antibiotiques en réanimation?</vt:lpstr>
      <vt:lpstr>2. Quelles données microbiologiques et comment les utiliser pour un moindre usage des antibiotiques ? </vt:lpstr>
      <vt:lpstr>2. Quelles données microbiologiques et comment les utiliser pour un moindre usage des antibiotiques ? </vt:lpstr>
      <vt:lpstr>2. Quelles données microbiologiques et comment les utiliser pour un moindre usage des antibiotiques ? </vt:lpstr>
      <vt:lpstr>3. Quand et comment diminuer l’utilisation des carbapénèmes ?</vt:lpstr>
      <vt:lpstr>3. Quand et comment diminuer l’utilisation des carbapénèmes ?</vt:lpstr>
      <vt:lpstr>3. Quand et comment diminuer l’utilisation des fluoroquinolones ?</vt:lpstr>
      <vt:lpstr>3. Quand et comment diminuer l’utilisation des antibiotiques anti-staphylocoques blancs ou dorés résistants à l’oxacilline (anti-SMR) ? - Probabiliste</vt:lpstr>
      <vt:lpstr>3. Quand et comment diminuer l’utilisation des antibiotiques anti-staphylocoques blancs ou dorés résistants à l’oxacilline (anti-SMR) ? - Documenté</vt:lpstr>
      <vt:lpstr>3. Quand et comment diminuer l’utilisation des antibiotiques anti-staphylocoques blancs ou dorés résistants à l’oxacilline (anti-SMR) ? - Documenté</vt:lpstr>
      <vt:lpstr>4. Comment optimiser l’administration des antibiotiques ?</vt:lpstr>
      <vt:lpstr>4. Comment optimiser l’administration des antibiotiques ? - Les dosages -</vt:lpstr>
      <vt:lpstr>4. Comment optimiser l’administration des antibiotiques ? - Les modalités d’administration -</vt:lpstr>
      <vt:lpstr>5. Comment réévaluer  et diminuer la durée des traitements antibiotiques ?</vt:lpstr>
      <vt:lpstr>5. Comment réévaluer  et diminuer la durée des traitements antibiotiques ?</vt:lpstr>
      <vt:lpstr>5. Comment réévaluer  et diminuer la durée des traitements antibiotiques ?</vt:lpstr>
      <vt:lpstr>Remarques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Rémy Gauzit</cp:lastModifiedBy>
  <cp:revision>159</cp:revision>
  <dcterms:created xsi:type="dcterms:W3CDTF">2013-04-22T14:21:17Z</dcterms:created>
  <dcterms:modified xsi:type="dcterms:W3CDTF">2014-12-18T15:23:56Z</dcterms:modified>
</cp:coreProperties>
</file>