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0" r:id="rId3"/>
    <p:sldId id="316" r:id="rId4"/>
    <p:sldId id="319" r:id="rId5"/>
    <p:sldId id="267" r:id="rId6"/>
    <p:sldId id="264" r:id="rId7"/>
    <p:sldId id="265" r:id="rId8"/>
    <p:sldId id="270" r:id="rId9"/>
    <p:sldId id="271" r:id="rId10"/>
    <p:sldId id="309" r:id="rId11"/>
    <p:sldId id="314" r:id="rId12"/>
    <p:sldId id="302" r:id="rId13"/>
    <p:sldId id="327" r:id="rId14"/>
    <p:sldId id="283" r:id="rId15"/>
    <p:sldId id="296" r:id="rId16"/>
    <p:sldId id="305" r:id="rId17"/>
    <p:sldId id="315" r:id="rId18"/>
    <p:sldId id="318" r:id="rId19"/>
    <p:sldId id="278" r:id="rId20"/>
    <p:sldId id="329" r:id="rId21"/>
    <p:sldId id="322" r:id="rId22"/>
    <p:sldId id="325" r:id="rId23"/>
    <p:sldId id="326" r:id="rId24"/>
  </p:sldIdLst>
  <p:sldSz cx="9144000" cy="6858000" type="screen4x3"/>
  <p:notesSz cx="68072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30" autoAdjust="0"/>
  </p:normalViewPr>
  <p:slideViewPr>
    <p:cSldViewPr>
      <p:cViewPr>
        <p:scale>
          <a:sx n="104" d="100"/>
          <a:sy n="104" d="100"/>
        </p:scale>
        <p:origin x="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214" y="-108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7BFA3F-48B3-43F8-BDEC-B98CFD2B2541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B758F0-BBDE-4F5F-86AB-D60C127059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52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7D1281-3A92-4F06-9F26-DF386CF1D132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75CED7-E228-40C2-99BB-840DAE635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58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3968E-BEC4-4FBC-AA30-DC3D6FD17FD3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3F386-F8BA-4FC0-83A7-230EB26B8632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AE0DEC-32A5-4C63-93C4-AB49D9EE4E6E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08E33B-C949-4396-B0B0-8DE8BEC33787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128D21-6522-4AA5-A3D0-DED099E8D276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orme libre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AD75E-68D2-4A90-B571-5E57EB936D9F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A9C3F5-B361-414A-B388-A5B4429A4F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571E-5CDB-4CB2-AF47-99D71F6C4978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9C9F-D737-4A11-8792-D755135BA9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D61F-EC0F-4485-AD74-1D56DFA1F6D8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4433-CBEC-404E-91E1-F4E3A4C010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05BA-13F8-4DE7-8C34-55B8D5B4B6D8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3D3E-4BB1-4F3F-82E9-AD246B4615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F9FC3-B9AD-4BD5-BBEC-2A940EEB2FA2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EC85CB-8BEE-40A7-9086-726239BF2C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4C2CFC-BC38-45AD-8A7E-DB1F57159B87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13429B-DCAB-47B9-ABC6-73800B7A71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AA358B-1FCA-4F87-B288-0AD179B1D3AA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8017C-3F46-427C-894E-1A6016BDAA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D32811-F9D1-4978-A4B6-1ADD5967ABD3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E767A0-63D9-4ADB-B05F-817F2DA5CB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7359-47DC-4868-A4AB-B71A097E63EE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167A-EC8D-4EEB-9136-B1B20654BD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A8B06-A0C7-4D87-8837-AA8FB715C528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152D6C-2EF2-46A6-B0FF-80AEB68D2D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rme libre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36D3C9-458F-4CD1-B757-186413013F67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E6954C-CFF2-421F-B52B-BB759C17A3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ACB0174-3904-4025-82CD-32E716060827}" type="datetimeFigureOut">
              <a:rPr lang="fr-FR"/>
              <a:pPr>
                <a:defRPr/>
              </a:pPr>
              <a:t>28/04/2014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20A73C-7BF8-4AA1-97F5-0B3C341D34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8" r:id="rId3"/>
    <p:sldLayoutId id="2147483729" r:id="rId4"/>
    <p:sldLayoutId id="2147483730" r:id="rId5"/>
    <p:sldLayoutId id="2147483731" r:id="rId6"/>
    <p:sldLayoutId id="2147483725" r:id="rId7"/>
    <p:sldLayoutId id="2147483732" r:id="rId8"/>
    <p:sldLayoutId id="2147483733" r:id="rId9"/>
    <p:sldLayoutId id="2147483724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7772400" cy="11723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Actualités vaccinales 2014 </a:t>
            </a:r>
            <a:endParaRPr lang="fr-FR" sz="4000" dirty="0"/>
          </a:p>
        </p:txBody>
      </p:sp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>
          <a:xfrm>
            <a:off x="971550" y="2781300"/>
            <a:ext cx="7772400" cy="1200150"/>
          </a:xfrm>
        </p:spPr>
        <p:txBody>
          <a:bodyPr>
            <a:normAutofit fontScale="25000" lnSpcReduction="20000"/>
          </a:bodyPr>
          <a:lstStyle/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FR" sz="11200" i="1" dirty="0"/>
              <a:t>Nouvelles </a:t>
            </a:r>
            <a:r>
              <a:rPr lang="fr-FR" sz="11200" i="1" dirty="0" smtClean="0"/>
              <a:t>Recommandations </a:t>
            </a:r>
          </a:p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FR" sz="11200" i="1" dirty="0" smtClean="0"/>
              <a:t>Nouveaux </a:t>
            </a:r>
            <a:r>
              <a:rPr lang="fr-FR" sz="11200" i="1" dirty="0"/>
              <a:t>Avis des </a:t>
            </a:r>
            <a:r>
              <a:rPr lang="fr-FR" sz="11200" i="1" dirty="0" smtClean="0"/>
              <a:t>Autorités</a:t>
            </a:r>
          </a:p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fr-FR" i="1" dirty="0" smtClean="0"/>
          </a:p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FR" sz="9600" i="1" dirty="0" smtClean="0"/>
              <a:t>D. </a:t>
            </a:r>
            <a:r>
              <a:rPr lang="fr-FR" sz="9600" i="1" dirty="0" err="1" smtClean="0"/>
              <a:t>Floret</a:t>
            </a:r>
            <a:r>
              <a:rPr lang="fr-FR" sz="9600" i="1" dirty="0" smtClean="0"/>
              <a:t>, T. May </a:t>
            </a:r>
          </a:p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FR" sz="9600" i="1" dirty="0" smtClean="0"/>
              <a:t>D. Salmon, R. Cohen</a:t>
            </a:r>
            <a:endParaRPr lang="fr-FR" sz="9600" i="1" dirty="0"/>
          </a:p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33974" t="19955" r="32051" b="17325"/>
          <a:stretch>
            <a:fillRect/>
          </a:stretch>
        </p:blipFill>
        <p:spPr bwMode="auto">
          <a:xfrm>
            <a:off x="0" y="0"/>
            <a:ext cx="15779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Compte tenu 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dirty="0"/>
              <a:t>d</a:t>
            </a:r>
            <a:r>
              <a:rPr lang="fr-FR" dirty="0" smtClean="0"/>
              <a:t>e l’absence de données d’efficacité clinique disponibles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dirty="0"/>
              <a:t>d</a:t>
            </a:r>
            <a:r>
              <a:rPr lang="fr-FR" dirty="0" smtClean="0"/>
              <a:t>’une durée de </a:t>
            </a:r>
            <a:r>
              <a:rPr lang="fr-FR" dirty="0" err="1" smtClean="0"/>
              <a:t>séro</a:t>
            </a:r>
            <a:r>
              <a:rPr lang="fr-FR" dirty="0" smtClean="0"/>
              <a:t>-protection limitée à 6-12 mois après vaccination complète chez le nourrisson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dirty="0"/>
              <a:t>d</a:t>
            </a:r>
            <a:r>
              <a:rPr lang="fr-FR" dirty="0" smtClean="0"/>
              <a:t>’un schéma vaccinal lourd (4 doses à administrer séparément des autres vaccins du fait de la fréquence des réactions fébriles par ex. à 3, 5, 6 mois et rappel à 13 mois)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dirty="0"/>
              <a:t>d</a:t>
            </a:r>
            <a:r>
              <a:rPr lang="fr-FR" dirty="0" smtClean="0"/>
              <a:t>e l’absence de démonstration d’un effet sur le portage et donc de l’immunité de groupe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dirty="0"/>
              <a:t>d</a:t>
            </a:r>
            <a:r>
              <a:rPr lang="fr-FR" dirty="0" smtClean="0"/>
              <a:t>’un rapport coût-efficacité défavorable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Recommandations vaccin Méningocoque B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>
            <a:normAutofit/>
          </a:bodyPr>
          <a:lstStyle/>
          <a:p>
            <a:pPr marL="109538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fr-FR" sz="1900" dirty="0" smtClean="0"/>
          </a:p>
          <a:p>
            <a:pPr marL="109538" indent="0" eaLnBrk="1" hangingPunct="1">
              <a:lnSpc>
                <a:spcPct val="80000"/>
              </a:lnSpc>
            </a:pPr>
            <a:r>
              <a:rPr lang="fr-FR" sz="1900" b="1" dirty="0" smtClean="0"/>
              <a:t>Le HCSP ne recommande pas actuellement </a:t>
            </a:r>
            <a:r>
              <a:rPr lang="fr-FR" sz="1900" b="1" dirty="0" err="1" smtClean="0"/>
              <a:t>Bexsero</a:t>
            </a:r>
            <a:r>
              <a:rPr lang="fr-FR" sz="1900" b="1" dirty="0" smtClean="0"/>
              <a:t>® dans le cadre d’une stratégie de prévention généralisée des Infections Invasives à </a:t>
            </a:r>
            <a:r>
              <a:rPr lang="fr-FR" sz="1900" b="1" dirty="0" err="1" smtClean="0"/>
              <a:t>Méningo</a:t>
            </a:r>
            <a:r>
              <a:rPr lang="fr-FR" sz="1900" b="1" dirty="0" smtClean="0"/>
              <a:t> B en France chez nourrisson, enfant, adolescent, adulte</a:t>
            </a:r>
          </a:p>
          <a:p>
            <a:pPr marL="109538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fr-FR" sz="1900" b="1" dirty="0" smtClean="0"/>
          </a:p>
          <a:p>
            <a:pPr marL="109538" indent="0" eaLnBrk="1" hangingPunct="1">
              <a:lnSpc>
                <a:spcPct val="80000"/>
              </a:lnSpc>
            </a:pPr>
            <a:r>
              <a:rPr lang="fr-FR" sz="1900" b="1" dirty="0" smtClean="0"/>
              <a:t>Recommandé chez les immunodéprimés ayant un risque élevé d’IIMB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déficit en fraction terminale du complément ou traitement anti C5A notamment </a:t>
            </a:r>
            <a:r>
              <a:rPr lang="fr-FR" sz="1600" dirty="0" err="1" smtClean="0"/>
              <a:t>eculizumab</a:t>
            </a:r>
            <a:r>
              <a:rPr lang="fr-FR" sz="1600" dirty="0" smtClean="0"/>
              <a:t> (SOLIRIS)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déficit en properdine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err="1" smtClean="0"/>
              <a:t>asplénie</a:t>
            </a:r>
            <a:r>
              <a:rPr lang="fr-FR" sz="1600" dirty="0" smtClean="0"/>
              <a:t> anatomique ou fonctionnelle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greffe de cellules souches </a:t>
            </a:r>
            <a:r>
              <a:rPr lang="fr-FR" sz="1600" dirty="0" err="1" smtClean="0"/>
              <a:t>hématopoiétiques</a:t>
            </a:r>
            <a:r>
              <a:rPr lang="fr-FR" sz="1600" dirty="0" smtClean="0"/>
              <a:t>                                                </a:t>
            </a: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fr-FR" sz="1600" dirty="0" smtClean="0"/>
              <a:t>   </a:t>
            </a:r>
            <a:r>
              <a:rPr lang="fr-FR" sz="1700" dirty="0" smtClean="0">
                <a:solidFill>
                  <a:srgbClr val="1A02CE"/>
                </a:solidFill>
                <a:sym typeface="Wingdings" pitchFamily="2" charset="2"/>
              </a:rPr>
              <a:t>--&gt;</a:t>
            </a:r>
            <a:r>
              <a:rPr lang="fr-FR" sz="1600" dirty="0" smtClean="0">
                <a:solidFill>
                  <a:srgbClr val="1A02CE"/>
                </a:solidFill>
                <a:sym typeface="Wingdings" pitchFamily="2" charset="2"/>
              </a:rPr>
              <a:t> </a:t>
            </a:r>
            <a:r>
              <a:rPr lang="fr-FR" sz="1600" dirty="0" smtClean="0"/>
              <a:t>2 doses à partir de 2 ans ?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marL="109538" indent="0" eaLnBrk="1" hangingPunct="1">
              <a:lnSpc>
                <a:spcPct val="80000"/>
              </a:lnSpc>
            </a:pPr>
            <a:r>
              <a:rPr lang="fr-FR" sz="1900" b="1" dirty="0" smtClean="0"/>
              <a:t>Recommandé lors de cas groupés de </a:t>
            </a:r>
            <a:r>
              <a:rPr lang="fr-FR" sz="1900" b="1" dirty="0" err="1" smtClean="0"/>
              <a:t>Méningo</a:t>
            </a:r>
            <a:r>
              <a:rPr lang="fr-FR" sz="1900" b="1" dirty="0" smtClean="0"/>
              <a:t> B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au  moins 2 cas dus à la même souche dans une collectivité dans un délai &lt; 1 mois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en situation épidémique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autres situations après analyse par groupe multidisciplinaire d’experts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marL="109538" indent="0" eaLnBrk="1" hangingPunct="1">
              <a:lnSpc>
                <a:spcPct val="80000"/>
              </a:lnSpc>
            </a:pPr>
            <a:r>
              <a:rPr lang="fr-FR" sz="1900" b="1" dirty="0" smtClean="0"/>
              <a:t>Non recommandé pour entourage d’un cas en dehors de                  situation épidémique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Recommandations vaccin Méningocoque B</a:t>
            </a:r>
            <a:endParaRPr lang="fr-FR" sz="3200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33450" t="8508" r="31375" b="29617"/>
          <a:stretch>
            <a:fillRect/>
          </a:stretch>
        </p:blipFill>
        <p:spPr bwMode="auto">
          <a:xfrm>
            <a:off x="7935913" y="5157788"/>
            <a:ext cx="12080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500" y="197768"/>
            <a:ext cx="89289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200" dirty="0"/>
              <a:t>Algorithme décisionnel pour envisager la vaccination BEXSERO® ou une expertise multidisciplinaire en situation de cas groupés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l="15825" t="17719" r="4974" b="19562"/>
          <a:stretch>
            <a:fillRect/>
          </a:stretch>
        </p:blipFill>
        <p:spPr bwMode="auto">
          <a:xfrm>
            <a:off x="250825" y="1341438"/>
            <a:ext cx="8569325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53296"/>
              </p:ext>
            </p:extLst>
          </p:nvPr>
        </p:nvGraphicFramePr>
        <p:xfrm>
          <a:off x="755650" y="930275"/>
          <a:ext cx="784887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880320"/>
                <a:gridCol w="3096344"/>
              </a:tblGrid>
              <a:tr h="77028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Du fait d’une démonstration</a:t>
                      </a:r>
                      <a:r>
                        <a:rPr lang="fr-FR" sz="1800" baseline="0" dirty="0" smtClean="0"/>
                        <a:t> d’une efficacité protectrice équivalente chez la jeune fille</a:t>
                      </a:r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Gardasil</a:t>
                      </a:r>
                      <a:r>
                        <a:rPr lang="fr-FR" sz="1800" dirty="0" smtClean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Cervarix</a:t>
                      </a:r>
                      <a:r>
                        <a:rPr lang="fr-FR" sz="1800" smtClean="0"/>
                        <a:t>®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11-13 ans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2 doses </a:t>
                      </a:r>
                    </a:p>
                    <a:p>
                      <a:pPr algn="ctr"/>
                      <a:r>
                        <a:rPr lang="fr-FR" sz="1800" baseline="0" dirty="0" smtClean="0"/>
                        <a:t>(</a:t>
                      </a:r>
                      <a:r>
                        <a:rPr lang="fr-FR" sz="1800" dirty="0" smtClean="0"/>
                        <a:t>0, 6 mois)</a:t>
                      </a:r>
                    </a:p>
                    <a:p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endParaRPr lang="fr-FR" sz="1800" dirty="0" smtClean="0"/>
                    </a:p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2 doses </a:t>
                      </a:r>
                    </a:p>
                    <a:p>
                      <a:pPr algn="ctr"/>
                      <a:r>
                        <a:rPr lang="fr-FR" sz="1800" baseline="0" dirty="0" smtClean="0"/>
                        <a:t>(</a:t>
                      </a:r>
                      <a:r>
                        <a:rPr lang="fr-FR" sz="1800" dirty="0" smtClean="0"/>
                        <a:t>0, 6 mois)</a:t>
                      </a:r>
                    </a:p>
                    <a:p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14 ans</a:t>
                      </a:r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endParaRPr lang="fr-FR" sz="1800" dirty="0" smtClean="0"/>
                    </a:p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3 doses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/>
                        <a:t>(</a:t>
                      </a:r>
                      <a:r>
                        <a:rPr lang="fr-FR" sz="1800" dirty="0" smtClean="0"/>
                        <a:t>0, 1, 6 mois)</a:t>
                      </a:r>
                    </a:p>
                    <a:p>
                      <a:endParaRPr lang="fr-FR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15 à 19 ans</a:t>
                      </a:r>
                      <a:endParaRPr lang="fr-FR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3 doses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/>
                        <a:t>(</a:t>
                      </a:r>
                      <a:r>
                        <a:rPr lang="fr-FR" sz="1800" dirty="0" smtClean="0"/>
                        <a:t>0, 2, 6 mois)</a:t>
                      </a:r>
                    </a:p>
                    <a:p>
                      <a:endParaRPr lang="fr-FR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576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/>
              <a:t>Vaccins HPV-</a:t>
            </a:r>
            <a:r>
              <a:rPr lang="fr-FR" sz="2400" dirty="0" err="1"/>
              <a:t>Cervarix</a:t>
            </a:r>
            <a:r>
              <a:rPr lang="fr-FR" sz="2400" dirty="0"/>
              <a:t>® et </a:t>
            </a:r>
            <a:r>
              <a:rPr lang="fr-FR" sz="2400" dirty="0" err="1"/>
              <a:t>Gardasil</a:t>
            </a:r>
            <a:r>
              <a:rPr lang="fr-FR" sz="2400" dirty="0"/>
              <a:t>® : </a:t>
            </a:r>
            <a:r>
              <a:rPr lang="fr-FR" sz="2400" dirty="0" smtClean="0"/>
              <a:t>nouvelle </a:t>
            </a:r>
            <a:r>
              <a:rPr lang="fr-FR" sz="2400" dirty="0"/>
              <a:t>AMM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 bwMode="auto">
          <a:xfrm>
            <a:off x="755650" y="5800725"/>
            <a:ext cx="4824413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Si administration de 2 doses dans un délai &lt; 5 mois 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 bwMode="auto">
          <a:xfrm>
            <a:off x="5508625" y="5800725"/>
            <a:ext cx="3095625" cy="3841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  <a:defRPr/>
            </a:pPr>
            <a:r>
              <a:rPr lang="fr-FR" sz="1400" dirty="0" smtClean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fr-FR" sz="1400" dirty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fr-FR" sz="1400" baseline="30000" dirty="0">
                <a:solidFill>
                  <a:schemeClr val="bg1"/>
                </a:solidFill>
                <a:sym typeface="Wingdings" pitchFamily="2" charset="2"/>
              </a:rPr>
              <a:t>ème</a:t>
            </a:r>
            <a:r>
              <a:rPr lang="fr-FR" sz="1400" dirty="0">
                <a:solidFill>
                  <a:schemeClr val="bg1"/>
                </a:solidFill>
                <a:sym typeface="Wingdings" pitchFamily="2" charset="2"/>
              </a:rPr>
              <a:t> dose 5 mois après</a:t>
            </a:r>
            <a:endParaRPr lang="fr-FR" sz="1400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42" t="24855" r="9280" b="24232"/>
          <a:stretch>
            <a:fillRect/>
          </a:stretch>
        </p:blipFill>
        <p:spPr>
          <a:xfrm>
            <a:off x="107950" y="1889125"/>
            <a:ext cx="8789988" cy="440531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 l="14351" t="32870" r="11424" b="43562"/>
          <a:stretch>
            <a:fillRect/>
          </a:stretch>
        </p:blipFill>
        <p:spPr bwMode="auto">
          <a:xfrm>
            <a:off x="1187450" y="188913"/>
            <a:ext cx="76660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/>
          <a:srcRect l="14281" t="18768" r="68469" b="69653"/>
          <a:stretch>
            <a:fillRect/>
          </a:stretch>
        </p:blipFill>
        <p:spPr bwMode="auto">
          <a:xfrm>
            <a:off x="107950" y="188913"/>
            <a:ext cx="18557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688742" y="6309320"/>
            <a:ext cx="413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Privilégier un vaccin </a:t>
            </a:r>
            <a:r>
              <a:rPr lang="fr-FR" dirty="0" err="1"/>
              <a:t>dTP</a:t>
            </a:r>
            <a:r>
              <a:rPr lang="fr-FR" dirty="0"/>
              <a:t> (voire </a:t>
            </a:r>
            <a:r>
              <a:rPr lang="fr-FR" dirty="0" err="1"/>
              <a:t>dTcaP</a:t>
            </a:r>
            <a:r>
              <a:rPr lang="fr-FR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288" y="2276475"/>
          <a:ext cx="82296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76510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sz="1400" dirty="0" smtClean="0"/>
                        <a:t>Recommandations</a:t>
                      </a:r>
                      <a:r>
                        <a:rPr lang="fr-FR" sz="1400" baseline="0" dirty="0" smtClean="0"/>
                        <a:t> concernant les enfants de 2 à 5 ans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Enfants vaccinés avant 2 ans par </a:t>
                      </a:r>
                      <a:r>
                        <a:rPr lang="fr-FR" sz="1400" dirty="0" err="1" smtClean="0"/>
                        <a:t>Prévenar</a:t>
                      </a:r>
                      <a:r>
                        <a:rPr lang="fr-FR" sz="1400" baseline="0" dirty="0" smtClean="0"/>
                        <a:t> 13®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Pneumo 23® à 2 ans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Enfants non antérieurement vaccinés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 doses de </a:t>
                      </a:r>
                      <a:r>
                        <a:rPr lang="fr-FR" sz="1400" dirty="0" err="1" smtClean="0"/>
                        <a:t>Prévenar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baseline="0" dirty="0" smtClean="0"/>
                        <a:t>13® (M0,M2)</a:t>
                      </a:r>
                    </a:p>
                    <a:p>
                      <a:r>
                        <a:rPr lang="fr-FR" sz="1400" baseline="0" dirty="0" smtClean="0"/>
                        <a:t>              + Pneumo  23® (M4)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" y="-99392"/>
            <a:ext cx="9143999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dirty="0">
                <a:latin typeface="Garamond" pitchFamily="18" charset="0"/>
              </a:rPr>
              <a:t>Recommandations vaccination anti-</a:t>
            </a:r>
            <a:r>
              <a:rPr lang="fr-FR" sz="3000" dirty="0" err="1">
                <a:latin typeface="Garamond" pitchFamily="18" charset="0"/>
              </a:rPr>
              <a:t>pneumococcique</a:t>
            </a:r>
            <a:endParaRPr lang="fr-FR" sz="3000" dirty="0"/>
          </a:p>
        </p:txBody>
      </p:sp>
      <p:sp>
        <p:nvSpPr>
          <p:cNvPr id="32783" name="Rectangle 4"/>
          <p:cNvSpPr>
            <a:spLocks noChangeArrowheads="1"/>
          </p:cNvSpPr>
          <p:nvPr/>
        </p:nvSpPr>
        <p:spPr bwMode="auto">
          <a:xfrm>
            <a:off x="395288" y="908050"/>
            <a:ext cx="82804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100" b="1" dirty="0"/>
              <a:t>Enfants &gt; 2 ans et Adultes éligibles à la vaccination </a:t>
            </a:r>
          </a:p>
          <a:p>
            <a:pPr>
              <a:lnSpc>
                <a:spcPct val="90000"/>
              </a:lnSpc>
            </a:pPr>
            <a:r>
              <a:rPr lang="fr-FR" sz="2000" b="1" dirty="0"/>
              <a:t>     </a:t>
            </a:r>
            <a:r>
              <a:rPr lang="fr-FR" sz="2000" dirty="0"/>
              <a:t>- </a:t>
            </a:r>
            <a:r>
              <a:rPr lang="fr-FR" dirty="0" smtClean="0"/>
              <a:t>Immunodéprimés, </a:t>
            </a:r>
            <a:r>
              <a:rPr lang="fr-FR" dirty="0" err="1" smtClean="0"/>
              <a:t>aspléniques</a:t>
            </a:r>
            <a:endParaRPr lang="fr-FR" dirty="0"/>
          </a:p>
          <a:p>
            <a:pPr marL="447675" lvl="1" indent="-103188">
              <a:lnSpc>
                <a:spcPct val="90000"/>
              </a:lnSpc>
              <a:spcBef>
                <a:spcPts val="325"/>
              </a:spcBef>
            </a:pPr>
            <a:r>
              <a:rPr lang="fr-FR" dirty="0"/>
              <a:t>- Insuffisants </a:t>
            </a:r>
            <a:r>
              <a:rPr lang="fr-FR" dirty="0" err="1"/>
              <a:t>card</a:t>
            </a:r>
            <a:r>
              <a:rPr lang="fr-FR" dirty="0"/>
              <a:t>, </a:t>
            </a:r>
            <a:r>
              <a:rPr lang="fr-FR" dirty="0" err="1"/>
              <a:t>resp</a:t>
            </a:r>
            <a:r>
              <a:rPr lang="fr-FR" dirty="0"/>
              <a:t>, </a:t>
            </a:r>
            <a:r>
              <a:rPr lang="fr-FR" dirty="0" err="1"/>
              <a:t>rén</a:t>
            </a:r>
            <a:r>
              <a:rPr lang="fr-FR" dirty="0"/>
              <a:t>, </a:t>
            </a:r>
            <a:r>
              <a:rPr lang="fr-FR" dirty="0" err="1"/>
              <a:t>hép</a:t>
            </a:r>
            <a:r>
              <a:rPr lang="fr-FR" dirty="0"/>
              <a:t> ; syndrome néphrotique, diabétiques,   brèches </a:t>
            </a:r>
            <a:r>
              <a:rPr lang="fr-FR" dirty="0" err="1"/>
              <a:t>ostéo-méningées</a:t>
            </a:r>
            <a:r>
              <a:rPr lang="fr-FR" dirty="0"/>
              <a:t>,  implant </a:t>
            </a:r>
            <a:r>
              <a:rPr lang="fr-FR" dirty="0" err="1"/>
              <a:t>cochléo</a:t>
            </a:r>
            <a:r>
              <a:rPr lang="fr-FR" dirty="0"/>
              <a:t>-vestibulaire</a:t>
            </a:r>
          </a:p>
        </p:txBody>
      </p:sp>
      <p:graphicFrame>
        <p:nvGraphicFramePr>
          <p:cNvPr id="3280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66329"/>
              </p:ext>
            </p:extLst>
          </p:nvPr>
        </p:nvGraphicFramePr>
        <p:xfrm>
          <a:off x="395288" y="3573463"/>
          <a:ext cx="8229600" cy="1767840"/>
        </p:xfrm>
        <a:graphic>
          <a:graphicData uri="http://schemas.openxmlformats.org/drawingml/2006/table">
            <a:tbl>
              <a:tblPr/>
              <a:tblGrid>
                <a:gridCol w="4464050"/>
                <a:gridCol w="3765550"/>
              </a:tblGrid>
              <a:tr h="150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Recommandations concernant les enfants de + de 5 ans et Adultes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Immunodéprimés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syndrome néphrotique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brèches ostéo-méningées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implant cochléo-vestibulaire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Prévenar 13® (M0) + Pneumo 23® (M2)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Insuffisants cardiaques, respiratoires, hépatiques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Diabétiques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Pneumo 23®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87840"/>
              </p:ext>
            </p:extLst>
          </p:nvPr>
        </p:nvGraphicFramePr>
        <p:xfrm>
          <a:off x="390760" y="5373216"/>
          <a:ext cx="8229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86532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Pas de données sur les revaccinations ultérieures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803" name="Picture 22"/>
          <p:cNvPicPr>
            <a:picLocks noChangeAspect="1" noChangeArrowheads="1"/>
          </p:cNvPicPr>
          <p:nvPr/>
        </p:nvPicPr>
        <p:blipFill>
          <a:blip r:embed="rId2"/>
          <a:srcRect l="25781" t="11604" r="27553" b="5696"/>
          <a:stretch>
            <a:fillRect/>
          </a:stretch>
        </p:blipFill>
        <p:spPr bwMode="auto">
          <a:xfrm>
            <a:off x="7807325" y="4846638"/>
            <a:ext cx="12192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contenu 1"/>
          <p:cNvSpPr>
            <a:spLocks noGrp="1"/>
          </p:cNvSpPr>
          <p:nvPr>
            <p:ph idx="1"/>
          </p:nvPr>
        </p:nvSpPr>
        <p:spPr>
          <a:xfrm>
            <a:off x="142875" y="2276475"/>
            <a:ext cx="9001125" cy="4525963"/>
          </a:xfrm>
        </p:spPr>
        <p:txBody>
          <a:bodyPr/>
          <a:lstStyle/>
          <a:p>
            <a:pPr eaLnBrk="1" hangingPunct="1"/>
            <a:r>
              <a:rPr lang="fr-FR" sz="2400" b="1" smtClean="0"/>
              <a:t>Les situations cliniques qui peuvent être concernées </a:t>
            </a:r>
            <a:r>
              <a:rPr lang="fr-FR" sz="2400" smtClean="0"/>
              <a:t>:</a:t>
            </a:r>
          </a:p>
          <a:p>
            <a:pPr lvl="1" eaLnBrk="1" hangingPunct="1"/>
            <a:r>
              <a:rPr lang="fr-FR" smtClean="0"/>
              <a:t>adultes immunocompétents non préalablement vaccinés devant être rapidement protégés</a:t>
            </a:r>
          </a:p>
          <a:p>
            <a:pPr lvl="1" eaLnBrk="1" hangingPunct="1"/>
            <a:r>
              <a:rPr lang="fr-FR" smtClean="0"/>
              <a:t>voyageurs en situation de départ imminent en zone d’endémie</a:t>
            </a:r>
          </a:p>
          <a:p>
            <a:pPr lvl="1" eaLnBrk="1" hangingPunct="1"/>
            <a:r>
              <a:rPr lang="fr-FR" smtClean="0"/>
              <a:t>personnes détenues</a:t>
            </a:r>
          </a:p>
          <a:p>
            <a:pPr lvl="1" eaLnBrk="1" hangingPunct="1"/>
            <a:r>
              <a:rPr lang="fr-FR" smtClean="0"/>
              <a:t>patients en attente de greffe d’organes solides</a:t>
            </a:r>
          </a:p>
          <a:p>
            <a:pPr lvl="1" eaLnBrk="1" hangingPunct="1"/>
            <a:r>
              <a:rPr lang="fr-FR" smtClean="0"/>
              <a:t>étudiants des écoles médicales et paramédicales et professionnels de santé à titre exceptionnel</a:t>
            </a:r>
          </a:p>
          <a:p>
            <a:pPr lvl="1" eaLnBrk="1" hangingPunct="1"/>
            <a:endParaRPr lang="fr-FR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l="13425" t="32439" r="12025" b="41219"/>
          <a:stretch>
            <a:fillRect/>
          </a:stretch>
        </p:blipFill>
        <p:spPr bwMode="auto">
          <a:xfrm>
            <a:off x="1403350" y="44450"/>
            <a:ext cx="70564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 l="14281" t="18768" r="68469" b="69653"/>
          <a:stretch>
            <a:fillRect/>
          </a:stretch>
        </p:blipFill>
        <p:spPr bwMode="auto">
          <a:xfrm>
            <a:off x="107950" y="188913"/>
            <a:ext cx="18557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56895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217"/>
                <a:gridCol w="434773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sz="2000" dirty="0" smtClean="0"/>
                        <a:t>       Les vaccins</a:t>
                      </a:r>
                      <a:r>
                        <a:rPr lang="fr-FR" sz="2000" baseline="0" dirty="0" smtClean="0"/>
                        <a:t> ENGERIX B20   ou    GENHEVAC B20</a:t>
                      </a:r>
                      <a:endParaRPr lang="fr-F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sz="2000" b="1" dirty="0" smtClean="0"/>
                        <a:t>Schéma</a:t>
                      </a:r>
                      <a:r>
                        <a:rPr lang="fr-FR" sz="2000" b="1" baseline="0" dirty="0" smtClean="0"/>
                        <a:t> de primovaccination</a:t>
                      </a:r>
                    </a:p>
                    <a:p>
                      <a:r>
                        <a:rPr lang="fr-FR" sz="2000" b="1" baseline="0" dirty="0" smtClean="0"/>
                        <a:t>J0, J7-10, J21</a:t>
                      </a:r>
                    </a:p>
                    <a:p>
                      <a:r>
                        <a:rPr lang="fr-FR" baseline="0" dirty="0" smtClean="0"/>
                        <a:t>(+ efficace que schéma M0, M1, M2 qui doit être abandonné)</a:t>
                      </a:r>
                    </a:p>
                    <a:p>
                      <a:endParaRPr lang="fr-FR" baseline="0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2000" b="1" dirty="0" smtClean="0"/>
                        <a:t>Rappel à M12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2000" b="1" dirty="0" smtClean="0"/>
                        <a:t>Contrôle des </a:t>
                      </a:r>
                      <a:r>
                        <a:rPr lang="fr-FR" sz="2000" b="1" dirty="0" err="1" smtClean="0"/>
                        <a:t>Ac</a:t>
                      </a:r>
                      <a:r>
                        <a:rPr lang="fr-FR" sz="2000" b="1" dirty="0" smtClean="0"/>
                        <a:t> anti-</a:t>
                      </a:r>
                      <a:r>
                        <a:rPr lang="fr-FR" sz="2000" b="1" dirty="0" err="1" smtClean="0"/>
                        <a:t>HBs</a:t>
                      </a:r>
                      <a:r>
                        <a:rPr lang="fr-FR" sz="2000" b="1" dirty="0" smtClean="0"/>
                        <a:t>  </a:t>
                      </a:r>
                      <a:r>
                        <a:rPr lang="fr-FR" dirty="0" smtClean="0"/>
                        <a:t>                     </a:t>
                      </a:r>
                      <a:r>
                        <a:rPr lang="fr-FR" sz="2000" b="1" dirty="0" smtClean="0"/>
                        <a:t>un mois plus tard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2000" b="1" dirty="0" smtClean="0"/>
                        <a:t>Permet une protection </a:t>
                      </a:r>
                      <a:r>
                        <a:rPr lang="fr-FR" sz="2000" b="1" baseline="0" dirty="0" smtClean="0"/>
                        <a:t>               </a:t>
                      </a:r>
                      <a:r>
                        <a:rPr lang="fr-FR" sz="2000" b="1" dirty="0" smtClean="0"/>
                        <a:t>chez + 50 % des vaccinés                     à</a:t>
                      </a:r>
                      <a:r>
                        <a:rPr lang="fr-FR" sz="2000" b="1" baseline="0" dirty="0" smtClean="0"/>
                        <a:t> </a:t>
                      </a:r>
                      <a:r>
                        <a:rPr lang="fr-FR" sz="2000" b="1" dirty="0" smtClean="0"/>
                        <a:t>1 mois et de 90 % avant 1 an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fr-FR" sz="2000" b="1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fr-FR" sz="2000" b="1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2000" b="1" dirty="0" smtClean="0"/>
                        <a:t>Nécessaire pour assurer une protection au long cours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fr-FR" sz="2000" b="1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fr-FR" sz="2000" b="1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2000" b="1" dirty="0" smtClean="0"/>
                        <a:t>Pour les professionnels de santé</a:t>
                      </a:r>
                      <a:r>
                        <a:rPr lang="fr-FR" sz="2000" b="1" baseline="0" dirty="0" smtClean="0"/>
                        <a:t> et patients en attente de greffe d’organes</a:t>
                      </a:r>
                      <a:endParaRPr lang="fr-FR" sz="2000" b="1" dirty="0" smtClean="0"/>
                    </a:p>
                    <a:p>
                      <a:pPr marL="265113" indent="-265113"/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Schémas vaccinaux accéléré – Hépatite B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 l="189" t="10406" r="2014" b="67654"/>
          <a:stretch>
            <a:fillRect/>
          </a:stretch>
        </p:blipFill>
        <p:spPr bwMode="auto">
          <a:xfrm>
            <a:off x="481013" y="692150"/>
            <a:ext cx="8113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6024" t="37688" r="2727" b="40938"/>
          <a:stretch>
            <a:fillRect/>
          </a:stretch>
        </p:blipFill>
        <p:spPr bwMode="auto">
          <a:xfrm>
            <a:off x="481013" y="2332038"/>
            <a:ext cx="811371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6407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2400" dirty="0" smtClean="0"/>
              <a:t>Nouvelles recommandations concernant l’immunisation contre l’Hépatite B chez les professionnels de santé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9456" t="18037" r="5679" b="12364"/>
          <a:stretch>
            <a:fillRect/>
          </a:stretch>
        </p:blipFill>
        <p:spPr bwMode="auto">
          <a:xfrm>
            <a:off x="539750" y="1357313"/>
            <a:ext cx="820896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1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915618"/>
              </p:ext>
            </p:extLst>
          </p:nvPr>
        </p:nvGraphicFramePr>
        <p:xfrm>
          <a:off x="179388" y="692150"/>
          <a:ext cx="8785225" cy="6400800"/>
        </p:xfrm>
        <a:graphic>
          <a:graphicData uri="http://schemas.openxmlformats.org/drawingml/2006/table">
            <a:tbl>
              <a:tblPr/>
              <a:tblGrid>
                <a:gridCol w="2520950"/>
                <a:gridCol w="6264275"/>
              </a:tblGrid>
              <a:tr h="330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En population générale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 sem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aines,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 mois, 11 mois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DTCa Polio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Haemophilus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Hép B + PCV (Prévenar 13)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12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ROR (1) + MenC conjugué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16 - 18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ROR 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DTCaP (Tetravac ou Infanrix Tétra)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11-13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dTcaP (Repévax ou Boostrix)                                                                          + HPV (11- 14 ans filles)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25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dTcaP (Repévax ou Boostrix) (ou dTP)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45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dTP (Revaxis)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65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dTP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+ grippe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75 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puis tous les 10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dTP + grippe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961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dirty="0" smtClean="0"/>
              <a:t>Le nouveau calendrier vaccinal 2014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1"/>
          <p:cNvSpPr>
            <a:spLocks noGrp="1"/>
          </p:cNvSpPr>
          <p:nvPr>
            <p:ph idx="1"/>
          </p:nvPr>
        </p:nvSpPr>
        <p:spPr>
          <a:xfrm>
            <a:off x="900113" y="1844675"/>
            <a:ext cx="8567737" cy="4525963"/>
          </a:xfrm>
        </p:spPr>
        <p:txBody>
          <a:bodyPr/>
          <a:lstStyle/>
          <a:p>
            <a:pPr lvl="1" eaLnBrk="1" hangingPunct="1"/>
            <a:endParaRPr lang="fr-FR" sz="2000" smtClean="0"/>
          </a:p>
          <a:p>
            <a:pPr lvl="1" eaLnBrk="1" hangingPunct="1"/>
            <a:endParaRPr lang="fr-FR" sz="2200" smtClean="0"/>
          </a:p>
          <a:p>
            <a:pPr eaLnBrk="1" hangingPunct="1"/>
            <a:r>
              <a:rPr lang="fr-FR" sz="2600" smtClean="0"/>
              <a:t>Recommandations vaccin Zona</a:t>
            </a:r>
          </a:p>
          <a:p>
            <a:pPr eaLnBrk="1" hangingPunct="1"/>
            <a:r>
              <a:rPr lang="fr-FR" sz="2600" smtClean="0"/>
              <a:t>Recommandations vaccin Rotavirus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/>
              <a:t>Les </a:t>
            </a:r>
            <a:r>
              <a:rPr lang="fr-FR" sz="3200" dirty="0" smtClean="0"/>
              <a:t>recommandations                         </a:t>
            </a:r>
            <a:br>
              <a:rPr lang="fr-FR" sz="3200" dirty="0" smtClean="0"/>
            </a:br>
            <a:r>
              <a:rPr lang="fr-FR" sz="3200" dirty="0" smtClean="0"/>
              <a:t>en </a:t>
            </a:r>
            <a:r>
              <a:rPr lang="fr-FR" sz="3200" dirty="0"/>
              <a:t>cours d’évaluation au Ministère </a:t>
            </a:r>
            <a:r>
              <a:rPr lang="fr-FR" sz="3200" dirty="0" smtClean="0"/>
              <a:t>              en </a:t>
            </a:r>
            <a:r>
              <a:rPr lang="fr-FR" sz="3200" dirty="0"/>
              <a:t>vue d’inscription au </a:t>
            </a:r>
            <a:r>
              <a:rPr lang="fr-FR" sz="3200" dirty="0" smtClean="0"/>
              <a:t>Calendrier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0825" y="1268413"/>
            <a:ext cx="8785225" cy="4827587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Du fait d’une efficacité protectrice (↘ incidence zona et des douleurs post zostériennes après 10 ans de suivi) et d’un ratio coût-efficacité acceptable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vaccin ZOSTAVAX® est recommandé chez les adultes de 65 à 74 ans révolus.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Durant la 1</a:t>
            </a:r>
            <a:r>
              <a:rPr lang="fr-FR" baseline="30000" dirty="0" smtClean="0"/>
              <a:t>ère</a:t>
            </a:r>
            <a:r>
              <a:rPr lang="fr-FR" dirty="0" smtClean="0"/>
              <a:t> année de mise en œuvre (fin 2014-2015),                      les personnes âgées de 75 à 79 ans révolus pourront être vaccinées dans le cadre d’un rattrapage.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vaccin vivant atténué est contre-indiqué chez les immunodéprimés.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1 seule injection – Pas de dose de rappel.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Recommandations vaccin Zona</a:t>
            </a:r>
            <a:endParaRPr lang="fr-FR" sz="3600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 l="33582" t="7687" r="32143" b="30345"/>
          <a:stretch>
            <a:fillRect/>
          </a:stretch>
        </p:blipFill>
        <p:spPr bwMode="auto">
          <a:xfrm>
            <a:off x="7739063" y="4827588"/>
            <a:ext cx="14049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contenu 1"/>
          <p:cNvSpPr>
            <a:spLocks noGrp="1"/>
          </p:cNvSpPr>
          <p:nvPr>
            <p:ph idx="1"/>
          </p:nvPr>
        </p:nvSpPr>
        <p:spPr>
          <a:xfrm>
            <a:off x="6350" y="1341438"/>
            <a:ext cx="8785225" cy="4525962"/>
          </a:xfrm>
        </p:spPr>
        <p:txBody>
          <a:bodyPr/>
          <a:lstStyle/>
          <a:p>
            <a:pPr eaLnBrk="1" hangingPunct="1"/>
            <a:r>
              <a:rPr lang="fr-FR" sz="1800" smtClean="0"/>
              <a:t>Compte tenu du fardeau épidémiologique des GEA à Rotavirus              (14.000 hospitalisations/an, 7 à 17 décès/an), d’une démonstration          d’un impact bénéfique de la vaccination (↘ 80 % hospitalisation dans  pays industrialisés), d’un impact désormais limité des campagnes incitant  à  mieux utiliser les SRO</a:t>
            </a:r>
          </a:p>
          <a:p>
            <a:pPr eaLnBrk="1" hangingPunct="1"/>
            <a:endParaRPr lang="fr-FR" sz="1800" smtClean="0"/>
          </a:p>
          <a:p>
            <a:pPr eaLnBrk="1" hangingPunct="1"/>
            <a:r>
              <a:rPr lang="fr-FR" sz="1800" smtClean="0"/>
              <a:t>Compte tenu d’un sur-risque de survenue d’invagination intestinale dans les 7 jours suivant la vaccination (# 5 cas/100.000 vaccins)</a:t>
            </a:r>
          </a:p>
          <a:p>
            <a:pPr eaLnBrk="1" hangingPunct="1"/>
            <a:endParaRPr lang="fr-FR" sz="1800" smtClean="0"/>
          </a:p>
          <a:p>
            <a:pPr eaLnBrk="1" hangingPunct="1"/>
            <a:r>
              <a:rPr lang="fr-FR" sz="1800" smtClean="0"/>
              <a:t>HCSP recommande la vaccination Rotavirus chez les nourrissons &lt; 6 mois</a:t>
            </a:r>
          </a:p>
          <a:p>
            <a:pPr eaLnBrk="1" hangingPunct="1"/>
            <a:endParaRPr lang="fr-FR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2600" y="2667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Recommandations vaccin </a:t>
            </a:r>
            <a:r>
              <a:rPr lang="fr-FR" dirty="0" err="1"/>
              <a:t>R</a:t>
            </a:r>
            <a:r>
              <a:rPr lang="fr-FR" dirty="0" err="1" smtClean="0"/>
              <a:t>otavirus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8313" y="4492625"/>
          <a:ext cx="813690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752528"/>
              </a:tblGrid>
              <a:tr h="2160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ROTARIX</a:t>
                      </a:r>
                      <a:r>
                        <a:rPr lang="fr-FR" baseline="0" dirty="0" smtClean="0"/>
                        <a:t>®     (monovalent)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1A02CE"/>
                          </a:solidFill>
                        </a:rPr>
                        <a:t>Schéma à 2 doses (M2, M3)</a:t>
                      </a:r>
                      <a:endParaRPr lang="fr-FR" dirty="0">
                        <a:solidFill>
                          <a:srgbClr val="1A02C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ROTATEQ®    (pentavalent)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1A02CE"/>
                          </a:solidFill>
                        </a:rPr>
                        <a:t>Schéma</a:t>
                      </a:r>
                      <a:r>
                        <a:rPr lang="fr-FR" baseline="0" dirty="0" smtClean="0">
                          <a:solidFill>
                            <a:srgbClr val="1A02CE"/>
                          </a:solidFill>
                        </a:rPr>
                        <a:t> à 3 doses (M2, M3, M4)</a:t>
                      </a:r>
                      <a:endParaRPr lang="fr-FR" dirty="0">
                        <a:solidFill>
                          <a:srgbClr val="1A02CE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co</a:t>
                      </a:r>
                      <a:r>
                        <a:rPr lang="fr-FR" sz="1400" dirty="0" smtClean="0"/>
                        <a:t>-administration possible avec les autres vaccins du CV)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003" name="Picture 2"/>
          <p:cNvPicPr>
            <a:picLocks noChangeAspect="1" noChangeArrowheads="1"/>
          </p:cNvPicPr>
          <p:nvPr/>
        </p:nvPicPr>
        <p:blipFill>
          <a:blip r:embed="rId2"/>
          <a:srcRect l="33450" t="8907" r="31525" b="29688"/>
          <a:stretch>
            <a:fillRect/>
          </a:stretch>
        </p:blipFill>
        <p:spPr bwMode="auto">
          <a:xfrm>
            <a:off x="7867650" y="5084763"/>
            <a:ext cx="126523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0825" y="1484313"/>
            <a:ext cx="8497888" cy="4525962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Cette stratégie ne devra être mise en place que si le coût des vaccins conduit à un ratio coût-efficacité acceptable.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Une information sur le risque d’invagination intestinale aiguë devra être systématiquement délivrée par les professionnels de santé aux parents des nourrissons vaccinés </a:t>
            </a:r>
            <a:r>
              <a:rPr lang="fr-FR" i="1" dirty="0" smtClean="0"/>
              <a:t>(une prise en charge rapide permet une réduction par un simple lavement, sinon recours à la chirurgie).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Le taux de remboursement par l’Assurance Maladie n’est pas encore fixé.                                     (Actuellement non remboursé au prix de 70 à 90 €).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Recommandations vaccin </a:t>
            </a:r>
            <a:r>
              <a:rPr lang="fr-FR" dirty="0" err="1" smtClean="0"/>
              <a:t>Rotavirus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1196975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600" b="1" dirty="0" smtClean="0"/>
              <a:t>Les nouvelles </a:t>
            </a:r>
            <a:r>
              <a:rPr lang="fr-FR" sz="2600" b="1" dirty="0" err="1" smtClean="0"/>
              <a:t>recos</a:t>
            </a:r>
            <a:r>
              <a:rPr lang="fr-FR" sz="2600" b="1" dirty="0" smtClean="0"/>
              <a:t> intégrées au Calendrier </a:t>
            </a:r>
            <a:r>
              <a:rPr lang="fr-FR" sz="2600" b="1" dirty="0"/>
              <a:t>V</a:t>
            </a:r>
            <a:r>
              <a:rPr lang="fr-FR" sz="2600" b="1" dirty="0" smtClean="0"/>
              <a:t>accinal 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Recommandations Coqueluche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Recommandations Rougeole – Oreillons – Rubéole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Recommandations </a:t>
            </a:r>
            <a:r>
              <a:rPr lang="fr-FR" sz="2200" dirty="0"/>
              <a:t>v</a:t>
            </a:r>
            <a:r>
              <a:rPr lang="fr-FR" sz="2200" dirty="0" smtClean="0"/>
              <a:t>accin Méningocoque B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Nouvelle AMM vaccins HPV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Recommandations vaccin Pneumocoque et Immunodépression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Recommandations Tétanos et plaies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Schémas vaccinaux accélérés Hépatite B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Immunisation de l’Hépatite B chez les professionnels de santé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fr-FR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600" b="1" dirty="0" smtClean="0"/>
              <a:t>Les nouvelles </a:t>
            </a:r>
            <a:r>
              <a:rPr lang="fr-FR" sz="2600" b="1" dirty="0" err="1" smtClean="0"/>
              <a:t>recos</a:t>
            </a:r>
            <a:r>
              <a:rPr lang="fr-FR" sz="2600" b="1" dirty="0" smtClean="0"/>
              <a:t> en cours d’évaluation au Ministère en vue d’inscription au Calendrier 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Recommandations vaccin Zona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sz="2200" dirty="0" smtClean="0"/>
              <a:t>Recommandations vaccin </a:t>
            </a:r>
            <a:r>
              <a:rPr lang="fr-FR" sz="2200" dirty="0" err="1" smtClean="0"/>
              <a:t>Rotavirus</a:t>
            </a:r>
            <a:endParaRPr lang="fr-FR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Les nouveautés 2014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contenu 1"/>
          <p:cNvSpPr>
            <a:spLocks noGrp="1"/>
          </p:cNvSpPr>
          <p:nvPr>
            <p:ph idx="1"/>
          </p:nvPr>
        </p:nvSpPr>
        <p:spPr>
          <a:xfrm>
            <a:off x="250825" y="1484313"/>
            <a:ext cx="8785225" cy="4525962"/>
          </a:xfrm>
        </p:spPr>
        <p:txBody>
          <a:bodyPr/>
          <a:lstStyle/>
          <a:p>
            <a:pPr eaLnBrk="1" hangingPunct="1"/>
            <a:r>
              <a:rPr lang="fr-FR" sz="2400" smtClean="0"/>
              <a:t>Recommandations Coqueluche</a:t>
            </a:r>
          </a:p>
          <a:p>
            <a:pPr eaLnBrk="1" hangingPunct="1"/>
            <a:r>
              <a:rPr lang="fr-FR" sz="2400" smtClean="0"/>
              <a:t>Recommandations Rougeole – Oreillons – Rubéole</a:t>
            </a:r>
          </a:p>
          <a:p>
            <a:pPr eaLnBrk="1" hangingPunct="1"/>
            <a:r>
              <a:rPr lang="fr-FR" sz="2400" smtClean="0"/>
              <a:t>Recommandations vaccin Méningocoque B</a:t>
            </a:r>
          </a:p>
          <a:p>
            <a:pPr eaLnBrk="1" hangingPunct="1"/>
            <a:r>
              <a:rPr lang="fr-FR" sz="2400" smtClean="0"/>
              <a:t>Nouvelle AMM vaccins HPV</a:t>
            </a:r>
          </a:p>
          <a:p>
            <a:pPr eaLnBrk="1" hangingPunct="1"/>
            <a:r>
              <a:rPr lang="fr-FR" sz="2400" smtClean="0"/>
              <a:t>Recommandations vaccin Pneumocoque                             et Immunodépression</a:t>
            </a:r>
          </a:p>
          <a:p>
            <a:pPr eaLnBrk="1" hangingPunct="1"/>
            <a:r>
              <a:rPr lang="fr-FR" sz="2400" smtClean="0"/>
              <a:t>Recommandations Tétanos et plaies</a:t>
            </a:r>
          </a:p>
          <a:p>
            <a:pPr eaLnBrk="1" hangingPunct="1"/>
            <a:r>
              <a:rPr lang="fr-FR" sz="2400" smtClean="0"/>
              <a:t>Schémas vaccinaux accélérés Hépatite B</a:t>
            </a:r>
          </a:p>
          <a:p>
            <a:pPr eaLnBrk="1" hangingPunct="1"/>
            <a:r>
              <a:rPr lang="fr-FR" sz="2400" smtClean="0"/>
              <a:t>Immunisation de l’Hépatite B chez les professionnels de santé</a:t>
            </a:r>
          </a:p>
          <a:p>
            <a:pPr eaLnBrk="1" hangingPunct="1"/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dirty="0" smtClean="0"/>
              <a:t>Les </a:t>
            </a:r>
            <a:r>
              <a:rPr lang="fr-FR" sz="3100" dirty="0"/>
              <a:t>nouvelles </a:t>
            </a:r>
            <a:r>
              <a:rPr lang="fr-FR" sz="3100" dirty="0" smtClean="0"/>
              <a:t>recommandations </a:t>
            </a:r>
            <a:r>
              <a:rPr lang="fr-FR" sz="3100" dirty="0"/>
              <a:t>intégrées 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au </a:t>
            </a:r>
            <a:r>
              <a:rPr lang="fr-FR" sz="3100" dirty="0"/>
              <a:t>Calendrier </a:t>
            </a:r>
            <a:r>
              <a:rPr lang="fr-FR" sz="3100" dirty="0" smtClean="0"/>
              <a:t>Vaccinal 2014 </a:t>
            </a:r>
            <a:r>
              <a:rPr lang="fr-FR" sz="4400" dirty="0"/>
              <a:t/>
            </a:r>
            <a:br>
              <a:rPr lang="fr-FR" sz="4400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1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421117"/>
              </p:ext>
            </p:extLst>
          </p:nvPr>
        </p:nvGraphicFramePr>
        <p:xfrm>
          <a:off x="395536" y="1772816"/>
          <a:ext cx="8229600" cy="4282762"/>
        </p:xfrm>
        <a:graphic>
          <a:graphicData uri="http://schemas.openxmlformats.org/drawingml/2006/table">
            <a:tbl>
              <a:tblPr/>
              <a:tblGrid>
                <a:gridCol w="2089150"/>
                <a:gridCol w="6140450"/>
              </a:tblGrid>
              <a:tr h="612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En population générale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2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 semaines,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 mois, 11 mois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369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DTCa Polio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Haemophilus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Hép B</a:t>
                      </a:r>
                    </a:p>
                    <a:p>
                      <a:pPr marL="457200" marR="0" lvl="1" indent="-369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 ans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DTCa Polio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 ans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dTca Polio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25 ans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dTca Polio 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(sauf si rappel &lt; 5 ans dans le cadre de la stratégie du cocooning)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Après 25 ans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Pas d’autre rappel ultérieur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(sauf cocooning et milieu professionnel)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Rattrapage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vaccinal jusqu’à 40 ans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 dernier vaccin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pdt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l’enfance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/>
              <a:t>Nouvelles recommandations C</a:t>
            </a:r>
            <a:r>
              <a:rPr lang="fr-FR" sz="3200" dirty="0" smtClean="0"/>
              <a:t>oqueluche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3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98255"/>
              </p:ext>
            </p:extLst>
          </p:nvPr>
        </p:nvGraphicFramePr>
        <p:xfrm>
          <a:off x="179388" y="1773238"/>
          <a:ext cx="8569325" cy="4471670"/>
        </p:xfrm>
        <a:graphic>
          <a:graphicData uri="http://schemas.openxmlformats.org/drawingml/2006/table">
            <a:tbl>
              <a:tblPr/>
              <a:tblGrid>
                <a:gridCol w="3055937"/>
                <a:gridCol w="5513388"/>
              </a:tblGrid>
              <a:tr h="539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Dans le cadre de la stratégie cocooning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Avant la grossesse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Les couples ayant un projet parental           </a:t>
                      </a: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  <a:sym typeface="Wingdings" pitchFamily="2" charset="2"/>
                        </a:rPr>
                        <a:t>--&gt; M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ise à jour </a:t>
                      </a:r>
                      <a:r>
                        <a:rPr kumimoji="0" lang="fr-FR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 dernier rappel &gt; 10 ans</a:t>
                      </a: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Au cours de la grossesse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Le père et la fratrie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Entourage proche du futur nourrisson 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  <a:sym typeface="Wingdings" pitchFamily="2" charset="2"/>
                        </a:rPr>
                        <a:t>--&gt;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Mise à jour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02CE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Après l’accouchement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14400" marR="0" lvl="2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La mère avant la sortie de la maternité </a:t>
                      </a:r>
                    </a:p>
                    <a:p>
                      <a:pPr marL="914400" marR="0" lvl="2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Entourage proche du nourrisson</a:t>
                      </a:r>
                    </a:p>
                    <a:p>
                      <a:pPr marL="914400" marR="0" lvl="2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  <a:sym typeface="Wingdings" pitchFamily="2" charset="2"/>
                        </a:rPr>
                        <a:t>--&gt; M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ise à jour </a:t>
                      </a:r>
                      <a:r>
                        <a:rPr kumimoji="0" lang="fr-F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 dernier rappel &gt; 10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15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032" t="35320" r="11018" b="43590"/>
          <a:stretch>
            <a:fillRect/>
          </a:stretch>
        </p:blipFill>
        <p:spPr>
          <a:xfrm>
            <a:off x="1331913" y="115888"/>
            <a:ext cx="7354887" cy="1612900"/>
          </a:xfrm>
        </p:spPr>
      </p:pic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2"/>
          <a:srcRect l="14281" t="18768" r="68469" b="69653"/>
          <a:stretch>
            <a:fillRect/>
          </a:stretch>
        </p:blipFill>
        <p:spPr bwMode="auto">
          <a:xfrm>
            <a:off x="14288" y="34925"/>
            <a:ext cx="18557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Group 17"/>
          <p:cNvGraphicFramePr>
            <a:graphicFrameLocks noGrp="1"/>
          </p:cNvGraphicFramePr>
          <p:nvPr>
            <p:ph idx="1"/>
          </p:nvPr>
        </p:nvGraphicFramePr>
        <p:xfrm>
          <a:off x="395288" y="1844675"/>
          <a:ext cx="8353425" cy="3566160"/>
        </p:xfrm>
        <a:graphic>
          <a:graphicData uri="http://schemas.openxmlformats.org/drawingml/2006/table">
            <a:tbl>
              <a:tblPr/>
              <a:tblGrid>
                <a:gridCol w="3889375"/>
                <a:gridCol w="446405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Dans le cadre professionnel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1447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Les personnels soignants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dans leur 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Les étudiants des filières médicales           et paramédicales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Les personnels chargés de la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petite enfance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02CE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Revaccination si dernier vaccin pendant enfance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02CE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Rappel dTca Polio tous les 20 ans : 25, 45, 65 ans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 cas de coqueluche en collectivité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02CE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Rappel si dernier vaccin &gt; 5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pic>
        <p:nvPicPr>
          <p:cNvPr id="225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032" t="35320" r="11018" b="43590"/>
          <a:stretch>
            <a:fillRect/>
          </a:stretch>
        </p:blipFill>
        <p:spPr>
          <a:xfrm>
            <a:off x="1476375" y="115888"/>
            <a:ext cx="7354888" cy="1612900"/>
          </a:xfrm>
        </p:spPr>
      </p:pic>
      <p:pic>
        <p:nvPicPr>
          <p:cNvPr id="22544" name="Picture 2"/>
          <p:cNvPicPr>
            <a:picLocks noChangeAspect="1" noChangeArrowheads="1"/>
          </p:cNvPicPr>
          <p:nvPr/>
        </p:nvPicPr>
        <p:blipFill>
          <a:blip r:embed="rId2"/>
          <a:srcRect l="14281" t="18768" r="68469" b="69653"/>
          <a:stretch>
            <a:fillRect/>
          </a:stretch>
        </p:blipFill>
        <p:spPr bwMode="auto">
          <a:xfrm>
            <a:off x="34925" y="44450"/>
            <a:ext cx="18573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1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535544"/>
              </p:ext>
            </p:extLst>
          </p:nvPr>
        </p:nvGraphicFramePr>
        <p:xfrm>
          <a:off x="468313" y="981075"/>
          <a:ext cx="8229600" cy="1485900"/>
        </p:xfrm>
        <a:graphic>
          <a:graphicData uri="http://schemas.openxmlformats.org/drawingml/2006/table">
            <a:tbl>
              <a:tblPr/>
              <a:tblGrid>
                <a:gridCol w="4607743"/>
                <a:gridCol w="3621857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Calendrier vaccinal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12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fr-F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ère</a:t>
                      </a: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dose 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16-18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  <a:r>
                        <a:rPr kumimoji="0" lang="fr-F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ème</a:t>
                      </a: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dose 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Toute personne née</a:t>
                      </a: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depuis </a:t>
                      </a: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 doses au total de 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Actualités Rougeole-Oreillons-Rubéole</a:t>
            </a:r>
            <a:endParaRPr lang="fr-FR" sz="3200" dirty="0"/>
          </a:p>
        </p:txBody>
      </p:sp>
      <p:graphicFrame>
        <p:nvGraphicFramePr>
          <p:cNvPr id="2360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10390"/>
              </p:ext>
            </p:extLst>
          </p:nvPr>
        </p:nvGraphicFramePr>
        <p:xfrm>
          <a:off x="468313" y="2565400"/>
          <a:ext cx="8229600" cy="2017395"/>
        </p:xfrm>
        <a:graphic>
          <a:graphicData uri="http://schemas.openxmlformats.org/drawingml/2006/table">
            <a:tbl>
              <a:tblPr/>
              <a:tblGrid>
                <a:gridCol w="4607743"/>
                <a:gridCol w="3621857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Autour d’un cas de rougeole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Nourrisson 6 à 11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Contage &lt; 72h : 1 dose Rouvax®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puis 1 dose ROR à M12 et M16-18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Entourage de 1 an à né </a:t>
                      </a:r>
                      <a:r>
                        <a:rPr kumimoji="0" lang="fr-FR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&lt;</a:t>
                      </a: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1980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n’ayant pas eu 2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Mise à jour pour avoir 2 doses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Professionnel de santé au contact                        n’ayant pas eu 2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2CE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3887"/>
              </p:ext>
            </p:extLst>
          </p:nvPr>
        </p:nvGraphicFramePr>
        <p:xfrm>
          <a:off x="468313" y="4797425"/>
          <a:ext cx="8229600" cy="11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751"/>
                <a:gridCol w="3549849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fr-FR" sz="1600" dirty="0" smtClean="0"/>
                        <a:t>Autour de cas groupés d’oreillons en collectivité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Pour ceux</a:t>
                      </a:r>
                      <a:r>
                        <a:rPr lang="fr-FR" sz="1500" baseline="0" dirty="0" smtClean="0"/>
                        <a:t> ayant eu 0 ou 1 dose depuis – 10 ans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solidFill>
                            <a:srgbClr val="1A02CE"/>
                          </a:solidFill>
                        </a:rPr>
                        <a:t>Mise à jour</a:t>
                      </a:r>
                      <a:endParaRPr lang="fr-FR" sz="1500" dirty="0">
                        <a:solidFill>
                          <a:srgbClr val="1A02C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Pour ceux ayant eu 2 doses depuis + 10 ans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baseline="0" dirty="0" smtClean="0">
                          <a:solidFill>
                            <a:srgbClr val="1A02CE"/>
                          </a:solidFill>
                        </a:rPr>
                        <a:t>3</a:t>
                      </a:r>
                      <a:r>
                        <a:rPr lang="fr-FR" sz="1500" baseline="30000" dirty="0" smtClean="0">
                          <a:solidFill>
                            <a:srgbClr val="1A02CE"/>
                          </a:solidFill>
                        </a:rPr>
                        <a:t>ème</a:t>
                      </a:r>
                      <a:r>
                        <a:rPr lang="fr-FR" sz="1500" dirty="0" smtClean="0">
                          <a:solidFill>
                            <a:srgbClr val="1A02CE"/>
                          </a:solidFill>
                        </a:rPr>
                        <a:t> dose </a:t>
                      </a:r>
                      <a:endParaRPr lang="fr-FR" sz="1500" dirty="0">
                        <a:solidFill>
                          <a:srgbClr val="1A02C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1800" dirty="0" smtClean="0"/>
              <a:t>Vaccin </a:t>
            </a:r>
            <a:r>
              <a:rPr lang="fr-FR" sz="1800" dirty="0" err="1" smtClean="0"/>
              <a:t>Bexsero</a:t>
            </a:r>
            <a:r>
              <a:rPr lang="fr-FR" sz="1800" dirty="0" smtClean="0"/>
              <a:t>® constitué de 3 Ag                                                 protéiques sous capsulaires recombinants                                                                 et du composant OMV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sz="18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fr-FR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1800" dirty="0" err="1" smtClean="0"/>
              <a:t>Séroprotection</a:t>
            </a:r>
            <a:r>
              <a:rPr lang="fr-FR" sz="1800" dirty="0" smtClean="0"/>
              <a:t> après vaccination</a:t>
            </a:r>
            <a:endParaRPr lang="fr-FR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fr-FR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236" y="-134808"/>
            <a:ext cx="8784976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Nouveau vaccin Méningocoque B</a:t>
            </a:r>
            <a:endParaRPr lang="fr-FR" sz="32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l="15742" t="58855" r="22240" b="13086"/>
          <a:stretch>
            <a:fillRect/>
          </a:stretch>
        </p:blipFill>
        <p:spPr bwMode="auto">
          <a:xfrm>
            <a:off x="5580063" y="1052513"/>
            <a:ext cx="34671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 l="9975" t="22969" r="11951" b="41594"/>
          <a:stretch>
            <a:fillRect/>
          </a:stretch>
        </p:blipFill>
        <p:spPr bwMode="auto">
          <a:xfrm>
            <a:off x="503238" y="2708275"/>
            <a:ext cx="75612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ZoneTexte 3"/>
          <p:cNvSpPr txBox="1">
            <a:spLocks noChangeArrowheads="1"/>
          </p:cNvSpPr>
          <p:nvPr/>
        </p:nvSpPr>
        <p:spPr bwMode="auto">
          <a:xfrm>
            <a:off x="582613" y="5373688"/>
            <a:ext cx="84470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Réponse en Ac bactéricides sériques (hSBA) avant et après le rappel à 12 mois suivant une primo-vaccination administrée chez les petits nourrissons entre 2 et 6 mois selon le schéma à 2, 4, 6 mois,               et persistance des titres bactéricides un an après le rappel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1548</Words>
  <Application>Microsoft Office PowerPoint</Application>
  <PresentationFormat>Affichage à l'écran (4:3)</PresentationFormat>
  <Paragraphs>271</Paragraphs>
  <Slides>23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Rotonde</vt:lpstr>
      <vt:lpstr>Actualités vaccinales 2014 </vt:lpstr>
      <vt:lpstr>Le nouveau calendrier vaccinal 2014</vt:lpstr>
      <vt:lpstr>Les nouveautés 2014</vt:lpstr>
      <vt:lpstr> Les nouvelles recommandations intégrées  au Calendrier Vaccinal 2014  </vt:lpstr>
      <vt:lpstr>Nouvelles recommandations Coqueluche</vt:lpstr>
      <vt:lpstr>Présentation PowerPoint</vt:lpstr>
      <vt:lpstr>Présentation PowerPoint</vt:lpstr>
      <vt:lpstr>Actualités Rougeole-Oreillons-Rubéole</vt:lpstr>
      <vt:lpstr>Nouveau vaccin Méningocoque B</vt:lpstr>
      <vt:lpstr>Recommandations vaccin Méningocoque B</vt:lpstr>
      <vt:lpstr>Recommandations vaccin Méningocoque B</vt:lpstr>
      <vt:lpstr>Algorithme décisionnel pour envisager la vaccination BEXSERO® ou une expertise multidisciplinaire en situation de cas groupés </vt:lpstr>
      <vt:lpstr>Vaccins HPV-Cervarix® et Gardasil® : nouvelle AMM</vt:lpstr>
      <vt:lpstr>  </vt:lpstr>
      <vt:lpstr>Recommandations vaccination anti-pneumococcique</vt:lpstr>
      <vt:lpstr>Présentation PowerPoint</vt:lpstr>
      <vt:lpstr>Schémas vaccinaux accéléré – Hépatite B</vt:lpstr>
      <vt:lpstr>Présentation PowerPoint</vt:lpstr>
      <vt:lpstr>Nouvelles recommandations concernant l’immunisation contre l’Hépatite B chez les professionnels de santé</vt:lpstr>
      <vt:lpstr>Les recommandations                          en cours d’évaluation au Ministère               en vue d’inscription au Calendrier</vt:lpstr>
      <vt:lpstr>Recommandations vaccin Zona</vt:lpstr>
      <vt:lpstr>Recommandations vaccin Rotavirus</vt:lpstr>
      <vt:lpstr>Recommandations vaccin Rotavirus</vt:lpstr>
    </vt:vector>
  </TitlesOfParts>
  <Company>CHU de Nancy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MAIETTI Daniele</dc:creator>
  <cp:lastModifiedBy>serge</cp:lastModifiedBy>
  <cp:revision>94</cp:revision>
  <cp:lastPrinted>2014-04-02T15:13:50Z</cp:lastPrinted>
  <dcterms:created xsi:type="dcterms:W3CDTF">2014-02-19T11:16:53Z</dcterms:created>
  <dcterms:modified xsi:type="dcterms:W3CDTF">2014-04-28T21:05:50Z</dcterms:modified>
</cp:coreProperties>
</file>