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647" r:id="rId3"/>
    <p:sldId id="640" r:id="rId4"/>
    <p:sldId id="642" r:id="rId5"/>
    <p:sldId id="258" r:id="rId6"/>
    <p:sldId id="257" r:id="rId7"/>
    <p:sldId id="650" r:id="rId8"/>
    <p:sldId id="653" r:id="rId9"/>
    <p:sldId id="645" r:id="rId10"/>
    <p:sldId id="643" r:id="rId11"/>
    <p:sldId id="636" r:id="rId12"/>
    <p:sldId id="651"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D1F79-A2FE-43E0-8C8B-D5176D0B0698}" type="datetimeFigureOut">
              <a:rPr lang="fr-FR" smtClean="0"/>
              <a:t>18/11/2025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EFEA1-6996-40C9-BF07-A61D972E2A74}" type="slidenum">
              <a:rPr lang="fr-FR" smtClean="0"/>
              <a:t>‹N°›</a:t>
            </a:fld>
            <a:endParaRPr lang="fr-FR"/>
          </a:p>
        </p:txBody>
      </p:sp>
    </p:spTree>
    <p:extLst>
      <p:ext uri="{BB962C8B-B14F-4D97-AF65-F5344CB8AC3E}">
        <p14:creationId xmlns:p14="http://schemas.microsoft.com/office/powerpoint/2010/main" val="69607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7B85D54-37B1-41C5-A607-2E1CE24798FE}" type="datetimeFigureOut">
              <a:rPr lang="fr-FR" smtClean="0"/>
              <a:t>18/11/2025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77948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7B85D54-37B1-41C5-A607-2E1CE24798FE}" type="datetimeFigureOut">
              <a:rPr lang="fr-FR" smtClean="0"/>
              <a:t>18/11/2025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429286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7B85D54-37B1-41C5-A607-2E1CE24798FE}" type="datetimeFigureOut">
              <a:rPr lang="fr-FR" smtClean="0"/>
              <a:t>18/11/2025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18776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7B85D54-37B1-41C5-A607-2E1CE24798FE}" type="datetimeFigureOut">
              <a:rPr lang="fr-FR" smtClean="0"/>
              <a:t>18/11/2025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271985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7B85D54-37B1-41C5-A607-2E1CE24798FE}" type="datetimeFigureOut">
              <a:rPr lang="fr-FR" smtClean="0"/>
              <a:t>18/11/2025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242646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7B85D54-37B1-41C5-A607-2E1CE24798FE}" type="datetimeFigureOut">
              <a:rPr lang="fr-FR" smtClean="0"/>
              <a:t>18/11/2025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224254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7B85D54-37B1-41C5-A607-2E1CE24798FE}" type="datetimeFigureOut">
              <a:rPr lang="fr-FR" smtClean="0"/>
              <a:t>18/11/2025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331532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7B85D54-37B1-41C5-A607-2E1CE24798FE}" type="datetimeFigureOut">
              <a:rPr lang="fr-FR" smtClean="0"/>
              <a:t>18/11/2025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224142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B85D54-37B1-41C5-A607-2E1CE24798FE}" type="datetimeFigureOut">
              <a:rPr lang="fr-FR" smtClean="0"/>
              <a:t>18/11/2025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230062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7B85D54-37B1-41C5-A607-2E1CE24798FE}" type="datetimeFigureOut">
              <a:rPr lang="fr-FR" smtClean="0"/>
              <a:t>18/11/2025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348302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7B85D54-37B1-41C5-A607-2E1CE24798FE}" type="datetimeFigureOut">
              <a:rPr lang="fr-FR" smtClean="0"/>
              <a:t>18/11/2025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8EAFA9-AEC1-41C0-AA16-22E36A65167F}" type="slidenum">
              <a:rPr lang="fr-FR" smtClean="0"/>
              <a:t>‹N°›</a:t>
            </a:fld>
            <a:endParaRPr lang="fr-FR"/>
          </a:p>
        </p:txBody>
      </p:sp>
    </p:spTree>
    <p:extLst>
      <p:ext uri="{BB962C8B-B14F-4D97-AF65-F5344CB8AC3E}">
        <p14:creationId xmlns:p14="http://schemas.microsoft.com/office/powerpoint/2010/main" val="405674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85D54-37B1-41C5-A607-2E1CE24798FE}" type="datetimeFigureOut">
              <a:rPr lang="fr-FR" smtClean="0"/>
              <a:t>18/11/2025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EAFA9-AEC1-41C0-AA16-22E36A65167F}" type="slidenum">
              <a:rPr lang="fr-FR" smtClean="0"/>
              <a:t>‹N°›</a:t>
            </a:fld>
            <a:endParaRPr lang="fr-FR"/>
          </a:p>
        </p:txBody>
      </p:sp>
    </p:spTree>
    <p:extLst>
      <p:ext uri="{BB962C8B-B14F-4D97-AF65-F5344CB8AC3E}">
        <p14:creationId xmlns:p14="http://schemas.microsoft.com/office/powerpoint/2010/main" val="2091287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h.leroy@rlg35.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7744" y="3726333"/>
            <a:ext cx="6912768" cy="310777"/>
          </a:xfrm>
        </p:spPr>
        <p:txBody>
          <a:bodyPr>
            <a:normAutofit fontScale="90000"/>
          </a:bodyPr>
          <a:lstStyle/>
          <a:p>
            <a:pPr algn="ctr"/>
            <a:r>
              <a:rPr lang="fr-FR" sz="6000" dirty="0">
                <a:latin typeface="+mn-lt"/>
              </a:rPr>
              <a:t>Interprétariat en médecine de ville</a:t>
            </a:r>
          </a:p>
        </p:txBody>
      </p:sp>
      <p:pic>
        <p:nvPicPr>
          <p:cNvPr id="4" name="Picture 2" descr="http://4.bp.blogspot.com/-vv1VoZL2mP4/UwqaDPn9mXI/AAAAAAAAIu4/qROfrmT9BsM/s1600/Points+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941168"/>
            <a:ext cx="1813698" cy="150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Ã©sultat de recherche d'images pour &quot;images interprete et difficultes langu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084" y="4514956"/>
            <a:ext cx="2185855" cy="218585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41EA46C-FE95-4A89-9202-94EAFE866AA1}"/>
              </a:ext>
            </a:extLst>
          </p:cNvPr>
          <p:cNvSpPr txBox="1"/>
          <p:nvPr/>
        </p:nvSpPr>
        <p:spPr>
          <a:xfrm>
            <a:off x="2915816" y="4869160"/>
            <a:ext cx="3528392" cy="1200329"/>
          </a:xfrm>
          <a:prstGeom prst="rect">
            <a:avLst/>
          </a:prstGeom>
          <a:noFill/>
        </p:spPr>
        <p:txBody>
          <a:bodyPr wrap="square" rtlCol="0">
            <a:spAutoFit/>
          </a:bodyPr>
          <a:lstStyle/>
          <a:p>
            <a:pPr algn="ctr"/>
            <a:r>
              <a:rPr lang="fr-FR" dirty="0"/>
              <a:t>Journées MIPOP 20 novembre 2025</a:t>
            </a:r>
          </a:p>
          <a:p>
            <a:pPr algn="ctr"/>
            <a:r>
              <a:rPr lang="fr-FR" dirty="0"/>
              <a:t>Dr Hélène Leroy </a:t>
            </a:r>
          </a:p>
          <a:p>
            <a:pPr algn="ctr"/>
            <a:r>
              <a:rPr lang="fr-FR" dirty="0">
                <a:hlinkClick r:id="rId4"/>
              </a:rPr>
              <a:t>h.leroy@rlg35.org</a:t>
            </a:r>
            <a:endParaRPr lang="fr-FR" dirty="0"/>
          </a:p>
          <a:p>
            <a:pPr algn="ctr"/>
            <a:endParaRPr lang="fr-FR" dirty="0"/>
          </a:p>
        </p:txBody>
      </p:sp>
      <p:pic>
        <p:nvPicPr>
          <p:cNvPr id="5" name="Image 4">
            <a:extLst>
              <a:ext uri="{FF2B5EF4-FFF2-40B4-BE49-F238E27FC236}">
                <a16:creationId xmlns:a16="http://schemas.microsoft.com/office/drawing/2014/main" id="{6D7DC4B3-53D8-40DF-856D-66DED69DAB69}"/>
              </a:ext>
            </a:extLst>
          </p:cNvPr>
          <p:cNvPicPr>
            <a:picLocks noChangeAspect="1"/>
          </p:cNvPicPr>
          <p:nvPr/>
        </p:nvPicPr>
        <p:blipFill rotWithShape="1">
          <a:blip r:embed="rId5"/>
          <a:srcRect l="35038" t="20601" r="24013" b="13600"/>
          <a:stretch/>
        </p:blipFill>
        <p:spPr>
          <a:xfrm>
            <a:off x="5751154" y="0"/>
            <a:ext cx="3392845" cy="3066610"/>
          </a:xfrm>
          <a:prstGeom prst="rect">
            <a:avLst/>
          </a:prstGeom>
        </p:spPr>
      </p:pic>
      <p:pic>
        <p:nvPicPr>
          <p:cNvPr id="7" name="Image 6">
            <a:extLst>
              <a:ext uri="{FF2B5EF4-FFF2-40B4-BE49-F238E27FC236}">
                <a16:creationId xmlns:a16="http://schemas.microsoft.com/office/drawing/2014/main" id="{81DE32C8-9A4C-4F35-84B0-9574001F2B08}"/>
              </a:ext>
            </a:extLst>
          </p:cNvPr>
          <p:cNvPicPr>
            <a:picLocks noChangeAspect="1"/>
          </p:cNvPicPr>
          <p:nvPr/>
        </p:nvPicPr>
        <p:blipFill>
          <a:blip r:embed="rId6"/>
          <a:stretch>
            <a:fillRect/>
          </a:stretch>
        </p:blipFill>
        <p:spPr>
          <a:xfrm>
            <a:off x="107504" y="260648"/>
            <a:ext cx="4783811" cy="1507478"/>
          </a:xfrm>
          <a:prstGeom prst="rect">
            <a:avLst/>
          </a:prstGeom>
        </p:spPr>
      </p:pic>
    </p:spTree>
    <p:extLst>
      <p:ext uri="{BB962C8B-B14F-4D97-AF65-F5344CB8AC3E}">
        <p14:creationId xmlns:p14="http://schemas.microsoft.com/office/powerpoint/2010/main" val="280617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1944C0-3B51-4960-B6A9-BB7867977B5B}"/>
              </a:ext>
            </a:extLst>
          </p:cNvPr>
          <p:cNvSpPr>
            <a:spLocks noGrp="1"/>
          </p:cNvSpPr>
          <p:nvPr>
            <p:ph type="title"/>
          </p:nvPr>
        </p:nvSpPr>
        <p:spPr>
          <a:xfrm>
            <a:off x="611560" y="92076"/>
            <a:ext cx="8229600" cy="1143000"/>
          </a:xfrm>
        </p:spPr>
        <p:txBody>
          <a:bodyPr>
            <a:normAutofit/>
          </a:bodyPr>
          <a:lstStyle/>
          <a:p>
            <a:r>
              <a:rPr lang="fr-FR" sz="4000" dirty="0">
                <a:solidFill>
                  <a:schemeClr val="accent1"/>
                </a:solidFill>
              </a:rPr>
              <a:t>Expérimentation CIME</a:t>
            </a:r>
            <a:br>
              <a:rPr lang="fr-FR" dirty="0"/>
            </a:br>
            <a:r>
              <a:rPr lang="fr-FR" sz="1800" i="1" dirty="0"/>
              <a:t>Consultations avec Interprète en </a:t>
            </a:r>
            <a:r>
              <a:rPr lang="fr-FR" sz="1800" i="1" dirty="0" err="1"/>
              <a:t>MEdecine</a:t>
            </a:r>
            <a:r>
              <a:rPr lang="fr-FR" sz="1800" i="1" dirty="0"/>
              <a:t> de ville </a:t>
            </a:r>
          </a:p>
        </p:txBody>
      </p:sp>
      <p:pic>
        <p:nvPicPr>
          <p:cNvPr id="4" name="Picture 2">
            <a:extLst>
              <a:ext uri="{FF2B5EF4-FFF2-40B4-BE49-F238E27FC236}">
                <a16:creationId xmlns:a16="http://schemas.microsoft.com/office/drawing/2014/main" id="{CB51E59C-1001-44DD-A101-C21D5566B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8" y="92076"/>
            <a:ext cx="1872208" cy="111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6">
            <a:extLst>
              <a:ext uri="{FF2B5EF4-FFF2-40B4-BE49-F238E27FC236}">
                <a16:creationId xmlns:a16="http://schemas.microsoft.com/office/drawing/2014/main" id="{16C71302-1C11-456E-A5EF-AFD763147C03}"/>
              </a:ext>
            </a:extLst>
          </p:cNvPr>
          <p:cNvSpPr>
            <a:spLocks noGrp="1"/>
          </p:cNvSpPr>
          <p:nvPr>
            <p:ph idx="1"/>
          </p:nvPr>
        </p:nvSpPr>
        <p:spPr>
          <a:xfrm>
            <a:off x="457200" y="1340768"/>
            <a:ext cx="8229600" cy="5517232"/>
          </a:xfrm>
        </p:spPr>
        <p:txBody>
          <a:bodyPr>
            <a:normAutofit fontScale="70000" lnSpcReduction="20000"/>
          </a:bodyPr>
          <a:lstStyle/>
          <a:p>
            <a:pPr marL="285750" indent="-285750" algn="just" fontAlgn="base"/>
            <a:r>
              <a:rPr lang="fr-FR" b="1" dirty="0"/>
              <a:t>Article 51 = </a:t>
            </a:r>
            <a:r>
              <a:rPr lang="fr-FR" dirty="0"/>
              <a:t>Dispositif permettant d’expérimenter de nouvelles organisations en santé reposant sur des modes de financement inédits (la loi de financement de la sécurité sociale de 2018)</a:t>
            </a:r>
          </a:p>
          <a:p>
            <a:pPr marL="285750" indent="-285750" algn="just" fontAlgn="base"/>
            <a:r>
              <a:rPr lang="fr-FR" dirty="0"/>
              <a:t>Le dispositif prévoyait : </a:t>
            </a:r>
          </a:p>
          <a:p>
            <a:pPr lvl="1" algn="just" fontAlgn="base">
              <a:buFontTx/>
              <a:buChar char="-"/>
            </a:pPr>
            <a:r>
              <a:rPr lang="fr-FR" dirty="0"/>
              <a:t>Deux consultations longues revalorisées en langue maternelle avec interprète professionnel en présentiel ou par téléphone</a:t>
            </a:r>
          </a:p>
          <a:p>
            <a:pPr lvl="1" algn="just" fontAlgn="base">
              <a:buFontTx/>
              <a:buChar char="-"/>
            </a:pPr>
            <a:r>
              <a:rPr lang="fr-FR" dirty="0"/>
              <a:t>Un appui de la structure pivot : le Réseau Louis Guilloux</a:t>
            </a:r>
          </a:p>
          <a:p>
            <a:pPr marL="1085850" lvl="1">
              <a:buFont typeface="Wingdings" panose="05000000000000000000" pitchFamily="2" charset="2"/>
              <a:buChar char="§"/>
            </a:pPr>
            <a:r>
              <a:rPr lang="fr-FR" sz="2400" dirty="0"/>
              <a:t>Organisation des consultations</a:t>
            </a:r>
          </a:p>
          <a:p>
            <a:pPr marL="1085850" lvl="1">
              <a:buFont typeface="Wingdings" panose="05000000000000000000" pitchFamily="2" charset="2"/>
              <a:buChar char="§"/>
            </a:pPr>
            <a:r>
              <a:rPr lang="fr-FR" sz="2400" dirty="0"/>
              <a:t>Protocoles, formations en </a:t>
            </a:r>
            <a:r>
              <a:rPr lang="fr-FR" sz="2400" dirty="0" err="1"/>
              <a:t>visio</a:t>
            </a:r>
            <a:r>
              <a:rPr lang="fr-FR" sz="2400" dirty="0"/>
              <a:t>, appui téléphonique/mail</a:t>
            </a:r>
          </a:p>
          <a:p>
            <a:pPr marL="285750" algn="just" fontAlgn="base"/>
            <a:r>
              <a:rPr lang="fr-FR" dirty="0"/>
              <a:t>Résultats</a:t>
            </a:r>
          </a:p>
          <a:p>
            <a:pPr marL="685800" lvl="1" algn="just" fontAlgn="base"/>
            <a:r>
              <a:rPr lang="fr-FR" dirty="0"/>
              <a:t>2020-24 : 1435 patients, 3425 </a:t>
            </a:r>
            <a:r>
              <a:rPr lang="fr-FR" dirty="0" err="1"/>
              <a:t>cs</a:t>
            </a:r>
            <a:r>
              <a:rPr lang="fr-FR" dirty="0"/>
              <a:t> chez 47 médecins</a:t>
            </a:r>
          </a:p>
          <a:p>
            <a:pPr marL="685800" lvl="1" algn="just" fontAlgn="base"/>
            <a:r>
              <a:rPr lang="fr-FR" dirty="0"/>
              <a:t>Retours positifs des professionnels : </a:t>
            </a:r>
          </a:p>
          <a:p>
            <a:pPr marL="1257300" lvl="3" indent="-342900" algn="just" fontAlgn="base">
              <a:buFont typeface="Wingdings" panose="05000000000000000000" pitchFamily="2" charset="2"/>
              <a:buChar char="§"/>
            </a:pPr>
            <a:r>
              <a:rPr lang="fr-FR" sz="2400" dirty="0"/>
              <a:t>Importance d’avoir un temps de consultation long et de l’interprétariat</a:t>
            </a:r>
          </a:p>
          <a:p>
            <a:pPr marL="1257300" lvl="3" indent="-342900" algn="just" fontAlgn="base">
              <a:buFont typeface="Wingdings" panose="05000000000000000000" pitchFamily="2" charset="2"/>
              <a:buChar char="§"/>
            </a:pPr>
            <a:r>
              <a:rPr lang="fr-FR" sz="2400" dirty="0"/>
              <a:t>Intérêt de proposer des formations et de l’appui médical</a:t>
            </a:r>
          </a:p>
          <a:p>
            <a:pPr marL="1257300" lvl="3" indent="-342900" algn="just" fontAlgn="base">
              <a:buFont typeface="Wingdings" panose="05000000000000000000" pitchFamily="2" charset="2"/>
              <a:buChar char="§"/>
            </a:pPr>
            <a:r>
              <a:rPr lang="fr-FR" sz="2400" dirty="0"/>
              <a:t>Décloisonnement social/médical</a:t>
            </a:r>
          </a:p>
          <a:p>
            <a:pPr marL="685800" lvl="1" algn="just" fontAlgn="base"/>
            <a:r>
              <a:rPr lang="fr-FR" dirty="0"/>
              <a:t>Retours positifs des patients : meilleur accès aux soins et à la prévention </a:t>
            </a:r>
          </a:p>
          <a:p>
            <a:pPr marL="685800">
              <a:buFont typeface="Wingdings" panose="05000000000000000000" pitchFamily="2" charset="2"/>
              <a:buChar char="§"/>
            </a:pPr>
            <a:endParaRPr lang="fr-FR" sz="2600" dirty="0"/>
          </a:p>
          <a:p>
            <a:pPr marL="457200" lvl="1" indent="0">
              <a:buNone/>
            </a:pPr>
            <a:endParaRPr lang="fr-FR" dirty="0"/>
          </a:p>
        </p:txBody>
      </p:sp>
    </p:spTree>
    <p:extLst>
      <p:ext uri="{BB962C8B-B14F-4D97-AF65-F5344CB8AC3E}">
        <p14:creationId xmlns:p14="http://schemas.microsoft.com/office/powerpoint/2010/main" val="139671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re 1"/>
          <p:cNvSpPr>
            <a:spLocks noGrp="1"/>
          </p:cNvSpPr>
          <p:nvPr>
            <p:ph type="title"/>
          </p:nvPr>
        </p:nvSpPr>
        <p:spPr>
          <a:xfrm>
            <a:off x="1259632" y="33338"/>
            <a:ext cx="8229600" cy="1143000"/>
          </a:xfrm>
        </p:spPr>
        <p:txBody>
          <a:bodyPr>
            <a:normAutofit/>
          </a:bodyPr>
          <a:lstStyle/>
          <a:p>
            <a:r>
              <a:rPr lang="fr-FR" altLang="fr-FR" sz="4000" dirty="0">
                <a:solidFill>
                  <a:schemeClr val="accent1"/>
                </a:solidFill>
              </a:rPr>
              <a:t>Une diversité de pratiques </a:t>
            </a:r>
          </a:p>
        </p:txBody>
      </p:sp>
      <p:pic>
        <p:nvPicPr>
          <p:cNvPr id="4" name="Image 5">
            <a:extLst>
              <a:ext uri="{FF2B5EF4-FFF2-40B4-BE49-F238E27FC236}">
                <a16:creationId xmlns:a16="http://schemas.microsoft.com/office/drawing/2014/main" id="{8CEB0CF3-833A-40B2-B3DA-1D6C767DB5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a:extLst>
              <a:ext uri="{FF2B5EF4-FFF2-40B4-BE49-F238E27FC236}">
                <a16:creationId xmlns:a16="http://schemas.microsoft.com/office/drawing/2014/main" id="{635A610F-B15A-4F89-A86C-6D3BD92D16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503" y="4221088"/>
            <a:ext cx="1767756" cy="24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6EFD47B-BE0B-4314-AC1E-48BE93C070A3}"/>
              </a:ext>
            </a:extLst>
          </p:cNvPr>
          <p:cNvSpPr/>
          <p:nvPr/>
        </p:nvSpPr>
        <p:spPr>
          <a:xfrm>
            <a:off x="79293" y="1201789"/>
            <a:ext cx="7266210" cy="5539978"/>
          </a:xfrm>
          <a:prstGeom prst="rect">
            <a:avLst/>
          </a:prstGeom>
        </p:spPr>
        <p:txBody>
          <a:bodyPr wrap="square">
            <a:spAutoFit/>
          </a:bodyPr>
          <a:lstStyle/>
          <a:p>
            <a:pPr marL="285750" lvl="1" indent="-285750">
              <a:buFont typeface="Arial" panose="020B0604020202020204" pitchFamily="34" charset="0"/>
              <a:buChar char="•"/>
              <a:defRPr/>
            </a:pPr>
            <a:r>
              <a:rPr lang="fr-FR" altLang="fr-FR" sz="2800" dirty="0">
                <a:latin typeface="+mj-lt"/>
                <a:ea typeface="Roboto Medium" panose="020B0604020202020204" charset="0"/>
              </a:rPr>
              <a:t>Bas-Rhin: Migration santé Alsace </a:t>
            </a:r>
            <a:r>
              <a:rPr lang="fr-FR" altLang="fr-FR" dirty="0">
                <a:latin typeface="+mj-lt"/>
                <a:ea typeface="Roboto Medium" panose="020B0604020202020204" charset="0"/>
              </a:rPr>
              <a:t>(&gt;15ans)</a:t>
            </a:r>
          </a:p>
          <a:p>
            <a:pPr marL="742950" lvl="2" indent="-285750">
              <a:buFont typeface="Arial" panose="020B0604020202020204" pitchFamily="34" charset="0"/>
              <a:buChar char="•"/>
              <a:defRPr/>
            </a:pPr>
            <a:r>
              <a:rPr lang="fr-FR" altLang="fr-FR" sz="2000" dirty="0">
                <a:latin typeface="+mj-lt"/>
                <a:ea typeface="Roboto Medium" panose="020B0604020202020204" charset="0"/>
              </a:rPr>
              <a:t>Présentiel à Strasbourg (ARS 67 et CPAM)</a:t>
            </a:r>
          </a:p>
          <a:p>
            <a:pPr marL="742950" lvl="2" indent="-285750">
              <a:buFont typeface="Arial" panose="020B0604020202020204" pitchFamily="34" charset="0"/>
              <a:buChar char="•"/>
              <a:defRPr/>
            </a:pPr>
            <a:r>
              <a:rPr lang="fr-FR" altLang="fr-FR" sz="2000" dirty="0">
                <a:latin typeface="+mj-lt"/>
                <a:ea typeface="Roboto Medium" panose="020B0604020202020204" charset="0"/>
              </a:rPr>
              <a:t>Tél pour la région (ARS, porté par DAC)</a:t>
            </a:r>
          </a:p>
          <a:p>
            <a:pPr marL="285750" lvl="1" indent="-285750">
              <a:buFont typeface="Arial" panose="020B0604020202020204" pitchFamily="34" charset="0"/>
              <a:buChar char="•"/>
              <a:defRPr/>
            </a:pPr>
            <a:r>
              <a:rPr lang="fr-FR" altLang="fr-FR" sz="2800" dirty="0">
                <a:latin typeface="+mj-lt"/>
                <a:ea typeface="Roboto Medium" panose="020B0604020202020204" charset="0"/>
              </a:rPr>
              <a:t>Pays de la Loire </a:t>
            </a:r>
            <a:r>
              <a:rPr lang="fr-FR" altLang="fr-FR" dirty="0">
                <a:latin typeface="+mj-lt"/>
              </a:rPr>
              <a:t>(2017): </a:t>
            </a:r>
            <a:r>
              <a:rPr lang="fr-FR" altLang="fr-FR" sz="2000" dirty="0">
                <a:latin typeface="+mj-lt"/>
                <a:ea typeface="Roboto Medium" panose="020B0604020202020204" charset="0"/>
              </a:rPr>
              <a:t>enveloppe ARS gérée/URML </a:t>
            </a:r>
          </a:p>
          <a:p>
            <a:pPr marL="742950" lvl="2" indent="-285750">
              <a:buFont typeface="Arial" panose="020B0604020202020204" pitchFamily="34" charset="0"/>
              <a:buChar char="•"/>
              <a:defRPr/>
            </a:pPr>
            <a:r>
              <a:rPr lang="fr-FR" sz="2000" dirty="0">
                <a:latin typeface="+mj-lt"/>
                <a:cs typeface="Calibri" panose="020F0502020204030204" pitchFamily="34" charset="0"/>
              </a:rPr>
              <a:t>Médecins, pharmaciens, IDE, dentistes, orthophonistes, sages femmes </a:t>
            </a:r>
          </a:p>
          <a:p>
            <a:pPr marL="742950" lvl="2" indent="-285750">
              <a:buFont typeface="Arial" panose="020B0604020202020204" pitchFamily="34" charset="0"/>
              <a:buChar char="•"/>
              <a:defRPr/>
            </a:pPr>
            <a:r>
              <a:rPr lang="fr-FR" sz="2000" dirty="0">
                <a:latin typeface="+mj-lt"/>
                <a:cs typeface="Calibri" panose="020F0502020204030204" pitchFamily="34" charset="0"/>
              </a:rPr>
              <a:t>↗20% chaque année (com++), + 100 000 euros</a:t>
            </a:r>
          </a:p>
          <a:p>
            <a:pPr marL="742950" lvl="2" indent="-285750">
              <a:buFont typeface="Arial" panose="020B0604020202020204" pitchFamily="34" charset="0"/>
              <a:buChar char="•"/>
              <a:defRPr/>
            </a:pPr>
            <a:r>
              <a:rPr lang="fr-FR" sz="2000" dirty="0">
                <a:latin typeface="+mj-lt"/>
                <a:cs typeface="Calibri" panose="020F0502020204030204" pitchFamily="34" charset="0"/>
              </a:rPr>
              <a:t>1015 adhérents début 2025, 182 utilisateurs (MS quartiers+)</a:t>
            </a:r>
          </a:p>
          <a:p>
            <a:pPr marL="285750" lvl="1" indent="-285750">
              <a:buFont typeface="Arial" panose="020B0604020202020204" pitchFamily="34" charset="0"/>
              <a:buChar char="•"/>
              <a:defRPr/>
            </a:pPr>
            <a:r>
              <a:rPr lang="fr-FR" sz="2800" dirty="0">
                <a:latin typeface="+mj-lt"/>
              </a:rPr>
              <a:t>Centre Val de Loire (2023)</a:t>
            </a:r>
          </a:p>
          <a:p>
            <a:pPr marL="742950" lvl="2" indent="-285750">
              <a:buFont typeface="Arial" panose="020B0604020202020204" pitchFamily="34" charset="0"/>
              <a:buChar char="•"/>
              <a:defRPr/>
            </a:pPr>
            <a:r>
              <a:rPr lang="fr-FR" sz="2000" dirty="0">
                <a:latin typeface="+mj-lt"/>
                <a:cs typeface="Calibri" panose="020F0502020204030204" pitchFamily="34" charset="0"/>
              </a:rPr>
              <a:t>PS libéraux, psycho, DAC, SAS, CDS, MSP, médico social</a:t>
            </a:r>
            <a:endParaRPr lang="fr-FR" sz="2800" dirty="0">
              <a:latin typeface="+mj-lt"/>
            </a:endParaRPr>
          </a:p>
          <a:p>
            <a:pPr marL="285750" lvl="1" indent="-285750">
              <a:buFont typeface="Arial" panose="020B0604020202020204" pitchFamily="34" charset="0"/>
              <a:buChar char="•"/>
              <a:defRPr/>
            </a:pPr>
            <a:r>
              <a:rPr lang="fr-FR" sz="2800" dirty="0">
                <a:latin typeface="+mj-lt"/>
              </a:rPr>
              <a:t>Bretagne</a:t>
            </a:r>
          </a:p>
          <a:p>
            <a:pPr marL="742950" lvl="2" indent="-285750">
              <a:buFont typeface="Arial" panose="020B0604020202020204" pitchFamily="34" charset="0"/>
              <a:buChar char="•"/>
              <a:defRPr/>
            </a:pPr>
            <a:r>
              <a:rPr lang="fr-FR" sz="2000" dirty="0">
                <a:latin typeface="+mj-lt"/>
              </a:rPr>
              <a:t>Procédure DIS </a:t>
            </a:r>
          </a:p>
          <a:p>
            <a:pPr marL="742950" lvl="2" indent="-285750">
              <a:buFont typeface="Arial" panose="020B0604020202020204" pitchFamily="34" charset="0"/>
              <a:buChar char="•"/>
              <a:defRPr/>
            </a:pPr>
            <a:r>
              <a:rPr lang="fr-FR" altLang="fr-FR" sz="2000" dirty="0">
                <a:latin typeface="+mj-lt"/>
                <a:ea typeface="Roboto Medium" panose="020B0604020202020204" charset="0"/>
              </a:rPr>
              <a:t>Rennes :  3 CPTS</a:t>
            </a:r>
          </a:p>
          <a:p>
            <a:pPr marL="285750" lvl="1" indent="-285750">
              <a:buFont typeface="Arial" panose="020B0604020202020204" pitchFamily="34" charset="0"/>
              <a:buChar char="•"/>
              <a:defRPr/>
            </a:pPr>
            <a:r>
              <a:rPr lang="fr-FR" altLang="fr-FR" sz="2800" dirty="0">
                <a:latin typeface="+mj-lt"/>
                <a:ea typeface="Roboto Medium" panose="020B0604020202020204" charset="0"/>
              </a:rPr>
              <a:t>SECPA (Structure d’Exercice Coordonnée): </a:t>
            </a:r>
            <a:r>
              <a:rPr lang="fr-FR" altLang="fr-FR" dirty="0">
                <a:latin typeface="+mj-lt"/>
                <a:ea typeface="Roboto Medium" panose="020B0604020202020204" charset="0"/>
              </a:rPr>
              <a:t>art 51 pour Maisons de santé et Centres de santé participatifs</a:t>
            </a:r>
          </a:p>
          <a:p>
            <a:pPr marL="285750" lvl="1" indent="-285750">
              <a:buFont typeface="Arial" panose="020B0604020202020204" pitchFamily="34" charset="0"/>
              <a:buChar char="•"/>
              <a:defRPr/>
            </a:pPr>
            <a:endParaRPr lang="fr-FR" altLang="fr-FR" sz="1600" u="sng" dirty="0">
              <a:latin typeface="Roboto Medium" panose="020B0604020202020204" charset="0"/>
              <a:ea typeface="Roboto Medium" panose="020B0604020202020204" charset="0"/>
            </a:endParaRPr>
          </a:p>
        </p:txBody>
      </p:sp>
      <p:pic>
        <p:nvPicPr>
          <p:cNvPr id="10" name="Image 9">
            <a:extLst>
              <a:ext uri="{FF2B5EF4-FFF2-40B4-BE49-F238E27FC236}">
                <a16:creationId xmlns:a16="http://schemas.microsoft.com/office/drawing/2014/main" id="{7B463CD6-7F50-4071-B3B7-C5BB55B1518D}"/>
              </a:ext>
            </a:extLst>
          </p:cNvPr>
          <p:cNvPicPr>
            <a:picLocks noChangeAspect="1"/>
          </p:cNvPicPr>
          <p:nvPr/>
        </p:nvPicPr>
        <p:blipFill>
          <a:blip r:embed="rId4"/>
          <a:stretch>
            <a:fillRect/>
          </a:stretch>
        </p:blipFill>
        <p:spPr>
          <a:xfrm>
            <a:off x="7378182" y="1702885"/>
            <a:ext cx="1735077" cy="2300269"/>
          </a:xfrm>
          <a:prstGeom prst="rect">
            <a:avLst/>
          </a:prstGeom>
        </p:spPr>
      </p:pic>
      <p:sp>
        <p:nvSpPr>
          <p:cNvPr id="12" name="Rectangle 11">
            <a:extLst>
              <a:ext uri="{FF2B5EF4-FFF2-40B4-BE49-F238E27FC236}">
                <a16:creationId xmlns:a16="http://schemas.microsoft.com/office/drawing/2014/main" id="{5C2F3398-CB3D-4D67-A654-FA6CFC10EED9}"/>
              </a:ext>
            </a:extLst>
          </p:cNvPr>
          <p:cNvSpPr/>
          <p:nvPr/>
        </p:nvSpPr>
        <p:spPr>
          <a:xfrm>
            <a:off x="7302321" y="3974867"/>
            <a:ext cx="1238252" cy="246221"/>
          </a:xfrm>
          <a:prstGeom prst="rect">
            <a:avLst/>
          </a:prstGeom>
        </p:spPr>
        <p:txBody>
          <a:bodyPr wrap="square">
            <a:spAutoFit/>
          </a:bodyPr>
          <a:lstStyle/>
          <a:p>
            <a:pPr>
              <a:defRPr/>
            </a:pPr>
            <a:r>
              <a:rPr lang="fr-FR" altLang="fr-FR" sz="1000" i="1" dirty="0">
                <a:latin typeface="Roboto Medium" panose="020B0604020202020204" charset="0"/>
                <a:ea typeface="Roboto Medium" panose="020B0604020202020204" charset="0"/>
              </a:rPr>
              <a:t>Pour la Bretagne </a:t>
            </a:r>
          </a:p>
        </p:txBody>
      </p:sp>
      <p:sp>
        <p:nvSpPr>
          <p:cNvPr id="13" name="Rectangle 12">
            <a:extLst>
              <a:ext uri="{FF2B5EF4-FFF2-40B4-BE49-F238E27FC236}">
                <a16:creationId xmlns:a16="http://schemas.microsoft.com/office/drawing/2014/main" id="{6D53C688-FD90-428C-BDCE-261F6193B612}"/>
              </a:ext>
            </a:extLst>
          </p:cNvPr>
          <p:cNvSpPr/>
          <p:nvPr/>
        </p:nvSpPr>
        <p:spPr>
          <a:xfrm>
            <a:off x="7254052" y="1438046"/>
            <a:ext cx="1759605" cy="246221"/>
          </a:xfrm>
          <a:prstGeom prst="rect">
            <a:avLst/>
          </a:prstGeom>
        </p:spPr>
        <p:txBody>
          <a:bodyPr wrap="square">
            <a:spAutoFit/>
          </a:bodyPr>
          <a:lstStyle/>
          <a:p>
            <a:pPr>
              <a:defRPr/>
            </a:pPr>
            <a:r>
              <a:rPr lang="fr-FR" altLang="fr-FR" sz="1000" i="1" dirty="0">
                <a:latin typeface="Roboto Medium" panose="020B0604020202020204" charset="0"/>
                <a:ea typeface="Roboto Medium" panose="020B0604020202020204" charset="0"/>
              </a:rPr>
              <a:t>Pour le Grand-Est (hors 67)</a:t>
            </a:r>
          </a:p>
        </p:txBody>
      </p:sp>
    </p:spTree>
    <p:extLst>
      <p:ext uri="{BB962C8B-B14F-4D97-AF65-F5344CB8AC3E}">
        <p14:creationId xmlns:p14="http://schemas.microsoft.com/office/powerpoint/2010/main" val="406962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62FE5-7E53-4D5B-BCF0-D26F1B204BA4}"/>
              </a:ext>
            </a:extLst>
          </p:cNvPr>
          <p:cNvSpPr>
            <a:spLocks noGrp="1"/>
          </p:cNvSpPr>
          <p:nvPr>
            <p:ph type="title"/>
          </p:nvPr>
        </p:nvSpPr>
        <p:spPr>
          <a:xfrm>
            <a:off x="1619672" y="262509"/>
            <a:ext cx="6707088" cy="1143000"/>
          </a:xfrm>
        </p:spPr>
        <p:txBody>
          <a:bodyPr>
            <a:normAutofit fontScale="90000"/>
          </a:bodyPr>
          <a:lstStyle/>
          <a:p>
            <a:r>
              <a:rPr lang="fr-FR" sz="4000" dirty="0">
                <a:solidFill>
                  <a:schemeClr val="accent1"/>
                </a:solidFill>
              </a:rPr>
              <a:t>Conclusion </a:t>
            </a:r>
            <a:br>
              <a:rPr lang="fr-FR" sz="4000" dirty="0">
                <a:solidFill>
                  <a:schemeClr val="accent1"/>
                </a:solidFill>
              </a:rPr>
            </a:br>
            <a:r>
              <a:rPr lang="fr-FR" sz="4000" dirty="0">
                <a:solidFill>
                  <a:schemeClr val="accent1"/>
                </a:solidFill>
              </a:rPr>
              <a:t>et perspectives bretonnes</a:t>
            </a:r>
          </a:p>
        </p:txBody>
      </p:sp>
      <p:sp>
        <p:nvSpPr>
          <p:cNvPr id="3" name="Espace réservé du contenu 2">
            <a:extLst>
              <a:ext uri="{FF2B5EF4-FFF2-40B4-BE49-F238E27FC236}">
                <a16:creationId xmlns:a16="http://schemas.microsoft.com/office/drawing/2014/main" id="{3F38CCF9-E3D9-49C1-BAC5-2D9040681EC0}"/>
              </a:ext>
            </a:extLst>
          </p:cNvPr>
          <p:cNvSpPr>
            <a:spLocks noGrp="1"/>
          </p:cNvSpPr>
          <p:nvPr>
            <p:ph idx="1"/>
          </p:nvPr>
        </p:nvSpPr>
        <p:spPr>
          <a:xfrm>
            <a:off x="457200" y="1600200"/>
            <a:ext cx="8435280" cy="4525963"/>
          </a:xfrm>
        </p:spPr>
        <p:txBody>
          <a:bodyPr>
            <a:normAutofit lnSpcReduction="10000"/>
          </a:bodyPr>
          <a:lstStyle/>
          <a:p>
            <a:r>
              <a:rPr lang="fr-FR" dirty="0"/>
              <a:t>Nombreuses études, recommandations</a:t>
            </a:r>
          </a:p>
          <a:p>
            <a:r>
              <a:rPr lang="fr-FR" dirty="0"/>
              <a:t>Expériences et financements protéiformes</a:t>
            </a:r>
          </a:p>
          <a:p>
            <a:r>
              <a:rPr lang="fr-FR" dirty="0"/>
              <a:t>Sollicitez votre ARS si inexistence!</a:t>
            </a:r>
          </a:p>
          <a:p>
            <a:pPr lvl="1"/>
            <a:r>
              <a:rPr lang="fr-FR" dirty="0"/>
              <a:t>Ex : Bretagne en 2026, financement ARS</a:t>
            </a:r>
          </a:p>
          <a:p>
            <a:pPr lvl="2"/>
            <a:r>
              <a:rPr lang="fr-FR" dirty="0"/>
              <a:t>Professionnels libéraux avec URPS + DAC</a:t>
            </a:r>
          </a:p>
          <a:p>
            <a:pPr lvl="2"/>
            <a:r>
              <a:rPr lang="fr-FR" dirty="0"/>
              <a:t>Coordonné par URPS, recours ISM Paris</a:t>
            </a:r>
          </a:p>
          <a:p>
            <a:pPr lvl="2"/>
            <a:r>
              <a:rPr lang="fr-FR" dirty="0"/>
              <a:t>Enjeux : </a:t>
            </a:r>
          </a:p>
          <a:p>
            <a:pPr lvl="3"/>
            <a:r>
              <a:rPr lang="fr-FR" dirty="0"/>
              <a:t>Communication, adhésion des professionnels</a:t>
            </a:r>
          </a:p>
          <a:p>
            <a:pPr lvl="3"/>
            <a:r>
              <a:rPr lang="fr-FR" dirty="0"/>
              <a:t>Promouvoir le présentiel dans situations complexes, annonces</a:t>
            </a:r>
          </a:p>
          <a:p>
            <a:pPr lvl="3"/>
            <a:r>
              <a:rPr lang="fr-FR" dirty="0"/>
              <a:t>Élargir aux psychologues</a:t>
            </a:r>
          </a:p>
        </p:txBody>
      </p:sp>
      <p:pic>
        <p:nvPicPr>
          <p:cNvPr id="4" name="Picture 2">
            <a:extLst>
              <a:ext uri="{FF2B5EF4-FFF2-40B4-BE49-F238E27FC236}">
                <a16:creationId xmlns:a16="http://schemas.microsoft.com/office/drawing/2014/main" id="{F502A57A-B126-4DB7-89D1-744AD7437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8" y="92076"/>
            <a:ext cx="1872208" cy="111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98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E01C843-7D7B-413D-8434-8CE5CF1007CC}"/>
              </a:ext>
            </a:extLst>
          </p:cNvPr>
          <p:cNvSpPr>
            <a:spLocks noGrp="1"/>
          </p:cNvSpPr>
          <p:nvPr>
            <p:ph idx="1"/>
          </p:nvPr>
        </p:nvSpPr>
        <p:spPr>
          <a:xfrm>
            <a:off x="179512" y="1507858"/>
            <a:ext cx="8964488" cy="6120680"/>
          </a:xfrm>
        </p:spPr>
        <p:txBody>
          <a:bodyPr>
            <a:normAutofit fontScale="47500" lnSpcReduction="20000"/>
          </a:bodyPr>
          <a:lstStyle/>
          <a:p>
            <a:r>
              <a:rPr lang="fr-FR" sz="5100" dirty="0"/>
              <a:t>« Il a été démontré que les barrières linguistiques ont des effets négatifs sur l’accès aux soins de santé, sur la qualité des soins, sur le droit des patients, sur le degré de satisfaction des patients et des intervenants et, surtout, sur les résultats des traitements donnés aux patients » </a:t>
            </a:r>
          </a:p>
          <a:p>
            <a:pPr marL="457200" lvl="1" indent="0">
              <a:buNone/>
            </a:pPr>
            <a:r>
              <a:rPr lang="fr-FR" dirty="0"/>
              <a:t>		Bowen S. Barrières linguistiques dans l’accès aux soins de santé. Santé Canada; 2001 </a:t>
            </a:r>
            <a:r>
              <a:rPr lang="fr-FR" dirty="0" err="1"/>
              <a:t>nov</a:t>
            </a:r>
            <a:endParaRPr lang="fr-FR" dirty="0"/>
          </a:p>
          <a:p>
            <a:endParaRPr lang="fr-FR" sz="5900" dirty="0"/>
          </a:p>
          <a:p>
            <a:r>
              <a:rPr lang="fr-FR" sz="5900" dirty="0"/>
              <a:t>Les patients avec des connaissances limitées de la langue du pays d'accueil :</a:t>
            </a:r>
          </a:p>
          <a:p>
            <a:pPr lvl="1"/>
            <a:r>
              <a:rPr lang="fr-FR" sz="3800" dirty="0"/>
              <a:t>montrent un niveau inférieur de compréhension du diagnostic, du pronostic, de la thérapie et des soins reçus par rapport à la population autochtone</a:t>
            </a:r>
          </a:p>
          <a:p>
            <a:pPr marL="857250" lvl="2" indent="0">
              <a:buNone/>
            </a:pPr>
            <a:r>
              <a:rPr lang="fr-FR" dirty="0"/>
              <a:t>		Flores G. </a:t>
            </a:r>
            <a:r>
              <a:rPr lang="fr-FR" dirty="0" err="1"/>
              <a:t>Medical</a:t>
            </a:r>
            <a:r>
              <a:rPr lang="fr-FR" dirty="0"/>
              <a:t> Care </a:t>
            </a:r>
            <a:r>
              <a:rPr lang="fr-FR" dirty="0" err="1"/>
              <a:t>Research</a:t>
            </a:r>
            <a:r>
              <a:rPr lang="fr-FR" dirty="0"/>
              <a:t> and </a:t>
            </a:r>
            <a:r>
              <a:rPr lang="fr-FR" dirty="0" err="1"/>
              <a:t>Review</a:t>
            </a:r>
            <a:r>
              <a:rPr lang="fr-FR" dirty="0"/>
              <a:t>. juin 2005;62(3):255‑99</a:t>
            </a:r>
          </a:p>
          <a:p>
            <a:pPr marL="857250" lvl="2" indent="0">
              <a:buNone/>
            </a:pPr>
            <a:endParaRPr lang="fr-FR" sz="2100" dirty="0"/>
          </a:p>
          <a:p>
            <a:pPr lvl="1"/>
            <a:r>
              <a:rPr lang="fr-FR" sz="3800" dirty="0"/>
              <a:t>suivent moins les recommandations thérapeutiques et consultent moins souvent pour leur suivi</a:t>
            </a:r>
          </a:p>
          <a:p>
            <a:pPr marL="857250" lvl="2" indent="0">
              <a:buNone/>
            </a:pPr>
            <a:r>
              <a:rPr lang="fr-FR" dirty="0"/>
              <a:t>		 </a:t>
            </a:r>
            <a:r>
              <a:rPr lang="fr-FR" dirty="0" err="1"/>
              <a:t>Sarver</a:t>
            </a:r>
            <a:r>
              <a:rPr lang="fr-FR" dirty="0"/>
              <a:t> J, Baker DW. J </a:t>
            </a:r>
            <a:r>
              <a:rPr lang="fr-FR" dirty="0" err="1"/>
              <a:t>Gen</a:t>
            </a:r>
            <a:r>
              <a:rPr lang="fr-FR" dirty="0"/>
              <a:t> </a:t>
            </a:r>
            <a:r>
              <a:rPr lang="fr-FR" dirty="0" err="1"/>
              <a:t>Intern</a:t>
            </a:r>
            <a:r>
              <a:rPr lang="fr-FR" dirty="0"/>
              <a:t> Med. </a:t>
            </a:r>
            <a:r>
              <a:rPr lang="fr-FR" dirty="0" err="1"/>
              <a:t>avr</a:t>
            </a:r>
            <a:r>
              <a:rPr lang="fr-FR" dirty="0"/>
              <a:t> 2000;15(4):256‑64</a:t>
            </a:r>
          </a:p>
          <a:p>
            <a:pPr marL="857250" lvl="2" indent="0">
              <a:buNone/>
            </a:pPr>
            <a:endParaRPr lang="fr-FR" sz="2100" dirty="0"/>
          </a:p>
          <a:p>
            <a:pPr lvl="1"/>
            <a:r>
              <a:rPr lang="fr-FR" sz="3800" dirty="0"/>
              <a:t>bénéficient de moins de consultations de suivi après la sortie de l'hôpital </a:t>
            </a:r>
          </a:p>
          <a:p>
            <a:pPr marL="457200" lvl="1" indent="0">
              <a:buNone/>
            </a:pPr>
            <a:r>
              <a:rPr lang="fr-FR" dirty="0"/>
              <a:t>		</a:t>
            </a:r>
            <a:r>
              <a:rPr lang="fr-FR" dirty="0" err="1"/>
              <a:t>Hampers</a:t>
            </a:r>
            <a:r>
              <a:rPr lang="fr-FR" dirty="0"/>
              <a:t> LC, </a:t>
            </a:r>
            <a:r>
              <a:rPr lang="fr-FR" dirty="0" err="1"/>
              <a:t>McNulty</a:t>
            </a:r>
            <a:r>
              <a:rPr lang="fr-FR" dirty="0"/>
              <a:t> JE. Arch </a:t>
            </a:r>
            <a:r>
              <a:rPr lang="fr-FR" dirty="0" err="1"/>
              <a:t>Pediatr</a:t>
            </a:r>
            <a:r>
              <a:rPr lang="fr-FR" dirty="0"/>
              <a:t> </a:t>
            </a:r>
            <a:r>
              <a:rPr lang="fr-FR" dirty="0" err="1"/>
              <a:t>Adolesc</a:t>
            </a:r>
            <a:r>
              <a:rPr lang="fr-FR" dirty="0"/>
              <a:t> Med. 1 </a:t>
            </a:r>
            <a:r>
              <a:rPr lang="fr-FR" dirty="0" err="1"/>
              <a:t>nov</a:t>
            </a:r>
            <a:r>
              <a:rPr lang="fr-FR" dirty="0"/>
              <a:t> 2002;156(11):1108‑13</a:t>
            </a:r>
          </a:p>
          <a:p>
            <a:pPr marL="0" indent="0">
              <a:buNone/>
            </a:pPr>
            <a:br>
              <a:rPr lang="fr-FR" sz="4300" dirty="0"/>
            </a:br>
            <a:endParaRPr lang="fr-FR" dirty="0"/>
          </a:p>
        </p:txBody>
      </p:sp>
      <p:pic>
        <p:nvPicPr>
          <p:cNvPr id="4" name="Image 3">
            <a:extLst>
              <a:ext uri="{FF2B5EF4-FFF2-40B4-BE49-F238E27FC236}">
                <a16:creationId xmlns:a16="http://schemas.microsoft.com/office/drawing/2014/main" id="{CC84DBB6-D463-4B55-8CE7-48DE887A88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3">
            <a:extLst>
              <a:ext uri="{FF2B5EF4-FFF2-40B4-BE49-F238E27FC236}">
                <a16:creationId xmlns:a16="http://schemas.microsoft.com/office/drawing/2014/main" id="{FC225C82-523D-4F78-A92D-C23EB7263A85}"/>
              </a:ext>
            </a:extLst>
          </p:cNvPr>
          <p:cNvSpPr>
            <a:spLocks noGrp="1"/>
          </p:cNvSpPr>
          <p:nvPr>
            <p:ph type="title"/>
          </p:nvPr>
        </p:nvSpPr>
        <p:spPr>
          <a:xfrm>
            <a:off x="1933574" y="184419"/>
            <a:ext cx="7148513" cy="1323439"/>
          </a:xfrm>
          <a:prstGeom prst="rect">
            <a:avLst/>
          </a:prstGeom>
        </p:spPr>
        <p:txBody>
          <a:bodyPr wrap="square">
            <a:spAutoFit/>
          </a:bodyPr>
          <a:lstStyle/>
          <a:p>
            <a:pPr>
              <a:defRPr/>
            </a:pPr>
            <a:r>
              <a:rPr lang="fr-FR" altLang="fr-FR" sz="4000" dirty="0">
                <a:solidFill>
                  <a:schemeClr val="accent1"/>
                </a:solidFill>
              </a:rPr>
              <a:t>Pourquoi utiliser l’interprétariat en santé?</a:t>
            </a:r>
          </a:p>
        </p:txBody>
      </p:sp>
    </p:spTree>
    <p:extLst>
      <p:ext uri="{BB962C8B-B14F-4D97-AF65-F5344CB8AC3E}">
        <p14:creationId xmlns:p14="http://schemas.microsoft.com/office/powerpoint/2010/main" val="292255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A78B8D-EB3D-466D-AFA8-AD1826FF32F5}"/>
              </a:ext>
            </a:extLst>
          </p:cNvPr>
          <p:cNvSpPr>
            <a:spLocks noGrp="1"/>
          </p:cNvSpPr>
          <p:nvPr>
            <p:ph idx="1"/>
          </p:nvPr>
        </p:nvSpPr>
        <p:spPr>
          <a:xfrm>
            <a:off x="204664" y="1362473"/>
            <a:ext cx="5338936" cy="5069160"/>
          </a:xfrm>
        </p:spPr>
        <p:txBody>
          <a:bodyPr>
            <a:normAutofit lnSpcReduction="10000"/>
          </a:bodyPr>
          <a:lstStyle/>
          <a:p>
            <a:pPr marL="285750" lvl="1" algn="just">
              <a:buFont typeface="Arial" panose="020B0604020202020204" pitchFamily="34" charset="0"/>
              <a:buChar char="•"/>
              <a:defRPr/>
            </a:pPr>
            <a:r>
              <a:rPr lang="fr-FR" altLang="fr-FR" sz="2000" dirty="0">
                <a:latin typeface="+mj-lt"/>
                <a:ea typeface="Roboto Medium" panose="020B0604020202020204" charset="0"/>
              </a:rPr>
              <a:t>Un facteur de vulnérabilité « facile » à lever!</a:t>
            </a:r>
          </a:p>
          <a:p>
            <a:pPr marL="285750" lvl="1" algn="just">
              <a:buFont typeface="Arial" panose="020B0604020202020204" pitchFamily="34" charset="0"/>
              <a:buChar char="•"/>
              <a:defRPr/>
            </a:pPr>
            <a:r>
              <a:rPr lang="fr-FR" altLang="fr-FR" sz="2000" dirty="0">
                <a:latin typeface="+mj-lt"/>
                <a:ea typeface="Roboto Medium" panose="020B0604020202020204" charset="0"/>
              </a:rPr>
              <a:t>Qualité de la prise en charge médicale : ne pas se cacher derrière notion de barrière de la langue = existence de ressources pour égalité accès aux soins</a:t>
            </a:r>
          </a:p>
          <a:p>
            <a:pPr marL="285750" lvl="1" algn="just">
              <a:buFont typeface="Arial" panose="020B0604020202020204" pitchFamily="34" charset="0"/>
              <a:buChar char="•"/>
              <a:defRPr/>
            </a:pPr>
            <a:r>
              <a:rPr lang="fr-FR" altLang="fr-FR" sz="2000" dirty="0">
                <a:ea typeface="Roboto Medium" panose="020B0604020202020204" charset="0"/>
              </a:rPr>
              <a:t>Amélioration du </a:t>
            </a:r>
            <a:r>
              <a:rPr lang="fr-FR" altLang="fr-FR" sz="2000" b="1" dirty="0">
                <a:ea typeface="Roboto Medium" panose="020B0604020202020204" charset="0"/>
              </a:rPr>
              <a:t>lien soignant – patient </a:t>
            </a:r>
            <a:r>
              <a:rPr lang="fr-FR" altLang="fr-FR" sz="2000" dirty="0">
                <a:ea typeface="Roboto Medium" panose="020B0604020202020204" charset="0"/>
              </a:rPr>
              <a:t>(compréhension indispensable à la confiance)</a:t>
            </a:r>
          </a:p>
          <a:p>
            <a:pPr marL="285750" lvl="1" algn="just">
              <a:buFont typeface="Arial" panose="020B0604020202020204" pitchFamily="34" charset="0"/>
              <a:buChar char="•"/>
              <a:defRPr/>
            </a:pPr>
            <a:r>
              <a:rPr lang="fr-FR" altLang="fr-FR" sz="2000" dirty="0">
                <a:latin typeface="+mj-lt"/>
                <a:ea typeface="Roboto Medium" panose="020B0604020202020204" charset="0"/>
              </a:rPr>
              <a:t>Aide à l’appréhension du contexte individuel global / enjeux culturels</a:t>
            </a:r>
          </a:p>
          <a:p>
            <a:pPr marL="285750" lvl="1" algn="just">
              <a:buFont typeface="Arial" panose="020B0604020202020204" pitchFamily="34" charset="0"/>
              <a:buChar char="•"/>
              <a:defRPr/>
            </a:pPr>
            <a:r>
              <a:rPr lang="fr-FR" altLang="fr-FR" sz="2000" dirty="0">
                <a:latin typeface="+mj-lt"/>
                <a:ea typeface="Roboto Medium" panose="020B0604020202020204" charset="0"/>
              </a:rPr>
              <a:t>Juridique: respect du </a:t>
            </a:r>
            <a:r>
              <a:rPr lang="fr-FR" altLang="fr-FR" sz="2000" b="1" dirty="0">
                <a:latin typeface="+mj-lt"/>
                <a:ea typeface="Roboto Medium" panose="020B0604020202020204" charset="0"/>
              </a:rPr>
              <a:t>secret professionnel</a:t>
            </a:r>
          </a:p>
          <a:p>
            <a:pPr marL="285750" lvl="1" algn="just">
              <a:buFont typeface="Arial" panose="020B0604020202020204" pitchFamily="34" charset="0"/>
              <a:buChar char="•"/>
              <a:defRPr/>
            </a:pPr>
            <a:r>
              <a:rPr lang="fr-FR" altLang="fr-FR" sz="2000" dirty="0">
                <a:latin typeface="+mj-lt"/>
                <a:ea typeface="Roboto Medium" panose="020B0604020202020204" charset="0"/>
              </a:rPr>
              <a:t>Légal &amp; Ethique: recueil du </a:t>
            </a:r>
            <a:r>
              <a:rPr lang="fr-FR" altLang="fr-FR" sz="2000" b="1" dirty="0">
                <a:latin typeface="+mj-lt"/>
                <a:ea typeface="Roboto Medium" panose="020B0604020202020204" charset="0"/>
              </a:rPr>
              <a:t>consentement éclairé</a:t>
            </a:r>
          </a:p>
          <a:p>
            <a:pPr marL="285750" lvl="1" algn="just">
              <a:buFont typeface="Arial" panose="020B0604020202020204" pitchFamily="34" charset="0"/>
              <a:buChar char="•"/>
              <a:defRPr/>
            </a:pPr>
            <a:r>
              <a:rPr lang="fr-FR" altLang="fr-FR" sz="2000" dirty="0">
                <a:latin typeface="+mj-lt"/>
                <a:ea typeface="Roboto Medium" panose="020B0604020202020204" charset="0"/>
              </a:rPr>
              <a:t>Déontologique: principe d’</a:t>
            </a:r>
            <a:r>
              <a:rPr lang="fr-FR" altLang="fr-FR" sz="2000" b="1" dirty="0">
                <a:latin typeface="+mj-lt"/>
                <a:ea typeface="Roboto Medium" panose="020B0604020202020204" charset="0"/>
              </a:rPr>
              <a:t>équité en santé</a:t>
            </a:r>
          </a:p>
          <a:p>
            <a:pPr marL="285750" lvl="1" algn="just">
              <a:buFont typeface="Arial" panose="020B0604020202020204" pitchFamily="34" charset="0"/>
              <a:buChar char="•"/>
              <a:defRPr/>
            </a:pPr>
            <a:r>
              <a:rPr lang="fr-FR" altLang="fr-FR" sz="2000" dirty="0">
                <a:latin typeface="+mj-lt"/>
                <a:ea typeface="Roboto Medium" panose="020B0604020202020204" charset="0"/>
              </a:rPr>
              <a:t>Fait (en fait) gagner du temps !</a:t>
            </a:r>
          </a:p>
          <a:p>
            <a:pPr marL="285750" lvl="1" algn="just">
              <a:buFont typeface="Arial" panose="020B0604020202020204" pitchFamily="34" charset="0"/>
              <a:buChar char="•"/>
              <a:defRPr/>
            </a:pPr>
            <a:r>
              <a:rPr lang="fr-FR" altLang="fr-FR" sz="2000" dirty="0">
                <a:latin typeface="+mj-lt"/>
                <a:ea typeface="Roboto Medium" panose="020B0604020202020204" charset="0"/>
              </a:rPr>
              <a:t>Economie pour la collectivité</a:t>
            </a:r>
            <a:endParaRPr lang="fr-FR" altLang="fr-FR" sz="1600" dirty="0">
              <a:latin typeface="Roboto Medium" panose="020B0604020202020204" charset="0"/>
              <a:ea typeface="Roboto Medium" panose="020B0604020202020204" charset="0"/>
            </a:endParaRPr>
          </a:p>
          <a:p>
            <a:endParaRPr lang="fr-FR" dirty="0"/>
          </a:p>
        </p:txBody>
      </p:sp>
      <p:sp>
        <p:nvSpPr>
          <p:cNvPr id="4" name="Titre 3">
            <a:extLst>
              <a:ext uri="{FF2B5EF4-FFF2-40B4-BE49-F238E27FC236}">
                <a16:creationId xmlns:a16="http://schemas.microsoft.com/office/drawing/2014/main" id="{902C2730-5EF0-41E3-B8EC-313DAF5E336C}"/>
              </a:ext>
            </a:extLst>
          </p:cNvPr>
          <p:cNvSpPr>
            <a:spLocks noGrp="1"/>
          </p:cNvSpPr>
          <p:nvPr>
            <p:ph type="title"/>
          </p:nvPr>
        </p:nvSpPr>
        <p:spPr>
          <a:xfrm>
            <a:off x="1943200" y="-51980"/>
            <a:ext cx="7200800" cy="1323439"/>
          </a:xfrm>
          <a:prstGeom prst="rect">
            <a:avLst/>
          </a:prstGeom>
        </p:spPr>
        <p:txBody>
          <a:bodyPr wrap="square">
            <a:spAutoFit/>
          </a:bodyPr>
          <a:lstStyle/>
          <a:p>
            <a:pPr>
              <a:defRPr/>
            </a:pPr>
            <a:r>
              <a:rPr lang="fr-FR" altLang="fr-FR" sz="4000" dirty="0">
                <a:solidFill>
                  <a:schemeClr val="accent1"/>
                </a:solidFill>
              </a:rPr>
              <a:t>Pourquoi utiliser l’interprétariat en santé?</a:t>
            </a:r>
          </a:p>
        </p:txBody>
      </p:sp>
      <p:pic>
        <p:nvPicPr>
          <p:cNvPr id="5" name="Image 4">
            <a:extLst>
              <a:ext uri="{FF2B5EF4-FFF2-40B4-BE49-F238E27FC236}">
                <a16:creationId xmlns:a16="http://schemas.microsoft.com/office/drawing/2014/main" id="{9286589D-7A1B-4F10-8321-0F96C80EC3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space réservé du contenu 3">
            <a:extLst>
              <a:ext uri="{FF2B5EF4-FFF2-40B4-BE49-F238E27FC236}">
                <a16:creationId xmlns:a16="http://schemas.microsoft.com/office/drawing/2014/main" id="{945D725F-4B9E-4B7B-8A84-5F1C42AED05F}"/>
              </a:ext>
            </a:extLst>
          </p:cNvPr>
          <p:cNvPicPr>
            <a:picLocks noChangeAspect="1"/>
          </p:cNvPicPr>
          <p:nvPr/>
        </p:nvPicPr>
        <p:blipFill>
          <a:blip r:embed="rId3"/>
          <a:stretch>
            <a:fillRect/>
          </a:stretch>
        </p:blipFill>
        <p:spPr>
          <a:xfrm>
            <a:off x="5868144" y="1700809"/>
            <a:ext cx="2972451" cy="4392488"/>
          </a:xfrm>
          <a:prstGeom prst="rect">
            <a:avLst/>
          </a:prstGeom>
        </p:spPr>
      </p:pic>
    </p:spTree>
    <p:extLst>
      <p:ext uri="{BB962C8B-B14F-4D97-AF65-F5344CB8AC3E}">
        <p14:creationId xmlns:p14="http://schemas.microsoft.com/office/powerpoint/2010/main" val="101007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re 1"/>
          <p:cNvSpPr>
            <a:spLocks noGrp="1"/>
          </p:cNvSpPr>
          <p:nvPr>
            <p:ph type="title"/>
          </p:nvPr>
        </p:nvSpPr>
        <p:spPr>
          <a:xfrm>
            <a:off x="1979712" y="33338"/>
            <a:ext cx="7509520" cy="1143000"/>
          </a:xfrm>
        </p:spPr>
        <p:txBody>
          <a:bodyPr>
            <a:normAutofit fontScale="90000"/>
          </a:bodyPr>
          <a:lstStyle/>
          <a:p>
            <a:r>
              <a:rPr lang="fr-FR" altLang="fr-FR" sz="4000" dirty="0">
                <a:solidFill>
                  <a:schemeClr val="accent1"/>
                </a:solidFill>
              </a:rPr>
              <a:t>Les principes de l’interprétariat médico-social</a:t>
            </a:r>
          </a:p>
        </p:txBody>
      </p:sp>
      <p:pic>
        <p:nvPicPr>
          <p:cNvPr id="4" name="Image 5">
            <a:extLst>
              <a:ext uri="{FF2B5EF4-FFF2-40B4-BE49-F238E27FC236}">
                <a16:creationId xmlns:a16="http://schemas.microsoft.com/office/drawing/2014/main" id="{8CEB0CF3-833A-40B2-B3DA-1D6C767DB5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6">
            <a:extLst>
              <a:ext uri="{FF2B5EF4-FFF2-40B4-BE49-F238E27FC236}">
                <a16:creationId xmlns:a16="http://schemas.microsoft.com/office/drawing/2014/main" id="{8C9C07F8-128A-461C-A8C3-53C71F4DF0D2}"/>
              </a:ext>
            </a:extLst>
          </p:cNvPr>
          <p:cNvSpPr>
            <a:spLocks noGrp="1"/>
          </p:cNvSpPr>
          <p:nvPr>
            <p:ph idx="1"/>
          </p:nvPr>
        </p:nvSpPr>
        <p:spPr>
          <a:xfrm>
            <a:off x="61913" y="1264166"/>
            <a:ext cx="6635080" cy="5287601"/>
          </a:xfrm>
          <a:prstGeom prst="rect">
            <a:avLst/>
          </a:prstGeom>
        </p:spPr>
        <p:txBody>
          <a:bodyPr wrap="square">
            <a:spAutoFit/>
          </a:bodyPr>
          <a:lstStyle/>
          <a:p>
            <a:pPr marL="285750" lvl="1">
              <a:buFont typeface="Arial" panose="020B0604020202020204" pitchFamily="34" charset="0"/>
              <a:buChar char="•"/>
              <a:defRPr/>
            </a:pPr>
            <a:r>
              <a:rPr lang="fr-FR" altLang="fr-FR" sz="2400" dirty="0">
                <a:latin typeface="+mj-lt"/>
                <a:ea typeface="Roboto Medium" panose="020B0604020202020204" charset="0"/>
              </a:rPr>
              <a:t>Fidélité des propos:</a:t>
            </a:r>
          </a:p>
          <a:p>
            <a:pPr marL="742950" lvl="5" indent="-285750" algn="just">
              <a:buFont typeface="Wingdings" panose="05000000000000000000" pitchFamily="2" charset="2"/>
              <a:buChar char="Ø"/>
              <a:defRPr/>
            </a:pPr>
            <a:r>
              <a:rPr lang="fr-FR" altLang="fr-FR" dirty="0">
                <a:latin typeface="+mj-lt"/>
                <a:ea typeface="Roboto Medium" panose="020B0604020202020204" charset="0"/>
              </a:rPr>
              <a:t>Sans omission ni rajout, en veillant à la compréhension des interlocuteurs</a:t>
            </a:r>
          </a:p>
          <a:p>
            <a:pPr marL="742950" lvl="3" indent="-285750">
              <a:buFont typeface="Wingdings" panose="05000000000000000000" pitchFamily="2" charset="2"/>
              <a:buChar char="Ø"/>
              <a:defRPr/>
            </a:pPr>
            <a:r>
              <a:rPr lang="fr-FR" altLang="fr-FR" dirty="0">
                <a:latin typeface="+mj-lt"/>
                <a:ea typeface="Roboto Medium" panose="020B0604020202020204" charset="0"/>
              </a:rPr>
              <a:t>Bonne maitrise des 2 langues et des termes médicaux</a:t>
            </a:r>
          </a:p>
          <a:p>
            <a:pPr marL="742950" lvl="3" indent="-285750">
              <a:buFont typeface="Wingdings" panose="05000000000000000000" pitchFamily="2" charset="2"/>
              <a:buChar char="Ø"/>
              <a:defRPr/>
            </a:pPr>
            <a:r>
              <a:rPr lang="fr-FR" altLang="fr-FR" dirty="0">
                <a:latin typeface="+mj-lt"/>
                <a:ea typeface="Roboto Medium" panose="020B0604020202020204" charset="0"/>
              </a:rPr>
              <a:t>Formations (initiale, continue, tutorat, GAP)</a:t>
            </a:r>
          </a:p>
          <a:p>
            <a:pPr marL="285750" lvl="1">
              <a:buFont typeface="Arial" panose="020B0604020202020204" pitchFamily="34" charset="0"/>
              <a:buChar char="•"/>
              <a:defRPr/>
            </a:pPr>
            <a:r>
              <a:rPr lang="fr-FR" altLang="fr-FR" sz="2400" dirty="0">
                <a:latin typeface="+mj-lt"/>
                <a:ea typeface="Roboto Medium" panose="020B0604020202020204" charset="0"/>
              </a:rPr>
              <a:t>Impartialité et respect de l’autonomie des personnes:</a:t>
            </a:r>
          </a:p>
          <a:p>
            <a:pPr marL="742950" lvl="3" indent="-285750">
              <a:buFont typeface="Wingdings" panose="05000000000000000000" pitchFamily="2" charset="2"/>
              <a:buChar char="Ø"/>
              <a:defRPr/>
            </a:pPr>
            <a:r>
              <a:rPr lang="fr-FR" altLang="fr-FR" dirty="0">
                <a:latin typeface="+mj-lt"/>
                <a:ea typeface="Roboto Medium" panose="020B0604020202020204" charset="0"/>
              </a:rPr>
              <a:t>Pas de jugement (idées, croyances ou choix exprimés)</a:t>
            </a:r>
          </a:p>
          <a:p>
            <a:pPr marL="742950" lvl="3" indent="-285750">
              <a:buFont typeface="Wingdings" panose="05000000000000000000" pitchFamily="2" charset="2"/>
              <a:buChar char="Ø"/>
              <a:defRPr/>
            </a:pPr>
            <a:r>
              <a:rPr lang="fr-FR" altLang="fr-FR" dirty="0">
                <a:latin typeface="+mj-lt"/>
                <a:ea typeface="Roboto Medium" panose="020B0604020202020204" charset="0"/>
              </a:rPr>
              <a:t>Respect des stratégies des interlocuteurs sans se substituer</a:t>
            </a:r>
          </a:p>
          <a:p>
            <a:pPr marL="285750" lvl="1">
              <a:buFont typeface="Arial" panose="020B0604020202020204" pitchFamily="34" charset="0"/>
              <a:buChar char="•"/>
              <a:defRPr/>
            </a:pPr>
            <a:r>
              <a:rPr lang="fr-FR" altLang="fr-FR" sz="2400" dirty="0">
                <a:latin typeface="+mj-lt"/>
                <a:ea typeface="Roboto Medium" panose="020B0604020202020204" charset="0"/>
              </a:rPr>
              <a:t>Confidentialité, secret professionnel, responsabilité</a:t>
            </a:r>
          </a:p>
          <a:p>
            <a:pPr marL="742950" lvl="3" indent="-285750">
              <a:buFont typeface="Wingdings" panose="05000000000000000000" pitchFamily="2" charset="2"/>
              <a:buChar char="Ø"/>
              <a:defRPr/>
            </a:pPr>
            <a:r>
              <a:rPr lang="fr-FR" altLang="fr-FR" dirty="0">
                <a:latin typeface="+mj-lt"/>
                <a:ea typeface="Roboto Medium" panose="020B0604020202020204" charset="0"/>
              </a:rPr>
              <a:t>Pas de lien interprète / patient !</a:t>
            </a:r>
          </a:p>
          <a:p>
            <a:pPr marL="742950" lvl="3" indent="-285750">
              <a:buFont typeface="Wingdings" panose="05000000000000000000" pitchFamily="2" charset="2"/>
              <a:buChar char="Ø"/>
              <a:defRPr/>
            </a:pPr>
            <a:r>
              <a:rPr lang="fr-FR" altLang="fr-FR" dirty="0">
                <a:latin typeface="+mj-lt"/>
                <a:ea typeface="Roboto Medium" panose="020B0604020202020204" charset="0"/>
              </a:rPr>
              <a:t>Charte de confidentialité</a:t>
            </a:r>
          </a:p>
        </p:txBody>
      </p:sp>
      <p:pic>
        <p:nvPicPr>
          <p:cNvPr id="6" name="Image 5">
            <a:extLst>
              <a:ext uri="{FF2B5EF4-FFF2-40B4-BE49-F238E27FC236}">
                <a16:creationId xmlns:a16="http://schemas.microsoft.com/office/drawing/2014/main" id="{2108E1D2-6B3A-4C8C-889C-55E1967529F0}"/>
              </a:ext>
            </a:extLst>
          </p:cNvPr>
          <p:cNvPicPr>
            <a:picLocks noChangeAspect="1"/>
          </p:cNvPicPr>
          <p:nvPr/>
        </p:nvPicPr>
        <p:blipFill rotWithShape="1">
          <a:blip r:embed="rId3"/>
          <a:srcRect l="46492" t="21146" r="27851" b="14029"/>
          <a:stretch/>
        </p:blipFill>
        <p:spPr>
          <a:xfrm>
            <a:off x="6516216" y="3212976"/>
            <a:ext cx="2436792" cy="3337741"/>
          </a:xfrm>
          <a:prstGeom prst="rect">
            <a:avLst/>
          </a:prstGeom>
          <a:ln>
            <a:solidFill>
              <a:schemeClr val="tx1"/>
            </a:solidFill>
          </a:ln>
        </p:spPr>
      </p:pic>
      <p:sp>
        <p:nvSpPr>
          <p:cNvPr id="8" name="ZoneTexte 7">
            <a:extLst>
              <a:ext uri="{FF2B5EF4-FFF2-40B4-BE49-F238E27FC236}">
                <a16:creationId xmlns:a16="http://schemas.microsoft.com/office/drawing/2014/main" id="{F4334DF4-F4BA-4FDC-AE5E-78CFCCA29ECA}"/>
              </a:ext>
            </a:extLst>
          </p:cNvPr>
          <p:cNvSpPr txBox="1"/>
          <p:nvPr/>
        </p:nvSpPr>
        <p:spPr>
          <a:xfrm>
            <a:off x="6645295" y="2196263"/>
            <a:ext cx="2436792" cy="1015663"/>
          </a:xfrm>
          <a:prstGeom prst="rect">
            <a:avLst/>
          </a:prstGeom>
          <a:noFill/>
        </p:spPr>
        <p:txBody>
          <a:bodyPr wrap="square" rtlCol="0">
            <a:spAutoFit/>
          </a:bodyPr>
          <a:lstStyle/>
          <a:p>
            <a:r>
              <a:rPr lang="fr-FR" sz="2400" b="1" dirty="0"/>
              <a:t>RIMES</a:t>
            </a:r>
            <a:r>
              <a:rPr lang="fr-FR" dirty="0"/>
              <a:t> (Réseau d’interprétariat médical et social)</a:t>
            </a:r>
          </a:p>
        </p:txBody>
      </p:sp>
    </p:spTree>
    <p:extLst>
      <p:ext uri="{BB962C8B-B14F-4D97-AF65-F5344CB8AC3E}">
        <p14:creationId xmlns:p14="http://schemas.microsoft.com/office/powerpoint/2010/main" val="54473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re 1"/>
          <p:cNvSpPr>
            <a:spLocks noGrp="1"/>
          </p:cNvSpPr>
          <p:nvPr>
            <p:ph type="title"/>
          </p:nvPr>
        </p:nvSpPr>
        <p:spPr>
          <a:xfrm>
            <a:off x="2195736" y="33338"/>
            <a:ext cx="6840760" cy="1143000"/>
          </a:xfrm>
        </p:spPr>
        <p:txBody>
          <a:bodyPr>
            <a:normAutofit fontScale="90000"/>
          </a:bodyPr>
          <a:lstStyle/>
          <a:p>
            <a:pPr marL="0" lvl="1" indent="0" algn="ctr" rtl="0">
              <a:spcBef>
                <a:spcPct val="0"/>
              </a:spcBef>
              <a:defRPr/>
            </a:pPr>
            <a:r>
              <a:rPr lang="fr-FR" altLang="fr-FR" sz="4000" kern="1200" dirty="0">
                <a:solidFill>
                  <a:schemeClr val="accent1"/>
                </a:solidFill>
                <a:latin typeface="+mj-lt"/>
                <a:ea typeface="+mj-ea"/>
                <a:cs typeface="+mj-cs"/>
              </a:rPr>
              <a:t>Les risques de l’interprétariat non professionnel </a:t>
            </a:r>
          </a:p>
        </p:txBody>
      </p:sp>
      <p:pic>
        <p:nvPicPr>
          <p:cNvPr id="4" name="Image 5">
            <a:extLst>
              <a:ext uri="{FF2B5EF4-FFF2-40B4-BE49-F238E27FC236}">
                <a16:creationId xmlns:a16="http://schemas.microsoft.com/office/drawing/2014/main" id="{8CEB0CF3-833A-40B2-B3DA-1D6C767DB5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6">
            <a:extLst>
              <a:ext uri="{FF2B5EF4-FFF2-40B4-BE49-F238E27FC236}">
                <a16:creationId xmlns:a16="http://schemas.microsoft.com/office/drawing/2014/main" id="{8C9C07F8-128A-461C-A8C3-53C71F4DF0D2}"/>
              </a:ext>
            </a:extLst>
          </p:cNvPr>
          <p:cNvSpPr>
            <a:spLocks noGrp="1"/>
          </p:cNvSpPr>
          <p:nvPr>
            <p:ph idx="1"/>
          </p:nvPr>
        </p:nvSpPr>
        <p:spPr>
          <a:xfrm>
            <a:off x="395536" y="1176338"/>
            <a:ext cx="8219256" cy="5570756"/>
          </a:xfrm>
          <a:prstGeom prst="rect">
            <a:avLst/>
          </a:prstGeom>
        </p:spPr>
        <p:txBody>
          <a:bodyPr wrap="square">
            <a:spAutoFit/>
          </a:bodyPr>
          <a:lstStyle/>
          <a:p>
            <a:pPr marL="0" lvl="1" indent="-285750" algn="just">
              <a:spcBef>
                <a:spcPts val="0"/>
              </a:spcBef>
              <a:buFont typeface="Arial" panose="020B0604020202020204" pitchFamily="34" charset="0"/>
              <a:buChar char="•"/>
              <a:defRPr/>
            </a:pPr>
            <a:r>
              <a:rPr lang="fr-FR" altLang="fr-FR" sz="2000" dirty="0">
                <a:latin typeface="+mj-lt"/>
                <a:ea typeface="Roboto Medium" panose="020B0604020202020204" charset="0"/>
              </a:rPr>
              <a:t>Même si patient d’accord en amont, ne connait pas le contenu de la consultation</a:t>
            </a:r>
          </a:p>
          <a:p>
            <a:pPr marL="0" lvl="1" indent="-285750" algn="just">
              <a:spcBef>
                <a:spcPts val="0"/>
              </a:spcBef>
              <a:buFont typeface="Arial" panose="020B0604020202020204" pitchFamily="34" charset="0"/>
              <a:buChar char="•"/>
              <a:defRPr/>
            </a:pPr>
            <a:r>
              <a:rPr lang="fr-FR" altLang="fr-FR" sz="2000" dirty="0">
                <a:latin typeface="+mj-lt"/>
                <a:ea typeface="Roboto Medium" panose="020B0604020202020204" charset="0"/>
              </a:rPr>
              <a:t>Déformation des propos, mauvaise compréhension par interprète non formé, mauvaise retranscription, interprétation (idées, croyances de l’interprète)</a:t>
            </a:r>
          </a:p>
          <a:p>
            <a:pPr marL="0" lvl="1" indent="-285750" algn="just">
              <a:spcBef>
                <a:spcPts val="0"/>
              </a:spcBef>
              <a:buFont typeface="Arial" panose="020B0604020202020204" pitchFamily="34" charset="0"/>
              <a:buChar char="•"/>
              <a:defRPr/>
            </a:pPr>
            <a:r>
              <a:rPr lang="fr-FR" altLang="fr-FR" sz="2000" dirty="0">
                <a:latin typeface="+mj-lt"/>
                <a:ea typeface="Roboto Medium" panose="020B0604020202020204" charset="0"/>
              </a:rPr>
              <a:t>Personne de la famille, de la communauté = N’EST PAS NEUTRE, problématique de « l’usage des enfants »</a:t>
            </a:r>
          </a:p>
          <a:p>
            <a:pPr marL="0" lvl="1" indent="-285750" algn="just">
              <a:spcBef>
                <a:spcPts val="0"/>
              </a:spcBef>
              <a:buFont typeface="Arial" panose="020B0604020202020204" pitchFamily="34" charset="0"/>
              <a:buChar char="•"/>
              <a:defRPr/>
            </a:pPr>
            <a:r>
              <a:rPr lang="fr-FR" altLang="fr-FR" sz="2000" dirty="0">
                <a:latin typeface="+mj-lt"/>
                <a:ea typeface="Roboto Medium" panose="020B0604020202020204" charset="0"/>
              </a:rPr>
              <a:t>Problématique du secret médical, discrimination, retentissement dans la communauté, jugement</a:t>
            </a:r>
          </a:p>
          <a:p>
            <a:pPr marL="0" lvl="1" indent="-285750" algn="just">
              <a:spcBef>
                <a:spcPts val="0"/>
              </a:spcBef>
              <a:buFont typeface="Arial" panose="020B0604020202020204" pitchFamily="34" charset="0"/>
              <a:buChar char="•"/>
              <a:defRPr/>
            </a:pPr>
            <a:r>
              <a:rPr lang="fr-FR" altLang="fr-FR" sz="2000" dirty="0">
                <a:latin typeface="+mj-lt"/>
                <a:ea typeface="Roboto Medium" panose="020B0604020202020204" charset="0"/>
              </a:rPr>
              <a:t>Problématique de l’autonomie du patient et du respect des stratégies des interlocuteurs (ex au sein d’un couple)</a:t>
            </a:r>
          </a:p>
          <a:p>
            <a:pPr marL="0" lvl="1" indent="-285750" algn="just">
              <a:spcBef>
                <a:spcPts val="0"/>
              </a:spcBef>
              <a:buFont typeface="Arial" panose="020B0604020202020204" pitchFamily="34" charset="0"/>
              <a:buChar char="•"/>
              <a:defRPr/>
            </a:pPr>
            <a:r>
              <a:rPr lang="fr-FR" altLang="fr-FR" sz="2000" dirty="0">
                <a:latin typeface="+mj-lt"/>
                <a:ea typeface="Roboto Medium" panose="020B0604020202020204" charset="0"/>
              </a:rPr>
              <a:t>Et l’IA?</a:t>
            </a:r>
            <a:r>
              <a:rPr lang="fr-FR" sz="2000" dirty="0"/>
              <a:t> </a:t>
            </a:r>
          </a:p>
          <a:p>
            <a:pPr marL="0" lvl="1" indent="0" algn="just">
              <a:spcBef>
                <a:spcPts val="0"/>
              </a:spcBef>
              <a:buNone/>
              <a:defRPr/>
            </a:pPr>
            <a:r>
              <a:rPr lang="fr-FR" sz="1600" i="1" dirty="0"/>
              <a:t>Sites internet (TRADUCMED, TRALELHO), appli (MEDIGLOTTE, </a:t>
            </a:r>
            <a:r>
              <a:rPr lang="fr-FR" sz="1600" i="1" dirty="0" err="1">
                <a:ea typeface="Roboto Medium" panose="020B0604020202020204" charset="0"/>
              </a:rPr>
              <a:t>medipicto</a:t>
            </a:r>
            <a:r>
              <a:rPr lang="fr-FR" sz="1600" i="1" dirty="0">
                <a:ea typeface="Roboto Medium" panose="020B0604020202020204" charset="0"/>
              </a:rPr>
              <a:t>, google…)</a:t>
            </a:r>
          </a:p>
          <a:p>
            <a:pPr marL="0" lvl="1" indent="0" algn="just">
              <a:spcBef>
                <a:spcPts val="0"/>
              </a:spcBef>
              <a:buNone/>
              <a:defRPr/>
            </a:pPr>
            <a:r>
              <a:rPr lang="fr-FR" sz="2000" dirty="0"/>
              <a:t>∆ questionnement sur:</a:t>
            </a:r>
          </a:p>
          <a:p>
            <a:pPr marL="457200" lvl="3" indent="-285750" algn="just">
              <a:spcBef>
                <a:spcPts val="0"/>
              </a:spcBef>
              <a:defRPr/>
            </a:pPr>
            <a:r>
              <a:rPr lang="fr-FR" sz="1600" dirty="0"/>
              <a:t>l’exactitude</a:t>
            </a:r>
          </a:p>
          <a:p>
            <a:pPr marL="457200" lvl="3" indent="-285750" algn="just">
              <a:spcBef>
                <a:spcPts val="0"/>
              </a:spcBef>
              <a:defRPr/>
            </a:pPr>
            <a:r>
              <a:rPr lang="fr-FR" sz="1600" dirty="0"/>
              <a:t>l’impartialité (quelles informations sont utilisées?)</a:t>
            </a:r>
          </a:p>
          <a:p>
            <a:pPr marL="457200" lvl="3" indent="-285750" algn="just">
              <a:spcBef>
                <a:spcPts val="0"/>
              </a:spcBef>
              <a:defRPr/>
            </a:pPr>
            <a:r>
              <a:rPr lang="fr-FR" sz="1600" dirty="0"/>
              <a:t>la responsabilité (un interprète humain peut être tenu responsable de ses erreurs, ce qui n’est pas le cas d’un dispositif technique) </a:t>
            </a:r>
          </a:p>
          <a:p>
            <a:pPr marL="457200" lvl="3" indent="-285750" algn="just">
              <a:spcBef>
                <a:spcPts val="0"/>
              </a:spcBef>
              <a:defRPr/>
            </a:pPr>
            <a:r>
              <a:rPr lang="fr-FR" altLang="fr-FR" sz="1600" dirty="0">
                <a:latin typeface="+mj-lt"/>
                <a:ea typeface="Roboto Medium" panose="020B0604020202020204" charset="0"/>
              </a:rPr>
              <a:t>Le caractère descendant : fausse impression de communication (questions fermées)</a:t>
            </a:r>
            <a:endParaRPr lang="fr-FR" altLang="fr-FR" sz="2400" dirty="0">
              <a:latin typeface="+mj-lt"/>
              <a:ea typeface="Roboto Medium" panose="020B0604020202020204" charset="0"/>
            </a:endParaRPr>
          </a:p>
        </p:txBody>
      </p:sp>
    </p:spTree>
    <p:extLst>
      <p:ext uri="{BB962C8B-B14F-4D97-AF65-F5344CB8AC3E}">
        <p14:creationId xmlns:p14="http://schemas.microsoft.com/office/powerpoint/2010/main" val="190363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213100"/>
            <a:ext cx="4319588" cy="3335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3213100"/>
            <a:ext cx="4457700" cy="3330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4" name="ZoneTexte 1"/>
          <p:cNvSpPr txBox="1">
            <a:spLocks noChangeArrowheads="1"/>
          </p:cNvSpPr>
          <p:nvPr/>
        </p:nvSpPr>
        <p:spPr bwMode="auto">
          <a:xfrm>
            <a:off x="0" y="1341438"/>
            <a:ext cx="9140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r>
              <a:rPr lang="fr-FR" altLang="fr-FR" sz="1800" i="1" u="sng"/>
              <a:t>Article L1110-13 </a:t>
            </a:r>
            <a:r>
              <a:rPr lang="fr-FR" altLang="fr-FR" sz="1800" u="sng"/>
              <a:t>du</a:t>
            </a:r>
            <a:r>
              <a:rPr lang="fr-FR" altLang="fr-FR" sz="1800" i="1" u="sng"/>
              <a:t> </a:t>
            </a:r>
            <a:r>
              <a:rPr lang="fr-FR" altLang="fr-FR" sz="1800" u="sng"/>
              <a:t>Code de la santé publique</a:t>
            </a:r>
          </a:p>
          <a:p>
            <a:pPr algn="just"/>
            <a:r>
              <a:rPr lang="fr-FR" altLang="fr-FR" sz="1600"/>
              <a:t>(issu de la « loi de modernisation de notre système de santé de 2016 [art. 90] », au sein du </a:t>
            </a:r>
            <a:r>
              <a:rPr lang="fr-FR" altLang="fr-FR" sz="1600" b="1"/>
              <a:t>Titre Ier: Droits des personnes malades et des usagers du système de santé</a:t>
            </a:r>
            <a:r>
              <a:rPr lang="fr-FR" altLang="fr-FR" sz="1600"/>
              <a:t>)</a:t>
            </a:r>
          </a:p>
          <a:p>
            <a:pPr algn="just"/>
            <a:r>
              <a:rPr lang="fr-FR" altLang="fr-FR" sz="1800">
                <a:solidFill>
                  <a:srgbClr val="0070C0"/>
                </a:solidFill>
              </a:rPr>
              <a:t>« </a:t>
            </a:r>
            <a:r>
              <a:rPr lang="fr-FR" altLang="fr-FR" sz="1800" b="1">
                <a:solidFill>
                  <a:srgbClr val="0070C0"/>
                </a:solidFill>
              </a:rPr>
              <a:t>La médiation sanitaire</a:t>
            </a:r>
            <a:r>
              <a:rPr lang="fr-FR" altLang="fr-FR" sz="1800">
                <a:solidFill>
                  <a:srgbClr val="0070C0"/>
                </a:solidFill>
              </a:rPr>
              <a:t> et </a:t>
            </a:r>
            <a:r>
              <a:rPr lang="fr-FR" altLang="fr-FR" sz="1800" b="1">
                <a:solidFill>
                  <a:srgbClr val="0070C0"/>
                </a:solidFill>
              </a:rPr>
              <a:t>l'interprétariat linguistique </a:t>
            </a:r>
            <a:r>
              <a:rPr lang="fr-FR" altLang="fr-FR" sz="1800">
                <a:solidFill>
                  <a:srgbClr val="0070C0"/>
                </a:solidFill>
              </a:rPr>
              <a:t>visent à améliorer l'accès aux droits, à la prévention et aux soins des personnes éloignées des systèmes de prévention et de soins, en prenant en compte leurs spécificités. […] »</a:t>
            </a:r>
          </a:p>
        </p:txBody>
      </p:sp>
      <p:sp>
        <p:nvSpPr>
          <p:cNvPr id="25605" name="Titre 1"/>
          <p:cNvSpPr>
            <a:spLocks noGrp="1"/>
          </p:cNvSpPr>
          <p:nvPr>
            <p:ph type="title"/>
          </p:nvPr>
        </p:nvSpPr>
        <p:spPr>
          <a:xfrm>
            <a:off x="997744" y="30425"/>
            <a:ext cx="8229600" cy="1143000"/>
          </a:xfrm>
        </p:spPr>
        <p:txBody>
          <a:bodyPr>
            <a:normAutofit/>
          </a:bodyPr>
          <a:lstStyle/>
          <a:p>
            <a:r>
              <a:rPr lang="fr-FR" altLang="fr-FR" dirty="0">
                <a:solidFill>
                  <a:schemeClr val="accent1"/>
                </a:solidFill>
              </a:rPr>
              <a:t>Référentiel HAS 2017</a:t>
            </a:r>
          </a:p>
        </p:txBody>
      </p:sp>
      <p:pic>
        <p:nvPicPr>
          <p:cNvPr id="6" name="Image 5">
            <a:extLst>
              <a:ext uri="{FF2B5EF4-FFF2-40B4-BE49-F238E27FC236}">
                <a16:creationId xmlns:a16="http://schemas.microsoft.com/office/drawing/2014/main" id="{C64C2900-0BDA-4622-9428-3FBFD3DA78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02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1AB0B-13AA-46C5-AEA6-089C725A45E1}"/>
              </a:ext>
            </a:extLst>
          </p:cNvPr>
          <p:cNvSpPr>
            <a:spLocks noGrp="1"/>
          </p:cNvSpPr>
          <p:nvPr>
            <p:ph type="title"/>
          </p:nvPr>
        </p:nvSpPr>
        <p:spPr>
          <a:xfrm>
            <a:off x="1187624" y="404664"/>
            <a:ext cx="8229600" cy="1143000"/>
          </a:xfrm>
        </p:spPr>
        <p:txBody>
          <a:bodyPr>
            <a:normAutofit fontScale="90000"/>
          </a:bodyPr>
          <a:lstStyle/>
          <a:p>
            <a:r>
              <a:rPr lang="fr-FR" dirty="0">
                <a:solidFill>
                  <a:schemeClr val="accent1"/>
                </a:solidFill>
              </a:rPr>
              <a:t>RAPPORT IGAS N°2018-128R</a:t>
            </a:r>
            <a:br>
              <a:rPr lang="fr-FR" dirty="0"/>
            </a:br>
            <a:endParaRPr lang="fr-FR" dirty="0"/>
          </a:p>
        </p:txBody>
      </p:sp>
      <p:sp>
        <p:nvSpPr>
          <p:cNvPr id="3" name="Espace réservé du contenu 2">
            <a:extLst>
              <a:ext uri="{FF2B5EF4-FFF2-40B4-BE49-F238E27FC236}">
                <a16:creationId xmlns:a16="http://schemas.microsoft.com/office/drawing/2014/main" id="{EE5C8231-A1E9-48C9-960A-C26E5314E4DC}"/>
              </a:ext>
            </a:extLst>
          </p:cNvPr>
          <p:cNvSpPr>
            <a:spLocks noGrp="1"/>
          </p:cNvSpPr>
          <p:nvPr>
            <p:ph idx="1"/>
          </p:nvPr>
        </p:nvSpPr>
        <p:spPr>
          <a:xfrm>
            <a:off x="61913" y="1844824"/>
            <a:ext cx="9018116" cy="5112568"/>
          </a:xfrm>
        </p:spPr>
        <p:txBody>
          <a:bodyPr>
            <a:normAutofit fontScale="62500" lnSpcReduction="20000"/>
          </a:bodyPr>
          <a:lstStyle/>
          <a:p>
            <a:pPr lvl="0"/>
            <a:r>
              <a:rPr lang="fr-FR" dirty="0"/>
              <a:t>Pointe la différence entre les préconisations de l’HAS et la réalité : recours </a:t>
            </a:r>
            <a:r>
              <a:rPr lang="fr-FR" dirty="0">
                <a:solidFill>
                  <a:srgbClr val="C00000"/>
                </a:solidFill>
              </a:rPr>
              <a:t>minoritaire</a:t>
            </a:r>
            <a:r>
              <a:rPr lang="fr-FR" dirty="0"/>
              <a:t> à interprétariat pro</a:t>
            </a:r>
          </a:p>
          <a:p>
            <a:pPr lvl="0"/>
            <a:r>
              <a:rPr lang="fr-FR" dirty="0">
                <a:solidFill>
                  <a:srgbClr val="C00000"/>
                </a:solidFill>
              </a:rPr>
              <a:t>France très en retrait </a:t>
            </a:r>
            <a:r>
              <a:rPr lang="fr-FR" dirty="0"/>
              <a:t>(Angleterre, Suisse (5 fois +), voire Suède (50 fois +)</a:t>
            </a:r>
          </a:p>
          <a:p>
            <a:pPr lvl="0"/>
            <a:r>
              <a:rPr lang="fr-FR" dirty="0"/>
              <a:t>Nécessité d’une communication aux professionnels + sensibilisation et accompagnement</a:t>
            </a:r>
          </a:p>
          <a:p>
            <a:pPr lvl="0"/>
            <a:r>
              <a:rPr lang="fr-FR" dirty="0"/>
              <a:t>Nécessité d’une instruction ministérielle sur l’exigence de </a:t>
            </a:r>
            <a:r>
              <a:rPr lang="fr-FR" dirty="0">
                <a:solidFill>
                  <a:srgbClr val="C00000"/>
                </a:solidFill>
              </a:rPr>
              <a:t>qualité </a:t>
            </a:r>
            <a:r>
              <a:rPr lang="fr-FR" dirty="0"/>
              <a:t>(certification)</a:t>
            </a:r>
          </a:p>
          <a:p>
            <a:pPr lvl="0"/>
            <a:r>
              <a:rPr lang="fr-FR" dirty="0"/>
              <a:t>Nécessité de recommandations de l’</a:t>
            </a:r>
            <a:r>
              <a:rPr lang="fr-FR" dirty="0">
                <a:solidFill>
                  <a:srgbClr val="C00000"/>
                </a:solidFill>
              </a:rPr>
              <a:t>HAS</a:t>
            </a:r>
            <a:r>
              <a:rPr lang="fr-FR" dirty="0"/>
              <a:t> (protocole) pour définir les situations </a:t>
            </a:r>
            <a:r>
              <a:rPr lang="fr-FR" dirty="0">
                <a:solidFill>
                  <a:srgbClr val="C00000"/>
                </a:solidFill>
              </a:rPr>
              <a:t>où besoins d’interprétariat</a:t>
            </a:r>
            <a:r>
              <a:rPr lang="fr-FR" dirty="0"/>
              <a:t>, ainsi que celles où le présentiel est préférable (annonce d’un diagnostic grave ou pour les consultations de santé mentale) </a:t>
            </a:r>
          </a:p>
          <a:p>
            <a:pPr lvl="0"/>
            <a:r>
              <a:rPr lang="fr-FR" dirty="0"/>
              <a:t>Nécessité d’une </a:t>
            </a:r>
            <a:r>
              <a:rPr lang="fr-FR" dirty="0">
                <a:solidFill>
                  <a:srgbClr val="C00000"/>
                </a:solidFill>
              </a:rPr>
              <a:t>majoration</a:t>
            </a:r>
            <a:r>
              <a:rPr lang="fr-FR" dirty="0"/>
              <a:t> des consultations au recours à des interprètes en médecine de ville</a:t>
            </a:r>
          </a:p>
          <a:p>
            <a:pPr lvl="0"/>
            <a:r>
              <a:rPr lang="fr-FR" dirty="0"/>
              <a:t>Financements : préconisation d’un </a:t>
            </a:r>
            <a:r>
              <a:rPr lang="fr-FR" dirty="0">
                <a:solidFill>
                  <a:srgbClr val="C00000"/>
                </a:solidFill>
              </a:rPr>
              <a:t>portage </a:t>
            </a:r>
            <a:r>
              <a:rPr lang="fr-FR" dirty="0"/>
              <a:t>du marché national d’interprétariat téléphonique par la </a:t>
            </a:r>
            <a:r>
              <a:rPr lang="fr-FR" dirty="0">
                <a:solidFill>
                  <a:srgbClr val="C00000"/>
                </a:solidFill>
              </a:rPr>
              <a:t>CNAM au profit de tous les acteurs  </a:t>
            </a:r>
          </a:p>
          <a:p>
            <a:pPr lvl="0"/>
            <a:r>
              <a:rPr lang="fr-FR" dirty="0"/>
              <a:t>Assurer une veille technologique et encourager l’évaluation de dispositifs </a:t>
            </a:r>
            <a:r>
              <a:rPr lang="fr-FR" dirty="0">
                <a:solidFill>
                  <a:srgbClr val="C00000"/>
                </a:solidFill>
              </a:rPr>
              <a:t>numériques</a:t>
            </a:r>
            <a:r>
              <a:rPr lang="fr-FR" dirty="0"/>
              <a:t> d’interprétation dans le champ médical</a:t>
            </a:r>
          </a:p>
          <a:p>
            <a:endParaRPr lang="fr-FR" dirty="0"/>
          </a:p>
        </p:txBody>
      </p:sp>
      <p:pic>
        <p:nvPicPr>
          <p:cNvPr id="4" name="Image 3">
            <a:extLst>
              <a:ext uri="{FF2B5EF4-FFF2-40B4-BE49-F238E27FC236}">
                <a16:creationId xmlns:a16="http://schemas.microsoft.com/office/drawing/2014/main" id="{350832BA-4824-44BE-B19A-FAB3BB6F8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3462840A-FDD0-48B4-8514-89160E29C761}"/>
              </a:ext>
            </a:extLst>
          </p:cNvPr>
          <p:cNvPicPr>
            <a:picLocks noChangeAspect="1"/>
          </p:cNvPicPr>
          <p:nvPr/>
        </p:nvPicPr>
        <p:blipFill rotWithShape="1">
          <a:blip r:embed="rId3"/>
          <a:srcRect l="5000" t="14445" r="50000" b="70999"/>
          <a:stretch/>
        </p:blipFill>
        <p:spPr>
          <a:xfrm>
            <a:off x="4965229" y="976164"/>
            <a:ext cx="4114800" cy="748680"/>
          </a:xfrm>
          <a:prstGeom prst="rect">
            <a:avLst/>
          </a:prstGeom>
        </p:spPr>
      </p:pic>
    </p:spTree>
    <p:extLst>
      <p:ext uri="{BB962C8B-B14F-4D97-AF65-F5344CB8AC3E}">
        <p14:creationId xmlns:p14="http://schemas.microsoft.com/office/powerpoint/2010/main" val="109615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1AB0B-13AA-46C5-AEA6-089C725A45E1}"/>
              </a:ext>
            </a:extLst>
          </p:cNvPr>
          <p:cNvSpPr>
            <a:spLocks noGrp="1"/>
          </p:cNvSpPr>
          <p:nvPr>
            <p:ph type="title"/>
          </p:nvPr>
        </p:nvSpPr>
        <p:spPr>
          <a:xfrm>
            <a:off x="1763688" y="463550"/>
            <a:ext cx="7318399" cy="1143000"/>
          </a:xfrm>
        </p:spPr>
        <p:txBody>
          <a:bodyPr>
            <a:normAutofit fontScale="90000"/>
          </a:bodyPr>
          <a:lstStyle/>
          <a:p>
            <a:r>
              <a:rPr lang="fr-FR" sz="3600" dirty="0">
                <a:solidFill>
                  <a:schemeClr val="accent1"/>
                </a:solidFill>
              </a:rPr>
              <a:t>Rapport du DDD 2025</a:t>
            </a:r>
            <a:br>
              <a:rPr lang="fr-FR" sz="3600" dirty="0">
                <a:solidFill>
                  <a:schemeClr val="accent1"/>
                </a:solidFill>
              </a:rPr>
            </a:br>
            <a:r>
              <a:rPr lang="fr-FR" sz="3600" dirty="0">
                <a:solidFill>
                  <a:schemeClr val="accent1"/>
                </a:solidFill>
              </a:rPr>
              <a:t>Prévenir les discriminations dans les parcours de soins : un enjeu d’égalité</a:t>
            </a:r>
            <a:br>
              <a:rPr lang="fr-FR" sz="1200" dirty="0">
                <a:solidFill>
                  <a:schemeClr val="accent1"/>
                </a:solidFill>
              </a:rPr>
            </a:br>
            <a:r>
              <a:rPr lang="fr-FR" sz="1200" dirty="0">
                <a:solidFill>
                  <a:schemeClr val="accent1"/>
                </a:solidFill>
              </a:rPr>
              <a:t>https://www.defenseurdesdroits.fr/sites/default/files/2025-05/ddd_rapport_discriminations-parcours-de-soins_20250430.pdf</a:t>
            </a:r>
            <a:br>
              <a:rPr lang="fr-FR" sz="1200" dirty="0"/>
            </a:br>
            <a:endParaRPr lang="fr-FR" sz="1200" dirty="0"/>
          </a:p>
        </p:txBody>
      </p:sp>
      <p:sp>
        <p:nvSpPr>
          <p:cNvPr id="3" name="Espace réservé du contenu 2">
            <a:extLst>
              <a:ext uri="{FF2B5EF4-FFF2-40B4-BE49-F238E27FC236}">
                <a16:creationId xmlns:a16="http://schemas.microsoft.com/office/drawing/2014/main" id="{EE5C8231-A1E9-48C9-960A-C26E5314E4DC}"/>
              </a:ext>
            </a:extLst>
          </p:cNvPr>
          <p:cNvSpPr>
            <a:spLocks noGrp="1"/>
          </p:cNvSpPr>
          <p:nvPr>
            <p:ph idx="1"/>
          </p:nvPr>
        </p:nvSpPr>
        <p:spPr>
          <a:xfrm>
            <a:off x="0" y="2073001"/>
            <a:ext cx="9036496" cy="4819877"/>
          </a:xfrm>
        </p:spPr>
        <p:txBody>
          <a:bodyPr>
            <a:normAutofit fontScale="77500" lnSpcReduction="20000"/>
          </a:bodyPr>
          <a:lstStyle/>
          <a:p>
            <a:pPr lvl="0"/>
            <a:r>
              <a:rPr lang="fr-FR" dirty="0"/>
              <a:t>« L’absence de recours à un dispositif d’interprétariat sera susceptible de constituer une </a:t>
            </a:r>
            <a:r>
              <a:rPr lang="fr-FR" dirty="0">
                <a:solidFill>
                  <a:srgbClr val="C00000"/>
                </a:solidFill>
              </a:rPr>
              <a:t>discrimination au sens de l’interprétation livrée par la Cour EDH et la CJUE du principe de non-discrimination</a:t>
            </a:r>
            <a:r>
              <a:rPr lang="fr-FR" dirty="0"/>
              <a:t> ». </a:t>
            </a:r>
          </a:p>
          <a:p>
            <a:pPr lvl="0"/>
            <a:r>
              <a:rPr lang="fr-FR" dirty="0"/>
              <a:t>« Ces solutions alternatives à l’interprétariat professionnel [proche, IA] présentent pourtant des écueils importants – </a:t>
            </a:r>
            <a:r>
              <a:rPr lang="fr-FR" dirty="0">
                <a:solidFill>
                  <a:srgbClr val="C00000"/>
                </a:solidFill>
              </a:rPr>
              <a:t>non-respect du cadre déontologique, transfert de responsabilité, traduction de moindre qualité, communication unilatérale, </a:t>
            </a:r>
            <a:r>
              <a:rPr lang="fr-FR" dirty="0"/>
              <a:t>qui ont un impact sur la prise en charge. Or, les outils de traduction en ligne, hormis les langues les plus courantes, restent peu performants ; pourtant, en y recourant, les équipes soignantes peuvent avoir </a:t>
            </a:r>
            <a:r>
              <a:rPr lang="fr-FR" dirty="0">
                <a:solidFill>
                  <a:srgbClr val="C00000"/>
                </a:solidFill>
              </a:rPr>
              <a:t>l’illusion d’une communication avec le patient</a:t>
            </a:r>
            <a:r>
              <a:rPr lang="fr-FR" dirty="0"/>
              <a:t>, sans que ce dernier ait pu réellement comprendre les informations données ».</a:t>
            </a:r>
          </a:p>
        </p:txBody>
      </p:sp>
      <p:pic>
        <p:nvPicPr>
          <p:cNvPr id="4" name="Image 3">
            <a:extLst>
              <a:ext uri="{FF2B5EF4-FFF2-40B4-BE49-F238E27FC236}">
                <a16:creationId xmlns:a16="http://schemas.microsoft.com/office/drawing/2014/main" id="{350832BA-4824-44BE-B19A-FAB3BB6F8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29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9DB67B-2772-4EDB-AC1E-E1135680888C}"/>
              </a:ext>
            </a:extLst>
          </p:cNvPr>
          <p:cNvSpPr>
            <a:spLocks noGrp="1"/>
          </p:cNvSpPr>
          <p:nvPr>
            <p:ph type="title"/>
          </p:nvPr>
        </p:nvSpPr>
        <p:spPr>
          <a:xfrm>
            <a:off x="2044588" y="-37306"/>
            <a:ext cx="6635080" cy="1143000"/>
          </a:xfrm>
        </p:spPr>
        <p:txBody>
          <a:bodyPr>
            <a:normAutofit fontScale="90000"/>
          </a:bodyPr>
          <a:lstStyle/>
          <a:p>
            <a:r>
              <a:rPr lang="fr-FR" altLang="fr-FR" sz="4000" dirty="0">
                <a:solidFill>
                  <a:schemeClr val="accent1"/>
                </a:solidFill>
              </a:rPr>
              <a:t>Freins à l’utilisation en médecine de ville</a:t>
            </a:r>
            <a:endParaRPr lang="fr-FR" sz="4000" dirty="0">
              <a:solidFill>
                <a:schemeClr val="accent1"/>
              </a:solidFill>
            </a:endParaRPr>
          </a:p>
        </p:txBody>
      </p:sp>
      <p:sp>
        <p:nvSpPr>
          <p:cNvPr id="3" name="Espace réservé du contenu 2">
            <a:extLst>
              <a:ext uri="{FF2B5EF4-FFF2-40B4-BE49-F238E27FC236}">
                <a16:creationId xmlns:a16="http://schemas.microsoft.com/office/drawing/2014/main" id="{4171AD73-EAE3-42F8-9AD2-819F5B226E3D}"/>
              </a:ext>
            </a:extLst>
          </p:cNvPr>
          <p:cNvSpPr>
            <a:spLocks noGrp="1"/>
          </p:cNvSpPr>
          <p:nvPr>
            <p:ph idx="1"/>
          </p:nvPr>
        </p:nvSpPr>
        <p:spPr>
          <a:xfrm>
            <a:off x="323528" y="1035050"/>
            <a:ext cx="8363272" cy="5365751"/>
          </a:xfrm>
        </p:spPr>
        <p:txBody>
          <a:bodyPr>
            <a:normAutofit fontScale="92500" lnSpcReduction="10000"/>
          </a:bodyPr>
          <a:lstStyle/>
          <a:p>
            <a:pPr marL="285750" lvl="1" algn="just">
              <a:buFont typeface="Arial" panose="020B0604020202020204" pitchFamily="34" charset="0"/>
              <a:buChar char="•"/>
              <a:defRPr/>
            </a:pPr>
            <a:r>
              <a:rPr lang="fr-FR" altLang="fr-FR" sz="2400" dirty="0">
                <a:latin typeface="+mj-lt"/>
              </a:rPr>
              <a:t>Méconnaissance des dispositifs</a:t>
            </a:r>
          </a:p>
          <a:p>
            <a:pPr marL="285750" lvl="1" algn="just">
              <a:buFont typeface="Arial" panose="020B0604020202020204" pitchFamily="34" charset="0"/>
              <a:buChar char="•"/>
              <a:defRPr/>
            </a:pPr>
            <a:r>
              <a:rPr lang="fr-FR" altLang="fr-FR" sz="2400" dirty="0">
                <a:latin typeface="+mj-lt"/>
              </a:rPr>
              <a:t>Financiers (≈ 40</a:t>
            </a:r>
            <a:r>
              <a:rPr lang="fr-FR" altLang="fr-FR" sz="1700" dirty="0">
                <a:latin typeface="+mj-lt"/>
              </a:rPr>
              <a:t>aine</a:t>
            </a:r>
            <a:r>
              <a:rPr lang="fr-FR" altLang="fr-FR" sz="2400" dirty="0">
                <a:latin typeface="+mj-lt"/>
              </a:rPr>
              <a:t> euros/h)</a:t>
            </a:r>
          </a:p>
          <a:p>
            <a:pPr marL="285750" lvl="1" algn="just">
              <a:buFont typeface="Arial" panose="020B0604020202020204" pitchFamily="34" charset="0"/>
              <a:buChar char="•"/>
              <a:defRPr/>
            </a:pPr>
            <a:r>
              <a:rPr lang="fr-FR" altLang="fr-FR" sz="2400" dirty="0">
                <a:latin typeface="+mj-lt"/>
              </a:rPr>
              <a:t>Logistique et manque de temps ++</a:t>
            </a:r>
          </a:p>
          <a:p>
            <a:pPr marL="800100" lvl="2" indent="-342900" algn="just">
              <a:buFont typeface="Calibri" panose="020F0502020204030204" pitchFamily="34" charset="0"/>
              <a:buChar char="–"/>
              <a:defRPr/>
            </a:pPr>
            <a:r>
              <a:rPr lang="fr-FR" sz="2000" dirty="0"/>
              <a:t>délai jugé trop long pour obtenir un interprète en ligne</a:t>
            </a:r>
          </a:p>
          <a:p>
            <a:pPr marL="800100" lvl="2" indent="-342900" algn="just">
              <a:buFont typeface="Calibri" panose="020F0502020204030204" pitchFamily="34" charset="0"/>
              <a:buChar char="–"/>
              <a:defRPr/>
            </a:pPr>
            <a:r>
              <a:rPr lang="fr-FR" sz="2000" dirty="0"/>
              <a:t>planification jugée trop longue (interprétariat physique)</a:t>
            </a:r>
            <a:endParaRPr lang="fr-FR" altLang="fr-FR" sz="2400" dirty="0">
              <a:latin typeface="+mj-lt"/>
            </a:endParaRPr>
          </a:p>
          <a:p>
            <a:pPr marL="285750" lvl="1" algn="just">
              <a:buFont typeface="Arial" panose="020B0604020202020204" pitchFamily="34" charset="0"/>
              <a:buChar char="•"/>
              <a:defRPr/>
            </a:pPr>
            <a:r>
              <a:rPr lang="fr-FR" altLang="fr-FR" sz="2400" dirty="0">
                <a:latin typeface="+mj-lt"/>
              </a:rPr>
              <a:t>Réticences à l’irruption d’un tiers dans le colloque singulier de la consultation</a:t>
            </a:r>
          </a:p>
          <a:p>
            <a:pPr marL="685800" lvl="2" algn="just">
              <a:defRPr/>
            </a:pPr>
            <a:r>
              <a:rPr lang="fr-FR" altLang="fr-FR" sz="2000" dirty="0">
                <a:latin typeface="+mj-lt"/>
              </a:rPr>
              <a:t>De la part du professionnel</a:t>
            </a:r>
          </a:p>
          <a:p>
            <a:pPr marL="685800" lvl="2" algn="just">
              <a:defRPr/>
            </a:pPr>
            <a:r>
              <a:rPr lang="fr-FR" altLang="fr-FR" sz="2000" dirty="0">
                <a:latin typeface="+mj-lt"/>
              </a:rPr>
              <a:t>De la part du patient : ex : </a:t>
            </a:r>
            <a:r>
              <a:rPr lang="fr-FR" sz="2000" dirty="0"/>
              <a:t>situation gynécologique chez une patiente musulmane avec un interprète masculin.</a:t>
            </a:r>
            <a:r>
              <a:rPr lang="fr-FR" sz="1600" dirty="0"/>
              <a:t> </a:t>
            </a:r>
            <a:endParaRPr lang="fr-FR" altLang="fr-FR" sz="2000" dirty="0">
              <a:latin typeface="+mj-lt"/>
            </a:endParaRPr>
          </a:p>
          <a:p>
            <a:pPr marL="285750" lvl="1" algn="just">
              <a:buFont typeface="Arial" panose="020B0604020202020204" pitchFamily="34" charset="0"/>
              <a:buChar char="•"/>
              <a:defRPr/>
            </a:pPr>
            <a:r>
              <a:rPr lang="fr-FR" altLang="fr-FR" sz="2400" dirty="0">
                <a:latin typeface="+mj-lt"/>
              </a:rPr>
              <a:t>Limites de </a:t>
            </a:r>
            <a:r>
              <a:rPr lang="fr-FR" altLang="fr-FR" sz="2500" dirty="0">
                <a:latin typeface="+mj-lt"/>
              </a:rPr>
              <a:t>l’interprétariat :</a:t>
            </a:r>
          </a:p>
          <a:p>
            <a:pPr marL="685800" lvl="2" algn="just">
              <a:defRPr/>
            </a:pPr>
            <a:r>
              <a:rPr lang="fr-FR" sz="2100" dirty="0">
                <a:latin typeface="+mj-lt"/>
              </a:rPr>
              <a:t>Différences entre dialectes</a:t>
            </a:r>
          </a:p>
          <a:p>
            <a:pPr marL="685800" lvl="2" algn="just">
              <a:defRPr/>
            </a:pPr>
            <a:r>
              <a:rPr lang="fr-FR" altLang="fr-FR" sz="2100" dirty="0">
                <a:latin typeface="+mj-lt"/>
              </a:rPr>
              <a:t>Téléphonique : </a:t>
            </a:r>
            <a:r>
              <a:rPr lang="fr-FR" sz="2100" dirty="0">
                <a:latin typeface="+mj-lt"/>
              </a:rPr>
              <a:t>troubles de l’élocution du patient, absence d’appréhension du non verbal</a:t>
            </a:r>
          </a:p>
          <a:p>
            <a:pPr marL="685800" lvl="2" algn="just">
              <a:defRPr/>
            </a:pPr>
            <a:r>
              <a:rPr lang="fr-FR" sz="2100" dirty="0">
                <a:latin typeface="+mj-lt"/>
              </a:rPr>
              <a:t>Présentiel : refus de parler devant membre de la communauté, certains ex. médicaux</a:t>
            </a:r>
            <a:endParaRPr lang="fr-FR" dirty="0"/>
          </a:p>
        </p:txBody>
      </p:sp>
      <p:pic>
        <p:nvPicPr>
          <p:cNvPr id="4" name="Image 5">
            <a:extLst>
              <a:ext uri="{FF2B5EF4-FFF2-40B4-BE49-F238E27FC236}">
                <a16:creationId xmlns:a16="http://schemas.microsoft.com/office/drawing/2014/main" id="{E3489174-9486-4D0A-8933-0CB4B2312F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18716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21A90F3E-FD1E-44C9-916C-441C636806E8}"/>
              </a:ext>
            </a:extLst>
          </p:cNvPr>
          <p:cNvSpPr txBox="1"/>
          <p:nvPr/>
        </p:nvSpPr>
        <p:spPr>
          <a:xfrm>
            <a:off x="457200" y="6300031"/>
            <a:ext cx="7787208" cy="523220"/>
          </a:xfrm>
          <a:prstGeom prst="rect">
            <a:avLst/>
          </a:prstGeom>
          <a:noFill/>
        </p:spPr>
        <p:txBody>
          <a:bodyPr wrap="square" rtlCol="0">
            <a:spAutoFit/>
          </a:bodyPr>
          <a:lstStyle/>
          <a:p>
            <a:r>
              <a:rPr lang="fr-FR" sz="2800" i="1" dirty="0"/>
              <a:t>Comment faire rentrer dans les pratiques?</a:t>
            </a:r>
          </a:p>
        </p:txBody>
      </p:sp>
    </p:spTree>
    <p:extLst>
      <p:ext uri="{BB962C8B-B14F-4D97-AF65-F5344CB8AC3E}">
        <p14:creationId xmlns:p14="http://schemas.microsoft.com/office/powerpoint/2010/main" val="30572810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1436</Words>
  <Application>Microsoft Office PowerPoint</Application>
  <PresentationFormat>Affichage à l'écran (4:3)</PresentationFormat>
  <Paragraphs>124</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Roboto Medium</vt:lpstr>
      <vt:lpstr>Wingdings</vt:lpstr>
      <vt:lpstr>Thème Office</vt:lpstr>
      <vt:lpstr>Interprétariat en médecine de ville</vt:lpstr>
      <vt:lpstr>Pourquoi utiliser l’interprétariat en santé?</vt:lpstr>
      <vt:lpstr>Pourquoi utiliser l’interprétariat en santé?</vt:lpstr>
      <vt:lpstr>Les principes de l’interprétariat médico-social</vt:lpstr>
      <vt:lpstr>Les risques de l’interprétariat non professionnel </vt:lpstr>
      <vt:lpstr>Référentiel HAS 2017</vt:lpstr>
      <vt:lpstr>RAPPORT IGAS N°2018-128R </vt:lpstr>
      <vt:lpstr>Rapport du DDD 2025 Prévenir les discriminations dans les parcours de soins : un enjeu d’égalité https://www.defenseurdesdroits.fr/sites/default/files/2025-05/ddd_rapport_discriminations-parcours-de-soins_20250430.pdf </vt:lpstr>
      <vt:lpstr>Freins à l’utilisation en médecine de ville</vt:lpstr>
      <vt:lpstr>Expérimentation CIME Consultations avec Interprète en MEdecine de ville </vt:lpstr>
      <vt:lpstr>Une diversité de pratiques </vt:lpstr>
      <vt:lpstr>Conclusion  et perspectives bretonnes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Patients allophones:  lever la barrière de la langue</dc:title>
  <dc:creator>test</dc:creator>
  <cp:lastModifiedBy>Helene Leroy</cp:lastModifiedBy>
  <cp:revision>73</cp:revision>
  <dcterms:created xsi:type="dcterms:W3CDTF">2020-02-17T09:40:00Z</dcterms:created>
  <dcterms:modified xsi:type="dcterms:W3CDTF">2025-11-18T09:54:49Z</dcterms:modified>
</cp:coreProperties>
</file>