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59" r:id="rId4"/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5"/>
    <p:restoredTop sz="94687"/>
  </p:normalViewPr>
  <p:slideViewPr>
    <p:cSldViewPr snapToGrid="0">
      <p:cViewPr varScale="1">
        <p:scale>
          <a:sx n="84" d="100"/>
          <a:sy n="84" d="100"/>
        </p:scale>
        <p:origin x="20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D97D1F-C5C9-CEF3-D172-A9FE73B49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D9FF91-ABC2-23A8-B0B7-278EA06B2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78E08B-5014-57EB-9A94-6269DBE94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DC758D-3FEA-7CB6-5645-AEC8BDE1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2E6DA5-29E8-C638-2301-C09D436F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70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CCD15-345C-B074-5D8B-216F9F7CF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8215E0-7755-696D-2D5A-5E86DE2D9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18BB80-A211-3B6F-5A2C-D31FC78DC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CAB494-0569-4CB1-6C14-627843583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2E801B-2ABD-5D7C-BEB9-27B1C9477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3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C581159-C266-CF0C-0B8F-8024FC980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267D2B-BA76-1685-A070-E24CD514C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444122-1B11-805B-4F31-33B0E784F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9CAF23-DABF-E70C-3A08-7284C407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95F645-6E2E-864C-F921-E7895A3B3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15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FFCB4-9D2E-15E1-CCFE-3C4314356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E8F84-6AE0-6C9E-273E-F484BA6FD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6283FD-EBDA-BF24-CF72-E8B12942B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04A077-EFC5-1C7E-8B17-598D08B4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C30229-CAE9-8F48-3429-BD762F1F4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04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E84F0-FB67-3B5B-DE7C-8DD19BF61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9DF0B6-C548-D7E0-35B8-A64CA8070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5AA6EC-B9D0-B760-A571-9D639D221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47D381-6C28-BE38-78B9-7BF30669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51EF61-95B5-C251-0F8E-FB8AF35B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45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6A3EC2-2C62-1AB7-10B5-18AFBB9C8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3A20C8-D8ED-7C43-A45B-E109CBF88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0C56CD-169D-6AFD-B01D-52310650D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943CE5-4B0D-6F1C-640D-CF5832AD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A24061-A950-D099-1B5E-51F1895E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E78E50-59FA-7889-28F7-372AA20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03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6AF24-3A48-F08B-1077-C6C7F6C3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E767E0-E1B3-547A-9F50-75A163CC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B96659-3E22-64A6-AC55-6BE4C39B2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423A56-AD7A-9B62-F931-DD7CA2A35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5A7770D-9C9A-AEDD-A475-73FCD7886F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EE5A7C-4947-2EC9-6CA3-5402C2473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322DAE-B26B-518D-CAEC-5BEA3B81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CC96910-DF5F-B69B-0A1B-E8216A4CC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63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CAFC2A-D62E-9A33-A9C2-0F902A7C2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498A34F-5A4E-5B1B-762F-955A56CB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FFF6A1-9E29-A2FB-8DFA-8AF89DFF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19D693-189D-0FAE-79D5-E4E8B8CDB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23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2636AE-0ED4-C5BC-DF04-5EC70F557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82A9C4-E441-34F8-D7F3-007B8545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55FE5F-70C3-C2E1-5AE6-9035A71B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76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BB03FB-5CA7-9935-F6B4-529C8832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20D2C7-1567-F6B3-DC40-ABA51146F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2AEB9-63E1-5F49-3CD1-4D13B319A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9B2728-AF91-8351-2DDE-8AFD86FD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9D0B16-0714-9D2A-1228-5F868F01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84B0A0-86D3-9AB6-FE09-D39A05ADB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9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50E627-F87D-0E5A-3A97-F11AAF677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47E9DDB-2A69-4708-BDAF-D3F05B4A3C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2FFDBB-0F6D-C0C1-251D-BC07C6F48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C45519-23C2-D5F1-F9F7-9BCADE7C7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45C691-7B96-98E8-1726-1F6F21CD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6EC2CA-FD94-EF34-A6B7-A3749BCD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34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E3A9CF-9157-745D-CF14-E2BEE824B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15AA45-6EC5-1194-D5A9-0F82D691C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EDA26B-6470-27C3-F03F-D6BD4CFDE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39641-CC12-A34A-BE24-0FA0DEA10479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3BDDA3-348B-98D6-149D-B7A7DEBA4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F4D751-B194-83A6-863F-7BB387897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87C58-9DF2-FC42-8614-E318E436FA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86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E43448-31A6-A60E-FAED-69738EB2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dirty="0">
                <a:solidFill>
                  <a:schemeClr val="accent1"/>
                </a:solidFill>
              </a:rPr>
              <a:t>Directive européenne du 20 juillet 2001</a:t>
            </a:r>
            <a:br>
              <a:rPr lang="fr-FR" sz="4000" b="1" dirty="0">
                <a:solidFill>
                  <a:schemeClr val="accent1"/>
                </a:solidFill>
              </a:rPr>
            </a:br>
            <a:r>
              <a:rPr lang="fr-FR" sz="4000" b="1" dirty="0">
                <a:solidFill>
                  <a:schemeClr val="accent1"/>
                </a:solidFill>
              </a:rPr>
              <a:t>sur la protection temporaire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EFF9A2-C3B3-C430-86D6-55C890835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Activée </a:t>
            </a:r>
            <a:r>
              <a:rPr lang="fr-FR" dirty="0">
                <a:solidFill>
                  <a:srgbClr val="212529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le Conseil UE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dans des circonstances exceptionnelles caractérisées par un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afflux massif de personnes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FR" sz="2800" dirty="0">
              <a:solidFill>
                <a:srgbClr val="212529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Fournit une 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protection collective 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réduit la pression pesant sur les régimes d'asile nationaux 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États membres de l’UE.</a:t>
            </a:r>
          </a:p>
          <a:p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b="1" dirty="0">
                <a:solidFill>
                  <a:srgbClr val="212529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Octroie</a:t>
            </a:r>
            <a:r>
              <a:rPr lang="fr-FR" dirty="0">
                <a:solidFill>
                  <a:srgbClr val="212529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automatiquement un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droit de séjour 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dans l'État membre de l’UE choisi, un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accès au logement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au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marché du travail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à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l'aide sociale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à 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l'assistance médicale 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et à l'</a:t>
            </a:r>
            <a:r>
              <a:rPr lang="fr-FR" sz="2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éducation</a:t>
            </a:r>
            <a:r>
              <a:rPr lang="fr-FR" sz="2800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pour les enfants et jeunes non accompagnés.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479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531FCE3-84F7-27C0-3725-80ED246613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01040" y="365125"/>
            <a:ext cx="107442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5 192 110 </a:t>
            </a:r>
            <a:r>
              <a:rPr lang="fr-FR" sz="4000" b="1" dirty="0" err="1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réfugié.es</a:t>
            </a:r>
            <a:r>
              <a:rPr lang="fr-FR" sz="4000" b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  <a:r>
              <a:rPr lang="fr-FR" sz="4000" b="1" dirty="0" err="1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venu.es</a:t>
            </a:r>
            <a:r>
              <a:rPr lang="fr-FR" sz="4000" b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 d'Ukraine </a:t>
            </a:r>
            <a:r>
              <a:rPr lang="fr-FR" sz="4000" b="1" dirty="0" err="1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enregistré.es</a:t>
            </a:r>
            <a:r>
              <a:rPr lang="fr-FR" sz="4000" b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 dans l’UE</a:t>
            </a:r>
            <a:r>
              <a:rPr lang="fr-FR" sz="4000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  <a:r>
              <a:rPr lang="fr-FR" sz="4000" b="1" dirty="0">
                <a:solidFill>
                  <a:schemeClr val="accent1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en 2025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12E928-4FF3-B7B7-D3C4-4D6A74143A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88720" y="1690688"/>
            <a:ext cx="9814560" cy="4774883"/>
          </a:xfrm>
        </p:spPr>
        <p:txBody>
          <a:bodyPr>
            <a:normAutofit lnSpcReduction="10000"/>
          </a:bodyPr>
          <a:lstStyle/>
          <a:p>
            <a:endParaRPr lang="fr-FR" dirty="0"/>
          </a:p>
          <a:p>
            <a:r>
              <a:rPr lang="fr-FR" sz="3200" dirty="0"/>
              <a:t>Principaux pays d’accueil : </a:t>
            </a:r>
          </a:p>
          <a:p>
            <a:pPr marL="0" indent="0">
              <a:buNone/>
            </a:pPr>
            <a:r>
              <a:rPr lang="fr-FR" sz="3200" dirty="0"/>
              <a:t>	</a:t>
            </a:r>
            <a:r>
              <a:rPr lang="fr-FR" sz="3200" b="1" dirty="0"/>
              <a:t>Allemagne</a:t>
            </a:r>
            <a:r>
              <a:rPr lang="fr-FR" sz="3200" dirty="0"/>
              <a:t> et </a:t>
            </a:r>
            <a:r>
              <a:rPr lang="fr-FR" sz="3200" b="1" dirty="0"/>
              <a:t>Pologne</a:t>
            </a:r>
            <a:r>
              <a:rPr lang="fr-FR" sz="3200" dirty="0"/>
              <a:t> : + de 1 million</a:t>
            </a:r>
          </a:p>
          <a:p>
            <a:pPr marL="0" indent="0">
              <a:buNone/>
            </a:pPr>
            <a:r>
              <a:rPr lang="fr-FR" sz="3200" dirty="0"/>
              <a:t>	</a:t>
            </a:r>
            <a:r>
              <a:rPr lang="fr-FR" sz="3200" b="1" dirty="0"/>
              <a:t>République tchèque : </a:t>
            </a:r>
            <a:r>
              <a:rPr lang="fr-FR" sz="3200" dirty="0"/>
              <a:t>397 000</a:t>
            </a:r>
          </a:p>
          <a:p>
            <a:pPr marL="0" indent="0">
              <a:buNone/>
            </a:pPr>
            <a:r>
              <a:rPr lang="fr-FR" sz="3200" dirty="0"/>
              <a:t>	</a:t>
            </a:r>
            <a:r>
              <a:rPr lang="fr-FR" sz="3200" b="1" dirty="0"/>
              <a:t>Espagne</a:t>
            </a:r>
            <a:r>
              <a:rPr lang="fr-FR" sz="3200" dirty="0"/>
              <a:t> : 248 000</a:t>
            </a:r>
          </a:p>
          <a:p>
            <a:pPr marL="0" indent="0">
              <a:buNone/>
            </a:pPr>
            <a:r>
              <a:rPr lang="fr-FR" sz="3200" dirty="0"/>
              <a:t>	</a:t>
            </a:r>
            <a:r>
              <a:rPr lang="fr-FR" sz="3200" b="1" dirty="0"/>
              <a:t>Roumanie</a:t>
            </a:r>
            <a:r>
              <a:rPr lang="fr-FR" sz="3200" dirty="0"/>
              <a:t> : 193 000</a:t>
            </a:r>
          </a:p>
          <a:p>
            <a:pPr marL="0" indent="0">
              <a:buNone/>
            </a:pPr>
            <a:endParaRPr lang="fr-FR" sz="3200" dirty="0"/>
          </a:p>
          <a:p>
            <a:r>
              <a:rPr lang="fr-FR" sz="3200" dirty="0"/>
              <a:t>En </a:t>
            </a:r>
            <a:r>
              <a:rPr lang="fr-FR" sz="3200" b="1" dirty="0"/>
              <a:t>France :</a:t>
            </a:r>
            <a:r>
              <a:rPr lang="fr-FR" sz="3200" dirty="0"/>
              <a:t> 73 640 (nombre équivalent à celui de la </a:t>
            </a:r>
            <a:r>
              <a:rPr lang="fr-FR" sz="3200" b="1" dirty="0"/>
              <a:t>Bulgarie</a:t>
            </a:r>
            <a:r>
              <a:rPr lang="fr-FR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741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FDAB75-73B6-6F23-A492-512326B03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Répartition des </a:t>
            </a:r>
            <a:r>
              <a:rPr lang="fr-FR" sz="2400" b="1" dirty="0" err="1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réfugié.es</a:t>
            </a:r>
            <a:r>
              <a:rPr lang="fr-FR" sz="24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2400" b="1" dirty="0" err="1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ukrainien.nes</a:t>
            </a:r>
            <a:r>
              <a:rPr lang="fr-FR" sz="24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ayant obtenu une protection </a:t>
            </a:r>
            <a:br>
              <a:rPr lang="fr-FR" sz="24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</a:br>
            <a:r>
              <a:rPr lang="fr-FR" sz="24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depuis 2022</a:t>
            </a:r>
            <a:r>
              <a:rPr lang="fr-FR" sz="2400" b="1" dirty="0">
                <a:effectLst/>
              </a:rPr>
              <a:t> </a:t>
            </a:r>
            <a:endParaRPr lang="fr-FR" sz="2400" b="1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9869BE5B-1DA9-9F3E-2B0D-CFA085EB360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96025" y="1520822"/>
            <a:ext cx="5181600" cy="4803775"/>
          </a:xfrm>
        </p:spPr>
      </p:pic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182558AC-EEE1-9746-7293-750D156C8D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62079" y="1520823"/>
            <a:ext cx="4933841" cy="4803775"/>
          </a:xfrm>
        </p:spPr>
      </p:pic>
    </p:spTree>
    <p:extLst>
      <p:ext uri="{BB962C8B-B14F-4D97-AF65-F5344CB8AC3E}">
        <p14:creationId xmlns:p14="http://schemas.microsoft.com/office/powerpoint/2010/main" val="13732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60D289BD-DBF8-B417-448E-46103D293E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9301163" cy="1325563"/>
          </a:xfrm>
        </p:spPr>
        <p:txBody>
          <a:bodyPr/>
          <a:lstStyle/>
          <a:p>
            <a:r>
              <a:rPr lang="fr-FR" sz="4400" b="1" cap="small" dirty="0">
                <a:solidFill>
                  <a:srgbClr val="FF0000"/>
                </a:solidFill>
              </a:rPr>
              <a:t>		les outils de l’externalisation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92694CF-6125-A0B2-88F8-36CD3B58F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960" y="365125"/>
            <a:ext cx="9301163" cy="639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7450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1443</TotalTime>
  <Words>170</Words>
  <Application>Microsoft Macintosh PowerPoint</Application>
  <PresentationFormat>Grand écran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Symbol</vt:lpstr>
      <vt:lpstr>Thème Office</vt:lpstr>
      <vt:lpstr>Directive européenne du 20 juillet 2001 sur la protection temporaire </vt:lpstr>
      <vt:lpstr>5 192 110 réfugié.es venu.es d'Ukraine enregistré.es dans l’UE en 2025</vt:lpstr>
      <vt:lpstr>Répartition des réfugié.es ukrainien.nes ayant obtenu une protection  depuis 2022 </vt:lpstr>
      <vt:lpstr>  les outils de l’externalisation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</dc:creator>
  <cp:lastModifiedBy>CR</cp:lastModifiedBy>
  <cp:revision>4</cp:revision>
  <dcterms:created xsi:type="dcterms:W3CDTF">2025-09-12T15:49:28Z</dcterms:created>
  <dcterms:modified xsi:type="dcterms:W3CDTF">2025-11-19T16:08:56Z</dcterms:modified>
</cp:coreProperties>
</file>