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3"/>
  </p:notesMasterIdLst>
  <p:sldIdLst>
    <p:sldId id="303" r:id="rId5"/>
    <p:sldId id="521" r:id="rId6"/>
    <p:sldId id="509" r:id="rId7"/>
    <p:sldId id="510" r:id="rId8"/>
    <p:sldId id="511" r:id="rId9"/>
    <p:sldId id="512" r:id="rId10"/>
    <p:sldId id="513" r:id="rId11"/>
    <p:sldId id="514" r:id="rId12"/>
    <p:sldId id="459" r:id="rId13"/>
    <p:sldId id="515" r:id="rId14"/>
    <p:sldId id="483" r:id="rId15"/>
    <p:sldId id="520" r:id="rId16"/>
    <p:sldId id="517" r:id="rId17"/>
    <p:sldId id="518" r:id="rId18"/>
    <p:sldId id="519" r:id="rId19"/>
    <p:sldId id="487" r:id="rId20"/>
    <p:sldId id="490" r:id="rId21"/>
    <p:sldId id="489" r:id="rId22"/>
    <p:sldId id="488" r:id="rId23"/>
    <p:sldId id="508" r:id="rId24"/>
    <p:sldId id="493" r:id="rId25"/>
    <p:sldId id="494" r:id="rId26"/>
    <p:sldId id="495" r:id="rId27"/>
    <p:sldId id="496" r:id="rId28"/>
    <p:sldId id="506" r:id="rId29"/>
    <p:sldId id="497" r:id="rId30"/>
    <p:sldId id="287" r:id="rId31"/>
    <p:sldId id="498" r:id="rId32"/>
    <p:sldId id="499" r:id="rId33"/>
    <p:sldId id="477" r:id="rId34"/>
    <p:sldId id="460" r:id="rId35"/>
    <p:sldId id="467" r:id="rId36"/>
    <p:sldId id="463" r:id="rId37"/>
    <p:sldId id="464" r:id="rId38"/>
    <p:sldId id="504" r:id="rId39"/>
    <p:sldId id="505" r:id="rId40"/>
    <p:sldId id="468" r:id="rId41"/>
    <p:sldId id="522" r:id="rId42"/>
    <p:sldId id="466" r:id="rId43"/>
    <p:sldId id="523" r:id="rId44"/>
    <p:sldId id="500" r:id="rId45"/>
    <p:sldId id="503" r:id="rId46"/>
    <p:sldId id="461" r:id="rId47"/>
    <p:sldId id="524" r:id="rId48"/>
    <p:sldId id="525" r:id="rId49"/>
    <p:sldId id="526" r:id="rId50"/>
    <p:sldId id="501" r:id="rId51"/>
    <p:sldId id="502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ELIEVRE Mathilde" initials="BM" lastIdx="1" clrIdx="0">
    <p:extLst>
      <p:ext uri="{19B8F6BF-5375-455C-9EA6-DF929625EA0E}">
        <p15:presenceInfo xmlns:p15="http://schemas.microsoft.com/office/powerpoint/2012/main" userId="BESSELIEVRE Mathil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CBAD"/>
    <a:srgbClr val="DE6CD9"/>
    <a:srgbClr val="FF66FF"/>
    <a:srgbClr val="FFFFFF"/>
    <a:srgbClr val="C00000"/>
    <a:srgbClr val="92D050"/>
    <a:srgbClr val="FF9AFF"/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01" autoAdjust="0"/>
    <p:restoredTop sz="72442" autoAdjust="0"/>
  </p:normalViewPr>
  <p:slideViewPr>
    <p:cSldViewPr snapToGrid="0" snapToObjects="1">
      <p:cViewPr>
        <p:scale>
          <a:sx n="66" d="100"/>
          <a:sy n="66" d="100"/>
        </p:scale>
        <p:origin x="1373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63461-2C01-44DB-B814-798A339DBE7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49D1D9-9629-4534-9AAA-C63F0927694A}">
      <dgm:prSet phldrT="[Texte]"/>
      <dgm:spPr/>
      <dgm:t>
        <a:bodyPr/>
        <a:lstStyle/>
        <a:p>
          <a:r>
            <a:rPr lang="fr-FR" dirty="0" smtClean="0"/>
            <a:t>Difficultés d’accès aux soins</a:t>
          </a:r>
          <a:endParaRPr lang="fr-FR" dirty="0"/>
        </a:p>
      </dgm:t>
    </dgm:pt>
    <dgm:pt modelId="{49012DC6-DE77-4803-BBD3-A17F8E4D999D}" type="parTrans" cxnId="{10235086-CAB2-4C0B-88F2-E27B68ACCF62}">
      <dgm:prSet/>
      <dgm:spPr/>
      <dgm:t>
        <a:bodyPr/>
        <a:lstStyle/>
        <a:p>
          <a:endParaRPr lang="fr-FR"/>
        </a:p>
      </dgm:t>
    </dgm:pt>
    <dgm:pt modelId="{D0F65C31-B279-4191-A032-05B9CFD7D3C9}" type="sibTrans" cxnId="{10235086-CAB2-4C0B-88F2-E27B68ACCF62}">
      <dgm:prSet/>
      <dgm:spPr/>
      <dgm:t>
        <a:bodyPr/>
        <a:lstStyle/>
        <a:p>
          <a:endParaRPr lang="fr-FR"/>
        </a:p>
      </dgm:t>
    </dgm:pt>
    <dgm:pt modelId="{60B2B176-8FFB-4156-9755-7BB064F1F187}">
      <dgm:prSet phldrT="[Texte]" custT="1"/>
      <dgm:spPr/>
      <dgm:t>
        <a:bodyPr/>
        <a:lstStyle/>
        <a:p>
          <a:r>
            <a:rPr lang="fr-FR" sz="1600" dirty="0" smtClean="0"/>
            <a:t>Précarité</a:t>
          </a:r>
          <a:endParaRPr lang="fr-FR" sz="1600" dirty="0"/>
        </a:p>
      </dgm:t>
    </dgm:pt>
    <dgm:pt modelId="{E54946AF-806F-4DC3-B365-CB07C9C0F900}" type="parTrans" cxnId="{F46493A2-A78E-4AC3-9E21-10565F3A3EF4}">
      <dgm:prSet/>
      <dgm:spPr/>
      <dgm:t>
        <a:bodyPr/>
        <a:lstStyle/>
        <a:p>
          <a:endParaRPr lang="fr-FR"/>
        </a:p>
      </dgm:t>
    </dgm:pt>
    <dgm:pt modelId="{B2AA5186-06CC-4663-AB61-9F979DDAFFFE}" type="sibTrans" cxnId="{F46493A2-A78E-4AC3-9E21-10565F3A3EF4}">
      <dgm:prSet/>
      <dgm:spPr/>
      <dgm:t>
        <a:bodyPr/>
        <a:lstStyle/>
        <a:p>
          <a:endParaRPr lang="fr-FR"/>
        </a:p>
      </dgm:t>
    </dgm:pt>
    <dgm:pt modelId="{66B39B14-B4F8-463B-87EA-246E27E4A97B}">
      <dgm:prSet phldrT="[Texte]" custT="1"/>
      <dgm:spPr/>
      <dgm:t>
        <a:bodyPr/>
        <a:lstStyle/>
        <a:p>
          <a:r>
            <a:rPr lang="fr-FR" sz="1600" dirty="0" smtClean="0"/>
            <a:t>Culture</a:t>
          </a:r>
          <a:endParaRPr lang="fr-FR" sz="1600" dirty="0"/>
        </a:p>
      </dgm:t>
    </dgm:pt>
    <dgm:pt modelId="{73F9335B-0776-4C20-AED1-1893840B3EC9}" type="parTrans" cxnId="{1EAD45EA-1C8B-44F0-B5A4-2F66C64555C1}">
      <dgm:prSet/>
      <dgm:spPr/>
      <dgm:t>
        <a:bodyPr/>
        <a:lstStyle/>
        <a:p>
          <a:endParaRPr lang="fr-FR"/>
        </a:p>
      </dgm:t>
    </dgm:pt>
    <dgm:pt modelId="{C8B4EE9B-23F5-4C29-80BA-5EB05D3BF4A8}" type="sibTrans" cxnId="{1EAD45EA-1C8B-44F0-B5A4-2F66C64555C1}">
      <dgm:prSet/>
      <dgm:spPr/>
      <dgm:t>
        <a:bodyPr/>
        <a:lstStyle/>
        <a:p>
          <a:endParaRPr lang="fr-FR"/>
        </a:p>
      </dgm:t>
    </dgm:pt>
    <dgm:pt modelId="{A470254D-83B1-4795-83B7-F21360D73CC7}">
      <dgm:prSet phldrT="[Texte]" custScaleY="80853"/>
      <dgm:spPr/>
      <dgm:t>
        <a:bodyPr/>
        <a:lstStyle/>
        <a:p>
          <a:endParaRPr lang="fr-FR"/>
        </a:p>
      </dgm:t>
    </dgm:pt>
    <dgm:pt modelId="{BB4065BE-3D22-4339-8733-45D086A3AA33}" type="parTrans" cxnId="{5B35B973-23F6-4895-9142-446700BE827A}">
      <dgm:prSet/>
      <dgm:spPr/>
      <dgm:t>
        <a:bodyPr/>
        <a:lstStyle/>
        <a:p>
          <a:endParaRPr lang="fr-FR"/>
        </a:p>
      </dgm:t>
    </dgm:pt>
    <dgm:pt modelId="{04C05821-5944-4C51-89DA-CF21FBAEC9CB}" type="sibTrans" cxnId="{5B35B973-23F6-4895-9142-446700BE827A}">
      <dgm:prSet/>
      <dgm:spPr/>
      <dgm:t>
        <a:bodyPr/>
        <a:lstStyle/>
        <a:p>
          <a:endParaRPr lang="fr-FR"/>
        </a:p>
      </dgm:t>
    </dgm:pt>
    <dgm:pt modelId="{EAA493C0-B1CC-40F4-8118-A4A70A80408F}">
      <dgm:prSet phldrT="[Texte]" custScaleY="80853"/>
      <dgm:spPr/>
      <dgm:t>
        <a:bodyPr/>
        <a:lstStyle/>
        <a:p>
          <a:endParaRPr lang="fr-FR"/>
        </a:p>
      </dgm:t>
    </dgm:pt>
    <dgm:pt modelId="{5654716D-09F6-4D66-AA8C-43540DAF9B7E}" type="parTrans" cxnId="{7086D97E-1431-4077-A927-8F28CE7FC430}">
      <dgm:prSet/>
      <dgm:spPr/>
      <dgm:t>
        <a:bodyPr/>
        <a:lstStyle/>
        <a:p>
          <a:endParaRPr lang="fr-FR"/>
        </a:p>
      </dgm:t>
    </dgm:pt>
    <dgm:pt modelId="{6CB7EC2A-2C46-4E40-916E-8CF589B19EA2}" type="sibTrans" cxnId="{7086D97E-1431-4077-A927-8F28CE7FC430}">
      <dgm:prSet/>
      <dgm:spPr/>
      <dgm:t>
        <a:bodyPr/>
        <a:lstStyle/>
        <a:p>
          <a:endParaRPr lang="fr-FR"/>
        </a:p>
      </dgm:t>
    </dgm:pt>
    <dgm:pt modelId="{D8131E02-D715-4279-B01B-0B0779E72E9F}">
      <dgm:prSet phldrT="[Texte]" custScaleY="80853" custRadScaleRad="112360" custRadScaleInc="-61711"/>
      <dgm:spPr/>
      <dgm:t>
        <a:bodyPr/>
        <a:lstStyle/>
        <a:p>
          <a:endParaRPr lang="fr-FR"/>
        </a:p>
      </dgm:t>
    </dgm:pt>
    <dgm:pt modelId="{0D903ED0-3D8C-46D7-9A56-39284FF3A946}" type="parTrans" cxnId="{64F1D5FF-D4F6-4E85-81D8-84710D6297B8}">
      <dgm:prSet/>
      <dgm:spPr/>
      <dgm:t>
        <a:bodyPr/>
        <a:lstStyle/>
        <a:p>
          <a:endParaRPr lang="fr-FR"/>
        </a:p>
      </dgm:t>
    </dgm:pt>
    <dgm:pt modelId="{0422C0A5-FFF4-4477-8C24-C914E5DDFD97}" type="sibTrans" cxnId="{64F1D5FF-D4F6-4E85-81D8-84710D6297B8}">
      <dgm:prSet/>
      <dgm:spPr/>
      <dgm:t>
        <a:bodyPr/>
        <a:lstStyle/>
        <a:p>
          <a:endParaRPr lang="fr-FR"/>
        </a:p>
      </dgm:t>
    </dgm:pt>
    <dgm:pt modelId="{BED3396A-6B98-4B66-B148-CC944E82FBAE}">
      <dgm:prSet custT="1"/>
      <dgm:spPr/>
      <dgm:t>
        <a:bodyPr/>
        <a:lstStyle/>
        <a:p>
          <a:r>
            <a:rPr lang="fr-FR" sz="1600" dirty="0" smtClean="0"/>
            <a:t>Marginalisation</a:t>
          </a:r>
          <a:endParaRPr lang="fr-FR" sz="1600" dirty="0"/>
        </a:p>
      </dgm:t>
    </dgm:pt>
    <dgm:pt modelId="{CCED37CD-7400-4766-8CC2-2F3A6B5950C0}" type="parTrans" cxnId="{44749804-3DB2-419C-A39D-15E864E5B328}">
      <dgm:prSet/>
      <dgm:spPr/>
      <dgm:t>
        <a:bodyPr/>
        <a:lstStyle/>
        <a:p>
          <a:endParaRPr lang="fr-FR"/>
        </a:p>
      </dgm:t>
    </dgm:pt>
    <dgm:pt modelId="{B58C84F2-3F5F-4184-B707-D0845CD850ED}" type="sibTrans" cxnId="{44749804-3DB2-419C-A39D-15E864E5B328}">
      <dgm:prSet/>
      <dgm:spPr/>
      <dgm:t>
        <a:bodyPr/>
        <a:lstStyle/>
        <a:p>
          <a:endParaRPr lang="fr-FR"/>
        </a:p>
      </dgm:t>
    </dgm:pt>
    <dgm:pt modelId="{DF427CFC-317E-4182-A661-3E73002B3C71}">
      <dgm:prSet custT="1"/>
      <dgm:spPr/>
      <dgm:t>
        <a:bodyPr/>
        <a:lstStyle/>
        <a:p>
          <a:r>
            <a:rPr lang="fr-FR" sz="1600" dirty="0" smtClean="0"/>
            <a:t>Méconnaissance du système de soin / incompréhension</a:t>
          </a:r>
          <a:endParaRPr lang="fr-FR" sz="1600" dirty="0"/>
        </a:p>
      </dgm:t>
    </dgm:pt>
    <dgm:pt modelId="{DCE8AC96-FE97-4671-85C6-E133265A4614}" type="parTrans" cxnId="{EF3EEC17-A449-4E5A-8394-00106E7291E3}">
      <dgm:prSet/>
      <dgm:spPr/>
      <dgm:t>
        <a:bodyPr/>
        <a:lstStyle/>
        <a:p>
          <a:endParaRPr lang="fr-FR"/>
        </a:p>
      </dgm:t>
    </dgm:pt>
    <dgm:pt modelId="{AAE62CDA-9F0D-4978-A913-DFD701F7B073}" type="sibTrans" cxnId="{EF3EEC17-A449-4E5A-8394-00106E7291E3}">
      <dgm:prSet/>
      <dgm:spPr/>
      <dgm:t>
        <a:bodyPr/>
        <a:lstStyle/>
        <a:p>
          <a:endParaRPr lang="fr-FR"/>
        </a:p>
      </dgm:t>
    </dgm:pt>
    <dgm:pt modelId="{CB42AF54-8D54-4EDC-B6F0-70630F8627F4}">
      <dgm:prSet custT="1"/>
      <dgm:spPr/>
      <dgm:t>
        <a:bodyPr/>
        <a:lstStyle/>
        <a:p>
          <a:r>
            <a:rPr lang="fr-FR" sz="1600" dirty="0" smtClean="0"/>
            <a:t>Absence de droits de santé</a:t>
          </a:r>
          <a:endParaRPr lang="fr-FR" sz="1600" dirty="0"/>
        </a:p>
      </dgm:t>
    </dgm:pt>
    <dgm:pt modelId="{7837E5AC-B7E8-4166-9E0B-9243E6CE8E40}" type="parTrans" cxnId="{2FC630C5-BEBF-4470-BE65-FD35657F7D0C}">
      <dgm:prSet/>
      <dgm:spPr/>
      <dgm:t>
        <a:bodyPr/>
        <a:lstStyle/>
        <a:p>
          <a:endParaRPr lang="fr-FR"/>
        </a:p>
      </dgm:t>
    </dgm:pt>
    <dgm:pt modelId="{9CD15A0F-C275-4486-816C-0590F8C9853F}" type="sibTrans" cxnId="{2FC630C5-BEBF-4470-BE65-FD35657F7D0C}">
      <dgm:prSet/>
      <dgm:spPr/>
      <dgm:t>
        <a:bodyPr/>
        <a:lstStyle/>
        <a:p>
          <a:endParaRPr lang="fr-FR"/>
        </a:p>
      </dgm:t>
    </dgm:pt>
    <dgm:pt modelId="{F4CC50B2-EAAA-454B-A568-3F3741366CEB}" type="pres">
      <dgm:prSet presAssocID="{B5463461-2C01-44DB-B814-798A339DBE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94D1A3D-DF64-47E7-BA71-C3137DE70657}" type="pres">
      <dgm:prSet presAssocID="{C949D1D9-9629-4534-9AAA-C63F0927694A}" presName="centerShape" presStyleLbl="node0" presStyleIdx="0" presStyleCnt="1" custScaleX="130741" custScaleY="121433" custLinFactNeighborX="11885" custLinFactNeighborY="-944"/>
      <dgm:spPr/>
      <dgm:t>
        <a:bodyPr/>
        <a:lstStyle/>
        <a:p>
          <a:endParaRPr lang="fr-FR"/>
        </a:p>
      </dgm:t>
    </dgm:pt>
    <dgm:pt modelId="{A32AA141-43C6-45CD-A58A-011E0C930193}" type="pres">
      <dgm:prSet presAssocID="{E54946AF-806F-4DC3-B365-CB07C9C0F900}" presName="parTrans" presStyleLbl="bgSibTrans2D1" presStyleIdx="0" presStyleCnt="5" custAng="21579081" custLinFactNeighborX="13702" custLinFactNeighborY="-11001"/>
      <dgm:spPr/>
      <dgm:t>
        <a:bodyPr/>
        <a:lstStyle/>
        <a:p>
          <a:endParaRPr lang="fr-FR"/>
        </a:p>
      </dgm:t>
    </dgm:pt>
    <dgm:pt modelId="{9A067B2C-D7C7-442F-AB45-9E2EA2A54761}" type="pres">
      <dgm:prSet presAssocID="{60B2B176-8FFB-4156-9755-7BB064F1F187}" presName="node" presStyleLbl="node1" presStyleIdx="0" presStyleCnt="5" custScaleY="80853" custRadScaleRad="103603" custRadScaleInc="821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B6CBC7-6EBC-4B4D-90D3-CEB0796A6FB8}" type="pres">
      <dgm:prSet presAssocID="{73F9335B-0776-4C20-AED1-1893840B3EC9}" presName="parTrans" presStyleLbl="bgSibTrans2D1" presStyleIdx="1" presStyleCnt="5" custAng="21268688" custScaleX="104550" custLinFactNeighborX="6633" custLinFactNeighborY="14085"/>
      <dgm:spPr/>
      <dgm:t>
        <a:bodyPr/>
        <a:lstStyle/>
        <a:p>
          <a:endParaRPr lang="fr-FR"/>
        </a:p>
      </dgm:t>
    </dgm:pt>
    <dgm:pt modelId="{5DFF16B0-0CE1-49F6-B323-BAF9F79E6D77}" type="pres">
      <dgm:prSet presAssocID="{66B39B14-B4F8-463B-87EA-246E27E4A97B}" presName="node" presStyleLbl="node1" presStyleIdx="1" presStyleCnt="5" custScaleY="80853" custRadScaleRad="136595" custRadScaleInc="163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A0C880-EBEE-49BB-BEB7-67C3E1011710}" type="pres">
      <dgm:prSet presAssocID="{CCED37CD-7400-4766-8CC2-2F3A6B5950C0}" presName="parTrans" presStyleLbl="bgSibTrans2D1" presStyleIdx="2" presStyleCnt="5" custScaleX="117809"/>
      <dgm:spPr/>
      <dgm:t>
        <a:bodyPr/>
        <a:lstStyle/>
        <a:p>
          <a:endParaRPr lang="fr-FR"/>
        </a:p>
      </dgm:t>
    </dgm:pt>
    <dgm:pt modelId="{8FE582C6-F821-4233-A170-7C3C53678D9C}" type="pres">
      <dgm:prSet presAssocID="{BED3396A-6B98-4B66-B148-CC944E82FBAE}" presName="node" presStyleLbl="node1" presStyleIdx="2" presStyleCnt="5" custScaleX="133193" custScaleY="91777" custRadScaleRad="107785" custRadScaleInc="-43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772CD6-F157-49E3-94F5-F764BB88482B}" type="pres">
      <dgm:prSet presAssocID="{DCE8AC96-FE97-4671-85C6-E133265A4614}" presName="parTrans" presStyleLbl="bgSibTrans2D1" presStyleIdx="3" presStyleCnt="5" custLinFactNeighborX="-5963" custLinFactNeighborY="26423"/>
      <dgm:spPr/>
      <dgm:t>
        <a:bodyPr/>
        <a:lstStyle/>
        <a:p>
          <a:endParaRPr lang="fr-FR"/>
        </a:p>
      </dgm:t>
    </dgm:pt>
    <dgm:pt modelId="{1DB2AC5D-D062-498F-A637-12758E0DB0F9}" type="pres">
      <dgm:prSet presAssocID="{DF427CFC-317E-4182-A661-3E73002B3C71}" presName="node" presStyleLbl="node1" presStyleIdx="3" presStyleCnt="5" custScaleX="137421" custScaleY="143622" custRadScaleRad="128563" custRadScaleInc="-28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642E08-FB06-4A43-8FE6-613FD3849F6A}" type="pres">
      <dgm:prSet presAssocID="{7837E5AC-B7E8-4166-9E0B-9243E6CE8E40}" presName="parTrans" presStyleLbl="bgSibTrans2D1" presStyleIdx="4" presStyleCnt="5" custAng="21346005" custScaleX="88207" custLinFactNeighborX="17340" custLinFactNeighborY="3021"/>
      <dgm:spPr/>
      <dgm:t>
        <a:bodyPr/>
        <a:lstStyle/>
        <a:p>
          <a:endParaRPr lang="fr-FR"/>
        </a:p>
      </dgm:t>
    </dgm:pt>
    <dgm:pt modelId="{37E40C0D-53E3-4925-AFC2-8B718DCF5814}" type="pres">
      <dgm:prSet presAssocID="{CB42AF54-8D54-4EDC-B6F0-70630F8627F4}" presName="node" presStyleLbl="node1" presStyleIdx="4" presStyleCnt="5" custRadScaleRad="90251" custRadScaleInc="-4910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C630C5-BEBF-4470-BE65-FD35657F7D0C}" srcId="{C949D1D9-9629-4534-9AAA-C63F0927694A}" destId="{CB42AF54-8D54-4EDC-B6F0-70630F8627F4}" srcOrd="4" destOrd="0" parTransId="{7837E5AC-B7E8-4166-9E0B-9243E6CE8E40}" sibTransId="{9CD15A0F-C275-4486-816C-0590F8C9853F}"/>
    <dgm:cxn modelId="{56291183-B388-403F-9127-04623B2B0FF0}" type="presOf" srcId="{CB42AF54-8D54-4EDC-B6F0-70630F8627F4}" destId="{37E40C0D-53E3-4925-AFC2-8B718DCF5814}" srcOrd="0" destOrd="0" presId="urn:microsoft.com/office/officeart/2005/8/layout/radial4"/>
    <dgm:cxn modelId="{5B35B973-23F6-4895-9142-446700BE827A}" srcId="{B5463461-2C01-44DB-B814-798A339DBE7B}" destId="{A470254D-83B1-4795-83B7-F21360D73CC7}" srcOrd="1" destOrd="0" parTransId="{BB4065BE-3D22-4339-8733-45D086A3AA33}" sibTransId="{04C05821-5944-4C51-89DA-CF21FBAEC9CB}"/>
    <dgm:cxn modelId="{A702CEC5-B0F3-4EBA-AEC3-62AF3E440DDF}" type="presOf" srcId="{CCED37CD-7400-4766-8CC2-2F3A6B5950C0}" destId="{F9A0C880-EBEE-49BB-BEB7-67C3E1011710}" srcOrd="0" destOrd="0" presId="urn:microsoft.com/office/officeart/2005/8/layout/radial4"/>
    <dgm:cxn modelId="{44749804-3DB2-419C-A39D-15E864E5B328}" srcId="{C949D1D9-9629-4534-9AAA-C63F0927694A}" destId="{BED3396A-6B98-4B66-B148-CC944E82FBAE}" srcOrd="2" destOrd="0" parTransId="{CCED37CD-7400-4766-8CC2-2F3A6B5950C0}" sibTransId="{B58C84F2-3F5F-4184-B707-D0845CD850ED}"/>
    <dgm:cxn modelId="{B9B83279-D4F7-4495-8913-A70394455D0B}" type="presOf" srcId="{B5463461-2C01-44DB-B814-798A339DBE7B}" destId="{F4CC50B2-EAAA-454B-A568-3F3741366CEB}" srcOrd="0" destOrd="0" presId="urn:microsoft.com/office/officeart/2005/8/layout/radial4"/>
    <dgm:cxn modelId="{FDF51698-16A1-4C0A-8C09-626C2BDF755D}" type="presOf" srcId="{7837E5AC-B7E8-4166-9E0B-9243E6CE8E40}" destId="{AE642E08-FB06-4A43-8FE6-613FD3849F6A}" srcOrd="0" destOrd="0" presId="urn:microsoft.com/office/officeart/2005/8/layout/radial4"/>
    <dgm:cxn modelId="{AF386EA4-F9E1-43B3-AB11-4FB0E51C0F62}" type="presOf" srcId="{C949D1D9-9629-4534-9AAA-C63F0927694A}" destId="{994D1A3D-DF64-47E7-BA71-C3137DE70657}" srcOrd="0" destOrd="0" presId="urn:microsoft.com/office/officeart/2005/8/layout/radial4"/>
    <dgm:cxn modelId="{7086D97E-1431-4077-A927-8F28CE7FC430}" srcId="{B5463461-2C01-44DB-B814-798A339DBE7B}" destId="{EAA493C0-B1CC-40F4-8118-A4A70A80408F}" srcOrd="2" destOrd="0" parTransId="{5654716D-09F6-4D66-AA8C-43540DAF9B7E}" sibTransId="{6CB7EC2A-2C46-4E40-916E-8CF589B19EA2}"/>
    <dgm:cxn modelId="{FBE85924-A3FC-44FA-9211-849B85A1D225}" type="presOf" srcId="{73F9335B-0776-4C20-AED1-1893840B3EC9}" destId="{97B6CBC7-6EBC-4B4D-90D3-CEB0796A6FB8}" srcOrd="0" destOrd="0" presId="urn:microsoft.com/office/officeart/2005/8/layout/radial4"/>
    <dgm:cxn modelId="{10235086-CAB2-4C0B-88F2-E27B68ACCF62}" srcId="{B5463461-2C01-44DB-B814-798A339DBE7B}" destId="{C949D1D9-9629-4534-9AAA-C63F0927694A}" srcOrd="0" destOrd="0" parTransId="{49012DC6-DE77-4803-BBD3-A17F8E4D999D}" sibTransId="{D0F65C31-B279-4191-A032-05B9CFD7D3C9}"/>
    <dgm:cxn modelId="{1EAD45EA-1C8B-44F0-B5A4-2F66C64555C1}" srcId="{C949D1D9-9629-4534-9AAA-C63F0927694A}" destId="{66B39B14-B4F8-463B-87EA-246E27E4A97B}" srcOrd="1" destOrd="0" parTransId="{73F9335B-0776-4C20-AED1-1893840B3EC9}" sibTransId="{C8B4EE9B-23F5-4C29-80BA-5EB05D3BF4A8}"/>
    <dgm:cxn modelId="{2FBB8563-C738-4959-A524-228BA8085040}" type="presOf" srcId="{66B39B14-B4F8-463B-87EA-246E27E4A97B}" destId="{5DFF16B0-0CE1-49F6-B323-BAF9F79E6D77}" srcOrd="0" destOrd="0" presId="urn:microsoft.com/office/officeart/2005/8/layout/radial4"/>
    <dgm:cxn modelId="{DD4A9CE3-1978-4F78-9E6A-195C6DE9E36F}" type="presOf" srcId="{60B2B176-8FFB-4156-9755-7BB064F1F187}" destId="{9A067B2C-D7C7-442F-AB45-9E2EA2A54761}" srcOrd="0" destOrd="0" presId="urn:microsoft.com/office/officeart/2005/8/layout/radial4"/>
    <dgm:cxn modelId="{9FEE560A-C2C0-4C3F-AB67-B9EEE63D7F52}" type="presOf" srcId="{DF427CFC-317E-4182-A661-3E73002B3C71}" destId="{1DB2AC5D-D062-498F-A637-12758E0DB0F9}" srcOrd="0" destOrd="0" presId="urn:microsoft.com/office/officeart/2005/8/layout/radial4"/>
    <dgm:cxn modelId="{F1EBD7A2-6E99-498F-8C50-0DD193106507}" type="presOf" srcId="{E54946AF-806F-4DC3-B365-CB07C9C0F900}" destId="{A32AA141-43C6-45CD-A58A-011E0C930193}" srcOrd="0" destOrd="0" presId="urn:microsoft.com/office/officeart/2005/8/layout/radial4"/>
    <dgm:cxn modelId="{C5E0C6A5-29DC-44F4-9F43-59069531518B}" type="presOf" srcId="{DCE8AC96-FE97-4671-85C6-E133265A4614}" destId="{AC772CD6-F157-49E3-94F5-F764BB88482B}" srcOrd="0" destOrd="0" presId="urn:microsoft.com/office/officeart/2005/8/layout/radial4"/>
    <dgm:cxn modelId="{4E4C8E50-67FC-44C7-A601-E364D54F1FB2}" type="presOf" srcId="{BED3396A-6B98-4B66-B148-CC944E82FBAE}" destId="{8FE582C6-F821-4233-A170-7C3C53678D9C}" srcOrd="0" destOrd="0" presId="urn:microsoft.com/office/officeart/2005/8/layout/radial4"/>
    <dgm:cxn modelId="{F46493A2-A78E-4AC3-9E21-10565F3A3EF4}" srcId="{C949D1D9-9629-4534-9AAA-C63F0927694A}" destId="{60B2B176-8FFB-4156-9755-7BB064F1F187}" srcOrd="0" destOrd="0" parTransId="{E54946AF-806F-4DC3-B365-CB07C9C0F900}" sibTransId="{B2AA5186-06CC-4663-AB61-9F979DDAFFFE}"/>
    <dgm:cxn modelId="{64F1D5FF-D4F6-4E85-81D8-84710D6297B8}" srcId="{B5463461-2C01-44DB-B814-798A339DBE7B}" destId="{D8131E02-D715-4279-B01B-0B0779E72E9F}" srcOrd="3" destOrd="0" parTransId="{0D903ED0-3D8C-46D7-9A56-39284FF3A946}" sibTransId="{0422C0A5-FFF4-4477-8C24-C914E5DDFD97}"/>
    <dgm:cxn modelId="{EF3EEC17-A449-4E5A-8394-00106E7291E3}" srcId="{C949D1D9-9629-4534-9AAA-C63F0927694A}" destId="{DF427CFC-317E-4182-A661-3E73002B3C71}" srcOrd="3" destOrd="0" parTransId="{DCE8AC96-FE97-4671-85C6-E133265A4614}" sibTransId="{AAE62CDA-9F0D-4978-A913-DFD701F7B073}"/>
    <dgm:cxn modelId="{66FCEA3E-9428-428B-8E62-2D58057EC111}" type="presParOf" srcId="{F4CC50B2-EAAA-454B-A568-3F3741366CEB}" destId="{994D1A3D-DF64-47E7-BA71-C3137DE70657}" srcOrd="0" destOrd="0" presId="urn:microsoft.com/office/officeart/2005/8/layout/radial4"/>
    <dgm:cxn modelId="{6031E3A5-6EF0-4680-9DC1-88671261E10F}" type="presParOf" srcId="{F4CC50B2-EAAA-454B-A568-3F3741366CEB}" destId="{A32AA141-43C6-45CD-A58A-011E0C930193}" srcOrd="1" destOrd="0" presId="urn:microsoft.com/office/officeart/2005/8/layout/radial4"/>
    <dgm:cxn modelId="{E89AEF06-F0A1-450C-B5DE-A5A96BE885AB}" type="presParOf" srcId="{F4CC50B2-EAAA-454B-A568-3F3741366CEB}" destId="{9A067B2C-D7C7-442F-AB45-9E2EA2A54761}" srcOrd="2" destOrd="0" presId="urn:microsoft.com/office/officeart/2005/8/layout/radial4"/>
    <dgm:cxn modelId="{9ACC3645-C1D2-4DAD-AE8D-A20D455C3A7B}" type="presParOf" srcId="{F4CC50B2-EAAA-454B-A568-3F3741366CEB}" destId="{97B6CBC7-6EBC-4B4D-90D3-CEB0796A6FB8}" srcOrd="3" destOrd="0" presId="urn:microsoft.com/office/officeart/2005/8/layout/radial4"/>
    <dgm:cxn modelId="{2F906923-3D08-4286-91E0-C821653DF8C0}" type="presParOf" srcId="{F4CC50B2-EAAA-454B-A568-3F3741366CEB}" destId="{5DFF16B0-0CE1-49F6-B323-BAF9F79E6D77}" srcOrd="4" destOrd="0" presId="urn:microsoft.com/office/officeart/2005/8/layout/radial4"/>
    <dgm:cxn modelId="{7555D5C5-A966-4EF9-9065-88755FC807E9}" type="presParOf" srcId="{F4CC50B2-EAAA-454B-A568-3F3741366CEB}" destId="{F9A0C880-EBEE-49BB-BEB7-67C3E1011710}" srcOrd="5" destOrd="0" presId="urn:microsoft.com/office/officeart/2005/8/layout/radial4"/>
    <dgm:cxn modelId="{8F1FDF39-246B-4DD5-B6E8-8AB7A9412E45}" type="presParOf" srcId="{F4CC50B2-EAAA-454B-A568-3F3741366CEB}" destId="{8FE582C6-F821-4233-A170-7C3C53678D9C}" srcOrd="6" destOrd="0" presId="urn:microsoft.com/office/officeart/2005/8/layout/radial4"/>
    <dgm:cxn modelId="{F1ED5E3C-A18E-4D6F-849C-78DABA7C4D67}" type="presParOf" srcId="{F4CC50B2-EAAA-454B-A568-3F3741366CEB}" destId="{AC772CD6-F157-49E3-94F5-F764BB88482B}" srcOrd="7" destOrd="0" presId="urn:microsoft.com/office/officeart/2005/8/layout/radial4"/>
    <dgm:cxn modelId="{B44A27C9-E299-4F7E-A7CA-4920BC9074BE}" type="presParOf" srcId="{F4CC50B2-EAAA-454B-A568-3F3741366CEB}" destId="{1DB2AC5D-D062-498F-A637-12758E0DB0F9}" srcOrd="8" destOrd="0" presId="urn:microsoft.com/office/officeart/2005/8/layout/radial4"/>
    <dgm:cxn modelId="{9297BE95-E159-4D78-83C8-F61CF1BB768B}" type="presParOf" srcId="{F4CC50B2-EAAA-454B-A568-3F3741366CEB}" destId="{AE642E08-FB06-4A43-8FE6-613FD3849F6A}" srcOrd="9" destOrd="0" presId="urn:microsoft.com/office/officeart/2005/8/layout/radial4"/>
    <dgm:cxn modelId="{09C03D26-3A8B-4F38-89EA-B504B272E37A}" type="presParOf" srcId="{F4CC50B2-EAAA-454B-A568-3F3741366CEB}" destId="{37E40C0D-53E3-4925-AFC2-8B718DCF581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C5748-FC47-4EB3-8B83-4EA033BF8A9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E1ADD6-07B4-4079-9D5F-5320BE3EF654}">
      <dgm:prSet phldrT="[Texte]" custT="1"/>
      <dgm:spPr/>
      <dgm:t>
        <a:bodyPr/>
        <a:lstStyle/>
        <a:p>
          <a:r>
            <a:rPr lang="fr-FR" sz="1600" dirty="0" smtClean="0"/>
            <a:t>Pathologies infectieuses</a:t>
          </a:r>
          <a:endParaRPr lang="fr-FR" sz="1600" dirty="0"/>
        </a:p>
      </dgm:t>
    </dgm:pt>
    <dgm:pt modelId="{6D8B80BF-2DB1-4273-B24F-0C83F3CB9CF5}" type="parTrans" cxnId="{EDB50A2A-2AC2-44BA-972A-AFCF6E24F9AF}">
      <dgm:prSet/>
      <dgm:spPr/>
      <dgm:t>
        <a:bodyPr/>
        <a:lstStyle/>
        <a:p>
          <a:endParaRPr lang="fr-FR" sz="2000"/>
        </a:p>
      </dgm:t>
    </dgm:pt>
    <dgm:pt modelId="{28C0AB46-79C7-45F4-BB0B-9AAC4CEB8A5A}" type="sibTrans" cxnId="{EDB50A2A-2AC2-44BA-972A-AFCF6E24F9AF}">
      <dgm:prSet/>
      <dgm:spPr/>
      <dgm:t>
        <a:bodyPr/>
        <a:lstStyle/>
        <a:p>
          <a:endParaRPr lang="fr-FR" sz="2000"/>
        </a:p>
      </dgm:t>
    </dgm:pt>
    <dgm:pt modelId="{40531E57-57FC-4F26-9F69-6B1A4C1AFD29}">
      <dgm:prSet phldrT="[Texte]" custT="1"/>
      <dgm:spPr/>
      <dgm:t>
        <a:bodyPr/>
        <a:lstStyle/>
        <a:p>
          <a:r>
            <a:rPr lang="fr-FR" sz="1600" dirty="0" smtClean="0"/>
            <a:t>Parcours migratoire</a:t>
          </a:r>
          <a:endParaRPr lang="fr-FR" sz="1600" dirty="0"/>
        </a:p>
      </dgm:t>
    </dgm:pt>
    <dgm:pt modelId="{E1F85212-14A9-4777-9478-94A17764A214}" type="parTrans" cxnId="{461AB62C-3A81-4F2D-8168-7D6ADE4D07BC}">
      <dgm:prSet/>
      <dgm:spPr/>
      <dgm:t>
        <a:bodyPr/>
        <a:lstStyle/>
        <a:p>
          <a:endParaRPr lang="fr-FR" sz="2000"/>
        </a:p>
      </dgm:t>
    </dgm:pt>
    <dgm:pt modelId="{498AD3B5-06FD-48F2-98AC-1583004D114C}" type="sibTrans" cxnId="{461AB62C-3A81-4F2D-8168-7D6ADE4D07BC}">
      <dgm:prSet/>
      <dgm:spPr/>
      <dgm:t>
        <a:bodyPr/>
        <a:lstStyle/>
        <a:p>
          <a:endParaRPr lang="fr-FR" sz="2000"/>
        </a:p>
      </dgm:t>
    </dgm:pt>
    <dgm:pt modelId="{226FC7F4-BCD1-4CB3-AC26-7868AF6BB928}">
      <dgm:prSet phldrT="[Texte]" custT="1"/>
      <dgm:spPr/>
      <dgm:t>
        <a:bodyPr/>
        <a:lstStyle/>
        <a:p>
          <a:r>
            <a:rPr lang="fr-FR" sz="1600" dirty="0" smtClean="0"/>
            <a:t>Situation pays départ</a:t>
          </a:r>
          <a:endParaRPr lang="fr-FR" sz="1600" dirty="0"/>
        </a:p>
      </dgm:t>
    </dgm:pt>
    <dgm:pt modelId="{20CD880B-1398-45BD-8B89-398022B8DAC0}" type="parTrans" cxnId="{B7049464-4C2A-41F9-9469-C589E94DEC23}">
      <dgm:prSet/>
      <dgm:spPr/>
      <dgm:t>
        <a:bodyPr/>
        <a:lstStyle/>
        <a:p>
          <a:endParaRPr lang="fr-FR" sz="2000"/>
        </a:p>
      </dgm:t>
    </dgm:pt>
    <dgm:pt modelId="{40D8A91B-281A-4134-B5FD-5E2D5225D98A}" type="sibTrans" cxnId="{B7049464-4C2A-41F9-9469-C589E94DEC23}">
      <dgm:prSet/>
      <dgm:spPr/>
      <dgm:t>
        <a:bodyPr/>
        <a:lstStyle/>
        <a:p>
          <a:endParaRPr lang="fr-FR" sz="2000"/>
        </a:p>
      </dgm:t>
    </dgm:pt>
    <dgm:pt modelId="{BB0867AE-633B-4530-A9C5-94AAC0B74E1D}">
      <dgm:prSet phldrT="[Texte]" custT="1"/>
      <dgm:spPr/>
      <dgm:t>
        <a:bodyPr/>
        <a:lstStyle/>
        <a:p>
          <a:r>
            <a:rPr lang="fr-FR" sz="1600" dirty="0" smtClean="0"/>
            <a:t>Conditions accueil</a:t>
          </a:r>
          <a:endParaRPr lang="fr-FR" sz="1600" dirty="0"/>
        </a:p>
      </dgm:t>
    </dgm:pt>
    <dgm:pt modelId="{51FAB87B-2C4B-41F5-8ED5-DB6F65F7D4EF}" type="parTrans" cxnId="{705C0A12-9606-4D40-A55D-AE20E1F1BCBE}">
      <dgm:prSet/>
      <dgm:spPr/>
      <dgm:t>
        <a:bodyPr/>
        <a:lstStyle/>
        <a:p>
          <a:endParaRPr lang="fr-FR" sz="2000"/>
        </a:p>
      </dgm:t>
    </dgm:pt>
    <dgm:pt modelId="{B3E094EE-BF01-4108-8A52-1ACC8BE41898}" type="sibTrans" cxnId="{705C0A12-9606-4D40-A55D-AE20E1F1BCBE}">
      <dgm:prSet/>
      <dgm:spPr/>
      <dgm:t>
        <a:bodyPr/>
        <a:lstStyle/>
        <a:p>
          <a:endParaRPr lang="fr-FR" sz="2000"/>
        </a:p>
      </dgm:t>
    </dgm:pt>
    <dgm:pt modelId="{26BA1AF9-3FB9-4C4E-A932-9EE71FA0B400}" type="pres">
      <dgm:prSet presAssocID="{38FC5748-FC47-4EB3-8B83-4EA033BF8A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91E4BC7-61B5-49DB-AE90-2E80A7D6D2BE}" type="pres">
      <dgm:prSet presAssocID="{9EE1ADD6-07B4-4079-9D5F-5320BE3EF654}" presName="centerShape" presStyleLbl="node0" presStyleIdx="0" presStyleCnt="1" custScaleX="134221" custScaleY="115604"/>
      <dgm:spPr/>
      <dgm:t>
        <a:bodyPr/>
        <a:lstStyle/>
        <a:p>
          <a:endParaRPr lang="fr-FR"/>
        </a:p>
      </dgm:t>
    </dgm:pt>
    <dgm:pt modelId="{1998B840-92D6-4382-9574-B41AC727FD3C}" type="pres">
      <dgm:prSet presAssocID="{E1F85212-14A9-4777-9478-94A17764A214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69A30FD5-FAF9-4DC2-BDF3-677CB1CD6AE5}" type="pres">
      <dgm:prSet presAssocID="{40531E57-57FC-4F26-9F69-6B1A4C1AFD29}" presName="node" presStyleLbl="node1" presStyleIdx="0" presStyleCnt="3" custRadScaleRad="100025" custRadScaleInc="890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C16B66-D5AA-4F49-873E-8439BECD9E96}" type="pres">
      <dgm:prSet presAssocID="{20CD880B-1398-45BD-8B89-398022B8DAC0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2C152B3A-AB97-4495-8B22-1AC8A436DA7E}" type="pres">
      <dgm:prSet presAssocID="{226FC7F4-BCD1-4CB3-AC26-7868AF6BB928}" presName="node" presStyleLbl="node1" presStyleIdx="1" presStyleCnt="3" custRadScaleRad="110190" custRadScaleInc="-800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01AD3E-4D0C-4549-A0D1-63110FF14416}" type="pres">
      <dgm:prSet presAssocID="{51FAB87B-2C4B-41F5-8ED5-DB6F65F7D4EF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12A836F7-7806-467B-9DB7-E0BEF0D0F8C2}" type="pres">
      <dgm:prSet presAssocID="{BB0867AE-633B-4530-A9C5-94AAC0B74E1D}" presName="node" presStyleLbl="node1" presStyleIdx="2" presStyleCnt="3" custRadScaleRad="117213" custRadScaleInc="-177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A9F4EC7-CFB4-49DE-8B3B-CE2DF2C1F6A2}" type="presOf" srcId="{38FC5748-FC47-4EB3-8B83-4EA033BF8A9B}" destId="{26BA1AF9-3FB9-4C4E-A932-9EE71FA0B400}" srcOrd="0" destOrd="0" presId="urn:microsoft.com/office/officeart/2005/8/layout/radial4"/>
    <dgm:cxn modelId="{25BBEAF1-4657-4BDC-9DB0-30D8DA53458F}" type="presOf" srcId="{40531E57-57FC-4F26-9F69-6B1A4C1AFD29}" destId="{69A30FD5-FAF9-4DC2-BDF3-677CB1CD6AE5}" srcOrd="0" destOrd="0" presId="urn:microsoft.com/office/officeart/2005/8/layout/radial4"/>
    <dgm:cxn modelId="{EDB50A2A-2AC2-44BA-972A-AFCF6E24F9AF}" srcId="{38FC5748-FC47-4EB3-8B83-4EA033BF8A9B}" destId="{9EE1ADD6-07B4-4079-9D5F-5320BE3EF654}" srcOrd="0" destOrd="0" parTransId="{6D8B80BF-2DB1-4273-B24F-0C83F3CB9CF5}" sibTransId="{28C0AB46-79C7-45F4-BB0B-9AAC4CEB8A5A}"/>
    <dgm:cxn modelId="{23254570-D72D-468C-8C71-F32F5C0D1227}" type="presOf" srcId="{E1F85212-14A9-4777-9478-94A17764A214}" destId="{1998B840-92D6-4382-9574-B41AC727FD3C}" srcOrd="0" destOrd="0" presId="urn:microsoft.com/office/officeart/2005/8/layout/radial4"/>
    <dgm:cxn modelId="{C48C1DE2-B282-48DE-ACF7-899E0E91A3D4}" type="presOf" srcId="{226FC7F4-BCD1-4CB3-AC26-7868AF6BB928}" destId="{2C152B3A-AB97-4495-8B22-1AC8A436DA7E}" srcOrd="0" destOrd="0" presId="urn:microsoft.com/office/officeart/2005/8/layout/radial4"/>
    <dgm:cxn modelId="{AE9B8F5C-9426-4FB2-94CD-81040A94EF9F}" type="presOf" srcId="{9EE1ADD6-07B4-4079-9D5F-5320BE3EF654}" destId="{191E4BC7-61B5-49DB-AE90-2E80A7D6D2BE}" srcOrd="0" destOrd="0" presId="urn:microsoft.com/office/officeart/2005/8/layout/radial4"/>
    <dgm:cxn modelId="{65E4ABDC-013F-4C1D-A88E-8BEF87505ADB}" type="presOf" srcId="{BB0867AE-633B-4530-A9C5-94AAC0B74E1D}" destId="{12A836F7-7806-467B-9DB7-E0BEF0D0F8C2}" srcOrd="0" destOrd="0" presId="urn:microsoft.com/office/officeart/2005/8/layout/radial4"/>
    <dgm:cxn modelId="{DE323C05-5121-4069-A21D-7D6475C3783C}" type="presOf" srcId="{20CD880B-1398-45BD-8B89-398022B8DAC0}" destId="{01C16B66-D5AA-4F49-873E-8439BECD9E96}" srcOrd="0" destOrd="0" presId="urn:microsoft.com/office/officeart/2005/8/layout/radial4"/>
    <dgm:cxn modelId="{705C0A12-9606-4D40-A55D-AE20E1F1BCBE}" srcId="{9EE1ADD6-07B4-4079-9D5F-5320BE3EF654}" destId="{BB0867AE-633B-4530-A9C5-94AAC0B74E1D}" srcOrd="2" destOrd="0" parTransId="{51FAB87B-2C4B-41F5-8ED5-DB6F65F7D4EF}" sibTransId="{B3E094EE-BF01-4108-8A52-1ACC8BE41898}"/>
    <dgm:cxn modelId="{B7049464-4C2A-41F9-9469-C589E94DEC23}" srcId="{9EE1ADD6-07B4-4079-9D5F-5320BE3EF654}" destId="{226FC7F4-BCD1-4CB3-AC26-7868AF6BB928}" srcOrd="1" destOrd="0" parTransId="{20CD880B-1398-45BD-8B89-398022B8DAC0}" sibTransId="{40D8A91B-281A-4134-B5FD-5E2D5225D98A}"/>
    <dgm:cxn modelId="{461AB62C-3A81-4F2D-8168-7D6ADE4D07BC}" srcId="{9EE1ADD6-07B4-4079-9D5F-5320BE3EF654}" destId="{40531E57-57FC-4F26-9F69-6B1A4C1AFD29}" srcOrd="0" destOrd="0" parTransId="{E1F85212-14A9-4777-9478-94A17764A214}" sibTransId="{498AD3B5-06FD-48F2-98AC-1583004D114C}"/>
    <dgm:cxn modelId="{F9059348-439E-4ACD-8B85-5E2CFD303C86}" type="presOf" srcId="{51FAB87B-2C4B-41F5-8ED5-DB6F65F7D4EF}" destId="{E801AD3E-4D0C-4549-A0D1-63110FF14416}" srcOrd="0" destOrd="0" presId="urn:microsoft.com/office/officeart/2005/8/layout/radial4"/>
    <dgm:cxn modelId="{B58CF297-721F-4A79-BA9A-0581F74281C6}" type="presParOf" srcId="{26BA1AF9-3FB9-4C4E-A932-9EE71FA0B400}" destId="{191E4BC7-61B5-49DB-AE90-2E80A7D6D2BE}" srcOrd="0" destOrd="0" presId="urn:microsoft.com/office/officeart/2005/8/layout/radial4"/>
    <dgm:cxn modelId="{1C89E972-3128-40A0-AA0B-1734593FC1B9}" type="presParOf" srcId="{26BA1AF9-3FB9-4C4E-A932-9EE71FA0B400}" destId="{1998B840-92D6-4382-9574-B41AC727FD3C}" srcOrd="1" destOrd="0" presId="urn:microsoft.com/office/officeart/2005/8/layout/radial4"/>
    <dgm:cxn modelId="{8EE8AC7C-59CF-4ABC-9C23-66CA72A13506}" type="presParOf" srcId="{26BA1AF9-3FB9-4C4E-A932-9EE71FA0B400}" destId="{69A30FD5-FAF9-4DC2-BDF3-677CB1CD6AE5}" srcOrd="2" destOrd="0" presId="urn:microsoft.com/office/officeart/2005/8/layout/radial4"/>
    <dgm:cxn modelId="{4D707A77-3B14-47C0-B4F6-5E2BE7365EC1}" type="presParOf" srcId="{26BA1AF9-3FB9-4C4E-A932-9EE71FA0B400}" destId="{01C16B66-D5AA-4F49-873E-8439BECD9E96}" srcOrd="3" destOrd="0" presId="urn:microsoft.com/office/officeart/2005/8/layout/radial4"/>
    <dgm:cxn modelId="{5C8E4D24-FE84-4501-8B8B-BAF2861D7DC4}" type="presParOf" srcId="{26BA1AF9-3FB9-4C4E-A932-9EE71FA0B400}" destId="{2C152B3A-AB97-4495-8B22-1AC8A436DA7E}" srcOrd="4" destOrd="0" presId="urn:microsoft.com/office/officeart/2005/8/layout/radial4"/>
    <dgm:cxn modelId="{4CFEB14C-5801-4F3F-8381-FDF6C3BE9EF8}" type="presParOf" srcId="{26BA1AF9-3FB9-4C4E-A932-9EE71FA0B400}" destId="{E801AD3E-4D0C-4549-A0D1-63110FF14416}" srcOrd="5" destOrd="0" presId="urn:microsoft.com/office/officeart/2005/8/layout/radial4"/>
    <dgm:cxn modelId="{3556F811-C2AE-4EAC-ADC0-99202E985D61}" type="presParOf" srcId="{26BA1AF9-3FB9-4C4E-A932-9EE71FA0B400}" destId="{12A836F7-7806-467B-9DB7-E0BEF0D0F8C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93C8E9-CE39-4549-8209-1472B45A65E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EAD002-0C62-44BD-A25F-623B631EACEA}">
      <dgm:prSet phldrT="[Texte]" custT="1"/>
      <dgm:spPr/>
      <dgm:t>
        <a:bodyPr/>
        <a:lstStyle/>
        <a:p>
          <a:r>
            <a:rPr lang="fr-FR" sz="1600" dirty="0" smtClean="0"/>
            <a:t>Parcours d’exil</a:t>
          </a:r>
          <a:endParaRPr lang="fr-FR" sz="1600" dirty="0"/>
        </a:p>
      </dgm:t>
    </dgm:pt>
    <dgm:pt modelId="{6F6A958E-812D-4007-A8A5-89ACA5FDAA07}" type="parTrans" cxnId="{3F2AE813-107C-435B-8F02-1905EFF0FC15}">
      <dgm:prSet/>
      <dgm:spPr/>
      <dgm:t>
        <a:bodyPr/>
        <a:lstStyle/>
        <a:p>
          <a:endParaRPr lang="fr-FR" sz="2000"/>
        </a:p>
      </dgm:t>
    </dgm:pt>
    <dgm:pt modelId="{0C7803A9-DC89-4BC0-A474-DB55613D5BFA}" type="sibTrans" cxnId="{3F2AE813-107C-435B-8F02-1905EFF0FC15}">
      <dgm:prSet/>
      <dgm:spPr/>
      <dgm:t>
        <a:bodyPr/>
        <a:lstStyle/>
        <a:p>
          <a:endParaRPr lang="fr-FR" sz="2000"/>
        </a:p>
      </dgm:t>
    </dgm:pt>
    <dgm:pt modelId="{3C33E566-8362-412C-89C4-F997CAB3899C}">
      <dgm:prSet phldrT="[Texte]" custT="1"/>
      <dgm:spPr/>
      <dgm:t>
        <a:bodyPr/>
        <a:lstStyle/>
        <a:p>
          <a:r>
            <a:rPr lang="fr-FR" sz="1600" dirty="0" smtClean="0"/>
            <a:t>Violences</a:t>
          </a:r>
          <a:endParaRPr lang="fr-FR" sz="1600" dirty="0"/>
        </a:p>
      </dgm:t>
    </dgm:pt>
    <dgm:pt modelId="{A1AC985F-343C-4033-83F9-840A4FB8A330}" type="parTrans" cxnId="{A9F7FBE4-73B4-44D3-84C1-72AA55E1A9DE}">
      <dgm:prSet/>
      <dgm:spPr/>
      <dgm:t>
        <a:bodyPr/>
        <a:lstStyle/>
        <a:p>
          <a:endParaRPr lang="fr-FR" sz="2000"/>
        </a:p>
      </dgm:t>
    </dgm:pt>
    <dgm:pt modelId="{32158C96-D08D-46A5-B57F-106451EC5F19}" type="sibTrans" cxnId="{A9F7FBE4-73B4-44D3-84C1-72AA55E1A9DE}">
      <dgm:prSet/>
      <dgm:spPr/>
      <dgm:t>
        <a:bodyPr/>
        <a:lstStyle/>
        <a:p>
          <a:endParaRPr lang="fr-FR" sz="2000"/>
        </a:p>
      </dgm:t>
    </dgm:pt>
    <dgm:pt modelId="{1CAED4F8-5810-48E7-B84A-8EF792FBB194}">
      <dgm:prSet phldrT="[Texte]" custT="1"/>
      <dgm:spPr/>
      <dgm:t>
        <a:bodyPr/>
        <a:lstStyle/>
        <a:p>
          <a:r>
            <a:rPr lang="fr-FR" sz="1600" dirty="0" smtClean="0"/>
            <a:t>Trauma psy + somatiques</a:t>
          </a:r>
          <a:endParaRPr lang="fr-FR" sz="1600" dirty="0"/>
        </a:p>
      </dgm:t>
    </dgm:pt>
    <dgm:pt modelId="{B99FBB07-D670-43C9-9E12-51DA7AA6E39A}" type="sibTrans" cxnId="{442C5383-401E-4524-B024-42824EB7C8BD}">
      <dgm:prSet/>
      <dgm:spPr/>
      <dgm:t>
        <a:bodyPr/>
        <a:lstStyle/>
        <a:p>
          <a:endParaRPr lang="fr-FR" sz="2000"/>
        </a:p>
      </dgm:t>
    </dgm:pt>
    <dgm:pt modelId="{E3124A1F-9775-4ACF-B50C-93E5D8DFCCF7}" type="parTrans" cxnId="{442C5383-401E-4524-B024-42824EB7C8BD}">
      <dgm:prSet/>
      <dgm:spPr/>
      <dgm:t>
        <a:bodyPr/>
        <a:lstStyle/>
        <a:p>
          <a:endParaRPr lang="fr-FR" sz="2000"/>
        </a:p>
      </dgm:t>
    </dgm:pt>
    <dgm:pt modelId="{491CFC65-213F-4AC8-9B57-B35777E7F813}">
      <dgm:prSet phldrT="[Texte]" custScaleX="116577" custScaleY="121466" custLinFactNeighborX="-980" custLinFactNeighborY="-3762"/>
      <dgm:spPr/>
      <dgm:t>
        <a:bodyPr/>
        <a:lstStyle/>
        <a:p>
          <a:endParaRPr lang="fr-FR"/>
        </a:p>
      </dgm:t>
    </dgm:pt>
    <dgm:pt modelId="{9932C1AE-EFB0-49AC-8700-CBC08DA6DA27}" type="parTrans" cxnId="{7274C1B1-4A34-4467-B092-BA85C59C5937}">
      <dgm:prSet/>
      <dgm:spPr/>
      <dgm:t>
        <a:bodyPr/>
        <a:lstStyle/>
        <a:p>
          <a:endParaRPr lang="fr-FR"/>
        </a:p>
      </dgm:t>
    </dgm:pt>
    <dgm:pt modelId="{35A694EC-BF0D-46C7-88F2-308C2B72A351}" type="sibTrans" cxnId="{7274C1B1-4A34-4467-B092-BA85C59C5937}">
      <dgm:prSet/>
      <dgm:spPr/>
      <dgm:t>
        <a:bodyPr/>
        <a:lstStyle/>
        <a:p>
          <a:endParaRPr lang="fr-FR"/>
        </a:p>
      </dgm:t>
    </dgm:pt>
    <dgm:pt modelId="{94124C94-3537-4F91-9453-FBBB342E66A9}">
      <dgm:prSet phldrT="[Texte]" custScaleX="116577" custScaleY="121466" custLinFactNeighborX="-980" custLinFactNeighborY="-3762"/>
      <dgm:spPr/>
      <dgm:t>
        <a:bodyPr/>
        <a:lstStyle/>
        <a:p>
          <a:endParaRPr lang="fr-FR"/>
        </a:p>
      </dgm:t>
    </dgm:pt>
    <dgm:pt modelId="{A59CD25B-E243-4902-9937-8A6D2CA12A66}" type="parTrans" cxnId="{F82EBF6D-D97C-4596-8B17-B77896153E61}">
      <dgm:prSet/>
      <dgm:spPr/>
      <dgm:t>
        <a:bodyPr/>
        <a:lstStyle/>
        <a:p>
          <a:endParaRPr lang="fr-FR"/>
        </a:p>
      </dgm:t>
    </dgm:pt>
    <dgm:pt modelId="{E7A58867-21BA-4897-AC53-55529ED30FF5}" type="sibTrans" cxnId="{F82EBF6D-D97C-4596-8B17-B77896153E61}">
      <dgm:prSet/>
      <dgm:spPr/>
      <dgm:t>
        <a:bodyPr/>
        <a:lstStyle/>
        <a:p>
          <a:endParaRPr lang="fr-FR"/>
        </a:p>
      </dgm:t>
    </dgm:pt>
    <dgm:pt modelId="{64C407DB-F15A-42F4-A1E2-F3BCFA311496}" type="pres">
      <dgm:prSet presAssocID="{8B93C8E9-CE39-4549-8209-1472B45A65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652A884-FB61-49D1-822D-DF9EF656104C}" type="pres">
      <dgm:prSet presAssocID="{1CAED4F8-5810-48E7-B84A-8EF792FBB194}" presName="centerShape" presStyleLbl="node0" presStyleIdx="0" presStyleCnt="1" custScaleX="135085" custScaleY="121466" custLinFactNeighborX="-980" custLinFactNeighborY="-3762"/>
      <dgm:spPr/>
      <dgm:t>
        <a:bodyPr/>
        <a:lstStyle/>
        <a:p>
          <a:endParaRPr lang="fr-FR"/>
        </a:p>
      </dgm:t>
    </dgm:pt>
    <dgm:pt modelId="{49FB279C-77B0-4EF7-A738-45715FA6DD22}" type="pres">
      <dgm:prSet presAssocID="{6F6A958E-812D-4007-A8A5-89ACA5FDAA07}" presName="parTrans" presStyleLbl="bgSibTrans2D1" presStyleIdx="0" presStyleCnt="2"/>
      <dgm:spPr/>
      <dgm:t>
        <a:bodyPr/>
        <a:lstStyle/>
        <a:p>
          <a:endParaRPr lang="fr-FR"/>
        </a:p>
      </dgm:t>
    </dgm:pt>
    <dgm:pt modelId="{CC7019BE-A6F6-4B1C-8D66-E8383CD2FF5F}" type="pres">
      <dgm:prSet presAssocID="{81EAD002-0C62-44BD-A25F-623B631EACEA}" presName="node" presStyleLbl="node1" presStyleIdx="0" presStyleCnt="2" custRadScaleRad="112796" custRadScaleInc="65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2D7AF4-DDB4-4B6E-A4E1-C51A68D300DB}" type="pres">
      <dgm:prSet presAssocID="{A1AC985F-343C-4033-83F9-840A4FB8A330}" presName="parTrans" presStyleLbl="bgSibTrans2D1" presStyleIdx="1" presStyleCnt="2"/>
      <dgm:spPr/>
      <dgm:t>
        <a:bodyPr/>
        <a:lstStyle/>
        <a:p>
          <a:endParaRPr lang="fr-FR"/>
        </a:p>
      </dgm:t>
    </dgm:pt>
    <dgm:pt modelId="{7941FCE7-4C8D-4429-99C1-A77822ACA667}" type="pres">
      <dgm:prSet presAssocID="{3C33E566-8362-412C-89C4-F997CAB3899C}" presName="node" presStyleLbl="node1" presStyleIdx="1" presStyleCnt="2" custRadScaleRad="110864" custRadScaleInc="-79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F7FBE4-73B4-44D3-84C1-72AA55E1A9DE}" srcId="{1CAED4F8-5810-48E7-B84A-8EF792FBB194}" destId="{3C33E566-8362-412C-89C4-F997CAB3899C}" srcOrd="1" destOrd="0" parTransId="{A1AC985F-343C-4033-83F9-840A4FB8A330}" sibTransId="{32158C96-D08D-46A5-B57F-106451EC5F19}"/>
    <dgm:cxn modelId="{5B5D4344-542D-446C-902A-2671F94FF3E1}" type="presOf" srcId="{A1AC985F-343C-4033-83F9-840A4FB8A330}" destId="{052D7AF4-DDB4-4B6E-A4E1-C51A68D300DB}" srcOrd="0" destOrd="0" presId="urn:microsoft.com/office/officeart/2005/8/layout/radial4"/>
    <dgm:cxn modelId="{CADB8C2A-247B-43A3-8628-FA9CC8D87D52}" type="presOf" srcId="{1CAED4F8-5810-48E7-B84A-8EF792FBB194}" destId="{0652A884-FB61-49D1-822D-DF9EF656104C}" srcOrd="0" destOrd="0" presId="urn:microsoft.com/office/officeart/2005/8/layout/radial4"/>
    <dgm:cxn modelId="{CE321F11-C37A-4F78-B3AE-2B938B028B72}" type="presOf" srcId="{6F6A958E-812D-4007-A8A5-89ACA5FDAA07}" destId="{49FB279C-77B0-4EF7-A738-45715FA6DD22}" srcOrd="0" destOrd="0" presId="urn:microsoft.com/office/officeart/2005/8/layout/radial4"/>
    <dgm:cxn modelId="{F91A6935-BE96-4157-978A-9EDEACF65ECF}" type="presOf" srcId="{8B93C8E9-CE39-4549-8209-1472B45A65EC}" destId="{64C407DB-F15A-42F4-A1E2-F3BCFA311496}" srcOrd="0" destOrd="0" presId="urn:microsoft.com/office/officeart/2005/8/layout/radial4"/>
    <dgm:cxn modelId="{442C5383-401E-4524-B024-42824EB7C8BD}" srcId="{8B93C8E9-CE39-4549-8209-1472B45A65EC}" destId="{1CAED4F8-5810-48E7-B84A-8EF792FBB194}" srcOrd="0" destOrd="0" parTransId="{E3124A1F-9775-4ACF-B50C-93E5D8DFCCF7}" sibTransId="{B99FBB07-D670-43C9-9E12-51DA7AA6E39A}"/>
    <dgm:cxn modelId="{EEA7E382-99FB-42D2-94A9-78738DAF9C66}" type="presOf" srcId="{3C33E566-8362-412C-89C4-F997CAB3899C}" destId="{7941FCE7-4C8D-4429-99C1-A77822ACA667}" srcOrd="0" destOrd="0" presId="urn:microsoft.com/office/officeart/2005/8/layout/radial4"/>
    <dgm:cxn modelId="{7274C1B1-4A34-4467-B092-BA85C59C5937}" srcId="{8B93C8E9-CE39-4549-8209-1472B45A65EC}" destId="{491CFC65-213F-4AC8-9B57-B35777E7F813}" srcOrd="1" destOrd="0" parTransId="{9932C1AE-EFB0-49AC-8700-CBC08DA6DA27}" sibTransId="{35A694EC-BF0D-46C7-88F2-308C2B72A351}"/>
    <dgm:cxn modelId="{F82EBF6D-D97C-4596-8B17-B77896153E61}" srcId="{8B93C8E9-CE39-4549-8209-1472B45A65EC}" destId="{94124C94-3537-4F91-9453-FBBB342E66A9}" srcOrd="2" destOrd="0" parTransId="{A59CD25B-E243-4902-9937-8A6D2CA12A66}" sibTransId="{E7A58867-21BA-4897-AC53-55529ED30FF5}"/>
    <dgm:cxn modelId="{3F2AE813-107C-435B-8F02-1905EFF0FC15}" srcId="{1CAED4F8-5810-48E7-B84A-8EF792FBB194}" destId="{81EAD002-0C62-44BD-A25F-623B631EACEA}" srcOrd="0" destOrd="0" parTransId="{6F6A958E-812D-4007-A8A5-89ACA5FDAA07}" sibTransId="{0C7803A9-DC89-4BC0-A474-DB55613D5BFA}"/>
    <dgm:cxn modelId="{95191B15-97C2-4FE2-9E9B-23F214E3B38F}" type="presOf" srcId="{81EAD002-0C62-44BD-A25F-623B631EACEA}" destId="{CC7019BE-A6F6-4B1C-8D66-E8383CD2FF5F}" srcOrd="0" destOrd="0" presId="urn:microsoft.com/office/officeart/2005/8/layout/radial4"/>
    <dgm:cxn modelId="{88C65C92-37AE-40D2-BCBF-BFE986646865}" type="presParOf" srcId="{64C407DB-F15A-42F4-A1E2-F3BCFA311496}" destId="{0652A884-FB61-49D1-822D-DF9EF656104C}" srcOrd="0" destOrd="0" presId="urn:microsoft.com/office/officeart/2005/8/layout/radial4"/>
    <dgm:cxn modelId="{2DD011FB-E2C5-4BB6-AE2E-4E661E57E50F}" type="presParOf" srcId="{64C407DB-F15A-42F4-A1E2-F3BCFA311496}" destId="{49FB279C-77B0-4EF7-A738-45715FA6DD22}" srcOrd="1" destOrd="0" presId="urn:microsoft.com/office/officeart/2005/8/layout/radial4"/>
    <dgm:cxn modelId="{726404D1-40BB-4D97-9DB5-D4988E545F20}" type="presParOf" srcId="{64C407DB-F15A-42F4-A1E2-F3BCFA311496}" destId="{CC7019BE-A6F6-4B1C-8D66-E8383CD2FF5F}" srcOrd="2" destOrd="0" presId="urn:microsoft.com/office/officeart/2005/8/layout/radial4"/>
    <dgm:cxn modelId="{DF456406-908E-4703-AB2F-A91AA37592B9}" type="presParOf" srcId="{64C407DB-F15A-42F4-A1E2-F3BCFA311496}" destId="{052D7AF4-DDB4-4B6E-A4E1-C51A68D300DB}" srcOrd="3" destOrd="0" presId="urn:microsoft.com/office/officeart/2005/8/layout/radial4"/>
    <dgm:cxn modelId="{C25DD8A3-FA0D-4280-AE96-871DE62CB9B1}" type="presParOf" srcId="{64C407DB-F15A-42F4-A1E2-F3BCFA311496}" destId="{7941FCE7-4C8D-4429-99C1-A77822ACA66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FC5748-FC47-4EB3-8B83-4EA033BF8A9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E1ADD6-07B4-4079-9D5F-5320BE3EF654}">
      <dgm:prSet phldrT="[Texte]" custT="1"/>
      <dgm:spPr/>
      <dgm:t>
        <a:bodyPr/>
        <a:lstStyle/>
        <a:p>
          <a:r>
            <a:rPr lang="fr-FR" sz="1600" dirty="0" smtClean="0"/>
            <a:t>Pathologies somatiques</a:t>
          </a:r>
        </a:p>
      </dgm:t>
    </dgm:pt>
    <dgm:pt modelId="{6D8B80BF-2DB1-4273-B24F-0C83F3CB9CF5}" type="parTrans" cxnId="{EDB50A2A-2AC2-44BA-972A-AFCF6E24F9AF}">
      <dgm:prSet/>
      <dgm:spPr/>
      <dgm:t>
        <a:bodyPr/>
        <a:lstStyle/>
        <a:p>
          <a:endParaRPr lang="fr-FR" sz="2000"/>
        </a:p>
      </dgm:t>
    </dgm:pt>
    <dgm:pt modelId="{28C0AB46-79C7-45F4-BB0B-9AAC4CEB8A5A}" type="sibTrans" cxnId="{EDB50A2A-2AC2-44BA-972A-AFCF6E24F9AF}">
      <dgm:prSet/>
      <dgm:spPr/>
      <dgm:t>
        <a:bodyPr/>
        <a:lstStyle/>
        <a:p>
          <a:endParaRPr lang="fr-FR" sz="2000"/>
        </a:p>
      </dgm:t>
    </dgm:pt>
    <dgm:pt modelId="{226FC7F4-BCD1-4CB3-AC26-7868AF6BB928}">
      <dgm:prSet phldrT="[Texte]" custT="1"/>
      <dgm:spPr/>
      <dgm:t>
        <a:bodyPr/>
        <a:lstStyle/>
        <a:p>
          <a:r>
            <a:rPr lang="fr-FR" sz="1600" dirty="0" smtClean="0"/>
            <a:t>Précarité</a:t>
          </a:r>
          <a:endParaRPr lang="fr-FR" sz="1600" dirty="0"/>
        </a:p>
      </dgm:t>
    </dgm:pt>
    <dgm:pt modelId="{20CD880B-1398-45BD-8B89-398022B8DAC0}" type="parTrans" cxnId="{B7049464-4C2A-41F9-9469-C589E94DEC23}">
      <dgm:prSet/>
      <dgm:spPr/>
      <dgm:t>
        <a:bodyPr/>
        <a:lstStyle/>
        <a:p>
          <a:endParaRPr lang="fr-FR" sz="2000"/>
        </a:p>
      </dgm:t>
    </dgm:pt>
    <dgm:pt modelId="{40D8A91B-281A-4134-B5FD-5E2D5225D98A}" type="sibTrans" cxnId="{B7049464-4C2A-41F9-9469-C589E94DEC23}">
      <dgm:prSet/>
      <dgm:spPr/>
      <dgm:t>
        <a:bodyPr/>
        <a:lstStyle/>
        <a:p>
          <a:endParaRPr lang="fr-FR" sz="2000"/>
        </a:p>
      </dgm:t>
    </dgm:pt>
    <dgm:pt modelId="{BB0867AE-633B-4530-A9C5-94AAC0B74E1D}">
      <dgm:prSet phldrT="[Texte]" custT="1"/>
      <dgm:spPr/>
      <dgm:t>
        <a:bodyPr/>
        <a:lstStyle/>
        <a:p>
          <a:r>
            <a:rPr lang="fr-FR" sz="1600" dirty="0" smtClean="0"/>
            <a:t>Eloignement du soin</a:t>
          </a:r>
          <a:endParaRPr lang="fr-FR" sz="1600" dirty="0"/>
        </a:p>
      </dgm:t>
    </dgm:pt>
    <dgm:pt modelId="{51FAB87B-2C4B-41F5-8ED5-DB6F65F7D4EF}" type="parTrans" cxnId="{705C0A12-9606-4D40-A55D-AE20E1F1BCBE}">
      <dgm:prSet/>
      <dgm:spPr/>
      <dgm:t>
        <a:bodyPr/>
        <a:lstStyle/>
        <a:p>
          <a:endParaRPr lang="fr-FR" sz="2000"/>
        </a:p>
      </dgm:t>
    </dgm:pt>
    <dgm:pt modelId="{B3E094EE-BF01-4108-8A52-1ACC8BE41898}" type="sibTrans" cxnId="{705C0A12-9606-4D40-A55D-AE20E1F1BCBE}">
      <dgm:prSet/>
      <dgm:spPr/>
      <dgm:t>
        <a:bodyPr/>
        <a:lstStyle/>
        <a:p>
          <a:endParaRPr lang="fr-FR" sz="2000"/>
        </a:p>
      </dgm:t>
    </dgm:pt>
    <dgm:pt modelId="{0CB15C8D-1A59-4A53-B195-AF9F86D34384}">
      <dgm:prSet phldrT="[Texte]" custT="1"/>
      <dgm:spPr/>
      <dgm:t>
        <a:bodyPr/>
        <a:lstStyle/>
        <a:p>
          <a:endParaRPr lang="fr-FR" sz="1600" dirty="0"/>
        </a:p>
      </dgm:t>
    </dgm:pt>
    <dgm:pt modelId="{48167356-FC8D-4678-A895-565567DBC522}" type="parTrans" cxnId="{CAC9EE28-CC47-454A-A5AD-16043DA91990}">
      <dgm:prSet/>
      <dgm:spPr/>
      <dgm:t>
        <a:bodyPr/>
        <a:lstStyle/>
        <a:p>
          <a:endParaRPr lang="fr-FR"/>
        </a:p>
      </dgm:t>
    </dgm:pt>
    <dgm:pt modelId="{8DE54CD9-25BA-4362-ACE3-3F461ACBFC40}" type="sibTrans" cxnId="{CAC9EE28-CC47-454A-A5AD-16043DA91990}">
      <dgm:prSet/>
      <dgm:spPr/>
      <dgm:t>
        <a:bodyPr/>
        <a:lstStyle/>
        <a:p>
          <a:endParaRPr lang="fr-FR"/>
        </a:p>
      </dgm:t>
    </dgm:pt>
    <dgm:pt modelId="{61E4A138-8D2D-4CF7-AD61-917B0AF2B371}">
      <dgm:prSet phldrT="[Texte]" custT="1"/>
      <dgm:spPr/>
      <dgm:t>
        <a:bodyPr/>
        <a:lstStyle/>
        <a:p>
          <a:r>
            <a:rPr lang="fr-FR" sz="1600" dirty="0" smtClean="0"/>
            <a:t>Transition sanitaire accélérée</a:t>
          </a:r>
          <a:endParaRPr lang="fr-FR" sz="1600" dirty="0"/>
        </a:p>
      </dgm:t>
    </dgm:pt>
    <dgm:pt modelId="{0D6E32E0-360F-4B05-A74A-FAD9B320225B}" type="parTrans" cxnId="{D9182F61-79CA-45BF-B3EC-F0C0C3E84AC5}">
      <dgm:prSet/>
      <dgm:spPr/>
      <dgm:t>
        <a:bodyPr/>
        <a:lstStyle/>
        <a:p>
          <a:endParaRPr lang="fr-FR"/>
        </a:p>
      </dgm:t>
    </dgm:pt>
    <dgm:pt modelId="{D4DA197E-8DCE-4B8E-83B9-7210943A474E}" type="sibTrans" cxnId="{D9182F61-79CA-45BF-B3EC-F0C0C3E84AC5}">
      <dgm:prSet/>
      <dgm:spPr/>
      <dgm:t>
        <a:bodyPr/>
        <a:lstStyle/>
        <a:p>
          <a:endParaRPr lang="fr-FR"/>
        </a:p>
      </dgm:t>
    </dgm:pt>
    <dgm:pt modelId="{7CAA5F9B-2BD8-4C6E-9CC9-89CEC6AA0AAB}">
      <dgm:prSet phldrT="[Texte]" custT="1"/>
      <dgm:spPr/>
      <dgm:t>
        <a:bodyPr/>
        <a:lstStyle/>
        <a:p>
          <a:r>
            <a:rPr lang="fr-FR" sz="1600" dirty="0" smtClean="0"/>
            <a:t>Génétique</a:t>
          </a:r>
          <a:endParaRPr lang="fr-FR" sz="1600" dirty="0"/>
        </a:p>
      </dgm:t>
    </dgm:pt>
    <dgm:pt modelId="{5159E09F-9A4C-4688-B9F9-FAA406FED0C0}" type="parTrans" cxnId="{02959CAE-EC1D-4947-AC76-968BFA787136}">
      <dgm:prSet/>
      <dgm:spPr/>
      <dgm:t>
        <a:bodyPr/>
        <a:lstStyle/>
        <a:p>
          <a:endParaRPr lang="fr-FR"/>
        </a:p>
      </dgm:t>
    </dgm:pt>
    <dgm:pt modelId="{FCFF343F-6A50-4C7B-BB53-5DD4155B4C29}" type="sibTrans" cxnId="{02959CAE-EC1D-4947-AC76-968BFA787136}">
      <dgm:prSet/>
      <dgm:spPr/>
      <dgm:t>
        <a:bodyPr/>
        <a:lstStyle/>
        <a:p>
          <a:endParaRPr lang="fr-FR"/>
        </a:p>
      </dgm:t>
    </dgm:pt>
    <dgm:pt modelId="{26BA1AF9-3FB9-4C4E-A932-9EE71FA0B400}" type="pres">
      <dgm:prSet presAssocID="{38FC5748-FC47-4EB3-8B83-4EA033BF8A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91E4BC7-61B5-49DB-AE90-2E80A7D6D2BE}" type="pres">
      <dgm:prSet presAssocID="{9EE1ADD6-07B4-4079-9D5F-5320BE3EF654}" presName="centerShape" presStyleLbl="node0" presStyleIdx="0" presStyleCnt="1" custScaleX="134221" custScaleY="115604"/>
      <dgm:spPr/>
      <dgm:t>
        <a:bodyPr/>
        <a:lstStyle/>
        <a:p>
          <a:endParaRPr lang="fr-FR"/>
        </a:p>
      </dgm:t>
    </dgm:pt>
    <dgm:pt modelId="{01C16B66-D5AA-4F49-873E-8439BECD9E96}" type="pres">
      <dgm:prSet presAssocID="{20CD880B-1398-45BD-8B89-398022B8DAC0}" presName="parTrans" presStyleLbl="bgSibTrans2D1" presStyleIdx="0" presStyleCnt="4"/>
      <dgm:spPr/>
      <dgm:t>
        <a:bodyPr/>
        <a:lstStyle/>
        <a:p>
          <a:endParaRPr lang="fr-FR"/>
        </a:p>
      </dgm:t>
    </dgm:pt>
    <dgm:pt modelId="{2C152B3A-AB97-4495-8B22-1AC8A436DA7E}" type="pres">
      <dgm:prSet presAssocID="{226FC7F4-BCD1-4CB3-AC26-7868AF6BB928}" presName="node" presStyleLbl="node1" presStyleIdx="0" presStyleCnt="4" custRadScaleRad="104133" custRadScaleInc="11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01AD3E-4D0C-4549-A0D1-63110FF14416}" type="pres">
      <dgm:prSet presAssocID="{51FAB87B-2C4B-41F5-8ED5-DB6F65F7D4EF}" presName="parTrans" presStyleLbl="bgSibTrans2D1" presStyleIdx="1" presStyleCnt="4"/>
      <dgm:spPr/>
      <dgm:t>
        <a:bodyPr/>
        <a:lstStyle/>
        <a:p>
          <a:endParaRPr lang="fr-FR"/>
        </a:p>
      </dgm:t>
    </dgm:pt>
    <dgm:pt modelId="{12A836F7-7806-467B-9DB7-E0BEF0D0F8C2}" type="pres">
      <dgm:prSet presAssocID="{BB0867AE-633B-4530-A9C5-94AAC0B74E1D}" presName="node" presStyleLbl="node1" presStyleIdx="1" presStyleCnt="4" custScaleX="161229" custScaleY="87513" custRadScaleRad="117000" custRadScaleInc="-7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F74D17-1640-472A-B0C0-6C8995746C71}" type="pres">
      <dgm:prSet presAssocID="{0D6E32E0-360F-4B05-A74A-FAD9B320225B}" presName="parTrans" presStyleLbl="bgSibTrans2D1" presStyleIdx="2" presStyleCnt="4"/>
      <dgm:spPr/>
      <dgm:t>
        <a:bodyPr/>
        <a:lstStyle/>
        <a:p>
          <a:endParaRPr lang="fr-FR"/>
        </a:p>
      </dgm:t>
    </dgm:pt>
    <dgm:pt modelId="{07B2077F-4107-4419-BFC5-653610EFEEC0}" type="pres">
      <dgm:prSet presAssocID="{61E4A138-8D2D-4CF7-AD61-917B0AF2B371}" presName="node" presStyleLbl="node1" presStyleIdx="2" presStyleCnt="4" custRadScaleRad="109677" custRadScaleInc="-57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7B8FEC-BCF7-44B7-9ED2-F4C0CE9D64CF}" type="pres">
      <dgm:prSet presAssocID="{5159E09F-9A4C-4688-B9F9-FAA406FED0C0}" presName="parTrans" presStyleLbl="bgSibTrans2D1" presStyleIdx="3" presStyleCnt="4"/>
      <dgm:spPr/>
      <dgm:t>
        <a:bodyPr/>
        <a:lstStyle/>
        <a:p>
          <a:endParaRPr lang="fr-FR"/>
        </a:p>
      </dgm:t>
    </dgm:pt>
    <dgm:pt modelId="{67C15116-79A8-4A70-8352-0D62B6EA7538}" type="pres">
      <dgm:prSet presAssocID="{7CAA5F9B-2BD8-4C6E-9CC9-89CEC6AA0AAB}" presName="node" presStyleLbl="node1" presStyleIdx="3" presStyleCnt="4" custRadScaleRad="104414" custRadScaleInc="-16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A9F4EC7-CFB4-49DE-8B3B-CE2DF2C1F6A2}" type="presOf" srcId="{38FC5748-FC47-4EB3-8B83-4EA033BF8A9B}" destId="{26BA1AF9-3FB9-4C4E-A932-9EE71FA0B400}" srcOrd="0" destOrd="0" presId="urn:microsoft.com/office/officeart/2005/8/layout/radial4"/>
    <dgm:cxn modelId="{EDB50A2A-2AC2-44BA-972A-AFCF6E24F9AF}" srcId="{38FC5748-FC47-4EB3-8B83-4EA033BF8A9B}" destId="{9EE1ADD6-07B4-4079-9D5F-5320BE3EF654}" srcOrd="0" destOrd="0" parTransId="{6D8B80BF-2DB1-4273-B24F-0C83F3CB9CF5}" sibTransId="{28C0AB46-79C7-45F4-BB0B-9AAC4CEB8A5A}"/>
    <dgm:cxn modelId="{8EEB0B39-EC6C-4C9B-BF5D-B3C8571ABF9C}" type="presOf" srcId="{5159E09F-9A4C-4688-B9F9-FAA406FED0C0}" destId="{B57B8FEC-BCF7-44B7-9ED2-F4C0CE9D64CF}" srcOrd="0" destOrd="0" presId="urn:microsoft.com/office/officeart/2005/8/layout/radial4"/>
    <dgm:cxn modelId="{02959CAE-EC1D-4947-AC76-968BFA787136}" srcId="{9EE1ADD6-07B4-4079-9D5F-5320BE3EF654}" destId="{7CAA5F9B-2BD8-4C6E-9CC9-89CEC6AA0AAB}" srcOrd="3" destOrd="0" parTransId="{5159E09F-9A4C-4688-B9F9-FAA406FED0C0}" sibTransId="{FCFF343F-6A50-4C7B-BB53-5DD4155B4C29}"/>
    <dgm:cxn modelId="{0C9711E7-65E6-42D6-BAFB-3FC31F8F790E}" type="presOf" srcId="{7CAA5F9B-2BD8-4C6E-9CC9-89CEC6AA0AAB}" destId="{67C15116-79A8-4A70-8352-0D62B6EA7538}" srcOrd="0" destOrd="0" presId="urn:microsoft.com/office/officeart/2005/8/layout/radial4"/>
    <dgm:cxn modelId="{C48C1DE2-B282-48DE-ACF7-899E0E91A3D4}" type="presOf" srcId="{226FC7F4-BCD1-4CB3-AC26-7868AF6BB928}" destId="{2C152B3A-AB97-4495-8B22-1AC8A436DA7E}" srcOrd="0" destOrd="0" presId="urn:microsoft.com/office/officeart/2005/8/layout/radial4"/>
    <dgm:cxn modelId="{AE9B8F5C-9426-4FB2-94CD-81040A94EF9F}" type="presOf" srcId="{9EE1ADD6-07B4-4079-9D5F-5320BE3EF654}" destId="{191E4BC7-61B5-49DB-AE90-2E80A7D6D2BE}" srcOrd="0" destOrd="0" presId="urn:microsoft.com/office/officeart/2005/8/layout/radial4"/>
    <dgm:cxn modelId="{65E4ABDC-013F-4C1D-A88E-8BEF87505ADB}" type="presOf" srcId="{BB0867AE-633B-4530-A9C5-94AAC0B74E1D}" destId="{12A836F7-7806-467B-9DB7-E0BEF0D0F8C2}" srcOrd="0" destOrd="0" presId="urn:microsoft.com/office/officeart/2005/8/layout/radial4"/>
    <dgm:cxn modelId="{91BA749E-448D-4A64-BC4A-F2FD9025D3FA}" type="presOf" srcId="{61E4A138-8D2D-4CF7-AD61-917B0AF2B371}" destId="{07B2077F-4107-4419-BFC5-653610EFEEC0}" srcOrd="0" destOrd="0" presId="urn:microsoft.com/office/officeart/2005/8/layout/radial4"/>
    <dgm:cxn modelId="{20E4EF3F-CC76-4395-9E3D-93CA66DECDFB}" type="presOf" srcId="{0D6E32E0-360F-4B05-A74A-FAD9B320225B}" destId="{60F74D17-1640-472A-B0C0-6C8995746C71}" srcOrd="0" destOrd="0" presId="urn:microsoft.com/office/officeart/2005/8/layout/radial4"/>
    <dgm:cxn modelId="{DE323C05-5121-4069-A21D-7D6475C3783C}" type="presOf" srcId="{20CD880B-1398-45BD-8B89-398022B8DAC0}" destId="{01C16B66-D5AA-4F49-873E-8439BECD9E96}" srcOrd="0" destOrd="0" presId="urn:microsoft.com/office/officeart/2005/8/layout/radial4"/>
    <dgm:cxn modelId="{705C0A12-9606-4D40-A55D-AE20E1F1BCBE}" srcId="{9EE1ADD6-07B4-4079-9D5F-5320BE3EF654}" destId="{BB0867AE-633B-4530-A9C5-94AAC0B74E1D}" srcOrd="1" destOrd="0" parTransId="{51FAB87B-2C4B-41F5-8ED5-DB6F65F7D4EF}" sibTransId="{B3E094EE-BF01-4108-8A52-1ACC8BE41898}"/>
    <dgm:cxn modelId="{B7049464-4C2A-41F9-9469-C589E94DEC23}" srcId="{9EE1ADD6-07B4-4079-9D5F-5320BE3EF654}" destId="{226FC7F4-BCD1-4CB3-AC26-7868AF6BB928}" srcOrd="0" destOrd="0" parTransId="{20CD880B-1398-45BD-8B89-398022B8DAC0}" sibTransId="{40D8A91B-281A-4134-B5FD-5E2D5225D98A}"/>
    <dgm:cxn modelId="{D9182F61-79CA-45BF-B3EC-F0C0C3E84AC5}" srcId="{9EE1ADD6-07B4-4079-9D5F-5320BE3EF654}" destId="{61E4A138-8D2D-4CF7-AD61-917B0AF2B371}" srcOrd="2" destOrd="0" parTransId="{0D6E32E0-360F-4B05-A74A-FAD9B320225B}" sibTransId="{D4DA197E-8DCE-4B8E-83B9-7210943A474E}"/>
    <dgm:cxn modelId="{F9059348-439E-4ACD-8B85-5E2CFD303C86}" type="presOf" srcId="{51FAB87B-2C4B-41F5-8ED5-DB6F65F7D4EF}" destId="{E801AD3E-4D0C-4549-A0D1-63110FF14416}" srcOrd="0" destOrd="0" presId="urn:microsoft.com/office/officeart/2005/8/layout/radial4"/>
    <dgm:cxn modelId="{CAC9EE28-CC47-454A-A5AD-16043DA91990}" srcId="{38FC5748-FC47-4EB3-8B83-4EA033BF8A9B}" destId="{0CB15C8D-1A59-4A53-B195-AF9F86D34384}" srcOrd="1" destOrd="0" parTransId="{48167356-FC8D-4678-A895-565567DBC522}" sibTransId="{8DE54CD9-25BA-4362-ACE3-3F461ACBFC40}"/>
    <dgm:cxn modelId="{B58CF297-721F-4A79-BA9A-0581F74281C6}" type="presParOf" srcId="{26BA1AF9-3FB9-4C4E-A932-9EE71FA0B400}" destId="{191E4BC7-61B5-49DB-AE90-2E80A7D6D2BE}" srcOrd="0" destOrd="0" presId="urn:microsoft.com/office/officeart/2005/8/layout/radial4"/>
    <dgm:cxn modelId="{4D707A77-3B14-47C0-B4F6-5E2BE7365EC1}" type="presParOf" srcId="{26BA1AF9-3FB9-4C4E-A932-9EE71FA0B400}" destId="{01C16B66-D5AA-4F49-873E-8439BECD9E96}" srcOrd="1" destOrd="0" presId="urn:microsoft.com/office/officeart/2005/8/layout/radial4"/>
    <dgm:cxn modelId="{5C8E4D24-FE84-4501-8B8B-BAF2861D7DC4}" type="presParOf" srcId="{26BA1AF9-3FB9-4C4E-A932-9EE71FA0B400}" destId="{2C152B3A-AB97-4495-8B22-1AC8A436DA7E}" srcOrd="2" destOrd="0" presId="urn:microsoft.com/office/officeart/2005/8/layout/radial4"/>
    <dgm:cxn modelId="{4CFEB14C-5801-4F3F-8381-FDF6C3BE9EF8}" type="presParOf" srcId="{26BA1AF9-3FB9-4C4E-A932-9EE71FA0B400}" destId="{E801AD3E-4D0C-4549-A0D1-63110FF14416}" srcOrd="3" destOrd="0" presId="urn:microsoft.com/office/officeart/2005/8/layout/radial4"/>
    <dgm:cxn modelId="{3556F811-C2AE-4EAC-ADC0-99202E985D61}" type="presParOf" srcId="{26BA1AF9-3FB9-4C4E-A932-9EE71FA0B400}" destId="{12A836F7-7806-467B-9DB7-E0BEF0D0F8C2}" srcOrd="4" destOrd="0" presId="urn:microsoft.com/office/officeart/2005/8/layout/radial4"/>
    <dgm:cxn modelId="{93BA757D-4373-40B5-9644-A6F355ABBF10}" type="presParOf" srcId="{26BA1AF9-3FB9-4C4E-A932-9EE71FA0B400}" destId="{60F74D17-1640-472A-B0C0-6C8995746C71}" srcOrd="5" destOrd="0" presId="urn:microsoft.com/office/officeart/2005/8/layout/radial4"/>
    <dgm:cxn modelId="{73F4FF69-2B61-48BD-B89A-D597ECEFCCF0}" type="presParOf" srcId="{26BA1AF9-3FB9-4C4E-A932-9EE71FA0B400}" destId="{07B2077F-4107-4419-BFC5-653610EFEEC0}" srcOrd="6" destOrd="0" presId="urn:microsoft.com/office/officeart/2005/8/layout/radial4"/>
    <dgm:cxn modelId="{CABA75DD-620C-40BC-BACF-03CB471E7BF9}" type="presParOf" srcId="{26BA1AF9-3FB9-4C4E-A932-9EE71FA0B400}" destId="{B57B8FEC-BCF7-44B7-9ED2-F4C0CE9D64CF}" srcOrd="7" destOrd="0" presId="urn:microsoft.com/office/officeart/2005/8/layout/radial4"/>
    <dgm:cxn modelId="{DBF79690-76C1-49CD-AD84-B58BDC727BCA}" type="presParOf" srcId="{26BA1AF9-3FB9-4C4E-A932-9EE71FA0B400}" destId="{67C15116-79A8-4A70-8352-0D62B6EA753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FC5748-FC47-4EB3-8B83-4EA033BF8A9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E1ADD6-07B4-4079-9D5F-5320BE3EF654}">
      <dgm:prSet phldrT="[Texte]" custT="1"/>
      <dgm:spPr/>
      <dgm:t>
        <a:bodyPr/>
        <a:lstStyle/>
        <a:p>
          <a:r>
            <a:rPr lang="fr-FR" sz="1600" dirty="0" smtClean="0"/>
            <a:t>Pathologies somatiques</a:t>
          </a:r>
        </a:p>
      </dgm:t>
    </dgm:pt>
    <dgm:pt modelId="{6D8B80BF-2DB1-4273-B24F-0C83F3CB9CF5}" type="parTrans" cxnId="{EDB50A2A-2AC2-44BA-972A-AFCF6E24F9AF}">
      <dgm:prSet/>
      <dgm:spPr/>
      <dgm:t>
        <a:bodyPr/>
        <a:lstStyle/>
        <a:p>
          <a:endParaRPr lang="fr-FR" sz="2000"/>
        </a:p>
      </dgm:t>
    </dgm:pt>
    <dgm:pt modelId="{28C0AB46-79C7-45F4-BB0B-9AAC4CEB8A5A}" type="sibTrans" cxnId="{EDB50A2A-2AC2-44BA-972A-AFCF6E24F9AF}">
      <dgm:prSet/>
      <dgm:spPr/>
      <dgm:t>
        <a:bodyPr/>
        <a:lstStyle/>
        <a:p>
          <a:endParaRPr lang="fr-FR" sz="2000"/>
        </a:p>
      </dgm:t>
    </dgm:pt>
    <dgm:pt modelId="{226FC7F4-BCD1-4CB3-AC26-7868AF6BB928}">
      <dgm:prSet phldrT="[Texte]" custT="1"/>
      <dgm:spPr/>
      <dgm:t>
        <a:bodyPr/>
        <a:lstStyle/>
        <a:p>
          <a:r>
            <a:rPr lang="fr-FR" sz="1600" dirty="0" smtClean="0"/>
            <a:t>Précarité</a:t>
          </a:r>
          <a:endParaRPr lang="fr-FR" sz="1600" dirty="0"/>
        </a:p>
      </dgm:t>
    </dgm:pt>
    <dgm:pt modelId="{20CD880B-1398-45BD-8B89-398022B8DAC0}" type="parTrans" cxnId="{B7049464-4C2A-41F9-9469-C589E94DEC23}">
      <dgm:prSet/>
      <dgm:spPr/>
      <dgm:t>
        <a:bodyPr/>
        <a:lstStyle/>
        <a:p>
          <a:endParaRPr lang="fr-FR" sz="2000"/>
        </a:p>
      </dgm:t>
    </dgm:pt>
    <dgm:pt modelId="{40D8A91B-281A-4134-B5FD-5E2D5225D98A}" type="sibTrans" cxnId="{B7049464-4C2A-41F9-9469-C589E94DEC23}">
      <dgm:prSet/>
      <dgm:spPr/>
      <dgm:t>
        <a:bodyPr/>
        <a:lstStyle/>
        <a:p>
          <a:endParaRPr lang="fr-FR" sz="2000"/>
        </a:p>
      </dgm:t>
    </dgm:pt>
    <dgm:pt modelId="{BB0867AE-633B-4530-A9C5-94AAC0B74E1D}">
      <dgm:prSet phldrT="[Texte]" custT="1"/>
      <dgm:spPr/>
      <dgm:t>
        <a:bodyPr/>
        <a:lstStyle/>
        <a:p>
          <a:r>
            <a:rPr lang="fr-FR" sz="1600" dirty="0" smtClean="0"/>
            <a:t>Eloignement du soin</a:t>
          </a:r>
          <a:endParaRPr lang="fr-FR" sz="1600" dirty="0"/>
        </a:p>
      </dgm:t>
    </dgm:pt>
    <dgm:pt modelId="{51FAB87B-2C4B-41F5-8ED5-DB6F65F7D4EF}" type="parTrans" cxnId="{705C0A12-9606-4D40-A55D-AE20E1F1BCBE}">
      <dgm:prSet/>
      <dgm:spPr/>
      <dgm:t>
        <a:bodyPr/>
        <a:lstStyle/>
        <a:p>
          <a:endParaRPr lang="fr-FR" sz="2000"/>
        </a:p>
      </dgm:t>
    </dgm:pt>
    <dgm:pt modelId="{B3E094EE-BF01-4108-8A52-1ACC8BE41898}" type="sibTrans" cxnId="{705C0A12-9606-4D40-A55D-AE20E1F1BCBE}">
      <dgm:prSet/>
      <dgm:spPr/>
      <dgm:t>
        <a:bodyPr/>
        <a:lstStyle/>
        <a:p>
          <a:endParaRPr lang="fr-FR" sz="2000"/>
        </a:p>
      </dgm:t>
    </dgm:pt>
    <dgm:pt modelId="{0CB15C8D-1A59-4A53-B195-AF9F86D34384}">
      <dgm:prSet phldrT="[Texte]" custT="1"/>
      <dgm:spPr/>
      <dgm:t>
        <a:bodyPr/>
        <a:lstStyle/>
        <a:p>
          <a:endParaRPr lang="fr-FR" sz="1600" dirty="0"/>
        </a:p>
      </dgm:t>
    </dgm:pt>
    <dgm:pt modelId="{48167356-FC8D-4678-A895-565567DBC522}" type="parTrans" cxnId="{CAC9EE28-CC47-454A-A5AD-16043DA91990}">
      <dgm:prSet/>
      <dgm:spPr/>
      <dgm:t>
        <a:bodyPr/>
        <a:lstStyle/>
        <a:p>
          <a:endParaRPr lang="fr-FR"/>
        </a:p>
      </dgm:t>
    </dgm:pt>
    <dgm:pt modelId="{8DE54CD9-25BA-4362-ACE3-3F461ACBFC40}" type="sibTrans" cxnId="{CAC9EE28-CC47-454A-A5AD-16043DA91990}">
      <dgm:prSet/>
      <dgm:spPr/>
      <dgm:t>
        <a:bodyPr/>
        <a:lstStyle/>
        <a:p>
          <a:endParaRPr lang="fr-FR"/>
        </a:p>
      </dgm:t>
    </dgm:pt>
    <dgm:pt modelId="{61E4A138-8D2D-4CF7-AD61-917B0AF2B371}">
      <dgm:prSet phldrT="[Texte]" custT="1"/>
      <dgm:spPr/>
      <dgm:t>
        <a:bodyPr/>
        <a:lstStyle/>
        <a:p>
          <a:r>
            <a:rPr lang="fr-FR" sz="1600" dirty="0" smtClean="0"/>
            <a:t>Transition sanitaire </a:t>
          </a:r>
          <a:r>
            <a:rPr lang="fr-FR" sz="1600" dirty="0" smtClean="0"/>
            <a:t>accélérée</a:t>
          </a:r>
          <a:endParaRPr lang="fr-FR" sz="1600" dirty="0"/>
        </a:p>
      </dgm:t>
    </dgm:pt>
    <dgm:pt modelId="{0D6E32E0-360F-4B05-A74A-FAD9B320225B}" type="parTrans" cxnId="{D9182F61-79CA-45BF-B3EC-F0C0C3E84AC5}">
      <dgm:prSet/>
      <dgm:spPr/>
      <dgm:t>
        <a:bodyPr/>
        <a:lstStyle/>
        <a:p>
          <a:endParaRPr lang="fr-FR"/>
        </a:p>
      </dgm:t>
    </dgm:pt>
    <dgm:pt modelId="{D4DA197E-8DCE-4B8E-83B9-7210943A474E}" type="sibTrans" cxnId="{D9182F61-79CA-45BF-B3EC-F0C0C3E84AC5}">
      <dgm:prSet/>
      <dgm:spPr/>
      <dgm:t>
        <a:bodyPr/>
        <a:lstStyle/>
        <a:p>
          <a:endParaRPr lang="fr-FR"/>
        </a:p>
      </dgm:t>
    </dgm:pt>
    <dgm:pt modelId="{7CAA5F9B-2BD8-4C6E-9CC9-89CEC6AA0AAB}">
      <dgm:prSet phldrT="[Texte]" custT="1"/>
      <dgm:spPr/>
      <dgm:t>
        <a:bodyPr/>
        <a:lstStyle/>
        <a:p>
          <a:r>
            <a:rPr lang="fr-FR" sz="1600" dirty="0" smtClean="0"/>
            <a:t>Génétique</a:t>
          </a:r>
          <a:endParaRPr lang="fr-FR" sz="1600" dirty="0"/>
        </a:p>
      </dgm:t>
    </dgm:pt>
    <dgm:pt modelId="{5159E09F-9A4C-4688-B9F9-FAA406FED0C0}" type="parTrans" cxnId="{02959CAE-EC1D-4947-AC76-968BFA787136}">
      <dgm:prSet/>
      <dgm:spPr/>
      <dgm:t>
        <a:bodyPr/>
        <a:lstStyle/>
        <a:p>
          <a:endParaRPr lang="fr-FR"/>
        </a:p>
      </dgm:t>
    </dgm:pt>
    <dgm:pt modelId="{FCFF343F-6A50-4C7B-BB53-5DD4155B4C29}" type="sibTrans" cxnId="{02959CAE-EC1D-4947-AC76-968BFA787136}">
      <dgm:prSet/>
      <dgm:spPr/>
      <dgm:t>
        <a:bodyPr/>
        <a:lstStyle/>
        <a:p>
          <a:endParaRPr lang="fr-FR"/>
        </a:p>
      </dgm:t>
    </dgm:pt>
    <dgm:pt modelId="{26BA1AF9-3FB9-4C4E-A932-9EE71FA0B400}" type="pres">
      <dgm:prSet presAssocID="{38FC5748-FC47-4EB3-8B83-4EA033BF8A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91E4BC7-61B5-49DB-AE90-2E80A7D6D2BE}" type="pres">
      <dgm:prSet presAssocID="{9EE1ADD6-07B4-4079-9D5F-5320BE3EF654}" presName="centerShape" presStyleLbl="node0" presStyleIdx="0" presStyleCnt="1" custScaleX="134221" custScaleY="115604"/>
      <dgm:spPr/>
      <dgm:t>
        <a:bodyPr/>
        <a:lstStyle/>
        <a:p>
          <a:endParaRPr lang="fr-FR"/>
        </a:p>
      </dgm:t>
    </dgm:pt>
    <dgm:pt modelId="{01C16B66-D5AA-4F49-873E-8439BECD9E96}" type="pres">
      <dgm:prSet presAssocID="{20CD880B-1398-45BD-8B89-398022B8DAC0}" presName="parTrans" presStyleLbl="bgSibTrans2D1" presStyleIdx="0" presStyleCnt="4"/>
      <dgm:spPr/>
      <dgm:t>
        <a:bodyPr/>
        <a:lstStyle/>
        <a:p>
          <a:endParaRPr lang="fr-FR"/>
        </a:p>
      </dgm:t>
    </dgm:pt>
    <dgm:pt modelId="{2C152B3A-AB97-4495-8B22-1AC8A436DA7E}" type="pres">
      <dgm:prSet presAssocID="{226FC7F4-BCD1-4CB3-AC26-7868AF6BB928}" presName="node" presStyleLbl="node1" presStyleIdx="0" presStyleCnt="4" custRadScaleRad="104133" custRadScaleInc="11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01AD3E-4D0C-4549-A0D1-63110FF14416}" type="pres">
      <dgm:prSet presAssocID="{51FAB87B-2C4B-41F5-8ED5-DB6F65F7D4EF}" presName="parTrans" presStyleLbl="bgSibTrans2D1" presStyleIdx="1" presStyleCnt="4"/>
      <dgm:spPr/>
      <dgm:t>
        <a:bodyPr/>
        <a:lstStyle/>
        <a:p>
          <a:endParaRPr lang="fr-FR"/>
        </a:p>
      </dgm:t>
    </dgm:pt>
    <dgm:pt modelId="{12A836F7-7806-467B-9DB7-E0BEF0D0F8C2}" type="pres">
      <dgm:prSet presAssocID="{BB0867AE-633B-4530-A9C5-94AAC0B74E1D}" presName="node" presStyleLbl="node1" presStyleIdx="1" presStyleCnt="4" custScaleX="161229" custScaleY="87513" custRadScaleRad="117000" custRadScaleInc="-7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F74D17-1640-472A-B0C0-6C8995746C71}" type="pres">
      <dgm:prSet presAssocID="{0D6E32E0-360F-4B05-A74A-FAD9B320225B}" presName="parTrans" presStyleLbl="bgSibTrans2D1" presStyleIdx="2" presStyleCnt="4"/>
      <dgm:spPr/>
      <dgm:t>
        <a:bodyPr/>
        <a:lstStyle/>
        <a:p>
          <a:endParaRPr lang="fr-FR"/>
        </a:p>
      </dgm:t>
    </dgm:pt>
    <dgm:pt modelId="{07B2077F-4107-4419-BFC5-653610EFEEC0}" type="pres">
      <dgm:prSet presAssocID="{61E4A138-8D2D-4CF7-AD61-917B0AF2B371}" presName="node" presStyleLbl="node1" presStyleIdx="2" presStyleCnt="4" custRadScaleRad="109677" custRadScaleInc="-57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7B8FEC-BCF7-44B7-9ED2-F4C0CE9D64CF}" type="pres">
      <dgm:prSet presAssocID="{5159E09F-9A4C-4688-B9F9-FAA406FED0C0}" presName="parTrans" presStyleLbl="bgSibTrans2D1" presStyleIdx="3" presStyleCnt="4"/>
      <dgm:spPr/>
      <dgm:t>
        <a:bodyPr/>
        <a:lstStyle/>
        <a:p>
          <a:endParaRPr lang="fr-FR"/>
        </a:p>
      </dgm:t>
    </dgm:pt>
    <dgm:pt modelId="{67C15116-79A8-4A70-8352-0D62B6EA7538}" type="pres">
      <dgm:prSet presAssocID="{7CAA5F9B-2BD8-4C6E-9CC9-89CEC6AA0AAB}" presName="node" presStyleLbl="node1" presStyleIdx="3" presStyleCnt="4" custRadScaleRad="104414" custRadScaleInc="-16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A9F4EC7-CFB4-49DE-8B3B-CE2DF2C1F6A2}" type="presOf" srcId="{38FC5748-FC47-4EB3-8B83-4EA033BF8A9B}" destId="{26BA1AF9-3FB9-4C4E-A932-9EE71FA0B400}" srcOrd="0" destOrd="0" presId="urn:microsoft.com/office/officeart/2005/8/layout/radial4"/>
    <dgm:cxn modelId="{EDB50A2A-2AC2-44BA-972A-AFCF6E24F9AF}" srcId="{38FC5748-FC47-4EB3-8B83-4EA033BF8A9B}" destId="{9EE1ADD6-07B4-4079-9D5F-5320BE3EF654}" srcOrd="0" destOrd="0" parTransId="{6D8B80BF-2DB1-4273-B24F-0C83F3CB9CF5}" sibTransId="{28C0AB46-79C7-45F4-BB0B-9AAC4CEB8A5A}"/>
    <dgm:cxn modelId="{8EEB0B39-EC6C-4C9B-BF5D-B3C8571ABF9C}" type="presOf" srcId="{5159E09F-9A4C-4688-B9F9-FAA406FED0C0}" destId="{B57B8FEC-BCF7-44B7-9ED2-F4C0CE9D64CF}" srcOrd="0" destOrd="0" presId="urn:microsoft.com/office/officeart/2005/8/layout/radial4"/>
    <dgm:cxn modelId="{02959CAE-EC1D-4947-AC76-968BFA787136}" srcId="{9EE1ADD6-07B4-4079-9D5F-5320BE3EF654}" destId="{7CAA5F9B-2BD8-4C6E-9CC9-89CEC6AA0AAB}" srcOrd="3" destOrd="0" parTransId="{5159E09F-9A4C-4688-B9F9-FAA406FED0C0}" sibTransId="{FCFF343F-6A50-4C7B-BB53-5DD4155B4C29}"/>
    <dgm:cxn modelId="{0C9711E7-65E6-42D6-BAFB-3FC31F8F790E}" type="presOf" srcId="{7CAA5F9B-2BD8-4C6E-9CC9-89CEC6AA0AAB}" destId="{67C15116-79A8-4A70-8352-0D62B6EA7538}" srcOrd="0" destOrd="0" presId="urn:microsoft.com/office/officeart/2005/8/layout/radial4"/>
    <dgm:cxn modelId="{C48C1DE2-B282-48DE-ACF7-899E0E91A3D4}" type="presOf" srcId="{226FC7F4-BCD1-4CB3-AC26-7868AF6BB928}" destId="{2C152B3A-AB97-4495-8B22-1AC8A436DA7E}" srcOrd="0" destOrd="0" presId="urn:microsoft.com/office/officeart/2005/8/layout/radial4"/>
    <dgm:cxn modelId="{AE9B8F5C-9426-4FB2-94CD-81040A94EF9F}" type="presOf" srcId="{9EE1ADD6-07B4-4079-9D5F-5320BE3EF654}" destId="{191E4BC7-61B5-49DB-AE90-2E80A7D6D2BE}" srcOrd="0" destOrd="0" presId="urn:microsoft.com/office/officeart/2005/8/layout/radial4"/>
    <dgm:cxn modelId="{65E4ABDC-013F-4C1D-A88E-8BEF87505ADB}" type="presOf" srcId="{BB0867AE-633B-4530-A9C5-94AAC0B74E1D}" destId="{12A836F7-7806-467B-9DB7-E0BEF0D0F8C2}" srcOrd="0" destOrd="0" presId="urn:microsoft.com/office/officeart/2005/8/layout/radial4"/>
    <dgm:cxn modelId="{91BA749E-448D-4A64-BC4A-F2FD9025D3FA}" type="presOf" srcId="{61E4A138-8D2D-4CF7-AD61-917B0AF2B371}" destId="{07B2077F-4107-4419-BFC5-653610EFEEC0}" srcOrd="0" destOrd="0" presId="urn:microsoft.com/office/officeart/2005/8/layout/radial4"/>
    <dgm:cxn modelId="{20E4EF3F-CC76-4395-9E3D-93CA66DECDFB}" type="presOf" srcId="{0D6E32E0-360F-4B05-A74A-FAD9B320225B}" destId="{60F74D17-1640-472A-B0C0-6C8995746C71}" srcOrd="0" destOrd="0" presId="urn:microsoft.com/office/officeart/2005/8/layout/radial4"/>
    <dgm:cxn modelId="{DE323C05-5121-4069-A21D-7D6475C3783C}" type="presOf" srcId="{20CD880B-1398-45BD-8B89-398022B8DAC0}" destId="{01C16B66-D5AA-4F49-873E-8439BECD9E96}" srcOrd="0" destOrd="0" presId="urn:microsoft.com/office/officeart/2005/8/layout/radial4"/>
    <dgm:cxn modelId="{705C0A12-9606-4D40-A55D-AE20E1F1BCBE}" srcId="{9EE1ADD6-07B4-4079-9D5F-5320BE3EF654}" destId="{BB0867AE-633B-4530-A9C5-94AAC0B74E1D}" srcOrd="1" destOrd="0" parTransId="{51FAB87B-2C4B-41F5-8ED5-DB6F65F7D4EF}" sibTransId="{B3E094EE-BF01-4108-8A52-1ACC8BE41898}"/>
    <dgm:cxn modelId="{B7049464-4C2A-41F9-9469-C589E94DEC23}" srcId="{9EE1ADD6-07B4-4079-9D5F-5320BE3EF654}" destId="{226FC7F4-BCD1-4CB3-AC26-7868AF6BB928}" srcOrd="0" destOrd="0" parTransId="{20CD880B-1398-45BD-8B89-398022B8DAC0}" sibTransId="{40D8A91B-281A-4134-B5FD-5E2D5225D98A}"/>
    <dgm:cxn modelId="{D9182F61-79CA-45BF-B3EC-F0C0C3E84AC5}" srcId="{9EE1ADD6-07B4-4079-9D5F-5320BE3EF654}" destId="{61E4A138-8D2D-4CF7-AD61-917B0AF2B371}" srcOrd="2" destOrd="0" parTransId="{0D6E32E0-360F-4B05-A74A-FAD9B320225B}" sibTransId="{D4DA197E-8DCE-4B8E-83B9-7210943A474E}"/>
    <dgm:cxn modelId="{F9059348-439E-4ACD-8B85-5E2CFD303C86}" type="presOf" srcId="{51FAB87B-2C4B-41F5-8ED5-DB6F65F7D4EF}" destId="{E801AD3E-4D0C-4549-A0D1-63110FF14416}" srcOrd="0" destOrd="0" presId="urn:microsoft.com/office/officeart/2005/8/layout/radial4"/>
    <dgm:cxn modelId="{CAC9EE28-CC47-454A-A5AD-16043DA91990}" srcId="{38FC5748-FC47-4EB3-8B83-4EA033BF8A9B}" destId="{0CB15C8D-1A59-4A53-B195-AF9F86D34384}" srcOrd="1" destOrd="0" parTransId="{48167356-FC8D-4678-A895-565567DBC522}" sibTransId="{8DE54CD9-25BA-4362-ACE3-3F461ACBFC40}"/>
    <dgm:cxn modelId="{B58CF297-721F-4A79-BA9A-0581F74281C6}" type="presParOf" srcId="{26BA1AF9-3FB9-4C4E-A932-9EE71FA0B400}" destId="{191E4BC7-61B5-49DB-AE90-2E80A7D6D2BE}" srcOrd="0" destOrd="0" presId="urn:microsoft.com/office/officeart/2005/8/layout/radial4"/>
    <dgm:cxn modelId="{4D707A77-3B14-47C0-B4F6-5E2BE7365EC1}" type="presParOf" srcId="{26BA1AF9-3FB9-4C4E-A932-9EE71FA0B400}" destId="{01C16B66-D5AA-4F49-873E-8439BECD9E96}" srcOrd="1" destOrd="0" presId="urn:microsoft.com/office/officeart/2005/8/layout/radial4"/>
    <dgm:cxn modelId="{5C8E4D24-FE84-4501-8B8B-BAF2861D7DC4}" type="presParOf" srcId="{26BA1AF9-3FB9-4C4E-A932-9EE71FA0B400}" destId="{2C152B3A-AB97-4495-8B22-1AC8A436DA7E}" srcOrd="2" destOrd="0" presId="urn:microsoft.com/office/officeart/2005/8/layout/radial4"/>
    <dgm:cxn modelId="{4CFEB14C-5801-4F3F-8381-FDF6C3BE9EF8}" type="presParOf" srcId="{26BA1AF9-3FB9-4C4E-A932-9EE71FA0B400}" destId="{E801AD3E-4D0C-4549-A0D1-63110FF14416}" srcOrd="3" destOrd="0" presId="urn:microsoft.com/office/officeart/2005/8/layout/radial4"/>
    <dgm:cxn modelId="{3556F811-C2AE-4EAC-ADC0-99202E985D61}" type="presParOf" srcId="{26BA1AF9-3FB9-4C4E-A932-9EE71FA0B400}" destId="{12A836F7-7806-467B-9DB7-E0BEF0D0F8C2}" srcOrd="4" destOrd="0" presId="urn:microsoft.com/office/officeart/2005/8/layout/radial4"/>
    <dgm:cxn modelId="{93BA757D-4373-40B5-9644-A6F355ABBF10}" type="presParOf" srcId="{26BA1AF9-3FB9-4C4E-A932-9EE71FA0B400}" destId="{60F74D17-1640-472A-B0C0-6C8995746C71}" srcOrd="5" destOrd="0" presId="urn:microsoft.com/office/officeart/2005/8/layout/radial4"/>
    <dgm:cxn modelId="{73F4FF69-2B61-48BD-B89A-D597ECEFCCF0}" type="presParOf" srcId="{26BA1AF9-3FB9-4C4E-A932-9EE71FA0B400}" destId="{07B2077F-4107-4419-BFC5-653610EFEEC0}" srcOrd="6" destOrd="0" presId="urn:microsoft.com/office/officeart/2005/8/layout/radial4"/>
    <dgm:cxn modelId="{CABA75DD-620C-40BC-BACF-03CB471E7BF9}" type="presParOf" srcId="{26BA1AF9-3FB9-4C4E-A932-9EE71FA0B400}" destId="{B57B8FEC-BCF7-44B7-9ED2-F4C0CE9D64CF}" srcOrd="7" destOrd="0" presId="urn:microsoft.com/office/officeart/2005/8/layout/radial4"/>
    <dgm:cxn modelId="{DBF79690-76C1-49CD-AD84-B58BDC727BCA}" type="presParOf" srcId="{26BA1AF9-3FB9-4C4E-A932-9EE71FA0B400}" destId="{67C15116-79A8-4A70-8352-0D62B6EA753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FC5748-FC47-4EB3-8B83-4EA033BF8A9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E1ADD6-07B4-4079-9D5F-5320BE3EF654}">
      <dgm:prSet phldrT="[Texte]" custT="1"/>
      <dgm:spPr/>
      <dgm:t>
        <a:bodyPr/>
        <a:lstStyle/>
        <a:p>
          <a:r>
            <a:rPr lang="fr-FR" sz="1600" dirty="0" smtClean="0"/>
            <a:t>Faible accès à la prévention</a:t>
          </a:r>
          <a:endParaRPr lang="fr-FR" sz="1600" dirty="0"/>
        </a:p>
      </dgm:t>
    </dgm:pt>
    <dgm:pt modelId="{6D8B80BF-2DB1-4273-B24F-0C83F3CB9CF5}" type="parTrans" cxnId="{EDB50A2A-2AC2-44BA-972A-AFCF6E24F9AF}">
      <dgm:prSet/>
      <dgm:spPr/>
      <dgm:t>
        <a:bodyPr/>
        <a:lstStyle/>
        <a:p>
          <a:endParaRPr lang="fr-FR" sz="1600"/>
        </a:p>
      </dgm:t>
    </dgm:pt>
    <dgm:pt modelId="{28C0AB46-79C7-45F4-BB0B-9AAC4CEB8A5A}" type="sibTrans" cxnId="{EDB50A2A-2AC2-44BA-972A-AFCF6E24F9AF}">
      <dgm:prSet/>
      <dgm:spPr/>
      <dgm:t>
        <a:bodyPr/>
        <a:lstStyle/>
        <a:p>
          <a:endParaRPr lang="fr-FR" sz="1600"/>
        </a:p>
      </dgm:t>
    </dgm:pt>
    <dgm:pt modelId="{226FC7F4-BCD1-4CB3-AC26-7868AF6BB928}">
      <dgm:prSet phldrT="[Texte]" custT="1"/>
      <dgm:spPr/>
      <dgm:t>
        <a:bodyPr/>
        <a:lstStyle/>
        <a:p>
          <a:r>
            <a:rPr lang="fr-FR" sz="1600" dirty="0" err="1" smtClean="0"/>
            <a:t>Syst</a:t>
          </a:r>
          <a:r>
            <a:rPr lang="fr-FR" sz="1600" dirty="0" smtClean="0"/>
            <a:t> Santé départ</a:t>
          </a:r>
          <a:endParaRPr lang="fr-FR" sz="1600" dirty="0"/>
        </a:p>
      </dgm:t>
    </dgm:pt>
    <dgm:pt modelId="{20CD880B-1398-45BD-8B89-398022B8DAC0}" type="parTrans" cxnId="{B7049464-4C2A-41F9-9469-C589E94DEC23}">
      <dgm:prSet/>
      <dgm:spPr/>
      <dgm:t>
        <a:bodyPr/>
        <a:lstStyle/>
        <a:p>
          <a:endParaRPr lang="fr-FR" sz="1600"/>
        </a:p>
      </dgm:t>
    </dgm:pt>
    <dgm:pt modelId="{40D8A91B-281A-4134-B5FD-5E2D5225D98A}" type="sibTrans" cxnId="{B7049464-4C2A-41F9-9469-C589E94DEC23}">
      <dgm:prSet/>
      <dgm:spPr/>
      <dgm:t>
        <a:bodyPr/>
        <a:lstStyle/>
        <a:p>
          <a:endParaRPr lang="fr-FR" sz="1600"/>
        </a:p>
      </dgm:t>
    </dgm:pt>
    <dgm:pt modelId="{5286428A-783A-45E9-9F5F-AB39F04CB765}">
      <dgm:prSet custT="1"/>
      <dgm:spPr/>
      <dgm:t>
        <a:bodyPr/>
        <a:lstStyle/>
        <a:p>
          <a:r>
            <a:rPr lang="fr-FR" sz="1600" dirty="0" smtClean="0"/>
            <a:t>Eloignement</a:t>
          </a:r>
          <a:r>
            <a:rPr lang="fr-FR" sz="1600" baseline="0" dirty="0" smtClean="0"/>
            <a:t> du soin</a:t>
          </a:r>
          <a:endParaRPr lang="fr-FR" sz="1600" dirty="0"/>
        </a:p>
      </dgm:t>
    </dgm:pt>
    <dgm:pt modelId="{86A86B45-83E4-4A53-92D8-937837F5B47B}" type="parTrans" cxnId="{EA750BF9-5DC6-4DA8-B036-1330EEEE4A72}">
      <dgm:prSet/>
      <dgm:spPr/>
      <dgm:t>
        <a:bodyPr/>
        <a:lstStyle/>
        <a:p>
          <a:endParaRPr lang="fr-FR"/>
        </a:p>
      </dgm:t>
    </dgm:pt>
    <dgm:pt modelId="{74D01F59-2F70-429C-8390-6889C048B9C5}" type="sibTrans" cxnId="{EA750BF9-5DC6-4DA8-B036-1330EEEE4A72}">
      <dgm:prSet/>
      <dgm:spPr/>
      <dgm:t>
        <a:bodyPr/>
        <a:lstStyle/>
        <a:p>
          <a:endParaRPr lang="fr-FR"/>
        </a:p>
      </dgm:t>
    </dgm:pt>
    <dgm:pt modelId="{4C23E792-9EB5-4C64-ADD8-5777B87F4883}">
      <dgm:prSet custT="1"/>
      <dgm:spPr/>
      <dgm:t>
        <a:bodyPr/>
        <a:lstStyle/>
        <a:p>
          <a:r>
            <a:rPr lang="fr-FR" sz="1600" baseline="0" dirty="0" smtClean="0"/>
            <a:t>Culture</a:t>
          </a:r>
          <a:endParaRPr lang="fr-FR" sz="1600" dirty="0"/>
        </a:p>
      </dgm:t>
    </dgm:pt>
    <dgm:pt modelId="{52ED7C36-42F3-4983-9AF1-27BC9FE86B3C}" type="parTrans" cxnId="{50480106-EE52-45A1-B670-58BEB7B361A4}">
      <dgm:prSet/>
      <dgm:spPr/>
      <dgm:t>
        <a:bodyPr/>
        <a:lstStyle/>
        <a:p>
          <a:endParaRPr lang="fr-FR"/>
        </a:p>
      </dgm:t>
    </dgm:pt>
    <dgm:pt modelId="{786E0B22-3315-49C9-9221-AB41D21DBACF}" type="sibTrans" cxnId="{50480106-EE52-45A1-B670-58BEB7B361A4}">
      <dgm:prSet/>
      <dgm:spPr/>
      <dgm:t>
        <a:bodyPr/>
        <a:lstStyle/>
        <a:p>
          <a:endParaRPr lang="fr-FR"/>
        </a:p>
      </dgm:t>
    </dgm:pt>
    <dgm:pt modelId="{A0BFD9C6-7EA4-404C-9AE3-1C095F3A4693}">
      <dgm:prSet custT="1"/>
      <dgm:spPr/>
      <dgm:t>
        <a:bodyPr/>
        <a:lstStyle/>
        <a:p>
          <a:endParaRPr lang="fr-FR"/>
        </a:p>
      </dgm:t>
    </dgm:pt>
    <dgm:pt modelId="{98C374E3-581F-4C3D-95AC-C8270E4EF409}" type="parTrans" cxnId="{C871212D-B198-4DF4-8220-6D1B3F04B552}">
      <dgm:prSet/>
      <dgm:spPr/>
      <dgm:t>
        <a:bodyPr/>
        <a:lstStyle/>
        <a:p>
          <a:endParaRPr lang="fr-FR"/>
        </a:p>
      </dgm:t>
    </dgm:pt>
    <dgm:pt modelId="{22932D2E-D114-48C4-B708-5084C9156AC5}" type="sibTrans" cxnId="{C871212D-B198-4DF4-8220-6D1B3F04B552}">
      <dgm:prSet/>
      <dgm:spPr/>
      <dgm:t>
        <a:bodyPr/>
        <a:lstStyle/>
        <a:p>
          <a:endParaRPr lang="fr-FR"/>
        </a:p>
      </dgm:t>
    </dgm:pt>
    <dgm:pt modelId="{26BA1AF9-3FB9-4C4E-A932-9EE71FA0B400}" type="pres">
      <dgm:prSet presAssocID="{38FC5748-FC47-4EB3-8B83-4EA033BF8A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91E4BC7-61B5-49DB-AE90-2E80A7D6D2BE}" type="pres">
      <dgm:prSet presAssocID="{9EE1ADD6-07B4-4079-9D5F-5320BE3EF654}" presName="centerShape" presStyleLbl="node0" presStyleIdx="0" presStyleCnt="1" custScaleX="107544" custScaleY="88728" custLinFactNeighborX="-1088" custLinFactNeighborY="-280"/>
      <dgm:spPr/>
      <dgm:t>
        <a:bodyPr/>
        <a:lstStyle/>
        <a:p>
          <a:endParaRPr lang="fr-FR"/>
        </a:p>
      </dgm:t>
    </dgm:pt>
    <dgm:pt modelId="{01C16B66-D5AA-4F49-873E-8439BECD9E96}" type="pres">
      <dgm:prSet presAssocID="{20CD880B-1398-45BD-8B89-398022B8DAC0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2C152B3A-AB97-4495-8B22-1AC8A436DA7E}" type="pres">
      <dgm:prSet presAssocID="{226FC7F4-BCD1-4CB3-AC26-7868AF6BB928}" presName="node" presStyleLbl="node1" presStyleIdx="0" presStyleCnt="3" custRadScaleRad="94908" custRadScaleInc="865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0F6258-24FC-4802-BFA9-7795C6402FB1}" type="pres">
      <dgm:prSet presAssocID="{86A86B45-83E4-4A53-92D8-937837F5B47B}" presName="parTrans" presStyleLbl="bgSibTrans2D1" presStyleIdx="1" presStyleCnt="3" custLinFactNeighborX="-8641" custLinFactNeighborY="13474"/>
      <dgm:spPr/>
      <dgm:t>
        <a:bodyPr/>
        <a:lstStyle/>
        <a:p>
          <a:endParaRPr lang="fr-FR"/>
        </a:p>
      </dgm:t>
    </dgm:pt>
    <dgm:pt modelId="{5438E347-A755-4EDC-8E12-3F7DE0AB1C6E}" type="pres">
      <dgm:prSet presAssocID="{5286428A-783A-45E9-9F5F-AB39F04CB765}" presName="node" presStyleLbl="node1" presStyleIdx="1" presStyleCnt="3" custScaleX="121008" custRadScaleRad="119030" custRadScaleInc="78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54372A-CBCF-454B-9085-B82DD5813F4D}" type="pres">
      <dgm:prSet presAssocID="{52ED7C36-42F3-4983-9AF1-27BC9FE86B3C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1490816A-8A8A-414F-B670-39C2AE9699BF}" type="pres">
      <dgm:prSet presAssocID="{4C23E792-9EB5-4C64-ADD8-5777B87F4883}" presName="node" presStyleLbl="node1" presStyleIdx="2" presStyleCnt="3" custRadScaleRad="113787" custRadScaleInc="-1684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13EBAB-1568-4090-B651-43F2A6FDE995}" type="presOf" srcId="{52ED7C36-42F3-4983-9AF1-27BC9FE86B3C}" destId="{DE54372A-CBCF-454B-9085-B82DD5813F4D}" srcOrd="0" destOrd="0" presId="urn:microsoft.com/office/officeart/2005/8/layout/radial4"/>
    <dgm:cxn modelId="{5A9F4EC7-CFB4-49DE-8B3B-CE2DF2C1F6A2}" type="presOf" srcId="{38FC5748-FC47-4EB3-8B83-4EA033BF8A9B}" destId="{26BA1AF9-3FB9-4C4E-A932-9EE71FA0B400}" srcOrd="0" destOrd="0" presId="urn:microsoft.com/office/officeart/2005/8/layout/radial4"/>
    <dgm:cxn modelId="{9435B1FE-750E-46E9-A5CA-24B9478BBB2B}" type="presOf" srcId="{5286428A-783A-45E9-9F5F-AB39F04CB765}" destId="{5438E347-A755-4EDC-8E12-3F7DE0AB1C6E}" srcOrd="0" destOrd="0" presId="urn:microsoft.com/office/officeart/2005/8/layout/radial4"/>
    <dgm:cxn modelId="{EDB50A2A-2AC2-44BA-972A-AFCF6E24F9AF}" srcId="{38FC5748-FC47-4EB3-8B83-4EA033BF8A9B}" destId="{9EE1ADD6-07B4-4079-9D5F-5320BE3EF654}" srcOrd="0" destOrd="0" parTransId="{6D8B80BF-2DB1-4273-B24F-0C83F3CB9CF5}" sibTransId="{28C0AB46-79C7-45F4-BB0B-9AAC4CEB8A5A}"/>
    <dgm:cxn modelId="{C48C1DE2-B282-48DE-ACF7-899E0E91A3D4}" type="presOf" srcId="{226FC7F4-BCD1-4CB3-AC26-7868AF6BB928}" destId="{2C152B3A-AB97-4495-8B22-1AC8A436DA7E}" srcOrd="0" destOrd="0" presId="urn:microsoft.com/office/officeart/2005/8/layout/radial4"/>
    <dgm:cxn modelId="{AE9B8F5C-9426-4FB2-94CD-81040A94EF9F}" type="presOf" srcId="{9EE1ADD6-07B4-4079-9D5F-5320BE3EF654}" destId="{191E4BC7-61B5-49DB-AE90-2E80A7D6D2BE}" srcOrd="0" destOrd="0" presId="urn:microsoft.com/office/officeart/2005/8/layout/radial4"/>
    <dgm:cxn modelId="{BC49D444-92EA-45C5-BBE6-687625B7B335}" type="presOf" srcId="{86A86B45-83E4-4A53-92D8-937837F5B47B}" destId="{6C0F6258-24FC-4802-BFA9-7795C6402FB1}" srcOrd="0" destOrd="0" presId="urn:microsoft.com/office/officeart/2005/8/layout/radial4"/>
    <dgm:cxn modelId="{EA750BF9-5DC6-4DA8-B036-1330EEEE4A72}" srcId="{9EE1ADD6-07B4-4079-9D5F-5320BE3EF654}" destId="{5286428A-783A-45E9-9F5F-AB39F04CB765}" srcOrd="1" destOrd="0" parTransId="{86A86B45-83E4-4A53-92D8-937837F5B47B}" sibTransId="{74D01F59-2F70-429C-8390-6889C048B9C5}"/>
    <dgm:cxn modelId="{DE323C05-5121-4069-A21D-7D6475C3783C}" type="presOf" srcId="{20CD880B-1398-45BD-8B89-398022B8DAC0}" destId="{01C16B66-D5AA-4F49-873E-8439BECD9E96}" srcOrd="0" destOrd="0" presId="urn:microsoft.com/office/officeart/2005/8/layout/radial4"/>
    <dgm:cxn modelId="{B7049464-4C2A-41F9-9469-C589E94DEC23}" srcId="{9EE1ADD6-07B4-4079-9D5F-5320BE3EF654}" destId="{226FC7F4-BCD1-4CB3-AC26-7868AF6BB928}" srcOrd="0" destOrd="0" parTransId="{20CD880B-1398-45BD-8B89-398022B8DAC0}" sibTransId="{40D8A91B-281A-4134-B5FD-5E2D5225D98A}"/>
    <dgm:cxn modelId="{C871212D-B198-4DF4-8220-6D1B3F04B552}" srcId="{38FC5748-FC47-4EB3-8B83-4EA033BF8A9B}" destId="{A0BFD9C6-7EA4-404C-9AE3-1C095F3A4693}" srcOrd="1" destOrd="0" parTransId="{98C374E3-581F-4C3D-95AC-C8270E4EF409}" sibTransId="{22932D2E-D114-48C4-B708-5084C9156AC5}"/>
    <dgm:cxn modelId="{3D789E3C-01EF-4B7B-A572-84A75358CD2A}" type="presOf" srcId="{4C23E792-9EB5-4C64-ADD8-5777B87F4883}" destId="{1490816A-8A8A-414F-B670-39C2AE9699BF}" srcOrd="0" destOrd="0" presId="urn:microsoft.com/office/officeart/2005/8/layout/radial4"/>
    <dgm:cxn modelId="{50480106-EE52-45A1-B670-58BEB7B361A4}" srcId="{9EE1ADD6-07B4-4079-9D5F-5320BE3EF654}" destId="{4C23E792-9EB5-4C64-ADD8-5777B87F4883}" srcOrd="2" destOrd="0" parTransId="{52ED7C36-42F3-4983-9AF1-27BC9FE86B3C}" sibTransId="{786E0B22-3315-49C9-9221-AB41D21DBACF}"/>
    <dgm:cxn modelId="{B58CF297-721F-4A79-BA9A-0581F74281C6}" type="presParOf" srcId="{26BA1AF9-3FB9-4C4E-A932-9EE71FA0B400}" destId="{191E4BC7-61B5-49DB-AE90-2E80A7D6D2BE}" srcOrd="0" destOrd="0" presId="urn:microsoft.com/office/officeart/2005/8/layout/radial4"/>
    <dgm:cxn modelId="{4D707A77-3B14-47C0-B4F6-5E2BE7365EC1}" type="presParOf" srcId="{26BA1AF9-3FB9-4C4E-A932-9EE71FA0B400}" destId="{01C16B66-D5AA-4F49-873E-8439BECD9E96}" srcOrd="1" destOrd="0" presId="urn:microsoft.com/office/officeart/2005/8/layout/radial4"/>
    <dgm:cxn modelId="{5C8E4D24-FE84-4501-8B8B-BAF2861D7DC4}" type="presParOf" srcId="{26BA1AF9-3FB9-4C4E-A932-9EE71FA0B400}" destId="{2C152B3A-AB97-4495-8B22-1AC8A436DA7E}" srcOrd="2" destOrd="0" presId="urn:microsoft.com/office/officeart/2005/8/layout/radial4"/>
    <dgm:cxn modelId="{C2D24591-E966-4550-8690-FA3CEEF99EC1}" type="presParOf" srcId="{26BA1AF9-3FB9-4C4E-A932-9EE71FA0B400}" destId="{6C0F6258-24FC-4802-BFA9-7795C6402FB1}" srcOrd="3" destOrd="0" presId="urn:microsoft.com/office/officeart/2005/8/layout/radial4"/>
    <dgm:cxn modelId="{7D874355-9CB5-4338-81CF-AC7DE2B0575C}" type="presParOf" srcId="{26BA1AF9-3FB9-4C4E-A932-9EE71FA0B400}" destId="{5438E347-A755-4EDC-8E12-3F7DE0AB1C6E}" srcOrd="4" destOrd="0" presId="urn:microsoft.com/office/officeart/2005/8/layout/radial4"/>
    <dgm:cxn modelId="{CA2ADC80-3996-4B32-A4DB-853F65BD61A3}" type="presParOf" srcId="{26BA1AF9-3FB9-4C4E-A932-9EE71FA0B400}" destId="{DE54372A-CBCF-454B-9085-B82DD5813F4D}" srcOrd="5" destOrd="0" presId="urn:microsoft.com/office/officeart/2005/8/layout/radial4"/>
    <dgm:cxn modelId="{48FDD71A-9E00-41AC-95FE-FBD993E4341B}" type="presParOf" srcId="{26BA1AF9-3FB9-4C4E-A932-9EE71FA0B400}" destId="{1490816A-8A8A-414F-B670-39C2AE9699B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93C8E9-CE39-4549-8209-1472B45A65E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CAED4F8-5810-48E7-B84A-8EF792FBB194}">
      <dgm:prSet phldrT="[Texte]" custT="1"/>
      <dgm:spPr/>
      <dgm:t>
        <a:bodyPr/>
        <a:lstStyle/>
        <a:p>
          <a:r>
            <a:rPr lang="fr-FR" sz="1600" dirty="0" smtClean="0"/>
            <a:t>Addictions</a:t>
          </a:r>
          <a:endParaRPr lang="fr-FR" sz="1600" dirty="0"/>
        </a:p>
      </dgm:t>
    </dgm:pt>
    <dgm:pt modelId="{E3124A1F-9775-4ACF-B50C-93E5D8DFCCF7}" type="parTrans" cxnId="{442C5383-401E-4524-B024-42824EB7C8BD}">
      <dgm:prSet/>
      <dgm:spPr/>
      <dgm:t>
        <a:bodyPr/>
        <a:lstStyle/>
        <a:p>
          <a:endParaRPr lang="fr-FR" sz="1600"/>
        </a:p>
      </dgm:t>
    </dgm:pt>
    <dgm:pt modelId="{B99FBB07-D670-43C9-9E12-51DA7AA6E39A}" type="sibTrans" cxnId="{442C5383-401E-4524-B024-42824EB7C8BD}">
      <dgm:prSet/>
      <dgm:spPr/>
      <dgm:t>
        <a:bodyPr/>
        <a:lstStyle/>
        <a:p>
          <a:endParaRPr lang="fr-FR" sz="1600"/>
        </a:p>
      </dgm:t>
    </dgm:pt>
    <dgm:pt modelId="{81EAD002-0C62-44BD-A25F-623B631EACEA}">
      <dgm:prSet phldrT="[Texte]" custT="1"/>
      <dgm:spPr/>
      <dgm:t>
        <a:bodyPr/>
        <a:lstStyle/>
        <a:p>
          <a:r>
            <a:rPr lang="fr-FR" sz="1600" dirty="0" smtClean="0"/>
            <a:t>Parcours migratoire</a:t>
          </a:r>
          <a:endParaRPr lang="fr-FR" sz="1600" dirty="0"/>
        </a:p>
      </dgm:t>
    </dgm:pt>
    <dgm:pt modelId="{6F6A958E-812D-4007-A8A5-89ACA5FDAA07}" type="parTrans" cxnId="{3F2AE813-107C-435B-8F02-1905EFF0FC15}">
      <dgm:prSet/>
      <dgm:spPr/>
      <dgm:t>
        <a:bodyPr/>
        <a:lstStyle/>
        <a:p>
          <a:endParaRPr lang="fr-FR" sz="1600"/>
        </a:p>
      </dgm:t>
    </dgm:pt>
    <dgm:pt modelId="{0C7803A9-DC89-4BC0-A474-DB55613D5BFA}" type="sibTrans" cxnId="{3F2AE813-107C-435B-8F02-1905EFF0FC15}">
      <dgm:prSet/>
      <dgm:spPr/>
      <dgm:t>
        <a:bodyPr/>
        <a:lstStyle/>
        <a:p>
          <a:endParaRPr lang="fr-FR" sz="1600"/>
        </a:p>
      </dgm:t>
    </dgm:pt>
    <dgm:pt modelId="{3C33E566-8362-412C-89C4-F997CAB3899C}">
      <dgm:prSet phldrT="[Texte]" custT="1"/>
      <dgm:spPr/>
      <dgm:t>
        <a:bodyPr/>
        <a:lstStyle/>
        <a:p>
          <a:r>
            <a:rPr lang="fr-FR" sz="1600" dirty="0" smtClean="0"/>
            <a:t>Stress</a:t>
          </a:r>
          <a:endParaRPr lang="fr-FR" sz="1600" dirty="0"/>
        </a:p>
      </dgm:t>
    </dgm:pt>
    <dgm:pt modelId="{A1AC985F-343C-4033-83F9-840A4FB8A330}" type="parTrans" cxnId="{A9F7FBE4-73B4-44D3-84C1-72AA55E1A9DE}">
      <dgm:prSet/>
      <dgm:spPr/>
      <dgm:t>
        <a:bodyPr/>
        <a:lstStyle/>
        <a:p>
          <a:endParaRPr lang="fr-FR" sz="1600"/>
        </a:p>
      </dgm:t>
    </dgm:pt>
    <dgm:pt modelId="{32158C96-D08D-46A5-B57F-106451EC5F19}" type="sibTrans" cxnId="{A9F7FBE4-73B4-44D3-84C1-72AA55E1A9DE}">
      <dgm:prSet/>
      <dgm:spPr/>
      <dgm:t>
        <a:bodyPr/>
        <a:lstStyle/>
        <a:p>
          <a:endParaRPr lang="fr-FR" sz="1600"/>
        </a:p>
      </dgm:t>
    </dgm:pt>
    <dgm:pt modelId="{81B94D6C-A88D-4D52-AA7C-8C35419EBB37}">
      <dgm:prSet phldrT="[Texte]" custT="1"/>
      <dgm:spPr/>
      <dgm:t>
        <a:bodyPr/>
        <a:lstStyle/>
        <a:p>
          <a:r>
            <a:rPr lang="fr-FR" sz="1600" dirty="0" smtClean="0"/>
            <a:t>Vulnérabilités</a:t>
          </a:r>
          <a:endParaRPr lang="fr-FR" sz="1600" dirty="0"/>
        </a:p>
      </dgm:t>
    </dgm:pt>
    <dgm:pt modelId="{610D5223-8B27-46C6-80AE-750B58683183}" type="sibTrans" cxnId="{33D6EB4B-3F91-4860-A53F-3F0D592B0240}">
      <dgm:prSet/>
      <dgm:spPr/>
      <dgm:t>
        <a:bodyPr/>
        <a:lstStyle/>
        <a:p>
          <a:endParaRPr lang="fr-FR" sz="1600"/>
        </a:p>
      </dgm:t>
    </dgm:pt>
    <dgm:pt modelId="{631CE06D-4C42-4602-86BF-CFDD603E79C8}" type="parTrans" cxnId="{33D6EB4B-3F91-4860-A53F-3F0D592B0240}">
      <dgm:prSet/>
      <dgm:spPr/>
      <dgm:t>
        <a:bodyPr/>
        <a:lstStyle/>
        <a:p>
          <a:endParaRPr lang="fr-FR" sz="1600"/>
        </a:p>
      </dgm:t>
    </dgm:pt>
    <dgm:pt modelId="{64C407DB-F15A-42F4-A1E2-F3BCFA311496}" type="pres">
      <dgm:prSet presAssocID="{8B93C8E9-CE39-4549-8209-1472B45A65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652A884-FB61-49D1-822D-DF9EF656104C}" type="pres">
      <dgm:prSet presAssocID="{1CAED4F8-5810-48E7-B84A-8EF792FBB194}" presName="centerShape" presStyleLbl="node0" presStyleIdx="0" presStyleCnt="1" custScaleX="116886" custScaleY="113237" custLinFactNeighborX="-848" custLinFactNeighborY="4465"/>
      <dgm:spPr/>
      <dgm:t>
        <a:bodyPr/>
        <a:lstStyle/>
        <a:p>
          <a:endParaRPr lang="fr-FR"/>
        </a:p>
      </dgm:t>
    </dgm:pt>
    <dgm:pt modelId="{49FB279C-77B0-4EF7-A738-45715FA6DD22}" type="pres">
      <dgm:prSet presAssocID="{6F6A958E-812D-4007-A8A5-89ACA5FDAA07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CC7019BE-A6F6-4B1C-8D66-E8383CD2FF5F}" type="pres">
      <dgm:prSet presAssocID="{81EAD002-0C62-44BD-A25F-623B631EAC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58F629-AEE7-4CA4-A4BD-FCBA18764255}" type="pres">
      <dgm:prSet presAssocID="{631CE06D-4C42-4602-86BF-CFDD603E79C8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82840E6F-B7DA-4B7D-9CB3-662187543019}" type="pres">
      <dgm:prSet presAssocID="{81B94D6C-A88D-4D52-AA7C-8C35419EBB37}" presName="node" presStyleLbl="node1" presStyleIdx="1" presStyleCnt="3" custScaleX="121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2D7AF4-DDB4-4B6E-A4E1-C51A68D300DB}" type="pres">
      <dgm:prSet presAssocID="{A1AC985F-343C-4033-83F9-840A4FB8A330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7941FCE7-4C8D-4429-99C1-A77822ACA667}" type="pres">
      <dgm:prSet presAssocID="{3C33E566-8362-412C-89C4-F997CAB389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2C5383-401E-4524-B024-42824EB7C8BD}" srcId="{8B93C8E9-CE39-4549-8209-1472B45A65EC}" destId="{1CAED4F8-5810-48E7-B84A-8EF792FBB194}" srcOrd="0" destOrd="0" parTransId="{E3124A1F-9775-4ACF-B50C-93E5D8DFCCF7}" sibTransId="{B99FBB07-D670-43C9-9E12-51DA7AA6E39A}"/>
    <dgm:cxn modelId="{A9F7FBE4-73B4-44D3-84C1-72AA55E1A9DE}" srcId="{1CAED4F8-5810-48E7-B84A-8EF792FBB194}" destId="{3C33E566-8362-412C-89C4-F997CAB3899C}" srcOrd="2" destOrd="0" parTransId="{A1AC985F-343C-4033-83F9-840A4FB8A330}" sibTransId="{32158C96-D08D-46A5-B57F-106451EC5F19}"/>
    <dgm:cxn modelId="{3F2AE813-107C-435B-8F02-1905EFF0FC15}" srcId="{1CAED4F8-5810-48E7-B84A-8EF792FBB194}" destId="{81EAD002-0C62-44BD-A25F-623B631EACEA}" srcOrd="0" destOrd="0" parTransId="{6F6A958E-812D-4007-A8A5-89ACA5FDAA07}" sibTransId="{0C7803A9-DC89-4BC0-A474-DB55613D5BFA}"/>
    <dgm:cxn modelId="{95191B15-97C2-4FE2-9E9B-23F214E3B38F}" type="presOf" srcId="{81EAD002-0C62-44BD-A25F-623B631EACEA}" destId="{CC7019BE-A6F6-4B1C-8D66-E8383CD2FF5F}" srcOrd="0" destOrd="0" presId="urn:microsoft.com/office/officeart/2005/8/layout/radial4"/>
    <dgm:cxn modelId="{CADB8C2A-247B-43A3-8628-FA9CC8D87D52}" type="presOf" srcId="{1CAED4F8-5810-48E7-B84A-8EF792FBB194}" destId="{0652A884-FB61-49D1-822D-DF9EF656104C}" srcOrd="0" destOrd="0" presId="urn:microsoft.com/office/officeart/2005/8/layout/radial4"/>
    <dgm:cxn modelId="{CE321F11-C37A-4F78-B3AE-2B938B028B72}" type="presOf" srcId="{6F6A958E-812D-4007-A8A5-89ACA5FDAA07}" destId="{49FB279C-77B0-4EF7-A738-45715FA6DD22}" srcOrd="0" destOrd="0" presId="urn:microsoft.com/office/officeart/2005/8/layout/radial4"/>
    <dgm:cxn modelId="{EEA7E382-99FB-42D2-94A9-78738DAF9C66}" type="presOf" srcId="{3C33E566-8362-412C-89C4-F997CAB3899C}" destId="{7941FCE7-4C8D-4429-99C1-A77822ACA667}" srcOrd="0" destOrd="0" presId="urn:microsoft.com/office/officeart/2005/8/layout/radial4"/>
    <dgm:cxn modelId="{33D6EB4B-3F91-4860-A53F-3F0D592B0240}" srcId="{1CAED4F8-5810-48E7-B84A-8EF792FBB194}" destId="{81B94D6C-A88D-4D52-AA7C-8C35419EBB37}" srcOrd="1" destOrd="0" parTransId="{631CE06D-4C42-4602-86BF-CFDD603E79C8}" sibTransId="{610D5223-8B27-46C6-80AE-750B58683183}"/>
    <dgm:cxn modelId="{5B5D4344-542D-446C-902A-2671F94FF3E1}" type="presOf" srcId="{A1AC985F-343C-4033-83F9-840A4FB8A330}" destId="{052D7AF4-DDB4-4B6E-A4E1-C51A68D300DB}" srcOrd="0" destOrd="0" presId="urn:microsoft.com/office/officeart/2005/8/layout/radial4"/>
    <dgm:cxn modelId="{F91A6935-BE96-4157-978A-9EDEACF65ECF}" type="presOf" srcId="{8B93C8E9-CE39-4549-8209-1472B45A65EC}" destId="{64C407DB-F15A-42F4-A1E2-F3BCFA311496}" srcOrd="0" destOrd="0" presId="urn:microsoft.com/office/officeart/2005/8/layout/radial4"/>
    <dgm:cxn modelId="{617BB72B-2633-4F29-8445-DB48DC124690}" type="presOf" srcId="{81B94D6C-A88D-4D52-AA7C-8C35419EBB37}" destId="{82840E6F-B7DA-4B7D-9CB3-662187543019}" srcOrd="0" destOrd="0" presId="urn:microsoft.com/office/officeart/2005/8/layout/radial4"/>
    <dgm:cxn modelId="{5471DF75-F808-4B82-886D-CD8266D946BC}" type="presOf" srcId="{631CE06D-4C42-4602-86BF-CFDD603E79C8}" destId="{3158F629-AEE7-4CA4-A4BD-FCBA18764255}" srcOrd="0" destOrd="0" presId="urn:microsoft.com/office/officeart/2005/8/layout/radial4"/>
    <dgm:cxn modelId="{88C65C92-37AE-40D2-BCBF-BFE986646865}" type="presParOf" srcId="{64C407DB-F15A-42F4-A1E2-F3BCFA311496}" destId="{0652A884-FB61-49D1-822D-DF9EF656104C}" srcOrd="0" destOrd="0" presId="urn:microsoft.com/office/officeart/2005/8/layout/radial4"/>
    <dgm:cxn modelId="{2DD011FB-E2C5-4BB6-AE2E-4E661E57E50F}" type="presParOf" srcId="{64C407DB-F15A-42F4-A1E2-F3BCFA311496}" destId="{49FB279C-77B0-4EF7-A738-45715FA6DD22}" srcOrd="1" destOrd="0" presId="urn:microsoft.com/office/officeart/2005/8/layout/radial4"/>
    <dgm:cxn modelId="{726404D1-40BB-4D97-9DB5-D4988E545F20}" type="presParOf" srcId="{64C407DB-F15A-42F4-A1E2-F3BCFA311496}" destId="{CC7019BE-A6F6-4B1C-8D66-E8383CD2FF5F}" srcOrd="2" destOrd="0" presId="urn:microsoft.com/office/officeart/2005/8/layout/radial4"/>
    <dgm:cxn modelId="{B8EF9093-8A83-4242-9621-02BE6645B119}" type="presParOf" srcId="{64C407DB-F15A-42F4-A1E2-F3BCFA311496}" destId="{3158F629-AEE7-4CA4-A4BD-FCBA18764255}" srcOrd="3" destOrd="0" presId="urn:microsoft.com/office/officeart/2005/8/layout/radial4"/>
    <dgm:cxn modelId="{BFEDA0F1-4AF4-46F3-9AAE-13509F51D3A7}" type="presParOf" srcId="{64C407DB-F15A-42F4-A1E2-F3BCFA311496}" destId="{82840E6F-B7DA-4B7D-9CB3-662187543019}" srcOrd="4" destOrd="0" presId="urn:microsoft.com/office/officeart/2005/8/layout/radial4"/>
    <dgm:cxn modelId="{DF456406-908E-4703-AB2F-A91AA37592B9}" type="presParOf" srcId="{64C407DB-F15A-42F4-A1E2-F3BCFA311496}" destId="{052D7AF4-DDB4-4B6E-A4E1-C51A68D300DB}" srcOrd="5" destOrd="0" presId="urn:microsoft.com/office/officeart/2005/8/layout/radial4"/>
    <dgm:cxn modelId="{C25DD8A3-FA0D-4280-AE96-871DE62CB9B1}" type="presParOf" srcId="{64C407DB-F15A-42F4-A1E2-F3BCFA311496}" destId="{7941FCE7-4C8D-4429-99C1-A77822ACA66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C9D5F4-FF4F-420D-8420-A926E166D7A2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997319-AE2C-4C46-ADCB-BA43BE3F3F54}">
      <dgm:prSet phldrT="[Text]" custT="1"/>
      <dgm:spPr/>
      <dgm:t>
        <a:bodyPr/>
        <a:lstStyle/>
        <a:p>
          <a:r>
            <a:rPr lang="en-US" sz="2200" b="1" dirty="0" smtClean="0">
              <a:solidFill>
                <a:srgbClr val="000000"/>
              </a:solidFill>
            </a:rPr>
            <a:t>Accès aux soins des personnes en situation de précarité.</a:t>
          </a:r>
          <a:endParaRPr lang="en-US" sz="2200" b="1" dirty="0">
            <a:solidFill>
              <a:srgbClr val="000000"/>
            </a:solidFill>
          </a:endParaRPr>
        </a:p>
      </dgm:t>
    </dgm:pt>
    <dgm:pt modelId="{EDD69CBB-FC0D-413C-A203-D32C53DEA1CA}" type="parTrans" cxnId="{9486E231-E761-415A-A46A-B222DD3C9A89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E975384C-827E-414A-AEB5-7C3391463B49}" type="sibTrans" cxnId="{9486E231-E761-415A-A46A-B222DD3C9A89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8E70AA8F-7583-4AFE-9EDE-87363894E1F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Patient migrant sans </a:t>
          </a:r>
          <a:r>
            <a:rPr lang="en-US" sz="1800" b="1" dirty="0" err="1" smtClean="0">
              <a:solidFill>
                <a:srgbClr val="000000"/>
              </a:solidFill>
            </a:rPr>
            <a:t>symptôme</a:t>
          </a:r>
          <a:endParaRPr lang="en-US" sz="1800" b="1" cap="all" baseline="0" dirty="0">
            <a:solidFill>
              <a:srgbClr val="000000"/>
            </a:solidFill>
            <a:latin typeface="+mj-lt"/>
          </a:endParaRPr>
        </a:p>
      </dgm:t>
    </dgm:pt>
    <dgm:pt modelId="{B164CB56-71EE-412E-A3A2-1509A3B08E05}" type="parTrans" cxnId="{707B8E58-ABA5-4C9A-AFCF-298CB05D08D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50009256-33DA-4FAC-A050-2DE70DDCC26C}" type="sibTrans" cxnId="{707B8E58-ABA5-4C9A-AFCF-298CB05D08DA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E0596880-FF67-4DA5-941B-65923DFF419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Bilan</a:t>
          </a:r>
          <a:r>
            <a:rPr lang="en-US" sz="1800" b="1" dirty="0" smtClean="0">
              <a:solidFill>
                <a:srgbClr val="000000"/>
              </a:solidFill>
            </a:rPr>
            <a:t> de Santé</a:t>
          </a:r>
          <a:endParaRPr lang="en-US" sz="1800" b="1" dirty="0">
            <a:solidFill>
              <a:srgbClr val="000000"/>
            </a:solidFill>
          </a:endParaRPr>
        </a:p>
      </dgm:t>
    </dgm:pt>
    <dgm:pt modelId="{3CEC508D-6423-4788-A06A-BC7655EEA4B7}" type="parTrans" cxnId="{B57FC3A1-2579-489D-B729-E82B9FE53A02}">
      <dgm:prSet/>
      <dgm:spPr>
        <a:ln>
          <a:solidFill>
            <a:schemeClr val="accent2"/>
          </a:solidFill>
          <a:tailEnd type="triangle" w="lg" len="lg"/>
        </a:ln>
      </dgm:spPr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B7C6A75D-1EE1-4839-9058-D7BECB5C6118}" type="sibTrans" cxnId="{B57FC3A1-2579-489D-B729-E82B9FE53A0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434F1058-EF12-4590-BD43-496B2D33656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Absence de droit</a:t>
          </a:r>
          <a:br>
            <a:rPr lang="en-US" sz="1800" b="1" dirty="0" smtClean="0">
              <a:solidFill>
                <a:srgbClr val="000000"/>
              </a:solidFill>
            </a:rPr>
          </a:br>
          <a:r>
            <a:rPr lang="en-US" sz="1800" b="1" dirty="0" smtClean="0">
              <a:solidFill>
                <a:srgbClr val="000000"/>
              </a:solidFill>
            </a:rPr>
            <a:t>+</a:t>
          </a:r>
          <a:br>
            <a:rPr lang="en-US" sz="1800" b="1" dirty="0" smtClean="0">
              <a:solidFill>
                <a:srgbClr val="000000"/>
              </a:solidFill>
            </a:rPr>
          </a:br>
          <a:r>
            <a:rPr lang="en-US" sz="1800" b="1" dirty="0" err="1" smtClean="0">
              <a:solidFill>
                <a:srgbClr val="000000"/>
              </a:solidFill>
            </a:rPr>
            <a:t>Symptôme</a:t>
          </a:r>
          <a:r>
            <a:rPr lang="en-US" sz="1800" b="1" dirty="0" smtClean="0">
              <a:solidFill>
                <a:srgbClr val="000000"/>
              </a:solidFill>
            </a:rPr>
            <a:t> / </a:t>
          </a:r>
          <a:r>
            <a:rPr lang="en-US" sz="1800" b="1" dirty="0" err="1" smtClean="0">
              <a:solidFill>
                <a:srgbClr val="000000"/>
              </a:solidFill>
            </a:rPr>
            <a:t>traitement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régulier</a:t>
          </a:r>
          <a:endParaRPr lang="en-US" sz="1800" b="1" dirty="0">
            <a:solidFill>
              <a:srgbClr val="000000"/>
            </a:solidFill>
          </a:endParaRPr>
        </a:p>
      </dgm:t>
    </dgm:pt>
    <dgm:pt modelId="{17815460-B569-463A-BACE-734F709F874A}" type="parTrans" cxnId="{9E137BA1-2E21-43A2-A338-650B162A3662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BC8F1DC2-66B6-4B6F-BD02-84C41DB8AF5C}" type="sibTrans" cxnId="{9E137BA1-2E21-43A2-A338-650B162A366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C1D130BE-4BC5-481C-BADA-14A869727C0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Droits </a:t>
          </a:r>
          <a:r>
            <a:rPr lang="en-US" sz="1800" b="1" dirty="0" err="1" smtClean="0">
              <a:solidFill>
                <a:srgbClr val="000000"/>
              </a:solidFill>
            </a:rPr>
            <a:t>ouverts</a:t>
          </a:r>
          <a:endParaRPr lang="en-US" sz="1800" b="1" cap="all" baseline="0" dirty="0">
            <a:solidFill>
              <a:srgbClr val="000000"/>
            </a:solidFill>
            <a:latin typeface="+mn-lt"/>
          </a:endParaRPr>
        </a:p>
      </dgm:t>
    </dgm:pt>
    <dgm:pt modelId="{8A26916C-03BF-4B0E-92AF-656A56CF8513}" type="parTrans" cxnId="{221AD8BF-6539-43E4-9EB1-23AF138D0EE2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4F4BE6FE-AE34-4934-8B0D-8FDF04C5765F}" type="sibTrans" cxnId="{221AD8BF-6539-43E4-9EB1-23AF138D0EE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CD6C8CAB-2DB8-4BEB-8794-D14E24B5623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Médecin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généraliste</a:t>
          </a:r>
          <a:endParaRPr lang="en-US" sz="1200" b="0" dirty="0">
            <a:solidFill>
              <a:srgbClr val="000000"/>
            </a:solidFill>
          </a:endParaRPr>
        </a:p>
      </dgm:t>
    </dgm:pt>
    <dgm:pt modelId="{503510FB-9E52-432E-98AC-FEF28CA55F0D}" type="parTrans" cxnId="{08C6FF6E-ED40-443D-B75C-6827A78AAE2F}">
      <dgm:prSet/>
      <dgm:spPr>
        <a:ln>
          <a:solidFill>
            <a:schemeClr val="accent3"/>
          </a:solidFill>
          <a:tailEnd type="triangle" w="lg" len="lg"/>
        </a:ln>
      </dgm:spPr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F6688289-1E3B-4C81-B097-4BC4F02DEEB1}" type="sibTrans" cxnId="{08C6FF6E-ED40-443D-B75C-6827A78AAE2F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CF5B8EE4-D285-4E9D-BBB6-5F2F77DD4689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Pathologie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Chronique</a:t>
          </a:r>
          <a:r>
            <a:rPr lang="en-US" sz="1800" b="1" dirty="0" smtClean="0">
              <a:solidFill>
                <a:srgbClr val="000000"/>
              </a:solidFill>
            </a:rPr>
            <a:t> / </a:t>
          </a:r>
          <a:r>
            <a:rPr lang="en-US" sz="1800" b="1" dirty="0" err="1" smtClean="0">
              <a:solidFill>
                <a:srgbClr val="000000"/>
              </a:solidFill>
            </a:rPr>
            <a:t>traitement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régulier</a:t>
          </a:r>
          <a:endParaRPr lang="en-US" sz="1800" b="1" dirty="0">
            <a:solidFill>
              <a:srgbClr val="000000"/>
            </a:solidFill>
          </a:endParaRPr>
        </a:p>
      </dgm:t>
    </dgm:pt>
    <dgm:pt modelId="{D937D902-C50B-4BEC-9C1F-D9880BCC701B}" type="parTrans" cxnId="{2ED6F702-CE72-434F-A1BB-6BCE9E2DA2BA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CADCD7D6-E889-4A66-B79B-3ACEEF43F075}" type="sibTrans" cxnId="{2ED6F702-CE72-434F-A1BB-6BCE9E2DA2BA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B74E8D81-1CEB-42B0-BC56-BCE3460BB778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/>
          </a:r>
          <a:br>
            <a:rPr lang="en-US" sz="1800" b="1" dirty="0" smtClean="0">
              <a:solidFill>
                <a:srgbClr val="000000"/>
              </a:solidFill>
            </a:rPr>
          </a:br>
          <a:r>
            <a:rPr lang="en-US" sz="1800" b="1" dirty="0" smtClean="0">
              <a:solidFill>
                <a:srgbClr val="000000"/>
              </a:solidFill>
            </a:rPr>
            <a:t>Pathologies </a:t>
          </a:r>
          <a:r>
            <a:rPr lang="en-US" sz="1800" b="1" dirty="0" err="1" smtClean="0">
              <a:solidFill>
                <a:srgbClr val="000000"/>
              </a:solidFill>
            </a:rPr>
            <a:t>Aigues</a:t>
          </a:r>
          <a:r>
            <a:rPr lang="en-US" sz="1800" b="1" dirty="0" smtClean="0">
              <a:solidFill>
                <a:srgbClr val="000000"/>
              </a:solidFill>
            </a:rPr>
            <a:t/>
          </a:r>
          <a:br>
            <a:rPr lang="en-US" sz="1800" b="1" dirty="0" smtClean="0">
              <a:solidFill>
                <a:srgbClr val="000000"/>
              </a:solidFill>
            </a:rPr>
          </a:br>
          <a:r>
            <a:rPr lang="en-US" sz="1200" b="0" dirty="0" smtClean="0">
              <a:solidFill>
                <a:srgbClr val="000000"/>
              </a:solidFill>
            </a:rPr>
            <a:t>(ex : infection, </a:t>
          </a:r>
          <a:r>
            <a:rPr lang="en-US" sz="1200" b="0" dirty="0" err="1" smtClean="0">
              <a:solidFill>
                <a:srgbClr val="000000"/>
              </a:solidFill>
            </a:rPr>
            <a:t>traumatisme</a:t>
          </a:r>
          <a:r>
            <a:rPr lang="en-US" sz="1200" b="0" dirty="0" smtClean="0">
              <a:solidFill>
                <a:srgbClr val="000000"/>
              </a:solidFill>
            </a:rPr>
            <a:t>, </a:t>
          </a:r>
          <a:r>
            <a:rPr lang="en-US" sz="1200" b="0" dirty="0" err="1" smtClean="0">
              <a:solidFill>
                <a:srgbClr val="000000"/>
              </a:solidFill>
            </a:rPr>
            <a:t>dermatologie</a:t>
          </a:r>
          <a:r>
            <a:rPr lang="en-US" sz="1200" b="0" dirty="0" smtClean="0">
              <a:solidFill>
                <a:srgbClr val="000000"/>
              </a:solidFill>
            </a:rPr>
            <a:t>…)</a:t>
          </a:r>
          <a:r>
            <a:rPr lang="en-US" sz="1800" b="1" dirty="0" smtClean="0">
              <a:solidFill>
                <a:srgbClr val="000000"/>
              </a:solidFill>
            </a:rPr>
            <a:t/>
          </a:r>
          <a:br>
            <a:rPr lang="en-US" sz="1800" b="1" dirty="0" smtClean="0">
              <a:solidFill>
                <a:srgbClr val="000000"/>
              </a:solidFill>
            </a:rPr>
          </a:br>
          <a:endParaRPr lang="en-US" sz="1200" b="1" dirty="0">
            <a:solidFill>
              <a:srgbClr val="000000"/>
            </a:solidFill>
          </a:endParaRPr>
        </a:p>
      </dgm:t>
    </dgm:pt>
    <dgm:pt modelId="{51F3EF97-82E8-4452-A0D1-25933DF1D54E}" type="parTrans" cxnId="{C51BC21E-1C8A-45B8-9306-FBFC903DD526}">
      <dgm:prSet/>
      <dgm:spPr>
        <a:ln>
          <a:solidFill>
            <a:schemeClr val="accent4"/>
          </a:solidFill>
        </a:ln>
      </dgm:spPr>
      <dgm:t>
        <a:bodyPr/>
        <a:lstStyle/>
        <a:p>
          <a:endParaRPr lang="fr-FR" sz="1800" b="1">
            <a:solidFill>
              <a:srgbClr val="000000"/>
            </a:solidFill>
          </a:endParaRPr>
        </a:p>
      </dgm:t>
    </dgm:pt>
    <dgm:pt modelId="{B4F66F07-3E54-4ABF-9B0C-14C3A62BF4E4}" type="sibTrans" cxnId="{C51BC21E-1C8A-45B8-9306-FBFC903DD526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A5BED89D-EBDD-489D-A049-4F32BA907859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</a:rPr>
            <a:t>Point Santé </a:t>
          </a:r>
          <a:r>
            <a:rPr lang="fr-FR" sz="1800" b="1" dirty="0" err="1" smtClean="0">
              <a:solidFill>
                <a:srgbClr val="000000"/>
              </a:solidFill>
            </a:rPr>
            <a:t>Amisep</a:t>
          </a:r>
          <a:endParaRPr lang="fr-FR" sz="1800" b="1" dirty="0">
            <a:solidFill>
              <a:srgbClr val="000000"/>
            </a:solidFill>
          </a:endParaRPr>
        </a:p>
      </dgm:t>
    </dgm:pt>
    <dgm:pt modelId="{7E46B8D0-85D8-4395-9B5F-FEA766C76183}" type="parTrans" cxnId="{8530EA71-DE81-40FD-B6F2-8C51B92FFF2A}">
      <dgm:prSet/>
      <dgm:spPr>
        <a:ln>
          <a:solidFill>
            <a:schemeClr val="accent4"/>
          </a:solidFill>
          <a:tailEnd type="triangle" w="lg" len="lg"/>
        </a:ln>
      </dgm:spPr>
      <dgm:t>
        <a:bodyPr/>
        <a:lstStyle/>
        <a:p>
          <a:endParaRPr lang="fr-FR" sz="1800" b="1">
            <a:solidFill>
              <a:srgbClr val="000000"/>
            </a:solidFill>
          </a:endParaRPr>
        </a:p>
      </dgm:t>
    </dgm:pt>
    <dgm:pt modelId="{7DBD2CE2-1953-431A-BD1B-9B1476370C6A}" type="sibTrans" cxnId="{8530EA71-DE81-40FD-B6F2-8C51B92FFF2A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4FC51340-9FB3-4FFE-A970-F0DAABF5ED1A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</a:rPr>
            <a:t>PASS </a:t>
          </a:r>
          <a:br>
            <a:rPr lang="fr-FR" sz="1800" b="1" dirty="0" smtClean="0">
              <a:solidFill>
                <a:srgbClr val="000000"/>
              </a:solidFill>
            </a:rPr>
          </a:br>
          <a:r>
            <a:rPr lang="fr-FR" sz="1800" b="1" dirty="0" smtClean="0">
              <a:solidFill>
                <a:srgbClr val="000000"/>
              </a:solidFill>
            </a:rPr>
            <a:t>du CHBA</a:t>
          </a:r>
          <a:endParaRPr lang="fr-FR" sz="1800" b="1" dirty="0">
            <a:solidFill>
              <a:srgbClr val="000000"/>
            </a:solidFill>
          </a:endParaRPr>
        </a:p>
      </dgm:t>
    </dgm:pt>
    <dgm:pt modelId="{01A178E6-35B7-489A-8A18-B06F605BA7F3}" type="parTrans" cxnId="{622D95D0-EC8F-4B92-8FDF-03C46CB64D5F}">
      <dgm:prSet/>
      <dgm:spPr>
        <a:ln>
          <a:solidFill>
            <a:schemeClr val="accent4"/>
          </a:solidFill>
          <a:tailEnd type="triangle" w="lg" len="lg"/>
        </a:ln>
      </dgm:spPr>
      <dgm:t>
        <a:bodyPr/>
        <a:lstStyle/>
        <a:p>
          <a:endParaRPr lang="fr-FR" sz="1800" b="1">
            <a:solidFill>
              <a:srgbClr val="000000"/>
            </a:solidFill>
          </a:endParaRPr>
        </a:p>
      </dgm:t>
    </dgm:pt>
    <dgm:pt modelId="{98EB5A38-9DC1-4ABF-921E-56EF4A1A3A19}" type="sibTrans" cxnId="{622D95D0-EC8F-4B92-8FDF-03C46CB64D5F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9E498202-90D2-462B-862B-D6548CF9B663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</a:rPr>
            <a:t>Croix-Rouge</a:t>
          </a:r>
          <a:br>
            <a:rPr lang="fr-FR" sz="1800" b="1" dirty="0" smtClean="0">
              <a:solidFill>
                <a:srgbClr val="000000"/>
              </a:solidFill>
            </a:rPr>
          </a:br>
          <a:r>
            <a:rPr lang="fr-FR" sz="1200" b="0" dirty="0" smtClean="0">
              <a:solidFill>
                <a:srgbClr val="000000"/>
              </a:solidFill>
            </a:rPr>
            <a:t>(pas d’interprétariat)</a:t>
          </a:r>
          <a:endParaRPr lang="fr-FR" sz="1200" b="0" dirty="0">
            <a:solidFill>
              <a:srgbClr val="000000"/>
            </a:solidFill>
          </a:endParaRPr>
        </a:p>
      </dgm:t>
    </dgm:pt>
    <dgm:pt modelId="{B7F3596B-30E4-43B6-A779-53B361AC3079}" type="parTrans" cxnId="{53A83014-2303-46A8-917A-068DD5FEEFCC}">
      <dgm:prSet/>
      <dgm:spPr>
        <a:ln>
          <a:solidFill>
            <a:schemeClr val="accent4"/>
          </a:solidFill>
          <a:tailEnd type="triangle" w="lg" len="lg"/>
        </a:ln>
      </dgm:spPr>
      <dgm:t>
        <a:bodyPr/>
        <a:lstStyle/>
        <a:p>
          <a:endParaRPr lang="fr-FR" sz="1800" b="1">
            <a:solidFill>
              <a:srgbClr val="000000"/>
            </a:solidFill>
          </a:endParaRPr>
        </a:p>
      </dgm:t>
    </dgm:pt>
    <dgm:pt modelId="{0B3157E5-9EBE-457B-9F41-EFEC395C8806}" type="sibTrans" cxnId="{53A83014-2303-46A8-917A-068DD5FEEFCC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92FA654B-780B-47B4-A700-523FC0B78DE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Urgence</a:t>
          </a:r>
          <a:endParaRPr lang="en-US" sz="1800" b="1" dirty="0">
            <a:solidFill>
              <a:srgbClr val="000000"/>
            </a:solidFill>
          </a:endParaRPr>
        </a:p>
      </dgm:t>
    </dgm:pt>
    <dgm:pt modelId="{943DC6B5-CFEB-4809-B67B-28AF5FFD1475}" type="parTrans" cxnId="{D5A29D23-7CE0-463E-94D5-A912EB096AF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fr-FR" sz="1800" b="1">
            <a:solidFill>
              <a:srgbClr val="000000"/>
            </a:solidFill>
          </a:endParaRPr>
        </a:p>
      </dgm:t>
    </dgm:pt>
    <dgm:pt modelId="{5CB0EE53-98DF-4F93-9D54-68C29E62429F}" type="sibTrans" cxnId="{D5A29D23-7CE0-463E-94D5-A912EB096AF0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1B74BF6E-4350-4F67-B9A0-94BCE7132F2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rgbClr val="000000"/>
              </a:solidFill>
            </a:rPr>
            <a:t>Samu : 15 ou Urgences du CHBA</a:t>
          </a:r>
          <a:endParaRPr lang="fr-FR" sz="1800" b="1" dirty="0">
            <a:solidFill>
              <a:srgbClr val="000000"/>
            </a:solidFill>
          </a:endParaRPr>
        </a:p>
      </dgm:t>
    </dgm:pt>
    <dgm:pt modelId="{F731361D-A86F-4193-8473-8CCDE5CAECFF}" type="parTrans" cxnId="{0D8D7A28-E3C5-4358-AED3-F7460117693B}">
      <dgm:prSet/>
      <dgm:spPr>
        <a:ln>
          <a:solidFill>
            <a:schemeClr val="accent5">
              <a:lumMod val="20000"/>
              <a:lumOff val="80000"/>
            </a:schemeClr>
          </a:solidFill>
          <a:tailEnd type="triangle" w="lg" len="lg"/>
        </a:ln>
      </dgm:spPr>
      <dgm:t>
        <a:bodyPr/>
        <a:lstStyle/>
        <a:p>
          <a:endParaRPr lang="fr-FR" sz="1800" b="1">
            <a:solidFill>
              <a:srgbClr val="000000"/>
            </a:solidFill>
          </a:endParaRPr>
        </a:p>
      </dgm:t>
    </dgm:pt>
    <dgm:pt modelId="{A1B16AEB-F162-4688-904E-3E944F15134B}" type="sibTrans" cxnId="{0D8D7A28-E3C5-4358-AED3-F7460117693B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192D501-BA27-478A-81C2-E8EC71982942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Consultation DEMAT</a:t>
          </a:r>
          <a:endParaRPr lang="fr-FR" sz="1800" dirty="0">
            <a:solidFill>
              <a:srgbClr val="000000"/>
            </a:solidFill>
          </a:endParaRPr>
        </a:p>
      </dgm:t>
    </dgm:pt>
    <dgm:pt modelId="{96808300-8A0E-4C45-8F91-EAD9ABC52645}" type="parTrans" cxnId="{2EE6535A-C5D5-4517-9B81-B9E615FD1D54}">
      <dgm:prSet/>
      <dgm:spPr>
        <a:ln>
          <a:solidFill>
            <a:schemeClr val="accent2"/>
          </a:solidFill>
          <a:tailEnd type="triangle" w="lg" len="lg"/>
        </a:ln>
      </dgm:spPr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02A3452-219F-408D-8DB6-DF317739EB33}" type="sibTrans" cxnId="{2EE6535A-C5D5-4517-9B81-B9E615FD1D5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94713BA0-26C7-43A5-A1A1-911F6ECD6A2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Addiction</a:t>
          </a:r>
          <a:endParaRPr lang="en-US" sz="1800" b="1" dirty="0">
            <a:solidFill>
              <a:srgbClr val="000000"/>
            </a:solidFill>
          </a:endParaRPr>
        </a:p>
      </dgm:t>
    </dgm:pt>
    <dgm:pt modelId="{2AEA5FF1-812E-4C6E-8524-A0CBA0BC7D9A}" type="parTrans" cxnId="{5076D25A-CB3E-4830-8208-CFB9562B138C}">
      <dgm:prSet/>
      <dgm:spPr/>
      <dgm:t>
        <a:bodyPr/>
        <a:lstStyle/>
        <a:p>
          <a:endParaRPr lang="fr-FR"/>
        </a:p>
      </dgm:t>
    </dgm:pt>
    <dgm:pt modelId="{F3B97FBE-104C-410D-A8DD-0619FA6A3791}" type="sibTrans" cxnId="{5076D25A-CB3E-4830-8208-CFB9562B138C}">
      <dgm:prSet/>
      <dgm:spPr/>
      <dgm:t>
        <a:bodyPr/>
        <a:lstStyle/>
        <a:p>
          <a:endParaRPr lang="fr-FR"/>
        </a:p>
      </dgm:t>
    </dgm:pt>
    <dgm:pt modelId="{1614522D-6AE6-461E-A4CE-D47EEF7B637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Pathologies </a:t>
          </a:r>
          <a:r>
            <a:rPr lang="en-US" sz="1800" b="1" dirty="0" err="1" smtClean="0">
              <a:solidFill>
                <a:srgbClr val="000000"/>
              </a:solidFill>
            </a:rPr>
            <a:t>psy</a:t>
          </a:r>
          <a:endParaRPr lang="en-US" sz="1800" b="1" dirty="0">
            <a:solidFill>
              <a:srgbClr val="000000"/>
            </a:solidFill>
          </a:endParaRPr>
        </a:p>
      </dgm:t>
    </dgm:pt>
    <dgm:pt modelId="{E0303607-EF0D-4144-A347-B50D063B237F}" type="parTrans" cxnId="{EF4F71CA-470D-4193-96B5-8BB86DB86566}">
      <dgm:prSet/>
      <dgm:spPr/>
      <dgm:t>
        <a:bodyPr/>
        <a:lstStyle/>
        <a:p>
          <a:endParaRPr lang="fr-FR"/>
        </a:p>
      </dgm:t>
    </dgm:pt>
    <dgm:pt modelId="{3FE6BFFA-56B3-497D-9C8C-82224EC8D187}" type="sibTrans" cxnId="{EF4F71CA-470D-4193-96B5-8BB86DB86566}">
      <dgm:prSet/>
      <dgm:spPr/>
      <dgm:t>
        <a:bodyPr/>
        <a:lstStyle/>
        <a:p>
          <a:endParaRPr lang="fr-FR"/>
        </a:p>
      </dgm:t>
    </dgm:pt>
    <dgm:pt modelId="{C3DD9741-A968-4CB0-825B-1852A86C48D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CSAPA</a:t>
          </a:r>
          <a:endParaRPr lang="en-US" sz="1800" b="1" dirty="0">
            <a:solidFill>
              <a:srgbClr val="000000"/>
            </a:solidFill>
          </a:endParaRPr>
        </a:p>
      </dgm:t>
    </dgm:pt>
    <dgm:pt modelId="{FF09C98E-ED10-467E-985F-E9FC92A924C2}" type="parTrans" cxnId="{AA9A6D2B-9F1B-4E5C-BC32-EEAB16571500}">
      <dgm:prSet/>
      <dgm:spPr/>
      <dgm:t>
        <a:bodyPr/>
        <a:lstStyle/>
        <a:p>
          <a:endParaRPr lang="fr-FR"/>
        </a:p>
      </dgm:t>
    </dgm:pt>
    <dgm:pt modelId="{14D76702-FBD4-4B4C-903F-3B1E54C6BA11}" type="sibTrans" cxnId="{AA9A6D2B-9F1B-4E5C-BC32-EEAB16571500}">
      <dgm:prSet/>
      <dgm:spPr/>
      <dgm:t>
        <a:bodyPr/>
        <a:lstStyle/>
        <a:p>
          <a:endParaRPr lang="fr-FR"/>
        </a:p>
      </dgm:t>
    </dgm:pt>
    <dgm:pt modelId="{1186F33D-86FF-4A43-B008-355A355C8E5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CMP</a:t>
          </a:r>
          <a:endParaRPr lang="en-US" sz="1800" b="1" dirty="0">
            <a:solidFill>
              <a:srgbClr val="000000"/>
            </a:solidFill>
          </a:endParaRPr>
        </a:p>
      </dgm:t>
    </dgm:pt>
    <dgm:pt modelId="{3E41EB95-41E0-417D-89F5-30B353D76D98}" type="parTrans" cxnId="{E1FD51DC-2858-4005-8149-1F6AAF3BC1D1}">
      <dgm:prSet/>
      <dgm:spPr/>
      <dgm:t>
        <a:bodyPr/>
        <a:lstStyle/>
        <a:p>
          <a:endParaRPr lang="fr-FR"/>
        </a:p>
      </dgm:t>
    </dgm:pt>
    <dgm:pt modelId="{89742762-7E2D-476A-866B-E1B0984FFA2B}" type="sibTrans" cxnId="{E1FD51DC-2858-4005-8149-1F6AAF3BC1D1}">
      <dgm:prSet/>
      <dgm:spPr/>
      <dgm:t>
        <a:bodyPr/>
        <a:lstStyle/>
        <a:p>
          <a:endParaRPr lang="fr-FR"/>
        </a:p>
      </dgm:t>
    </dgm:pt>
    <dgm:pt modelId="{2F06CE42-D13A-4B3E-B92F-C9E396528FDB}" type="pres">
      <dgm:prSet presAssocID="{96C9D5F4-FF4F-420D-8420-A926E166D7A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3205F0-7AED-4BFE-8917-11C9860C7F07}" type="pres">
      <dgm:prSet presAssocID="{96C9D5F4-FF4F-420D-8420-A926E166D7A2}" presName="hierFlow" presStyleCnt="0"/>
      <dgm:spPr/>
    </dgm:pt>
    <dgm:pt modelId="{A4447241-3B21-45FF-B0C9-89D3037A9760}" type="pres">
      <dgm:prSet presAssocID="{96C9D5F4-FF4F-420D-8420-A926E166D7A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377431-9949-42A8-B6FF-7EFA9E619C02}" type="pres">
      <dgm:prSet presAssocID="{D0997319-AE2C-4C46-ADCB-BA43BE3F3F54}" presName="Name14" presStyleCnt="0"/>
      <dgm:spPr/>
    </dgm:pt>
    <dgm:pt modelId="{8CEBD8D1-942C-4BBF-9A3A-4A5E30A886EE}" type="pres">
      <dgm:prSet presAssocID="{D0997319-AE2C-4C46-ADCB-BA43BE3F3F54}" presName="level1Shape" presStyleLbl="node0" presStyleIdx="0" presStyleCnt="1" custScaleX="522196" custScaleY="251934" custLinFactY="-3846" custLinFactNeighborX="399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3D24E9A-1B63-4758-A92C-8F053BB14787}" type="pres">
      <dgm:prSet presAssocID="{D0997319-AE2C-4C46-ADCB-BA43BE3F3F54}" presName="hierChild2" presStyleCnt="0"/>
      <dgm:spPr/>
    </dgm:pt>
    <dgm:pt modelId="{3A421EE3-0EBD-4588-9826-15011CF05EBA}" type="pres">
      <dgm:prSet presAssocID="{943DC6B5-CFEB-4809-B67B-28AF5FFD1475}" presName="Name19" presStyleLbl="parChTrans1D2" presStyleIdx="0" presStyleCnt="4"/>
      <dgm:spPr/>
      <dgm:t>
        <a:bodyPr/>
        <a:lstStyle/>
        <a:p>
          <a:endParaRPr lang="fr-FR"/>
        </a:p>
      </dgm:t>
    </dgm:pt>
    <dgm:pt modelId="{0DC35B50-9AB5-45CF-9529-98178F04C42A}" type="pres">
      <dgm:prSet presAssocID="{92FA654B-780B-47B4-A700-523FC0B78DEE}" presName="Name21" presStyleCnt="0"/>
      <dgm:spPr/>
    </dgm:pt>
    <dgm:pt modelId="{A5878D09-2EA3-461B-860E-3BABE97BAB2A}" type="pres">
      <dgm:prSet presAssocID="{92FA654B-780B-47B4-A700-523FC0B78DEE}" presName="level2Shape" presStyleLbl="node2" presStyleIdx="0" presStyleCnt="4" custScaleX="172810" custLinFactNeighborX="28636" custLinFactNeighborY="-3097"/>
      <dgm:spPr/>
      <dgm:t>
        <a:bodyPr/>
        <a:lstStyle/>
        <a:p>
          <a:endParaRPr lang="fr-FR"/>
        </a:p>
      </dgm:t>
    </dgm:pt>
    <dgm:pt modelId="{B71803C3-55FF-4147-BAB4-80B9F20F3C96}" type="pres">
      <dgm:prSet presAssocID="{92FA654B-780B-47B4-A700-523FC0B78DEE}" presName="hierChild3" presStyleCnt="0"/>
      <dgm:spPr/>
    </dgm:pt>
    <dgm:pt modelId="{03332E8B-20FB-43A0-BAF0-E383ED9A4E77}" type="pres">
      <dgm:prSet presAssocID="{F731361D-A86F-4193-8473-8CCDE5CAECFF}" presName="Name19" presStyleLbl="parChTrans1D3" presStyleIdx="0" presStyleCnt="7"/>
      <dgm:spPr/>
      <dgm:t>
        <a:bodyPr/>
        <a:lstStyle/>
        <a:p>
          <a:endParaRPr lang="fr-FR"/>
        </a:p>
      </dgm:t>
    </dgm:pt>
    <dgm:pt modelId="{30431FAD-4AF1-4566-B678-B00FA8771ABE}" type="pres">
      <dgm:prSet presAssocID="{1B74BF6E-4350-4F67-B9A0-94BCE7132F24}" presName="Name21" presStyleCnt="0"/>
      <dgm:spPr/>
    </dgm:pt>
    <dgm:pt modelId="{6790C79B-FA2D-4490-BF39-0D9C9D6F0430}" type="pres">
      <dgm:prSet presAssocID="{1B74BF6E-4350-4F67-B9A0-94BCE7132F24}" presName="level2Shape" presStyleLbl="node3" presStyleIdx="0" presStyleCnt="7" custScaleX="191408" custScaleY="272918" custLinFactNeighborX="28636" custLinFactNeighborY="22491"/>
      <dgm:spPr/>
      <dgm:t>
        <a:bodyPr/>
        <a:lstStyle/>
        <a:p>
          <a:endParaRPr lang="fr-FR"/>
        </a:p>
      </dgm:t>
    </dgm:pt>
    <dgm:pt modelId="{5C4C5916-FE1F-4360-B124-F8B64DC12531}" type="pres">
      <dgm:prSet presAssocID="{1B74BF6E-4350-4F67-B9A0-94BCE7132F24}" presName="hierChild3" presStyleCnt="0"/>
      <dgm:spPr/>
    </dgm:pt>
    <dgm:pt modelId="{0B29A518-6814-44D9-9325-C042A7309332}" type="pres">
      <dgm:prSet presAssocID="{B164CB56-71EE-412E-A3A2-1509A3B08E05}" presName="Name19" presStyleLbl="parChTrans1D2" presStyleIdx="1" presStyleCnt="4"/>
      <dgm:spPr/>
      <dgm:t>
        <a:bodyPr/>
        <a:lstStyle/>
        <a:p>
          <a:endParaRPr lang="fr-FR"/>
        </a:p>
      </dgm:t>
    </dgm:pt>
    <dgm:pt modelId="{35DEBB54-D4E2-4192-86DE-B4028DE9F389}" type="pres">
      <dgm:prSet presAssocID="{8E70AA8F-7583-4AFE-9EDE-87363894E1F8}" presName="Name21" presStyleCnt="0"/>
      <dgm:spPr/>
    </dgm:pt>
    <dgm:pt modelId="{CF7E8A0F-D223-4985-A412-A1EF9A5F9BD6}" type="pres">
      <dgm:prSet presAssocID="{8E70AA8F-7583-4AFE-9EDE-87363894E1F8}" presName="level2Shape" presStyleLbl="node2" presStyleIdx="1" presStyleCnt="4" custScaleX="206638" custScaleY="312138" custLinFactNeighborX="23324" custLinFactNeighborY="1471"/>
      <dgm:spPr/>
      <dgm:t>
        <a:bodyPr/>
        <a:lstStyle/>
        <a:p>
          <a:endParaRPr lang="fr-FR"/>
        </a:p>
      </dgm:t>
    </dgm:pt>
    <dgm:pt modelId="{47066173-E9B2-40F2-922F-E21D275AAFEB}" type="pres">
      <dgm:prSet presAssocID="{8E70AA8F-7583-4AFE-9EDE-87363894E1F8}" presName="hierChild3" presStyleCnt="0"/>
      <dgm:spPr/>
    </dgm:pt>
    <dgm:pt modelId="{A37E7A84-3B61-4912-B81B-B504DA31B7C4}" type="pres">
      <dgm:prSet presAssocID="{3CEC508D-6423-4788-A06A-BC7655EEA4B7}" presName="Name19" presStyleLbl="parChTrans1D3" presStyleIdx="1" presStyleCnt="7"/>
      <dgm:spPr/>
      <dgm:t>
        <a:bodyPr/>
        <a:lstStyle/>
        <a:p>
          <a:endParaRPr lang="fr-FR"/>
        </a:p>
      </dgm:t>
    </dgm:pt>
    <dgm:pt modelId="{AB67F793-7F3A-4EA7-8C6F-D1CAE53AB4FC}" type="pres">
      <dgm:prSet presAssocID="{E0596880-FF67-4DA5-941B-65923DFF419E}" presName="Name21" presStyleCnt="0"/>
      <dgm:spPr/>
    </dgm:pt>
    <dgm:pt modelId="{557DF5F0-E0D9-46F6-8892-B59C8F930040}" type="pres">
      <dgm:prSet presAssocID="{E0596880-FF67-4DA5-941B-65923DFF419E}" presName="level2Shape" presStyleLbl="node3" presStyleIdx="1" presStyleCnt="7" custScaleX="144357" custScaleY="224688" custLinFactNeighborX="23324" custLinFactNeighborY="24219"/>
      <dgm:spPr/>
      <dgm:t>
        <a:bodyPr/>
        <a:lstStyle/>
        <a:p>
          <a:endParaRPr lang="fr-FR"/>
        </a:p>
      </dgm:t>
    </dgm:pt>
    <dgm:pt modelId="{C498E3C7-A7B5-4F4C-B14B-DEFA54B15590}" type="pres">
      <dgm:prSet presAssocID="{E0596880-FF67-4DA5-941B-65923DFF419E}" presName="hierChild3" presStyleCnt="0"/>
      <dgm:spPr/>
    </dgm:pt>
    <dgm:pt modelId="{D9242BBC-1D7C-41FF-B1A9-CD310E3CDB13}" type="pres">
      <dgm:prSet presAssocID="{96808300-8A0E-4C45-8F91-EAD9ABC52645}" presName="Name19" presStyleLbl="parChTrans1D4" presStyleIdx="0" presStyleCnt="6"/>
      <dgm:spPr/>
      <dgm:t>
        <a:bodyPr/>
        <a:lstStyle/>
        <a:p>
          <a:endParaRPr lang="fr-FR"/>
        </a:p>
      </dgm:t>
    </dgm:pt>
    <dgm:pt modelId="{580EA485-C5C2-4E96-B85C-E55BB5BCE465}" type="pres">
      <dgm:prSet presAssocID="{0192D501-BA27-478A-81C2-E8EC71982942}" presName="Name21" presStyleCnt="0"/>
      <dgm:spPr/>
    </dgm:pt>
    <dgm:pt modelId="{3F8AB763-3012-4799-93A5-37A42B51E598}" type="pres">
      <dgm:prSet presAssocID="{0192D501-BA27-478A-81C2-E8EC71982942}" presName="level2Shape" presStyleLbl="node4" presStyleIdx="0" presStyleCnt="6" custScaleX="240776" custScaleY="180815" custLinFactNeighborX="24476" custLinFactNeighborY="38907"/>
      <dgm:spPr/>
      <dgm:t>
        <a:bodyPr/>
        <a:lstStyle/>
        <a:p>
          <a:endParaRPr lang="fr-FR"/>
        </a:p>
      </dgm:t>
    </dgm:pt>
    <dgm:pt modelId="{A472D2EF-A78C-489A-9594-CD73FF60CE23}" type="pres">
      <dgm:prSet presAssocID="{0192D501-BA27-478A-81C2-E8EC71982942}" presName="hierChild3" presStyleCnt="0"/>
      <dgm:spPr/>
    </dgm:pt>
    <dgm:pt modelId="{EA013A73-234F-4529-AB75-E654D8546754}" type="pres">
      <dgm:prSet presAssocID="{17815460-B569-463A-BACE-734F709F874A}" presName="Name19" presStyleLbl="parChTrans1D2" presStyleIdx="2" presStyleCnt="4"/>
      <dgm:spPr/>
      <dgm:t>
        <a:bodyPr/>
        <a:lstStyle/>
        <a:p>
          <a:endParaRPr lang="fr-FR"/>
        </a:p>
      </dgm:t>
    </dgm:pt>
    <dgm:pt modelId="{2C6CB721-A642-4138-A8D8-910D7F049B0A}" type="pres">
      <dgm:prSet presAssocID="{434F1058-EF12-4590-BD43-496B2D33656A}" presName="Name21" presStyleCnt="0"/>
      <dgm:spPr/>
    </dgm:pt>
    <dgm:pt modelId="{F9B01BC2-81E4-48F6-ABD2-545F9E894552}" type="pres">
      <dgm:prSet presAssocID="{434F1058-EF12-4590-BD43-496B2D33656A}" presName="level2Shape" presStyleLbl="node2" presStyleIdx="2" presStyleCnt="4" custScaleX="334692" custScaleY="302243" custLinFactX="-60939" custLinFactNeighborX="-100000" custLinFactNeighborY="-28274"/>
      <dgm:spPr/>
      <dgm:t>
        <a:bodyPr/>
        <a:lstStyle/>
        <a:p>
          <a:endParaRPr lang="fr-FR"/>
        </a:p>
      </dgm:t>
    </dgm:pt>
    <dgm:pt modelId="{B619756F-04FE-495D-82AF-14C34261E8A7}" type="pres">
      <dgm:prSet presAssocID="{434F1058-EF12-4590-BD43-496B2D33656A}" presName="hierChild3" presStyleCnt="0"/>
      <dgm:spPr/>
    </dgm:pt>
    <dgm:pt modelId="{F5F2E8CE-EB65-4C51-8A0E-04DFA84670D8}" type="pres">
      <dgm:prSet presAssocID="{51F3EF97-82E8-4452-A0D1-25933DF1D54E}" presName="Name19" presStyleLbl="parChTrans1D3" presStyleIdx="2" presStyleCnt="7"/>
      <dgm:spPr/>
      <dgm:t>
        <a:bodyPr/>
        <a:lstStyle/>
        <a:p>
          <a:endParaRPr lang="fr-FR"/>
        </a:p>
      </dgm:t>
    </dgm:pt>
    <dgm:pt modelId="{0B714F7B-AAC5-462B-988F-06C8C6D7E775}" type="pres">
      <dgm:prSet presAssocID="{B74E8D81-1CEB-42B0-BC56-BCE3460BB778}" presName="Name21" presStyleCnt="0"/>
      <dgm:spPr/>
    </dgm:pt>
    <dgm:pt modelId="{92E1806C-DF78-4D70-81AD-12641DFA77B1}" type="pres">
      <dgm:prSet presAssocID="{B74E8D81-1CEB-42B0-BC56-BCE3460BB778}" presName="level2Shape" presStyleLbl="node3" presStyleIdx="2" presStyleCnt="7" custScaleX="239844" custScaleY="257443" custLinFactX="100000" custLinFactNeighborX="139431" custLinFactNeighborY="79558"/>
      <dgm:spPr/>
      <dgm:t>
        <a:bodyPr/>
        <a:lstStyle/>
        <a:p>
          <a:endParaRPr lang="fr-FR"/>
        </a:p>
      </dgm:t>
    </dgm:pt>
    <dgm:pt modelId="{C23FA4A4-0A83-4335-A7FB-1F0F16462FC4}" type="pres">
      <dgm:prSet presAssocID="{B74E8D81-1CEB-42B0-BC56-BCE3460BB778}" presName="hierChild3" presStyleCnt="0"/>
      <dgm:spPr/>
    </dgm:pt>
    <dgm:pt modelId="{B74992EC-8B55-4F0D-810C-7CF75E10440D}" type="pres">
      <dgm:prSet presAssocID="{7E46B8D0-85D8-4395-9B5F-FEA766C76183}" presName="Name19" presStyleLbl="parChTrans1D4" presStyleIdx="1" presStyleCnt="6"/>
      <dgm:spPr/>
      <dgm:t>
        <a:bodyPr/>
        <a:lstStyle/>
        <a:p>
          <a:endParaRPr lang="fr-FR"/>
        </a:p>
      </dgm:t>
    </dgm:pt>
    <dgm:pt modelId="{9BA571E9-B6A8-460D-8649-32321E885493}" type="pres">
      <dgm:prSet presAssocID="{A5BED89D-EBDD-489D-A049-4F32BA907859}" presName="Name21" presStyleCnt="0"/>
      <dgm:spPr/>
    </dgm:pt>
    <dgm:pt modelId="{54439480-7558-4F72-8DC5-FD24F949B4BB}" type="pres">
      <dgm:prSet presAssocID="{A5BED89D-EBDD-489D-A049-4F32BA907859}" presName="level2Shape" presStyleLbl="node4" presStyleIdx="1" presStyleCnt="6" custScaleX="167552" custScaleY="211807" custLinFactX="100000" custLinFactY="22963" custLinFactNeighborX="175745" custLinFactNeighborY="100000"/>
      <dgm:spPr/>
      <dgm:t>
        <a:bodyPr/>
        <a:lstStyle/>
        <a:p>
          <a:endParaRPr lang="fr-FR"/>
        </a:p>
      </dgm:t>
    </dgm:pt>
    <dgm:pt modelId="{5C811C03-CB03-48B2-B29D-CA98FC64A82A}" type="pres">
      <dgm:prSet presAssocID="{A5BED89D-EBDD-489D-A049-4F32BA907859}" presName="hierChild3" presStyleCnt="0"/>
      <dgm:spPr/>
    </dgm:pt>
    <dgm:pt modelId="{F9D223C4-8EB0-4CA8-8B19-60C62C494393}" type="pres">
      <dgm:prSet presAssocID="{B7F3596B-30E4-43B6-A779-53B361AC3079}" presName="Name19" presStyleLbl="parChTrans1D4" presStyleIdx="2" presStyleCnt="6"/>
      <dgm:spPr/>
      <dgm:t>
        <a:bodyPr/>
        <a:lstStyle/>
        <a:p>
          <a:endParaRPr lang="fr-FR"/>
        </a:p>
      </dgm:t>
    </dgm:pt>
    <dgm:pt modelId="{6FB48609-541E-4A0C-A2C9-4E018112FF1F}" type="pres">
      <dgm:prSet presAssocID="{9E498202-90D2-462B-862B-D6548CF9B663}" presName="Name21" presStyleCnt="0"/>
      <dgm:spPr/>
    </dgm:pt>
    <dgm:pt modelId="{FD49A310-72FF-4191-844F-2365043D5BA0}" type="pres">
      <dgm:prSet presAssocID="{9E498202-90D2-462B-862B-D6548CF9B663}" presName="level2Shape" presStyleLbl="node4" presStyleIdx="2" presStyleCnt="6" custScaleX="183511" custScaleY="252190" custLinFactX="100000" custLinFactY="26008" custLinFactNeighborX="148600" custLinFactNeighborY="100000"/>
      <dgm:spPr/>
      <dgm:t>
        <a:bodyPr/>
        <a:lstStyle/>
        <a:p>
          <a:endParaRPr lang="fr-FR"/>
        </a:p>
      </dgm:t>
    </dgm:pt>
    <dgm:pt modelId="{988B0456-1DA2-43F6-B5EA-E69A08F7B9CB}" type="pres">
      <dgm:prSet presAssocID="{9E498202-90D2-462B-862B-D6548CF9B663}" presName="hierChild3" presStyleCnt="0"/>
      <dgm:spPr/>
    </dgm:pt>
    <dgm:pt modelId="{1B3DF3AE-03DA-4209-9DFB-375180043CF6}" type="pres">
      <dgm:prSet presAssocID="{2AEA5FF1-812E-4C6E-8524-A0CBA0BC7D9A}" presName="Name19" presStyleLbl="parChTrans1D3" presStyleIdx="3" presStyleCnt="7"/>
      <dgm:spPr/>
    </dgm:pt>
    <dgm:pt modelId="{5A4781BD-23C9-4200-A0ED-3A6BB440366F}" type="pres">
      <dgm:prSet presAssocID="{94713BA0-26C7-43A5-A1A1-911F6ECD6A27}" presName="Name21" presStyleCnt="0"/>
      <dgm:spPr/>
    </dgm:pt>
    <dgm:pt modelId="{175EC995-0B8F-4768-A78B-F7C0965418D7}" type="pres">
      <dgm:prSet presAssocID="{94713BA0-26C7-43A5-A1A1-911F6ECD6A27}" presName="level2Shape" presStyleLbl="node3" presStyleIdx="3" presStyleCnt="7" custScaleX="198902" custLinFactX="200000" custLinFactNeighborX="287799" custLinFactNeighborY="84316"/>
      <dgm:spPr/>
      <dgm:t>
        <a:bodyPr/>
        <a:lstStyle/>
        <a:p>
          <a:endParaRPr lang="fr-FR"/>
        </a:p>
      </dgm:t>
    </dgm:pt>
    <dgm:pt modelId="{F224EFC6-E270-460E-8598-D096AE03910E}" type="pres">
      <dgm:prSet presAssocID="{94713BA0-26C7-43A5-A1A1-911F6ECD6A27}" presName="hierChild3" presStyleCnt="0"/>
      <dgm:spPr/>
    </dgm:pt>
    <dgm:pt modelId="{804B82CA-5AB3-4FBE-99E5-CC32E43D2827}" type="pres">
      <dgm:prSet presAssocID="{FF09C98E-ED10-467E-985F-E9FC92A924C2}" presName="Name19" presStyleLbl="parChTrans1D4" presStyleIdx="3" presStyleCnt="6"/>
      <dgm:spPr/>
    </dgm:pt>
    <dgm:pt modelId="{0E099186-C41C-4BA3-A27B-4AB70256539E}" type="pres">
      <dgm:prSet presAssocID="{C3DD9741-A968-4CB0-825B-1852A86C48D4}" presName="Name21" presStyleCnt="0"/>
      <dgm:spPr/>
    </dgm:pt>
    <dgm:pt modelId="{EEF8BE56-3B4E-4A1A-B37B-81BF3481A14A}" type="pres">
      <dgm:prSet presAssocID="{C3DD9741-A968-4CB0-825B-1852A86C48D4}" presName="level2Shape" presStyleLbl="node4" presStyleIdx="3" presStyleCnt="6" custScaleX="145576" custLinFactX="200000" custLinFactY="34366" custLinFactNeighborX="291448" custLinFactNeighborY="100000"/>
      <dgm:spPr/>
      <dgm:t>
        <a:bodyPr/>
        <a:lstStyle/>
        <a:p>
          <a:endParaRPr lang="fr-FR"/>
        </a:p>
      </dgm:t>
    </dgm:pt>
    <dgm:pt modelId="{0D12F6A8-DCDA-4D73-9BDE-93939EB3BDD6}" type="pres">
      <dgm:prSet presAssocID="{C3DD9741-A968-4CB0-825B-1852A86C48D4}" presName="hierChild3" presStyleCnt="0"/>
      <dgm:spPr/>
    </dgm:pt>
    <dgm:pt modelId="{414B7662-0387-4052-9444-F5508C7B8655}" type="pres">
      <dgm:prSet presAssocID="{E0303607-EF0D-4144-A347-B50D063B237F}" presName="Name19" presStyleLbl="parChTrans1D3" presStyleIdx="4" presStyleCnt="7"/>
      <dgm:spPr/>
    </dgm:pt>
    <dgm:pt modelId="{9870CE34-5156-4253-943D-EA9B126D2FC1}" type="pres">
      <dgm:prSet presAssocID="{1614522D-6AE6-461E-A4CE-D47EEF7B6370}" presName="Name21" presStyleCnt="0"/>
      <dgm:spPr/>
    </dgm:pt>
    <dgm:pt modelId="{133D5E28-54F4-448D-8B7C-4048146D4D0C}" type="pres">
      <dgm:prSet presAssocID="{1614522D-6AE6-461E-A4CE-D47EEF7B6370}" presName="level2Shape" presStyleLbl="node3" presStyleIdx="4" presStyleCnt="7" custScaleX="252758" custScaleY="131941" custLinFactNeighborX="-1760" custLinFactNeighborY="80288"/>
      <dgm:spPr/>
      <dgm:t>
        <a:bodyPr/>
        <a:lstStyle/>
        <a:p>
          <a:endParaRPr lang="fr-FR"/>
        </a:p>
      </dgm:t>
    </dgm:pt>
    <dgm:pt modelId="{D739BD0F-0AA0-46EB-A790-834EBB4E454E}" type="pres">
      <dgm:prSet presAssocID="{1614522D-6AE6-461E-A4CE-D47EEF7B6370}" presName="hierChild3" presStyleCnt="0"/>
      <dgm:spPr/>
    </dgm:pt>
    <dgm:pt modelId="{6864F1C2-5E52-42F1-B510-6F0139C52376}" type="pres">
      <dgm:prSet presAssocID="{3E41EB95-41E0-417D-89F5-30B353D76D98}" presName="Name19" presStyleLbl="parChTrans1D4" presStyleIdx="4" presStyleCnt="6"/>
      <dgm:spPr/>
    </dgm:pt>
    <dgm:pt modelId="{72008B01-6F33-4A82-AA46-832AF1F3BF79}" type="pres">
      <dgm:prSet presAssocID="{1186F33D-86FF-4A43-B008-355A355C8E5E}" presName="Name21" presStyleCnt="0"/>
      <dgm:spPr/>
    </dgm:pt>
    <dgm:pt modelId="{FD0AB08A-588B-4C8A-917C-13297B90502B}" type="pres">
      <dgm:prSet presAssocID="{1186F33D-86FF-4A43-B008-355A355C8E5E}" presName="level2Shape" presStyleLbl="node4" presStyleIdx="4" presStyleCnt="6" custScaleX="127342" custLinFactY="1656" custLinFactNeighborX="-2757" custLinFactNeighborY="100000"/>
      <dgm:spPr/>
      <dgm:t>
        <a:bodyPr/>
        <a:lstStyle/>
        <a:p>
          <a:endParaRPr lang="fr-FR"/>
        </a:p>
      </dgm:t>
    </dgm:pt>
    <dgm:pt modelId="{AAAD18EF-E228-4600-8F17-340B2FD96D2F}" type="pres">
      <dgm:prSet presAssocID="{1186F33D-86FF-4A43-B008-355A355C8E5E}" presName="hierChild3" presStyleCnt="0"/>
      <dgm:spPr/>
    </dgm:pt>
    <dgm:pt modelId="{D14E0902-4FFB-42EB-921D-8DA3C4C22FDA}" type="pres">
      <dgm:prSet presAssocID="{D937D902-C50B-4BEC-9C1F-D9880BCC701B}" presName="Name19" presStyleLbl="parChTrans1D3" presStyleIdx="5" presStyleCnt="7"/>
      <dgm:spPr/>
      <dgm:t>
        <a:bodyPr/>
        <a:lstStyle/>
        <a:p>
          <a:endParaRPr lang="fr-FR"/>
        </a:p>
      </dgm:t>
    </dgm:pt>
    <dgm:pt modelId="{2DA73EA4-6BD5-47EE-A01F-0D932329390C}" type="pres">
      <dgm:prSet presAssocID="{CF5B8EE4-D285-4E9D-BBB6-5F2F77DD4689}" presName="Name21" presStyleCnt="0"/>
      <dgm:spPr/>
    </dgm:pt>
    <dgm:pt modelId="{13404934-C27A-4ADB-A1B9-01DF7049492E}" type="pres">
      <dgm:prSet presAssocID="{CF5B8EE4-D285-4E9D-BBB6-5F2F77DD4689}" presName="level2Shape" presStyleLbl="node3" presStyleIdx="5" presStyleCnt="7" custScaleX="255038" custScaleY="259270" custLinFactX="-400000" custLinFactNeighborX="-413573" custLinFactNeighborY="81197"/>
      <dgm:spPr/>
      <dgm:t>
        <a:bodyPr/>
        <a:lstStyle/>
        <a:p>
          <a:endParaRPr lang="fr-FR"/>
        </a:p>
      </dgm:t>
    </dgm:pt>
    <dgm:pt modelId="{B37EFF7A-046A-4062-8737-9510D7B5BE0B}" type="pres">
      <dgm:prSet presAssocID="{CF5B8EE4-D285-4E9D-BBB6-5F2F77DD4689}" presName="hierChild3" presStyleCnt="0"/>
      <dgm:spPr/>
    </dgm:pt>
    <dgm:pt modelId="{F0A56641-4822-4222-BF55-76A94ED051EA}" type="pres">
      <dgm:prSet presAssocID="{01A178E6-35B7-489A-8A18-B06F605BA7F3}" presName="Name19" presStyleLbl="parChTrans1D4" presStyleIdx="5" presStyleCnt="6"/>
      <dgm:spPr/>
      <dgm:t>
        <a:bodyPr/>
        <a:lstStyle/>
        <a:p>
          <a:endParaRPr lang="fr-FR"/>
        </a:p>
      </dgm:t>
    </dgm:pt>
    <dgm:pt modelId="{3DEE68EE-DDF0-4C49-8365-17006B22877A}" type="pres">
      <dgm:prSet presAssocID="{4FC51340-9FB3-4FFE-A970-F0DAABF5ED1A}" presName="Name21" presStyleCnt="0"/>
      <dgm:spPr/>
    </dgm:pt>
    <dgm:pt modelId="{6D541159-0156-4A3D-AD68-E1B34ECD6BF0}" type="pres">
      <dgm:prSet presAssocID="{4FC51340-9FB3-4FFE-A970-F0DAABF5ED1A}" presName="level2Shape" presStyleLbl="node4" presStyleIdx="5" presStyleCnt="6" custScaleX="215239" custScaleY="151568" custLinFactX="-400000" custLinFactY="51255" custLinFactNeighborX="-459058" custLinFactNeighborY="100000"/>
      <dgm:spPr/>
      <dgm:t>
        <a:bodyPr/>
        <a:lstStyle/>
        <a:p>
          <a:endParaRPr lang="fr-FR"/>
        </a:p>
      </dgm:t>
    </dgm:pt>
    <dgm:pt modelId="{44CF24D8-15DE-469B-BA87-01B2FFA42B72}" type="pres">
      <dgm:prSet presAssocID="{4FC51340-9FB3-4FFE-A970-F0DAABF5ED1A}" presName="hierChild3" presStyleCnt="0"/>
      <dgm:spPr/>
    </dgm:pt>
    <dgm:pt modelId="{45065B70-E70B-468E-B22F-80B68C2846D9}" type="pres">
      <dgm:prSet presAssocID="{8A26916C-03BF-4B0E-92AF-656A56CF8513}" presName="Name19" presStyleLbl="parChTrans1D2" presStyleIdx="3" presStyleCnt="4"/>
      <dgm:spPr/>
      <dgm:t>
        <a:bodyPr/>
        <a:lstStyle/>
        <a:p>
          <a:endParaRPr lang="fr-FR"/>
        </a:p>
      </dgm:t>
    </dgm:pt>
    <dgm:pt modelId="{9DA8A8A6-59BA-4160-B712-ABE500BFD1FD}" type="pres">
      <dgm:prSet presAssocID="{C1D130BE-4BC5-481C-BADA-14A869727C0B}" presName="Name21" presStyleCnt="0"/>
      <dgm:spPr/>
    </dgm:pt>
    <dgm:pt modelId="{6DE2196D-DC5F-4643-8EE5-C0CD8DB4FF71}" type="pres">
      <dgm:prSet presAssocID="{C1D130BE-4BC5-481C-BADA-14A869727C0B}" presName="level2Shape" presStyleLbl="node2" presStyleIdx="3" presStyleCnt="4" custScaleX="166642" custScaleY="157364" custLinFactNeighborX="1760" custLinFactNeighborY="-45239"/>
      <dgm:spPr/>
      <dgm:t>
        <a:bodyPr/>
        <a:lstStyle/>
        <a:p>
          <a:endParaRPr lang="fr-FR"/>
        </a:p>
      </dgm:t>
    </dgm:pt>
    <dgm:pt modelId="{4132A184-DAC8-4D84-8951-426B7C93C417}" type="pres">
      <dgm:prSet presAssocID="{C1D130BE-4BC5-481C-BADA-14A869727C0B}" presName="hierChild3" presStyleCnt="0"/>
      <dgm:spPr/>
    </dgm:pt>
    <dgm:pt modelId="{9A718B3E-810E-487D-9150-CF2C09011C33}" type="pres">
      <dgm:prSet presAssocID="{503510FB-9E52-432E-98AC-FEF28CA55F0D}" presName="Name19" presStyleLbl="parChTrans1D3" presStyleIdx="6" presStyleCnt="7"/>
      <dgm:spPr/>
      <dgm:t>
        <a:bodyPr/>
        <a:lstStyle/>
        <a:p>
          <a:endParaRPr lang="fr-FR"/>
        </a:p>
      </dgm:t>
    </dgm:pt>
    <dgm:pt modelId="{110A2200-4305-42E1-9A67-39BAB760EF7C}" type="pres">
      <dgm:prSet presAssocID="{CD6C8CAB-2DB8-4BEB-8794-D14E24B56239}" presName="Name21" presStyleCnt="0"/>
      <dgm:spPr/>
    </dgm:pt>
    <dgm:pt modelId="{375306E1-E002-454B-970E-269A468D21AD}" type="pres">
      <dgm:prSet presAssocID="{CD6C8CAB-2DB8-4BEB-8794-D14E24B56239}" presName="level2Shape" presStyleLbl="node3" presStyleIdx="6" presStyleCnt="7" custScaleX="241915" custScaleY="137288" custLinFactNeighborX="-987" custLinFactNeighborY="-28742"/>
      <dgm:spPr/>
      <dgm:t>
        <a:bodyPr/>
        <a:lstStyle/>
        <a:p>
          <a:endParaRPr lang="fr-FR"/>
        </a:p>
      </dgm:t>
    </dgm:pt>
    <dgm:pt modelId="{CCF720FA-9001-4A46-B3DF-FC9B3E3B8138}" type="pres">
      <dgm:prSet presAssocID="{CD6C8CAB-2DB8-4BEB-8794-D14E24B56239}" presName="hierChild3" presStyleCnt="0"/>
      <dgm:spPr/>
    </dgm:pt>
    <dgm:pt modelId="{0836695B-8391-4D18-A5EB-1806F0FFDBB4}" type="pres">
      <dgm:prSet presAssocID="{96C9D5F4-FF4F-420D-8420-A926E166D7A2}" presName="bgShapesFlow" presStyleCnt="0"/>
      <dgm:spPr/>
    </dgm:pt>
  </dgm:ptLst>
  <dgm:cxnLst>
    <dgm:cxn modelId="{6D8B228C-5F3F-4B74-8FE6-33BEA1909319}" type="presOf" srcId="{C1D130BE-4BC5-481C-BADA-14A869727C0B}" destId="{6DE2196D-DC5F-4643-8EE5-C0CD8DB4FF71}" srcOrd="0" destOrd="0" presId="urn:microsoft.com/office/officeart/2005/8/layout/hierarchy6"/>
    <dgm:cxn modelId="{5B9D7635-9DC3-43CE-876E-FAF486E1584B}" type="presOf" srcId="{C3DD9741-A968-4CB0-825B-1852A86C48D4}" destId="{EEF8BE56-3B4E-4A1A-B37B-81BF3481A14A}" srcOrd="0" destOrd="0" presId="urn:microsoft.com/office/officeart/2005/8/layout/hierarchy6"/>
    <dgm:cxn modelId="{0D8D7A28-E3C5-4358-AED3-F7460117693B}" srcId="{92FA654B-780B-47B4-A700-523FC0B78DEE}" destId="{1B74BF6E-4350-4F67-B9A0-94BCE7132F24}" srcOrd="0" destOrd="0" parTransId="{F731361D-A86F-4193-8473-8CCDE5CAECFF}" sibTransId="{A1B16AEB-F162-4688-904E-3E944F15134B}"/>
    <dgm:cxn modelId="{E1FD51DC-2858-4005-8149-1F6AAF3BC1D1}" srcId="{1614522D-6AE6-461E-A4CE-D47EEF7B6370}" destId="{1186F33D-86FF-4A43-B008-355A355C8E5E}" srcOrd="0" destOrd="0" parTransId="{3E41EB95-41E0-417D-89F5-30B353D76D98}" sibTransId="{89742762-7E2D-476A-866B-E1B0984FFA2B}"/>
    <dgm:cxn modelId="{B57FC3A1-2579-489D-B729-E82B9FE53A02}" srcId="{8E70AA8F-7583-4AFE-9EDE-87363894E1F8}" destId="{E0596880-FF67-4DA5-941B-65923DFF419E}" srcOrd="0" destOrd="0" parTransId="{3CEC508D-6423-4788-A06A-BC7655EEA4B7}" sibTransId="{B7C6A75D-1EE1-4839-9058-D7BECB5C6118}"/>
    <dgm:cxn modelId="{8530EA71-DE81-40FD-B6F2-8C51B92FFF2A}" srcId="{B74E8D81-1CEB-42B0-BC56-BCE3460BB778}" destId="{A5BED89D-EBDD-489D-A049-4F32BA907859}" srcOrd="0" destOrd="0" parTransId="{7E46B8D0-85D8-4395-9B5F-FEA766C76183}" sibTransId="{7DBD2CE2-1953-431A-BD1B-9B1476370C6A}"/>
    <dgm:cxn modelId="{E5F128EF-5C72-4821-B0EA-14D34C514C01}" type="presOf" srcId="{A5BED89D-EBDD-489D-A049-4F32BA907859}" destId="{54439480-7558-4F72-8DC5-FD24F949B4BB}" srcOrd="0" destOrd="0" presId="urn:microsoft.com/office/officeart/2005/8/layout/hierarchy6"/>
    <dgm:cxn modelId="{9486E231-E761-415A-A46A-B222DD3C9A89}" srcId="{96C9D5F4-FF4F-420D-8420-A926E166D7A2}" destId="{D0997319-AE2C-4C46-ADCB-BA43BE3F3F54}" srcOrd="0" destOrd="0" parTransId="{EDD69CBB-FC0D-413C-A203-D32C53DEA1CA}" sibTransId="{E975384C-827E-414A-AEB5-7C3391463B49}"/>
    <dgm:cxn modelId="{A28959A3-F9B0-474F-9C86-40A1F05C839A}" type="presOf" srcId="{B164CB56-71EE-412E-A3A2-1509A3B08E05}" destId="{0B29A518-6814-44D9-9325-C042A7309332}" srcOrd="0" destOrd="0" presId="urn:microsoft.com/office/officeart/2005/8/layout/hierarchy6"/>
    <dgm:cxn modelId="{221AD8BF-6539-43E4-9EB1-23AF138D0EE2}" srcId="{D0997319-AE2C-4C46-ADCB-BA43BE3F3F54}" destId="{C1D130BE-4BC5-481C-BADA-14A869727C0B}" srcOrd="3" destOrd="0" parTransId="{8A26916C-03BF-4B0E-92AF-656A56CF8513}" sibTransId="{4F4BE6FE-AE34-4934-8B0D-8FDF04C5765F}"/>
    <dgm:cxn modelId="{69B7AC06-EDC1-482E-B989-A340C5A6C6C5}" type="presOf" srcId="{94713BA0-26C7-43A5-A1A1-911F6ECD6A27}" destId="{175EC995-0B8F-4768-A78B-F7C0965418D7}" srcOrd="0" destOrd="0" presId="urn:microsoft.com/office/officeart/2005/8/layout/hierarchy6"/>
    <dgm:cxn modelId="{410B9A4C-52E2-44A1-A6E9-7A50D4857B13}" type="presOf" srcId="{51F3EF97-82E8-4452-A0D1-25933DF1D54E}" destId="{F5F2E8CE-EB65-4C51-8A0E-04DFA84670D8}" srcOrd="0" destOrd="0" presId="urn:microsoft.com/office/officeart/2005/8/layout/hierarchy6"/>
    <dgm:cxn modelId="{9274CFF4-E282-4CA5-8810-841196CF4FEB}" type="presOf" srcId="{B74E8D81-1CEB-42B0-BC56-BCE3460BB778}" destId="{92E1806C-DF78-4D70-81AD-12641DFA77B1}" srcOrd="0" destOrd="0" presId="urn:microsoft.com/office/officeart/2005/8/layout/hierarchy6"/>
    <dgm:cxn modelId="{79BA816C-9041-42E4-A998-63BE3D72AE35}" type="presOf" srcId="{D937D902-C50B-4BEC-9C1F-D9880BCC701B}" destId="{D14E0902-4FFB-42EB-921D-8DA3C4C22FDA}" srcOrd="0" destOrd="0" presId="urn:microsoft.com/office/officeart/2005/8/layout/hierarchy6"/>
    <dgm:cxn modelId="{53A83014-2303-46A8-917A-068DD5FEEFCC}" srcId="{B74E8D81-1CEB-42B0-BC56-BCE3460BB778}" destId="{9E498202-90D2-462B-862B-D6548CF9B663}" srcOrd="1" destOrd="0" parTransId="{B7F3596B-30E4-43B6-A779-53B361AC3079}" sibTransId="{0B3157E5-9EBE-457B-9F41-EFEC395C8806}"/>
    <dgm:cxn modelId="{C1487422-60B2-4FAA-AC97-0C30ED8E1E49}" type="presOf" srcId="{F731361D-A86F-4193-8473-8CCDE5CAECFF}" destId="{03332E8B-20FB-43A0-BAF0-E383ED9A4E77}" srcOrd="0" destOrd="0" presId="urn:microsoft.com/office/officeart/2005/8/layout/hierarchy6"/>
    <dgm:cxn modelId="{4F79BA43-AE5F-4AD0-A9CE-DA445390E4FD}" type="presOf" srcId="{B7F3596B-30E4-43B6-A779-53B361AC3079}" destId="{F9D223C4-8EB0-4CA8-8B19-60C62C494393}" srcOrd="0" destOrd="0" presId="urn:microsoft.com/office/officeart/2005/8/layout/hierarchy6"/>
    <dgm:cxn modelId="{0C5C5D69-1D1A-4C85-831B-4F7F8D4D9A4B}" type="presOf" srcId="{8E70AA8F-7583-4AFE-9EDE-87363894E1F8}" destId="{CF7E8A0F-D223-4985-A412-A1EF9A5F9BD6}" srcOrd="0" destOrd="0" presId="urn:microsoft.com/office/officeart/2005/8/layout/hierarchy6"/>
    <dgm:cxn modelId="{4D1281BF-5D8E-4BF8-9DE2-5557BC7E3F26}" type="presOf" srcId="{3CEC508D-6423-4788-A06A-BC7655EEA4B7}" destId="{A37E7A84-3B61-4912-B81B-B504DA31B7C4}" srcOrd="0" destOrd="0" presId="urn:microsoft.com/office/officeart/2005/8/layout/hierarchy6"/>
    <dgm:cxn modelId="{51FAA26B-D80B-4BF0-B755-A16A14A20C0F}" type="presOf" srcId="{9E498202-90D2-462B-862B-D6548CF9B663}" destId="{FD49A310-72FF-4191-844F-2365043D5BA0}" srcOrd="0" destOrd="0" presId="urn:microsoft.com/office/officeart/2005/8/layout/hierarchy6"/>
    <dgm:cxn modelId="{B9E62362-CF22-4A7D-BF93-BE17E0908BCD}" type="presOf" srcId="{E0303607-EF0D-4144-A347-B50D063B237F}" destId="{414B7662-0387-4052-9444-F5508C7B8655}" srcOrd="0" destOrd="0" presId="urn:microsoft.com/office/officeart/2005/8/layout/hierarchy6"/>
    <dgm:cxn modelId="{2EE6535A-C5D5-4517-9B81-B9E615FD1D54}" srcId="{E0596880-FF67-4DA5-941B-65923DFF419E}" destId="{0192D501-BA27-478A-81C2-E8EC71982942}" srcOrd="0" destOrd="0" parTransId="{96808300-8A0E-4C45-8F91-EAD9ABC52645}" sibTransId="{602A3452-219F-408D-8DB6-DF317739EB33}"/>
    <dgm:cxn modelId="{EF4F71CA-470D-4193-96B5-8BB86DB86566}" srcId="{434F1058-EF12-4590-BD43-496B2D33656A}" destId="{1614522D-6AE6-461E-A4CE-D47EEF7B6370}" srcOrd="2" destOrd="0" parTransId="{E0303607-EF0D-4144-A347-B50D063B237F}" sibTransId="{3FE6BFFA-56B3-497D-9C8C-82224EC8D187}"/>
    <dgm:cxn modelId="{355BAC7E-D364-4D1E-9F11-8A18A0EF64CB}" type="presOf" srcId="{8A26916C-03BF-4B0E-92AF-656A56CF8513}" destId="{45065B70-E70B-468E-B22F-80B68C2846D9}" srcOrd="0" destOrd="0" presId="urn:microsoft.com/office/officeart/2005/8/layout/hierarchy6"/>
    <dgm:cxn modelId="{F44E433D-3B6B-42FC-B67C-2AF528C25264}" type="presOf" srcId="{503510FB-9E52-432E-98AC-FEF28CA55F0D}" destId="{9A718B3E-810E-487D-9150-CF2C09011C33}" srcOrd="0" destOrd="0" presId="urn:microsoft.com/office/officeart/2005/8/layout/hierarchy6"/>
    <dgm:cxn modelId="{AE3D3311-AA27-4156-90BD-7296D03E3427}" type="presOf" srcId="{0192D501-BA27-478A-81C2-E8EC71982942}" destId="{3F8AB763-3012-4799-93A5-37A42B51E598}" srcOrd="0" destOrd="0" presId="urn:microsoft.com/office/officeart/2005/8/layout/hierarchy6"/>
    <dgm:cxn modelId="{69CA5C69-9AA3-411F-AF3E-D31D4F317661}" type="presOf" srcId="{01A178E6-35B7-489A-8A18-B06F605BA7F3}" destId="{F0A56641-4822-4222-BF55-76A94ED051EA}" srcOrd="0" destOrd="0" presId="urn:microsoft.com/office/officeart/2005/8/layout/hierarchy6"/>
    <dgm:cxn modelId="{43670408-F9A5-4E19-A0EE-A4C2FD7215A2}" type="presOf" srcId="{CD6C8CAB-2DB8-4BEB-8794-D14E24B56239}" destId="{375306E1-E002-454B-970E-269A468D21AD}" srcOrd="0" destOrd="0" presId="urn:microsoft.com/office/officeart/2005/8/layout/hierarchy6"/>
    <dgm:cxn modelId="{48D1DA8A-7FAC-4B6A-A441-24F8D8B871BA}" type="presOf" srcId="{1186F33D-86FF-4A43-B008-355A355C8E5E}" destId="{FD0AB08A-588B-4C8A-917C-13297B90502B}" srcOrd="0" destOrd="0" presId="urn:microsoft.com/office/officeart/2005/8/layout/hierarchy6"/>
    <dgm:cxn modelId="{4648855E-1C3B-4729-8D9D-6D40836B69E6}" type="presOf" srcId="{1B74BF6E-4350-4F67-B9A0-94BCE7132F24}" destId="{6790C79B-FA2D-4490-BF39-0D9C9D6F0430}" srcOrd="0" destOrd="0" presId="urn:microsoft.com/office/officeart/2005/8/layout/hierarchy6"/>
    <dgm:cxn modelId="{C51BC21E-1C8A-45B8-9306-FBFC903DD526}" srcId="{434F1058-EF12-4590-BD43-496B2D33656A}" destId="{B74E8D81-1CEB-42B0-BC56-BCE3460BB778}" srcOrd="0" destOrd="0" parTransId="{51F3EF97-82E8-4452-A0D1-25933DF1D54E}" sibTransId="{B4F66F07-3E54-4ABF-9B0C-14C3A62BF4E4}"/>
    <dgm:cxn modelId="{5076D25A-CB3E-4830-8208-CFB9562B138C}" srcId="{434F1058-EF12-4590-BD43-496B2D33656A}" destId="{94713BA0-26C7-43A5-A1A1-911F6ECD6A27}" srcOrd="1" destOrd="0" parTransId="{2AEA5FF1-812E-4C6E-8524-A0CBA0BC7D9A}" sibTransId="{F3B97FBE-104C-410D-A8DD-0619FA6A3791}"/>
    <dgm:cxn modelId="{F2D0B3FB-646A-48A1-8A76-FAE529AC90C2}" type="presOf" srcId="{D0997319-AE2C-4C46-ADCB-BA43BE3F3F54}" destId="{8CEBD8D1-942C-4BBF-9A3A-4A5E30A886EE}" srcOrd="0" destOrd="0" presId="urn:microsoft.com/office/officeart/2005/8/layout/hierarchy6"/>
    <dgm:cxn modelId="{50065D43-73DB-4703-A476-9A83A867991C}" type="presOf" srcId="{7E46B8D0-85D8-4395-9B5F-FEA766C76183}" destId="{B74992EC-8B55-4F0D-810C-7CF75E10440D}" srcOrd="0" destOrd="0" presId="urn:microsoft.com/office/officeart/2005/8/layout/hierarchy6"/>
    <dgm:cxn modelId="{EFF5BFA0-F8B5-463D-AD83-B2E921D0BDB5}" type="presOf" srcId="{3E41EB95-41E0-417D-89F5-30B353D76D98}" destId="{6864F1C2-5E52-42F1-B510-6F0139C52376}" srcOrd="0" destOrd="0" presId="urn:microsoft.com/office/officeart/2005/8/layout/hierarchy6"/>
    <dgm:cxn modelId="{598AC753-C7C5-4D0A-B24C-EC8BAE925328}" type="presOf" srcId="{2AEA5FF1-812E-4C6E-8524-A0CBA0BC7D9A}" destId="{1B3DF3AE-03DA-4209-9DFB-375180043CF6}" srcOrd="0" destOrd="0" presId="urn:microsoft.com/office/officeart/2005/8/layout/hierarchy6"/>
    <dgm:cxn modelId="{626F34F4-04A2-4218-A704-603EF70A4610}" type="presOf" srcId="{E0596880-FF67-4DA5-941B-65923DFF419E}" destId="{557DF5F0-E0D9-46F6-8892-B59C8F930040}" srcOrd="0" destOrd="0" presId="urn:microsoft.com/office/officeart/2005/8/layout/hierarchy6"/>
    <dgm:cxn modelId="{AA9A6D2B-9F1B-4E5C-BC32-EEAB16571500}" srcId="{94713BA0-26C7-43A5-A1A1-911F6ECD6A27}" destId="{C3DD9741-A968-4CB0-825B-1852A86C48D4}" srcOrd="0" destOrd="0" parTransId="{FF09C98E-ED10-467E-985F-E9FC92A924C2}" sibTransId="{14D76702-FBD4-4B4C-903F-3B1E54C6BA11}"/>
    <dgm:cxn modelId="{2ED6F702-CE72-434F-A1BB-6BCE9E2DA2BA}" srcId="{434F1058-EF12-4590-BD43-496B2D33656A}" destId="{CF5B8EE4-D285-4E9D-BBB6-5F2F77DD4689}" srcOrd="3" destOrd="0" parTransId="{D937D902-C50B-4BEC-9C1F-D9880BCC701B}" sibTransId="{CADCD7D6-E889-4A66-B79B-3ACEEF43F075}"/>
    <dgm:cxn modelId="{9E137BA1-2E21-43A2-A338-650B162A3662}" srcId="{D0997319-AE2C-4C46-ADCB-BA43BE3F3F54}" destId="{434F1058-EF12-4590-BD43-496B2D33656A}" srcOrd="2" destOrd="0" parTransId="{17815460-B569-463A-BACE-734F709F874A}" sibTransId="{BC8F1DC2-66B6-4B6F-BD02-84C41DB8AF5C}"/>
    <dgm:cxn modelId="{A98812BC-2CAE-4295-9C52-0111C67CA106}" type="presOf" srcId="{CF5B8EE4-D285-4E9D-BBB6-5F2F77DD4689}" destId="{13404934-C27A-4ADB-A1B9-01DF7049492E}" srcOrd="0" destOrd="0" presId="urn:microsoft.com/office/officeart/2005/8/layout/hierarchy6"/>
    <dgm:cxn modelId="{08A2E51D-7E4D-454E-A969-417C396252C4}" type="presOf" srcId="{96808300-8A0E-4C45-8F91-EAD9ABC52645}" destId="{D9242BBC-1D7C-41FF-B1A9-CD310E3CDB13}" srcOrd="0" destOrd="0" presId="urn:microsoft.com/office/officeart/2005/8/layout/hierarchy6"/>
    <dgm:cxn modelId="{707B8E58-ABA5-4C9A-AFCF-298CB05D08DA}" srcId="{D0997319-AE2C-4C46-ADCB-BA43BE3F3F54}" destId="{8E70AA8F-7583-4AFE-9EDE-87363894E1F8}" srcOrd="1" destOrd="0" parTransId="{B164CB56-71EE-412E-A3A2-1509A3B08E05}" sibTransId="{50009256-33DA-4FAC-A050-2DE70DDCC26C}"/>
    <dgm:cxn modelId="{60590F5F-4085-4248-B1E5-29BE31EC4E57}" type="presOf" srcId="{943DC6B5-CFEB-4809-B67B-28AF5FFD1475}" destId="{3A421EE3-0EBD-4588-9826-15011CF05EBA}" srcOrd="0" destOrd="0" presId="urn:microsoft.com/office/officeart/2005/8/layout/hierarchy6"/>
    <dgm:cxn modelId="{F90DF330-94BE-455B-A00F-3797BB10231E}" type="presOf" srcId="{FF09C98E-ED10-467E-985F-E9FC92A924C2}" destId="{804B82CA-5AB3-4FBE-99E5-CC32E43D2827}" srcOrd="0" destOrd="0" presId="urn:microsoft.com/office/officeart/2005/8/layout/hierarchy6"/>
    <dgm:cxn modelId="{D5A29D23-7CE0-463E-94D5-A912EB096AF0}" srcId="{D0997319-AE2C-4C46-ADCB-BA43BE3F3F54}" destId="{92FA654B-780B-47B4-A700-523FC0B78DEE}" srcOrd="0" destOrd="0" parTransId="{943DC6B5-CFEB-4809-B67B-28AF5FFD1475}" sibTransId="{5CB0EE53-98DF-4F93-9D54-68C29E62429F}"/>
    <dgm:cxn modelId="{04CB8C1B-76B1-42A6-BAE2-9A5400E292C4}" type="presOf" srcId="{4FC51340-9FB3-4FFE-A970-F0DAABF5ED1A}" destId="{6D541159-0156-4A3D-AD68-E1B34ECD6BF0}" srcOrd="0" destOrd="0" presId="urn:microsoft.com/office/officeart/2005/8/layout/hierarchy6"/>
    <dgm:cxn modelId="{E727AA7A-8113-4D31-8F2F-A1A60039F7E5}" type="presOf" srcId="{17815460-B569-463A-BACE-734F709F874A}" destId="{EA013A73-234F-4529-AB75-E654D8546754}" srcOrd="0" destOrd="0" presId="urn:microsoft.com/office/officeart/2005/8/layout/hierarchy6"/>
    <dgm:cxn modelId="{08C6FF6E-ED40-443D-B75C-6827A78AAE2F}" srcId="{C1D130BE-4BC5-481C-BADA-14A869727C0B}" destId="{CD6C8CAB-2DB8-4BEB-8794-D14E24B56239}" srcOrd="0" destOrd="0" parTransId="{503510FB-9E52-432E-98AC-FEF28CA55F0D}" sibTransId="{F6688289-1E3B-4C81-B097-4BC4F02DEEB1}"/>
    <dgm:cxn modelId="{8F154BE9-E79E-43B8-819F-CB6F380E6750}" type="presOf" srcId="{434F1058-EF12-4590-BD43-496B2D33656A}" destId="{F9B01BC2-81E4-48F6-ABD2-545F9E894552}" srcOrd="0" destOrd="0" presId="urn:microsoft.com/office/officeart/2005/8/layout/hierarchy6"/>
    <dgm:cxn modelId="{622D95D0-EC8F-4B92-8FDF-03C46CB64D5F}" srcId="{CF5B8EE4-D285-4E9D-BBB6-5F2F77DD4689}" destId="{4FC51340-9FB3-4FFE-A970-F0DAABF5ED1A}" srcOrd="0" destOrd="0" parTransId="{01A178E6-35B7-489A-8A18-B06F605BA7F3}" sibTransId="{98EB5A38-9DC1-4ABF-921E-56EF4A1A3A19}"/>
    <dgm:cxn modelId="{71756F98-7B08-4B7C-89D0-36CD2D0441AB}" type="presOf" srcId="{1614522D-6AE6-461E-A4CE-D47EEF7B6370}" destId="{133D5E28-54F4-448D-8B7C-4048146D4D0C}" srcOrd="0" destOrd="0" presId="urn:microsoft.com/office/officeart/2005/8/layout/hierarchy6"/>
    <dgm:cxn modelId="{766F2693-496D-4843-854B-5162BD523FB6}" type="presOf" srcId="{92FA654B-780B-47B4-A700-523FC0B78DEE}" destId="{A5878D09-2EA3-461B-860E-3BABE97BAB2A}" srcOrd="0" destOrd="0" presId="urn:microsoft.com/office/officeart/2005/8/layout/hierarchy6"/>
    <dgm:cxn modelId="{E97E3C53-92FF-495E-9571-DA846EF38113}" type="presOf" srcId="{96C9D5F4-FF4F-420D-8420-A926E166D7A2}" destId="{2F06CE42-D13A-4B3E-B92F-C9E396528FDB}" srcOrd="0" destOrd="0" presId="urn:microsoft.com/office/officeart/2005/8/layout/hierarchy6"/>
    <dgm:cxn modelId="{336A38AD-2C80-4A04-9462-877CA6E16051}" type="presParOf" srcId="{2F06CE42-D13A-4B3E-B92F-C9E396528FDB}" destId="{4B3205F0-7AED-4BFE-8917-11C9860C7F07}" srcOrd="0" destOrd="0" presId="urn:microsoft.com/office/officeart/2005/8/layout/hierarchy6"/>
    <dgm:cxn modelId="{C25AC461-7C94-412F-822C-5C9E68442299}" type="presParOf" srcId="{4B3205F0-7AED-4BFE-8917-11C9860C7F07}" destId="{A4447241-3B21-45FF-B0C9-89D3037A9760}" srcOrd="0" destOrd="0" presId="urn:microsoft.com/office/officeart/2005/8/layout/hierarchy6"/>
    <dgm:cxn modelId="{6AD62118-EB29-4054-87D4-E6539402E135}" type="presParOf" srcId="{A4447241-3B21-45FF-B0C9-89D3037A9760}" destId="{71377431-9949-42A8-B6FF-7EFA9E619C02}" srcOrd="0" destOrd="0" presId="urn:microsoft.com/office/officeart/2005/8/layout/hierarchy6"/>
    <dgm:cxn modelId="{A3306962-A8BB-48DB-A81E-22DB7B769636}" type="presParOf" srcId="{71377431-9949-42A8-B6FF-7EFA9E619C02}" destId="{8CEBD8D1-942C-4BBF-9A3A-4A5E30A886EE}" srcOrd="0" destOrd="0" presId="urn:microsoft.com/office/officeart/2005/8/layout/hierarchy6"/>
    <dgm:cxn modelId="{BBA6F107-5227-4222-8CCB-38D5A8A3A757}" type="presParOf" srcId="{71377431-9949-42A8-B6FF-7EFA9E619C02}" destId="{73D24E9A-1B63-4758-A92C-8F053BB14787}" srcOrd="1" destOrd="0" presId="urn:microsoft.com/office/officeart/2005/8/layout/hierarchy6"/>
    <dgm:cxn modelId="{DFE59D93-318B-4FFD-B4A8-AEF6D85169BC}" type="presParOf" srcId="{73D24E9A-1B63-4758-A92C-8F053BB14787}" destId="{3A421EE3-0EBD-4588-9826-15011CF05EBA}" srcOrd="0" destOrd="0" presId="urn:microsoft.com/office/officeart/2005/8/layout/hierarchy6"/>
    <dgm:cxn modelId="{3945D7EA-DAC3-44A5-83DF-E48A52D763A8}" type="presParOf" srcId="{73D24E9A-1B63-4758-A92C-8F053BB14787}" destId="{0DC35B50-9AB5-45CF-9529-98178F04C42A}" srcOrd="1" destOrd="0" presId="urn:microsoft.com/office/officeart/2005/8/layout/hierarchy6"/>
    <dgm:cxn modelId="{5EB332A8-C15B-4154-A04B-22B93AEF6011}" type="presParOf" srcId="{0DC35B50-9AB5-45CF-9529-98178F04C42A}" destId="{A5878D09-2EA3-461B-860E-3BABE97BAB2A}" srcOrd="0" destOrd="0" presId="urn:microsoft.com/office/officeart/2005/8/layout/hierarchy6"/>
    <dgm:cxn modelId="{CC1B03DE-BC8F-434D-9387-5B81D1734DA1}" type="presParOf" srcId="{0DC35B50-9AB5-45CF-9529-98178F04C42A}" destId="{B71803C3-55FF-4147-BAB4-80B9F20F3C96}" srcOrd="1" destOrd="0" presId="urn:microsoft.com/office/officeart/2005/8/layout/hierarchy6"/>
    <dgm:cxn modelId="{5347BD01-4890-4256-B3A8-F79D11B1FBD4}" type="presParOf" srcId="{B71803C3-55FF-4147-BAB4-80B9F20F3C96}" destId="{03332E8B-20FB-43A0-BAF0-E383ED9A4E77}" srcOrd="0" destOrd="0" presId="urn:microsoft.com/office/officeart/2005/8/layout/hierarchy6"/>
    <dgm:cxn modelId="{132B6466-55C1-444C-A1FB-72FB22D6840C}" type="presParOf" srcId="{B71803C3-55FF-4147-BAB4-80B9F20F3C96}" destId="{30431FAD-4AF1-4566-B678-B00FA8771ABE}" srcOrd="1" destOrd="0" presId="urn:microsoft.com/office/officeart/2005/8/layout/hierarchy6"/>
    <dgm:cxn modelId="{F0AB43CE-148E-4463-BCE1-EC12988F6C22}" type="presParOf" srcId="{30431FAD-4AF1-4566-B678-B00FA8771ABE}" destId="{6790C79B-FA2D-4490-BF39-0D9C9D6F0430}" srcOrd="0" destOrd="0" presId="urn:microsoft.com/office/officeart/2005/8/layout/hierarchy6"/>
    <dgm:cxn modelId="{DD80DB58-7E17-4D60-A7B9-6C7FF2F8B057}" type="presParOf" srcId="{30431FAD-4AF1-4566-B678-B00FA8771ABE}" destId="{5C4C5916-FE1F-4360-B124-F8B64DC12531}" srcOrd="1" destOrd="0" presId="urn:microsoft.com/office/officeart/2005/8/layout/hierarchy6"/>
    <dgm:cxn modelId="{C71F4BCC-C8F5-42A5-9328-91DD804AF7C1}" type="presParOf" srcId="{73D24E9A-1B63-4758-A92C-8F053BB14787}" destId="{0B29A518-6814-44D9-9325-C042A7309332}" srcOrd="2" destOrd="0" presId="urn:microsoft.com/office/officeart/2005/8/layout/hierarchy6"/>
    <dgm:cxn modelId="{3575E46C-4587-47A2-83BC-462D0F9CFD6B}" type="presParOf" srcId="{73D24E9A-1B63-4758-A92C-8F053BB14787}" destId="{35DEBB54-D4E2-4192-86DE-B4028DE9F389}" srcOrd="3" destOrd="0" presId="urn:microsoft.com/office/officeart/2005/8/layout/hierarchy6"/>
    <dgm:cxn modelId="{8DEFF9E0-462B-438D-8E31-99E0A5057465}" type="presParOf" srcId="{35DEBB54-D4E2-4192-86DE-B4028DE9F389}" destId="{CF7E8A0F-D223-4985-A412-A1EF9A5F9BD6}" srcOrd="0" destOrd="0" presId="urn:microsoft.com/office/officeart/2005/8/layout/hierarchy6"/>
    <dgm:cxn modelId="{6B583951-83F3-4EB0-9F5A-97750BF3C698}" type="presParOf" srcId="{35DEBB54-D4E2-4192-86DE-B4028DE9F389}" destId="{47066173-E9B2-40F2-922F-E21D275AAFEB}" srcOrd="1" destOrd="0" presId="urn:microsoft.com/office/officeart/2005/8/layout/hierarchy6"/>
    <dgm:cxn modelId="{2CCCCF05-E56C-4A27-A89D-B3205170A3F0}" type="presParOf" srcId="{47066173-E9B2-40F2-922F-E21D275AAFEB}" destId="{A37E7A84-3B61-4912-B81B-B504DA31B7C4}" srcOrd="0" destOrd="0" presId="urn:microsoft.com/office/officeart/2005/8/layout/hierarchy6"/>
    <dgm:cxn modelId="{F9B3CBED-F43F-4391-AD08-432C92281ACE}" type="presParOf" srcId="{47066173-E9B2-40F2-922F-E21D275AAFEB}" destId="{AB67F793-7F3A-4EA7-8C6F-D1CAE53AB4FC}" srcOrd="1" destOrd="0" presId="urn:microsoft.com/office/officeart/2005/8/layout/hierarchy6"/>
    <dgm:cxn modelId="{80C625E3-4E45-49B3-841F-2D0A8B83A809}" type="presParOf" srcId="{AB67F793-7F3A-4EA7-8C6F-D1CAE53AB4FC}" destId="{557DF5F0-E0D9-46F6-8892-B59C8F930040}" srcOrd="0" destOrd="0" presId="urn:microsoft.com/office/officeart/2005/8/layout/hierarchy6"/>
    <dgm:cxn modelId="{B24EFBE6-D944-4E88-8CE9-AB6E5F887C72}" type="presParOf" srcId="{AB67F793-7F3A-4EA7-8C6F-D1CAE53AB4FC}" destId="{C498E3C7-A7B5-4F4C-B14B-DEFA54B15590}" srcOrd="1" destOrd="0" presId="urn:microsoft.com/office/officeart/2005/8/layout/hierarchy6"/>
    <dgm:cxn modelId="{57F6090E-AFF5-4270-A9B5-FAB1967F6A62}" type="presParOf" srcId="{C498E3C7-A7B5-4F4C-B14B-DEFA54B15590}" destId="{D9242BBC-1D7C-41FF-B1A9-CD310E3CDB13}" srcOrd="0" destOrd="0" presId="urn:microsoft.com/office/officeart/2005/8/layout/hierarchy6"/>
    <dgm:cxn modelId="{572EEC25-8C8C-444A-B947-D42E1BA6A63F}" type="presParOf" srcId="{C498E3C7-A7B5-4F4C-B14B-DEFA54B15590}" destId="{580EA485-C5C2-4E96-B85C-E55BB5BCE465}" srcOrd="1" destOrd="0" presId="urn:microsoft.com/office/officeart/2005/8/layout/hierarchy6"/>
    <dgm:cxn modelId="{AC0B53BD-F7CF-481A-AF51-5865FBB00F69}" type="presParOf" srcId="{580EA485-C5C2-4E96-B85C-E55BB5BCE465}" destId="{3F8AB763-3012-4799-93A5-37A42B51E598}" srcOrd="0" destOrd="0" presId="urn:microsoft.com/office/officeart/2005/8/layout/hierarchy6"/>
    <dgm:cxn modelId="{4E8EA90F-4E6E-4A65-9349-9B323B887253}" type="presParOf" srcId="{580EA485-C5C2-4E96-B85C-E55BB5BCE465}" destId="{A472D2EF-A78C-489A-9594-CD73FF60CE23}" srcOrd="1" destOrd="0" presId="urn:microsoft.com/office/officeart/2005/8/layout/hierarchy6"/>
    <dgm:cxn modelId="{90B14EAD-04B6-48E9-BF14-D388D8CE30CC}" type="presParOf" srcId="{73D24E9A-1B63-4758-A92C-8F053BB14787}" destId="{EA013A73-234F-4529-AB75-E654D8546754}" srcOrd="4" destOrd="0" presId="urn:microsoft.com/office/officeart/2005/8/layout/hierarchy6"/>
    <dgm:cxn modelId="{F8EE1E7D-E2B2-4B95-AE31-7DF2D8999FA6}" type="presParOf" srcId="{73D24E9A-1B63-4758-A92C-8F053BB14787}" destId="{2C6CB721-A642-4138-A8D8-910D7F049B0A}" srcOrd="5" destOrd="0" presId="urn:microsoft.com/office/officeart/2005/8/layout/hierarchy6"/>
    <dgm:cxn modelId="{28352340-2047-4967-9BF2-8EC9900C3827}" type="presParOf" srcId="{2C6CB721-A642-4138-A8D8-910D7F049B0A}" destId="{F9B01BC2-81E4-48F6-ABD2-545F9E894552}" srcOrd="0" destOrd="0" presId="urn:microsoft.com/office/officeart/2005/8/layout/hierarchy6"/>
    <dgm:cxn modelId="{69E94290-F485-4300-8C03-ED68C352FD71}" type="presParOf" srcId="{2C6CB721-A642-4138-A8D8-910D7F049B0A}" destId="{B619756F-04FE-495D-82AF-14C34261E8A7}" srcOrd="1" destOrd="0" presId="urn:microsoft.com/office/officeart/2005/8/layout/hierarchy6"/>
    <dgm:cxn modelId="{89D9C1A2-1338-445B-A6EF-08F9B09D2750}" type="presParOf" srcId="{B619756F-04FE-495D-82AF-14C34261E8A7}" destId="{F5F2E8CE-EB65-4C51-8A0E-04DFA84670D8}" srcOrd="0" destOrd="0" presId="urn:microsoft.com/office/officeart/2005/8/layout/hierarchy6"/>
    <dgm:cxn modelId="{A4B03E80-4BEF-48CD-A7ED-CF8F6FF893B1}" type="presParOf" srcId="{B619756F-04FE-495D-82AF-14C34261E8A7}" destId="{0B714F7B-AAC5-462B-988F-06C8C6D7E775}" srcOrd="1" destOrd="0" presId="urn:microsoft.com/office/officeart/2005/8/layout/hierarchy6"/>
    <dgm:cxn modelId="{A06AF517-47E7-423D-B2E3-74B8EDF6229C}" type="presParOf" srcId="{0B714F7B-AAC5-462B-988F-06C8C6D7E775}" destId="{92E1806C-DF78-4D70-81AD-12641DFA77B1}" srcOrd="0" destOrd="0" presId="urn:microsoft.com/office/officeart/2005/8/layout/hierarchy6"/>
    <dgm:cxn modelId="{37A0D176-DF4F-4F5B-A57B-304DCCE0B76B}" type="presParOf" srcId="{0B714F7B-AAC5-462B-988F-06C8C6D7E775}" destId="{C23FA4A4-0A83-4335-A7FB-1F0F16462FC4}" srcOrd="1" destOrd="0" presId="urn:microsoft.com/office/officeart/2005/8/layout/hierarchy6"/>
    <dgm:cxn modelId="{04F66CE6-B86D-4FD4-9C01-60786E795C22}" type="presParOf" srcId="{C23FA4A4-0A83-4335-A7FB-1F0F16462FC4}" destId="{B74992EC-8B55-4F0D-810C-7CF75E10440D}" srcOrd="0" destOrd="0" presId="urn:microsoft.com/office/officeart/2005/8/layout/hierarchy6"/>
    <dgm:cxn modelId="{6B8C2715-6821-4182-AFA1-A0E8DF41FEF0}" type="presParOf" srcId="{C23FA4A4-0A83-4335-A7FB-1F0F16462FC4}" destId="{9BA571E9-B6A8-460D-8649-32321E885493}" srcOrd="1" destOrd="0" presId="urn:microsoft.com/office/officeart/2005/8/layout/hierarchy6"/>
    <dgm:cxn modelId="{8BC7597F-58CD-4056-87AC-FB6B894A4826}" type="presParOf" srcId="{9BA571E9-B6A8-460D-8649-32321E885493}" destId="{54439480-7558-4F72-8DC5-FD24F949B4BB}" srcOrd="0" destOrd="0" presId="urn:microsoft.com/office/officeart/2005/8/layout/hierarchy6"/>
    <dgm:cxn modelId="{FAC0C129-F0A9-4286-90CE-BC7F492E2C51}" type="presParOf" srcId="{9BA571E9-B6A8-460D-8649-32321E885493}" destId="{5C811C03-CB03-48B2-B29D-CA98FC64A82A}" srcOrd="1" destOrd="0" presId="urn:microsoft.com/office/officeart/2005/8/layout/hierarchy6"/>
    <dgm:cxn modelId="{F647BF58-367B-44FE-9B37-880B0013B077}" type="presParOf" srcId="{C23FA4A4-0A83-4335-A7FB-1F0F16462FC4}" destId="{F9D223C4-8EB0-4CA8-8B19-60C62C494393}" srcOrd="2" destOrd="0" presId="urn:microsoft.com/office/officeart/2005/8/layout/hierarchy6"/>
    <dgm:cxn modelId="{416ECEFB-82D8-4C30-BF91-E871F9504068}" type="presParOf" srcId="{C23FA4A4-0A83-4335-A7FB-1F0F16462FC4}" destId="{6FB48609-541E-4A0C-A2C9-4E018112FF1F}" srcOrd="3" destOrd="0" presId="urn:microsoft.com/office/officeart/2005/8/layout/hierarchy6"/>
    <dgm:cxn modelId="{B9A0B8B6-F030-4C70-8EA6-EE0552FF7AE6}" type="presParOf" srcId="{6FB48609-541E-4A0C-A2C9-4E018112FF1F}" destId="{FD49A310-72FF-4191-844F-2365043D5BA0}" srcOrd="0" destOrd="0" presId="urn:microsoft.com/office/officeart/2005/8/layout/hierarchy6"/>
    <dgm:cxn modelId="{E50A4AF8-DEC5-4D45-9C24-BF743CF53E91}" type="presParOf" srcId="{6FB48609-541E-4A0C-A2C9-4E018112FF1F}" destId="{988B0456-1DA2-43F6-B5EA-E69A08F7B9CB}" srcOrd="1" destOrd="0" presId="urn:microsoft.com/office/officeart/2005/8/layout/hierarchy6"/>
    <dgm:cxn modelId="{C4B16977-C816-4D03-B03A-CD9FE44510CC}" type="presParOf" srcId="{B619756F-04FE-495D-82AF-14C34261E8A7}" destId="{1B3DF3AE-03DA-4209-9DFB-375180043CF6}" srcOrd="2" destOrd="0" presId="urn:microsoft.com/office/officeart/2005/8/layout/hierarchy6"/>
    <dgm:cxn modelId="{31045773-31AD-41F8-A3F4-B6422190D2BE}" type="presParOf" srcId="{B619756F-04FE-495D-82AF-14C34261E8A7}" destId="{5A4781BD-23C9-4200-A0ED-3A6BB440366F}" srcOrd="3" destOrd="0" presId="urn:microsoft.com/office/officeart/2005/8/layout/hierarchy6"/>
    <dgm:cxn modelId="{1ED364C6-E284-416D-A3BB-F57C6A23193D}" type="presParOf" srcId="{5A4781BD-23C9-4200-A0ED-3A6BB440366F}" destId="{175EC995-0B8F-4768-A78B-F7C0965418D7}" srcOrd="0" destOrd="0" presId="urn:microsoft.com/office/officeart/2005/8/layout/hierarchy6"/>
    <dgm:cxn modelId="{CABBF7B5-B36A-4F8F-8468-FFEE50B1E37C}" type="presParOf" srcId="{5A4781BD-23C9-4200-A0ED-3A6BB440366F}" destId="{F224EFC6-E270-460E-8598-D096AE03910E}" srcOrd="1" destOrd="0" presId="urn:microsoft.com/office/officeart/2005/8/layout/hierarchy6"/>
    <dgm:cxn modelId="{A5BE159A-796C-4755-9A54-C7C7FB8E94E9}" type="presParOf" srcId="{F224EFC6-E270-460E-8598-D096AE03910E}" destId="{804B82CA-5AB3-4FBE-99E5-CC32E43D2827}" srcOrd="0" destOrd="0" presId="urn:microsoft.com/office/officeart/2005/8/layout/hierarchy6"/>
    <dgm:cxn modelId="{AEC3C4F0-5F46-4293-916F-A64D65CB81C6}" type="presParOf" srcId="{F224EFC6-E270-460E-8598-D096AE03910E}" destId="{0E099186-C41C-4BA3-A27B-4AB70256539E}" srcOrd="1" destOrd="0" presId="urn:microsoft.com/office/officeart/2005/8/layout/hierarchy6"/>
    <dgm:cxn modelId="{DF19BB45-C855-4D7D-B210-07F8859D5F67}" type="presParOf" srcId="{0E099186-C41C-4BA3-A27B-4AB70256539E}" destId="{EEF8BE56-3B4E-4A1A-B37B-81BF3481A14A}" srcOrd="0" destOrd="0" presId="urn:microsoft.com/office/officeart/2005/8/layout/hierarchy6"/>
    <dgm:cxn modelId="{384CE4EE-B306-41C6-A15D-864CE95F4C19}" type="presParOf" srcId="{0E099186-C41C-4BA3-A27B-4AB70256539E}" destId="{0D12F6A8-DCDA-4D73-9BDE-93939EB3BDD6}" srcOrd="1" destOrd="0" presId="urn:microsoft.com/office/officeart/2005/8/layout/hierarchy6"/>
    <dgm:cxn modelId="{067E7C31-5DD7-4928-81BF-DE9ED07B2C5D}" type="presParOf" srcId="{B619756F-04FE-495D-82AF-14C34261E8A7}" destId="{414B7662-0387-4052-9444-F5508C7B8655}" srcOrd="4" destOrd="0" presId="urn:microsoft.com/office/officeart/2005/8/layout/hierarchy6"/>
    <dgm:cxn modelId="{E78F52EC-09CF-4645-B2A7-8108529DA609}" type="presParOf" srcId="{B619756F-04FE-495D-82AF-14C34261E8A7}" destId="{9870CE34-5156-4253-943D-EA9B126D2FC1}" srcOrd="5" destOrd="0" presId="urn:microsoft.com/office/officeart/2005/8/layout/hierarchy6"/>
    <dgm:cxn modelId="{17E6666A-5C41-46A0-8AE9-5BFD26B2A999}" type="presParOf" srcId="{9870CE34-5156-4253-943D-EA9B126D2FC1}" destId="{133D5E28-54F4-448D-8B7C-4048146D4D0C}" srcOrd="0" destOrd="0" presId="urn:microsoft.com/office/officeart/2005/8/layout/hierarchy6"/>
    <dgm:cxn modelId="{CDC9B3EA-2925-478C-9DDC-BD418B69B6EB}" type="presParOf" srcId="{9870CE34-5156-4253-943D-EA9B126D2FC1}" destId="{D739BD0F-0AA0-46EB-A790-834EBB4E454E}" srcOrd="1" destOrd="0" presId="urn:microsoft.com/office/officeart/2005/8/layout/hierarchy6"/>
    <dgm:cxn modelId="{C242D913-42CD-47DC-8E85-A58967470A50}" type="presParOf" srcId="{D739BD0F-0AA0-46EB-A790-834EBB4E454E}" destId="{6864F1C2-5E52-42F1-B510-6F0139C52376}" srcOrd="0" destOrd="0" presId="urn:microsoft.com/office/officeart/2005/8/layout/hierarchy6"/>
    <dgm:cxn modelId="{734E3838-46B0-4778-B040-E9CD4E66FF6F}" type="presParOf" srcId="{D739BD0F-0AA0-46EB-A790-834EBB4E454E}" destId="{72008B01-6F33-4A82-AA46-832AF1F3BF79}" srcOrd="1" destOrd="0" presId="urn:microsoft.com/office/officeart/2005/8/layout/hierarchy6"/>
    <dgm:cxn modelId="{DC392AFB-8C3A-4FB9-BF6F-5C16FF8083BD}" type="presParOf" srcId="{72008B01-6F33-4A82-AA46-832AF1F3BF79}" destId="{FD0AB08A-588B-4C8A-917C-13297B90502B}" srcOrd="0" destOrd="0" presId="urn:microsoft.com/office/officeart/2005/8/layout/hierarchy6"/>
    <dgm:cxn modelId="{56DFD121-DCBF-4DEB-BD31-C00066693D86}" type="presParOf" srcId="{72008B01-6F33-4A82-AA46-832AF1F3BF79}" destId="{AAAD18EF-E228-4600-8F17-340B2FD96D2F}" srcOrd="1" destOrd="0" presId="urn:microsoft.com/office/officeart/2005/8/layout/hierarchy6"/>
    <dgm:cxn modelId="{11B04AAD-C9F6-44AB-9B2F-198AD485C7BB}" type="presParOf" srcId="{B619756F-04FE-495D-82AF-14C34261E8A7}" destId="{D14E0902-4FFB-42EB-921D-8DA3C4C22FDA}" srcOrd="6" destOrd="0" presId="urn:microsoft.com/office/officeart/2005/8/layout/hierarchy6"/>
    <dgm:cxn modelId="{7CD6E4E8-23FA-421E-B540-330AB005C727}" type="presParOf" srcId="{B619756F-04FE-495D-82AF-14C34261E8A7}" destId="{2DA73EA4-6BD5-47EE-A01F-0D932329390C}" srcOrd="7" destOrd="0" presId="urn:microsoft.com/office/officeart/2005/8/layout/hierarchy6"/>
    <dgm:cxn modelId="{93CEA13D-8ACF-4E65-9BFC-8D778E7BE781}" type="presParOf" srcId="{2DA73EA4-6BD5-47EE-A01F-0D932329390C}" destId="{13404934-C27A-4ADB-A1B9-01DF7049492E}" srcOrd="0" destOrd="0" presId="urn:microsoft.com/office/officeart/2005/8/layout/hierarchy6"/>
    <dgm:cxn modelId="{354063A9-70B1-4E76-A6EC-043722F30DC6}" type="presParOf" srcId="{2DA73EA4-6BD5-47EE-A01F-0D932329390C}" destId="{B37EFF7A-046A-4062-8737-9510D7B5BE0B}" srcOrd="1" destOrd="0" presId="urn:microsoft.com/office/officeart/2005/8/layout/hierarchy6"/>
    <dgm:cxn modelId="{DB89B6AE-DB99-4439-ACBF-6D30B11F94CC}" type="presParOf" srcId="{B37EFF7A-046A-4062-8737-9510D7B5BE0B}" destId="{F0A56641-4822-4222-BF55-76A94ED051EA}" srcOrd="0" destOrd="0" presId="urn:microsoft.com/office/officeart/2005/8/layout/hierarchy6"/>
    <dgm:cxn modelId="{8B340225-F738-454D-BAF3-7261AF5EF9ED}" type="presParOf" srcId="{B37EFF7A-046A-4062-8737-9510D7B5BE0B}" destId="{3DEE68EE-DDF0-4C49-8365-17006B22877A}" srcOrd="1" destOrd="0" presId="urn:microsoft.com/office/officeart/2005/8/layout/hierarchy6"/>
    <dgm:cxn modelId="{FF29646E-1E6D-40CB-9312-B6FD481D1341}" type="presParOf" srcId="{3DEE68EE-DDF0-4C49-8365-17006B22877A}" destId="{6D541159-0156-4A3D-AD68-E1B34ECD6BF0}" srcOrd="0" destOrd="0" presId="urn:microsoft.com/office/officeart/2005/8/layout/hierarchy6"/>
    <dgm:cxn modelId="{0C1500A3-4CC7-4726-B3A9-B44B91246C44}" type="presParOf" srcId="{3DEE68EE-DDF0-4C49-8365-17006B22877A}" destId="{44CF24D8-15DE-469B-BA87-01B2FFA42B72}" srcOrd="1" destOrd="0" presId="urn:microsoft.com/office/officeart/2005/8/layout/hierarchy6"/>
    <dgm:cxn modelId="{051673FC-AD60-42AD-B29D-D456893C2EBB}" type="presParOf" srcId="{73D24E9A-1B63-4758-A92C-8F053BB14787}" destId="{45065B70-E70B-468E-B22F-80B68C2846D9}" srcOrd="6" destOrd="0" presId="urn:microsoft.com/office/officeart/2005/8/layout/hierarchy6"/>
    <dgm:cxn modelId="{86DA7262-F4AE-4CDB-8513-F8B646D3908E}" type="presParOf" srcId="{73D24E9A-1B63-4758-A92C-8F053BB14787}" destId="{9DA8A8A6-59BA-4160-B712-ABE500BFD1FD}" srcOrd="7" destOrd="0" presId="urn:microsoft.com/office/officeart/2005/8/layout/hierarchy6"/>
    <dgm:cxn modelId="{57923759-5CE0-44C3-8E5F-C41626723A2C}" type="presParOf" srcId="{9DA8A8A6-59BA-4160-B712-ABE500BFD1FD}" destId="{6DE2196D-DC5F-4643-8EE5-C0CD8DB4FF71}" srcOrd="0" destOrd="0" presId="urn:microsoft.com/office/officeart/2005/8/layout/hierarchy6"/>
    <dgm:cxn modelId="{04DCE4F2-7396-48F9-9BB6-291C1161476E}" type="presParOf" srcId="{9DA8A8A6-59BA-4160-B712-ABE500BFD1FD}" destId="{4132A184-DAC8-4D84-8951-426B7C93C417}" srcOrd="1" destOrd="0" presId="urn:microsoft.com/office/officeart/2005/8/layout/hierarchy6"/>
    <dgm:cxn modelId="{48B25857-1F7E-42A5-955D-FB5BBF8AEF15}" type="presParOf" srcId="{4132A184-DAC8-4D84-8951-426B7C93C417}" destId="{9A718B3E-810E-487D-9150-CF2C09011C33}" srcOrd="0" destOrd="0" presId="urn:microsoft.com/office/officeart/2005/8/layout/hierarchy6"/>
    <dgm:cxn modelId="{F17D37B2-02FC-4C8E-ACBE-789D345603BB}" type="presParOf" srcId="{4132A184-DAC8-4D84-8951-426B7C93C417}" destId="{110A2200-4305-42E1-9A67-39BAB760EF7C}" srcOrd="1" destOrd="0" presId="urn:microsoft.com/office/officeart/2005/8/layout/hierarchy6"/>
    <dgm:cxn modelId="{B1FAB125-42A8-4577-B989-3553ABD302C8}" type="presParOf" srcId="{110A2200-4305-42E1-9A67-39BAB760EF7C}" destId="{375306E1-E002-454B-970E-269A468D21AD}" srcOrd="0" destOrd="0" presId="urn:microsoft.com/office/officeart/2005/8/layout/hierarchy6"/>
    <dgm:cxn modelId="{38080C29-A469-461A-AE47-C65E6F6AA8DE}" type="presParOf" srcId="{110A2200-4305-42E1-9A67-39BAB760EF7C}" destId="{CCF720FA-9001-4A46-B3DF-FC9B3E3B8138}" srcOrd="1" destOrd="0" presId="urn:microsoft.com/office/officeart/2005/8/layout/hierarchy6"/>
    <dgm:cxn modelId="{EC9DA455-DAF3-492D-9BD5-2CA626D021E3}" type="presParOf" srcId="{2F06CE42-D13A-4B3E-B92F-C9E396528FDB}" destId="{0836695B-8391-4D18-A5EB-1806F0FFDBB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D1A3D-DF64-47E7-BA71-C3137DE70657}">
      <dsp:nvSpPr>
        <dsp:cNvPr id="0" name=""/>
        <dsp:cNvSpPr/>
      </dsp:nvSpPr>
      <dsp:spPr>
        <a:xfrm>
          <a:off x="2035122" y="1739489"/>
          <a:ext cx="1624306" cy="1508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Difficultés d’accès aux soins</a:t>
          </a:r>
          <a:endParaRPr lang="fr-FR" sz="2400" kern="1200" dirty="0"/>
        </a:p>
      </dsp:txBody>
      <dsp:txXfrm>
        <a:off x="2272996" y="1960428"/>
        <a:ext cx="1148558" cy="1066787"/>
      </dsp:txXfrm>
    </dsp:sp>
    <dsp:sp modelId="{A32AA141-43C6-45CD-A58A-011E0C930193}">
      <dsp:nvSpPr>
        <dsp:cNvPr id="0" name=""/>
        <dsp:cNvSpPr/>
      </dsp:nvSpPr>
      <dsp:spPr>
        <a:xfrm rot="12182036">
          <a:off x="903247" y="1653819"/>
          <a:ext cx="1379745" cy="3540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67B2C-D7C7-442F-AB45-9E2EA2A54761}">
      <dsp:nvSpPr>
        <dsp:cNvPr id="0" name=""/>
        <dsp:cNvSpPr/>
      </dsp:nvSpPr>
      <dsp:spPr>
        <a:xfrm>
          <a:off x="180717" y="1214310"/>
          <a:ext cx="1180265" cy="763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Précarité</a:t>
          </a:r>
          <a:endParaRPr lang="fr-FR" sz="1600" kern="1200" dirty="0"/>
        </a:p>
      </dsp:txBody>
      <dsp:txXfrm>
        <a:off x="203077" y="1236670"/>
        <a:ext cx="1135545" cy="718704"/>
      </dsp:txXfrm>
    </dsp:sp>
    <dsp:sp modelId="{97B6CBC7-6EBC-4B4D-90D3-CEB0796A6FB8}">
      <dsp:nvSpPr>
        <dsp:cNvPr id="0" name=""/>
        <dsp:cNvSpPr/>
      </dsp:nvSpPr>
      <dsp:spPr>
        <a:xfrm rot="13074899">
          <a:off x="668244" y="1110969"/>
          <a:ext cx="1953679" cy="3540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F16B0-0CE1-49F6-B323-BAF9F79E6D77}">
      <dsp:nvSpPr>
        <dsp:cNvPr id="0" name=""/>
        <dsp:cNvSpPr/>
      </dsp:nvSpPr>
      <dsp:spPr>
        <a:xfrm>
          <a:off x="252557" y="214024"/>
          <a:ext cx="1180265" cy="763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Culture</a:t>
          </a:r>
          <a:endParaRPr lang="fr-FR" sz="1600" kern="1200" dirty="0"/>
        </a:p>
      </dsp:txBody>
      <dsp:txXfrm>
        <a:off x="274917" y="236384"/>
        <a:ext cx="1135545" cy="718704"/>
      </dsp:txXfrm>
    </dsp:sp>
    <dsp:sp modelId="{F9A0C880-EBEE-49BB-BEB7-67C3E1011710}">
      <dsp:nvSpPr>
        <dsp:cNvPr id="0" name=""/>
        <dsp:cNvSpPr/>
      </dsp:nvSpPr>
      <dsp:spPr>
        <a:xfrm rot="15349708">
          <a:off x="1816062" y="951625"/>
          <a:ext cx="1372993" cy="3540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582C6-F821-4233-A170-7C3C53678D9C}">
      <dsp:nvSpPr>
        <dsp:cNvPr id="0" name=""/>
        <dsp:cNvSpPr/>
      </dsp:nvSpPr>
      <dsp:spPr>
        <a:xfrm>
          <a:off x="1573878" y="130394"/>
          <a:ext cx="1572031" cy="86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Marginalisation</a:t>
          </a:r>
          <a:endParaRPr lang="fr-FR" sz="1600" kern="1200" dirty="0"/>
        </a:p>
      </dsp:txBody>
      <dsp:txXfrm>
        <a:off x="1599259" y="155775"/>
        <a:ext cx="1521269" cy="815807"/>
      </dsp:txXfrm>
    </dsp:sp>
    <dsp:sp modelId="{AC772CD6-F157-49E3-94F5-F764BB88482B}">
      <dsp:nvSpPr>
        <dsp:cNvPr id="0" name=""/>
        <dsp:cNvSpPr/>
      </dsp:nvSpPr>
      <dsp:spPr>
        <a:xfrm rot="18316799">
          <a:off x="3012484" y="1240548"/>
          <a:ext cx="1183704" cy="3540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2AC5D-D062-498F-A637-12758E0DB0F9}">
      <dsp:nvSpPr>
        <dsp:cNvPr id="0" name=""/>
        <dsp:cNvSpPr/>
      </dsp:nvSpPr>
      <dsp:spPr>
        <a:xfrm>
          <a:off x="3205792" y="162829"/>
          <a:ext cx="1621932" cy="1356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Méconnaissance du système de soin / incompréhension</a:t>
          </a:r>
          <a:endParaRPr lang="fr-FR" sz="1600" kern="1200" dirty="0"/>
        </a:p>
      </dsp:txBody>
      <dsp:txXfrm>
        <a:off x="3245511" y="202548"/>
        <a:ext cx="1542494" cy="1276658"/>
      </dsp:txXfrm>
    </dsp:sp>
    <dsp:sp modelId="{AE642E08-FB06-4A43-8FE6-613FD3849F6A}">
      <dsp:nvSpPr>
        <dsp:cNvPr id="0" name=""/>
        <dsp:cNvSpPr/>
      </dsp:nvSpPr>
      <dsp:spPr>
        <a:xfrm rot="10641790">
          <a:off x="1048422" y="2286262"/>
          <a:ext cx="1054553" cy="3540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40C0D-53E3-4925-AFC2-8B718DCF5814}">
      <dsp:nvSpPr>
        <dsp:cNvPr id="0" name=""/>
        <dsp:cNvSpPr/>
      </dsp:nvSpPr>
      <dsp:spPr>
        <a:xfrm>
          <a:off x="180719" y="1963846"/>
          <a:ext cx="1180265" cy="944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Absence de droits de santé</a:t>
          </a:r>
          <a:endParaRPr lang="fr-FR" sz="1600" kern="1200" dirty="0"/>
        </a:p>
      </dsp:txBody>
      <dsp:txXfrm>
        <a:off x="208374" y="1991501"/>
        <a:ext cx="1124955" cy="888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4BC7-61B5-49DB-AE90-2E80A7D6D2BE}">
      <dsp:nvSpPr>
        <dsp:cNvPr id="0" name=""/>
        <dsp:cNvSpPr/>
      </dsp:nvSpPr>
      <dsp:spPr>
        <a:xfrm>
          <a:off x="1088013" y="1409610"/>
          <a:ext cx="1599405" cy="1377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Pathologies infectieuses</a:t>
          </a:r>
          <a:endParaRPr lang="fr-FR" sz="1600" kern="1200" dirty="0"/>
        </a:p>
      </dsp:txBody>
      <dsp:txXfrm>
        <a:off x="1322240" y="1611349"/>
        <a:ext cx="1130951" cy="974083"/>
      </dsp:txXfrm>
    </dsp:sp>
    <dsp:sp modelId="{1998B840-92D6-4382-9574-B41AC727FD3C}">
      <dsp:nvSpPr>
        <dsp:cNvPr id="0" name=""/>
        <dsp:cNvSpPr/>
      </dsp:nvSpPr>
      <dsp:spPr>
        <a:xfrm rot="16105440">
          <a:off x="1418360" y="752322"/>
          <a:ext cx="873987" cy="3396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30FD5-FAF9-4DC2-BDF3-677CB1CD6AE5}">
      <dsp:nvSpPr>
        <dsp:cNvPr id="0" name=""/>
        <dsp:cNvSpPr/>
      </dsp:nvSpPr>
      <dsp:spPr>
        <a:xfrm>
          <a:off x="1277314" y="32483"/>
          <a:ext cx="1132039" cy="905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Parcours migratoire</a:t>
          </a:r>
          <a:endParaRPr lang="fr-FR" sz="1600" kern="1200" dirty="0"/>
        </a:p>
      </dsp:txBody>
      <dsp:txXfrm>
        <a:off x="1303839" y="59008"/>
        <a:ext cx="1078989" cy="852581"/>
      </dsp:txXfrm>
    </dsp:sp>
    <dsp:sp modelId="{01C16B66-D5AA-4F49-873E-8439BECD9E96}">
      <dsp:nvSpPr>
        <dsp:cNvPr id="0" name=""/>
        <dsp:cNvSpPr/>
      </dsp:nvSpPr>
      <dsp:spPr>
        <a:xfrm rot="13318236">
          <a:off x="440725" y="1066415"/>
          <a:ext cx="976931" cy="3396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52B3A-AB97-4495-8B22-1AC8A436DA7E}">
      <dsp:nvSpPr>
        <dsp:cNvPr id="0" name=""/>
        <dsp:cNvSpPr/>
      </dsp:nvSpPr>
      <dsp:spPr>
        <a:xfrm>
          <a:off x="2" y="456744"/>
          <a:ext cx="1132039" cy="905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Situation pays départ</a:t>
          </a:r>
          <a:endParaRPr lang="fr-FR" sz="1600" kern="1200" dirty="0"/>
        </a:p>
      </dsp:txBody>
      <dsp:txXfrm>
        <a:off x="26527" y="483269"/>
        <a:ext cx="1078989" cy="852581"/>
      </dsp:txXfrm>
    </dsp:sp>
    <dsp:sp modelId="{E801AD3E-4D0C-4549-A0D1-63110FF14416}">
      <dsp:nvSpPr>
        <dsp:cNvPr id="0" name=""/>
        <dsp:cNvSpPr/>
      </dsp:nvSpPr>
      <dsp:spPr>
        <a:xfrm rot="18860637">
          <a:off x="2282928" y="966261"/>
          <a:ext cx="1090646" cy="3396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36F7-7806-467B-9DB7-E0BEF0D0F8C2}">
      <dsp:nvSpPr>
        <dsp:cNvPr id="0" name=""/>
        <dsp:cNvSpPr/>
      </dsp:nvSpPr>
      <dsp:spPr>
        <a:xfrm>
          <a:off x="2643393" y="293259"/>
          <a:ext cx="1132039" cy="905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Conditions accueil</a:t>
          </a:r>
          <a:endParaRPr lang="fr-FR" sz="1600" kern="1200" dirty="0"/>
        </a:p>
      </dsp:txBody>
      <dsp:txXfrm>
        <a:off x="2669918" y="319784"/>
        <a:ext cx="1078989" cy="852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2A884-FB61-49D1-822D-DF9EF656104C}">
      <dsp:nvSpPr>
        <dsp:cNvPr id="0" name=""/>
        <dsp:cNvSpPr/>
      </dsp:nvSpPr>
      <dsp:spPr>
        <a:xfrm>
          <a:off x="1067334" y="796210"/>
          <a:ext cx="1634175" cy="1469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Trauma psy + somatiques</a:t>
          </a:r>
          <a:endParaRPr lang="fr-FR" sz="1600" kern="1200" dirty="0"/>
        </a:p>
      </dsp:txBody>
      <dsp:txXfrm>
        <a:off x="1306653" y="1011402"/>
        <a:ext cx="1155537" cy="1039037"/>
      </dsp:txXfrm>
    </dsp:sp>
    <dsp:sp modelId="{49FB279C-77B0-4EF7-A738-45715FA6DD22}">
      <dsp:nvSpPr>
        <dsp:cNvPr id="0" name=""/>
        <dsp:cNvSpPr/>
      </dsp:nvSpPr>
      <dsp:spPr>
        <a:xfrm rot="13156686">
          <a:off x="477359" y="559881"/>
          <a:ext cx="861078" cy="3447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019BE-A6F6-4B1C-8D66-E8383CD2FF5F}">
      <dsp:nvSpPr>
        <dsp:cNvPr id="0" name=""/>
        <dsp:cNvSpPr/>
      </dsp:nvSpPr>
      <dsp:spPr>
        <a:xfrm>
          <a:off x="0" y="0"/>
          <a:ext cx="1149251" cy="919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Parcours d’exil</a:t>
          </a:r>
          <a:endParaRPr lang="fr-FR" sz="1600" kern="1200" dirty="0"/>
        </a:p>
      </dsp:txBody>
      <dsp:txXfrm>
        <a:off x="26928" y="26928"/>
        <a:ext cx="1095395" cy="865545"/>
      </dsp:txXfrm>
    </dsp:sp>
    <dsp:sp modelId="{052D7AF4-DDB4-4B6E-A4E1-C51A68D300DB}">
      <dsp:nvSpPr>
        <dsp:cNvPr id="0" name=""/>
        <dsp:cNvSpPr/>
      </dsp:nvSpPr>
      <dsp:spPr>
        <a:xfrm rot="19323252">
          <a:off x="2447511" y="566026"/>
          <a:ext cx="906509" cy="3447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1FCE7-4C8D-4429-99C1-A77822ACA667}">
      <dsp:nvSpPr>
        <dsp:cNvPr id="0" name=""/>
        <dsp:cNvSpPr/>
      </dsp:nvSpPr>
      <dsp:spPr>
        <a:xfrm>
          <a:off x="2683573" y="0"/>
          <a:ext cx="1149251" cy="919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Violences</a:t>
          </a:r>
          <a:endParaRPr lang="fr-FR" sz="1600" kern="1200" dirty="0"/>
        </a:p>
      </dsp:txBody>
      <dsp:txXfrm>
        <a:off x="2710501" y="26928"/>
        <a:ext cx="1095395" cy="865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4BC7-61B5-49DB-AE90-2E80A7D6D2BE}">
      <dsp:nvSpPr>
        <dsp:cNvPr id="0" name=""/>
        <dsp:cNvSpPr/>
      </dsp:nvSpPr>
      <dsp:spPr>
        <a:xfrm>
          <a:off x="1363732" y="1455023"/>
          <a:ext cx="1550218" cy="1335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Pathologies somatiques</a:t>
          </a:r>
        </a:p>
      </dsp:txBody>
      <dsp:txXfrm>
        <a:off x="1590756" y="1650558"/>
        <a:ext cx="1096170" cy="944126"/>
      </dsp:txXfrm>
    </dsp:sp>
    <dsp:sp modelId="{01C16B66-D5AA-4F49-873E-8439BECD9E96}">
      <dsp:nvSpPr>
        <dsp:cNvPr id="0" name=""/>
        <dsp:cNvSpPr/>
      </dsp:nvSpPr>
      <dsp:spPr>
        <a:xfrm rot="12016391">
          <a:off x="521220" y="1523855"/>
          <a:ext cx="884369" cy="329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52B3A-AB97-4495-8B22-1AC8A436DA7E}">
      <dsp:nvSpPr>
        <dsp:cNvPr id="0" name=""/>
        <dsp:cNvSpPr/>
      </dsp:nvSpPr>
      <dsp:spPr>
        <a:xfrm>
          <a:off x="0" y="1096333"/>
          <a:ext cx="1097225" cy="877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Précarité</a:t>
          </a:r>
          <a:endParaRPr lang="fr-FR" sz="1600" kern="1200" dirty="0"/>
        </a:p>
      </dsp:txBody>
      <dsp:txXfrm>
        <a:off x="25709" y="1122042"/>
        <a:ext cx="1045807" cy="826362"/>
      </dsp:txXfrm>
    </dsp:sp>
    <dsp:sp modelId="{E801AD3E-4D0C-4549-A0D1-63110FF14416}">
      <dsp:nvSpPr>
        <dsp:cNvPr id="0" name=""/>
        <dsp:cNvSpPr/>
      </dsp:nvSpPr>
      <dsp:spPr>
        <a:xfrm rot="14493936">
          <a:off x="915838" y="779066"/>
          <a:ext cx="1169241" cy="329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36F7-7806-467B-9DB7-E0BEF0D0F8C2}">
      <dsp:nvSpPr>
        <dsp:cNvPr id="0" name=""/>
        <dsp:cNvSpPr/>
      </dsp:nvSpPr>
      <dsp:spPr>
        <a:xfrm>
          <a:off x="337567" y="45470"/>
          <a:ext cx="1769046" cy="768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Eloignement du soin</a:t>
          </a:r>
          <a:endParaRPr lang="fr-FR" sz="1600" kern="1200" dirty="0"/>
        </a:p>
      </dsp:txBody>
      <dsp:txXfrm>
        <a:off x="360066" y="67969"/>
        <a:ext cx="1724048" cy="723174"/>
      </dsp:txXfrm>
    </dsp:sp>
    <dsp:sp modelId="{60F74D17-1640-472A-B0C0-6C8995746C71}">
      <dsp:nvSpPr>
        <dsp:cNvPr id="0" name=""/>
        <dsp:cNvSpPr/>
      </dsp:nvSpPr>
      <dsp:spPr>
        <a:xfrm rot="17545452">
          <a:off x="2093421" y="780756"/>
          <a:ext cx="1062484" cy="329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2077F-4107-4419-BFC5-653610EFEEC0}">
      <dsp:nvSpPr>
        <dsp:cNvPr id="0" name=""/>
        <dsp:cNvSpPr/>
      </dsp:nvSpPr>
      <dsp:spPr>
        <a:xfrm>
          <a:off x="2278699" y="15377"/>
          <a:ext cx="1097225" cy="877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Transition sanitaire accélérée</a:t>
          </a:r>
          <a:endParaRPr lang="fr-FR" sz="1600" kern="1200" dirty="0"/>
        </a:p>
      </dsp:txBody>
      <dsp:txXfrm>
        <a:off x="2304408" y="41086"/>
        <a:ext cx="1045807" cy="826362"/>
      </dsp:txXfrm>
    </dsp:sp>
    <dsp:sp modelId="{B57B8FEC-BCF7-44B7-9ED2-F4C0CE9D64CF}">
      <dsp:nvSpPr>
        <dsp:cNvPr id="0" name=""/>
        <dsp:cNvSpPr/>
      </dsp:nvSpPr>
      <dsp:spPr>
        <a:xfrm rot="20264706">
          <a:off x="2854055" y="1479406"/>
          <a:ext cx="908862" cy="329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5116-79A8-4A70-8352-0D62B6EA7538}">
      <dsp:nvSpPr>
        <dsp:cNvPr id="0" name=""/>
        <dsp:cNvSpPr/>
      </dsp:nvSpPr>
      <dsp:spPr>
        <a:xfrm>
          <a:off x="3180454" y="1032994"/>
          <a:ext cx="1097225" cy="877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Génétique</a:t>
          </a:r>
          <a:endParaRPr lang="fr-FR" sz="1600" kern="1200" dirty="0"/>
        </a:p>
      </dsp:txBody>
      <dsp:txXfrm>
        <a:off x="3206163" y="1058703"/>
        <a:ext cx="1045807" cy="826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4BC7-61B5-49DB-AE90-2E80A7D6D2BE}">
      <dsp:nvSpPr>
        <dsp:cNvPr id="0" name=""/>
        <dsp:cNvSpPr/>
      </dsp:nvSpPr>
      <dsp:spPr>
        <a:xfrm>
          <a:off x="1363732" y="1455023"/>
          <a:ext cx="1550218" cy="1335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Pathologies somatiques</a:t>
          </a:r>
        </a:p>
      </dsp:txBody>
      <dsp:txXfrm>
        <a:off x="1590756" y="1650558"/>
        <a:ext cx="1096170" cy="944126"/>
      </dsp:txXfrm>
    </dsp:sp>
    <dsp:sp modelId="{01C16B66-D5AA-4F49-873E-8439BECD9E96}">
      <dsp:nvSpPr>
        <dsp:cNvPr id="0" name=""/>
        <dsp:cNvSpPr/>
      </dsp:nvSpPr>
      <dsp:spPr>
        <a:xfrm rot="12016391">
          <a:off x="521220" y="1523855"/>
          <a:ext cx="884369" cy="329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52B3A-AB97-4495-8B22-1AC8A436DA7E}">
      <dsp:nvSpPr>
        <dsp:cNvPr id="0" name=""/>
        <dsp:cNvSpPr/>
      </dsp:nvSpPr>
      <dsp:spPr>
        <a:xfrm>
          <a:off x="0" y="1096333"/>
          <a:ext cx="1097225" cy="877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Précarité</a:t>
          </a:r>
          <a:endParaRPr lang="fr-FR" sz="1600" kern="1200" dirty="0"/>
        </a:p>
      </dsp:txBody>
      <dsp:txXfrm>
        <a:off x="25709" y="1122042"/>
        <a:ext cx="1045807" cy="826362"/>
      </dsp:txXfrm>
    </dsp:sp>
    <dsp:sp modelId="{E801AD3E-4D0C-4549-A0D1-63110FF14416}">
      <dsp:nvSpPr>
        <dsp:cNvPr id="0" name=""/>
        <dsp:cNvSpPr/>
      </dsp:nvSpPr>
      <dsp:spPr>
        <a:xfrm rot="14493936">
          <a:off x="915838" y="779066"/>
          <a:ext cx="1169241" cy="329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36F7-7806-467B-9DB7-E0BEF0D0F8C2}">
      <dsp:nvSpPr>
        <dsp:cNvPr id="0" name=""/>
        <dsp:cNvSpPr/>
      </dsp:nvSpPr>
      <dsp:spPr>
        <a:xfrm>
          <a:off x="337567" y="45470"/>
          <a:ext cx="1769046" cy="768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Eloignement du soin</a:t>
          </a:r>
          <a:endParaRPr lang="fr-FR" sz="1600" kern="1200" dirty="0"/>
        </a:p>
      </dsp:txBody>
      <dsp:txXfrm>
        <a:off x="360066" y="67969"/>
        <a:ext cx="1724048" cy="723174"/>
      </dsp:txXfrm>
    </dsp:sp>
    <dsp:sp modelId="{60F74D17-1640-472A-B0C0-6C8995746C71}">
      <dsp:nvSpPr>
        <dsp:cNvPr id="0" name=""/>
        <dsp:cNvSpPr/>
      </dsp:nvSpPr>
      <dsp:spPr>
        <a:xfrm rot="17545452">
          <a:off x="2093421" y="780756"/>
          <a:ext cx="1062484" cy="329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2077F-4107-4419-BFC5-653610EFEEC0}">
      <dsp:nvSpPr>
        <dsp:cNvPr id="0" name=""/>
        <dsp:cNvSpPr/>
      </dsp:nvSpPr>
      <dsp:spPr>
        <a:xfrm>
          <a:off x="2278699" y="15377"/>
          <a:ext cx="1097225" cy="877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Transition sanitaire </a:t>
          </a:r>
          <a:r>
            <a:rPr lang="fr-FR" sz="1600" kern="1200" dirty="0" smtClean="0"/>
            <a:t>accélérée</a:t>
          </a:r>
          <a:endParaRPr lang="fr-FR" sz="1600" kern="1200" dirty="0"/>
        </a:p>
      </dsp:txBody>
      <dsp:txXfrm>
        <a:off x="2304408" y="41086"/>
        <a:ext cx="1045807" cy="826362"/>
      </dsp:txXfrm>
    </dsp:sp>
    <dsp:sp modelId="{B57B8FEC-BCF7-44B7-9ED2-F4C0CE9D64CF}">
      <dsp:nvSpPr>
        <dsp:cNvPr id="0" name=""/>
        <dsp:cNvSpPr/>
      </dsp:nvSpPr>
      <dsp:spPr>
        <a:xfrm rot="20264706">
          <a:off x="2854055" y="1479406"/>
          <a:ext cx="908862" cy="329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5116-79A8-4A70-8352-0D62B6EA7538}">
      <dsp:nvSpPr>
        <dsp:cNvPr id="0" name=""/>
        <dsp:cNvSpPr/>
      </dsp:nvSpPr>
      <dsp:spPr>
        <a:xfrm>
          <a:off x="3180454" y="1032994"/>
          <a:ext cx="1097225" cy="877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Génétique</a:t>
          </a:r>
          <a:endParaRPr lang="fr-FR" sz="1600" kern="1200" dirty="0"/>
        </a:p>
      </dsp:txBody>
      <dsp:txXfrm>
        <a:off x="3206163" y="1058703"/>
        <a:ext cx="1045807" cy="826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4BC7-61B5-49DB-AE90-2E80A7D6D2BE}">
      <dsp:nvSpPr>
        <dsp:cNvPr id="0" name=""/>
        <dsp:cNvSpPr/>
      </dsp:nvSpPr>
      <dsp:spPr>
        <a:xfrm>
          <a:off x="1277404" y="1652879"/>
          <a:ext cx="1350819" cy="111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Faible accès à la prévention</a:t>
          </a:r>
          <a:endParaRPr lang="fr-FR" sz="1600" kern="1200" dirty="0"/>
        </a:p>
      </dsp:txBody>
      <dsp:txXfrm>
        <a:off x="1475227" y="1816091"/>
        <a:ext cx="955173" cy="788054"/>
      </dsp:txXfrm>
    </dsp:sp>
    <dsp:sp modelId="{01C16B66-D5AA-4F49-873E-8439BECD9E96}">
      <dsp:nvSpPr>
        <dsp:cNvPr id="0" name=""/>
        <dsp:cNvSpPr/>
      </dsp:nvSpPr>
      <dsp:spPr>
        <a:xfrm rot="16092368">
          <a:off x="1424449" y="923217"/>
          <a:ext cx="987331" cy="3579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52B3A-AB97-4495-8B22-1AC8A436DA7E}">
      <dsp:nvSpPr>
        <dsp:cNvPr id="0" name=""/>
        <dsp:cNvSpPr/>
      </dsp:nvSpPr>
      <dsp:spPr>
        <a:xfrm>
          <a:off x="1306032" y="131478"/>
          <a:ext cx="1193259" cy="954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Syst</a:t>
          </a:r>
          <a:r>
            <a:rPr lang="fr-FR" sz="1600" kern="1200" dirty="0" smtClean="0"/>
            <a:t> Santé départ</a:t>
          </a:r>
          <a:endParaRPr lang="fr-FR" sz="1600" kern="1200" dirty="0"/>
        </a:p>
      </dsp:txBody>
      <dsp:txXfrm>
        <a:off x="1333991" y="159437"/>
        <a:ext cx="1137341" cy="898689"/>
      </dsp:txXfrm>
    </dsp:sp>
    <dsp:sp modelId="{6C0F6258-24FC-4802-BFA9-7795C6402FB1}">
      <dsp:nvSpPr>
        <dsp:cNvPr id="0" name=""/>
        <dsp:cNvSpPr/>
      </dsp:nvSpPr>
      <dsp:spPr>
        <a:xfrm rot="18813162">
          <a:off x="2123895" y="1148222"/>
          <a:ext cx="1217867" cy="3579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8E347-A755-4EDC-8E12-3F7DE0AB1C6E}">
      <dsp:nvSpPr>
        <dsp:cNvPr id="0" name=""/>
        <dsp:cNvSpPr/>
      </dsp:nvSpPr>
      <dsp:spPr>
        <a:xfrm>
          <a:off x="2535664" y="360354"/>
          <a:ext cx="1443938" cy="954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Eloignement</a:t>
          </a:r>
          <a:r>
            <a:rPr lang="fr-FR" sz="1600" kern="1200" baseline="0" dirty="0" smtClean="0"/>
            <a:t> du soin</a:t>
          </a:r>
          <a:endParaRPr lang="fr-FR" sz="1600" kern="1200" dirty="0"/>
        </a:p>
      </dsp:txBody>
      <dsp:txXfrm>
        <a:off x="2563623" y="388313"/>
        <a:ext cx="1388020" cy="898689"/>
      </dsp:txXfrm>
    </dsp:sp>
    <dsp:sp modelId="{DE54372A-CBCF-454B-9085-B82DD5813F4D}">
      <dsp:nvSpPr>
        <dsp:cNvPr id="0" name=""/>
        <dsp:cNvSpPr/>
      </dsp:nvSpPr>
      <dsp:spPr>
        <a:xfrm rot="13469154">
          <a:off x="421677" y="1126858"/>
          <a:ext cx="1220980" cy="3579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0816A-8A8A-414F-B670-39C2AE9699BF}">
      <dsp:nvSpPr>
        <dsp:cNvPr id="0" name=""/>
        <dsp:cNvSpPr/>
      </dsp:nvSpPr>
      <dsp:spPr>
        <a:xfrm>
          <a:off x="0" y="400752"/>
          <a:ext cx="1193259" cy="954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baseline="0" dirty="0" smtClean="0"/>
            <a:t>Culture</a:t>
          </a:r>
          <a:endParaRPr lang="fr-FR" sz="1600" kern="1200" dirty="0"/>
        </a:p>
      </dsp:txBody>
      <dsp:txXfrm>
        <a:off x="27959" y="428711"/>
        <a:ext cx="1137341" cy="898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2A884-FB61-49D1-822D-DF9EF656104C}">
      <dsp:nvSpPr>
        <dsp:cNvPr id="0" name=""/>
        <dsp:cNvSpPr/>
      </dsp:nvSpPr>
      <dsp:spPr>
        <a:xfrm>
          <a:off x="1186663" y="1344344"/>
          <a:ext cx="1262849" cy="1223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Addictions</a:t>
          </a:r>
          <a:endParaRPr lang="fr-FR" sz="1600" kern="1200" dirty="0"/>
        </a:p>
      </dsp:txBody>
      <dsp:txXfrm>
        <a:off x="1371603" y="1523510"/>
        <a:ext cx="892969" cy="865093"/>
      </dsp:txXfrm>
    </dsp:sp>
    <dsp:sp modelId="{49FB279C-77B0-4EF7-A738-45715FA6DD22}">
      <dsp:nvSpPr>
        <dsp:cNvPr id="0" name=""/>
        <dsp:cNvSpPr/>
      </dsp:nvSpPr>
      <dsp:spPr>
        <a:xfrm rot="12933912">
          <a:off x="468286" y="1152397"/>
          <a:ext cx="882285" cy="3079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019BE-A6F6-4B1C-8D66-E8383CD2FF5F}">
      <dsp:nvSpPr>
        <dsp:cNvPr id="0" name=""/>
        <dsp:cNvSpPr/>
      </dsp:nvSpPr>
      <dsp:spPr>
        <a:xfrm>
          <a:off x="37384" y="639218"/>
          <a:ext cx="1026390" cy="82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Parcours migratoire</a:t>
          </a:r>
          <a:endParaRPr lang="fr-FR" sz="1600" kern="1200" dirty="0"/>
        </a:p>
      </dsp:txBody>
      <dsp:txXfrm>
        <a:off x="61434" y="663268"/>
        <a:ext cx="978290" cy="773012"/>
      </dsp:txXfrm>
    </dsp:sp>
    <dsp:sp modelId="{3158F629-AEE7-4CA4-A4BD-FCBA18764255}">
      <dsp:nvSpPr>
        <dsp:cNvPr id="0" name=""/>
        <dsp:cNvSpPr/>
      </dsp:nvSpPr>
      <dsp:spPr>
        <a:xfrm rot="16258299">
          <a:off x="1379478" y="679624"/>
          <a:ext cx="915293" cy="3079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40E6F-B7DA-4B7D-9CB3-662187543019}">
      <dsp:nvSpPr>
        <dsp:cNvPr id="0" name=""/>
        <dsp:cNvSpPr/>
      </dsp:nvSpPr>
      <dsp:spPr>
        <a:xfrm>
          <a:off x="1223508" y="-34554"/>
          <a:ext cx="1242753" cy="82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Vulnérabilités</a:t>
          </a:r>
          <a:endParaRPr lang="fr-FR" sz="1600" kern="1200" dirty="0"/>
        </a:p>
      </dsp:txBody>
      <dsp:txXfrm>
        <a:off x="1247558" y="-10504"/>
        <a:ext cx="1194653" cy="773012"/>
      </dsp:txXfrm>
    </dsp:sp>
    <dsp:sp modelId="{052D7AF4-DDB4-4B6E-A4E1-C51A68D300DB}">
      <dsp:nvSpPr>
        <dsp:cNvPr id="0" name=""/>
        <dsp:cNvSpPr/>
      </dsp:nvSpPr>
      <dsp:spPr>
        <a:xfrm rot="19532983">
          <a:off x="2296742" y="1157002"/>
          <a:ext cx="923425" cy="3079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1FCE7-4C8D-4429-99C1-A77822ACA667}">
      <dsp:nvSpPr>
        <dsp:cNvPr id="0" name=""/>
        <dsp:cNvSpPr/>
      </dsp:nvSpPr>
      <dsp:spPr>
        <a:xfrm>
          <a:off x="2625995" y="639218"/>
          <a:ext cx="1026390" cy="82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Stress</a:t>
          </a:r>
          <a:endParaRPr lang="fr-FR" sz="1600" kern="1200" dirty="0"/>
        </a:p>
      </dsp:txBody>
      <dsp:txXfrm>
        <a:off x="2650045" y="663268"/>
        <a:ext cx="978290" cy="773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BD8D1-942C-4BBF-9A3A-4A5E30A886EE}">
      <dsp:nvSpPr>
        <dsp:cNvPr id="0" name=""/>
        <dsp:cNvSpPr/>
      </dsp:nvSpPr>
      <dsp:spPr>
        <a:xfrm>
          <a:off x="2811591" y="0"/>
          <a:ext cx="3001117" cy="965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Accès aux soins des personnes en situation de précarité.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2839863" y="28272"/>
        <a:ext cx="2944573" cy="908717"/>
      </dsp:txXfrm>
    </dsp:sp>
    <dsp:sp modelId="{3A421EE3-0EBD-4588-9826-15011CF05EBA}">
      <dsp:nvSpPr>
        <dsp:cNvPr id="0" name=""/>
        <dsp:cNvSpPr/>
      </dsp:nvSpPr>
      <dsp:spPr>
        <a:xfrm>
          <a:off x="716505" y="965261"/>
          <a:ext cx="3595644" cy="530985"/>
        </a:xfrm>
        <a:custGeom>
          <a:avLst/>
          <a:gdLst/>
          <a:ahLst/>
          <a:cxnLst/>
          <a:rect l="0" t="0" r="0" b="0"/>
          <a:pathLst>
            <a:path>
              <a:moveTo>
                <a:pt x="3595644" y="0"/>
              </a:moveTo>
              <a:lnTo>
                <a:pt x="3595644" y="265492"/>
              </a:lnTo>
              <a:lnTo>
                <a:pt x="0" y="265492"/>
              </a:lnTo>
              <a:lnTo>
                <a:pt x="0" y="53098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78D09-2EA3-461B-860E-3BABE97BAB2A}">
      <dsp:nvSpPr>
        <dsp:cNvPr id="0" name=""/>
        <dsp:cNvSpPr/>
      </dsp:nvSpPr>
      <dsp:spPr>
        <a:xfrm>
          <a:off x="219926" y="1496247"/>
          <a:ext cx="993158" cy="38314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Urgence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231148" y="1507469"/>
        <a:ext cx="970714" cy="360696"/>
      </dsp:txXfrm>
    </dsp:sp>
    <dsp:sp modelId="{03332E8B-20FB-43A0-BAF0-E383ED9A4E77}">
      <dsp:nvSpPr>
        <dsp:cNvPr id="0" name=""/>
        <dsp:cNvSpPr/>
      </dsp:nvSpPr>
      <dsp:spPr>
        <a:xfrm>
          <a:off x="670785" y="1879387"/>
          <a:ext cx="91440" cy="251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294"/>
              </a:lnTo>
            </a:path>
          </a:pathLst>
        </a:custGeom>
        <a:noFill/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0C79B-FA2D-4490-BF39-0D9C9D6F0430}">
      <dsp:nvSpPr>
        <dsp:cNvPr id="0" name=""/>
        <dsp:cNvSpPr/>
      </dsp:nvSpPr>
      <dsp:spPr>
        <a:xfrm>
          <a:off x="166483" y="2130682"/>
          <a:ext cx="1100042" cy="104565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</a:rPr>
            <a:t>Samu : 15 ou Urgences du CHBA</a:t>
          </a:r>
          <a:endParaRPr lang="fr-FR" sz="1800" b="1" kern="1200" dirty="0">
            <a:solidFill>
              <a:srgbClr val="000000"/>
            </a:solidFill>
          </a:endParaRPr>
        </a:p>
      </dsp:txBody>
      <dsp:txXfrm>
        <a:off x="197109" y="2161308"/>
        <a:ext cx="1038790" cy="984407"/>
      </dsp:txXfrm>
    </dsp:sp>
    <dsp:sp modelId="{0B29A518-6814-44D9-9325-C042A7309332}">
      <dsp:nvSpPr>
        <dsp:cNvPr id="0" name=""/>
        <dsp:cNvSpPr/>
      </dsp:nvSpPr>
      <dsp:spPr>
        <a:xfrm>
          <a:off x="2100294" y="965261"/>
          <a:ext cx="2211855" cy="548487"/>
        </a:xfrm>
        <a:custGeom>
          <a:avLst/>
          <a:gdLst/>
          <a:ahLst/>
          <a:cxnLst/>
          <a:rect l="0" t="0" r="0" b="0"/>
          <a:pathLst>
            <a:path>
              <a:moveTo>
                <a:pt x="2211855" y="0"/>
              </a:moveTo>
              <a:lnTo>
                <a:pt x="2211855" y="274243"/>
              </a:lnTo>
              <a:lnTo>
                <a:pt x="0" y="274243"/>
              </a:lnTo>
              <a:lnTo>
                <a:pt x="0" y="54848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E8A0F-D223-4985-A412-A1EF9A5F9BD6}">
      <dsp:nvSpPr>
        <dsp:cNvPr id="0" name=""/>
        <dsp:cNvSpPr/>
      </dsp:nvSpPr>
      <dsp:spPr>
        <a:xfrm>
          <a:off x="1506508" y="1513749"/>
          <a:ext cx="1187571" cy="11959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Patient migrant sans </a:t>
          </a:r>
          <a:r>
            <a:rPr lang="en-US" sz="1800" b="1" kern="1200" dirty="0" err="1" smtClean="0">
              <a:solidFill>
                <a:srgbClr val="000000"/>
              </a:solidFill>
            </a:rPr>
            <a:t>symptôme</a:t>
          </a:r>
          <a:endParaRPr lang="en-US" sz="1800" b="1" kern="1200" cap="all" baseline="0" dirty="0">
            <a:solidFill>
              <a:srgbClr val="000000"/>
            </a:solidFill>
            <a:latin typeface="+mj-lt"/>
          </a:endParaRPr>
        </a:p>
      </dsp:txBody>
      <dsp:txXfrm>
        <a:off x="1541291" y="1548532"/>
        <a:ext cx="1118005" cy="1126361"/>
      </dsp:txXfrm>
    </dsp:sp>
    <dsp:sp modelId="{A37E7A84-3B61-4912-B81B-B504DA31B7C4}">
      <dsp:nvSpPr>
        <dsp:cNvPr id="0" name=""/>
        <dsp:cNvSpPr/>
      </dsp:nvSpPr>
      <dsp:spPr>
        <a:xfrm>
          <a:off x="2054574" y="2709676"/>
          <a:ext cx="91440" cy="240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41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DF5F0-E0D9-46F6-8892-B59C8F930040}">
      <dsp:nvSpPr>
        <dsp:cNvPr id="0" name=""/>
        <dsp:cNvSpPr/>
      </dsp:nvSpPr>
      <dsp:spPr>
        <a:xfrm>
          <a:off x="1685476" y="2950089"/>
          <a:ext cx="829635" cy="86087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Bilan</a:t>
          </a:r>
          <a:r>
            <a:rPr lang="en-US" sz="1800" b="1" kern="1200" dirty="0" smtClean="0">
              <a:solidFill>
                <a:srgbClr val="000000"/>
              </a:solidFill>
            </a:rPr>
            <a:t> de Santé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1709775" y="2974388"/>
        <a:ext cx="781037" cy="812273"/>
      </dsp:txXfrm>
    </dsp:sp>
    <dsp:sp modelId="{D9242BBC-1D7C-41FF-B1A9-CD310E3CDB13}">
      <dsp:nvSpPr>
        <dsp:cNvPr id="0" name=""/>
        <dsp:cNvSpPr/>
      </dsp:nvSpPr>
      <dsp:spPr>
        <a:xfrm>
          <a:off x="2054574" y="3810960"/>
          <a:ext cx="91440" cy="209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765"/>
              </a:lnTo>
              <a:lnTo>
                <a:pt x="52340" y="104765"/>
              </a:lnTo>
              <a:lnTo>
                <a:pt x="52340" y="209531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AB763-3012-4799-93A5-37A42B51E598}">
      <dsp:nvSpPr>
        <dsp:cNvPr id="0" name=""/>
        <dsp:cNvSpPr/>
      </dsp:nvSpPr>
      <dsp:spPr>
        <a:xfrm>
          <a:off x="1415031" y="4020492"/>
          <a:ext cx="1383766" cy="69277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Consultation DEMAT</a:t>
          </a:r>
          <a:endParaRPr lang="fr-FR" sz="1800" kern="1200" dirty="0">
            <a:solidFill>
              <a:srgbClr val="000000"/>
            </a:solidFill>
          </a:endParaRPr>
        </a:p>
      </dsp:txBody>
      <dsp:txXfrm>
        <a:off x="1435322" y="4040783"/>
        <a:ext cx="1343184" cy="652193"/>
      </dsp:txXfrm>
    </dsp:sp>
    <dsp:sp modelId="{EA013A73-234F-4529-AB75-E654D8546754}">
      <dsp:nvSpPr>
        <dsp:cNvPr id="0" name=""/>
        <dsp:cNvSpPr/>
      </dsp:nvSpPr>
      <dsp:spPr>
        <a:xfrm>
          <a:off x="4312150" y="965261"/>
          <a:ext cx="977821" cy="434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61"/>
              </a:lnTo>
              <a:lnTo>
                <a:pt x="977821" y="217261"/>
              </a:lnTo>
              <a:lnTo>
                <a:pt x="977821" y="43452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01BC2-81E4-48F6-ABD2-545F9E894552}">
      <dsp:nvSpPr>
        <dsp:cNvPr id="0" name=""/>
        <dsp:cNvSpPr/>
      </dsp:nvSpPr>
      <dsp:spPr>
        <a:xfrm>
          <a:off x="4328216" y="1399783"/>
          <a:ext cx="1923511" cy="115801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Absence de droit</a:t>
          </a:r>
          <a:br>
            <a:rPr lang="en-US" sz="1800" b="1" kern="1200" dirty="0" smtClean="0">
              <a:solidFill>
                <a:srgbClr val="000000"/>
              </a:solidFill>
            </a:rPr>
          </a:br>
          <a:r>
            <a:rPr lang="en-US" sz="1800" b="1" kern="1200" dirty="0" smtClean="0">
              <a:solidFill>
                <a:srgbClr val="000000"/>
              </a:solidFill>
            </a:rPr>
            <a:t>+</a:t>
          </a:r>
          <a:br>
            <a:rPr lang="en-US" sz="1800" b="1" kern="1200" dirty="0" smtClean="0">
              <a:solidFill>
                <a:srgbClr val="000000"/>
              </a:solidFill>
            </a:rPr>
          </a:br>
          <a:r>
            <a:rPr lang="en-US" sz="1800" b="1" kern="1200" dirty="0" err="1" smtClean="0">
              <a:solidFill>
                <a:srgbClr val="000000"/>
              </a:solidFill>
            </a:rPr>
            <a:t>Symptôme</a:t>
          </a:r>
          <a:r>
            <a:rPr lang="en-US" sz="1800" b="1" kern="1200" dirty="0" smtClean="0">
              <a:solidFill>
                <a:srgbClr val="000000"/>
              </a:solidFill>
            </a:rPr>
            <a:t> / </a:t>
          </a:r>
          <a:r>
            <a:rPr lang="en-US" sz="1800" b="1" kern="1200" dirty="0" err="1" smtClean="0">
              <a:solidFill>
                <a:srgbClr val="000000"/>
              </a:solidFill>
            </a:rPr>
            <a:t>traitement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régulier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4362133" y="1433700"/>
        <a:ext cx="1855677" cy="1090181"/>
      </dsp:txXfrm>
    </dsp:sp>
    <dsp:sp modelId="{F5F2E8CE-EB65-4C51-8A0E-04DFA84670D8}">
      <dsp:nvSpPr>
        <dsp:cNvPr id="0" name=""/>
        <dsp:cNvSpPr/>
      </dsp:nvSpPr>
      <dsp:spPr>
        <a:xfrm>
          <a:off x="5244251" y="2557799"/>
          <a:ext cx="91440" cy="5664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202"/>
              </a:lnTo>
              <a:lnTo>
                <a:pt x="57334" y="283202"/>
              </a:lnTo>
              <a:lnTo>
                <a:pt x="57334" y="566404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1806C-DF78-4D70-81AD-12641DFA77B1}">
      <dsp:nvSpPr>
        <dsp:cNvPr id="0" name=""/>
        <dsp:cNvSpPr/>
      </dsp:nvSpPr>
      <dsp:spPr>
        <a:xfrm>
          <a:off x="4612381" y="3124204"/>
          <a:ext cx="1378409" cy="98636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/>
          </a:r>
          <a:br>
            <a:rPr lang="en-US" sz="1800" b="1" kern="1200" dirty="0" smtClean="0">
              <a:solidFill>
                <a:srgbClr val="000000"/>
              </a:solidFill>
            </a:rPr>
          </a:br>
          <a:r>
            <a:rPr lang="en-US" sz="1800" b="1" kern="1200" dirty="0" smtClean="0">
              <a:solidFill>
                <a:srgbClr val="000000"/>
              </a:solidFill>
            </a:rPr>
            <a:t>Pathologies </a:t>
          </a:r>
          <a:r>
            <a:rPr lang="en-US" sz="1800" b="1" kern="1200" dirty="0" err="1" smtClean="0">
              <a:solidFill>
                <a:srgbClr val="000000"/>
              </a:solidFill>
            </a:rPr>
            <a:t>Aigues</a:t>
          </a:r>
          <a:r>
            <a:rPr lang="en-US" sz="1800" b="1" kern="1200" dirty="0" smtClean="0">
              <a:solidFill>
                <a:srgbClr val="000000"/>
              </a:solidFill>
            </a:rPr>
            <a:t/>
          </a:r>
          <a:br>
            <a:rPr lang="en-US" sz="1800" b="1" kern="1200" dirty="0" smtClean="0">
              <a:solidFill>
                <a:srgbClr val="000000"/>
              </a:solidFill>
            </a:rPr>
          </a:br>
          <a:r>
            <a:rPr lang="en-US" sz="1200" b="0" kern="1200" dirty="0" smtClean="0">
              <a:solidFill>
                <a:srgbClr val="000000"/>
              </a:solidFill>
            </a:rPr>
            <a:t>(ex : infection, </a:t>
          </a:r>
          <a:r>
            <a:rPr lang="en-US" sz="1200" b="0" kern="1200" dirty="0" err="1" smtClean="0">
              <a:solidFill>
                <a:srgbClr val="000000"/>
              </a:solidFill>
            </a:rPr>
            <a:t>traumatisme</a:t>
          </a:r>
          <a:r>
            <a:rPr lang="en-US" sz="1200" b="0" kern="1200" dirty="0" smtClean="0">
              <a:solidFill>
                <a:srgbClr val="000000"/>
              </a:solidFill>
            </a:rPr>
            <a:t>, </a:t>
          </a:r>
          <a:r>
            <a:rPr lang="en-US" sz="1200" b="0" kern="1200" dirty="0" err="1" smtClean="0">
              <a:solidFill>
                <a:srgbClr val="000000"/>
              </a:solidFill>
            </a:rPr>
            <a:t>dermatologie</a:t>
          </a:r>
          <a:r>
            <a:rPr lang="en-US" sz="1200" b="0" kern="1200" dirty="0" smtClean="0">
              <a:solidFill>
                <a:srgbClr val="000000"/>
              </a:solidFill>
            </a:rPr>
            <a:t>…)</a:t>
          </a:r>
          <a:r>
            <a:rPr lang="en-US" sz="1800" b="1" kern="1200" dirty="0" smtClean="0">
              <a:solidFill>
                <a:srgbClr val="000000"/>
              </a:solidFill>
            </a:rPr>
            <a:t/>
          </a:r>
          <a:br>
            <a:rPr lang="en-US" sz="1800" b="1" kern="1200" dirty="0" smtClean="0">
              <a:solidFill>
                <a:srgbClr val="000000"/>
              </a:solidFill>
            </a:rPr>
          </a:br>
          <a:endParaRPr lang="en-US" sz="1200" b="1" kern="1200" dirty="0">
            <a:solidFill>
              <a:srgbClr val="000000"/>
            </a:solidFill>
          </a:endParaRPr>
        </a:p>
      </dsp:txBody>
      <dsp:txXfrm>
        <a:off x="4641271" y="3153094"/>
        <a:ext cx="1320629" cy="928588"/>
      </dsp:txXfrm>
    </dsp:sp>
    <dsp:sp modelId="{B74992EC-8B55-4F0D-810C-7CF75E10440D}">
      <dsp:nvSpPr>
        <dsp:cNvPr id="0" name=""/>
        <dsp:cNvSpPr/>
      </dsp:nvSpPr>
      <dsp:spPr>
        <a:xfrm>
          <a:off x="4896751" y="4110573"/>
          <a:ext cx="404835" cy="319558"/>
        </a:xfrm>
        <a:custGeom>
          <a:avLst/>
          <a:gdLst/>
          <a:ahLst/>
          <a:cxnLst/>
          <a:rect l="0" t="0" r="0" b="0"/>
          <a:pathLst>
            <a:path>
              <a:moveTo>
                <a:pt x="404835" y="0"/>
              </a:moveTo>
              <a:lnTo>
                <a:pt x="404835" y="159779"/>
              </a:lnTo>
              <a:lnTo>
                <a:pt x="0" y="159779"/>
              </a:lnTo>
              <a:lnTo>
                <a:pt x="0" y="319558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39480-7558-4F72-8DC5-FD24F949B4BB}">
      <dsp:nvSpPr>
        <dsp:cNvPr id="0" name=""/>
        <dsp:cNvSpPr/>
      </dsp:nvSpPr>
      <dsp:spPr>
        <a:xfrm>
          <a:off x="4415281" y="4430131"/>
          <a:ext cx="962939" cy="8115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</a:rPr>
            <a:t>Point Santé </a:t>
          </a:r>
          <a:r>
            <a:rPr lang="fr-FR" sz="1800" b="1" kern="1200" dirty="0" err="1" smtClean="0">
              <a:solidFill>
                <a:srgbClr val="000000"/>
              </a:solidFill>
            </a:rPr>
            <a:t>Amisep</a:t>
          </a:r>
          <a:endParaRPr lang="fr-FR" sz="1800" b="1" kern="1200" dirty="0">
            <a:solidFill>
              <a:srgbClr val="000000"/>
            </a:solidFill>
          </a:endParaRPr>
        </a:p>
      </dsp:txBody>
      <dsp:txXfrm>
        <a:off x="4439050" y="4453900"/>
        <a:ext cx="915401" cy="763980"/>
      </dsp:txXfrm>
    </dsp:sp>
    <dsp:sp modelId="{F9D223C4-8EB0-4CA8-8B19-60C62C494393}">
      <dsp:nvSpPr>
        <dsp:cNvPr id="0" name=""/>
        <dsp:cNvSpPr/>
      </dsp:nvSpPr>
      <dsp:spPr>
        <a:xfrm>
          <a:off x="5301586" y="4110573"/>
          <a:ext cx="620371" cy="238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16"/>
              </a:lnTo>
              <a:lnTo>
                <a:pt x="620371" y="119016"/>
              </a:lnTo>
              <a:lnTo>
                <a:pt x="620371" y="238032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9A310-72FF-4191-844F-2365043D5BA0}">
      <dsp:nvSpPr>
        <dsp:cNvPr id="0" name=""/>
        <dsp:cNvSpPr/>
      </dsp:nvSpPr>
      <dsp:spPr>
        <a:xfrm>
          <a:off x="5394629" y="4348605"/>
          <a:ext cx="1054657" cy="9662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</a:rPr>
            <a:t>Croix-Rouge</a:t>
          </a:r>
          <a:br>
            <a:rPr lang="fr-FR" sz="1800" b="1" kern="1200" dirty="0" smtClean="0">
              <a:solidFill>
                <a:srgbClr val="000000"/>
              </a:solidFill>
            </a:rPr>
          </a:br>
          <a:r>
            <a:rPr lang="fr-FR" sz="1200" b="0" kern="1200" dirty="0" smtClean="0">
              <a:solidFill>
                <a:srgbClr val="000000"/>
              </a:solidFill>
            </a:rPr>
            <a:t>(pas d’interprétariat)</a:t>
          </a:r>
          <a:endParaRPr lang="fr-FR" sz="1200" b="0" kern="1200" dirty="0">
            <a:solidFill>
              <a:srgbClr val="000000"/>
            </a:solidFill>
          </a:endParaRPr>
        </a:p>
      </dsp:txBody>
      <dsp:txXfrm>
        <a:off x="5422929" y="4376905"/>
        <a:ext cx="998057" cy="909642"/>
      </dsp:txXfrm>
    </dsp:sp>
    <dsp:sp modelId="{1B3DF3AE-03DA-4209-9DFB-375180043CF6}">
      <dsp:nvSpPr>
        <dsp:cNvPr id="0" name=""/>
        <dsp:cNvSpPr/>
      </dsp:nvSpPr>
      <dsp:spPr>
        <a:xfrm>
          <a:off x="5289971" y="2557799"/>
          <a:ext cx="2872187" cy="584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317"/>
              </a:lnTo>
              <a:lnTo>
                <a:pt x="2872187" y="292317"/>
              </a:lnTo>
              <a:lnTo>
                <a:pt x="2872187" y="58463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EC995-0B8F-4768-A78B-F7C0965418D7}">
      <dsp:nvSpPr>
        <dsp:cNvPr id="0" name=""/>
        <dsp:cNvSpPr/>
      </dsp:nvSpPr>
      <dsp:spPr>
        <a:xfrm>
          <a:off x="7590603" y="3142434"/>
          <a:ext cx="1143111" cy="38314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Addiction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7601825" y="3153656"/>
        <a:ext cx="1120667" cy="360696"/>
      </dsp:txXfrm>
    </dsp:sp>
    <dsp:sp modelId="{804B82CA-5AB3-4FBE-99E5-CC32E43D2827}">
      <dsp:nvSpPr>
        <dsp:cNvPr id="0" name=""/>
        <dsp:cNvSpPr/>
      </dsp:nvSpPr>
      <dsp:spPr>
        <a:xfrm>
          <a:off x="8116439" y="3525574"/>
          <a:ext cx="91440" cy="345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509"/>
              </a:lnTo>
              <a:lnTo>
                <a:pt x="66691" y="172509"/>
              </a:lnTo>
              <a:lnTo>
                <a:pt x="66691" y="345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8BE56-3B4E-4A1A-B37B-81BF3481A14A}">
      <dsp:nvSpPr>
        <dsp:cNvPr id="0" name=""/>
        <dsp:cNvSpPr/>
      </dsp:nvSpPr>
      <dsp:spPr>
        <a:xfrm>
          <a:off x="7764809" y="3870592"/>
          <a:ext cx="836641" cy="38314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CSAPA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7776031" y="3881814"/>
        <a:ext cx="814197" cy="360696"/>
      </dsp:txXfrm>
    </dsp:sp>
    <dsp:sp modelId="{414B7662-0387-4052-9444-F5508C7B8655}">
      <dsp:nvSpPr>
        <dsp:cNvPr id="0" name=""/>
        <dsp:cNvSpPr/>
      </dsp:nvSpPr>
      <dsp:spPr>
        <a:xfrm>
          <a:off x="5289971" y="2557799"/>
          <a:ext cx="1528920" cy="56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00"/>
              </a:lnTo>
              <a:lnTo>
                <a:pt x="1528920" y="284600"/>
              </a:lnTo>
              <a:lnTo>
                <a:pt x="1528920" y="5692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D5E28-54F4-448D-8B7C-4048146D4D0C}">
      <dsp:nvSpPr>
        <dsp:cNvPr id="0" name=""/>
        <dsp:cNvSpPr/>
      </dsp:nvSpPr>
      <dsp:spPr>
        <a:xfrm>
          <a:off x="6092578" y="3127001"/>
          <a:ext cx="1452628" cy="50551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Pathologies </a:t>
          </a:r>
          <a:r>
            <a:rPr lang="en-US" sz="1800" b="1" kern="1200" dirty="0" err="1" smtClean="0">
              <a:solidFill>
                <a:srgbClr val="000000"/>
              </a:solidFill>
            </a:rPr>
            <a:t>psy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6107384" y="3141807"/>
        <a:ext cx="1423016" cy="475907"/>
      </dsp:txXfrm>
    </dsp:sp>
    <dsp:sp modelId="{6864F1C2-5E52-42F1-B510-6F0139C52376}">
      <dsp:nvSpPr>
        <dsp:cNvPr id="0" name=""/>
        <dsp:cNvSpPr/>
      </dsp:nvSpPr>
      <dsp:spPr>
        <a:xfrm>
          <a:off x="6767442" y="3632520"/>
          <a:ext cx="91440" cy="235125"/>
        </a:xfrm>
        <a:custGeom>
          <a:avLst/>
          <a:gdLst/>
          <a:ahLst/>
          <a:cxnLst/>
          <a:rect l="0" t="0" r="0" b="0"/>
          <a:pathLst>
            <a:path>
              <a:moveTo>
                <a:pt x="51449" y="0"/>
              </a:moveTo>
              <a:lnTo>
                <a:pt x="51449" y="117562"/>
              </a:lnTo>
              <a:lnTo>
                <a:pt x="45720" y="117562"/>
              </a:lnTo>
              <a:lnTo>
                <a:pt x="45720" y="2351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AB08A-588B-4C8A-917C-13297B90502B}">
      <dsp:nvSpPr>
        <dsp:cNvPr id="0" name=""/>
        <dsp:cNvSpPr/>
      </dsp:nvSpPr>
      <dsp:spPr>
        <a:xfrm>
          <a:off x="6447238" y="3867646"/>
          <a:ext cx="731848" cy="38314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CMP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6458460" y="3878868"/>
        <a:ext cx="709404" cy="360696"/>
      </dsp:txXfrm>
    </dsp:sp>
    <dsp:sp modelId="{D14E0902-4FFB-42EB-921D-8DA3C4C22FDA}">
      <dsp:nvSpPr>
        <dsp:cNvPr id="0" name=""/>
        <dsp:cNvSpPr/>
      </dsp:nvSpPr>
      <dsp:spPr>
        <a:xfrm>
          <a:off x="3784907" y="2557799"/>
          <a:ext cx="1505064" cy="572684"/>
        </a:xfrm>
        <a:custGeom>
          <a:avLst/>
          <a:gdLst/>
          <a:ahLst/>
          <a:cxnLst/>
          <a:rect l="0" t="0" r="0" b="0"/>
          <a:pathLst>
            <a:path>
              <a:moveTo>
                <a:pt x="1505064" y="0"/>
              </a:moveTo>
              <a:lnTo>
                <a:pt x="1505064" y="286342"/>
              </a:lnTo>
              <a:lnTo>
                <a:pt x="0" y="286342"/>
              </a:lnTo>
              <a:lnTo>
                <a:pt x="0" y="572684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04934-C27A-4ADB-A1B9-01DF7049492E}">
      <dsp:nvSpPr>
        <dsp:cNvPr id="0" name=""/>
        <dsp:cNvSpPr/>
      </dsp:nvSpPr>
      <dsp:spPr>
        <a:xfrm>
          <a:off x="3052041" y="3130483"/>
          <a:ext cx="1465731" cy="99336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Pathologie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Chronique</a:t>
          </a:r>
          <a:r>
            <a:rPr lang="en-US" sz="1800" b="1" kern="1200" dirty="0" smtClean="0">
              <a:solidFill>
                <a:srgbClr val="000000"/>
              </a:solidFill>
            </a:rPr>
            <a:t> / </a:t>
          </a:r>
          <a:r>
            <a:rPr lang="en-US" sz="1800" b="1" kern="1200" dirty="0" err="1" smtClean="0">
              <a:solidFill>
                <a:srgbClr val="000000"/>
              </a:solidFill>
            </a:rPr>
            <a:t>traitement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régulier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3081136" y="3159578"/>
        <a:ext cx="1407541" cy="935178"/>
      </dsp:txXfrm>
    </dsp:sp>
    <dsp:sp modelId="{F0A56641-4822-4222-BF55-76A94ED051EA}">
      <dsp:nvSpPr>
        <dsp:cNvPr id="0" name=""/>
        <dsp:cNvSpPr/>
      </dsp:nvSpPr>
      <dsp:spPr>
        <a:xfrm>
          <a:off x="3523499" y="4123852"/>
          <a:ext cx="261407" cy="421676"/>
        </a:xfrm>
        <a:custGeom>
          <a:avLst/>
          <a:gdLst/>
          <a:ahLst/>
          <a:cxnLst/>
          <a:rect l="0" t="0" r="0" b="0"/>
          <a:pathLst>
            <a:path>
              <a:moveTo>
                <a:pt x="261407" y="0"/>
              </a:moveTo>
              <a:lnTo>
                <a:pt x="261407" y="210838"/>
              </a:lnTo>
              <a:lnTo>
                <a:pt x="0" y="210838"/>
              </a:lnTo>
              <a:lnTo>
                <a:pt x="0" y="421676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1159-0156-4A3D-AD68-E1B34ECD6BF0}">
      <dsp:nvSpPr>
        <dsp:cNvPr id="0" name=""/>
        <dsp:cNvSpPr/>
      </dsp:nvSpPr>
      <dsp:spPr>
        <a:xfrm>
          <a:off x="2904998" y="4545529"/>
          <a:ext cx="1237002" cy="5807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</a:rPr>
            <a:t>PASS </a:t>
          </a:r>
          <a:br>
            <a:rPr lang="fr-FR" sz="1800" b="1" kern="1200" dirty="0" smtClean="0">
              <a:solidFill>
                <a:srgbClr val="000000"/>
              </a:solidFill>
            </a:rPr>
          </a:br>
          <a:r>
            <a:rPr lang="fr-FR" sz="1800" b="1" kern="1200" dirty="0" smtClean="0">
              <a:solidFill>
                <a:srgbClr val="000000"/>
              </a:solidFill>
            </a:rPr>
            <a:t>du CHBA</a:t>
          </a:r>
          <a:endParaRPr lang="fr-FR" sz="1800" b="1" kern="1200" dirty="0">
            <a:solidFill>
              <a:srgbClr val="000000"/>
            </a:solidFill>
          </a:endParaRPr>
        </a:p>
      </dsp:txBody>
      <dsp:txXfrm>
        <a:off x="2922007" y="4562538"/>
        <a:ext cx="1202984" cy="546700"/>
      </dsp:txXfrm>
    </dsp:sp>
    <dsp:sp modelId="{45065B70-E70B-468E-B22F-80B68C2846D9}">
      <dsp:nvSpPr>
        <dsp:cNvPr id="0" name=""/>
        <dsp:cNvSpPr/>
      </dsp:nvSpPr>
      <dsp:spPr>
        <a:xfrm>
          <a:off x="4312150" y="965261"/>
          <a:ext cx="3742196" cy="369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61"/>
              </a:lnTo>
              <a:lnTo>
                <a:pt x="3742196" y="184761"/>
              </a:lnTo>
              <a:lnTo>
                <a:pt x="3742196" y="36952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2196D-DC5F-4643-8EE5-C0CD8DB4FF71}">
      <dsp:nvSpPr>
        <dsp:cNvPr id="0" name=""/>
        <dsp:cNvSpPr/>
      </dsp:nvSpPr>
      <dsp:spPr>
        <a:xfrm>
          <a:off x="7575491" y="1334784"/>
          <a:ext cx="957709" cy="60292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Droits </a:t>
          </a:r>
          <a:r>
            <a:rPr lang="en-US" sz="1800" b="1" kern="1200" dirty="0" err="1" smtClean="0">
              <a:solidFill>
                <a:srgbClr val="000000"/>
              </a:solidFill>
            </a:rPr>
            <a:t>ouverts</a:t>
          </a:r>
          <a:endParaRPr lang="en-US" sz="1800" b="1" kern="1200" cap="all" baseline="0" dirty="0">
            <a:solidFill>
              <a:srgbClr val="000000"/>
            </a:solidFill>
            <a:latin typeface="+mn-lt"/>
          </a:endParaRPr>
        </a:p>
      </dsp:txBody>
      <dsp:txXfrm>
        <a:off x="7593150" y="1352443"/>
        <a:ext cx="922391" cy="567607"/>
      </dsp:txXfrm>
    </dsp:sp>
    <dsp:sp modelId="{9A718B3E-810E-487D-9150-CF2C09011C33}">
      <dsp:nvSpPr>
        <dsp:cNvPr id="0" name=""/>
        <dsp:cNvSpPr/>
      </dsp:nvSpPr>
      <dsp:spPr>
        <a:xfrm>
          <a:off x="7992838" y="1937709"/>
          <a:ext cx="91440" cy="216462"/>
        </a:xfrm>
        <a:custGeom>
          <a:avLst/>
          <a:gdLst/>
          <a:ahLst/>
          <a:cxnLst/>
          <a:rect l="0" t="0" r="0" b="0"/>
          <a:pathLst>
            <a:path>
              <a:moveTo>
                <a:pt x="61507" y="0"/>
              </a:moveTo>
              <a:lnTo>
                <a:pt x="61507" y="108231"/>
              </a:lnTo>
              <a:lnTo>
                <a:pt x="45720" y="108231"/>
              </a:lnTo>
              <a:lnTo>
                <a:pt x="45720" y="216462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306E1-E002-454B-970E-269A468D21AD}">
      <dsp:nvSpPr>
        <dsp:cNvPr id="0" name=""/>
        <dsp:cNvSpPr/>
      </dsp:nvSpPr>
      <dsp:spPr>
        <a:xfrm>
          <a:off x="7343402" y="2154172"/>
          <a:ext cx="1390312" cy="52600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Médecin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généraliste</a:t>
          </a:r>
          <a:endParaRPr lang="en-US" sz="1200" b="0" kern="1200" dirty="0">
            <a:solidFill>
              <a:srgbClr val="000000"/>
            </a:solidFill>
          </a:endParaRPr>
        </a:p>
      </dsp:txBody>
      <dsp:txXfrm>
        <a:off x="7358808" y="2169578"/>
        <a:ext cx="1359500" cy="495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24CD-6098-2549-8045-CD6932017892}" type="datetimeFigureOut">
              <a:rPr lang="fr-FR" smtClean="0"/>
              <a:pPr/>
              <a:t>18/11/2025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A663-C8C6-BE45-9FEF-DE512E6EA94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75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438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76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053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09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19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69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Eloignement du soin: consultation en cas d’urgence ou état de santé très dégradé</a:t>
            </a:r>
          </a:p>
          <a:p>
            <a:r>
              <a:rPr lang="fr-FR" dirty="0" smtClean="0"/>
              <a:t>Culture</a:t>
            </a:r>
            <a:r>
              <a:rPr lang="fr-FR" baseline="0" dirty="0" smtClean="0"/>
              <a:t> de la santé: moindre </a:t>
            </a:r>
            <a:r>
              <a:rPr lang="fr-FR" baseline="0" dirty="0" err="1" smtClean="0"/>
              <a:t>littératie</a:t>
            </a:r>
            <a:r>
              <a:rPr lang="fr-FR" baseline="0" dirty="0" smtClean="0"/>
              <a:t>, passivité / moindre sensibilisation à la prévention, fatalisme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0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CeGIDD</a:t>
            </a:r>
            <a:r>
              <a:rPr lang="fr-FR" dirty="0" smtClean="0"/>
              <a:t> CPV 2020 (COVID)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86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DEMAT </a:t>
            </a:r>
            <a:r>
              <a:rPr lang="fr-FR" dirty="0" smtClean="0"/>
              <a:t>2021 (avant libéraux sur le site hôpital, </a:t>
            </a:r>
            <a:r>
              <a:rPr lang="fr-FR" dirty="0" err="1" smtClean="0"/>
              <a:t>coordo</a:t>
            </a:r>
            <a:r>
              <a:rPr lang="fr-FR" dirty="0" smtClean="0"/>
              <a:t> DATASAM</a:t>
            </a:r>
            <a:r>
              <a:rPr lang="fr-FR" dirty="0" smtClean="0"/>
              <a:t>)</a:t>
            </a:r>
          </a:p>
          <a:p>
            <a:r>
              <a:rPr lang="fr-FR" dirty="0" smtClean="0"/>
              <a:t>FA 250</a:t>
            </a:r>
          </a:p>
          <a:p>
            <a:r>
              <a:rPr lang="fr-FR" dirty="0" smtClean="0"/>
              <a:t>2 </a:t>
            </a:r>
            <a:r>
              <a:rPr lang="fr-FR" dirty="0" err="1" smtClean="0"/>
              <a:t>cs</a:t>
            </a:r>
            <a:endParaRPr lang="fr-FR" dirty="0" smtClean="0"/>
          </a:p>
          <a:p>
            <a:r>
              <a:rPr lang="fr-FR" dirty="0" smtClean="0"/>
              <a:t>Equipe 12 ½ journées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</a:t>
            </a:r>
            <a:r>
              <a:rPr lang="fr-FR" baseline="0" dirty="0" smtClean="0"/>
              <a:t> mois – 3 médecins extérieurs (1 </a:t>
            </a:r>
            <a:r>
              <a:rPr lang="fr-FR" baseline="0" dirty="0" err="1" smtClean="0"/>
              <a:t>méd</a:t>
            </a:r>
            <a:r>
              <a:rPr lang="fr-FR" baseline="0" dirty="0" smtClean="0"/>
              <a:t> g urgence, 1 </a:t>
            </a:r>
            <a:r>
              <a:rPr lang="fr-FR" baseline="0" dirty="0" err="1" smtClean="0"/>
              <a:t>med</a:t>
            </a:r>
            <a:r>
              <a:rPr lang="fr-FR" baseline="0" dirty="0" smtClean="0"/>
              <a:t> G </a:t>
            </a:r>
            <a:r>
              <a:rPr lang="fr-FR" baseline="0" dirty="0" err="1" smtClean="0"/>
              <a:t>isntallé</a:t>
            </a:r>
            <a:r>
              <a:rPr lang="fr-FR" baseline="0" dirty="0" smtClean="0"/>
              <a:t>, 1 </a:t>
            </a:r>
            <a:r>
              <a:rPr lang="fr-FR" baseline="0" dirty="0" err="1" smtClean="0"/>
              <a:t>med</a:t>
            </a:r>
            <a:r>
              <a:rPr lang="fr-FR" baseline="0" dirty="0" smtClean="0"/>
              <a:t> G activité mixte)</a:t>
            </a:r>
          </a:p>
          <a:p>
            <a:r>
              <a:rPr lang="fr-FR" baseline="0" dirty="0" smtClean="0"/>
              <a:t>Pédiatre ½ jr . 15jr</a:t>
            </a:r>
          </a:p>
          <a:p>
            <a:r>
              <a:rPr lang="fr-FR" baseline="0" dirty="0" smtClean="0"/>
              <a:t>CPV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53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DEMAT </a:t>
            </a:r>
            <a:r>
              <a:rPr lang="fr-FR" dirty="0" smtClean="0"/>
              <a:t>psy printemps </a:t>
            </a:r>
            <a:r>
              <a:rPr lang="fr-FR" dirty="0" smtClean="0"/>
              <a:t>2022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52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PASS été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FA 637 (1/3 nationaux)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équipe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79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Coordo</a:t>
            </a:r>
            <a:r>
              <a:rPr lang="fr-FR" dirty="0" smtClean="0"/>
              <a:t> CPV / DEMAT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82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27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 smtClean="0"/>
              <a:t>Absence de droits  </a:t>
            </a:r>
          </a:p>
          <a:p>
            <a:pPr lvl="2"/>
            <a:r>
              <a:rPr lang="fr-FR" dirty="0" smtClean="0"/>
              <a:t>délai de carence, </a:t>
            </a:r>
          </a:p>
          <a:p>
            <a:pPr lvl="2"/>
            <a:r>
              <a:rPr lang="fr-FR" dirty="0" smtClean="0"/>
              <a:t>non recours aux droits par méconnaissance des démarches à entreprendre / désocialisation</a:t>
            </a:r>
          </a:p>
          <a:p>
            <a:pPr lvl="1"/>
            <a:r>
              <a:rPr lang="fr-FR" dirty="0" smtClean="0"/>
              <a:t>Difficultés de compréhension</a:t>
            </a:r>
          </a:p>
          <a:p>
            <a:pPr lvl="2"/>
            <a:r>
              <a:rPr lang="fr-FR" dirty="0" err="1" smtClean="0"/>
              <a:t>Allophonie</a:t>
            </a:r>
            <a:r>
              <a:rPr lang="fr-FR" dirty="0" smtClean="0"/>
              <a:t>  / culture</a:t>
            </a:r>
          </a:p>
          <a:p>
            <a:pPr lvl="2"/>
            <a:r>
              <a:rPr lang="fr-FR" dirty="0" smtClean="0"/>
              <a:t>Méconnaissance du système de santé</a:t>
            </a:r>
          </a:p>
          <a:p>
            <a:pPr lvl="1"/>
            <a:r>
              <a:rPr lang="fr-FR" dirty="0" smtClean="0"/>
              <a:t>Difficultés pour aller consulter</a:t>
            </a:r>
          </a:p>
          <a:p>
            <a:pPr lvl="1"/>
            <a:r>
              <a:rPr lang="fr-FR" dirty="0" smtClean="0"/>
              <a:t>	Incapacité logistique à se déplacer, à prendre rdv</a:t>
            </a:r>
          </a:p>
          <a:p>
            <a:pPr lvl="2"/>
            <a:r>
              <a:rPr lang="fr-FR" dirty="0" smtClean="0"/>
              <a:t>Difficultés gestion problématiques multiples / gestion des journées</a:t>
            </a:r>
          </a:p>
          <a:p>
            <a:pPr lvl="2"/>
            <a:r>
              <a:rPr lang="fr-FR" dirty="0" smtClean="0"/>
              <a:t>Difficultés pour honorer les consultation sur rdv ou respecter horaires d’ouverture</a:t>
            </a:r>
          </a:p>
          <a:p>
            <a:pPr lvl="1"/>
            <a:r>
              <a:rPr lang="fr-FR" dirty="0" smtClean="0"/>
              <a:t>Discrimination dans les soins </a:t>
            </a:r>
            <a:r>
              <a:rPr lang="fr-FR" dirty="0" smtClean="0">
                <a:sym typeface="Wingdings" panose="05000000000000000000" pitchFamily="2" charset="2"/>
              </a:rPr>
              <a:t>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A663-C8C6-BE45-9FEF-DE512E6EA940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00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20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ajouter un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283E4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83E4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6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8A34-C618-474D-B0AF-AB21FEDF31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38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encadr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1064" y="1903413"/>
            <a:ext cx="5754688" cy="2819400"/>
          </a:xfrm>
          <a:prstGeom prst="rect">
            <a:avLst/>
          </a:prstGeom>
        </p:spPr>
        <p:txBody>
          <a:bodyPr/>
          <a:lstStyle>
            <a:lvl1pPr>
              <a:buClr>
                <a:srgbClr val="19BECC"/>
              </a:buClr>
              <a:defRPr>
                <a:solidFill>
                  <a:srgbClr val="283E4F"/>
                </a:solidFill>
              </a:defRPr>
            </a:lvl1pPr>
            <a:lvl2pPr>
              <a:buClr>
                <a:srgbClr val="19BECC"/>
              </a:buClr>
              <a:defRPr>
                <a:solidFill>
                  <a:srgbClr val="283E4F"/>
                </a:solidFill>
              </a:defRPr>
            </a:lvl2pPr>
            <a:lvl3pPr>
              <a:buClr>
                <a:srgbClr val="19BECC"/>
              </a:buClr>
              <a:defRPr>
                <a:solidFill>
                  <a:srgbClr val="283E4F"/>
                </a:solidFill>
              </a:defRPr>
            </a:lvl3pPr>
            <a:lvl4pPr>
              <a:buClr>
                <a:srgbClr val="19BECC"/>
              </a:buClr>
              <a:defRPr>
                <a:solidFill>
                  <a:srgbClr val="283E4F"/>
                </a:solidFill>
              </a:defRPr>
            </a:lvl4pPr>
            <a:lvl5pPr>
              <a:buClr>
                <a:srgbClr val="19BECC"/>
              </a:buClr>
              <a:defRPr>
                <a:solidFill>
                  <a:srgbClr val="283E4F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6825727" cy="114300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532504" y="728063"/>
            <a:ext cx="6750422" cy="0"/>
          </a:xfrm>
          <a:prstGeom prst="line">
            <a:avLst/>
          </a:prstGeom>
          <a:ln w="38100">
            <a:solidFill>
              <a:srgbClr val="19B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7078663" y="2063805"/>
            <a:ext cx="2034988" cy="0"/>
          </a:xfrm>
          <a:prstGeom prst="line">
            <a:avLst/>
          </a:prstGeom>
          <a:ln w="38100">
            <a:solidFill>
              <a:srgbClr val="19B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5"/>
          <p:cNvSpPr>
            <a:spLocks noGrp="1"/>
          </p:cNvSpPr>
          <p:nvPr>
            <p:ph type="body" sz="quarter" idx="12" hasCustomPrompt="1"/>
          </p:nvPr>
        </p:nvSpPr>
        <p:spPr>
          <a:xfrm>
            <a:off x="7078663" y="2216150"/>
            <a:ext cx="2035175" cy="1968500"/>
          </a:xfrm>
          <a:prstGeom prst="rect">
            <a:avLst/>
          </a:prstGeom>
        </p:spPr>
        <p:txBody>
          <a:bodyPr/>
          <a:lstStyle>
            <a:lvl1pPr algn="r">
              <a:buClr>
                <a:srgbClr val="19BECC"/>
              </a:buCl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ajouter du texte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7078663" y="1709738"/>
            <a:ext cx="2035175" cy="1936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TITRE ENCADRÉ</a:t>
            </a:r>
          </a:p>
        </p:txBody>
      </p:sp>
    </p:spTree>
    <p:extLst>
      <p:ext uri="{BB962C8B-B14F-4D97-AF65-F5344CB8AC3E}">
        <p14:creationId xmlns:p14="http://schemas.microsoft.com/office/powerpoint/2010/main" val="38617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471858" cy="7644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9BECC"/>
                </a:solidFill>
              </a:defRPr>
            </a:lvl1pPr>
          </a:lstStyle>
          <a:p>
            <a:r>
              <a:rPr lang="fr-FR" dirty="0" smtClean="0"/>
              <a:t>CLIQUEZ POUR AJOUTER UN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547162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19BECC"/>
              </a:buClr>
              <a:defRPr sz="2000">
                <a:solidFill>
                  <a:srgbClr val="283E4F"/>
                </a:solidFill>
              </a:defRPr>
            </a:lvl1pPr>
            <a:lvl2pPr>
              <a:buClr>
                <a:srgbClr val="19BECC"/>
              </a:buClr>
              <a:defRPr sz="1800">
                <a:solidFill>
                  <a:srgbClr val="283E4F"/>
                </a:solidFill>
              </a:defRPr>
            </a:lvl2pPr>
            <a:lvl3pPr>
              <a:buClr>
                <a:srgbClr val="19BECC"/>
              </a:buClr>
              <a:defRPr sz="1600">
                <a:solidFill>
                  <a:srgbClr val="283E4F"/>
                </a:solidFill>
              </a:defRPr>
            </a:lvl3pPr>
            <a:lvl4pPr>
              <a:buClr>
                <a:srgbClr val="19BECC"/>
              </a:buClr>
              <a:defRPr sz="1400">
                <a:solidFill>
                  <a:srgbClr val="283E4F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628650" y="921701"/>
            <a:ext cx="6783369" cy="0"/>
          </a:xfrm>
          <a:prstGeom prst="line">
            <a:avLst/>
          </a:prstGeom>
          <a:ln w="38100">
            <a:solidFill>
              <a:srgbClr val="19B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1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49128"/>
            <a:ext cx="5502536" cy="2852737"/>
          </a:xfrm>
          <a:prstGeom prst="rect">
            <a:avLst/>
          </a:prstGeom>
        </p:spPr>
        <p:txBody>
          <a:bodyPr anchor="b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ajouter un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00" y="3937297"/>
            <a:ext cx="503995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70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 smtClean="0"/>
              <a:t>CLIQUEZ POUR AJOUTER UN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19BECC"/>
              </a:buClr>
              <a:defRPr sz="2400">
                <a:solidFill>
                  <a:srgbClr val="283E4F"/>
                </a:solidFill>
              </a:defRPr>
            </a:lvl1pPr>
            <a:lvl2pPr>
              <a:defRPr sz="2000">
                <a:solidFill>
                  <a:srgbClr val="283E4F"/>
                </a:solidFill>
              </a:defRPr>
            </a:lvl2pPr>
            <a:lvl3pPr>
              <a:defRPr sz="1800">
                <a:solidFill>
                  <a:srgbClr val="283E4F"/>
                </a:solidFill>
              </a:defRPr>
            </a:lvl3pPr>
            <a:lvl4pPr>
              <a:defRPr sz="1600">
                <a:solidFill>
                  <a:srgbClr val="283E4F"/>
                </a:solidFill>
              </a:defRPr>
            </a:lvl4pPr>
            <a:lvl5pPr>
              <a:defRPr sz="1600">
                <a:solidFill>
                  <a:srgbClr val="283E4F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rgbClr val="283E4F"/>
                </a:solidFill>
              </a:defRPr>
            </a:lvl1pPr>
            <a:lvl2pPr>
              <a:defRPr sz="2000">
                <a:solidFill>
                  <a:srgbClr val="283E4F"/>
                </a:solidFill>
              </a:defRPr>
            </a:lvl2pPr>
            <a:lvl3pPr>
              <a:defRPr sz="1800">
                <a:solidFill>
                  <a:srgbClr val="283E4F"/>
                </a:solidFill>
              </a:defRPr>
            </a:lvl3pPr>
            <a:lvl4pPr>
              <a:defRPr sz="1600">
                <a:solidFill>
                  <a:srgbClr val="283E4F"/>
                </a:solidFill>
              </a:defRPr>
            </a:lvl4pPr>
            <a:lvl5pPr>
              <a:defRPr sz="1600">
                <a:solidFill>
                  <a:srgbClr val="283E4F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28650" y="921701"/>
            <a:ext cx="6439124" cy="0"/>
          </a:xfrm>
          <a:prstGeom prst="line">
            <a:avLst/>
          </a:prstGeom>
          <a:ln w="38100">
            <a:solidFill>
              <a:srgbClr val="19B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0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AJOUTER UN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fr-FR" sz="2400" b="1" kern="1200" dirty="0" smtClean="0">
                <a:solidFill>
                  <a:srgbClr val="283E4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19BECC"/>
              </a:buClr>
              <a:defRPr lang="fr-FR" sz="2400" kern="1200" dirty="0" smtClean="0">
                <a:solidFill>
                  <a:srgbClr val="283E4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283E4F"/>
                </a:solidFill>
              </a:defRPr>
            </a:lvl2pPr>
            <a:lvl3pPr>
              <a:defRPr>
                <a:solidFill>
                  <a:srgbClr val="283E4F"/>
                </a:solidFill>
              </a:defRPr>
            </a:lvl3pPr>
            <a:lvl4pPr>
              <a:defRPr>
                <a:solidFill>
                  <a:srgbClr val="283E4F"/>
                </a:solidFill>
              </a:defRPr>
            </a:lvl4pPr>
            <a:lvl5pPr>
              <a:defRPr>
                <a:solidFill>
                  <a:srgbClr val="283E4F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fr-FR" sz="2400" b="1" kern="1200" dirty="0" smtClean="0">
                <a:solidFill>
                  <a:srgbClr val="283E4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19BECC"/>
              </a:buClr>
              <a:defRPr lang="fr-FR" sz="2400" kern="1200" dirty="0" smtClean="0">
                <a:solidFill>
                  <a:srgbClr val="283E4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283E4F"/>
                </a:solidFill>
              </a:defRPr>
            </a:lvl2pPr>
            <a:lvl3pPr>
              <a:defRPr>
                <a:solidFill>
                  <a:srgbClr val="283E4F"/>
                </a:solidFill>
              </a:defRPr>
            </a:lvl3pPr>
            <a:lvl4pPr>
              <a:defRPr>
                <a:solidFill>
                  <a:srgbClr val="283E4F"/>
                </a:solidFill>
              </a:defRPr>
            </a:lvl4pPr>
            <a:lvl5pPr>
              <a:defRPr>
                <a:solidFill>
                  <a:srgbClr val="283E4F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28650" y="921701"/>
            <a:ext cx="6439124" cy="0"/>
          </a:xfrm>
          <a:prstGeom prst="line">
            <a:avLst/>
          </a:prstGeom>
          <a:ln w="38100">
            <a:solidFill>
              <a:srgbClr val="19B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AJOUTER UN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628650" y="921701"/>
            <a:ext cx="6439124" cy="0"/>
          </a:xfrm>
          <a:prstGeom prst="line">
            <a:avLst/>
          </a:prstGeom>
          <a:ln w="38100">
            <a:solidFill>
              <a:srgbClr val="19B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28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AJOUTER UN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buClr>
                <a:srgbClr val="19BECC"/>
              </a:buClr>
              <a:defRPr sz="3200">
                <a:solidFill>
                  <a:srgbClr val="283E4F"/>
                </a:solidFill>
              </a:defRPr>
            </a:lvl1pPr>
            <a:lvl2pPr>
              <a:defRPr sz="2800">
                <a:solidFill>
                  <a:srgbClr val="283E4F"/>
                </a:solidFill>
              </a:defRPr>
            </a:lvl2pPr>
            <a:lvl3pPr>
              <a:defRPr sz="2400">
                <a:solidFill>
                  <a:srgbClr val="283E4F"/>
                </a:solidFill>
              </a:defRPr>
            </a:lvl3pPr>
            <a:lvl4pPr>
              <a:defRPr sz="2000">
                <a:solidFill>
                  <a:srgbClr val="283E4F"/>
                </a:solidFill>
              </a:defRPr>
            </a:lvl4pPr>
            <a:lvl5pPr>
              <a:defRPr sz="2000">
                <a:solidFill>
                  <a:srgbClr val="283E4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ajouter du texte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83E4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47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176963"/>
            <a:ext cx="264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AF72BDB2-F075-6846-BAB8-E01C69A7C3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6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15350" y="6176963"/>
            <a:ext cx="26452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1495" y="603682"/>
            <a:ext cx="8318377" cy="2154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3400" b="1" dirty="0" smtClean="0"/>
              <a:t>Articulation coordonnée d’une offre de soins </a:t>
            </a:r>
          </a:p>
          <a:p>
            <a:pPr algn="ctr"/>
            <a:r>
              <a:rPr lang="fr-FR" sz="3400" b="1" dirty="0" smtClean="0"/>
              <a:t>pour les populations vulnérables</a:t>
            </a:r>
          </a:p>
          <a:p>
            <a:pPr algn="ctr"/>
            <a:endParaRPr lang="fr-FR" sz="1000" b="1" dirty="0" smtClean="0"/>
          </a:p>
          <a:p>
            <a:pPr algn="ctr"/>
            <a:r>
              <a:rPr lang="fr-FR" sz="2800" b="1" dirty="0" smtClean="0"/>
              <a:t>Exemple de la Maison de Médecine</a:t>
            </a:r>
          </a:p>
          <a:p>
            <a:pPr algn="ctr"/>
            <a:r>
              <a:rPr lang="fr-FR" sz="2800" b="1" dirty="0" smtClean="0"/>
              <a:t> Préventive de Vannes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41120" y="5628443"/>
            <a:ext cx="152317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dirty="0" smtClean="0"/>
              <a:t>Journée </a:t>
            </a:r>
            <a:r>
              <a:rPr lang="fr-FR" dirty="0" err="1" smtClean="0"/>
              <a:t>MiPOP</a:t>
            </a:r>
            <a:endParaRPr lang="fr-FR" dirty="0" smtClean="0"/>
          </a:p>
          <a:p>
            <a:r>
              <a:rPr lang="fr-FR" dirty="0" smtClean="0"/>
              <a:t>20/11/2025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20683" y="2883190"/>
            <a:ext cx="568382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dirty="0" smtClean="0"/>
              <a:t>Dr Mathilde BESSELIEVRE</a:t>
            </a:r>
          </a:p>
          <a:p>
            <a:r>
              <a:rPr lang="fr-FR" dirty="0" smtClean="0"/>
              <a:t>Médecin DATASAM Morbihan Est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07" y="4431260"/>
            <a:ext cx="933855" cy="8073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81" y="5119663"/>
            <a:ext cx="3491283" cy="11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6032" y="344743"/>
            <a:ext cx="8902220" cy="764427"/>
          </a:xfrm>
        </p:spPr>
        <p:txBody>
          <a:bodyPr/>
          <a:lstStyle/>
          <a:p>
            <a:r>
              <a:rPr lang="fr-FR" sz="2400" dirty="0" smtClean="0"/>
              <a:t>Maison de la médecine préventive au CHBA + partenaires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044405" y="6176963"/>
            <a:ext cx="735467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872379" y="3839317"/>
            <a:ext cx="1349638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4861081" y="4874523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38" name="Ellipse 37"/>
          <p:cNvSpPr/>
          <p:nvPr/>
        </p:nvSpPr>
        <p:spPr>
          <a:xfrm>
            <a:off x="443027" y="2307473"/>
            <a:ext cx="1857780" cy="861874"/>
          </a:xfrm>
          <a:prstGeom prst="ellipse">
            <a:avLst/>
          </a:prstGeom>
          <a:solidFill>
            <a:srgbClr val="DE6CD9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s</a:t>
            </a:r>
            <a:r>
              <a:rPr lang="fr-FR" b="1" dirty="0" smtClean="0">
                <a:solidFill>
                  <a:srgbClr val="000000"/>
                </a:solidFill>
              </a:rPr>
              <a:t>pécialistes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00260" y="3361059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SAU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410684" y="4128686"/>
            <a:ext cx="1216458" cy="731912"/>
          </a:xfrm>
          <a:prstGeom prst="ellipse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CSAPA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158375" y="1474479"/>
            <a:ext cx="1209847" cy="7003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USMP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USMP: Unité de Soins en Milieu Pénitentiaire</a:t>
            </a:r>
            <a:endParaRPr lang="fr-FR" sz="1200" dirty="0"/>
          </a:p>
        </p:txBody>
      </p:sp>
      <p:sp>
        <p:nvSpPr>
          <p:cNvPr id="22" name="Ellipse 21"/>
          <p:cNvSpPr/>
          <p:nvPr/>
        </p:nvSpPr>
        <p:spPr>
          <a:xfrm>
            <a:off x="1663752" y="4709053"/>
            <a:ext cx="1641696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 prénatale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6158375" y="2215000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2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2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38571" y="5949609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CeGIDD</a:t>
            </a:r>
            <a:r>
              <a:rPr lang="fr-FR" sz="1200" dirty="0" smtClean="0"/>
              <a:t>: Centre Gratuit d’Information de Dépistage et de Diagnostic des Infections Sexuellement Transmissibles </a:t>
            </a:r>
            <a:endParaRPr lang="fr-FR" sz="1200" dirty="0"/>
          </a:p>
        </p:txBody>
      </p:sp>
      <p:sp>
        <p:nvSpPr>
          <p:cNvPr id="9" name="Ellipse 8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38571" y="6245848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CPV : Centre Public de Vaccination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550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27068" y="6002499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DEMAT: Dispositif d’accueil et d’Evaluation des Migrants primo Arrivants sur le Territoire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023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PASS: Permanence d’Accès aux Soins de Santé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356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UAMJ: Unité d’Accueil Médico Judiciaire</a:t>
            </a:r>
            <a:endParaRPr lang="fr-FR" sz="1200" dirty="0"/>
          </a:p>
        </p:txBody>
      </p:sp>
      <p:sp>
        <p:nvSpPr>
          <p:cNvPr id="21" name="Ellipse 20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02278" y="6176963"/>
            <a:ext cx="677594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CLAT: Centre de Lutte Anti Tuberculeuse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400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37003" y="6176963"/>
            <a:ext cx="642869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63617" y="6176963"/>
            <a:ext cx="516255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590998" y="1362329"/>
            <a:ext cx="7547162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sz="2200" dirty="0" smtClean="0"/>
              <a:t>Populations vulnérables: caractéristiques et besoins en santé</a:t>
            </a:r>
          </a:p>
          <a:p>
            <a:pPr marL="0" indent="0">
              <a:buNone/>
            </a:pPr>
            <a:endParaRPr lang="fr-FR" sz="22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fr-FR" sz="2200" dirty="0" smtClean="0"/>
              <a:t>Une maison de médecine préventive à l’hôpital ? Un lieu unique et coordonné</a:t>
            </a:r>
          </a:p>
          <a:p>
            <a:pPr marL="0" indent="0">
              <a:buNone/>
            </a:pPr>
            <a:endParaRPr lang="fr-FR" sz="22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FR" sz="2200" dirty="0" smtClean="0"/>
              <a:t>Aller vers pluridisciplinaire</a:t>
            </a:r>
          </a:p>
          <a:p>
            <a:pPr marL="0" indent="0">
              <a:buNone/>
            </a:pPr>
            <a:endParaRPr lang="fr-FR" sz="22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fr-FR" sz="2200" dirty="0" smtClean="0"/>
              <a:t>Appui aux partenaires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405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63617" y="6176963"/>
            <a:ext cx="516255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158375" y="2171139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PMI: Protection </a:t>
            </a:r>
            <a:r>
              <a:rPr lang="fr-FR" sz="1200" smtClean="0"/>
              <a:t>Maternelle et Infantile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461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63617" y="6176963"/>
            <a:ext cx="516255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155364" y="2160832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1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56922" y="6176963"/>
            <a:ext cx="422950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861081" y="4874523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EMPP: Equipe Mobile Psychiatrie Précarité</a:t>
            </a:r>
            <a:endParaRPr lang="fr-FR" sz="1200" dirty="0"/>
          </a:p>
        </p:txBody>
      </p:sp>
      <p:sp>
        <p:nvSpPr>
          <p:cNvPr id="16" name="Ellipse 15"/>
          <p:cNvSpPr/>
          <p:nvPr/>
        </p:nvSpPr>
        <p:spPr>
          <a:xfrm>
            <a:off x="6158375" y="2157938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4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68496" y="6176963"/>
            <a:ext cx="411376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861081" y="4874523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410684" y="4128686"/>
            <a:ext cx="1216458" cy="731912"/>
          </a:xfrm>
          <a:prstGeom prst="ellipse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CSAPA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78501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CSAPA: Centre de Soins d’Accompagnement et de Prévention en Addictologie</a:t>
            </a:r>
            <a:endParaRPr lang="fr-FR" sz="1200" dirty="0"/>
          </a:p>
        </p:txBody>
      </p:sp>
      <p:sp>
        <p:nvSpPr>
          <p:cNvPr id="19" name="Ellipse 18"/>
          <p:cNvSpPr/>
          <p:nvPr/>
        </p:nvSpPr>
        <p:spPr>
          <a:xfrm>
            <a:off x="6158375" y="2174209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63617" y="6176963"/>
            <a:ext cx="516255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872379" y="3839317"/>
            <a:ext cx="1349638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4861081" y="4874523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410684" y="4128686"/>
            <a:ext cx="1216458" cy="731912"/>
          </a:xfrm>
          <a:prstGeom prst="ellipse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CSAPA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CSS: Centre de Santé Sexuelle</a:t>
            </a:r>
            <a:endParaRPr lang="fr-FR" sz="1200" dirty="0"/>
          </a:p>
        </p:txBody>
      </p:sp>
      <p:sp>
        <p:nvSpPr>
          <p:cNvPr id="19" name="Ellipse 18"/>
          <p:cNvSpPr/>
          <p:nvPr/>
        </p:nvSpPr>
        <p:spPr>
          <a:xfrm>
            <a:off x="6158375" y="2160832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8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63617" y="6176963"/>
            <a:ext cx="516255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872379" y="3839317"/>
            <a:ext cx="1349638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4861081" y="4874523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410684" y="4128686"/>
            <a:ext cx="1216458" cy="731912"/>
          </a:xfrm>
          <a:prstGeom prst="ellipse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CSAPA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663752" y="4709053"/>
            <a:ext cx="1641696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 prénatale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6158375" y="2195078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1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63617" y="6176963"/>
            <a:ext cx="516255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872379" y="3839317"/>
            <a:ext cx="1349638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4861081" y="4874523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500260" y="3361059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SAU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410684" y="4128686"/>
            <a:ext cx="1216458" cy="731912"/>
          </a:xfrm>
          <a:prstGeom prst="ellipse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CSAPA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SAU: Service d’Accueil des Urgences</a:t>
            </a:r>
            <a:endParaRPr lang="fr-FR" sz="1200" dirty="0"/>
          </a:p>
        </p:txBody>
      </p:sp>
      <p:sp>
        <p:nvSpPr>
          <p:cNvPr id="19" name="Ellipse 18"/>
          <p:cNvSpPr/>
          <p:nvPr/>
        </p:nvSpPr>
        <p:spPr>
          <a:xfrm>
            <a:off x="1663752" y="4709053"/>
            <a:ext cx="1641696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 prénatale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6155364" y="2160832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7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5235" y="383781"/>
            <a:ext cx="7471858" cy="764427"/>
          </a:xfrm>
        </p:spPr>
        <p:txBody>
          <a:bodyPr/>
          <a:lstStyle/>
          <a:p>
            <a:r>
              <a:rPr lang="fr-FR" dirty="0" smtClean="0"/>
              <a:t>Maison de Médecine Préventive - CHBA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391646" y="6176963"/>
            <a:ext cx="388226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43" y="1027687"/>
            <a:ext cx="6733435" cy="542850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ZoneTexte 30"/>
          <p:cNvSpPr txBox="1"/>
          <p:nvPr/>
        </p:nvSpPr>
        <p:spPr>
          <a:xfrm>
            <a:off x="2749184" y="4593414"/>
            <a:ext cx="606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FF0000"/>
                </a:solidFill>
              </a:rPr>
              <a:t>M.M.P</a:t>
            </a:r>
            <a:endParaRPr lang="fr-FR" sz="1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63617" y="6176963"/>
            <a:ext cx="516255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872379" y="3839317"/>
            <a:ext cx="1349638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4861081" y="4874523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38" name="Ellipse 37"/>
          <p:cNvSpPr/>
          <p:nvPr/>
        </p:nvSpPr>
        <p:spPr>
          <a:xfrm>
            <a:off x="443027" y="2307473"/>
            <a:ext cx="1857780" cy="861874"/>
          </a:xfrm>
          <a:prstGeom prst="ellipse">
            <a:avLst/>
          </a:prstGeom>
          <a:solidFill>
            <a:srgbClr val="DE6CD9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s</a:t>
            </a:r>
            <a:r>
              <a:rPr lang="fr-FR" b="1" dirty="0" smtClean="0">
                <a:solidFill>
                  <a:srgbClr val="000000"/>
                </a:solidFill>
              </a:rPr>
              <a:t>pécialistes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00260" y="3361059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SAU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410684" y="4128686"/>
            <a:ext cx="1216458" cy="731912"/>
          </a:xfrm>
          <a:prstGeom prst="ellipse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CSAPA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663752" y="4709053"/>
            <a:ext cx="1641696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 prénatale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6158375" y="2160832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3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Partenaires de la MMP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044405" y="6176963"/>
            <a:ext cx="735467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338571" y="2976161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2547198" y="1992577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78341" y="4398716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44513" y="3926528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872379" y="3839317"/>
            <a:ext cx="1349638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4861081" y="4874523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6338" y="2572017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716338" y="336105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44513" y="2929033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4842" y="1992577"/>
            <a:ext cx="1282323" cy="793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78574" y="1445599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38" name="Ellipse 37"/>
          <p:cNvSpPr/>
          <p:nvPr/>
        </p:nvSpPr>
        <p:spPr>
          <a:xfrm>
            <a:off x="443027" y="2307473"/>
            <a:ext cx="1857780" cy="861874"/>
          </a:xfrm>
          <a:prstGeom prst="ellipse">
            <a:avLst/>
          </a:prstGeom>
          <a:solidFill>
            <a:srgbClr val="DE6CD9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s</a:t>
            </a:r>
            <a:r>
              <a:rPr lang="fr-FR" b="1" dirty="0" smtClean="0">
                <a:solidFill>
                  <a:srgbClr val="000000"/>
                </a:solidFill>
              </a:rPr>
              <a:t>pécialistes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00260" y="3361059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SAU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419865" y="2929033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410684" y="4128686"/>
            <a:ext cx="1216458" cy="731912"/>
          </a:xfrm>
          <a:prstGeom prst="ellipse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CSAPA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158375" y="1474479"/>
            <a:ext cx="1209847" cy="7003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USMP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13965" y="6038463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USMP: Unité de Soins en Milieu Pénitentiaire</a:t>
            </a:r>
            <a:endParaRPr lang="fr-FR" sz="1200" dirty="0"/>
          </a:p>
        </p:txBody>
      </p:sp>
      <p:sp>
        <p:nvSpPr>
          <p:cNvPr id="22" name="Ellipse 21"/>
          <p:cNvSpPr/>
          <p:nvPr/>
        </p:nvSpPr>
        <p:spPr>
          <a:xfrm>
            <a:off x="1663752" y="4709053"/>
            <a:ext cx="1641696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 prénatale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6158375" y="2215000"/>
            <a:ext cx="1405260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3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849128"/>
            <a:ext cx="8552687" cy="2852737"/>
          </a:xfrm>
        </p:spPr>
        <p:txBody>
          <a:bodyPr/>
          <a:lstStyle/>
          <a:p>
            <a:r>
              <a:rPr lang="fr-FR" dirty="0" smtClean="0"/>
              <a:t>Populations </a:t>
            </a:r>
            <a:r>
              <a:rPr lang="fr-FR" dirty="0" smtClean="0"/>
              <a:t>vulnérables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878888" y="6176963"/>
            <a:ext cx="26511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3059456" y="4429046"/>
            <a:ext cx="5672293" cy="145270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19BECC"/>
                </a:solidFill>
              </a:rPr>
              <a:t>Caractéristiques et besoins en santé</a:t>
            </a:r>
            <a:endParaRPr lang="fr-FR" sz="4000" dirty="0">
              <a:solidFill>
                <a:srgbClr val="19BE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Maison de Médecine Préventive - CHBA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87473" y="6176963"/>
            <a:ext cx="492399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88796" y="1435392"/>
            <a:ext cx="79910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19BECC"/>
                </a:solidFill>
              </a:rPr>
              <a:t>MMP = Lieu unique </a:t>
            </a:r>
          </a:p>
          <a:p>
            <a:endParaRPr lang="fr-FR" sz="2000" b="1" dirty="0" smtClean="0">
              <a:solidFill>
                <a:srgbClr val="19BECC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283E4F"/>
                </a:solidFill>
              </a:rPr>
              <a:t>A l’écart des autres bâtiments pour accès facilité pour les patients</a:t>
            </a:r>
          </a:p>
          <a:p>
            <a:pPr marL="342900" indent="-342900">
              <a:buFontTx/>
              <a:buChar char="-"/>
            </a:pPr>
            <a:endParaRPr lang="fr-FR" sz="2000" dirty="0">
              <a:solidFill>
                <a:srgbClr val="283E4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283E4F"/>
                </a:solidFill>
              </a:rPr>
              <a:t>Permet visibilité </a:t>
            </a:r>
          </a:p>
          <a:p>
            <a:endParaRPr lang="fr-FR" sz="2000" dirty="0" smtClean="0">
              <a:solidFill>
                <a:srgbClr val="283E4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283E4F"/>
                </a:solidFill>
              </a:rPr>
              <a:t>Facilite les échanges entre les professionnels</a:t>
            </a:r>
          </a:p>
          <a:p>
            <a:endParaRPr lang="fr-FR" sz="2000" dirty="0" smtClean="0">
              <a:solidFill>
                <a:srgbClr val="283E4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83E4F"/>
                </a:solidFill>
              </a:rPr>
              <a:t>Evite le morcellement des prises en charge / </a:t>
            </a:r>
            <a:r>
              <a:rPr lang="fr-FR" sz="2000" dirty="0" smtClean="0">
                <a:solidFill>
                  <a:srgbClr val="283E4F"/>
                </a:solidFill>
              </a:rPr>
              <a:t>permet une meilleure coordination</a:t>
            </a:r>
          </a:p>
          <a:p>
            <a:pPr marL="342900" indent="-342900">
              <a:buFontTx/>
              <a:buChar char="-"/>
            </a:pPr>
            <a:endParaRPr lang="fr-FR" sz="2000" dirty="0" smtClean="0">
              <a:solidFill>
                <a:srgbClr val="283E4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83E4F"/>
                </a:solidFill>
              </a:rPr>
              <a:t>O</a:t>
            </a:r>
            <a:r>
              <a:rPr lang="fr-FR" sz="2000" dirty="0" smtClean="0">
                <a:solidFill>
                  <a:srgbClr val="283E4F"/>
                </a:solidFill>
              </a:rPr>
              <a:t>ptimise </a:t>
            </a:r>
            <a:r>
              <a:rPr lang="fr-FR" sz="2000" dirty="0">
                <a:solidFill>
                  <a:srgbClr val="283E4F"/>
                </a:solidFill>
              </a:rPr>
              <a:t>les </a:t>
            </a:r>
            <a:r>
              <a:rPr lang="fr-FR" sz="2000" dirty="0" smtClean="0">
                <a:solidFill>
                  <a:srgbClr val="283E4F"/>
                </a:solidFill>
              </a:rPr>
              <a:t>expertises </a:t>
            </a:r>
          </a:p>
          <a:p>
            <a:pPr marL="342900" indent="-342900">
              <a:buFontTx/>
              <a:buChar char="-"/>
            </a:pPr>
            <a:endParaRPr lang="fr-FR" sz="2000" dirty="0">
              <a:solidFill>
                <a:srgbClr val="283E4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83E4F"/>
                </a:solidFill>
              </a:rPr>
              <a:t>Favorise les actions communes autour de la prévention</a:t>
            </a:r>
          </a:p>
          <a:p>
            <a:endParaRPr lang="fr-FR" sz="2000" dirty="0">
              <a:solidFill>
                <a:srgbClr val="283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1" y="849128"/>
            <a:ext cx="6774872" cy="2852737"/>
          </a:xfrm>
        </p:spPr>
        <p:txBody>
          <a:bodyPr/>
          <a:lstStyle/>
          <a:p>
            <a:r>
              <a:rPr lang="fr-FR" dirty="0" smtClean="0"/>
              <a:t>Aller vers </a:t>
            </a:r>
            <a:br>
              <a:rPr lang="fr-FR" dirty="0" smtClean="0"/>
            </a:br>
            <a:r>
              <a:rPr lang="fr-FR" dirty="0" smtClean="0"/>
              <a:t>pluri disciplinaire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878888" y="6176963"/>
            <a:ext cx="26511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6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993" y="365126"/>
            <a:ext cx="8401879" cy="764427"/>
          </a:xfrm>
        </p:spPr>
        <p:txBody>
          <a:bodyPr/>
          <a:lstStyle/>
          <a:p>
            <a:r>
              <a:rPr lang="fr-FR" dirty="0" smtClean="0"/>
              <a:t>Populations vulnérables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29600" y="6176963"/>
            <a:ext cx="55027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805351" y="1303173"/>
            <a:ext cx="7547162" cy="5703733"/>
          </a:xfrm>
        </p:spPr>
        <p:txBody>
          <a:bodyPr/>
          <a:lstStyle/>
          <a:p>
            <a:r>
              <a:rPr lang="fr-FR" b="1" dirty="0" smtClean="0"/>
              <a:t>Difficultés d’accès aux soins</a:t>
            </a:r>
          </a:p>
          <a:p>
            <a:pPr lvl="1"/>
            <a:r>
              <a:rPr lang="fr-FR" dirty="0" smtClean="0"/>
              <a:t>Absence de droits ; précarité ; marginalisation; incompréhension</a:t>
            </a:r>
          </a:p>
          <a:p>
            <a:pPr lvl="1"/>
            <a:r>
              <a:rPr lang="fr-FR" dirty="0" smtClean="0"/>
              <a:t>Difficultés pour aller consulter</a:t>
            </a:r>
          </a:p>
          <a:p>
            <a:pPr lvl="1"/>
            <a:r>
              <a:rPr lang="fr-FR" dirty="0" smtClean="0"/>
              <a:t>Discrimination dans les soins / méconnaissance des soignants </a:t>
            </a:r>
          </a:p>
          <a:p>
            <a:pPr marL="457200" lvl="1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	 Renoncement aux soins</a:t>
            </a:r>
            <a:endParaRPr lang="fr-FR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			+</a:t>
            </a:r>
            <a:endParaRPr lang="fr-FR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b="1" dirty="0">
              <a:sym typeface="Wingdings" panose="05000000000000000000" pitchFamily="2" charset="2"/>
            </a:endParaRPr>
          </a:p>
          <a:p>
            <a:r>
              <a:rPr lang="fr-FR" b="1" dirty="0"/>
              <a:t>Perception de la santé comme </a:t>
            </a:r>
            <a:r>
              <a:rPr lang="fr-FR" b="1" dirty="0" smtClean="0"/>
              <a:t>secondaire</a:t>
            </a:r>
            <a:endParaRPr lang="fr-FR" b="1" dirty="0"/>
          </a:p>
          <a:p>
            <a:pPr lvl="1"/>
            <a:r>
              <a:rPr lang="fr-FR" dirty="0" smtClean="0"/>
              <a:t>Faible accès la prévention</a:t>
            </a:r>
            <a:endParaRPr lang="fr-FR" dirty="0"/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b="1" dirty="0">
                <a:sym typeface="Wingdings" panose="05000000000000000000" pitchFamily="2" charset="2"/>
              </a:rPr>
              <a:t> Moindre recours aux soins ou recours aux soins tardifs</a:t>
            </a:r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			</a:t>
            </a:r>
            <a:r>
              <a:rPr lang="fr-FR" sz="2200" b="1" dirty="0" smtClean="0">
                <a:solidFill>
                  <a:srgbClr val="19BECC"/>
                </a:solidFill>
                <a:sym typeface="Wingdings" panose="05000000000000000000" pitchFamily="2" charset="2"/>
              </a:rPr>
              <a:t> =&gt; Aller vers</a:t>
            </a:r>
            <a:endParaRPr lang="fr-FR" sz="2200" b="1" dirty="0">
              <a:solidFill>
                <a:srgbClr val="19BECC"/>
              </a:solidFill>
            </a:endParaRPr>
          </a:p>
          <a:p>
            <a:pPr marL="457200" lvl="1" indent="0"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Aller vers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48870" y="6176963"/>
            <a:ext cx="43100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867189" y="1129553"/>
            <a:ext cx="7481681" cy="425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283E4F"/>
                </a:solidFill>
                <a:sym typeface="Wingdings" panose="05000000000000000000" pitchFamily="2" charset="2"/>
              </a:rPr>
              <a:t>Objectifs :</a:t>
            </a:r>
          </a:p>
          <a:p>
            <a:pPr marL="0" indent="0">
              <a:buNone/>
            </a:pPr>
            <a:endParaRPr lang="fr-FR" sz="100" dirty="0" smtClean="0">
              <a:solidFill>
                <a:srgbClr val="283E4F"/>
              </a:solidFill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fr-FR" b="1" dirty="0" smtClean="0">
                <a:sym typeface="Wingdings" panose="05000000000000000000" pitchFamily="2" charset="2"/>
              </a:rPr>
              <a:t>Accueil et informations</a:t>
            </a:r>
          </a:p>
          <a:p>
            <a:pPr marL="0" indent="0">
              <a:buNone/>
            </a:pPr>
            <a:endParaRPr lang="fr-FR" sz="500" b="1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FR" b="1" dirty="0" smtClean="0">
                <a:sym typeface="Wingdings" panose="05000000000000000000" pitchFamily="2" charset="2"/>
              </a:rPr>
              <a:t>Dépistages</a:t>
            </a:r>
            <a:r>
              <a:rPr lang="fr-FR" dirty="0" smtClean="0">
                <a:sym typeface="Wingdings" panose="05000000000000000000" pitchFamily="2" charset="2"/>
              </a:rPr>
              <a:t> ciblés (intérêt ++ pour VIH, VHB, VHC</a:t>
            </a:r>
            <a:r>
              <a:rPr lang="fr-FR" dirty="0" smtClean="0">
                <a:sym typeface="Wingdings" panose="05000000000000000000" pitchFamily="2" charset="2"/>
              </a:rPr>
              <a:t>…), </a:t>
            </a:r>
            <a:r>
              <a:rPr lang="fr-FR" dirty="0" smtClean="0">
                <a:sym typeface="Wingdings" panose="05000000000000000000" pitchFamily="2" charset="2"/>
              </a:rPr>
              <a:t>plus </a:t>
            </a:r>
            <a:r>
              <a:rPr lang="fr-FR" dirty="0" smtClean="0">
                <a:sym typeface="Wingdings" panose="05000000000000000000" pitchFamily="2" charset="2"/>
              </a:rPr>
              <a:t>précoces et mieux acceptés</a:t>
            </a:r>
            <a:endParaRPr lang="fr-FR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 startAt="2"/>
            </a:pPr>
            <a:endParaRPr lang="fr-FR" sz="100" dirty="0">
              <a:solidFill>
                <a:srgbClr val="283E4F"/>
              </a:solidFill>
              <a:sym typeface="Wingdings" panose="05000000000000000000" pitchFamily="2" charset="2"/>
            </a:endParaRPr>
          </a:p>
          <a:p>
            <a:pPr marL="457200" indent="-457200">
              <a:buAutoNum type="arabicPeriod" startAt="2"/>
            </a:pPr>
            <a:r>
              <a:rPr lang="fr-FR" b="1" dirty="0" smtClean="0">
                <a:sym typeface="Wingdings" panose="05000000000000000000" pitchFamily="2" charset="2"/>
              </a:rPr>
              <a:t>Prévention globale</a:t>
            </a:r>
          </a:p>
          <a:p>
            <a:pPr lvl="1">
              <a:buFontTx/>
              <a:buChar char="-"/>
            </a:pPr>
            <a:r>
              <a:rPr lang="fr-FR" sz="2000" dirty="0" smtClean="0">
                <a:solidFill>
                  <a:srgbClr val="283E4F"/>
                </a:solidFill>
                <a:sym typeface="Wingdings" panose="05000000000000000000" pitchFamily="2" charset="2"/>
              </a:rPr>
              <a:t>Information / vaccination</a:t>
            </a:r>
          </a:p>
          <a:p>
            <a:pPr lvl="1">
              <a:buFontTx/>
              <a:buChar char="-"/>
            </a:pPr>
            <a:r>
              <a:rPr lang="fr-FR" sz="2000" dirty="0" smtClean="0">
                <a:sym typeface="Wingdings" panose="05000000000000000000" pitchFamily="2" charset="2"/>
              </a:rPr>
              <a:t>Messages de prévention</a:t>
            </a:r>
            <a:endParaRPr lang="fr-FR" sz="2000" dirty="0">
              <a:solidFill>
                <a:srgbClr val="283E4F"/>
              </a:solidFill>
              <a:sym typeface="Wingdings" panose="05000000000000000000" pitchFamily="2" charset="2"/>
            </a:endParaRPr>
          </a:p>
          <a:p>
            <a:endParaRPr lang="fr-FR" sz="1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FR" b="1" dirty="0" smtClean="0">
                <a:sym typeface="Wingdings" panose="05000000000000000000" pitchFamily="2" charset="2"/>
              </a:rPr>
              <a:t>Orientation / ramener vers</a:t>
            </a:r>
            <a:endParaRPr lang="fr-FR" b="1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2000" dirty="0">
                <a:sym typeface="Wingdings" panose="05000000000000000000" pitchFamily="2" charset="2"/>
              </a:rPr>
              <a:t>Ré intégration d</a:t>
            </a:r>
            <a:r>
              <a:rPr lang="fr-FR" sz="2000" dirty="0" smtClean="0">
                <a:sym typeface="Wingdings" panose="05000000000000000000" pitchFamily="2" charset="2"/>
              </a:rPr>
              <a:t>es populations éloignées du soin</a:t>
            </a:r>
            <a:endParaRPr lang="fr-FR" sz="2000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2000" dirty="0">
                <a:sym typeface="Wingdings" panose="05000000000000000000" pitchFamily="2" charset="2"/>
              </a:rPr>
              <a:t>Redonner de l’autonomie / pouvoir d’agir sur leur </a:t>
            </a:r>
            <a:r>
              <a:rPr lang="fr-FR" sz="2000" dirty="0" smtClean="0">
                <a:sym typeface="Wingdings" panose="05000000000000000000" pitchFamily="2" charset="2"/>
              </a:rPr>
              <a:t>santé</a:t>
            </a:r>
          </a:p>
        </p:txBody>
      </p:sp>
    </p:spTree>
    <p:extLst>
      <p:ext uri="{BB962C8B-B14F-4D97-AF65-F5344CB8AC3E}">
        <p14:creationId xmlns:p14="http://schemas.microsoft.com/office/powerpoint/2010/main" val="17590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8184" y="399304"/>
            <a:ext cx="8151222" cy="764427"/>
          </a:xfrm>
        </p:spPr>
        <p:txBody>
          <a:bodyPr/>
          <a:lstStyle/>
          <a:p>
            <a:r>
              <a:rPr lang="fr-FR" dirty="0" smtClean="0"/>
              <a:t>Actions mobiles communes MMP - Historique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0" y="1129553"/>
            <a:ext cx="8151222" cy="4351338"/>
          </a:xfrm>
        </p:spPr>
        <p:txBody>
          <a:bodyPr/>
          <a:lstStyle/>
          <a:p>
            <a:r>
              <a:rPr lang="fr-FR" dirty="0" smtClean="0"/>
              <a:t>2021 : actions mobiles du CeGIDD – CPV aux resto du cœur</a:t>
            </a:r>
          </a:p>
          <a:p>
            <a:pPr lvl="1"/>
            <a:r>
              <a:rPr lang="fr-FR" dirty="0" smtClean="0"/>
              <a:t>Méconnaissance du réseau et de la population (communication)</a:t>
            </a:r>
          </a:p>
          <a:p>
            <a:pPr lvl="1"/>
            <a:r>
              <a:rPr lang="fr-FR" dirty="0" smtClean="0"/>
              <a:t>Honte des dépistages / craintes des discriminations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49406" y="6176963"/>
            <a:ext cx="377441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0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0" y="1129553"/>
            <a:ext cx="8151222" cy="4351338"/>
          </a:xfrm>
        </p:spPr>
        <p:txBody>
          <a:bodyPr/>
          <a:lstStyle/>
          <a:p>
            <a:r>
              <a:rPr lang="fr-FR" dirty="0" smtClean="0"/>
              <a:t>2021 : actions mobiles du CeGIDD – CPV aux resto du cœur</a:t>
            </a:r>
          </a:p>
          <a:p>
            <a:pPr lvl="1"/>
            <a:r>
              <a:rPr lang="fr-FR" dirty="0" smtClean="0"/>
              <a:t>Méconnaissance du réseau et de la population (communication)</a:t>
            </a:r>
          </a:p>
          <a:p>
            <a:pPr lvl="1"/>
            <a:r>
              <a:rPr lang="fr-FR" dirty="0" smtClean="0"/>
              <a:t>Honte des dépistages / craintes des discriminations</a:t>
            </a:r>
          </a:p>
          <a:p>
            <a:endParaRPr lang="fr-FR" dirty="0"/>
          </a:p>
          <a:p>
            <a:r>
              <a:rPr lang="fr-FR" dirty="0" smtClean="0"/>
              <a:t>2022 : </a:t>
            </a:r>
            <a:r>
              <a:rPr lang="fr-FR" dirty="0"/>
              <a:t>actions mobiles du CeGIDD – CPV aux resto du </a:t>
            </a:r>
            <a:r>
              <a:rPr lang="fr-FR" dirty="0" smtClean="0"/>
              <a:t>cœur </a:t>
            </a:r>
            <a:r>
              <a:rPr lang="fr-FR" b="1" dirty="0" smtClean="0"/>
              <a:t>avec la PASS</a:t>
            </a:r>
            <a:endParaRPr lang="fr-FR" b="1" dirty="0"/>
          </a:p>
          <a:p>
            <a:pPr lvl="1"/>
            <a:r>
              <a:rPr lang="fr-FR" dirty="0" smtClean="0"/>
              <a:t>Porte d’entrée PASS permet d’aborder la santé sur un thème global (tension, diabète…)</a:t>
            </a:r>
          </a:p>
          <a:p>
            <a:pPr lvl="1"/>
            <a:r>
              <a:rPr lang="fr-FR" dirty="0" smtClean="0"/>
              <a:t>Proposition de TROD une fois le patient en consultation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Augmentation sensible du nombre de personnes vues lors des actions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49406" y="6176963"/>
            <a:ext cx="377441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298184" y="399304"/>
            <a:ext cx="8151222" cy="764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9BE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Actions mobiles communes MMP - Historique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0" y="1129553"/>
            <a:ext cx="8151222" cy="4351338"/>
          </a:xfrm>
        </p:spPr>
        <p:txBody>
          <a:bodyPr/>
          <a:lstStyle/>
          <a:p>
            <a:r>
              <a:rPr lang="fr-FR" dirty="0" smtClean="0"/>
              <a:t>2021 : actions mobiles du CeGIDD – CPV aux resto du cœur</a:t>
            </a:r>
          </a:p>
          <a:p>
            <a:pPr lvl="1"/>
            <a:r>
              <a:rPr lang="fr-FR" dirty="0" smtClean="0"/>
              <a:t>Méconnaissance du réseau et de la population (communication)</a:t>
            </a:r>
          </a:p>
          <a:p>
            <a:pPr lvl="1"/>
            <a:r>
              <a:rPr lang="fr-FR" dirty="0" smtClean="0"/>
              <a:t>Honte des dépistages / craintes des discriminations</a:t>
            </a:r>
          </a:p>
          <a:p>
            <a:endParaRPr lang="fr-FR" dirty="0"/>
          </a:p>
          <a:p>
            <a:r>
              <a:rPr lang="fr-FR" dirty="0" smtClean="0"/>
              <a:t>2022 : </a:t>
            </a:r>
            <a:r>
              <a:rPr lang="fr-FR" dirty="0"/>
              <a:t>actions mobiles du CeGIDD – CPV aux resto du </a:t>
            </a:r>
            <a:r>
              <a:rPr lang="fr-FR" dirty="0" smtClean="0"/>
              <a:t>cœur </a:t>
            </a:r>
            <a:r>
              <a:rPr lang="fr-FR" b="1" dirty="0" smtClean="0"/>
              <a:t>avec la PASS</a:t>
            </a:r>
            <a:endParaRPr lang="fr-FR" b="1" dirty="0"/>
          </a:p>
          <a:p>
            <a:pPr lvl="1"/>
            <a:r>
              <a:rPr lang="fr-FR" dirty="0" smtClean="0"/>
              <a:t>Porte d’entrée PASS permet d’aborder la santé sur un thème global (tension, diabète…)</a:t>
            </a:r>
          </a:p>
          <a:p>
            <a:pPr lvl="1"/>
            <a:r>
              <a:rPr lang="fr-FR" dirty="0" smtClean="0"/>
              <a:t>Proposition de TROD une fois le patient en consultation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Augmentation sensible du nombre de personnes vues lors des actions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/>
              <a:t>2025 </a:t>
            </a:r>
            <a:r>
              <a:rPr lang="fr-FR" dirty="0"/>
              <a:t>: actions mobiles </a:t>
            </a:r>
            <a:r>
              <a:rPr lang="fr-FR" dirty="0" smtClean="0"/>
              <a:t>de la PASS en CADA / SPADA </a:t>
            </a:r>
            <a:r>
              <a:rPr lang="fr-FR" b="1" dirty="0" smtClean="0"/>
              <a:t>avec le </a:t>
            </a:r>
            <a:r>
              <a:rPr lang="fr-FR" b="1" dirty="0" err="1" smtClean="0"/>
              <a:t>CeGIDD</a:t>
            </a:r>
            <a:endParaRPr lang="fr-FR" b="1" dirty="0"/>
          </a:p>
          <a:p>
            <a:pPr lvl="1"/>
            <a:r>
              <a:rPr lang="fr-FR" dirty="0" smtClean="0"/>
              <a:t>Population cible avec dépistages rentables</a:t>
            </a:r>
          </a:p>
          <a:p>
            <a:pPr lvl="1"/>
            <a:r>
              <a:rPr lang="fr-FR" dirty="0" smtClean="0"/>
              <a:t>Dépistages plus précoces</a:t>
            </a:r>
          </a:p>
          <a:p>
            <a:pPr lvl="1"/>
            <a:r>
              <a:rPr lang="fr-FR" dirty="0" smtClean="0"/>
              <a:t>Message de prévention précoces</a:t>
            </a:r>
            <a:endParaRPr lang="fr-FR" dirty="0"/>
          </a:p>
          <a:p>
            <a:pPr lvl="1">
              <a:buFont typeface="Wingdings" panose="05000000000000000000" pitchFamily="2" charset="2"/>
              <a:buChar char="à"/>
            </a:pPr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49406" y="6176963"/>
            <a:ext cx="377441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62552" y="5946130"/>
            <a:ext cx="645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CADA: Centre d’Accueil pour Demandeurs d’Asile</a:t>
            </a:r>
          </a:p>
          <a:p>
            <a:r>
              <a:rPr lang="fr-FR" sz="1200" dirty="0" smtClean="0"/>
              <a:t>SPADA: Structure de Premier Accueil pour Demandeur d’Asile</a:t>
            </a:r>
            <a:endParaRPr lang="fr-FR" sz="1200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98184" y="399304"/>
            <a:ext cx="8151222" cy="764427"/>
          </a:xfrm>
        </p:spPr>
        <p:txBody>
          <a:bodyPr/>
          <a:lstStyle/>
          <a:p>
            <a:r>
              <a:rPr lang="fr-FR" dirty="0" smtClean="0"/>
              <a:t>Actions mobiles communes MMP - Historique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5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mobiles communes MMP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92778" y="1116119"/>
            <a:ext cx="815122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Quand ?</a:t>
            </a:r>
          </a:p>
          <a:p>
            <a:pPr marL="0" indent="0">
              <a:buNone/>
            </a:pPr>
            <a:r>
              <a:rPr lang="fr-FR" dirty="0" smtClean="0"/>
              <a:t>½ journée de consultation / prévention PASS – </a:t>
            </a:r>
            <a:r>
              <a:rPr lang="fr-FR" dirty="0" err="1" smtClean="0"/>
              <a:t>CeGIDD</a:t>
            </a:r>
            <a:r>
              <a:rPr lang="fr-FR" dirty="0" smtClean="0"/>
              <a:t> – CPV (-</a:t>
            </a:r>
            <a:r>
              <a:rPr lang="fr-FR" dirty="0" err="1" smtClean="0"/>
              <a:t>tabacologie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 novembre (période de vaccination antigrippale) : resto du cœur du territoire</a:t>
            </a:r>
          </a:p>
          <a:p>
            <a:pPr lvl="1"/>
            <a:r>
              <a:rPr lang="fr-FR" dirty="0" smtClean="0"/>
              <a:t>En juin : lieu d’accueil et d’hébergement des exilés (CADA, HUDA, SPADA)</a:t>
            </a:r>
          </a:p>
          <a:p>
            <a:pPr marL="457200" lvl="1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Où ?</a:t>
            </a:r>
          </a:p>
          <a:p>
            <a:pPr marL="0" indent="0">
              <a:buNone/>
            </a:pPr>
            <a:r>
              <a:rPr lang="fr-FR" dirty="0" smtClean="0"/>
              <a:t>Dans les locaux des associations + camion mis à disposition par le Réseau Louis Guilloux / </a:t>
            </a:r>
            <a:r>
              <a:rPr lang="fr-FR" dirty="0" err="1" smtClean="0"/>
              <a:t>CoReSS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Qui ?</a:t>
            </a:r>
          </a:p>
          <a:p>
            <a:pPr marL="0" indent="0">
              <a:buNone/>
            </a:pPr>
            <a:r>
              <a:rPr lang="fr-FR" dirty="0" smtClean="0"/>
              <a:t>Equipe mobile de la MMP :</a:t>
            </a:r>
          </a:p>
          <a:p>
            <a:pPr lvl="1"/>
            <a:r>
              <a:rPr lang="fr-FR" dirty="0" smtClean="0"/>
              <a:t>1 IDE, 1 médecin PASS +/- 1 AMA </a:t>
            </a:r>
          </a:p>
          <a:p>
            <a:pPr lvl="1"/>
            <a:r>
              <a:rPr lang="fr-FR" dirty="0" smtClean="0"/>
              <a:t>1 ou 2 </a:t>
            </a:r>
            <a:r>
              <a:rPr lang="fr-FR" dirty="0"/>
              <a:t>IDE </a:t>
            </a:r>
            <a:r>
              <a:rPr lang="fr-FR" dirty="0" smtClean="0"/>
              <a:t>et 1 médecin </a:t>
            </a:r>
            <a:r>
              <a:rPr lang="fr-FR" dirty="0" err="1" smtClean="0"/>
              <a:t>CeGIDD</a:t>
            </a:r>
            <a:r>
              <a:rPr lang="fr-FR" dirty="0" smtClean="0"/>
              <a:t>-CPV</a:t>
            </a:r>
          </a:p>
          <a:p>
            <a:pPr marL="457200" lvl="1" indent="0">
              <a:buNone/>
            </a:pPr>
            <a:r>
              <a:rPr lang="fr-FR" dirty="0" smtClean="0"/>
              <a:t>+/- IDE </a:t>
            </a:r>
            <a:r>
              <a:rPr lang="fr-FR" dirty="0" err="1" smtClean="0"/>
              <a:t>tabacologie</a:t>
            </a:r>
            <a:endParaRPr lang="fr-FR" dirty="0"/>
          </a:p>
          <a:p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92382" y="6176963"/>
            <a:ext cx="387490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3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mobiles communes MMP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92382" y="6176963"/>
            <a:ext cx="387490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10805"/>
            <a:ext cx="4382262" cy="32866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78" y="3011423"/>
            <a:ext cx="4220719" cy="31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mobiles communes MMP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96838" y="1156921"/>
            <a:ext cx="7547162" cy="504276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dirty="0" smtClean="0"/>
              <a:t>Entretien avec les IDE </a:t>
            </a:r>
          </a:p>
          <a:p>
            <a:pPr lvl="1"/>
            <a:r>
              <a:rPr lang="fr-FR" dirty="0" smtClean="0"/>
              <a:t>Situation sociale (notamment droits de santé)</a:t>
            </a:r>
          </a:p>
          <a:p>
            <a:pPr lvl="1"/>
            <a:r>
              <a:rPr lang="fr-FR" dirty="0"/>
              <a:t>Prise de </a:t>
            </a:r>
            <a:r>
              <a:rPr lang="fr-FR" dirty="0" smtClean="0"/>
              <a:t>tension artérielle</a:t>
            </a:r>
            <a:r>
              <a:rPr lang="fr-FR" dirty="0" smtClean="0"/>
              <a:t>, </a:t>
            </a:r>
            <a:r>
              <a:rPr lang="fr-FR" dirty="0"/>
              <a:t>glycémie, </a:t>
            </a:r>
            <a:r>
              <a:rPr lang="fr-FR" dirty="0" smtClean="0"/>
              <a:t>bandelette urinaire</a:t>
            </a:r>
            <a:endParaRPr lang="fr-FR" dirty="0" smtClean="0"/>
          </a:p>
          <a:p>
            <a:pPr lvl="1"/>
            <a:r>
              <a:rPr lang="fr-FR" dirty="0" smtClean="0"/>
              <a:t>Proposition de </a:t>
            </a:r>
            <a:r>
              <a:rPr lang="fr-FR" dirty="0" err="1" smtClean="0"/>
              <a:t>TRODs</a:t>
            </a:r>
            <a:endParaRPr lang="fr-FR" dirty="0" smtClean="0"/>
          </a:p>
          <a:p>
            <a:pPr lvl="1"/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Consultation avec le médecin</a:t>
            </a:r>
          </a:p>
          <a:p>
            <a:pPr lvl="1"/>
            <a:r>
              <a:rPr lang="fr-FR" dirty="0" smtClean="0"/>
              <a:t>ATCD / symptômes</a:t>
            </a:r>
          </a:p>
          <a:p>
            <a:pPr lvl="1"/>
            <a:r>
              <a:rPr lang="fr-FR" dirty="0" smtClean="0"/>
              <a:t>ATCD de violences</a:t>
            </a:r>
          </a:p>
          <a:p>
            <a:pPr lvl="1"/>
            <a:r>
              <a:rPr lang="fr-FR" dirty="0" smtClean="0"/>
              <a:t>Santé sexuelle</a:t>
            </a:r>
          </a:p>
          <a:p>
            <a:pPr lvl="1"/>
            <a:r>
              <a:rPr lang="fr-FR" dirty="0" smtClean="0"/>
              <a:t>Tabac / addictions</a:t>
            </a:r>
          </a:p>
          <a:p>
            <a:pPr lvl="1"/>
            <a:r>
              <a:rPr lang="fr-FR" dirty="0" smtClean="0"/>
              <a:t>Dépistages organisés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Proposition de mise à jour vaccinale</a:t>
            </a:r>
          </a:p>
          <a:p>
            <a:pPr marL="0" indent="0">
              <a:buNone/>
            </a:pPr>
            <a:endParaRPr lang="fr-FR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fr-FR" dirty="0" smtClean="0"/>
              <a:t>Remise d’une fiche résumé pour le patient / orientation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65110" y="6176963"/>
            <a:ext cx="337248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4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Populations vulnérables: situation sociale</a:t>
            </a:r>
            <a:endParaRPr lang="fr-FR" sz="24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447939" y="1129945"/>
          <a:ext cx="4827725" cy="355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508" y="6176963"/>
            <a:ext cx="679364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4252698" y="4780004"/>
            <a:ext cx="663191" cy="8756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" name="Ellipse 6"/>
          <p:cNvSpPr/>
          <p:nvPr/>
        </p:nvSpPr>
        <p:spPr>
          <a:xfrm>
            <a:off x="3950148" y="5706813"/>
            <a:ext cx="1268290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 rot="19884608">
            <a:off x="5873477" y="4615797"/>
            <a:ext cx="663191" cy="8943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862262" y="5655676"/>
            <a:ext cx="1246687" cy="8391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 rot="934094">
            <a:off x="2659416" y="4690259"/>
            <a:ext cx="663191" cy="892800"/>
          </a:xfrm>
          <a:prstGeom prst="downArrow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066809" y="5655677"/>
            <a:ext cx="1360820" cy="839192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4429325" y="2815074"/>
            <a:ext cx="1692678" cy="1607868"/>
            <a:chOff x="1414732" y="1578529"/>
            <a:chExt cx="1543749" cy="1433843"/>
          </a:xfrm>
        </p:grpSpPr>
        <p:sp>
          <p:nvSpPr>
            <p:cNvPr id="13" name="Ellipse 12"/>
            <p:cNvSpPr/>
            <p:nvPr/>
          </p:nvSpPr>
          <p:spPr>
            <a:xfrm>
              <a:off x="1414732" y="1578529"/>
              <a:ext cx="1543749" cy="14338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lipse 4"/>
            <p:cNvSpPr txBox="1"/>
            <p:nvPr/>
          </p:nvSpPr>
          <p:spPr>
            <a:xfrm>
              <a:off x="1481293" y="1839465"/>
              <a:ext cx="1410629" cy="1013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kern="1200" dirty="0" smtClean="0"/>
                <a:t>Vulnérabilités</a:t>
              </a:r>
              <a:endParaRPr lang="fr-FR" sz="2300" kern="1200" dirty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7181139" y="1959429"/>
            <a:ext cx="1334211" cy="8469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7" name="Ellipse 16"/>
          <p:cNvSpPr/>
          <p:nvPr/>
        </p:nvSpPr>
        <p:spPr>
          <a:xfrm>
            <a:off x="7271519" y="3320417"/>
            <a:ext cx="1334211" cy="87070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 rot="16200000">
            <a:off x="6298684" y="3309238"/>
            <a:ext cx="702415" cy="909812"/>
          </a:xfrm>
          <a:prstGeom prst="downArrow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 rot="14624890">
            <a:off x="6101271" y="2327667"/>
            <a:ext cx="682516" cy="9573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1063834" y="4095799"/>
            <a:ext cx="663191" cy="7461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54267" y="4899758"/>
            <a:ext cx="1282323" cy="7003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Service social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303145" y="4260624"/>
            <a:ext cx="1349638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4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Orientation si nécessaire à la MMP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0" y="1044785"/>
            <a:ext cx="8354291" cy="52622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dirty="0"/>
              <a:t>D</a:t>
            </a:r>
            <a:r>
              <a:rPr lang="fr-FR" b="1" dirty="0" smtClean="0"/>
              <a:t>épistage(s) positif(s)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accompagnement immédiat au </a:t>
            </a:r>
            <a:r>
              <a:rPr lang="fr-FR" dirty="0" smtClean="0"/>
              <a:t>CeGIDD </a:t>
            </a:r>
          </a:p>
          <a:p>
            <a:pPr lvl="1">
              <a:buFontTx/>
              <a:buChar char="-"/>
            </a:pPr>
            <a:r>
              <a:rPr lang="fr-FR" dirty="0" smtClean="0"/>
              <a:t>Prise de sang </a:t>
            </a:r>
            <a:endParaRPr lang="fr-FR" dirty="0"/>
          </a:p>
          <a:p>
            <a:pPr lvl="1">
              <a:buFontTx/>
              <a:buChar char="-"/>
            </a:pPr>
            <a:r>
              <a:rPr lang="fr-FR" dirty="0" smtClean="0"/>
              <a:t>Rendez-vous de suivi</a:t>
            </a:r>
          </a:p>
          <a:p>
            <a:pPr>
              <a:buFontTx/>
              <a:buChar char="-"/>
            </a:pPr>
            <a:r>
              <a:rPr lang="fr-FR" b="1" dirty="0" smtClean="0"/>
              <a:t>Absence </a:t>
            </a:r>
            <a:r>
              <a:rPr lang="fr-FR" b="1" dirty="0"/>
              <a:t>de droits et besoins de </a:t>
            </a:r>
            <a:r>
              <a:rPr lang="fr-FR" b="1" dirty="0" smtClean="0"/>
              <a:t>santé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programmation de suivi</a:t>
            </a:r>
          </a:p>
          <a:p>
            <a:pPr lvl="1">
              <a:buFontTx/>
              <a:buChar char="-"/>
            </a:pPr>
            <a:r>
              <a:rPr lang="fr-FR" dirty="0"/>
              <a:t>C</a:t>
            </a:r>
            <a:r>
              <a:rPr lang="fr-FR" dirty="0" smtClean="0"/>
              <a:t>onsultation médicale PASS </a:t>
            </a:r>
          </a:p>
          <a:p>
            <a:pPr lvl="1">
              <a:buFontTx/>
              <a:buChar char="-"/>
            </a:pPr>
            <a:r>
              <a:rPr lang="fr-FR" dirty="0" smtClean="0"/>
              <a:t>RDV avec assistante sociale</a:t>
            </a:r>
          </a:p>
          <a:p>
            <a:pPr>
              <a:buFontTx/>
              <a:buChar char="-"/>
            </a:pPr>
            <a:r>
              <a:rPr lang="fr-FR" b="1" dirty="0"/>
              <a:t>B</a:t>
            </a:r>
            <a:r>
              <a:rPr lang="fr-FR" b="1" dirty="0" smtClean="0"/>
              <a:t>esoin de médiation en santé </a:t>
            </a:r>
            <a:r>
              <a:rPr lang="fr-FR" dirty="0" smtClean="0"/>
              <a:t>pour réintégrer le droit commun </a:t>
            </a:r>
            <a:r>
              <a:rPr lang="fr-FR" dirty="0" smtClean="0">
                <a:sym typeface="Wingdings" panose="05000000000000000000" pitchFamily="2" charset="2"/>
              </a:rPr>
              <a:t> accompagnement</a:t>
            </a:r>
          </a:p>
          <a:p>
            <a:pPr lvl="1">
              <a:buFontTx/>
              <a:buChar char="-"/>
            </a:pPr>
            <a:r>
              <a:rPr lang="fr-FR" dirty="0" smtClean="0"/>
              <a:t>Consultation IDE PASS</a:t>
            </a:r>
          </a:p>
          <a:p>
            <a:pPr>
              <a:buFontTx/>
              <a:buChar char="-"/>
            </a:pPr>
            <a:r>
              <a:rPr lang="fr-FR" b="1" dirty="0" smtClean="0"/>
              <a:t>Vaccins non à jour </a:t>
            </a:r>
            <a:r>
              <a:rPr lang="fr-FR" dirty="0" smtClean="0">
                <a:sym typeface="Wingdings" panose="05000000000000000000" pitchFamily="2" charset="2"/>
              </a:rPr>
              <a:t> p</a:t>
            </a:r>
            <a:r>
              <a:rPr lang="fr-FR" dirty="0" smtClean="0"/>
              <a:t>rogrammation de la suite des vaccinations au CPV</a:t>
            </a:r>
          </a:p>
          <a:p>
            <a:pPr>
              <a:buFontTx/>
              <a:buChar char="-"/>
            </a:pPr>
            <a:r>
              <a:rPr lang="fr-FR" b="1" dirty="0" smtClean="0"/>
              <a:t>Migration récente </a:t>
            </a:r>
            <a:r>
              <a:rPr lang="fr-FR" dirty="0" smtClean="0">
                <a:sym typeface="Wingdings" panose="05000000000000000000" pitchFamily="2" charset="2"/>
              </a:rPr>
              <a:t> p</a:t>
            </a:r>
            <a:r>
              <a:rPr lang="fr-FR" dirty="0" smtClean="0"/>
              <a:t>rogrammation d’une consultation DEMAT (somatique +/- psy) </a:t>
            </a:r>
          </a:p>
          <a:p>
            <a:pPr>
              <a:buFontTx/>
              <a:buChar char="-"/>
            </a:pPr>
            <a:r>
              <a:rPr lang="fr-FR" b="1" dirty="0" smtClean="0"/>
              <a:t>Addictions </a:t>
            </a:r>
            <a:r>
              <a:rPr lang="fr-FR" dirty="0" smtClean="0">
                <a:sym typeface="Wingdings" panose="05000000000000000000" pitchFamily="2" charset="2"/>
              </a:rPr>
              <a:t> p</a:t>
            </a:r>
            <a:r>
              <a:rPr lang="fr-FR" dirty="0" smtClean="0"/>
              <a:t>roposition d’une consultation de tabacologie / </a:t>
            </a:r>
            <a:r>
              <a:rPr lang="fr-FR" dirty="0" smtClean="0"/>
              <a:t>orientation CSAPA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b="1" dirty="0" smtClean="0"/>
              <a:t>Autres problématiques spécifiques : </a:t>
            </a:r>
            <a:r>
              <a:rPr lang="fr-FR" dirty="0" smtClean="0"/>
              <a:t>orientation vers les partenaires de la MMP (PASS dentaire, CSS, CSAPA, spécialistes…)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446613" y="5489973"/>
            <a:ext cx="305690" cy="273844"/>
          </a:xfrm>
        </p:spPr>
        <p:txBody>
          <a:bodyPr/>
          <a:lstStyle/>
          <a:p>
            <a:fld id="{AF72BDB2-F075-6846-BAB8-E01C69A7C369}" type="slidenum">
              <a:rPr lang="fr-FR">
                <a:solidFill>
                  <a:srgbClr val="FFFFFF"/>
                </a:solidFill>
                <a:latin typeface="Arial Narrow"/>
              </a:rPr>
              <a:pPr/>
              <a:t>40</a:t>
            </a:fld>
            <a:endParaRPr lang="fr-FR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704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993" y="371437"/>
            <a:ext cx="8401879" cy="764427"/>
          </a:xfrm>
        </p:spPr>
        <p:txBody>
          <a:bodyPr/>
          <a:lstStyle/>
          <a:p>
            <a:r>
              <a:rPr lang="fr-FR" dirty="0" smtClean="0"/>
              <a:t>Aller vers pluri disciplinaire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91646" y="6176963"/>
            <a:ext cx="388226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968188" y="1233726"/>
            <a:ext cx="7547162" cy="4379996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fr-FR" sz="2000" dirty="0" smtClean="0">
                <a:sym typeface="Wingdings" panose="05000000000000000000" pitchFamily="2" charset="2"/>
              </a:rPr>
              <a:t>Rencontrer de nouveaux partenaires</a:t>
            </a:r>
          </a:p>
          <a:p>
            <a:pPr lvl="1">
              <a:buFontTx/>
              <a:buChar char="-"/>
            </a:pP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2000" dirty="0" smtClean="0">
                <a:sym typeface="Wingdings" panose="05000000000000000000" pitchFamily="2" charset="2"/>
              </a:rPr>
              <a:t>Cibler le public prioritaire / rentabilité des dépistages</a:t>
            </a:r>
          </a:p>
          <a:p>
            <a:pPr lvl="1">
              <a:buFontTx/>
              <a:buChar char="-"/>
            </a:pPr>
            <a:endParaRPr lang="fr-FR" sz="2000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2000" dirty="0" smtClean="0">
                <a:sym typeface="Wingdings" panose="05000000000000000000" pitchFamily="2" charset="2"/>
              </a:rPr>
              <a:t>Approcher un public difficile à dépister</a:t>
            </a:r>
          </a:p>
          <a:p>
            <a:pPr marL="457200" lvl="1" indent="0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2000" dirty="0" smtClean="0">
                <a:sym typeface="Wingdings" panose="05000000000000000000" pitchFamily="2" charset="2"/>
              </a:rPr>
              <a:t>Visibilité </a:t>
            </a:r>
            <a:r>
              <a:rPr lang="fr-FR" sz="2000" dirty="0">
                <a:sym typeface="Wingdings" panose="05000000000000000000" pitchFamily="2" charset="2"/>
              </a:rPr>
              <a:t>et simplicité </a:t>
            </a:r>
            <a:r>
              <a:rPr lang="fr-FR" sz="2000" dirty="0" smtClean="0">
                <a:sym typeface="Wingdings" panose="05000000000000000000" pitchFamily="2" charset="2"/>
              </a:rPr>
              <a:t>d’accès</a:t>
            </a:r>
          </a:p>
          <a:p>
            <a:pPr lvl="1">
              <a:buFontTx/>
              <a:buChar char="-"/>
            </a:pP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2000" dirty="0" smtClean="0">
                <a:sym typeface="Wingdings" panose="05000000000000000000" pitchFamily="2" charset="2"/>
              </a:rPr>
              <a:t>Optimisation des </a:t>
            </a:r>
            <a:r>
              <a:rPr lang="fr-FR" sz="2000" dirty="0" smtClean="0">
                <a:sym typeface="Wingdings" panose="05000000000000000000" pitchFamily="2" charset="2"/>
              </a:rPr>
              <a:t>expertises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2000" dirty="0" smtClean="0">
                <a:sym typeface="Wingdings" panose="05000000000000000000" pitchFamily="2" charset="2"/>
              </a:rPr>
              <a:t>Orientation / coordination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fr-FR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9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Exemple de prise en soins suite à une action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346" y="1188882"/>
            <a:ext cx="7547162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Mr </a:t>
            </a:r>
            <a:r>
              <a:rPr lang="fr-FR" dirty="0" smtClean="0"/>
              <a:t>K. O</a:t>
            </a:r>
            <a:r>
              <a:rPr lang="fr-FR" dirty="0" smtClean="0"/>
              <a:t>riginaire du Congo, en France depuis 1 mois, sdf, </a:t>
            </a:r>
            <a:r>
              <a:rPr lang="fr-FR" dirty="0" smtClean="0"/>
              <a:t>pas </a:t>
            </a:r>
            <a:r>
              <a:rPr lang="fr-FR" dirty="0" smtClean="0"/>
              <a:t>de droits de </a:t>
            </a:r>
            <a:r>
              <a:rPr lang="fr-FR" dirty="0" smtClean="0"/>
              <a:t>santé</a:t>
            </a:r>
          </a:p>
          <a:p>
            <a:pPr marL="0" indent="0">
              <a:buNone/>
            </a:pPr>
            <a:r>
              <a:rPr lang="fr-FR" dirty="0" smtClean="0"/>
              <a:t>Vu au SPADA: TROD </a:t>
            </a:r>
            <a:r>
              <a:rPr lang="fr-FR" dirty="0" smtClean="0"/>
              <a:t>VHB positif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 Retour avec l’équipe au </a:t>
            </a:r>
            <a:r>
              <a:rPr lang="fr-FR" dirty="0" err="1" smtClean="0">
                <a:sym typeface="Wingdings" panose="05000000000000000000" pitchFamily="2" charset="2"/>
              </a:rPr>
              <a:t>CeGIDD</a:t>
            </a:r>
            <a:r>
              <a:rPr lang="fr-FR" dirty="0" smtClean="0">
                <a:sym typeface="Wingdings" panose="05000000000000000000" pitchFamily="2" charset="2"/>
              </a:rPr>
              <a:t> pour bilan sanguin avec complément bilan dépistage recommandé (protocole DEMAT)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 Consultation PASS (avec assistante sociale</a:t>
            </a:r>
            <a:r>
              <a:rPr lang="fr-FR" sz="2000" dirty="0" smtClean="0">
                <a:sym typeface="Wingdings" panose="05000000000000000000" pitchFamily="2" charset="2"/>
              </a:rPr>
              <a:t>), prescription échographie abdominale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fr-FR" sz="2000" dirty="0" smtClean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Médiation en santé avec l’IDE PASS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fr-FR" sz="2000" dirty="0" smtClean="0">
              <a:sym typeface="Wingdings" panose="05000000000000000000" pitchFamily="2" charset="2"/>
            </a:endParaRPr>
          </a:p>
          <a:p>
            <a:pPr lvl="3">
              <a:buFont typeface="Wingdings" panose="05000000000000000000" pitchFamily="2" charset="2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Consultation hépato </a:t>
            </a:r>
            <a:r>
              <a:rPr lang="fr-FR" sz="2000" dirty="0" smtClean="0">
                <a:sym typeface="Wingdings" panose="05000000000000000000" pitchFamily="2" charset="2"/>
              </a:rPr>
              <a:t>gastro avec </a:t>
            </a:r>
            <a:r>
              <a:rPr lang="fr-FR" sz="2000" dirty="0" err="1" smtClean="0">
                <a:sym typeface="Wingdings" panose="05000000000000000000" pitchFamily="2" charset="2"/>
              </a:rPr>
              <a:t>fibroscanner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pPr lvl="4"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Poursuite des vaccinations aux CPV</a:t>
            </a:r>
          </a:p>
          <a:p>
            <a:pPr lvl="3">
              <a:buFont typeface="Wingdings" panose="05000000000000000000" pitchFamily="2" charset="2"/>
              <a:buChar char="à"/>
            </a:pPr>
            <a:endParaRPr lang="fr-FR" dirty="0" smtClean="0">
              <a:sym typeface="Wingdings" panose="05000000000000000000" pitchFamily="2" charset="2"/>
            </a:endParaRPr>
          </a:p>
          <a:p>
            <a:pPr marL="1828800" lvl="4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64324" y="6176963"/>
            <a:ext cx="515548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4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1" y="849128"/>
            <a:ext cx="6774872" cy="2852737"/>
          </a:xfrm>
        </p:spPr>
        <p:txBody>
          <a:bodyPr/>
          <a:lstStyle/>
          <a:p>
            <a:r>
              <a:rPr lang="fr-FR" dirty="0" smtClean="0"/>
              <a:t>Appui aux partenaires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878888" y="6176963"/>
            <a:ext cx="26511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9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A95F55F2-8035-40B3-91FC-B0DDBE9C3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074902"/>
              </p:ext>
            </p:extLst>
          </p:nvPr>
        </p:nvGraphicFramePr>
        <p:xfrm>
          <a:off x="46160" y="1120676"/>
          <a:ext cx="9195376" cy="531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 flipH="1">
            <a:off x="4172609" y="5956565"/>
            <a:ext cx="634731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52363" cy="764427"/>
          </a:xfrm>
        </p:spPr>
        <p:txBody>
          <a:bodyPr/>
          <a:lstStyle/>
          <a:p>
            <a:r>
              <a:rPr lang="fr-FR" dirty="0" smtClean="0"/>
              <a:t>Optimisation du parcours du patient précaire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BDB2-F075-6846-BAB8-E01C69A7C369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314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14383" cy="764427"/>
          </a:xfrm>
        </p:spPr>
        <p:txBody>
          <a:bodyPr/>
          <a:lstStyle/>
          <a:p>
            <a:r>
              <a:rPr lang="fr-FR" dirty="0" smtClean="0"/>
              <a:t>Convention </a:t>
            </a:r>
            <a:r>
              <a:rPr lang="fr-FR" dirty="0" smtClean="0"/>
              <a:t>avec les partenaires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2198" y="1295807"/>
            <a:ext cx="7734748" cy="4830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/>
              <a:t>Convention </a:t>
            </a:r>
            <a:r>
              <a:rPr lang="fr-FR" b="1" dirty="0" err="1" smtClean="0"/>
              <a:t>CeGIDD</a:t>
            </a:r>
            <a:r>
              <a:rPr lang="fr-FR" b="1" dirty="0" smtClean="0"/>
              <a:t> - Point </a:t>
            </a:r>
            <a:r>
              <a:rPr lang="fr-FR" b="1" dirty="0"/>
              <a:t>Santé </a:t>
            </a:r>
            <a:r>
              <a:rPr lang="fr-FR" b="1" dirty="0" smtClean="0"/>
              <a:t>AMISEP</a:t>
            </a:r>
            <a:endParaRPr lang="fr-FR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mise à disposition de </a:t>
            </a:r>
            <a:r>
              <a:rPr lang="fr-FR" sz="2000" dirty="0" err="1" smtClean="0">
                <a:sym typeface="Wingdings" panose="05000000000000000000" pitchFamily="2" charset="2"/>
              </a:rPr>
              <a:t>TRODs</a:t>
            </a:r>
            <a:r>
              <a:rPr lang="fr-FR" sz="2000" dirty="0" smtClean="0">
                <a:sym typeface="Wingdings" panose="05000000000000000000" pitchFamily="2" charset="2"/>
              </a:rPr>
              <a:t> VIH, HVC, VHB, </a:t>
            </a:r>
            <a:r>
              <a:rPr lang="fr-FR" sz="2000" dirty="0" err="1" smtClean="0">
                <a:sym typeface="Wingdings" panose="05000000000000000000" pitchFamily="2" charset="2"/>
              </a:rPr>
              <a:t>syphillis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formation des IDE</a:t>
            </a:r>
          </a:p>
          <a:p>
            <a:pPr lvl="1">
              <a:lnSpc>
                <a:spcPct val="100000"/>
              </a:lnSpc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consultations d’aval au </a:t>
            </a:r>
            <a:r>
              <a:rPr lang="fr-FR" sz="2000" dirty="0" err="1" smtClean="0">
                <a:sym typeface="Wingdings" panose="05000000000000000000" pitchFamily="2" charset="2"/>
              </a:rPr>
              <a:t>CeGIDD</a:t>
            </a:r>
            <a:r>
              <a:rPr lang="fr-FR" sz="2000" dirty="0" smtClean="0">
                <a:sym typeface="Wingdings" panose="05000000000000000000" pitchFamily="2" charset="2"/>
              </a:rPr>
              <a:t> en cas de positif</a:t>
            </a:r>
            <a:endParaRPr lang="fr-FR" sz="2000" dirty="0"/>
          </a:p>
          <a:p>
            <a:pPr marL="0" indent="0">
              <a:lnSpc>
                <a:spcPct val="100000"/>
              </a:lnSpc>
              <a:buNone/>
            </a:pPr>
            <a:endParaRPr lang="fr-FR" b="1" dirty="0" smtClean="0"/>
          </a:p>
          <a:p>
            <a:pPr>
              <a:lnSpc>
                <a:spcPct val="100000"/>
              </a:lnSpc>
            </a:pPr>
            <a:r>
              <a:rPr lang="fr-FR" b="1" dirty="0" smtClean="0"/>
              <a:t>  </a:t>
            </a:r>
            <a:r>
              <a:rPr lang="fr-FR" dirty="0" smtClean="0">
                <a:sym typeface="Wingdings" panose="05000000000000000000" pitchFamily="2" charset="2"/>
              </a:rPr>
              <a:t>Convention </a:t>
            </a:r>
            <a:r>
              <a:rPr lang="fr-FR" b="1" dirty="0" smtClean="0">
                <a:sym typeface="Wingdings" panose="05000000000000000000" pitchFamily="2" charset="2"/>
              </a:rPr>
              <a:t>CPV - Croix Rouge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:</a:t>
            </a:r>
            <a:r>
              <a:rPr lang="fr-FR" dirty="0" smtClean="0">
                <a:sym typeface="Wingdings" panose="05000000000000000000" pitchFamily="2" charset="2"/>
              </a:rPr>
              <a:t> mise à disposition de vaccins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"/>
            </a:pPr>
            <a:endParaRPr lang="fr-FR" sz="50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71803" y="6176963"/>
            <a:ext cx="508069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9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14383" cy="764427"/>
          </a:xfrm>
        </p:spPr>
        <p:txBody>
          <a:bodyPr/>
          <a:lstStyle/>
          <a:p>
            <a:r>
              <a:rPr lang="fr-FR" dirty="0" smtClean="0"/>
              <a:t>Appuis aux </a:t>
            </a:r>
            <a:r>
              <a:rPr lang="fr-FR" dirty="0" smtClean="0"/>
              <a:t>partenaires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2198" y="1295807"/>
            <a:ext cx="7734748" cy="4830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Formation des médecins (point santé AMISEP, médecins généralistes…) au bilan d’arrivée des patients migrants - </a:t>
            </a:r>
            <a:r>
              <a:rPr lang="fr-FR" b="1" dirty="0" smtClean="0">
                <a:sym typeface="Wingdings" panose="05000000000000000000" pitchFamily="2" charset="2"/>
              </a:rPr>
              <a:t>DATASAM</a:t>
            </a:r>
          </a:p>
          <a:p>
            <a:pPr lvl="1">
              <a:lnSpc>
                <a:spcPct val="100000"/>
              </a:lnSpc>
            </a:pPr>
            <a:endParaRPr lang="fr-FR" sz="2000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Ligne d’avis pour les professionnels de santé: 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>
                <a:sym typeface="Wingdings" panose="05000000000000000000" pitchFamily="2" charset="2"/>
              </a:rPr>
              <a:t>Médecin </a:t>
            </a:r>
            <a:r>
              <a:rPr lang="fr-FR" sz="2000" dirty="0" err="1" smtClean="0">
                <a:sym typeface="Wingdings" panose="05000000000000000000" pitchFamily="2" charset="2"/>
              </a:rPr>
              <a:t>CeGIDD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fr-FR" sz="2000" dirty="0" smtClean="0">
                <a:sym typeface="Wingdings" panose="05000000000000000000" pitchFamily="2" charset="2"/>
              </a:rPr>
              <a:t>Médecin DATASAM - PASS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71803" y="6176963"/>
            <a:ext cx="508069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4166" y="6032508"/>
            <a:ext cx="645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DATASAM: Dispositif d’Appui Technique pour l’Accès aux Soins et l’Accompagnement des Migrants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009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1" y="849128"/>
            <a:ext cx="6774872" cy="2852737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878888" y="6176963"/>
            <a:ext cx="26511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1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- MMP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93172" y="1242972"/>
            <a:ext cx="7886700" cy="4933991"/>
          </a:xfrm>
        </p:spPr>
        <p:txBody>
          <a:bodyPr/>
          <a:lstStyle/>
          <a:p>
            <a:r>
              <a:rPr lang="fr-FR" dirty="0" smtClean="0"/>
              <a:t>Lieu unique, identifié</a:t>
            </a:r>
          </a:p>
          <a:p>
            <a:endParaRPr lang="fr-FR" sz="500" dirty="0" smtClean="0"/>
          </a:p>
          <a:p>
            <a:r>
              <a:rPr lang="fr-FR" dirty="0" smtClean="0"/>
              <a:t>Evite le morcellement des prises en soins / permet des orientations intra MMP</a:t>
            </a:r>
          </a:p>
          <a:p>
            <a:endParaRPr lang="fr-FR" sz="500" dirty="0" smtClean="0"/>
          </a:p>
          <a:p>
            <a:r>
              <a:rPr lang="fr-FR" dirty="0" smtClean="0"/>
              <a:t>Favorise les échanges entre les professionnels et les liens avec les partenaires</a:t>
            </a:r>
          </a:p>
          <a:p>
            <a:pPr marL="0" indent="0">
              <a:buNone/>
            </a:pPr>
            <a:endParaRPr lang="fr-FR" sz="500" dirty="0" smtClean="0"/>
          </a:p>
          <a:p>
            <a:r>
              <a:rPr lang="fr-FR" dirty="0" smtClean="0"/>
              <a:t>Permet coordination d’actions communes autour de la prévention vers un public ciblé et difficile d’accès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00" dirty="0"/>
          </a:p>
          <a:p>
            <a:r>
              <a:rPr lang="fr-FR" smtClean="0"/>
              <a:t>Evolution :</a:t>
            </a:r>
            <a:endParaRPr lang="fr-FR" dirty="0" smtClean="0"/>
          </a:p>
          <a:p>
            <a:pPr lvl="1"/>
            <a:r>
              <a:rPr lang="fr-FR" dirty="0" smtClean="0"/>
              <a:t>Dédier un bureau à l’assistante sociale de la PASS</a:t>
            </a:r>
          </a:p>
          <a:p>
            <a:pPr lvl="1"/>
            <a:r>
              <a:rPr lang="fr-FR" dirty="0" smtClean="0"/>
              <a:t>Intégrer le CSS</a:t>
            </a:r>
          </a:p>
          <a:p>
            <a:pPr lvl="1"/>
            <a:r>
              <a:rPr lang="fr-FR" dirty="0" smtClean="0"/>
              <a:t>Permanence du CSAPA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03220" y="6176963"/>
            <a:ext cx="37665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1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Populations vulnérables: problématiques de santé (1)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10623" y="6176963"/>
            <a:ext cx="469249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784967" y="1038559"/>
          <a:ext cx="3775433" cy="281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èche vers le bas 8"/>
          <p:cNvSpPr/>
          <p:nvPr/>
        </p:nvSpPr>
        <p:spPr>
          <a:xfrm rot="2211300">
            <a:off x="1600361" y="3716642"/>
            <a:ext cx="642907" cy="8345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4028248">
            <a:off x="1144880" y="3067318"/>
            <a:ext cx="663191" cy="7763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74429" y="4487778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13" name="Ellipse 12"/>
          <p:cNvSpPr/>
          <p:nvPr/>
        </p:nvSpPr>
        <p:spPr>
          <a:xfrm>
            <a:off x="41603" y="3361059"/>
            <a:ext cx="1053461" cy="700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CLAT</a:t>
            </a:r>
            <a:endParaRPr lang="fr-FR" b="1" dirty="0">
              <a:solidFill>
                <a:srgbClr val="000000"/>
              </a:solidFill>
            </a:endParaRPr>
          </a:p>
        </p:txBody>
      </p:sp>
      <p:graphicFrame>
        <p:nvGraphicFramePr>
          <p:cNvPr id="14" name="Diagramme 13"/>
          <p:cNvGraphicFramePr/>
          <p:nvPr>
            <p:extLst/>
          </p:nvPr>
        </p:nvGraphicFramePr>
        <p:xfrm>
          <a:off x="4693895" y="1129554"/>
          <a:ext cx="3832836" cy="264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Flèche vers le bas 14"/>
          <p:cNvSpPr/>
          <p:nvPr/>
        </p:nvSpPr>
        <p:spPr>
          <a:xfrm rot="19179726">
            <a:off x="7255643" y="3507032"/>
            <a:ext cx="590273" cy="82479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6403897" y="3858008"/>
            <a:ext cx="635763" cy="8152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467463" y="4276709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 psy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27757" y="4793065"/>
            <a:ext cx="1244502" cy="700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UAMJ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 rot="10800000">
            <a:off x="3711700" y="2833911"/>
            <a:ext cx="360000" cy="35169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0800000" flipH="1">
            <a:off x="5018007" y="2855978"/>
            <a:ext cx="359370" cy="35169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977672" y="3044651"/>
            <a:ext cx="1094725" cy="53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</a:t>
            </a:r>
            <a:r>
              <a:rPr lang="fr-FR" dirty="0" smtClean="0"/>
              <a:t>récarité</a:t>
            </a: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4786401" y="4459178"/>
            <a:ext cx="1349638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5" name="Flèche vers le bas 24"/>
          <p:cNvSpPr/>
          <p:nvPr/>
        </p:nvSpPr>
        <p:spPr>
          <a:xfrm rot="2148438">
            <a:off x="5492620" y="3668098"/>
            <a:ext cx="635409" cy="822864"/>
          </a:xfrm>
          <a:prstGeom prst="downArrow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503269" y="4918811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3977672" y="2369843"/>
            <a:ext cx="1094726" cy="656077"/>
            <a:chOff x="721994" y="87576"/>
            <a:chExt cx="1142584" cy="786497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721994" y="87576"/>
              <a:ext cx="1142584" cy="78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oneTexte 30"/>
            <p:cNvSpPr txBox="1"/>
            <p:nvPr/>
          </p:nvSpPr>
          <p:spPr>
            <a:xfrm>
              <a:off x="745030" y="110612"/>
              <a:ext cx="1096512" cy="740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Vulnérabilité</a:t>
              </a:r>
              <a:endParaRPr lang="fr-FR" sz="1600" kern="1200" dirty="0"/>
            </a:p>
          </p:txBody>
        </p:sp>
      </p:grpSp>
      <p:sp>
        <p:nvSpPr>
          <p:cNvPr id="32" name="Ellipse 31"/>
          <p:cNvSpPr/>
          <p:nvPr/>
        </p:nvSpPr>
        <p:spPr>
          <a:xfrm>
            <a:off x="3487983" y="4482378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3" name="Flèche vers le bas 32"/>
          <p:cNvSpPr/>
          <p:nvPr/>
        </p:nvSpPr>
        <p:spPr>
          <a:xfrm rot="19370802">
            <a:off x="3230810" y="3675133"/>
            <a:ext cx="663191" cy="806919"/>
          </a:xfrm>
          <a:prstGeom prst="downArrow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077477" y="4918811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5" name="Flèche vers le bas 34"/>
          <p:cNvSpPr/>
          <p:nvPr/>
        </p:nvSpPr>
        <p:spPr>
          <a:xfrm>
            <a:off x="2370022" y="3962287"/>
            <a:ext cx="663191" cy="8756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7828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Populations vulnérables: problématiques de santé (2)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37003" y="6176963"/>
            <a:ext cx="642869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2382280" y="1109170"/>
          <a:ext cx="4277684" cy="298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llipse 22"/>
          <p:cNvSpPr/>
          <p:nvPr/>
        </p:nvSpPr>
        <p:spPr>
          <a:xfrm>
            <a:off x="6455167" y="4040308"/>
            <a:ext cx="1252607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5" name="Flèche vers le bas 24"/>
          <p:cNvSpPr/>
          <p:nvPr/>
        </p:nvSpPr>
        <p:spPr>
          <a:xfrm rot="17866495">
            <a:off x="5670357" y="3321593"/>
            <a:ext cx="588126" cy="1104698"/>
          </a:xfrm>
          <a:prstGeom prst="downArrow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515456" y="4789862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3" name="Flèche vers le bas 32"/>
          <p:cNvSpPr/>
          <p:nvPr/>
        </p:nvSpPr>
        <p:spPr>
          <a:xfrm rot="2801421">
            <a:off x="2835339" y="3446539"/>
            <a:ext cx="663191" cy="1443541"/>
          </a:xfrm>
          <a:prstGeom prst="downArrow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102872" y="4961177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5" name="Flèche vers le bas 34"/>
          <p:cNvSpPr/>
          <p:nvPr/>
        </p:nvSpPr>
        <p:spPr>
          <a:xfrm rot="19841874">
            <a:off x="4912103" y="3922260"/>
            <a:ext cx="663191" cy="8756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8" name="Ellipse 4"/>
          <p:cNvSpPr txBox="1"/>
          <p:nvPr/>
        </p:nvSpPr>
        <p:spPr>
          <a:xfrm>
            <a:off x="5607668" y="2727962"/>
            <a:ext cx="1130951" cy="9740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Pathologies chroniques</a:t>
            </a:r>
            <a:endParaRPr lang="fr-FR" sz="1600" kern="1200" dirty="0"/>
          </a:p>
        </p:txBody>
      </p:sp>
      <p:sp>
        <p:nvSpPr>
          <p:cNvPr id="44" name="Ellipse 43"/>
          <p:cNvSpPr/>
          <p:nvPr/>
        </p:nvSpPr>
        <p:spPr>
          <a:xfrm>
            <a:off x="3487639" y="4934578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46" name="Flèche vers le bas 45"/>
          <p:cNvSpPr/>
          <p:nvPr/>
        </p:nvSpPr>
        <p:spPr>
          <a:xfrm rot="774234">
            <a:off x="3852435" y="3992632"/>
            <a:ext cx="702415" cy="874558"/>
          </a:xfrm>
          <a:prstGeom prst="downArrow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7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3910" y="344743"/>
            <a:ext cx="8594342" cy="764427"/>
          </a:xfrm>
        </p:spPr>
        <p:txBody>
          <a:bodyPr/>
          <a:lstStyle/>
          <a:p>
            <a:r>
              <a:rPr lang="fr-FR" sz="2400" dirty="0" smtClean="0"/>
              <a:t>Populations vulnérables: problématiques de santé (2)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75899" y="6176963"/>
            <a:ext cx="503973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814191476"/>
              </p:ext>
            </p:extLst>
          </p:nvPr>
        </p:nvGraphicFramePr>
        <p:xfrm>
          <a:off x="2382280" y="1109170"/>
          <a:ext cx="4277684" cy="298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llipse 22"/>
          <p:cNvSpPr/>
          <p:nvPr/>
        </p:nvSpPr>
        <p:spPr>
          <a:xfrm>
            <a:off x="6455167" y="4040308"/>
            <a:ext cx="1252607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25" name="Flèche vers le bas 24"/>
          <p:cNvSpPr/>
          <p:nvPr/>
        </p:nvSpPr>
        <p:spPr>
          <a:xfrm rot="17866495">
            <a:off x="5670357" y="3321593"/>
            <a:ext cx="588126" cy="1104698"/>
          </a:xfrm>
          <a:prstGeom prst="downArrow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515456" y="4789862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3" name="Flèche vers le bas 32"/>
          <p:cNvSpPr/>
          <p:nvPr/>
        </p:nvSpPr>
        <p:spPr>
          <a:xfrm rot="2801421">
            <a:off x="2835339" y="3446539"/>
            <a:ext cx="663191" cy="1443541"/>
          </a:xfrm>
          <a:prstGeom prst="downArrow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102872" y="4961177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5" name="Flèche vers le bas 34"/>
          <p:cNvSpPr/>
          <p:nvPr/>
        </p:nvSpPr>
        <p:spPr>
          <a:xfrm rot="19841874">
            <a:off x="4912103" y="3922260"/>
            <a:ext cx="663191" cy="8756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8" name="Ellipse 4"/>
          <p:cNvSpPr txBox="1"/>
          <p:nvPr/>
        </p:nvSpPr>
        <p:spPr>
          <a:xfrm>
            <a:off x="5607668" y="2727962"/>
            <a:ext cx="1130951" cy="9740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Pathologies chroniques</a:t>
            </a:r>
            <a:endParaRPr lang="fr-FR" sz="1600" kern="1200" dirty="0"/>
          </a:p>
        </p:txBody>
      </p:sp>
      <p:sp>
        <p:nvSpPr>
          <p:cNvPr id="44" name="Ellipse 43"/>
          <p:cNvSpPr/>
          <p:nvPr/>
        </p:nvSpPr>
        <p:spPr>
          <a:xfrm>
            <a:off x="3487639" y="4934578"/>
            <a:ext cx="1252607" cy="861874"/>
          </a:xfrm>
          <a:prstGeom prst="ellipse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PASS dentaire</a:t>
            </a:r>
            <a:endParaRPr lang="fr-FR" dirty="0"/>
          </a:p>
        </p:txBody>
      </p:sp>
      <p:sp>
        <p:nvSpPr>
          <p:cNvPr id="45" name="Ellipse 44"/>
          <p:cNvSpPr/>
          <p:nvPr/>
        </p:nvSpPr>
        <p:spPr>
          <a:xfrm>
            <a:off x="223940" y="5378814"/>
            <a:ext cx="1857780" cy="861874"/>
          </a:xfrm>
          <a:prstGeom prst="ellipse">
            <a:avLst/>
          </a:prstGeom>
          <a:solidFill>
            <a:srgbClr val="DE6CD9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s</a:t>
            </a:r>
            <a:r>
              <a:rPr lang="fr-FR" b="1" dirty="0" smtClean="0">
                <a:solidFill>
                  <a:srgbClr val="000000"/>
                </a:solidFill>
              </a:rPr>
              <a:t>pécialistes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6" name="Flèche vers le bas 45"/>
          <p:cNvSpPr/>
          <p:nvPr/>
        </p:nvSpPr>
        <p:spPr>
          <a:xfrm rot="774234">
            <a:off x="3852435" y="3992632"/>
            <a:ext cx="702415" cy="874558"/>
          </a:xfrm>
          <a:prstGeom prst="downArrow">
            <a:avLst/>
          </a:prstGeom>
          <a:solidFill>
            <a:srgbClr val="FF66FF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129306" y="5463586"/>
            <a:ext cx="1144743" cy="714033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SAU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51222" cy="764427"/>
          </a:xfrm>
        </p:spPr>
        <p:txBody>
          <a:bodyPr/>
          <a:lstStyle/>
          <a:p>
            <a:r>
              <a:rPr lang="fr-FR" sz="2400" dirty="0"/>
              <a:t>Populations vulnérables</a:t>
            </a:r>
            <a:r>
              <a:rPr lang="fr-FR" sz="2400" dirty="0" smtClean="0"/>
              <a:t>: prévention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72285" y="6174190"/>
            <a:ext cx="407586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604732" y="923546"/>
          <a:ext cx="3979603" cy="281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/>
          <p:cNvSpPr/>
          <p:nvPr/>
        </p:nvSpPr>
        <p:spPr>
          <a:xfrm rot="3419985">
            <a:off x="1309270" y="3200202"/>
            <a:ext cx="562677" cy="70460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6879" y="3506156"/>
            <a:ext cx="1213862" cy="794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CPV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 rot="2100000">
            <a:off x="6088680" y="3644976"/>
            <a:ext cx="663191" cy="894304"/>
          </a:xfrm>
          <a:prstGeom prst="downArrow">
            <a:avLst/>
          </a:prstGeom>
          <a:solidFill>
            <a:srgbClr val="F8CBA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9184564">
            <a:off x="7467801" y="3496855"/>
            <a:ext cx="663191" cy="894304"/>
          </a:xfrm>
          <a:prstGeom prst="downArrow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946140" y="4499534"/>
            <a:ext cx="1843752" cy="7003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Tabacologie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919038" y="4195094"/>
            <a:ext cx="1216458" cy="731912"/>
          </a:xfrm>
          <a:prstGeom prst="ellipse">
            <a:avLst/>
          </a:prstGeom>
          <a:solidFill>
            <a:srgbClr val="F8CBA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Liens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CSAPA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 rot="2119077">
            <a:off x="1556772" y="3613776"/>
            <a:ext cx="591967" cy="1084346"/>
          </a:xfrm>
          <a:prstGeom prst="downArrow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21696" y="4577119"/>
            <a:ext cx="1252677" cy="778291"/>
          </a:xfrm>
          <a:prstGeom prst="ellipse">
            <a:avLst/>
          </a:prstGeom>
          <a:solidFill>
            <a:srgbClr val="DE6CD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PASS</a:t>
            </a:r>
            <a:endParaRPr lang="fr-FR" b="1" dirty="0">
              <a:solidFill>
                <a:srgbClr val="000000"/>
              </a:solidFill>
            </a:endParaRPr>
          </a:p>
        </p:txBody>
      </p:sp>
      <p:graphicFrame>
        <p:nvGraphicFramePr>
          <p:cNvPr id="21" name="Diagramme 20"/>
          <p:cNvGraphicFramePr/>
          <p:nvPr>
            <p:extLst/>
          </p:nvPr>
        </p:nvGraphicFramePr>
        <p:xfrm>
          <a:off x="5245993" y="1133691"/>
          <a:ext cx="3689771" cy="2533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Ellipse 21"/>
          <p:cNvSpPr/>
          <p:nvPr/>
        </p:nvSpPr>
        <p:spPr>
          <a:xfrm>
            <a:off x="1772506" y="4822689"/>
            <a:ext cx="1190411" cy="835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DEMAT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Flèche vers le bas 22"/>
          <p:cNvSpPr/>
          <p:nvPr/>
        </p:nvSpPr>
        <p:spPr>
          <a:xfrm rot="303728">
            <a:off x="2237586" y="3804467"/>
            <a:ext cx="550724" cy="9654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4" name="Groupe 23"/>
          <p:cNvGrpSpPr/>
          <p:nvPr/>
        </p:nvGrpSpPr>
        <p:grpSpPr>
          <a:xfrm>
            <a:off x="4311239" y="2720297"/>
            <a:ext cx="1020768" cy="816614"/>
            <a:chOff x="2958834" y="1704264"/>
            <a:chExt cx="1020768" cy="816614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2958834" y="1704264"/>
              <a:ext cx="1020768" cy="8166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oneTexte 25"/>
            <p:cNvSpPr txBox="1"/>
            <p:nvPr/>
          </p:nvSpPr>
          <p:spPr>
            <a:xfrm>
              <a:off x="2982752" y="1728182"/>
              <a:ext cx="972932" cy="768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Précarité</a:t>
              </a:r>
              <a:endParaRPr lang="fr-FR" sz="1600" kern="1200" dirty="0"/>
            </a:p>
          </p:txBody>
        </p:sp>
      </p:grpSp>
      <p:sp>
        <p:nvSpPr>
          <p:cNvPr id="27" name="Flèche gauche 26"/>
          <p:cNvSpPr/>
          <p:nvPr/>
        </p:nvSpPr>
        <p:spPr>
          <a:xfrm>
            <a:off x="3564020" y="2965242"/>
            <a:ext cx="747219" cy="35797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lèche gauche 27"/>
          <p:cNvSpPr/>
          <p:nvPr/>
        </p:nvSpPr>
        <p:spPr>
          <a:xfrm rot="10800000">
            <a:off x="5349975" y="2965242"/>
            <a:ext cx="747219" cy="35797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Ellipse 28"/>
          <p:cNvSpPr/>
          <p:nvPr/>
        </p:nvSpPr>
        <p:spPr>
          <a:xfrm>
            <a:off x="3888489" y="4055864"/>
            <a:ext cx="1252607" cy="714033"/>
          </a:xfrm>
          <a:prstGeom prst="ellipse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Liens CSS</a:t>
            </a:r>
            <a:endParaRPr lang="fr-FR" dirty="0"/>
          </a:p>
        </p:txBody>
      </p:sp>
      <p:sp>
        <p:nvSpPr>
          <p:cNvPr id="30" name="Flèche vers le bas 29"/>
          <p:cNvSpPr/>
          <p:nvPr/>
        </p:nvSpPr>
        <p:spPr>
          <a:xfrm rot="18700278">
            <a:off x="3301213" y="3358972"/>
            <a:ext cx="588126" cy="973276"/>
          </a:xfrm>
          <a:prstGeom prst="downArrow">
            <a:avLst/>
          </a:prstGeom>
          <a:solidFill>
            <a:srgbClr val="8F70AE"/>
          </a:solidFill>
          <a:ln>
            <a:solidFill>
              <a:srgbClr val="8F70A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995154" y="4754836"/>
            <a:ext cx="1340003" cy="700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CeGIDD</a:t>
            </a:r>
          </a:p>
        </p:txBody>
      </p:sp>
      <p:sp>
        <p:nvSpPr>
          <p:cNvPr id="32" name="Flèche vers le bas 31"/>
          <p:cNvSpPr/>
          <p:nvPr/>
        </p:nvSpPr>
        <p:spPr>
          <a:xfrm rot="20040919">
            <a:off x="2868083" y="3702830"/>
            <a:ext cx="562986" cy="108668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795951" y="4808898"/>
            <a:ext cx="1209847" cy="700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Liens EMPP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4" name="Flèche vers le bas 33"/>
          <p:cNvSpPr/>
          <p:nvPr/>
        </p:nvSpPr>
        <p:spPr>
          <a:xfrm rot="20774304">
            <a:off x="6896352" y="3792080"/>
            <a:ext cx="590273" cy="924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0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1" y="849128"/>
            <a:ext cx="6774872" cy="2852737"/>
          </a:xfrm>
        </p:spPr>
        <p:txBody>
          <a:bodyPr/>
          <a:lstStyle/>
          <a:p>
            <a:r>
              <a:rPr lang="fr-FR" dirty="0" smtClean="0"/>
              <a:t>Une </a:t>
            </a:r>
            <a:r>
              <a:rPr lang="fr-FR" dirty="0" smtClean="0"/>
              <a:t>Maison </a:t>
            </a:r>
            <a:r>
              <a:rPr lang="fr-FR" dirty="0" smtClean="0"/>
              <a:t>de la Médecine Préventive à l’hôpital ?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878888" y="6176963"/>
            <a:ext cx="265112" cy="365125"/>
          </a:xfrm>
        </p:spPr>
        <p:txBody>
          <a:bodyPr/>
          <a:lstStyle/>
          <a:p>
            <a:fld id="{AF72BDB2-F075-6846-BAB8-E01C69A7C36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4"/>
          <p:cNvSpPr txBox="1">
            <a:spLocks/>
          </p:cNvSpPr>
          <p:nvPr/>
        </p:nvSpPr>
        <p:spPr>
          <a:xfrm>
            <a:off x="4034816" y="4421275"/>
            <a:ext cx="5672293" cy="145270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19BECC"/>
                </a:solidFill>
              </a:rPr>
              <a:t>U</a:t>
            </a:r>
            <a:r>
              <a:rPr lang="fr-FR" sz="4000" dirty="0" smtClean="0">
                <a:solidFill>
                  <a:srgbClr val="19BECC"/>
                </a:solidFill>
              </a:rPr>
              <a:t>n l</a:t>
            </a:r>
            <a:r>
              <a:rPr lang="fr-FR" sz="4000" dirty="0" smtClean="0">
                <a:solidFill>
                  <a:srgbClr val="19BECC"/>
                </a:solidFill>
              </a:rPr>
              <a:t>ieu unique </a:t>
            </a:r>
          </a:p>
          <a:p>
            <a:r>
              <a:rPr lang="fr-FR" sz="4000" dirty="0" smtClean="0">
                <a:solidFill>
                  <a:srgbClr val="19BECC"/>
                </a:solidFill>
              </a:rPr>
              <a:t>et coordonné</a:t>
            </a:r>
            <a:endParaRPr lang="fr-FR" sz="4000" dirty="0">
              <a:solidFill>
                <a:srgbClr val="19BE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5">
      <a:dk1>
        <a:srgbClr val="2FB9CA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Arial Rounded MT Bold"/>
        <a:ea typeface=""/>
        <a:cs typeface=""/>
      </a:majorFont>
      <a:minorFont>
        <a:latin typeface="Arial Narrow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18EDE9D7C95D47BBF3DD78A6F99E50" ma:contentTypeVersion="0" ma:contentTypeDescription="Crée un document." ma:contentTypeScope="" ma:versionID="571af9399c7bf60f0ced86cadc7b14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DB801E-991C-4FB2-9FE0-20430E9C38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83F4C-ACFB-460E-859C-EA42DDAF93D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A86D66-3E73-4C3E-9562-A421F0AFE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</TotalTime>
  <Words>2039</Words>
  <Application>Microsoft Office PowerPoint</Application>
  <PresentationFormat>Affichage à l'écran (4:3)</PresentationFormat>
  <Paragraphs>627</Paragraphs>
  <Slides>48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Arial Narrow</vt:lpstr>
      <vt:lpstr>Arial Rounded MT Bold</vt:lpstr>
      <vt:lpstr>Calibri</vt:lpstr>
      <vt:lpstr>Symbol</vt:lpstr>
      <vt:lpstr>Wingdings</vt:lpstr>
      <vt:lpstr>Thème Office</vt:lpstr>
      <vt:lpstr>Présentation PowerPoint</vt:lpstr>
      <vt:lpstr>Plan</vt:lpstr>
      <vt:lpstr>Populations vulnérables</vt:lpstr>
      <vt:lpstr>Populations vulnérables: situation sociale</vt:lpstr>
      <vt:lpstr>Populations vulnérables: problématiques de santé (1)</vt:lpstr>
      <vt:lpstr>Populations vulnérables: problématiques de santé (2)</vt:lpstr>
      <vt:lpstr>Populations vulnérables: problématiques de santé (2)</vt:lpstr>
      <vt:lpstr>Populations vulnérables: prévention</vt:lpstr>
      <vt:lpstr>Une Maison de la Médecine Préventive à l’hôpital ?</vt:lpstr>
      <vt:lpstr>Maison de la médecine préventive au CHBA + partenaires</vt:lpstr>
      <vt:lpstr>Maison de Médecine Préventive - CHBA</vt:lpstr>
      <vt:lpstr>Maison de Médecine Préventive - CHBA</vt:lpstr>
      <vt:lpstr>Maison de Médecine Préventive - CHBA</vt:lpstr>
      <vt:lpstr>Maison de Médecine Préventive - CHBA</vt:lpstr>
      <vt:lpstr>Maison de Médecine Préventive - CHBA</vt:lpstr>
      <vt:lpstr>Maison de Médecine Préventive - CHBA</vt:lpstr>
      <vt:lpstr>Maison de Médecine Préventive - CHBA</vt:lpstr>
      <vt:lpstr>Maison de Médecine Préventive - CHBA</vt:lpstr>
      <vt:lpstr>Partenaires de la MMP</vt:lpstr>
      <vt:lpstr>Partenaires de la MMP</vt:lpstr>
      <vt:lpstr>Partenaires de la MMP</vt:lpstr>
      <vt:lpstr>Partenaires de la MMP</vt:lpstr>
      <vt:lpstr>Partenaires de la MMP</vt:lpstr>
      <vt:lpstr>Partenaires de la MMP</vt:lpstr>
      <vt:lpstr>Partenaires de la MMP</vt:lpstr>
      <vt:lpstr>Partenaires de la MMP</vt:lpstr>
      <vt:lpstr>Maison de Médecine Préventive - CHBA</vt:lpstr>
      <vt:lpstr>Partenaires de la MMP</vt:lpstr>
      <vt:lpstr>Partenaires de la MMP</vt:lpstr>
      <vt:lpstr>Maison de Médecine Préventive - CHBA</vt:lpstr>
      <vt:lpstr>Aller vers  pluri disciplinaire</vt:lpstr>
      <vt:lpstr>Populations vulnérables</vt:lpstr>
      <vt:lpstr>Aller vers</vt:lpstr>
      <vt:lpstr>Actions mobiles communes MMP - Historique</vt:lpstr>
      <vt:lpstr>Présentation PowerPoint</vt:lpstr>
      <vt:lpstr>Actions mobiles communes MMP - Historique</vt:lpstr>
      <vt:lpstr>Actions mobiles communes MMP</vt:lpstr>
      <vt:lpstr>Actions mobiles communes MMP</vt:lpstr>
      <vt:lpstr>Actions mobiles communes MMP</vt:lpstr>
      <vt:lpstr>Orientation si nécessaire à la MMP</vt:lpstr>
      <vt:lpstr>Aller vers pluri disciplinaire</vt:lpstr>
      <vt:lpstr>Exemple de prise en soins suite à une action</vt:lpstr>
      <vt:lpstr>Appui aux partenaires</vt:lpstr>
      <vt:lpstr>Optimisation du parcours du patient précaire</vt:lpstr>
      <vt:lpstr>Convention avec les partenaires</vt:lpstr>
      <vt:lpstr>Appuis aux partenaires</vt:lpstr>
      <vt:lpstr>Conclusion</vt:lpstr>
      <vt:lpstr>CONCLUSION - MMP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BESSELIEVRE Mathilde</cp:lastModifiedBy>
  <cp:revision>423</cp:revision>
  <dcterms:created xsi:type="dcterms:W3CDTF">2023-09-13T20:03:14Z</dcterms:created>
  <dcterms:modified xsi:type="dcterms:W3CDTF">2025-11-18T17:45:00Z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0x0101008118EDE9D7C95D47BBF3DD78A6F99E50</vt:lpwstr>
  </property>
</Properties>
</file>