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56" r:id="rId3"/>
    <p:sldId id="410" r:id="rId4"/>
    <p:sldId id="533" r:id="rId5"/>
    <p:sldId id="496" r:id="rId6"/>
    <p:sldId id="498" r:id="rId7"/>
    <p:sldId id="513" r:id="rId8"/>
    <p:sldId id="514" r:id="rId9"/>
    <p:sldId id="516" r:id="rId10"/>
    <p:sldId id="515" r:id="rId11"/>
    <p:sldId id="517" r:id="rId12"/>
    <p:sldId id="518" r:id="rId13"/>
    <p:sldId id="519" r:id="rId14"/>
    <p:sldId id="520" r:id="rId15"/>
    <p:sldId id="521" r:id="rId16"/>
    <p:sldId id="499" r:id="rId17"/>
    <p:sldId id="522" r:id="rId18"/>
    <p:sldId id="523" r:id="rId19"/>
    <p:sldId id="525" r:id="rId20"/>
    <p:sldId id="526" r:id="rId21"/>
    <p:sldId id="530" r:id="rId22"/>
    <p:sldId id="528" r:id="rId23"/>
    <p:sldId id="527" r:id="rId24"/>
    <p:sldId id="531" r:id="rId25"/>
    <p:sldId id="529" r:id="rId26"/>
    <p:sldId id="532" r:id="rId27"/>
  </p:sldIdLst>
  <p:sldSz cx="9144000" cy="6858000" type="screen4x3"/>
  <p:notesSz cx="6799263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pos="2880">
          <p15:clr>
            <a:srgbClr val="A4A3A4"/>
          </p15:clr>
        </p15:guide>
        <p15:guide id="5" pos="5420">
          <p15:clr>
            <a:srgbClr val="A4A3A4"/>
          </p15:clr>
        </p15:guide>
        <p15:guide id="6" pos="1066">
          <p15:clr>
            <a:srgbClr val="A4A3A4"/>
          </p15:clr>
        </p15:guide>
        <p15:guide id="7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Paul GUTHMANN" initials="JPG" lastIdx="2" clrIdx="0">
    <p:extLst>
      <p:ext uri="{19B8F6BF-5375-455C-9EA6-DF929625EA0E}">
        <p15:presenceInfo xmlns:p15="http://schemas.microsoft.com/office/powerpoint/2012/main" userId="S::jean-paul.guthmann@santepubliquefrance.fr::c5f430d3-177c-42a0-a606-506a1e0bf4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  <a:srgbClr val="5BB9FF"/>
    <a:srgbClr val="D1EBFF"/>
    <a:srgbClr val="B3DEFF"/>
    <a:srgbClr val="C1E4FF"/>
    <a:srgbClr val="373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43" autoAdjust="0"/>
  </p:normalViewPr>
  <p:slideViewPr>
    <p:cSldViewPr>
      <p:cViewPr varScale="1">
        <p:scale>
          <a:sx n="83" d="100"/>
          <a:sy n="83" d="100"/>
        </p:scale>
        <p:origin x="1498" y="62"/>
      </p:cViewPr>
      <p:guideLst>
        <p:guide orient="horz" pos="2160"/>
        <p:guide orient="horz" pos="1434"/>
        <p:guide orient="horz" pos="3929"/>
        <p:guide pos="2880"/>
        <p:guide pos="5420"/>
        <p:guide pos="1066"/>
        <p:guide pos="340"/>
      </p:guideLst>
    </p:cSldViewPr>
  </p:slideViewPr>
  <p:outlineViewPr>
    <p:cViewPr>
      <p:scale>
        <a:sx n="33" d="100"/>
        <a:sy n="33" d="100"/>
      </p:scale>
      <p:origin x="0" y="-30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1020DE-4835-4DF1-98BE-2A85550F2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704BD1-515B-4CBB-AB00-58C532F691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08E41C-31FE-4BD1-B3A9-574C82E081F2}" type="datetimeFigureOut">
              <a:rPr lang="fr-FR"/>
              <a:pPr>
                <a:defRPr/>
              </a:pPr>
              <a:t>20/11/2025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5989A0-0C3B-43FF-A8D2-5F7A5A24B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EDB6D-9599-4DF6-A1BC-5A4F675123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C811B7-B40D-4166-9416-B82C5F684BB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8:46.8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28:40.8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1,'5'0,"4"8,6 3,9 0,8-3,3-2,0 2,-6 4,-4 0,-2-3,4-2,5-3,2-1,3-2,8-1,-3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02.0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1,'4'0,"6"0,13 0,16 0,5 0,4 0,2 0,-4 0,0 0,-5 0,-5 0,0 0,-2 4,-6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06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40,'0'-4,"8"-2,16 1,8 1,2 1,0 1,2 1,0 0,-2 1,1 0,3 1,0-1,5 0,0-4,-3-1,-9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12.0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85,'0'-2,"1"0,-1 0,1 0,0 1,-1-1,1 0,0 0,0 1,0-1,1 0,-1 1,0-1,0 1,1 0,-1-1,1 1,-1 0,1 0,0 0,-1 0,1 0,0 0,0 1,0-1,0 0,-1 1,5-1,7-2,2 0,21-1,-30 3,159-3,-107 5,76-9,63-8,-196 14,-6 0,5 2,-11-6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17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0,'0'1,"0"0,1 0,-1 0,0 0,1-1,-1 1,0 0,1 0,-1-1,1 1,-1 0,1-1,0 1,-1 0,1-1,0 1,-1-1,1 1,0-1,-1 1,1-1,0 1,0-1,0 0,-1 0,1 1,1-1,30 6,-22-5,51 10,111 4,109-16,-243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29.59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1,'8'0,"8"0,8 0,14 0,4 0,3 0,-1 0,0 0,-4 0,-4 0,-4 0,1 0,-5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32.75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42,'4'0,"10"0,7 0,3 0,20 0,10-4,4-6,1-1,-5 2,-13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36.12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94,'4'0,"10"0,7 0,4 0,6 0,10 0,3 0,-2 0,-5-4,-3-6,0-5,3 0,0-2,-3 3,-3 3,-6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39.28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65,'8'-4,"8"-1,4 0,8 1,3 1,5 1,4-8,0-5,-6-2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43.31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1 100,'4'0,"6"0,18 0,8 0,3 0,2 0,3-4,-1-2,-5 1,-4-7,-4-7,-2 1,-3-1,-4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02.8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19,'1013'0,"-967"-1,84-12,-106 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45.91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0 148,'4'-5,"19"-4,13-11,5-1,-1-1,2 3,-2 5,0 0,-2 3,0 3,-5 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6:59.25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0,'1221'0,"-1184"0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7:02.6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1 101,'529'0,"-339"-14,-113 5,-49 5,0-2,0-1,35-14,-39 12,1 2,0 0,0 1,43-4,-3 10,-39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37:06.05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26,'11'-5,"-1"1,1 1,0 0,0 1,20-3,58 2,-55 3,613 0,-311 1,-311-1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05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10:05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28,'0'-1,"1"0,-1 1,0-1,1 1,-1-1,0 1,1-1,-1 1,0-1,1 1,-1-1,1 1,-1-1,1 1,-1 0,1-1,-1 1,1 0,0 0,-1-1,1 1,-1 0,1 0,0 0,19-5,-17 4,49-5,0 1,93 4,-75 3,17-3,232 12,-225-1,-56-7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16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1,'8'8,"0"-1,0 0,1-1,0 0,1 0,-1-1,1 0,0-1,0 0,1-1,-1 0,1 0,12 1,16 0,1-1,51-3,-49-1,523-2,-520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17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09:53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4:10:00.3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93,'434'0,"-402"-2,0-1,0-2,-1 0,1-3,-1 0,-1-2,41-19,-38 16,-5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13T15:28:37.3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1,'4'0,"6"0,9 0,6 0,7 0,2 0,0 0,2 0,3 0,4 0,-1 0,0 0,-7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9FF5E66-7E74-44E6-9359-1FA2903C6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5FC3A3-F50C-47CF-8167-15D635C5CE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68022F-15E5-4793-8D56-E55A8E334EFC}" type="datetimeFigureOut">
              <a:rPr lang="fr-FR"/>
              <a:pPr>
                <a:defRPr/>
              </a:pPr>
              <a:t>20/11/2025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B155C3FB-DF9B-4FEA-B5AA-4B97294AB1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6B3B420A-FEFD-4E80-AF73-6767C321A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17135D-FBB2-4944-B15E-0AF93B0420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50FED-9B73-4FF6-BF1E-3CF31881A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2DF3446-1915-4871-8744-01CB74B12FE4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92CE65D-DF45-4D56-AD67-B0C5F3DE9B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C55D72-2325-41AD-AFA3-D9E3B473A030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B36C1196-354B-4D61-A4AB-F3CFD5DE1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4DCAE46-25E8-465D-92E4-F338C8156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C55CD77-4C73-4F8C-B408-B6F000685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6CFF1D-E50C-4B27-A060-7902BAA9FB2B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9B095BB-3F82-48FF-AE4C-9E2E622CC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B2EDC6C-64AA-45B0-8E9D-F446C6F5F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41717BF-2D2F-4ECA-9BEB-E7102F5F8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83D86E-2F54-4C48-A464-B97D62FAEAF2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481B9F2-9321-4988-B89A-34A2A81D3D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2A32495-8169-452F-8766-0D32A875A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D17FBB3-8A13-42C3-988B-E2088C31C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C364CA-5395-4210-8A97-7B7604F05B24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3573C3-E727-47AD-9658-40790E92E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3FD0CC-FBCA-4913-A3F5-E8E76B746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C50670E-3F81-4213-9C58-52E317B77E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2D65F-FE3E-4D55-B528-43C19CE29B58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1CEF1679-1B5C-41CA-B348-8ECF24C2D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61E72D8-56F8-44B4-9482-71F0AB67D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5FF5AB1-6C6F-4192-8348-10E2CCACC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A7F07A-37BC-4DB7-A4A0-DC48FFB44621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71F110C-0474-4947-9095-972C0A6C6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2E4DC341-3EE7-450C-AC09-597665A1E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26AE1972-EC0C-4615-BF7F-0E913F8593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87675-9799-4349-A244-80D444D043D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5F3F4FA-74D0-4DED-AEDB-94CF64EAF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02FF7FE-F14B-4C8C-AE62-A9A1B2DB5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08A2EA7-6B50-4D74-9031-FB22D822C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4C9693-9CC4-45E7-87C8-CBD260AD9CFA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A960C56-0A96-4AD3-8BB9-C6A0592B6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0FB12B4-D7B4-4F99-83DA-7F5DDD1CA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A3A4ECC-1C03-426C-AD1A-81493364F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DB6A24-6D75-4464-A454-876AEB4D8FCE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E3EFDC-EC06-4E64-92EF-709B795E47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520E9F0-53B4-4089-83EC-B3E210B4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6249C47F-7918-4DC6-8C1F-BDFE6539D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E98D4A-86D1-4C4F-8ACE-811D0B2302C8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6037315-8997-4BC4-BBE6-399E83F5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779DF75-9900-4EEB-898E-F288F0FA0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3B9888A8-A7D0-4D3B-ACE8-2A3445BCD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993014-3EF2-4214-9936-06743441AFB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5E812BA-6136-45D8-91C2-D43FD4A9C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573A522-095F-44CA-AE9F-65DDD314B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923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9752FB4E-6634-451D-A908-73F431510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D02153-717F-4A4E-89DC-1419A7AB99E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351FD16-6A8D-4E02-AC27-E495C9958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EE1D995-3E4A-45BF-9AC6-4E713EFF6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6BD00C6-F6DD-4304-BD5F-A9AF01E4B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A48DF-EE9E-4245-BEB1-CCBC0A09DEDB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B650E27-1910-4D07-AE65-95AD5AF8D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97DF5A-C4A8-4010-AD19-22E6486D2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6BD00C6-F6DD-4304-BD5F-A9AF01E4B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A48DF-EE9E-4245-BEB1-CCBC0A09DEDB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B650E27-1910-4D07-AE65-95AD5AF8D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97DF5A-C4A8-4010-AD19-22E6486D2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6346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B940381-DD96-4499-A36B-5C8E2D0AC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44126B-59D1-48C5-B5DD-4EBE4E8E374B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CD02EC9-1FBB-4C12-891C-5CB503C5C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625A281-24EE-4CD0-9585-8F9AC922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16BD00C6-F6DD-4304-BD5F-A9AF01E4BE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A48DF-EE9E-4245-BEB1-CCBC0A09DEDB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B650E27-1910-4D07-AE65-95AD5AF8D2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3A97DF5A-C4A8-4010-AD19-22E6486D2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8214E59-8585-4377-B866-7E61CA287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C5113C-D39F-4833-A070-1C0354FD40DC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7857519-9DB3-438F-BC44-31912AB0A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64B7A32-075E-4ADF-ACAC-9E6E1D68E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791A99C-2BD3-4F90-9149-C04709833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D31C8F-85D9-441F-955D-65C8E90C498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072908F-B16E-49BF-BD8C-BE51F98D6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9FBAE01-E9C7-45D6-B4F4-BF56BA76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9A083018-380C-49A2-BFC7-FF87A1897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AE5BB-230A-4EE5-AE88-D96D74E6781D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8D25A9E-10C7-4582-8D80-B728EBDE8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868EA83-A90A-42FA-8293-9D799651F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/>
              <a:t>Suivre l’issue de traitement et documenter la guérison du patient est un objectif essentiel dans la LAT.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C146C84-A638-4B22-BF63-572796A35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13F7-A42D-428D-BEAF-6184702654B1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8EEE0911-4804-45B6-B924-1166298E2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E24AEA-10F9-4821-BF13-7898CF87A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71F32A-5B11-4B76-91FF-84A3F45CB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737E8-5DBB-4BB3-91EC-2B42B4AB4007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459883F-186D-4DFE-AC6F-8427A3B64B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BBAC543-C1D6-4A0D-A731-C2732B6CE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3E0973B-9E99-4023-B3C5-58D7A48A7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A7FA6-B891-4734-AE24-42157904F405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8D3AD81-D47C-4911-86FA-2D6D2655B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BBF86B6-D67D-419A-A9AA-4934662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080425E9-7B67-4D91-BE65-3C8FC84F0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425" indent="-28098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30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1150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588" indent="-223838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7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9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1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388" indent="-223838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35DEFB-F077-477C-BD19-2901ADEFCD06}" type="slidenum">
              <a:rPr lang="en-GB" altLang="fr-FR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GB" altLang="fr-FR" sz="1300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845F4F-7800-4FEC-BBF1-F69A8E733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5988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E2B8B0F-6A81-4BB2-B31D-10161D84E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6337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>
            <a:extLst>
              <a:ext uri="{FF2B5EF4-FFF2-40B4-BE49-F238E27FC236}">
                <a16:creationId xmlns:a16="http://schemas.microsoft.com/office/drawing/2014/main" id="{4D270691-5AAD-40DD-9572-30C4D06D4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512763"/>
            <a:ext cx="172243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23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51E67FA8-EFFD-474A-857C-060E734EA5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7748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86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0035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F801E-F1CB-4879-AFB1-CA5C59F05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276475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0174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1B7CB3-9B05-48B0-838E-CF5E9B5396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404813"/>
            <a:ext cx="39751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7">
            <a:extLst>
              <a:ext uri="{FF2B5EF4-FFF2-40B4-BE49-F238E27FC236}">
                <a16:creationId xmlns:a16="http://schemas.microsoft.com/office/drawing/2014/main" id="{8108453C-4DAC-46DD-B3E3-AF51C5E06E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04813"/>
            <a:ext cx="1081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D8ACBE-84E4-40C4-9F5F-75990C3468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42425" y="6046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AE82F78-05D9-4FBE-9381-0CE38169A0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21750" y="5991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4CF920-FB7B-4935-8DE4-2C4A69BB8EAA}"/>
              </a:ext>
            </a:extLst>
          </p:cNvPr>
          <p:cNvSpPr txBox="1"/>
          <p:nvPr userDrawn="1"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01079A-D7FB-43AA-98E1-A237842059A8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</p:spTree>
    <p:extLst>
      <p:ext uri="{BB962C8B-B14F-4D97-AF65-F5344CB8AC3E}">
        <p14:creationId xmlns:p14="http://schemas.microsoft.com/office/powerpoint/2010/main" val="194829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6">
            <a:extLst>
              <a:ext uri="{FF2B5EF4-FFF2-40B4-BE49-F238E27FC236}">
                <a16:creationId xmlns:a16="http://schemas.microsoft.com/office/drawing/2014/main" id="{488E6A36-C613-4005-B036-96160D990894}"/>
              </a:ext>
            </a:extLst>
          </p:cNvPr>
          <p:cNvGraphicFramePr>
            <a:graphicFrameLocks/>
          </p:cNvGraphicFramePr>
          <p:nvPr/>
        </p:nvGraphicFramePr>
        <p:xfrm>
          <a:off x="1497013" y="1793875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r:id="rId3" imgW="6194073" imgH="4170025" progId="Excel.Chart.8">
                  <p:embed/>
                </p:oleObj>
              </mc:Choice>
              <mc:Fallback>
                <p:oleObj r:id="rId3" imgW="6194073" imgH="4170025" progId="Excel.Chart.8">
                  <p:embed/>
                  <p:pic>
                    <p:nvPicPr>
                      <p:cNvPr id="7173" name="Graphique 6">
                        <a:extLst>
                          <a:ext uri="{FF2B5EF4-FFF2-40B4-BE49-F238E27FC236}">
                            <a16:creationId xmlns:a16="http://schemas.microsoft.com/office/drawing/2014/main" id="{47C0CED7-6D18-49BC-9AB5-903C28878FD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793875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910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A0057C1-5CF8-4A04-8BC1-E0E67C93FE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248648-1E4D-4236-A2F2-69E55660D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92785D1-BF03-4163-88B3-84B964965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D2954CD-FA75-474C-B647-2D7687DC4C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62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C18BC5-22BF-43B8-950E-4A944410447A}"/>
              </a:ext>
            </a:extLst>
          </p:cNvPr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05A55E-54BD-4896-AB04-CB40E495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FEA79F-0BFF-43D3-A84B-584FBA4A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7F983F4-CB87-49D4-935B-6EC536590072}"/>
              </a:ext>
            </a:extLst>
          </p:cNvPr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6C9C1E-A970-47C1-A834-32261CA4ED76}" type="slidenum">
              <a:rPr lang="fr-FR" altLang="fr-FR" sz="700" b="1"/>
              <a:pPr algn="r" eaLnBrk="1" hangingPunct="1"/>
              <a:t>‹N°›</a:t>
            </a:fld>
            <a:endParaRPr lang="fr-FR" altLang="fr-FR" sz="700" b="1"/>
          </a:p>
        </p:txBody>
      </p:sp>
      <p:pic>
        <p:nvPicPr>
          <p:cNvPr id="1030" name="Image 11">
            <a:extLst>
              <a:ext uri="{FF2B5EF4-FFF2-40B4-BE49-F238E27FC236}">
                <a16:creationId xmlns:a16="http://schemas.microsoft.com/office/drawing/2014/main" id="{B88ADD92-397C-42AD-BAC4-3ACC37DB6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16" r:id="rId3"/>
    <p:sldLayoutId id="2147484117" r:id="rId4"/>
    <p:sldLayoutId id="2147484120" r:id="rId5"/>
    <p:sldLayoutId id="2147484121" r:id="rId6"/>
    <p:sldLayoutId id="2147484122" r:id="rId7"/>
    <p:sldLayoutId id="2147484123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72FC5F4-20C4-4CC9-B970-E69CFF046F6E}"/>
              </a:ext>
            </a:extLst>
          </p:cNvPr>
          <p:cNvSpPr/>
          <p:nvPr/>
        </p:nvSpPr>
        <p:spPr>
          <a:xfrm>
            <a:off x="0" y="188913"/>
            <a:ext cx="8893175" cy="936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5734F2-3E6E-4FCE-80CB-8B12A8CF3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6840538" cy="936625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/>
              <a:t>Titre de la </a:t>
            </a:r>
            <a:r>
              <a:rPr lang="fr-FR" dirty="0" err="1"/>
              <a:t>Slide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F75C8-5002-43A4-929C-E6260CFA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7416800" cy="489585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D5C2E4-517E-4985-B6E7-A61B204AFEC9}"/>
              </a:ext>
            </a:extLst>
          </p:cNvPr>
          <p:cNvSpPr txBox="1"/>
          <p:nvPr/>
        </p:nvSpPr>
        <p:spPr>
          <a:xfrm>
            <a:off x="8359775" y="6448425"/>
            <a:ext cx="244475" cy="115888"/>
          </a:xfrm>
          <a:prstGeom prst="rect">
            <a:avLst/>
          </a:prstGeom>
          <a:noFill/>
        </p:spPr>
        <p:txBody>
          <a:bodyPr wrap="none" lIns="36000" tIns="0" rIns="360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A12A47-3906-45AC-A10E-3272E1EB6104}" type="slidenum">
              <a:rPr lang="fr-FR" altLang="fr-FR" sz="700" b="1">
                <a:solidFill>
                  <a:srgbClr val="4D4D4F"/>
                </a:solidFill>
              </a:rPr>
              <a:pPr algn="r" eaLnBrk="1" hangingPunct="1"/>
              <a:t>‹N°›</a:t>
            </a:fld>
            <a:endParaRPr lang="fr-FR" altLang="fr-FR" sz="700" b="1">
              <a:solidFill>
                <a:srgbClr val="4D4D4F"/>
              </a:solidFill>
            </a:endParaRPr>
          </a:p>
        </p:txBody>
      </p:sp>
      <p:pic>
        <p:nvPicPr>
          <p:cNvPr id="2054" name="Image 11">
            <a:extLst>
              <a:ext uri="{FF2B5EF4-FFF2-40B4-BE49-F238E27FC236}">
                <a16:creationId xmlns:a16="http://schemas.microsoft.com/office/drawing/2014/main" id="{A92A3DC7-5AF3-47C2-91CB-D3CE1790A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404813"/>
            <a:ext cx="10191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defRPr b="1" kern="1200" cap="all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·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7338" indent="-142875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0.xml"/><Relationship Id="rId5" Type="http://schemas.openxmlformats.org/officeDocument/2006/relationships/image" Target="../media/image19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6.png"/><Relationship Id="rId18" Type="http://schemas.openxmlformats.org/officeDocument/2006/relationships/customXml" Target="../ink/ink18.xml"/><Relationship Id="rId26" Type="http://schemas.openxmlformats.org/officeDocument/2006/relationships/customXml" Target="../ink/ink22.xml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15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2.xml"/><Relationship Id="rId11" Type="http://schemas.openxmlformats.org/officeDocument/2006/relationships/image" Target="../media/image25.png"/><Relationship Id="rId24" Type="http://schemas.openxmlformats.org/officeDocument/2006/relationships/customXml" Target="../ink/ink21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23.xml"/><Relationship Id="rId10" Type="http://schemas.openxmlformats.org/officeDocument/2006/relationships/customXml" Target="../ink/ink14.xml"/><Relationship Id="rId19" Type="http://schemas.openxmlformats.org/officeDocument/2006/relationships/image" Target="../media/image29.png"/><Relationship Id="rId4" Type="http://schemas.openxmlformats.org/officeDocument/2006/relationships/customXml" Target="../ink/ink11.xml"/><Relationship Id="rId9" Type="http://schemas.openxmlformats.org/officeDocument/2006/relationships/image" Target="../media/image24.png"/><Relationship Id="rId14" Type="http://schemas.openxmlformats.org/officeDocument/2006/relationships/customXml" Target="../ink/ink16.xml"/><Relationship Id="rId22" Type="http://schemas.openxmlformats.org/officeDocument/2006/relationships/customXml" Target="../ink/ink20.xml"/><Relationship Id="rId27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6.xml"/><Relationship Id="rId5" Type="http://schemas.openxmlformats.org/officeDocument/2006/relationships/image" Target="../media/image14.png"/><Relationship Id="rId10" Type="http://schemas.openxmlformats.org/officeDocument/2006/relationships/image" Target="../media/image15.png"/><Relationship Id="rId4" Type="http://schemas.openxmlformats.org/officeDocument/2006/relationships/customXml" Target="../ink/ink5.xml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116B1-B0CA-4513-8570-3CADC416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8280846" cy="3096344"/>
          </a:xfrm>
        </p:spPr>
        <p:txBody>
          <a:bodyPr/>
          <a:lstStyle/>
          <a:p>
            <a:pPr algn="ctr"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36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  <a:t>Dépistage actif de la tuberculose chez les déplacés de la guerre en Ukraine</a:t>
            </a: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800" b="0" u="none" cap="none" dirty="0">
                <a:solidFill>
                  <a:srgbClr val="004192"/>
                </a:solidFill>
                <a:ea typeface="+mn-ea"/>
                <a:cs typeface="+mn-cs"/>
              </a:rPr>
              <a:t> </a:t>
            </a:r>
            <a: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2400" b="0" u="none" cap="none" dirty="0">
                <a:solidFill>
                  <a:srgbClr val="004192"/>
                </a:solidFill>
                <a:ea typeface="+mn-ea"/>
                <a:cs typeface="+mn-cs"/>
              </a:rPr>
              <a:t>Le travail des CLAT en France</a:t>
            </a:r>
            <a: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  <a:t> </a:t>
            </a:r>
            <a:r>
              <a:rPr lang="fr-FR" b="0" u="none" cap="none" dirty="0">
                <a:solidFill>
                  <a:srgbClr val="004192"/>
                </a:solidFill>
              </a:rPr>
              <a:t/>
            </a:r>
            <a:br>
              <a:rPr lang="fr-FR" b="0" u="none" cap="none" dirty="0">
                <a:solidFill>
                  <a:srgbClr val="004192"/>
                </a:solidFill>
              </a:rPr>
            </a:br>
            <a: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2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2000" b="0" u="none" cap="none" dirty="0">
                <a:solidFill>
                  <a:srgbClr val="004192"/>
                </a:solidFill>
              </a:rPr>
              <a:t/>
            </a:r>
            <a:br>
              <a:rPr lang="fr-FR" sz="2000" b="0" u="none" cap="none" dirty="0">
                <a:solidFill>
                  <a:srgbClr val="004192"/>
                </a:solidFill>
              </a:rPr>
            </a:br>
            <a:r>
              <a:rPr lang="fr-FR" altLang="fr-FR" sz="1800" b="0" u="none" cap="none" dirty="0">
                <a:solidFill>
                  <a:srgbClr val="004192"/>
                </a:solidFill>
              </a:rPr>
              <a:t/>
            </a: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Jean-Paul Guthmann</a:t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Direction des maladies infectieuses, </a:t>
            </a:r>
            <a:r>
              <a:rPr lang="fr-FR" altLang="fr-FR" sz="1600" b="0" u="none" cap="none" dirty="0" err="1">
                <a:solidFill>
                  <a:srgbClr val="004192"/>
                </a:solidFill>
              </a:rPr>
              <a:t>SpFrance</a:t>
            </a:r>
            <a:r>
              <a:rPr lang="fr-FR" altLang="fr-FR" sz="1800" b="0" u="none" cap="none" dirty="0">
                <a:solidFill>
                  <a:srgbClr val="004192"/>
                </a:solidFill>
              </a:rPr>
              <a:t/>
            </a: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800" b="0" u="none" cap="none" dirty="0">
                <a:solidFill>
                  <a:srgbClr val="004192"/>
                </a:solidFill>
              </a:rPr>
              <a:t/>
            </a: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800" b="0" u="none" cap="none" dirty="0">
                <a:solidFill>
                  <a:srgbClr val="004192"/>
                </a:solidFill>
              </a:rPr>
              <a:t/>
            </a:r>
            <a:br>
              <a:rPr lang="fr-FR" altLang="fr-FR" sz="18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Journée scientifique, Groupe </a:t>
            </a:r>
            <a:r>
              <a:rPr lang="fr-FR" altLang="fr-FR" sz="1600" b="0" u="none" cap="none" dirty="0" err="1">
                <a:solidFill>
                  <a:srgbClr val="004192"/>
                </a:solidFill>
              </a:rPr>
              <a:t>MiPop</a:t>
            </a:r>
            <a:r>
              <a:rPr lang="fr-FR" altLang="fr-FR" sz="1600" b="0" u="none" cap="none" dirty="0">
                <a:solidFill>
                  <a:srgbClr val="004192"/>
                </a:solidFill>
              </a:rPr>
              <a:t/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r>
              <a:rPr lang="fr-FR" altLang="fr-FR" sz="1600" b="0" u="none" cap="none" dirty="0">
                <a:solidFill>
                  <a:srgbClr val="004192"/>
                </a:solidFill>
              </a:rPr>
              <a:t>Rennes, 20-11-2025</a:t>
            </a:r>
            <a:br>
              <a:rPr lang="fr-FR" altLang="fr-FR" sz="1600" b="0" u="none" cap="none" dirty="0">
                <a:solidFill>
                  <a:srgbClr val="004192"/>
                </a:solidFill>
              </a:rPr>
            </a:br>
            <a:r>
              <a:rPr lang="fr-FR" sz="1800" b="0" u="none" cap="none" dirty="0">
                <a:solidFill>
                  <a:srgbClr val="004192"/>
                </a:solidFill>
                <a:ea typeface="+mn-ea"/>
                <a:cs typeface="+mn-cs"/>
              </a:rPr>
              <a:t/>
            </a:r>
            <a:br>
              <a:rPr lang="fr-FR" sz="1800" b="0" u="none" cap="none" dirty="0">
                <a:solidFill>
                  <a:srgbClr val="004192"/>
                </a:solidFill>
                <a:ea typeface="+mn-ea"/>
                <a:cs typeface="+mn-cs"/>
              </a:rPr>
            </a:br>
            <a:r>
              <a:rPr lang="fr-FR" sz="1800" b="0" u="none" cap="none" dirty="0">
                <a:solidFill>
                  <a:srgbClr val="004192"/>
                </a:solidFill>
              </a:rPr>
              <a:t/>
            </a:r>
            <a:br>
              <a:rPr lang="fr-FR" sz="1800" b="0" u="none" cap="none" dirty="0">
                <a:solidFill>
                  <a:srgbClr val="004192"/>
                </a:solidFill>
              </a:rPr>
            </a:br>
            <a:r>
              <a:rPr lang="fr-FR" sz="1400" b="0" u="none" cap="none" dirty="0">
                <a:solidFill>
                  <a:srgbClr val="004192"/>
                </a:solidFill>
              </a:rPr>
              <a:t/>
            </a:r>
            <a:br>
              <a:rPr lang="fr-FR" sz="1400" b="0" u="none" cap="none" dirty="0">
                <a:solidFill>
                  <a:srgbClr val="004192"/>
                </a:solidFill>
              </a:rPr>
            </a:br>
            <a:endParaRPr lang="fr-FR" sz="1400" b="0" u="none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0C9AE1B-9768-48A2-8E37-1F9DCD7C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Accueil en France et questions posées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FBB7AAD-38EC-4624-8EFA-ADC170B5F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474" y="1555210"/>
            <a:ext cx="8714013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L’un des pays d’Europe avec les incidences les plus élevées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/>
            </a:r>
            <a:br>
              <a:rPr lang="fr-FR" altLang="fr-FR" sz="2400" b="0" cap="none" dirty="0">
                <a:solidFill>
                  <a:srgbClr val="004192"/>
                </a:solidFill>
              </a:rPr>
            </a:br>
            <a:endParaRPr lang="fr-FR" altLang="fr-FR" sz="24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400" b="0" cap="none" dirty="0">
              <a:solidFill>
                <a:srgbClr val="00419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1F900F-3A9C-40CE-A159-CA46EBC59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84920"/>
            <a:ext cx="6732240" cy="433408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1FCC730-1538-4219-9775-CAEFB2F3B876}"/>
              </a:ext>
            </a:extLst>
          </p:cNvPr>
          <p:cNvSpPr txBox="1"/>
          <p:nvPr/>
        </p:nvSpPr>
        <p:spPr>
          <a:xfrm>
            <a:off x="6873603" y="3861048"/>
            <a:ext cx="209088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Incidence: 65/100.000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55AEC3-235E-4D31-B73F-AB10D474B333}"/>
              </a:ext>
            </a:extLst>
          </p:cNvPr>
          <p:cNvSpPr txBox="1"/>
          <p:nvPr/>
        </p:nvSpPr>
        <p:spPr>
          <a:xfrm>
            <a:off x="6881484" y="4208241"/>
            <a:ext cx="1064962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MDR: 27%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995A4A-5DAA-4BDB-BBA9-6343CBCE1C31}"/>
              </a:ext>
            </a:extLst>
          </p:cNvPr>
          <p:cNvSpPr txBox="1"/>
          <p:nvPr/>
        </p:nvSpPr>
        <p:spPr>
          <a:xfrm>
            <a:off x="7190519" y="4911655"/>
            <a:ext cx="1855242" cy="200055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300" i="1" dirty="0">
                <a:solidFill>
                  <a:srgbClr val="FF0000"/>
                </a:solidFill>
              </a:rPr>
              <a:t>(France: 6,5/10</a:t>
            </a:r>
            <a:r>
              <a:rPr lang="fr-FR" sz="1300" i="1" baseline="30000" dirty="0">
                <a:solidFill>
                  <a:srgbClr val="FF0000"/>
                </a:solidFill>
              </a:rPr>
              <a:t>5</a:t>
            </a:r>
            <a:r>
              <a:rPr lang="fr-FR" sz="1300" i="1" dirty="0">
                <a:solidFill>
                  <a:srgbClr val="FF0000"/>
                </a:solidFill>
              </a:rPr>
              <a:t> ; 1-2%)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490CEEFC-B8AD-46A0-8005-B0E44830A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Accueil en France et questions posées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459F9EC-AD6D-49E9-ADC2-A8AE45A55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7991475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Laisser les malades venir par eux mêmes au système de soins (dépistage passif) ou aller les trouver (dépistage actif)?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EA3C967-2CA9-4C21-845E-A3BCF2E70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Accueil en France et questions posées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8EE9334-708D-4F7E-9442-7B198563A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7991475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23 mars: le Ministère de la santé rappelle les recommandations françaises concernant le dépistage de la TB chez les migrants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52F5A1-B5E4-4983-A6A9-853BC49D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96578"/>
            <a:ext cx="8394684" cy="784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71991F5-D875-41B4-B799-F56C17C4A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Intervention des clat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06B4BD9-4833-4451-A282-A799C1850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7545" y="1916832"/>
            <a:ext cx="7991475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Les CLAT dont l’une des missions est de faire du dépistage commencent à dépister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29950-3574-4963-B2B5-B69566E0F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82" y="2868754"/>
            <a:ext cx="7991475" cy="433388"/>
          </a:xfrm>
          <a:prstGeom prst="rect">
            <a:avLst/>
          </a:prstGeom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b="1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338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Lieux d’habitation temporaire ou au CLAT pour les personnes qu’on leur envoie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2300360-1FE6-4A6D-A6A3-157E6F2A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44" y="3820676"/>
            <a:ext cx="7991475" cy="433388"/>
          </a:xfrm>
          <a:prstGeom prst="rect">
            <a:avLst/>
          </a:prstGeom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b="1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338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Radio pulmonaire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0AF4E40-0BCF-46DA-AD6B-7E19EB856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44" y="4381592"/>
            <a:ext cx="7991475" cy="433388"/>
          </a:xfrm>
          <a:prstGeom prst="rect">
            <a:avLst/>
          </a:prstGeom>
        </p:spPr>
        <p:txBody>
          <a:bodyPr vert="horz" wrap="square" lIns="36000" tIns="0" rIns="3600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b="1" kern="1200" cap="all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·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7338" indent="-142875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Information sur le nombre de dépistés, le nombre de cas et leurs caractéristiques enregistrée dans des registres 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050B471-76F6-4EB0-A559-C2D183EF8D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Intervention des clat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2B01615-BEAC-46A1-9A64-6CAE4B73E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5570" y="1844824"/>
            <a:ext cx="7991475" cy="3744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Novembre 2022: compilation des données recueillies sur la période février-octobre 2022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100% de participation des CLAT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Image 1">
            <a:extLst>
              <a:ext uri="{FF2B5EF4-FFF2-40B4-BE49-F238E27FC236}">
                <a16:creationId xmlns:a16="http://schemas.microsoft.com/office/drawing/2014/main" id="{6375793C-F388-4778-B3BF-2335E61A6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34029" r="27263" b="14078"/>
          <a:stretch>
            <a:fillRect/>
          </a:stretch>
        </p:blipFill>
        <p:spPr bwMode="auto">
          <a:xfrm>
            <a:off x="416958" y="1412875"/>
            <a:ext cx="7899458" cy="49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8E6CF3-B56D-4AF6-922A-0120B208DC6B}"/>
              </a:ext>
            </a:extLst>
          </p:cNvPr>
          <p:cNvSpPr txBox="1"/>
          <p:nvPr/>
        </p:nvSpPr>
        <p:spPr>
          <a:xfrm>
            <a:off x="525159" y="6442982"/>
            <a:ext cx="8093681" cy="18466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200" i="1" dirty="0" err="1">
                <a:solidFill>
                  <a:schemeClr val="accent6"/>
                </a:solidFill>
              </a:rPr>
              <a:t>Eurosurveillance</a:t>
            </a:r>
            <a:r>
              <a:rPr lang="fr-FR" sz="1200" dirty="0">
                <a:solidFill>
                  <a:schemeClr val="accent6"/>
                </a:solidFill>
              </a:rPr>
              <a:t>, 23 mars 2023 https://www.eurosurveillance.org/content/10.2807/1560-7917.ES.2023.28.12.2300155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03ED2A09-D501-411F-960C-871704EC5AFF}"/>
                  </a:ext>
                </a:extLst>
              </p14:cNvPr>
              <p14:cNvContentPartPr/>
              <p14:nvPr/>
            </p14:nvContentPartPr>
            <p14:xfrm>
              <a:off x="3133996" y="5956473"/>
              <a:ext cx="1425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03ED2A09-D501-411F-960C-871704EC5A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9996" y="5848833"/>
                <a:ext cx="250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15452EDA-FD82-4D46-8BD2-D9DDCA2B9F4E}"/>
                  </a:ext>
                </a:extLst>
              </p14:cNvPr>
              <p14:cNvContentPartPr/>
              <p14:nvPr/>
            </p14:nvContentPartPr>
            <p14:xfrm>
              <a:off x="7812196" y="5921193"/>
              <a:ext cx="161640" cy="36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15452EDA-FD82-4D46-8BD2-D9DDCA2B9F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8196" y="5813553"/>
                <a:ext cx="269280" cy="252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B6A35BC4-7EDC-43AC-8E1A-A1737435D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résultats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82E8111-9B80-484B-A5C5-5618A32DC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résultats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D520A30-4C79-472E-A196-920C722C0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7991475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Prévalence: 10/8621=116 cas/100 000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Nombre à dépister pour trouver un cas (</a:t>
            </a:r>
            <a:r>
              <a:rPr lang="fr-FR" altLang="fr-FR" sz="2800" b="0" i="1" cap="none" dirty="0" err="1">
                <a:solidFill>
                  <a:srgbClr val="004192"/>
                </a:solidFill>
              </a:rPr>
              <a:t>Number</a:t>
            </a:r>
            <a:r>
              <a:rPr lang="fr-FR" altLang="fr-FR" sz="2800" b="0" i="1" cap="none" dirty="0">
                <a:solidFill>
                  <a:srgbClr val="004192"/>
                </a:solidFill>
              </a:rPr>
              <a:t> </a:t>
            </a:r>
            <a:r>
              <a:rPr lang="fr-FR" altLang="fr-FR" sz="2800" b="0" i="1" cap="none" dirty="0" err="1">
                <a:solidFill>
                  <a:srgbClr val="004192"/>
                </a:solidFill>
              </a:rPr>
              <a:t>needed</a:t>
            </a:r>
            <a:r>
              <a:rPr lang="fr-FR" altLang="fr-FR" sz="2800" b="0" i="1" cap="none" dirty="0">
                <a:solidFill>
                  <a:srgbClr val="004192"/>
                </a:solidFill>
              </a:rPr>
              <a:t> to screen)</a:t>
            </a:r>
            <a:r>
              <a:rPr lang="fr-FR" altLang="fr-FR" sz="2800" b="0" cap="none" dirty="0">
                <a:solidFill>
                  <a:srgbClr val="004192"/>
                </a:solidFill>
              </a:rPr>
              <a:t>=862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5767ACA-7C79-43A2-83CF-EC0FF36516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résultats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2A946B-E86C-4A1E-BCD4-3C673E38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779625"/>
            <a:ext cx="8604448" cy="25946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22557874-E878-4345-A043-551BD4B28B91}"/>
                  </a:ext>
                </a:extLst>
              </p14:cNvPr>
              <p14:cNvContentPartPr/>
              <p14:nvPr/>
            </p14:nvContentPartPr>
            <p14:xfrm>
              <a:off x="8513836" y="2325513"/>
              <a:ext cx="174600" cy="39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2557874-E878-4345-A043-551BD4B28B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9836" y="2217873"/>
                <a:ext cx="2822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86D335B4-0C56-41C6-9E5F-AAEA16BC4A8F}"/>
                  </a:ext>
                </a:extLst>
              </p14:cNvPr>
              <p14:cNvContentPartPr/>
              <p14:nvPr/>
            </p14:nvContentPartPr>
            <p14:xfrm>
              <a:off x="8504836" y="3376713"/>
              <a:ext cx="182520" cy="147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86D335B4-0C56-41C6-9E5F-AAEA16BC4A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0836" y="3269073"/>
                <a:ext cx="290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46BB2246-7E32-4F11-8DD4-54454D2A23BB}"/>
                  </a:ext>
                </a:extLst>
              </p14:cNvPr>
              <p14:cNvContentPartPr/>
              <p14:nvPr/>
            </p14:nvContentPartPr>
            <p14:xfrm>
              <a:off x="8495476" y="3582633"/>
              <a:ext cx="239760" cy="309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46BB2246-7E32-4F11-8DD4-54454D2A23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41836" y="3474633"/>
                <a:ext cx="347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86AF6455-8257-4429-9D12-EAB9BF68FB13}"/>
                  </a:ext>
                </a:extLst>
              </p14:cNvPr>
              <p14:cNvContentPartPr/>
              <p14:nvPr/>
            </p14:nvContentPartPr>
            <p14:xfrm>
              <a:off x="8504836" y="3781713"/>
              <a:ext cx="220320" cy="18360"/>
            </p14:xfrm>
          </p:contentPart>
        </mc:Choice>
        <mc:Fallback xmlns=""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86AF6455-8257-4429-9D12-EAB9BF68FB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0836" y="3673713"/>
                <a:ext cx="327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195D9726-C2C9-4278-9C7B-F32D916E5291}"/>
                  </a:ext>
                </a:extLst>
              </p14:cNvPr>
              <p14:cNvContentPartPr/>
              <p14:nvPr/>
            </p14:nvContentPartPr>
            <p14:xfrm>
              <a:off x="3195916" y="2734113"/>
              <a:ext cx="155160" cy="360"/>
            </p14:xfrm>
          </p:contentPart>
        </mc:Choice>
        <mc:Fallback xmlns=""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195D9726-C2C9-4278-9C7B-F32D916E529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41916" y="2626473"/>
                <a:ext cx="262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E4CDABED-B56D-415F-83E0-6761D4574C49}"/>
                  </a:ext>
                </a:extLst>
              </p14:cNvPr>
              <p14:cNvContentPartPr/>
              <p14:nvPr/>
            </p14:nvContentPartPr>
            <p14:xfrm>
              <a:off x="3204916" y="3154233"/>
              <a:ext cx="134640" cy="1548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E4CDABED-B56D-415F-83E0-6761D4574C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50916" y="3046233"/>
                <a:ext cx="2422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96DDA315-F3A3-43FC-AD5C-F11B56B98F81}"/>
                  </a:ext>
                </a:extLst>
              </p14:cNvPr>
              <p14:cNvContentPartPr/>
              <p14:nvPr/>
            </p14:nvContentPartPr>
            <p14:xfrm>
              <a:off x="3186556" y="3330633"/>
              <a:ext cx="177120" cy="3420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96DDA315-F3A3-43FC-AD5C-F11B56B98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2916" y="3222633"/>
                <a:ext cx="2847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6BC75D0A-CC20-4859-B8AF-0CA64AB6FA9E}"/>
                  </a:ext>
                </a:extLst>
              </p14:cNvPr>
              <p14:cNvContentPartPr/>
              <p14:nvPr/>
            </p14:nvContentPartPr>
            <p14:xfrm>
              <a:off x="3222556" y="3802593"/>
              <a:ext cx="91080" cy="237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6BC75D0A-CC20-4859-B8AF-0CA64AB6FA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68556" y="3694593"/>
                <a:ext cx="1987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AB494FF5-5640-4E40-B74A-75337CB6D3CF}"/>
                  </a:ext>
                </a:extLst>
              </p14:cNvPr>
              <p14:cNvContentPartPr/>
              <p14:nvPr/>
            </p14:nvContentPartPr>
            <p14:xfrm>
              <a:off x="3186556" y="3985473"/>
              <a:ext cx="151920" cy="3600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AB494FF5-5640-4E40-B74A-75337CB6D3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2916" y="3877833"/>
                <a:ext cx="2595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DB04A50A-D649-4367-B9FA-2C34555FCDAF}"/>
                  </a:ext>
                </a:extLst>
              </p14:cNvPr>
              <p14:cNvContentPartPr/>
              <p14:nvPr/>
            </p14:nvContentPartPr>
            <p14:xfrm>
              <a:off x="3195916" y="4199313"/>
              <a:ext cx="135360" cy="532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DB04A50A-D649-4367-B9FA-2C34555FCD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41916" y="4091313"/>
                <a:ext cx="243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932C2D32-040E-49A7-BE70-FB480C07CA1E}"/>
                  </a:ext>
                </a:extLst>
              </p14:cNvPr>
              <p14:cNvContentPartPr/>
              <p14:nvPr/>
            </p14:nvContentPartPr>
            <p14:xfrm>
              <a:off x="7048636" y="2529993"/>
              <a:ext cx="453240" cy="360"/>
            </p14:xfrm>
          </p:contentPart>
        </mc:Choice>
        <mc:Fallback xmlns=""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932C2D32-040E-49A7-BE70-FB480C07CA1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94636" y="2421993"/>
                <a:ext cx="560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22BA5B8D-1A5A-4073-9319-BDAF8E730816}"/>
                  </a:ext>
                </a:extLst>
              </p14:cNvPr>
              <p14:cNvContentPartPr/>
              <p14:nvPr/>
            </p14:nvContentPartPr>
            <p14:xfrm>
              <a:off x="7057636" y="2910873"/>
              <a:ext cx="433080" cy="3672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22BA5B8D-1A5A-4073-9319-BDAF8E7308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03996" y="2803233"/>
                <a:ext cx="5407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C898626-8824-407D-9328-AB39B5A77143}"/>
                  </a:ext>
                </a:extLst>
              </p14:cNvPr>
              <p14:cNvContentPartPr/>
              <p14:nvPr/>
            </p14:nvContentPartPr>
            <p14:xfrm>
              <a:off x="7066276" y="3124353"/>
              <a:ext cx="438120" cy="936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C898626-8824-407D-9328-AB39B5A7714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2276" y="3016713"/>
                <a:ext cx="545760" cy="225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FACAC583-24C2-4574-8D58-36FC0B345D82}"/>
              </a:ext>
            </a:extLst>
          </p:cNvPr>
          <p:cNvSpPr txBox="1"/>
          <p:nvPr/>
        </p:nvSpPr>
        <p:spPr>
          <a:xfrm>
            <a:off x="395288" y="5085184"/>
            <a:ext cx="480797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(Ces 10 cas étaient tous arrivés en France en 2022)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A89974C-DBD3-40F0-BFF3-A388A6E57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Données de la déclaration obligatoire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A1D83F6-9C5D-4DC5-BCF5-E4438771A6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010" y="5733256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4538" lvl="4" indent="-457200" algn="just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1800" dirty="0">
                <a:solidFill>
                  <a:srgbClr val="004192"/>
                </a:solidFill>
              </a:rPr>
              <a:t>32 cas notifiés en 2022 (70% arrivés en France en 2022) versus en moyenne 4,6 cas/an en moyenne entre 2008 et 2019</a:t>
            </a:r>
          </a:p>
          <a:p>
            <a:pPr marL="744538" lvl="4" indent="-457200" algn="just"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1800" dirty="0">
                <a:solidFill>
                  <a:srgbClr val="004192"/>
                </a:solidFill>
              </a:rPr>
              <a:t>9 MDR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b="0" cap="none" dirty="0">
                <a:solidFill>
                  <a:srgbClr val="004192"/>
                </a:solidFill>
              </a:rPr>
              <a:t/>
            </a:r>
            <a:br>
              <a:rPr lang="fr-FR" altLang="fr-FR" b="0" cap="none" dirty="0">
                <a:solidFill>
                  <a:srgbClr val="004192"/>
                </a:solidFill>
              </a:rPr>
            </a:br>
            <a:endParaRPr lang="fr-FR" altLang="fr-FR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b="0" cap="none" dirty="0">
              <a:solidFill>
                <a:srgbClr val="00419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32DDA8-D4D4-4AC6-8222-6A425FBD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04764"/>
            <a:ext cx="6710280" cy="4248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C74847-9864-4842-AF07-60E0ECB474D3}"/>
              </a:ext>
            </a:extLst>
          </p:cNvPr>
          <p:cNvSpPr txBox="1"/>
          <p:nvPr/>
        </p:nvSpPr>
        <p:spPr>
          <a:xfrm>
            <a:off x="7524328" y="2204864"/>
            <a:ext cx="1512200" cy="47705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FF0000"/>
                </a:solidFill>
              </a:rPr>
              <a:t>56% hommes</a:t>
            </a:r>
          </a:p>
          <a:p>
            <a:pPr>
              <a:spcBef>
                <a:spcPts val="600"/>
              </a:spcBef>
            </a:pPr>
            <a:r>
              <a:rPr lang="fr-FR" sz="1300" dirty="0">
                <a:solidFill>
                  <a:srgbClr val="FF0000"/>
                </a:solidFill>
              </a:rPr>
              <a:t>Âge médian 40 ans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2CEC144-E2AF-420F-9E08-8FAA34615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discussion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12B6205-0E0B-4A5C-BE38-CC8B03F94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285273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>Importance des données de surveillance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/>
            </a:r>
            <a:br>
              <a:rPr lang="fr-FR" altLang="fr-FR" sz="3200" b="0" cap="none" dirty="0">
                <a:solidFill>
                  <a:srgbClr val="004192"/>
                </a:solidFill>
              </a:rPr>
            </a:br>
            <a:endParaRPr lang="fr-FR" altLang="fr-FR" sz="32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32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96F838-A1D3-4768-AB0F-14FCC791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6481762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 dirty="0">
                <a:solidFill>
                  <a:srgbClr val="004192"/>
                </a:solidFill>
              </a:rPr>
              <a:t>Je n’ai pas de conflits d’intérêts à déclarer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07D98E1-D4B8-4D8B-BEE7-1A130352E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discussion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9372C3D-C98A-4118-A0A1-169057954B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285273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>Le dépistage actif a été utile en France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/>
            </a:r>
            <a:br>
              <a:rPr lang="fr-FR" altLang="fr-FR" sz="3200" b="0" cap="none" dirty="0">
                <a:solidFill>
                  <a:srgbClr val="004192"/>
                </a:solidFill>
              </a:rPr>
            </a:br>
            <a:endParaRPr lang="fr-FR" altLang="fr-FR" sz="32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32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74CA27D-2467-4756-B9CB-446493251F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discussion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4C7E792-2320-429A-A5A1-4B6018F02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285273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>Mais le dépistage actif n’est pas facile à mettre en place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/>
            </a:r>
            <a:br>
              <a:rPr lang="fr-FR" altLang="fr-FR" sz="3200" b="0" cap="none" dirty="0">
                <a:solidFill>
                  <a:srgbClr val="004192"/>
                </a:solidFill>
              </a:rPr>
            </a:br>
            <a:endParaRPr lang="fr-FR" altLang="fr-FR" sz="32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32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8AA7E49-303D-45E3-9088-07ACAA1B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discussion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DA3759F-E3F6-43FF-948D-3E626188F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285273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>La prévalence de TB était élevée, mais l’échantillon était probablement biaisé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3200" b="0" cap="none" dirty="0">
                <a:solidFill>
                  <a:srgbClr val="004192"/>
                </a:solidFill>
              </a:rPr>
              <a:t/>
            </a:r>
            <a:br>
              <a:rPr lang="fr-FR" altLang="fr-FR" sz="3200" b="0" cap="none" dirty="0">
                <a:solidFill>
                  <a:srgbClr val="004192"/>
                </a:solidFill>
              </a:rPr>
            </a:br>
            <a:endParaRPr lang="fr-FR" altLang="fr-FR" sz="32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32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8AA7E49-303D-45E3-9088-07ACAA1B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conclusions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DA3759F-E3F6-43FF-948D-3E626188F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42088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Difficultés qui existent dans le dépistage de la TB en cas de déplacement massif de populations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Comment mieux se préparer: quelles </a:t>
            </a:r>
            <a:r>
              <a:rPr lang="fr-FR" altLang="fr-FR" sz="2800" b="0" cap="none">
                <a:solidFill>
                  <a:srgbClr val="004192"/>
                </a:solidFill>
              </a:rPr>
              <a:t>ressources </a:t>
            </a:r>
            <a:r>
              <a:rPr lang="fr-FR" altLang="fr-FR" sz="2800" b="0" cap="none" smtClean="0">
                <a:solidFill>
                  <a:srgbClr val="004192"/>
                </a:solidFill>
              </a:rPr>
              <a:t>humaines </a:t>
            </a:r>
            <a:r>
              <a:rPr lang="fr-FR" altLang="fr-FR" sz="2800" b="0" cap="none" dirty="0">
                <a:solidFill>
                  <a:srgbClr val="004192"/>
                </a:solidFill>
              </a:rPr>
              <a:t>et financières disponibles et mobilisables rapidement?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4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DEE898F-8EAF-4C6B-9B1E-76729C3FA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53251" name="Image 2">
            <a:extLst>
              <a:ext uri="{FF2B5EF4-FFF2-40B4-BE49-F238E27FC236}">
                <a16:creationId xmlns:a16="http://schemas.microsoft.com/office/drawing/2014/main" id="{FF143571-6ED6-4614-AA70-3119C8CF6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3" t="16800" r="25977" b="41200"/>
          <a:stretch>
            <a:fillRect/>
          </a:stretch>
        </p:blipFill>
        <p:spPr bwMode="auto">
          <a:xfrm>
            <a:off x="0" y="1412875"/>
            <a:ext cx="7860330" cy="374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8AA7E49-303D-45E3-9088-07ACAA1BF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remerciements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DA3759F-E3F6-43FF-948D-3E626188F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2852738"/>
            <a:ext cx="7993063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>Philippe Fraisse (Réseau des CLAT), Jérôme Robert et Isabelle Bonnet (CNR </a:t>
            </a:r>
            <a:r>
              <a:rPr lang="fr-FR" altLang="fr-FR" sz="2400" b="0" cap="none" dirty="0" err="1">
                <a:solidFill>
                  <a:srgbClr val="004192"/>
                </a:solidFill>
              </a:rPr>
              <a:t>MyRMA</a:t>
            </a:r>
            <a:r>
              <a:rPr lang="fr-FR" altLang="fr-FR" sz="2400" b="0" cap="none" dirty="0">
                <a:solidFill>
                  <a:srgbClr val="004192"/>
                </a:solidFill>
              </a:rPr>
              <a:t>) et au personnel des CLAT qui ont recueilli et fourni ces données 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400" b="0" cap="none" dirty="0">
                <a:solidFill>
                  <a:srgbClr val="004192"/>
                </a:solidFill>
              </a:rPr>
              <a:t/>
            </a:r>
            <a:br>
              <a:rPr lang="fr-FR" altLang="fr-FR" sz="2400" b="0" cap="none" dirty="0">
                <a:solidFill>
                  <a:srgbClr val="004192"/>
                </a:solidFill>
              </a:rPr>
            </a:br>
            <a:endParaRPr lang="fr-FR" altLang="fr-FR" sz="24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400" b="0" cap="none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4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90CE3E5C-BCCE-478E-A288-82419F414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96F838-A1D3-4768-AB0F-14FCC7914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6481762" cy="4333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>
                <a:solidFill>
                  <a:srgbClr val="004192"/>
                </a:solidFill>
              </a:rPr>
              <a:t>24 février 2022: invasion de l’Ukraine par la Russie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</a:pPr>
            <a:r>
              <a:rPr lang="fr-FR" altLang="fr-FR" sz="2800" b="0" cap="none">
                <a:solidFill>
                  <a:srgbClr val="004192"/>
                </a:solidFill>
              </a:rPr>
              <a:t/>
            </a:r>
            <a:br>
              <a:rPr lang="fr-FR" altLang="fr-FR" sz="2800" b="0" cap="none">
                <a:solidFill>
                  <a:srgbClr val="004192"/>
                </a:solidFill>
              </a:rPr>
            </a:br>
            <a:endParaRPr lang="fr-FR" altLang="fr-FR" sz="2800" b="0" cap="none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</a:pPr>
            <a:endParaRPr lang="fr-FR" altLang="fr-FR" sz="2800" b="0" cap="none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8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208AF40-2C94-472D-90B9-A306E3DEE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29" y="125760"/>
            <a:ext cx="88566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pic>
        <p:nvPicPr>
          <p:cNvPr id="14339" name="Image 5">
            <a:extLst>
              <a:ext uri="{FF2B5EF4-FFF2-40B4-BE49-F238E27FC236}">
                <a16:creationId xmlns:a16="http://schemas.microsoft.com/office/drawing/2014/main" id="{D1AB1D3A-9DF5-49B1-96FB-D46AEAC2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9695" r="42625" b="11229"/>
          <a:stretch>
            <a:fillRect/>
          </a:stretch>
        </p:blipFill>
        <p:spPr bwMode="auto">
          <a:xfrm>
            <a:off x="683568" y="1268760"/>
            <a:ext cx="5673725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0A072F-999B-4F7C-927F-B8AE9D2A6EFE}"/>
              </a:ext>
            </a:extLst>
          </p:cNvPr>
          <p:cNvSpPr txBox="1"/>
          <p:nvPr/>
        </p:nvSpPr>
        <p:spPr>
          <a:xfrm>
            <a:off x="6470989" y="4005064"/>
            <a:ext cx="2366601" cy="200055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fr-FR" sz="1300" dirty="0">
                <a:solidFill>
                  <a:srgbClr val="FF0000"/>
                </a:solidFill>
              </a:rPr>
              <a:t>41 millions d’habitants en 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5F3B576-8DC7-4C61-A4C9-CFEF43C07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pic>
        <p:nvPicPr>
          <p:cNvPr id="16387" name="Image 1">
            <a:extLst>
              <a:ext uri="{FF2B5EF4-FFF2-40B4-BE49-F238E27FC236}">
                <a16:creationId xmlns:a16="http://schemas.microsoft.com/office/drawing/2014/main" id="{B85E0FC5-42DC-44CA-9B86-77976B5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38794" r="41808" b="35342"/>
          <a:stretch>
            <a:fillRect/>
          </a:stretch>
        </p:blipFill>
        <p:spPr bwMode="auto">
          <a:xfrm>
            <a:off x="539750" y="1916113"/>
            <a:ext cx="82153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14:cNvPr>
              <p14:cNvContentPartPr/>
              <p14:nvPr/>
            </p14:nvContentPartPr>
            <p14:xfrm>
              <a:off x="2867236" y="4998153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AA3A618B-E56F-403E-A2C2-E8DA921CCE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8236" y="49895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A208C878-4F61-4147-A691-380E1FD45D8D}"/>
                  </a:ext>
                </a:extLst>
              </p14:cNvPr>
              <p14:cNvContentPartPr/>
              <p14:nvPr/>
            </p14:nvContentPartPr>
            <p14:xfrm>
              <a:off x="3870556" y="3792513"/>
              <a:ext cx="437040" cy="720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A208C878-4F61-4147-A691-380E1FD45D8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6916" y="3684873"/>
                <a:ext cx="544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92982C9-A196-4EB4-A3E3-E1A6AC5E8ADF}"/>
                  </a:ext>
                </a:extLst>
              </p14:cNvPr>
              <p14:cNvContentPartPr/>
              <p14:nvPr/>
            </p14:nvContentPartPr>
            <p14:xfrm>
              <a:off x="10564396" y="159795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92982C9-A196-4EB4-A3E3-E1A6AC5E8A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10396" y="14899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A9EAE1E6-7A41-43EF-9AE3-805D05D278B9}"/>
                  </a:ext>
                </a:extLst>
              </p14:cNvPr>
              <p14:cNvContentPartPr/>
              <p14:nvPr/>
            </p14:nvContentPartPr>
            <p14:xfrm>
              <a:off x="728116" y="3825273"/>
              <a:ext cx="321480" cy="1008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A9EAE1E6-7A41-43EF-9AE3-805D05D278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116" y="3717273"/>
                <a:ext cx="429120" cy="22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A127BED-862F-440A-9520-C4D316167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pic>
        <p:nvPicPr>
          <p:cNvPr id="18435" name="Image 2">
            <a:extLst>
              <a:ext uri="{FF2B5EF4-FFF2-40B4-BE49-F238E27FC236}">
                <a16:creationId xmlns:a16="http://schemas.microsoft.com/office/drawing/2014/main" id="{57F4C0F3-8499-4A50-9514-EB32AF93D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28494" r="41016" b="12234"/>
          <a:stretch>
            <a:fillRect/>
          </a:stretch>
        </p:blipFill>
        <p:spPr bwMode="auto">
          <a:xfrm>
            <a:off x="684213" y="1557338"/>
            <a:ext cx="669607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ADB5F0C4-EFCA-4962-A6E1-0243A9F33B02}"/>
                  </a:ext>
                </a:extLst>
              </p14:cNvPr>
              <p14:cNvContentPartPr/>
              <p14:nvPr/>
            </p14:nvContentPartPr>
            <p14:xfrm>
              <a:off x="4607476" y="3674793"/>
              <a:ext cx="348840" cy="2844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ADB5F0C4-EFCA-4962-A6E1-0243A9F33B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3836" y="3567153"/>
                <a:ext cx="456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A91784C-6DA3-4571-A941-075C286A4897}"/>
                  </a:ext>
                </a:extLst>
              </p14:cNvPr>
              <p14:cNvContentPartPr/>
              <p14:nvPr/>
            </p14:nvContentPartPr>
            <p14:xfrm>
              <a:off x="10617676" y="497151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A91784C-6DA3-4571-A941-075C286A489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63676" y="4863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B4F7FEB8-9AC4-459E-8A2E-8D37EF1B6BFE}"/>
                  </a:ext>
                </a:extLst>
              </p14:cNvPr>
              <p14:cNvContentPartPr/>
              <p14:nvPr/>
            </p14:nvContentPartPr>
            <p14:xfrm>
              <a:off x="-1704404" y="167787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B4F7FEB8-9AC4-459E-8A2E-8D37EF1B6B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58404" y="1569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D9407941-06C9-43A6-BF4C-BFBC0DBA633F}"/>
                  </a:ext>
                </a:extLst>
              </p14:cNvPr>
              <p14:cNvContentPartPr/>
              <p14:nvPr/>
            </p14:nvContentPartPr>
            <p14:xfrm>
              <a:off x="799036" y="3428913"/>
              <a:ext cx="282960" cy="3348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D9407941-06C9-43A6-BF4C-BFBC0DBA63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5036" y="3320913"/>
                <a:ext cx="390600" cy="24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C3A96C5-E1D6-4310-B29D-B1B0CBB53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CCD1159-5FDF-4EBA-B01F-1B59AA129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7632700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5 mars: Protection temporaire pour les exilés ukrainiens par le Conseil de l’Europe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10 mars: adoptée en France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934948A-8365-40A9-8CAF-B3E82332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contexte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CDDC62-443E-4010-B269-4F9BFDC4B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8280400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Centres d’accueil, logements collectifs temporaires…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B4A252-4596-4120-8CBB-66FCE9066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856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dirty="0"/>
              <a:t>Accueil en France et questions posées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7D21345-84EA-49BA-A26C-8487678C5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276475"/>
            <a:ext cx="7920037" cy="4333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>Comment gérer la santé de tous ces réfugiés?</a:t>
            </a:r>
          </a:p>
          <a:p>
            <a:pPr algn="just"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r>
              <a:rPr lang="fr-FR" altLang="fr-FR" sz="2800" b="0" cap="none" dirty="0">
                <a:solidFill>
                  <a:srgbClr val="004192"/>
                </a:solidFill>
              </a:rPr>
              <a:t/>
            </a:r>
            <a:br>
              <a:rPr lang="fr-FR" altLang="fr-FR" sz="2800" b="0" cap="none" dirty="0">
                <a:solidFill>
                  <a:srgbClr val="004192"/>
                </a:solidFill>
              </a:rPr>
            </a:br>
            <a:endParaRPr lang="fr-FR" altLang="fr-FR" sz="2800" b="0" cap="none" dirty="0">
              <a:solidFill>
                <a:srgbClr val="00419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4625" algn="l"/>
              </a:tabLst>
              <a:defRPr/>
            </a:pPr>
            <a:endParaRPr lang="fr-FR" altLang="fr-FR" sz="2800" b="0" cap="none" dirty="0">
              <a:solidFill>
                <a:srgbClr val="00419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562</Words>
  <Application>Microsoft Office PowerPoint</Application>
  <PresentationFormat>Affichage à l'écran (4:3)</PresentationFormat>
  <Paragraphs>106</Paragraphs>
  <Slides>25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Symbol</vt:lpstr>
      <vt:lpstr>SPF_PPT_Test-v3</vt:lpstr>
      <vt:lpstr>1_SPF_PPT_Test-v3</vt:lpstr>
      <vt:lpstr>Graphique Microsoft Excel</vt:lpstr>
      <vt:lpstr>   Dépistage actif de la tuberculose chez les déplacés de la guerre en Ukraine   Le travail des CLAT en France     Jean-Paul Guthmann Direction des maladies infectieuses, SpFrance   Journée scientifique, Groupe MiPop Rennes, 20-11-2025    </vt:lpstr>
      <vt:lpstr>Présentation PowerPoint</vt:lpstr>
      <vt:lpstr>contexte</vt:lpstr>
      <vt:lpstr>contexte</vt:lpstr>
      <vt:lpstr>Contexte</vt:lpstr>
      <vt:lpstr>contexte</vt:lpstr>
      <vt:lpstr>contexte</vt:lpstr>
      <vt:lpstr>contexte</vt:lpstr>
      <vt:lpstr>Accueil en France et questions posées</vt:lpstr>
      <vt:lpstr>Accueil en France et questions posées</vt:lpstr>
      <vt:lpstr>Accueil en France et questions posées</vt:lpstr>
      <vt:lpstr>Accueil en France et questions posées</vt:lpstr>
      <vt:lpstr>Intervention des clat</vt:lpstr>
      <vt:lpstr>Intervention des clat</vt:lpstr>
      <vt:lpstr>résultats</vt:lpstr>
      <vt:lpstr>résultats</vt:lpstr>
      <vt:lpstr>résultats</vt:lpstr>
      <vt:lpstr>Données de la déclaration obligatoire</vt:lpstr>
      <vt:lpstr>discussion</vt:lpstr>
      <vt:lpstr>discussion</vt:lpstr>
      <vt:lpstr>discussion</vt:lpstr>
      <vt:lpstr>discussion</vt:lpstr>
      <vt:lpstr>conclusions</vt:lpstr>
      <vt:lpstr>Présentation PowerPoint</vt:lpstr>
      <vt:lpstr>remerciements</vt:lpstr>
    </vt:vector>
  </TitlesOfParts>
  <Company>InVS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principal de la présentation sur 2 ou 3 lignes</dc:title>
  <dc:creator>SOUMAH-MIS Catherine</dc:creator>
  <cp:lastModifiedBy>Jean-marc CHAPPLAIN</cp:lastModifiedBy>
  <cp:revision>392</cp:revision>
  <cp:lastPrinted>2017-11-23T13:10:21Z</cp:lastPrinted>
  <dcterms:created xsi:type="dcterms:W3CDTF">2016-06-03T12:31:51Z</dcterms:created>
  <dcterms:modified xsi:type="dcterms:W3CDTF">2025-11-20T08:54:01Z</dcterms:modified>
</cp:coreProperties>
</file>