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7.xml" ContentType="application/vnd.openxmlformats-officedocument.presentationml.notesSlide+xml"/>
  <Override PartName="/ppt/ink/ink3.xml" ContentType="application/inkml+xml"/>
  <Override PartName="/ppt/notesSlides/notesSlide18.xml" ContentType="application/vnd.openxmlformats-officedocument.presentationml.notesSlide+xml"/>
  <Override PartName="/ppt/ink/ink4.xml" ContentType="application/inkml+xml"/>
  <Override PartName="/ppt/notesSlides/notesSlide19.xml" ContentType="application/vnd.openxmlformats-officedocument.presentationml.notesSlide+xml"/>
  <Override PartName="/ppt/ink/ink5.xml" ContentType="application/inkml+xml"/>
  <Override PartName="/ppt/notesSlides/notesSlide20.xml" ContentType="application/vnd.openxmlformats-officedocument.presentationml.notesSlide+xml"/>
  <Override PartName="/ppt/ink/ink6.xml" ContentType="application/inkml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27"/>
  </p:notesMasterIdLst>
  <p:handoutMasterIdLst>
    <p:handoutMasterId r:id="rId28"/>
  </p:handoutMasterIdLst>
  <p:sldIdLst>
    <p:sldId id="256" r:id="rId3"/>
    <p:sldId id="533" r:id="rId4"/>
    <p:sldId id="534" r:id="rId5"/>
    <p:sldId id="538" r:id="rId6"/>
    <p:sldId id="537" r:id="rId7"/>
    <p:sldId id="410" r:id="rId8"/>
    <p:sldId id="535" r:id="rId9"/>
    <p:sldId id="541" r:id="rId10"/>
    <p:sldId id="536" r:id="rId11"/>
    <p:sldId id="411" r:id="rId12"/>
    <p:sldId id="415" r:id="rId13"/>
    <p:sldId id="516" r:id="rId14"/>
    <p:sldId id="540" r:id="rId15"/>
    <p:sldId id="539" r:id="rId16"/>
    <p:sldId id="515" r:id="rId17"/>
    <p:sldId id="542" r:id="rId18"/>
    <p:sldId id="543" r:id="rId19"/>
    <p:sldId id="496" r:id="rId20"/>
    <p:sldId id="498" r:id="rId21"/>
    <p:sldId id="544" r:id="rId22"/>
    <p:sldId id="545" r:id="rId23"/>
    <p:sldId id="513" r:id="rId24"/>
    <p:sldId id="546" r:id="rId25"/>
    <p:sldId id="547" r:id="rId26"/>
  </p:sldIdLst>
  <p:sldSz cx="9144000" cy="6858000" type="screen4x3"/>
  <p:notesSz cx="6799263" cy="9929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434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2880">
          <p15:clr>
            <a:srgbClr val="A4A3A4"/>
          </p15:clr>
        </p15:guide>
        <p15:guide id="5" pos="5420">
          <p15:clr>
            <a:srgbClr val="A4A3A4"/>
          </p15:clr>
        </p15:guide>
        <p15:guide id="6" pos="1066">
          <p15:clr>
            <a:srgbClr val="A4A3A4"/>
          </p15:clr>
        </p15:guide>
        <p15:guide id="7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Paul GUTHMANN" initials="JPG" lastIdx="2" clrIdx="0">
    <p:extLst>
      <p:ext uri="{19B8F6BF-5375-455C-9EA6-DF929625EA0E}">
        <p15:presenceInfo xmlns:p15="http://schemas.microsoft.com/office/powerpoint/2012/main" userId="S::jean-paul.guthmann@santepubliquefrance.fr::c5f430d3-177c-42a0-a606-506a1e0bf4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92"/>
    <a:srgbClr val="5BB9FF"/>
    <a:srgbClr val="D1EBFF"/>
    <a:srgbClr val="B3DEFF"/>
    <a:srgbClr val="C1E4FF"/>
    <a:srgbClr val="373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343" autoAdjust="0"/>
  </p:normalViewPr>
  <p:slideViewPr>
    <p:cSldViewPr>
      <p:cViewPr varScale="1">
        <p:scale>
          <a:sx n="72" d="100"/>
          <a:sy n="72" d="100"/>
        </p:scale>
        <p:origin x="1160" y="56"/>
      </p:cViewPr>
      <p:guideLst>
        <p:guide orient="horz" pos="2160"/>
        <p:guide orient="horz" pos="1434"/>
        <p:guide orient="horz" pos="3929"/>
        <p:guide pos="2880"/>
        <p:guide pos="5420"/>
        <p:guide pos="1066"/>
        <p:guide pos="340"/>
      </p:guideLst>
    </p:cSldViewPr>
  </p:slideViewPr>
  <p:outlineViewPr>
    <p:cViewPr>
      <p:scale>
        <a:sx n="33" d="100"/>
        <a:sy n="33" d="100"/>
      </p:scale>
      <p:origin x="0" y="-3058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11020DE-4835-4DF1-98BE-2A85550F2D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704BD1-515B-4CBB-AB00-58C532F691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08E41C-31FE-4BD1-B3A9-574C82E081F2}" type="datetimeFigureOut">
              <a:rPr lang="fr-FR"/>
              <a:pPr>
                <a:defRPr/>
              </a:pPr>
              <a:t>18/11/2025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5989A0-0C3B-43FF-A8D2-5F7A5A24B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0EDB6D-9599-4DF6-A1BC-5A4F675123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C811B7-B40D-4166-9416-B82C5F684BB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4:08:46.8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4:09:05.3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4:08:46.8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4:08:46.8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4:09:17.3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4:08:46.8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9FF5E66-7E74-44E6-9359-1FA2903C6C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5FC3A3-F50C-47CF-8167-15D635C5CE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68022F-15E5-4793-8D56-E55A8E334EFC}" type="datetimeFigureOut">
              <a:rPr lang="fr-FR"/>
              <a:pPr>
                <a:defRPr/>
              </a:pPr>
              <a:t>18/11/2025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B155C3FB-DF9B-4FEA-B5AA-4B97294AB1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B3B420A-FEFD-4E80-AF73-6767C321A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17135D-FBB2-4944-B15E-0AF93B0420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650FED-9B73-4FF6-BF1E-3CF31881A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2DF3446-1915-4871-8744-01CB74B12FE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B9888A8-A7D0-4D3B-ACE8-2A3445BCD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993014-3EF2-4214-9936-06743441AFB7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5E812BA-6136-45D8-91C2-D43FD4A9C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573A522-095F-44CA-AE9F-65DDD314B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471F32A-5B11-4B76-91FF-84A3F45CB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A737E8-5DBB-4BB3-91EC-2B42B4AB4007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459883F-186D-4DFE-AC6F-8427A3B64B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BBAC543-C1D6-4A0D-A731-C2732B6CE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2565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471F32A-5B11-4B76-91FF-84A3F45CB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A737E8-5DBB-4BB3-91EC-2B42B4AB4007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459883F-186D-4DFE-AC6F-8427A3B64B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BBAC543-C1D6-4A0D-A731-C2732B6CE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203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3E0973B-9E99-4023-B3C5-58D7A48A7A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AA7FA6-B891-4734-AE24-42157904F405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8D3AD81-D47C-4911-86FA-2D6D2655B3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BBF86B6-D67D-419A-A9AA-49346623A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3E0973B-9E99-4023-B3C5-58D7A48A7A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AA7FA6-B891-4734-AE24-42157904F405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8D3AD81-D47C-4911-86FA-2D6D2655B3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BBF86B6-D67D-419A-A9AA-49346623A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9644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3E0973B-9E99-4023-B3C5-58D7A48A7A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AA7FA6-B891-4734-AE24-42157904F405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8D3AD81-D47C-4911-86FA-2D6D2655B3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BBF86B6-D67D-419A-A9AA-49346623A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2076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8214E59-8585-4377-B866-7E61CA2873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C5113C-D39F-4833-A070-1C0354FD40DC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7857519-9DB3-438F-BC44-31912AB0A8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64B7A32-075E-4ADF-ACAC-9E6E1D68E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791A99C-2BD3-4F90-9149-C04709833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D31C8F-85D9-441F-955D-65C8E90C4986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072908F-B16E-49BF-BD8C-BE51F98D6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9FBAE01-E9C7-45D6-B4F4-BF56BA76B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/>
              <a:t>Suivre l’issue de traitement et documenter la guérison du patient est un objectif essentiel dans la LAT.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791A99C-2BD3-4F90-9149-C04709833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D31C8F-85D9-441F-955D-65C8E90C4986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072908F-B16E-49BF-BD8C-BE51F98D6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9FBAE01-E9C7-45D6-B4F4-BF56BA76B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/>
              <a:t>Suivre l’issue de traitement et documenter la guérison du patient est un objectif essentiel dans la LAT.</a:t>
            </a:r>
          </a:p>
        </p:txBody>
      </p:sp>
    </p:spTree>
    <p:extLst>
      <p:ext uri="{BB962C8B-B14F-4D97-AF65-F5344CB8AC3E}">
        <p14:creationId xmlns:p14="http://schemas.microsoft.com/office/powerpoint/2010/main" val="1832935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791A99C-2BD3-4F90-9149-C04709833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D31C8F-85D9-441F-955D-65C8E90C4986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072908F-B16E-49BF-BD8C-BE51F98D6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9FBAE01-E9C7-45D6-B4F4-BF56BA76B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/>
              <a:t>Suivre l’issue de traitement et documenter la guérison du patient est un objectif essentiel dans la LAT.</a:t>
            </a:r>
          </a:p>
        </p:txBody>
      </p:sp>
    </p:spTree>
    <p:extLst>
      <p:ext uri="{BB962C8B-B14F-4D97-AF65-F5344CB8AC3E}">
        <p14:creationId xmlns:p14="http://schemas.microsoft.com/office/powerpoint/2010/main" val="3114820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9A083018-380C-49A2-BFC7-FF87A18971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9AE5BB-230A-4EE5-AE88-D96D74E6781D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8D25A9E-10C7-4582-8D80-B728EBDE8C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868EA83-A90A-42FA-8293-9D799651F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/>
              <a:t>Suivre l’issue de traitement et documenter la guérison du patient est un objectif essentiel dans la LAT.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B9888A8-A7D0-4D3B-ACE8-2A3445BCD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993014-3EF2-4214-9936-06743441AFB7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5E812BA-6136-45D8-91C2-D43FD4A9C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573A522-095F-44CA-AE9F-65DDD314B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7303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791A99C-2BD3-4F90-9149-C04709833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D31C8F-85D9-441F-955D-65C8E90C4986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072908F-B16E-49BF-BD8C-BE51F98D6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9FBAE01-E9C7-45D6-B4F4-BF56BA76B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/>
              <a:t>Suivre l’issue de traitement et documenter la guérison du patient est un objectif essentiel dans la LAT.</a:t>
            </a:r>
          </a:p>
        </p:txBody>
      </p:sp>
    </p:spTree>
    <p:extLst>
      <p:ext uri="{BB962C8B-B14F-4D97-AF65-F5344CB8AC3E}">
        <p14:creationId xmlns:p14="http://schemas.microsoft.com/office/powerpoint/2010/main" val="1649157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B9888A8-A7D0-4D3B-ACE8-2A3445BCD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993014-3EF2-4214-9936-06743441AFB7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5E812BA-6136-45D8-91C2-D43FD4A9C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573A522-095F-44CA-AE9F-65DDD314B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3565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B9888A8-A7D0-4D3B-ACE8-2A3445BCD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993014-3EF2-4214-9936-06743441AFB7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5E812BA-6136-45D8-91C2-D43FD4A9C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573A522-095F-44CA-AE9F-65DDD314B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1766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B9888A8-A7D0-4D3B-ACE8-2A3445BCD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993014-3EF2-4214-9936-06743441AFB7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5E812BA-6136-45D8-91C2-D43FD4A9C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573A522-095F-44CA-AE9F-65DDD314B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004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B9888A8-A7D0-4D3B-ACE8-2A3445BCD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993014-3EF2-4214-9936-06743441AFB7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5E812BA-6136-45D8-91C2-D43FD4A9C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573A522-095F-44CA-AE9F-65DDD314B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B9888A8-A7D0-4D3B-ACE8-2A3445BCD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993014-3EF2-4214-9936-06743441AFB7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5E812BA-6136-45D8-91C2-D43FD4A9C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573A522-095F-44CA-AE9F-65DDD314B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3704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B9888A8-A7D0-4D3B-ACE8-2A3445BCD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993014-3EF2-4214-9936-06743441AFB7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5E812BA-6136-45D8-91C2-D43FD4A9C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573A522-095F-44CA-AE9F-65DDD314B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4406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B9888A8-A7D0-4D3B-ACE8-2A3445BCD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993014-3EF2-4214-9936-06743441AFB7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5E812BA-6136-45D8-91C2-D43FD4A9C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573A522-095F-44CA-AE9F-65DDD314B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2156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471F32A-5B11-4B76-91FF-84A3F45CB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A737E8-5DBB-4BB3-91EC-2B42B4AB4007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459883F-186D-4DFE-AC6F-8427A3B64B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BBAC543-C1D6-4A0D-A731-C2732B6CE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4D270691-5AAD-40DD-9572-30C4D06D4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512763"/>
            <a:ext cx="17224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195741"/>
            <a:ext cx="7272609" cy="1881331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141" y="4897624"/>
            <a:ext cx="7247336" cy="936104"/>
          </a:xfrm>
        </p:spPr>
        <p:txBody>
          <a:bodyPr/>
          <a:lstStyle>
            <a:lvl1pPr marL="0" indent="0" algn="r">
              <a:buNone/>
              <a:defRPr sz="1800" b="0" cap="none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523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>
            <a:extLst>
              <a:ext uri="{FF2B5EF4-FFF2-40B4-BE49-F238E27FC236}">
                <a16:creationId xmlns:a16="http://schemas.microsoft.com/office/drawing/2014/main" id="{51E67FA8-EFFD-474A-857C-060E734EA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04813"/>
            <a:ext cx="1081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272609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0" y="4869160"/>
            <a:ext cx="7272609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 b="0" cap="none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331014" y="2798506"/>
            <a:ext cx="7273237" cy="486478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7748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412776"/>
            <a:ext cx="7560840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9868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340768"/>
            <a:ext cx="6912768" cy="4824512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0035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0F801E-F1CB-4879-AFB1-CA5C59F054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276475"/>
            <a:ext cx="75501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0174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1B7CB3-9B05-48B0-838E-CF5E9B539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404813"/>
            <a:ext cx="39751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7">
            <a:extLst>
              <a:ext uri="{FF2B5EF4-FFF2-40B4-BE49-F238E27FC236}">
                <a16:creationId xmlns:a16="http://schemas.microsoft.com/office/drawing/2014/main" id="{8108453C-4DAC-46DD-B3E3-AF51C5E06E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04813"/>
            <a:ext cx="1081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D8ACBE-84E4-40C4-9F5F-75990C3468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42425" y="60467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Arial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AE82F78-05D9-4FBE-9381-0CE38169A0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21750" y="59912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Arial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4CF920-FB7B-4935-8DE4-2C4A69BB8EAA}"/>
              </a:ext>
            </a:extLst>
          </p:cNvPr>
          <p:cNvSpPr txBox="1"/>
          <p:nvPr userDrawn="1"/>
        </p:nvSpPr>
        <p:spPr>
          <a:xfrm>
            <a:off x="8359775" y="6448425"/>
            <a:ext cx="244475" cy="115888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501079A-D7FB-43AA-98E1-A237842059A8}" type="slidenum">
              <a:rPr lang="fr-FR" altLang="fr-FR" sz="700" b="1"/>
              <a:pPr algn="r" eaLnBrk="1" hangingPunct="1"/>
              <a:t>‹N°›</a:t>
            </a:fld>
            <a:endParaRPr lang="fr-FR" altLang="fr-FR" sz="700" b="1"/>
          </a:p>
        </p:txBody>
      </p:sp>
    </p:spTree>
    <p:extLst>
      <p:ext uri="{BB962C8B-B14F-4D97-AF65-F5344CB8AC3E}">
        <p14:creationId xmlns:p14="http://schemas.microsoft.com/office/powerpoint/2010/main" val="194829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6">
            <a:extLst>
              <a:ext uri="{FF2B5EF4-FFF2-40B4-BE49-F238E27FC236}">
                <a16:creationId xmlns:a16="http://schemas.microsoft.com/office/drawing/2014/main" id="{488E6A36-C613-4005-B036-96160D990894}"/>
              </a:ext>
            </a:extLst>
          </p:cNvPr>
          <p:cNvGraphicFramePr>
            <a:graphicFrameLocks/>
          </p:cNvGraphicFramePr>
          <p:nvPr/>
        </p:nvGraphicFramePr>
        <p:xfrm>
          <a:off x="1497013" y="1793875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7" r:id="rId3" imgW="6194073" imgH="4170025" progId="Excel.Chart.8">
                  <p:embed/>
                </p:oleObj>
              </mc:Choice>
              <mc:Fallback>
                <p:oleObj r:id="rId3" imgW="6194073" imgH="4170025" progId="Excel.Chart.8">
                  <p:embed/>
                  <p:pic>
                    <p:nvPicPr>
                      <p:cNvPr id="7173" name="Graphique 6">
                        <a:extLst>
                          <a:ext uri="{FF2B5EF4-FFF2-40B4-BE49-F238E27FC236}">
                            <a16:creationId xmlns:a16="http://schemas.microsoft.com/office/drawing/2014/main" id="{47C0CED7-6D18-49BC-9AB5-903C28878FD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1793875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8910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A0057C1-5CF8-4A04-8BC1-E0E67C93FE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C248648-1E4D-4236-A2F2-69E55660D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92785D1-BF03-4163-88B3-84B9649657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D2954CD-FA75-474C-B647-2D7687DC4C0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628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2C18BC5-22BF-43B8-950E-4A944410447A}"/>
              </a:ext>
            </a:extLst>
          </p:cNvPr>
          <p:cNvSpPr/>
          <p:nvPr/>
        </p:nvSpPr>
        <p:spPr>
          <a:xfrm>
            <a:off x="0" y="188913"/>
            <a:ext cx="8893175" cy="936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05A55E-54BD-4896-AB04-CB40E495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6840538" cy="9366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FEA79F-0BFF-43D3-A84B-584FBA4A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341438"/>
            <a:ext cx="7416800" cy="489585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7F983F4-CB87-49D4-935B-6EC536590072}"/>
              </a:ext>
            </a:extLst>
          </p:cNvPr>
          <p:cNvSpPr txBox="1"/>
          <p:nvPr/>
        </p:nvSpPr>
        <p:spPr>
          <a:xfrm>
            <a:off x="8359775" y="6448425"/>
            <a:ext cx="244475" cy="115888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F6C9C1E-A970-47C1-A834-32261CA4ED76}" type="slidenum">
              <a:rPr lang="fr-FR" altLang="fr-FR" sz="700" b="1"/>
              <a:pPr algn="r" eaLnBrk="1" hangingPunct="1"/>
              <a:t>‹N°›</a:t>
            </a:fld>
            <a:endParaRPr lang="fr-FR" altLang="fr-FR" sz="700" b="1"/>
          </a:p>
        </p:txBody>
      </p:sp>
      <p:pic>
        <p:nvPicPr>
          <p:cNvPr id="1030" name="Image 11">
            <a:extLst>
              <a:ext uri="{FF2B5EF4-FFF2-40B4-BE49-F238E27FC236}">
                <a16:creationId xmlns:a16="http://schemas.microsoft.com/office/drawing/2014/main" id="{B88ADD92-397C-42AD-BAC4-3ACC37DB6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404813"/>
            <a:ext cx="10191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16" r:id="rId3"/>
    <p:sldLayoutId id="2147484117" r:id="rId4"/>
    <p:sldLayoutId id="2147484120" r:id="rId5"/>
    <p:sldLayoutId id="2147484121" r:id="rId6"/>
    <p:sldLayoutId id="2147484122" r:id="rId7"/>
    <p:sldLayoutId id="2147484123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defRPr b="1" kern="1200" cap="all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ct val="110000"/>
        </a:lnSpc>
        <a:spcBef>
          <a:spcPts val="6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·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7338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2FC5F4-20C4-4CC9-B970-E69CFF046F6E}"/>
              </a:ext>
            </a:extLst>
          </p:cNvPr>
          <p:cNvSpPr/>
          <p:nvPr/>
        </p:nvSpPr>
        <p:spPr>
          <a:xfrm>
            <a:off x="0" y="188913"/>
            <a:ext cx="8893175" cy="936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5734F2-3E6E-4FCE-80CB-8B12A8CF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6840538" cy="9366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4F75C8-5002-43A4-929C-E6260CFA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341438"/>
            <a:ext cx="7416800" cy="489585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D5C2E4-517E-4985-B6E7-A61B204AFEC9}"/>
              </a:ext>
            </a:extLst>
          </p:cNvPr>
          <p:cNvSpPr txBox="1"/>
          <p:nvPr/>
        </p:nvSpPr>
        <p:spPr>
          <a:xfrm>
            <a:off x="8359775" y="6448425"/>
            <a:ext cx="244475" cy="115888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EA12A47-3906-45AC-A10E-3272E1EB6104}" type="slidenum">
              <a:rPr lang="fr-FR" altLang="fr-FR" sz="700" b="1">
                <a:solidFill>
                  <a:srgbClr val="4D4D4F"/>
                </a:solidFill>
              </a:rPr>
              <a:pPr algn="r" eaLnBrk="1" hangingPunct="1"/>
              <a:t>‹N°›</a:t>
            </a:fld>
            <a:endParaRPr lang="fr-FR" altLang="fr-FR" sz="700" b="1">
              <a:solidFill>
                <a:srgbClr val="4D4D4F"/>
              </a:solidFill>
            </a:endParaRPr>
          </a:p>
        </p:txBody>
      </p:sp>
      <p:pic>
        <p:nvPicPr>
          <p:cNvPr id="2054" name="Image 11">
            <a:extLst>
              <a:ext uri="{FF2B5EF4-FFF2-40B4-BE49-F238E27FC236}">
                <a16:creationId xmlns:a16="http://schemas.microsoft.com/office/drawing/2014/main" id="{A92A3DC7-5AF3-47C2-91CB-D3CE1790A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404813"/>
            <a:ext cx="10191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defRPr b="1" kern="1200" cap="all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ct val="110000"/>
        </a:lnSpc>
        <a:spcBef>
          <a:spcPts val="6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·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7338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2.xml"/><Relationship Id="rId5" Type="http://schemas.openxmlformats.org/officeDocument/2006/relationships/image" Target="../media/image90.png"/><Relationship Id="rId10" Type="http://schemas.openxmlformats.org/officeDocument/2006/relationships/image" Target="../media/image20.png"/><Relationship Id="rId9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5.xml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116B1-B0CA-4513-8570-3CADC416B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4365104"/>
            <a:ext cx="8280846" cy="3096344"/>
          </a:xfrm>
        </p:spPr>
        <p:txBody>
          <a:bodyPr/>
          <a:lstStyle/>
          <a:p>
            <a:pPr algn="ctr"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br>
              <a:rPr lang="fr-FR" sz="3600" b="0" u="none" cap="none" dirty="0">
                <a:solidFill>
                  <a:srgbClr val="004192"/>
                </a:solidFill>
                <a:ea typeface="+mn-ea"/>
                <a:cs typeface="+mn-cs"/>
              </a:rPr>
            </a:br>
            <a:br>
              <a:rPr lang="fr-FR" sz="3600" b="0" u="none" cap="none" dirty="0">
                <a:solidFill>
                  <a:srgbClr val="004192"/>
                </a:solidFill>
                <a:ea typeface="+mn-ea"/>
                <a:cs typeface="+mn-cs"/>
              </a:rPr>
            </a:br>
            <a:br>
              <a:rPr lang="fr-FR" sz="3600" b="0" u="none" cap="none" dirty="0">
                <a:solidFill>
                  <a:srgbClr val="004192"/>
                </a:solidFill>
                <a:ea typeface="+mn-ea"/>
                <a:cs typeface="+mn-cs"/>
              </a:rPr>
            </a:br>
            <a:r>
              <a:rPr lang="fr-FR" sz="2800" b="0" u="none" cap="none" dirty="0">
                <a:solidFill>
                  <a:srgbClr val="004192"/>
                </a:solidFill>
                <a:ea typeface="+mn-ea"/>
                <a:cs typeface="+mn-cs"/>
              </a:rPr>
              <a:t>Nouvelles recommandations de la HAS sur la stratégie de dépistage de la tuberculose pulmonaire</a:t>
            </a:r>
            <a:br>
              <a:rPr lang="fr-FR" sz="2800" b="0" u="none" cap="none" dirty="0">
                <a:solidFill>
                  <a:srgbClr val="004192"/>
                </a:solidFill>
                <a:ea typeface="+mn-ea"/>
                <a:cs typeface="+mn-cs"/>
              </a:rPr>
            </a:br>
            <a:r>
              <a:rPr lang="fr-FR" sz="800" b="0" u="none" cap="none" dirty="0">
                <a:solidFill>
                  <a:srgbClr val="004192"/>
                </a:solidFill>
                <a:ea typeface="+mn-ea"/>
                <a:cs typeface="+mn-cs"/>
              </a:rPr>
              <a:t> </a:t>
            </a:r>
            <a:br>
              <a:rPr lang="fr-FR" sz="2800" b="0" u="none" cap="none" dirty="0">
                <a:solidFill>
                  <a:srgbClr val="004192"/>
                </a:solidFill>
                <a:ea typeface="+mn-ea"/>
                <a:cs typeface="+mn-cs"/>
              </a:rPr>
            </a:br>
            <a:br>
              <a:rPr lang="fr-FR" sz="2800" b="0" u="none" cap="none" dirty="0">
                <a:solidFill>
                  <a:srgbClr val="004192"/>
                </a:solidFill>
                <a:ea typeface="+mn-ea"/>
                <a:cs typeface="+mn-cs"/>
              </a:rPr>
            </a:br>
            <a:br>
              <a:rPr lang="fr-FR" sz="2000" b="0" u="none" cap="none" dirty="0">
                <a:solidFill>
                  <a:srgbClr val="004192"/>
                </a:solidFill>
              </a:rPr>
            </a:br>
            <a:br>
              <a:rPr lang="fr-FR" altLang="fr-FR" sz="1800" b="0" u="none" cap="none" dirty="0">
                <a:solidFill>
                  <a:srgbClr val="004192"/>
                </a:solidFill>
              </a:rPr>
            </a:br>
            <a:r>
              <a:rPr lang="fr-FR" altLang="fr-FR" sz="1600" b="0" u="none" cap="none" dirty="0">
                <a:solidFill>
                  <a:srgbClr val="004192"/>
                </a:solidFill>
              </a:rPr>
              <a:t>Jean-Paul Guthmann</a:t>
            </a:r>
            <a:br>
              <a:rPr lang="fr-FR" altLang="fr-FR" sz="1600" b="0" u="none" cap="none" dirty="0">
                <a:solidFill>
                  <a:srgbClr val="004192"/>
                </a:solidFill>
              </a:rPr>
            </a:br>
            <a:r>
              <a:rPr lang="fr-FR" altLang="fr-FR" sz="1600" b="0" u="none" cap="none" dirty="0">
                <a:solidFill>
                  <a:srgbClr val="004192"/>
                </a:solidFill>
              </a:rPr>
              <a:t>Direction des maladies infectieuses, </a:t>
            </a:r>
            <a:r>
              <a:rPr lang="fr-FR" altLang="fr-FR" sz="1600" b="0" u="none" cap="none" dirty="0" err="1">
                <a:solidFill>
                  <a:srgbClr val="004192"/>
                </a:solidFill>
              </a:rPr>
              <a:t>SpFrance</a:t>
            </a:r>
            <a:br>
              <a:rPr lang="fr-FR" altLang="fr-FR" sz="1800" b="0" u="none" cap="none" dirty="0">
                <a:solidFill>
                  <a:srgbClr val="004192"/>
                </a:solidFill>
              </a:rPr>
            </a:br>
            <a:br>
              <a:rPr lang="fr-FR" altLang="fr-FR" sz="1800" b="0" u="none" cap="none" dirty="0">
                <a:solidFill>
                  <a:srgbClr val="004192"/>
                </a:solidFill>
              </a:rPr>
            </a:br>
            <a:br>
              <a:rPr lang="fr-FR" altLang="fr-FR" sz="1800" b="0" u="none" cap="none" dirty="0">
                <a:solidFill>
                  <a:srgbClr val="004192"/>
                </a:solidFill>
              </a:rPr>
            </a:br>
            <a:r>
              <a:rPr lang="fr-FR" altLang="fr-FR" sz="1600" b="0" u="none" cap="none" dirty="0">
                <a:solidFill>
                  <a:srgbClr val="004192"/>
                </a:solidFill>
              </a:rPr>
              <a:t>Journée scientifique, Groupe </a:t>
            </a:r>
            <a:r>
              <a:rPr lang="fr-FR" altLang="fr-FR" sz="1600" b="0" u="none" cap="none" dirty="0" err="1">
                <a:solidFill>
                  <a:srgbClr val="004192"/>
                </a:solidFill>
              </a:rPr>
              <a:t>MiPop</a:t>
            </a:r>
            <a:br>
              <a:rPr lang="fr-FR" altLang="fr-FR" sz="1600" b="0" u="none" cap="none" dirty="0">
                <a:solidFill>
                  <a:srgbClr val="004192"/>
                </a:solidFill>
              </a:rPr>
            </a:br>
            <a:r>
              <a:rPr lang="fr-FR" altLang="fr-FR" sz="1600" b="0" u="none" cap="none" dirty="0">
                <a:solidFill>
                  <a:srgbClr val="004192"/>
                </a:solidFill>
              </a:rPr>
              <a:t>Rennes, 20-11-2025</a:t>
            </a:r>
            <a:br>
              <a:rPr lang="fr-FR" altLang="fr-FR" sz="1600" b="0" u="none" cap="none" dirty="0">
                <a:solidFill>
                  <a:srgbClr val="004192"/>
                </a:solidFill>
              </a:rPr>
            </a:br>
            <a:br>
              <a:rPr lang="fr-FR" sz="1800" b="0" u="none" cap="none" dirty="0">
                <a:solidFill>
                  <a:srgbClr val="004192"/>
                </a:solidFill>
                <a:ea typeface="+mn-ea"/>
                <a:cs typeface="+mn-cs"/>
              </a:rPr>
            </a:br>
            <a:br>
              <a:rPr lang="fr-FR" sz="1800" b="0" u="none" cap="none" dirty="0">
                <a:solidFill>
                  <a:srgbClr val="004192"/>
                </a:solidFill>
              </a:rPr>
            </a:br>
            <a:br>
              <a:rPr lang="fr-FR" sz="1400" b="0" u="none" cap="none" dirty="0">
                <a:solidFill>
                  <a:srgbClr val="004192"/>
                </a:solidFill>
              </a:rPr>
            </a:br>
            <a:endParaRPr lang="fr-FR" sz="1400" b="0" u="none" cap="none" dirty="0">
              <a:solidFill>
                <a:srgbClr val="00419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5D8C20-9A4E-48FB-A08E-EEB8EBA0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333375"/>
            <a:ext cx="8229600" cy="633413"/>
          </a:xfrm>
        </p:spPr>
        <p:txBody>
          <a:bodyPr/>
          <a:lstStyle/>
          <a:p>
            <a:pPr>
              <a:defRPr/>
            </a:pPr>
            <a:r>
              <a:rPr lang="fr-FR" dirty="0"/>
              <a:t>Dépistages par les CLAT, enfants de &lt; 18 ans, 2023: synthèse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124EFCF-2BCF-4AC8-9E7D-70B4E3C0F2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334061"/>
              </p:ext>
            </p:extLst>
          </p:nvPr>
        </p:nvGraphicFramePr>
        <p:xfrm>
          <a:off x="233363" y="1436688"/>
          <a:ext cx="8677274" cy="4872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98728">
                  <a:extLst>
                    <a:ext uri="{9D8B030D-6E8A-4147-A177-3AD203B41FA5}">
                      <a16:colId xmlns:a16="http://schemas.microsoft.com/office/drawing/2014/main" val="1288756795"/>
                    </a:ext>
                  </a:extLst>
                </a:gridCol>
                <a:gridCol w="1223923">
                  <a:extLst>
                    <a:ext uri="{9D8B030D-6E8A-4147-A177-3AD203B41FA5}">
                      <a16:colId xmlns:a16="http://schemas.microsoft.com/office/drawing/2014/main" val="588145781"/>
                    </a:ext>
                  </a:extLst>
                </a:gridCol>
                <a:gridCol w="791950">
                  <a:extLst>
                    <a:ext uri="{9D8B030D-6E8A-4147-A177-3AD203B41FA5}">
                      <a16:colId xmlns:a16="http://schemas.microsoft.com/office/drawing/2014/main" val="4039378861"/>
                    </a:ext>
                  </a:extLst>
                </a:gridCol>
                <a:gridCol w="1151928">
                  <a:extLst>
                    <a:ext uri="{9D8B030D-6E8A-4147-A177-3AD203B41FA5}">
                      <a16:colId xmlns:a16="http://schemas.microsoft.com/office/drawing/2014/main" val="3906991250"/>
                    </a:ext>
                  </a:extLst>
                </a:gridCol>
                <a:gridCol w="791950">
                  <a:extLst>
                    <a:ext uri="{9D8B030D-6E8A-4147-A177-3AD203B41FA5}">
                      <a16:colId xmlns:a16="http://schemas.microsoft.com/office/drawing/2014/main" val="644557567"/>
                    </a:ext>
                  </a:extLst>
                </a:gridCol>
                <a:gridCol w="935941">
                  <a:extLst>
                    <a:ext uri="{9D8B030D-6E8A-4147-A177-3AD203B41FA5}">
                      <a16:colId xmlns:a16="http://schemas.microsoft.com/office/drawing/2014/main" val="3014504360"/>
                    </a:ext>
                  </a:extLst>
                </a:gridCol>
                <a:gridCol w="882854">
                  <a:extLst>
                    <a:ext uri="{9D8B030D-6E8A-4147-A177-3AD203B41FA5}">
                      <a16:colId xmlns:a16="http://schemas.microsoft.com/office/drawing/2014/main" val="1688040698"/>
                    </a:ext>
                  </a:extLst>
                </a:gridCol>
              </a:tblGrid>
              <a:tr h="640076"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4" marR="91424" marT="45718" marB="4571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Enquêtes autour d'un cas</a:t>
                      </a:r>
                    </a:p>
                  </a:txBody>
                  <a:tcPr marL="91424" marR="91424" marT="45718" marB="45718" anchor="ctr"/>
                </a:tc>
                <a:tc hMerge="1">
                  <a:txBody>
                    <a:bodyPr/>
                    <a:lstStyle/>
                    <a:p>
                      <a:endParaRPr lang="fr-FR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Dépistages ciblés</a:t>
                      </a:r>
                    </a:p>
                  </a:txBody>
                  <a:tcPr marL="91424" marR="91424" marT="45718" marB="45718" anchor="ctr"/>
                </a:tc>
                <a:tc hMerge="1">
                  <a:txBody>
                    <a:bodyPr/>
                    <a:lstStyle/>
                    <a:p>
                      <a:endParaRPr lang="fr-FR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1424" marR="91424" marT="45718" marB="45718" anchor="ctr"/>
                </a:tc>
                <a:tc hMerge="1">
                  <a:txBody>
                    <a:bodyPr/>
                    <a:lstStyle/>
                    <a:p>
                      <a:endParaRPr lang="fr-FR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174411"/>
                  </a:ext>
                </a:extLst>
              </a:tr>
              <a:tr h="568535">
                <a:tc>
                  <a:txBody>
                    <a:bodyPr/>
                    <a:lstStyle/>
                    <a:p>
                      <a:endParaRPr lang="fr-FR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2060"/>
                          </a:solidFill>
                        </a:rPr>
                        <a:t>N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2060"/>
                          </a:solidFill>
                        </a:rPr>
                        <a:t>%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2060"/>
                          </a:solidFill>
                        </a:rPr>
                        <a:t>N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2060"/>
                          </a:solidFill>
                        </a:rPr>
                        <a:t>%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2060"/>
                          </a:solidFill>
                        </a:rPr>
                        <a:t>N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2060"/>
                          </a:solidFill>
                        </a:rPr>
                        <a:t>%</a:t>
                      </a:r>
                    </a:p>
                  </a:txBody>
                  <a:tcPr marL="91424" marR="91424" marT="45718" marB="45718" anchor="ctr"/>
                </a:tc>
                <a:extLst>
                  <a:ext uri="{0D108BD9-81ED-4DB2-BD59-A6C34878D82A}">
                    <a16:rowId xmlns:a16="http://schemas.microsoft.com/office/drawing/2014/main" val="1930737402"/>
                  </a:ext>
                </a:extLst>
              </a:tr>
              <a:tr h="56853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 à dépister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13 786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endParaRPr lang="fr-FR" sz="1800" dirty="0"/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endParaRPr lang="fr-FR" sz="1800" dirty="0"/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4" marR="91424" marT="45718" marB="45718" anchor="ctr"/>
                </a:tc>
                <a:extLst>
                  <a:ext uri="{0D108BD9-81ED-4DB2-BD59-A6C34878D82A}">
                    <a16:rowId xmlns:a16="http://schemas.microsoft.com/office/drawing/2014/main" val="2772269711"/>
                  </a:ext>
                </a:extLst>
              </a:tr>
              <a:tr h="651603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 dépistés*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10 683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77%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17 506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28 189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4" marR="91424" marT="45718" marB="45718" anchor="ctr"/>
                </a:tc>
                <a:extLst>
                  <a:ext uri="{0D108BD9-81ED-4DB2-BD59-A6C34878D82A}">
                    <a16:rowId xmlns:a16="http://schemas.microsoft.com/office/drawing/2014/main" val="1972617796"/>
                  </a:ext>
                </a:extLst>
              </a:tr>
              <a:tr h="56853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ITB diagnostiquées**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931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9%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2553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15%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3484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12%</a:t>
                      </a:r>
                    </a:p>
                  </a:txBody>
                  <a:tcPr marL="91424" marR="91424" marT="45718" marB="45718" anchor="ctr"/>
                </a:tc>
                <a:extLst>
                  <a:ext uri="{0D108BD9-81ED-4DB2-BD59-A6C34878D82A}">
                    <a16:rowId xmlns:a16="http://schemas.microsoft.com/office/drawing/2014/main" val="2217649950"/>
                  </a:ext>
                </a:extLst>
              </a:tr>
              <a:tr h="655541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ITB traitées***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703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76%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2006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79%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2709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78%</a:t>
                      </a:r>
                    </a:p>
                  </a:txBody>
                  <a:tcPr marL="91424" marR="91424" marT="45718" marB="45718" anchor="ctr"/>
                </a:tc>
                <a:extLst>
                  <a:ext uri="{0D108BD9-81ED-4DB2-BD59-A6C34878D82A}">
                    <a16:rowId xmlns:a16="http://schemas.microsoft.com/office/drawing/2014/main" val="3664205850"/>
                  </a:ext>
                </a:extLst>
              </a:tr>
              <a:tr h="576036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fr-FR" sz="2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d</a:t>
                      </a:r>
                      <a:r>
                        <a:rPr lang="fr-FR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épistées pour TM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19 860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endParaRPr lang="fr-FR" sz="1800" dirty="0"/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24" marR="91424" marT="45718" marB="45718" anchor="ctr"/>
                </a:tc>
                <a:extLst>
                  <a:ext uri="{0D108BD9-81ED-4DB2-BD59-A6C34878D82A}">
                    <a16:rowId xmlns:a16="http://schemas.microsoft.com/office/drawing/2014/main" val="3405486338"/>
                  </a:ext>
                </a:extLst>
              </a:tr>
              <a:tr h="643179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TM diagnostiquées**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188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</a:rPr>
                        <a:t>2%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130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</a:rPr>
                        <a:t>1%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fr-FR" sz="18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318</a:t>
                      </a:r>
                    </a:p>
                  </a:txBody>
                  <a:tcPr marL="91424" marR="91424"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>
                          <a:solidFill>
                            <a:srgbClr val="002060"/>
                          </a:solidFill>
                        </a:rPr>
                        <a:t>1%</a:t>
                      </a:r>
                    </a:p>
                  </a:txBody>
                  <a:tcPr marL="91424" marR="91424" marT="45718" marB="45718" anchor="ctr"/>
                </a:tc>
                <a:extLst>
                  <a:ext uri="{0D108BD9-81ED-4DB2-BD59-A6C34878D82A}">
                    <a16:rowId xmlns:a16="http://schemas.microsoft.com/office/drawing/2014/main" val="2972823883"/>
                  </a:ext>
                </a:extLst>
              </a:tr>
            </a:tbl>
          </a:graphicData>
        </a:graphic>
      </p:graphicFrame>
      <p:sp>
        <p:nvSpPr>
          <p:cNvPr id="14410" name="Rectangle 9">
            <a:extLst>
              <a:ext uri="{FF2B5EF4-FFF2-40B4-BE49-F238E27FC236}">
                <a16:creationId xmlns:a16="http://schemas.microsoft.com/office/drawing/2014/main" id="{BDF7EF04-B50A-4D4E-9B25-0178373AE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6464300"/>
            <a:ext cx="83169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>
                <a:solidFill>
                  <a:srgbClr val="002060"/>
                </a:solidFill>
              </a:rPr>
              <a:t>* dépistés parmi la cible ("à dépister"); ** diagnostiqués parmi les dépistés; *** ITB traitées parmi les ITB diagnostiquées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65B9E2-F009-4BF6-9F54-2F21CC9F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333375"/>
            <a:ext cx="7867650" cy="633413"/>
          </a:xfrm>
        </p:spPr>
        <p:txBody>
          <a:bodyPr/>
          <a:lstStyle/>
          <a:p>
            <a:pPr>
              <a:defRPr/>
            </a:pPr>
            <a:r>
              <a:rPr lang="fr-FR" dirty="0"/>
              <a:t>Rendement du dépistage par milieu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F1440CA-DE04-4AEC-9DB0-49F87C15F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016969"/>
              </p:ext>
            </p:extLst>
          </p:nvPr>
        </p:nvGraphicFramePr>
        <p:xfrm>
          <a:off x="233363" y="1196975"/>
          <a:ext cx="8586789" cy="51847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4381">
                  <a:extLst>
                    <a:ext uri="{9D8B030D-6E8A-4147-A177-3AD203B41FA5}">
                      <a16:colId xmlns:a16="http://schemas.microsoft.com/office/drawing/2014/main" val="128875679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293500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44471874"/>
                    </a:ext>
                  </a:extLst>
                </a:gridCol>
                <a:gridCol w="576248">
                  <a:extLst>
                    <a:ext uri="{9D8B030D-6E8A-4147-A177-3AD203B41FA5}">
                      <a16:colId xmlns:a16="http://schemas.microsoft.com/office/drawing/2014/main" val="1560117072"/>
                    </a:ext>
                  </a:extLst>
                </a:gridCol>
                <a:gridCol w="647888">
                  <a:extLst>
                    <a:ext uri="{9D8B030D-6E8A-4147-A177-3AD203B41FA5}">
                      <a16:colId xmlns:a16="http://schemas.microsoft.com/office/drawing/2014/main" val="2587763764"/>
                    </a:ext>
                  </a:extLst>
                </a:gridCol>
                <a:gridCol w="720093">
                  <a:extLst>
                    <a:ext uri="{9D8B030D-6E8A-4147-A177-3AD203B41FA5}">
                      <a16:colId xmlns:a16="http://schemas.microsoft.com/office/drawing/2014/main" val="876447876"/>
                    </a:ext>
                  </a:extLst>
                </a:gridCol>
                <a:gridCol w="648059">
                  <a:extLst>
                    <a:ext uri="{9D8B030D-6E8A-4147-A177-3AD203B41FA5}">
                      <a16:colId xmlns:a16="http://schemas.microsoft.com/office/drawing/2014/main" val="2362372333"/>
                    </a:ext>
                  </a:extLst>
                </a:gridCol>
                <a:gridCol w="719922">
                  <a:extLst>
                    <a:ext uri="{9D8B030D-6E8A-4147-A177-3AD203B41FA5}">
                      <a16:colId xmlns:a16="http://schemas.microsoft.com/office/drawing/2014/main" val="1710908529"/>
                    </a:ext>
                  </a:extLst>
                </a:gridCol>
                <a:gridCol w="648230">
                  <a:extLst>
                    <a:ext uri="{9D8B030D-6E8A-4147-A177-3AD203B41FA5}">
                      <a16:colId xmlns:a16="http://schemas.microsoft.com/office/drawing/2014/main" val="2299134154"/>
                    </a:ext>
                  </a:extLst>
                </a:gridCol>
                <a:gridCol w="647752">
                  <a:extLst>
                    <a:ext uri="{9D8B030D-6E8A-4147-A177-3AD203B41FA5}">
                      <a16:colId xmlns:a16="http://schemas.microsoft.com/office/drawing/2014/main" val="1051890675"/>
                    </a:ext>
                  </a:extLst>
                </a:gridCol>
              </a:tblGrid>
              <a:tr h="568458">
                <a:tc>
                  <a:txBody>
                    <a:bodyPr/>
                    <a:lstStyle/>
                    <a:p>
                      <a:endParaRPr lang="fr-FR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A dépister</a:t>
                      </a:r>
                    </a:p>
                  </a:txBody>
                  <a:tcPr marL="91429" marR="9142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Dépistés</a:t>
                      </a:r>
                    </a:p>
                  </a:txBody>
                  <a:tcPr marL="91429" marR="91429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TB </a:t>
                      </a:r>
                      <a:r>
                        <a:rPr lang="fr-FR" sz="1400" dirty="0" err="1">
                          <a:solidFill>
                            <a:schemeClr val="bg1"/>
                          </a:solidFill>
                        </a:rPr>
                        <a:t>diag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ITB </a:t>
                      </a:r>
                      <a:r>
                        <a:rPr lang="fr-FR" sz="1400" dirty="0" err="1">
                          <a:solidFill>
                            <a:schemeClr val="bg1"/>
                          </a:solidFill>
                        </a:rPr>
                        <a:t>diag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ITB trait</a:t>
                      </a:r>
                    </a:p>
                  </a:txBody>
                  <a:tcPr marL="91429" marR="91429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9" marR="91429" marT="45712" marB="45712" anchor="ctr"/>
                </a:tc>
                <a:extLst>
                  <a:ext uri="{0D108BD9-81ED-4DB2-BD59-A6C34878D82A}">
                    <a16:rowId xmlns:a16="http://schemas.microsoft.com/office/drawing/2014/main" val="223174411"/>
                  </a:ext>
                </a:extLst>
              </a:tr>
              <a:tr h="568458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29" marR="9142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2060"/>
                          </a:solidFill>
                        </a:rPr>
                        <a:t>N</a:t>
                      </a:r>
                    </a:p>
                  </a:txBody>
                  <a:tcPr marL="91429" marR="9142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2060"/>
                          </a:solidFill>
                        </a:rPr>
                        <a:t>%*</a:t>
                      </a:r>
                    </a:p>
                  </a:txBody>
                  <a:tcPr marL="91429" marR="9142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2060"/>
                          </a:solidFill>
                        </a:rPr>
                        <a:t>N</a:t>
                      </a:r>
                    </a:p>
                  </a:txBody>
                  <a:tcPr marL="91429" marR="9142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2060"/>
                          </a:solidFill>
                        </a:rPr>
                        <a:t>%**</a:t>
                      </a:r>
                    </a:p>
                  </a:txBody>
                  <a:tcPr marL="91429" marR="9142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2060"/>
                          </a:solidFill>
                        </a:rPr>
                        <a:t>N</a:t>
                      </a:r>
                    </a:p>
                  </a:txBody>
                  <a:tcPr marL="91429" marR="9142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2060"/>
                          </a:solidFill>
                        </a:rPr>
                        <a:t>%**</a:t>
                      </a:r>
                    </a:p>
                  </a:txBody>
                  <a:tcPr marL="91429" marR="9142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2060"/>
                          </a:solidFill>
                        </a:rPr>
                        <a:t>N</a:t>
                      </a:r>
                    </a:p>
                  </a:txBody>
                  <a:tcPr marL="91429" marR="91429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2060"/>
                          </a:solidFill>
                        </a:rPr>
                        <a:t>%***</a:t>
                      </a:r>
                    </a:p>
                  </a:txBody>
                  <a:tcPr marL="91429" marR="91429" marT="45712" marB="45712" anchor="ctr"/>
                </a:tc>
                <a:extLst>
                  <a:ext uri="{0D108BD9-81ED-4DB2-BD59-A6C34878D82A}">
                    <a16:rowId xmlns:a16="http://schemas.microsoft.com/office/drawing/2014/main" val="1930737402"/>
                  </a:ext>
                </a:extLst>
              </a:tr>
              <a:tr h="51929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Sous le même toit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2269711"/>
                  </a:ext>
                </a:extLst>
              </a:tr>
              <a:tr h="619134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Logements</a:t>
                      </a:r>
                      <a:r>
                        <a:rPr lang="fr-FR" sz="20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collectifs autres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2617796"/>
                  </a:ext>
                </a:extLst>
              </a:tr>
              <a:tr h="619134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Collectif précaires/ migrants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7649950"/>
                  </a:ext>
                </a:extLst>
              </a:tr>
              <a:tr h="576074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Autres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4205850"/>
                  </a:ext>
                </a:extLst>
              </a:tr>
              <a:tr h="619134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Familial et amical (hors foyer)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12940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5486338"/>
                  </a:ext>
                </a:extLst>
              </a:tr>
              <a:tr h="576074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Milieu de soins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1793807"/>
                  </a:ext>
                </a:extLst>
              </a:tr>
              <a:tr h="519012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Scolaire </a:t>
                      </a: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2823883"/>
                  </a:ext>
                </a:extLst>
              </a:tr>
            </a:tbl>
          </a:graphicData>
        </a:graphic>
      </p:graphicFrame>
      <p:sp>
        <p:nvSpPr>
          <p:cNvPr id="17523" name="Rectangle 9">
            <a:extLst>
              <a:ext uri="{FF2B5EF4-FFF2-40B4-BE49-F238E27FC236}">
                <a16:creationId xmlns:a16="http://schemas.microsoft.com/office/drawing/2014/main" id="{94DFCBBD-F8B6-46EA-85BF-A7C1D626A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6464300"/>
            <a:ext cx="83169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>
                <a:solidFill>
                  <a:srgbClr val="002060"/>
                </a:solidFill>
              </a:rPr>
              <a:t>* dépistés parmi la cible ("à dépister"); ** diagnostiqués parmi les dépistés; *** ITL traitées parmi les ITL diagnostiquées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934948A-8365-40A9-8CAF-B3E823325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Objectifs du dépistage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CCDDC62-443E-4010-B269-4F9BFDC4B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80400" cy="4333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>Ce dépistage est important pour améliorer la prise en charge individuelle du malade et éviter</a:t>
            </a:r>
          </a:p>
          <a:p>
            <a:pPr marL="1260000" lvl="3" indent="-457200" algn="just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174625" algn="l"/>
              </a:tabLst>
              <a:defRPr/>
            </a:pPr>
            <a:r>
              <a:rPr lang="fr-FR" altLang="fr-FR" sz="2600" b="0" cap="none" dirty="0">
                <a:solidFill>
                  <a:srgbClr val="004192"/>
                </a:solidFill>
              </a:rPr>
              <a:t>aggravation</a:t>
            </a:r>
          </a:p>
          <a:p>
            <a:pPr marL="1260000" lvl="3" indent="-457200" algn="just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174625" algn="l"/>
              </a:tabLst>
              <a:defRPr/>
            </a:pPr>
            <a:r>
              <a:rPr lang="fr-FR" altLang="fr-FR" sz="2600" dirty="0">
                <a:solidFill>
                  <a:srgbClr val="004192"/>
                </a:solidFill>
              </a:rPr>
              <a:t>développement de résistances du BK</a:t>
            </a:r>
          </a:p>
          <a:p>
            <a:pPr marL="1260000" lvl="3" indent="-457200" algn="just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174625" algn="l"/>
              </a:tabLst>
              <a:defRPr/>
            </a:pPr>
            <a:r>
              <a:rPr lang="fr-FR" altLang="fr-FR" sz="2600" b="0" cap="none" dirty="0">
                <a:solidFill>
                  <a:srgbClr val="004192"/>
                </a:solidFill>
              </a:rPr>
              <a:t> nouvelles transmissions  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br>
              <a:rPr lang="fr-FR" altLang="fr-FR" sz="2800" b="0" cap="none" dirty="0">
                <a:solidFill>
                  <a:srgbClr val="004192"/>
                </a:solidFill>
              </a:rPr>
            </a:br>
            <a:endParaRPr lang="fr-FR" altLang="fr-FR" sz="28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2800" b="0" cap="none" dirty="0">
              <a:solidFill>
                <a:srgbClr val="00419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934948A-8365-40A9-8CAF-B3E823325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Objectifs du dépistage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3E51926-F833-4835-AF7B-0B857A04D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99" y="2636912"/>
            <a:ext cx="8682801" cy="36389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B47CA14-3C4D-480E-AF70-63AB8CE31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091" y="1258888"/>
            <a:ext cx="2634309" cy="15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7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934948A-8365-40A9-8CAF-B3E823325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Objectifs du dépistage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34EBED-4EE7-4528-A8DD-3FF610EC1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48509"/>
            <a:ext cx="7095259" cy="545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76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8B4A252-4596-4120-8CBB-66FCE9066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Limites du dépistage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7D21345-84EA-49BA-A26C-8487678C5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556792"/>
            <a:ext cx="8208912" cy="4333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400" cap="none" dirty="0">
                <a:solidFill>
                  <a:srgbClr val="004192"/>
                </a:solidFill>
              </a:rPr>
              <a:t>Disparité territoriale et manque d’harmonisation des pratiques</a:t>
            </a:r>
            <a:r>
              <a:rPr lang="fr-FR" altLang="fr-FR" sz="2400" b="0" cap="none" dirty="0">
                <a:solidFill>
                  <a:srgbClr val="004192"/>
                </a:solidFill>
              </a:rPr>
              <a:t> (orienté ou systématique –selon mes moyens du CLAT; examens réalisés-scanner utilisé +/-)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400" cap="none" dirty="0">
                <a:solidFill>
                  <a:srgbClr val="004192"/>
                </a:solidFill>
              </a:rPr>
              <a:t>Difficultés d’accès aux populations cibles </a:t>
            </a:r>
            <a:r>
              <a:rPr lang="fr-FR" altLang="fr-FR" sz="2400" b="0" cap="none" dirty="0">
                <a:solidFill>
                  <a:srgbClr val="004192"/>
                </a:solidFill>
              </a:rPr>
              <a:t>du fait des conditions de vie des groupes cibles qui renoncent aux soins, mobilité géographique… 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400" cap="none" dirty="0">
                <a:solidFill>
                  <a:srgbClr val="004192"/>
                </a:solidFill>
              </a:rPr>
              <a:t>Contraintes organisationnelles</a:t>
            </a:r>
            <a:r>
              <a:rPr lang="fr-FR" altLang="fr-FR" sz="2400" b="0" cap="none" dirty="0">
                <a:solidFill>
                  <a:srgbClr val="004192"/>
                </a:solidFill>
              </a:rPr>
              <a:t>: manque de structures, moyens insuffisants, connaissances insuffisantes sur la TB des professionnels au contact des populations cibles…</a:t>
            </a:r>
            <a:br>
              <a:rPr lang="fr-FR" altLang="fr-FR" sz="2400" b="0" cap="none" dirty="0">
                <a:solidFill>
                  <a:srgbClr val="004192"/>
                </a:solidFill>
              </a:rPr>
            </a:br>
            <a:endParaRPr lang="fr-FR" altLang="fr-FR" sz="24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2400" b="0" cap="none" dirty="0">
                <a:solidFill>
                  <a:srgbClr val="004192"/>
                </a:solidFill>
              </a:rPr>
              <a:t>			</a:t>
            </a:r>
            <a:r>
              <a:rPr lang="fr-FR" altLang="fr-FR" sz="2400" b="0" cap="none" dirty="0">
                <a:solidFill>
                  <a:srgbClr val="FF0000"/>
                </a:solidFill>
              </a:rPr>
              <a:t>Dépistage sous-optimal, retard de prise en 			charge pour le malade, moindre contrôle de la 			transmission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F3E57259-F162-4B31-AA20-02FC41C93AAD}"/>
              </a:ext>
            </a:extLst>
          </p:cNvPr>
          <p:cNvSpPr/>
          <p:nvPr/>
        </p:nvSpPr>
        <p:spPr>
          <a:xfrm>
            <a:off x="1259632" y="5805264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8B4A252-4596-4120-8CBB-66FCE9066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intérêt du dépistage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7D21345-84EA-49BA-A26C-8487678C5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556792"/>
            <a:ext cx="8424936" cy="4333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>Dans les populations à haut risque de TB des pays à faible incidence, le </a:t>
            </a:r>
            <a:r>
              <a:rPr lang="fr-FR" altLang="fr-FR" sz="2800" cap="none" dirty="0">
                <a:solidFill>
                  <a:srgbClr val="004192"/>
                </a:solidFill>
              </a:rPr>
              <a:t>dépistage systématique </a:t>
            </a:r>
            <a:r>
              <a:rPr lang="fr-FR" altLang="fr-FR" sz="2800" b="0" cap="none" dirty="0">
                <a:solidFill>
                  <a:srgbClr val="004192"/>
                </a:solidFill>
              </a:rPr>
              <a:t>de la tuberculose est coût-efficace comparé à l’absence de dépistage ou au dépistage passif</a:t>
            </a: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28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2400" b="0" cap="none" dirty="0">
                <a:solidFill>
                  <a:srgbClr val="004192"/>
                </a:solidFill>
              </a:rPr>
              <a:t>(données des analyses économiques internationales, assez hétérogènes, donc conclusions à interpréter avec une certaine prudence)</a:t>
            </a:r>
            <a:br>
              <a:rPr lang="fr-FR" altLang="fr-FR" sz="2400" b="0" cap="none" dirty="0">
                <a:solidFill>
                  <a:srgbClr val="004192"/>
                </a:solidFill>
              </a:rPr>
            </a:br>
            <a:endParaRPr lang="fr-FR" altLang="fr-FR" sz="24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2400" b="0" cap="none" dirty="0">
                <a:solidFill>
                  <a:srgbClr val="004192"/>
                </a:solidFill>
              </a:rPr>
              <a:t>	</a:t>
            </a:r>
            <a:endParaRPr lang="fr-FR" altLang="fr-FR" sz="2400" b="0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02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8B4A252-4596-4120-8CBB-66FCE9066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Examens du dépistage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7D21345-84EA-49BA-A26C-8487678C5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276883"/>
            <a:ext cx="8208912" cy="4333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400" cap="none" dirty="0">
                <a:solidFill>
                  <a:srgbClr val="004192"/>
                </a:solidFill>
              </a:rPr>
              <a:t>Radiographie numérique standard</a:t>
            </a:r>
          </a:p>
          <a:p>
            <a:pPr marL="1080000" lvl="1" indent="-457200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174625" algn="l"/>
              </a:tabLst>
              <a:defRPr/>
            </a:pPr>
            <a:r>
              <a:rPr lang="fr-FR" altLang="fr-FR" sz="2200" b="0" dirty="0">
                <a:solidFill>
                  <a:srgbClr val="004192"/>
                </a:solidFill>
              </a:rPr>
              <a:t>Bonne performance, examen peu irradiant, peu couteux, </a:t>
            </a:r>
            <a:r>
              <a:rPr lang="fr-FR" altLang="fr-FR" sz="2200" dirty="0">
                <a:solidFill>
                  <a:srgbClr val="004192"/>
                </a:solidFill>
              </a:rPr>
              <a:t>facilement réalisable</a:t>
            </a:r>
          </a:p>
          <a:p>
            <a:pPr marL="1080000" lvl="1" indent="-457200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174625" algn="l"/>
              </a:tabLst>
              <a:defRPr/>
            </a:pPr>
            <a:r>
              <a:rPr lang="fr-FR" altLang="fr-FR" sz="2200" b="0" cap="none" dirty="0">
                <a:solidFill>
                  <a:srgbClr val="004192"/>
                </a:solidFill>
              </a:rPr>
              <a:t>Performance de la lecture par IA non démontrée</a:t>
            </a:r>
          </a:p>
          <a:p>
            <a:pPr marL="1080000" lvl="1" indent="-457200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174625" algn="l"/>
              </a:tabLst>
              <a:defRPr/>
            </a:pPr>
            <a:r>
              <a:rPr lang="fr-FR" altLang="fr-FR" sz="2200" dirty="0">
                <a:solidFill>
                  <a:srgbClr val="004192"/>
                </a:solidFill>
              </a:rPr>
              <a:t>Scanner laissé pour le diagnostic car plus couteux, plus difficile à obtenir et intérêt discutable (rareté de formes subcliniques de TB avec des lésions visibles au scanner et non à la RP)</a:t>
            </a:r>
            <a:endParaRPr lang="fr-FR" altLang="fr-FR" sz="2200" b="0" cap="none" dirty="0">
              <a:solidFill>
                <a:srgbClr val="004192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400" cap="none" dirty="0">
                <a:solidFill>
                  <a:srgbClr val="004192"/>
                </a:solidFill>
              </a:rPr>
              <a:t>Examens biologiques</a:t>
            </a:r>
          </a:p>
          <a:p>
            <a:pPr marL="1080000" lvl="1" indent="-457200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174625" algn="l"/>
              </a:tabLst>
              <a:defRPr/>
            </a:pPr>
            <a:r>
              <a:rPr lang="fr-FR" altLang="fr-FR" sz="2200" b="0" dirty="0">
                <a:solidFill>
                  <a:srgbClr val="004192"/>
                </a:solidFill>
              </a:rPr>
              <a:t>Pas de place de l’examen microscopique et de la culture comme premier test de dépistage du fait de leurs limites (sensibilité, délais, etc.)</a:t>
            </a:r>
            <a:endParaRPr lang="fr-FR" altLang="fr-FR" sz="2200" dirty="0">
              <a:solidFill>
                <a:srgbClr val="004192"/>
              </a:solidFill>
            </a:endParaRPr>
          </a:p>
          <a:p>
            <a:pPr marL="1080000" lvl="1" indent="-457200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174625" algn="l"/>
              </a:tabLst>
              <a:defRPr/>
            </a:pPr>
            <a:r>
              <a:rPr lang="fr-FR" altLang="fr-FR" sz="2200" b="0" cap="none" dirty="0">
                <a:solidFill>
                  <a:srgbClr val="004192"/>
                </a:solidFill>
              </a:rPr>
              <a:t>Place de la biologie moléculaire rapide à discuter car en France examen préconisé si patient est BAAR+; et ne peut pas être délocalisé)</a:t>
            </a: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br>
              <a:rPr lang="fr-FR" altLang="fr-FR" sz="2400" b="0" cap="none" dirty="0">
                <a:solidFill>
                  <a:srgbClr val="004192"/>
                </a:solidFill>
              </a:rPr>
            </a:br>
            <a:endParaRPr lang="fr-FR" altLang="fr-FR" sz="24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2400" b="0" cap="none" dirty="0">
                <a:solidFill>
                  <a:srgbClr val="004192"/>
                </a:solidFill>
              </a:rPr>
              <a:t>			</a:t>
            </a:r>
            <a:endParaRPr lang="fr-FR" altLang="fr-FR" sz="2400" b="0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70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208AF40-2C94-472D-90B9-A306E3DEE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85666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 cibles du dépistage, adulte/adolescent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AFD765-5051-4BB9-9261-0B05DDB7B2A1}"/>
              </a:ext>
            </a:extLst>
          </p:cNvPr>
          <p:cNvSpPr txBox="1"/>
          <p:nvPr/>
        </p:nvSpPr>
        <p:spPr>
          <a:xfrm>
            <a:off x="147503" y="4302465"/>
            <a:ext cx="8776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Seuil de 100/100.000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Données 2023 de l’OMS rapportées par le </a:t>
            </a:r>
            <a:r>
              <a:rPr lang="fr-FR" sz="14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World Bank Group, 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 majorité des pays ayant une incidence élevée ont une incidence &gt; 93/100 000 (40/100 000 dans les reco de la SPILF)</a:t>
            </a:r>
            <a:endParaRPr lang="fr-FR" sz="1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37D2E2-8C2C-4DAC-85D3-B900F16ED2E2}"/>
              </a:ext>
            </a:extLst>
          </p:cNvPr>
          <p:cNvSpPr txBox="1"/>
          <p:nvPr/>
        </p:nvSpPr>
        <p:spPr>
          <a:xfrm>
            <a:off x="147503" y="5018665"/>
            <a:ext cx="87766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Durée du séjour de &gt;6 mois et conditions du séjour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Méta-analyse de 2020: risque significativement augmenté chez les personnes voyageant dans un pays à haute endémicité sur une période &gt; 6 mois, et davantage liée au motif du voyage (les professionnels de santé étant particulièrement à risque). </a:t>
            </a:r>
            <a:endParaRPr lang="fr-F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3C20AFF-8164-4488-BEA6-8141673DA1BD}"/>
              </a:ext>
            </a:extLst>
          </p:cNvPr>
          <p:cNvSpPr txBox="1"/>
          <p:nvPr/>
        </p:nvSpPr>
        <p:spPr>
          <a:xfrm>
            <a:off x="141034" y="5950309"/>
            <a:ext cx="86794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2 ans pour les détenus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En accord avec les membres du groupe de travail, il a par ailleurs été décidé de continuer de considérer les personnes en détention dans la population cible du dépistage dans un délai de 2 ans après leur sortie. 	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691F389-6FBA-43BD-A6A0-10DDE239D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09566"/>
            <a:ext cx="8831944" cy="29865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5F3B576-8DC7-4C61-A4C9-CFEF43C07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136" y="116632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cibles du dépistage, adulte/adolescent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AA3A618B-E56F-403E-A2C2-E8DA921CCEB7}"/>
                  </a:ext>
                </a:extLst>
              </p14:cNvPr>
              <p14:cNvContentPartPr/>
              <p14:nvPr/>
            </p14:nvContentPartPr>
            <p14:xfrm>
              <a:off x="2867236" y="4998153"/>
              <a:ext cx="360" cy="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AA3A618B-E56F-403E-A2C2-E8DA921CCE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8236" y="49895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E92982C9-A196-4EB4-A3E3-E1A6AC5E8ADF}"/>
                  </a:ext>
                </a:extLst>
              </p14:cNvPr>
              <p14:cNvContentPartPr/>
              <p14:nvPr/>
            </p14:nvContentPartPr>
            <p14:xfrm>
              <a:off x="10564396" y="1597953"/>
              <a:ext cx="36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E92982C9-A196-4EB4-A3E3-E1A6AC5E8A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10396" y="1489953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DBFDE903-5D08-4342-A3A6-1639817438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717372"/>
            <a:ext cx="9144000" cy="3423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0CE3E5C-BCCE-478E-A288-82419F414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endParaRPr lang="fr-FR" altLang="fr-FR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A96F838-A1D3-4768-AB0F-14FCC7914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2852738"/>
            <a:ext cx="6481762" cy="4333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90000"/>
              </a:lnSpc>
              <a:tabLst>
                <a:tab pos="174625" algn="l"/>
              </a:tabLst>
            </a:pPr>
            <a:r>
              <a:rPr lang="fr-FR" altLang="fr-FR" sz="2800" b="0" cap="none" dirty="0">
                <a:solidFill>
                  <a:srgbClr val="004192"/>
                </a:solidFill>
              </a:rPr>
              <a:t>Je n’ai pas de conflits d’intérêts à déclarer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</a:pPr>
            <a:br>
              <a:rPr lang="fr-FR" altLang="fr-FR" sz="2800" b="0" cap="none" dirty="0">
                <a:solidFill>
                  <a:srgbClr val="004192"/>
                </a:solidFill>
              </a:rPr>
            </a:br>
            <a:endParaRPr lang="fr-FR" altLang="fr-FR" sz="28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</a:pPr>
            <a:endParaRPr lang="fr-FR" altLang="fr-FR" sz="2800" b="0" cap="none" dirty="0">
              <a:solidFill>
                <a:srgbClr val="00419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5F3B576-8DC7-4C61-A4C9-CFEF43C07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Algorithme basé sur Radio standard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AA3A618B-E56F-403E-A2C2-E8DA921CCEB7}"/>
                  </a:ext>
                </a:extLst>
              </p14:cNvPr>
              <p14:cNvContentPartPr/>
              <p14:nvPr/>
            </p14:nvContentPartPr>
            <p14:xfrm>
              <a:off x="2867236" y="4998153"/>
              <a:ext cx="360" cy="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AA3A618B-E56F-403E-A2C2-E8DA921CCE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8236" y="498915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DD261902-779F-4938-A18D-4EF1AFF76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1124744"/>
            <a:ext cx="6406005" cy="5517232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E04BD1DA-FB40-4DA7-86F3-5223602C9B34}"/>
              </a:ext>
            </a:extLst>
          </p:cNvPr>
          <p:cNvSpPr/>
          <p:nvPr/>
        </p:nvSpPr>
        <p:spPr>
          <a:xfrm>
            <a:off x="4067944" y="3212976"/>
            <a:ext cx="1152128" cy="864096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32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5F3B576-8DC7-4C61-A4C9-CFEF43C07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Algorithme avec BMR en premier, cas spécifique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AA3A618B-E56F-403E-A2C2-E8DA921CCEB7}"/>
                  </a:ext>
                </a:extLst>
              </p14:cNvPr>
              <p14:cNvContentPartPr/>
              <p14:nvPr/>
            </p14:nvContentPartPr>
            <p14:xfrm>
              <a:off x="2867236" y="4998153"/>
              <a:ext cx="360" cy="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AA3A618B-E56F-403E-A2C2-E8DA921CCE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8236" y="498915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8429855F-9799-4632-96C6-90AB7E2EC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32" y="1143000"/>
            <a:ext cx="4753288" cy="559911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10471133-61A5-493F-B141-8E8DC20B67DB}"/>
              </a:ext>
            </a:extLst>
          </p:cNvPr>
          <p:cNvSpPr/>
          <p:nvPr/>
        </p:nvSpPr>
        <p:spPr>
          <a:xfrm>
            <a:off x="1979712" y="2924944"/>
            <a:ext cx="1152128" cy="864096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D749CD-46D2-4672-95CB-605A41913E29}"/>
              </a:ext>
            </a:extLst>
          </p:cNvPr>
          <p:cNvSpPr txBox="1"/>
          <p:nvPr/>
        </p:nvSpPr>
        <p:spPr>
          <a:xfrm>
            <a:off x="4851655" y="1812372"/>
            <a:ext cx="42923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2060"/>
                </a:solidFill>
              </a:rPr>
              <a:t>C</a:t>
            </a:r>
            <a:r>
              <a:rPr lang="fr-FR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entres pénitentiaires </a:t>
            </a:r>
            <a:r>
              <a:rPr lang="fr-FR" sz="18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(priorité=isoler rapidement un détenu). 	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1B1C605-52FD-4B2B-8ABE-8202847E838B}"/>
              </a:ext>
            </a:extLst>
          </p:cNvPr>
          <p:cNvSpPr txBox="1"/>
          <p:nvPr/>
        </p:nvSpPr>
        <p:spPr>
          <a:xfrm>
            <a:off x="4875332" y="2815188"/>
            <a:ext cx="403244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Risque de perdus de vue élevé </a:t>
            </a:r>
            <a:r>
              <a:rPr lang="fr-FR" sz="18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(migrants en situations irrégulières, MNA (isolés ou non)</a:t>
            </a:r>
            <a:r>
              <a:rPr lang="fr-FR" dirty="0">
                <a:solidFill>
                  <a:srgbClr val="002060"/>
                </a:solidFill>
              </a:rPr>
              <a:t>, </a:t>
            </a:r>
            <a:r>
              <a:rPr lang="fr-FR" sz="18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squats, gens du voyage…). 	</a:t>
            </a:r>
          </a:p>
        </p:txBody>
      </p:sp>
    </p:spTree>
    <p:extLst>
      <p:ext uri="{BB962C8B-B14F-4D97-AF65-F5344CB8AC3E}">
        <p14:creationId xmlns:p14="http://schemas.microsoft.com/office/powerpoint/2010/main" val="3181891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A127BED-862F-440A-9520-C4D316167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cibles du dépistage, enfant et nourrisson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8A91784C-6DA3-4571-A941-075C286A4897}"/>
                  </a:ext>
                </a:extLst>
              </p14:cNvPr>
              <p14:cNvContentPartPr/>
              <p14:nvPr/>
            </p14:nvContentPartPr>
            <p14:xfrm>
              <a:off x="10617676" y="4971513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8A91784C-6DA3-4571-A941-075C286A489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63676" y="4863873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4462506C-B061-429E-BA4A-992C6FB30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820546"/>
            <a:ext cx="9144000" cy="321690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5F3B576-8DC7-4C61-A4C9-CFEF43C07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Algorithme, enfant et nourrisson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AA3A618B-E56F-403E-A2C2-E8DA921CCEB7}"/>
                  </a:ext>
                </a:extLst>
              </p14:cNvPr>
              <p14:cNvContentPartPr/>
              <p14:nvPr/>
            </p14:nvContentPartPr>
            <p14:xfrm>
              <a:off x="2867236" y="4998153"/>
              <a:ext cx="360" cy="360"/>
            </p14:xfrm>
          </p:contentPart>
        </mc:Choice>
        <mc:Fallback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AA3A618B-E56F-403E-A2C2-E8DA921CCE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8236" y="498915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AB8E659D-72BC-460D-905C-4AF905079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1124744"/>
            <a:ext cx="5142786" cy="5517232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BD44953-6B29-43CE-8A6C-ED49724FFF25}"/>
              </a:ext>
            </a:extLst>
          </p:cNvPr>
          <p:cNvSpPr/>
          <p:nvPr/>
        </p:nvSpPr>
        <p:spPr>
          <a:xfrm>
            <a:off x="3995936" y="3212976"/>
            <a:ext cx="1152128" cy="864096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90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0CE3E5C-BCCE-478E-A288-82419F414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endParaRPr lang="fr-FR" altLang="fr-FR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A96F838-A1D3-4768-AB0F-14FCC7914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2852738"/>
            <a:ext cx="6481762" cy="4333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90000"/>
              </a:lnSpc>
              <a:tabLst>
                <a:tab pos="174625" algn="l"/>
              </a:tabLst>
            </a:pPr>
            <a:r>
              <a:rPr lang="fr-FR" altLang="fr-FR" sz="2800" b="0" cap="none" dirty="0">
                <a:solidFill>
                  <a:srgbClr val="004192"/>
                </a:solidFill>
              </a:rPr>
              <a:t>Merci de votre attention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</a:pPr>
            <a:br>
              <a:rPr lang="fr-FR" altLang="fr-FR" sz="2800" b="0" cap="none" dirty="0">
                <a:solidFill>
                  <a:srgbClr val="004192"/>
                </a:solidFill>
              </a:rPr>
            </a:br>
            <a:endParaRPr lang="fr-FR" altLang="fr-FR" sz="28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</a:pPr>
            <a:endParaRPr lang="fr-FR" altLang="fr-FR" sz="2800" b="0" cap="none" dirty="0">
              <a:solidFill>
                <a:srgbClr val="004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6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0CE3E5C-BCCE-478E-A288-82419F414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Rapport HAS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55481A9-705B-45D9-AFAF-8AB35DDA3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7722"/>
          <a:stretch/>
        </p:blipFill>
        <p:spPr>
          <a:xfrm>
            <a:off x="2123728" y="1412776"/>
            <a:ext cx="4835714" cy="4536503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41E611F-3ABB-4F28-98D6-DB81C67B798E}"/>
              </a:ext>
            </a:extLst>
          </p:cNvPr>
          <p:cNvSpPr txBox="1"/>
          <p:nvPr/>
        </p:nvSpPr>
        <p:spPr>
          <a:xfrm>
            <a:off x="287338" y="6103167"/>
            <a:ext cx="8856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002060"/>
                </a:solidFill>
              </a:rPr>
              <a:t>https://www.has-sante.fr/jcms/p_3459735/fr/evaluation-des-strategies-de-depistage-et-de-reperage-precoce-de-la-tuberculose-pulmonaire</a:t>
            </a:r>
          </a:p>
        </p:txBody>
      </p:sp>
    </p:spTree>
    <p:extLst>
      <p:ext uri="{BB962C8B-B14F-4D97-AF65-F5344CB8AC3E}">
        <p14:creationId xmlns:p14="http://schemas.microsoft.com/office/powerpoint/2010/main" val="342875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0CE3E5C-BCCE-478E-A288-82419F414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Programme de lutte 2007-2009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0C1957-ADBF-49CD-A45D-EFC199A1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4" y="1284328"/>
            <a:ext cx="2251010" cy="251250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85A7C2B-34A7-4561-A72C-7B0A1CCAF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888" y="1305287"/>
            <a:ext cx="4246224" cy="476405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5454050-1CD2-4572-B5FF-AD1B44813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888" y="6293618"/>
            <a:ext cx="2905530" cy="41915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9F78B84-E6E4-4781-BD1A-316A9838D99A}"/>
              </a:ext>
            </a:extLst>
          </p:cNvPr>
          <p:cNvSpPr txBox="1"/>
          <p:nvPr/>
        </p:nvSpPr>
        <p:spPr>
          <a:xfrm>
            <a:off x="6727673" y="3273859"/>
            <a:ext cx="2717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Stratégies de dépistage actualisées et mieux définies</a:t>
            </a:r>
          </a:p>
        </p:txBody>
      </p:sp>
    </p:spTree>
    <p:extLst>
      <p:ext uri="{BB962C8B-B14F-4D97-AF65-F5344CB8AC3E}">
        <p14:creationId xmlns:p14="http://schemas.microsoft.com/office/powerpoint/2010/main" val="270293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0CE3E5C-BCCE-478E-A288-82419F414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Feuille de route tuberculose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C1C9ED-FDBA-437F-BFB4-E569B7DF4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34" y="4077072"/>
            <a:ext cx="8383170" cy="24863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5540F7B-2E66-425A-991D-CDDDB21E3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340768"/>
            <a:ext cx="4146477" cy="243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3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0CE3E5C-BCCE-478E-A288-82419F414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Objectifs de l’évaluation de la has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994D91-F9D9-4876-BBE1-6AA75923A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07363"/>
            <a:ext cx="9036496" cy="30799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E658208-6E0D-4A7B-9C63-06C7A9C6A854}"/>
              </a:ext>
            </a:extLst>
          </p:cNvPr>
          <p:cNvSpPr txBox="1"/>
          <p:nvPr/>
        </p:nvSpPr>
        <p:spPr>
          <a:xfrm>
            <a:off x="539552" y="5420307"/>
            <a:ext cx="3794876" cy="430887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Populations </a:t>
            </a:r>
            <a:r>
              <a:rPr lang="fr-FR" sz="2800" u="sng" dirty="0">
                <a:solidFill>
                  <a:srgbClr val="002060"/>
                </a:solidFill>
              </a:rPr>
              <a:t>à risque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0CE3E5C-BCCE-478E-A288-82419F414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Groupes à risque de tuberculose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248A83-4AED-4396-BC72-A9D26D56E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4" y="1484784"/>
            <a:ext cx="8748712" cy="436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4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0CE3E5C-BCCE-478E-A288-82419F414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Groupes à risque de tuberculose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3601101-F91E-4772-9F83-818085724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32" y="1340768"/>
            <a:ext cx="7596336" cy="50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9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0CE3E5C-BCCE-478E-A288-82419F414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Groupes à risque de tuberculose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25A3F67-9EF9-4A6E-A79E-FDF352223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5" y="1442514"/>
            <a:ext cx="6048672" cy="529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93533"/>
      </p:ext>
    </p:extLst>
  </p:cSld>
  <p:clrMapOvr>
    <a:masterClrMapping/>
  </p:clrMapOvr>
</p:sld>
</file>

<file path=ppt/theme/theme1.xml><?xml version="1.0" encoding="utf-8"?>
<a:theme xmlns:a="http://schemas.openxmlformats.org/drawingml/2006/main" name="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6564</TotalTime>
  <Words>1016</Words>
  <Application>Microsoft Office PowerPoint</Application>
  <PresentationFormat>Affichage à l'écran (4:3)</PresentationFormat>
  <Paragraphs>206</Paragraphs>
  <Slides>24</Slides>
  <Notes>21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Symbol</vt:lpstr>
      <vt:lpstr>Wingdings</vt:lpstr>
      <vt:lpstr>SPF_PPT_Test-v3</vt:lpstr>
      <vt:lpstr>1_SPF_PPT_Test-v3</vt:lpstr>
      <vt:lpstr>Microsoft Excel Chart</vt:lpstr>
      <vt:lpstr>   Nouvelles recommandations de la HAS sur la stratégie de dépistage de la tuberculose pulmonaire      Jean-Paul Guthmann Direction des maladies infectieuses, SpFrance   Journée scientifique, Groupe MiPop Rennes, 20-11-2025    </vt:lpstr>
      <vt:lpstr>Présentation PowerPoint</vt:lpstr>
      <vt:lpstr>Rapport HAS</vt:lpstr>
      <vt:lpstr>Programme de lutte 2007-2009</vt:lpstr>
      <vt:lpstr>Feuille de route tuberculose</vt:lpstr>
      <vt:lpstr>Objectifs de l’évaluation de la has</vt:lpstr>
      <vt:lpstr>Groupes à risque de tuberculose</vt:lpstr>
      <vt:lpstr>Groupes à risque de tuberculose</vt:lpstr>
      <vt:lpstr>Groupes à risque de tuberculose</vt:lpstr>
      <vt:lpstr>Dépistages par les CLAT, enfants de &lt; 18 ans, 2023: synthèse</vt:lpstr>
      <vt:lpstr>Rendement du dépistage par milieu</vt:lpstr>
      <vt:lpstr>Objectifs du dépistage</vt:lpstr>
      <vt:lpstr>Objectifs du dépistage</vt:lpstr>
      <vt:lpstr>Objectifs du dépistage</vt:lpstr>
      <vt:lpstr>Limites du dépistage</vt:lpstr>
      <vt:lpstr>intérêt du dépistage</vt:lpstr>
      <vt:lpstr>Examens du dépistage</vt:lpstr>
      <vt:lpstr> cibles du dépistage, adulte/adolescent </vt:lpstr>
      <vt:lpstr>cibles du dépistage, adulte/adolescent</vt:lpstr>
      <vt:lpstr>Algorithme basé sur Radio standard</vt:lpstr>
      <vt:lpstr>Algorithme avec BMR en premier, cas spécifique</vt:lpstr>
      <vt:lpstr>cibles du dépistage, enfant et nourrisson</vt:lpstr>
      <vt:lpstr>Algorithme, enfant et nourrisson</vt:lpstr>
      <vt:lpstr>Présentation PowerPoint</vt:lpstr>
    </vt:vector>
  </TitlesOfParts>
  <Company>InVS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principal de la présentation sur 2 ou 3 lignes</dc:title>
  <dc:creator>SOUMAH-MIS Catherine</dc:creator>
  <cp:lastModifiedBy>Jean-Paul GUTHMANN</cp:lastModifiedBy>
  <cp:revision>439</cp:revision>
  <cp:lastPrinted>2017-11-23T13:10:21Z</cp:lastPrinted>
  <dcterms:created xsi:type="dcterms:W3CDTF">2016-06-03T12:31:51Z</dcterms:created>
  <dcterms:modified xsi:type="dcterms:W3CDTF">2025-11-18T14:14:41Z</dcterms:modified>
</cp:coreProperties>
</file>