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8" r:id="rId2"/>
    <p:sldId id="257" r:id="rId3"/>
    <p:sldId id="266" r:id="rId4"/>
    <p:sldId id="267" r:id="rId5"/>
    <p:sldId id="268" r:id="rId6"/>
    <p:sldId id="269" r:id="rId7"/>
    <p:sldId id="270" r:id="rId8"/>
    <p:sldId id="271" r:id="rId9"/>
    <p:sldId id="265" r:id="rId1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C7D1"/>
    <a:srgbClr val="F27F00"/>
    <a:srgbClr val="FFAB3A"/>
    <a:srgbClr val="717468"/>
    <a:srgbClr val="44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48"/>
    <p:restoredTop sz="94694"/>
  </p:normalViewPr>
  <p:slideViewPr>
    <p:cSldViewPr snapToGrid="0" snapToObjects="1">
      <p:cViewPr varScale="1">
        <p:scale>
          <a:sx n="109" d="100"/>
          <a:sy n="109" d="100"/>
        </p:scale>
        <p:origin x="138" y="15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3" d="100"/>
          <a:sy n="93" d="100"/>
        </p:scale>
        <p:origin x="-182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74B9CE1-40AA-4BB0-97E6-BEDF83A3E510}" type="datetimeFigureOut">
              <a:rPr lang="fr-FR" smtClean="0"/>
              <a:t>17/11/2025</a:t>
            </a:fld>
            <a:endParaRPr lang="fr-FR" dirty="0"/>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9015737-90B2-491D-8BFA-A9B5368C4115}" type="slidenum">
              <a:rPr lang="fr-FR" smtClean="0"/>
              <a:t>‹N°›</a:t>
            </a:fld>
            <a:endParaRPr lang="fr-FR" dirty="0"/>
          </a:p>
        </p:txBody>
      </p:sp>
    </p:spTree>
    <p:extLst>
      <p:ext uri="{BB962C8B-B14F-4D97-AF65-F5344CB8AC3E}">
        <p14:creationId xmlns:p14="http://schemas.microsoft.com/office/powerpoint/2010/main" val="1701351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8" name="Espace réservé de l'en-tête 7"/>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9" name="Espace réservé du numéro de diapositive 8"/>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0F473A9-71E2-469B-A5A0-627E3E7191E4}" type="slidenum">
              <a:rPr lang="fr-FR" smtClean="0"/>
              <a:t>‹N°›</a:t>
            </a:fld>
            <a:endParaRPr lang="fr-FR" dirty="0"/>
          </a:p>
        </p:txBody>
      </p:sp>
      <p:sp>
        <p:nvSpPr>
          <p:cNvPr id="10" name="Espace réservé du pied de page 9"/>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11" name="Espace réservé des commentaires 10"/>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e la date 11"/>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FF85FE-2D1F-45E2-AE26-2088480DB92E}" type="datetimeFigureOut">
              <a:rPr lang="fr-FR" smtClean="0"/>
              <a:t>17/11/2025</a:t>
            </a:fld>
            <a:endParaRPr lang="fr-FR" dirty="0"/>
          </a:p>
        </p:txBody>
      </p:sp>
    </p:spTree>
    <p:extLst>
      <p:ext uri="{BB962C8B-B14F-4D97-AF65-F5344CB8AC3E}">
        <p14:creationId xmlns:p14="http://schemas.microsoft.com/office/powerpoint/2010/main" val="170069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présenta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13345FA-4FFE-5F45-BECD-A0E15817F890}"/>
              </a:ext>
            </a:extLst>
          </p:cNvPr>
          <p:cNvPicPr>
            <a:picLocks noChangeAspect="1"/>
          </p:cNvPicPr>
          <p:nvPr userDrawn="1"/>
        </p:nvPicPr>
        <p:blipFill>
          <a:blip r:embed="rId2"/>
          <a:stretch>
            <a:fillRect/>
          </a:stretch>
        </p:blipFill>
        <p:spPr>
          <a:xfrm>
            <a:off x="0" y="2367280"/>
            <a:ext cx="12192000" cy="4511040"/>
          </a:xfrm>
          <a:prstGeom prst="rect">
            <a:avLst/>
          </a:prstGeom>
        </p:spPr>
      </p:pic>
      <p:sp>
        <p:nvSpPr>
          <p:cNvPr id="4" name="Espace réservé de la date 3">
            <a:extLst>
              <a:ext uri="{FF2B5EF4-FFF2-40B4-BE49-F238E27FC236}">
                <a16:creationId xmlns:a16="http://schemas.microsoft.com/office/drawing/2014/main" id="{FFA5FBF6-E9C8-4847-B54E-4FCD56C37251}"/>
              </a:ext>
            </a:extLst>
          </p:cNvPr>
          <p:cNvSpPr>
            <a:spLocks noGrp="1"/>
          </p:cNvSpPr>
          <p:nvPr>
            <p:ph type="dt" sz="half" idx="10"/>
          </p:nvPr>
        </p:nvSpPr>
        <p:spPr>
          <a:xfrm>
            <a:off x="149900" y="6480004"/>
            <a:ext cx="2743200" cy="365125"/>
          </a:xfrm>
        </p:spPr>
        <p:txBody>
          <a:bodyPr/>
          <a:lstStyle>
            <a:lvl1pPr>
              <a:defRPr b="0" i="0">
                <a:solidFill>
                  <a:srgbClr val="717468"/>
                </a:solidFill>
                <a:latin typeface="Metropolis Medium" panose="00000600000000000000" pitchFamily="2" charset="0"/>
              </a:defRPr>
            </a:lvl1pPr>
          </a:lstStyle>
          <a:p>
            <a:fld id="{8471F2C8-AE9D-4DA4-A0DA-58031EB519E9}" type="slidenum">
              <a:rPr lang="fr-FR" smtClean="0"/>
              <a:pPr/>
              <a:t>‹N°›</a:t>
            </a:fld>
            <a:endParaRPr lang="fr-FR" dirty="0"/>
          </a:p>
        </p:txBody>
      </p:sp>
      <p:sp>
        <p:nvSpPr>
          <p:cNvPr id="5" name="Espace réservé du pied de page 4">
            <a:extLst>
              <a:ext uri="{FF2B5EF4-FFF2-40B4-BE49-F238E27FC236}">
                <a16:creationId xmlns:a16="http://schemas.microsoft.com/office/drawing/2014/main" id="{DDCE5E52-B2D1-5F45-B4AB-A4C5C13C6042}"/>
              </a:ext>
            </a:extLst>
          </p:cNvPr>
          <p:cNvSpPr>
            <a:spLocks noGrp="1"/>
          </p:cNvSpPr>
          <p:nvPr>
            <p:ph type="ftr" sz="quarter" idx="11"/>
          </p:nvPr>
        </p:nvSpPr>
        <p:spPr>
          <a:xfrm>
            <a:off x="4038600" y="6480004"/>
            <a:ext cx="4114800" cy="365125"/>
          </a:xfrm>
        </p:spPr>
        <p:txBody>
          <a:bodyPr/>
          <a:lstStyle>
            <a:lvl1pPr>
              <a:defRPr>
                <a:solidFill>
                  <a:srgbClr val="717468"/>
                </a:solidFill>
              </a:defRPr>
            </a:lvl1pPr>
          </a:lstStyle>
          <a:p>
            <a:r>
              <a:rPr lang="fr-FR" dirty="0"/>
              <a:t>CENTRE HOSPITALIER UNIVERSITAIRE DE RENNES</a:t>
            </a:r>
          </a:p>
        </p:txBody>
      </p:sp>
      <p:sp>
        <p:nvSpPr>
          <p:cNvPr id="6" name="Espace réservé du numéro de diapositive 5">
            <a:extLst>
              <a:ext uri="{FF2B5EF4-FFF2-40B4-BE49-F238E27FC236}">
                <a16:creationId xmlns:a16="http://schemas.microsoft.com/office/drawing/2014/main" id="{BE3B4D3D-5D3F-8843-8CF7-7CD63B23AF9C}"/>
              </a:ext>
            </a:extLst>
          </p:cNvPr>
          <p:cNvSpPr>
            <a:spLocks noGrp="1"/>
          </p:cNvSpPr>
          <p:nvPr>
            <p:ph type="sldNum" sz="quarter" idx="12"/>
          </p:nvPr>
        </p:nvSpPr>
        <p:spPr>
          <a:xfrm>
            <a:off x="9844244" y="6480004"/>
            <a:ext cx="2267107" cy="365125"/>
          </a:xfrm>
        </p:spPr>
        <p:txBody>
          <a:bodyPr tIns="72000" anchor="t" anchorCtr="0"/>
          <a:lstStyle>
            <a:lvl1pPr>
              <a:defRPr>
                <a:solidFill>
                  <a:srgbClr val="717468"/>
                </a:solidFill>
              </a:defRPr>
            </a:lvl1pPr>
          </a:lstStyle>
          <a:p>
            <a:fld id="{B894051B-8A32-5044-810D-5F75BF7252A3}" type="datetimeFigureOut">
              <a:rPr lang="fr-FR" smtClean="0"/>
              <a:pPr/>
              <a:t>17/11/2025</a:t>
            </a:fld>
            <a:endParaRPr lang="fr-FR" dirty="0"/>
          </a:p>
        </p:txBody>
      </p:sp>
      <p:sp>
        <p:nvSpPr>
          <p:cNvPr id="9" name="Rectangle 8">
            <a:extLst>
              <a:ext uri="{FF2B5EF4-FFF2-40B4-BE49-F238E27FC236}">
                <a16:creationId xmlns:a16="http://schemas.microsoft.com/office/drawing/2014/main" id="{8D5276B9-EEF9-714E-A5E6-80E128A7C106}"/>
              </a:ext>
            </a:extLst>
          </p:cNvPr>
          <p:cNvSpPr/>
          <p:nvPr userDrawn="1"/>
        </p:nvSpPr>
        <p:spPr>
          <a:xfrm>
            <a:off x="-10160" y="-10160"/>
            <a:ext cx="12204000" cy="3078480"/>
          </a:xfrm>
          <a:prstGeom prst="rect">
            <a:avLst/>
          </a:prstGeom>
          <a:solidFill>
            <a:srgbClr val="03C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 name="Sous-titre 2">
            <a:extLst>
              <a:ext uri="{FF2B5EF4-FFF2-40B4-BE49-F238E27FC236}">
                <a16:creationId xmlns:a16="http://schemas.microsoft.com/office/drawing/2014/main" id="{9319E0DF-EB4B-684B-9177-073BE9AEECFB}"/>
              </a:ext>
            </a:extLst>
          </p:cNvPr>
          <p:cNvSpPr>
            <a:spLocks noGrp="1"/>
          </p:cNvSpPr>
          <p:nvPr>
            <p:ph type="subTitle" idx="1" hasCustomPrompt="1"/>
          </p:nvPr>
        </p:nvSpPr>
        <p:spPr>
          <a:xfrm>
            <a:off x="540000" y="4362217"/>
            <a:ext cx="11160000" cy="2029104"/>
          </a:xfrm>
        </p:spPr>
        <p:txBody>
          <a:bodyPr>
            <a:normAutofit/>
          </a:bodyPr>
          <a:lstStyle>
            <a:lvl1pPr marL="0" indent="0" algn="l">
              <a:buNone/>
              <a:defRPr sz="2600" b="0" i="0" cap="all" baseline="0">
                <a:latin typeface="Metropolis Thin"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Sous-titre de la présentation</a:t>
            </a:r>
          </a:p>
        </p:txBody>
      </p:sp>
      <p:sp>
        <p:nvSpPr>
          <p:cNvPr id="2" name="Titre 1">
            <a:extLst>
              <a:ext uri="{FF2B5EF4-FFF2-40B4-BE49-F238E27FC236}">
                <a16:creationId xmlns:a16="http://schemas.microsoft.com/office/drawing/2014/main" id="{8F63A010-C690-A642-AB3E-52575F904F56}"/>
              </a:ext>
            </a:extLst>
          </p:cNvPr>
          <p:cNvSpPr>
            <a:spLocks noGrp="1"/>
          </p:cNvSpPr>
          <p:nvPr>
            <p:ph type="ctrTitle" hasCustomPrompt="1"/>
          </p:nvPr>
        </p:nvSpPr>
        <p:spPr>
          <a:xfrm>
            <a:off x="540000" y="993912"/>
            <a:ext cx="11160000" cy="1977887"/>
          </a:xfrm>
        </p:spPr>
        <p:txBody>
          <a:bodyPr anchor="b">
            <a:normAutofit/>
          </a:bodyPr>
          <a:lstStyle>
            <a:lvl1pPr algn="l">
              <a:defRPr sz="3800" b="0" i="0" cap="all" baseline="0">
                <a:solidFill>
                  <a:schemeClr val="bg1"/>
                </a:solidFill>
                <a:latin typeface="Metropolis" pitchFamily="2" charset="77"/>
              </a:defRPr>
            </a:lvl1pPr>
          </a:lstStyle>
          <a:p>
            <a:r>
              <a:rPr lang="fr-FR" dirty="0"/>
              <a:t>Titre de la présentation</a:t>
            </a:r>
          </a:p>
        </p:txBody>
      </p:sp>
      <p:sp>
        <p:nvSpPr>
          <p:cNvPr id="7" name="Rectangle 6">
            <a:extLst>
              <a:ext uri="{FF2B5EF4-FFF2-40B4-BE49-F238E27FC236}">
                <a16:creationId xmlns:a16="http://schemas.microsoft.com/office/drawing/2014/main" id="{4D83C3FC-AC41-F64E-968A-6A7D5D27A0DD}"/>
              </a:ext>
            </a:extLst>
          </p:cNvPr>
          <p:cNvSpPr/>
          <p:nvPr userDrawn="1"/>
        </p:nvSpPr>
        <p:spPr>
          <a:xfrm>
            <a:off x="11284373" y="6391321"/>
            <a:ext cx="914400" cy="111337"/>
          </a:xfrm>
          <a:prstGeom prst="rect">
            <a:avLst/>
          </a:prstGeom>
          <a:solidFill>
            <a:srgbClr val="F27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dirty="0"/>
          </a:p>
        </p:txBody>
      </p:sp>
      <p:pic>
        <p:nvPicPr>
          <p:cNvPr id="12" name="Image 11">
            <a:extLst>
              <a:ext uri="{FF2B5EF4-FFF2-40B4-BE49-F238E27FC236}">
                <a16:creationId xmlns:a16="http://schemas.microsoft.com/office/drawing/2014/main" id="{FED5FAF3-3D8E-D14F-95D3-84A365A73C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420" y="3201768"/>
            <a:ext cx="3254760" cy="697252"/>
          </a:xfrm>
          <a:prstGeom prst="rect">
            <a:avLst/>
          </a:prstGeom>
        </p:spPr>
      </p:pic>
      <p:pic>
        <p:nvPicPr>
          <p:cNvPr id="13" name="Imag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0000" y="180000"/>
            <a:ext cx="590094" cy="720549"/>
          </a:xfrm>
          <a:prstGeom prst="rect">
            <a:avLst/>
          </a:prstGeom>
        </p:spPr>
      </p:pic>
    </p:spTree>
    <p:extLst>
      <p:ext uri="{BB962C8B-B14F-4D97-AF65-F5344CB8AC3E}">
        <p14:creationId xmlns:p14="http://schemas.microsoft.com/office/powerpoint/2010/main" val="160946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55A695-9D8C-5148-942B-43A6F5F0F82E}"/>
              </a:ext>
            </a:extLst>
          </p:cNvPr>
          <p:cNvSpPr>
            <a:spLocks noGrp="1"/>
          </p:cNvSpPr>
          <p:nvPr>
            <p:ph type="title" hasCustomPrompt="1"/>
          </p:nvPr>
        </p:nvSpPr>
        <p:spPr/>
        <p:txBody>
          <a:bodyPr/>
          <a:lstStyle>
            <a:lvl1pPr>
              <a:defRPr/>
            </a:lvl1pPr>
          </a:lstStyle>
          <a:p>
            <a:r>
              <a:rPr lang="fr-FR" dirty="0"/>
              <a:t>titre de la diapositive</a:t>
            </a:r>
          </a:p>
        </p:txBody>
      </p:sp>
      <p:sp>
        <p:nvSpPr>
          <p:cNvPr id="7" name="Espace réservé du texte 2">
            <a:extLst>
              <a:ext uri="{FF2B5EF4-FFF2-40B4-BE49-F238E27FC236}">
                <a16:creationId xmlns:a16="http://schemas.microsoft.com/office/drawing/2014/main" id="{5B7A3E38-9417-924A-8FB5-B52D0ECA7427}"/>
              </a:ext>
            </a:extLst>
          </p:cNvPr>
          <p:cNvSpPr>
            <a:spLocks noGrp="1"/>
          </p:cNvSpPr>
          <p:nvPr>
            <p:ph idx="1" hasCustomPrompt="1"/>
          </p:nvPr>
        </p:nvSpPr>
        <p:spPr>
          <a:xfrm>
            <a:off x="540000" y="1825625"/>
            <a:ext cx="11160000" cy="4351338"/>
          </a:xfrm>
          <a:prstGeom prst="rect">
            <a:avLst/>
          </a:prstGeom>
        </p:spPr>
        <p:txBody>
          <a:bodyPr vert="horz" lIns="0" tIns="0" rIns="0" bIns="0" rtlCol="0">
            <a:normAutofit/>
          </a:bodyPr>
          <a:lstStyle>
            <a:lvl1pPr>
              <a:defRPr/>
            </a:lvl1pPr>
            <a:lvl4pPr>
              <a:spcAft>
                <a:spcPts val="700"/>
              </a:spcAft>
              <a:defRPr/>
            </a:lvl4pPr>
            <a:lvl5pPr marL="360000">
              <a:defRPr sz="1200" baseline="0"/>
            </a:lvl5pPr>
          </a:lstStyle>
          <a:p>
            <a:pPr lvl="0"/>
            <a:r>
              <a:rPr lang="fr-FR" dirty="0"/>
              <a:t>Cliquez pour ajouter du texte</a:t>
            </a:r>
          </a:p>
          <a:p>
            <a:pPr lvl="1"/>
            <a:r>
              <a:rPr lang="fr-FR" dirty="0"/>
              <a:t>Deuxième niveau</a:t>
            </a:r>
          </a:p>
          <a:p>
            <a:pPr lvl="2"/>
            <a:r>
              <a:rPr lang="fr-FR" dirty="0"/>
              <a:t>Troisième niveau</a:t>
            </a:r>
          </a:p>
          <a:p>
            <a:pPr lvl="3"/>
            <a:r>
              <a:rPr lang="fr-FR" dirty="0"/>
              <a:t>Quatrième niveau</a:t>
            </a:r>
          </a:p>
          <a:p>
            <a:pPr lvl="4"/>
            <a:r>
              <a:rPr lang="fr-FR" dirty="0"/>
              <a:t>Paragraphe texte courant…</a:t>
            </a:r>
          </a:p>
        </p:txBody>
      </p:sp>
      <p:sp>
        <p:nvSpPr>
          <p:cNvPr id="8" name="Espace réservé de la date 7"/>
          <p:cNvSpPr>
            <a:spLocks noGrp="1"/>
          </p:cNvSpPr>
          <p:nvPr>
            <p:ph type="dt" sz="half" idx="10"/>
          </p:nvPr>
        </p:nvSpPr>
        <p:spPr/>
        <p:txBody>
          <a:bodyPr/>
          <a:lstStyle/>
          <a:p>
            <a:fld id="{DBCBFD6D-EB99-4255-BC94-C24FE452F5EE}" type="slidenum">
              <a:rPr lang="fr-FR" smtClean="0">
                <a:solidFill>
                  <a:schemeClr val="bg1"/>
                </a:solidFill>
              </a:rPr>
              <a:t>‹N°›</a:t>
            </a:fld>
            <a:endParaRPr lang="fr-FR" dirty="0">
              <a:solidFill>
                <a:schemeClr val="bg1"/>
              </a:solidFill>
            </a:endParaRPr>
          </a:p>
        </p:txBody>
      </p:sp>
      <p:sp>
        <p:nvSpPr>
          <p:cNvPr id="9" name="Espace réservé du pied de page 8"/>
          <p:cNvSpPr>
            <a:spLocks noGrp="1"/>
          </p:cNvSpPr>
          <p:nvPr>
            <p:ph type="ftr" sz="quarter" idx="11"/>
          </p:nvPr>
        </p:nvSpPr>
        <p:spPr/>
        <p:txBody>
          <a:bodyPr/>
          <a:lstStyle/>
          <a:p>
            <a:r>
              <a:rPr lang="fr-FR" dirty="0"/>
              <a:t>CENTRE HOSPITALIER UNIVERSITAIRE DE RENNES</a:t>
            </a:r>
          </a:p>
        </p:txBody>
      </p:sp>
      <p:sp>
        <p:nvSpPr>
          <p:cNvPr id="10" name="Espace réservé du numéro de diapositive 9"/>
          <p:cNvSpPr>
            <a:spLocks noGrp="1"/>
          </p:cNvSpPr>
          <p:nvPr>
            <p:ph type="sldNum" sz="quarter" idx="12"/>
          </p:nvPr>
        </p:nvSpPr>
        <p:spPr/>
        <p:txBody>
          <a:bodyPr/>
          <a:lstStyle/>
          <a:p>
            <a:fld id="{B894051B-8A32-5044-810D-5F75BF7252A3}" type="datetimeFigureOut">
              <a:rPr lang="fr-FR" smtClean="0"/>
              <a:pPr/>
              <a:t>17/11/2025</a:t>
            </a:fld>
            <a:endParaRPr lang="fr-FR" dirty="0"/>
          </a:p>
        </p:txBody>
      </p:sp>
    </p:spTree>
    <p:extLst>
      <p:ext uri="{BB962C8B-B14F-4D97-AF65-F5344CB8AC3E}">
        <p14:creationId xmlns:p14="http://schemas.microsoft.com/office/powerpoint/2010/main" val="115387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inter-titr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524E6A-FAE6-674A-930B-CA4EE00DEBD2}"/>
              </a:ext>
            </a:extLst>
          </p:cNvPr>
          <p:cNvSpPr/>
          <p:nvPr userDrawn="1"/>
        </p:nvSpPr>
        <p:spPr>
          <a:xfrm>
            <a:off x="-7749" y="6372000"/>
            <a:ext cx="12204000" cy="501650"/>
          </a:xfrm>
          <a:prstGeom prst="rect">
            <a:avLst/>
          </a:prstGeom>
          <a:solidFill>
            <a:srgbClr val="F2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7" name="Rectangle 6"/>
          <p:cNvSpPr/>
          <p:nvPr userDrawn="1"/>
        </p:nvSpPr>
        <p:spPr>
          <a:xfrm>
            <a:off x="0" y="0"/>
            <a:ext cx="12192000" cy="6372000"/>
          </a:xfrm>
          <a:prstGeom prst="rect">
            <a:avLst/>
          </a:prstGeom>
          <a:solidFill>
            <a:srgbClr val="03C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8F63A010-C690-A642-AB3E-52575F904F56}"/>
              </a:ext>
            </a:extLst>
          </p:cNvPr>
          <p:cNvSpPr>
            <a:spLocks noGrp="1"/>
          </p:cNvSpPr>
          <p:nvPr>
            <p:ph type="ctrTitle" hasCustomPrompt="1"/>
          </p:nvPr>
        </p:nvSpPr>
        <p:spPr>
          <a:xfrm>
            <a:off x="540000" y="360000"/>
            <a:ext cx="11160000" cy="2700000"/>
          </a:xfrm>
        </p:spPr>
        <p:txBody>
          <a:bodyPr anchor="b">
            <a:normAutofit/>
          </a:bodyPr>
          <a:lstStyle>
            <a:lvl1pPr algn="l">
              <a:defRPr sz="3000" baseline="0">
                <a:solidFill>
                  <a:schemeClr val="bg1"/>
                </a:solidFill>
              </a:defRPr>
            </a:lvl1pPr>
          </a:lstStyle>
          <a:p>
            <a:r>
              <a:rPr lang="fr-FR" dirty="0"/>
              <a:t>page d’intertitre</a:t>
            </a:r>
          </a:p>
        </p:txBody>
      </p:sp>
      <p:sp>
        <p:nvSpPr>
          <p:cNvPr id="3" name="Sous-titre 2">
            <a:extLst>
              <a:ext uri="{FF2B5EF4-FFF2-40B4-BE49-F238E27FC236}">
                <a16:creationId xmlns:a16="http://schemas.microsoft.com/office/drawing/2014/main" id="{9319E0DF-EB4B-684B-9177-073BE9AEECFB}"/>
              </a:ext>
            </a:extLst>
          </p:cNvPr>
          <p:cNvSpPr>
            <a:spLocks noGrp="1"/>
          </p:cNvSpPr>
          <p:nvPr>
            <p:ph type="subTitle" idx="1" hasCustomPrompt="1"/>
          </p:nvPr>
        </p:nvSpPr>
        <p:spPr>
          <a:xfrm>
            <a:off x="540000" y="3178177"/>
            <a:ext cx="11160000" cy="2079623"/>
          </a:xfrm>
        </p:spPr>
        <p:txBody>
          <a:bodyPr/>
          <a:lstStyle>
            <a:lvl1pPr marL="0" indent="0" algn="l">
              <a:buNone/>
              <a:defRPr sz="2400" b="0">
                <a:solidFill>
                  <a:schemeClr val="bg1"/>
                </a:solidFill>
                <a:latin typeface="Metropolis"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Sous-titre</a:t>
            </a:r>
          </a:p>
        </p:txBody>
      </p:sp>
      <p:sp>
        <p:nvSpPr>
          <p:cNvPr id="8" name="Espace réservé de la date 3">
            <a:extLst>
              <a:ext uri="{FF2B5EF4-FFF2-40B4-BE49-F238E27FC236}">
                <a16:creationId xmlns:a16="http://schemas.microsoft.com/office/drawing/2014/main" id="{60313309-659A-0A4E-BCFE-19265FFF7DB8}"/>
              </a:ext>
            </a:extLst>
          </p:cNvPr>
          <p:cNvSpPr>
            <a:spLocks noGrp="1"/>
          </p:cNvSpPr>
          <p:nvPr>
            <p:ph type="dt" sz="half" idx="2"/>
          </p:nvPr>
        </p:nvSpPr>
        <p:spPr>
          <a:xfrm>
            <a:off x="149900" y="6480000"/>
            <a:ext cx="1002100" cy="365125"/>
          </a:xfrm>
          <a:prstGeom prst="rect">
            <a:avLst/>
          </a:prstGeom>
        </p:spPr>
        <p:txBody>
          <a:bodyPr vert="horz" lIns="91440" tIns="45720" rIns="91440" bIns="45720" rtlCol="0" anchor="ctr"/>
          <a:lstStyle>
            <a:lvl1pPr algn="l">
              <a:defRPr sz="1200" b="0" i="0">
                <a:solidFill>
                  <a:schemeClr val="tx1">
                    <a:tint val="75000"/>
                  </a:schemeClr>
                </a:solidFill>
                <a:latin typeface="Metropolis Medium" pitchFamily="2" charset="77"/>
              </a:defRPr>
            </a:lvl1pPr>
          </a:lstStyle>
          <a:p>
            <a:fld id="{D3DBD934-1D2C-4AC7-A20C-2E0E5EAA0B78}" type="slidenum">
              <a:rPr lang="fr-FR" smtClean="0">
                <a:solidFill>
                  <a:schemeClr val="bg1"/>
                </a:solidFill>
              </a:rPr>
              <a:pPr/>
              <a:t>‹N°›</a:t>
            </a:fld>
            <a:endParaRPr lang="fr-FR" dirty="0">
              <a:solidFill>
                <a:schemeClr val="bg1"/>
              </a:solidFill>
            </a:endParaRPr>
          </a:p>
        </p:txBody>
      </p:sp>
      <p:sp>
        <p:nvSpPr>
          <p:cNvPr id="9" name="Espace réservé du pied de page 4">
            <a:extLst>
              <a:ext uri="{FF2B5EF4-FFF2-40B4-BE49-F238E27FC236}">
                <a16:creationId xmlns:a16="http://schemas.microsoft.com/office/drawing/2014/main" id="{E3624E41-CA08-344F-9DE5-56F7FE2C44C8}"/>
              </a:ext>
            </a:extLst>
          </p:cNvPr>
          <p:cNvSpPr>
            <a:spLocks noGrp="1"/>
          </p:cNvSpPr>
          <p:nvPr>
            <p:ph type="ftr" sz="quarter" idx="3"/>
          </p:nvPr>
        </p:nvSpPr>
        <p:spPr>
          <a:xfrm>
            <a:off x="1152000" y="6480000"/>
            <a:ext cx="9720000" cy="365125"/>
          </a:xfrm>
          <a:prstGeom prst="rect">
            <a:avLst/>
          </a:prstGeom>
        </p:spPr>
        <p:txBody>
          <a:bodyPr vert="horz" lIns="91440" tIns="45720" rIns="91440" bIns="45720" rtlCol="0" anchor="ctr"/>
          <a:lstStyle>
            <a:lvl1pPr algn="ctr">
              <a:defRPr sz="1000" b="0" i="0">
                <a:solidFill>
                  <a:schemeClr val="bg1"/>
                </a:solidFill>
                <a:latin typeface="Metropolis Light" panose="00000500000000000000" pitchFamily="2" charset="0"/>
              </a:defRPr>
            </a:lvl1pPr>
          </a:lstStyle>
          <a:p>
            <a:r>
              <a:rPr lang="fr-FR" dirty="0"/>
              <a:t>CENTRE HOSPITALIER UNIVERSITAIRE DE RENNES</a:t>
            </a:r>
          </a:p>
        </p:txBody>
      </p:sp>
      <p:sp>
        <p:nvSpPr>
          <p:cNvPr id="10" name="Espace réservé du numéro de diapositive 5">
            <a:extLst>
              <a:ext uri="{FF2B5EF4-FFF2-40B4-BE49-F238E27FC236}">
                <a16:creationId xmlns:a16="http://schemas.microsoft.com/office/drawing/2014/main" id="{88B34389-9952-3245-B5A4-F43F1AB75771}"/>
              </a:ext>
            </a:extLst>
          </p:cNvPr>
          <p:cNvSpPr>
            <a:spLocks noGrp="1"/>
          </p:cNvSpPr>
          <p:nvPr>
            <p:ph type="sldNum" sz="quarter" idx="4"/>
          </p:nvPr>
        </p:nvSpPr>
        <p:spPr>
          <a:xfrm>
            <a:off x="10872000" y="6480000"/>
            <a:ext cx="1239351" cy="365125"/>
          </a:xfrm>
          <a:prstGeom prst="rect">
            <a:avLst/>
          </a:prstGeom>
        </p:spPr>
        <p:txBody>
          <a:bodyPr vert="horz" lIns="91440" tIns="108000" rIns="91440" bIns="45720" rtlCol="0" anchor="ctr"/>
          <a:lstStyle>
            <a:lvl1pPr algn="r">
              <a:defRPr sz="1000" b="0" i="0">
                <a:solidFill>
                  <a:schemeClr val="bg1"/>
                </a:solidFill>
                <a:latin typeface="Metropolis Light" panose="00000500000000000000" pitchFamily="2" charset="0"/>
              </a:defRPr>
            </a:lvl1pPr>
          </a:lstStyle>
          <a:p>
            <a:fld id="{B894051B-8A32-5044-810D-5F75BF7252A3}" type="datetimeFigureOut">
              <a:rPr lang="fr-FR" smtClean="0"/>
              <a:pPr/>
              <a:t>17/11/2025</a:t>
            </a:fld>
            <a:endParaRPr lang="fr-FR" dirty="0"/>
          </a:p>
        </p:txBody>
      </p:sp>
      <p:pic>
        <p:nvPicPr>
          <p:cNvPr id="11" name="Image 10">
            <a:extLst>
              <a:ext uri="{FF2B5EF4-FFF2-40B4-BE49-F238E27FC236}">
                <a16:creationId xmlns:a16="http://schemas.microsoft.com/office/drawing/2014/main" id="{2D197C00-FC84-C440-A58C-7709E2AB5069}"/>
              </a:ext>
            </a:extLst>
          </p:cNvPr>
          <p:cNvPicPr>
            <a:picLocks noChangeAspect="1"/>
          </p:cNvPicPr>
          <p:nvPr userDrawn="1"/>
        </p:nvPicPr>
        <p:blipFill>
          <a:blip r:embed="rId2"/>
          <a:stretch>
            <a:fillRect/>
          </a:stretch>
        </p:blipFill>
        <p:spPr>
          <a:xfrm>
            <a:off x="10206349" y="2509520"/>
            <a:ext cx="1905000" cy="558800"/>
          </a:xfrm>
          <a:prstGeom prst="rect">
            <a:avLst/>
          </a:prstGeom>
        </p:spPr>
      </p:pic>
    </p:spTree>
    <p:extLst>
      <p:ext uri="{BB962C8B-B14F-4D97-AF65-F5344CB8AC3E}">
        <p14:creationId xmlns:p14="http://schemas.microsoft.com/office/powerpoint/2010/main" val="1011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inter-titr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524E6A-FAE6-674A-930B-CA4EE00DEBD2}"/>
              </a:ext>
            </a:extLst>
          </p:cNvPr>
          <p:cNvSpPr/>
          <p:nvPr userDrawn="1"/>
        </p:nvSpPr>
        <p:spPr>
          <a:xfrm>
            <a:off x="-7749" y="6372000"/>
            <a:ext cx="12204000" cy="501650"/>
          </a:xfrm>
          <a:prstGeom prst="rect">
            <a:avLst/>
          </a:prstGeom>
          <a:solidFill>
            <a:srgbClr val="03C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7" name="Rectangle 6"/>
          <p:cNvSpPr/>
          <p:nvPr userDrawn="1"/>
        </p:nvSpPr>
        <p:spPr>
          <a:xfrm>
            <a:off x="0" y="0"/>
            <a:ext cx="12192000" cy="6372000"/>
          </a:xfrm>
          <a:prstGeom prst="rect">
            <a:avLst/>
          </a:prstGeom>
          <a:solidFill>
            <a:srgbClr val="F2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8F63A010-C690-A642-AB3E-52575F904F56}"/>
              </a:ext>
            </a:extLst>
          </p:cNvPr>
          <p:cNvSpPr>
            <a:spLocks noGrp="1"/>
          </p:cNvSpPr>
          <p:nvPr>
            <p:ph type="ctrTitle" hasCustomPrompt="1"/>
          </p:nvPr>
        </p:nvSpPr>
        <p:spPr>
          <a:xfrm>
            <a:off x="540000" y="360000"/>
            <a:ext cx="11160000" cy="2700000"/>
          </a:xfrm>
        </p:spPr>
        <p:txBody>
          <a:bodyPr anchor="b">
            <a:normAutofit/>
          </a:bodyPr>
          <a:lstStyle>
            <a:lvl1pPr algn="l">
              <a:defRPr sz="3000" baseline="0">
                <a:solidFill>
                  <a:schemeClr val="bg1"/>
                </a:solidFill>
              </a:defRPr>
            </a:lvl1pPr>
          </a:lstStyle>
          <a:p>
            <a:r>
              <a:rPr lang="fr-FR" dirty="0"/>
              <a:t>page d’intertitre</a:t>
            </a:r>
          </a:p>
        </p:txBody>
      </p:sp>
      <p:sp>
        <p:nvSpPr>
          <p:cNvPr id="3" name="Sous-titre 2">
            <a:extLst>
              <a:ext uri="{FF2B5EF4-FFF2-40B4-BE49-F238E27FC236}">
                <a16:creationId xmlns:a16="http://schemas.microsoft.com/office/drawing/2014/main" id="{9319E0DF-EB4B-684B-9177-073BE9AEECFB}"/>
              </a:ext>
            </a:extLst>
          </p:cNvPr>
          <p:cNvSpPr>
            <a:spLocks noGrp="1"/>
          </p:cNvSpPr>
          <p:nvPr>
            <p:ph type="subTitle" idx="1" hasCustomPrompt="1"/>
          </p:nvPr>
        </p:nvSpPr>
        <p:spPr>
          <a:xfrm>
            <a:off x="540000" y="3178177"/>
            <a:ext cx="11160000" cy="2079623"/>
          </a:xfrm>
        </p:spPr>
        <p:txBody>
          <a:bodyPr/>
          <a:lstStyle>
            <a:lvl1pPr marL="0" indent="0" algn="l">
              <a:buNone/>
              <a:defRPr sz="2400" b="0">
                <a:solidFill>
                  <a:schemeClr val="bg1"/>
                </a:solidFill>
                <a:latin typeface="Metropolis" panose="000005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Sous-titre</a:t>
            </a:r>
          </a:p>
        </p:txBody>
      </p:sp>
      <p:sp>
        <p:nvSpPr>
          <p:cNvPr id="8" name="Espace réservé de la date 3">
            <a:extLst>
              <a:ext uri="{FF2B5EF4-FFF2-40B4-BE49-F238E27FC236}">
                <a16:creationId xmlns:a16="http://schemas.microsoft.com/office/drawing/2014/main" id="{60313309-659A-0A4E-BCFE-19265FFF7DB8}"/>
              </a:ext>
            </a:extLst>
          </p:cNvPr>
          <p:cNvSpPr>
            <a:spLocks noGrp="1"/>
          </p:cNvSpPr>
          <p:nvPr>
            <p:ph type="dt" sz="half" idx="2"/>
          </p:nvPr>
        </p:nvSpPr>
        <p:spPr>
          <a:xfrm>
            <a:off x="149900" y="6480000"/>
            <a:ext cx="1002100" cy="365125"/>
          </a:xfrm>
          <a:prstGeom prst="rect">
            <a:avLst/>
          </a:prstGeom>
        </p:spPr>
        <p:txBody>
          <a:bodyPr vert="horz" lIns="91440" tIns="45720" rIns="91440" bIns="45720" rtlCol="0" anchor="ctr"/>
          <a:lstStyle>
            <a:lvl1pPr algn="l">
              <a:defRPr sz="1200" b="0" i="0">
                <a:solidFill>
                  <a:schemeClr val="tx1">
                    <a:tint val="75000"/>
                  </a:schemeClr>
                </a:solidFill>
                <a:latin typeface="Metropolis Medium" pitchFamily="2" charset="77"/>
              </a:defRPr>
            </a:lvl1pPr>
          </a:lstStyle>
          <a:p>
            <a:fld id="{D3DBD934-1D2C-4AC7-A20C-2E0E5EAA0B78}" type="slidenum">
              <a:rPr lang="fr-FR" smtClean="0">
                <a:solidFill>
                  <a:schemeClr val="bg1"/>
                </a:solidFill>
              </a:rPr>
              <a:pPr/>
              <a:t>‹N°›</a:t>
            </a:fld>
            <a:endParaRPr lang="fr-FR" dirty="0">
              <a:solidFill>
                <a:schemeClr val="bg1"/>
              </a:solidFill>
            </a:endParaRPr>
          </a:p>
        </p:txBody>
      </p:sp>
      <p:sp>
        <p:nvSpPr>
          <p:cNvPr id="9" name="Espace réservé du pied de page 4">
            <a:extLst>
              <a:ext uri="{FF2B5EF4-FFF2-40B4-BE49-F238E27FC236}">
                <a16:creationId xmlns:a16="http://schemas.microsoft.com/office/drawing/2014/main" id="{E3624E41-CA08-344F-9DE5-56F7FE2C44C8}"/>
              </a:ext>
            </a:extLst>
          </p:cNvPr>
          <p:cNvSpPr>
            <a:spLocks noGrp="1"/>
          </p:cNvSpPr>
          <p:nvPr>
            <p:ph type="ftr" sz="quarter" idx="3"/>
          </p:nvPr>
        </p:nvSpPr>
        <p:spPr>
          <a:xfrm>
            <a:off x="1152000" y="6480000"/>
            <a:ext cx="9720000" cy="365125"/>
          </a:xfrm>
          <a:prstGeom prst="rect">
            <a:avLst/>
          </a:prstGeom>
        </p:spPr>
        <p:txBody>
          <a:bodyPr vert="horz" lIns="91440" tIns="45720" rIns="91440" bIns="45720" rtlCol="0" anchor="ctr"/>
          <a:lstStyle>
            <a:lvl1pPr algn="ctr">
              <a:defRPr sz="1000" b="0" i="0">
                <a:solidFill>
                  <a:schemeClr val="bg1"/>
                </a:solidFill>
                <a:latin typeface="Metropolis Light" panose="00000500000000000000" pitchFamily="2" charset="0"/>
              </a:defRPr>
            </a:lvl1pPr>
          </a:lstStyle>
          <a:p>
            <a:r>
              <a:rPr lang="fr-FR" dirty="0"/>
              <a:t>CENTRE HOSPITALIER UNIVERSITAIRE DE RENNES</a:t>
            </a:r>
          </a:p>
        </p:txBody>
      </p:sp>
      <p:sp>
        <p:nvSpPr>
          <p:cNvPr id="10" name="Espace réservé du numéro de diapositive 5">
            <a:extLst>
              <a:ext uri="{FF2B5EF4-FFF2-40B4-BE49-F238E27FC236}">
                <a16:creationId xmlns:a16="http://schemas.microsoft.com/office/drawing/2014/main" id="{88B34389-9952-3245-B5A4-F43F1AB75771}"/>
              </a:ext>
            </a:extLst>
          </p:cNvPr>
          <p:cNvSpPr>
            <a:spLocks noGrp="1"/>
          </p:cNvSpPr>
          <p:nvPr>
            <p:ph type="sldNum" sz="quarter" idx="4"/>
          </p:nvPr>
        </p:nvSpPr>
        <p:spPr>
          <a:xfrm>
            <a:off x="10872000" y="6480000"/>
            <a:ext cx="1239351" cy="365125"/>
          </a:xfrm>
          <a:prstGeom prst="rect">
            <a:avLst/>
          </a:prstGeom>
        </p:spPr>
        <p:txBody>
          <a:bodyPr vert="horz" lIns="91440" tIns="108000" rIns="91440" bIns="45720" rtlCol="0" anchor="ctr"/>
          <a:lstStyle>
            <a:lvl1pPr algn="r">
              <a:defRPr sz="1000" b="0" i="0">
                <a:solidFill>
                  <a:schemeClr val="bg1"/>
                </a:solidFill>
                <a:latin typeface="Metropolis Light" panose="00000500000000000000" pitchFamily="2" charset="0"/>
              </a:defRPr>
            </a:lvl1pPr>
          </a:lstStyle>
          <a:p>
            <a:fld id="{B894051B-8A32-5044-810D-5F75BF7252A3}" type="datetimeFigureOut">
              <a:rPr lang="fr-FR" smtClean="0"/>
              <a:pPr/>
              <a:t>17/11/2025</a:t>
            </a:fld>
            <a:endParaRPr lang="fr-FR" dirty="0"/>
          </a:p>
        </p:txBody>
      </p:sp>
      <p:pic>
        <p:nvPicPr>
          <p:cNvPr id="11" name="Image 10">
            <a:extLst>
              <a:ext uri="{FF2B5EF4-FFF2-40B4-BE49-F238E27FC236}">
                <a16:creationId xmlns:a16="http://schemas.microsoft.com/office/drawing/2014/main" id="{2D197C00-FC84-C440-A58C-7709E2AB5069}"/>
              </a:ext>
            </a:extLst>
          </p:cNvPr>
          <p:cNvPicPr>
            <a:picLocks noChangeAspect="1"/>
          </p:cNvPicPr>
          <p:nvPr userDrawn="1"/>
        </p:nvPicPr>
        <p:blipFill>
          <a:blip r:embed="rId2"/>
          <a:stretch>
            <a:fillRect/>
          </a:stretch>
        </p:blipFill>
        <p:spPr>
          <a:xfrm>
            <a:off x="10206349" y="2509520"/>
            <a:ext cx="1905000" cy="558800"/>
          </a:xfrm>
          <a:prstGeom prst="rect">
            <a:avLst/>
          </a:prstGeom>
        </p:spPr>
      </p:pic>
    </p:spTree>
    <p:extLst>
      <p:ext uri="{BB962C8B-B14F-4D97-AF65-F5344CB8AC3E}">
        <p14:creationId xmlns:p14="http://schemas.microsoft.com/office/powerpoint/2010/main" val="73893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524E6A-FAE6-674A-930B-CA4EE00DEBD2}"/>
              </a:ext>
            </a:extLst>
          </p:cNvPr>
          <p:cNvSpPr/>
          <p:nvPr/>
        </p:nvSpPr>
        <p:spPr>
          <a:xfrm>
            <a:off x="-7749" y="6372000"/>
            <a:ext cx="12204000" cy="501650"/>
          </a:xfrm>
          <a:prstGeom prst="rect">
            <a:avLst/>
          </a:prstGeom>
          <a:solidFill>
            <a:srgbClr val="03C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8" name="Image 7">
            <a:extLst>
              <a:ext uri="{FF2B5EF4-FFF2-40B4-BE49-F238E27FC236}">
                <a16:creationId xmlns:a16="http://schemas.microsoft.com/office/drawing/2014/main" id="{26ACA16B-80BB-F541-B457-B3651126DB89}"/>
              </a:ext>
            </a:extLst>
          </p:cNvPr>
          <p:cNvPicPr>
            <a:picLocks noChangeAspect="1"/>
          </p:cNvPicPr>
          <p:nvPr/>
        </p:nvPicPr>
        <p:blipFill>
          <a:blip r:embed="rId6"/>
          <a:stretch>
            <a:fillRect/>
          </a:stretch>
        </p:blipFill>
        <p:spPr>
          <a:xfrm>
            <a:off x="0" y="4"/>
            <a:ext cx="12192000" cy="1394847"/>
          </a:xfrm>
          <a:prstGeom prst="rect">
            <a:avLst/>
          </a:prstGeom>
        </p:spPr>
      </p:pic>
      <p:sp>
        <p:nvSpPr>
          <p:cNvPr id="2" name="Espace réservé du titre 1">
            <a:extLst>
              <a:ext uri="{FF2B5EF4-FFF2-40B4-BE49-F238E27FC236}">
                <a16:creationId xmlns:a16="http://schemas.microsoft.com/office/drawing/2014/main" id="{703E35DE-C612-F14E-B4AC-F35263F53406}"/>
              </a:ext>
            </a:extLst>
          </p:cNvPr>
          <p:cNvSpPr>
            <a:spLocks noGrp="1"/>
          </p:cNvSpPr>
          <p:nvPr>
            <p:ph type="title"/>
          </p:nvPr>
        </p:nvSpPr>
        <p:spPr>
          <a:xfrm>
            <a:off x="540000" y="11038"/>
            <a:ext cx="11160000" cy="1394847"/>
          </a:xfrm>
          <a:prstGeom prst="rect">
            <a:avLst/>
          </a:prstGeom>
        </p:spPr>
        <p:txBody>
          <a:bodyPr vert="horz" lIns="0" tIns="251999" rIns="90000" bIns="45720" rtlCol="0" anchor="ctr" anchorCtr="0">
            <a:normAutofit/>
          </a:bodyPr>
          <a:lstStyle/>
          <a:p>
            <a:r>
              <a:rPr lang="fr-FR" dirty="0"/>
              <a:t>TITRE de la diapositive</a:t>
            </a:r>
          </a:p>
        </p:txBody>
      </p:sp>
      <p:sp>
        <p:nvSpPr>
          <p:cNvPr id="3" name="Espace réservé du texte 2">
            <a:extLst>
              <a:ext uri="{FF2B5EF4-FFF2-40B4-BE49-F238E27FC236}">
                <a16:creationId xmlns:a16="http://schemas.microsoft.com/office/drawing/2014/main" id="{5B7A3E38-9417-924A-8FB5-B52D0ECA7427}"/>
              </a:ext>
            </a:extLst>
          </p:cNvPr>
          <p:cNvSpPr>
            <a:spLocks noGrp="1"/>
          </p:cNvSpPr>
          <p:nvPr>
            <p:ph type="body" idx="1"/>
          </p:nvPr>
        </p:nvSpPr>
        <p:spPr>
          <a:xfrm>
            <a:off x="540000" y="1825625"/>
            <a:ext cx="11160000" cy="4351338"/>
          </a:xfrm>
          <a:prstGeom prst="rect">
            <a:avLst/>
          </a:prstGeom>
        </p:spPr>
        <p:txBody>
          <a:bodyPr vert="horz" lIns="0" tIns="0" rIns="0" bIns="0" rtlCol="0">
            <a:normAutofit/>
          </a:bodyPr>
          <a:lstStyle/>
          <a:p>
            <a:pPr lvl="0"/>
            <a:r>
              <a:rPr lang="fr-FR" dirty="0"/>
              <a:t>Cliquer pour ajouter du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Rectangle 11">
            <a:extLst>
              <a:ext uri="{FF2B5EF4-FFF2-40B4-BE49-F238E27FC236}">
                <a16:creationId xmlns:a16="http://schemas.microsoft.com/office/drawing/2014/main" id="{4A604FD8-880D-544A-9C61-F1A0BF5B2A11}"/>
              </a:ext>
            </a:extLst>
          </p:cNvPr>
          <p:cNvSpPr/>
          <p:nvPr/>
        </p:nvSpPr>
        <p:spPr>
          <a:xfrm>
            <a:off x="11353800" y="6372000"/>
            <a:ext cx="838200" cy="89542"/>
          </a:xfrm>
          <a:prstGeom prst="rect">
            <a:avLst/>
          </a:prstGeom>
          <a:solidFill>
            <a:srgbClr val="F2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5" name="Espace réservé du pied de page 4">
            <a:extLst>
              <a:ext uri="{FF2B5EF4-FFF2-40B4-BE49-F238E27FC236}">
                <a16:creationId xmlns:a16="http://schemas.microsoft.com/office/drawing/2014/main" id="{E3624E41-CA08-344F-9DE5-56F7FE2C44C8}"/>
              </a:ext>
            </a:extLst>
          </p:cNvPr>
          <p:cNvSpPr>
            <a:spLocks noGrp="1"/>
          </p:cNvSpPr>
          <p:nvPr>
            <p:ph type="ftr" sz="quarter" idx="3"/>
          </p:nvPr>
        </p:nvSpPr>
        <p:spPr>
          <a:xfrm>
            <a:off x="1260000" y="6480000"/>
            <a:ext cx="9720000" cy="365125"/>
          </a:xfrm>
          <a:prstGeom prst="rect">
            <a:avLst/>
          </a:prstGeom>
        </p:spPr>
        <p:txBody>
          <a:bodyPr vert="horz" lIns="91440" tIns="45720" rIns="91440" bIns="45720" rtlCol="0" anchor="ctr"/>
          <a:lstStyle>
            <a:lvl1pPr algn="ctr">
              <a:defRPr sz="1000" b="0" i="0">
                <a:solidFill>
                  <a:schemeClr val="bg1"/>
                </a:solidFill>
                <a:latin typeface="Metropolis Light" panose="00000500000000000000" pitchFamily="2" charset="0"/>
              </a:defRPr>
            </a:lvl1pPr>
          </a:lstStyle>
          <a:p>
            <a:r>
              <a:rPr lang="fr-FR" dirty="0"/>
              <a:t>CENTRE HOSPITALIER UNIVERSITAIRE DE RENNES</a:t>
            </a:r>
          </a:p>
        </p:txBody>
      </p:sp>
      <p:sp>
        <p:nvSpPr>
          <p:cNvPr id="6" name="Espace réservé du numéro de diapositive 5">
            <a:extLst>
              <a:ext uri="{FF2B5EF4-FFF2-40B4-BE49-F238E27FC236}">
                <a16:creationId xmlns:a16="http://schemas.microsoft.com/office/drawing/2014/main" id="{88B34389-9952-3245-B5A4-F43F1AB75771}"/>
              </a:ext>
            </a:extLst>
          </p:cNvPr>
          <p:cNvSpPr>
            <a:spLocks noGrp="1"/>
          </p:cNvSpPr>
          <p:nvPr>
            <p:ph type="sldNum" sz="quarter" idx="4"/>
          </p:nvPr>
        </p:nvSpPr>
        <p:spPr>
          <a:xfrm>
            <a:off x="11001215" y="6480000"/>
            <a:ext cx="1110136" cy="365125"/>
          </a:xfrm>
          <a:prstGeom prst="rect">
            <a:avLst/>
          </a:prstGeom>
        </p:spPr>
        <p:txBody>
          <a:bodyPr vert="horz" lIns="91440" tIns="108000" rIns="91440" bIns="45720" rtlCol="0" anchor="ctr"/>
          <a:lstStyle>
            <a:lvl1pPr algn="r">
              <a:defRPr sz="1000" b="0" i="0">
                <a:solidFill>
                  <a:schemeClr val="bg1"/>
                </a:solidFill>
                <a:latin typeface="Metropolis Light" panose="00000500000000000000" pitchFamily="2" charset="0"/>
              </a:defRPr>
            </a:lvl1pPr>
          </a:lstStyle>
          <a:p>
            <a:fld id="{B894051B-8A32-5044-810D-5F75BF7252A3}" type="datetimeFigureOut">
              <a:rPr lang="fr-FR" smtClean="0"/>
              <a:pPr/>
              <a:t>17/11/2025</a:t>
            </a:fld>
            <a:endParaRPr lang="fr-FR" dirty="0"/>
          </a:p>
        </p:txBody>
      </p:sp>
      <p:sp>
        <p:nvSpPr>
          <p:cNvPr id="4" name="Espace réservé de la date 3">
            <a:extLst>
              <a:ext uri="{FF2B5EF4-FFF2-40B4-BE49-F238E27FC236}">
                <a16:creationId xmlns:a16="http://schemas.microsoft.com/office/drawing/2014/main" id="{60313309-659A-0A4E-BCFE-19265FFF7DB8}"/>
              </a:ext>
            </a:extLst>
          </p:cNvPr>
          <p:cNvSpPr>
            <a:spLocks noGrp="1"/>
          </p:cNvSpPr>
          <p:nvPr>
            <p:ph type="dt" sz="half" idx="2"/>
          </p:nvPr>
        </p:nvSpPr>
        <p:spPr>
          <a:xfrm>
            <a:off x="149900" y="6480000"/>
            <a:ext cx="1084540" cy="365125"/>
          </a:xfrm>
          <a:prstGeom prst="rect">
            <a:avLst/>
          </a:prstGeom>
        </p:spPr>
        <p:txBody>
          <a:bodyPr vert="horz" lIns="91440" tIns="45720" rIns="91440" bIns="45720" rtlCol="0" anchor="ctr"/>
          <a:lstStyle>
            <a:lvl1pPr algn="l">
              <a:defRPr sz="1200" b="0" i="0">
                <a:solidFill>
                  <a:schemeClr val="bg1"/>
                </a:solidFill>
                <a:latin typeface="Metropolis Medium" pitchFamily="2" charset="77"/>
              </a:defRPr>
            </a:lvl1pPr>
          </a:lstStyle>
          <a:p>
            <a:fld id="{CEECC72D-9103-4C40-9C7A-4F14B0075352}" type="slidenum">
              <a:rPr lang="fr-FR" smtClean="0"/>
              <a:pPr/>
              <a:t>‹N°›</a:t>
            </a:fld>
            <a:endParaRPr lang="fr-FR" dirty="0"/>
          </a:p>
        </p:txBody>
      </p:sp>
      <p:pic>
        <p:nvPicPr>
          <p:cNvPr id="13" name="Image 12">
            <a:extLst>
              <a:ext uri="{FF2B5EF4-FFF2-40B4-BE49-F238E27FC236}">
                <a16:creationId xmlns:a16="http://schemas.microsoft.com/office/drawing/2014/main" id="{FED5FAF3-3D8E-D14F-95D3-84A365A73C5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58790" y="1043073"/>
            <a:ext cx="1749287" cy="374742"/>
          </a:xfrm>
          <a:prstGeom prst="rect">
            <a:avLst/>
          </a:prstGeom>
        </p:spPr>
      </p:pic>
    </p:spTree>
    <p:extLst>
      <p:ext uri="{BB962C8B-B14F-4D97-AF65-F5344CB8AC3E}">
        <p14:creationId xmlns:p14="http://schemas.microsoft.com/office/powerpoint/2010/main" val="2009967151"/>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49" r:id="rId3"/>
    <p:sldLayoutId id="2147483661" r:id="rId4"/>
  </p:sldLayoutIdLst>
  <p:hf hdr="0"/>
  <p:txStyles>
    <p:titleStyle>
      <a:lvl1pPr algn="l" defTabSz="914377" rtl="0" eaLnBrk="1" latinLnBrk="0" hangingPunct="1">
        <a:lnSpc>
          <a:spcPct val="90000"/>
        </a:lnSpc>
        <a:spcBef>
          <a:spcPct val="0"/>
        </a:spcBef>
        <a:buNone/>
        <a:defRPr sz="2600" b="0" i="0" kern="1200" cap="all" baseline="0">
          <a:solidFill>
            <a:srgbClr val="717468"/>
          </a:solidFill>
          <a:latin typeface="Metropolis" pitchFamily="2" charset="77"/>
          <a:ea typeface="+mj-ea"/>
          <a:cs typeface="+mj-cs"/>
        </a:defRPr>
      </a:lvl1pPr>
    </p:titleStyle>
    <p:bodyStyle>
      <a:lvl1pPr marL="360000" indent="-288000" algn="l" defTabSz="914377" rtl="0" eaLnBrk="1" latinLnBrk="0" hangingPunct="1">
        <a:lnSpc>
          <a:spcPct val="90000"/>
        </a:lnSpc>
        <a:spcBef>
          <a:spcPts val="500"/>
        </a:spcBef>
        <a:spcAft>
          <a:spcPts val="1500"/>
        </a:spcAft>
        <a:buFontTx/>
        <a:buBlip>
          <a:blip r:embed="rId8"/>
        </a:buBlip>
        <a:defRPr lang="fr-FR" sz="2000" b="1" i="0" kern="1200" dirty="0" smtClean="0">
          <a:solidFill>
            <a:srgbClr val="03C7D1"/>
          </a:solidFill>
          <a:latin typeface="Metropolis Semi Bold" panose="00000700000000000000" pitchFamily="2" charset="0"/>
          <a:ea typeface="+mn-ea"/>
          <a:cs typeface="+mn-cs"/>
        </a:defRPr>
      </a:lvl1pPr>
      <a:lvl2pPr marL="648000" indent="-288000" algn="l" defTabSz="914377" rtl="0" eaLnBrk="1" latinLnBrk="0" hangingPunct="1">
        <a:lnSpc>
          <a:spcPct val="90000"/>
        </a:lnSpc>
        <a:spcBef>
          <a:spcPts val="300"/>
        </a:spcBef>
        <a:spcAft>
          <a:spcPts val="1000"/>
        </a:spcAft>
        <a:buClr>
          <a:srgbClr val="FFAB3A"/>
        </a:buClr>
        <a:buSzPct val="100000"/>
        <a:buFont typeface="Wingdings" panose="05000000000000000000" pitchFamily="2" charset="2"/>
        <a:buChar char=""/>
        <a:defRPr sz="1800" b="0" i="0" kern="1200">
          <a:solidFill>
            <a:srgbClr val="717468"/>
          </a:solidFill>
          <a:latin typeface="Metropolis Medium" pitchFamily="2" charset="77"/>
          <a:ea typeface="+mn-ea"/>
          <a:cs typeface="+mn-cs"/>
        </a:defRPr>
      </a:lvl2pPr>
      <a:lvl3pPr marL="900000" indent="-216000" algn="l" defTabSz="914377" rtl="0" eaLnBrk="1" latinLnBrk="0" hangingPunct="1">
        <a:lnSpc>
          <a:spcPct val="90000"/>
        </a:lnSpc>
        <a:spcBef>
          <a:spcPts val="200"/>
        </a:spcBef>
        <a:spcAft>
          <a:spcPts val="700"/>
        </a:spcAft>
        <a:buClr>
          <a:srgbClr val="FFAB3A"/>
        </a:buClr>
        <a:buFont typeface="Metropolis Medium" panose="00000600000000000000" pitchFamily="2" charset="0"/>
        <a:buChar char="◼"/>
        <a:defRPr sz="1500" b="0" i="0" kern="1200">
          <a:solidFill>
            <a:srgbClr val="717468"/>
          </a:solidFill>
          <a:latin typeface="Metropolis Medium" pitchFamily="2" charset="77"/>
          <a:ea typeface="+mn-ea"/>
          <a:cs typeface="+mn-cs"/>
        </a:defRPr>
      </a:lvl3pPr>
      <a:lvl4pPr marL="1080000" indent="-144000" algn="l" defTabSz="914377" rtl="0" eaLnBrk="1" latinLnBrk="0" hangingPunct="1">
        <a:lnSpc>
          <a:spcPct val="90000"/>
        </a:lnSpc>
        <a:spcBef>
          <a:spcPts val="200"/>
        </a:spcBef>
        <a:spcAft>
          <a:spcPts val="500"/>
        </a:spcAft>
        <a:buClr>
          <a:srgbClr val="FFAB3A"/>
        </a:buClr>
        <a:buFont typeface="Wingdings 3" panose="05040102010807070707" pitchFamily="18" charset="2"/>
        <a:buChar char=""/>
        <a:defRPr sz="1200" b="0" i="0" kern="1200">
          <a:solidFill>
            <a:srgbClr val="717468"/>
          </a:solidFill>
          <a:latin typeface="Metropolis Medium" pitchFamily="2" charset="77"/>
          <a:ea typeface="+mn-ea"/>
          <a:cs typeface="+mn-cs"/>
        </a:defRPr>
      </a:lvl4pPr>
      <a:lvl5pPr marL="1080000" indent="0" algn="l" defTabSz="914377" rtl="0" eaLnBrk="1" latinLnBrk="0" hangingPunct="1">
        <a:lnSpc>
          <a:spcPct val="90000"/>
        </a:lnSpc>
        <a:spcBef>
          <a:spcPts val="100"/>
        </a:spcBef>
        <a:spcAft>
          <a:spcPts val="300"/>
        </a:spcAft>
        <a:buClr>
          <a:srgbClr val="FFAB3A"/>
        </a:buClr>
        <a:buFontTx/>
        <a:buNone/>
        <a:defRPr sz="1000" b="0" i="0" kern="1200">
          <a:solidFill>
            <a:srgbClr val="717468"/>
          </a:solidFill>
          <a:latin typeface="Metropolis Medium"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471F2C8-AE9D-4DA4-A0DA-58031EB519E9}" type="slidenum">
              <a:rPr lang="fr-FR" smtClean="0"/>
              <a:t>1</a:t>
            </a:fld>
            <a:endParaRPr lang="fr-FR" dirty="0"/>
          </a:p>
        </p:txBody>
      </p:sp>
      <p:sp>
        <p:nvSpPr>
          <p:cNvPr id="3" name="Espace réservé du pied de page 2"/>
          <p:cNvSpPr>
            <a:spLocks noGrp="1"/>
          </p:cNvSpPr>
          <p:nvPr>
            <p:ph type="ftr" sz="quarter" idx="11"/>
          </p:nvPr>
        </p:nvSpPr>
        <p:spPr/>
        <p:txBody>
          <a:bodyPr/>
          <a:lstStyle/>
          <a:p>
            <a:r>
              <a:rPr lang="fr-FR" dirty="0"/>
              <a:t>CENTRE HOSPITALIER UNIVERSITAIRE DE RENNES</a:t>
            </a:r>
          </a:p>
        </p:txBody>
      </p:sp>
      <p:sp>
        <p:nvSpPr>
          <p:cNvPr id="4" name="Espace réservé du numéro de diapositive 3"/>
          <p:cNvSpPr>
            <a:spLocks noGrp="1"/>
          </p:cNvSpPr>
          <p:nvPr>
            <p:ph type="sldNum" sz="quarter" idx="12"/>
          </p:nvPr>
        </p:nvSpPr>
        <p:spPr/>
        <p:txBody>
          <a:bodyPr/>
          <a:lstStyle/>
          <a:p>
            <a:r>
              <a:rPr lang="fr-FR" b="1" dirty="0">
                <a:solidFill>
                  <a:srgbClr val="002060"/>
                </a:solidFill>
              </a:rPr>
              <a:t>20/11/2025</a:t>
            </a:r>
          </a:p>
        </p:txBody>
      </p:sp>
      <p:sp>
        <p:nvSpPr>
          <p:cNvPr id="5" name="Sous-titre 4"/>
          <p:cNvSpPr>
            <a:spLocks noGrp="1"/>
          </p:cNvSpPr>
          <p:nvPr>
            <p:ph type="subTitle" idx="1"/>
          </p:nvPr>
        </p:nvSpPr>
        <p:spPr>
          <a:xfrm>
            <a:off x="347850" y="3326860"/>
            <a:ext cx="11246643" cy="3223409"/>
          </a:xfrm>
        </p:spPr>
        <p:txBody>
          <a:bodyPr>
            <a:normAutofit fontScale="25000" lnSpcReduction="20000"/>
          </a:bodyPr>
          <a:lstStyle/>
          <a:p>
            <a:pPr algn="ctr"/>
            <a:endParaRPr lang="fr-FR" sz="4800" b="1" dirty="0">
              <a:solidFill>
                <a:schemeClr val="tx1"/>
              </a:solidFill>
              <a:latin typeface="+mn-lt"/>
            </a:endParaRPr>
          </a:p>
          <a:p>
            <a:endParaRPr lang="fr-FR" sz="4800" b="1" dirty="0"/>
          </a:p>
          <a:p>
            <a:endParaRPr lang="fr-FR" sz="4800" b="1" dirty="0"/>
          </a:p>
          <a:p>
            <a:r>
              <a:rPr lang="fr-FR" sz="6400" b="1" dirty="0"/>
              <a:t>Sorties d’hospitalisation et continuité des soins des patients en situation de précarité - Expériences croisées en région parisienne et en Bretagne</a:t>
            </a:r>
            <a:endParaRPr lang="fr-FR" sz="6400" dirty="0"/>
          </a:p>
          <a:p>
            <a:r>
              <a:rPr lang="fr-FR" sz="3600" b="1" dirty="0"/>
              <a:t> </a:t>
            </a:r>
            <a:endParaRPr lang="fr-FR" sz="3600" dirty="0"/>
          </a:p>
          <a:p>
            <a:r>
              <a:rPr lang="fr-FR" sz="6400" b="1" dirty="0"/>
              <a:t>Retour d’expérience au CHU de Rennes avec la mise en place d’une cellule de liaison et d’appui aux  séjours longs/complexes </a:t>
            </a:r>
            <a:endParaRPr lang="fr-FR" sz="4400" i="1" dirty="0">
              <a:latin typeface="+mn-lt"/>
              <a:ea typeface="Calibri" panose="020F0502020204030204" pitchFamily="34" charset="0"/>
            </a:endParaRPr>
          </a:p>
          <a:p>
            <a:pPr>
              <a:spcAft>
                <a:spcPts val="0"/>
              </a:spcAft>
            </a:pPr>
            <a:r>
              <a:rPr lang="fr-FR" sz="4400" b="1" i="1" dirty="0">
                <a:solidFill>
                  <a:schemeClr val="accent1">
                    <a:lumMod val="50000"/>
                  </a:schemeClr>
                </a:solidFill>
                <a:latin typeface="+mn-lt"/>
                <a:ea typeface="Calibri" panose="020F0502020204030204" pitchFamily="34" charset="0"/>
              </a:rPr>
              <a:t> </a:t>
            </a:r>
          </a:p>
          <a:p>
            <a:pPr>
              <a:spcAft>
                <a:spcPts val="0"/>
              </a:spcAft>
            </a:pPr>
            <a:r>
              <a:rPr lang="fr-FR" sz="4400" b="1" i="1" dirty="0">
                <a:solidFill>
                  <a:schemeClr val="accent1">
                    <a:lumMod val="50000"/>
                  </a:schemeClr>
                </a:solidFill>
                <a:latin typeface="+mn-lt"/>
                <a:ea typeface="Calibri" panose="020F0502020204030204" pitchFamily="34" charset="0"/>
              </a:rPr>
              <a:t>Simon BUTET /MÉDECIN RÉÉDUCATEUR – service MPR – CHU RENNES</a:t>
            </a:r>
          </a:p>
          <a:p>
            <a:pPr>
              <a:spcAft>
                <a:spcPts val="0"/>
              </a:spcAft>
            </a:pPr>
            <a:r>
              <a:rPr lang="fr-FR" sz="4400" b="1" i="1" dirty="0">
                <a:solidFill>
                  <a:schemeClr val="accent1">
                    <a:lumMod val="50000"/>
                  </a:schemeClr>
                </a:solidFill>
                <a:latin typeface="+mn-lt"/>
                <a:ea typeface="Calibri" panose="020F0502020204030204" pitchFamily="34" charset="0"/>
              </a:rPr>
              <a:t>véronique PELTIER-CHEVILLARD/Cadre </a:t>
            </a:r>
            <a:r>
              <a:rPr lang="fr-FR" sz="4400" b="1" i="1" dirty="0" err="1">
                <a:solidFill>
                  <a:schemeClr val="accent1">
                    <a:lumMod val="50000"/>
                  </a:schemeClr>
                </a:solidFill>
                <a:latin typeface="+mn-lt"/>
                <a:ea typeface="Calibri" panose="020F0502020204030204" pitchFamily="34" charset="0"/>
              </a:rPr>
              <a:t>superieur</a:t>
            </a:r>
            <a:r>
              <a:rPr lang="fr-FR" sz="4400" b="1" i="1" dirty="0">
                <a:solidFill>
                  <a:schemeClr val="accent1">
                    <a:lumMod val="50000"/>
                  </a:schemeClr>
                </a:solidFill>
                <a:latin typeface="+mn-lt"/>
                <a:ea typeface="Calibri" panose="020F0502020204030204" pitchFamily="34" charset="0"/>
              </a:rPr>
              <a:t> </a:t>
            </a:r>
            <a:r>
              <a:rPr lang="fr-FR" sz="4400" b="1" i="1" dirty="0" err="1">
                <a:solidFill>
                  <a:schemeClr val="accent1">
                    <a:lumMod val="50000"/>
                  </a:schemeClr>
                </a:solidFill>
                <a:latin typeface="+mn-lt"/>
                <a:ea typeface="Calibri" panose="020F0502020204030204" pitchFamily="34" charset="0"/>
              </a:rPr>
              <a:t>socio-EDUCATIF</a:t>
            </a:r>
            <a:r>
              <a:rPr lang="fr-FR" sz="4400" b="1" i="1" dirty="0">
                <a:solidFill>
                  <a:schemeClr val="accent1">
                    <a:lumMod val="50000"/>
                  </a:schemeClr>
                </a:solidFill>
                <a:latin typeface="+mn-lt"/>
                <a:ea typeface="Calibri" panose="020F0502020204030204" pitchFamily="34" charset="0"/>
              </a:rPr>
              <a:t>  (retraite nov.2024) – CHU rennes</a:t>
            </a:r>
            <a:endParaRPr lang="fr-FR" sz="4800" b="1" dirty="0">
              <a:solidFill>
                <a:schemeClr val="accent1">
                  <a:lumMod val="50000"/>
                </a:schemeClr>
              </a:solidFill>
              <a:latin typeface="+mn-lt"/>
              <a:ea typeface="Calibri" panose="020F0502020204030204" pitchFamily="34" charset="0"/>
            </a:endParaRPr>
          </a:p>
          <a:p>
            <a:pPr>
              <a:spcAft>
                <a:spcPts val="0"/>
              </a:spcAft>
            </a:pPr>
            <a:endParaRPr lang="fr-FR" sz="3600" b="1" dirty="0">
              <a:solidFill>
                <a:schemeClr val="accent1">
                  <a:lumMod val="75000"/>
                </a:schemeClr>
              </a:solidFill>
              <a:latin typeface="+mn-lt"/>
              <a:ea typeface="Calibri" panose="020F0502020204030204" pitchFamily="34" charset="0"/>
            </a:endParaRPr>
          </a:p>
          <a:p>
            <a:pPr>
              <a:spcAft>
                <a:spcPts val="0"/>
              </a:spcAft>
            </a:pPr>
            <a:r>
              <a:rPr lang="fr-FR" sz="5600" i="1" dirty="0">
                <a:solidFill>
                  <a:srgbClr val="1F497D"/>
                </a:solidFill>
                <a:latin typeface="Century Gothic" panose="020B0502020202020204" pitchFamily="34" charset="0"/>
                <a:ea typeface="Calibri" panose="020F0502020204030204" pitchFamily="34" charset="0"/>
              </a:rPr>
              <a:t> </a:t>
            </a:r>
            <a:endParaRPr lang="fr-FR" sz="8000" dirty="0">
              <a:latin typeface="Calibri" panose="020F0502020204030204" pitchFamily="34" charset="0"/>
              <a:ea typeface="Calibri" panose="020F0502020204030204" pitchFamily="34" charset="0"/>
            </a:endParaRPr>
          </a:p>
          <a:p>
            <a:endParaRPr lang="fr-FR" sz="2000" b="1" dirty="0">
              <a:latin typeface="+mn-lt"/>
            </a:endParaRPr>
          </a:p>
        </p:txBody>
      </p:sp>
      <p:sp>
        <p:nvSpPr>
          <p:cNvPr id="6" name="Titre 5"/>
          <p:cNvSpPr>
            <a:spLocks noGrp="1"/>
          </p:cNvSpPr>
          <p:nvPr>
            <p:ph type="ctrTitle"/>
          </p:nvPr>
        </p:nvSpPr>
        <p:spPr>
          <a:xfrm>
            <a:off x="516000" y="484285"/>
            <a:ext cx="11160000" cy="1977887"/>
          </a:xfrm>
        </p:spPr>
        <p:txBody>
          <a:bodyPr>
            <a:normAutofit/>
          </a:bodyPr>
          <a:lstStyle/>
          <a:p>
            <a:r>
              <a:rPr lang="fr-FR" dirty="0"/>
              <a:t/>
            </a:r>
            <a:br>
              <a:rPr lang="fr-FR" dirty="0"/>
            </a:br>
            <a:endParaRPr lang="fr-FR" dirty="0"/>
          </a:p>
        </p:txBody>
      </p:sp>
      <p:sp>
        <p:nvSpPr>
          <p:cNvPr id="7" name="ZoneTexte 6"/>
          <p:cNvSpPr txBox="1"/>
          <p:nvPr/>
        </p:nvSpPr>
        <p:spPr>
          <a:xfrm>
            <a:off x="591041" y="432303"/>
            <a:ext cx="10541976" cy="2462213"/>
          </a:xfrm>
          <a:prstGeom prst="rect">
            <a:avLst/>
          </a:prstGeom>
          <a:noFill/>
        </p:spPr>
        <p:txBody>
          <a:bodyPr wrap="square" rtlCol="0">
            <a:spAutoFit/>
          </a:bodyPr>
          <a:lstStyle/>
          <a:p>
            <a:pPr algn="ctr"/>
            <a:r>
              <a:rPr lang="fr-FR" sz="5400" dirty="0"/>
              <a:t> </a:t>
            </a:r>
            <a:r>
              <a:rPr lang="fr-FR" sz="3200" b="1" dirty="0">
                <a:solidFill>
                  <a:schemeClr val="bg1"/>
                </a:solidFill>
              </a:rPr>
              <a:t>JOURNEE REGIONALE </a:t>
            </a:r>
          </a:p>
          <a:p>
            <a:pPr algn="ctr"/>
            <a:r>
              <a:rPr lang="fr-FR" sz="3200" b="1" dirty="0">
                <a:solidFill>
                  <a:schemeClr val="bg1"/>
                </a:solidFill>
              </a:rPr>
              <a:t>SOCIETE SAVANTE DES MALADIES INFECTIEUSES </a:t>
            </a:r>
          </a:p>
          <a:p>
            <a:pPr algn="ctr"/>
            <a:r>
              <a:rPr lang="fr-FR" sz="3200" b="1" dirty="0">
                <a:solidFill>
                  <a:schemeClr val="bg1"/>
                </a:solidFill>
              </a:rPr>
              <a:t>       20/11/2025</a:t>
            </a:r>
            <a:endParaRPr lang="fr-FR" sz="3200" dirty="0">
              <a:solidFill>
                <a:schemeClr val="bg1"/>
              </a:solidFill>
            </a:endParaRPr>
          </a:p>
          <a:p>
            <a:pPr algn="ctr"/>
            <a:endParaRPr lang="fr-FR" sz="3600" dirty="0">
              <a:solidFill>
                <a:schemeClr val="bg1"/>
              </a:solidFill>
            </a:endParaRPr>
          </a:p>
        </p:txBody>
      </p:sp>
    </p:spTree>
    <p:extLst>
      <p:ext uri="{BB962C8B-B14F-4D97-AF65-F5344CB8AC3E}">
        <p14:creationId xmlns:p14="http://schemas.microsoft.com/office/powerpoint/2010/main" val="210182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901" y="11038"/>
            <a:ext cx="11883214" cy="1394847"/>
          </a:xfrm>
        </p:spPr>
        <p:txBody>
          <a:bodyPr>
            <a:noAutofit/>
          </a:bodyPr>
          <a:lstStyle/>
          <a:p>
            <a:r>
              <a:rPr lang="fr-FR" sz="2400" b="1" dirty="0">
                <a:solidFill>
                  <a:srgbClr val="03C7D1"/>
                </a:solidFill>
                <a:latin typeface="+mn-lt"/>
              </a:rPr>
              <a:t>Retour d’</a:t>
            </a:r>
            <a:r>
              <a:rPr lang="fr-FR" sz="2400" b="1" dirty="0" err="1">
                <a:solidFill>
                  <a:srgbClr val="03C7D1"/>
                </a:solidFill>
                <a:latin typeface="+mn-lt"/>
              </a:rPr>
              <a:t>experience</a:t>
            </a:r>
            <a:r>
              <a:rPr lang="fr-FR" sz="2400" b="1" dirty="0">
                <a:solidFill>
                  <a:srgbClr val="03C7D1"/>
                </a:solidFill>
                <a:latin typeface="+mn-lt"/>
              </a:rPr>
              <a:t> au chu de rennes</a:t>
            </a:r>
            <a:br>
              <a:rPr lang="fr-FR" sz="2400" b="1" dirty="0">
                <a:solidFill>
                  <a:srgbClr val="03C7D1"/>
                </a:solidFill>
                <a:latin typeface="+mn-lt"/>
              </a:rPr>
            </a:br>
            <a:r>
              <a:rPr lang="fr-FR" sz="2400" b="1" dirty="0">
                <a:solidFill>
                  <a:srgbClr val="03C7D1"/>
                </a:solidFill>
                <a:latin typeface="+mn-lt"/>
              </a:rPr>
              <a:t>mise en place d’UNE CELLULE DE LIAISON ET D’APPUI AUX SÉJOURS LONGS/complexes </a:t>
            </a:r>
          </a:p>
        </p:txBody>
      </p:sp>
      <p:sp>
        <p:nvSpPr>
          <p:cNvPr id="3" name="Espace réservé du contenu 2"/>
          <p:cNvSpPr>
            <a:spLocks noGrp="1"/>
          </p:cNvSpPr>
          <p:nvPr>
            <p:ph idx="1"/>
          </p:nvPr>
        </p:nvSpPr>
        <p:spPr/>
        <p:txBody>
          <a:bodyPr>
            <a:normAutofit/>
          </a:bodyPr>
          <a:lstStyle/>
          <a:p>
            <a:pPr marL="72000" indent="0">
              <a:buNone/>
            </a:pPr>
            <a:endParaRPr lang="fr-FR" dirty="0">
              <a:latin typeface="+mn-lt"/>
            </a:endParaRPr>
          </a:p>
          <a:p>
            <a:r>
              <a:rPr lang="fr-FR" dirty="0"/>
              <a:t>Définition des séjours-longs : </a:t>
            </a:r>
            <a:r>
              <a:rPr lang="fr-FR" b="0" dirty="0"/>
              <a:t>séjours &gt; à 21 jours en MCO, 60 jours en SMR et si possible dès le repérage d’indicateurs de complexité à l’admission : du patient</a:t>
            </a:r>
          </a:p>
          <a:p>
            <a:r>
              <a:rPr lang="fr-FR" dirty="0"/>
              <a:t>Définition des indicateurs de complexité : </a:t>
            </a:r>
            <a:r>
              <a:rPr lang="fr-FR" b="0" dirty="0"/>
              <a:t>absence de couverture sociale, absence de logement ou inadaptation de l’hébergement (chez un tiers, en squat, à l’hôtel…), absence de ressources ou ressources inférieures aux seuils des minimas sociaux, isolement, soins nécessitant l’intervention de paramédicaux en sortie d’hospitalisation, perte d’autonomie, les situations de handicap</a:t>
            </a:r>
            <a:r>
              <a:rPr lang="fr-FR" dirty="0"/>
              <a:t>…</a:t>
            </a:r>
          </a:p>
          <a:p>
            <a:r>
              <a:rPr lang="fr-FR" dirty="0"/>
              <a:t>La complexité des situations se définissant par le cumul d’indicateurs</a:t>
            </a:r>
          </a:p>
          <a:p>
            <a:pPr marL="72000" indent="0">
              <a:buNone/>
            </a:pPr>
            <a:endParaRPr lang="fr-FR" dirty="0"/>
          </a:p>
        </p:txBody>
      </p:sp>
      <p:sp>
        <p:nvSpPr>
          <p:cNvPr id="4" name="Espace réservé de la date 3"/>
          <p:cNvSpPr>
            <a:spLocks noGrp="1"/>
          </p:cNvSpPr>
          <p:nvPr>
            <p:ph type="dt" sz="half" idx="10"/>
          </p:nvPr>
        </p:nvSpPr>
        <p:spPr/>
        <p:txBody>
          <a:bodyPr/>
          <a:lstStyle/>
          <a:p>
            <a:fld id="{DBCBFD6D-EB99-4255-BC94-C24FE452F5EE}" type="slidenum">
              <a:rPr lang="fr-FR" smtClean="0">
                <a:solidFill>
                  <a:schemeClr val="bg1"/>
                </a:solidFill>
              </a:rPr>
              <a:t>2</a:t>
            </a:fld>
            <a:endParaRPr lang="fr-FR" dirty="0">
              <a:solidFill>
                <a:schemeClr val="bg1"/>
              </a:solidFill>
            </a:endParaRPr>
          </a:p>
        </p:txBody>
      </p:sp>
      <p:sp>
        <p:nvSpPr>
          <p:cNvPr id="5" name="Espace réservé du pied de page 4"/>
          <p:cNvSpPr>
            <a:spLocks noGrp="1"/>
          </p:cNvSpPr>
          <p:nvPr>
            <p:ph type="ftr" sz="quarter" idx="11"/>
          </p:nvPr>
        </p:nvSpPr>
        <p:spPr/>
        <p:txBody>
          <a:bodyPr/>
          <a:lstStyle/>
          <a:p>
            <a:r>
              <a:rPr lang="fr-FR" dirty="0"/>
              <a:t>CENTRE HOSPITALIER UNIVERSITAIRE DE RENNES</a:t>
            </a:r>
          </a:p>
        </p:txBody>
      </p:sp>
      <p:sp>
        <p:nvSpPr>
          <p:cNvPr id="6" name="Espace réservé du numéro de diapositive 5"/>
          <p:cNvSpPr>
            <a:spLocks noGrp="1"/>
          </p:cNvSpPr>
          <p:nvPr>
            <p:ph type="sldNum" sz="quarter" idx="12"/>
          </p:nvPr>
        </p:nvSpPr>
        <p:spPr/>
        <p:txBody>
          <a:bodyPr/>
          <a:lstStyle/>
          <a:p>
            <a:r>
              <a:rPr lang="fr-FR" b="1" dirty="0">
                <a:solidFill>
                  <a:srgbClr val="002060"/>
                </a:solidFill>
              </a:rPr>
              <a:t>20/112025</a:t>
            </a:r>
          </a:p>
        </p:txBody>
      </p:sp>
    </p:spTree>
    <p:extLst>
      <p:ext uri="{BB962C8B-B14F-4D97-AF65-F5344CB8AC3E}">
        <p14:creationId xmlns:p14="http://schemas.microsoft.com/office/powerpoint/2010/main" val="3563365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CBEAA-5847-F948-A056-004C5A617BAA}"/>
              </a:ext>
            </a:extLst>
          </p:cNvPr>
          <p:cNvSpPr>
            <a:spLocks noGrp="1"/>
          </p:cNvSpPr>
          <p:nvPr>
            <p:ph type="title"/>
          </p:nvPr>
        </p:nvSpPr>
        <p:spPr>
          <a:xfrm>
            <a:off x="149900" y="-58366"/>
            <a:ext cx="12042100" cy="1394847"/>
          </a:xfrm>
        </p:spPr>
        <p:txBody>
          <a:bodyPr>
            <a:normAutofit fontScale="90000"/>
          </a:bodyPr>
          <a:lstStyle/>
          <a:p>
            <a:r>
              <a:rPr lang="fr-FR" sz="2800" b="1" dirty="0">
                <a:solidFill>
                  <a:srgbClr val="03C7D1"/>
                </a:solidFill>
              </a:rPr>
              <a:t>Retour d’</a:t>
            </a:r>
            <a:r>
              <a:rPr lang="fr-FR" sz="2800" b="1" dirty="0" err="1">
                <a:solidFill>
                  <a:srgbClr val="03C7D1"/>
                </a:solidFill>
              </a:rPr>
              <a:t>experience</a:t>
            </a:r>
            <a:r>
              <a:rPr lang="fr-FR" sz="2800" b="1" dirty="0">
                <a:solidFill>
                  <a:srgbClr val="03C7D1"/>
                </a:solidFill>
              </a:rPr>
              <a:t> au chu de rennes</a:t>
            </a:r>
            <a:br>
              <a:rPr lang="fr-FR" sz="2800" b="1" dirty="0">
                <a:solidFill>
                  <a:srgbClr val="03C7D1"/>
                </a:solidFill>
              </a:rPr>
            </a:br>
            <a:r>
              <a:rPr lang="fr-FR" sz="2800" b="1" dirty="0">
                <a:solidFill>
                  <a:srgbClr val="03C7D1"/>
                </a:solidFill>
              </a:rPr>
              <a:t>mise en place d’UNE CELLULE DE LIAISON ET D’APPUI AUX SÉJOURS LONGS/complexes </a:t>
            </a:r>
            <a:endParaRPr lang="fr-FR" b="1" dirty="0"/>
          </a:p>
        </p:txBody>
      </p:sp>
      <p:sp>
        <p:nvSpPr>
          <p:cNvPr id="3" name="Espace réservé du contenu 2">
            <a:extLst>
              <a:ext uri="{FF2B5EF4-FFF2-40B4-BE49-F238E27FC236}">
                <a16:creationId xmlns:a16="http://schemas.microsoft.com/office/drawing/2014/main" id="{92B5F96F-E1D0-A144-BF78-E89020E2227E}"/>
              </a:ext>
            </a:extLst>
          </p:cNvPr>
          <p:cNvSpPr>
            <a:spLocks noGrp="1"/>
          </p:cNvSpPr>
          <p:nvPr>
            <p:ph idx="1"/>
          </p:nvPr>
        </p:nvSpPr>
        <p:spPr>
          <a:xfrm>
            <a:off x="540000" y="1712067"/>
            <a:ext cx="11160000" cy="4698359"/>
          </a:xfrm>
        </p:spPr>
        <p:txBody>
          <a:bodyPr>
            <a:normAutofit fontScale="85000" lnSpcReduction="20000"/>
          </a:bodyPr>
          <a:lstStyle/>
          <a:p>
            <a:pPr marL="72000" indent="0">
              <a:buNone/>
            </a:pPr>
            <a:r>
              <a:rPr lang="fr-FR" sz="2400" dirty="0"/>
              <a:t>Pourquoi une cellule de gestion de ces situations ?</a:t>
            </a:r>
          </a:p>
          <a:p>
            <a:pPr marL="72000" indent="0">
              <a:buNone/>
            </a:pPr>
            <a:r>
              <a:rPr lang="fr-FR" dirty="0"/>
              <a:t>Un constat </a:t>
            </a:r>
          </a:p>
          <a:p>
            <a:pPr marL="72000" indent="0">
              <a:buNone/>
            </a:pPr>
            <a:r>
              <a:rPr lang="fr-FR" b="0" dirty="0"/>
              <a:t>-  difficultés récurrentes avec les services de soins pour organiser les sorties d’hospitalisation</a:t>
            </a:r>
          </a:p>
          <a:p>
            <a:pPr marL="72000" indent="0">
              <a:buNone/>
            </a:pPr>
            <a:r>
              <a:rPr lang="fr-FR" b="0" dirty="0"/>
              <a:t>-  pression auprès du service social hospitalier</a:t>
            </a:r>
          </a:p>
          <a:p>
            <a:pPr marL="72000" indent="0">
              <a:buNone/>
            </a:pPr>
            <a:r>
              <a:rPr lang="fr-FR" b="0" dirty="0"/>
              <a:t>-  pression des directions de soins et administratives pour lever les situations de « blocage »</a:t>
            </a:r>
          </a:p>
          <a:p>
            <a:pPr marL="72000" indent="0">
              <a:buNone/>
            </a:pPr>
            <a:r>
              <a:rPr lang="fr-FR" dirty="0"/>
              <a:t>Des nécessités</a:t>
            </a:r>
          </a:p>
          <a:p>
            <a:pPr>
              <a:buFontTx/>
              <a:buChar char="-"/>
            </a:pPr>
            <a:r>
              <a:rPr lang="fr-FR" b="0" dirty="0"/>
              <a:t>Objectiver et  contextualiser les difficultés (combien de situations concernées? Pour quelles difficultés récurrentes?) pour mieux travailler les leviers</a:t>
            </a:r>
          </a:p>
          <a:p>
            <a:pPr>
              <a:buFontTx/>
              <a:buChar char="-"/>
            </a:pPr>
            <a:r>
              <a:rPr lang="fr-FR" b="0" dirty="0"/>
              <a:t>Faire connaitre les organisations sanitaires et sociales sur le territoire auprès des équipes médicales et de soins</a:t>
            </a:r>
          </a:p>
          <a:p>
            <a:pPr>
              <a:buFontTx/>
              <a:buChar char="-"/>
            </a:pPr>
            <a:r>
              <a:rPr lang="fr-FR" b="0" dirty="0"/>
              <a:t>Organiser la prise en charge spécifique en intra  hospitalier </a:t>
            </a:r>
          </a:p>
          <a:p>
            <a:pPr>
              <a:buFontTx/>
              <a:buChar char="-"/>
            </a:pPr>
            <a:r>
              <a:rPr lang="fr-FR" b="0" dirty="0"/>
              <a:t>Consolider et élargir le travail de partenariat</a:t>
            </a:r>
          </a:p>
          <a:p>
            <a:pPr>
              <a:buFontTx/>
              <a:buChar char="-"/>
            </a:pPr>
            <a:endParaRPr lang="fr-FR" dirty="0"/>
          </a:p>
        </p:txBody>
      </p:sp>
      <p:sp>
        <p:nvSpPr>
          <p:cNvPr id="4" name="Espace réservé de la date 3">
            <a:extLst>
              <a:ext uri="{FF2B5EF4-FFF2-40B4-BE49-F238E27FC236}">
                <a16:creationId xmlns:a16="http://schemas.microsoft.com/office/drawing/2014/main" id="{C0C85749-238C-BA4A-A404-31E433024B5C}"/>
              </a:ext>
            </a:extLst>
          </p:cNvPr>
          <p:cNvSpPr>
            <a:spLocks noGrp="1"/>
          </p:cNvSpPr>
          <p:nvPr>
            <p:ph type="dt" sz="half" idx="10"/>
          </p:nvPr>
        </p:nvSpPr>
        <p:spPr/>
        <p:txBody>
          <a:bodyPr/>
          <a:lstStyle/>
          <a:p>
            <a:fld id="{DBCBFD6D-EB99-4255-BC94-C24FE452F5EE}" type="slidenum">
              <a:rPr lang="fr-FR" smtClean="0">
                <a:solidFill>
                  <a:schemeClr val="bg1"/>
                </a:solidFill>
              </a:rPr>
              <a:t>3</a:t>
            </a:fld>
            <a:endParaRPr lang="fr-FR" dirty="0">
              <a:solidFill>
                <a:schemeClr val="bg1"/>
              </a:solidFill>
            </a:endParaRPr>
          </a:p>
        </p:txBody>
      </p:sp>
      <p:sp>
        <p:nvSpPr>
          <p:cNvPr id="5" name="Espace réservé du pied de page 4">
            <a:extLst>
              <a:ext uri="{FF2B5EF4-FFF2-40B4-BE49-F238E27FC236}">
                <a16:creationId xmlns:a16="http://schemas.microsoft.com/office/drawing/2014/main" id="{2E9046F2-E4F8-9A47-980A-B1417E06EEEE}"/>
              </a:ext>
            </a:extLst>
          </p:cNvPr>
          <p:cNvSpPr>
            <a:spLocks noGrp="1"/>
          </p:cNvSpPr>
          <p:nvPr>
            <p:ph type="ftr" sz="quarter" idx="11"/>
          </p:nvPr>
        </p:nvSpPr>
        <p:spPr/>
        <p:txBody>
          <a:bodyPr/>
          <a:lstStyle/>
          <a:p>
            <a:r>
              <a:rPr lang="fr-FR" dirty="0"/>
              <a:t>CENTRE HOSPITALIER UNIVERSITAIRE DE RENNES</a:t>
            </a:r>
          </a:p>
        </p:txBody>
      </p:sp>
      <p:sp>
        <p:nvSpPr>
          <p:cNvPr id="6" name="Espace réservé du numéro de diapositive 5">
            <a:extLst>
              <a:ext uri="{FF2B5EF4-FFF2-40B4-BE49-F238E27FC236}">
                <a16:creationId xmlns:a16="http://schemas.microsoft.com/office/drawing/2014/main" id="{6A6399A5-3059-1A4E-812C-4B1C309830EB}"/>
              </a:ext>
            </a:extLst>
          </p:cNvPr>
          <p:cNvSpPr>
            <a:spLocks noGrp="1"/>
          </p:cNvSpPr>
          <p:nvPr>
            <p:ph type="sldNum" sz="quarter" idx="12"/>
          </p:nvPr>
        </p:nvSpPr>
        <p:spPr/>
        <p:txBody>
          <a:bodyPr/>
          <a:lstStyle/>
          <a:p>
            <a:r>
              <a:rPr lang="fr-FR" dirty="0"/>
              <a:t>20/112025</a:t>
            </a:r>
          </a:p>
        </p:txBody>
      </p:sp>
    </p:spTree>
    <p:extLst>
      <p:ext uri="{BB962C8B-B14F-4D97-AF65-F5344CB8AC3E}">
        <p14:creationId xmlns:p14="http://schemas.microsoft.com/office/powerpoint/2010/main" val="1079159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2DA5B-6F38-5B43-93C6-7889F23FC63C}"/>
              </a:ext>
            </a:extLst>
          </p:cNvPr>
          <p:cNvSpPr>
            <a:spLocks noGrp="1"/>
          </p:cNvSpPr>
          <p:nvPr>
            <p:ph type="title"/>
          </p:nvPr>
        </p:nvSpPr>
        <p:spPr>
          <a:xfrm>
            <a:off x="539999" y="11038"/>
            <a:ext cx="11425021" cy="1394847"/>
          </a:xfrm>
        </p:spPr>
        <p:txBody>
          <a:bodyPr/>
          <a:lstStyle/>
          <a:p>
            <a:r>
              <a:rPr lang="fr-FR" sz="2400" b="1" dirty="0">
                <a:solidFill>
                  <a:srgbClr val="03C7D1"/>
                </a:solidFill>
              </a:rPr>
              <a:t>Retour d’</a:t>
            </a:r>
            <a:r>
              <a:rPr lang="fr-FR" sz="2400" b="1" dirty="0" err="1">
                <a:solidFill>
                  <a:srgbClr val="03C7D1"/>
                </a:solidFill>
              </a:rPr>
              <a:t>experience</a:t>
            </a:r>
            <a:r>
              <a:rPr lang="fr-FR" sz="2400" b="1" dirty="0">
                <a:solidFill>
                  <a:srgbClr val="03C7D1"/>
                </a:solidFill>
              </a:rPr>
              <a:t> au chu de rennes</a:t>
            </a:r>
            <a:br>
              <a:rPr lang="fr-FR" sz="2400" b="1" dirty="0">
                <a:solidFill>
                  <a:srgbClr val="03C7D1"/>
                </a:solidFill>
              </a:rPr>
            </a:br>
            <a:r>
              <a:rPr lang="fr-FR" sz="2400" b="1" dirty="0">
                <a:solidFill>
                  <a:srgbClr val="03C7D1"/>
                </a:solidFill>
              </a:rPr>
              <a:t>mise en place d’UNE CELLULE DE LIAISON ET D’APPUI AUX SÉJOURS LONGS/complexes </a:t>
            </a:r>
            <a:endParaRPr lang="fr-FR" b="1" dirty="0"/>
          </a:p>
        </p:txBody>
      </p:sp>
      <p:sp>
        <p:nvSpPr>
          <p:cNvPr id="3" name="Espace réservé du contenu 2">
            <a:extLst>
              <a:ext uri="{FF2B5EF4-FFF2-40B4-BE49-F238E27FC236}">
                <a16:creationId xmlns:a16="http://schemas.microsoft.com/office/drawing/2014/main" id="{0A68154F-BA3F-DA4F-AB47-229070FFFA88}"/>
              </a:ext>
            </a:extLst>
          </p:cNvPr>
          <p:cNvSpPr>
            <a:spLocks noGrp="1"/>
          </p:cNvSpPr>
          <p:nvPr>
            <p:ph idx="1"/>
          </p:nvPr>
        </p:nvSpPr>
        <p:spPr/>
        <p:txBody>
          <a:bodyPr>
            <a:normAutofit lnSpcReduction="10000"/>
          </a:bodyPr>
          <a:lstStyle/>
          <a:p>
            <a:pPr marL="72000" indent="0">
              <a:buNone/>
            </a:pPr>
            <a:r>
              <a:rPr lang="fr-FR" dirty="0"/>
              <a:t>Des prérequis</a:t>
            </a:r>
          </a:p>
          <a:p>
            <a:pPr marL="72000" indent="0">
              <a:buNone/>
            </a:pPr>
            <a:r>
              <a:rPr lang="fr-FR" dirty="0"/>
              <a:t>-    </a:t>
            </a:r>
            <a:r>
              <a:rPr lang="fr-FR" b="0" dirty="0"/>
              <a:t>Impliquer plusieurs professionnels hospitaliers (médecins, soignants, direction des soins, direction administrative)</a:t>
            </a:r>
          </a:p>
          <a:p>
            <a:pPr>
              <a:buFontTx/>
              <a:buChar char="-"/>
            </a:pPr>
            <a:r>
              <a:rPr lang="fr-FR" b="0" dirty="0"/>
              <a:t>Stabiliser l’équipe dédiée pour une continuité d’action</a:t>
            </a:r>
          </a:p>
          <a:p>
            <a:pPr>
              <a:buFontTx/>
              <a:buChar char="-"/>
            </a:pPr>
            <a:r>
              <a:rPr lang="fr-FR" b="0" dirty="0"/>
              <a:t>Communiquer sur les objectifs de la cellule de gestion (aide et accompagnement des équipes médicales, de soins et du service social dans la résolution des problèmes rencontrés)</a:t>
            </a:r>
          </a:p>
          <a:p>
            <a:pPr>
              <a:buFontTx/>
              <a:buChar char="-"/>
            </a:pPr>
            <a:r>
              <a:rPr lang="fr-FR" b="0" dirty="0"/>
              <a:t>Etablir une relation de confiance avec ces équipes</a:t>
            </a:r>
          </a:p>
          <a:p>
            <a:pPr>
              <a:buFontTx/>
              <a:buChar char="-"/>
            </a:pPr>
            <a:r>
              <a:rPr lang="fr-FR" b="0" dirty="0"/>
              <a:t>Faire des retours d’information et partager les connaissances sur les organisations territoriales</a:t>
            </a:r>
          </a:p>
          <a:p>
            <a:pPr>
              <a:buFontTx/>
              <a:buChar char="-"/>
            </a:pPr>
            <a:r>
              <a:rPr lang="fr-FR" b="0" dirty="0"/>
              <a:t>Travailler avec le réseau de prise en charge médicale et sociale de la ville</a:t>
            </a:r>
            <a:endParaRPr lang="fr-FR" dirty="0"/>
          </a:p>
        </p:txBody>
      </p:sp>
      <p:sp>
        <p:nvSpPr>
          <p:cNvPr id="4" name="Espace réservé de la date 3">
            <a:extLst>
              <a:ext uri="{FF2B5EF4-FFF2-40B4-BE49-F238E27FC236}">
                <a16:creationId xmlns:a16="http://schemas.microsoft.com/office/drawing/2014/main" id="{D280FAB3-5A97-2443-B8E8-007D64EF69B0}"/>
              </a:ext>
            </a:extLst>
          </p:cNvPr>
          <p:cNvSpPr>
            <a:spLocks noGrp="1"/>
          </p:cNvSpPr>
          <p:nvPr>
            <p:ph type="dt" sz="half" idx="10"/>
          </p:nvPr>
        </p:nvSpPr>
        <p:spPr/>
        <p:txBody>
          <a:bodyPr/>
          <a:lstStyle/>
          <a:p>
            <a:fld id="{DBCBFD6D-EB99-4255-BC94-C24FE452F5EE}" type="slidenum">
              <a:rPr lang="fr-FR" smtClean="0">
                <a:solidFill>
                  <a:schemeClr val="bg1"/>
                </a:solidFill>
              </a:rPr>
              <a:t>4</a:t>
            </a:fld>
            <a:endParaRPr lang="fr-FR" dirty="0">
              <a:solidFill>
                <a:schemeClr val="bg1"/>
              </a:solidFill>
            </a:endParaRPr>
          </a:p>
        </p:txBody>
      </p:sp>
      <p:sp>
        <p:nvSpPr>
          <p:cNvPr id="5" name="Espace réservé du pied de page 4">
            <a:extLst>
              <a:ext uri="{FF2B5EF4-FFF2-40B4-BE49-F238E27FC236}">
                <a16:creationId xmlns:a16="http://schemas.microsoft.com/office/drawing/2014/main" id="{34CC4D10-CD34-2C45-8D65-F95F782BA9B6}"/>
              </a:ext>
            </a:extLst>
          </p:cNvPr>
          <p:cNvSpPr>
            <a:spLocks noGrp="1"/>
          </p:cNvSpPr>
          <p:nvPr>
            <p:ph type="ftr" sz="quarter" idx="11"/>
          </p:nvPr>
        </p:nvSpPr>
        <p:spPr/>
        <p:txBody>
          <a:bodyPr/>
          <a:lstStyle/>
          <a:p>
            <a:r>
              <a:rPr lang="fr-FR"/>
              <a:t>CENTRE HOSPITALIER UNIVERSITAIRE DE RENNES</a:t>
            </a:r>
            <a:endParaRPr lang="fr-FR" dirty="0"/>
          </a:p>
        </p:txBody>
      </p:sp>
      <p:sp>
        <p:nvSpPr>
          <p:cNvPr id="6" name="Espace réservé du numéro de diapositive 5">
            <a:extLst>
              <a:ext uri="{FF2B5EF4-FFF2-40B4-BE49-F238E27FC236}">
                <a16:creationId xmlns:a16="http://schemas.microsoft.com/office/drawing/2014/main" id="{C75E429D-B5A7-E747-B6E4-985051C8BA98}"/>
              </a:ext>
            </a:extLst>
          </p:cNvPr>
          <p:cNvSpPr>
            <a:spLocks noGrp="1"/>
          </p:cNvSpPr>
          <p:nvPr>
            <p:ph type="sldNum" sz="quarter" idx="12"/>
          </p:nvPr>
        </p:nvSpPr>
        <p:spPr/>
        <p:txBody>
          <a:bodyPr/>
          <a:lstStyle/>
          <a:p>
            <a:r>
              <a:rPr lang="fr-FR" dirty="0"/>
              <a:t>20/11/2025</a:t>
            </a:r>
          </a:p>
        </p:txBody>
      </p:sp>
    </p:spTree>
    <p:extLst>
      <p:ext uri="{BB962C8B-B14F-4D97-AF65-F5344CB8AC3E}">
        <p14:creationId xmlns:p14="http://schemas.microsoft.com/office/powerpoint/2010/main" val="3318174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EB818E-21D7-6C43-B82A-27243802871A}"/>
              </a:ext>
            </a:extLst>
          </p:cNvPr>
          <p:cNvSpPr>
            <a:spLocks noGrp="1"/>
          </p:cNvSpPr>
          <p:nvPr>
            <p:ph type="title"/>
          </p:nvPr>
        </p:nvSpPr>
        <p:spPr>
          <a:xfrm>
            <a:off x="301557" y="11038"/>
            <a:ext cx="11890443" cy="1394847"/>
          </a:xfrm>
        </p:spPr>
        <p:txBody>
          <a:bodyPr>
            <a:normAutofit fontScale="90000"/>
          </a:bodyPr>
          <a:lstStyle/>
          <a:p>
            <a:r>
              <a:rPr lang="fr-FR" sz="2800" b="1" dirty="0">
                <a:solidFill>
                  <a:srgbClr val="03C7D1"/>
                </a:solidFill>
              </a:rPr>
              <a:t>Retour d’</a:t>
            </a:r>
            <a:r>
              <a:rPr lang="fr-FR" sz="2800" b="1" dirty="0" err="1">
                <a:solidFill>
                  <a:srgbClr val="03C7D1"/>
                </a:solidFill>
              </a:rPr>
              <a:t>experience</a:t>
            </a:r>
            <a:r>
              <a:rPr lang="fr-FR" sz="2800" b="1" dirty="0">
                <a:solidFill>
                  <a:srgbClr val="03C7D1"/>
                </a:solidFill>
              </a:rPr>
              <a:t> au chu de rennes</a:t>
            </a:r>
            <a:br>
              <a:rPr lang="fr-FR" sz="2800" b="1" dirty="0">
                <a:solidFill>
                  <a:srgbClr val="03C7D1"/>
                </a:solidFill>
              </a:rPr>
            </a:br>
            <a:r>
              <a:rPr lang="fr-FR" sz="2800" b="1" dirty="0">
                <a:solidFill>
                  <a:srgbClr val="03C7D1"/>
                </a:solidFill>
              </a:rPr>
              <a:t>mise en place d’UNE CELLULE DE LIAISON ET D’APPUI AUX SÉJOURS LONGS/complexes </a:t>
            </a:r>
            <a:endParaRPr lang="fr-FR" b="1" dirty="0"/>
          </a:p>
        </p:txBody>
      </p:sp>
      <p:sp>
        <p:nvSpPr>
          <p:cNvPr id="3" name="Espace réservé du contenu 2">
            <a:extLst>
              <a:ext uri="{FF2B5EF4-FFF2-40B4-BE49-F238E27FC236}">
                <a16:creationId xmlns:a16="http://schemas.microsoft.com/office/drawing/2014/main" id="{89CE7FC6-A165-C34E-A0CE-3989CA78A681}"/>
              </a:ext>
            </a:extLst>
          </p:cNvPr>
          <p:cNvSpPr>
            <a:spLocks noGrp="1"/>
          </p:cNvSpPr>
          <p:nvPr>
            <p:ph idx="1"/>
          </p:nvPr>
        </p:nvSpPr>
        <p:spPr/>
        <p:txBody>
          <a:bodyPr/>
          <a:lstStyle/>
          <a:p>
            <a:pPr marL="72000" indent="0">
              <a:buNone/>
            </a:pPr>
            <a:r>
              <a:rPr lang="fr-FR" dirty="0"/>
              <a:t>Composition de la cellule de liaison et d’appui </a:t>
            </a:r>
          </a:p>
          <a:p>
            <a:pPr>
              <a:buFontTx/>
              <a:buChar char="-"/>
            </a:pPr>
            <a:r>
              <a:rPr lang="fr-FR" b="0" dirty="0"/>
              <a:t>Cadre supérieur socio-éducatif</a:t>
            </a:r>
          </a:p>
          <a:p>
            <a:pPr>
              <a:buFontTx/>
              <a:buChar char="-"/>
            </a:pPr>
            <a:r>
              <a:rPr lang="fr-FR" b="0" dirty="0"/>
              <a:t>Cadre supérieur de santé</a:t>
            </a:r>
          </a:p>
          <a:p>
            <a:pPr>
              <a:buFontTx/>
              <a:buChar char="-"/>
            </a:pPr>
            <a:r>
              <a:rPr lang="fr-FR" b="0" dirty="0" smtClean="0"/>
              <a:t>Médecins (MPR, médecine interne)</a:t>
            </a:r>
            <a:endParaRPr lang="fr-FR" b="0" dirty="0"/>
          </a:p>
          <a:p>
            <a:pPr>
              <a:buFontTx/>
              <a:buChar char="-"/>
            </a:pPr>
            <a:r>
              <a:rPr lang="fr-FR" b="0" dirty="0"/>
              <a:t>Directeur qualité gestion des risques</a:t>
            </a:r>
          </a:p>
          <a:p>
            <a:pPr>
              <a:buFontTx/>
              <a:buChar char="-"/>
            </a:pPr>
            <a:r>
              <a:rPr lang="fr-FR" b="0" dirty="0"/>
              <a:t>Ingénieur DIFSI</a:t>
            </a:r>
          </a:p>
          <a:p>
            <a:pPr>
              <a:buFontTx/>
              <a:buChar char="-"/>
            </a:pPr>
            <a:r>
              <a:rPr lang="fr-FR" b="0" dirty="0" smtClean="0"/>
              <a:t>Secrétaire</a:t>
            </a:r>
          </a:p>
          <a:p>
            <a:pPr>
              <a:buFontTx/>
              <a:buChar char="-"/>
            </a:pPr>
            <a:r>
              <a:rPr lang="fr-FR" b="0" dirty="0" smtClean="0"/>
              <a:t>Partenaires (DAC…)</a:t>
            </a:r>
            <a:endParaRPr lang="fr-FR" b="0" dirty="0"/>
          </a:p>
          <a:p>
            <a:pPr>
              <a:buFontTx/>
              <a:buChar char="-"/>
            </a:pPr>
            <a:endParaRPr lang="fr-FR" b="0" dirty="0"/>
          </a:p>
          <a:p>
            <a:pPr>
              <a:buFontTx/>
              <a:buChar char="-"/>
            </a:pPr>
            <a:endParaRPr lang="fr-FR" b="0" dirty="0"/>
          </a:p>
          <a:p>
            <a:pPr>
              <a:buFontTx/>
              <a:buChar char="-"/>
            </a:pPr>
            <a:endParaRPr lang="fr-FR" b="0" dirty="0"/>
          </a:p>
        </p:txBody>
      </p:sp>
      <p:sp>
        <p:nvSpPr>
          <p:cNvPr id="4" name="Espace réservé de la date 3">
            <a:extLst>
              <a:ext uri="{FF2B5EF4-FFF2-40B4-BE49-F238E27FC236}">
                <a16:creationId xmlns:a16="http://schemas.microsoft.com/office/drawing/2014/main" id="{370EC044-A574-8148-82CC-B6965CB6E368}"/>
              </a:ext>
            </a:extLst>
          </p:cNvPr>
          <p:cNvSpPr>
            <a:spLocks noGrp="1"/>
          </p:cNvSpPr>
          <p:nvPr>
            <p:ph type="dt" sz="half" idx="10"/>
          </p:nvPr>
        </p:nvSpPr>
        <p:spPr/>
        <p:txBody>
          <a:bodyPr/>
          <a:lstStyle/>
          <a:p>
            <a:fld id="{DBCBFD6D-EB99-4255-BC94-C24FE452F5EE}" type="slidenum">
              <a:rPr lang="fr-FR" smtClean="0">
                <a:solidFill>
                  <a:schemeClr val="bg1"/>
                </a:solidFill>
              </a:rPr>
              <a:t>5</a:t>
            </a:fld>
            <a:endParaRPr lang="fr-FR" dirty="0">
              <a:solidFill>
                <a:schemeClr val="bg1"/>
              </a:solidFill>
            </a:endParaRPr>
          </a:p>
        </p:txBody>
      </p:sp>
      <p:sp>
        <p:nvSpPr>
          <p:cNvPr id="5" name="Espace réservé du pied de page 4">
            <a:extLst>
              <a:ext uri="{FF2B5EF4-FFF2-40B4-BE49-F238E27FC236}">
                <a16:creationId xmlns:a16="http://schemas.microsoft.com/office/drawing/2014/main" id="{51B5C9CF-ECF1-5540-B03F-3737A02E3D74}"/>
              </a:ext>
            </a:extLst>
          </p:cNvPr>
          <p:cNvSpPr>
            <a:spLocks noGrp="1"/>
          </p:cNvSpPr>
          <p:nvPr>
            <p:ph type="ftr" sz="quarter" idx="11"/>
          </p:nvPr>
        </p:nvSpPr>
        <p:spPr/>
        <p:txBody>
          <a:bodyPr/>
          <a:lstStyle/>
          <a:p>
            <a:r>
              <a:rPr lang="fr-FR"/>
              <a:t>CENTRE HOSPITALIER UNIVERSITAIRE DE RENNES</a:t>
            </a:r>
            <a:endParaRPr lang="fr-FR" dirty="0"/>
          </a:p>
        </p:txBody>
      </p:sp>
      <p:sp>
        <p:nvSpPr>
          <p:cNvPr id="6" name="Espace réservé du numéro de diapositive 5">
            <a:extLst>
              <a:ext uri="{FF2B5EF4-FFF2-40B4-BE49-F238E27FC236}">
                <a16:creationId xmlns:a16="http://schemas.microsoft.com/office/drawing/2014/main" id="{610F58B6-7CD7-2447-AA43-ADAD98009E02}"/>
              </a:ext>
            </a:extLst>
          </p:cNvPr>
          <p:cNvSpPr>
            <a:spLocks noGrp="1"/>
          </p:cNvSpPr>
          <p:nvPr>
            <p:ph type="sldNum" sz="quarter" idx="12"/>
          </p:nvPr>
        </p:nvSpPr>
        <p:spPr/>
        <p:txBody>
          <a:bodyPr/>
          <a:lstStyle/>
          <a:p>
            <a:r>
              <a:rPr lang="fr-FR" dirty="0"/>
              <a:t>20/11/2025</a:t>
            </a:r>
          </a:p>
        </p:txBody>
      </p:sp>
    </p:spTree>
    <p:extLst>
      <p:ext uri="{BB962C8B-B14F-4D97-AF65-F5344CB8AC3E}">
        <p14:creationId xmlns:p14="http://schemas.microsoft.com/office/powerpoint/2010/main" val="2775595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86D63-1F08-814C-A6C4-62AC94A9D9F4}"/>
              </a:ext>
            </a:extLst>
          </p:cNvPr>
          <p:cNvSpPr>
            <a:spLocks noGrp="1"/>
          </p:cNvSpPr>
          <p:nvPr>
            <p:ph type="title"/>
          </p:nvPr>
        </p:nvSpPr>
        <p:spPr>
          <a:xfrm>
            <a:off x="396283" y="-105694"/>
            <a:ext cx="11627104" cy="1394847"/>
          </a:xfrm>
        </p:spPr>
        <p:txBody>
          <a:bodyPr/>
          <a:lstStyle/>
          <a:p>
            <a:r>
              <a:rPr lang="fr-FR" sz="2400" b="1" dirty="0">
                <a:solidFill>
                  <a:srgbClr val="03C7D1"/>
                </a:solidFill>
              </a:rPr>
              <a:t>Retour d’</a:t>
            </a:r>
            <a:r>
              <a:rPr lang="fr-FR" sz="2400" b="1" dirty="0" err="1">
                <a:solidFill>
                  <a:srgbClr val="03C7D1"/>
                </a:solidFill>
              </a:rPr>
              <a:t>experience</a:t>
            </a:r>
            <a:r>
              <a:rPr lang="fr-FR" sz="2400" b="1" dirty="0">
                <a:solidFill>
                  <a:srgbClr val="03C7D1"/>
                </a:solidFill>
              </a:rPr>
              <a:t> au chu de rennes</a:t>
            </a:r>
            <a:br>
              <a:rPr lang="fr-FR" sz="2400" b="1" dirty="0">
                <a:solidFill>
                  <a:srgbClr val="03C7D1"/>
                </a:solidFill>
              </a:rPr>
            </a:br>
            <a:r>
              <a:rPr lang="fr-FR" sz="2400" b="1" dirty="0">
                <a:solidFill>
                  <a:srgbClr val="03C7D1"/>
                </a:solidFill>
              </a:rPr>
              <a:t>mise en place d’UNE CELLULE DE LIAISON ET D’APPUI AUX SÉJOURS LONGS/complexes </a:t>
            </a:r>
            <a:endParaRPr lang="fr-FR" b="1" dirty="0"/>
          </a:p>
        </p:txBody>
      </p:sp>
      <p:sp>
        <p:nvSpPr>
          <p:cNvPr id="3" name="Espace réservé du contenu 2">
            <a:extLst>
              <a:ext uri="{FF2B5EF4-FFF2-40B4-BE49-F238E27FC236}">
                <a16:creationId xmlns:a16="http://schemas.microsoft.com/office/drawing/2014/main" id="{9A46F321-B83D-5641-976F-DA6FADD4D200}"/>
              </a:ext>
            </a:extLst>
          </p:cNvPr>
          <p:cNvSpPr>
            <a:spLocks noGrp="1"/>
          </p:cNvSpPr>
          <p:nvPr>
            <p:ph idx="1"/>
          </p:nvPr>
        </p:nvSpPr>
        <p:spPr>
          <a:xfrm>
            <a:off x="540000" y="1405885"/>
            <a:ext cx="11160000" cy="5110196"/>
          </a:xfrm>
        </p:spPr>
        <p:txBody>
          <a:bodyPr>
            <a:normAutofit fontScale="62500" lnSpcReduction="20000"/>
          </a:bodyPr>
          <a:lstStyle/>
          <a:p>
            <a:pPr marL="72000" indent="0">
              <a:buNone/>
            </a:pPr>
            <a:r>
              <a:rPr lang="fr-FR" sz="2900" dirty="0"/>
              <a:t>Fonctionnement de la cellule</a:t>
            </a:r>
          </a:p>
          <a:p>
            <a:pPr marL="72000" indent="0">
              <a:buNone/>
            </a:pPr>
            <a:r>
              <a:rPr lang="fr-FR" sz="2600" b="0" dirty="0"/>
              <a:t>-      Extraction des données administratives patients par une secrétaire à partir d’un logiciel travaillé en amont     avec un ingénieur DIFSI sur la durée des séjours</a:t>
            </a:r>
          </a:p>
          <a:p>
            <a:pPr>
              <a:buFontTx/>
              <a:buChar char="-"/>
            </a:pPr>
            <a:r>
              <a:rPr lang="fr-FR" sz="2600" b="0" dirty="0"/>
              <a:t>Envoi hebdomadaire aux cadres de santé des unités de soins pour indiquer les éléments de blocage</a:t>
            </a:r>
          </a:p>
          <a:p>
            <a:pPr>
              <a:buFontTx/>
              <a:buChar char="-"/>
            </a:pPr>
            <a:r>
              <a:rPr lang="fr-FR" sz="2600" b="0" dirty="0"/>
              <a:t>Traitement des données en retour par les cadres (CSSE et CSS) de la cellule puis liens avec les services de soins et le service social hospitalier</a:t>
            </a:r>
          </a:p>
          <a:p>
            <a:pPr>
              <a:buFontTx/>
              <a:buChar char="-"/>
            </a:pPr>
            <a:r>
              <a:rPr lang="fr-FR" sz="2600" b="0" dirty="0"/>
              <a:t> Saisie de la cellule par les équipes de soins, les médecins, le service social, en amont des revues mensuelles, dès le repérage des premiers éléments de blocage</a:t>
            </a:r>
          </a:p>
          <a:p>
            <a:pPr>
              <a:buFontTx/>
              <a:buChar char="-"/>
            </a:pPr>
            <a:r>
              <a:rPr lang="fr-FR" sz="2600" b="0" dirty="0"/>
              <a:t>Revue mensuelle des situations par pôles/services de soins (analyse quantitative et qualitative des situations)/1/3 des situations relève d’une attente en EHPAD, 1/3 d’une attente en SMR, 1/3 « autres » situations (attente en structure pour personne en situation de handicap comme les FAM/MAS, </a:t>
            </a:r>
            <a:r>
              <a:rPr lang="fr-FR" sz="2600" dirty="0"/>
              <a:t>attente d’hébergement pour les personnes à la rue, </a:t>
            </a:r>
            <a:r>
              <a:rPr lang="fr-FR" sz="2600" b="0" dirty="0"/>
              <a:t>situations d’incurie avec attente de relogement ou de réhabilitation du logement, conflits familiaux…)</a:t>
            </a:r>
          </a:p>
          <a:p>
            <a:pPr>
              <a:buFontTx/>
              <a:buChar char="-"/>
            </a:pPr>
            <a:r>
              <a:rPr lang="fr-FR" sz="2600" b="0" dirty="0"/>
              <a:t>Travail important de réseau avec les professionnels de ville, associatifs (réseau Louis Guilloux, LHSS,LAM, 115…)institutionnels (ARS, DDCSPP…)</a:t>
            </a:r>
          </a:p>
          <a:p>
            <a:pPr>
              <a:buFontTx/>
              <a:buChar char="-"/>
            </a:pPr>
            <a:r>
              <a:rPr lang="fr-FR" sz="2600" b="0" dirty="0"/>
              <a:t>Travail important avec le service « passerelle » ville/hôpital de la cellule de coordination PASS</a:t>
            </a:r>
          </a:p>
          <a:p>
            <a:pPr>
              <a:buFontTx/>
              <a:buChar char="-"/>
            </a:pPr>
            <a:endParaRPr lang="fr-FR" sz="2600" dirty="0"/>
          </a:p>
          <a:p>
            <a:pPr>
              <a:buFontTx/>
              <a:buChar char="-"/>
            </a:pPr>
            <a:endParaRPr lang="fr-FR" b="0" dirty="0"/>
          </a:p>
        </p:txBody>
      </p:sp>
      <p:sp>
        <p:nvSpPr>
          <p:cNvPr id="4" name="Espace réservé de la date 3">
            <a:extLst>
              <a:ext uri="{FF2B5EF4-FFF2-40B4-BE49-F238E27FC236}">
                <a16:creationId xmlns:a16="http://schemas.microsoft.com/office/drawing/2014/main" id="{ACD58CE1-5B99-CE4B-AC6E-99ADC98A3B78}"/>
              </a:ext>
            </a:extLst>
          </p:cNvPr>
          <p:cNvSpPr>
            <a:spLocks noGrp="1"/>
          </p:cNvSpPr>
          <p:nvPr>
            <p:ph type="dt" sz="half" idx="10"/>
          </p:nvPr>
        </p:nvSpPr>
        <p:spPr/>
        <p:txBody>
          <a:bodyPr/>
          <a:lstStyle/>
          <a:p>
            <a:fld id="{DBCBFD6D-EB99-4255-BC94-C24FE452F5EE}" type="slidenum">
              <a:rPr lang="fr-FR" smtClean="0">
                <a:solidFill>
                  <a:schemeClr val="bg1"/>
                </a:solidFill>
              </a:rPr>
              <a:t>6</a:t>
            </a:fld>
            <a:endParaRPr lang="fr-FR" dirty="0">
              <a:solidFill>
                <a:schemeClr val="bg1"/>
              </a:solidFill>
            </a:endParaRPr>
          </a:p>
        </p:txBody>
      </p:sp>
      <p:sp>
        <p:nvSpPr>
          <p:cNvPr id="5" name="Espace réservé du pied de page 4">
            <a:extLst>
              <a:ext uri="{FF2B5EF4-FFF2-40B4-BE49-F238E27FC236}">
                <a16:creationId xmlns:a16="http://schemas.microsoft.com/office/drawing/2014/main" id="{026DD845-2276-4C41-A535-A5982207BA05}"/>
              </a:ext>
            </a:extLst>
          </p:cNvPr>
          <p:cNvSpPr>
            <a:spLocks noGrp="1"/>
          </p:cNvSpPr>
          <p:nvPr>
            <p:ph type="ftr" sz="quarter" idx="11"/>
          </p:nvPr>
        </p:nvSpPr>
        <p:spPr/>
        <p:txBody>
          <a:bodyPr/>
          <a:lstStyle/>
          <a:p>
            <a:r>
              <a:rPr lang="fr-FR"/>
              <a:t>CENTRE HOSPITALIER UNIVERSITAIRE DE RENNES</a:t>
            </a:r>
            <a:endParaRPr lang="fr-FR" dirty="0"/>
          </a:p>
        </p:txBody>
      </p:sp>
      <p:sp>
        <p:nvSpPr>
          <p:cNvPr id="6" name="Espace réservé du numéro de diapositive 5">
            <a:extLst>
              <a:ext uri="{FF2B5EF4-FFF2-40B4-BE49-F238E27FC236}">
                <a16:creationId xmlns:a16="http://schemas.microsoft.com/office/drawing/2014/main" id="{59F8701E-6132-C045-97FF-4FE0EE0E641F}"/>
              </a:ext>
            </a:extLst>
          </p:cNvPr>
          <p:cNvSpPr>
            <a:spLocks noGrp="1"/>
          </p:cNvSpPr>
          <p:nvPr>
            <p:ph type="sldNum" sz="quarter" idx="12"/>
          </p:nvPr>
        </p:nvSpPr>
        <p:spPr/>
        <p:txBody>
          <a:bodyPr/>
          <a:lstStyle/>
          <a:p>
            <a:r>
              <a:rPr lang="fr-FR" dirty="0"/>
              <a:t>20/11/2025</a:t>
            </a:r>
          </a:p>
        </p:txBody>
      </p:sp>
    </p:spTree>
    <p:extLst>
      <p:ext uri="{BB962C8B-B14F-4D97-AF65-F5344CB8AC3E}">
        <p14:creationId xmlns:p14="http://schemas.microsoft.com/office/powerpoint/2010/main" val="302057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173898-2DD3-BE45-9D6A-A4FC5EBAFC3A}"/>
              </a:ext>
            </a:extLst>
          </p:cNvPr>
          <p:cNvSpPr>
            <a:spLocks noGrp="1"/>
          </p:cNvSpPr>
          <p:nvPr>
            <p:ph type="title"/>
          </p:nvPr>
        </p:nvSpPr>
        <p:spPr>
          <a:xfrm>
            <a:off x="149901" y="40222"/>
            <a:ext cx="11961450" cy="1394847"/>
          </a:xfrm>
        </p:spPr>
        <p:txBody>
          <a:bodyPr>
            <a:normAutofit fontScale="90000"/>
          </a:bodyPr>
          <a:lstStyle/>
          <a:p>
            <a:r>
              <a:rPr lang="fr-FR" sz="2800" b="1" dirty="0">
                <a:solidFill>
                  <a:srgbClr val="03C7D1"/>
                </a:solidFill>
              </a:rPr>
              <a:t>Retour d’</a:t>
            </a:r>
            <a:r>
              <a:rPr lang="fr-FR" sz="2800" b="1" dirty="0" err="1">
                <a:solidFill>
                  <a:srgbClr val="03C7D1"/>
                </a:solidFill>
              </a:rPr>
              <a:t>experience</a:t>
            </a:r>
            <a:r>
              <a:rPr lang="fr-FR" sz="2800" b="1" dirty="0">
                <a:solidFill>
                  <a:srgbClr val="03C7D1"/>
                </a:solidFill>
              </a:rPr>
              <a:t> au chu de rennes</a:t>
            </a:r>
            <a:br>
              <a:rPr lang="fr-FR" sz="2800" b="1" dirty="0">
                <a:solidFill>
                  <a:srgbClr val="03C7D1"/>
                </a:solidFill>
              </a:rPr>
            </a:br>
            <a:r>
              <a:rPr lang="fr-FR" sz="2800" b="1" dirty="0">
                <a:solidFill>
                  <a:srgbClr val="03C7D1"/>
                </a:solidFill>
              </a:rPr>
              <a:t>mise en place d’UNE CELLULE DE LIAISON ET D’APPUI AUX SÉJOURS LONGS/complexes </a:t>
            </a:r>
            <a:endParaRPr lang="fr-FR" b="1" dirty="0"/>
          </a:p>
        </p:txBody>
      </p:sp>
      <p:sp>
        <p:nvSpPr>
          <p:cNvPr id="3" name="Espace réservé du contenu 2">
            <a:extLst>
              <a:ext uri="{FF2B5EF4-FFF2-40B4-BE49-F238E27FC236}">
                <a16:creationId xmlns:a16="http://schemas.microsoft.com/office/drawing/2014/main" id="{16705CB2-6D5D-2145-A412-D8BB8E731A00}"/>
              </a:ext>
            </a:extLst>
          </p:cNvPr>
          <p:cNvSpPr>
            <a:spLocks noGrp="1"/>
          </p:cNvSpPr>
          <p:nvPr>
            <p:ph idx="1"/>
          </p:nvPr>
        </p:nvSpPr>
        <p:spPr/>
        <p:txBody>
          <a:bodyPr/>
          <a:lstStyle/>
          <a:p>
            <a:pPr marL="72000" indent="0">
              <a:buNone/>
            </a:pPr>
            <a:r>
              <a:rPr lang="fr-FR" dirty="0"/>
              <a:t>A retenir</a:t>
            </a:r>
          </a:p>
          <a:p>
            <a:pPr>
              <a:buFontTx/>
              <a:buChar char="-"/>
            </a:pPr>
            <a:r>
              <a:rPr lang="fr-FR" b="0" dirty="0"/>
              <a:t>La prise en charge des situations évoquées doit rester un engagement et une responsabilité collective (hospitalière et de ville), travaillée en amont des hospitalisations, chaque fois que possible, et en aval des hospitalisations, c’est l’ »affaire de tous »</a:t>
            </a:r>
          </a:p>
          <a:p>
            <a:pPr>
              <a:buFontTx/>
              <a:buChar char="-"/>
            </a:pPr>
            <a:r>
              <a:rPr lang="fr-FR" b="0" dirty="0"/>
              <a:t>Le travail en réseau et la connaissance des organisations sanitaires et sociales du territoire est indispensable </a:t>
            </a:r>
          </a:p>
          <a:p>
            <a:pPr>
              <a:buFontTx/>
              <a:buChar char="-"/>
            </a:pPr>
            <a:r>
              <a:rPr lang="fr-FR" b="0" dirty="0"/>
              <a:t>Et si possible la stabilité des équipes engagées.</a:t>
            </a:r>
            <a:endParaRPr lang="fr-FR" dirty="0"/>
          </a:p>
        </p:txBody>
      </p:sp>
      <p:sp>
        <p:nvSpPr>
          <p:cNvPr id="4" name="Espace réservé de la date 3">
            <a:extLst>
              <a:ext uri="{FF2B5EF4-FFF2-40B4-BE49-F238E27FC236}">
                <a16:creationId xmlns:a16="http://schemas.microsoft.com/office/drawing/2014/main" id="{25BF6F2D-2897-6B4F-B92C-ECFC0818BE13}"/>
              </a:ext>
            </a:extLst>
          </p:cNvPr>
          <p:cNvSpPr>
            <a:spLocks noGrp="1"/>
          </p:cNvSpPr>
          <p:nvPr>
            <p:ph type="dt" sz="half" idx="10"/>
          </p:nvPr>
        </p:nvSpPr>
        <p:spPr/>
        <p:txBody>
          <a:bodyPr/>
          <a:lstStyle/>
          <a:p>
            <a:fld id="{DBCBFD6D-EB99-4255-BC94-C24FE452F5EE}" type="slidenum">
              <a:rPr lang="fr-FR" smtClean="0">
                <a:solidFill>
                  <a:schemeClr val="bg1"/>
                </a:solidFill>
              </a:rPr>
              <a:t>7</a:t>
            </a:fld>
            <a:endParaRPr lang="fr-FR" dirty="0">
              <a:solidFill>
                <a:schemeClr val="bg1"/>
              </a:solidFill>
            </a:endParaRPr>
          </a:p>
        </p:txBody>
      </p:sp>
      <p:sp>
        <p:nvSpPr>
          <p:cNvPr id="5" name="Espace réservé du pied de page 4">
            <a:extLst>
              <a:ext uri="{FF2B5EF4-FFF2-40B4-BE49-F238E27FC236}">
                <a16:creationId xmlns:a16="http://schemas.microsoft.com/office/drawing/2014/main" id="{D9922D16-01B5-764B-A9CE-602C75D5ED19}"/>
              </a:ext>
            </a:extLst>
          </p:cNvPr>
          <p:cNvSpPr>
            <a:spLocks noGrp="1"/>
          </p:cNvSpPr>
          <p:nvPr>
            <p:ph type="ftr" sz="quarter" idx="11"/>
          </p:nvPr>
        </p:nvSpPr>
        <p:spPr/>
        <p:txBody>
          <a:bodyPr/>
          <a:lstStyle/>
          <a:p>
            <a:r>
              <a:rPr lang="fr-FR"/>
              <a:t>CENTRE HOSPITALIER UNIVERSITAIRE DE RENNES</a:t>
            </a:r>
            <a:endParaRPr lang="fr-FR" dirty="0"/>
          </a:p>
        </p:txBody>
      </p:sp>
      <p:sp>
        <p:nvSpPr>
          <p:cNvPr id="6" name="Espace réservé du numéro de diapositive 5">
            <a:extLst>
              <a:ext uri="{FF2B5EF4-FFF2-40B4-BE49-F238E27FC236}">
                <a16:creationId xmlns:a16="http://schemas.microsoft.com/office/drawing/2014/main" id="{F2CBC246-5034-2641-BD8E-BBE6121A64FF}"/>
              </a:ext>
            </a:extLst>
          </p:cNvPr>
          <p:cNvSpPr>
            <a:spLocks noGrp="1"/>
          </p:cNvSpPr>
          <p:nvPr>
            <p:ph type="sldNum" sz="quarter" idx="12"/>
          </p:nvPr>
        </p:nvSpPr>
        <p:spPr/>
        <p:txBody>
          <a:bodyPr/>
          <a:lstStyle/>
          <a:p>
            <a:r>
              <a:rPr lang="fr-FR" dirty="0"/>
              <a:t>20/11/2025</a:t>
            </a:r>
          </a:p>
        </p:txBody>
      </p:sp>
    </p:spTree>
    <p:extLst>
      <p:ext uri="{BB962C8B-B14F-4D97-AF65-F5344CB8AC3E}">
        <p14:creationId xmlns:p14="http://schemas.microsoft.com/office/powerpoint/2010/main" val="2617301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000" y="177957"/>
            <a:ext cx="11160000" cy="771477"/>
          </a:xfrm>
        </p:spPr>
        <p:txBody>
          <a:bodyPr/>
          <a:lstStyle/>
          <a:p>
            <a:r>
              <a:rPr lang="fr-FR" dirty="0" smtClean="0"/>
              <a:t>Cas clinique</a:t>
            </a:r>
            <a:endParaRPr lang="fr-FR" dirty="0"/>
          </a:p>
        </p:txBody>
      </p:sp>
      <p:sp>
        <p:nvSpPr>
          <p:cNvPr id="3" name="Espace réservé du contenu 2"/>
          <p:cNvSpPr>
            <a:spLocks noGrp="1"/>
          </p:cNvSpPr>
          <p:nvPr>
            <p:ph idx="1"/>
          </p:nvPr>
        </p:nvSpPr>
        <p:spPr>
          <a:xfrm>
            <a:off x="540000" y="1573823"/>
            <a:ext cx="11160000" cy="4791808"/>
          </a:xfrm>
        </p:spPr>
        <p:txBody>
          <a:bodyPr>
            <a:normAutofit fontScale="62500" lnSpcReduction="20000"/>
          </a:bodyPr>
          <a:lstStyle/>
          <a:p>
            <a:r>
              <a:rPr lang="fr-FR" dirty="0" smtClean="0"/>
              <a:t>Homme 51 ans, originaire du Congo, vit à la rue, sans </a:t>
            </a:r>
            <a:r>
              <a:rPr lang="fr-FR" dirty="0" smtClean="0"/>
              <a:t>ressource. En </a:t>
            </a:r>
            <a:r>
              <a:rPr lang="fr-FR" dirty="0" smtClean="0"/>
              <a:t>France depuis 2014. Demandes d’asile: 2015 et 2023: récusées</a:t>
            </a:r>
          </a:p>
          <a:p>
            <a:r>
              <a:rPr lang="fr-FR" dirty="0" smtClean="0"/>
              <a:t>HTA et diabète, terrain vasculaire évolué. AVC en mars 2025, </a:t>
            </a:r>
            <a:r>
              <a:rPr lang="fr-FR" dirty="0" smtClean="0"/>
              <a:t>première hospitalisation avec sortie sur un squat avec soutien </a:t>
            </a:r>
            <a:r>
              <a:rPr lang="fr-FR" dirty="0" smtClean="0"/>
              <a:t>de la communauté </a:t>
            </a:r>
            <a:r>
              <a:rPr lang="fr-FR" dirty="0" smtClean="0"/>
              <a:t>religieuse. </a:t>
            </a:r>
            <a:r>
              <a:rPr lang="fr-FR" dirty="0" smtClean="0"/>
              <a:t>Ré-hospitalisation en septembre en médecine interne pour aggravation, incurie, limite du soutien de la communauté</a:t>
            </a:r>
          </a:p>
          <a:p>
            <a:r>
              <a:rPr lang="fr-FR" dirty="0" smtClean="0"/>
              <a:t>En pratique:</a:t>
            </a:r>
          </a:p>
          <a:p>
            <a:pPr lvl="1"/>
            <a:r>
              <a:rPr lang="fr-FR" dirty="0" smtClean="0"/>
              <a:t>AME jusqu'en aout 2026</a:t>
            </a:r>
          </a:p>
          <a:p>
            <a:pPr lvl="1"/>
            <a:r>
              <a:rPr lang="fr-FR" dirty="0" smtClean="0"/>
              <a:t>Attente tutelle</a:t>
            </a:r>
            <a:endParaRPr lang="fr-FR" dirty="0" smtClean="0"/>
          </a:p>
          <a:p>
            <a:pPr lvl="1"/>
            <a:r>
              <a:rPr lang="fr-FR" dirty="0" smtClean="0"/>
              <a:t>Attente titre de séjour pour régulariser (ouverture de droits)</a:t>
            </a:r>
          </a:p>
          <a:p>
            <a:pPr lvl="1"/>
            <a:r>
              <a:rPr lang="fr-FR" dirty="0" smtClean="0"/>
              <a:t>Recherche hébergement adapté</a:t>
            </a:r>
          </a:p>
          <a:p>
            <a:pPr lvl="2"/>
            <a:r>
              <a:rPr lang="fr-FR" dirty="0" smtClean="0"/>
              <a:t>Récusé LAM (démence plus que besoin de soins)</a:t>
            </a:r>
          </a:p>
          <a:p>
            <a:pPr lvl="2"/>
            <a:r>
              <a:rPr lang="fr-FR" dirty="0" smtClean="0"/>
              <a:t>Récusé ACT (idem)</a:t>
            </a:r>
          </a:p>
          <a:p>
            <a:pPr lvl="2"/>
            <a:r>
              <a:rPr lang="fr-FR" dirty="0" smtClean="0"/>
              <a:t>FAM / MAS ?</a:t>
            </a:r>
            <a:endParaRPr lang="fr-FR" dirty="0" smtClean="0"/>
          </a:p>
          <a:p>
            <a:pPr lvl="2"/>
            <a:r>
              <a:rPr lang="fr-FR" dirty="0" smtClean="0"/>
              <a:t>EHPAD avec dérogation d’âge + financement CD ?</a:t>
            </a:r>
          </a:p>
          <a:p>
            <a:r>
              <a:rPr lang="fr-FR" dirty="0" smtClean="0"/>
              <a:t>Rôle de la cellule: </a:t>
            </a:r>
          </a:p>
          <a:p>
            <a:pPr lvl="1"/>
            <a:r>
              <a:rPr lang="fr-FR" dirty="0" smtClean="0"/>
              <a:t>Lien avec le CD pour dérogation et admission en EHPAD et l’aide sociale à l’hébergement</a:t>
            </a:r>
          </a:p>
          <a:p>
            <a:pPr lvl="1"/>
            <a:r>
              <a:rPr lang="fr-FR" dirty="0" smtClean="0"/>
              <a:t>Appui auprès de la préfecture pour titre de séjour</a:t>
            </a:r>
          </a:p>
          <a:p>
            <a:pPr lvl="1"/>
            <a:r>
              <a:rPr lang="fr-FR" dirty="0" smtClean="0"/>
              <a:t>Appui pour obtention tutelle (lien avec médecin agréé…)</a:t>
            </a:r>
            <a:endParaRPr lang="fr-FR" dirty="0" smtClean="0"/>
          </a:p>
        </p:txBody>
      </p:sp>
      <p:sp>
        <p:nvSpPr>
          <p:cNvPr id="4" name="Espace réservé de la date 3"/>
          <p:cNvSpPr>
            <a:spLocks noGrp="1"/>
          </p:cNvSpPr>
          <p:nvPr>
            <p:ph type="dt" sz="half" idx="10"/>
          </p:nvPr>
        </p:nvSpPr>
        <p:spPr/>
        <p:txBody>
          <a:bodyPr/>
          <a:lstStyle/>
          <a:p>
            <a:fld id="{DBCBFD6D-EB99-4255-BC94-C24FE452F5EE}" type="slidenum">
              <a:rPr lang="fr-FR" smtClean="0">
                <a:solidFill>
                  <a:schemeClr val="bg1"/>
                </a:solidFill>
              </a:rPr>
              <a:t>8</a:t>
            </a:fld>
            <a:endParaRPr lang="fr-FR" dirty="0">
              <a:solidFill>
                <a:schemeClr val="bg1"/>
              </a:solidFill>
            </a:endParaRPr>
          </a:p>
        </p:txBody>
      </p:sp>
      <p:sp>
        <p:nvSpPr>
          <p:cNvPr id="5" name="Espace réservé du pied de page 4"/>
          <p:cNvSpPr>
            <a:spLocks noGrp="1"/>
          </p:cNvSpPr>
          <p:nvPr>
            <p:ph type="ftr" sz="quarter" idx="11"/>
          </p:nvPr>
        </p:nvSpPr>
        <p:spPr/>
        <p:txBody>
          <a:bodyPr/>
          <a:lstStyle/>
          <a:p>
            <a:r>
              <a:rPr lang="fr-FR" smtClean="0"/>
              <a:t>CENTRE HOSPITALIER UNIVERSITAIRE DE RENNES</a:t>
            </a:r>
            <a:endParaRPr lang="fr-FR" dirty="0"/>
          </a:p>
        </p:txBody>
      </p:sp>
      <p:sp>
        <p:nvSpPr>
          <p:cNvPr id="6" name="Espace réservé du numéro de diapositive 5"/>
          <p:cNvSpPr>
            <a:spLocks noGrp="1"/>
          </p:cNvSpPr>
          <p:nvPr>
            <p:ph type="sldNum" sz="quarter" idx="12"/>
          </p:nvPr>
        </p:nvSpPr>
        <p:spPr/>
        <p:txBody>
          <a:bodyPr/>
          <a:lstStyle/>
          <a:p>
            <a:fld id="{E2AA7965-452E-4A71-A58B-63DAB0BEE885}" type="datetime1">
              <a:rPr lang="fr-FR" smtClean="0"/>
              <a:t>17/11/2025</a:t>
            </a:fld>
            <a:endParaRPr lang="fr-FR" dirty="0"/>
          </a:p>
        </p:txBody>
      </p:sp>
    </p:spTree>
    <p:extLst>
      <p:ext uri="{BB962C8B-B14F-4D97-AF65-F5344CB8AC3E}">
        <p14:creationId xmlns:p14="http://schemas.microsoft.com/office/powerpoint/2010/main" val="3198561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72000" indent="0" algn="ctr">
              <a:buNone/>
            </a:pPr>
            <a:endParaRPr lang="fr-FR" dirty="0"/>
          </a:p>
          <a:p>
            <a:pPr marL="72000" indent="0" algn="ctr">
              <a:buNone/>
            </a:pPr>
            <a:endParaRPr lang="fr-FR" dirty="0"/>
          </a:p>
          <a:p>
            <a:pPr marL="72000" indent="0" algn="ctr">
              <a:buNone/>
            </a:pPr>
            <a:endParaRPr lang="fr-FR" dirty="0"/>
          </a:p>
          <a:p>
            <a:pPr marL="72000" indent="0" algn="ctr">
              <a:buNone/>
            </a:pPr>
            <a:r>
              <a:rPr lang="fr-FR" sz="3200" b="0" dirty="0">
                <a:solidFill>
                  <a:srgbClr val="F27F00"/>
                </a:solidFill>
                <a:latin typeface="+mn-lt"/>
              </a:rPr>
              <a:t>MERCI POUR VOTRE ATTENTION</a:t>
            </a:r>
          </a:p>
        </p:txBody>
      </p:sp>
      <p:sp>
        <p:nvSpPr>
          <p:cNvPr id="4" name="Espace réservé de la date 3"/>
          <p:cNvSpPr>
            <a:spLocks noGrp="1"/>
          </p:cNvSpPr>
          <p:nvPr>
            <p:ph type="dt" sz="half" idx="10"/>
          </p:nvPr>
        </p:nvSpPr>
        <p:spPr/>
        <p:txBody>
          <a:bodyPr/>
          <a:lstStyle/>
          <a:p>
            <a:fld id="{DBCBFD6D-EB99-4255-BC94-C24FE452F5EE}" type="slidenum">
              <a:rPr lang="fr-FR" smtClean="0">
                <a:solidFill>
                  <a:schemeClr val="bg1"/>
                </a:solidFill>
              </a:rPr>
              <a:t>9</a:t>
            </a:fld>
            <a:endParaRPr lang="fr-FR" dirty="0">
              <a:solidFill>
                <a:schemeClr val="bg1"/>
              </a:solidFill>
            </a:endParaRPr>
          </a:p>
        </p:txBody>
      </p:sp>
      <p:sp>
        <p:nvSpPr>
          <p:cNvPr id="5" name="Espace réservé du pied de page 4"/>
          <p:cNvSpPr>
            <a:spLocks noGrp="1"/>
          </p:cNvSpPr>
          <p:nvPr>
            <p:ph type="ftr" sz="quarter" idx="11"/>
          </p:nvPr>
        </p:nvSpPr>
        <p:spPr/>
        <p:txBody>
          <a:bodyPr/>
          <a:lstStyle/>
          <a:p>
            <a:r>
              <a:rPr lang="fr-FR" dirty="0"/>
              <a:t>CENTRE HOSPITALIER UNIVERSITAIRE DE RENNES</a:t>
            </a:r>
          </a:p>
        </p:txBody>
      </p:sp>
      <p:sp>
        <p:nvSpPr>
          <p:cNvPr id="6" name="Espace réservé du numéro de diapositive 5"/>
          <p:cNvSpPr>
            <a:spLocks noGrp="1"/>
          </p:cNvSpPr>
          <p:nvPr>
            <p:ph type="sldNum" sz="quarter" idx="12"/>
          </p:nvPr>
        </p:nvSpPr>
        <p:spPr/>
        <p:txBody>
          <a:bodyPr/>
          <a:lstStyle/>
          <a:p>
            <a:r>
              <a:rPr lang="fr-FR" b="1" dirty="0">
                <a:solidFill>
                  <a:schemeClr val="accent1">
                    <a:lumMod val="50000"/>
                  </a:schemeClr>
                </a:solidFill>
              </a:rPr>
              <a:t>20/11/2025</a:t>
            </a:r>
          </a:p>
        </p:txBody>
      </p:sp>
    </p:spTree>
    <p:extLst>
      <p:ext uri="{BB962C8B-B14F-4D97-AF65-F5344CB8AC3E}">
        <p14:creationId xmlns:p14="http://schemas.microsoft.com/office/powerpoint/2010/main" val="590392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ePresentation-PPT201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1930</TotalTime>
  <Words>1050</Words>
  <Application>Microsoft Office PowerPoint</Application>
  <PresentationFormat>Grand écran</PresentationFormat>
  <Paragraphs>110</Paragraphs>
  <Slides>9</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9</vt:i4>
      </vt:variant>
    </vt:vector>
  </HeadingPairs>
  <TitlesOfParts>
    <vt:vector size="20" baseType="lpstr">
      <vt:lpstr>Arial</vt:lpstr>
      <vt:lpstr>Calibri</vt:lpstr>
      <vt:lpstr>Century Gothic</vt:lpstr>
      <vt:lpstr>Metropolis</vt:lpstr>
      <vt:lpstr>Metropolis Light</vt:lpstr>
      <vt:lpstr>Metropolis Medium</vt:lpstr>
      <vt:lpstr>Metropolis Semi Bold</vt:lpstr>
      <vt:lpstr>Metropolis Thin</vt:lpstr>
      <vt:lpstr>Wingdings</vt:lpstr>
      <vt:lpstr>Wingdings 3</vt:lpstr>
      <vt:lpstr>ModelePresentation-PPT2019</vt:lpstr>
      <vt:lpstr> </vt:lpstr>
      <vt:lpstr>Retour d’experience au chu de rennes mise en place d’UNE CELLULE DE LIAISON ET D’APPUI AUX SÉJOURS LONGS/complexes </vt:lpstr>
      <vt:lpstr>Retour d’experience au chu de rennes mise en place d’UNE CELLULE DE LIAISON ET D’APPUI AUX SÉJOURS LONGS/complexes </vt:lpstr>
      <vt:lpstr>Retour d’experience au chu de rennes mise en place d’UNE CELLULE DE LIAISON ET D’APPUI AUX SÉJOURS LONGS/complexes </vt:lpstr>
      <vt:lpstr>Retour d’experience au chu de rennes mise en place d’UNE CELLULE DE LIAISON ET D’APPUI AUX SÉJOURS LONGS/complexes </vt:lpstr>
      <vt:lpstr>Retour d’experience au chu de rennes mise en place d’UNE CELLULE DE LIAISON ET D’APPUI AUX SÉJOURS LONGS/complexes </vt:lpstr>
      <vt:lpstr>Retour d’experience au chu de rennes mise en place d’UNE CELLULE DE LIAISON ET D’APPUI AUX SÉJOURS LONGS/complexes </vt:lpstr>
      <vt:lpstr>Cas clinique</vt:lpstr>
      <vt:lpstr>Présentation PowerPoint</vt:lpstr>
    </vt:vector>
  </TitlesOfParts>
  <Company>CHU-RENNES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HENNETON</dc:creator>
  <cp:lastModifiedBy>BUTET Simon</cp:lastModifiedBy>
  <cp:revision>171</cp:revision>
  <cp:lastPrinted>2022-09-13T16:02:50Z</cp:lastPrinted>
  <dcterms:created xsi:type="dcterms:W3CDTF">2019-05-16T12:40:31Z</dcterms:created>
  <dcterms:modified xsi:type="dcterms:W3CDTF">2025-11-17T09:09:38Z</dcterms:modified>
</cp:coreProperties>
</file>