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Poppins Light Italics" charset="1" panose="00000400000000000000"/>
      <p:regular r:id="rId28"/>
    </p:embeddedFont>
    <p:embeddedFont>
      <p:font typeface="Poppins Bold Italics" charset="1" panose="00000800000000000000"/>
      <p:regular r:id="rId29"/>
    </p:embeddedFont>
    <p:embeddedFont>
      <p:font typeface="Poppins Light" charset="1" panose="00000400000000000000"/>
      <p:regular r:id="rId30"/>
    </p:embeddedFont>
    <p:embeddedFont>
      <p:font typeface="Poppins Bold" charset="1" panose="00000800000000000000"/>
      <p:regular r:id="rId31"/>
    </p:embeddedFont>
    <p:embeddedFont>
      <p:font typeface="Poppins" charset="1" panose="00000500000000000000"/>
      <p:regular r:id="rId32"/>
    </p:embeddedFont>
    <p:embeddedFont>
      <p:font typeface="Poppins Italics" charset="1" panose="000005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21.jpeg" Type="http://schemas.openxmlformats.org/officeDocument/2006/relationships/image"/><Relationship Id="rId9" Target="../media/image2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3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41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0830" y="250978"/>
            <a:ext cx="17624689" cy="9785043"/>
            <a:chOff x="0" y="0"/>
            <a:chExt cx="4641893" cy="25771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41893" cy="2577131"/>
            </a:xfrm>
            <a:custGeom>
              <a:avLst/>
              <a:gdLst/>
              <a:ahLst/>
              <a:cxnLst/>
              <a:rect r="r" b="b" t="t" l="l"/>
              <a:pathLst>
                <a:path h="2577131" w="4641893">
                  <a:moveTo>
                    <a:pt x="7468" y="0"/>
                  </a:moveTo>
                  <a:lnTo>
                    <a:pt x="4634426" y="0"/>
                  </a:lnTo>
                  <a:cubicBezTo>
                    <a:pt x="4638550" y="0"/>
                    <a:pt x="4641893" y="3343"/>
                    <a:pt x="4641893" y="7468"/>
                  </a:cubicBezTo>
                  <a:lnTo>
                    <a:pt x="4641893" y="2569663"/>
                  </a:lnTo>
                  <a:cubicBezTo>
                    <a:pt x="4641893" y="2573787"/>
                    <a:pt x="4638550" y="2577131"/>
                    <a:pt x="4634426" y="2577131"/>
                  </a:cubicBezTo>
                  <a:lnTo>
                    <a:pt x="7468" y="2577131"/>
                  </a:lnTo>
                  <a:cubicBezTo>
                    <a:pt x="3343" y="2577131"/>
                    <a:pt x="0" y="2573787"/>
                    <a:pt x="0" y="2569663"/>
                  </a:cubicBezTo>
                  <a:lnTo>
                    <a:pt x="0" y="7468"/>
                  </a:lnTo>
                  <a:cubicBezTo>
                    <a:pt x="0" y="3343"/>
                    <a:pt x="3343" y="0"/>
                    <a:pt x="7468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641893" cy="2643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347969" y="605505"/>
            <a:ext cx="12970411" cy="4154375"/>
          </a:xfrm>
          <a:custGeom>
            <a:avLst/>
            <a:gdLst/>
            <a:ahLst/>
            <a:cxnLst/>
            <a:rect r="r" b="b" t="t" l="l"/>
            <a:pathLst>
              <a:path h="4154375" w="12970411">
                <a:moveTo>
                  <a:pt x="0" y="0"/>
                </a:moveTo>
                <a:lnTo>
                  <a:pt x="12970411" y="0"/>
                </a:lnTo>
                <a:lnTo>
                  <a:pt x="12970411" y="4154374"/>
                </a:lnTo>
                <a:lnTo>
                  <a:pt x="0" y="4154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438"/>
            </a:stretch>
          </a:blipFill>
        </p:spPr>
      </p:sp>
      <p:sp>
        <p:nvSpPr>
          <p:cNvPr name="Freeform 9" id="9" descr="a glowing gradient brush stroke"/>
          <p:cNvSpPr/>
          <p:nvPr/>
        </p:nvSpPr>
        <p:spPr>
          <a:xfrm flipH="false" flipV="false" rot="337666">
            <a:off x="-14549581" y="-278069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3142106" y="9936744"/>
            <a:ext cx="4484754" cy="99278"/>
            <a:chOff x="0" y="0"/>
            <a:chExt cx="5979672" cy="13237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3" id="23"/>
          <p:cNvSpPr/>
          <p:nvPr/>
        </p:nvSpPr>
        <p:spPr>
          <a:xfrm flipH="false" flipV="false" rot="0">
            <a:off x="14416503" y="6449607"/>
            <a:ext cx="2176274" cy="1797408"/>
          </a:xfrm>
          <a:custGeom>
            <a:avLst/>
            <a:gdLst/>
            <a:ahLst/>
            <a:cxnLst/>
            <a:rect r="r" b="b" t="t" l="l"/>
            <a:pathLst>
              <a:path h="1797408" w="2176274">
                <a:moveTo>
                  <a:pt x="0" y="0"/>
                </a:moveTo>
                <a:lnTo>
                  <a:pt x="2176274" y="0"/>
                </a:lnTo>
                <a:lnTo>
                  <a:pt x="2176274" y="1797409"/>
                </a:lnTo>
                <a:lnTo>
                  <a:pt x="0" y="1797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4205694" y="6431085"/>
            <a:ext cx="8617863" cy="542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i="true">
                <a:solidFill>
                  <a:srgbClr val="4298DC"/>
                </a:solidFill>
                <a:latin typeface="Poppins Light Italics"/>
                <a:ea typeface="Poppins Light Italics"/>
                <a:cs typeface="Poppins Light Italics"/>
                <a:sym typeface="Poppins Light Italics"/>
              </a:rPr>
              <a:t>JOURNEES THEMATIQUES REGIONALES SPILF/SFLS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33127" y="4935538"/>
            <a:ext cx="12771513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b="true" sz="2199" i="true">
                <a:solidFill>
                  <a:srgbClr val="4298DC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Dispositif d’Appui Technique pour l’Accès aux Soins et l’Accompagnement des Migrants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551511" y="7018231"/>
            <a:ext cx="7926229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i="true">
                <a:solidFill>
                  <a:srgbClr val="4298DC"/>
                </a:solidFill>
                <a:latin typeface="Poppins Light Italics"/>
                <a:ea typeface="Poppins Light Italics"/>
                <a:cs typeface="Poppins Light Italics"/>
                <a:sym typeface="Poppins Light Italics"/>
              </a:rPr>
              <a:t>Groupe "MIGRANTS ET POPULATIONS VULNÉRABLES"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355746" y="7514166"/>
            <a:ext cx="3883462" cy="45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i="true">
                <a:solidFill>
                  <a:srgbClr val="4298DC"/>
                </a:solidFill>
                <a:latin typeface="Poppins Light Italics"/>
                <a:ea typeface="Poppins Light Italics"/>
                <a:cs typeface="Poppins Light Italics"/>
                <a:sym typeface="Poppins Light Italics"/>
              </a:rPr>
              <a:t>Jeudi 20 novembre 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42140" y="158532"/>
            <a:ext cx="18682661" cy="9969937"/>
            <a:chOff x="0" y="0"/>
            <a:chExt cx="4920536" cy="26258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536" cy="2625827"/>
            </a:xfrm>
            <a:custGeom>
              <a:avLst/>
              <a:gdLst/>
              <a:ahLst/>
              <a:cxnLst/>
              <a:rect r="r" b="b" t="t" l="l"/>
              <a:pathLst>
                <a:path h="2625827" w="4920536">
                  <a:moveTo>
                    <a:pt x="7045" y="0"/>
                  </a:moveTo>
                  <a:lnTo>
                    <a:pt x="4913492" y="0"/>
                  </a:lnTo>
                  <a:cubicBezTo>
                    <a:pt x="4917382" y="0"/>
                    <a:pt x="4920536" y="3154"/>
                    <a:pt x="4920536" y="7045"/>
                  </a:cubicBezTo>
                  <a:lnTo>
                    <a:pt x="4920536" y="2618782"/>
                  </a:lnTo>
                  <a:cubicBezTo>
                    <a:pt x="4920536" y="2622673"/>
                    <a:pt x="4917382" y="2625827"/>
                    <a:pt x="4913492" y="2625827"/>
                  </a:cubicBezTo>
                  <a:lnTo>
                    <a:pt x="7045" y="2625827"/>
                  </a:lnTo>
                  <a:cubicBezTo>
                    <a:pt x="5176" y="2625827"/>
                    <a:pt x="3384" y="2625085"/>
                    <a:pt x="2063" y="2623764"/>
                  </a:cubicBezTo>
                  <a:cubicBezTo>
                    <a:pt x="742" y="2622442"/>
                    <a:pt x="0" y="2620651"/>
                    <a:pt x="0" y="2618782"/>
                  </a:cubicBezTo>
                  <a:lnTo>
                    <a:pt x="0" y="7045"/>
                  </a:lnTo>
                  <a:cubicBezTo>
                    <a:pt x="0" y="3154"/>
                    <a:pt x="3154" y="0"/>
                    <a:pt x="7045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920536" cy="2692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610277" y="2571959"/>
            <a:ext cx="1765402" cy="2571541"/>
          </a:xfrm>
          <a:custGeom>
            <a:avLst/>
            <a:gdLst/>
            <a:ahLst/>
            <a:cxnLst/>
            <a:rect r="r" b="b" t="t" l="l"/>
            <a:pathLst>
              <a:path h="2571541" w="1765402">
                <a:moveTo>
                  <a:pt x="0" y="0"/>
                </a:moveTo>
                <a:lnTo>
                  <a:pt x="1765401" y="0"/>
                </a:lnTo>
                <a:lnTo>
                  <a:pt x="1765401" y="2571541"/>
                </a:lnTo>
                <a:lnTo>
                  <a:pt x="0" y="25715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816766" y="4759251"/>
            <a:ext cx="2482424" cy="3383169"/>
          </a:xfrm>
          <a:custGeom>
            <a:avLst/>
            <a:gdLst/>
            <a:ahLst/>
            <a:cxnLst/>
            <a:rect r="r" b="b" t="t" l="l"/>
            <a:pathLst>
              <a:path h="3383169" w="2482424">
                <a:moveTo>
                  <a:pt x="0" y="0"/>
                </a:moveTo>
                <a:lnTo>
                  <a:pt x="2482424" y="0"/>
                </a:lnTo>
                <a:lnTo>
                  <a:pt x="2482424" y="3383169"/>
                </a:lnTo>
                <a:lnTo>
                  <a:pt x="0" y="3383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91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28700" y="769700"/>
            <a:ext cx="1080477" cy="1121250"/>
          </a:xfrm>
          <a:custGeom>
            <a:avLst/>
            <a:gdLst/>
            <a:ahLst/>
            <a:cxnLst/>
            <a:rect r="r" b="b" t="t" l="l"/>
            <a:pathLst>
              <a:path h="1121250" w="1080477">
                <a:moveTo>
                  <a:pt x="0" y="0"/>
                </a:moveTo>
                <a:lnTo>
                  <a:pt x="1080477" y="0"/>
                </a:lnTo>
                <a:lnTo>
                  <a:pt x="1080477" y="1121250"/>
                </a:lnTo>
                <a:lnTo>
                  <a:pt x="0" y="1121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610277" y="5655737"/>
            <a:ext cx="5217593" cy="3847975"/>
          </a:xfrm>
          <a:custGeom>
            <a:avLst/>
            <a:gdLst/>
            <a:ahLst/>
            <a:cxnLst/>
            <a:rect r="r" b="b" t="t" l="l"/>
            <a:pathLst>
              <a:path h="3847975" w="5217593">
                <a:moveTo>
                  <a:pt x="0" y="0"/>
                </a:moveTo>
                <a:lnTo>
                  <a:pt x="5217592" y="0"/>
                </a:lnTo>
                <a:lnTo>
                  <a:pt x="5217592" y="3847974"/>
                </a:lnTo>
                <a:lnTo>
                  <a:pt x="0" y="3847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568939" y="4153807"/>
            <a:ext cx="2743612" cy="3988612"/>
          </a:xfrm>
          <a:custGeom>
            <a:avLst/>
            <a:gdLst/>
            <a:ahLst/>
            <a:cxnLst/>
            <a:rect r="r" b="b" t="t" l="l"/>
            <a:pathLst>
              <a:path h="3988612" w="2743612">
                <a:moveTo>
                  <a:pt x="0" y="0"/>
                </a:moveTo>
                <a:lnTo>
                  <a:pt x="2743612" y="0"/>
                </a:lnTo>
                <a:lnTo>
                  <a:pt x="2743612" y="3988613"/>
                </a:lnTo>
                <a:lnTo>
                  <a:pt x="0" y="39886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2596419" y="914400"/>
            <a:ext cx="9497477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2. MISE A DISPO D’OUTILS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596419" y="1912005"/>
            <a:ext cx="13976974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Distribution d’outils “physiques”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42140" y="158532"/>
            <a:ext cx="18682661" cy="9969937"/>
            <a:chOff x="0" y="0"/>
            <a:chExt cx="4920536" cy="26258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536" cy="2625827"/>
            </a:xfrm>
            <a:custGeom>
              <a:avLst/>
              <a:gdLst/>
              <a:ahLst/>
              <a:cxnLst/>
              <a:rect r="r" b="b" t="t" l="l"/>
              <a:pathLst>
                <a:path h="2625827" w="4920536">
                  <a:moveTo>
                    <a:pt x="7045" y="0"/>
                  </a:moveTo>
                  <a:lnTo>
                    <a:pt x="4913492" y="0"/>
                  </a:lnTo>
                  <a:cubicBezTo>
                    <a:pt x="4917382" y="0"/>
                    <a:pt x="4920536" y="3154"/>
                    <a:pt x="4920536" y="7045"/>
                  </a:cubicBezTo>
                  <a:lnTo>
                    <a:pt x="4920536" y="2618782"/>
                  </a:lnTo>
                  <a:cubicBezTo>
                    <a:pt x="4920536" y="2622673"/>
                    <a:pt x="4917382" y="2625827"/>
                    <a:pt x="4913492" y="2625827"/>
                  </a:cubicBezTo>
                  <a:lnTo>
                    <a:pt x="7045" y="2625827"/>
                  </a:lnTo>
                  <a:cubicBezTo>
                    <a:pt x="5176" y="2625827"/>
                    <a:pt x="3384" y="2625085"/>
                    <a:pt x="2063" y="2623764"/>
                  </a:cubicBezTo>
                  <a:cubicBezTo>
                    <a:pt x="742" y="2622442"/>
                    <a:pt x="0" y="2620651"/>
                    <a:pt x="0" y="2618782"/>
                  </a:cubicBezTo>
                  <a:lnTo>
                    <a:pt x="0" y="7045"/>
                  </a:lnTo>
                  <a:cubicBezTo>
                    <a:pt x="0" y="3154"/>
                    <a:pt x="3154" y="0"/>
                    <a:pt x="7045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920536" cy="2692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39399" y="4759879"/>
            <a:ext cx="6605758" cy="4345125"/>
          </a:xfrm>
          <a:custGeom>
            <a:avLst/>
            <a:gdLst/>
            <a:ahLst/>
            <a:cxnLst/>
            <a:rect r="r" b="b" t="t" l="l"/>
            <a:pathLst>
              <a:path h="4345125" w="6605758">
                <a:moveTo>
                  <a:pt x="0" y="0"/>
                </a:moveTo>
                <a:lnTo>
                  <a:pt x="6605758" y="0"/>
                </a:lnTo>
                <a:lnTo>
                  <a:pt x="6605758" y="4345125"/>
                </a:lnTo>
                <a:lnTo>
                  <a:pt x="0" y="4345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06" t="0" r="-4231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28700" y="814229"/>
            <a:ext cx="1140465" cy="1183501"/>
          </a:xfrm>
          <a:custGeom>
            <a:avLst/>
            <a:gdLst/>
            <a:ahLst/>
            <a:cxnLst/>
            <a:rect r="r" b="b" t="t" l="l"/>
            <a:pathLst>
              <a:path h="1183501" w="1140465">
                <a:moveTo>
                  <a:pt x="0" y="0"/>
                </a:moveTo>
                <a:lnTo>
                  <a:pt x="1140465" y="0"/>
                </a:lnTo>
                <a:lnTo>
                  <a:pt x="1140465" y="1183501"/>
                </a:lnTo>
                <a:lnTo>
                  <a:pt x="0" y="11835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867078" y="5266739"/>
            <a:ext cx="9392222" cy="3451642"/>
          </a:xfrm>
          <a:custGeom>
            <a:avLst/>
            <a:gdLst/>
            <a:ahLst/>
            <a:cxnLst/>
            <a:rect r="r" b="b" t="t" l="l"/>
            <a:pathLst>
              <a:path h="3451642" w="9392222">
                <a:moveTo>
                  <a:pt x="0" y="0"/>
                </a:moveTo>
                <a:lnTo>
                  <a:pt x="9392222" y="0"/>
                </a:lnTo>
                <a:lnTo>
                  <a:pt x="9392222" y="3451642"/>
                </a:lnTo>
                <a:lnTo>
                  <a:pt x="0" y="34516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596419" y="914400"/>
            <a:ext cx="9497477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2. MISE A DISPO D’OUTILS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596419" y="1912005"/>
            <a:ext cx="13976974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La bibliothèque numérique d’outils du DATASAM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713179" y="2882312"/>
            <a:ext cx="13976974" cy="984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699"/>
              </a:lnSpc>
            </a:pPr>
            <a:r>
              <a:rPr lang="en-US" sz="5499" u="sng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www.datasam.org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6054" y="-173846"/>
            <a:ext cx="16412961" cy="10634692"/>
            <a:chOff x="0" y="0"/>
            <a:chExt cx="4322755" cy="2800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2755" cy="2800907"/>
            </a:xfrm>
            <a:custGeom>
              <a:avLst/>
              <a:gdLst/>
              <a:ahLst/>
              <a:cxnLst/>
              <a:rect r="r" b="b" t="t" l="l"/>
              <a:pathLst>
                <a:path h="2800907" w="4322755">
                  <a:moveTo>
                    <a:pt x="0" y="0"/>
                  </a:moveTo>
                  <a:lnTo>
                    <a:pt x="4322755" y="0"/>
                  </a:lnTo>
                  <a:lnTo>
                    <a:pt x="4322755" y="2800907"/>
                  </a:lnTo>
                  <a:lnTo>
                    <a:pt x="0" y="2800907"/>
                  </a:lnTo>
                  <a:close/>
                </a:path>
              </a:pathLst>
            </a:custGeom>
            <a:solidFill>
              <a:srgbClr val="91D3F3">
                <a:alpha val="4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322755" cy="28675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9806621"/>
            <a:ext cx="8820140" cy="480379"/>
            <a:chOff x="0" y="0"/>
            <a:chExt cx="11760187" cy="64050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940047" cy="640506"/>
              <a:chOff x="0" y="0"/>
              <a:chExt cx="383241" cy="8349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940047" y="0"/>
              <a:ext cx="2940047" cy="640506"/>
              <a:chOff x="0" y="0"/>
              <a:chExt cx="383241" cy="8349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880093" y="0"/>
              <a:ext cx="2940047" cy="640506"/>
              <a:chOff x="0" y="0"/>
              <a:chExt cx="383241" cy="8349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8820140" y="0"/>
              <a:ext cx="2940047" cy="640506"/>
              <a:chOff x="0" y="0"/>
              <a:chExt cx="383241" cy="8349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7483685" y="349293"/>
            <a:ext cx="5867604" cy="1766822"/>
          </a:xfrm>
          <a:custGeom>
            <a:avLst/>
            <a:gdLst/>
            <a:ahLst/>
            <a:cxnLst/>
            <a:rect r="r" b="b" t="t" l="l"/>
            <a:pathLst>
              <a:path h="1766822" w="5867604">
                <a:moveTo>
                  <a:pt x="0" y="0"/>
                </a:moveTo>
                <a:lnTo>
                  <a:pt x="5867604" y="0"/>
                </a:lnTo>
                <a:lnTo>
                  <a:pt x="5867604" y="1766822"/>
                </a:lnTo>
                <a:lnTo>
                  <a:pt x="0" y="176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900"/>
            </a:stretch>
          </a:blipFill>
        </p:spPr>
      </p:sp>
      <p:sp>
        <p:nvSpPr>
          <p:cNvPr name="Freeform 19" id="19" descr="a glowing gradient brush stroke"/>
          <p:cNvSpPr/>
          <p:nvPr/>
        </p:nvSpPr>
        <p:spPr>
          <a:xfrm flipH="false" flipV="false" rot="337666">
            <a:off x="7087237" y="666857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055994" y="2983701"/>
            <a:ext cx="1447360" cy="1447360"/>
          </a:xfrm>
          <a:custGeom>
            <a:avLst/>
            <a:gdLst/>
            <a:ahLst/>
            <a:cxnLst/>
            <a:rect r="r" b="b" t="t" l="l"/>
            <a:pathLst>
              <a:path h="1447360" w="1447360">
                <a:moveTo>
                  <a:pt x="0" y="0"/>
                </a:moveTo>
                <a:lnTo>
                  <a:pt x="1447361" y="0"/>
                </a:lnTo>
                <a:lnTo>
                  <a:pt x="1447361" y="1447360"/>
                </a:lnTo>
                <a:lnTo>
                  <a:pt x="0" y="14473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540105" y="3163406"/>
            <a:ext cx="7295671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true">
                <a:solidFill>
                  <a:srgbClr val="549DE7"/>
                </a:solidFill>
                <a:latin typeface="Poppins Bold"/>
                <a:ea typeface="Poppins Bold"/>
                <a:cs typeface="Poppins Bold"/>
                <a:sym typeface="Poppins Bold"/>
              </a:rPr>
              <a:t>LA FORMATION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97406" y="3059901"/>
            <a:ext cx="2219515" cy="1137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8000" b="true">
                <a:solidFill>
                  <a:srgbClr val="52A4E8"/>
                </a:solidFill>
                <a:latin typeface="Poppins Bold"/>
                <a:ea typeface="Poppins Bold"/>
                <a:cs typeface="Poppins Bold"/>
                <a:sym typeface="Poppins Bold"/>
              </a:rPr>
              <a:t>3.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483685" y="5193061"/>
            <a:ext cx="9775615" cy="2418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 i="true">
                <a:solidFill>
                  <a:srgbClr val="549DE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“Proposer et animer des t</a:t>
            </a:r>
            <a:r>
              <a:rPr lang="en-US" b="true" sz="3399" i="true">
                <a:solidFill>
                  <a:srgbClr val="549DE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emps d'échanges et de formations pour développer l'expertise des professionnels concernés par le sujet de la santé des migrants”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80240" y="-225089"/>
            <a:ext cx="18682661" cy="10340315"/>
            <a:chOff x="0" y="0"/>
            <a:chExt cx="4920536" cy="27233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536" cy="2723375"/>
            </a:xfrm>
            <a:custGeom>
              <a:avLst/>
              <a:gdLst/>
              <a:ahLst/>
              <a:cxnLst/>
              <a:rect r="r" b="b" t="t" l="l"/>
              <a:pathLst>
                <a:path h="2723375" w="4920536">
                  <a:moveTo>
                    <a:pt x="7045" y="0"/>
                  </a:moveTo>
                  <a:lnTo>
                    <a:pt x="4913492" y="0"/>
                  </a:lnTo>
                  <a:cubicBezTo>
                    <a:pt x="4917382" y="0"/>
                    <a:pt x="4920536" y="3154"/>
                    <a:pt x="4920536" y="7045"/>
                  </a:cubicBezTo>
                  <a:lnTo>
                    <a:pt x="4920536" y="2716331"/>
                  </a:lnTo>
                  <a:cubicBezTo>
                    <a:pt x="4920536" y="2720221"/>
                    <a:pt x="4917382" y="2723375"/>
                    <a:pt x="4913492" y="2723375"/>
                  </a:cubicBezTo>
                  <a:lnTo>
                    <a:pt x="7045" y="2723375"/>
                  </a:lnTo>
                  <a:cubicBezTo>
                    <a:pt x="5176" y="2723375"/>
                    <a:pt x="3384" y="2722633"/>
                    <a:pt x="2063" y="2721312"/>
                  </a:cubicBezTo>
                  <a:cubicBezTo>
                    <a:pt x="742" y="2719991"/>
                    <a:pt x="0" y="2718199"/>
                    <a:pt x="0" y="2716331"/>
                  </a:cubicBezTo>
                  <a:lnTo>
                    <a:pt x="0" y="7045"/>
                  </a:lnTo>
                  <a:cubicBezTo>
                    <a:pt x="0" y="3154"/>
                    <a:pt x="3154" y="0"/>
                    <a:pt x="7045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920536" cy="2790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916150"/>
            <a:ext cx="1081581" cy="1081581"/>
          </a:xfrm>
          <a:custGeom>
            <a:avLst/>
            <a:gdLst/>
            <a:ahLst/>
            <a:cxnLst/>
            <a:rect r="r" b="b" t="t" l="l"/>
            <a:pathLst>
              <a:path h="1081581" w="1081581">
                <a:moveTo>
                  <a:pt x="0" y="0"/>
                </a:moveTo>
                <a:lnTo>
                  <a:pt x="1081581" y="0"/>
                </a:lnTo>
                <a:lnTo>
                  <a:pt x="1081581" y="1081580"/>
                </a:lnTo>
                <a:lnTo>
                  <a:pt x="0" y="1081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777912" y="6086518"/>
            <a:ext cx="5882386" cy="3171782"/>
          </a:xfrm>
          <a:custGeom>
            <a:avLst/>
            <a:gdLst/>
            <a:ahLst/>
            <a:cxnLst/>
            <a:rect r="r" b="b" t="t" l="l"/>
            <a:pathLst>
              <a:path h="3171782" w="5882386">
                <a:moveTo>
                  <a:pt x="0" y="0"/>
                </a:moveTo>
                <a:lnTo>
                  <a:pt x="5882386" y="0"/>
                </a:lnTo>
                <a:lnTo>
                  <a:pt x="5882386" y="3171782"/>
                </a:lnTo>
                <a:lnTo>
                  <a:pt x="0" y="31717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927672" y="6381851"/>
            <a:ext cx="6379991" cy="2581117"/>
          </a:xfrm>
          <a:custGeom>
            <a:avLst/>
            <a:gdLst/>
            <a:ahLst/>
            <a:cxnLst/>
            <a:rect r="r" b="b" t="t" l="l"/>
            <a:pathLst>
              <a:path h="2581117" w="6379991">
                <a:moveTo>
                  <a:pt x="0" y="0"/>
                </a:moveTo>
                <a:lnTo>
                  <a:pt x="6379990" y="0"/>
                </a:lnTo>
                <a:lnTo>
                  <a:pt x="6379990" y="2581116"/>
                </a:lnTo>
                <a:lnTo>
                  <a:pt x="0" y="25811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596419" y="914400"/>
            <a:ext cx="9497477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3. FORMATION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330688" y="3029758"/>
            <a:ext cx="13976974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Intervention lors du cursus de formation initiale ou continue des médecins, des travailleurs sociaux, des IASS etc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298369" y="4364044"/>
            <a:ext cx="13976974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Animation de formations “à la carte” proposées par des organismes externes (CHEM, PRISME etc.)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596419" y="2031984"/>
            <a:ext cx="13976974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Formations animés par le DATASAM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215301" y="-225089"/>
            <a:ext cx="18682661" cy="10340315"/>
            <a:chOff x="0" y="0"/>
            <a:chExt cx="4920536" cy="27233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536" cy="2723375"/>
            </a:xfrm>
            <a:custGeom>
              <a:avLst/>
              <a:gdLst/>
              <a:ahLst/>
              <a:cxnLst/>
              <a:rect r="r" b="b" t="t" l="l"/>
              <a:pathLst>
                <a:path h="2723375" w="4920536">
                  <a:moveTo>
                    <a:pt x="7045" y="0"/>
                  </a:moveTo>
                  <a:lnTo>
                    <a:pt x="4913492" y="0"/>
                  </a:lnTo>
                  <a:cubicBezTo>
                    <a:pt x="4917382" y="0"/>
                    <a:pt x="4920536" y="3154"/>
                    <a:pt x="4920536" y="7045"/>
                  </a:cubicBezTo>
                  <a:lnTo>
                    <a:pt x="4920536" y="2716331"/>
                  </a:lnTo>
                  <a:cubicBezTo>
                    <a:pt x="4920536" y="2720221"/>
                    <a:pt x="4917382" y="2723375"/>
                    <a:pt x="4913492" y="2723375"/>
                  </a:cubicBezTo>
                  <a:lnTo>
                    <a:pt x="7045" y="2723375"/>
                  </a:lnTo>
                  <a:cubicBezTo>
                    <a:pt x="5176" y="2723375"/>
                    <a:pt x="3384" y="2722633"/>
                    <a:pt x="2063" y="2721312"/>
                  </a:cubicBezTo>
                  <a:cubicBezTo>
                    <a:pt x="742" y="2719991"/>
                    <a:pt x="0" y="2718199"/>
                    <a:pt x="0" y="2716331"/>
                  </a:cubicBezTo>
                  <a:lnTo>
                    <a:pt x="0" y="7045"/>
                  </a:lnTo>
                  <a:cubicBezTo>
                    <a:pt x="0" y="3154"/>
                    <a:pt x="3154" y="0"/>
                    <a:pt x="7045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920536" cy="2790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916150"/>
            <a:ext cx="1081581" cy="1081581"/>
          </a:xfrm>
          <a:custGeom>
            <a:avLst/>
            <a:gdLst/>
            <a:ahLst/>
            <a:cxnLst/>
            <a:rect r="r" b="b" t="t" l="l"/>
            <a:pathLst>
              <a:path h="1081581" w="1081581">
                <a:moveTo>
                  <a:pt x="0" y="0"/>
                </a:moveTo>
                <a:lnTo>
                  <a:pt x="1081581" y="0"/>
                </a:lnTo>
                <a:lnTo>
                  <a:pt x="1081581" y="1081580"/>
                </a:lnTo>
                <a:lnTo>
                  <a:pt x="0" y="1081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412706" y="2890298"/>
            <a:ext cx="4725012" cy="6690282"/>
          </a:xfrm>
          <a:custGeom>
            <a:avLst/>
            <a:gdLst/>
            <a:ahLst/>
            <a:cxnLst/>
            <a:rect r="r" b="b" t="t" l="l"/>
            <a:pathLst>
              <a:path h="6690282" w="4725012">
                <a:moveTo>
                  <a:pt x="0" y="0"/>
                </a:moveTo>
                <a:lnTo>
                  <a:pt x="4725012" y="0"/>
                </a:lnTo>
                <a:lnTo>
                  <a:pt x="4725012" y="6690282"/>
                </a:lnTo>
                <a:lnTo>
                  <a:pt x="0" y="66902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478095" y="2890298"/>
            <a:ext cx="4740010" cy="6690282"/>
          </a:xfrm>
          <a:custGeom>
            <a:avLst/>
            <a:gdLst/>
            <a:ahLst/>
            <a:cxnLst/>
            <a:rect r="r" b="b" t="t" l="l"/>
            <a:pathLst>
              <a:path h="6690282" w="4740010">
                <a:moveTo>
                  <a:pt x="0" y="0"/>
                </a:moveTo>
                <a:lnTo>
                  <a:pt x="4740010" y="0"/>
                </a:lnTo>
                <a:lnTo>
                  <a:pt x="4740010" y="6690282"/>
                </a:lnTo>
                <a:lnTo>
                  <a:pt x="0" y="66902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596419" y="914400"/>
            <a:ext cx="9497477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3. FORMATION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596419" y="1909223"/>
            <a:ext cx="13976974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Formations organisés par le DATASAM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35776" y="-347692"/>
            <a:ext cx="16412961" cy="10634692"/>
            <a:chOff x="0" y="0"/>
            <a:chExt cx="4322755" cy="2800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2755" cy="2800907"/>
            </a:xfrm>
            <a:custGeom>
              <a:avLst/>
              <a:gdLst/>
              <a:ahLst/>
              <a:cxnLst/>
              <a:rect r="r" b="b" t="t" l="l"/>
              <a:pathLst>
                <a:path h="2800907" w="4322755">
                  <a:moveTo>
                    <a:pt x="0" y="0"/>
                  </a:moveTo>
                  <a:lnTo>
                    <a:pt x="4322755" y="0"/>
                  </a:lnTo>
                  <a:lnTo>
                    <a:pt x="4322755" y="2800907"/>
                  </a:lnTo>
                  <a:lnTo>
                    <a:pt x="0" y="2800907"/>
                  </a:lnTo>
                  <a:close/>
                </a:path>
              </a:pathLst>
            </a:custGeom>
            <a:solidFill>
              <a:srgbClr val="91D3F3">
                <a:alpha val="4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322755" cy="28675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9806621"/>
            <a:ext cx="8820140" cy="480379"/>
            <a:chOff x="0" y="0"/>
            <a:chExt cx="11760187" cy="64050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940047" cy="640506"/>
              <a:chOff x="0" y="0"/>
              <a:chExt cx="383241" cy="8349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940047" y="0"/>
              <a:ext cx="2940047" cy="640506"/>
              <a:chOff x="0" y="0"/>
              <a:chExt cx="383241" cy="8349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880093" y="0"/>
              <a:ext cx="2940047" cy="640506"/>
              <a:chOff x="0" y="0"/>
              <a:chExt cx="383241" cy="8349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8820140" y="0"/>
              <a:ext cx="2940047" cy="640506"/>
              <a:chOff x="0" y="0"/>
              <a:chExt cx="383241" cy="8349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7483685" y="349293"/>
            <a:ext cx="5867604" cy="1766822"/>
          </a:xfrm>
          <a:custGeom>
            <a:avLst/>
            <a:gdLst/>
            <a:ahLst/>
            <a:cxnLst/>
            <a:rect r="r" b="b" t="t" l="l"/>
            <a:pathLst>
              <a:path h="1766822" w="5867604">
                <a:moveTo>
                  <a:pt x="0" y="0"/>
                </a:moveTo>
                <a:lnTo>
                  <a:pt x="5867604" y="0"/>
                </a:lnTo>
                <a:lnTo>
                  <a:pt x="5867604" y="1766822"/>
                </a:lnTo>
                <a:lnTo>
                  <a:pt x="0" y="176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900"/>
            </a:stretch>
          </a:blipFill>
        </p:spPr>
      </p:sp>
      <p:sp>
        <p:nvSpPr>
          <p:cNvPr name="Freeform 19" id="19" descr="a glowing gradient brush stroke"/>
          <p:cNvSpPr/>
          <p:nvPr/>
        </p:nvSpPr>
        <p:spPr>
          <a:xfrm flipH="false" flipV="false" rot="337666">
            <a:off x="7751003" y="671359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975024" y="3012890"/>
            <a:ext cx="1346065" cy="1346065"/>
          </a:xfrm>
          <a:custGeom>
            <a:avLst/>
            <a:gdLst/>
            <a:ahLst/>
            <a:cxnLst/>
            <a:rect r="r" b="b" t="t" l="l"/>
            <a:pathLst>
              <a:path h="1346065" w="1346065">
                <a:moveTo>
                  <a:pt x="0" y="0"/>
                </a:moveTo>
                <a:lnTo>
                  <a:pt x="1346066" y="0"/>
                </a:lnTo>
                <a:lnTo>
                  <a:pt x="1346066" y="1346065"/>
                </a:lnTo>
                <a:lnTo>
                  <a:pt x="0" y="1346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540105" y="3163406"/>
            <a:ext cx="7295671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true">
                <a:solidFill>
                  <a:srgbClr val="549DE7"/>
                </a:solidFill>
                <a:latin typeface="Poppins Bold"/>
                <a:ea typeface="Poppins Bold"/>
                <a:cs typeface="Poppins Bold"/>
                <a:sym typeface="Poppins Bold"/>
              </a:rPr>
              <a:t>L’INTERPRETARIAT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97406" y="3059901"/>
            <a:ext cx="2219515" cy="1137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8000" b="true">
                <a:solidFill>
                  <a:srgbClr val="52A4E8"/>
                </a:solidFill>
                <a:latin typeface="Poppins Bold"/>
                <a:ea typeface="Poppins Bold"/>
                <a:cs typeface="Poppins Bold"/>
                <a:sym typeface="Poppins Bold"/>
              </a:rPr>
              <a:t>4.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187940" y="5150956"/>
            <a:ext cx="8920233" cy="1218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 i="true">
                <a:solidFill>
                  <a:srgbClr val="549DE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“Développer la </a:t>
            </a:r>
            <a:r>
              <a:rPr lang="en-US" b="true" sz="3399" i="true">
                <a:solidFill>
                  <a:srgbClr val="549DE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pratique de l'interprétariat professionnel en santé”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42140" y="-274728"/>
            <a:ext cx="18682661" cy="10340315"/>
            <a:chOff x="0" y="0"/>
            <a:chExt cx="4920536" cy="27233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536" cy="2723375"/>
            </a:xfrm>
            <a:custGeom>
              <a:avLst/>
              <a:gdLst/>
              <a:ahLst/>
              <a:cxnLst/>
              <a:rect r="r" b="b" t="t" l="l"/>
              <a:pathLst>
                <a:path h="2723375" w="4920536">
                  <a:moveTo>
                    <a:pt x="7045" y="0"/>
                  </a:moveTo>
                  <a:lnTo>
                    <a:pt x="4913492" y="0"/>
                  </a:lnTo>
                  <a:cubicBezTo>
                    <a:pt x="4917382" y="0"/>
                    <a:pt x="4920536" y="3154"/>
                    <a:pt x="4920536" y="7045"/>
                  </a:cubicBezTo>
                  <a:lnTo>
                    <a:pt x="4920536" y="2716331"/>
                  </a:lnTo>
                  <a:cubicBezTo>
                    <a:pt x="4920536" y="2720221"/>
                    <a:pt x="4917382" y="2723375"/>
                    <a:pt x="4913492" y="2723375"/>
                  </a:cubicBezTo>
                  <a:lnTo>
                    <a:pt x="7045" y="2723375"/>
                  </a:lnTo>
                  <a:cubicBezTo>
                    <a:pt x="5176" y="2723375"/>
                    <a:pt x="3384" y="2722633"/>
                    <a:pt x="2063" y="2721312"/>
                  </a:cubicBezTo>
                  <a:cubicBezTo>
                    <a:pt x="742" y="2719991"/>
                    <a:pt x="0" y="2718199"/>
                    <a:pt x="0" y="2716331"/>
                  </a:cubicBezTo>
                  <a:lnTo>
                    <a:pt x="0" y="7045"/>
                  </a:lnTo>
                  <a:cubicBezTo>
                    <a:pt x="0" y="3154"/>
                    <a:pt x="3154" y="0"/>
                    <a:pt x="7045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920536" cy="2790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840218"/>
            <a:ext cx="1154730" cy="1154730"/>
          </a:xfrm>
          <a:custGeom>
            <a:avLst/>
            <a:gdLst/>
            <a:ahLst/>
            <a:cxnLst/>
            <a:rect r="r" b="b" t="t" l="l"/>
            <a:pathLst>
              <a:path h="1154730" w="1154730">
                <a:moveTo>
                  <a:pt x="0" y="0"/>
                </a:moveTo>
                <a:lnTo>
                  <a:pt x="1154730" y="0"/>
                </a:lnTo>
                <a:lnTo>
                  <a:pt x="1154730" y="1154730"/>
                </a:lnTo>
                <a:lnTo>
                  <a:pt x="0" y="1154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606065" y="3088380"/>
            <a:ext cx="4481656" cy="6356958"/>
          </a:xfrm>
          <a:custGeom>
            <a:avLst/>
            <a:gdLst/>
            <a:ahLst/>
            <a:cxnLst/>
            <a:rect r="r" b="b" t="t" l="l"/>
            <a:pathLst>
              <a:path h="6356958" w="4481656">
                <a:moveTo>
                  <a:pt x="0" y="0"/>
                </a:moveTo>
                <a:lnTo>
                  <a:pt x="4481655" y="0"/>
                </a:lnTo>
                <a:lnTo>
                  <a:pt x="4481655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596419" y="914400"/>
            <a:ext cx="9497477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4. L’INTERPRETARIAT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165957" y="2974943"/>
            <a:ext cx="900225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Promouvoir le recours à l’interprétariat professionnel en santé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345157" y="4994474"/>
            <a:ext cx="8823055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Organiser la mise à disposition de l’interpretariat professionnel en santé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49531" y="-347692"/>
            <a:ext cx="16412961" cy="10634692"/>
            <a:chOff x="0" y="0"/>
            <a:chExt cx="4322755" cy="2800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2755" cy="2800907"/>
            </a:xfrm>
            <a:custGeom>
              <a:avLst/>
              <a:gdLst/>
              <a:ahLst/>
              <a:cxnLst/>
              <a:rect r="r" b="b" t="t" l="l"/>
              <a:pathLst>
                <a:path h="2800907" w="4322755">
                  <a:moveTo>
                    <a:pt x="0" y="0"/>
                  </a:moveTo>
                  <a:lnTo>
                    <a:pt x="4322755" y="0"/>
                  </a:lnTo>
                  <a:lnTo>
                    <a:pt x="4322755" y="2800907"/>
                  </a:lnTo>
                  <a:lnTo>
                    <a:pt x="0" y="2800907"/>
                  </a:lnTo>
                  <a:close/>
                </a:path>
              </a:pathLst>
            </a:custGeom>
            <a:solidFill>
              <a:srgbClr val="91D3F3">
                <a:alpha val="4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322755" cy="28675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9806621"/>
            <a:ext cx="8820140" cy="480379"/>
            <a:chOff x="0" y="0"/>
            <a:chExt cx="11760187" cy="64050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940047" cy="640506"/>
              <a:chOff x="0" y="0"/>
              <a:chExt cx="383241" cy="8349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940047" y="0"/>
              <a:ext cx="2940047" cy="640506"/>
              <a:chOff x="0" y="0"/>
              <a:chExt cx="383241" cy="8349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880093" y="0"/>
              <a:ext cx="2940047" cy="640506"/>
              <a:chOff x="0" y="0"/>
              <a:chExt cx="383241" cy="8349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8820140" y="0"/>
              <a:ext cx="2940047" cy="640506"/>
              <a:chOff x="0" y="0"/>
              <a:chExt cx="383241" cy="8349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7483685" y="349293"/>
            <a:ext cx="5867604" cy="1766822"/>
          </a:xfrm>
          <a:custGeom>
            <a:avLst/>
            <a:gdLst/>
            <a:ahLst/>
            <a:cxnLst/>
            <a:rect r="r" b="b" t="t" l="l"/>
            <a:pathLst>
              <a:path h="1766822" w="5867604">
                <a:moveTo>
                  <a:pt x="0" y="0"/>
                </a:moveTo>
                <a:lnTo>
                  <a:pt x="5867604" y="0"/>
                </a:lnTo>
                <a:lnTo>
                  <a:pt x="5867604" y="1766822"/>
                </a:lnTo>
                <a:lnTo>
                  <a:pt x="0" y="176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900"/>
            </a:stretch>
          </a:blipFill>
        </p:spPr>
      </p:sp>
      <p:sp>
        <p:nvSpPr>
          <p:cNvPr name="Freeform 19" id="19" descr="a glowing gradient brush stroke"/>
          <p:cNvSpPr/>
          <p:nvPr/>
        </p:nvSpPr>
        <p:spPr>
          <a:xfrm flipH="false" flipV="false" rot="337666">
            <a:off x="7751003" y="671359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493076" y="3078654"/>
            <a:ext cx="1301848" cy="1023578"/>
          </a:xfrm>
          <a:custGeom>
            <a:avLst/>
            <a:gdLst/>
            <a:ahLst/>
            <a:cxnLst/>
            <a:rect r="r" b="b" t="t" l="l"/>
            <a:pathLst>
              <a:path h="1023578" w="1301848">
                <a:moveTo>
                  <a:pt x="0" y="0"/>
                </a:moveTo>
                <a:lnTo>
                  <a:pt x="1301848" y="0"/>
                </a:lnTo>
                <a:lnTo>
                  <a:pt x="1301848" y="1023578"/>
                </a:lnTo>
                <a:lnTo>
                  <a:pt x="0" y="1023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540105" y="3163406"/>
            <a:ext cx="7295671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true">
                <a:solidFill>
                  <a:srgbClr val="549DE7"/>
                </a:solidFill>
                <a:latin typeface="Poppins Bold"/>
                <a:ea typeface="Poppins Bold"/>
                <a:cs typeface="Poppins Bold"/>
                <a:sym typeface="Poppins Bold"/>
              </a:rPr>
              <a:t>LA SENSIBILISATION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97406" y="3059901"/>
            <a:ext cx="2219515" cy="1137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8000" b="true">
                <a:solidFill>
                  <a:srgbClr val="52A4E8"/>
                </a:solidFill>
                <a:latin typeface="Poppins Bold"/>
                <a:ea typeface="Poppins Bold"/>
                <a:cs typeface="Poppins Bold"/>
                <a:sym typeface="Poppins Bold"/>
              </a:rPr>
              <a:t>5.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702278" y="5444805"/>
            <a:ext cx="11508888" cy="1818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 i="true">
                <a:solidFill>
                  <a:srgbClr val="549DE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“Assurer une mission d'observation, d'information et de sensibilisation en matière de santé et d'accès aux soins des personnes migrantes</a:t>
            </a:r>
            <a:r>
              <a:rPr lang="en-US" b="true" sz="3399" i="true">
                <a:solidFill>
                  <a:srgbClr val="549DE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”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42140" y="-274728"/>
            <a:ext cx="18682661" cy="10340315"/>
            <a:chOff x="0" y="0"/>
            <a:chExt cx="4920536" cy="27233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536" cy="2723375"/>
            </a:xfrm>
            <a:custGeom>
              <a:avLst/>
              <a:gdLst/>
              <a:ahLst/>
              <a:cxnLst/>
              <a:rect r="r" b="b" t="t" l="l"/>
              <a:pathLst>
                <a:path h="2723375" w="4920536">
                  <a:moveTo>
                    <a:pt x="7045" y="0"/>
                  </a:moveTo>
                  <a:lnTo>
                    <a:pt x="4913492" y="0"/>
                  </a:lnTo>
                  <a:cubicBezTo>
                    <a:pt x="4917382" y="0"/>
                    <a:pt x="4920536" y="3154"/>
                    <a:pt x="4920536" y="7045"/>
                  </a:cubicBezTo>
                  <a:lnTo>
                    <a:pt x="4920536" y="2716331"/>
                  </a:lnTo>
                  <a:cubicBezTo>
                    <a:pt x="4920536" y="2720221"/>
                    <a:pt x="4917382" y="2723375"/>
                    <a:pt x="4913492" y="2723375"/>
                  </a:cubicBezTo>
                  <a:lnTo>
                    <a:pt x="7045" y="2723375"/>
                  </a:lnTo>
                  <a:cubicBezTo>
                    <a:pt x="5176" y="2723375"/>
                    <a:pt x="3384" y="2722633"/>
                    <a:pt x="2063" y="2721312"/>
                  </a:cubicBezTo>
                  <a:cubicBezTo>
                    <a:pt x="742" y="2719991"/>
                    <a:pt x="0" y="2718199"/>
                    <a:pt x="0" y="2716331"/>
                  </a:cubicBezTo>
                  <a:lnTo>
                    <a:pt x="0" y="7045"/>
                  </a:lnTo>
                  <a:cubicBezTo>
                    <a:pt x="0" y="3154"/>
                    <a:pt x="3154" y="0"/>
                    <a:pt x="7045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920536" cy="2790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818536"/>
            <a:ext cx="1301848" cy="1023578"/>
          </a:xfrm>
          <a:custGeom>
            <a:avLst/>
            <a:gdLst/>
            <a:ahLst/>
            <a:cxnLst/>
            <a:rect r="r" b="b" t="t" l="l"/>
            <a:pathLst>
              <a:path h="1023578" w="1301848">
                <a:moveTo>
                  <a:pt x="0" y="0"/>
                </a:moveTo>
                <a:lnTo>
                  <a:pt x="1301848" y="0"/>
                </a:lnTo>
                <a:lnTo>
                  <a:pt x="1301848" y="1023578"/>
                </a:lnTo>
                <a:lnTo>
                  <a:pt x="0" y="1023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299190" y="5823949"/>
            <a:ext cx="5889282" cy="3680801"/>
          </a:xfrm>
          <a:custGeom>
            <a:avLst/>
            <a:gdLst/>
            <a:ahLst/>
            <a:cxnLst/>
            <a:rect r="r" b="b" t="t" l="l"/>
            <a:pathLst>
              <a:path h="3680801" w="5889282">
                <a:moveTo>
                  <a:pt x="0" y="0"/>
                </a:moveTo>
                <a:lnTo>
                  <a:pt x="5889283" y="0"/>
                </a:lnTo>
                <a:lnTo>
                  <a:pt x="5889283" y="3680802"/>
                </a:lnTo>
                <a:lnTo>
                  <a:pt x="0" y="36808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596419" y="5379004"/>
            <a:ext cx="3188256" cy="4498421"/>
          </a:xfrm>
          <a:custGeom>
            <a:avLst/>
            <a:gdLst/>
            <a:ahLst/>
            <a:cxnLst/>
            <a:rect r="r" b="b" t="t" l="l"/>
            <a:pathLst>
              <a:path h="4498421" w="3188256">
                <a:moveTo>
                  <a:pt x="0" y="0"/>
                </a:moveTo>
                <a:lnTo>
                  <a:pt x="3188255" y="0"/>
                </a:lnTo>
                <a:lnTo>
                  <a:pt x="3188255" y="4498421"/>
                </a:lnTo>
                <a:lnTo>
                  <a:pt x="0" y="44984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596419" y="914400"/>
            <a:ext cx="9497477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5. LA SENSIBILISATION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40798" y="2605672"/>
            <a:ext cx="1469729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Sensibilisation grand public sur les enjeux de l’accès aux soins des publics exilés (événements, publication RS etc.)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140798" y="4150279"/>
            <a:ext cx="14488588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Plaidoyer institutionnel sur les sujets d’accès aux soins des publics exilés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49531" y="-347692"/>
            <a:ext cx="16412961" cy="10634692"/>
            <a:chOff x="0" y="0"/>
            <a:chExt cx="4322755" cy="2800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2755" cy="2800907"/>
            </a:xfrm>
            <a:custGeom>
              <a:avLst/>
              <a:gdLst/>
              <a:ahLst/>
              <a:cxnLst/>
              <a:rect r="r" b="b" t="t" l="l"/>
              <a:pathLst>
                <a:path h="2800907" w="4322755">
                  <a:moveTo>
                    <a:pt x="0" y="0"/>
                  </a:moveTo>
                  <a:lnTo>
                    <a:pt x="4322755" y="0"/>
                  </a:lnTo>
                  <a:lnTo>
                    <a:pt x="4322755" y="2800907"/>
                  </a:lnTo>
                  <a:lnTo>
                    <a:pt x="0" y="2800907"/>
                  </a:lnTo>
                  <a:close/>
                </a:path>
              </a:pathLst>
            </a:custGeom>
            <a:solidFill>
              <a:srgbClr val="91D3F3">
                <a:alpha val="4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322755" cy="28675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9806621"/>
            <a:ext cx="8820140" cy="480379"/>
            <a:chOff x="0" y="0"/>
            <a:chExt cx="11760187" cy="64050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940047" cy="640506"/>
              <a:chOff x="0" y="0"/>
              <a:chExt cx="383241" cy="8349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940047" y="0"/>
              <a:ext cx="2940047" cy="640506"/>
              <a:chOff x="0" y="0"/>
              <a:chExt cx="383241" cy="8349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880093" y="0"/>
              <a:ext cx="2940047" cy="640506"/>
              <a:chOff x="0" y="0"/>
              <a:chExt cx="383241" cy="8349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8820140" y="0"/>
              <a:ext cx="2940047" cy="640506"/>
              <a:chOff x="0" y="0"/>
              <a:chExt cx="383241" cy="8349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7483685" y="349293"/>
            <a:ext cx="5867604" cy="1766822"/>
          </a:xfrm>
          <a:custGeom>
            <a:avLst/>
            <a:gdLst/>
            <a:ahLst/>
            <a:cxnLst/>
            <a:rect r="r" b="b" t="t" l="l"/>
            <a:pathLst>
              <a:path h="1766822" w="5867604">
                <a:moveTo>
                  <a:pt x="0" y="0"/>
                </a:moveTo>
                <a:lnTo>
                  <a:pt x="5867604" y="0"/>
                </a:lnTo>
                <a:lnTo>
                  <a:pt x="5867604" y="1766822"/>
                </a:lnTo>
                <a:lnTo>
                  <a:pt x="0" y="176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900"/>
            </a:stretch>
          </a:blipFill>
        </p:spPr>
      </p:sp>
      <p:sp>
        <p:nvSpPr>
          <p:cNvPr name="Freeform 19" id="19" descr="a glowing gradient brush stroke"/>
          <p:cNvSpPr/>
          <p:nvPr/>
        </p:nvSpPr>
        <p:spPr>
          <a:xfrm flipH="false" flipV="false" rot="337666">
            <a:off x="7751003" y="671359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987456" y="3420277"/>
            <a:ext cx="3924593" cy="3768091"/>
          </a:xfrm>
          <a:custGeom>
            <a:avLst/>
            <a:gdLst/>
            <a:ahLst/>
            <a:cxnLst/>
            <a:rect r="r" b="b" t="t" l="l"/>
            <a:pathLst>
              <a:path h="3768091" w="3924593">
                <a:moveTo>
                  <a:pt x="0" y="0"/>
                </a:moveTo>
                <a:lnTo>
                  <a:pt x="3924592" y="0"/>
                </a:lnTo>
                <a:lnTo>
                  <a:pt x="3924592" y="3768090"/>
                </a:lnTo>
                <a:lnTo>
                  <a:pt x="0" y="3768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7891226" y="-4794145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56632" y="201339"/>
            <a:ext cx="17624689" cy="9785043"/>
            <a:chOff x="0" y="0"/>
            <a:chExt cx="4641893" cy="25771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41893" cy="2577131"/>
            </a:xfrm>
            <a:custGeom>
              <a:avLst/>
              <a:gdLst/>
              <a:ahLst/>
              <a:cxnLst/>
              <a:rect r="r" b="b" t="t" l="l"/>
              <a:pathLst>
                <a:path h="2577131" w="4641893">
                  <a:moveTo>
                    <a:pt x="7468" y="0"/>
                  </a:moveTo>
                  <a:lnTo>
                    <a:pt x="4634426" y="0"/>
                  </a:lnTo>
                  <a:cubicBezTo>
                    <a:pt x="4638550" y="0"/>
                    <a:pt x="4641893" y="3343"/>
                    <a:pt x="4641893" y="7468"/>
                  </a:cubicBezTo>
                  <a:lnTo>
                    <a:pt x="4641893" y="2569663"/>
                  </a:lnTo>
                  <a:cubicBezTo>
                    <a:pt x="4641893" y="2573787"/>
                    <a:pt x="4638550" y="2577131"/>
                    <a:pt x="4634426" y="2577131"/>
                  </a:cubicBezTo>
                  <a:lnTo>
                    <a:pt x="7468" y="2577131"/>
                  </a:lnTo>
                  <a:cubicBezTo>
                    <a:pt x="3343" y="2577131"/>
                    <a:pt x="0" y="2573787"/>
                    <a:pt x="0" y="2569663"/>
                  </a:cubicBezTo>
                  <a:lnTo>
                    <a:pt x="0" y="7468"/>
                  </a:lnTo>
                  <a:cubicBezTo>
                    <a:pt x="0" y="3343"/>
                    <a:pt x="3343" y="0"/>
                    <a:pt x="7468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641893" cy="2643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4549581" y="-278069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224771" y="5898041"/>
            <a:ext cx="4685504" cy="2508852"/>
          </a:xfrm>
          <a:custGeom>
            <a:avLst/>
            <a:gdLst/>
            <a:ahLst/>
            <a:cxnLst/>
            <a:rect r="r" b="b" t="t" l="l"/>
            <a:pathLst>
              <a:path h="2508852" w="4685504">
                <a:moveTo>
                  <a:pt x="0" y="0"/>
                </a:moveTo>
                <a:lnTo>
                  <a:pt x="4685505" y="0"/>
                </a:lnTo>
                <a:lnTo>
                  <a:pt x="4685505" y="2508852"/>
                </a:lnTo>
                <a:lnTo>
                  <a:pt x="0" y="2508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71709" y="5855283"/>
            <a:ext cx="3935600" cy="2642884"/>
          </a:xfrm>
          <a:custGeom>
            <a:avLst/>
            <a:gdLst/>
            <a:ahLst/>
            <a:cxnLst/>
            <a:rect r="r" b="b" t="t" l="l"/>
            <a:pathLst>
              <a:path h="2642884" w="3935600">
                <a:moveTo>
                  <a:pt x="0" y="0"/>
                </a:moveTo>
                <a:lnTo>
                  <a:pt x="3935599" y="0"/>
                </a:lnTo>
                <a:lnTo>
                  <a:pt x="3935599" y="2642884"/>
                </a:lnTo>
                <a:lnTo>
                  <a:pt x="0" y="2642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205721" y="4581525"/>
            <a:ext cx="4685504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 Light"/>
                <a:ea typeface="Poppins Light"/>
                <a:cs typeface="Poppins Light"/>
                <a:sym typeface="Poppins Light"/>
              </a:rPr>
              <a:t>Porté par :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 Light"/>
                <a:ea typeface="Poppins Light"/>
                <a:cs typeface="Poppins Light"/>
                <a:sym typeface="Poppins Light"/>
              </a:rPr>
              <a:t>le </a:t>
            </a:r>
            <a:r>
              <a:rPr lang="en-US" sz="3000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Réseau Louis Guilloux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159512" y="4664629"/>
            <a:ext cx="291461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 Light"/>
                <a:ea typeface="Poppins Light"/>
                <a:cs typeface="Poppins Light"/>
                <a:sym typeface="Poppins Light"/>
              </a:rPr>
              <a:t>Financé par :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l’</a:t>
            </a:r>
            <a:r>
              <a:rPr lang="en-US" sz="3000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ARS Bretagne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217994" y="1719832"/>
            <a:ext cx="5867604" cy="1766822"/>
          </a:xfrm>
          <a:custGeom>
            <a:avLst/>
            <a:gdLst/>
            <a:ahLst/>
            <a:cxnLst/>
            <a:rect r="r" b="b" t="t" l="l"/>
            <a:pathLst>
              <a:path h="1766822" w="5867604">
                <a:moveTo>
                  <a:pt x="0" y="0"/>
                </a:moveTo>
                <a:lnTo>
                  <a:pt x="5867603" y="0"/>
                </a:lnTo>
                <a:lnTo>
                  <a:pt x="5867603" y="1766822"/>
                </a:lnTo>
                <a:lnTo>
                  <a:pt x="0" y="17668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790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3142106" y="9936744"/>
            <a:ext cx="4484754" cy="99278"/>
            <a:chOff x="0" y="0"/>
            <a:chExt cx="5979672" cy="132371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42140" y="-274728"/>
            <a:ext cx="18682661" cy="10340315"/>
            <a:chOff x="0" y="0"/>
            <a:chExt cx="4920536" cy="27233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536" cy="2723375"/>
            </a:xfrm>
            <a:custGeom>
              <a:avLst/>
              <a:gdLst/>
              <a:ahLst/>
              <a:cxnLst/>
              <a:rect r="r" b="b" t="t" l="l"/>
              <a:pathLst>
                <a:path h="2723375" w="4920536">
                  <a:moveTo>
                    <a:pt x="7045" y="0"/>
                  </a:moveTo>
                  <a:lnTo>
                    <a:pt x="4913492" y="0"/>
                  </a:lnTo>
                  <a:cubicBezTo>
                    <a:pt x="4917382" y="0"/>
                    <a:pt x="4920536" y="3154"/>
                    <a:pt x="4920536" y="7045"/>
                  </a:cubicBezTo>
                  <a:lnTo>
                    <a:pt x="4920536" y="2716331"/>
                  </a:lnTo>
                  <a:cubicBezTo>
                    <a:pt x="4920536" y="2720221"/>
                    <a:pt x="4917382" y="2723375"/>
                    <a:pt x="4913492" y="2723375"/>
                  </a:cubicBezTo>
                  <a:lnTo>
                    <a:pt x="7045" y="2723375"/>
                  </a:lnTo>
                  <a:cubicBezTo>
                    <a:pt x="5176" y="2723375"/>
                    <a:pt x="3384" y="2722633"/>
                    <a:pt x="2063" y="2721312"/>
                  </a:cubicBezTo>
                  <a:cubicBezTo>
                    <a:pt x="742" y="2719991"/>
                    <a:pt x="0" y="2718199"/>
                    <a:pt x="0" y="2716331"/>
                  </a:cubicBezTo>
                  <a:lnTo>
                    <a:pt x="0" y="7045"/>
                  </a:lnTo>
                  <a:cubicBezTo>
                    <a:pt x="0" y="3154"/>
                    <a:pt x="3154" y="0"/>
                    <a:pt x="7045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920536" cy="2790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740778"/>
            <a:ext cx="1112098" cy="1067751"/>
          </a:xfrm>
          <a:custGeom>
            <a:avLst/>
            <a:gdLst/>
            <a:ahLst/>
            <a:cxnLst/>
            <a:rect r="r" b="b" t="t" l="l"/>
            <a:pathLst>
              <a:path h="1067751" w="1112098">
                <a:moveTo>
                  <a:pt x="0" y="0"/>
                </a:moveTo>
                <a:lnTo>
                  <a:pt x="1112098" y="0"/>
                </a:lnTo>
                <a:lnTo>
                  <a:pt x="1112098" y="1067751"/>
                </a:lnTo>
                <a:lnTo>
                  <a:pt x="0" y="1067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596419" y="914400"/>
            <a:ext cx="9497477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LES FORCES DU DISPOSITIF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410919" y="3413625"/>
            <a:ext cx="1469729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Un réseau pluriprofessionnel bien ancré sur le terrain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410919" y="4299450"/>
            <a:ext cx="1469729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Une échelle régionale adaptée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410919" y="5242924"/>
            <a:ext cx="1469729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Des actions qui permettent aux professionnels de se sentir moins isolés sur le sujet de la prise en soins des patients exilés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410919" y="2527284"/>
            <a:ext cx="1469729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Un financement pluriannuel et une relation de confiance avec l’ARS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410919" y="6719299"/>
            <a:ext cx="14697296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Des actions d’”aller-vers” qui permettent de sensibiliser de nouveaux professionnels aux problématiques particulières de l’accès aux soins des publics exilés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42140" y="-274728"/>
            <a:ext cx="18682661" cy="10340315"/>
            <a:chOff x="0" y="0"/>
            <a:chExt cx="4920536" cy="27233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536" cy="2723375"/>
            </a:xfrm>
            <a:custGeom>
              <a:avLst/>
              <a:gdLst/>
              <a:ahLst/>
              <a:cxnLst/>
              <a:rect r="r" b="b" t="t" l="l"/>
              <a:pathLst>
                <a:path h="2723375" w="4920536">
                  <a:moveTo>
                    <a:pt x="7045" y="0"/>
                  </a:moveTo>
                  <a:lnTo>
                    <a:pt x="4913492" y="0"/>
                  </a:lnTo>
                  <a:cubicBezTo>
                    <a:pt x="4917382" y="0"/>
                    <a:pt x="4920536" y="3154"/>
                    <a:pt x="4920536" y="7045"/>
                  </a:cubicBezTo>
                  <a:lnTo>
                    <a:pt x="4920536" y="2716331"/>
                  </a:lnTo>
                  <a:cubicBezTo>
                    <a:pt x="4920536" y="2720221"/>
                    <a:pt x="4917382" y="2723375"/>
                    <a:pt x="4913492" y="2723375"/>
                  </a:cubicBezTo>
                  <a:lnTo>
                    <a:pt x="7045" y="2723375"/>
                  </a:lnTo>
                  <a:cubicBezTo>
                    <a:pt x="5176" y="2723375"/>
                    <a:pt x="3384" y="2722633"/>
                    <a:pt x="2063" y="2721312"/>
                  </a:cubicBezTo>
                  <a:cubicBezTo>
                    <a:pt x="742" y="2719991"/>
                    <a:pt x="0" y="2718199"/>
                    <a:pt x="0" y="2716331"/>
                  </a:cubicBezTo>
                  <a:lnTo>
                    <a:pt x="0" y="7045"/>
                  </a:lnTo>
                  <a:cubicBezTo>
                    <a:pt x="0" y="3154"/>
                    <a:pt x="3154" y="0"/>
                    <a:pt x="7045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920536" cy="2790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740778"/>
            <a:ext cx="1112098" cy="1067751"/>
          </a:xfrm>
          <a:custGeom>
            <a:avLst/>
            <a:gdLst/>
            <a:ahLst/>
            <a:cxnLst/>
            <a:rect r="r" b="b" t="t" l="l"/>
            <a:pathLst>
              <a:path h="1067751" w="1112098">
                <a:moveTo>
                  <a:pt x="0" y="0"/>
                </a:moveTo>
                <a:lnTo>
                  <a:pt x="1112098" y="0"/>
                </a:lnTo>
                <a:lnTo>
                  <a:pt x="1112098" y="1067751"/>
                </a:lnTo>
                <a:lnTo>
                  <a:pt x="0" y="1067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65763" y="4051268"/>
            <a:ext cx="3261312" cy="2132083"/>
          </a:xfrm>
          <a:custGeom>
            <a:avLst/>
            <a:gdLst/>
            <a:ahLst/>
            <a:cxnLst/>
            <a:rect r="r" b="b" t="t" l="l"/>
            <a:pathLst>
              <a:path h="2132083" w="3261312">
                <a:moveTo>
                  <a:pt x="0" y="0"/>
                </a:moveTo>
                <a:lnTo>
                  <a:pt x="3261311" y="0"/>
                </a:lnTo>
                <a:lnTo>
                  <a:pt x="3261311" y="2132083"/>
                </a:lnTo>
                <a:lnTo>
                  <a:pt x="0" y="2132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596419" y="914400"/>
            <a:ext cx="9497477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LES FORCES DU DISPOSITIF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999883" y="4295775"/>
            <a:ext cx="11530096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Poser les bases d’une réponse alternative et coordonnée face aux politiques de stigmatisation, de précarisation et d’attaques des droits des exilés primo arrivants.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073071" y="897304"/>
            <a:ext cx="9044596" cy="1991914"/>
            <a:chOff x="0" y="0"/>
            <a:chExt cx="2726025" cy="60035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726025" cy="600359"/>
            </a:xfrm>
            <a:custGeom>
              <a:avLst/>
              <a:gdLst/>
              <a:ahLst/>
              <a:cxnLst/>
              <a:rect r="r" b="b" t="t" l="l"/>
              <a:pathLst>
                <a:path h="600359" w="2726025">
                  <a:moveTo>
                    <a:pt x="0" y="0"/>
                  </a:moveTo>
                  <a:lnTo>
                    <a:pt x="2726025" y="0"/>
                  </a:lnTo>
                  <a:lnTo>
                    <a:pt x="2726025" y="600359"/>
                  </a:lnTo>
                  <a:lnTo>
                    <a:pt x="0" y="6003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6" id="6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282831" y="-503328"/>
            <a:ext cx="18885251" cy="10618554"/>
            <a:chOff x="0" y="0"/>
            <a:chExt cx="4973893" cy="27966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973893" cy="2796656"/>
            </a:xfrm>
            <a:custGeom>
              <a:avLst/>
              <a:gdLst/>
              <a:ahLst/>
              <a:cxnLst/>
              <a:rect r="r" b="b" t="t" l="l"/>
              <a:pathLst>
                <a:path h="2796656" w="4973893">
                  <a:moveTo>
                    <a:pt x="6969" y="0"/>
                  </a:moveTo>
                  <a:lnTo>
                    <a:pt x="4966924" y="0"/>
                  </a:lnTo>
                  <a:cubicBezTo>
                    <a:pt x="4968773" y="0"/>
                    <a:pt x="4970545" y="734"/>
                    <a:pt x="4971852" y="2041"/>
                  </a:cubicBezTo>
                  <a:cubicBezTo>
                    <a:pt x="4973159" y="3348"/>
                    <a:pt x="4973893" y="5121"/>
                    <a:pt x="4973893" y="6969"/>
                  </a:cubicBezTo>
                  <a:lnTo>
                    <a:pt x="4973893" y="2789687"/>
                  </a:lnTo>
                  <a:cubicBezTo>
                    <a:pt x="4973893" y="2791535"/>
                    <a:pt x="4973159" y="2793308"/>
                    <a:pt x="4971852" y="2794615"/>
                  </a:cubicBezTo>
                  <a:cubicBezTo>
                    <a:pt x="4970545" y="2795922"/>
                    <a:pt x="4968773" y="2796656"/>
                    <a:pt x="4966924" y="2796656"/>
                  </a:cubicBezTo>
                  <a:lnTo>
                    <a:pt x="6969" y="2796656"/>
                  </a:lnTo>
                  <a:cubicBezTo>
                    <a:pt x="5121" y="2796656"/>
                    <a:pt x="3348" y="2795922"/>
                    <a:pt x="2041" y="2794615"/>
                  </a:cubicBezTo>
                  <a:cubicBezTo>
                    <a:pt x="734" y="2793308"/>
                    <a:pt x="0" y="2791535"/>
                    <a:pt x="0" y="2789687"/>
                  </a:cubicBezTo>
                  <a:lnTo>
                    <a:pt x="0" y="6969"/>
                  </a:lnTo>
                  <a:cubicBezTo>
                    <a:pt x="0" y="5121"/>
                    <a:pt x="734" y="3348"/>
                    <a:pt x="2041" y="2041"/>
                  </a:cubicBezTo>
                  <a:cubicBezTo>
                    <a:pt x="3348" y="734"/>
                    <a:pt x="5121" y="0"/>
                    <a:pt x="6969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973893" cy="2863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0" id="10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4" id="24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483868" y="4617436"/>
            <a:ext cx="1365324" cy="977913"/>
          </a:xfrm>
          <a:custGeom>
            <a:avLst/>
            <a:gdLst/>
            <a:ahLst/>
            <a:cxnLst/>
            <a:rect r="r" b="b" t="t" l="l"/>
            <a:pathLst>
              <a:path h="977913" w="1365324">
                <a:moveTo>
                  <a:pt x="0" y="0"/>
                </a:moveTo>
                <a:lnTo>
                  <a:pt x="1365324" y="0"/>
                </a:lnTo>
                <a:lnTo>
                  <a:pt x="1365324" y="977913"/>
                </a:lnTo>
                <a:lnTo>
                  <a:pt x="0" y="977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2622271" y="6326995"/>
            <a:ext cx="1088518" cy="1088518"/>
          </a:xfrm>
          <a:custGeom>
            <a:avLst/>
            <a:gdLst/>
            <a:ahLst/>
            <a:cxnLst/>
            <a:rect r="r" b="b" t="t" l="l"/>
            <a:pathLst>
              <a:path h="1088518" w="1088518">
                <a:moveTo>
                  <a:pt x="0" y="0"/>
                </a:moveTo>
                <a:lnTo>
                  <a:pt x="1088518" y="0"/>
                </a:lnTo>
                <a:lnTo>
                  <a:pt x="1088518" y="1088519"/>
                </a:lnTo>
                <a:lnTo>
                  <a:pt x="0" y="10885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158030" y="8252217"/>
            <a:ext cx="2185052" cy="532358"/>
          </a:xfrm>
          <a:custGeom>
            <a:avLst/>
            <a:gdLst/>
            <a:ahLst/>
            <a:cxnLst/>
            <a:rect r="r" b="b" t="t" l="l"/>
            <a:pathLst>
              <a:path h="532358" w="2185052">
                <a:moveTo>
                  <a:pt x="0" y="0"/>
                </a:moveTo>
                <a:lnTo>
                  <a:pt x="2185051" y="0"/>
                </a:lnTo>
                <a:lnTo>
                  <a:pt x="2185051" y="532358"/>
                </a:lnTo>
                <a:lnTo>
                  <a:pt x="0" y="53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4617213" y="1387443"/>
            <a:ext cx="11530096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Merci de votre attention !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483868" y="3508343"/>
            <a:ext cx="1153009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ANTONIN BRAVET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343081" y="4674154"/>
            <a:ext cx="1153009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a.bravet@rlg35.org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343081" y="6556930"/>
            <a:ext cx="1153009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06 38 48 76 67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819803" y="8166492"/>
            <a:ext cx="1153009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Association Réseau Louis Guilloux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283719" y="330183"/>
            <a:ext cx="17849790" cy="9785043"/>
            <a:chOff x="0" y="0"/>
            <a:chExt cx="4701179" cy="25771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01179" cy="2577131"/>
            </a:xfrm>
            <a:custGeom>
              <a:avLst/>
              <a:gdLst/>
              <a:ahLst/>
              <a:cxnLst/>
              <a:rect r="r" b="b" t="t" l="l"/>
              <a:pathLst>
                <a:path h="2577131" w="4701179">
                  <a:moveTo>
                    <a:pt x="7373" y="0"/>
                  </a:moveTo>
                  <a:lnTo>
                    <a:pt x="4693806" y="0"/>
                  </a:lnTo>
                  <a:cubicBezTo>
                    <a:pt x="4697878" y="0"/>
                    <a:pt x="4701179" y="3301"/>
                    <a:pt x="4701179" y="7373"/>
                  </a:cubicBezTo>
                  <a:lnTo>
                    <a:pt x="4701179" y="2569757"/>
                  </a:lnTo>
                  <a:cubicBezTo>
                    <a:pt x="4701179" y="2571713"/>
                    <a:pt x="4700403" y="2573588"/>
                    <a:pt x="4699020" y="2574971"/>
                  </a:cubicBezTo>
                  <a:cubicBezTo>
                    <a:pt x="4697637" y="2576354"/>
                    <a:pt x="4695761" y="2577131"/>
                    <a:pt x="4693806" y="2577131"/>
                  </a:cubicBezTo>
                  <a:lnTo>
                    <a:pt x="7373" y="2577131"/>
                  </a:lnTo>
                  <a:cubicBezTo>
                    <a:pt x="3301" y="2577131"/>
                    <a:pt x="0" y="2573830"/>
                    <a:pt x="0" y="2569757"/>
                  </a:cubicBezTo>
                  <a:lnTo>
                    <a:pt x="0" y="7373"/>
                  </a:lnTo>
                  <a:cubicBezTo>
                    <a:pt x="0" y="5418"/>
                    <a:pt x="777" y="3542"/>
                    <a:pt x="2160" y="2160"/>
                  </a:cubicBezTo>
                  <a:cubicBezTo>
                    <a:pt x="3542" y="777"/>
                    <a:pt x="5418" y="0"/>
                    <a:pt x="7373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701179" cy="2643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4549581" y="-278069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5631174" y="731964"/>
            <a:ext cx="5867604" cy="1766822"/>
          </a:xfrm>
          <a:custGeom>
            <a:avLst/>
            <a:gdLst/>
            <a:ahLst/>
            <a:cxnLst/>
            <a:rect r="r" b="b" t="t" l="l"/>
            <a:pathLst>
              <a:path h="1766822" w="5867604">
                <a:moveTo>
                  <a:pt x="0" y="0"/>
                </a:moveTo>
                <a:lnTo>
                  <a:pt x="5867604" y="0"/>
                </a:lnTo>
                <a:lnTo>
                  <a:pt x="5867604" y="1766821"/>
                </a:lnTo>
                <a:lnTo>
                  <a:pt x="0" y="1766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799009" y="3387014"/>
            <a:ext cx="1020672" cy="858641"/>
          </a:xfrm>
          <a:custGeom>
            <a:avLst/>
            <a:gdLst/>
            <a:ahLst/>
            <a:cxnLst/>
            <a:rect r="r" b="b" t="t" l="l"/>
            <a:pathLst>
              <a:path h="858641" w="1020672">
                <a:moveTo>
                  <a:pt x="0" y="0"/>
                </a:moveTo>
                <a:lnTo>
                  <a:pt x="1020672" y="0"/>
                </a:lnTo>
                <a:lnTo>
                  <a:pt x="1020672" y="858640"/>
                </a:lnTo>
                <a:lnTo>
                  <a:pt x="0" y="858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662005" y="4381995"/>
            <a:ext cx="1294679" cy="755769"/>
          </a:xfrm>
          <a:custGeom>
            <a:avLst/>
            <a:gdLst/>
            <a:ahLst/>
            <a:cxnLst/>
            <a:rect r="r" b="b" t="t" l="l"/>
            <a:pathLst>
              <a:path h="755769" w="1294679">
                <a:moveTo>
                  <a:pt x="0" y="0"/>
                </a:moveTo>
                <a:lnTo>
                  <a:pt x="1294680" y="0"/>
                </a:lnTo>
                <a:lnTo>
                  <a:pt x="1294680" y="755769"/>
                </a:lnTo>
                <a:lnTo>
                  <a:pt x="0" y="755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2907738" y="5271114"/>
            <a:ext cx="911944" cy="911944"/>
          </a:xfrm>
          <a:custGeom>
            <a:avLst/>
            <a:gdLst/>
            <a:ahLst/>
            <a:cxnLst/>
            <a:rect r="r" b="b" t="t" l="l"/>
            <a:pathLst>
              <a:path h="911944" w="911944">
                <a:moveTo>
                  <a:pt x="0" y="0"/>
                </a:moveTo>
                <a:lnTo>
                  <a:pt x="911943" y="0"/>
                </a:lnTo>
                <a:lnTo>
                  <a:pt x="911943" y="911944"/>
                </a:lnTo>
                <a:lnTo>
                  <a:pt x="0" y="9119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4772947" y="3482959"/>
            <a:ext cx="4950449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 Light"/>
                <a:ea typeface="Poppins Light"/>
                <a:cs typeface="Poppins Light"/>
                <a:sym typeface="Poppins Light"/>
              </a:rPr>
              <a:t>Un dispositif créé en 2015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772947" y="4445554"/>
            <a:ext cx="4950449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4298DC"/>
                </a:solidFill>
                <a:latin typeface="Poppins Light"/>
                <a:ea typeface="Poppins Light"/>
                <a:cs typeface="Poppins Light"/>
                <a:sym typeface="Poppins Light"/>
              </a:rPr>
              <a:t>Une portée régionale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910193" y="6527466"/>
            <a:ext cx="11773612" cy="2252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i="true">
                <a:solidFill>
                  <a:srgbClr val="4298DC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“Coordonner et outiller les professionnels accompagnant les personnes migrantes dans leur parcours de santé en Bretagne et promouvoir des soins de qualité et accessible à tous les migrants”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811047" y="5392644"/>
            <a:ext cx="338899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4298DC"/>
                </a:solidFill>
                <a:latin typeface="Poppins Light"/>
                <a:ea typeface="Poppins Light"/>
                <a:cs typeface="Poppins Light"/>
                <a:sym typeface="Poppins Light"/>
              </a:rPr>
              <a:t>Objectif principal 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247369" y="230905"/>
            <a:ext cx="17849790" cy="9884321"/>
            <a:chOff x="0" y="0"/>
            <a:chExt cx="4701179" cy="26032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01179" cy="2603278"/>
            </a:xfrm>
            <a:custGeom>
              <a:avLst/>
              <a:gdLst/>
              <a:ahLst/>
              <a:cxnLst/>
              <a:rect r="r" b="b" t="t" l="l"/>
              <a:pathLst>
                <a:path h="2603278" w="4701179">
                  <a:moveTo>
                    <a:pt x="7373" y="0"/>
                  </a:moveTo>
                  <a:lnTo>
                    <a:pt x="4693806" y="0"/>
                  </a:lnTo>
                  <a:cubicBezTo>
                    <a:pt x="4697878" y="0"/>
                    <a:pt x="4701179" y="3301"/>
                    <a:pt x="4701179" y="7373"/>
                  </a:cubicBezTo>
                  <a:lnTo>
                    <a:pt x="4701179" y="2595905"/>
                  </a:lnTo>
                  <a:cubicBezTo>
                    <a:pt x="4701179" y="2597860"/>
                    <a:pt x="4700403" y="2599736"/>
                    <a:pt x="4699020" y="2601118"/>
                  </a:cubicBezTo>
                  <a:cubicBezTo>
                    <a:pt x="4697637" y="2602501"/>
                    <a:pt x="4695761" y="2603278"/>
                    <a:pt x="4693806" y="2603278"/>
                  </a:cubicBezTo>
                  <a:lnTo>
                    <a:pt x="7373" y="2603278"/>
                  </a:lnTo>
                  <a:cubicBezTo>
                    <a:pt x="3301" y="2603278"/>
                    <a:pt x="0" y="2599977"/>
                    <a:pt x="0" y="2595905"/>
                  </a:cubicBezTo>
                  <a:lnTo>
                    <a:pt x="0" y="7373"/>
                  </a:lnTo>
                  <a:cubicBezTo>
                    <a:pt x="0" y="5418"/>
                    <a:pt x="777" y="3542"/>
                    <a:pt x="2160" y="2160"/>
                  </a:cubicBezTo>
                  <a:cubicBezTo>
                    <a:pt x="3542" y="777"/>
                    <a:pt x="5418" y="0"/>
                    <a:pt x="7373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701179" cy="26699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4549581" y="-278069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5631174" y="731964"/>
            <a:ext cx="5867604" cy="1766822"/>
          </a:xfrm>
          <a:custGeom>
            <a:avLst/>
            <a:gdLst/>
            <a:ahLst/>
            <a:cxnLst/>
            <a:rect r="r" b="b" t="t" l="l"/>
            <a:pathLst>
              <a:path h="1766822" w="5867604">
                <a:moveTo>
                  <a:pt x="0" y="0"/>
                </a:moveTo>
                <a:lnTo>
                  <a:pt x="5867604" y="0"/>
                </a:lnTo>
                <a:lnTo>
                  <a:pt x="5867604" y="1766821"/>
                </a:lnTo>
                <a:lnTo>
                  <a:pt x="0" y="1766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816551" y="3848223"/>
            <a:ext cx="5667993" cy="5667993"/>
          </a:xfrm>
          <a:custGeom>
            <a:avLst/>
            <a:gdLst/>
            <a:ahLst/>
            <a:cxnLst/>
            <a:rect r="r" b="b" t="t" l="l"/>
            <a:pathLst>
              <a:path h="5667993" w="5667993">
                <a:moveTo>
                  <a:pt x="0" y="0"/>
                </a:moveTo>
                <a:lnTo>
                  <a:pt x="5667993" y="0"/>
                </a:lnTo>
                <a:lnTo>
                  <a:pt x="5667993" y="5667993"/>
                </a:lnTo>
                <a:lnTo>
                  <a:pt x="0" y="56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7935627" y="3860768"/>
            <a:ext cx="4950449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1. COORDINATION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935627" y="5063531"/>
            <a:ext cx="4950449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2. OUTILS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935627" y="6266294"/>
            <a:ext cx="4950449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3. FORMATION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935627" y="7403522"/>
            <a:ext cx="4950449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4. INTERPRETARIAT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935627" y="8606847"/>
            <a:ext cx="4950449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5. SENSIBILISATION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11006" y="-347692"/>
            <a:ext cx="16412961" cy="10634692"/>
            <a:chOff x="0" y="0"/>
            <a:chExt cx="4322755" cy="2800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2755" cy="2800907"/>
            </a:xfrm>
            <a:custGeom>
              <a:avLst/>
              <a:gdLst/>
              <a:ahLst/>
              <a:cxnLst/>
              <a:rect r="r" b="b" t="t" l="l"/>
              <a:pathLst>
                <a:path h="2800907" w="4322755">
                  <a:moveTo>
                    <a:pt x="0" y="0"/>
                  </a:moveTo>
                  <a:lnTo>
                    <a:pt x="4322755" y="0"/>
                  </a:lnTo>
                  <a:lnTo>
                    <a:pt x="4322755" y="2800907"/>
                  </a:lnTo>
                  <a:lnTo>
                    <a:pt x="0" y="2800907"/>
                  </a:lnTo>
                  <a:close/>
                </a:path>
              </a:pathLst>
            </a:custGeom>
            <a:solidFill>
              <a:srgbClr val="91D3F3">
                <a:alpha val="4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322755" cy="28675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9806621"/>
            <a:ext cx="8820140" cy="480379"/>
            <a:chOff x="0" y="0"/>
            <a:chExt cx="11760187" cy="64050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940047" cy="640506"/>
              <a:chOff x="0" y="0"/>
              <a:chExt cx="383241" cy="8349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940047" y="0"/>
              <a:ext cx="2940047" cy="640506"/>
              <a:chOff x="0" y="0"/>
              <a:chExt cx="383241" cy="8349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880093" y="0"/>
              <a:ext cx="2940047" cy="640506"/>
              <a:chOff x="0" y="0"/>
              <a:chExt cx="383241" cy="8349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8820140" y="0"/>
              <a:ext cx="2940047" cy="640506"/>
              <a:chOff x="0" y="0"/>
              <a:chExt cx="383241" cy="8349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TextBox 18" id="18"/>
          <p:cNvSpPr txBox="true"/>
          <p:nvPr/>
        </p:nvSpPr>
        <p:spPr>
          <a:xfrm rot="0">
            <a:off x="5289237" y="3144356"/>
            <a:ext cx="7295671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b="true" sz="5000">
                <a:solidFill>
                  <a:srgbClr val="549DE7"/>
                </a:solidFill>
                <a:latin typeface="Poppins Bold"/>
                <a:ea typeface="Poppins Bold"/>
                <a:cs typeface="Poppins Bold"/>
                <a:sym typeface="Poppins Bold"/>
              </a:rPr>
              <a:t>LA COORDINATION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7483685" y="349293"/>
            <a:ext cx="5867604" cy="1766822"/>
          </a:xfrm>
          <a:custGeom>
            <a:avLst/>
            <a:gdLst/>
            <a:ahLst/>
            <a:cxnLst/>
            <a:rect r="r" b="b" t="t" l="l"/>
            <a:pathLst>
              <a:path h="1766822" w="5867604">
                <a:moveTo>
                  <a:pt x="0" y="0"/>
                </a:moveTo>
                <a:lnTo>
                  <a:pt x="5867604" y="0"/>
                </a:lnTo>
                <a:lnTo>
                  <a:pt x="5867604" y="1766822"/>
                </a:lnTo>
                <a:lnTo>
                  <a:pt x="0" y="176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900"/>
            </a:stretch>
          </a:blipFill>
        </p:spPr>
      </p:sp>
      <p:sp>
        <p:nvSpPr>
          <p:cNvPr name="Freeform 20" id="20" descr="a glowing gradient brush stroke"/>
          <p:cNvSpPr/>
          <p:nvPr/>
        </p:nvSpPr>
        <p:spPr>
          <a:xfrm flipH="false" flipV="false" rot="337666">
            <a:off x="5984245" y="691619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697142" y="2517776"/>
            <a:ext cx="2297735" cy="2297735"/>
          </a:xfrm>
          <a:custGeom>
            <a:avLst/>
            <a:gdLst/>
            <a:ahLst/>
            <a:cxnLst/>
            <a:rect r="r" b="b" t="t" l="l"/>
            <a:pathLst>
              <a:path h="2297735" w="2297735">
                <a:moveTo>
                  <a:pt x="0" y="0"/>
                </a:moveTo>
                <a:lnTo>
                  <a:pt x="2297735" y="0"/>
                </a:lnTo>
                <a:lnTo>
                  <a:pt x="2297735" y="2297735"/>
                </a:lnTo>
                <a:lnTo>
                  <a:pt x="0" y="2297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697811" y="3136101"/>
            <a:ext cx="2219515" cy="1137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8000" b="true">
                <a:solidFill>
                  <a:srgbClr val="52A4E8"/>
                </a:solidFill>
                <a:latin typeface="Poppins Bold"/>
                <a:ea typeface="Poppins Bold"/>
                <a:cs typeface="Poppins Bold"/>
                <a:sym typeface="Poppins Bold"/>
              </a:rPr>
              <a:t>1.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078032" y="5427350"/>
            <a:ext cx="13410706" cy="1818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 i="true">
                <a:solidFill>
                  <a:srgbClr val="549DE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</a:t>
            </a:r>
            <a:r>
              <a:rPr lang="en-US" b="true" sz="3399" i="true">
                <a:solidFill>
                  <a:srgbClr val="549DE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Assurer la coordination des acteurs pour développer et accompagner la structuration de l'offre de soins territoriale à destination des migrants”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80240" y="145289"/>
            <a:ext cx="18682661" cy="9969937"/>
            <a:chOff x="0" y="0"/>
            <a:chExt cx="4920536" cy="26258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536" cy="2625827"/>
            </a:xfrm>
            <a:custGeom>
              <a:avLst/>
              <a:gdLst/>
              <a:ahLst/>
              <a:cxnLst/>
              <a:rect r="r" b="b" t="t" l="l"/>
              <a:pathLst>
                <a:path h="2625827" w="4920536">
                  <a:moveTo>
                    <a:pt x="7045" y="0"/>
                  </a:moveTo>
                  <a:lnTo>
                    <a:pt x="4913492" y="0"/>
                  </a:lnTo>
                  <a:cubicBezTo>
                    <a:pt x="4917382" y="0"/>
                    <a:pt x="4920536" y="3154"/>
                    <a:pt x="4920536" y="7045"/>
                  </a:cubicBezTo>
                  <a:lnTo>
                    <a:pt x="4920536" y="2618782"/>
                  </a:lnTo>
                  <a:cubicBezTo>
                    <a:pt x="4920536" y="2622673"/>
                    <a:pt x="4917382" y="2625827"/>
                    <a:pt x="4913492" y="2625827"/>
                  </a:cubicBezTo>
                  <a:lnTo>
                    <a:pt x="7045" y="2625827"/>
                  </a:lnTo>
                  <a:cubicBezTo>
                    <a:pt x="5176" y="2625827"/>
                    <a:pt x="3384" y="2625085"/>
                    <a:pt x="2063" y="2623764"/>
                  </a:cubicBezTo>
                  <a:cubicBezTo>
                    <a:pt x="742" y="2622442"/>
                    <a:pt x="0" y="2620651"/>
                    <a:pt x="0" y="2618782"/>
                  </a:cubicBezTo>
                  <a:lnTo>
                    <a:pt x="0" y="7045"/>
                  </a:lnTo>
                  <a:cubicBezTo>
                    <a:pt x="0" y="3154"/>
                    <a:pt x="3154" y="0"/>
                    <a:pt x="7045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920536" cy="2692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662920"/>
            <a:ext cx="1334810" cy="1334810"/>
          </a:xfrm>
          <a:custGeom>
            <a:avLst/>
            <a:gdLst/>
            <a:ahLst/>
            <a:cxnLst/>
            <a:rect r="r" b="b" t="t" l="l"/>
            <a:pathLst>
              <a:path h="1334810" w="1334810">
                <a:moveTo>
                  <a:pt x="0" y="0"/>
                </a:moveTo>
                <a:lnTo>
                  <a:pt x="1334810" y="0"/>
                </a:lnTo>
                <a:lnTo>
                  <a:pt x="1334810" y="1334810"/>
                </a:lnTo>
                <a:lnTo>
                  <a:pt x="0" y="1334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596419" y="1772865"/>
            <a:ext cx="11757115" cy="8188177"/>
          </a:xfrm>
          <a:custGeom>
            <a:avLst/>
            <a:gdLst/>
            <a:ahLst/>
            <a:cxnLst/>
            <a:rect r="r" b="b" t="t" l="l"/>
            <a:pathLst>
              <a:path h="8188177" w="11757115">
                <a:moveTo>
                  <a:pt x="0" y="0"/>
                </a:moveTo>
                <a:lnTo>
                  <a:pt x="11757115" y="0"/>
                </a:lnTo>
                <a:lnTo>
                  <a:pt x="11757115" y="8188177"/>
                </a:lnTo>
                <a:lnTo>
                  <a:pt x="0" y="81881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793" r="0" b="-793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596419" y="914400"/>
            <a:ext cx="8664605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1. LA COORDINATION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42140" y="158532"/>
            <a:ext cx="18682661" cy="9969937"/>
            <a:chOff x="0" y="0"/>
            <a:chExt cx="4920536" cy="26258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536" cy="2625827"/>
            </a:xfrm>
            <a:custGeom>
              <a:avLst/>
              <a:gdLst/>
              <a:ahLst/>
              <a:cxnLst/>
              <a:rect r="r" b="b" t="t" l="l"/>
              <a:pathLst>
                <a:path h="2625827" w="4920536">
                  <a:moveTo>
                    <a:pt x="7045" y="0"/>
                  </a:moveTo>
                  <a:lnTo>
                    <a:pt x="4913492" y="0"/>
                  </a:lnTo>
                  <a:cubicBezTo>
                    <a:pt x="4917382" y="0"/>
                    <a:pt x="4920536" y="3154"/>
                    <a:pt x="4920536" y="7045"/>
                  </a:cubicBezTo>
                  <a:lnTo>
                    <a:pt x="4920536" y="2618782"/>
                  </a:lnTo>
                  <a:cubicBezTo>
                    <a:pt x="4920536" y="2622673"/>
                    <a:pt x="4917382" y="2625827"/>
                    <a:pt x="4913492" y="2625827"/>
                  </a:cubicBezTo>
                  <a:lnTo>
                    <a:pt x="7045" y="2625827"/>
                  </a:lnTo>
                  <a:cubicBezTo>
                    <a:pt x="5176" y="2625827"/>
                    <a:pt x="3384" y="2625085"/>
                    <a:pt x="2063" y="2623764"/>
                  </a:cubicBezTo>
                  <a:cubicBezTo>
                    <a:pt x="742" y="2622442"/>
                    <a:pt x="0" y="2620651"/>
                    <a:pt x="0" y="2618782"/>
                  </a:cubicBezTo>
                  <a:lnTo>
                    <a:pt x="0" y="7045"/>
                  </a:lnTo>
                  <a:cubicBezTo>
                    <a:pt x="0" y="3154"/>
                    <a:pt x="3154" y="0"/>
                    <a:pt x="7045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920536" cy="2692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662920"/>
            <a:ext cx="1334810" cy="1334810"/>
          </a:xfrm>
          <a:custGeom>
            <a:avLst/>
            <a:gdLst/>
            <a:ahLst/>
            <a:cxnLst/>
            <a:rect r="r" b="b" t="t" l="l"/>
            <a:pathLst>
              <a:path h="1334810" w="1334810">
                <a:moveTo>
                  <a:pt x="0" y="0"/>
                </a:moveTo>
                <a:lnTo>
                  <a:pt x="1334810" y="0"/>
                </a:lnTo>
                <a:lnTo>
                  <a:pt x="1334810" y="1334810"/>
                </a:lnTo>
                <a:lnTo>
                  <a:pt x="0" y="1334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596419" y="914400"/>
            <a:ext cx="9497477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1. LA COORDINATION : niveau local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596419" y="2508218"/>
            <a:ext cx="13976974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Le rôle du médecin coordinateur local est d’être une personne ressource identifiée sur le sujet de l’accès aux soins des publics exilés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596419" y="4171691"/>
            <a:ext cx="13976974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Aller-vers et répondre aux sollicitations des acteurs 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282326" y="4791466"/>
            <a:ext cx="13976974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De la santé (ville, hôpital etc.)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282326" y="5410591"/>
            <a:ext cx="13976974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De l’accompagnement social (DNA, CCAS etc.)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282326" y="6029716"/>
            <a:ext cx="13976974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Institutionnels (ARS, collectivités locales etc.)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63510" y="7267966"/>
            <a:ext cx="14367453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Exemple : organiser une réunion d’information à destination des professionnels d’un CADA, participer à un webinaire organisé par une CPTS, tenir un stand lors d’un forum organisé par une com’com’ etc.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337666">
            <a:off x="-72146" y="491947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6"/>
                </a:lnTo>
                <a:lnTo>
                  <a:pt x="0" y="1508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3" id="3" descr="a glowing gradient brush stroke"/>
          <p:cNvSpPr/>
          <p:nvPr/>
        </p:nvSpPr>
        <p:spPr>
          <a:xfrm flipH="false" flipV="false" rot="337666">
            <a:off x="-16343883" y="-125059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3" y="0"/>
                </a:lnTo>
                <a:lnTo>
                  <a:pt x="18447883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a glowing gradient brush stroke"/>
          <p:cNvSpPr/>
          <p:nvPr/>
        </p:nvSpPr>
        <p:spPr>
          <a:xfrm flipH="false" flipV="false" rot="-10800000">
            <a:off x="10764931" y="-2780693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42140" y="158532"/>
            <a:ext cx="18682661" cy="9969937"/>
            <a:chOff x="0" y="0"/>
            <a:chExt cx="4920536" cy="26258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536" cy="2625827"/>
            </a:xfrm>
            <a:custGeom>
              <a:avLst/>
              <a:gdLst/>
              <a:ahLst/>
              <a:cxnLst/>
              <a:rect r="r" b="b" t="t" l="l"/>
              <a:pathLst>
                <a:path h="2625827" w="4920536">
                  <a:moveTo>
                    <a:pt x="7045" y="0"/>
                  </a:moveTo>
                  <a:lnTo>
                    <a:pt x="4913492" y="0"/>
                  </a:lnTo>
                  <a:cubicBezTo>
                    <a:pt x="4917382" y="0"/>
                    <a:pt x="4920536" y="3154"/>
                    <a:pt x="4920536" y="7045"/>
                  </a:cubicBezTo>
                  <a:lnTo>
                    <a:pt x="4920536" y="2618782"/>
                  </a:lnTo>
                  <a:cubicBezTo>
                    <a:pt x="4920536" y="2622673"/>
                    <a:pt x="4917382" y="2625827"/>
                    <a:pt x="4913492" y="2625827"/>
                  </a:cubicBezTo>
                  <a:lnTo>
                    <a:pt x="7045" y="2625827"/>
                  </a:lnTo>
                  <a:cubicBezTo>
                    <a:pt x="5176" y="2625827"/>
                    <a:pt x="3384" y="2625085"/>
                    <a:pt x="2063" y="2623764"/>
                  </a:cubicBezTo>
                  <a:cubicBezTo>
                    <a:pt x="742" y="2622442"/>
                    <a:pt x="0" y="2620651"/>
                    <a:pt x="0" y="2618782"/>
                  </a:cubicBezTo>
                  <a:lnTo>
                    <a:pt x="0" y="7045"/>
                  </a:lnTo>
                  <a:cubicBezTo>
                    <a:pt x="0" y="3154"/>
                    <a:pt x="3154" y="0"/>
                    <a:pt x="7045" y="0"/>
                  </a:cubicBez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920536" cy="2692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 descr="a glowing gradient brush stroke"/>
          <p:cNvSpPr/>
          <p:nvPr/>
        </p:nvSpPr>
        <p:spPr>
          <a:xfrm flipH="false" flipV="false" rot="337666">
            <a:off x="-16480757" y="-1716623"/>
            <a:ext cx="19200267" cy="15081145"/>
          </a:xfrm>
          <a:custGeom>
            <a:avLst/>
            <a:gdLst/>
            <a:ahLst/>
            <a:cxnLst/>
            <a:rect r="r" b="b" t="t" l="l"/>
            <a:pathLst>
              <a:path h="15081145" w="19200267">
                <a:moveTo>
                  <a:pt x="0" y="0"/>
                </a:moveTo>
                <a:lnTo>
                  <a:pt x="19200268" y="0"/>
                </a:lnTo>
                <a:lnTo>
                  <a:pt x="19200268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0" t="-2039" r="0" b="-2039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117667" y="10015948"/>
            <a:ext cx="4484754" cy="99278"/>
            <a:chOff x="0" y="0"/>
            <a:chExt cx="5979672" cy="13237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497212" cy="132371"/>
              <a:chOff x="0" y="0"/>
              <a:chExt cx="183947" cy="1626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488036" y="0"/>
              <a:ext cx="1497212" cy="132371"/>
              <a:chOff x="0" y="0"/>
              <a:chExt cx="183947" cy="162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985248" y="0"/>
              <a:ext cx="1497212" cy="132371"/>
              <a:chOff x="0" y="0"/>
              <a:chExt cx="183947" cy="162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482460" y="0"/>
              <a:ext cx="1497212" cy="132371"/>
              <a:chOff x="0" y="0"/>
              <a:chExt cx="183947" cy="162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83947" cy="16263"/>
              </a:xfrm>
              <a:custGeom>
                <a:avLst/>
                <a:gdLst/>
                <a:ahLst/>
                <a:cxnLst/>
                <a:rect r="r" b="b" t="t" l="l"/>
                <a:pathLst>
                  <a:path h="16263" w="183947">
                    <a:moveTo>
                      <a:pt x="0" y="0"/>
                    </a:moveTo>
                    <a:lnTo>
                      <a:pt x="183947" y="0"/>
                    </a:lnTo>
                    <a:lnTo>
                      <a:pt x="183947" y="16263"/>
                    </a:lnTo>
                    <a:lnTo>
                      <a:pt x="0" y="16263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83947" cy="54363"/>
              </a:xfrm>
              <a:prstGeom prst="rect">
                <a:avLst/>
              </a:prstGeom>
            </p:spPr>
            <p:txBody>
              <a:bodyPr anchor="ctr" rtlCol="false" tIns="81675" lIns="81675" bIns="81675" rIns="81675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4353534" y="145289"/>
            <a:ext cx="3286987" cy="989760"/>
          </a:xfrm>
          <a:custGeom>
            <a:avLst/>
            <a:gdLst/>
            <a:ahLst/>
            <a:cxnLst/>
            <a:rect r="r" b="b" t="t" l="l"/>
            <a:pathLst>
              <a:path h="989760" w="3286987">
                <a:moveTo>
                  <a:pt x="0" y="0"/>
                </a:moveTo>
                <a:lnTo>
                  <a:pt x="3286987" y="0"/>
                </a:lnTo>
                <a:lnTo>
                  <a:pt x="3286987" y="989760"/>
                </a:lnTo>
                <a:lnTo>
                  <a:pt x="0" y="989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90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662920"/>
            <a:ext cx="1334810" cy="1334810"/>
          </a:xfrm>
          <a:custGeom>
            <a:avLst/>
            <a:gdLst/>
            <a:ahLst/>
            <a:cxnLst/>
            <a:rect r="r" b="b" t="t" l="l"/>
            <a:pathLst>
              <a:path h="1334810" w="1334810">
                <a:moveTo>
                  <a:pt x="0" y="0"/>
                </a:moveTo>
                <a:lnTo>
                  <a:pt x="1334810" y="0"/>
                </a:lnTo>
                <a:lnTo>
                  <a:pt x="1334810" y="1334810"/>
                </a:lnTo>
                <a:lnTo>
                  <a:pt x="0" y="1334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596419" y="914400"/>
            <a:ext cx="9677557" cy="71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4298DC"/>
                </a:solidFill>
                <a:latin typeface="Poppins Bold"/>
                <a:ea typeface="Poppins Bold"/>
                <a:cs typeface="Poppins Bold"/>
                <a:sym typeface="Poppins Bold"/>
              </a:rPr>
              <a:t>1. LA COORDINATION : niveau régional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596419" y="3276600"/>
            <a:ext cx="13976974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Coordination “interne” au niveau régional pour échange de pratique, d’infos : staff, séminaire etc.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596419" y="5057775"/>
            <a:ext cx="13976974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Participation aux instances de coordination régionales : Commissions FAS, Coordination régionale des PASS, CoReSS etc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558750" y="6836329"/>
            <a:ext cx="13976974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4298DC"/>
                </a:solidFill>
                <a:latin typeface="Poppins"/>
                <a:ea typeface="Poppins"/>
                <a:cs typeface="Poppins"/>
                <a:sym typeface="Poppins"/>
              </a:rPr>
              <a:t>Participation aux instances de coordination nationales : inter-orga (ODSE, GAN etc.), Santé publique France, évènements scientifiques etc.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10070" y="-173846"/>
            <a:ext cx="16412961" cy="10634692"/>
            <a:chOff x="0" y="0"/>
            <a:chExt cx="4322755" cy="2800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2755" cy="2800907"/>
            </a:xfrm>
            <a:custGeom>
              <a:avLst/>
              <a:gdLst/>
              <a:ahLst/>
              <a:cxnLst/>
              <a:rect r="r" b="b" t="t" l="l"/>
              <a:pathLst>
                <a:path h="2800907" w="4322755">
                  <a:moveTo>
                    <a:pt x="0" y="0"/>
                  </a:moveTo>
                  <a:lnTo>
                    <a:pt x="4322755" y="0"/>
                  </a:lnTo>
                  <a:lnTo>
                    <a:pt x="4322755" y="2800907"/>
                  </a:lnTo>
                  <a:lnTo>
                    <a:pt x="0" y="2800907"/>
                  </a:lnTo>
                  <a:close/>
                </a:path>
              </a:pathLst>
            </a:custGeom>
            <a:solidFill>
              <a:srgbClr val="91D3F3">
                <a:alpha val="4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322755" cy="28675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9806621"/>
            <a:ext cx="8820140" cy="480379"/>
            <a:chOff x="0" y="0"/>
            <a:chExt cx="11760187" cy="64050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940047" cy="640506"/>
              <a:chOff x="0" y="0"/>
              <a:chExt cx="383241" cy="8349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3097D8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2940047" y="0"/>
              <a:ext cx="2940047" cy="640506"/>
              <a:chOff x="0" y="0"/>
              <a:chExt cx="383241" cy="8349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731C7B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880093" y="0"/>
              <a:ext cx="2940047" cy="640506"/>
              <a:chOff x="0" y="0"/>
              <a:chExt cx="383241" cy="8349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F9122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8820140" y="0"/>
              <a:ext cx="2940047" cy="640506"/>
              <a:chOff x="0" y="0"/>
              <a:chExt cx="383241" cy="8349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83241" cy="83491"/>
              </a:xfrm>
              <a:custGeom>
                <a:avLst/>
                <a:gdLst/>
                <a:ahLst/>
                <a:cxnLst/>
                <a:rect r="r" b="b" t="t" l="l"/>
                <a:pathLst>
                  <a:path h="83491" w="383241">
                    <a:moveTo>
                      <a:pt x="0" y="0"/>
                    </a:moveTo>
                    <a:lnTo>
                      <a:pt x="383241" y="0"/>
                    </a:lnTo>
                    <a:lnTo>
                      <a:pt x="383241" y="83491"/>
                    </a:lnTo>
                    <a:lnTo>
                      <a:pt x="0" y="83491"/>
                    </a:lnTo>
                    <a:close/>
                  </a:path>
                </a:pathLst>
              </a:custGeom>
              <a:solidFill>
                <a:srgbClr val="FEF2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383241" cy="1215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7483685" y="349293"/>
            <a:ext cx="5867604" cy="1766822"/>
          </a:xfrm>
          <a:custGeom>
            <a:avLst/>
            <a:gdLst/>
            <a:ahLst/>
            <a:cxnLst/>
            <a:rect r="r" b="b" t="t" l="l"/>
            <a:pathLst>
              <a:path h="1766822" w="5867604">
                <a:moveTo>
                  <a:pt x="0" y="0"/>
                </a:moveTo>
                <a:lnTo>
                  <a:pt x="5867604" y="0"/>
                </a:lnTo>
                <a:lnTo>
                  <a:pt x="5867604" y="1766822"/>
                </a:lnTo>
                <a:lnTo>
                  <a:pt x="0" y="176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7900"/>
            </a:stretch>
          </a:blipFill>
        </p:spPr>
      </p:sp>
      <p:sp>
        <p:nvSpPr>
          <p:cNvPr name="Freeform 19" id="19" descr="a glowing gradient brush stroke"/>
          <p:cNvSpPr/>
          <p:nvPr/>
        </p:nvSpPr>
        <p:spPr>
          <a:xfrm flipH="false" flipV="false" rot="337666">
            <a:off x="5984245" y="6916190"/>
            <a:ext cx="18447884" cy="15081145"/>
          </a:xfrm>
          <a:custGeom>
            <a:avLst/>
            <a:gdLst/>
            <a:ahLst/>
            <a:cxnLst/>
            <a:rect r="r" b="b" t="t" l="l"/>
            <a:pathLst>
              <a:path h="15081145" w="18447884">
                <a:moveTo>
                  <a:pt x="0" y="0"/>
                </a:moveTo>
                <a:lnTo>
                  <a:pt x="18447884" y="0"/>
                </a:lnTo>
                <a:lnTo>
                  <a:pt x="18447884" y="15081145"/>
                </a:lnTo>
                <a:lnTo>
                  <a:pt x="0" y="15081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4000"/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199695" y="2848922"/>
            <a:ext cx="1575972" cy="1635443"/>
          </a:xfrm>
          <a:custGeom>
            <a:avLst/>
            <a:gdLst/>
            <a:ahLst/>
            <a:cxnLst/>
            <a:rect r="r" b="b" t="t" l="l"/>
            <a:pathLst>
              <a:path h="1635443" w="1575972">
                <a:moveTo>
                  <a:pt x="0" y="0"/>
                </a:moveTo>
                <a:lnTo>
                  <a:pt x="1575972" y="0"/>
                </a:lnTo>
                <a:lnTo>
                  <a:pt x="1575972" y="1635443"/>
                </a:lnTo>
                <a:lnTo>
                  <a:pt x="0" y="1635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5289237" y="3144356"/>
            <a:ext cx="7295671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true">
                <a:solidFill>
                  <a:srgbClr val="549DE7"/>
                </a:solidFill>
                <a:latin typeface="Poppins Bold"/>
                <a:ea typeface="Poppins Bold"/>
                <a:cs typeface="Poppins Bold"/>
                <a:sym typeface="Poppins Bold"/>
              </a:rPr>
              <a:t>MISE A DISPO D’OUTILS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17731" y="3136101"/>
            <a:ext cx="2219515" cy="1137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8000" b="true">
                <a:solidFill>
                  <a:srgbClr val="52A4E8"/>
                </a:solidFill>
                <a:latin typeface="Poppins Bold"/>
                <a:ea typeface="Poppins Bold"/>
                <a:cs typeface="Poppins Bold"/>
                <a:sym typeface="Poppins Bold"/>
              </a:rPr>
              <a:t>2.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019116" y="5112856"/>
            <a:ext cx="11970063" cy="1818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 i="true">
                <a:solidFill>
                  <a:srgbClr val="549DE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“Mett</a:t>
            </a:r>
            <a:r>
              <a:rPr lang="en-US" b="true" sz="3399" i="true">
                <a:solidFill>
                  <a:srgbClr val="549DE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re à disposition des professionnels des outils spécifiques adaptés pour les accompagner dans la prise en charge des migrants”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DAG4kE4zSDI</dc:identifier>
  <dcterms:modified xsi:type="dcterms:W3CDTF">2011-08-01T06:04:30Z</dcterms:modified>
  <cp:revision>1</cp:revision>
  <dc:title>DATASAM-2025</dc:title>
</cp:coreProperties>
</file>