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83" r:id="rId3"/>
    <p:sldId id="343" r:id="rId4"/>
    <p:sldId id="341" r:id="rId5"/>
    <p:sldId id="274" r:id="rId6"/>
    <p:sldId id="342" r:id="rId7"/>
    <p:sldId id="257" r:id="rId8"/>
    <p:sldId id="270" r:id="rId9"/>
    <p:sldId id="260" r:id="rId10"/>
    <p:sldId id="26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D243B9C-B34B-FFC0-1E81-4A70EA553076}" name="Marie Charlotte Chopin" initials="MC" userId="dfc10c29632152ca"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Olivia Keita-Perse" initials="O.K-P" lastIdx="2" clrIdx="0"/>
  <p:cmAuthor id="1" name="Lesprit, Philippe" initials="LP" lastIdx="1" clrIdx="1"/>
  <p:cmAuthor id="2" name="CASERIS Marion" initials="CM" lastIdx="2" clrIdx="2">
    <p:extLst>
      <p:ext uri="{19B8F6BF-5375-455C-9EA6-DF929625EA0E}">
        <p15:presenceInfo xmlns:p15="http://schemas.microsoft.com/office/powerpoint/2012/main" userId="S-1-5-21-3834895988-1951830915-283893654-679446" providerId="AD"/>
      </p:ext>
    </p:extLst>
  </p:cmAuthor>
  <p:cmAuthor id="3" name="CHOPIN Marie-Charlotte" initials="CMC" lastIdx="1" clrIdx="3">
    <p:extLst>
      <p:ext uri="{19B8F6BF-5375-455C-9EA6-DF929625EA0E}">
        <p15:presenceInfo xmlns:p15="http://schemas.microsoft.com/office/powerpoint/2012/main" userId="S-1-5-21-511126792-1045985194-968895117-1342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87C9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Style à thème 2 - Accentuation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213" autoAdjust="0"/>
    <p:restoredTop sz="92327" autoAdjust="0"/>
  </p:normalViewPr>
  <p:slideViewPr>
    <p:cSldViewPr snapToGrid="0" snapToObjects="1">
      <p:cViewPr varScale="1">
        <p:scale>
          <a:sx n="147" d="100"/>
          <a:sy n="147" d="100"/>
        </p:scale>
        <p:origin x="1422" y="114"/>
      </p:cViewPr>
      <p:guideLst>
        <p:guide orient="horz" pos="2160"/>
        <p:guide pos="3840"/>
      </p:guideLst>
    </p:cSldViewPr>
  </p:slideViewPr>
  <p:outlineViewPr>
    <p:cViewPr>
      <p:scale>
        <a:sx n="33" d="100"/>
        <a:sy n="33" d="100"/>
      </p:scale>
      <p:origin x="0" y="9792"/>
    </p:cViewPr>
  </p:outlineViewPr>
  <p:notesTextViewPr>
    <p:cViewPr>
      <p:scale>
        <a:sx n="100" d="100"/>
        <a:sy n="100" d="100"/>
      </p:scale>
      <p:origin x="0" y="0"/>
    </p:cViewPr>
  </p:notesTextViewPr>
  <p:sorterViewPr>
    <p:cViewPr>
      <p:scale>
        <a:sx n="102" d="100"/>
        <a:sy n="102" d="100"/>
      </p:scale>
      <p:origin x="0" y="1002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07F8BA-1B5C-7A48-8114-9AC36FEF4D43}" type="datetimeFigureOut">
              <a:rPr lang="fr-FR" smtClean="0"/>
              <a:t>21/04/2026</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0622C7-708B-744C-8571-9641DE88BA34}" type="slidenum">
              <a:rPr lang="fr-FR" smtClean="0"/>
              <a:t>‹N°›</a:t>
            </a:fld>
            <a:endParaRPr lang="fr-FR"/>
          </a:p>
        </p:txBody>
      </p:sp>
    </p:spTree>
    <p:extLst>
      <p:ext uri="{BB962C8B-B14F-4D97-AF65-F5344CB8AC3E}">
        <p14:creationId xmlns:p14="http://schemas.microsoft.com/office/powerpoint/2010/main" val="164191279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txBody>
          <a:bodyPr/>
          <a:lstStyle/>
          <a:p>
            <a:endParaRPr lang="fr-FR" dirty="0"/>
          </a:p>
        </p:txBody>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1C43EFB2-3A28-425E-B80C-D3B0C8F7FF0A}" type="slidenum">
              <a:rPr lang="fr-FR" smtClean="0"/>
              <a:t>9</a:t>
            </a:fld>
            <a:endParaRPr lang="fr-FR" dirty="0"/>
          </a:p>
        </p:txBody>
      </p:sp>
    </p:spTree>
    <p:extLst>
      <p:ext uri="{BB962C8B-B14F-4D97-AF65-F5344CB8AC3E}">
        <p14:creationId xmlns:p14="http://schemas.microsoft.com/office/powerpoint/2010/main" val="274747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p:nvPr/>
        </p:nvSpPr>
        <p:spPr>
          <a:xfrm>
            <a:off x="1770888" y="1295401"/>
            <a:ext cx="8650224"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763895" y="1524000"/>
            <a:ext cx="8664211"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b="0" i="0" kern="1200">
                <a:solidFill>
                  <a:schemeClr val="accent1"/>
                </a:solidFill>
                <a:latin typeface="Calibri Light" panose="020F0302020204030204" pitchFamily="34" charset="0"/>
                <a:ea typeface="+mj-ea"/>
                <a:cs typeface="Calibri Light" panose="020F0302020204030204" pitchFamily="34" charset="0"/>
              </a:defRPr>
            </a:lvl1pPr>
          </a:lstStyle>
          <a:p>
            <a:r>
              <a:rPr lang="fr-FR" dirty="0"/>
              <a:t>Cliquez et modifiez le titre</a:t>
            </a:r>
            <a:endParaRPr dirty="0"/>
          </a:p>
        </p:txBody>
      </p:sp>
      <p:sp>
        <p:nvSpPr>
          <p:cNvPr id="3" name="Subtitle 2"/>
          <p:cNvSpPr>
            <a:spLocks noGrp="1"/>
          </p:cNvSpPr>
          <p:nvPr>
            <p:ph type="subTitle" idx="1"/>
          </p:nvPr>
        </p:nvSpPr>
        <p:spPr>
          <a:xfrm>
            <a:off x="1763895" y="3299013"/>
            <a:ext cx="8664212"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b="0" i="0" kern="1200">
                <a:solidFill>
                  <a:schemeClr val="tx1">
                    <a:tint val="75000"/>
                  </a:schemeClr>
                </a:solidFill>
                <a:latin typeface="Calibri Light" panose="020F0302020204030204" pitchFamily="34" charset="0"/>
                <a:ea typeface="+mn-ea"/>
                <a:cs typeface="Calibri Light" panose="020F030202020403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pPr/>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‹N°›</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11198" y="611872"/>
            <a:ext cx="5439393" cy="1162050"/>
          </a:xfrm>
        </p:spPr>
        <p:txBody>
          <a:bodyPr anchor="b"/>
          <a:lstStyle>
            <a:lvl1pPr algn="ctr">
              <a:defRPr sz="3600" b="0"/>
            </a:lvl1pPr>
          </a:lstStyle>
          <a:p>
            <a:r>
              <a:rPr lang="fr-FR"/>
              <a:t>Cliquez et modifiez le titre</a:t>
            </a:r>
            <a:endParaRPr/>
          </a:p>
        </p:txBody>
      </p:sp>
      <p:sp>
        <p:nvSpPr>
          <p:cNvPr id="4" name="Text Placeholder 3"/>
          <p:cNvSpPr>
            <a:spLocks noGrp="1"/>
          </p:cNvSpPr>
          <p:nvPr>
            <p:ph type="body" sz="half" idx="2"/>
          </p:nvPr>
        </p:nvSpPr>
        <p:spPr>
          <a:xfrm>
            <a:off x="711198" y="1787856"/>
            <a:ext cx="5439393"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01F9CA3-105E-4857-9057-6DB6197DA786}" type="datetimeFigureOut">
              <a:rPr lang="en-US" smtClean="0"/>
              <a:pPr/>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pPr/>
              <a:t>‹N°›</a:t>
            </a:fld>
            <a:endParaRPr lang="en-US"/>
          </a:p>
        </p:txBody>
      </p:sp>
      <p:sp>
        <p:nvSpPr>
          <p:cNvPr id="8" name="Picture Placeholder 2"/>
          <p:cNvSpPr>
            <a:spLocks noGrp="1"/>
          </p:cNvSpPr>
          <p:nvPr>
            <p:ph type="pic" idx="1"/>
          </p:nvPr>
        </p:nvSpPr>
        <p:spPr>
          <a:xfrm>
            <a:off x="6787489" y="359393"/>
            <a:ext cx="48768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Faire glisser l'image vers l'espace réservé ou cliquer sur l'icône pour l'ajouter</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a:p>
        </p:txBody>
      </p:sp>
      <p:sp>
        <p:nvSpPr>
          <p:cNvPr id="3" name="Vertical Text Placeholder 2"/>
          <p:cNvSpPr>
            <a:spLocks noGrp="1"/>
          </p:cNvSpPr>
          <p:nvPr>
            <p:ph type="body" orient="vert" idx="1"/>
          </p:nvPr>
        </p:nvSpPr>
        <p:spPr/>
        <p:txBody>
          <a:bodyPr vert="eaVert"/>
          <a:lstStyle>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pPr/>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‹N°›</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826389" y="368301"/>
            <a:ext cx="2032000" cy="5575300"/>
          </a:xfrm>
        </p:spPr>
        <p:txBody>
          <a:bodyPr vert="eaVert"/>
          <a:lstStyle/>
          <a:p>
            <a:r>
              <a:rPr lang="fr-FR"/>
              <a:t>Cliquez et modifiez le titre</a:t>
            </a:r>
            <a:endParaRPr/>
          </a:p>
        </p:txBody>
      </p:sp>
      <p:sp>
        <p:nvSpPr>
          <p:cNvPr id="3" name="Vertical Text Placeholder 2"/>
          <p:cNvSpPr>
            <a:spLocks noGrp="1"/>
          </p:cNvSpPr>
          <p:nvPr>
            <p:ph type="body" orient="vert" idx="1"/>
          </p:nvPr>
        </p:nvSpPr>
        <p:spPr>
          <a:xfrm>
            <a:off x="732365" y="368301"/>
            <a:ext cx="8919635" cy="5575300"/>
          </a:xfrm>
        </p:spPr>
        <p:txBody>
          <a:bodyPr vert="eaVert"/>
          <a:lstStyle>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pPr/>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‹N°›</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a:t>Cliquez et modifiez le titre</a:t>
            </a:r>
            <a:endParaRPr dirty="0"/>
          </a:p>
        </p:txBody>
      </p:sp>
      <p:sp>
        <p:nvSpPr>
          <p:cNvPr id="3" name="Content Placeholder 2"/>
          <p:cNvSpPr>
            <a:spLocks noGrp="1"/>
          </p:cNvSpPr>
          <p:nvPr>
            <p:ph idx="1"/>
          </p:nvPr>
        </p:nvSpPr>
        <p:spPr/>
        <p:txBody>
          <a:bodyPr/>
          <a:lstStyle>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pPr/>
              <a:t>4/21/2026</a:t>
            </a:fld>
            <a:endParaRPr lang="en-US"/>
          </a:p>
        </p:txBody>
      </p:sp>
      <p:sp>
        <p:nvSpPr>
          <p:cNvPr id="5" name="Footer Placeholder 4"/>
          <p:cNvSpPr>
            <a:spLocks noGrp="1"/>
          </p:cNvSpPr>
          <p:nvPr>
            <p:ph type="ftr" sz="quarter" idx="11"/>
          </p:nvPr>
        </p:nvSpPr>
        <p:spPr/>
        <p:txBody>
          <a:bodyPr/>
          <a:lstStyle/>
          <a:p>
            <a:r>
              <a:rPr lang="en-US" dirty="0" err="1"/>
              <a:t>Synthèse</a:t>
            </a:r>
            <a:r>
              <a:rPr lang="en-US" dirty="0"/>
              <a:t> </a:t>
            </a:r>
            <a:r>
              <a:rPr lang="en-US" dirty="0" err="1"/>
              <a:t>réalisée</a:t>
            </a:r>
            <a:r>
              <a:rPr lang="en-US" dirty="0"/>
              <a:t> par la  SPILF</a:t>
            </a:r>
          </a:p>
          <a:p>
            <a:endParaRPr lang="en-US" dirty="0"/>
          </a:p>
        </p:txBody>
      </p:sp>
      <p:sp>
        <p:nvSpPr>
          <p:cNvPr id="6" name="Slide Number Placeholder 5"/>
          <p:cNvSpPr>
            <a:spLocks noGrp="1"/>
          </p:cNvSpPr>
          <p:nvPr>
            <p:ph type="sldNum" sz="quarter" idx="12"/>
          </p:nvPr>
        </p:nvSpPr>
        <p:spPr/>
        <p:txBody>
          <a:bodyPr/>
          <a:lstStyle/>
          <a:p>
            <a:fld id="{7F5CE407-6216-4202-80E4-A30DC2F709B2}" type="slidenum">
              <a:rPr lang="en-US" smtClean="0"/>
              <a:pPr/>
              <a:t>‹N°›</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positive de titre avec image">
    <p:spTree>
      <p:nvGrpSpPr>
        <p:cNvPr id="1" name=""/>
        <p:cNvGrpSpPr/>
        <p:nvPr/>
      </p:nvGrpSpPr>
      <p:grpSpPr>
        <a:xfrm>
          <a:off x="0" y="0"/>
          <a:ext cx="0" cy="0"/>
          <a:chOff x="0" y="0"/>
          <a:chExt cx="0" cy="0"/>
        </a:xfrm>
      </p:grpSpPr>
      <p:sp>
        <p:nvSpPr>
          <p:cNvPr id="2" name="Title 1"/>
          <p:cNvSpPr>
            <a:spLocks noGrp="1"/>
          </p:cNvSpPr>
          <p:nvPr>
            <p:ph type="ctrTitle"/>
          </p:nvPr>
        </p:nvSpPr>
        <p:spPr>
          <a:xfrm>
            <a:off x="484718" y="3352802"/>
            <a:ext cx="11222567" cy="1470025"/>
          </a:xfrm>
        </p:spPr>
        <p:txBody>
          <a:bodyPr/>
          <a:lstStyle/>
          <a:p>
            <a:r>
              <a:rPr lang="fr-FR"/>
              <a:t>Cliquez et modifiez le titre</a:t>
            </a:r>
            <a:endParaRPr dirty="0"/>
          </a:p>
        </p:txBody>
      </p:sp>
      <p:sp>
        <p:nvSpPr>
          <p:cNvPr id="3" name="Subtitle 2"/>
          <p:cNvSpPr>
            <a:spLocks noGrp="1"/>
          </p:cNvSpPr>
          <p:nvPr>
            <p:ph type="subTitle" idx="1"/>
          </p:nvPr>
        </p:nvSpPr>
        <p:spPr>
          <a:xfrm>
            <a:off x="484718" y="4771030"/>
            <a:ext cx="11222567"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pPr/>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‹N°›</a:t>
            </a:fld>
            <a:endParaRPr lang="en-US"/>
          </a:p>
        </p:txBody>
      </p:sp>
      <p:sp>
        <p:nvSpPr>
          <p:cNvPr id="9" name="Picture Placeholder 2"/>
          <p:cNvSpPr>
            <a:spLocks noGrp="1"/>
          </p:cNvSpPr>
          <p:nvPr>
            <p:ph type="pic" idx="13"/>
          </p:nvPr>
        </p:nvSpPr>
        <p:spPr>
          <a:xfrm>
            <a:off x="494640" y="363538"/>
            <a:ext cx="1120272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Faire glisser l'image vers l'espace réservé ou cliquer sur l'icône pour l'ajouter</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32367" y="2403145"/>
            <a:ext cx="10742084" cy="1362075"/>
          </a:xfrm>
        </p:spPr>
        <p:txBody>
          <a:bodyPr anchor="b" anchorCtr="0"/>
          <a:lstStyle>
            <a:lvl1pPr algn="ctr">
              <a:defRPr sz="4600" b="0" cap="none" baseline="0"/>
            </a:lvl1pPr>
          </a:lstStyle>
          <a:p>
            <a:r>
              <a:rPr lang="fr-FR"/>
              <a:t>Cliquez et modifiez le titre</a:t>
            </a:r>
            <a:endParaRPr/>
          </a:p>
        </p:txBody>
      </p:sp>
      <p:sp>
        <p:nvSpPr>
          <p:cNvPr id="3" name="Text Placeholder 2"/>
          <p:cNvSpPr>
            <a:spLocks noGrp="1"/>
          </p:cNvSpPr>
          <p:nvPr>
            <p:ph type="body" idx="1"/>
          </p:nvPr>
        </p:nvSpPr>
        <p:spPr>
          <a:xfrm>
            <a:off x="732367" y="3736006"/>
            <a:ext cx="10742084"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01F9CA3-105E-4857-9057-6DB6197DA786}" type="datetimeFigureOut">
              <a:rPr lang="en-US" smtClean="0"/>
              <a:pPr/>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‹N°›</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732367" y="107576"/>
            <a:ext cx="10723035" cy="1336956"/>
          </a:xfrm>
        </p:spPr>
        <p:txBody>
          <a:bodyPr/>
          <a:lstStyle>
            <a:lvl1pPr>
              <a:defRPr b="0" i="0">
                <a:latin typeface="Calibri Light" panose="020F0302020204030204" pitchFamily="34" charset="0"/>
                <a:cs typeface="Calibri Light" panose="020F0302020204030204" pitchFamily="34" charset="0"/>
              </a:defRPr>
            </a:lvl1pPr>
          </a:lstStyle>
          <a:p>
            <a:r>
              <a:rPr lang="fr-FR" dirty="0"/>
              <a:t>Cliquez et modifiez le titre</a:t>
            </a:r>
            <a:endParaRPr dirty="0"/>
          </a:p>
        </p:txBody>
      </p:sp>
      <p:sp>
        <p:nvSpPr>
          <p:cNvPr id="3" name="Content Placeholder 2"/>
          <p:cNvSpPr>
            <a:spLocks noGrp="1"/>
          </p:cNvSpPr>
          <p:nvPr>
            <p:ph sz="half" idx="1"/>
          </p:nvPr>
        </p:nvSpPr>
        <p:spPr>
          <a:xfrm>
            <a:off x="732367" y="1600201"/>
            <a:ext cx="5120640" cy="4343400"/>
          </a:xfrm>
        </p:spPr>
        <p:txBody>
          <a:bodyPr>
            <a:normAutofit/>
          </a:bodyPr>
          <a:lstStyle>
            <a:lvl1pPr>
              <a:spcBef>
                <a:spcPts val="1600"/>
              </a:spcBef>
              <a:defRPr sz="2000" b="0" i="0">
                <a:latin typeface="Calibri Light" panose="020F0302020204030204" pitchFamily="34" charset="0"/>
                <a:cs typeface="Calibri Light" panose="020F0302020204030204" pitchFamily="34" charset="0"/>
              </a:defRPr>
            </a:lvl1pPr>
            <a:lvl2pPr>
              <a:defRPr sz="1800" b="0" i="0">
                <a:latin typeface="Calibri Light" panose="020F0302020204030204" pitchFamily="34" charset="0"/>
                <a:cs typeface="Calibri Light" panose="020F0302020204030204" pitchFamily="34" charset="0"/>
              </a:defRPr>
            </a:lvl2pPr>
            <a:lvl3pPr>
              <a:defRPr sz="1800" b="0" i="0">
                <a:latin typeface="Calibri Light" panose="020F0302020204030204" pitchFamily="34" charset="0"/>
                <a:cs typeface="Calibri Light" panose="020F0302020204030204" pitchFamily="34" charset="0"/>
              </a:defRPr>
            </a:lvl3pPr>
            <a:lvl4pPr>
              <a:defRPr sz="1800" b="0" i="0">
                <a:latin typeface="Calibri Light" panose="020F0302020204030204" pitchFamily="34" charset="0"/>
                <a:cs typeface="Calibri Light" panose="020F0302020204030204" pitchFamily="34" charset="0"/>
              </a:defRPr>
            </a:lvl4pPr>
            <a:lvl5pPr>
              <a:defRPr sz="1800" b="0" i="0">
                <a:latin typeface="Calibri Light" panose="020F0302020204030204" pitchFamily="34" charset="0"/>
                <a:cs typeface="Calibri Light" panose="020F0302020204030204" pitchFamily="34" charset="0"/>
              </a:defRPr>
            </a:lvl5pPr>
            <a:lvl6pPr>
              <a:defRPr sz="1800"/>
            </a:lvl6pPr>
            <a:lvl7pPr>
              <a:defRPr sz="1800"/>
            </a:lvl7pPr>
            <a:lvl8pPr>
              <a:defRPr sz="1800"/>
            </a:lvl8pPr>
            <a:lvl9pPr>
              <a:defRPr sz="18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dirty="0"/>
          </a:p>
        </p:txBody>
      </p:sp>
      <p:sp>
        <p:nvSpPr>
          <p:cNvPr id="4" name="Content Placeholder 3"/>
          <p:cNvSpPr>
            <a:spLocks noGrp="1"/>
          </p:cNvSpPr>
          <p:nvPr>
            <p:ph sz="half" idx="2"/>
          </p:nvPr>
        </p:nvSpPr>
        <p:spPr>
          <a:xfrm>
            <a:off x="6334761" y="1600201"/>
            <a:ext cx="5120640" cy="4343400"/>
          </a:xfrm>
        </p:spPr>
        <p:txBody>
          <a:bodyPr>
            <a:normAutofit/>
          </a:bodyPr>
          <a:lstStyle>
            <a:lvl1pPr>
              <a:spcBef>
                <a:spcPts val="1600"/>
              </a:spcBef>
              <a:defRPr sz="2000" b="0" i="0">
                <a:latin typeface="Calibri Light" panose="020F0302020204030204" pitchFamily="34" charset="0"/>
                <a:cs typeface="Calibri Light" panose="020F0302020204030204" pitchFamily="34" charset="0"/>
              </a:defRPr>
            </a:lvl1pPr>
            <a:lvl2pPr>
              <a:defRPr sz="1800" b="0" i="0">
                <a:latin typeface="Calibri Light" panose="020F0302020204030204" pitchFamily="34" charset="0"/>
                <a:cs typeface="Calibri Light" panose="020F0302020204030204" pitchFamily="34" charset="0"/>
              </a:defRPr>
            </a:lvl2pPr>
            <a:lvl3pPr>
              <a:defRPr sz="1800" b="0" i="0">
                <a:latin typeface="Calibri Light" panose="020F0302020204030204" pitchFamily="34" charset="0"/>
                <a:cs typeface="Calibri Light" panose="020F0302020204030204" pitchFamily="34" charset="0"/>
              </a:defRPr>
            </a:lvl3pPr>
            <a:lvl4pPr>
              <a:defRPr sz="1800" b="0" i="0">
                <a:latin typeface="Calibri Light" panose="020F0302020204030204" pitchFamily="34" charset="0"/>
                <a:cs typeface="Calibri Light" panose="020F0302020204030204" pitchFamily="34" charset="0"/>
              </a:defRPr>
            </a:lvl4pPr>
            <a:lvl5pPr>
              <a:defRPr sz="1800" b="0" i="0">
                <a:latin typeface="Calibri Light" panose="020F0302020204030204" pitchFamily="34" charset="0"/>
                <a:cs typeface="Calibri Light" panose="020F0302020204030204" pitchFamily="34" charset="0"/>
              </a:defRPr>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pPr/>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pPr/>
              <a:t>‹N°›</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732365" y="107576"/>
            <a:ext cx="10723035" cy="1336956"/>
          </a:xfrm>
        </p:spPr>
        <p:txBody>
          <a:bodyPr/>
          <a:lstStyle>
            <a:lvl1pPr>
              <a:defRPr/>
            </a:lvl1pPr>
          </a:lstStyle>
          <a:p>
            <a:r>
              <a:rPr lang="fr-FR"/>
              <a:t>Cliquez et modifiez le titre</a:t>
            </a:r>
            <a:endParaRPr/>
          </a:p>
        </p:txBody>
      </p:sp>
      <p:sp>
        <p:nvSpPr>
          <p:cNvPr id="3" name="Text Placeholder 2"/>
          <p:cNvSpPr>
            <a:spLocks noGrp="1"/>
          </p:cNvSpPr>
          <p:nvPr>
            <p:ph type="body" idx="1"/>
          </p:nvPr>
        </p:nvSpPr>
        <p:spPr>
          <a:xfrm>
            <a:off x="732365" y="1453225"/>
            <a:ext cx="512064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732365" y="2347416"/>
            <a:ext cx="512064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dirty="0"/>
          </a:p>
        </p:txBody>
      </p:sp>
      <p:sp>
        <p:nvSpPr>
          <p:cNvPr id="5" name="Text Placeholder 4"/>
          <p:cNvSpPr>
            <a:spLocks noGrp="1"/>
          </p:cNvSpPr>
          <p:nvPr>
            <p:ph type="body" sz="quarter" idx="3"/>
          </p:nvPr>
        </p:nvSpPr>
        <p:spPr>
          <a:xfrm>
            <a:off x="6334760" y="1453225"/>
            <a:ext cx="512064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334760" y="2347416"/>
            <a:ext cx="512064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pPr/>
              <a:t>4/21/2026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pPr/>
              <a:t>‹N°›</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pPr/>
              <a:t>4/21/2026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pPr/>
              <a:t>‹N°›</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pPr/>
              <a:t>4/21/2026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pPr/>
              <a:t>‹N°›</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11199" y="611872"/>
            <a:ext cx="5120640" cy="1162050"/>
          </a:xfrm>
        </p:spPr>
        <p:txBody>
          <a:bodyPr anchor="b"/>
          <a:lstStyle>
            <a:lvl1pPr algn="ctr">
              <a:defRPr sz="3600" b="0"/>
            </a:lvl1pPr>
          </a:lstStyle>
          <a:p>
            <a:r>
              <a:rPr lang="fr-FR"/>
              <a:t>Cliquez et modifiez le titre</a:t>
            </a:r>
            <a:endParaRPr/>
          </a:p>
        </p:txBody>
      </p:sp>
      <p:sp>
        <p:nvSpPr>
          <p:cNvPr id="3" name="Content Placeholder 2"/>
          <p:cNvSpPr>
            <a:spLocks noGrp="1"/>
          </p:cNvSpPr>
          <p:nvPr>
            <p:ph idx="1"/>
          </p:nvPr>
        </p:nvSpPr>
        <p:spPr>
          <a:xfrm>
            <a:off x="6323765" y="368300"/>
            <a:ext cx="512064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dirty="0"/>
          </a:p>
        </p:txBody>
      </p:sp>
      <p:sp>
        <p:nvSpPr>
          <p:cNvPr id="4" name="Text Placeholder 3"/>
          <p:cNvSpPr>
            <a:spLocks noGrp="1"/>
          </p:cNvSpPr>
          <p:nvPr>
            <p:ph type="body" sz="half" idx="2"/>
          </p:nvPr>
        </p:nvSpPr>
        <p:spPr>
          <a:xfrm>
            <a:off x="711199" y="1787856"/>
            <a:ext cx="512064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01F9CA3-105E-4857-9057-6DB6197DA786}" type="datetimeFigureOut">
              <a:rPr lang="en-US" smtClean="0"/>
              <a:pPr/>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pPr/>
              <a:t>‹N°›</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2367" y="107576"/>
            <a:ext cx="10723035" cy="1336956"/>
          </a:xfrm>
          <a:prstGeom prst="rect">
            <a:avLst/>
          </a:prstGeom>
        </p:spPr>
        <p:txBody>
          <a:bodyPr vert="horz" lIns="91440" tIns="45720" rIns="91440" bIns="45720" rtlCol="0" anchor="b" anchorCtr="0">
            <a:noAutofit/>
          </a:bodyPr>
          <a:lstStyle/>
          <a:p>
            <a:r>
              <a:rPr lang="fr-FR" dirty="0"/>
              <a:t>Cliquez et modifiez le titre</a:t>
            </a:r>
            <a:endParaRPr dirty="0"/>
          </a:p>
        </p:txBody>
      </p:sp>
      <p:sp>
        <p:nvSpPr>
          <p:cNvPr id="3" name="Text Placeholder 2"/>
          <p:cNvSpPr>
            <a:spLocks noGrp="1"/>
          </p:cNvSpPr>
          <p:nvPr>
            <p:ph type="body" idx="1"/>
          </p:nvPr>
        </p:nvSpPr>
        <p:spPr>
          <a:xfrm>
            <a:off x="732367" y="1600201"/>
            <a:ext cx="10723035" cy="43434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dirty="0"/>
          </a:p>
        </p:txBody>
      </p:sp>
      <p:sp>
        <p:nvSpPr>
          <p:cNvPr id="4" name="Date Placeholder 3"/>
          <p:cNvSpPr>
            <a:spLocks noGrp="1"/>
          </p:cNvSpPr>
          <p:nvPr>
            <p:ph type="dt" sz="half" idx="2"/>
          </p:nvPr>
        </p:nvSpPr>
        <p:spPr>
          <a:xfrm>
            <a:off x="7506447" y="6275669"/>
            <a:ext cx="28448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pPr/>
              <a:t>4/21/2026</a:t>
            </a:fld>
            <a:endParaRPr lang="en-US" dirty="0"/>
          </a:p>
        </p:txBody>
      </p:sp>
      <p:sp>
        <p:nvSpPr>
          <p:cNvPr id="5" name="Footer Placeholder 4"/>
          <p:cNvSpPr>
            <a:spLocks noGrp="1"/>
          </p:cNvSpPr>
          <p:nvPr>
            <p:ph type="ftr" sz="quarter" idx="3"/>
          </p:nvPr>
        </p:nvSpPr>
        <p:spPr>
          <a:xfrm>
            <a:off x="352611" y="6275669"/>
            <a:ext cx="6454588" cy="365125"/>
          </a:xfrm>
          <a:prstGeom prst="rect">
            <a:avLst/>
          </a:prstGeom>
        </p:spPr>
        <p:txBody>
          <a:bodyPr vert="horz" lIns="91440" tIns="45720" rIns="91440" bIns="45720" rtlCol="0" anchor="ctr"/>
          <a:lstStyle>
            <a:lvl1pPr algn="l">
              <a:defRPr sz="1200">
                <a:solidFill>
                  <a:schemeClr val="bg1"/>
                </a:solidFill>
              </a:defRPr>
            </a:lvl1pPr>
          </a:lstStyle>
          <a:p>
            <a:r>
              <a:rPr lang="en-US" dirty="0" err="1"/>
              <a:t>Synthèse</a:t>
            </a:r>
            <a:r>
              <a:rPr lang="en-US" dirty="0"/>
              <a:t> </a:t>
            </a:r>
            <a:r>
              <a:rPr lang="en-US" dirty="0" err="1"/>
              <a:t>réalisée</a:t>
            </a:r>
            <a:r>
              <a:rPr lang="en-US" dirty="0"/>
              <a:t> par la  SPILF</a:t>
            </a:r>
          </a:p>
        </p:txBody>
      </p:sp>
      <p:sp>
        <p:nvSpPr>
          <p:cNvPr id="6" name="Slide Number Placeholder 5"/>
          <p:cNvSpPr>
            <a:spLocks noGrp="1"/>
          </p:cNvSpPr>
          <p:nvPr>
            <p:ph type="sldNum" sz="quarter" idx="4"/>
          </p:nvPr>
        </p:nvSpPr>
        <p:spPr>
          <a:xfrm>
            <a:off x="10530541" y="6275669"/>
            <a:ext cx="13208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pPr/>
              <a:t>‹N°›</a:t>
            </a:fld>
            <a:endParaRPr lang="en-US"/>
          </a:p>
        </p:txBody>
      </p:sp>
      <p:pic>
        <p:nvPicPr>
          <p:cNvPr id="7" name="Image 6"/>
          <p:cNvPicPr>
            <a:picLocks noChangeAspect="1"/>
          </p:cNvPicPr>
          <p:nvPr userDrawn="1"/>
        </p:nvPicPr>
        <p:blipFill>
          <a:blip r:embed="rId14"/>
          <a:stretch>
            <a:fillRect/>
          </a:stretch>
        </p:blipFill>
        <p:spPr>
          <a:xfrm>
            <a:off x="11025481" y="1"/>
            <a:ext cx="1002707" cy="697043"/>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xStyles>
    <p:titleStyle>
      <a:lvl1pPr algn="ctr" defTabSz="914400" rtl="0" eaLnBrk="1" latinLnBrk="0" hangingPunct="1">
        <a:spcBef>
          <a:spcPct val="0"/>
        </a:spcBef>
        <a:buNone/>
        <a:defRPr sz="4600" b="0" i="0" kern="1200">
          <a:solidFill>
            <a:schemeClr val="accent1"/>
          </a:solidFill>
          <a:latin typeface="Calibri Light" panose="020F0302020204030204" pitchFamily="34" charset="0"/>
          <a:ea typeface="+mj-ea"/>
          <a:cs typeface="Calibri Light" panose="020F0302020204030204" pitchFamily="34" charset="0"/>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b="0" i="0" kern="1200">
          <a:solidFill>
            <a:schemeClr val="tx1">
              <a:lumMod val="65000"/>
              <a:lumOff val="35000"/>
            </a:schemeClr>
          </a:solidFill>
          <a:latin typeface="Calibri Light" panose="020F0302020204030204" pitchFamily="34" charset="0"/>
          <a:ea typeface="+mn-ea"/>
          <a:cs typeface="Calibri Light" panose="020F0302020204030204" pitchFamily="34" charset="0"/>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b="0" i="0" kern="1200">
          <a:solidFill>
            <a:schemeClr val="tx1">
              <a:lumMod val="65000"/>
              <a:lumOff val="35000"/>
            </a:schemeClr>
          </a:solidFill>
          <a:latin typeface="Calibri Light" panose="020F0302020204030204" pitchFamily="34" charset="0"/>
          <a:ea typeface="+mn-ea"/>
          <a:cs typeface="Calibri Light" panose="020F0302020204030204" pitchFamily="34" charset="0"/>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b="0" i="0" kern="1200">
          <a:solidFill>
            <a:schemeClr val="tx1">
              <a:lumMod val="65000"/>
              <a:lumOff val="35000"/>
            </a:schemeClr>
          </a:solidFill>
          <a:latin typeface="Calibri Light" panose="020F0302020204030204" pitchFamily="34" charset="0"/>
          <a:ea typeface="+mn-ea"/>
          <a:cs typeface="Calibri Light" panose="020F0302020204030204" pitchFamily="34" charset="0"/>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b="0" i="0" kern="1200">
          <a:solidFill>
            <a:schemeClr val="tx1">
              <a:lumMod val="65000"/>
              <a:lumOff val="35000"/>
            </a:schemeClr>
          </a:solidFill>
          <a:latin typeface="Calibri Light" panose="020F0302020204030204" pitchFamily="34" charset="0"/>
          <a:ea typeface="+mn-ea"/>
          <a:cs typeface="Calibri Light" panose="020F0302020204030204" pitchFamily="34" charset="0"/>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b="0" i="0" kern="1200">
          <a:solidFill>
            <a:schemeClr val="tx1">
              <a:lumMod val="65000"/>
              <a:lumOff val="35000"/>
            </a:schemeClr>
          </a:solidFill>
          <a:latin typeface="Calibri Light" panose="020F0302020204030204" pitchFamily="34" charset="0"/>
          <a:ea typeface="+mn-ea"/>
          <a:cs typeface="Calibri Light" panose="020F0302020204030204" pitchFamily="34" charset="0"/>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pubmed.ncbi.nlm.nih.gov/41707748/"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417420-0876-8439-93CA-E31E804B7148}"/>
              </a:ext>
            </a:extLst>
          </p:cNvPr>
          <p:cNvSpPr>
            <a:spLocks noGrp="1"/>
          </p:cNvSpPr>
          <p:nvPr>
            <p:ph type="ctrTitle"/>
          </p:nvPr>
        </p:nvSpPr>
        <p:spPr>
          <a:xfrm>
            <a:off x="1763894" y="1571991"/>
            <a:ext cx="8664211" cy="1117917"/>
          </a:xfrm>
        </p:spPr>
        <p:txBody>
          <a:bodyPr>
            <a:normAutofit/>
          </a:bodyPr>
          <a:lstStyle/>
          <a:p>
            <a:r>
              <a:rPr lang="en-US" sz="3200" b="1" dirty="0"/>
              <a:t>Allergies aux Bêta-lactamines : </a:t>
            </a:r>
            <a:r>
              <a:rPr lang="en-US" sz="3200" b="1" dirty="0" err="1"/>
              <a:t>recommandations</a:t>
            </a:r>
            <a:r>
              <a:rPr lang="en-US" sz="3200" b="1" dirty="0"/>
              <a:t> pour la pratique </a:t>
            </a:r>
            <a:r>
              <a:rPr lang="en-US" sz="3200" b="1" dirty="0" err="1"/>
              <a:t>clinique</a:t>
            </a:r>
            <a:endParaRPr lang="fr-FR" sz="3200" b="1" dirty="0">
              <a:latin typeface="+mn-lt"/>
            </a:endParaRPr>
          </a:p>
        </p:txBody>
      </p:sp>
      <p:sp>
        <p:nvSpPr>
          <p:cNvPr id="3" name="Sous-titre 2">
            <a:extLst>
              <a:ext uri="{FF2B5EF4-FFF2-40B4-BE49-F238E27FC236}">
                <a16:creationId xmlns:a16="http://schemas.microsoft.com/office/drawing/2014/main" id="{C197C958-C4B9-5C4F-19BB-FB3E0691BCCD}"/>
              </a:ext>
            </a:extLst>
          </p:cNvPr>
          <p:cNvSpPr>
            <a:spLocks noGrp="1"/>
          </p:cNvSpPr>
          <p:nvPr>
            <p:ph type="subTitle" idx="1"/>
          </p:nvPr>
        </p:nvSpPr>
        <p:spPr>
          <a:xfrm>
            <a:off x="1763893" y="3282785"/>
            <a:ext cx="8664212" cy="1117917"/>
          </a:xfrm>
        </p:spPr>
        <p:txBody>
          <a:bodyPr>
            <a:noAutofit/>
          </a:bodyPr>
          <a:lstStyle/>
          <a:p>
            <a:r>
              <a:rPr lang="en-US" dirty="0" err="1">
                <a:ea typeface="Calibri Light" panose="020F0302020204030204" pitchFamily="34" charset="0"/>
              </a:rPr>
              <a:t>Diaporama</a:t>
            </a:r>
            <a:r>
              <a:rPr lang="en-US" dirty="0">
                <a:ea typeface="Calibri Light" panose="020F0302020204030204" pitchFamily="34" charset="0"/>
              </a:rPr>
              <a:t> du </a:t>
            </a:r>
            <a:r>
              <a:rPr lang="en-US" dirty="0" err="1">
                <a:ea typeface="Calibri Light" panose="020F0302020204030204" pitchFamily="34" charset="0"/>
              </a:rPr>
              <a:t>groupe</a:t>
            </a:r>
            <a:r>
              <a:rPr lang="en-US" dirty="0">
                <a:ea typeface="Calibri Light" panose="020F0302020204030204" pitchFamily="34" charset="0"/>
              </a:rPr>
              <a:t> SPILF </a:t>
            </a:r>
            <a:r>
              <a:rPr lang="en-US" dirty="0" err="1">
                <a:ea typeface="Calibri Light" panose="020F0302020204030204" pitchFamily="34" charset="0"/>
              </a:rPr>
              <a:t>recommandations</a:t>
            </a:r>
            <a:r>
              <a:rPr lang="en-US" dirty="0">
                <a:ea typeface="Calibri Light" panose="020F0302020204030204" pitchFamily="34" charset="0"/>
              </a:rPr>
              <a:t> </a:t>
            </a:r>
            <a:r>
              <a:rPr lang="en-US" dirty="0" err="1">
                <a:ea typeface="Calibri Light" panose="020F0302020204030204" pitchFamily="34" charset="0"/>
              </a:rPr>
              <a:t>d’après</a:t>
            </a:r>
            <a:r>
              <a:rPr lang="en-US" dirty="0">
                <a:ea typeface="Calibri Light" panose="020F0302020204030204" pitchFamily="34" charset="0"/>
              </a:rPr>
              <a:t> les </a:t>
            </a:r>
            <a:r>
              <a:rPr lang="en-US" dirty="0" err="1">
                <a:ea typeface="Calibri Light" panose="020F0302020204030204" pitchFamily="34" charset="0"/>
              </a:rPr>
              <a:t>recommandations</a:t>
            </a:r>
            <a:r>
              <a:rPr lang="en-US" dirty="0">
                <a:ea typeface="Calibri Light" panose="020F0302020204030204" pitchFamily="34" charset="0"/>
              </a:rPr>
              <a:t> </a:t>
            </a:r>
            <a:r>
              <a:rPr lang="en-US" dirty="0" err="1">
                <a:ea typeface="Calibri Light" panose="020F0302020204030204" pitchFamily="34" charset="0"/>
              </a:rPr>
              <a:t>Européennes</a:t>
            </a:r>
            <a:r>
              <a:rPr lang="en-US" dirty="0">
                <a:ea typeface="Calibri Light" panose="020F0302020204030204" pitchFamily="34" charset="0"/>
              </a:rPr>
              <a:t> : “ESCMID Clinical Guidelines on the Evaluation and Management of a Reported Antibiotic Allergy (</a:t>
            </a:r>
            <a:r>
              <a:rPr lang="fr-FR" dirty="0" err="1">
                <a:ea typeface="Calibri Light" panose="020F0302020204030204" pitchFamily="34" charset="0"/>
              </a:rPr>
              <a:t>doi</a:t>
            </a:r>
            <a:r>
              <a:rPr lang="fr-FR" dirty="0">
                <a:ea typeface="Calibri Light" panose="020F0302020204030204" pitchFamily="34" charset="0"/>
              </a:rPr>
              <a:t>: 10.1016/j.cmi.2026.02.011.)</a:t>
            </a:r>
            <a:r>
              <a:rPr lang="en-US" dirty="0">
                <a:ea typeface="Calibri Light" panose="020F0302020204030204" pitchFamily="34" charset="0"/>
              </a:rPr>
              <a:t>” </a:t>
            </a:r>
            <a:r>
              <a:rPr lang="en-US" dirty="0" err="1">
                <a:ea typeface="Calibri Light" panose="020F0302020204030204" pitchFamily="34" charset="0"/>
              </a:rPr>
              <a:t>publiées</a:t>
            </a:r>
            <a:r>
              <a:rPr lang="en-US" dirty="0">
                <a:ea typeface="Calibri Light" panose="020F0302020204030204" pitchFamily="34" charset="0"/>
              </a:rPr>
              <a:t> </a:t>
            </a:r>
            <a:r>
              <a:rPr lang="en-US" dirty="0" err="1">
                <a:ea typeface="Calibri Light" panose="020F0302020204030204" pitchFamily="34" charset="0"/>
              </a:rPr>
              <a:t>en</a:t>
            </a:r>
            <a:r>
              <a:rPr lang="en-US" dirty="0">
                <a:ea typeface="Calibri Light" panose="020F0302020204030204" pitchFamily="34" charset="0"/>
              </a:rPr>
              <a:t> </a:t>
            </a:r>
            <a:r>
              <a:rPr lang="en-US" dirty="0" err="1">
                <a:ea typeface="Calibri Light" panose="020F0302020204030204" pitchFamily="34" charset="0"/>
              </a:rPr>
              <a:t>février</a:t>
            </a:r>
            <a:r>
              <a:rPr lang="en-US" dirty="0">
                <a:ea typeface="Calibri Light" panose="020F0302020204030204" pitchFamily="34" charset="0"/>
              </a:rPr>
              <a:t> 2026 (</a:t>
            </a:r>
            <a:r>
              <a:rPr lang="en-US" dirty="0">
                <a:ea typeface="Calibri Light" panose="020F0302020204030204" pitchFamily="34" charset="0"/>
                <a:hlinkClick r:id="rId2"/>
              </a:rPr>
              <a:t>https://pubmed.ncbi.nlm.nih.gov/41707748/</a:t>
            </a:r>
            <a:endParaRPr lang="en-US" dirty="0">
              <a:solidFill>
                <a:srgbClr val="FF0000"/>
              </a:solidFill>
              <a:ea typeface="Calibri Light" panose="020F0302020204030204" pitchFamily="34" charset="0"/>
            </a:endParaRPr>
          </a:p>
        </p:txBody>
      </p:sp>
      <p:sp>
        <p:nvSpPr>
          <p:cNvPr id="4" name="ZoneTexte 3">
            <a:extLst>
              <a:ext uri="{FF2B5EF4-FFF2-40B4-BE49-F238E27FC236}">
                <a16:creationId xmlns:a16="http://schemas.microsoft.com/office/drawing/2014/main" id="{A58E1D0A-55B7-A870-8374-C11A2AB49501}"/>
              </a:ext>
            </a:extLst>
          </p:cNvPr>
          <p:cNvSpPr txBox="1"/>
          <p:nvPr/>
        </p:nvSpPr>
        <p:spPr>
          <a:xfrm>
            <a:off x="9146993" y="6217256"/>
            <a:ext cx="2562225" cy="369332"/>
          </a:xfrm>
          <a:prstGeom prst="rect">
            <a:avLst/>
          </a:prstGeom>
          <a:noFill/>
        </p:spPr>
        <p:txBody>
          <a:bodyPr wrap="square" rtlCol="0">
            <a:spAutoFit/>
          </a:bodyPr>
          <a:lstStyle/>
          <a:p>
            <a:pPr algn="r"/>
            <a:r>
              <a:rPr lang="fr-FR" dirty="0">
                <a:latin typeface="Calibri Light" panose="020F0302020204030204" pitchFamily="34" charset="0"/>
                <a:cs typeface="Calibri Light" panose="020F0302020204030204" pitchFamily="34" charset="0"/>
              </a:rPr>
              <a:t>Réalisé le 8.4.2026</a:t>
            </a:r>
          </a:p>
        </p:txBody>
      </p:sp>
    </p:spTree>
    <p:extLst>
      <p:ext uri="{BB962C8B-B14F-4D97-AF65-F5344CB8AC3E}">
        <p14:creationId xmlns:p14="http://schemas.microsoft.com/office/powerpoint/2010/main" val="2682649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7D1C6C3E-3FB3-3412-B53F-60FAC6192914}"/>
              </a:ext>
            </a:extLst>
          </p:cNvPr>
          <p:cNvSpPr txBox="1"/>
          <p:nvPr/>
        </p:nvSpPr>
        <p:spPr>
          <a:xfrm>
            <a:off x="622130" y="1141426"/>
            <a:ext cx="10338578" cy="5355312"/>
          </a:xfrm>
          <a:prstGeom prst="rect">
            <a:avLst/>
          </a:prstGeom>
          <a:noFill/>
        </p:spPr>
        <p:txBody>
          <a:bodyPr wrap="square" rtlCol="0">
            <a:spAutoFit/>
          </a:bodyPr>
          <a:lstStyle/>
          <a:p>
            <a:pPr marL="285750" indent="-285750">
              <a:buFont typeface="Arial" panose="020B0604020202020204" pitchFamily="34" charset="0"/>
              <a:buChar char="•"/>
            </a:pPr>
            <a:r>
              <a:rPr lang="fr-FR" dirty="0">
                <a:latin typeface="Calibri Light" panose="020F0302020204030204" pitchFamily="34" charset="0"/>
                <a:ea typeface="Calibri Light" panose="020F0302020204030204" pitchFamily="34" charset="0"/>
                <a:cs typeface="Calibri Light" panose="020F0302020204030204" pitchFamily="34" charset="0"/>
              </a:rPr>
              <a:t>Information et consentement du patient</a:t>
            </a:r>
          </a:p>
          <a:p>
            <a:endParaRPr lang="fr-FR" dirty="0">
              <a:latin typeface="Calibri Light" panose="020F0302020204030204" pitchFamily="34" charset="0"/>
              <a:ea typeface="Calibri Light" panose="020F0302020204030204" pitchFamily="34" charset="0"/>
              <a:cs typeface="Calibri Light" panose="020F0302020204030204" pitchFamily="34" charset="0"/>
            </a:endParaRPr>
          </a:p>
          <a:p>
            <a:pPr marL="285750" indent="-285750">
              <a:buFont typeface="Arial" panose="020B0604020202020204" pitchFamily="34" charset="0"/>
              <a:buChar char="•"/>
            </a:pPr>
            <a:r>
              <a:rPr lang="fr-FR" dirty="0">
                <a:latin typeface="Calibri Light" panose="020F0302020204030204" pitchFamily="34" charset="0"/>
                <a:ea typeface="Calibri Light" panose="020F0302020204030204" pitchFamily="34" charset="0"/>
                <a:cs typeface="Calibri Light" panose="020F0302020204030204" pitchFamily="34" charset="0"/>
              </a:rPr>
              <a:t>Méthode : </a:t>
            </a:r>
          </a:p>
          <a:p>
            <a:pPr marL="742950" lvl="1" indent="-285750">
              <a:buFont typeface="Courier New" panose="02070309020205020404" pitchFamily="49" charset="0"/>
              <a:buChar char="o"/>
            </a:pPr>
            <a:r>
              <a:rPr lang="fr-FR" dirty="0">
                <a:latin typeface="Calibri Light" panose="020F0302020204030204" pitchFamily="34" charset="0"/>
                <a:ea typeface="Calibri Light" panose="020F0302020204030204" pitchFamily="34" charset="0"/>
                <a:cs typeface="Calibri Light" panose="020F0302020204030204" pitchFamily="34" charset="0"/>
              </a:rPr>
              <a:t>Appliquer le protocole en vigueur dans votre établissement s’il existe</a:t>
            </a:r>
          </a:p>
          <a:p>
            <a:pPr marL="742950" lvl="1" indent="-285750">
              <a:buFont typeface="Courier New" panose="02070309020205020404" pitchFamily="49" charset="0"/>
              <a:buChar char="o"/>
            </a:pPr>
            <a:r>
              <a:rPr lang="fr-FR" dirty="0">
                <a:latin typeface="Calibri Light" panose="020F0302020204030204" pitchFamily="34" charset="0"/>
                <a:ea typeface="Calibri Light" panose="020F0302020204030204" pitchFamily="34" charset="0"/>
                <a:cs typeface="Calibri Light" panose="020F0302020204030204" pitchFamily="34" charset="0"/>
              </a:rPr>
              <a:t>En l’absence de protocole, deux méthodes peuvent être utilisées :</a:t>
            </a:r>
          </a:p>
          <a:p>
            <a:pPr marL="1200150" lvl="2" indent="-285750">
              <a:buFont typeface="Wingdings" panose="05000000000000000000" pitchFamily="2" charset="2"/>
              <a:buChar char="§"/>
            </a:pPr>
            <a:r>
              <a:rPr lang="fr-FR" sz="1600" dirty="0">
                <a:latin typeface="Calibri Light" panose="020F0302020204030204" pitchFamily="34" charset="0"/>
                <a:ea typeface="Calibri Light" panose="020F0302020204030204" pitchFamily="34" charset="0"/>
                <a:cs typeface="Calibri Light" panose="020F0302020204030204" pitchFamily="34" charset="0"/>
              </a:rPr>
              <a:t>dose unique : administrer 100 % de la dose complète de l'antibiotique de référence, de préférence par voie orale, ou par une  autre voie si nécessaire. Si le médicament de référence est inconnu mais qu'il s'agit probablement d'une pénicilline, il convient d'utiliser de l'amoxicilline  (500 mg pour les adultes)</a:t>
            </a:r>
          </a:p>
          <a:p>
            <a:pPr marL="1200150" lvl="2" indent="-285750">
              <a:buFont typeface="Wingdings" panose="05000000000000000000" pitchFamily="2" charset="2"/>
              <a:buChar char="§"/>
            </a:pPr>
            <a:r>
              <a:rPr lang="fr-FR" sz="1600" dirty="0">
                <a:latin typeface="Calibri Light" panose="020F0302020204030204" pitchFamily="34" charset="0"/>
                <a:ea typeface="Calibri Light" panose="020F0302020204030204" pitchFamily="34" charset="0"/>
                <a:cs typeface="Calibri Light" panose="020F0302020204030204" pitchFamily="34" charset="0"/>
              </a:rPr>
              <a:t>doses graduées : administrer 10 % de la dose complète de l'antibiotique de référence (c'est-à-dire 50 mg d'amoxicilline pour les adultes); observer pendant 30 minutes ; administrer 50 % de la dose complète de l'antibiotique de référence (c'est-à-dire 250 mg d'amoxicilline pour les  adultes); observer pendant 30 minutes; administrer le reste de la dose complète de l'antibiotique de référence (c'est-à-dire 200  mg d'amoxicilline pour les adultes); surveillance pendant 60 minutes.</a:t>
            </a:r>
          </a:p>
          <a:p>
            <a:pPr lvl="2"/>
            <a:endParaRPr lang="fr-FR" sz="1600" dirty="0">
              <a:latin typeface="Calibri Light" panose="020F0302020204030204" pitchFamily="34" charset="0"/>
              <a:ea typeface="Calibri Light" panose="020F0302020204030204" pitchFamily="34" charset="0"/>
              <a:cs typeface="Calibri Light" panose="020F0302020204030204" pitchFamily="34" charset="0"/>
            </a:endParaRPr>
          </a:p>
          <a:p>
            <a:pPr marL="285750" indent="-285750">
              <a:buFont typeface="Arial" panose="020B0604020202020204" pitchFamily="34" charset="0"/>
              <a:buChar char="•"/>
            </a:pPr>
            <a:r>
              <a:rPr lang="fr-FR" dirty="0">
                <a:latin typeface="Calibri Light" panose="020F0302020204030204" pitchFamily="34" charset="0"/>
                <a:ea typeface="Calibri Light" panose="020F0302020204030204" pitchFamily="34" charset="0"/>
                <a:cs typeface="Calibri Light" panose="020F0302020204030204" pitchFamily="34" charset="0"/>
              </a:rPr>
              <a:t>Surveillance médicale pendant 1 heure après la dernière dose dans un environnement assurant la possibilité prendre en charge une réaction d’hypersensibilité.</a:t>
            </a:r>
          </a:p>
          <a:p>
            <a:endParaRPr lang="fr-FR" dirty="0">
              <a:latin typeface="Calibri Light" panose="020F0302020204030204" pitchFamily="34" charset="0"/>
              <a:ea typeface="Calibri Light" panose="020F0302020204030204" pitchFamily="34" charset="0"/>
              <a:cs typeface="Calibri Light" panose="020F0302020204030204" pitchFamily="34" charset="0"/>
            </a:endParaRPr>
          </a:p>
          <a:p>
            <a:pPr marL="285750" indent="-285750">
              <a:buFont typeface="Arial" panose="020B0604020202020204" pitchFamily="34" charset="0"/>
              <a:buChar char="•"/>
            </a:pPr>
            <a:r>
              <a:rPr lang="fr-FR" dirty="0">
                <a:latin typeface="Calibri Light" panose="020F0302020204030204" pitchFamily="34" charset="0"/>
                <a:ea typeface="Calibri Light" panose="020F0302020204030204" pitchFamily="34" charset="0"/>
                <a:cs typeface="Calibri Light" panose="020F0302020204030204" pitchFamily="34" charset="0"/>
              </a:rPr>
              <a:t>Contre-indication : maladie pulmonaire chronique sévère ou décompensée, maladie cardiaque chronique sévère (notamment sténose aortique), femme enceinte, instabilité hémodynamique, traitement par anti histaminique ou corticothérapie, consentement impossible</a:t>
            </a:r>
          </a:p>
        </p:txBody>
      </p:sp>
      <p:sp>
        <p:nvSpPr>
          <p:cNvPr id="2" name="Titre 1">
            <a:extLst>
              <a:ext uri="{FF2B5EF4-FFF2-40B4-BE49-F238E27FC236}">
                <a16:creationId xmlns:a16="http://schemas.microsoft.com/office/drawing/2014/main" id="{8C250AE2-0F3C-1619-BCD3-D4DA2D7A2B57}"/>
              </a:ext>
            </a:extLst>
          </p:cNvPr>
          <p:cNvSpPr>
            <a:spLocks noGrp="1"/>
          </p:cNvSpPr>
          <p:nvPr>
            <p:ph type="title"/>
          </p:nvPr>
        </p:nvSpPr>
        <p:spPr>
          <a:xfrm>
            <a:off x="168621" y="302149"/>
            <a:ext cx="10723035" cy="638477"/>
          </a:xfrm>
        </p:spPr>
        <p:txBody>
          <a:bodyPr/>
          <a:lstStyle/>
          <a:p>
            <a:r>
              <a:rPr lang="fr-FR" sz="4000" b="1" dirty="0"/>
              <a:t>Test de réintroduction</a:t>
            </a:r>
            <a:endParaRPr lang="fr-FR" sz="4400" b="1" dirty="0"/>
          </a:p>
        </p:txBody>
      </p:sp>
    </p:spTree>
    <p:extLst>
      <p:ext uri="{BB962C8B-B14F-4D97-AF65-F5344CB8AC3E}">
        <p14:creationId xmlns:p14="http://schemas.microsoft.com/office/powerpoint/2010/main" val="1234860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8A4AB3-FC91-01BD-ADA2-9D52F8BE681B}"/>
              </a:ext>
            </a:extLst>
          </p:cNvPr>
          <p:cNvSpPr>
            <a:spLocks noGrp="1"/>
          </p:cNvSpPr>
          <p:nvPr>
            <p:ph type="title"/>
          </p:nvPr>
        </p:nvSpPr>
        <p:spPr>
          <a:xfrm>
            <a:off x="289307" y="123152"/>
            <a:ext cx="10723035" cy="860070"/>
          </a:xfrm>
        </p:spPr>
        <p:txBody>
          <a:bodyPr/>
          <a:lstStyle/>
          <a:p>
            <a:r>
              <a:rPr lang="fr-FR" sz="4400" b="1" noProof="0" dirty="0"/>
              <a:t>Définitions : allergie grave vs non grave (1)</a:t>
            </a:r>
          </a:p>
        </p:txBody>
      </p:sp>
      <p:graphicFrame>
        <p:nvGraphicFramePr>
          <p:cNvPr id="9" name="Espace réservé du contenu 8">
            <a:extLst>
              <a:ext uri="{FF2B5EF4-FFF2-40B4-BE49-F238E27FC236}">
                <a16:creationId xmlns:a16="http://schemas.microsoft.com/office/drawing/2014/main" id="{DE21D11A-098F-15FB-2A5F-8A203634BEE4}"/>
              </a:ext>
            </a:extLst>
          </p:cNvPr>
          <p:cNvGraphicFramePr>
            <a:graphicFrameLocks noGrp="1"/>
          </p:cNvGraphicFramePr>
          <p:nvPr>
            <p:ph idx="1"/>
            <p:extLst>
              <p:ext uri="{D42A27DB-BD31-4B8C-83A1-F6EECF244321}">
                <p14:modId xmlns:p14="http://schemas.microsoft.com/office/powerpoint/2010/main" val="290860739"/>
              </p:ext>
            </p:extLst>
          </p:nvPr>
        </p:nvGraphicFramePr>
        <p:xfrm>
          <a:off x="100553" y="1275192"/>
          <a:ext cx="11990894" cy="5459656"/>
        </p:xfrm>
        <a:graphic>
          <a:graphicData uri="http://schemas.openxmlformats.org/drawingml/2006/table">
            <a:tbl>
              <a:tblPr firstRow="1" firstCol="1" bandRow="1">
                <a:tableStyleId>{5C22544A-7EE6-4342-B048-85BDC9FD1C3A}</a:tableStyleId>
              </a:tblPr>
              <a:tblGrid>
                <a:gridCol w="1136005">
                  <a:extLst>
                    <a:ext uri="{9D8B030D-6E8A-4147-A177-3AD203B41FA5}">
                      <a16:colId xmlns:a16="http://schemas.microsoft.com/office/drawing/2014/main" val="3698938457"/>
                    </a:ext>
                  </a:extLst>
                </a:gridCol>
                <a:gridCol w="9761379">
                  <a:extLst>
                    <a:ext uri="{9D8B030D-6E8A-4147-A177-3AD203B41FA5}">
                      <a16:colId xmlns:a16="http://schemas.microsoft.com/office/drawing/2014/main" val="2805266096"/>
                    </a:ext>
                  </a:extLst>
                </a:gridCol>
                <a:gridCol w="1093510">
                  <a:extLst>
                    <a:ext uri="{9D8B030D-6E8A-4147-A177-3AD203B41FA5}">
                      <a16:colId xmlns:a16="http://schemas.microsoft.com/office/drawing/2014/main" val="2244613838"/>
                    </a:ext>
                  </a:extLst>
                </a:gridCol>
              </a:tblGrid>
              <a:tr h="602358">
                <a:tc>
                  <a:txBody>
                    <a:bodyPr/>
                    <a:lstStyle/>
                    <a:p>
                      <a:pPr algn="ctr">
                        <a:lnSpc>
                          <a:spcPct val="107000"/>
                        </a:lnSpc>
                        <a:spcAft>
                          <a:spcPts val="800"/>
                        </a:spcAft>
                      </a:pPr>
                      <a:r>
                        <a:rPr lang="fr-FR" sz="1800" kern="100" noProof="0" dirty="0">
                          <a:effectLst/>
                          <a:latin typeface="Calibri Light" panose="020F0302020204030204" pitchFamily="34" charset="0"/>
                          <a:ea typeface="Calibri Light" panose="020F0302020204030204" pitchFamily="34" charset="0"/>
                          <a:cs typeface="Calibri Light" panose="020F0302020204030204" pitchFamily="34" charset="0"/>
                        </a:rPr>
                        <a:t>Définitions</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pPr>
                      <a:r>
                        <a:rPr lang="fr-FR" sz="1800" kern="100" noProof="0" dirty="0">
                          <a:effectLst/>
                          <a:latin typeface="Calibri Light" panose="020F0302020204030204" pitchFamily="34" charset="0"/>
                          <a:ea typeface="Calibri Light" panose="020F0302020204030204" pitchFamily="34" charset="0"/>
                          <a:cs typeface="Calibri Light" panose="020F0302020204030204" pitchFamily="34" charset="0"/>
                        </a:rPr>
                        <a:t>Symptômes présentés</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pPr>
                      <a:r>
                        <a:rPr lang="fr-FR" sz="1800" kern="100" noProof="0" dirty="0">
                          <a:effectLst/>
                          <a:latin typeface="Calibri Light" panose="020F0302020204030204" pitchFamily="34" charset="0"/>
                          <a:ea typeface="Calibri Light" panose="020F0302020204030204" pitchFamily="34" charset="0"/>
                          <a:cs typeface="Calibri Light" panose="020F0302020204030204" pitchFamily="34" charset="0"/>
                        </a:rPr>
                        <a:t>Type de réaction </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94921041"/>
                  </a:ext>
                </a:extLst>
              </a:tr>
              <a:tr h="1293879">
                <a:tc rowSpan="3">
                  <a:txBody>
                    <a:bodyPr/>
                    <a:lstStyle/>
                    <a:p>
                      <a:pPr algn="ctr">
                        <a:lnSpc>
                          <a:spcPct val="107000"/>
                        </a:lnSpc>
                        <a:spcAft>
                          <a:spcPts val="800"/>
                        </a:spcAft>
                      </a:pPr>
                      <a:r>
                        <a:rPr lang="fr-FR" sz="1800" kern="100" noProof="0" dirty="0">
                          <a:solidFill>
                            <a:schemeClr val="accent1"/>
                          </a:solidFill>
                          <a:effectLst/>
                          <a:latin typeface="Calibri Light" panose="020F0302020204030204" pitchFamily="34" charset="0"/>
                          <a:ea typeface="Calibri Light" panose="020F0302020204030204" pitchFamily="34" charset="0"/>
                          <a:cs typeface="Calibri Light" panose="020F0302020204030204" pitchFamily="34" charset="0"/>
                        </a:rPr>
                        <a:t>Grave</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800"/>
                        </a:spcAft>
                      </a:pPr>
                      <a:r>
                        <a:rPr lang="fr-FR" sz="1400" kern="100" noProof="0" dirty="0">
                          <a:effectLst/>
                          <a:latin typeface="Calibri Light" panose="020F0302020204030204" pitchFamily="34" charset="0"/>
                          <a:ea typeface="Calibri Light" panose="020F0302020204030204" pitchFamily="34" charset="0"/>
                          <a:cs typeface="Calibri Light" panose="020F0302020204030204" pitchFamily="34" charset="0"/>
                        </a:rPr>
                        <a:t>Réaction cutanée (</a:t>
                      </a:r>
                      <a:r>
                        <a:rPr lang="fr-FR" sz="1400" b="0" kern="100" noProof="0" dirty="0">
                          <a:effectLst/>
                          <a:latin typeface="Calibri Light" panose="020F0302020204030204" pitchFamily="34" charset="0"/>
                          <a:ea typeface="Calibri Light" panose="020F0302020204030204" pitchFamily="34" charset="0"/>
                          <a:cs typeface="Calibri Light" panose="020F0302020204030204" pitchFamily="34" charset="0"/>
                        </a:rPr>
                        <a:t>ex : urticaire généralisée</a:t>
                      </a:r>
                      <a:r>
                        <a:rPr lang="fr-FR" sz="1400" kern="100" noProof="0" dirty="0">
                          <a:effectLst/>
                          <a:latin typeface="Calibri Light" panose="020F0302020204030204" pitchFamily="34" charset="0"/>
                          <a:ea typeface="Calibri Light" panose="020F0302020204030204" pitchFamily="34" charset="0"/>
                          <a:cs typeface="Calibri Light" panose="020F0302020204030204" pitchFamily="34" charset="0"/>
                        </a:rPr>
                        <a:t>) et/ou muqueuse ou cutanéo-muqueuse  AIGUE  (survenant quelques minutes à quelques heures après l’exposition)</a:t>
                      </a:r>
                      <a:r>
                        <a:rPr lang="fr-FR" sz="1400" kern="100" noProof="0" dirty="0">
                          <a:solidFill>
                            <a:schemeClr val="tx1"/>
                          </a:solidFill>
                          <a:effectLst/>
                          <a:latin typeface="Calibri Light" panose="020F0302020204030204" pitchFamily="34" charset="0"/>
                          <a:ea typeface="Calibri Light" panose="020F0302020204030204" pitchFamily="34" charset="0"/>
                          <a:cs typeface="Calibri Light" panose="020F0302020204030204" pitchFamily="34" charset="0"/>
                        </a:rPr>
                        <a:t> </a:t>
                      </a:r>
                      <a:r>
                        <a:rPr lang="fr-FR" sz="1400" b="1" kern="100" noProof="0" dirty="0">
                          <a:solidFill>
                            <a:schemeClr val="tx1"/>
                          </a:solidFill>
                          <a:effectLst/>
                          <a:latin typeface="Calibri Light" panose="020F0302020204030204" pitchFamily="34" charset="0"/>
                          <a:ea typeface="Calibri Light" panose="020F0302020204030204" pitchFamily="34" charset="0"/>
                          <a:cs typeface="Calibri Light" panose="020F0302020204030204" pitchFamily="34" charset="0"/>
                        </a:rPr>
                        <a:t>ET</a:t>
                      </a:r>
                      <a:r>
                        <a:rPr lang="fr-FR" sz="1400" kern="100" noProof="0" dirty="0">
                          <a:solidFill>
                            <a:schemeClr val="tx1"/>
                          </a:solidFill>
                          <a:effectLst/>
                          <a:latin typeface="Calibri Light" panose="020F0302020204030204" pitchFamily="34" charset="0"/>
                          <a:ea typeface="Calibri Light" panose="020F0302020204030204" pitchFamily="34" charset="0"/>
                          <a:cs typeface="Calibri Light" panose="020F0302020204030204" pitchFamily="34" charset="0"/>
                        </a:rPr>
                        <a:t> </a:t>
                      </a:r>
                      <a:r>
                        <a:rPr lang="fr-FR" sz="1400" kern="100" noProof="0" dirty="0">
                          <a:effectLst/>
                          <a:latin typeface="Calibri Light" panose="020F0302020204030204" pitchFamily="34" charset="0"/>
                          <a:ea typeface="Calibri Light" panose="020F0302020204030204" pitchFamily="34" charset="0"/>
                          <a:cs typeface="Calibri Light" panose="020F0302020204030204" pitchFamily="34" charset="0"/>
                        </a:rPr>
                        <a:t>un des symptômes suivant parmi :</a:t>
                      </a:r>
                    </a:p>
                    <a:p>
                      <a:pPr marL="342900" lvl="0" indent="-342900">
                        <a:lnSpc>
                          <a:spcPct val="107000"/>
                        </a:lnSpc>
                        <a:buFont typeface="+mj-lt"/>
                        <a:buAutoNum type="alphaUcPeriod"/>
                      </a:pPr>
                      <a:r>
                        <a:rPr lang="fr-FR" sz="1400" kern="100" noProof="0" dirty="0">
                          <a:effectLst/>
                          <a:latin typeface="Calibri Light" panose="020F0302020204030204" pitchFamily="34" charset="0"/>
                          <a:ea typeface="Calibri Light" panose="020F0302020204030204" pitchFamily="34" charset="0"/>
                          <a:cs typeface="Calibri Light" panose="020F0302020204030204" pitchFamily="34" charset="0"/>
                        </a:rPr>
                        <a:t>signes de défaillance respiratoire : dyspnée, bronchospasme, stridor, frein expiratoire, désaturation…</a:t>
                      </a:r>
                    </a:p>
                    <a:p>
                      <a:pPr marL="342900" lvl="0" indent="-342900">
                        <a:lnSpc>
                          <a:spcPct val="107000"/>
                        </a:lnSpc>
                        <a:buFont typeface="+mj-lt"/>
                        <a:buAutoNum type="alphaUcPeriod"/>
                      </a:pPr>
                      <a:r>
                        <a:rPr lang="fr-FR" sz="1400" kern="100" noProof="0" dirty="0">
                          <a:effectLst/>
                          <a:latin typeface="Calibri Light" panose="020F0302020204030204" pitchFamily="34" charset="0"/>
                          <a:ea typeface="Calibri Light" panose="020F0302020204030204" pitchFamily="34" charset="0"/>
                          <a:cs typeface="Calibri Light" panose="020F0302020204030204" pitchFamily="34" charset="0"/>
                        </a:rPr>
                        <a:t>Signes de défaillance hémodynamique avec hypotension ou défaillance d’organe (syncope, hypotonie, arrêt circulatoire, arrêt respiratoire…)</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fr-FR" sz="1400" kern="100" noProof="0" dirty="0">
                          <a:effectLst/>
                          <a:latin typeface="Calibri Light" panose="020F0302020204030204" pitchFamily="34" charset="0"/>
                          <a:ea typeface="Calibri Light" panose="020F0302020204030204" pitchFamily="34" charset="0"/>
                          <a:cs typeface="Calibri Light" panose="020F0302020204030204" pitchFamily="34" charset="0"/>
                        </a:rPr>
                        <a:t>HSI</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52724708"/>
                  </a:ext>
                </a:extLst>
              </a:tr>
              <a:tr h="468545">
                <a:tc vMerge="1">
                  <a:txBody>
                    <a:bodyPr/>
                    <a:lstStyle/>
                    <a:p>
                      <a:endParaRPr lang="fr-FR"/>
                    </a:p>
                  </a:txBody>
                  <a:tcPr/>
                </a:tc>
                <a:tc>
                  <a:txBody>
                    <a:bodyPr/>
                    <a:lstStyle/>
                    <a:p>
                      <a:pPr>
                        <a:lnSpc>
                          <a:spcPct val="107000"/>
                        </a:lnSpc>
                        <a:spcAft>
                          <a:spcPts val="800"/>
                        </a:spcAft>
                      </a:pPr>
                      <a:r>
                        <a:rPr lang="fr-FR" sz="1400" kern="100" noProof="0" dirty="0">
                          <a:effectLst/>
                          <a:latin typeface="Calibri Light" panose="020F0302020204030204" pitchFamily="34" charset="0"/>
                          <a:ea typeface="Calibri Light" panose="020F0302020204030204" pitchFamily="34" charset="0"/>
                          <a:cs typeface="Calibri Light" panose="020F0302020204030204" pitchFamily="34" charset="0"/>
                        </a:rPr>
                        <a:t>Hypotension ou bronchospasme ou œdème laryngé aigue après une exposition à un allergène connu ou suspecté (quelques minutes à quelques heures après l’exposition), même en absence de réaction cutanée ou muqueuse typique</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1400" noProof="0" dirty="0">
                          <a:latin typeface="Calibri Light" panose="020F0302020204030204" pitchFamily="34" charset="0"/>
                          <a:ea typeface="Calibri Light" panose="020F0302020204030204" pitchFamily="34" charset="0"/>
                          <a:cs typeface="Calibri Light" panose="020F0302020204030204" pitchFamily="34" charset="0"/>
                        </a:rPr>
                        <a:t>HSI</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31819842"/>
                  </a:ext>
                </a:extLst>
              </a:tr>
              <a:tr h="2491730">
                <a:tc vMerge="1">
                  <a:txBody>
                    <a:bodyPr/>
                    <a:lstStyle/>
                    <a:p>
                      <a:endParaRPr lang="fr-FR"/>
                    </a:p>
                  </a:txBody>
                  <a:tcPr/>
                </a:tc>
                <a:tc>
                  <a:txBody>
                    <a:bodyPr/>
                    <a:lstStyle/>
                    <a:p>
                      <a:pPr>
                        <a:lnSpc>
                          <a:spcPct val="107000"/>
                        </a:lnSpc>
                        <a:spcAft>
                          <a:spcPts val="800"/>
                        </a:spcAft>
                      </a:pPr>
                      <a:r>
                        <a:rPr lang="fr-FR" sz="1400" kern="100" noProof="0" dirty="0">
                          <a:effectLst/>
                          <a:latin typeface="Calibri Light" panose="020F0302020204030204" pitchFamily="34" charset="0"/>
                          <a:ea typeface="Calibri Light" panose="020F0302020204030204" pitchFamily="34" charset="0"/>
                          <a:cs typeface="Calibri Light" panose="020F0302020204030204" pitchFamily="34" charset="0"/>
                        </a:rPr>
                        <a:t>Effets secondaires cutanés graves parmi : </a:t>
                      </a:r>
                    </a:p>
                    <a:p>
                      <a:pPr marL="342900" lvl="0" indent="-342900">
                        <a:lnSpc>
                          <a:spcPct val="107000"/>
                        </a:lnSpc>
                        <a:buFont typeface="+mj-lt"/>
                        <a:buAutoNum type="alphaUcPeriod"/>
                      </a:pPr>
                      <a:r>
                        <a:rPr lang="fr-FR" sz="1400" kern="100" noProof="0" dirty="0">
                          <a:effectLst/>
                          <a:latin typeface="Calibri Light" panose="020F0302020204030204" pitchFamily="34" charset="0"/>
                          <a:ea typeface="Calibri Light" panose="020F0302020204030204" pitchFamily="34" charset="0"/>
                          <a:cs typeface="Calibri Light" panose="020F0302020204030204" pitchFamily="34" charset="0"/>
                        </a:rPr>
                        <a:t>Apparition de vésicules ou croûtes, de couleur gris-violacé, douloureuses  ou aspect de brûlures de la peau et/ou des muqueuses avec fièvre et sensation de malaises, apparition de  lésions érosives hémorragiques des muqueuses, apparition d’un décollement de la peau (sd de Stevens Johnson, épidermolyse nécrosante suraiguë de Lyell)</a:t>
                      </a:r>
                    </a:p>
                    <a:p>
                      <a:pPr marL="342900" lvl="0" indent="-342900">
                        <a:lnSpc>
                          <a:spcPct val="107000"/>
                        </a:lnSpc>
                        <a:buFont typeface="+mj-lt"/>
                        <a:buAutoNum type="alphaUcPeriod"/>
                      </a:pPr>
                      <a:r>
                        <a:rPr lang="fr-FR" sz="1400" kern="100" noProof="0" dirty="0">
                          <a:effectLst/>
                          <a:latin typeface="Calibri Light" panose="020F0302020204030204" pitchFamily="34" charset="0"/>
                          <a:ea typeface="Calibri Light" panose="020F0302020204030204" pitchFamily="34" charset="0"/>
                          <a:cs typeface="Calibri Light" panose="020F0302020204030204" pitchFamily="34" charset="0"/>
                        </a:rPr>
                        <a:t>PEAG </a:t>
                      </a:r>
                    </a:p>
                    <a:p>
                      <a:pPr marL="342900" lvl="0" indent="-342900">
                        <a:lnSpc>
                          <a:spcPct val="107000"/>
                        </a:lnSpc>
                        <a:buFont typeface="+mj-lt"/>
                        <a:buAutoNum type="alphaUcPeriod"/>
                      </a:pPr>
                      <a:r>
                        <a:rPr lang="fr-FR" sz="1400" kern="100" noProof="0" dirty="0">
                          <a:effectLst/>
                          <a:latin typeface="Calibri Light" panose="020F0302020204030204" pitchFamily="34" charset="0"/>
                          <a:ea typeface="Calibri Light" panose="020F0302020204030204" pitchFamily="34" charset="0"/>
                          <a:cs typeface="Calibri Light" panose="020F0302020204030204" pitchFamily="34" charset="0"/>
                        </a:rPr>
                        <a:t>Purpura (vascularite)</a:t>
                      </a:r>
                    </a:p>
                    <a:p>
                      <a:pPr marL="342900" marR="0" lvl="0" indent="-342900" algn="l" defTabSz="914400" rtl="0" eaLnBrk="1" fontAlgn="auto" latinLnBrk="0" hangingPunct="1">
                        <a:lnSpc>
                          <a:spcPct val="107000"/>
                        </a:lnSpc>
                        <a:spcBef>
                          <a:spcPts val="0"/>
                        </a:spcBef>
                        <a:spcAft>
                          <a:spcPts val="0"/>
                        </a:spcAft>
                        <a:buClrTx/>
                        <a:buSzTx/>
                        <a:buFont typeface="+mj-lt"/>
                        <a:buAutoNum type="alphaUcPeriod"/>
                        <a:tabLst/>
                        <a:defRPr/>
                      </a:pPr>
                      <a:r>
                        <a:rPr lang="fr-FR" sz="1400" kern="100" noProof="0" dirty="0">
                          <a:effectLst/>
                          <a:latin typeface="Calibri Light" panose="020F0302020204030204" pitchFamily="34" charset="0"/>
                          <a:ea typeface="Calibri Light" panose="020F0302020204030204" pitchFamily="34" charset="0"/>
                          <a:cs typeface="Calibri Light" panose="020F0302020204030204" pitchFamily="34" charset="0"/>
                        </a:rPr>
                        <a:t>EMP avec atteinte  &gt; 50% </a:t>
                      </a:r>
                      <a:r>
                        <a:rPr lang="fr-FR" sz="1400" kern="1200" noProof="0" dirty="0">
                          <a:solidFill>
                            <a:schemeClr val="dk1"/>
                          </a:solidFill>
                          <a:effectLst/>
                          <a:latin typeface="Calibri Light" panose="020F0302020204030204" pitchFamily="34" charset="0"/>
                          <a:ea typeface="Calibri Light" panose="020F0302020204030204" pitchFamily="34" charset="0"/>
                          <a:cs typeface="Calibri Light" panose="020F0302020204030204" pitchFamily="34" charset="0"/>
                        </a:rPr>
                        <a:t>de la surface corporelle, et/ou atteinte des muqueuses, et/ou présence d’un purpura, et/ou décollement ou bulle, et/ou œdème de la face, et/ou signes systémiques associés (fièvre, éosinophilie &gt;0.5G/L, atteinte d’organes (cytolyse hépatique, insuffisance rénale…) </a:t>
                      </a:r>
                      <a:r>
                        <a:rPr lang="fr-FR" sz="1400" kern="100" noProof="0" dirty="0">
                          <a:effectLst/>
                          <a:latin typeface="Calibri Light" panose="020F0302020204030204" pitchFamily="34" charset="0"/>
                          <a:ea typeface="Calibri Light" panose="020F0302020204030204" pitchFamily="34" charset="0"/>
                          <a:cs typeface="Calibri Light" panose="020F0302020204030204" pitchFamily="34" charset="0"/>
                        </a:rPr>
                        <a:t>(DRESS)</a:t>
                      </a:r>
                    </a:p>
                    <a:p>
                      <a:pPr marL="342900" lvl="0" indent="-342900">
                        <a:lnSpc>
                          <a:spcPct val="107000"/>
                        </a:lnSpc>
                        <a:spcAft>
                          <a:spcPts val="800"/>
                        </a:spcAft>
                        <a:buFont typeface="+mj-lt"/>
                        <a:buAutoNum type="alphaUcPeriod"/>
                      </a:pPr>
                      <a:r>
                        <a:rPr lang="fr-FR" sz="1400" kern="100" noProof="0" dirty="0">
                          <a:effectLst/>
                          <a:latin typeface="Calibri Light" panose="020F0302020204030204" pitchFamily="34" charset="0"/>
                          <a:ea typeface="Calibri Light" panose="020F0302020204030204" pitchFamily="34" charset="0"/>
                          <a:cs typeface="Calibri Light" panose="020F0302020204030204" pitchFamily="34" charset="0"/>
                        </a:rPr>
                        <a:t>Œdème de la face, éruption œdémateuse et infiltration cutanée. Fièvre ≥ 38.5° (PEAG, DRESS)</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1400" noProof="0" dirty="0">
                          <a:latin typeface="Calibri Light" panose="020F0302020204030204" pitchFamily="34" charset="0"/>
                          <a:ea typeface="Calibri Light" panose="020F0302020204030204" pitchFamily="34" charset="0"/>
                          <a:cs typeface="Calibri Light" panose="020F0302020204030204" pitchFamily="34" charset="0"/>
                        </a:rPr>
                        <a:t>HSR</a:t>
                      </a:r>
                    </a:p>
                    <a:p>
                      <a:pPr algn="ctr"/>
                      <a:endParaRPr lang="fr-FR" sz="1400" noProof="0" dirty="0">
                        <a:latin typeface="Calibri Light" panose="020F0302020204030204" pitchFamily="34" charset="0"/>
                        <a:ea typeface="Calibri Light" panose="020F0302020204030204" pitchFamily="34" charset="0"/>
                        <a:cs typeface="Calibri Light" panose="020F0302020204030204" pitchFamily="34" charset="0"/>
                      </a:endParaRP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58200525"/>
                  </a:ext>
                </a:extLst>
              </a:tr>
              <a:tr h="603144">
                <a:tc gridSpan="3">
                  <a:txBody>
                    <a:bodyPr/>
                    <a:lstStyle/>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defRPr/>
                      </a:pPr>
                      <a:r>
                        <a:rPr lang="fr-FR" sz="1400" b="0" kern="100" noProof="0" dirty="0">
                          <a:solidFill>
                            <a:schemeClr val="tx1"/>
                          </a:solidFill>
                          <a:effectLst/>
                          <a:latin typeface="Calibri Light" panose="020F0302020204030204" pitchFamily="34" charset="0"/>
                          <a:ea typeface="Calibri Light" panose="020F0302020204030204" pitchFamily="34" charset="0"/>
                          <a:cs typeface="Calibri Light" panose="020F0302020204030204" pitchFamily="34" charset="0"/>
                        </a:rPr>
                        <a:t>HSI : hypersensibilité immédiate, HSR : hypersensibilité retardée, PEAG : pustulose-exanthématique aigue généralisée, EMP : exanthème maculo-papuleux, </a:t>
                      </a:r>
                      <a:r>
                        <a:rPr lang="fr-FR" sz="1400" b="0" kern="1200" noProof="0" dirty="0">
                          <a:solidFill>
                            <a:schemeClr val="tx1"/>
                          </a:solidFill>
                          <a:effectLst/>
                          <a:latin typeface="Calibri Light" panose="020F0302020204030204" pitchFamily="34" charset="0"/>
                          <a:ea typeface="Calibri Light" panose="020F0302020204030204" pitchFamily="34" charset="0"/>
                          <a:cs typeface="Calibri Light" panose="020F0302020204030204" pitchFamily="34" charset="0"/>
                        </a:rPr>
                        <a:t>DRESS : drug rash with eosinophilia and systemic symptoms</a:t>
                      </a:r>
                      <a:endParaRPr lang="fr-FR" sz="1400" b="0" kern="100" noProof="0" dirty="0">
                        <a:solidFill>
                          <a:schemeClr val="tx1"/>
                        </a:solidFill>
                        <a:effectLst/>
                        <a:latin typeface="Calibri Light" panose="020F0302020204030204" pitchFamily="34" charset="0"/>
                        <a:ea typeface="Calibri Light" panose="020F0302020204030204" pitchFamily="34" charset="0"/>
                        <a:cs typeface="Calibri Light" panose="020F0302020204030204" pitchFamily="34" charset="0"/>
                      </a:endParaRP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fr-FR"/>
                    </a:p>
                  </a:txBody>
                  <a:tcPr/>
                </a:tc>
                <a:tc hMerge="1">
                  <a:txBody>
                    <a:bodyPr/>
                    <a:lstStyle/>
                    <a:p>
                      <a:pPr algn="ctr">
                        <a:lnSpc>
                          <a:spcPct val="107000"/>
                        </a:lnSpc>
                        <a:spcAft>
                          <a:spcPts val="800"/>
                        </a:spcAft>
                      </a:pPr>
                      <a:endParaRPr lang="fr-FR" sz="1200" kern="100" dirty="0">
                        <a:effectLst/>
                        <a:latin typeface="Calibri Light" panose="020F0302020204030204" pitchFamily="34" charset="0"/>
                        <a:ea typeface="Calibri Light" panose="020F0302020204030204" pitchFamily="34" charset="0"/>
                        <a:cs typeface="Calibri Light" panose="020F0302020204030204" pitchFamily="34" charset="0"/>
                      </a:endParaRP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19970758"/>
                  </a:ext>
                </a:extLst>
              </a:tr>
            </a:tbl>
          </a:graphicData>
        </a:graphic>
      </p:graphicFrame>
    </p:spTree>
    <p:extLst>
      <p:ext uri="{BB962C8B-B14F-4D97-AF65-F5344CB8AC3E}">
        <p14:creationId xmlns:p14="http://schemas.microsoft.com/office/powerpoint/2010/main" val="38409814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7B57C6-2A38-DAF2-824B-FCDE3107C46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7192FF0-E201-2130-389B-9CBCAA585EE4}"/>
              </a:ext>
            </a:extLst>
          </p:cNvPr>
          <p:cNvSpPr>
            <a:spLocks noGrp="1"/>
          </p:cNvSpPr>
          <p:nvPr>
            <p:ph type="title"/>
          </p:nvPr>
        </p:nvSpPr>
        <p:spPr>
          <a:xfrm>
            <a:off x="289307" y="322255"/>
            <a:ext cx="10723035" cy="860070"/>
          </a:xfrm>
        </p:spPr>
        <p:txBody>
          <a:bodyPr/>
          <a:lstStyle/>
          <a:p>
            <a:r>
              <a:rPr lang="fr-FR" sz="4400" b="1" dirty="0"/>
              <a:t>Définitions : allergie grave vs non grave (2) </a:t>
            </a:r>
          </a:p>
        </p:txBody>
      </p:sp>
      <p:graphicFrame>
        <p:nvGraphicFramePr>
          <p:cNvPr id="9" name="Espace réservé du contenu 8">
            <a:extLst>
              <a:ext uri="{FF2B5EF4-FFF2-40B4-BE49-F238E27FC236}">
                <a16:creationId xmlns:a16="http://schemas.microsoft.com/office/drawing/2014/main" id="{B727F840-FC53-759A-7EC0-0599A024770E}"/>
              </a:ext>
            </a:extLst>
          </p:cNvPr>
          <p:cNvGraphicFramePr>
            <a:graphicFrameLocks noGrp="1"/>
          </p:cNvGraphicFramePr>
          <p:nvPr>
            <p:ph idx="1"/>
            <p:extLst>
              <p:ext uri="{D42A27DB-BD31-4B8C-83A1-F6EECF244321}">
                <p14:modId xmlns:p14="http://schemas.microsoft.com/office/powerpoint/2010/main" val="1095959212"/>
              </p:ext>
            </p:extLst>
          </p:nvPr>
        </p:nvGraphicFramePr>
        <p:xfrm>
          <a:off x="65989" y="1612196"/>
          <a:ext cx="11990894" cy="3908770"/>
        </p:xfrm>
        <a:graphic>
          <a:graphicData uri="http://schemas.openxmlformats.org/drawingml/2006/table">
            <a:tbl>
              <a:tblPr firstRow="1" firstCol="1" bandRow="1">
                <a:tableStyleId>{5C22544A-7EE6-4342-B048-85BDC9FD1C3A}</a:tableStyleId>
              </a:tblPr>
              <a:tblGrid>
                <a:gridCol w="1217121">
                  <a:extLst>
                    <a:ext uri="{9D8B030D-6E8A-4147-A177-3AD203B41FA5}">
                      <a16:colId xmlns:a16="http://schemas.microsoft.com/office/drawing/2014/main" val="3698938457"/>
                    </a:ext>
                  </a:extLst>
                </a:gridCol>
                <a:gridCol w="9680263">
                  <a:extLst>
                    <a:ext uri="{9D8B030D-6E8A-4147-A177-3AD203B41FA5}">
                      <a16:colId xmlns:a16="http://schemas.microsoft.com/office/drawing/2014/main" val="2805266096"/>
                    </a:ext>
                  </a:extLst>
                </a:gridCol>
                <a:gridCol w="1093510">
                  <a:extLst>
                    <a:ext uri="{9D8B030D-6E8A-4147-A177-3AD203B41FA5}">
                      <a16:colId xmlns:a16="http://schemas.microsoft.com/office/drawing/2014/main" val="2244613838"/>
                    </a:ext>
                  </a:extLst>
                </a:gridCol>
              </a:tblGrid>
              <a:tr h="180989">
                <a:tc>
                  <a:txBody>
                    <a:bodyPr/>
                    <a:lstStyle/>
                    <a:p>
                      <a:pPr algn="ctr">
                        <a:lnSpc>
                          <a:spcPct val="107000"/>
                        </a:lnSpc>
                        <a:spcAft>
                          <a:spcPts val="800"/>
                        </a:spcAft>
                      </a:pPr>
                      <a:r>
                        <a:rPr lang="fr-FR" sz="1800" kern="100" dirty="0">
                          <a:effectLst/>
                          <a:latin typeface="Calibri Light" panose="020F0302020204030204" pitchFamily="34" charset="0"/>
                          <a:ea typeface="Calibri Light" panose="020F0302020204030204" pitchFamily="34" charset="0"/>
                          <a:cs typeface="Calibri Light" panose="020F0302020204030204" pitchFamily="34" charset="0"/>
                        </a:rPr>
                        <a:t>Définitions</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pPr>
                      <a:r>
                        <a:rPr lang="fr-FR" sz="1800" kern="100" dirty="0">
                          <a:effectLst/>
                          <a:latin typeface="Calibri Light" panose="020F0302020204030204" pitchFamily="34" charset="0"/>
                          <a:ea typeface="Calibri Light" panose="020F0302020204030204" pitchFamily="34" charset="0"/>
                          <a:cs typeface="Calibri Light" panose="020F0302020204030204" pitchFamily="34" charset="0"/>
                        </a:rPr>
                        <a:t>Symptômes présentés</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pPr>
                      <a:r>
                        <a:rPr lang="fr-FR" sz="1800" kern="100" dirty="0">
                          <a:effectLst/>
                          <a:latin typeface="Calibri Light" panose="020F0302020204030204" pitchFamily="34" charset="0"/>
                          <a:ea typeface="Calibri Light" panose="020F0302020204030204" pitchFamily="34" charset="0"/>
                          <a:cs typeface="Calibri Light" panose="020F0302020204030204" pitchFamily="34" charset="0"/>
                        </a:rPr>
                        <a:t>Type de réaction </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94921041"/>
                  </a:ext>
                </a:extLst>
              </a:tr>
              <a:tr h="468630">
                <a:tc rowSpan="4">
                  <a:txBody>
                    <a:bodyPr/>
                    <a:lstStyle/>
                    <a:p>
                      <a:pPr algn="ctr">
                        <a:lnSpc>
                          <a:spcPct val="107000"/>
                        </a:lnSpc>
                        <a:spcAft>
                          <a:spcPts val="800"/>
                        </a:spcAft>
                      </a:pPr>
                      <a:r>
                        <a:rPr lang="fr-FR" sz="1800" kern="100" dirty="0">
                          <a:solidFill>
                            <a:schemeClr val="accent1"/>
                          </a:solidFill>
                          <a:effectLst/>
                          <a:latin typeface="Calibri Light" panose="020F0302020204030204" pitchFamily="34" charset="0"/>
                          <a:ea typeface="Calibri Light" panose="020F0302020204030204" pitchFamily="34" charset="0"/>
                          <a:cs typeface="Calibri Light" panose="020F0302020204030204" pitchFamily="34" charset="0"/>
                        </a:rPr>
                        <a:t>Non grave</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defRPr/>
                      </a:pPr>
                      <a:r>
                        <a:rPr lang="fr-FR" sz="1400" kern="100" dirty="0">
                          <a:effectLst/>
                          <a:latin typeface="Calibri Light" panose="020F0302020204030204" pitchFamily="34" charset="0"/>
                          <a:ea typeface="Calibri Light" panose="020F0302020204030204" pitchFamily="34" charset="0"/>
                          <a:cs typeface="Calibri Light" panose="020F0302020204030204" pitchFamily="34" charset="0"/>
                        </a:rPr>
                        <a:t>Réaction cutanée  :  éruption cutanée sans précision</a:t>
                      </a:r>
                      <a:r>
                        <a:rPr lang="fr-FR" sz="1400" b="0" kern="100" dirty="0">
                          <a:effectLst/>
                          <a:latin typeface="Calibri Light" panose="020F0302020204030204" pitchFamily="34" charset="0"/>
                          <a:ea typeface="Calibri Light" panose="020F0302020204030204" pitchFamily="34" charset="0"/>
                          <a:cs typeface="Calibri Light" panose="020F0302020204030204" pitchFamily="34" charset="0"/>
                        </a:rPr>
                        <a:t>, urticaire localisée, </a:t>
                      </a:r>
                      <a:r>
                        <a:rPr lang="fr-FR" sz="1400" dirty="0">
                          <a:latin typeface="Calibri Light" panose="020F0302020204030204" pitchFamily="34" charset="0"/>
                          <a:ea typeface="Calibri Light" panose="020F0302020204030204" pitchFamily="34" charset="0"/>
                          <a:cs typeface="Calibri Light" panose="020F0302020204030204" pitchFamily="34" charset="0"/>
                        </a:rPr>
                        <a:t>érythème-chaleur, prurit, </a:t>
                      </a:r>
                      <a:r>
                        <a:rPr lang="fr-FR" sz="1400" kern="100" dirty="0">
                          <a:effectLst/>
                          <a:latin typeface="Calibri Light" panose="020F0302020204030204" pitchFamily="34" charset="0"/>
                          <a:ea typeface="Calibri Light" panose="020F0302020204030204" pitchFamily="34" charset="0"/>
                          <a:cs typeface="Calibri Light" panose="020F0302020204030204" pitchFamily="34" charset="0"/>
                        </a:rPr>
                        <a:t>EMP isolé &lt;50% surface corporelle </a:t>
                      </a:r>
                      <a:r>
                        <a:rPr lang="fr-FR" sz="1400" b="0" kern="100" dirty="0">
                          <a:solidFill>
                            <a:schemeClr val="tx1"/>
                          </a:solidFill>
                          <a:effectLst/>
                          <a:latin typeface="Calibri Light" panose="020F0302020204030204" pitchFamily="34" charset="0"/>
                          <a:ea typeface="Calibri Light" panose="020F0302020204030204" pitchFamily="34" charset="0"/>
                          <a:cs typeface="Calibri Light" panose="020F0302020204030204" pitchFamily="34" charset="0"/>
                        </a:rPr>
                        <a:t>ET</a:t>
                      </a:r>
                      <a:r>
                        <a:rPr lang="fr-FR" sz="1400" b="1" kern="100" dirty="0">
                          <a:solidFill>
                            <a:srgbClr val="FF0000"/>
                          </a:solidFill>
                          <a:effectLst/>
                          <a:latin typeface="Calibri Light" panose="020F0302020204030204" pitchFamily="34" charset="0"/>
                          <a:ea typeface="Calibri Light" panose="020F0302020204030204" pitchFamily="34" charset="0"/>
                          <a:cs typeface="Calibri Light" panose="020F0302020204030204" pitchFamily="34" charset="0"/>
                        </a:rPr>
                        <a:t> </a:t>
                      </a:r>
                      <a:r>
                        <a:rPr lang="fr-FR" sz="1400" kern="100" dirty="0">
                          <a:effectLst/>
                          <a:latin typeface="Calibri Light" panose="020F0302020204030204" pitchFamily="34" charset="0"/>
                          <a:ea typeface="Calibri Light" panose="020F0302020204030204" pitchFamily="34" charset="0"/>
                          <a:cs typeface="Calibri Light" panose="020F0302020204030204" pitchFamily="34" charset="0"/>
                        </a:rPr>
                        <a:t>sans signes systémiques associés</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fr-FR" sz="1400" kern="100" dirty="0">
                          <a:effectLst/>
                          <a:latin typeface="Calibri Light" panose="020F0302020204030204" pitchFamily="34" charset="0"/>
                          <a:ea typeface="Calibri Light" panose="020F0302020204030204" pitchFamily="34" charset="0"/>
                          <a:cs typeface="Calibri Light" panose="020F0302020204030204" pitchFamily="34" charset="0"/>
                        </a:rPr>
                        <a:t>Urticaire=HSI</a:t>
                      </a:r>
                    </a:p>
                    <a:p>
                      <a:pPr algn="ctr">
                        <a:lnSpc>
                          <a:spcPct val="107000"/>
                        </a:lnSpc>
                        <a:spcAft>
                          <a:spcPts val="800"/>
                        </a:spcAft>
                      </a:pPr>
                      <a:r>
                        <a:rPr lang="fr-FR" sz="1400" kern="100" dirty="0">
                          <a:effectLst/>
                          <a:latin typeface="Calibri Light" panose="020F0302020204030204" pitchFamily="34" charset="0"/>
                          <a:ea typeface="Calibri Light" panose="020F0302020204030204" pitchFamily="34" charset="0"/>
                          <a:cs typeface="Calibri Light" panose="020F0302020204030204" pitchFamily="34" charset="0"/>
                        </a:rPr>
                        <a:t>EMP isolé=HSR</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93239157"/>
                  </a:ext>
                </a:extLst>
              </a:tr>
              <a:tr h="827811">
                <a:tc vMerge="1">
                  <a:txBody>
                    <a:bodyPr/>
                    <a:lstStyle/>
                    <a:p>
                      <a:pPr>
                        <a:lnSpc>
                          <a:spcPct val="107000"/>
                        </a:lnSpc>
                        <a:spcAft>
                          <a:spcPts val="800"/>
                        </a:spcAft>
                      </a:pPr>
                      <a:endParaRPr lang="fr-F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9077" marR="39077" marT="0" marB="0"/>
                </a:tc>
                <a:tc>
                  <a:txBody>
                    <a:bodyPr/>
                    <a:lstStyle/>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defRPr/>
                      </a:pPr>
                      <a:r>
                        <a:rPr lang="fr-FR" sz="1400" kern="100" dirty="0">
                          <a:effectLst/>
                          <a:latin typeface="Calibri Light" panose="020F0302020204030204" pitchFamily="34" charset="0"/>
                          <a:ea typeface="Calibri Light" panose="020F0302020204030204" pitchFamily="34" charset="0"/>
                          <a:cs typeface="Calibri Light" panose="020F0302020204030204" pitchFamily="34" charset="0"/>
                        </a:rPr>
                        <a:t>Symptomatologie respiratoire supérieure : démangeaisons dans la gorge, toux sans bronchospasme, rhinorrhée, congestion nasale, prurit nasal, éternuements</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algn="ctr">
                        <a:lnSpc>
                          <a:spcPct val="107000"/>
                        </a:lnSpc>
                        <a:spcAft>
                          <a:spcPts val="800"/>
                        </a:spcAft>
                      </a:pPr>
                      <a:endParaRPr lang="fr-FR" sz="1400" kern="100" dirty="0">
                        <a:effectLst/>
                        <a:latin typeface="Calibri Light" panose="020F0302020204030204" pitchFamily="34" charset="0"/>
                        <a:ea typeface="Calibri Light" panose="020F0302020204030204" pitchFamily="34" charset="0"/>
                        <a:cs typeface="Calibri Light" panose="020F0302020204030204" pitchFamily="34" charset="0"/>
                      </a:endParaRP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04436133"/>
                  </a:ext>
                </a:extLst>
              </a:tr>
              <a:tr h="580120">
                <a:tc vMerge="1">
                  <a:txBody>
                    <a:bodyPr/>
                    <a:lstStyle/>
                    <a:p>
                      <a:pPr>
                        <a:lnSpc>
                          <a:spcPct val="107000"/>
                        </a:lnSpc>
                        <a:spcAft>
                          <a:spcPts val="800"/>
                        </a:spcAft>
                      </a:pPr>
                      <a:endParaRPr lang="fr-F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9077" marR="39077" marT="0" marB="0"/>
                </a:tc>
                <a:tc>
                  <a:txBody>
                    <a:bodyPr/>
                    <a:lstStyle/>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defRPr/>
                      </a:pPr>
                      <a:r>
                        <a:rPr lang="fr-FR" sz="1400" kern="100" dirty="0">
                          <a:effectLst/>
                          <a:latin typeface="Calibri Light" panose="020F0302020204030204" pitchFamily="34" charset="0"/>
                          <a:ea typeface="Calibri Light" panose="020F0302020204030204" pitchFamily="34" charset="0"/>
                          <a:cs typeface="Calibri Light" panose="020F0302020204030204" pitchFamily="34" charset="0"/>
                        </a:rPr>
                        <a:t>Atteinte des muqueuses de la sphère ORL (picotements/démangeaisons des lèvres) et des conjonctives (conjonctivite, prurit)</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lnSpc>
                          <a:spcPct val="107000"/>
                        </a:lnSpc>
                        <a:spcAft>
                          <a:spcPts val="800"/>
                        </a:spcAft>
                      </a:pPr>
                      <a:endParaRPr lang="fr-FR" sz="1200" kern="100" dirty="0">
                        <a:effectLst/>
                        <a:latin typeface="Calibri Light" panose="020F0302020204030204" pitchFamily="34" charset="0"/>
                        <a:ea typeface="Calibri Light" panose="020F0302020204030204" pitchFamily="34" charset="0"/>
                        <a:cs typeface="Calibri Light" panose="020F0302020204030204" pitchFamily="34" charset="0"/>
                      </a:endParaRP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06728514"/>
                  </a:ext>
                </a:extLst>
              </a:tr>
              <a:tr h="575785">
                <a:tc vMerge="1">
                  <a:txBody>
                    <a:bodyPr/>
                    <a:lstStyle/>
                    <a:p>
                      <a:endParaRPr lang="fr-FR"/>
                    </a:p>
                  </a:txBody>
                  <a:tcPr/>
                </a:tc>
                <a:tc>
                  <a:txBody>
                    <a:bodyPr/>
                    <a:lstStyle/>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defRPr/>
                      </a:pPr>
                      <a:r>
                        <a:rPr lang="fr-FR" sz="1400" kern="100" dirty="0">
                          <a:effectLst/>
                          <a:latin typeface="Calibri Light" panose="020F0302020204030204" pitchFamily="34" charset="0"/>
                          <a:ea typeface="Calibri Light" panose="020F0302020204030204" pitchFamily="34" charset="0"/>
                          <a:cs typeface="Calibri Light" panose="020F0302020204030204" pitchFamily="34" charset="0"/>
                        </a:rPr>
                        <a:t>Autre : symptomatologie gastro-intestinale (nausées ± vomissements répétés, goût métallique)</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lnSpc>
                          <a:spcPct val="107000"/>
                        </a:lnSpc>
                        <a:spcAft>
                          <a:spcPts val="800"/>
                        </a:spcAft>
                      </a:pPr>
                      <a:endParaRPr lang="fr-FR" sz="1200" kern="100" dirty="0">
                        <a:effectLst/>
                        <a:latin typeface="Calibri Light" panose="020F0302020204030204" pitchFamily="34" charset="0"/>
                        <a:ea typeface="Calibri Light" panose="020F0302020204030204" pitchFamily="34" charset="0"/>
                        <a:cs typeface="Calibri Light" panose="020F0302020204030204" pitchFamily="34" charset="0"/>
                      </a:endParaRP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83601448"/>
                  </a:ext>
                </a:extLst>
              </a:tr>
              <a:tr h="574726">
                <a:tc gridSpan="3">
                  <a:txBody>
                    <a:bodyPr/>
                    <a:lstStyle/>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defRPr/>
                      </a:pPr>
                      <a:r>
                        <a:rPr lang="fr-FR" sz="1400" b="0" kern="100" dirty="0">
                          <a:solidFill>
                            <a:schemeClr val="tx1"/>
                          </a:solidFill>
                          <a:effectLst/>
                          <a:latin typeface="Calibri Light" panose="020F0302020204030204" pitchFamily="34" charset="0"/>
                          <a:ea typeface="Calibri Light" panose="020F0302020204030204" pitchFamily="34" charset="0"/>
                          <a:cs typeface="Calibri Light" panose="020F0302020204030204" pitchFamily="34" charset="0"/>
                        </a:rPr>
                        <a:t>HSI : hypersensibilité immédiate, HSR : hypersensibilité retardée, EMP : exanthème maculo-papuleux</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fr-FR"/>
                    </a:p>
                  </a:txBody>
                  <a:tcPr/>
                </a:tc>
                <a:tc hMerge="1">
                  <a:txBody>
                    <a:bodyPr/>
                    <a:lstStyle/>
                    <a:p>
                      <a:pPr algn="ctr">
                        <a:lnSpc>
                          <a:spcPct val="107000"/>
                        </a:lnSpc>
                        <a:spcAft>
                          <a:spcPts val="800"/>
                        </a:spcAft>
                      </a:pPr>
                      <a:endParaRPr lang="fr-FR" sz="1200" kern="100" dirty="0">
                        <a:effectLst/>
                        <a:latin typeface="Calibri Light" panose="020F0302020204030204" pitchFamily="34" charset="0"/>
                        <a:ea typeface="Calibri Light" panose="020F0302020204030204" pitchFamily="34" charset="0"/>
                        <a:cs typeface="Calibri Light" panose="020F0302020204030204" pitchFamily="34" charset="0"/>
                      </a:endParaRP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19970758"/>
                  </a:ext>
                </a:extLst>
              </a:tr>
            </a:tbl>
          </a:graphicData>
        </a:graphic>
      </p:graphicFrame>
    </p:spTree>
    <p:extLst>
      <p:ext uri="{BB962C8B-B14F-4D97-AF65-F5344CB8AC3E}">
        <p14:creationId xmlns:p14="http://schemas.microsoft.com/office/powerpoint/2010/main" val="1247505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7234EB-44B0-ABDC-52FB-0DEF2C96AFA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BEC63B4-FA69-E57B-4345-84B577D4591B}"/>
              </a:ext>
            </a:extLst>
          </p:cNvPr>
          <p:cNvSpPr>
            <a:spLocks noGrp="1"/>
          </p:cNvSpPr>
          <p:nvPr>
            <p:ph type="title"/>
          </p:nvPr>
        </p:nvSpPr>
        <p:spPr>
          <a:xfrm>
            <a:off x="289307" y="123152"/>
            <a:ext cx="10723035" cy="860070"/>
          </a:xfrm>
        </p:spPr>
        <p:txBody>
          <a:bodyPr/>
          <a:lstStyle/>
          <a:p>
            <a:r>
              <a:rPr lang="fr-FR" sz="4400" b="1" dirty="0"/>
              <a:t>Stratification du risque allergique</a:t>
            </a:r>
          </a:p>
        </p:txBody>
      </p:sp>
      <p:graphicFrame>
        <p:nvGraphicFramePr>
          <p:cNvPr id="5" name="Tableau 4">
            <a:extLst>
              <a:ext uri="{FF2B5EF4-FFF2-40B4-BE49-F238E27FC236}">
                <a16:creationId xmlns:a16="http://schemas.microsoft.com/office/drawing/2014/main" id="{BABC2577-E3F8-1CCD-28E0-91E8C229FA93}"/>
              </a:ext>
            </a:extLst>
          </p:cNvPr>
          <p:cNvGraphicFramePr>
            <a:graphicFrameLocks noGrp="1"/>
          </p:cNvGraphicFramePr>
          <p:nvPr>
            <p:extLst>
              <p:ext uri="{D42A27DB-BD31-4B8C-83A1-F6EECF244321}">
                <p14:modId xmlns:p14="http://schemas.microsoft.com/office/powerpoint/2010/main" val="3485619700"/>
              </p:ext>
            </p:extLst>
          </p:nvPr>
        </p:nvGraphicFramePr>
        <p:xfrm>
          <a:off x="105266" y="1080614"/>
          <a:ext cx="11981468" cy="5518969"/>
        </p:xfrm>
        <a:graphic>
          <a:graphicData uri="http://schemas.openxmlformats.org/drawingml/2006/table">
            <a:tbl>
              <a:tblPr firstRow="1" firstCol="1" bandRow="1">
                <a:tableStyleId>{5C22544A-7EE6-4342-B048-85BDC9FD1C3A}</a:tableStyleId>
              </a:tblPr>
              <a:tblGrid>
                <a:gridCol w="1245076">
                  <a:extLst>
                    <a:ext uri="{9D8B030D-6E8A-4147-A177-3AD203B41FA5}">
                      <a16:colId xmlns:a16="http://schemas.microsoft.com/office/drawing/2014/main" val="3698938457"/>
                    </a:ext>
                  </a:extLst>
                </a:gridCol>
                <a:gridCol w="6088983">
                  <a:extLst>
                    <a:ext uri="{9D8B030D-6E8A-4147-A177-3AD203B41FA5}">
                      <a16:colId xmlns:a16="http://schemas.microsoft.com/office/drawing/2014/main" val="2805266096"/>
                    </a:ext>
                  </a:extLst>
                </a:gridCol>
                <a:gridCol w="4647409">
                  <a:extLst>
                    <a:ext uri="{9D8B030D-6E8A-4147-A177-3AD203B41FA5}">
                      <a16:colId xmlns:a16="http://schemas.microsoft.com/office/drawing/2014/main" val="2244613838"/>
                    </a:ext>
                  </a:extLst>
                </a:gridCol>
              </a:tblGrid>
              <a:tr h="523674">
                <a:tc>
                  <a:txBody>
                    <a:bodyPr/>
                    <a:lstStyle/>
                    <a:p>
                      <a:pPr algn="ctr">
                        <a:lnSpc>
                          <a:spcPct val="107000"/>
                        </a:lnSpc>
                        <a:spcAft>
                          <a:spcPts val="800"/>
                        </a:spcAft>
                      </a:pPr>
                      <a:r>
                        <a:rPr lang="fr-FR" sz="1600" kern="100" dirty="0">
                          <a:effectLst/>
                          <a:latin typeface="Calibri Light" panose="020F0302020204030204" pitchFamily="34" charset="0"/>
                          <a:ea typeface="Calibri Light" panose="020F0302020204030204" pitchFamily="34" charset="0"/>
                          <a:cs typeface="Calibri Light" panose="020F0302020204030204" pitchFamily="34" charset="0"/>
                        </a:rPr>
                        <a:t>Evaluation du risque </a:t>
                      </a:r>
                    </a:p>
                  </a:txBody>
                  <a:tcPr marL="39077" marR="39077" marT="0" marB="0" anchor="ctr">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pPr>
                      <a:r>
                        <a:rPr lang="fr-FR" sz="1600" kern="100" dirty="0">
                          <a:effectLst/>
                          <a:latin typeface="Calibri Light" panose="020F0302020204030204" pitchFamily="34" charset="0"/>
                          <a:ea typeface="Calibri Light" panose="020F0302020204030204" pitchFamily="34" charset="0"/>
                          <a:cs typeface="Calibri Light" panose="020F0302020204030204" pitchFamily="34" charset="0"/>
                        </a:rPr>
                        <a:t>Symptômes présentés</a:t>
                      </a:r>
                    </a:p>
                  </a:txBody>
                  <a:tcPr marL="39077" marR="39077" marT="0" marB="0" anchor="ctr">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pPr>
                      <a:r>
                        <a:rPr lang="fr-FR" sz="1600" kern="100" dirty="0">
                          <a:effectLst/>
                          <a:latin typeface="Calibri Light" panose="020F0302020204030204" pitchFamily="34" charset="0"/>
                          <a:ea typeface="Calibri Light" panose="020F0302020204030204" pitchFamily="34" charset="0"/>
                          <a:cs typeface="Calibri Light" panose="020F0302020204030204" pitchFamily="34" charset="0"/>
                        </a:rPr>
                        <a:t>Attitudes</a:t>
                      </a:r>
                    </a:p>
                  </a:txBody>
                  <a:tcPr marL="39077" marR="39077"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94921041"/>
                  </a:ext>
                </a:extLst>
              </a:tr>
              <a:tr h="1174801">
                <a:tc rowSpan="2">
                  <a:txBody>
                    <a:bodyPr/>
                    <a:lstStyle/>
                    <a:p>
                      <a:pPr algn="ctr">
                        <a:lnSpc>
                          <a:spcPct val="107000"/>
                        </a:lnSpc>
                        <a:spcAft>
                          <a:spcPts val="800"/>
                        </a:spcAft>
                      </a:pPr>
                      <a:r>
                        <a:rPr lang="fr-FR" sz="1600" kern="100" dirty="0">
                          <a:solidFill>
                            <a:schemeClr val="accent1"/>
                          </a:solidFill>
                          <a:effectLst/>
                          <a:latin typeface="Calibri Light" panose="020F0302020204030204" pitchFamily="34" charset="0"/>
                          <a:ea typeface="Calibri Light" panose="020F0302020204030204" pitchFamily="34" charset="0"/>
                          <a:cs typeface="Calibri Light" panose="020F0302020204030204" pitchFamily="34" charset="0"/>
                        </a:rPr>
                        <a:t>Groupe à haut risque de présenter une allergie</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nSpc>
                          <a:spcPct val="107000"/>
                        </a:lnSpc>
                        <a:buFont typeface="Arial" panose="020B0604020202020204" pitchFamily="34" charset="0"/>
                        <a:buNone/>
                      </a:pPr>
                      <a:r>
                        <a:rPr lang="fr-FR" sz="1400" kern="100" dirty="0">
                          <a:effectLst/>
                          <a:latin typeface="Calibri Light" panose="020F0302020204030204" pitchFamily="34" charset="0"/>
                          <a:ea typeface="Calibri Light" panose="020F0302020204030204" pitchFamily="34" charset="0"/>
                          <a:cs typeface="Calibri Light" panose="020F0302020204030204" pitchFamily="34" charset="0"/>
                        </a:rPr>
                        <a:t>Urticaire (isolée, généralisée ou localisée) </a:t>
                      </a: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fr-FR" sz="1400" kern="100" dirty="0">
                          <a:effectLst/>
                          <a:latin typeface="Calibri Light" panose="020F0302020204030204" pitchFamily="34" charset="0"/>
                          <a:ea typeface="Calibri Light" panose="020F0302020204030204" pitchFamily="34" charset="0"/>
                          <a:cs typeface="Calibri Light" panose="020F0302020204030204" pitchFamily="34" charset="0"/>
                        </a:rPr>
                        <a:t>Réaction allergique non grave </a:t>
                      </a:r>
                      <a:r>
                        <a:rPr lang="fr-FR" sz="1400" b="1" kern="100" dirty="0">
                          <a:effectLst/>
                          <a:latin typeface="Calibri Light" panose="020F0302020204030204" pitchFamily="34" charset="0"/>
                          <a:ea typeface="Calibri Light" panose="020F0302020204030204" pitchFamily="34" charset="0"/>
                          <a:cs typeface="Calibri Light" panose="020F0302020204030204" pitchFamily="34" charset="0"/>
                        </a:rPr>
                        <a:t>ET</a:t>
                      </a:r>
                      <a:r>
                        <a:rPr lang="fr-FR" sz="1400" kern="100" dirty="0">
                          <a:effectLst/>
                          <a:latin typeface="Calibri Light" panose="020F0302020204030204" pitchFamily="34" charset="0"/>
                          <a:ea typeface="Calibri Light" panose="020F0302020204030204" pitchFamily="34" charset="0"/>
                          <a:cs typeface="Calibri Light" panose="020F0302020204030204" pitchFamily="34" charset="0"/>
                        </a:rPr>
                        <a:t> survenue ≤ à 5 ans</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800"/>
                        </a:spcAft>
                      </a:pPr>
                      <a:r>
                        <a:rPr lang="fr-FR" sz="1400" kern="100" dirty="0">
                          <a:effectLst/>
                          <a:latin typeface="Calibri Light" panose="020F0302020204030204" pitchFamily="34" charset="0"/>
                          <a:ea typeface="Calibri Light" panose="020F0302020204030204" pitchFamily="34" charset="0"/>
                          <a:cs typeface="Calibri Light" panose="020F0302020204030204" pitchFamily="34" charset="0"/>
                        </a:rPr>
                        <a:t>Avis/cs en allergologie.</a:t>
                      </a:r>
                    </a:p>
                    <a:p>
                      <a:pPr>
                        <a:lnSpc>
                          <a:spcPct val="107000"/>
                        </a:lnSpc>
                        <a:spcAft>
                          <a:spcPts val="800"/>
                        </a:spcAft>
                      </a:pPr>
                      <a:r>
                        <a:rPr lang="fr-FR" sz="1400" kern="100" dirty="0">
                          <a:effectLst/>
                          <a:latin typeface="Calibri Light" panose="020F0302020204030204" pitchFamily="34" charset="0"/>
                          <a:ea typeface="Calibri Light" panose="020F0302020204030204" pitchFamily="34" charset="0"/>
                          <a:cs typeface="Calibri Light" panose="020F0302020204030204" pitchFamily="34" charset="0"/>
                        </a:rPr>
                        <a:t>Prescription possible d’une céphalosporine avec des chaînes différentes* ou d’un monobactam (contre-indication si allergie ceftazidime/cefidérocol) ou d’un carbapénème</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52724708"/>
                  </a:ext>
                </a:extLst>
              </a:tr>
              <a:tr h="646640">
                <a:tc vMerge="1">
                  <a:txBody>
                    <a:bodyPr/>
                    <a:lstStyle/>
                    <a:p>
                      <a:endParaRPr lang="fr-FR"/>
                    </a:p>
                  </a:txBody>
                  <a:tcPr/>
                </a:tc>
                <a:tc>
                  <a:txBody>
                    <a:bodyPr/>
                    <a:lstStyle/>
                    <a:p>
                      <a:pPr>
                        <a:lnSpc>
                          <a:spcPct val="107000"/>
                        </a:lnSpc>
                        <a:spcAft>
                          <a:spcPts val="800"/>
                        </a:spcAft>
                      </a:pPr>
                      <a:r>
                        <a:rPr lang="fr-FR" sz="1400" kern="100" dirty="0">
                          <a:effectLst/>
                          <a:latin typeface="Calibri Light" panose="020F0302020204030204" pitchFamily="34" charset="0"/>
                          <a:ea typeface="Calibri Light" panose="020F0302020204030204" pitchFamily="34" charset="0"/>
                          <a:cs typeface="Calibri Light" panose="020F0302020204030204" pitchFamily="34" charset="0"/>
                        </a:rPr>
                        <a:t>Réaction allergique grave </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800"/>
                        </a:spcAft>
                      </a:pPr>
                      <a:r>
                        <a:rPr lang="fr-FR" sz="1400" kern="100" dirty="0">
                          <a:effectLst/>
                          <a:latin typeface="Calibri Light" panose="020F0302020204030204" pitchFamily="34" charset="0"/>
                          <a:ea typeface="Calibri Light" panose="020F0302020204030204" pitchFamily="34" charset="0"/>
                          <a:cs typeface="Calibri Light" panose="020F0302020204030204" pitchFamily="34" charset="0"/>
                        </a:rPr>
                        <a:t>Avis/cs en allergologie </a:t>
                      </a:r>
                    </a:p>
                    <a:p>
                      <a:pPr marL="0" marR="0" lvl="0" indent="0" algn="l" defTabSz="914400" rtl="0" eaLnBrk="1" fontAlgn="auto" latinLnBrk="0" hangingPunct="1">
                        <a:lnSpc>
                          <a:spcPct val="107000"/>
                        </a:lnSpc>
                        <a:spcBef>
                          <a:spcPts val="0"/>
                        </a:spcBef>
                        <a:spcAft>
                          <a:spcPts val="800"/>
                        </a:spcAft>
                        <a:buClrTx/>
                        <a:buSzTx/>
                        <a:buFontTx/>
                        <a:buNone/>
                        <a:tabLst/>
                        <a:defRPr/>
                      </a:pPr>
                      <a:r>
                        <a:rPr lang="fr-FR" sz="1400" kern="100" dirty="0">
                          <a:effectLst/>
                          <a:latin typeface="Calibri Light" panose="020F0302020204030204" pitchFamily="34" charset="0"/>
                          <a:ea typeface="Calibri Light" panose="020F0302020204030204" pitchFamily="34" charset="0"/>
                          <a:cs typeface="Calibri Light" panose="020F0302020204030204" pitchFamily="34" charset="0"/>
                        </a:rPr>
                        <a:t>Contre-indication aux </a:t>
                      </a:r>
                      <a:r>
                        <a:rPr lang="fr-FR" sz="1400" kern="100" dirty="0" err="1">
                          <a:effectLst/>
                          <a:latin typeface="Calibri Light" panose="020F0302020204030204" pitchFamily="34" charset="0"/>
                          <a:ea typeface="Calibri Light" panose="020F0302020204030204" pitchFamily="34" charset="0"/>
                          <a:cs typeface="Calibri Light" panose="020F0302020204030204" pitchFamily="34" charset="0"/>
                        </a:rPr>
                        <a:t>Bêla-ctamines</a:t>
                      </a:r>
                      <a:endParaRPr lang="fr-FR" sz="1400" dirty="0">
                        <a:latin typeface="Calibri Light" panose="020F0302020204030204" pitchFamily="34" charset="0"/>
                        <a:ea typeface="Calibri Light" panose="020F0302020204030204" pitchFamily="34" charset="0"/>
                        <a:cs typeface="Calibri Light" panose="020F0302020204030204" pitchFamily="34" charset="0"/>
                      </a:endParaRP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58200525"/>
                  </a:ext>
                </a:extLst>
              </a:tr>
              <a:tr h="1383186">
                <a:tc>
                  <a:txBody>
                    <a:bodyPr/>
                    <a:lstStyle/>
                    <a:p>
                      <a:pPr algn="ctr">
                        <a:lnSpc>
                          <a:spcPct val="107000"/>
                        </a:lnSpc>
                        <a:spcAft>
                          <a:spcPts val="800"/>
                        </a:spcAft>
                      </a:pPr>
                      <a:r>
                        <a:rPr lang="fr-FR" sz="1600" kern="100" dirty="0">
                          <a:solidFill>
                            <a:schemeClr val="accent1"/>
                          </a:solidFill>
                          <a:effectLst/>
                          <a:latin typeface="Calibri Light" panose="020F0302020204030204" pitchFamily="34" charset="0"/>
                          <a:ea typeface="Calibri Light" panose="020F0302020204030204" pitchFamily="34" charset="0"/>
                          <a:cs typeface="Calibri Light" panose="020F0302020204030204" pitchFamily="34" charset="0"/>
                        </a:rPr>
                        <a:t>Groupe à faible risque de présenter une allergie</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nSpc>
                          <a:spcPct val="107000"/>
                        </a:lnSpc>
                        <a:spcAft>
                          <a:spcPts val="800"/>
                        </a:spcAft>
                        <a:buFont typeface="Arial" panose="020B0604020202020204" pitchFamily="34" charset="0"/>
                        <a:buChar char="•"/>
                      </a:pPr>
                      <a:r>
                        <a:rPr lang="fr-FR" sz="1400" kern="100" dirty="0">
                          <a:effectLst/>
                          <a:latin typeface="Calibri Light" panose="020F0302020204030204" pitchFamily="34" charset="0"/>
                          <a:ea typeface="Calibri Light" panose="020F0302020204030204" pitchFamily="34" charset="0"/>
                          <a:cs typeface="Calibri Light" panose="020F0302020204030204" pitchFamily="34" charset="0"/>
                        </a:rPr>
                        <a:t>Réaction cutanée/allergique non grave (sauf urticaire) </a:t>
                      </a:r>
                      <a:r>
                        <a:rPr lang="fr-FR" sz="1400" b="1" kern="100" dirty="0">
                          <a:effectLst/>
                          <a:latin typeface="Calibri Light" panose="020F0302020204030204" pitchFamily="34" charset="0"/>
                          <a:ea typeface="Calibri Light" panose="020F0302020204030204" pitchFamily="34" charset="0"/>
                          <a:cs typeface="Calibri Light" panose="020F0302020204030204" pitchFamily="34" charset="0"/>
                        </a:rPr>
                        <a:t>ET</a:t>
                      </a:r>
                      <a:r>
                        <a:rPr lang="fr-FR" sz="1400" kern="100" dirty="0">
                          <a:effectLst/>
                          <a:latin typeface="Calibri Light" panose="020F0302020204030204" pitchFamily="34" charset="0"/>
                          <a:ea typeface="Calibri Light" panose="020F0302020204030204" pitchFamily="34" charset="0"/>
                          <a:cs typeface="Calibri Light" panose="020F0302020204030204" pitchFamily="34" charset="0"/>
                        </a:rPr>
                        <a:t> survenue &gt; à 5 ans</a:t>
                      </a:r>
                    </a:p>
                    <a:p>
                      <a:pPr marL="171450" indent="-171450">
                        <a:lnSpc>
                          <a:spcPct val="107000"/>
                        </a:lnSpc>
                        <a:spcAft>
                          <a:spcPts val="800"/>
                        </a:spcAft>
                        <a:buFont typeface="Arial" panose="020B0604020202020204" pitchFamily="34" charset="0"/>
                        <a:buChar char="•"/>
                      </a:pPr>
                      <a:r>
                        <a:rPr lang="fr-FR" sz="1400" kern="100" dirty="0">
                          <a:effectLst/>
                          <a:latin typeface="Calibri Light" panose="020F0302020204030204" pitchFamily="34" charset="0"/>
                          <a:ea typeface="Calibri Light" panose="020F0302020204030204" pitchFamily="34" charset="0"/>
                          <a:cs typeface="Calibri Light" panose="020F0302020204030204" pitchFamily="34" charset="0"/>
                        </a:rPr>
                        <a:t>Eruption cutanée sans précision ET absence de signes de gravité (absence d’hospitalisation ou de traitement médical spécifique pour l’allergie)</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fr-FR" sz="1400" kern="100" dirty="0">
                          <a:effectLst/>
                          <a:latin typeface="Calibri Light" panose="020F0302020204030204" pitchFamily="34" charset="0"/>
                          <a:ea typeface="Calibri Light" panose="020F0302020204030204" pitchFamily="34" charset="0"/>
                          <a:cs typeface="Calibri Light" panose="020F0302020204030204" pitchFamily="34" charset="0"/>
                        </a:rPr>
                        <a:t>Réaction allergique non caractérisable  ET absence de signes de gravité (absence d’hospitalisation ou de traitement médical spécifique pour l’allergie)</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800"/>
                        </a:spcAft>
                      </a:pPr>
                      <a:r>
                        <a:rPr lang="fr-FR" sz="1400" kern="100" dirty="0">
                          <a:effectLst/>
                          <a:latin typeface="Calibri Light" panose="020F0302020204030204" pitchFamily="34" charset="0"/>
                          <a:ea typeface="Calibri Light" panose="020F0302020204030204" pitchFamily="34" charset="0"/>
                          <a:cs typeface="Calibri Light" panose="020F0302020204030204" pitchFamily="34" charset="0"/>
                        </a:rPr>
                        <a:t>Test de réintroduction </a:t>
                      </a:r>
                    </a:p>
                    <a:p>
                      <a:pPr>
                        <a:lnSpc>
                          <a:spcPct val="107000"/>
                        </a:lnSpc>
                        <a:spcAft>
                          <a:spcPts val="800"/>
                        </a:spcAft>
                      </a:pPr>
                      <a:r>
                        <a:rPr lang="fr-FR" sz="1400" kern="100" dirty="0">
                          <a:effectLst/>
                          <a:latin typeface="Calibri Light" panose="020F0302020204030204" pitchFamily="34" charset="0"/>
                          <a:ea typeface="Calibri Light" panose="020F0302020204030204" pitchFamily="34" charset="0"/>
                          <a:cs typeface="Calibri Light" panose="020F0302020204030204" pitchFamily="34" charset="0"/>
                        </a:rPr>
                        <a:t>Prescription possible d’une céphalosporine avec des chaînes différentes* ou d’un monobactam (contre-indication si allergie ceftazidime/cefidérocol) ou d’un carbapénème</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20247274"/>
                  </a:ext>
                </a:extLst>
              </a:tr>
              <a:tr h="1327074">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fr-FR" sz="1600" kern="100" dirty="0">
                          <a:solidFill>
                            <a:schemeClr val="accent1"/>
                          </a:solidFill>
                          <a:effectLst/>
                          <a:latin typeface="Calibri Light" panose="020F0302020204030204" pitchFamily="34" charset="0"/>
                          <a:ea typeface="Calibri Light" panose="020F0302020204030204" pitchFamily="34" charset="0"/>
                          <a:cs typeface="Calibri Light" panose="020F0302020204030204" pitchFamily="34" charset="0"/>
                        </a:rPr>
                        <a:t>Groupe à très faible risque de présenter une allergie</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fr-FR" sz="1400" dirty="0">
                          <a:latin typeface="Calibri Light" panose="020F0302020204030204" pitchFamily="34" charset="0"/>
                          <a:ea typeface="Calibri Light" panose="020F0302020204030204" pitchFamily="34" charset="0"/>
                          <a:cs typeface="Calibri Light" panose="020F0302020204030204" pitchFamily="34" charset="0"/>
                        </a:rPr>
                        <a:t>Antibiotique incriminé réintroduit et bien toléré</a:t>
                      </a:r>
                    </a:p>
                    <a:p>
                      <a:pPr marL="171450" indent="-171450">
                        <a:buFont typeface="Arial" panose="020B0604020202020204" pitchFamily="34" charset="0"/>
                        <a:buChar char="•"/>
                      </a:pPr>
                      <a:r>
                        <a:rPr lang="fr-FR" sz="1400" dirty="0">
                          <a:latin typeface="Calibri Light" panose="020F0302020204030204" pitchFamily="34" charset="0"/>
                          <a:ea typeface="Calibri Light" panose="020F0302020204030204" pitchFamily="34" charset="0"/>
                          <a:cs typeface="Calibri Light" panose="020F0302020204030204" pitchFamily="34" charset="0"/>
                        </a:rPr>
                        <a:t>Suspicion reposant uniquement sur des antécédents familiaux ou la crainte</a:t>
                      </a:r>
                    </a:p>
                    <a:p>
                      <a:pPr marL="171450" indent="-171450">
                        <a:buFont typeface="Arial" panose="020B0604020202020204" pitchFamily="34" charset="0"/>
                        <a:buChar char="•"/>
                      </a:pPr>
                      <a:r>
                        <a:rPr lang="fr-FR" sz="1400" dirty="0">
                          <a:latin typeface="Calibri Light" panose="020F0302020204030204" pitchFamily="34" charset="0"/>
                          <a:ea typeface="Calibri Light" panose="020F0302020204030204" pitchFamily="34" charset="0"/>
                          <a:cs typeface="Calibri Light" panose="020F0302020204030204" pitchFamily="34" charset="0"/>
                        </a:rPr>
                        <a:t>Symptômes incompatibles avec une réaction allergique </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800"/>
                        </a:spcAft>
                      </a:pPr>
                      <a:r>
                        <a:rPr lang="fr-FR" sz="1400" kern="100" dirty="0">
                          <a:effectLst/>
                          <a:latin typeface="Calibri Light" panose="020F0302020204030204" pitchFamily="34" charset="0"/>
                          <a:ea typeface="Calibri Light" panose="020F0302020204030204" pitchFamily="34" charset="0"/>
                          <a:cs typeface="Calibri Light" panose="020F0302020204030204" pitchFamily="34" charset="0"/>
                        </a:rPr>
                        <a:t>Pas de tests  allergologiques </a:t>
                      </a:r>
                    </a:p>
                    <a:p>
                      <a:pPr>
                        <a:lnSpc>
                          <a:spcPct val="107000"/>
                        </a:lnSpc>
                        <a:spcAft>
                          <a:spcPts val="800"/>
                        </a:spcAft>
                      </a:pPr>
                      <a:r>
                        <a:rPr lang="fr-FR" sz="1400" kern="100" dirty="0">
                          <a:effectLst/>
                          <a:latin typeface="Calibri Light" panose="020F0302020204030204" pitchFamily="34" charset="0"/>
                          <a:ea typeface="Calibri Light" panose="020F0302020204030204" pitchFamily="34" charset="0"/>
                          <a:cs typeface="Calibri Light" panose="020F0302020204030204" pitchFamily="34" charset="0"/>
                        </a:rPr>
                        <a:t>Pas de test de réintroduction </a:t>
                      </a:r>
                    </a:p>
                    <a:p>
                      <a:pPr>
                        <a:lnSpc>
                          <a:spcPct val="107000"/>
                        </a:lnSpc>
                        <a:spcAft>
                          <a:spcPts val="800"/>
                        </a:spcAft>
                      </a:pPr>
                      <a:r>
                        <a:rPr lang="fr-FR" sz="1400" kern="100" dirty="0">
                          <a:effectLst/>
                          <a:latin typeface="Calibri Light" panose="020F0302020204030204" pitchFamily="34" charset="0"/>
                          <a:ea typeface="Calibri Light" panose="020F0302020204030204" pitchFamily="34" charset="0"/>
                          <a:cs typeface="Calibri Light" panose="020F0302020204030204" pitchFamily="34" charset="0"/>
                        </a:rPr>
                        <a:t>L’ensemble des Bêta-lactamines sont utilisables y compris l’antibiotique incriminé</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687299"/>
                  </a:ext>
                </a:extLst>
              </a:tr>
              <a:tr h="463594">
                <a:tc gridSpan="3">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fr-FR" sz="1400" b="0" kern="100" dirty="0">
                          <a:solidFill>
                            <a:schemeClr val="tx1"/>
                          </a:solidFill>
                          <a:effectLst/>
                          <a:latin typeface="Calibri Light" panose="020F0302020204030204" pitchFamily="34" charset="0"/>
                          <a:ea typeface="Calibri Light" panose="020F0302020204030204" pitchFamily="34" charset="0"/>
                          <a:cs typeface="Calibri Light" panose="020F0302020204030204" pitchFamily="34" charset="0"/>
                        </a:rPr>
                        <a:t>* Cf tableau des allergies croisées diapositive 9</a:t>
                      </a: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171450" indent="-171450">
                        <a:buFont typeface="Arial" panose="020B0604020202020204" pitchFamily="34" charset="0"/>
                        <a:buChar char="•"/>
                      </a:pPr>
                      <a:endParaRPr lang="fr-FR" sz="1400" dirty="0">
                        <a:latin typeface="Calibri Light" panose="020F0302020204030204" pitchFamily="34" charset="0"/>
                        <a:ea typeface="Calibri Light" panose="020F0302020204030204" pitchFamily="34" charset="0"/>
                        <a:cs typeface="Calibri Light" panose="020F0302020204030204" pitchFamily="34" charset="0"/>
                      </a:endParaRP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nSpc>
                          <a:spcPct val="107000"/>
                        </a:lnSpc>
                        <a:spcAft>
                          <a:spcPts val="800"/>
                        </a:spcAft>
                      </a:pPr>
                      <a:endParaRPr lang="fr-FR" sz="1400" kern="100" dirty="0">
                        <a:effectLst/>
                        <a:latin typeface="Calibri Light" panose="020F0302020204030204" pitchFamily="34" charset="0"/>
                        <a:ea typeface="Calibri Light" panose="020F0302020204030204" pitchFamily="34" charset="0"/>
                        <a:cs typeface="Calibri Light" panose="020F0302020204030204" pitchFamily="34" charset="0"/>
                      </a:endParaRPr>
                    </a:p>
                  </a:txBody>
                  <a:tcPr marL="39077" marR="3907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56104564"/>
                  </a:ext>
                </a:extLst>
              </a:tr>
            </a:tbl>
          </a:graphicData>
        </a:graphic>
      </p:graphicFrame>
    </p:spTree>
    <p:extLst>
      <p:ext uri="{BB962C8B-B14F-4D97-AF65-F5344CB8AC3E}">
        <p14:creationId xmlns:p14="http://schemas.microsoft.com/office/powerpoint/2010/main" val="1376964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B4E5832F-7BDE-060D-0D7A-2B588467456D}"/>
              </a:ext>
            </a:extLst>
          </p:cNvPr>
          <p:cNvSpPr>
            <a:spLocks noGrp="1"/>
          </p:cNvSpPr>
          <p:nvPr>
            <p:ph type="title"/>
          </p:nvPr>
        </p:nvSpPr>
        <p:spPr>
          <a:xfrm>
            <a:off x="119491" y="267789"/>
            <a:ext cx="2192635" cy="2665769"/>
          </a:xfrm>
        </p:spPr>
        <p:txBody>
          <a:bodyPr/>
          <a:lstStyle/>
          <a:p>
            <a:r>
              <a:rPr lang="fr-FR" sz="2800" b="1" dirty="0"/>
              <a:t>Algorithme de prise en charge</a:t>
            </a:r>
            <a:br>
              <a:rPr lang="fr-FR" sz="2800" b="1" dirty="0"/>
            </a:br>
            <a:r>
              <a:rPr lang="fr-FR" sz="2800" b="1" dirty="0"/>
              <a:t>suspicion d’allergie aux pénicillines </a:t>
            </a:r>
          </a:p>
        </p:txBody>
      </p:sp>
      <p:pic>
        <p:nvPicPr>
          <p:cNvPr id="18" name="Image 17">
            <a:extLst>
              <a:ext uri="{FF2B5EF4-FFF2-40B4-BE49-F238E27FC236}">
                <a16:creationId xmlns:a16="http://schemas.microsoft.com/office/drawing/2014/main" id="{EDE32EF7-2107-CF5A-FE48-32EEC0D2A75C}"/>
              </a:ext>
            </a:extLst>
          </p:cNvPr>
          <p:cNvPicPr>
            <a:picLocks noChangeAspect="1"/>
          </p:cNvPicPr>
          <p:nvPr/>
        </p:nvPicPr>
        <p:blipFill>
          <a:blip r:embed="rId2"/>
          <a:stretch>
            <a:fillRect/>
          </a:stretch>
        </p:blipFill>
        <p:spPr>
          <a:xfrm>
            <a:off x="2570316" y="37289"/>
            <a:ext cx="7798904" cy="6783421"/>
          </a:xfrm>
          <a:prstGeom prst="rect">
            <a:avLst/>
          </a:prstGeom>
        </p:spPr>
      </p:pic>
    </p:spTree>
    <p:extLst>
      <p:ext uri="{BB962C8B-B14F-4D97-AF65-F5344CB8AC3E}">
        <p14:creationId xmlns:p14="http://schemas.microsoft.com/office/powerpoint/2010/main" val="33200452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90522907-F762-CC21-DFDB-CF54B945DD73}"/>
              </a:ext>
            </a:extLst>
          </p:cNvPr>
          <p:cNvSpPr>
            <a:spLocks noGrp="1"/>
          </p:cNvSpPr>
          <p:nvPr>
            <p:ph type="title"/>
          </p:nvPr>
        </p:nvSpPr>
        <p:spPr>
          <a:xfrm>
            <a:off x="119491" y="389614"/>
            <a:ext cx="2568050" cy="2236304"/>
          </a:xfrm>
        </p:spPr>
        <p:txBody>
          <a:bodyPr/>
          <a:lstStyle/>
          <a:p>
            <a:r>
              <a:rPr lang="fr-FR" sz="2800" b="1" dirty="0"/>
              <a:t>Algorithme de prise en charge</a:t>
            </a:r>
            <a:br>
              <a:rPr lang="fr-FR" sz="2800" b="1" dirty="0"/>
            </a:br>
            <a:r>
              <a:rPr lang="fr-FR" sz="2800" b="1" dirty="0"/>
              <a:t>suspicion d’allergie aux céphalosporines </a:t>
            </a:r>
          </a:p>
        </p:txBody>
      </p:sp>
      <p:pic>
        <p:nvPicPr>
          <p:cNvPr id="11" name="Image 10">
            <a:extLst>
              <a:ext uri="{FF2B5EF4-FFF2-40B4-BE49-F238E27FC236}">
                <a16:creationId xmlns:a16="http://schemas.microsoft.com/office/drawing/2014/main" id="{C5B1F9E8-64AC-7AF7-DA6E-B0F4FFFF9559}"/>
              </a:ext>
            </a:extLst>
          </p:cNvPr>
          <p:cNvPicPr>
            <a:picLocks noChangeAspect="1"/>
          </p:cNvPicPr>
          <p:nvPr/>
        </p:nvPicPr>
        <p:blipFill>
          <a:blip r:embed="rId2"/>
          <a:stretch>
            <a:fillRect/>
          </a:stretch>
        </p:blipFill>
        <p:spPr>
          <a:xfrm>
            <a:off x="2686576" y="90791"/>
            <a:ext cx="6848654" cy="6705600"/>
          </a:xfrm>
          <a:prstGeom prst="rect">
            <a:avLst/>
          </a:prstGeom>
        </p:spPr>
      </p:pic>
    </p:spTree>
    <p:extLst>
      <p:ext uri="{BB962C8B-B14F-4D97-AF65-F5344CB8AC3E}">
        <p14:creationId xmlns:p14="http://schemas.microsoft.com/office/powerpoint/2010/main" val="2310659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10C89E-CE6D-61D1-8994-D92C31232DF6}"/>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B08620E6-018D-00B1-B621-C00B9E6F5367}"/>
              </a:ext>
            </a:extLst>
          </p:cNvPr>
          <p:cNvSpPr txBox="1"/>
          <p:nvPr/>
        </p:nvSpPr>
        <p:spPr>
          <a:xfrm>
            <a:off x="246903" y="248987"/>
            <a:ext cx="10912593" cy="1077218"/>
          </a:xfrm>
          <a:prstGeom prst="rect">
            <a:avLst/>
          </a:prstGeom>
          <a:noFill/>
        </p:spPr>
        <p:txBody>
          <a:bodyPr wrap="square" rtlCol="0">
            <a:spAutoFit/>
          </a:bodyPr>
          <a:lstStyle/>
          <a:p>
            <a:pPr algn="ctr"/>
            <a:r>
              <a:rPr lang="fr-FR" sz="3200" b="1" dirty="0">
                <a:solidFill>
                  <a:schemeClr val="accent1"/>
                </a:solidFill>
                <a:latin typeface="Calibri Light" panose="020F0302020204030204" pitchFamily="34" charset="0"/>
                <a:ea typeface="Calibri Light" panose="020F0302020204030204" pitchFamily="34" charset="0"/>
                <a:cs typeface="Calibri Light" panose="020F0302020204030204" pitchFamily="34" charset="0"/>
              </a:rPr>
              <a:t>CAT en cas d’allergie « groupe à faible risque de présenter une allergie» </a:t>
            </a:r>
          </a:p>
        </p:txBody>
      </p:sp>
      <p:graphicFrame>
        <p:nvGraphicFramePr>
          <p:cNvPr id="8" name="Tableau 7">
            <a:extLst>
              <a:ext uri="{FF2B5EF4-FFF2-40B4-BE49-F238E27FC236}">
                <a16:creationId xmlns:a16="http://schemas.microsoft.com/office/drawing/2014/main" id="{24E90419-E23A-9DF1-FB1E-8E1106D87739}"/>
              </a:ext>
            </a:extLst>
          </p:cNvPr>
          <p:cNvGraphicFramePr>
            <a:graphicFrameLocks noGrp="1"/>
          </p:cNvGraphicFramePr>
          <p:nvPr>
            <p:extLst>
              <p:ext uri="{D42A27DB-BD31-4B8C-83A1-F6EECF244321}">
                <p14:modId xmlns:p14="http://schemas.microsoft.com/office/powerpoint/2010/main" val="2721827343"/>
              </p:ext>
            </p:extLst>
          </p:nvPr>
        </p:nvGraphicFramePr>
        <p:xfrm>
          <a:off x="969547" y="1520497"/>
          <a:ext cx="9951371" cy="4686575"/>
        </p:xfrm>
        <a:graphic>
          <a:graphicData uri="http://schemas.openxmlformats.org/drawingml/2006/table">
            <a:tbl>
              <a:tblPr firstRow="1" bandRow="1">
                <a:tableStyleId>{5C22544A-7EE6-4342-B048-85BDC9FD1C3A}</a:tableStyleId>
              </a:tblPr>
              <a:tblGrid>
                <a:gridCol w="2988081">
                  <a:extLst>
                    <a:ext uri="{9D8B030D-6E8A-4147-A177-3AD203B41FA5}">
                      <a16:colId xmlns:a16="http://schemas.microsoft.com/office/drawing/2014/main" val="4031911800"/>
                    </a:ext>
                  </a:extLst>
                </a:gridCol>
                <a:gridCol w="6963290">
                  <a:extLst>
                    <a:ext uri="{9D8B030D-6E8A-4147-A177-3AD203B41FA5}">
                      <a16:colId xmlns:a16="http://schemas.microsoft.com/office/drawing/2014/main" val="2846871120"/>
                    </a:ext>
                  </a:extLst>
                </a:gridCol>
              </a:tblGrid>
              <a:tr h="250450">
                <a:tc>
                  <a:txBody>
                    <a:bodyPr/>
                    <a:lstStyle/>
                    <a:p>
                      <a:pPr algn="ctr"/>
                      <a:r>
                        <a:rPr lang="fr-FR" sz="1200" dirty="0">
                          <a:latin typeface="Calibri Light" panose="020F0302020204030204" pitchFamily="34" charset="0"/>
                          <a:ea typeface="Calibri Light" panose="020F0302020204030204" pitchFamily="34" charset="0"/>
                          <a:cs typeface="Calibri Light" panose="020F0302020204030204" pitchFamily="34" charset="0"/>
                        </a:rPr>
                        <a:t>Famille</a:t>
                      </a:r>
                    </a:p>
                  </a:txBody>
                  <a:tcPr/>
                </a:tc>
                <a:tc>
                  <a:txBody>
                    <a:bodyPr/>
                    <a:lstStyle/>
                    <a:p>
                      <a:r>
                        <a:rPr lang="fr-FR" sz="1200" dirty="0">
                          <a:latin typeface="Calibri Light" panose="020F0302020204030204" pitchFamily="34" charset="0"/>
                          <a:ea typeface="Calibri Light" panose="020F0302020204030204" pitchFamily="34" charset="0"/>
                          <a:cs typeface="Calibri Light" panose="020F0302020204030204" pitchFamily="34" charset="0"/>
                        </a:rPr>
                        <a:t>CAT/Alternatives</a:t>
                      </a:r>
                    </a:p>
                  </a:txBody>
                  <a:tcPr/>
                </a:tc>
                <a:extLst>
                  <a:ext uri="{0D108BD9-81ED-4DB2-BD59-A6C34878D82A}">
                    <a16:rowId xmlns:a16="http://schemas.microsoft.com/office/drawing/2014/main" val="2892018094"/>
                  </a:ext>
                </a:extLst>
              </a:tr>
              <a:tr h="584382">
                <a:tc rowSpan="3">
                  <a:txBody>
                    <a:bodyPr/>
                    <a:lstStyle/>
                    <a:p>
                      <a:pPr algn="ctr"/>
                      <a:r>
                        <a:rPr lang="fr-FR" sz="1200" dirty="0">
                          <a:latin typeface="Calibri Light" panose="020F0302020204030204" pitchFamily="34" charset="0"/>
                          <a:ea typeface="Calibri Light" panose="020F0302020204030204" pitchFamily="34" charset="0"/>
                          <a:cs typeface="Calibri Light" panose="020F0302020204030204" pitchFamily="34" charset="0"/>
                        </a:rPr>
                        <a:t>Pénicilline</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Pénicilline incriminée :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HSI non grave &gt; 5 ans : test de réintroduction</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HSR non  grave &gt; 5 ans : réintroduction directe possible</a:t>
                      </a:r>
                    </a:p>
                  </a:txBody>
                  <a:tcPr anchor="ctr"/>
                </a:tc>
                <a:extLst>
                  <a:ext uri="{0D108BD9-81ED-4DB2-BD59-A6C34878D82A}">
                    <a16:rowId xmlns:a16="http://schemas.microsoft.com/office/drawing/2014/main" val="1981787232"/>
                  </a:ext>
                </a:extLst>
              </a:tr>
              <a:tr h="584382">
                <a:tc vMerge="1">
                  <a:txBody>
                    <a:bodyPr/>
                    <a:lstStyle/>
                    <a:p>
                      <a:endParaRPr lang="fr-FR" sz="12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Autres pénicillines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HSI non grave &gt; 5 ans : test de réintroduction</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HSR non  grave &gt; 5 ans : autres pénicillines possibles </a:t>
                      </a:r>
                    </a:p>
                  </a:txBody>
                  <a:tcPr anchor="ctr"/>
                </a:tc>
                <a:extLst>
                  <a:ext uri="{0D108BD9-81ED-4DB2-BD59-A6C34878D82A}">
                    <a16:rowId xmlns:a16="http://schemas.microsoft.com/office/drawing/2014/main" val="3341185585"/>
                  </a:ext>
                </a:extLst>
              </a:tr>
              <a:tr h="584382">
                <a:tc vMerge="1">
                  <a:txBody>
                    <a:bodyPr/>
                    <a:lstStyle/>
                    <a:p>
                      <a:endParaRPr lang="fr-FR" sz="1200" dirty="0">
                        <a:latin typeface="+mn-lt"/>
                      </a:endParaRPr>
                    </a:p>
                  </a:txBody>
                  <a:tcPr/>
                </a:tc>
                <a:tc>
                  <a:txBody>
                    <a:bodyPr/>
                    <a:lstStyle/>
                    <a:p>
                      <a:r>
                        <a:rPr lang="fr-FR" sz="1200" dirty="0">
                          <a:latin typeface="Calibri Light" panose="020F0302020204030204" pitchFamily="34" charset="0"/>
                          <a:ea typeface="Calibri Light" panose="020F0302020204030204" pitchFamily="34" charset="0"/>
                          <a:cs typeface="Calibri Light" panose="020F0302020204030204" pitchFamily="34" charset="0"/>
                        </a:rPr>
                        <a:t>Céphalosporines avec des chaînes latérales différentes*</a:t>
                      </a:r>
                    </a:p>
                    <a:p>
                      <a:r>
                        <a:rPr lang="fr-FR" sz="1200" dirty="0">
                          <a:latin typeface="Calibri Light" panose="020F0302020204030204" pitchFamily="34" charset="0"/>
                          <a:ea typeface="Calibri Light" panose="020F0302020204030204" pitchFamily="34" charset="0"/>
                          <a:cs typeface="Calibri Light" panose="020F0302020204030204" pitchFamily="34" charset="0"/>
                        </a:rPr>
                        <a:t>Monobactam</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latin typeface="Calibri Light" panose="020F0302020204030204" pitchFamily="34" charset="0"/>
                          <a:ea typeface="Calibri Light" panose="020F0302020204030204" pitchFamily="34" charset="0"/>
                          <a:cs typeface="Calibri Light" panose="020F0302020204030204" pitchFamily="34" charset="0"/>
                        </a:rPr>
                        <a:t>Carbapénèmes</a:t>
                      </a:r>
                    </a:p>
                  </a:txBody>
                  <a:tcPr anchor="ctr"/>
                </a:tc>
                <a:extLst>
                  <a:ext uri="{0D108BD9-81ED-4DB2-BD59-A6C34878D82A}">
                    <a16:rowId xmlns:a16="http://schemas.microsoft.com/office/drawing/2014/main" val="2806686272"/>
                  </a:ext>
                </a:extLst>
              </a:tr>
              <a:tr h="250450">
                <a:tc rowSpan="3">
                  <a:txBody>
                    <a:bodyPr/>
                    <a:lstStyle/>
                    <a:p>
                      <a:pPr algn="ctr"/>
                      <a:r>
                        <a:rPr lang="fr-FR" sz="1200" dirty="0">
                          <a:latin typeface="Calibri Light" panose="020F0302020204030204" pitchFamily="34" charset="0"/>
                          <a:ea typeface="Calibri Light" panose="020F0302020204030204" pitchFamily="34" charset="0"/>
                          <a:cs typeface="Calibri Light" panose="020F0302020204030204" pitchFamily="34" charset="0"/>
                        </a:rPr>
                        <a:t>Céphalosporine</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strike="noStrike" dirty="0">
                          <a:latin typeface="Calibri Light" panose="020F0302020204030204" pitchFamily="34" charset="0"/>
                          <a:ea typeface="Calibri Light" panose="020F0302020204030204" pitchFamily="34" charset="0"/>
                          <a:cs typeface="Calibri Light" panose="020F0302020204030204" pitchFamily="34" charset="0"/>
                        </a:rPr>
                        <a:t>Pénicillines avec </a:t>
                      </a:r>
                      <a:r>
                        <a:rPr lang="fr-FR" sz="1200" dirty="0">
                          <a:latin typeface="Calibri Light" panose="020F0302020204030204" pitchFamily="34" charset="0"/>
                          <a:ea typeface="Calibri Light" panose="020F0302020204030204" pitchFamily="34" charset="0"/>
                          <a:cs typeface="Calibri Light" panose="020F0302020204030204" pitchFamily="34" charset="0"/>
                        </a:rPr>
                        <a:t>des chaînes latérales différentes*</a:t>
                      </a:r>
                      <a:endParaRPr lang="fr-FR" sz="1200" dirty="0">
                        <a:solidFill>
                          <a:srgbClr val="FF0000"/>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extLst>
                  <a:ext uri="{0D108BD9-81ED-4DB2-BD59-A6C34878D82A}">
                    <a16:rowId xmlns:a16="http://schemas.microsoft.com/office/drawing/2014/main" val="1109406712"/>
                  </a:ext>
                </a:extLst>
              </a:tr>
              <a:tr h="751349">
                <a:tc vMerge="1">
                  <a:txBody>
                    <a:bodyPr/>
                    <a:lstStyle/>
                    <a:p>
                      <a:pPr algn="ctr"/>
                      <a:endParaRPr lang="fr-FR" sz="12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Céphalosporine incriminée ou avec des chaînes latérales similaires* :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HSI  non grave &gt; 5 ans : test de réintroduction</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HSR non  grave &gt; 5 ans : réintroduction directe possible</a:t>
                      </a:r>
                    </a:p>
                  </a:txBody>
                  <a:tcPr anchor="ctr"/>
                </a:tc>
                <a:extLst>
                  <a:ext uri="{0D108BD9-81ED-4DB2-BD59-A6C34878D82A}">
                    <a16:rowId xmlns:a16="http://schemas.microsoft.com/office/drawing/2014/main" val="2204280549"/>
                  </a:ext>
                </a:extLst>
              </a:tr>
              <a:tr h="751349">
                <a:tc vMerge="1">
                  <a:txBody>
                    <a:bodyPr/>
                    <a:lstStyle/>
                    <a:p>
                      <a:pPr algn="ctr"/>
                      <a:endParaRPr lang="fr-FR" sz="1200" dirty="0">
                        <a:latin typeface="+mn-lt"/>
                      </a:endParaRPr>
                    </a:p>
                  </a:txBody>
                  <a:tcPr/>
                </a:tc>
                <a:tc>
                  <a:txBody>
                    <a:bodyPr/>
                    <a:lstStyle/>
                    <a:p>
                      <a:r>
                        <a:rPr lang="fr-FR" sz="1200" dirty="0">
                          <a:latin typeface="Calibri Light" panose="020F0302020204030204" pitchFamily="34" charset="0"/>
                          <a:ea typeface="Calibri Light" panose="020F0302020204030204" pitchFamily="34" charset="0"/>
                          <a:cs typeface="Calibri Light" panose="020F0302020204030204" pitchFamily="34" charset="0"/>
                        </a:rPr>
                        <a:t>Céphalosporines avec des chaînes latérales différentes*</a:t>
                      </a:r>
                    </a:p>
                    <a:p>
                      <a:r>
                        <a:rPr lang="fr-FR" sz="1200" dirty="0">
                          <a:latin typeface="Calibri Light" panose="020F0302020204030204" pitchFamily="34" charset="0"/>
                          <a:ea typeface="Calibri Light" panose="020F0302020204030204" pitchFamily="34" charset="0"/>
                          <a:cs typeface="Calibri Light" panose="020F0302020204030204" pitchFamily="34" charset="0"/>
                        </a:rPr>
                        <a:t>Monobactam avec des chaînes latérales différentes* (contre-indication si allergie ceftazidime/céfidérocol)</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latin typeface="Calibri Light" panose="020F0302020204030204" pitchFamily="34" charset="0"/>
                          <a:ea typeface="Calibri Light" panose="020F0302020204030204" pitchFamily="34" charset="0"/>
                          <a:cs typeface="Calibri Light" panose="020F0302020204030204" pitchFamily="34" charset="0"/>
                        </a:rPr>
                        <a:t>Carbapénèmes</a:t>
                      </a:r>
                    </a:p>
                  </a:txBody>
                  <a:tcPr anchor="ctr"/>
                </a:tc>
                <a:extLst>
                  <a:ext uri="{0D108BD9-81ED-4DB2-BD59-A6C34878D82A}">
                    <a16:rowId xmlns:a16="http://schemas.microsoft.com/office/drawing/2014/main" val="2680775884"/>
                  </a:ext>
                </a:extLst>
              </a:tr>
              <a:tr h="714997">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100" b="0" kern="100" dirty="0">
                          <a:solidFill>
                            <a:schemeClr val="tx1"/>
                          </a:solidFill>
                          <a:effectLst/>
                          <a:latin typeface="Calibri Light" panose="020F0302020204030204" pitchFamily="34" charset="0"/>
                          <a:ea typeface="Calibri Light" panose="020F0302020204030204" pitchFamily="34" charset="0"/>
                          <a:cs typeface="Calibri Light" panose="020F0302020204030204" pitchFamily="34" charset="0"/>
                        </a:rPr>
                        <a:t>HSI : hypersensibilité immédiate, HSR : hypersensibilité retardée, EMP : exanthème maculo-papuleux</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100" b="0" kern="100" dirty="0">
                          <a:solidFill>
                            <a:schemeClr val="tx1"/>
                          </a:solidFill>
                          <a:effectLst/>
                          <a:latin typeface="Calibri Light" panose="020F0302020204030204" pitchFamily="34" charset="0"/>
                          <a:ea typeface="Calibri Light" panose="020F0302020204030204" pitchFamily="34" charset="0"/>
                          <a:cs typeface="Calibri Light" panose="020F0302020204030204" pitchFamily="34" charset="0"/>
                        </a:rPr>
                        <a:t>* Cf tableau des allergies croisées diapositive 9</a:t>
                      </a: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200" dirty="0">
                        <a:latin typeface="+mn-lt"/>
                      </a:endParaRPr>
                    </a:p>
                  </a:txBody>
                  <a:tcPr/>
                </a:tc>
                <a:extLst>
                  <a:ext uri="{0D108BD9-81ED-4DB2-BD59-A6C34878D82A}">
                    <a16:rowId xmlns:a16="http://schemas.microsoft.com/office/drawing/2014/main" val="4051851915"/>
                  </a:ext>
                </a:extLst>
              </a:tr>
            </a:tbl>
          </a:graphicData>
        </a:graphic>
      </p:graphicFrame>
    </p:spTree>
    <p:extLst>
      <p:ext uri="{BB962C8B-B14F-4D97-AF65-F5344CB8AC3E}">
        <p14:creationId xmlns:p14="http://schemas.microsoft.com/office/powerpoint/2010/main" val="3115687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857527-520A-7C21-2EF8-3AEEFC60F295}"/>
            </a:ext>
          </a:extLst>
        </p:cNvPr>
        <p:cNvGrpSpPr/>
        <p:nvPr/>
      </p:nvGrpSpPr>
      <p:grpSpPr>
        <a:xfrm>
          <a:off x="0" y="0"/>
          <a:ext cx="0" cy="0"/>
          <a:chOff x="0" y="0"/>
          <a:chExt cx="0" cy="0"/>
        </a:xfrm>
      </p:grpSpPr>
      <p:graphicFrame>
        <p:nvGraphicFramePr>
          <p:cNvPr id="8" name="Tableau 7">
            <a:extLst>
              <a:ext uri="{FF2B5EF4-FFF2-40B4-BE49-F238E27FC236}">
                <a16:creationId xmlns:a16="http://schemas.microsoft.com/office/drawing/2014/main" id="{3F4D5933-C93C-8671-DFD9-59E5AAC226DD}"/>
              </a:ext>
            </a:extLst>
          </p:cNvPr>
          <p:cNvGraphicFramePr>
            <a:graphicFrameLocks noGrp="1"/>
          </p:cNvGraphicFramePr>
          <p:nvPr>
            <p:extLst>
              <p:ext uri="{D42A27DB-BD31-4B8C-83A1-F6EECF244321}">
                <p14:modId xmlns:p14="http://schemas.microsoft.com/office/powerpoint/2010/main" val="2480587143"/>
              </p:ext>
            </p:extLst>
          </p:nvPr>
        </p:nvGraphicFramePr>
        <p:xfrm>
          <a:off x="925758" y="1911344"/>
          <a:ext cx="10060288" cy="3939109"/>
        </p:xfrm>
        <a:graphic>
          <a:graphicData uri="http://schemas.openxmlformats.org/drawingml/2006/table">
            <a:tbl>
              <a:tblPr firstRow="1" bandRow="1">
                <a:tableStyleId>{5C22544A-7EE6-4342-B048-85BDC9FD1C3A}</a:tableStyleId>
              </a:tblPr>
              <a:tblGrid>
                <a:gridCol w="3441621">
                  <a:extLst>
                    <a:ext uri="{9D8B030D-6E8A-4147-A177-3AD203B41FA5}">
                      <a16:colId xmlns:a16="http://schemas.microsoft.com/office/drawing/2014/main" val="4031911800"/>
                    </a:ext>
                  </a:extLst>
                </a:gridCol>
                <a:gridCol w="6618667">
                  <a:extLst>
                    <a:ext uri="{9D8B030D-6E8A-4147-A177-3AD203B41FA5}">
                      <a16:colId xmlns:a16="http://schemas.microsoft.com/office/drawing/2014/main" val="2846871120"/>
                    </a:ext>
                  </a:extLst>
                </a:gridCol>
              </a:tblGrid>
              <a:tr h="300920">
                <a:tc>
                  <a:txBody>
                    <a:bodyPr/>
                    <a:lstStyle/>
                    <a:p>
                      <a:pPr algn="ctr"/>
                      <a:r>
                        <a:rPr lang="fr-FR" sz="1200" dirty="0">
                          <a:latin typeface="Calibri Light" panose="020F0302020204030204" pitchFamily="34" charset="0"/>
                          <a:ea typeface="Calibri Light" panose="020F0302020204030204" pitchFamily="34" charset="0"/>
                          <a:cs typeface="Calibri Light" panose="020F0302020204030204" pitchFamily="34" charset="0"/>
                        </a:rPr>
                        <a:t>Famille</a:t>
                      </a:r>
                    </a:p>
                  </a:txBody>
                  <a:tcPr/>
                </a:tc>
                <a:tc>
                  <a:txBody>
                    <a:bodyPr/>
                    <a:lstStyle/>
                    <a:p>
                      <a:r>
                        <a:rPr lang="fr-FR" sz="1200" dirty="0">
                          <a:latin typeface="Calibri Light" panose="020F0302020204030204" pitchFamily="34" charset="0"/>
                          <a:ea typeface="Calibri Light" panose="020F0302020204030204" pitchFamily="34" charset="0"/>
                          <a:cs typeface="Calibri Light" panose="020F0302020204030204" pitchFamily="34" charset="0"/>
                        </a:rPr>
                        <a:t>CAT/ Alternatives</a:t>
                      </a:r>
                    </a:p>
                  </a:txBody>
                  <a:tcPr/>
                </a:tc>
                <a:extLst>
                  <a:ext uri="{0D108BD9-81ED-4DB2-BD59-A6C34878D82A}">
                    <a16:rowId xmlns:a16="http://schemas.microsoft.com/office/drawing/2014/main" val="2892018094"/>
                  </a:ext>
                </a:extLst>
              </a:tr>
              <a:tr h="573081">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a:latin typeface="Calibri Light" panose="020F0302020204030204" pitchFamily="34" charset="0"/>
                          <a:ea typeface="Calibri Light" panose="020F0302020204030204" pitchFamily="34" charset="0"/>
                          <a:cs typeface="Calibri Light" panose="020F0302020204030204" pitchFamily="34" charset="0"/>
                        </a:rPr>
                        <a:t>Pénicilline</a:t>
                      </a:r>
                    </a:p>
                    <a:p>
                      <a:pPr algn="ctr"/>
                      <a:endParaRPr lang="fr-FR" sz="1200" dirty="0">
                        <a:latin typeface="Calibri Light" panose="020F0302020204030204" pitchFamily="34" charset="0"/>
                        <a:ea typeface="Calibri Light" panose="020F0302020204030204" pitchFamily="34" charset="0"/>
                        <a:cs typeface="Calibri Light" panose="020F03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Pénicilline incriminée : avis/cs allergologique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Autres Pénicillines : avis/cs allergologique</a:t>
                      </a:r>
                    </a:p>
                    <a:p>
                      <a:endParaRPr lang="fr-FR" sz="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92981600"/>
                  </a:ext>
                </a:extLst>
              </a:tr>
              <a:tr h="573081">
                <a:tc vMerge="1">
                  <a:txBody>
                    <a:bodyPr/>
                    <a:lstStyle/>
                    <a:p>
                      <a:pPr algn="ctr"/>
                      <a:endParaRPr lang="fr-FR" sz="1200" dirty="0">
                        <a:latin typeface="+mn-lt"/>
                      </a:endParaRPr>
                    </a:p>
                  </a:txBody>
                  <a:tcPr/>
                </a:tc>
                <a:tc>
                  <a:txBody>
                    <a:bodyPr/>
                    <a:lstStyle/>
                    <a:p>
                      <a:r>
                        <a:rPr lang="fr-FR" sz="1200" dirty="0">
                          <a:latin typeface="Calibri Light" panose="020F0302020204030204" pitchFamily="34" charset="0"/>
                          <a:ea typeface="Calibri Light" panose="020F0302020204030204" pitchFamily="34" charset="0"/>
                          <a:cs typeface="Calibri Light" panose="020F0302020204030204" pitchFamily="34" charset="0"/>
                        </a:rPr>
                        <a:t>Céphalosporines avec des chaînes latérales différentes*</a:t>
                      </a:r>
                    </a:p>
                    <a:p>
                      <a:r>
                        <a:rPr lang="fr-FR" sz="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Monobactam</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Carbapénèmes</a:t>
                      </a:r>
                    </a:p>
                  </a:txBody>
                  <a:tcPr/>
                </a:tc>
                <a:extLst>
                  <a:ext uri="{0D108BD9-81ED-4DB2-BD59-A6C34878D82A}">
                    <a16:rowId xmlns:a16="http://schemas.microsoft.com/office/drawing/2014/main" val="1981787232"/>
                  </a:ext>
                </a:extLst>
              </a:tr>
              <a:tr h="409343">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a:latin typeface="Calibri Light" panose="020F0302020204030204" pitchFamily="34" charset="0"/>
                          <a:ea typeface="Calibri Light" panose="020F0302020204030204" pitchFamily="34" charset="0"/>
                          <a:cs typeface="Calibri Light" panose="020F0302020204030204" pitchFamily="34" charset="0"/>
                        </a:rPr>
                        <a:t>Céphalosporine</a:t>
                      </a:r>
                    </a:p>
                    <a:p>
                      <a:pPr algn="ctr"/>
                      <a:endParaRPr lang="fr-FR" sz="1200" dirty="0">
                        <a:latin typeface="Calibri Light" panose="020F0302020204030204" pitchFamily="34" charset="0"/>
                        <a:ea typeface="Calibri Light" panose="020F0302020204030204" pitchFamily="34" charset="0"/>
                        <a:cs typeface="Calibri Light" panose="020F03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strike="noStrike"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Pénicillines </a:t>
                      </a:r>
                      <a:r>
                        <a:rPr lang="fr-FR" sz="1200" dirty="0">
                          <a:latin typeface="Calibri Light" panose="020F0302020204030204" pitchFamily="34" charset="0"/>
                          <a:ea typeface="Calibri Light" panose="020F0302020204030204" pitchFamily="34" charset="0"/>
                          <a:cs typeface="Calibri Light" panose="020F0302020204030204" pitchFamily="34" charset="0"/>
                        </a:rPr>
                        <a:t>avec des chaînes latérales différentes*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275523713"/>
                  </a:ext>
                </a:extLst>
              </a:tr>
              <a:tr h="300920">
                <a:tc vMerge="1">
                  <a:txBody>
                    <a:bodyPr/>
                    <a:lstStyle/>
                    <a:p>
                      <a:pPr algn="ctr"/>
                      <a:endParaRPr lang="fr-FR" sz="12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Céphalosporine incriminée ou avec des chaînes latérales similaires : avis/cs  allergologique</a:t>
                      </a:r>
                    </a:p>
                  </a:txBody>
                  <a:tcPr/>
                </a:tc>
                <a:extLst>
                  <a:ext uri="{0D108BD9-81ED-4DB2-BD59-A6C34878D82A}">
                    <a16:rowId xmlns:a16="http://schemas.microsoft.com/office/drawing/2014/main" val="1109406712"/>
                  </a:ext>
                </a:extLst>
              </a:tr>
              <a:tr h="776949">
                <a:tc vMerge="1">
                  <a:txBody>
                    <a:bodyPr/>
                    <a:lstStyle/>
                    <a:p>
                      <a:pPr algn="ctr"/>
                      <a:endParaRPr lang="fr-FR" sz="1200" dirty="0">
                        <a:latin typeface="+mn-lt"/>
                      </a:endParaRPr>
                    </a:p>
                  </a:txBody>
                  <a:tcPr/>
                </a:tc>
                <a:tc>
                  <a:txBody>
                    <a:bodyPr/>
                    <a:lstStyle/>
                    <a:p>
                      <a:r>
                        <a:rPr lang="fr-FR" sz="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Céphalosporines </a:t>
                      </a:r>
                      <a:r>
                        <a:rPr lang="fr-FR" sz="1200" dirty="0">
                          <a:latin typeface="Calibri Light" panose="020F0302020204030204" pitchFamily="34" charset="0"/>
                          <a:ea typeface="Calibri Light" panose="020F0302020204030204" pitchFamily="34" charset="0"/>
                          <a:cs typeface="Calibri Light" panose="020F0302020204030204" pitchFamily="34" charset="0"/>
                        </a:rPr>
                        <a:t>avec des chaînes latérales différentes*</a:t>
                      </a:r>
                    </a:p>
                    <a:p>
                      <a:r>
                        <a:rPr lang="fr-FR" sz="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Monobactam </a:t>
                      </a:r>
                      <a:r>
                        <a:rPr lang="fr-FR" sz="1200" dirty="0">
                          <a:latin typeface="Calibri Light" panose="020F0302020204030204" pitchFamily="34" charset="0"/>
                          <a:ea typeface="Calibri Light" panose="020F0302020204030204" pitchFamily="34" charset="0"/>
                          <a:cs typeface="Calibri Light" panose="020F0302020204030204" pitchFamily="34" charset="0"/>
                        </a:rPr>
                        <a:t>avec des chaînes latérales différentes* (contre-indication si allergie ceftazidime/céfidérocol)</a:t>
                      </a:r>
                    </a:p>
                    <a:p>
                      <a:r>
                        <a:rPr lang="fr-FR" sz="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Carbapénèmes</a:t>
                      </a:r>
                    </a:p>
                  </a:txBody>
                  <a:tcPr/>
                </a:tc>
                <a:extLst>
                  <a:ext uri="{0D108BD9-81ED-4DB2-BD59-A6C34878D82A}">
                    <a16:rowId xmlns:a16="http://schemas.microsoft.com/office/drawing/2014/main" val="573491342"/>
                  </a:ext>
                </a:extLst>
              </a:tr>
              <a:tr h="776949">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kern="100" dirty="0">
                          <a:solidFill>
                            <a:schemeClr val="tx1"/>
                          </a:solidFill>
                          <a:effectLst/>
                          <a:latin typeface="Calibri Light" panose="020F0302020204030204" pitchFamily="34" charset="0"/>
                          <a:ea typeface="Calibri Light" panose="020F0302020204030204" pitchFamily="34" charset="0"/>
                          <a:cs typeface="Calibri Light" panose="020F0302020204030204" pitchFamily="34" charset="0"/>
                        </a:rPr>
                        <a:t>HSI : hypersensibilité immédiate, HSR : hypersensibilité retardée, EMP : exanthème maculo-papuleux</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kern="100" dirty="0">
                          <a:solidFill>
                            <a:schemeClr val="tx1"/>
                          </a:solidFill>
                          <a:effectLst/>
                          <a:latin typeface="Calibri Light" panose="020F0302020204030204" pitchFamily="34" charset="0"/>
                          <a:ea typeface="Calibri Light" panose="020F0302020204030204" pitchFamily="34" charset="0"/>
                          <a:cs typeface="Calibri Light" panose="020F0302020204030204" pitchFamily="34" charset="0"/>
                        </a:rPr>
                        <a:t>* Cf tableau des allergies croisées diapositive 9</a:t>
                      </a:r>
                    </a:p>
                  </a:txBody>
                  <a:tcPr anchor="ctr"/>
                </a:tc>
                <a:tc hMerge="1">
                  <a:txBody>
                    <a:bodyPr/>
                    <a:lstStyle/>
                    <a:p>
                      <a:endParaRPr lang="fr-FR" sz="1200" dirty="0">
                        <a:solidFill>
                          <a:schemeClr val="tx1"/>
                        </a:solidFill>
                        <a:latin typeface="+mn-lt"/>
                      </a:endParaRPr>
                    </a:p>
                  </a:txBody>
                  <a:tcPr/>
                </a:tc>
                <a:extLst>
                  <a:ext uri="{0D108BD9-81ED-4DB2-BD59-A6C34878D82A}">
                    <a16:rowId xmlns:a16="http://schemas.microsoft.com/office/drawing/2014/main" val="3820896411"/>
                  </a:ext>
                </a:extLst>
              </a:tr>
            </a:tbl>
          </a:graphicData>
        </a:graphic>
      </p:graphicFrame>
      <p:sp>
        <p:nvSpPr>
          <p:cNvPr id="2" name="ZoneTexte 1">
            <a:extLst>
              <a:ext uri="{FF2B5EF4-FFF2-40B4-BE49-F238E27FC236}">
                <a16:creationId xmlns:a16="http://schemas.microsoft.com/office/drawing/2014/main" id="{ABC4A164-CDB2-D92E-46AC-A0C25C9C88FB}"/>
              </a:ext>
            </a:extLst>
          </p:cNvPr>
          <p:cNvSpPr txBox="1"/>
          <p:nvPr/>
        </p:nvSpPr>
        <p:spPr>
          <a:xfrm>
            <a:off x="246903" y="333293"/>
            <a:ext cx="10912593" cy="1077218"/>
          </a:xfrm>
          <a:prstGeom prst="rect">
            <a:avLst/>
          </a:prstGeom>
          <a:noFill/>
        </p:spPr>
        <p:txBody>
          <a:bodyPr wrap="square" rtlCol="0">
            <a:spAutoFit/>
          </a:bodyPr>
          <a:lstStyle/>
          <a:p>
            <a:pPr algn="ctr"/>
            <a:r>
              <a:rPr lang="fr-FR" sz="3200" b="1" dirty="0">
                <a:solidFill>
                  <a:schemeClr val="accent1"/>
                </a:solidFill>
                <a:latin typeface="Calibri Light" panose="020F0302020204030204" pitchFamily="34" charset="0"/>
                <a:ea typeface="Calibri Light" panose="020F0302020204030204" pitchFamily="34" charset="0"/>
                <a:cs typeface="Calibri Light" panose="020F0302020204030204" pitchFamily="34" charset="0"/>
              </a:rPr>
              <a:t>CAT en cas d’allergie « groupe à haut risque de présenter une allergie» </a:t>
            </a:r>
          </a:p>
        </p:txBody>
      </p:sp>
    </p:spTree>
    <p:extLst>
      <p:ext uri="{BB962C8B-B14F-4D97-AF65-F5344CB8AC3E}">
        <p14:creationId xmlns:p14="http://schemas.microsoft.com/office/powerpoint/2010/main" val="4281814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836AB7E4-1A51-1C55-8A48-FB0180E4B942}"/>
              </a:ext>
            </a:extLst>
          </p:cNvPr>
          <p:cNvPicPr>
            <a:picLocks noChangeAspect="1"/>
          </p:cNvPicPr>
          <p:nvPr/>
        </p:nvPicPr>
        <p:blipFill>
          <a:blip r:embed="rId3"/>
          <a:stretch>
            <a:fillRect/>
          </a:stretch>
        </p:blipFill>
        <p:spPr>
          <a:xfrm>
            <a:off x="2919559" y="0"/>
            <a:ext cx="7531064" cy="6721475"/>
          </a:xfrm>
          <a:prstGeom prst="rect">
            <a:avLst/>
          </a:prstGeom>
          <a:noFill/>
        </p:spPr>
      </p:pic>
      <p:sp>
        <p:nvSpPr>
          <p:cNvPr id="9" name="Titre 1">
            <a:extLst>
              <a:ext uri="{FF2B5EF4-FFF2-40B4-BE49-F238E27FC236}">
                <a16:creationId xmlns:a16="http://schemas.microsoft.com/office/drawing/2014/main" id="{0A892374-C997-79A8-82B7-A6537A41134F}"/>
              </a:ext>
            </a:extLst>
          </p:cNvPr>
          <p:cNvSpPr>
            <a:spLocks noGrp="1"/>
          </p:cNvSpPr>
          <p:nvPr>
            <p:ph type="title"/>
          </p:nvPr>
        </p:nvSpPr>
        <p:spPr>
          <a:xfrm>
            <a:off x="119491" y="317089"/>
            <a:ext cx="2568050" cy="974099"/>
          </a:xfrm>
        </p:spPr>
        <p:txBody>
          <a:bodyPr/>
          <a:lstStyle/>
          <a:p>
            <a:r>
              <a:rPr lang="fr-FR" sz="2800" b="1" dirty="0"/>
              <a:t>Tableau des allergies croisées</a:t>
            </a:r>
          </a:p>
        </p:txBody>
      </p:sp>
    </p:spTree>
    <p:extLst>
      <p:ext uri="{BB962C8B-B14F-4D97-AF65-F5344CB8AC3E}">
        <p14:creationId xmlns:p14="http://schemas.microsoft.com/office/powerpoint/2010/main" val="19526312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is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Brise.thmx</Template>
  <TotalTime>6828</TotalTime>
  <Words>1230</Words>
  <Application>Microsoft Office PowerPoint</Application>
  <PresentationFormat>Grand écran</PresentationFormat>
  <Paragraphs>116</Paragraphs>
  <Slides>10</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10</vt:i4>
      </vt:variant>
    </vt:vector>
  </HeadingPairs>
  <TitlesOfParts>
    <vt:vector size="18" baseType="lpstr">
      <vt:lpstr>Arial</vt:lpstr>
      <vt:lpstr>Calibri</vt:lpstr>
      <vt:lpstr>Calibri Light</vt:lpstr>
      <vt:lpstr>Courier New</vt:lpstr>
      <vt:lpstr>News Gothic MT</vt:lpstr>
      <vt:lpstr>Wingdings</vt:lpstr>
      <vt:lpstr>Wingdings 2</vt:lpstr>
      <vt:lpstr>Brise</vt:lpstr>
      <vt:lpstr>Allergies aux Bêta-lactamines : recommandations pour la pratique clinique</vt:lpstr>
      <vt:lpstr>Définitions : allergie grave vs non grave (1)</vt:lpstr>
      <vt:lpstr>Définitions : allergie grave vs non grave (2) </vt:lpstr>
      <vt:lpstr>Stratification du risque allergique</vt:lpstr>
      <vt:lpstr>Algorithme de prise en charge suspicion d’allergie aux pénicillines </vt:lpstr>
      <vt:lpstr>Algorithme de prise en charge suspicion d’allergie aux céphalosporines </vt:lpstr>
      <vt:lpstr>Présentation PowerPoint</vt:lpstr>
      <vt:lpstr>Présentation PowerPoint</vt:lpstr>
      <vt:lpstr>Tableau des allergies croisées</vt:lpstr>
      <vt:lpstr>Test de réintroduction</vt:lpstr>
    </vt:vector>
  </TitlesOfParts>
  <Company>ARREPI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ESCMID Guideline for the diagnosis and management of Candida Diseases 2012: Non neutropenic adult patients</dc:title>
  <dc:creator>Benoit Guery</dc:creator>
  <cp:lastModifiedBy>Marie Charlotte Chopin</cp:lastModifiedBy>
  <cp:revision>252</cp:revision>
  <dcterms:created xsi:type="dcterms:W3CDTF">2013-04-22T14:21:17Z</dcterms:created>
  <dcterms:modified xsi:type="dcterms:W3CDTF">2026-04-21T15:06:27Z</dcterms:modified>
</cp:coreProperties>
</file>