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6" r:id="rId3"/>
    <p:sldId id="330" r:id="rId4"/>
    <p:sldId id="331" r:id="rId5"/>
    <p:sldId id="332" r:id="rId6"/>
    <p:sldId id="333" r:id="rId7"/>
    <p:sldId id="334" r:id="rId8"/>
    <p:sldId id="335" r:id="rId9"/>
    <p:sldId id="336" r:id="rId10"/>
    <p:sldId id="337" r:id="rId11"/>
    <p:sldId id="339" r:id="rId12"/>
    <p:sldId id="338" r:id="rId13"/>
    <p:sldId id="34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livia Keita-Perse" initials="O.K-P" lastIdx="2" clrIdx="0"/>
  <p:cmAuthor id="1" name="Lesprit, Philippe" initials="LP" lastIdx="1" clrIdx="1"/>
  <p:cmAuthor id="2" name="CASERIS Marion" initials="CM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7C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62" autoAdjust="0"/>
    <p:restoredTop sz="90544" autoAdjust="0"/>
  </p:normalViewPr>
  <p:slideViewPr>
    <p:cSldViewPr snapToGrid="0" snapToObjects="1">
      <p:cViewPr varScale="1">
        <p:scale>
          <a:sx n="111" d="100"/>
          <a:sy n="111" d="100"/>
        </p:scale>
        <p:origin x="1696" y="192"/>
      </p:cViewPr>
      <p:guideLst>
        <p:guide orient="horz" pos="1570"/>
        <p:guide pos="3840"/>
      </p:guideLst>
    </p:cSldViewPr>
  </p:slideViewPr>
  <p:outlineViewPr>
    <p:cViewPr>
      <p:scale>
        <a:sx n="33" d="100"/>
        <a:sy n="33" d="100"/>
      </p:scale>
      <p:origin x="0" y="97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07F8BA-1B5C-7A48-8114-9AC36FEF4D43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0622C7-708B-744C-8571-9641DE88BA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1912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0622C7-708B-744C-8571-9641DE88BA3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546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622C7-708B-744C-8571-9641DE88BA34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0720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70888" y="1295401"/>
            <a:ext cx="8650224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895" y="1524000"/>
            <a:ext cx="8664211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b="0" i="0" kern="1200">
                <a:solidFill>
                  <a:schemeClr val="accent1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895" y="3299013"/>
            <a:ext cx="8664212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4/23/26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8" y="611872"/>
            <a:ext cx="5439393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8" y="1787856"/>
            <a:ext cx="5439393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4/23/26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6787489" y="359393"/>
            <a:ext cx="48768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4/23/26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6389" y="368301"/>
            <a:ext cx="2032000" cy="5575300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2365" y="368301"/>
            <a:ext cx="8919635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4/23/26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et modifiez le titre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4/23/26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718" y="3352802"/>
            <a:ext cx="11222567" cy="1470025"/>
          </a:xfrm>
        </p:spPr>
        <p:txBody>
          <a:bodyPr/>
          <a:lstStyle/>
          <a:p>
            <a:r>
              <a:rPr lang="fr-FR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4718" y="4771030"/>
            <a:ext cx="11222567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4/23/26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494640" y="363538"/>
            <a:ext cx="1120272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2403145"/>
            <a:ext cx="10742084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3736006"/>
            <a:ext cx="10742084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4/23/26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</p:spPr>
        <p:txBody>
          <a:bodyPr/>
          <a:lstStyle>
            <a:lvl1pPr>
              <a:defRPr b="0" i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Cliquez et modifiez le titre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2367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4761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4/23/26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5" y="107576"/>
            <a:ext cx="10723035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5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2365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4760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4760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4/23/26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4/23/26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4/23/26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9" y="611872"/>
            <a:ext cx="512064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765" y="368300"/>
            <a:ext cx="512064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9" y="1787856"/>
            <a:ext cx="512064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4/23/26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 dirty="0"/>
              <a:t>Cliquez et modifiez le titre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1600201"/>
            <a:ext cx="1072303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06447" y="627566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pPr/>
              <a:t>4/23/26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611" y="6275669"/>
            <a:ext cx="6454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30541" y="6275669"/>
            <a:ext cx="132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1025481" y="1"/>
            <a:ext cx="1002707" cy="69704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600" b="0" i="0" kern="1200">
          <a:solidFill>
            <a:schemeClr val="accent1"/>
          </a:solidFill>
          <a:latin typeface="Calibri Light" panose="020F0302020204030204" pitchFamily="34" charset="0"/>
          <a:ea typeface="+mj-ea"/>
          <a:cs typeface="Calibri Light" panose="020F0302020204030204" pitchFamily="34" charset="0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b="0" i="0" kern="1200">
          <a:solidFill>
            <a:schemeClr val="tx1">
              <a:lumMod val="65000"/>
              <a:lumOff val="3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b="0" i="0" kern="1200">
          <a:solidFill>
            <a:schemeClr val="tx1">
              <a:lumMod val="65000"/>
              <a:lumOff val="3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b="0" i="0" kern="1200">
          <a:solidFill>
            <a:schemeClr val="tx1">
              <a:lumMod val="65000"/>
              <a:lumOff val="3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b="0" i="0" kern="1200">
          <a:solidFill>
            <a:schemeClr val="tx1">
              <a:lumMod val="65000"/>
              <a:lumOff val="3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b="0" i="0" kern="1200">
          <a:solidFill>
            <a:schemeClr val="tx1">
              <a:lumMod val="65000"/>
              <a:lumOff val="3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20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8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417420-0876-8439-93CA-E31E804B71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sz="4800" b="1" dirty="0"/>
              <a:t>Antibiothérapie sous-cutanée</a:t>
            </a:r>
            <a:br>
              <a:rPr lang="fr-FR" sz="4800" dirty="0"/>
            </a:br>
            <a:r>
              <a:rPr lang="fr-FR" sz="3200" dirty="0">
                <a:solidFill>
                  <a:prstClr val="black"/>
                </a:solidFill>
              </a:rPr>
              <a:t>Recommandations de bonnes pratiques cliniques</a:t>
            </a:r>
            <a:br>
              <a:rPr lang="fr-FR" sz="3200" dirty="0">
                <a:solidFill>
                  <a:prstClr val="black"/>
                </a:solidFill>
              </a:rPr>
            </a:br>
            <a:r>
              <a:rPr lang="fr-FR" sz="3200" dirty="0">
                <a:solidFill>
                  <a:prstClr val="black"/>
                </a:solidFill>
              </a:rPr>
              <a:t>SPILF/SFGG 2025</a:t>
            </a:r>
            <a:endParaRPr lang="fr-FR" sz="3200" b="1" dirty="0">
              <a:latin typeface="+mn-lt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197C958-C4B9-5C4F-19BB-FB3E0691BC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3895" y="3609134"/>
            <a:ext cx="8664212" cy="73701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  <a:buClrTx/>
              <a:buSzPct val="110000"/>
            </a:pPr>
            <a:r>
              <a:rPr lang="fr-FR" sz="1800" dirty="0">
                <a:solidFill>
                  <a:srgbClr val="898989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Jeu de diapositives réalisé par le comité des référentiels de la SPILF 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buClrTx/>
              <a:buSzPct val="110000"/>
            </a:pPr>
            <a:r>
              <a:rPr lang="fr-FR" sz="1800" dirty="0">
                <a:solidFill>
                  <a:srgbClr val="898989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le 11/03/2026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9163" y="0"/>
            <a:ext cx="1783429" cy="71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64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Sites d’administration</a:t>
            </a:r>
          </a:p>
        </p:txBody>
      </p:sp>
      <p:sp>
        <p:nvSpPr>
          <p:cNvPr id="4" name="Google Shape;250;p22"/>
          <p:cNvSpPr txBox="1"/>
          <p:nvPr/>
        </p:nvSpPr>
        <p:spPr>
          <a:xfrm>
            <a:off x="476250" y="2140594"/>
            <a:ext cx="56007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2100" b="1" kern="0">
                <a:solidFill>
                  <a:srgbClr val="155E75"/>
                </a:solidFill>
                <a:latin typeface="Merriweather"/>
                <a:ea typeface="Merriweather"/>
                <a:cs typeface="Merriweather"/>
                <a:sym typeface="Merriweather"/>
              </a:rPr>
              <a:t>Zones Privilégiées</a:t>
            </a: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Google Shape;251;p22"/>
          <p:cNvSpPr txBox="1"/>
          <p:nvPr/>
        </p:nvSpPr>
        <p:spPr>
          <a:xfrm>
            <a:off x="476250" y="2693044"/>
            <a:ext cx="5334000" cy="335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60000"/>
              </a:lnSpc>
              <a:buClr>
                <a:srgbClr val="000000"/>
              </a:buClr>
              <a:buFont typeface="Arial"/>
              <a:buNone/>
            </a:pPr>
            <a:r>
              <a:rPr lang="en-US" sz="1650" kern="0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Utiliser</a:t>
            </a:r>
            <a:r>
              <a:rPr lang="en-US" sz="1650" kern="0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les sites riches </a:t>
            </a:r>
            <a:r>
              <a:rPr lang="en-US" sz="1650" kern="0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en</a:t>
            </a:r>
            <a:r>
              <a:rPr lang="en-US" sz="1650" kern="0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50" kern="0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tissu</a:t>
            </a:r>
            <a:r>
              <a:rPr lang="en-US" sz="1650" kern="0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50" kern="0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adipeux</a:t>
            </a:r>
            <a:r>
              <a:rPr lang="en-US" sz="1650" kern="0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sous-</a:t>
            </a:r>
            <a:r>
              <a:rPr lang="en-US" sz="1650" kern="0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cutané</a:t>
            </a:r>
            <a:r>
              <a:rPr lang="en-US" sz="1650" kern="0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:</a:t>
            </a:r>
            <a:endParaRPr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Google Shape;252;p22"/>
          <p:cNvSpPr txBox="1"/>
          <p:nvPr/>
        </p:nvSpPr>
        <p:spPr>
          <a:xfrm>
            <a:off x="476250" y="4823043"/>
            <a:ext cx="5619750" cy="332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60000"/>
              </a:lnSpc>
              <a:buClr>
                <a:srgbClr val="000000"/>
              </a:buClr>
              <a:buFont typeface="Arial"/>
              <a:buNone/>
            </a:pPr>
            <a:r>
              <a:rPr lang="en-US" sz="1350" b="1" kern="0" dirty="0">
                <a:solidFill>
                  <a:srgbClr val="0E7490"/>
                </a:solidFill>
                <a:latin typeface="DM Sans"/>
                <a:ea typeface="DM Sans"/>
                <a:cs typeface="DM Sans"/>
                <a:sym typeface="DM Sans"/>
              </a:rPr>
              <a:t>Rotation des sites :</a:t>
            </a:r>
            <a:r>
              <a:rPr lang="en-US" sz="1350" kern="0" dirty="0">
                <a:solidFill>
                  <a:srgbClr val="0E7490"/>
                </a:solidFill>
                <a:latin typeface="DM Sans"/>
                <a:ea typeface="DM Sans"/>
                <a:cs typeface="DM Sans"/>
                <a:sym typeface="DM Sans"/>
              </a:rPr>
              <a:t> Indispensable pour </a:t>
            </a:r>
            <a:r>
              <a:rPr lang="en-US" sz="1350" kern="0" dirty="0" err="1">
                <a:solidFill>
                  <a:srgbClr val="0E7490"/>
                </a:solidFill>
                <a:latin typeface="DM Sans"/>
                <a:ea typeface="DM Sans"/>
                <a:cs typeface="DM Sans"/>
                <a:sym typeface="DM Sans"/>
              </a:rPr>
              <a:t>prévenir</a:t>
            </a:r>
            <a:r>
              <a:rPr lang="en-US" sz="1350" kern="0" dirty="0">
                <a:solidFill>
                  <a:srgbClr val="0E7490"/>
                </a:solidFill>
                <a:latin typeface="DM Sans"/>
                <a:ea typeface="DM Sans"/>
                <a:cs typeface="DM Sans"/>
                <a:sym typeface="DM Sans"/>
              </a:rPr>
              <a:t> lipodystrophies et indurations.</a:t>
            </a:r>
            <a:endParaRPr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8" name="Google Shape;254;p22"/>
          <p:cNvSpPr txBox="1"/>
          <p:nvPr/>
        </p:nvSpPr>
        <p:spPr>
          <a:xfrm>
            <a:off x="809625" y="3237755"/>
            <a:ext cx="5000625" cy="335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60000"/>
              </a:lnSpc>
              <a:buClr>
                <a:srgbClr val="000000"/>
              </a:buClr>
              <a:buFont typeface="Arial"/>
              <a:buNone/>
            </a:pPr>
            <a:r>
              <a:rPr lang="en-US" sz="1650" kern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Face externe des </a:t>
            </a:r>
            <a:r>
              <a:rPr lang="en-US" sz="1650" b="1" kern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cuisses</a:t>
            </a:r>
            <a:r>
              <a:rPr lang="en-US" sz="1650" kern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.</a:t>
            </a: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9" name="Google Shape;255;p22"/>
          <p:cNvSpPr txBox="1"/>
          <p:nvPr/>
        </p:nvSpPr>
        <p:spPr>
          <a:xfrm>
            <a:off x="809625" y="3744366"/>
            <a:ext cx="5267325" cy="406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60000"/>
              </a:lnSpc>
              <a:buClr>
                <a:srgbClr val="000000"/>
              </a:buClr>
              <a:buFont typeface="Arial"/>
              <a:buNone/>
            </a:pPr>
            <a:r>
              <a:rPr lang="en-US" sz="1650" kern="0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Paroi</a:t>
            </a:r>
            <a:r>
              <a:rPr lang="en-US" sz="1650" kern="0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50" b="1" kern="0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abdominale</a:t>
            </a:r>
            <a:r>
              <a:rPr lang="en-US" sz="1650" kern="0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(</a:t>
            </a:r>
            <a:r>
              <a:rPr lang="en-US" sz="1650" kern="0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en</a:t>
            </a:r>
            <a:r>
              <a:rPr lang="en-US" sz="1650" kern="0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50" kern="0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évitant</a:t>
            </a:r>
            <a:r>
              <a:rPr lang="en-US" sz="1650" kern="0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la zone </a:t>
            </a:r>
            <a:r>
              <a:rPr lang="en-US" sz="1650" kern="0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péri-ombilicale</a:t>
            </a:r>
            <a:r>
              <a:rPr lang="en-US" sz="1650" kern="0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).</a:t>
            </a:r>
            <a:endParaRPr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0" name="Google Shape;256;p22"/>
          <p:cNvSpPr txBox="1"/>
          <p:nvPr/>
        </p:nvSpPr>
        <p:spPr>
          <a:xfrm>
            <a:off x="809625" y="4217172"/>
            <a:ext cx="5000625" cy="335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60000"/>
              </a:lnSpc>
              <a:buClr>
                <a:srgbClr val="000000"/>
              </a:buClr>
              <a:buFont typeface="Arial"/>
              <a:buNone/>
            </a:pPr>
            <a:r>
              <a:rPr lang="en-US" sz="1650" kern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Région de la </a:t>
            </a:r>
            <a:r>
              <a:rPr lang="en-US" sz="1650" b="1" kern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scapula</a:t>
            </a:r>
            <a:r>
              <a:rPr lang="en-US" sz="1650" kern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(omoplate).</a:t>
            </a: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pic>
        <p:nvPicPr>
          <p:cNvPr id="11" name="Google Shape;257;p22" descr="image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76250" y="3256805"/>
            <a:ext cx="22860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258;p22" descr="image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76250" y="3763416"/>
            <a:ext cx="22860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259;p22" descr="image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76250" y="4236222"/>
            <a:ext cx="22860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9163" y="0"/>
            <a:ext cx="1783429" cy="716629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1176" y="2246293"/>
            <a:ext cx="4014101" cy="328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194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Surveillance</a:t>
            </a:r>
          </a:p>
        </p:txBody>
      </p:sp>
      <p:sp>
        <p:nvSpPr>
          <p:cNvPr id="3" name="Google Shape;288;p24"/>
          <p:cNvSpPr txBox="1"/>
          <p:nvPr/>
        </p:nvSpPr>
        <p:spPr>
          <a:xfrm>
            <a:off x="1920691" y="2316006"/>
            <a:ext cx="9954933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Surveillance </a:t>
            </a:r>
            <a:r>
              <a:rPr lang="en-US" sz="2000" b="1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quotidienne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du point de </a:t>
            </a:r>
            <a:r>
              <a:rPr lang="en-US" sz="200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ponction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(</a:t>
            </a:r>
            <a:r>
              <a:rPr lang="en-US" sz="2000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r</a:t>
            </a:r>
            <a:r>
              <a:rPr lang="en-US" sz="200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ougeur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, </a:t>
            </a:r>
            <a:r>
              <a:rPr lang="en-US" sz="200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chaleur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, </a:t>
            </a:r>
            <a:r>
              <a:rPr lang="en-US" sz="200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douleur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, </a:t>
            </a:r>
            <a:r>
              <a:rPr lang="en-US" sz="200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nécrose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).</a:t>
            </a:r>
            <a:endParaRPr sz="2000" dirty="0"/>
          </a:p>
        </p:txBody>
      </p:sp>
      <p:sp>
        <p:nvSpPr>
          <p:cNvPr id="4" name="Google Shape;289;p24"/>
          <p:cNvSpPr txBox="1"/>
          <p:nvPr/>
        </p:nvSpPr>
        <p:spPr>
          <a:xfrm>
            <a:off x="1920692" y="3028576"/>
            <a:ext cx="6019541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Arrêt</a:t>
            </a:r>
            <a:r>
              <a:rPr lang="en-US" sz="2000" b="1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2000" b="1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immédiat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200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si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200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réaction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locale </a:t>
            </a:r>
            <a:r>
              <a:rPr lang="en-US" sz="200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importante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.</a:t>
            </a:r>
            <a:endParaRPr sz="2000" dirty="0"/>
          </a:p>
        </p:txBody>
      </p:sp>
      <p:sp>
        <p:nvSpPr>
          <p:cNvPr id="5" name="Google Shape;290;p24"/>
          <p:cNvSpPr txBox="1"/>
          <p:nvPr/>
        </p:nvSpPr>
        <p:spPr>
          <a:xfrm>
            <a:off x="1920691" y="3624888"/>
            <a:ext cx="6933941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Durée </a:t>
            </a:r>
            <a:r>
              <a:rPr lang="en-US" sz="2000" b="1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cathéter</a:t>
            </a:r>
            <a:r>
              <a:rPr lang="en-US" sz="2000" b="1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: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Maximum </a:t>
            </a:r>
            <a:r>
              <a:rPr lang="en-US" sz="2000" b="1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5 </a:t>
            </a:r>
            <a:r>
              <a:rPr lang="en-US" sz="2000" b="1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jours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sur le </a:t>
            </a:r>
            <a:r>
              <a:rPr lang="en-US" sz="200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même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site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.</a:t>
            </a:r>
            <a:endParaRPr dirty="0"/>
          </a:p>
        </p:txBody>
      </p:sp>
      <p:sp>
        <p:nvSpPr>
          <p:cNvPr id="6" name="Google Shape;291;p24"/>
          <p:cNvSpPr txBox="1"/>
          <p:nvPr/>
        </p:nvSpPr>
        <p:spPr>
          <a:xfrm>
            <a:off x="1920692" y="4184603"/>
            <a:ext cx="10271308" cy="984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Anticoagulants :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Vigilance accrue (</a:t>
            </a:r>
            <a:r>
              <a:rPr lang="en-US" sz="200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risque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200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d'hématome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), </a:t>
            </a:r>
            <a:r>
              <a:rPr lang="en-US" sz="200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mais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pas de </a:t>
            </a:r>
            <a:r>
              <a:rPr lang="en-US" sz="200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contre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-indication </a:t>
            </a:r>
            <a:r>
              <a:rPr lang="en-US" sz="200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formelle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.</a:t>
            </a:r>
            <a:endParaRPr sz="2000" dirty="0"/>
          </a:p>
        </p:txBody>
      </p:sp>
      <p:pic>
        <p:nvPicPr>
          <p:cNvPr id="7" name="Google Shape;292;p24" descr="image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60855" y="2467721"/>
            <a:ext cx="22860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293;p24" descr="image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60855" y="3132518"/>
            <a:ext cx="228600" cy="284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294;p24" descr="image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52443" y="3773447"/>
            <a:ext cx="22860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295;p24" descr="image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52443" y="4305617"/>
            <a:ext cx="228600" cy="24765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291;p24"/>
          <p:cNvSpPr txBox="1"/>
          <p:nvPr/>
        </p:nvSpPr>
        <p:spPr>
          <a:xfrm>
            <a:off x="1920692" y="4811590"/>
            <a:ext cx="9162661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b="1" i="0" u="none" strike="noStrike" cap="none" dirty="0">
              <a:solidFill>
                <a:srgbClr val="475569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Pharmacovigilance :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200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Déclaration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à faire </a:t>
            </a:r>
            <a:r>
              <a:rPr lang="en-US" sz="200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obligatoirement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200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en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200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cas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200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d’effet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200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indésirable</a:t>
            </a:r>
            <a:r>
              <a:rPr lang="en-US" sz="200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grave.</a:t>
            </a:r>
            <a:endParaRPr sz="2000" dirty="0"/>
          </a:p>
        </p:txBody>
      </p:sp>
      <p:pic>
        <p:nvPicPr>
          <p:cNvPr id="12" name="Google Shape;295;p24" descr="image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89899" y="5418405"/>
            <a:ext cx="22860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9163" y="0"/>
            <a:ext cx="1783429" cy="71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226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Cadre réglementaire</a:t>
            </a:r>
            <a:endParaRPr lang="fr-FR" dirty="0"/>
          </a:p>
        </p:txBody>
      </p:sp>
      <p:grpSp>
        <p:nvGrpSpPr>
          <p:cNvPr id="13" name="Groupe 12"/>
          <p:cNvGrpSpPr/>
          <p:nvPr/>
        </p:nvGrpSpPr>
        <p:grpSpPr>
          <a:xfrm>
            <a:off x="476250" y="1769724"/>
            <a:ext cx="11589067" cy="1341090"/>
            <a:chOff x="476250" y="1978270"/>
            <a:chExt cx="11589067" cy="1341090"/>
          </a:xfrm>
        </p:grpSpPr>
        <p:pic>
          <p:nvPicPr>
            <p:cNvPr id="3" name="Google Shape;301;p25" descr="image.png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476250" y="1978270"/>
              <a:ext cx="11239500" cy="134109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" name="Google Shape;304;p25"/>
            <p:cNvSpPr txBox="1"/>
            <p:nvPr/>
          </p:nvSpPr>
          <p:spPr>
            <a:xfrm>
              <a:off x="723900" y="2192833"/>
              <a:ext cx="11341417" cy="342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00" b="1" i="0" u="none" strike="noStrike" cap="none" dirty="0">
                  <a:solidFill>
                    <a:srgbClr val="BE123C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Prescription &amp; </a:t>
              </a:r>
              <a:r>
                <a:rPr lang="en-US" sz="2100" b="1" i="0" u="none" strike="noStrike" cap="none" dirty="0" err="1">
                  <a:solidFill>
                    <a:srgbClr val="BE123C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Traçabilité</a:t>
              </a:r>
              <a:endParaRPr dirty="0"/>
            </a:p>
          </p:txBody>
        </p:sp>
        <p:sp>
          <p:nvSpPr>
            <p:cNvPr id="5" name="Google Shape;305;p25"/>
            <p:cNvSpPr txBox="1"/>
            <p:nvPr/>
          </p:nvSpPr>
          <p:spPr>
            <a:xfrm>
              <a:off x="723900" y="2707183"/>
              <a:ext cx="10801350" cy="3939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6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0" i="0" u="none" strike="noStrike" cap="none" dirty="0" err="1">
                  <a:solidFill>
                    <a:srgbClr val="881337"/>
                  </a:solidFill>
                  <a:latin typeface="DM Sans"/>
                  <a:ea typeface="DM Sans"/>
                  <a:cs typeface="DM Sans"/>
                  <a:sym typeface="DM Sans"/>
                </a:rPr>
                <a:t>L'administration</a:t>
              </a:r>
              <a:r>
                <a:rPr lang="en-US" sz="1600" b="0" i="0" u="none" strike="noStrike" cap="none" dirty="0">
                  <a:solidFill>
                    <a:srgbClr val="881337"/>
                  </a:solidFill>
                  <a:latin typeface="DM Sans"/>
                  <a:ea typeface="DM Sans"/>
                  <a:cs typeface="DM Sans"/>
                  <a:sym typeface="DM Sans"/>
                </a:rPr>
                <a:t> SC </a:t>
              </a:r>
              <a:r>
                <a:rPr lang="en-US" sz="1600" b="0" i="0" u="none" strike="noStrike" cap="none" dirty="0" err="1">
                  <a:solidFill>
                    <a:srgbClr val="881337"/>
                  </a:solidFill>
                  <a:latin typeface="DM Sans"/>
                  <a:ea typeface="DM Sans"/>
                  <a:cs typeface="DM Sans"/>
                  <a:sym typeface="DM Sans"/>
                </a:rPr>
                <a:t>d'antibiotiques</a:t>
              </a:r>
              <a:r>
                <a:rPr lang="en-US" sz="1600" b="0" i="0" u="none" strike="noStrike" cap="none" dirty="0">
                  <a:solidFill>
                    <a:srgbClr val="881337"/>
                  </a:solidFill>
                  <a:latin typeface="DM Sans"/>
                  <a:ea typeface="DM Sans"/>
                  <a:cs typeface="DM Sans"/>
                  <a:sym typeface="DM Sans"/>
                </a:rPr>
                <a:t> </a:t>
              </a:r>
              <a:r>
                <a:rPr lang="en-US" sz="1600" b="0" i="0" u="none" strike="noStrike" cap="none" dirty="0" err="1">
                  <a:solidFill>
                    <a:srgbClr val="881337"/>
                  </a:solidFill>
                  <a:latin typeface="DM Sans"/>
                  <a:ea typeface="DM Sans"/>
                  <a:cs typeface="DM Sans"/>
                  <a:sym typeface="DM Sans"/>
                </a:rPr>
                <a:t>est</a:t>
              </a:r>
              <a:r>
                <a:rPr lang="en-US" sz="1600" b="0" i="0" u="none" strike="noStrike" cap="none" dirty="0">
                  <a:solidFill>
                    <a:srgbClr val="881337"/>
                  </a:solidFill>
                  <a:latin typeface="DM Sans"/>
                  <a:ea typeface="DM Sans"/>
                  <a:cs typeface="DM Sans"/>
                  <a:sym typeface="DM Sans"/>
                </a:rPr>
                <a:t> </a:t>
              </a:r>
              <a:r>
                <a:rPr lang="en-US" sz="1600" b="0" i="0" u="none" strike="noStrike" cap="none" dirty="0" err="1">
                  <a:solidFill>
                    <a:srgbClr val="881337"/>
                  </a:solidFill>
                  <a:latin typeface="DM Sans"/>
                  <a:ea typeface="DM Sans"/>
                  <a:cs typeface="DM Sans"/>
                  <a:sym typeface="DM Sans"/>
                </a:rPr>
                <a:t>une</a:t>
              </a:r>
              <a:r>
                <a:rPr lang="en-US" sz="1600" b="0" i="0" u="none" strike="noStrike" cap="none" dirty="0">
                  <a:solidFill>
                    <a:srgbClr val="881337"/>
                  </a:solidFill>
                  <a:latin typeface="DM Sans"/>
                  <a:ea typeface="DM Sans"/>
                  <a:cs typeface="DM Sans"/>
                  <a:sym typeface="DM Sans"/>
                </a:rPr>
                <a:t> </a:t>
              </a:r>
              <a:r>
                <a:rPr lang="en-US" sz="1600" b="0" i="0" u="none" strike="noStrike" cap="none" dirty="0" err="1">
                  <a:solidFill>
                    <a:srgbClr val="881337"/>
                  </a:solidFill>
                  <a:latin typeface="DM Sans"/>
                  <a:ea typeface="DM Sans"/>
                  <a:cs typeface="DM Sans"/>
                  <a:sym typeface="DM Sans"/>
                </a:rPr>
                <a:t>pratique</a:t>
              </a:r>
              <a:r>
                <a:rPr lang="en-US" sz="1600" b="0" i="0" u="none" strike="noStrike" cap="none" dirty="0">
                  <a:solidFill>
                    <a:srgbClr val="881337"/>
                  </a:solidFill>
                  <a:latin typeface="DM Sans"/>
                  <a:ea typeface="DM Sans"/>
                  <a:cs typeface="DM Sans"/>
                  <a:sym typeface="DM Sans"/>
                </a:rPr>
                <a:t> "Hors AMM". Elle engage la </a:t>
              </a:r>
              <a:r>
                <a:rPr lang="en-US" sz="1600" b="0" i="0" u="none" strike="noStrike" cap="none" dirty="0" err="1">
                  <a:solidFill>
                    <a:srgbClr val="881337"/>
                  </a:solidFill>
                  <a:latin typeface="DM Sans"/>
                  <a:ea typeface="DM Sans"/>
                  <a:cs typeface="DM Sans"/>
                  <a:sym typeface="DM Sans"/>
                </a:rPr>
                <a:t>responsabilité</a:t>
              </a:r>
              <a:r>
                <a:rPr lang="en-US" sz="1600" b="0" i="0" u="none" strike="noStrike" cap="none" dirty="0">
                  <a:solidFill>
                    <a:srgbClr val="881337"/>
                  </a:solidFill>
                  <a:latin typeface="DM Sans"/>
                  <a:ea typeface="DM Sans"/>
                  <a:cs typeface="DM Sans"/>
                  <a:sym typeface="DM Sans"/>
                </a:rPr>
                <a:t> du </a:t>
              </a:r>
              <a:r>
                <a:rPr lang="en-US" sz="1600" b="0" i="0" u="none" strike="noStrike" cap="none" dirty="0" err="1">
                  <a:solidFill>
                    <a:srgbClr val="881337"/>
                  </a:solidFill>
                  <a:latin typeface="DM Sans"/>
                  <a:ea typeface="DM Sans"/>
                  <a:cs typeface="DM Sans"/>
                  <a:sym typeface="DM Sans"/>
                </a:rPr>
                <a:t>prescripteur</a:t>
              </a:r>
              <a:r>
                <a:rPr lang="en-US" sz="1600" b="0" i="0" u="none" strike="noStrike" cap="none" dirty="0">
                  <a:solidFill>
                    <a:srgbClr val="881337"/>
                  </a:solidFill>
                  <a:latin typeface="DM Sans"/>
                  <a:ea typeface="DM Sans"/>
                  <a:cs typeface="DM Sans"/>
                  <a:sym typeface="DM Sans"/>
                </a:rPr>
                <a:t>.</a:t>
              </a:r>
              <a:endParaRPr sz="1600" dirty="0"/>
            </a:p>
          </p:txBody>
        </p:sp>
      </p:grpSp>
      <p:sp>
        <p:nvSpPr>
          <p:cNvPr id="6" name="Google Shape;306;p25"/>
          <p:cNvSpPr txBox="1"/>
          <p:nvPr/>
        </p:nvSpPr>
        <p:spPr>
          <a:xfrm>
            <a:off x="476250" y="3220102"/>
            <a:ext cx="1171575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>
                <a:solidFill>
                  <a:srgbClr val="155E75"/>
                </a:solidFill>
                <a:latin typeface="Merriweather"/>
                <a:ea typeface="Merriweather"/>
                <a:cs typeface="Merriweather"/>
                <a:sym typeface="Merriweather"/>
              </a:rPr>
              <a:t>Obligations du Médecin :</a:t>
            </a:r>
            <a:endParaRPr/>
          </a:p>
        </p:txBody>
      </p:sp>
      <p:sp>
        <p:nvSpPr>
          <p:cNvPr id="7" name="Google Shape;307;p25"/>
          <p:cNvSpPr txBox="1"/>
          <p:nvPr/>
        </p:nvSpPr>
        <p:spPr>
          <a:xfrm>
            <a:off x="809625" y="3705877"/>
            <a:ext cx="10906125" cy="406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Information du patient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(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ou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de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sa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personne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de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confiance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) sur le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caractère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hors AMM et les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risques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/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bénéfices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.</a:t>
            </a:r>
            <a:endParaRPr dirty="0"/>
          </a:p>
        </p:txBody>
      </p:sp>
      <p:sp>
        <p:nvSpPr>
          <p:cNvPr id="8" name="Google Shape;308;p25"/>
          <p:cNvSpPr txBox="1"/>
          <p:nvPr/>
        </p:nvSpPr>
        <p:spPr>
          <a:xfrm>
            <a:off x="809625" y="4196446"/>
            <a:ext cx="10906125" cy="406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Accord du patient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(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ou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de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sa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personne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de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confiance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)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tracé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dans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le dossier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médical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.</a:t>
            </a:r>
            <a:endParaRPr dirty="0"/>
          </a:p>
        </p:txBody>
      </p:sp>
      <p:sp>
        <p:nvSpPr>
          <p:cNvPr id="9" name="Google Shape;309;p25"/>
          <p:cNvSpPr txBox="1"/>
          <p:nvPr/>
        </p:nvSpPr>
        <p:spPr>
          <a:xfrm>
            <a:off x="809625" y="5128170"/>
            <a:ext cx="10906125" cy="780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6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Mention sur </a:t>
            </a:r>
            <a:r>
              <a:rPr lang="en-US" sz="1650" b="1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l'ordonnance</a:t>
            </a:r>
            <a:r>
              <a:rPr lang="en-US" sz="165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pour les prescriptions </a:t>
            </a:r>
            <a:r>
              <a:rPr lang="en-US" sz="165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ambulatoires</a:t>
            </a:r>
            <a:r>
              <a:rPr lang="en-US" sz="1650" b="1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:</a:t>
            </a:r>
            <a:b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dirty="0"/>
          </a:p>
        </p:txBody>
      </p:sp>
      <p:pic>
        <p:nvPicPr>
          <p:cNvPr id="10" name="Google Shape;310;p25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250" y="3724927"/>
            <a:ext cx="22860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311;p25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250" y="4215496"/>
            <a:ext cx="22860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312;p25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250" y="5147220"/>
            <a:ext cx="228600" cy="24765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ZoneTexte 13"/>
          <p:cNvSpPr txBox="1"/>
          <p:nvPr/>
        </p:nvSpPr>
        <p:spPr>
          <a:xfrm>
            <a:off x="732368" y="5506950"/>
            <a:ext cx="10792882" cy="83099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Modalité d'administration hors AMM, validée après information et accord du patient de la balance bénéfice/risque favorable, en accord avec les recommandations de bonnes pratiques cliniques SPILF/SFGG 2025 de l'antibiothérapie sous-cutanée, et avec la lettre aux professionnels de santé de l'ANSM de novembre 2019 </a:t>
            </a:r>
          </a:p>
        </p:txBody>
      </p:sp>
      <p:sp>
        <p:nvSpPr>
          <p:cNvPr id="15" name="Google Shape;308;p25"/>
          <p:cNvSpPr txBox="1"/>
          <p:nvPr/>
        </p:nvSpPr>
        <p:spPr>
          <a:xfrm>
            <a:off x="809626" y="4637602"/>
            <a:ext cx="10906125" cy="406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Protocole</a:t>
            </a:r>
            <a:r>
              <a:rPr lang="en-US" sz="1650" b="1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50" b="1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dédié</a:t>
            </a:r>
            <a:r>
              <a:rPr lang="en-US" sz="1650" b="1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5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à </a:t>
            </a:r>
            <a:r>
              <a:rPr lang="en-US" sz="165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rédiger</a:t>
            </a:r>
            <a:r>
              <a:rPr lang="en-US" sz="165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5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en</a:t>
            </a:r>
            <a:r>
              <a:rPr lang="en-US" sz="165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5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établissement</a:t>
            </a:r>
            <a:r>
              <a:rPr lang="en-US" sz="165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de santé.</a:t>
            </a:r>
            <a:endParaRPr dirty="0"/>
          </a:p>
        </p:txBody>
      </p:sp>
      <p:pic>
        <p:nvPicPr>
          <p:cNvPr id="16" name="Google Shape;311;p25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251" y="4656652"/>
            <a:ext cx="22860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9163" y="0"/>
            <a:ext cx="1783429" cy="71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851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Modèles d’ordonnances</a:t>
            </a:r>
          </a:p>
        </p:txBody>
      </p:sp>
      <p:sp>
        <p:nvSpPr>
          <p:cNvPr id="6" name="Google Shape;306;p25"/>
          <p:cNvSpPr txBox="1"/>
          <p:nvPr/>
        </p:nvSpPr>
        <p:spPr>
          <a:xfrm>
            <a:off x="540140" y="1688081"/>
            <a:ext cx="5242760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 dirty="0">
                <a:solidFill>
                  <a:srgbClr val="155E75"/>
                </a:solidFill>
                <a:latin typeface="Merriweather"/>
                <a:ea typeface="Merriweather"/>
                <a:cs typeface="Merriweather"/>
                <a:sym typeface="Merriweather"/>
              </a:rPr>
              <a:t>Pour la </a:t>
            </a:r>
            <a:r>
              <a:rPr lang="en-US" sz="2100" b="1" i="0" u="none" strike="noStrike" cap="none" dirty="0" err="1">
                <a:solidFill>
                  <a:srgbClr val="155E75"/>
                </a:solidFill>
                <a:latin typeface="Merriweather"/>
                <a:ea typeface="Merriweather"/>
                <a:cs typeface="Merriweather"/>
                <a:sym typeface="Merriweather"/>
              </a:rPr>
              <a:t>pharmacie</a:t>
            </a:r>
            <a:endParaRPr dirty="0"/>
          </a:p>
        </p:txBody>
      </p:sp>
      <p:sp>
        <p:nvSpPr>
          <p:cNvPr id="14" name="ZoneTexte 13"/>
          <p:cNvSpPr txBox="1"/>
          <p:nvPr/>
        </p:nvSpPr>
        <p:spPr>
          <a:xfrm>
            <a:off x="604031" y="2380479"/>
            <a:ext cx="5114979" cy="214327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CEFTRIAXONE 1 g poudre pour sol </a:t>
            </a:r>
            <a:r>
              <a:rPr lang="fr-FR" sz="1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inj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intraveineuse 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administrer par voie sous-cutanée (sic) (1g par jour dilué dans 50 ml de chlorure de sodium 0.9% à administrer sur une durée de 30 à 60 minutes) pendant XX jours</a:t>
            </a:r>
            <a:r>
              <a:rPr lang="fr-FR" sz="11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fr-FR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Modalité d'administration hors AMM, validée après information et accord du patient de la balance bénéfice/risque favorable, en accord avec les recommandations de bonnes pratiques cliniques SPILF/SFGG 2025 de l'antibiothérapie sous-cutanée, et avec la lettre aux professionnels de santé de l'ANSM de novembre 2019 </a:t>
            </a:r>
          </a:p>
          <a:p>
            <a:pPr algn="just"/>
            <a:endParaRPr lang="fr-FR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QSP:  XX j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Cachet et signature du prescripteur</a:t>
            </a:r>
            <a:endParaRPr lang="fr-F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9163" y="0"/>
            <a:ext cx="1783429" cy="716629"/>
          </a:xfrm>
          <a:prstGeom prst="rect">
            <a:avLst/>
          </a:prstGeom>
        </p:spPr>
      </p:pic>
      <p:sp>
        <p:nvSpPr>
          <p:cNvPr id="18" name="Google Shape;306;p25"/>
          <p:cNvSpPr txBox="1"/>
          <p:nvPr/>
        </p:nvSpPr>
        <p:spPr>
          <a:xfrm>
            <a:off x="6395508" y="1688081"/>
            <a:ext cx="5242760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dirty="0">
                <a:solidFill>
                  <a:srgbClr val="155E75"/>
                </a:solidFill>
                <a:latin typeface="Merriweather"/>
                <a:ea typeface="Merriweather"/>
                <a:cs typeface="Merriweather"/>
                <a:sym typeface="Merriweather"/>
              </a:rPr>
              <a:t>P</a:t>
            </a:r>
            <a:r>
              <a:rPr lang="en-US" sz="2100" b="1" i="0" u="none" strike="noStrike" cap="none" dirty="0">
                <a:solidFill>
                  <a:srgbClr val="155E75"/>
                </a:solidFill>
                <a:latin typeface="Merriweather"/>
                <a:ea typeface="Merriweather"/>
                <a:cs typeface="Merriweather"/>
                <a:sym typeface="Merriweather"/>
              </a:rPr>
              <a:t>our </a:t>
            </a:r>
            <a:r>
              <a:rPr lang="en-US" sz="2100" b="1" i="0" u="none" strike="noStrike" cap="none" dirty="0" err="1">
                <a:solidFill>
                  <a:srgbClr val="155E75"/>
                </a:solidFill>
                <a:latin typeface="Merriweather"/>
                <a:ea typeface="Merriweather"/>
                <a:cs typeface="Merriweather"/>
                <a:sym typeface="Merriweather"/>
              </a:rPr>
              <a:t>l’IDE</a:t>
            </a:r>
            <a:endParaRPr dirty="0"/>
          </a:p>
        </p:txBody>
      </p:sp>
      <p:sp>
        <p:nvSpPr>
          <p:cNvPr id="19" name="ZoneTexte 18"/>
          <p:cNvSpPr txBox="1"/>
          <p:nvPr/>
        </p:nvSpPr>
        <p:spPr>
          <a:xfrm>
            <a:off x="6547352" y="2380478"/>
            <a:ext cx="5114979" cy="411426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Merci de faire pratiquer par IDE à domicile, dimanches et jours fériés inclus, à compter du ………  les soins suivants :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Pose d’un cathéter sous-cutané sur les flancs ou les cuisses ; 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Préparation de perfusion de CEFTRIAXONE 1g (1g de CEFTRIAXONE à diluer dans 50 ml de sérum physiologique et à passer par voie sous-cutanée (sic) par gravité sur une durée de 30 à 60 minutes) ;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Branchement de cette perfusion ;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Fréquence et/ou horaire de passage : (si nécessité médicale, apposer la mention « nuit » ou « intervalle de 12 heures » si 2 injections/jour) ;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Surveillance journalière du site de pose du cathéter ;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Changement du cathéter SC au maximum après 5 jours d'utilisation ;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Pendant X jours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fr-FR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Modalité d'administration hors AMM, validée après information et accord du patient de la balance bénéfice/risque favorable, en accord avec les recommandations de bonnes pratiques cliniques SPILF/SFGG 2025 de l'antibiothérapie sous-cutanée, et avec la lettre aux professionnels de santé de l'ANSM de novembre 2019 </a:t>
            </a:r>
          </a:p>
          <a:p>
            <a:pPr algn="just"/>
            <a:endParaRPr lang="fr-FR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Cachet et signature du prescripteur</a:t>
            </a:r>
            <a:endParaRPr lang="fr-F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678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6886DB-78B8-0439-FB7E-ED4301C7D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Introduction/contexte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653059-3B24-3094-7483-2D8F5F39B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316" y="2197360"/>
            <a:ext cx="11181143" cy="498579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sz="2200" b="1" dirty="0">
                <a:latin typeface="DM Sans" panose="020B0604020202020204" charset="0"/>
              </a:rPr>
              <a:t>Objectifs de ces recommandations :</a:t>
            </a:r>
          </a:p>
          <a:p>
            <a:pPr marL="0" indent="0">
              <a:buNone/>
            </a:pPr>
            <a:endParaRPr lang="fr-FR" sz="2200" b="1" dirty="0">
              <a:latin typeface="DM Sans" panose="020B060402020202020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>
                <a:latin typeface="DM Sans" panose="020B0604020202020204" charset="0"/>
              </a:rPr>
              <a:t>Préciser le rationnel PK/PD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>
                <a:latin typeface="DM Sans" panose="020B0604020202020204" charset="0"/>
              </a:rPr>
              <a:t>Définir les indications et non indications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>
                <a:latin typeface="DM Sans" panose="020B0604020202020204" charset="0"/>
              </a:rPr>
              <a:t>Statuer sur les antibiotiques utilisables par voie SC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>
                <a:latin typeface="DM Sans" panose="020B0604020202020204" charset="0"/>
              </a:rPr>
              <a:t>Etablir les modalités d’administration et de surveillance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>
                <a:latin typeface="DM Sans" panose="020B0604020202020204" charset="0"/>
              </a:rPr>
              <a:t>Rappeler les aspects réglementaires (prescription hors AMM)</a:t>
            </a:r>
          </a:p>
          <a:p>
            <a:endParaRPr lang="fr-FR" sz="22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9163" y="0"/>
            <a:ext cx="1783429" cy="71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162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2368" y="107576"/>
            <a:ext cx="10232412" cy="1336956"/>
          </a:xfrm>
        </p:spPr>
        <p:txBody>
          <a:bodyPr/>
          <a:lstStyle/>
          <a:p>
            <a:r>
              <a:rPr lang="fr-FR" dirty="0"/>
              <a:t>Rationnel pharmacocinétique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557" y="1714248"/>
            <a:ext cx="6711486" cy="4766764"/>
          </a:xfrm>
          <a:prstGeom prst="rect">
            <a:avLst/>
          </a:prstGeom>
        </p:spPr>
      </p:pic>
      <p:grpSp>
        <p:nvGrpSpPr>
          <p:cNvPr id="7" name="Groupe 6"/>
          <p:cNvGrpSpPr/>
          <p:nvPr/>
        </p:nvGrpSpPr>
        <p:grpSpPr>
          <a:xfrm>
            <a:off x="7587915" y="4411579"/>
            <a:ext cx="4063079" cy="2236639"/>
            <a:chOff x="8159650" y="1732548"/>
            <a:chExt cx="3555950" cy="2236639"/>
          </a:xfrm>
        </p:grpSpPr>
        <p:pic>
          <p:nvPicPr>
            <p:cNvPr id="8" name="Google Shape;267;p23" descr="image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8159650" y="1732548"/>
              <a:ext cx="3555950" cy="206943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" name="Google Shape;274;p23"/>
            <p:cNvSpPr txBox="1"/>
            <p:nvPr/>
          </p:nvSpPr>
          <p:spPr>
            <a:xfrm>
              <a:off x="8357938" y="2676525"/>
              <a:ext cx="3200400" cy="12926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lvl="0" algn="ctr"/>
              <a:r>
                <a:rPr lang="fr-FR" sz="2100" b="1" dirty="0">
                  <a:solidFill>
                    <a:srgbClr val="155E75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Ne pas utiliser la voie SC pour les antibiotiques concentration dépendants</a:t>
              </a:r>
            </a:p>
          </p:txBody>
        </p:sp>
        <p:pic>
          <p:nvPicPr>
            <p:cNvPr id="11" name="Google Shape;278;p23" descr="image.png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9708951" y="1943100"/>
              <a:ext cx="395216" cy="4572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2" name="Groupe 11"/>
          <p:cNvGrpSpPr/>
          <p:nvPr/>
        </p:nvGrpSpPr>
        <p:grpSpPr>
          <a:xfrm>
            <a:off x="7613886" y="1652337"/>
            <a:ext cx="4037107" cy="2989513"/>
            <a:chOff x="476250" y="2390417"/>
            <a:chExt cx="3555950" cy="2989513"/>
          </a:xfrm>
        </p:grpSpPr>
        <p:pic>
          <p:nvPicPr>
            <p:cNvPr id="13" name="Google Shape;265;p23" descr="image.png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476250" y="2390417"/>
              <a:ext cx="3555950" cy="265496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" name="Google Shape;270;p23"/>
            <p:cNvSpPr txBox="1"/>
            <p:nvPr/>
          </p:nvSpPr>
          <p:spPr>
            <a:xfrm>
              <a:off x="763504" y="2973302"/>
              <a:ext cx="2939427" cy="3231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00" b="1" i="0" u="none" strike="noStrike" cap="none" dirty="0" err="1">
                  <a:solidFill>
                    <a:schemeClr val="tx2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Comparaison</a:t>
              </a:r>
              <a:r>
                <a:rPr lang="en-US" sz="2100" b="1" i="0" u="none" strike="noStrike" cap="none" dirty="0">
                  <a:solidFill>
                    <a:schemeClr val="tx2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 SC vs IV</a:t>
              </a:r>
              <a:endParaRPr dirty="0">
                <a:solidFill>
                  <a:schemeClr val="tx2"/>
                </a:solidFill>
              </a:endParaRPr>
            </a:p>
          </p:txBody>
        </p:sp>
        <p:sp>
          <p:nvSpPr>
            <p:cNvPr id="15" name="Google Shape;271;p23"/>
            <p:cNvSpPr txBox="1"/>
            <p:nvPr/>
          </p:nvSpPr>
          <p:spPr>
            <a:xfrm>
              <a:off x="771525" y="3411955"/>
              <a:ext cx="2965400" cy="19679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lvl="0" algn="ctr">
                <a:lnSpc>
                  <a:spcPct val="146666"/>
                </a:lnSpc>
              </a:pPr>
              <a:r>
                <a:rPr lang="fr-FR" sz="1650" b="1" dirty="0">
                  <a:solidFill>
                    <a:srgbClr val="487C9F"/>
                  </a:solidFill>
                  <a:latin typeface="DM Sans"/>
                  <a:ea typeface="DM Sans"/>
                  <a:cs typeface="DM Sans"/>
                  <a:sym typeface="DM Sans"/>
                </a:rPr>
                <a:t>Biodisponibilité ~ 100%</a:t>
              </a:r>
            </a:p>
            <a:p>
              <a:pPr lvl="0" algn="ctr">
                <a:lnSpc>
                  <a:spcPct val="146666"/>
                </a:lnSpc>
              </a:pPr>
              <a:r>
                <a:rPr lang="fr-FR" sz="1650" b="1" dirty="0" err="1">
                  <a:solidFill>
                    <a:srgbClr val="487C9F"/>
                  </a:solidFill>
                  <a:latin typeface="DM Sans"/>
                  <a:ea typeface="DM Sans"/>
                  <a:cs typeface="DM Sans"/>
                  <a:sym typeface="DM Sans"/>
                </a:rPr>
                <a:t>Cmax</a:t>
              </a:r>
              <a:r>
                <a:rPr lang="fr-FR" sz="1650" b="1" dirty="0">
                  <a:solidFill>
                    <a:srgbClr val="487C9F"/>
                  </a:solidFill>
                  <a:latin typeface="DM Sans"/>
                  <a:ea typeface="DM Sans"/>
                  <a:cs typeface="DM Sans"/>
                  <a:sym typeface="DM Sans"/>
                </a:rPr>
                <a:t> </a:t>
              </a:r>
              <a:r>
                <a:rPr lang="fr-FR" dirty="0">
                  <a:solidFill>
                    <a:srgbClr val="487C9F"/>
                  </a:solidFill>
                  <a:latin typeface="DM Sans" panose="020B0604020202020204" charset="0"/>
                  <a:sym typeface="Wingdings" panose="05000000000000000000" pitchFamily="2" charset="2"/>
                </a:rPr>
                <a:t> - </a:t>
              </a:r>
              <a:r>
                <a:rPr lang="fr-FR" sz="1650" b="1" dirty="0" err="1">
                  <a:solidFill>
                    <a:srgbClr val="487C9F"/>
                  </a:solidFill>
                  <a:latin typeface="DM Sans"/>
                  <a:ea typeface="DM Sans"/>
                  <a:cs typeface="DM Sans"/>
                  <a:sym typeface="DM Sans"/>
                </a:rPr>
                <a:t>Tmax</a:t>
              </a:r>
              <a:r>
                <a:rPr lang="fr-FR" sz="1650" b="1" dirty="0">
                  <a:solidFill>
                    <a:srgbClr val="487C9F"/>
                  </a:solidFill>
                  <a:latin typeface="DM Sans"/>
                  <a:ea typeface="DM Sans"/>
                  <a:cs typeface="DM Sans"/>
                  <a:sym typeface="DM Sans"/>
                </a:rPr>
                <a:t> </a:t>
              </a:r>
              <a:r>
                <a:rPr lang="fr-FR" dirty="0">
                  <a:solidFill>
                    <a:srgbClr val="487C9F"/>
                  </a:solidFill>
                  <a:latin typeface="DM Sans" panose="020B0604020202020204" charset="0"/>
                  <a:sym typeface="Wingdings" panose="05000000000000000000" pitchFamily="2" charset="2"/>
                </a:rPr>
                <a:t></a:t>
              </a:r>
              <a:endParaRPr lang="fr-FR" sz="1650" b="1" dirty="0">
                <a:solidFill>
                  <a:srgbClr val="487C9F"/>
                </a:solidFill>
                <a:latin typeface="DM Sans"/>
                <a:ea typeface="DM Sans"/>
                <a:cs typeface="DM Sans"/>
                <a:sym typeface="DM Sans"/>
              </a:endParaRPr>
            </a:p>
            <a:p>
              <a:pPr algn="ctr">
                <a:lnSpc>
                  <a:spcPct val="146666"/>
                </a:lnSpc>
              </a:pPr>
              <a:r>
                <a:rPr lang="fr-FR" sz="1650" b="1" dirty="0">
                  <a:solidFill>
                    <a:srgbClr val="487C9F"/>
                  </a:solidFill>
                  <a:latin typeface="DM Sans"/>
                  <a:ea typeface="DM Sans"/>
                  <a:cs typeface="DM Sans"/>
                  <a:sym typeface="DM Sans"/>
                </a:rPr>
                <a:t>Aire sous la courbe </a:t>
              </a:r>
              <a:r>
                <a:rPr lang="fr-FR" dirty="0">
                  <a:solidFill>
                    <a:srgbClr val="487C9F"/>
                  </a:solidFill>
                  <a:latin typeface="DM Sans" panose="020B0604020202020204" charset="0"/>
                  <a:sym typeface="Wingdings" panose="05000000000000000000" pitchFamily="2" charset="2"/>
                </a:rPr>
                <a:t></a:t>
              </a:r>
              <a:endParaRPr lang="fr-FR" sz="1650" b="1" dirty="0">
                <a:solidFill>
                  <a:srgbClr val="487C9F"/>
                </a:solidFill>
                <a:latin typeface="DM Sans"/>
                <a:ea typeface="DM Sans"/>
                <a:cs typeface="DM Sans"/>
                <a:sym typeface="DM Sans"/>
              </a:endParaRPr>
            </a:p>
            <a:p>
              <a:pPr algn="ctr">
                <a:lnSpc>
                  <a:spcPct val="146666"/>
                </a:lnSpc>
              </a:pPr>
              <a:r>
                <a:rPr lang="fr-FR" sz="1650" b="1" dirty="0">
                  <a:solidFill>
                    <a:srgbClr val="487C9F"/>
                  </a:solidFill>
                  <a:latin typeface="DM Sans"/>
                  <a:ea typeface="DM Sans"/>
                  <a:cs typeface="DM Sans"/>
                  <a:sym typeface="DM Sans"/>
                </a:rPr>
                <a:t>T &gt; CMI </a:t>
              </a:r>
              <a:r>
                <a:rPr lang="fr-FR" dirty="0">
                  <a:solidFill>
                    <a:srgbClr val="487C9F"/>
                  </a:solidFill>
                  <a:latin typeface="DM Sans" panose="020B0604020202020204" charset="0"/>
                  <a:sym typeface="Wingdings" panose="05000000000000000000" pitchFamily="2" charset="2"/>
                </a:rPr>
                <a:t></a:t>
              </a:r>
              <a:endParaRPr lang="fr-FR" sz="2000" dirty="0">
                <a:solidFill>
                  <a:srgbClr val="487C9F"/>
                </a:solidFill>
                <a:latin typeface="DM Sans" panose="020B0604020202020204" charset="0"/>
              </a:endParaRPr>
            </a:p>
            <a:p>
              <a:pPr lvl="0" algn="ctr">
                <a:lnSpc>
                  <a:spcPct val="146666"/>
                </a:lnSpc>
              </a:pPr>
              <a:endParaRPr lang="fr-FR" sz="1650" b="1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endParaRPr>
            </a:p>
          </p:txBody>
        </p:sp>
      </p:grpSp>
      <p:pic>
        <p:nvPicPr>
          <p:cNvPr id="17" name="Google Shape;277;p23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9379989" y="1804736"/>
            <a:ext cx="373611" cy="3344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49163" y="0"/>
            <a:ext cx="1783429" cy="71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143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Indications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32367" y="1600201"/>
            <a:ext cx="11072640" cy="4343400"/>
          </a:xfrm>
        </p:spPr>
        <p:txBody>
          <a:bodyPr>
            <a:normAutofit lnSpcReduction="10000"/>
          </a:bodyPr>
          <a:lstStyle/>
          <a:p>
            <a:r>
              <a:rPr lang="fr-FR" sz="2200" dirty="0">
                <a:latin typeface="DM Sans" panose="020B0604020202020204" charset="0"/>
              </a:rPr>
              <a:t>La </a:t>
            </a:r>
            <a:r>
              <a:rPr lang="fr-FR" sz="2200" b="1" dirty="0">
                <a:latin typeface="DM Sans" panose="020B0604020202020204" charset="0"/>
              </a:rPr>
              <a:t>voie orale </a:t>
            </a:r>
            <a:r>
              <a:rPr lang="fr-FR" sz="2200" dirty="0">
                <a:latin typeface="DM Sans" panose="020B0604020202020204" charset="0"/>
              </a:rPr>
              <a:t>est toujours </a:t>
            </a:r>
            <a:r>
              <a:rPr lang="fr-FR" sz="2200" b="1" dirty="0">
                <a:latin typeface="DM Sans" panose="020B0604020202020204" charset="0"/>
              </a:rPr>
              <a:t>à privilégier (</a:t>
            </a:r>
            <a:r>
              <a:rPr lang="fr-FR" sz="2200" dirty="0">
                <a:latin typeface="DM Sans" panose="020B0604020202020204" charset="0"/>
              </a:rPr>
              <a:t>dans la mesure du possible).</a:t>
            </a:r>
          </a:p>
          <a:p>
            <a:r>
              <a:rPr lang="fr-FR" sz="2200" dirty="0">
                <a:latin typeface="DM Sans" panose="020B0604020202020204" charset="0"/>
              </a:rPr>
              <a:t>La voie SC est une </a:t>
            </a:r>
            <a:r>
              <a:rPr lang="fr-FR" sz="2200" b="1" dirty="0">
                <a:latin typeface="DM Sans" panose="020B0604020202020204" charset="0"/>
              </a:rPr>
              <a:t>alternative pragmatique </a:t>
            </a:r>
            <a:r>
              <a:rPr lang="fr-FR" sz="2200" dirty="0">
                <a:latin typeface="DM Sans" panose="020B0604020202020204" charset="0"/>
              </a:rPr>
              <a:t>lorsque les voies orale, IV et/ou IM sont impossibles ou inappropriées :</a:t>
            </a:r>
          </a:p>
          <a:p>
            <a:pPr lvl="1"/>
            <a:r>
              <a:rPr lang="fr-FR" dirty="0">
                <a:latin typeface="DM Sans" panose="020B0604020202020204" charset="0"/>
              </a:rPr>
              <a:t>Capital veineux précaire</a:t>
            </a:r>
          </a:p>
          <a:p>
            <a:pPr lvl="1"/>
            <a:r>
              <a:rPr lang="fr-FR" dirty="0">
                <a:latin typeface="DM Sans" panose="020B0604020202020204" charset="0"/>
              </a:rPr>
              <a:t>Agitation/confusion </a:t>
            </a:r>
          </a:p>
          <a:p>
            <a:pPr lvl="1"/>
            <a:r>
              <a:rPr lang="fr-FR" dirty="0">
                <a:latin typeface="DM Sans" panose="020B0604020202020204" charset="0"/>
              </a:rPr>
              <a:t>Soins de conforts</a:t>
            </a:r>
          </a:p>
          <a:p>
            <a:pPr lvl="1"/>
            <a:r>
              <a:rPr lang="fr-FR" dirty="0">
                <a:latin typeface="DM Sans" panose="020B0604020202020204" charset="0"/>
              </a:rPr>
              <a:t>Troubles de la déglutition</a:t>
            </a:r>
          </a:p>
          <a:p>
            <a:pPr lvl="1"/>
            <a:r>
              <a:rPr lang="fr-FR" dirty="0">
                <a:latin typeface="DM Sans" panose="020B0604020202020204" charset="0"/>
              </a:rPr>
              <a:t>Anticoagulation efficace (IM contre-indiquée)</a:t>
            </a:r>
          </a:p>
          <a:p>
            <a:pPr lvl="1"/>
            <a:r>
              <a:rPr lang="fr-FR" dirty="0">
                <a:latin typeface="DM Sans" panose="020B0604020202020204" charset="0"/>
              </a:rPr>
              <a:t>Facilitation du retour à domicile/soins ambulatoires</a:t>
            </a:r>
          </a:p>
          <a:p>
            <a:pPr lvl="1"/>
            <a:r>
              <a:rPr lang="fr-FR" dirty="0">
                <a:latin typeface="DM Sans" panose="020B0604020202020204" charset="0"/>
              </a:rPr>
              <a:t>Nécessité d’une antibiothérapie parentérale prolongée (suppressive notamment)</a:t>
            </a:r>
          </a:p>
          <a:p>
            <a:endParaRPr lang="fr-FR" sz="2200" b="1" dirty="0">
              <a:latin typeface="DM Sans" panose="020B060402020202020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9163" y="0"/>
            <a:ext cx="1783429" cy="716629"/>
          </a:xfrm>
          <a:prstGeom prst="rect">
            <a:avLst/>
          </a:prstGeom>
        </p:spPr>
      </p:pic>
      <p:grpSp>
        <p:nvGrpSpPr>
          <p:cNvPr id="5" name="Groupe 4"/>
          <p:cNvGrpSpPr/>
          <p:nvPr/>
        </p:nvGrpSpPr>
        <p:grpSpPr>
          <a:xfrm>
            <a:off x="6444548" y="3031958"/>
            <a:ext cx="4588044" cy="1147009"/>
            <a:chOff x="6360694" y="3162636"/>
            <a:chExt cx="5293897" cy="1232900"/>
          </a:xfrm>
        </p:grpSpPr>
        <p:pic>
          <p:nvPicPr>
            <p:cNvPr id="6" name="Imag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60694" y="3162637"/>
              <a:ext cx="1663204" cy="1232899"/>
            </a:xfrm>
            <a:prstGeom prst="rect">
              <a:avLst/>
            </a:prstGeom>
          </p:spPr>
        </p:pic>
        <p:pic>
          <p:nvPicPr>
            <p:cNvPr id="7" name="Image 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176174" y="3162636"/>
              <a:ext cx="1846726" cy="1232899"/>
            </a:xfrm>
            <a:prstGeom prst="rect">
              <a:avLst/>
            </a:prstGeom>
          </p:spPr>
        </p:pic>
        <p:pic>
          <p:nvPicPr>
            <p:cNvPr id="8" name="Image 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91219" y="3167025"/>
              <a:ext cx="1463372" cy="12285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62752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Contre-indications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32367" y="1600201"/>
            <a:ext cx="11098686" cy="4343400"/>
          </a:xfrm>
        </p:spPr>
        <p:txBody>
          <a:bodyPr>
            <a:normAutofit/>
          </a:bodyPr>
          <a:lstStyle/>
          <a:p>
            <a:endParaRPr lang="fr-FR" sz="2200" b="1" dirty="0">
              <a:latin typeface="DM Sans" panose="020B0604020202020204" charset="0"/>
            </a:endParaRPr>
          </a:p>
          <a:p>
            <a:r>
              <a:rPr lang="fr-FR" sz="2200" b="1" dirty="0">
                <a:latin typeface="DM Sans" panose="020B0604020202020204" charset="0"/>
              </a:rPr>
              <a:t>Infection grave </a:t>
            </a:r>
            <a:r>
              <a:rPr lang="fr-FR" sz="2200" dirty="0">
                <a:latin typeface="DM Sans" panose="020B0604020202020204" charset="0"/>
              </a:rPr>
              <a:t>(absorption retardée et/ou moindre favorisée par la vasoconstriction)</a:t>
            </a:r>
          </a:p>
          <a:p>
            <a:r>
              <a:rPr lang="fr-FR" sz="2200" b="1" dirty="0">
                <a:latin typeface="DM Sans" panose="020B0604020202020204" charset="0"/>
              </a:rPr>
              <a:t>Dermatose étendue ou </a:t>
            </a:r>
            <a:r>
              <a:rPr lang="fr-FR" sz="2200" b="1" dirty="0" err="1">
                <a:latin typeface="DM Sans" panose="020B0604020202020204" charset="0"/>
              </a:rPr>
              <a:t>lymphoedème</a:t>
            </a:r>
            <a:r>
              <a:rPr lang="fr-FR" sz="2200" b="1" dirty="0">
                <a:latin typeface="DM Sans" panose="020B0604020202020204" charset="0"/>
              </a:rPr>
              <a:t> important</a:t>
            </a:r>
            <a:r>
              <a:rPr lang="fr-FR" sz="2200" dirty="0">
                <a:latin typeface="DM Sans" panose="020B0604020202020204" charset="0"/>
              </a:rPr>
              <a:t> aux sites de pose de cathéter SC</a:t>
            </a:r>
          </a:p>
          <a:p>
            <a:endParaRPr lang="fr-FR" sz="2200" b="1" dirty="0">
              <a:latin typeface="DM Sans" panose="020B060402020202020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9163" y="0"/>
            <a:ext cx="1783429" cy="71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25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Antibiotiques utilisables par voie SC</a:t>
            </a:r>
          </a:p>
        </p:txBody>
      </p:sp>
      <p:graphicFrame>
        <p:nvGraphicFramePr>
          <p:cNvPr id="3" name="Google Shape;184;p19"/>
          <p:cNvGraphicFramePr/>
          <p:nvPr>
            <p:extLst>
              <p:ext uri="{D42A27DB-BD31-4B8C-83A1-F6EECF244321}">
                <p14:modId xmlns:p14="http://schemas.microsoft.com/office/powerpoint/2010/main" val="3544234001"/>
              </p:ext>
            </p:extLst>
          </p:nvPr>
        </p:nvGraphicFramePr>
        <p:xfrm>
          <a:off x="573096" y="1552108"/>
          <a:ext cx="11341767" cy="5552464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2994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28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19541">
                  <a:extLst>
                    <a:ext uri="{9D8B030D-6E8A-4147-A177-3AD203B41FA5}">
                      <a16:colId xmlns:a16="http://schemas.microsoft.com/office/drawing/2014/main" val="2007415306"/>
                    </a:ext>
                  </a:extLst>
                </a:gridCol>
              </a:tblGrid>
              <a:tr h="9114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50" b="1" i="0" u="none" strike="noStrike" cap="none" dirty="0">
                          <a:solidFill>
                            <a:srgbClr val="FFFFFF"/>
                          </a:solidFill>
                          <a:latin typeface="Merriweather"/>
                          <a:ea typeface="Merriweather"/>
                          <a:cs typeface="Merriweather"/>
                          <a:sym typeface="Merriweather"/>
                        </a:rPr>
                        <a:t>Grade</a:t>
                      </a:r>
                      <a:endParaRPr b="1" dirty="0"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74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50" b="1" i="0" u="none" strike="noStrike" cap="none" dirty="0" err="1">
                          <a:solidFill>
                            <a:srgbClr val="FFFFFF"/>
                          </a:solidFill>
                          <a:latin typeface="Merriweather"/>
                          <a:ea typeface="Merriweather"/>
                          <a:cs typeface="Merriweather"/>
                          <a:sym typeface="Merriweather"/>
                        </a:rPr>
                        <a:t>Molécules</a:t>
                      </a:r>
                      <a:endParaRPr b="1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74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b="1" dirty="0">
                          <a:solidFill>
                            <a:schemeClr val="bg1"/>
                          </a:solidFill>
                        </a:rPr>
                        <a:t>Commentaire</a:t>
                      </a:r>
                      <a:endParaRPr b="1" dirty="0">
                        <a:solidFill>
                          <a:schemeClr val="bg1"/>
                        </a:solidFill>
                      </a:endParaRPr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74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14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50" b="1" i="0" u="none" strike="noStrike" cap="none" dirty="0">
                          <a:solidFill>
                            <a:srgbClr val="047857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Grade A</a:t>
                      </a:r>
                      <a:endParaRPr dirty="0"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FDF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50" b="1" i="0" u="none" strike="noStrike" cap="none" dirty="0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Ceftriaxone</a:t>
                      </a:r>
                      <a:endParaRPr b="1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FD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Données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pharmacocinétiques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et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cliniques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de bonne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qualité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;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aucune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réserve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en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terme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d’efficacité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et de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tolérance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.</a:t>
                      </a:r>
                      <a:endPara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04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50" b="1" i="0" u="none" strike="noStrike" cap="none" dirty="0">
                          <a:solidFill>
                            <a:srgbClr val="0E749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Grade B</a:t>
                      </a:r>
                      <a:endParaRPr dirty="0"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FE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50" b="1" i="0" u="none" strike="noStrike" cap="none" dirty="0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Benzathine</a:t>
                      </a:r>
                      <a:r>
                        <a:rPr lang="en-US" sz="1650" b="1" i="0" u="none" strike="noStrike" cap="none" baseline="0" dirty="0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lang="en-US" sz="1650" b="1" i="0" u="none" strike="noStrike" cap="none" baseline="0" dirty="0" err="1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pénicilline</a:t>
                      </a:r>
                      <a:r>
                        <a:rPr lang="en-US" sz="1650" b="1" i="0" u="none" strike="noStrike" cap="none" baseline="0" dirty="0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, </a:t>
                      </a:r>
                      <a:r>
                        <a:rPr lang="en-US" sz="1650" b="1" i="0" u="none" strike="noStrike" cap="none" dirty="0" err="1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Céfazoline</a:t>
                      </a:r>
                      <a:r>
                        <a:rPr lang="en-US" sz="1650" b="1" i="0" u="none" strike="noStrike" cap="none" dirty="0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, </a:t>
                      </a:r>
                      <a:r>
                        <a:rPr lang="en-US" sz="1650" b="1" i="0" u="none" strike="noStrike" cap="none" dirty="0" err="1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Ertapénème</a:t>
                      </a:r>
                      <a:r>
                        <a:rPr lang="en-US" sz="1650" b="1" i="0" u="none" strike="noStrike" cap="none" dirty="0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, </a:t>
                      </a:r>
                      <a:r>
                        <a:rPr lang="en-US" sz="1650" b="1" i="0" u="none" strike="noStrike" cap="none" dirty="0" err="1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Méropénème</a:t>
                      </a:r>
                      <a:r>
                        <a:rPr lang="en-US" sz="1650" b="1" i="0" u="none" strike="noStrike" cap="none" dirty="0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, Pipéracilline-Tazobactam, </a:t>
                      </a:r>
                      <a:r>
                        <a:rPr lang="en-US" sz="1650" b="1" i="0" u="none" strike="noStrike" cap="none" dirty="0" err="1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Témocilline</a:t>
                      </a:r>
                      <a:r>
                        <a:rPr lang="en-US" sz="1650" b="1" i="0" u="none" strike="noStrike" cap="none" dirty="0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endParaRPr b="1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F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Données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pharmacocinétiques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de bonne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qualité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,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données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cliniques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limitées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;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peu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de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réserves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en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terme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d’efficacité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et de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tolérance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.</a:t>
                      </a:r>
                      <a:endPara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DM Sans" panose="020B06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F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04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50" b="1" i="0" u="none" strike="noStrike" cap="none" dirty="0">
                          <a:solidFill>
                            <a:srgbClr val="C2410C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Grade C</a:t>
                      </a:r>
                      <a:endParaRPr dirty="0"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7E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50" b="1" i="0" u="none" strike="noStrike" cap="none" dirty="0" err="1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Téicoplanine</a:t>
                      </a:r>
                      <a:endParaRPr lang="en-US" sz="1650" b="1" i="0" u="none" strike="noStrike" cap="none" dirty="0">
                        <a:solidFill>
                          <a:srgbClr val="475569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50" b="1" i="1" u="none" strike="noStrike" cap="none" dirty="0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Sur</a:t>
                      </a:r>
                      <a:r>
                        <a:rPr lang="en-US" sz="1650" b="1" i="1" u="none" strike="noStrike" cap="none" baseline="0" dirty="0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lang="en-US" sz="1650" b="1" i="1" u="none" strike="noStrike" cap="none" baseline="0" dirty="0" err="1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avis</a:t>
                      </a:r>
                      <a:r>
                        <a:rPr lang="en-US" sz="1650" b="1" i="1" u="none" strike="noStrike" cap="none" baseline="0" dirty="0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lang="en-US" sz="1650" b="1" i="1" u="none" strike="noStrike" cap="none" baseline="0" dirty="0" err="1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spécialisé</a:t>
                      </a:r>
                      <a:r>
                        <a:rPr lang="en-US" sz="1650" b="1" i="1" u="none" strike="noStrike" cap="none" baseline="0" dirty="0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:</a:t>
                      </a:r>
                      <a:r>
                        <a:rPr lang="en-US" sz="1650" b="1" i="1" u="none" strike="noStrike" cap="none" dirty="0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lang="en-US" sz="1650" b="1" i="0" u="none" strike="noStrike" cap="none" dirty="0" err="1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Amoxicilline</a:t>
                      </a:r>
                      <a:r>
                        <a:rPr lang="en-US" sz="1650" b="1" i="0" u="none" strike="noStrike" cap="none" dirty="0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, </a:t>
                      </a:r>
                      <a:r>
                        <a:rPr lang="en-US" sz="1650" b="1" i="0" u="none" strike="noStrike" cap="none" dirty="0" err="1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Amoxicilline-acide</a:t>
                      </a:r>
                      <a:r>
                        <a:rPr lang="en-US" sz="1650" b="1" i="0" u="none" strike="noStrike" cap="none" baseline="0" dirty="0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lang="en-US" sz="1650" b="1" i="0" u="none" strike="noStrike" cap="none" baseline="0" dirty="0" err="1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clavulanique</a:t>
                      </a:r>
                      <a:r>
                        <a:rPr lang="en-US" sz="1650" b="1" i="0" u="none" strike="noStrike" cap="none" baseline="0" dirty="0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, </a:t>
                      </a:r>
                      <a:r>
                        <a:rPr lang="en-US" sz="1650" b="1" i="0" u="none" strike="noStrike" cap="none" baseline="0" dirty="0" err="1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Céfépime</a:t>
                      </a:r>
                      <a:r>
                        <a:rPr lang="en-US" sz="1650" b="1" i="0" u="none" strike="noStrike" cap="none" baseline="0" dirty="0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, </a:t>
                      </a:r>
                      <a:r>
                        <a:rPr lang="en-US" sz="1650" b="1" i="0" u="none" strike="noStrike" cap="none" dirty="0" err="1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Ceftazidime</a:t>
                      </a:r>
                      <a:r>
                        <a:rPr lang="en-US" sz="1650" b="1" i="0" u="none" strike="noStrike" cap="none" dirty="0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,</a:t>
                      </a:r>
                      <a:r>
                        <a:rPr lang="en-US" sz="1650" b="1" i="0" u="none" strike="noStrike" cap="none" baseline="0" dirty="0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lang="en-US" sz="1650" b="1" i="0" u="none" strike="noStrike" cap="none" baseline="0" dirty="0" err="1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Daptomycine</a:t>
                      </a:r>
                      <a:endParaRPr b="1" i="1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7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0" i="1" dirty="0">
                          <a:latin typeface="DM Sans" panose="020B0604020202020204"/>
                        </a:rPr>
                        <a:t>. </a:t>
                      </a:r>
                      <a:r>
                        <a:rPr lang="fr-FR" sz="1600" b="0" i="1" dirty="0" err="1">
                          <a:latin typeface="DM Sans" panose="020B0604020202020204"/>
                        </a:rPr>
                        <a:t>Teicoplanine</a:t>
                      </a:r>
                      <a:r>
                        <a:rPr lang="fr-FR" sz="1600" b="0" i="1" dirty="0">
                          <a:latin typeface="DM Sans" panose="020B0604020202020204"/>
                        </a:rPr>
                        <a:t>: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sym typeface="DM Sans"/>
                        </a:rPr>
                        <a:t>d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onnées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pharmacocinétiques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de bonne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qualité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,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données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cliniques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limitées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; pas de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réserve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en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terme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d’efficacité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,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tolérance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variable.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sym typeface="DM Sans"/>
                        </a:rPr>
                        <a:t>. Avis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sym typeface="DM Sans"/>
                        </a:rPr>
                        <a:t>spécialisé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sym typeface="DM Sans"/>
                        </a:rPr>
                        <a:t>requis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sym typeface="DM Sans"/>
                        </a:rPr>
                        <a:t> pour les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sym typeface="DM Sans"/>
                        </a:rPr>
                        <a:t>autres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sym typeface="DM Sans"/>
                        </a:rPr>
                        <a:t>antibiotiques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sym typeface="DM Sans"/>
                        </a:rPr>
                        <a:t> car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sym typeface="DM Sans"/>
                        </a:rPr>
                        <a:t>d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onnées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pharmacocinétiques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et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cliniques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limitées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;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peu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de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réserves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en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terme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d’efficacité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et de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tolérance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569"/>
                          </a:solidFill>
                          <a:effectLst/>
                          <a:uLnTx/>
                          <a:uFillTx/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.</a:t>
                      </a:r>
                      <a:endParaRPr sz="1600" b="0" i="1" dirty="0">
                        <a:latin typeface="DM Sans" panose="020B0604020202020204"/>
                      </a:endParaRPr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14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50" b="1" i="0" u="none" strike="noStrike" cap="none" dirty="0">
                          <a:solidFill>
                            <a:srgbClr val="B91C1C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EXCLUS</a:t>
                      </a:r>
                      <a:endParaRPr dirty="0"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50" b="1" i="0" u="none" strike="noStrike" cap="none" dirty="0" err="1">
                          <a:solidFill>
                            <a:srgbClr val="475569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Aminosides</a:t>
                      </a:r>
                      <a:endParaRPr b="1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0" i="1" dirty="0">
                          <a:latin typeface="DM Sans" panose="020B0604020202020204"/>
                        </a:rPr>
                        <a:t>Risques de nécrose cutanée et/ou d’inefficacité (antibiotiques concentration</a:t>
                      </a:r>
                      <a:r>
                        <a:rPr lang="fr-FR" sz="1600" b="0" i="1" baseline="0" dirty="0">
                          <a:latin typeface="DM Sans" panose="020B0604020202020204"/>
                        </a:rPr>
                        <a:t> </a:t>
                      </a:r>
                      <a:r>
                        <a:rPr lang="fr-FR" sz="1600" b="0" i="1" dirty="0">
                          <a:latin typeface="DM Sans" panose="020B0604020202020204"/>
                        </a:rPr>
                        <a:t>dépendants)</a:t>
                      </a:r>
                      <a:endParaRPr sz="1600" b="0" i="1" dirty="0">
                        <a:latin typeface="DM Sans" panose="020B0604020202020204"/>
                      </a:endParaRPr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9163" y="0"/>
            <a:ext cx="1783429" cy="71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13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référence: la </a:t>
            </a:r>
            <a:r>
              <a:rPr lang="fr-FR" dirty="0" err="1"/>
              <a:t>ceftriaxone</a:t>
            </a:r>
            <a:endParaRPr lang="fr-FR" dirty="0"/>
          </a:p>
        </p:txBody>
      </p:sp>
      <p:pic>
        <p:nvPicPr>
          <p:cNvPr id="5" name="Google Shape;202;p20" descr="image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76250" y="1863389"/>
            <a:ext cx="3555950" cy="415483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208;p20"/>
          <p:cNvSpPr txBox="1"/>
          <p:nvPr/>
        </p:nvSpPr>
        <p:spPr>
          <a:xfrm>
            <a:off x="1492150" y="2158664"/>
            <a:ext cx="1524000" cy="752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 b="1" i="0" u="none" strike="noStrike" cap="none" dirty="0">
                <a:solidFill>
                  <a:srgbClr val="06B6D4"/>
                </a:solidFill>
                <a:latin typeface="DM Sans"/>
                <a:ea typeface="DM Sans"/>
                <a:cs typeface="DM Sans"/>
                <a:sym typeface="DM Sans"/>
              </a:rPr>
              <a:t>100%</a:t>
            </a:r>
            <a:endParaRPr dirty="0"/>
          </a:p>
        </p:txBody>
      </p:sp>
      <p:sp>
        <p:nvSpPr>
          <p:cNvPr id="7" name="Google Shape;209;p20"/>
          <p:cNvSpPr txBox="1"/>
          <p:nvPr/>
        </p:nvSpPr>
        <p:spPr>
          <a:xfrm>
            <a:off x="1064002" y="3006389"/>
            <a:ext cx="2380297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 dirty="0">
                <a:solidFill>
                  <a:srgbClr val="155E75"/>
                </a:solidFill>
                <a:latin typeface="Merriweather"/>
                <a:ea typeface="Merriweather"/>
                <a:cs typeface="Merriweather"/>
                <a:sym typeface="Merriweather"/>
              </a:rPr>
              <a:t>Bio-</a:t>
            </a:r>
            <a:r>
              <a:rPr lang="en-US" sz="2100" b="1" i="0" u="none" strike="noStrike" cap="none" dirty="0" err="1">
                <a:solidFill>
                  <a:srgbClr val="155E75"/>
                </a:solidFill>
                <a:latin typeface="Merriweather"/>
                <a:ea typeface="Merriweather"/>
                <a:cs typeface="Merriweather"/>
                <a:sym typeface="Merriweather"/>
              </a:rPr>
              <a:t>disponibilité</a:t>
            </a:r>
            <a:endParaRPr dirty="0"/>
          </a:p>
        </p:txBody>
      </p:sp>
      <p:sp>
        <p:nvSpPr>
          <p:cNvPr id="8" name="Google Shape;210;p20"/>
          <p:cNvSpPr txBox="1"/>
          <p:nvPr/>
        </p:nvSpPr>
        <p:spPr>
          <a:xfrm>
            <a:off x="619125" y="3701714"/>
            <a:ext cx="3268295" cy="812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Excellente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absorption par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voie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SC, comparable à la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voie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IV.</a:t>
            </a:r>
            <a:endParaRPr dirty="0"/>
          </a:p>
        </p:txBody>
      </p:sp>
      <p:pic>
        <p:nvPicPr>
          <p:cNvPr id="9" name="Google Shape;203;p20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17950" y="1863389"/>
            <a:ext cx="3555950" cy="4154834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211;p20"/>
          <p:cNvSpPr txBox="1"/>
          <p:nvPr/>
        </p:nvSpPr>
        <p:spPr>
          <a:xfrm>
            <a:off x="5020716" y="3006389"/>
            <a:ext cx="2150268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>
                <a:solidFill>
                  <a:srgbClr val="155E75"/>
                </a:solidFill>
                <a:latin typeface="Merriweather"/>
                <a:ea typeface="Merriweather"/>
                <a:cs typeface="Merriweather"/>
                <a:sym typeface="Merriweather"/>
              </a:rPr>
              <a:t>Administration</a:t>
            </a:r>
            <a:endParaRPr/>
          </a:p>
        </p:txBody>
      </p:sp>
      <p:sp>
        <p:nvSpPr>
          <p:cNvPr id="11" name="Google Shape;212;p20"/>
          <p:cNvSpPr txBox="1"/>
          <p:nvPr/>
        </p:nvSpPr>
        <p:spPr>
          <a:xfrm>
            <a:off x="4613225" y="3701714"/>
            <a:ext cx="2965400" cy="1625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Alternative de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choix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si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les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voies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IV et IM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sont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impossibles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. </a:t>
            </a:r>
          </a:p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dirty="0" err="1">
                <a:solidFill>
                  <a:srgbClr val="475569"/>
                </a:solidFill>
                <a:latin typeface="DM Sans"/>
                <a:sym typeface="DM Sans"/>
              </a:rPr>
              <a:t>Possibilité</a:t>
            </a:r>
            <a:r>
              <a:rPr lang="en-US" sz="1650" dirty="0">
                <a:solidFill>
                  <a:srgbClr val="475569"/>
                </a:solidFill>
                <a:latin typeface="DM Sans"/>
                <a:sym typeface="DM Sans"/>
              </a:rPr>
              <a:t> de </a:t>
            </a:r>
            <a:r>
              <a:rPr lang="en-US" sz="1650" dirty="0" err="1">
                <a:solidFill>
                  <a:srgbClr val="475569"/>
                </a:solidFill>
                <a:latin typeface="DM Sans"/>
                <a:sym typeface="DM Sans"/>
              </a:rPr>
              <a:t>débuter</a:t>
            </a:r>
            <a:r>
              <a:rPr lang="en-US" sz="1650" dirty="0">
                <a:solidFill>
                  <a:srgbClr val="475569"/>
                </a:solidFill>
                <a:latin typeface="DM Sans"/>
                <a:sym typeface="DM Sans"/>
              </a:rPr>
              <a:t> le </a:t>
            </a:r>
            <a:r>
              <a:rPr lang="en-US" sz="1650" dirty="0" err="1">
                <a:solidFill>
                  <a:srgbClr val="475569"/>
                </a:solidFill>
                <a:latin typeface="DM Sans"/>
                <a:sym typeface="DM Sans"/>
              </a:rPr>
              <a:t>traitement</a:t>
            </a:r>
            <a:r>
              <a:rPr lang="en-US" sz="1650" dirty="0">
                <a:solidFill>
                  <a:srgbClr val="475569"/>
                </a:solidFill>
                <a:latin typeface="DM Sans"/>
                <a:sym typeface="DM Sans"/>
              </a:rPr>
              <a:t> </a:t>
            </a:r>
            <a:r>
              <a:rPr lang="en-US" sz="1650" dirty="0" err="1">
                <a:solidFill>
                  <a:srgbClr val="475569"/>
                </a:solidFill>
                <a:latin typeface="DM Sans"/>
                <a:sym typeface="DM Sans"/>
              </a:rPr>
              <a:t>d’emblée</a:t>
            </a:r>
            <a:r>
              <a:rPr lang="en-US" sz="1650" dirty="0">
                <a:solidFill>
                  <a:srgbClr val="475569"/>
                </a:solidFill>
                <a:latin typeface="DM Sans"/>
                <a:sym typeface="DM Sans"/>
              </a:rPr>
              <a:t> </a:t>
            </a:r>
            <a:r>
              <a:rPr lang="en-US" sz="1650" dirty="0" err="1">
                <a:solidFill>
                  <a:srgbClr val="475569"/>
                </a:solidFill>
                <a:latin typeface="DM Sans"/>
                <a:sym typeface="DM Sans"/>
              </a:rPr>
              <a:t>en</a:t>
            </a:r>
            <a:r>
              <a:rPr lang="en-US" sz="1650" dirty="0">
                <a:solidFill>
                  <a:srgbClr val="475569"/>
                </a:solidFill>
                <a:latin typeface="DM Sans"/>
                <a:sym typeface="DM Sans"/>
              </a:rPr>
              <a:t> SC.</a:t>
            </a:r>
            <a:endParaRPr dirty="0"/>
          </a:p>
        </p:txBody>
      </p:sp>
      <p:pic>
        <p:nvPicPr>
          <p:cNvPr id="12" name="Google Shape;215;p20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810101" y="2234864"/>
            <a:ext cx="571500" cy="571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204;p20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159650" y="1863389"/>
            <a:ext cx="3555950" cy="4154834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213;p20"/>
          <p:cNvSpPr txBox="1"/>
          <p:nvPr/>
        </p:nvSpPr>
        <p:spPr>
          <a:xfrm>
            <a:off x="9252465" y="3006389"/>
            <a:ext cx="1370171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>
                <a:solidFill>
                  <a:srgbClr val="155E75"/>
                </a:solidFill>
                <a:latin typeface="Merriweather"/>
                <a:ea typeface="Merriweather"/>
                <a:cs typeface="Merriweather"/>
                <a:sym typeface="Merriweather"/>
              </a:rPr>
              <a:t>Tolérance</a:t>
            </a:r>
            <a:endParaRPr/>
          </a:p>
        </p:txBody>
      </p:sp>
      <p:sp>
        <p:nvSpPr>
          <p:cNvPr id="15" name="Google Shape;214;p20"/>
          <p:cNvSpPr txBox="1"/>
          <p:nvPr/>
        </p:nvSpPr>
        <p:spPr>
          <a:xfrm>
            <a:off x="8454925" y="3701714"/>
            <a:ext cx="2965400" cy="1625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Effets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indésirables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locaux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(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douleur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, induration)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modérés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,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transitoires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et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réversibles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chez 20% des patients.</a:t>
            </a:r>
            <a:endParaRPr dirty="0"/>
          </a:p>
        </p:txBody>
      </p:sp>
      <p:pic>
        <p:nvPicPr>
          <p:cNvPr id="16" name="Google Shape;216;p20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9580364" y="2234864"/>
            <a:ext cx="714375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207;p20"/>
          <p:cNvSpPr txBox="1"/>
          <p:nvPr/>
        </p:nvSpPr>
        <p:spPr>
          <a:xfrm>
            <a:off x="476250" y="6299055"/>
            <a:ext cx="11239500" cy="332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1" i="1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Note : Usage "Hors AMM" </a:t>
            </a:r>
            <a:r>
              <a:rPr lang="en-US" sz="1350" b="1" i="1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mais</a:t>
            </a:r>
            <a:r>
              <a:rPr lang="en-US" sz="1350" b="1" i="1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350" b="1" i="1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encadré</a:t>
            </a:r>
            <a:r>
              <a:rPr lang="en-US" sz="1350" b="1" i="1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par la </a:t>
            </a:r>
            <a:r>
              <a:rPr lang="en-US" sz="1350" b="1" i="1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recommandation</a:t>
            </a:r>
            <a:r>
              <a:rPr lang="en-US" sz="1350" b="1" i="1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.</a:t>
            </a:r>
            <a:endParaRPr b="1" dirty="0"/>
          </a:p>
        </p:txBody>
      </p:sp>
      <p:pic>
        <p:nvPicPr>
          <p:cNvPr id="18" name="Imag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49163" y="0"/>
            <a:ext cx="1783429" cy="71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2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Cas particuliers</a:t>
            </a:r>
          </a:p>
        </p:txBody>
      </p:sp>
      <p:pic>
        <p:nvPicPr>
          <p:cNvPr id="3" name="Google Shape;222;p21" descr="image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76250" y="1889224"/>
            <a:ext cx="5334000" cy="419397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226;p21"/>
          <p:cNvSpPr txBox="1"/>
          <p:nvPr/>
        </p:nvSpPr>
        <p:spPr>
          <a:xfrm>
            <a:off x="771525" y="2184499"/>
            <a:ext cx="4980622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 dirty="0" err="1">
                <a:solidFill>
                  <a:srgbClr val="155E75"/>
                </a:solidFill>
                <a:latin typeface="Merriweather"/>
                <a:ea typeface="Merriweather"/>
                <a:cs typeface="Merriweather"/>
                <a:sym typeface="Merriweather"/>
              </a:rPr>
              <a:t>Teicoplanine</a:t>
            </a:r>
            <a:endParaRPr dirty="0"/>
          </a:p>
        </p:txBody>
      </p:sp>
      <p:sp>
        <p:nvSpPr>
          <p:cNvPr id="7" name="Google Shape;230;p21"/>
          <p:cNvSpPr txBox="1"/>
          <p:nvPr/>
        </p:nvSpPr>
        <p:spPr>
          <a:xfrm>
            <a:off x="1104900" y="2927449"/>
            <a:ext cx="4410075" cy="812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Dose de charge IV </a:t>
            </a:r>
            <a:r>
              <a:rPr lang="en-US" sz="1650" b="1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impérative</a:t>
            </a:r>
            <a:r>
              <a:rPr lang="en-US" sz="1650" b="1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: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Pendant 48h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avant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le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relais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SC.</a:t>
            </a:r>
            <a:endParaRPr dirty="0"/>
          </a:p>
        </p:txBody>
      </p:sp>
      <p:sp>
        <p:nvSpPr>
          <p:cNvPr id="8" name="Google Shape;231;p21"/>
          <p:cNvSpPr txBox="1"/>
          <p:nvPr/>
        </p:nvSpPr>
        <p:spPr>
          <a:xfrm>
            <a:off x="1104900" y="3769221"/>
            <a:ext cx="4582026" cy="812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Surveillance :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Dosages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plasmatiques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résiduels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indispensables pour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ajuster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la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posologie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.</a:t>
            </a:r>
            <a:endParaRPr dirty="0"/>
          </a:p>
        </p:txBody>
      </p:sp>
      <p:sp>
        <p:nvSpPr>
          <p:cNvPr id="9" name="Google Shape;232;p21"/>
          <p:cNvSpPr txBox="1"/>
          <p:nvPr/>
        </p:nvSpPr>
        <p:spPr>
          <a:xfrm>
            <a:off x="1104899" y="4626626"/>
            <a:ext cx="4410075" cy="812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Risque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d'effets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indésirables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locaux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plus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élevé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qu'avec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 les </a:t>
            </a:r>
            <a:r>
              <a:rPr lang="en-US" sz="1650" b="0" i="0" u="none" strike="noStrike" cap="none" dirty="0" err="1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bêta-lactamines</a:t>
            </a:r>
            <a:r>
              <a:rPr lang="en-US" sz="1650" b="0" i="0" u="none" strike="noStrike" cap="none" dirty="0">
                <a:solidFill>
                  <a:srgbClr val="475569"/>
                </a:solidFill>
                <a:latin typeface="DM Sans"/>
                <a:ea typeface="DM Sans"/>
                <a:cs typeface="DM Sans"/>
                <a:sym typeface="DM Sans"/>
              </a:rPr>
              <a:t>.</a:t>
            </a:r>
            <a:endParaRPr dirty="0"/>
          </a:p>
        </p:txBody>
      </p:sp>
      <p:pic>
        <p:nvPicPr>
          <p:cNvPr id="13" name="Google Shape;236;p21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1525" y="3042751"/>
            <a:ext cx="22860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237;p21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1525" y="3876502"/>
            <a:ext cx="22860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238;p21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1525" y="4742961"/>
            <a:ext cx="228600" cy="2476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0" name="Groupe 19"/>
          <p:cNvGrpSpPr/>
          <p:nvPr/>
        </p:nvGrpSpPr>
        <p:grpSpPr>
          <a:xfrm>
            <a:off x="6288505" y="1889224"/>
            <a:ext cx="5502442" cy="4193976"/>
            <a:chOff x="6288505" y="1889224"/>
            <a:chExt cx="5502442" cy="4193976"/>
          </a:xfrm>
        </p:grpSpPr>
        <p:pic>
          <p:nvPicPr>
            <p:cNvPr id="4" name="Google Shape;223;p21" descr="image.png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6288505" y="1889224"/>
              <a:ext cx="5502442" cy="41939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" name="Google Shape;228;p21"/>
            <p:cNvSpPr txBox="1"/>
            <p:nvPr/>
          </p:nvSpPr>
          <p:spPr>
            <a:xfrm>
              <a:off x="6589957" y="2204460"/>
              <a:ext cx="5067690" cy="3231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00" b="1" i="0" u="none" strike="noStrike" cap="none" dirty="0" err="1">
                  <a:solidFill>
                    <a:srgbClr val="155E75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Benzathine</a:t>
              </a:r>
              <a:r>
                <a:rPr lang="en-US" sz="2100" b="1" i="0" u="none" strike="noStrike" cap="none" dirty="0">
                  <a:solidFill>
                    <a:srgbClr val="155E75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 </a:t>
              </a:r>
              <a:r>
                <a:rPr lang="en-US" sz="2100" b="1" i="0" u="none" strike="noStrike" cap="none" dirty="0" err="1">
                  <a:solidFill>
                    <a:srgbClr val="155E75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Pénicilline</a:t>
              </a:r>
              <a:r>
                <a:rPr lang="en-US" sz="2100" b="1" i="0" u="none" strike="noStrike" cap="none" dirty="0">
                  <a:solidFill>
                    <a:srgbClr val="155E75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 G</a:t>
              </a:r>
              <a:endParaRPr dirty="0"/>
            </a:p>
          </p:txBody>
        </p:sp>
        <p:sp>
          <p:nvSpPr>
            <p:cNvPr id="10" name="Google Shape;233;p21"/>
            <p:cNvSpPr txBox="1"/>
            <p:nvPr/>
          </p:nvSpPr>
          <p:spPr>
            <a:xfrm>
              <a:off x="7010400" y="2934609"/>
              <a:ext cx="4410075" cy="6703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6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Alternative à la </a:t>
              </a:r>
              <a:r>
                <a:rPr lang="en-US" sz="1650" b="0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voie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IM (</a:t>
              </a:r>
              <a:r>
                <a:rPr lang="en-US" sz="1650" b="0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souvent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</a:t>
              </a:r>
              <a:r>
                <a:rPr lang="en-US" sz="1650" b="0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douloureuse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).</a:t>
              </a:r>
              <a:endParaRPr dirty="0"/>
            </a:p>
          </p:txBody>
        </p:sp>
        <p:sp>
          <p:nvSpPr>
            <p:cNvPr id="11" name="Google Shape;234;p21"/>
            <p:cNvSpPr txBox="1"/>
            <p:nvPr/>
          </p:nvSpPr>
          <p:spPr>
            <a:xfrm>
              <a:off x="7010400" y="3768360"/>
              <a:ext cx="4410075" cy="3351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6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50" b="1" i="0" u="none" strike="noStrike" cap="none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Technique :</a:t>
              </a:r>
              <a:r>
                <a:rPr lang="en-US" sz="1650" b="0" i="0" u="none" strike="noStrike" cap="none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Injection SC directe.</a:t>
              </a:r>
              <a:endParaRPr/>
            </a:p>
          </p:txBody>
        </p:sp>
        <p:sp>
          <p:nvSpPr>
            <p:cNvPr id="12" name="Google Shape;235;p21"/>
            <p:cNvSpPr txBox="1"/>
            <p:nvPr/>
          </p:nvSpPr>
          <p:spPr>
            <a:xfrm>
              <a:off x="7010400" y="4587790"/>
              <a:ext cx="4410075" cy="121879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6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50" b="1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Pré-requis</a:t>
              </a:r>
              <a:r>
                <a:rPr lang="en-US" sz="1650" b="1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: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</a:t>
              </a:r>
              <a:r>
                <a:rPr lang="en-US" sz="1650" b="0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Anesthésie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locale </a:t>
              </a:r>
              <a:r>
                <a:rPr lang="en-US" sz="1650" b="0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préalable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(</a:t>
              </a:r>
              <a:r>
                <a:rPr lang="en-US" sz="1650" b="0" i="0" u="none" strike="noStrike" cap="none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lidocaïne 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SC) au site </a:t>
              </a:r>
              <a:r>
                <a:rPr lang="en-US" sz="1650" b="0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d'injection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pour limiter la </a:t>
              </a:r>
              <a:r>
                <a:rPr lang="en-US" sz="1650" b="0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douleur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.</a:t>
              </a:r>
              <a:endParaRPr dirty="0"/>
            </a:p>
          </p:txBody>
        </p:sp>
        <p:pic>
          <p:nvPicPr>
            <p:cNvPr id="16" name="Google Shape;239;p21" descr="image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677025" y="3049911"/>
              <a:ext cx="228600" cy="2476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" name="Google Shape;240;p21" descr="image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677025" y="3883662"/>
              <a:ext cx="228600" cy="2476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" name="Google Shape;241;p21" descr="image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677025" y="4711113"/>
              <a:ext cx="228600" cy="24765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9" name="Imag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49163" y="0"/>
            <a:ext cx="1783429" cy="71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375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Modalités pratiques de perfusion</a:t>
            </a:r>
          </a:p>
        </p:txBody>
      </p:sp>
      <p:grpSp>
        <p:nvGrpSpPr>
          <p:cNvPr id="16" name="Groupe 15"/>
          <p:cNvGrpSpPr/>
          <p:nvPr/>
        </p:nvGrpSpPr>
        <p:grpSpPr>
          <a:xfrm>
            <a:off x="4353212" y="1646632"/>
            <a:ext cx="3555950" cy="4791075"/>
            <a:chOff x="476250" y="1590675"/>
            <a:chExt cx="3555950" cy="4791075"/>
          </a:xfrm>
        </p:grpSpPr>
        <p:pic>
          <p:nvPicPr>
            <p:cNvPr id="3" name="Google Shape;265;p23" descr="image.png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476250" y="1590675"/>
              <a:ext cx="3555950" cy="47910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" name="Google Shape;270;p23"/>
            <p:cNvSpPr txBox="1"/>
            <p:nvPr/>
          </p:nvSpPr>
          <p:spPr>
            <a:xfrm>
              <a:off x="1054000" y="2676525"/>
              <a:ext cx="2400300" cy="342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00" b="1" i="0" u="none" strike="noStrike" cap="none">
                  <a:solidFill>
                    <a:srgbClr val="155E75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Durée &amp; Méthode</a:t>
              </a:r>
              <a:endParaRPr/>
            </a:p>
          </p:txBody>
        </p:sp>
        <p:sp>
          <p:nvSpPr>
            <p:cNvPr id="7" name="Google Shape;271;p23"/>
            <p:cNvSpPr txBox="1"/>
            <p:nvPr/>
          </p:nvSpPr>
          <p:spPr>
            <a:xfrm>
              <a:off x="771525" y="3395913"/>
              <a:ext cx="2965400" cy="186621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lvl="0" algn="ctr">
                <a:lnSpc>
                  <a:spcPct val="146666"/>
                </a:lnSpc>
              </a:pPr>
              <a:r>
                <a:rPr lang="en-US" sz="1650" b="1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Perfusion </a:t>
              </a:r>
              <a:r>
                <a:rPr lang="en-US" sz="1650" b="1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gravitaire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</a:t>
              </a:r>
              <a:r>
                <a:rPr lang="en-US" sz="1650" b="0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recommandée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.</a:t>
              </a:r>
              <a:br>
                <a:rPr lang="en-US" sz="18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</a:t>
              </a:r>
              <a:r>
                <a:rPr lang="en-US" sz="1650" b="0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Durée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: </a:t>
              </a:r>
              <a:r>
                <a:rPr lang="en-US" sz="1650" b="1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20 à 30 minutes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(</a:t>
              </a:r>
              <a:r>
                <a:rPr lang="en-US" sz="1650" b="0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objectifs</a:t>
              </a:r>
              <a:r>
                <a:rPr lang="en-US" sz="1650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: </a:t>
              </a:r>
              <a:r>
                <a:rPr lang="en-US" sz="1650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réduire</a:t>
              </a:r>
              <a:r>
                <a:rPr lang="en-US" sz="1650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la </a:t>
              </a:r>
              <a:r>
                <a:rPr lang="en-US" sz="1650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douleur</a:t>
              </a:r>
              <a:r>
                <a:rPr lang="en-US" sz="1650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et </a:t>
              </a:r>
              <a:r>
                <a:rPr lang="en-US" sz="1650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favoriser</a:t>
              </a:r>
              <a:r>
                <a:rPr lang="en-US" sz="1650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</a:t>
              </a:r>
              <a:r>
                <a:rPr lang="en-US" sz="1650" b="0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l'absorption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).</a:t>
              </a:r>
              <a:endParaRPr dirty="0"/>
            </a:p>
          </p:txBody>
        </p:sp>
        <p:pic>
          <p:nvPicPr>
            <p:cNvPr id="12" name="Google Shape;276;p23" descr="image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025550" y="1943100"/>
              <a:ext cx="457200" cy="4572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5" name="Groupe 14"/>
          <p:cNvGrpSpPr/>
          <p:nvPr/>
        </p:nvGrpSpPr>
        <p:grpSpPr>
          <a:xfrm>
            <a:off x="498649" y="1646633"/>
            <a:ext cx="3555950" cy="4791075"/>
            <a:chOff x="4317950" y="1590675"/>
            <a:chExt cx="3555950" cy="4791075"/>
          </a:xfrm>
        </p:grpSpPr>
        <p:pic>
          <p:nvPicPr>
            <p:cNvPr id="4" name="Google Shape;266;p23" descr="image.png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317950" y="1590675"/>
              <a:ext cx="3555950" cy="47910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" name="Google Shape;272;p23"/>
            <p:cNvSpPr txBox="1"/>
            <p:nvPr/>
          </p:nvSpPr>
          <p:spPr>
            <a:xfrm>
              <a:off x="5520779" y="2676525"/>
              <a:ext cx="1150143" cy="342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00" b="1" i="0" u="none" strike="noStrike" cap="none" dirty="0">
                  <a:solidFill>
                    <a:srgbClr val="155E75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Dilution</a:t>
              </a:r>
              <a:endParaRPr dirty="0"/>
            </a:p>
          </p:txBody>
        </p:sp>
        <p:sp>
          <p:nvSpPr>
            <p:cNvPr id="9" name="Google Shape;273;p23"/>
            <p:cNvSpPr txBox="1"/>
            <p:nvPr/>
          </p:nvSpPr>
          <p:spPr>
            <a:xfrm>
              <a:off x="4613225" y="3371850"/>
              <a:ext cx="2965400" cy="16250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6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50" b="0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Utiliser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les </a:t>
              </a:r>
              <a:r>
                <a:rPr lang="en-US" sz="1650" b="1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mêmes</a:t>
              </a:r>
              <a:r>
                <a:rPr lang="en-US" sz="1650" b="1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dilutions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</a:t>
              </a:r>
              <a:r>
                <a:rPr lang="en-US" sz="1650" b="1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et </a:t>
              </a:r>
              <a:r>
                <a:rPr lang="en-US" sz="1650" b="1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posologies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que pour la </a:t>
              </a:r>
              <a:r>
                <a:rPr lang="en-US" sz="1650" b="0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voie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</a:t>
              </a:r>
              <a:r>
                <a:rPr lang="en-US" sz="1650" b="0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intraveineuse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</a:t>
              </a:r>
            </a:p>
            <a:p>
              <a:pPr marL="0" marR="0" lvl="0" indent="0" algn="ctr" rtl="0">
                <a:lnSpc>
                  <a:spcPct val="16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(50cc de </a:t>
              </a:r>
              <a:r>
                <a:rPr lang="en-US" sz="1650" b="0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NaCl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0.9% </a:t>
              </a:r>
              <a:r>
                <a:rPr lang="en-US" sz="1650" b="0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ou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G5%).</a:t>
              </a:r>
              <a:endParaRPr dirty="0"/>
            </a:p>
          </p:txBody>
        </p:sp>
        <p:pic>
          <p:nvPicPr>
            <p:cNvPr id="13" name="Google Shape;277;p23" descr="image.png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5867251" y="1943100"/>
              <a:ext cx="457200" cy="4572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7" name="Groupe 16"/>
          <p:cNvGrpSpPr/>
          <p:nvPr/>
        </p:nvGrpSpPr>
        <p:grpSpPr>
          <a:xfrm>
            <a:off x="8159650" y="1590675"/>
            <a:ext cx="3555950" cy="4791075"/>
            <a:chOff x="8159650" y="1590675"/>
            <a:chExt cx="3555950" cy="4791075"/>
          </a:xfrm>
        </p:grpSpPr>
        <p:pic>
          <p:nvPicPr>
            <p:cNvPr id="5" name="Google Shape;267;p23" descr="image.png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8159650" y="1590675"/>
              <a:ext cx="3555950" cy="47910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" name="Google Shape;274;p23"/>
            <p:cNvSpPr txBox="1"/>
            <p:nvPr/>
          </p:nvSpPr>
          <p:spPr>
            <a:xfrm>
              <a:off x="9397484" y="2756735"/>
              <a:ext cx="1080135" cy="342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00" b="1" i="0" u="none" strike="noStrike" cap="none" dirty="0">
                  <a:solidFill>
                    <a:srgbClr val="155E75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À </a:t>
              </a:r>
              <a:r>
                <a:rPr lang="en-US" sz="2100" b="1" i="0" u="none" strike="noStrike" cap="none" dirty="0" err="1">
                  <a:solidFill>
                    <a:srgbClr val="155E75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Éviter</a:t>
              </a:r>
              <a:endParaRPr dirty="0"/>
            </a:p>
          </p:txBody>
        </p:sp>
        <p:sp>
          <p:nvSpPr>
            <p:cNvPr id="11" name="Google Shape;275;p23"/>
            <p:cNvSpPr txBox="1"/>
            <p:nvPr/>
          </p:nvSpPr>
          <p:spPr>
            <a:xfrm>
              <a:off x="8382736" y="3460081"/>
              <a:ext cx="3151538" cy="22394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lvl="0" algn="ctr">
                <a:lnSpc>
                  <a:spcPct val="146666"/>
                </a:lnSpc>
              </a:pPr>
              <a:r>
                <a:rPr lang="en-US" sz="1650" b="1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Pas </a:t>
              </a:r>
              <a:r>
                <a:rPr lang="en-US" sz="1650" b="1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d'injection</a:t>
              </a:r>
              <a:r>
                <a:rPr lang="en-US" sz="1650" b="1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</a:t>
              </a:r>
              <a:r>
                <a:rPr lang="en-US" sz="1650" b="1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directe</a:t>
              </a:r>
              <a:r>
                <a:rPr lang="en-US" sz="1650" b="1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</a:t>
              </a:r>
              <a:r>
                <a:rPr lang="en-US" sz="1650" b="1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en</a:t>
              </a:r>
              <a:r>
                <a:rPr lang="en-US" sz="1650" b="1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bolus 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(hors </a:t>
              </a:r>
              <a:r>
                <a:rPr lang="en-US" sz="1650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benzathine</a:t>
              </a:r>
              <a:r>
                <a:rPr lang="en-US" sz="1650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</a:t>
              </a:r>
              <a:r>
                <a:rPr lang="en-US" sz="1650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pénicilline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), </a:t>
              </a:r>
            </a:p>
            <a:p>
              <a:pPr marL="0" marR="0" lvl="0" indent="0" algn="ctr" rtl="0">
                <a:lnSpc>
                  <a:spcPct val="1466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50" b="0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sauf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</a:t>
              </a:r>
              <a:r>
                <a:rPr lang="en-US" sz="1650" b="0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si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absence </a:t>
              </a:r>
              <a:r>
                <a:rPr lang="en-US" sz="1650" b="0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d’alternative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et rapport </a:t>
              </a:r>
              <a:r>
                <a:rPr lang="en-US" sz="1650" b="0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bénéfice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/</a:t>
              </a:r>
              <a:r>
                <a:rPr lang="en-US" sz="1650" b="0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risque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</a:t>
              </a:r>
              <a:r>
                <a:rPr lang="en-US" sz="1650" b="0" i="0" u="none" strike="noStrike" cap="none" dirty="0" err="1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jugé</a:t>
              </a: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favorable</a:t>
              </a:r>
              <a:br>
                <a:rPr lang="en-US" sz="18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1650" b="0" i="0" u="none" strike="noStrike" cap="none" dirty="0">
                  <a:solidFill>
                    <a:srgbClr val="475569"/>
                  </a:solidFill>
                  <a:latin typeface="DM Sans"/>
                  <a:ea typeface="DM Sans"/>
                  <a:cs typeface="DM Sans"/>
                  <a:sym typeface="DM Sans"/>
                </a:rPr>
                <a:t> </a:t>
              </a:r>
            </a:p>
          </p:txBody>
        </p:sp>
        <p:pic>
          <p:nvPicPr>
            <p:cNvPr id="14" name="Google Shape;278;p23" descr="image.png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9708951" y="2015289"/>
              <a:ext cx="457200" cy="4572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8" name="Image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49163" y="0"/>
            <a:ext cx="1783429" cy="71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292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Brise.thmx</Template>
  <TotalTime>7167</TotalTime>
  <Words>1118</Words>
  <Application>Microsoft Macintosh PowerPoint</Application>
  <PresentationFormat>Grand écran</PresentationFormat>
  <Paragraphs>123</Paragraphs>
  <Slides>13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3" baseType="lpstr">
      <vt:lpstr>Arial</vt:lpstr>
      <vt:lpstr>Calibri</vt:lpstr>
      <vt:lpstr>Calibri Light</vt:lpstr>
      <vt:lpstr>DM Sans</vt:lpstr>
      <vt:lpstr>Merriweather</vt:lpstr>
      <vt:lpstr>News Gothic MT</vt:lpstr>
      <vt:lpstr>Times New Roman</vt:lpstr>
      <vt:lpstr>Wingdings</vt:lpstr>
      <vt:lpstr>Wingdings 2</vt:lpstr>
      <vt:lpstr>Brise</vt:lpstr>
      <vt:lpstr>Antibiothérapie sous-cutanée Recommandations de bonnes pratiques cliniques SPILF/SFGG 2025</vt:lpstr>
      <vt:lpstr>Introduction/contexte</vt:lpstr>
      <vt:lpstr>Rationnel pharmacocinétique</vt:lpstr>
      <vt:lpstr>Indications</vt:lpstr>
      <vt:lpstr>Contre-indications</vt:lpstr>
      <vt:lpstr>Antibiotiques utilisables par voie SC</vt:lpstr>
      <vt:lpstr>La référence: la ceftriaxone</vt:lpstr>
      <vt:lpstr>Cas particuliers</vt:lpstr>
      <vt:lpstr>Modalités pratiques de perfusion</vt:lpstr>
      <vt:lpstr>Sites d’administration</vt:lpstr>
      <vt:lpstr>Surveillance</vt:lpstr>
      <vt:lpstr>Cadre réglementaire</vt:lpstr>
      <vt:lpstr>Modèles d’ordonnances</vt:lpstr>
    </vt:vector>
  </TitlesOfParts>
  <Manager>Aurélien Dinh</Manager>
  <Company>SPILF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 2025</dc:title>
  <dc:creator>Aurélien Dinh</dc:creator>
  <cp:lastModifiedBy>Jean Paul Stahl</cp:lastModifiedBy>
  <cp:revision>285</cp:revision>
  <dcterms:created xsi:type="dcterms:W3CDTF">2013-04-22T14:21:17Z</dcterms:created>
  <dcterms:modified xsi:type="dcterms:W3CDTF">2026-04-23T14:47:35Z</dcterms:modified>
</cp:coreProperties>
</file>