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omments/modernComment_106_A1A66DBE.xml" ContentType="application/vnd.ms-powerpoint.comments+xml"/>
  <Override PartName="/ppt/comments/modernComment_108_966D17E.xml" ContentType="application/vnd.ms-powerpoint.comments+xml"/>
  <Override PartName="/ppt/comments/modernComment_109_3CD0C701.xml" ContentType="application/vnd.ms-powerpoint.comments+xml"/>
  <Override PartName="/ppt/comments/modernComment_10B_523EE445.xml" ContentType="application/vnd.ms-powerpoint.comments+xml"/>
  <Override PartName="/ppt/comments/modernComment_10C_26F671F.xml" ContentType="application/vnd.ms-powerpoint.comments+xml"/>
  <Override PartName="/ppt/comments/modernComment_10D_363A6B09.xml" ContentType="application/vnd.ms-powerpoint.comments+xml"/>
  <Override PartName="/ppt/comments/modernComment_10F_1BF096FE.xml" ContentType="application/vnd.ms-powerpoint.comments+xml"/>
  <Override PartName="/ppt/comments/modernComment_110_7013E74A.xml" ContentType="application/vnd.ms-powerpoint.comment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61" r:id="rId2"/>
    <p:sldId id="262" r:id="rId3"/>
    <p:sldId id="263" r:id="rId4"/>
    <p:sldId id="264" r:id="rId5"/>
    <p:sldId id="265" r:id="rId6"/>
    <p:sldId id="266" r:id="rId7"/>
    <p:sldId id="267" r:id="rId8"/>
    <p:sldId id="268" r:id="rId9"/>
    <p:sldId id="269" r:id="rId10"/>
    <p:sldId id="270" r:id="rId11"/>
    <p:sldId id="271" r:id="rId12"/>
    <p:sldId id="272"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sans titre" id="{918BD13C-DDF5-40BB-B2D8-10B71239BFE5}">
          <p14:sldIdLst>
            <p14:sldId id="261"/>
            <p14:sldId id="262"/>
            <p14:sldId id="263"/>
            <p14:sldId id="264"/>
            <p14:sldId id="265"/>
            <p14:sldId id="266"/>
            <p14:sldId id="267"/>
            <p14:sldId id="268"/>
            <p14:sldId id="269"/>
            <p14:sldId id="270"/>
            <p14:sldId id="271"/>
            <p14:sldId id="27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19" autoAdjust="0"/>
    <p:restoredTop sz="94660"/>
  </p:normalViewPr>
  <p:slideViewPr>
    <p:cSldViewPr snapToGrid="0">
      <p:cViewPr varScale="1">
        <p:scale>
          <a:sx n="109" d="100"/>
          <a:sy n="109" d="100"/>
        </p:scale>
        <p:origin x="20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modernComment_106_A1A66DBE.xml><?xml version="1.0" encoding="utf-8"?>
<p188:cmLst xmlns:a="http://schemas.openxmlformats.org/drawingml/2006/main" xmlns:r="http://schemas.openxmlformats.org/officeDocument/2006/relationships" xmlns:p188="http://schemas.microsoft.com/office/powerpoint/2018/8/main">
  <p188:cm id="{999F8288-7BF5-44F7-A8DD-48DA2A2CA953}" authorId="{29B95130-582A-9490-95D1-40556AC7C9A3}" created="2025-12-04T18:10:32.273">
    <ac:deMkLst xmlns:ac="http://schemas.microsoft.com/office/drawing/2013/main/command">
      <pc:docMk xmlns:pc="http://schemas.microsoft.com/office/powerpoint/2013/main/command"/>
      <pc:sldMk xmlns:pc="http://schemas.microsoft.com/office/powerpoint/2013/main/command" cId="1061116639" sldId="300"/>
      <ac:spMk id="3" creationId="{00000000-0000-0000-0000-000000000000}"/>
    </ac:deMkLst>
    <p188:txBody>
      <a:bodyPr/>
      <a:lstStyle/>
      <a:p>
        <a:r>
          <a:rPr lang="fr-FR"/>
          <a:t>Je t’ai mis toute la diapo en style télégraphique</a:t>
        </a:r>
      </a:p>
    </p188:txBody>
  </p188:cm>
  <p188:cm id="{1EBB06C8-3C46-49B8-BD1A-8AE041C7C8CF}" authorId="{29B95130-582A-9490-95D1-40556AC7C9A3}" created="2025-12-04T18:18:09.573">
    <pc:sldMkLst xmlns:pc="http://schemas.microsoft.com/office/powerpoint/2013/main/command">
      <pc:docMk/>
      <pc:sldMk cId="1061116639" sldId="300"/>
    </pc:sldMkLst>
    <p188:txBody>
      <a:bodyPr/>
      <a:lstStyle/>
      <a:p>
        <a:r>
          <a:rPr lang="fr-FR"/>
          <a:t>A mon avis, ce ne sont pas vraiment des rappels, mais plutôt des données, épidémiologiques, sauf la dernière phrase sur le diagnostic que tu peux enlever puisqu’il y a une diapo spécifique sur le diagnostic (la suivante).
Autre commentaire (avant que les autres le fasse) :, le titre du diaporama étant «Traitement antibiotique de la légionellose….», il ya tout de même une bonne partie qui n’est pas consacrée au traitement, bien qu’elle soit intéressante et probablement à conserver (au moins en partie). Alors, le titre pourrait être actualisation des données sur la légionellose ou sur la prise en charge de la légionellos si on admet que la prise en charge inclut aussi le diagnostic.</a:t>
        </a:r>
      </a:p>
    </p188:txBody>
  </p188:cm>
</p188:cmLst>
</file>

<file path=ppt/comments/modernComment_108_966D17E.xml><?xml version="1.0" encoding="utf-8"?>
<p188:cmLst xmlns:a="http://schemas.openxmlformats.org/drawingml/2006/main" xmlns:r="http://schemas.openxmlformats.org/officeDocument/2006/relationships" xmlns:p188="http://schemas.microsoft.com/office/powerpoint/2018/8/main">
  <p188:cm id="{C9F571C9-3093-4ACC-9D1B-8BB3F12B46D5}" authorId="{29B95130-582A-9490-95D1-40556AC7C9A3}" created="2025-12-05T20:25:30.216">
    <ac:txMkLst xmlns:ac="http://schemas.microsoft.com/office/drawing/2013/main/command">
      <pc:docMk xmlns:pc="http://schemas.microsoft.com/office/powerpoint/2013/main/command"/>
      <pc:sldMk xmlns:pc="http://schemas.microsoft.com/office/powerpoint/2013/main/command" cId="878050497" sldId="303"/>
      <ac:spMk id="3" creationId="{00000000-0000-0000-0000-000000000000}"/>
      <ac:txMk cp="0" len="18">
        <ac:context len="32" hash="4180919624"/>
      </ac:txMk>
    </ac:txMkLst>
    <p188:pos x="3994638" y="302289"/>
    <p188:txBody>
      <a:bodyPr/>
      <a:lstStyle/>
      <a:p>
        <a:r>
          <a:rPr lang="fr-FR"/>
          <a:t>Cette dia est à mettre, à mon avis, après la dia 2</a:t>
        </a:r>
      </a:p>
    </p188:txBody>
  </p188:cm>
  <p188:cm id="{A92D95CB-C86B-43B2-A9C9-AE075EE2258F}" authorId="{29B95130-582A-9490-95D1-40556AC7C9A3}" created="2025-12-05T20:26:19.911">
    <ac:txMkLst xmlns:ac="http://schemas.microsoft.com/office/drawing/2013/main/command">
      <pc:docMk xmlns:pc="http://schemas.microsoft.com/office/powerpoint/2013/main/command"/>
      <pc:sldMk xmlns:pc="http://schemas.microsoft.com/office/powerpoint/2013/main/command" cId="878050497" sldId="303"/>
      <ac:spMk id="3" creationId="{00000000-0000-0000-0000-000000000000}"/>
      <ac:txMk cp="0" len="18">
        <ac:context len="32" hash="4180919624"/>
      </ac:txMk>
    </ac:txMkLst>
    <p188:pos x="3994638" y="302289"/>
    <p188:txBody>
      <a:bodyPr/>
      <a:lstStyle/>
      <a:p>
        <a:r>
          <a:rPr lang="fr-FR"/>
          <a:t>Facteurs de risque de légionellose ou de légionellose grave ? (ou les 2 ?)</a:t>
        </a:r>
      </a:p>
    </p188:txBody>
  </p188:cm>
  <p188:cm id="{E5BF08D0-B0CE-4742-A302-96A0C721B538}" authorId="{29B95130-582A-9490-95D1-40556AC7C9A3}" created="2025-12-05T20:31:06.190">
    <ac:txMkLst xmlns:ac="http://schemas.microsoft.com/office/drawing/2013/main/command">
      <pc:docMk xmlns:pc="http://schemas.microsoft.com/office/powerpoint/2013/main/command"/>
      <pc:sldMk xmlns:pc="http://schemas.microsoft.com/office/powerpoint/2013/main/command" cId="878050497" sldId="303"/>
      <ac:spMk id="4" creationId="{00000000-0000-0000-0000-000000000000}"/>
      <ac:txMk cp="246">
        <ac:context len="331" hash="1833133710"/>
      </ac:txMk>
    </ac:txMkLst>
    <p188:pos x="2677886" y="3860684"/>
    <p188:txBody>
      <a:bodyPr/>
      <a:lstStyle/>
      <a:p>
        <a:r>
          <a:rPr lang="fr-FR"/>
          <a:t>Ne faut-il pas le mettre au début des facteurs de risque. Question : personne âgée = facteur de risque de développer une légionellose ou une forme grave (ou les 2 ?)</a:t>
        </a:r>
      </a:p>
    </p188:txBody>
  </p188:cm>
</p188:cmLst>
</file>

<file path=ppt/comments/modernComment_109_3CD0C701.xml><?xml version="1.0" encoding="utf-8"?>
<p188:cmLst xmlns:a="http://schemas.openxmlformats.org/drawingml/2006/main" xmlns:r="http://schemas.openxmlformats.org/officeDocument/2006/relationships" xmlns:p188="http://schemas.microsoft.com/office/powerpoint/2018/8/main">
  <p188:cm id="{9E78CC59-2594-4B49-8BA6-A416A5C2CBE8}" authorId="{29B95130-582A-9490-95D1-40556AC7C9A3}" created="2025-12-05T20:43:11.775">
    <pc:sldMkLst xmlns:pc="http://schemas.microsoft.com/office/powerpoint/2013/main/command">
      <pc:docMk/>
      <pc:sldMk cId="2315940092" sldId="297"/>
    </pc:sldMkLst>
    <p188:txBody>
      <a:bodyPr/>
      <a:lstStyle/>
      <a:p>
        <a:r>
          <a:rPr lang="fr-FR"/>
          <a:t>Tu avais écrit «macrolides peuvent être utilisés en association». C’est «peuvent» ou il est recommandé de (ou préférable de)….</a:t>
        </a:r>
      </a:p>
    </p188:txBody>
  </p188:cm>
  <p188:cm id="{21D54AB7-A43F-4441-9643-BAD2098058EF}" authorId="{29B95130-582A-9490-95D1-40556AC7C9A3}" created="2025-12-05T20:44:18.012">
    <ac:deMkLst xmlns:ac="http://schemas.microsoft.com/office/drawing/2013/main/command">
      <pc:docMk xmlns:pc="http://schemas.microsoft.com/office/powerpoint/2013/main/command"/>
      <pc:sldMk xmlns:pc="http://schemas.microsoft.com/office/powerpoint/2013/main/command" cId="2315940092" sldId="297"/>
      <ac:spMk id="3" creationId="{00000000-0000-0000-0000-000000000000}"/>
    </ac:deMkLst>
    <p188:txBody>
      <a:bodyPr/>
      <a:lstStyle/>
      <a:p>
        <a:r>
          <a:rPr lang="fr-FR"/>
          <a:t>Désolé, je t’ai modifié toute la dia. Mais si ça ne te va pas, tu as l’originale sous la main.</a:t>
        </a:r>
      </a:p>
    </p188:txBody>
  </p188:cm>
</p188:cmLst>
</file>

<file path=ppt/comments/modernComment_10B_523EE445.xml><?xml version="1.0" encoding="utf-8"?>
<p188:cmLst xmlns:a="http://schemas.openxmlformats.org/drawingml/2006/main" xmlns:r="http://schemas.openxmlformats.org/officeDocument/2006/relationships" xmlns:p188="http://schemas.microsoft.com/office/powerpoint/2018/8/main">
  <p188:cm id="{CE63F146-EAC4-43EA-8A92-2BD28E33C854}" authorId="{29B95130-582A-9490-95D1-40556AC7C9A3}" created="2025-12-05T21:08:30.124">
    <ac:txMkLst xmlns:ac="http://schemas.microsoft.com/office/drawing/2013/main/command">
      <pc:docMk xmlns:pc="http://schemas.microsoft.com/office/powerpoint/2013/main/command"/>
      <pc:sldMk xmlns:pc="http://schemas.microsoft.com/office/powerpoint/2013/main/command" cId="1650848804" sldId="290"/>
      <ac:spMk id="3" creationId="{00000000-0000-0000-0000-000000000000}"/>
      <ac:txMk cp="0">
        <ac:context len="444" hash="4074723324"/>
      </ac:txMk>
    </ac:txMkLst>
    <p188:pos x="8039554" y="305267"/>
    <p188:txBody>
      <a:bodyPr/>
      <a:lstStyle/>
      <a:p>
        <a:r>
          <a:rPr lang="fr-FR"/>
          <a:t>Reprendre le style télégraphique ?</a:t>
        </a:r>
      </a:p>
    </p188:txBody>
  </p188:cm>
  <p188:cm id="{CF25E4A0-61F0-42D1-AA10-BC6D26527824}" authorId="{29B95130-582A-9490-95D1-40556AC7C9A3}" created="2025-12-05T21:09:21.057">
    <ac:txMkLst xmlns:ac="http://schemas.microsoft.com/office/drawing/2013/main/command">
      <pc:docMk xmlns:pc="http://schemas.microsoft.com/office/powerpoint/2013/main/command"/>
      <pc:sldMk xmlns:pc="http://schemas.microsoft.com/office/powerpoint/2013/main/command" cId="1650848804" sldId="290"/>
      <ac:spMk id="3" creationId="{00000000-0000-0000-0000-000000000000}"/>
      <ac:txMk cp="620">
        <ac:context len="665" hash="3957489474"/>
      </ac:txMk>
    </ac:txMkLst>
    <p188:pos x="7484382" y="3244410"/>
    <p188:txBody>
      <a:bodyPr/>
      <a:lstStyle/>
      <a:p>
        <a:r>
          <a:rPr lang="fr-FR"/>
          <a:t>N’est-ce pas vrai pour tous les macrolides y compris l’azithro ?</a:t>
        </a:r>
      </a:p>
    </p188:txBody>
  </p188:cm>
  <p188:cm id="{49C06D6C-5A69-402E-95E6-D2EFC4A06774}" authorId="{29B95130-582A-9490-95D1-40556AC7C9A3}" created="2025-12-05T21:09:47.694">
    <ac:txMkLst xmlns:ac="http://schemas.microsoft.com/office/drawing/2013/main/command">
      <pc:docMk xmlns:pc="http://schemas.microsoft.com/office/powerpoint/2013/main/command"/>
      <pc:sldMk xmlns:pc="http://schemas.microsoft.com/office/powerpoint/2013/main/command" cId="1650848804" sldId="290"/>
      <ac:spMk id="3" creationId="{00000000-0000-0000-0000-000000000000}"/>
      <ac:txMk cp="623">
        <ac:context len="665" hash="3957489474"/>
      </ac:txMk>
    </ac:txMkLst>
    <p188:pos x="7702096" y="3734267"/>
    <p188:txBody>
      <a:bodyPr/>
      <a:lstStyle/>
      <a:p>
        <a:r>
          <a:rPr lang="fr-FR"/>
          <a:t>Je crois qu’il ne faut même pas mentionner l’érythro</a:t>
        </a:r>
      </a:p>
    </p188:txBody>
  </p188:cm>
</p188:cmLst>
</file>

<file path=ppt/comments/modernComment_10C_26F671F.xml><?xml version="1.0" encoding="utf-8"?>
<p188:cmLst xmlns:a="http://schemas.openxmlformats.org/drawingml/2006/main" xmlns:r="http://schemas.openxmlformats.org/officeDocument/2006/relationships" xmlns:p188="http://schemas.microsoft.com/office/powerpoint/2018/8/main">
  <p188:cm id="{6C08AA86-BBCA-4313-A8B9-B390313714E1}" authorId="{29B95130-582A-9490-95D1-40556AC7C9A3}" created="2025-12-05T21:26:49.875">
    <ac:txMkLst xmlns:ac="http://schemas.microsoft.com/office/drawing/2013/main/command">
      <pc:docMk xmlns:pc="http://schemas.microsoft.com/office/powerpoint/2013/main/command"/>
      <pc:sldMk xmlns:pc="http://schemas.microsoft.com/office/powerpoint/2013/main/command" cId="2756280384" sldId="293"/>
      <ac:spMk id="2" creationId="{00000000-0000-0000-0000-000000000000}"/>
      <ac:txMk cp="0" len="11">
        <ac:context len="12" hash="1644279348"/>
      </ac:txMk>
    </ac:txMkLst>
    <p188:pos x="2010023" y="681770"/>
    <p188:txBody>
      <a:bodyPr/>
      <a:lstStyle/>
      <a:p>
        <a:r>
          <a:rPr lang="fr-FR"/>
          <a:t>Est-ce qu’il faut faire une dia entière sur 2 antibiotiques qui, finalement, n’ont pas (ou plus) leur place dans le traitement des légionellose.
Tu peux faire une seule phrase en disant que les autres antibiotiques tels que la rifampicine et la doxycycline ne doivent être utilisés que dans les cas exceptionnels ou macrolides et FQ sont  contre-indiqués</a:t>
        </a:r>
      </a:p>
    </p188:txBody>
  </p188:cm>
</p188:cmLst>
</file>

<file path=ppt/comments/modernComment_10D_363A6B09.xml><?xml version="1.0" encoding="utf-8"?>
<p188:cmLst xmlns:a="http://schemas.openxmlformats.org/drawingml/2006/main" xmlns:r="http://schemas.openxmlformats.org/officeDocument/2006/relationships" xmlns:p188="http://schemas.microsoft.com/office/powerpoint/2018/8/main">
  <p188:cm id="{892B432E-8D78-4CE3-B3A6-BCDCECC0BB75}" authorId="{29B95130-582A-9490-95D1-40556AC7C9A3}" created="2025-12-05T21:34:04.936">
    <pc:sldMkLst xmlns:pc="http://schemas.microsoft.com/office/powerpoint/2013/main/command">
      <pc:docMk/>
      <pc:sldMk cId="2613830374" sldId="308"/>
    </pc:sldMkLst>
    <p188:txBody>
      <a:bodyPr/>
      <a:lstStyle/>
      <a:p>
        <a:r>
          <a:rPr lang="fr-FR"/>
          <a:t>À garder ?</a:t>
        </a:r>
      </a:p>
    </p188:txBody>
  </p188:cm>
</p188:cmLst>
</file>

<file path=ppt/comments/modernComment_10F_1BF096FE.xml><?xml version="1.0" encoding="utf-8"?>
<p188:cmLst xmlns:a="http://schemas.openxmlformats.org/drawingml/2006/main" xmlns:r="http://schemas.openxmlformats.org/officeDocument/2006/relationships" xmlns:p188="http://schemas.microsoft.com/office/powerpoint/2018/8/main">
  <p188:cm id="{C43607A5-6DFA-475F-B46D-8F86CF213E5A}" authorId="{29B95130-582A-9490-95D1-40556AC7C9A3}" created="2025-12-05T21:40:48.089">
    <ac:txMkLst xmlns:ac="http://schemas.microsoft.com/office/drawing/2013/main/command">
      <pc:docMk xmlns:pc="http://schemas.microsoft.com/office/powerpoint/2013/main/command"/>
      <pc:sldMk xmlns:pc="http://schemas.microsoft.com/office/powerpoint/2013/main/command" cId="668289542" sldId="309"/>
      <ac:spMk id="2" creationId="{00000000-0000-0000-0000-000000000000}"/>
      <ac:txMk cp="83" len="261">
        <ac:context len="346" hash="2897070386"/>
      </ac:txMk>
    </ac:txMkLst>
    <p188:pos x="7902191" y="846341"/>
    <p188:txBody>
      <a:bodyPr/>
      <a:lstStyle/>
      <a:p>
        <a:r>
          <a:rPr lang="fr-FR"/>
          <a:t>Il me semble que tu peux faire une seule dia sur la durée de traitement en écrivant en introduction que la durée optimale ...n’est pas clairement établie. Les durées proposées dépendent de l’antibiotique utilisé, du terrain, de la gravité de la maladie et de la réponse au traitement et présenter en dessous  (dans la même dia) dans un tableau ce qui est dans la dia suivante</a:t>
        </a:r>
      </a:p>
    </p188:txBody>
  </p188:cm>
</p188:cmLst>
</file>

<file path=ppt/comments/modernComment_110_7013E74A.xml><?xml version="1.0" encoding="utf-8"?>
<p188:cmLst xmlns:a="http://schemas.openxmlformats.org/drawingml/2006/main" xmlns:r="http://schemas.openxmlformats.org/officeDocument/2006/relationships" xmlns:p188="http://schemas.microsoft.com/office/powerpoint/2018/8/main">
  <p188:cm id="{AA6E6205-9549-4CC4-A34D-4312E54485E1}" authorId="{29B95130-582A-9490-95D1-40556AC7C9A3}" created="2025-12-05T21:45:34.638">
    <ac:txMkLst xmlns:ac="http://schemas.microsoft.com/office/drawing/2013/main/command">
      <pc:docMk xmlns:pc="http://schemas.microsoft.com/office/powerpoint/2013/main/command"/>
      <pc:sldMk xmlns:pc="http://schemas.microsoft.com/office/powerpoint/2013/main/command" cId="3235901157" sldId="259"/>
      <ac:spMk id="7" creationId="{00000000-0000-0000-0000-000000000000}"/>
      <ac:txMk cp="231" len="162">
        <ac:context len="510" hash="432729148"/>
      </ac:txMk>
    </ac:txMkLst>
    <p188:pos x="8251868" y="1943590"/>
    <p188:txBody>
      <a:bodyPr/>
      <a:lstStyle/>
      <a:p>
        <a:r>
          <a:rPr lang="fr-FR"/>
          <a:t>À conserver ?</a:t>
        </a:r>
      </a:p>
    </p188:txBody>
  </p188:cm>
  <p188:cm id="{DC06A021-F59D-47D4-BCD5-778C81FC77AE}" authorId="{29B95130-582A-9490-95D1-40556AC7C9A3}" created="2025-12-05T21:47:04.779">
    <ac:txMkLst xmlns:ac="http://schemas.microsoft.com/office/drawing/2013/main/command">
      <pc:docMk xmlns:pc="http://schemas.microsoft.com/office/powerpoint/2013/main/command"/>
      <pc:sldMk xmlns:pc="http://schemas.microsoft.com/office/powerpoint/2013/main/command" cId="3235901157" sldId="259"/>
      <ac:spMk id="7" creationId="{00000000-0000-0000-0000-000000000000}"/>
      <ac:txMk cp="396" len="112">
        <ac:context len="510" hash="432729148"/>
      </ac:txMk>
    </ac:txMkLst>
    <p188:pos x="8251868" y="3043047"/>
    <p188:txBody>
      <a:bodyPr/>
      <a:lstStyle/>
      <a:p>
        <a:r>
          <a:rPr lang="fr-FR"/>
          <a:t>A laisser en gras ? P’têt ben que oui, p’têt ben que non.</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1770888" y="1295401"/>
            <a:ext cx="8650224"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a:spcBef>
                <a:spcPts val="2000"/>
              </a:spcBef>
              <a:buClr>
                <a:srgbClr val="2C7C9F">
                  <a:lumMod val="60000"/>
                  <a:lumOff val="40000"/>
                </a:srgbClr>
              </a:buClr>
              <a:buSzPct val="110000"/>
              <a:buFont typeface="Wingdings 2" pitchFamily="18" charset="2"/>
              <a:buNone/>
            </a:pPr>
            <a:endParaRPr sz="3200">
              <a:solidFill>
                <a:prstClr val="black">
                  <a:lumMod val="65000"/>
                  <a:lumOff val="35000"/>
                </a:prstClr>
              </a:solidFill>
            </a:endParaRPr>
          </a:p>
        </p:txBody>
      </p:sp>
      <p:sp>
        <p:nvSpPr>
          <p:cNvPr id="2" name="Title 1"/>
          <p:cNvSpPr>
            <a:spLocks noGrp="1"/>
          </p:cNvSpPr>
          <p:nvPr>
            <p:ph type="ctrTitle"/>
          </p:nvPr>
        </p:nvSpPr>
        <p:spPr>
          <a:xfrm>
            <a:off x="1763895" y="1524000"/>
            <a:ext cx="8664211"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fr-FR"/>
              <a:t>Cliquez et modifiez le titre</a:t>
            </a:r>
            <a:endParaRPr/>
          </a:p>
        </p:txBody>
      </p:sp>
      <p:sp>
        <p:nvSpPr>
          <p:cNvPr id="3" name="Subtitle 2"/>
          <p:cNvSpPr>
            <a:spLocks noGrp="1"/>
          </p:cNvSpPr>
          <p:nvPr>
            <p:ph type="subTitle" idx="1"/>
          </p:nvPr>
        </p:nvSpPr>
        <p:spPr>
          <a:xfrm>
            <a:off x="1763895" y="3299013"/>
            <a:ext cx="8664212"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Tree>
    <p:extLst>
      <p:ext uri="{BB962C8B-B14F-4D97-AF65-F5344CB8AC3E}">
        <p14:creationId xmlns:p14="http://schemas.microsoft.com/office/powerpoint/2010/main" val="659222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11198" y="611872"/>
            <a:ext cx="5439393" cy="1162050"/>
          </a:xfrm>
        </p:spPr>
        <p:txBody>
          <a:bodyPr anchor="b"/>
          <a:lstStyle>
            <a:lvl1pPr algn="ctr">
              <a:defRPr sz="3600" b="0"/>
            </a:lvl1pPr>
          </a:lstStyle>
          <a:p>
            <a:r>
              <a:rPr lang="fr-FR"/>
              <a:t>Cliquez et modifiez le titre</a:t>
            </a:r>
            <a:endParaRPr/>
          </a:p>
        </p:txBody>
      </p:sp>
      <p:sp>
        <p:nvSpPr>
          <p:cNvPr id="4" name="Text Placeholder 3"/>
          <p:cNvSpPr>
            <a:spLocks noGrp="1"/>
          </p:cNvSpPr>
          <p:nvPr>
            <p:ph type="body" sz="half" idx="2"/>
          </p:nvPr>
        </p:nvSpPr>
        <p:spPr>
          <a:xfrm>
            <a:off x="711198" y="1787856"/>
            <a:ext cx="5439393"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
        <p:nvSpPr>
          <p:cNvPr id="8" name="Picture Placeholder 2"/>
          <p:cNvSpPr>
            <a:spLocks noGrp="1"/>
          </p:cNvSpPr>
          <p:nvPr>
            <p:ph type="pic" idx="1"/>
          </p:nvPr>
        </p:nvSpPr>
        <p:spPr>
          <a:xfrm>
            <a:off x="6787489" y="359393"/>
            <a:ext cx="48768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Faire glisser l'image vers l'espace réservé ou cliquer sur l'icône pour l'ajouter</a:t>
            </a:r>
            <a:endParaRPr/>
          </a:p>
        </p:txBody>
      </p:sp>
    </p:spTree>
    <p:extLst>
      <p:ext uri="{BB962C8B-B14F-4D97-AF65-F5344CB8AC3E}">
        <p14:creationId xmlns:p14="http://schemas.microsoft.com/office/powerpoint/2010/main" val="2715064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Tree>
    <p:extLst>
      <p:ext uri="{BB962C8B-B14F-4D97-AF65-F5344CB8AC3E}">
        <p14:creationId xmlns:p14="http://schemas.microsoft.com/office/powerpoint/2010/main" val="3852545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26389" y="368301"/>
            <a:ext cx="2032000" cy="5575300"/>
          </a:xfrm>
        </p:spPr>
        <p:txBody>
          <a:bodyPr vert="eaVert"/>
          <a:lstStyle/>
          <a:p>
            <a:r>
              <a:rPr lang="fr-FR"/>
              <a:t>Cliquez et modifiez le titre</a:t>
            </a:r>
            <a:endParaRPr/>
          </a:p>
        </p:txBody>
      </p:sp>
      <p:sp>
        <p:nvSpPr>
          <p:cNvPr id="3" name="Vertical Text Placeholder 2"/>
          <p:cNvSpPr>
            <a:spLocks noGrp="1"/>
          </p:cNvSpPr>
          <p:nvPr>
            <p:ph type="body" orient="vert" idx="1"/>
          </p:nvPr>
        </p:nvSpPr>
        <p:spPr>
          <a:xfrm>
            <a:off x="732365" y="368301"/>
            <a:ext cx="8919635" cy="5575300"/>
          </a:xfrm>
        </p:spPr>
        <p:txBody>
          <a:bodyPr vert="eaVert"/>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Tree>
    <p:extLst>
      <p:ext uri="{BB962C8B-B14F-4D97-AF65-F5344CB8AC3E}">
        <p14:creationId xmlns:p14="http://schemas.microsoft.com/office/powerpoint/2010/main" val="2096141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a:p>
        </p:txBody>
      </p:sp>
      <p:sp>
        <p:nvSpPr>
          <p:cNvPr id="3" name="Content Placeholder 2"/>
          <p:cNvSpPr>
            <a:spLocks noGrp="1"/>
          </p:cNvSpPr>
          <p:nvPr>
            <p:ph idx="1"/>
          </p:nvPr>
        </p:nvSpPr>
        <p:spPr/>
        <p:txBody>
          <a:bodyPr/>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5" name="Footer Placeholder 4"/>
          <p:cNvSpPr>
            <a:spLocks noGrp="1"/>
          </p:cNvSpPr>
          <p:nvPr>
            <p:ph type="ftr" sz="quarter" idx="11"/>
          </p:nvPr>
        </p:nvSpPr>
        <p:spPr/>
        <p:txBody>
          <a:bodyPr/>
          <a:lstStyle/>
          <a:p>
            <a:r>
              <a:rPr lang="en-US" dirty="0" err="1">
                <a:solidFill>
                  <a:prstClr val="white"/>
                </a:solidFill>
              </a:rPr>
              <a:t>Synthèse</a:t>
            </a:r>
            <a:r>
              <a:rPr lang="en-US" dirty="0">
                <a:solidFill>
                  <a:prstClr val="white"/>
                </a:solidFill>
              </a:rPr>
              <a:t> </a:t>
            </a:r>
            <a:r>
              <a:rPr lang="en-US" dirty="0" err="1">
                <a:solidFill>
                  <a:prstClr val="white"/>
                </a:solidFill>
              </a:rPr>
              <a:t>réalisée</a:t>
            </a:r>
            <a:r>
              <a:rPr lang="en-US" dirty="0">
                <a:solidFill>
                  <a:prstClr val="white"/>
                </a:solidFill>
              </a:rPr>
              <a:t> par la  SPILF</a:t>
            </a:r>
          </a:p>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Tree>
    <p:extLst>
      <p:ext uri="{BB962C8B-B14F-4D97-AF65-F5344CB8AC3E}">
        <p14:creationId xmlns:p14="http://schemas.microsoft.com/office/powerpoint/2010/main" val="407023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sp>
        <p:nvSpPr>
          <p:cNvPr id="2" name="Title 1"/>
          <p:cNvSpPr>
            <a:spLocks noGrp="1"/>
          </p:cNvSpPr>
          <p:nvPr>
            <p:ph type="ctrTitle"/>
          </p:nvPr>
        </p:nvSpPr>
        <p:spPr>
          <a:xfrm>
            <a:off x="484718" y="3352802"/>
            <a:ext cx="11222567" cy="1470025"/>
          </a:xfrm>
        </p:spPr>
        <p:txBody>
          <a:bodyPr/>
          <a:lstStyle/>
          <a:p>
            <a:r>
              <a:rPr lang="fr-FR"/>
              <a:t>Cliquez et modifiez le titre</a:t>
            </a:r>
            <a:endParaRPr dirty="0"/>
          </a:p>
        </p:txBody>
      </p:sp>
      <p:sp>
        <p:nvSpPr>
          <p:cNvPr id="3" name="Subtitle 2"/>
          <p:cNvSpPr>
            <a:spLocks noGrp="1"/>
          </p:cNvSpPr>
          <p:nvPr>
            <p:ph type="subTitle" idx="1"/>
          </p:nvPr>
        </p:nvSpPr>
        <p:spPr>
          <a:xfrm>
            <a:off x="484718" y="4771030"/>
            <a:ext cx="11222567"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
        <p:nvSpPr>
          <p:cNvPr id="9" name="Picture Placeholder 2"/>
          <p:cNvSpPr>
            <a:spLocks noGrp="1"/>
          </p:cNvSpPr>
          <p:nvPr>
            <p:ph type="pic" idx="13"/>
          </p:nvPr>
        </p:nvSpPr>
        <p:spPr>
          <a:xfrm>
            <a:off x="494640" y="363538"/>
            <a:ext cx="1120272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Faire glisser l'image vers l'espace réservé ou cliquer sur l'icône pour l'ajouter</a:t>
            </a:r>
            <a:endParaRPr/>
          </a:p>
        </p:txBody>
      </p:sp>
    </p:spTree>
    <p:extLst>
      <p:ext uri="{BB962C8B-B14F-4D97-AF65-F5344CB8AC3E}">
        <p14:creationId xmlns:p14="http://schemas.microsoft.com/office/powerpoint/2010/main" val="3138859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32367" y="2403145"/>
            <a:ext cx="10742084" cy="1362075"/>
          </a:xfrm>
        </p:spPr>
        <p:txBody>
          <a:bodyPr anchor="b" anchorCtr="0"/>
          <a:lstStyle>
            <a:lvl1pPr algn="ctr">
              <a:defRPr sz="4600" b="0" cap="none" baseline="0"/>
            </a:lvl1pPr>
          </a:lstStyle>
          <a:p>
            <a:r>
              <a:rPr lang="fr-FR"/>
              <a:t>Cliquez et modifiez le titre</a:t>
            </a:r>
            <a:endParaRPr/>
          </a:p>
        </p:txBody>
      </p:sp>
      <p:sp>
        <p:nvSpPr>
          <p:cNvPr id="3" name="Text Placeholder 2"/>
          <p:cNvSpPr>
            <a:spLocks noGrp="1"/>
          </p:cNvSpPr>
          <p:nvPr>
            <p:ph type="body" idx="1"/>
          </p:nvPr>
        </p:nvSpPr>
        <p:spPr>
          <a:xfrm>
            <a:off x="732367" y="3736006"/>
            <a:ext cx="10742084"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5" name="Footer Placeholder 4"/>
          <p:cNvSpPr>
            <a:spLocks noGrp="1"/>
          </p:cNvSpPr>
          <p:nvPr>
            <p:ph type="ftr" sz="quarter" idx="11"/>
          </p:nvPr>
        </p:nvSpPr>
        <p:spPr/>
        <p:txBody>
          <a:bodyPr/>
          <a:lstStyle/>
          <a:p>
            <a:endParaRPr lang="en-US">
              <a:solidFill>
                <a:prstClr val="white"/>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Tree>
    <p:extLst>
      <p:ext uri="{BB962C8B-B14F-4D97-AF65-F5344CB8AC3E}">
        <p14:creationId xmlns:p14="http://schemas.microsoft.com/office/powerpoint/2010/main" val="1818790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732367" y="107576"/>
            <a:ext cx="10723035" cy="1336956"/>
          </a:xfrm>
        </p:spPr>
        <p:txBody>
          <a:bodyPr/>
          <a:lstStyle/>
          <a:p>
            <a:r>
              <a:rPr lang="fr-FR"/>
              <a:t>Cliquez et modifiez le titre</a:t>
            </a:r>
            <a:endParaRPr/>
          </a:p>
        </p:txBody>
      </p:sp>
      <p:sp>
        <p:nvSpPr>
          <p:cNvPr id="3" name="Content Placeholder 2"/>
          <p:cNvSpPr>
            <a:spLocks noGrp="1"/>
          </p:cNvSpPr>
          <p:nvPr>
            <p:ph sz="half" idx="1"/>
          </p:nvPr>
        </p:nvSpPr>
        <p:spPr>
          <a:xfrm>
            <a:off x="732367" y="1600201"/>
            <a:ext cx="512064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4" name="Content Placeholder 3"/>
          <p:cNvSpPr>
            <a:spLocks noGrp="1"/>
          </p:cNvSpPr>
          <p:nvPr>
            <p:ph sz="half" idx="2"/>
          </p:nvPr>
        </p:nvSpPr>
        <p:spPr>
          <a:xfrm>
            <a:off x="6334761" y="1600201"/>
            <a:ext cx="512064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Tree>
    <p:extLst>
      <p:ext uri="{BB962C8B-B14F-4D97-AF65-F5344CB8AC3E}">
        <p14:creationId xmlns:p14="http://schemas.microsoft.com/office/powerpoint/2010/main" val="3826099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732365" y="107576"/>
            <a:ext cx="10723035" cy="1336956"/>
          </a:xfrm>
        </p:spPr>
        <p:txBody>
          <a:bodyPr/>
          <a:lstStyle>
            <a:lvl1pPr>
              <a:defRPr/>
            </a:lvl1pPr>
          </a:lstStyle>
          <a:p>
            <a:r>
              <a:rPr lang="fr-FR"/>
              <a:t>Cliquez et modifiez le titre</a:t>
            </a:r>
            <a:endParaRPr/>
          </a:p>
        </p:txBody>
      </p:sp>
      <p:sp>
        <p:nvSpPr>
          <p:cNvPr id="3" name="Text Placeholder 2"/>
          <p:cNvSpPr>
            <a:spLocks noGrp="1"/>
          </p:cNvSpPr>
          <p:nvPr>
            <p:ph type="body" idx="1"/>
          </p:nvPr>
        </p:nvSpPr>
        <p:spPr>
          <a:xfrm>
            <a:off x="732365" y="1453225"/>
            <a:ext cx="512064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732365" y="2347416"/>
            <a:ext cx="512064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5" name="Text Placeholder 4"/>
          <p:cNvSpPr>
            <a:spLocks noGrp="1"/>
          </p:cNvSpPr>
          <p:nvPr>
            <p:ph type="body" sz="quarter" idx="3"/>
          </p:nvPr>
        </p:nvSpPr>
        <p:spPr>
          <a:xfrm>
            <a:off x="6334760" y="1453225"/>
            <a:ext cx="512064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334760" y="2347416"/>
            <a:ext cx="512064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8" name="Footer Placeholder 7"/>
          <p:cNvSpPr>
            <a:spLocks noGrp="1"/>
          </p:cNvSpPr>
          <p:nvPr>
            <p:ph type="ftr" sz="quarter" idx="11"/>
          </p:nvPr>
        </p:nvSpPr>
        <p:spPr/>
        <p:txBody>
          <a:bodyPr/>
          <a:lstStyle/>
          <a:p>
            <a:endParaRPr lang="en-US">
              <a:solidFill>
                <a:prstClr val="white"/>
              </a:solidFill>
            </a:endParaRPr>
          </a:p>
        </p:txBody>
      </p:sp>
      <p:sp>
        <p:nvSpPr>
          <p:cNvPr id="9" name="Slide Number Placeholder 8"/>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Tree>
    <p:extLst>
      <p:ext uri="{BB962C8B-B14F-4D97-AF65-F5344CB8AC3E}">
        <p14:creationId xmlns:p14="http://schemas.microsoft.com/office/powerpoint/2010/main" val="1361078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4" name="Footer Placeholder 3"/>
          <p:cNvSpPr>
            <a:spLocks noGrp="1"/>
          </p:cNvSpPr>
          <p:nvPr>
            <p:ph type="ftr" sz="quarter" idx="11"/>
          </p:nvPr>
        </p:nvSpPr>
        <p:spPr/>
        <p:txBody>
          <a:bodyPr/>
          <a:lstStyle/>
          <a:p>
            <a:endParaRPr lang="en-US">
              <a:solidFill>
                <a:prstClr val="white"/>
              </a:solidFill>
            </a:endParaRPr>
          </a:p>
        </p:txBody>
      </p:sp>
      <p:sp>
        <p:nvSpPr>
          <p:cNvPr id="5" name="Slide Number Placeholder 4"/>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Tree>
    <p:extLst>
      <p:ext uri="{BB962C8B-B14F-4D97-AF65-F5344CB8AC3E}">
        <p14:creationId xmlns:p14="http://schemas.microsoft.com/office/powerpoint/2010/main" val="2159824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3" name="Footer Placeholder 2"/>
          <p:cNvSpPr>
            <a:spLocks noGrp="1"/>
          </p:cNvSpPr>
          <p:nvPr>
            <p:ph type="ftr" sz="quarter" idx="11"/>
          </p:nvPr>
        </p:nvSpPr>
        <p:spPr/>
        <p:txBody>
          <a:bodyPr/>
          <a:lstStyle/>
          <a:p>
            <a:endParaRPr lang="en-US">
              <a:solidFill>
                <a:prstClr val="white"/>
              </a:solidFill>
            </a:endParaRPr>
          </a:p>
        </p:txBody>
      </p:sp>
      <p:sp>
        <p:nvSpPr>
          <p:cNvPr id="4" name="Slide Number Placeholder 3"/>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Tree>
    <p:extLst>
      <p:ext uri="{BB962C8B-B14F-4D97-AF65-F5344CB8AC3E}">
        <p14:creationId xmlns:p14="http://schemas.microsoft.com/office/powerpoint/2010/main" val="1239132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11199" y="611872"/>
            <a:ext cx="5120640" cy="1162050"/>
          </a:xfrm>
        </p:spPr>
        <p:txBody>
          <a:bodyPr anchor="b"/>
          <a:lstStyle>
            <a:lvl1pPr algn="ctr">
              <a:defRPr sz="3600" b="0"/>
            </a:lvl1pPr>
          </a:lstStyle>
          <a:p>
            <a:r>
              <a:rPr lang="fr-FR"/>
              <a:t>Cliquez et modifiez le titre</a:t>
            </a:r>
            <a:endParaRPr/>
          </a:p>
        </p:txBody>
      </p:sp>
      <p:sp>
        <p:nvSpPr>
          <p:cNvPr id="3" name="Content Placeholder 2"/>
          <p:cNvSpPr>
            <a:spLocks noGrp="1"/>
          </p:cNvSpPr>
          <p:nvPr>
            <p:ph idx="1"/>
          </p:nvPr>
        </p:nvSpPr>
        <p:spPr>
          <a:xfrm>
            <a:off x="6323765" y="368300"/>
            <a:ext cx="512064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4" name="Text Placeholder 3"/>
          <p:cNvSpPr>
            <a:spLocks noGrp="1"/>
          </p:cNvSpPr>
          <p:nvPr>
            <p:ph type="body" sz="half" idx="2"/>
          </p:nvPr>
        </p:nvSpPr>
        <p:spPr>
          <a:xfrm>
            <a:off x="711199" y="1787856"/>
            <a:ext cx="512064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01F9CA3-105E-4857-9057-6DB6197DA786}" type="datetimeFigureOut">
              <a:rPr lang="en-US" smtClean="0">
                <a:solidFill>
                  <a:prstClr val="white"/>
                </a:solidFill>
              </a:rPr>
              <a:pPr/>
              <a:t>4/20/2026</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white"/>
              </a:solidFill>
            </a:endParaRPr>
          </a:p>
        </p:txBody>
      </p:sp>
      <p:sp>
        <p:nvSpPr>
          <p:cNvPr id="7" name="Slide Number Placeholder 6"/>
          <p:cNvSpPr>
            <a:spLocks noGrp="1"/>
          </p:cNvSpPr>
          <p:nvPr>
            <p:ph type="sldNum" sz="quarter" idx="12"/>
          </p:nvPr>
        </p:nvSpPr>
        <p:spPr/>
        <p:txBody>
          <a:bodyPr/>
          <a:lstStyle/>
          <a:p>
            <a:fld id="{7F5CE407-6216-4202-80E4-A30DC2F709B2}" type="slidenum">
              <a:rPr lang="en-US" smtClean="0">
                <a:solidFill>
                  <a:prstClr val="white"/>
                </a:solidFill>
              </a:rPr>
              <a:pPr/>
              <a:t>‹N°›</a:t>
            </a:fld>
            <a:endParaRPr lang="en-US">
              <a:solidFill>
                <a:prstClr val="white"/>
              </a:solidFill>
            </a:endParaRPr>
          </a:p>
        </p:txBody>
      </p:sp>
    </p:spTree>
    <p:extLst>
      <p:ext uri="{BB962C8B-B14F-4D97-AF65-F5344CB8AC3E}">
        <p14:creationId xmlns:p14="http://schemas.microsoft.com/office/powerpoint/2010/main" val="1613094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2367" y="107576"/>
            <a:ext cx="10723035" cy="1336956"/>
          </a:xfrm>
          <a:prstGeom prst="rect">
            <a:avLst/>
          </a:prstGeom>
        </p:spPr>
        <p:txBody>
          <a:bodyPr vert="horz" lIns="91440" tIns="45720" rIns="91440" bIns="45720" rtlCol="0" anchor="b" anchorCtr="0">
            <a:noAutofit/>
          </a:bodyPr>
          <a:lstStyle/>
          <a:p>
            <a:r>
              <a:rPr lang="fr-FR"/>
              <a:t>Cliquez et modifiez le titre</a:t>
            </a:r>
            <a:endParaRPr/>
          </a:p>
        </p:txBody>
      </p:sp>
      <p:sp>
        <p:nvSpPr>
          <p:cNvPr id="3" name="Text Placeholder 2"/>
          <p:cNvSpPr>
            <a:spLocks noGrp="1"/>
          </p:cNvSpPr>
          <p:nvPr>
            <p:ph type="body" idx="1"/>
          </p:nvPr>
        </p:nvSpPr>
        <p:spPr>
          <a:xfrm>
            <a:off x="732367" y="1600201"/>
            <a:ext cx="10723035" cy="43434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4" name="Date Placeholder 3"/>
          <p:cNvSpPr>
            <a:spLocks noGrp="1"/>
          </p:cNvSpPr>
          <p:nvPr>
            <p:ph type="dt" sz="half" idx="2"/>
          </p:nvPr>
        </p:nvSpPr>
        <p:spPr>
          <a:xfrm>
            <a:off x="7506447" y="6275669"/>
            <a:ext cx="28448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solidFill>
                  <a:prstClr val="white"/>
                </a:solidFill>
              </a:rPr>
              <a:pPr/>
              <a:t>4/20/2026</a:t>
            </a:fld>
            <a:endParaRPr lang="en-US">
              <a:solidFill>
                <a:prstClr val="white"/>
              </a:solidFill>
            </a:endParaRPr>
          </a:p>
        </p:txBody>
      </p:sp>
      <p:sp>
        <p:nvSpPr>
          <p:cNvPr id="5" name="Footer Placeholder 4"/>
          <p:cNvSpPr>
            <a:spLocks noGrp="1"/>
          </p:cNvSpPr>
          <p:nvPr>
            <p:ph type="ftr" sz="quarter" idx="3"/>
          </p:nvPr>
        </p:nvSpPr>
        <p:spPr>
          <a:xfrm>
            <a:off x="352611" y="6275669"/>
            <a:ext cx="6454588" cy="365125"/>
          </a:xfrm>
          <a:prstGeom prst="rect">
            <a:avLst/>
          </a:prstGeom>
        </p:spPr>
        <p:txBody>
          <a:bodyPr vert="horz" lIns="91440" tIns="45720" rIns="91440" bIns="45720" rtlCol="0" anchor="ctr"/>
          <a:lstStyle>
            <a:lvl1pPr algn="l">
              <a:defRPr sz="1200">
                <a:solidFill>
                  <a:schemeClr val="bg1"/>
                </a:solidFill>
              </a:defRPr>
            </a:lvl1pPr>
          </a:lstStyle>
          <a:p>
            <a:r>
              <a:rPr lang="en-US" dirty="0" err="1">
                <a:solidFill>
                  <a:prstClr val="white"/>
                </a:solidFill>
              </a:rPr>
              <a:t>Synthèse</a:t>
            </a:r>
            <a:r>
              <a:rPr lang="en-US" dirty="0">
                <a:solidFill>
                  <a:prstClr val="white"/>
                </a:solidFill>
              </a:rPr>
              <a:t> </a:t>
            </a:r>
            <a:r>
              <a:rPr lang="en-US" dirty="0" err="1">
                <a:solidFill>
                  <a:prstClr val="white"/>
                </a:solidFill>
              </a:rPr>
              <a:t>réalisée</a:t>
            </a:r>
            <a:r>
              <a:rPr lang="en-US" dirty="0">
                <a:solidFill>
                  <a:prstClr val="white"/>
                </a:solidFill>
              </a:rPr>
              <a:t> par la  SPILF</a:t>
            </a:r>
          </a:p>
        </p:txBody>
      </p:sp>
      <p:sp>
        <p:nvSpPr>
          <p:cNvPr id="6" name="Slide Number Placeholder 5"/>
          <p:cNvSpPr>
            <a:spLocks noGrp="1"/>
          </p:cNvSpPr>
          <p:nvPr>
            <p:ph type="sldNum" sz="quarter" idx="4"/>
          </p:nvPr>
        </p:nvSpPr>
        <p:spPr>
          <a:xfrm>
            <a:off x="10530541" y="6275669"/>
            <a:ext cx="13208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solidFill>
                  <a:prstClr val="white"/>
                </a:solidFill>
              </a:rPr>
              <a:pPr/>
              <a:t>‹N°›</a:t>
            </a:fld>
            <a:endParaRPr lang="en-US">
              <a:solidFill>
                <a:prstClr val="white"/>
              </a:solidFill>
            </a:endParaRPr>
          </a:p>
        </p:txBody>
      </p:sp>
      <p:pic>
        <p:nvPicPr>
          <p:cNvPr id="7" name="Image 6"/>
          <p:cNvPicPr>
            <a:picLocks noChangeAspect="1"/>
          </p:cNvPicPr>
          <p:nvPr userDrawn="1"/>
        </p:nvPicPr>
        <p:blipFill>
          <a:blip r:embed="rId14"/>
          <a:stretch>
            <a:fillRect/>
          </a:stretch>
        </p:blipFill>
        <p:spPr>
          <a:xfrm>
            <a:off x="10530542" y="0"/>
            <a:ext cx="1497647" cy="1041106"/>
          </a:xfrm>
          <a:prstGeom prst="rect">
            <a:avLst/>
          </a:prstGeom>
        </p:spPr>
      </p:pic>
    </p:spTree>
    <p:extLst>
      <p:ext uri="{BB962C8B-B14F-4D97-AF65-F5344CB8AC3E}">
        <p14:creationId xmlns:p14="http://schemas.microsoft.com/office/powerpoint/2010/main" val="278677784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0F_1BF096FE.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110_7013E74A.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06_A1A66DBE.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08_966D17E.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09_3CD0C70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0B_523EE44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microsoft.com/office/2018/10/relationships/comments" Target="../comments/modernComment_10C_26F671F.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microsoft.com/office/2018/10/relationships/comments" Target="../comments/modernComment_10D_363A6B0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46921" y="1197426"/>
            <a:ext cx="6498158" cy="1724867"/>
          </a:xfrm>
        </p:spPr>
        <p:txBody>
          <a:bodyPr>
            <a:noAutofit/>
          </a:bodyPr>
          <a:lstStyle/>
          <a:p>
            <a:r>
              <a:rPr lang="fr-FR" sz="2800" dirty="0"/>
              <a:t>Traitement antibiotique de la légionellose chez l’adulte</a:t>
            </a:r>
            <a:br>
              <a:rPr lang="fr-FR" sz="2800" dirty="0"/>
            </a:br>
            <a:r>
              <a:rPr lang="fr-FR" sz="2800" dirty="0"/>
              <a:t>Actualisation</a:t>
            </a:r>
          </a:p>
        </p:txBody>
      </p:sp>
      <p:sp>
        <p:nvSpPr>
          <p:cNvPr id="3" name="Sous-titre 2"/>
          <p:cNvSpPr>
            <a:spLocks noGrp="1"/>
          </p:cNvSpPr>
          <p:nvPr>
            <p:ph type="subTitle" idx="1"/>
          </p:nvPr>
        </p:nvSpPr>
        <p:spPr>
          <a:xfrm>
            <a:off x="2846921" y="3341716"/>
            <a:ext cx="6498159" cy="1508845"/>
          </a:xfrm>
        </p:spPr>
        <p:txBody>
          <a:bodyPr>
            <a:normAutofit/>
          </a:bodyPr>
          <a:lstStyle/>
          <a:p>
            <a:r>
              <a:rPr lang="fr-FR" dirty="0"/>
              <a:t>Groupe recommandations de la SPILF</a:t>
            </a:r>
          </a:p>
          <a:p>
            <a:r>
              <a:rPr lang="fr-FR" dirty="0"/>
              <a:t>2026</a:t>
            </a:r>
          </a:p>
        </p:txBody>
      </p:sp>
    </p:spTree>
    <p:extLst>
      <p:ext uri="{BB962C8B-B14F-4D97-AF65-F5344CB8AC3E}">
        <p14:creationId xmlns:p14="http://schemas.microsoft.com/office/powerpoint/2010/main" val="556687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42510" y="1605407"/>
            <a:ext cx="8739554" cy="4031873"/>
          </a:xfrm>
          <a:prstGeom prst="rect">
            <a:avLst/>
          </a:prstGeom>
        </p:spPr>
        <p:txBody>
          <a:bodyPr wrap="square">
            <a:spAutoFit/>
          </a:bodyPr>
          <a:lstStyle/>
          <a:p>
            <a:pPr marL="349250" indent="-349250">
              <a:spcBef>
                <a:spcPts val="6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Durée optimale de l’antibiothérapie non démontrée : aucune étude randomisée n'a évalué la durée de traitement</a:t>
            </a:r>
          </a:p>
          <a:p>
            <a:pPr marL="349250" indent="-349250">
              <a:spcBef>
                <a:spcPts val="6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La durée du traitement est basée sur des méta analyses ou des études sur les pneumonies aiguës communautaires</a:t>
            </a:r>
          </a:p>
          <a:p>
            <a:pPr marL="349250" indent="-349250">
              <a:spcBef>
                <a:spcPts val="6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La durée du traitement antibiotique spécifiquement chez les patients atteints de légionellose est fonction de:</a:t>
            </a:r>
          </a:p>
          <a:p>
            <a:pPr>
              <a:spcBef>
                <a:spcPts val="600"/>
              </a:spcBef>
              <a:buClr>
                <a:schemeClr val="accent1">
                  <a:lumMod val="60000"/>
                  <a:lumOff val="40000"/>
                </a:schemeClr>
              </a:buClr>
              <a:buSzPct val="110000"/>
            </a:pPr>
            <a:endParaRPr lang="fr-FR" dirty="0">
              <a:solidFill>
                <a:schemeClr val="tx1">
                  <a:lumMod val="65000"/>
                  <a:lumOff val="35000"/>
                </a:schemeClr>
              </a:solidFill>
            </a:endParaRPr>
          </a:p>
          <a:p>
            <a:pPr marL="1200150" lvl="2" indent="-285750">
              <a:spcBef>
                <a:spcPts val="600"/>
              </a:spcBef>
              <a:buClr>
                <a:schemeClr val="accent1">
                  <a:lumMod val="60000"/>
                  <a:lumOff val="40000"/>
                </a:schemeClr>
              </a:buClr>
              <a:buSzPct val="110000"/>
              <a:buFont typeface="Wingdings" panose="05000000000000000000" pitchFamily="2" charset="2"/>
              <a:buChar char="Ø"/>
            </a:pPr>
            <a:r>
              <a:rPr lang="fr-FR" dirty="0">
                <a:solidFill>
                  <a:schemeClr val="tx1">
                    <a:lumMod val="65000"/>
                    <a:lumOff val="35000"/>
                  </a:schemeClr>
                </a:solidFill>
              </a:rPr>
              <a:t>l'antibiotique utilisé, </a:t>
            </a:r>
          </a:p>
          <a:p>
            <a:pPr marL="1200150" lvl="2" indent="-285750">
              <a:spcBef>
                <a:spcPts val="600"/>
              </a:spcBef>
              <a:buClr>
                <a:schemeClr val="accent1">
                  <a:lumMod val="60000"/>
                  <a:lumOff val="40000"/>
                </a:schemeClr>
              </a:buClr>
              <a:buSzPct val="110000"/>
              <a:buFont typeface="Wingdings" panose="05000000000000000000" pitchFamily="2" charset="2"/>
              <a:buChar char="Ø"/>
            </a:pPr>
            <a:r>
              <a:rPr lang="fr-FR" dirty="0">
                <a:solidFill>
                  <a:schemeClr val="tx1">
                    <a:lumMod val="65000"/>
                    <a:lumOff val="35000"/>
                  </a:schemeClr>
                </a:solidFill>
              </a:rPr>
              <a:t>la gravité de la maladie</a:t>
            </a:r>
          </a:p>
          <a:p>
            <a:pPr marL="1200150" lvl="2" indent="-285750">
              <a:spcBef>
                <a:spcPts val="600"/>
              </a:spcBef>
              <a:buClr>
                <a:schemeClr val="accent1">
                  <a:lumMod val="60000"/>
                  <a:lumOff val="40000"/>
                </a:schemeClr>
              </a:buClr>
              <a:buSzPct val="110000"/>
              <a:buFont typeface="Wingdings" panose="05000000000000000000" pitchFamily="2" charset="2"/>
              <a:buChar char="Ø"/>
            </a:pPr>
            <a:r>
              <a:rPr lang="fr-FR" dirty="0">
                <a:solidFill>
                  <a:schemeClr val="tx1">
                    <a:lumMod val="65000"/>
                    <a:lumOff val="35000"/>
                  </a:schemeClr>
                </a:solidFill>
              </a:rPr>
              <a:t>la réponse au traitement</a:t>
            </a:r>
          </a:p>
          <a:p>
            <a:pPr marL="1200150" lvl="2" indent="-285750">
              <a:spcBef>
                <a:spcPts val="600"/>
              </a:spcBef>
              <a:buClr>
                <a:schemeClr val="accent1">
                  <a:lumMod val="60000"/>
                  <a:lumOff val="40000"/>
                </a:schemeClr>
              </a:buClr>
              <a:buSzPct val="110000"/>
              <a:buFont typeface="Wingdings" panose="05000000000000000000" pitchFamily="2" charset="2"/>
              <a:buChar char="Ø"/>
            </a:pPr>
            <a:r>
              <a:rPr lang="fr-FR" dirty="0">
                <a:solidFill>
                  <a:schemeClr val="tx1">
                    <a:lumMod val="65000"/>
                    <a:lumOff val="35000"/>
                  </a:schemeClr>
                </a:solidFill>
              </a:rPr>
              <a:t>le terrain</a:t>
            </a:r>
          </a:p>
          <a:p>
            <a:endParaRPr lang="fr-FR" dirty="0">
              <a:solidFill>
                <a:srgbClr val="1B1B1B"/>
              </a:solidFill>
              <a:latin typeface="Cambria" panose="02040503050406030204" pitchFamily="18" charset="0"/>
            </a:endParaRPr>
          </a:p>
        </p:txBody>
      </p:sp>
      <p:sp>
        <p:nvSpPr>
          <p:cNvPr id="3" name="Titre 1"/>
          <p:cNvSpPr txBox="1">
            <a:spLocks/>
          </p:cNvSpPr>
          <p:nvPr/>
        </p:nvSpPr>
        <p:spPr>
          <a:xfrm>
            <a:off x="1699847" y="432382"/>
            <a:ext cx="8042275" cy="539750"/>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r>
              <a:rPr lang="fr-FR" sz="2400" dirty="0"/>
              <a:t>Durée de traitement</a:t>
            </a:r>
          </a:p>
        </p:txBody>
      </p:sp>
    </p:spTree>
    <p:extLst>
      <p:ext uri="{BB962C8B-B14F-4D97-AF65-F5344CB8AC3E}">
        <p14:creationId xmlns:p14="http://schemas.microsoft.com/office/powerpoint/2010/main" val="1238629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1699847" y="9429"/>
            <a:ext cx="8042275" cy="539750"/>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r>
              <a:rPr lang="fr-FR" sz="2400" dirty="0"/>
              <a:t>Durées suggérées de traitement</a:t>
            </a:r>
          </a:p>
        </p:txBody>
      </p:sp>
      <p:sp>
        <p:nvSpPr>
          <p:cNvPr id="4" name="Rectangle 3"/>
          <p:cNvSpPr/>
          <p:nvPr/>
        </p:nvSpPr>
        <p:spPr>
          <a:xfrm>
            <a:off x="1814146" y="929011"/>
            <a:ext cx="8563708" cy="6155531"/>
          </a:xfrm>
          <a:prstGeom prst="rect">
            <a:avLst/>
          </a:prstGeom>
        </p:spPr>
        <p:txBody>
          <a:bodyPr wrap="square">
            <a:spAutoFit/>
          </a:bodyPr>
          <a:lstStyle/>
          <a:p>
            <a:pPr marL="349250" indent="-349250">
              <a:spcBef>
                <a:spcPts val="600"/>
              </a:spcBef>
              <a:buClr>
                <a:schemeClr val="accent1">
                  <a:lumMod val="60000"/>
                  <a:lumOff val="40000"/>
                </a:schemeClr>
              </a:buClr>
              <a:buSzPct val="110000"/>
              <a:buFont typeface="Wingdings" panose="05000000000000000000" pitchFamily="2" charset="2"/>
              <a:buChar char="q"/>
            </a:pPr>
            <a:r>
              <a:rPr lang="fr-FR" b="1" dirty="0">
                <a:solidFill>
                  <a:schemeClr val="tx1">
                    <a:lumMod val="65000"/>
                    <a:lumOff val="35000"/>
                  </a:schemeClr>
                </a:solidFill>
              </a:rPr>
              <a:t>Forme non grave</a:t>
            </a:r>
          </a:p>
          <a:p>
            <a:pPr>
              <a:spcBef>
                <a:spcPts val="600"/>
              </a:spcBef>
              <a:buClr>
                <a:schemeClr val="accent1">
                  <a:lumMod val="60000"/>
                  <a:lumOff val="40000"/>
                </a:schemeClr>
              </a:buClr>
              <a:buSzPct val="110000"/>
            </a:pPr>
            <a:endParaRPr lang="fr-FR" b="1" dirty="0">
              <a:solidFill>
                <a:schemeClr val="tx1">
                  <a:lumMod val="65000"/>
                  <a:lumOff val="35000"/>
                </a:schemeClr>
              </a:solidFill>
            </a:endParaRPr>
          </a:p>
          <a:p>
            <a:pPr marL="1200150" lvl="2" indent="-285750">
              <a:spcBef>
                <a:spcPts val="600"/>
              </a:spcBef>
              <a:buClr>
                <a:schemeClr val="accent1">
                  <a:lumMod val="60000"/>
                  <a:lumOff val="40000"/>
                </a:schemeClr>
              </a:buClr>
              <a:buSzPct val="110000"/>
              <a:buFont typeface="Wingdings" panose="05000000000000000000" pitchFamily="2" charset="2"/>
              <a:buChar char="Ø"/>
            </a:pPr>
            <a:r>
              <a:rPr lang="fr-FR" b="1" dirty="0">
                <a:solidFill>
                  <a:schemeClr val="tx1">
                    <a:lumMod val="65000"/>
                    <a:lumOff val="35000"/>
                  </a:schemeClr>
                </a:solidFill>
              </a:rPr>
              <a:t>3 jours si Azithromycine</a:t>
            </a:r>
          </a:p>
          <a:p>
            <a:pPr marL="1200150" lvl="2" indent="-285750">
              <a:spcBef>
                <a:spcPts val="600"/>
              </a:spcBef>
              <a:buClr>
                <a:schemeClr val="accent1">
                  <a:lumMod val="60000"/>
                  <a:lumOff val="40000"/>
                </a:schemeClr>
              </a:buClr>
              <a:buSzPct val="110000"/>
              <a:buFont typeface="Wingdings" panose="05000000000000000000" pitchFamily="2" charset="2"/>
              <a:buChar char="Ø"/>
            </a:pPr>
            <a:r>
              <a:rPr lang="fr-FR" b="1" dirty="0">
                <a:solidFill>
                  <a:schemeClr val="tx1">
                    <a:lumMod val="65000"/>
                    <a:lumOff val="35000"/>
                  </a:schemeClr>
                </a:solidFill>
              </a:rPr>
              <a:t>7 jours si Clarithromycine, Roxithromycine, Spiramycine 		  ou </a:t>
            </a:r>
            <a:r>
              <a:rPr lang="fr-FR" b="1" dirty="0" err="1">
                <a:solidFill>
                  <a:schemeClr val="tx1">
                    <a:lumMod val="65000"/>
                    <a:lumOff val="35000"/>
                  </a:schemeClr>
                </a:solidFill>
              </a:rPr>
              <a:t>Lévofloxacine</a:t>
            </a:r>
            <a:r>
              <a:rPr lang="fr-FR" b="1" dirty="0">
                <a:solidFill>
                  <a:schemeClr val="tx1">
                    <a:lumMod val="65000"/>
                    <a:lumOff val="35000"/>
                  </a:schemeClr>
                </a:solidFill>
              </a:rPr>
              <a:t> (si CI aux macrolides)</a:t>
            </a:r>
          </a:p>
          <a:p>
            <a:pPr marL="349250" indent="-349250">
              <a:spcBef>
                <a:spcPts val="600"/>
              </a:spcBef>
              <a:buClr>
                <a:schemeClr val="accent1">
                  <a:lumMod val="60000"/>
                  <a:lumOff val="40000"/>
                </a:schemeClr>
              </a:buClr>
              <a:buSzPct val="110000"/>
              <a:buFont typeface="Wingdings" panose="05000000000000000000" pitchFamily="2" charset="2"/>
              <a:buChar char="q"/>
            </a:pPr>
            <a:endParaRPr lang="fr-FR" dirty="0">
              <a:solidFill>
                <a:schemeClr val="tx1">
                  <a:lumMod val="65000"/>
                  <a:lumOff val="35000"/>
                </a:schemeClr>
              </a:solidFill>
            </a:endParaRPr>
          </a:p>
          <a:p>
            <a:pPr marL="349250" indent="-349250">
              <a:spcBef>
                <a:spcPts val="600"/>
              </a:spcBef>
              <a:buClr>
                <a:schemeClr val="accent1">
                  <a:lumMod val="60000"/>
                  <a:lumOff val="40000"/>
                </a:schemeClr>
              </a:buClr>
              <a:buSzPct val="110000"/>
              <a:buFont typeface="Wingdings" panose="05000000000000000000" pitchFamily="2" charset="2"/>
              <a:buChar char="q"/>
            </a:pPr>
            <a:r>
              <a:rPr lang="fr-FR" b="1" dirty="0">
                <a:solidFill>
                  <a:schemeClr val="tx1">
                    <a:lumMod val="65000"/>
                    <a:lumOff val="35000"/>
                  </a:schemeClr>
                </a:solidFill>
              </a:rPr>
              <a:t>Pneumonie grave (forme IV)*</a:t>
            </a:r>
          </a:p>
          <a:p>
            <a:pPr>
              <a:spcBef>
                <a:spcPts val="600"/>
              </a:spcBef>
              <a:buClr>
                <a:schemeClr val="accent1">
                  <a:lumMod val="60000"/>
                  <a:lumOff val="40000"/>
                </a:schemeClr>
              </a:buClr>
              <a:buSzPct val="110000"/>
            </a:pPr>
            <a:endParaRPr lang="fr-FR" b="1" dirty="0">
              <a:solidFill>
                <a:schemeClr val="tx1">
                  <a:lumMod val="65000"/>
                  <a:lumOff val="35000"/>
                </a:schemeClr>
              </a:solidFill>
            </a:endParaRPr>
          </a:p>
          <a:p>
            <a:pPr marL="1200150" lvl="2" indent="-285750">
              <a:spcBef>
                <a:spcPts val="600"/>
              </a:spcBef>
              <a:buClr>
                <a:schemeClr val="accent1">
                  <a:lumMod val="60000"/>
                  <a:lumOff val="40000"/>
                </a:schemeClr>
              </a:buClr>
              <a:buSzPct val="110000"/>
              <a:buFont typeface="Wingdings" panose="05000000000000000000" pitchFamily="2" charset="2"/>
              <a:buChar char="Ø"/>
            </a:pPr>
            <a:r>
              <a:rPr lang="fr-FR" b="1" dirty="0">
                <a:solidFill>
                  <a:schemeClr val="tx1">
                    <a:lumMod val="65000"/>
                    <a:lumOff val="35000"/>
                  </a:schemeClr>
                </a:solidFill>
              </a:rPr>
              <a:t>10 jours si Spiramycine ou Clarithromycine ou </a:t>
            </a:r>
            <a:r>
              <a:rPr lang="fr-FR" b="1" dirty="0" err="1">
                <a:solidFill>
                  <a:schemeClr val="tx1">
                    <a:lumMod val="65000"/>
                    <a:lumOff val="35000"/>
                  </a:schemeClr>
                </a:solidFill>
              </a:rPr>
              <a:t>Lévofloxacine</a:t>
            </a:r>
            <a:endParaRPr lang="fr-FR" b="1" dirty="0">
              <a:solidFill>
                <a:schemeClr val="tx1">
                  <a:lumMod val="65000"/>
                  <a:lumOff val="35000"/>
                </a:schemeClr>
              </a:solidFill>
            </a:endParaRPr>
          </a:p>
          <a:p>
            <a:pPr marL="349250" indent="-349250">
              <a:spcBef>
                <a:spcPts val="600"/>
              </a:spcBef>
              <a:buClr>
                <a:schemeClr val="accent1">
                  <a:lumMod val="60000"/>
                  <a:lumOff val="40000"/>
                </a:schemeClr>
              </a:buClr>
              <a:buSzPct val="110000"/>
              <a:buFont typeface="Wingdings" panose="05000000000000000000" pitchFamily="2" charset="2"/>
              <a:buChar char="q"/>
            </a:pPr>
            <a:endParaRPr lang="fr-FR" dirty="0">
              <a:solidFill>
                <a:schemeClr val="tx1">
                  <a:lumMod val="65000"/>
                  <a:lumOff val="35000"/>
                </a:schemeClr>
              </a:solidFill>
            </a:endParaRPr>
          </a:p>
          <a:p>
            <a:pPr marL="349250" indent="-349250">
              <a:spcBef>
                <a:spcPts val="600"/>
              </a:spcBef>
              <a:buClr>
                <a:schemeClr val="accent1">
                  <a:lumMod val="60000"/>
                  <a:lumOff val="40000"/>
                </a:schemeClr>
              </a:buClr>
              <a:buSzPct val="110000"/>
              <a:buFont typeface="Wingdings" panose="05000000000000000000" pitchFamily="2" charset="2"/>
              <a:buChar char="q"/>
            </a:pPr>
            <a:r>
              <a:rPr lang="fr-FR" b="1" dirty="0">
                <a:solidFill>
                  <a:schemeClr val="tx1">
                    <a:lumMod val="65000"/>
                    <a:lumOff val="35000"/>
                  </a:schemeClr>
                </a:solidFill>
              </a:rPr>
              <a:t>Patients immunodéprimés</a:t>
            </a:r>
          </a:p>
          <a:p>
            <a:pPr>
              <a:spcBef>
                <a:spcPts val="600"/>
              </a:spcBef>
              <a:buClr>
                <a:schemeClr val="accent1">
                  <a:lumMod val="60000"/>
                  <a:lumOff val="40000"/>
                </a:schemeClr>
              </a:buClr>
              <a:buSzPct val="110000"/>
            </a:pPr>
            <a:endParaRPr lang="fr-FR" b="1" dirty="0">
              <a:solidFill>
                <a:schemeClr val="tx1">
                  <a:lumMod val="65000"/>
                  <a:lumOff val="35000"/>
                </a:schemeClr>
              </a:solidFill>
            </a:endParaRPr>
          </a:p>
          <a:p>
            <a:pPr marL="1200150" lvl="2" indent="-285750">
              <a:spcBef>
                <a:spcPts val="600"/>
              </a:spcBef>
              <a:buClr>
                <a:schemeClr val="accent1">
                  <a:lumMod val="60000"/>
                  <a:lumOff val="40000"/>
                </a:schemeClr>
              </a:buClr>
              <a:buSzPct val="110000"/>
              <a:buFont typeface="Wingdings" panose="05000000000000000000" pitchFamily="2" charset="2"/>
              <a:buChar char="Ø"/>
            </a:pPr>
            <a:r>
              <a:rPr lang="fr-FR" b="1" dirty="0">
                <a:solidFill>
                  <a:schemeClr val="tx1">
                    <a:lumMod val="65000"/>
                    <a:lumOff val="35000"/>
                  </a:schemeClr>
                </a:solidFill>
              </a:rPr>
              <a:t>10 jours si Azithromycine, </a:t>
            </a:r>
          </a:p>
          <a:p>
            <a:pPr marL="1200150" lvl="2" indent="-285750">
              <a:spcBef>
                <a:spcPts val="600"/>
              </a:spcBef>
              <a:buClr>
                <a:schemeClr val="accent1">
                  <a:lumMod val="60000"/>
                  <a:lumOff val="40000"/>
                </a:schemeClr>
              </a:buClr>
              <a:buSzPct val="110000"/>
              <a:buFont typeface="Wingdings" panose="05000000000000000000" pitchFamily="2" charset="2"/>
              <a:buChar char="Ø"/>
            </a:pPr>
            <a:r>
              <a:rPr lang="fr-FR" b="1" dirty="0">
                <a:solidFill>
                  <a:schemeClr val="tx1">
                    <a:lumMod val="65000"/>
                    <a:lumOff val="35000"/>
                  </a:schemeClr>
                </a:solidFill>
              </a:rPr>
              <a:t>21 jours si </a:t>
            </a:r>
            <a:r>
              <a:rPr lang="fr-FR" b="1" dirty="0" err="1">
                <a:solidFill>
                  <a:schemeClr val="tx1">
                    <a:lumMod val="65000"/>
                    <a:lumOff val="35000"/>
                  </a:schemeClr>
                </a:solidFill>
              </a:rPr>
              <a:t>Lévofloxacine</a:t>
            </a:r>
            <a:r>
              <a:rPr lang="fr-FR" b="1" dirty="0">
                <a:solidFill>
                  <a:schemeClr val="tx1">
                    <a:lumMod val="65000"/>
                    <a:lumOff val="35000"/>
                  </a:schemeClr>
                </a:solidFill>
              </a:rPr>
              <a:t> ou Clarithromycine ou Roxithromycine</a:t>
            </a:r>
          </a:p>
          <a:p>
            <a:pPr marL="349250" indent="-349250">
              <a:spcBef>
                <a:spcPts val="600"/>
              </a:spcBef>
              <a:buClr>
                <a:schemeClr val="accent1">
                  <a:lumMod val="60000"/>
                  <a:lumOff val="40000"/>
                </a:schemeClr>
              </a:buClr>
              <a:buSzPct val="110000"/>
              <a:buFont typeface="Wingdings" panose="05000000000000000000" pitchFamily="2" charset="2"/>
              <a:buChar char="q"/>
            </a:pPr>
            <a:endParaRPr lang="fr-FR" dirty="0">
              <a:solidFill>
                <a:schemeClr val="tx1">
                  <a:lumMod val="65000"/>
                  <a:lumOff val="35000"/>
                </a:schemeClr>
              </a:solidFill>
            </a:endParaRPr>
          </a:p>
          <a:p>
            <a:pPr>
              <a:spcBef>
                <a:spcPts val="600"/>
              </a:spcBef>
              <a:buClr>
                <a:schemeClr val="accent1">
                  <a:lumMod val="60000"/>
                  <a:lumOff val="40000"/>
                </a:schemeClr>
              </a:buClr>
              <a:buSzPct val="110000"/>
            </a:pPr>
            <a:r>
              <a:rPr lang="fr-FR" i="1" dirty="0">
                <a:solidFill>
                  <a:schemeClr val="tx1">
                    <a:lumMod val="65000"/>
                    <a:lumOff val="35000"/>
                  </a:schemeClr>
                </a:solidFill>
              </a:rPr>
              <a:t>*Un relai oral est à envisager après amélioration clinique</a:t>
            </a:r>
          </a:p>
          <a:p>
            <a:pPr lvl="0"/>
            <a:endParaRPr lang="fr-FR" dirty="0">
              <a:solidFill>
                <a:srgbClr val="1B1B1B"/>
              </a:solidFill>
              <a:latin typeface="Cambria" panose="02040503050406030204" pitchFamily="18" charset="0"/>
              <a:ea typeface="Cambria" panose="02040503050406030204" pitchFamily="18" charset="0"/>
            </a:endParaRPr>
          </a:p>
          <a:p>
            <a:pPr lvl="0"/>
            <a:r>
              <a:rPr lang="fr-FR" dirty="0">
                <a:solidFill>
                  <a:srgbClr val="1B1B1B"/>
                </a:solidFill>
                <a:latin typeface="Cambria" panose="02040503050406030204" pitchFamily="18" charset="0"/>
              </a:rPr>
              <a:t> </a:t>
            </a:r>
            <a:endParaRPr lang="fr-FR" dirty="0"/>
          </a:p>
        </p:txBody>
      </p:sp>
    </p:spTree>
    <p:extLst>
      <p:ext uri="{BB962C8B-B14F-4D97-AF65-F5344CB8AC3E}">
        <p14:creationId xmlns:p14="http://schemas.microsoft.com/office/powerpoint/2010/main" val="468752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xmlns=""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1524001" y="536381"/>
            <a:ext cx="8042275" cy="539750"/>
          </a:xfrm>
        </p:spPr>
        <p:txBody>
          <a:bodyPr/>
          <a:lstStyle/>
          <a:p>
            <a:r>
              <a:rPr lang="fr-FR" sz="2400" dirty="0"/>
              <a:t>Prévention</a:t>
            </a:r>
          </a:p>
        </p:txBody>
      </p:sp>
      <p:sp>
        <p:nvSpPr>
          <p:cNvPr id="7" name="Rectangle 6"/>
          <p:cNvSpPr/>
          <p:nvPr/>
        </p:nvSpPr>
        <p:spPr>
          <a:xfrm>
            <a:off x="1616080" y="1076131"/>
            <a:ext cx="9149686" cy="4585871"/>
          </a:xfrm>
          <a:prstGeom prst="rect">
            <a:avLst/>
          </a:prstGeom>
        </p:spPr>
        <p:txBody>
          <a:bodyPr wrap="square">
            <a:spAutoFit/>
          </a:bodyPr>
          <a:lstStyle/>
          <a:p>
            <a:pPr marL="349250" indent="-349250">
              <a:spcBef>
                <a:spcPts val="6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Prophylaxie antibiotique</a:t>
            </a:r>
          </a:p>
          <a:p>
            <a:pPr marL="1200150" lvl="2" indent="-285750">
              <a:spcBef>
                <a:spcPts val="600"/>
              </a:spcBef>
              <a:buClr>
                <a:schemeClr val="accent1">
                  <a:lumMod val="60000"/>
                  <a:lumOff val="40000"/>
                </a:schemeClr>
              </a:buClr>
              <a:buSzPct val="110000"/>
              <a:buFont typeface="Wingdings" panose="05000000000000000000" pitchFamily="2" charset="2"/>
              <a:buChar char="Ø"/>
            </a:pPr>
            <a:r>
              <a:rPr lang="fr-FR" b="1" dirty="0">
                <a:solidFill>
                  <a:schemeClr val="tx1">
                    <a:lumMod val="65000"/>
                    <a:lumOff val="35000"/>
                  </a:schemeClr>
                </a:solidFill>
              </a:rPr>
              <a:t>non </a:t>
            </a:r>
            <a:r>
              <a:rPr lang="fr-FR" b="1" dirty="0">
                <a:solidFill>
                  <a:schemeClr val="tx1">
                    <a:lumMod val="65000"/>
                    <a:lumOff val="35000"/>
                  </a:schemeClr>
                </a:solidFill>
                <a:latin typeface="+mj-lt"/>
              </a:rPr>
              <a:t>recommandée</a:t>
            </a:r>
            <a:r>
              <a:rPr lang="fr-FR" b="1" dirty="0">
                <a:solidFill>
                  <a:schemeClr val="tx1">
                    <a:lumMod val="65000"/>
                    <a:lumOff val="35000"/>
                  </a:schemeClr>
                </a:solidFill>
              </a:rPr>
              <a:t> </a:t>
            </a:r>
            <a:r>
              <a:rPr lang="fr-FR" dirty="0">
                <a:solidFill>
                  <a:schemeClr val="tx1">
                    <a:lumMod val="65000"/>
                    <a:lumOff val="35000"/>
                  </a:schemeClr>
                </a:solidFill>
              </a:rPr>
              <a:t>même si présence de </a:t>
            </a:r>
            <a:r>
              <a:rPr lang="fr-FR" i="1" dirty="0">
                <a:solidFill>
                  <a:schemeClr val="tx1">
                    <a:lumMod val="65000"/>
                    <a:lumOff val="35000"/>
                  </a:schemeClr>
                </a:solidFill>
              </a:rPr>
              <a:t>Legionella</a:t>
            </a:r>
            <a:r>
              <a:rPr lang="fr-FR" dirty="0">
                <a:solidFill>
                  <a:schemeClr val="tx1">
                    <a:lumMod val="65000"/>
                    <a:lumOff val="35000"/>
                  </a:schemeClr>
                </a:solidFill>
              </a:rPr>
              <a:t> dans l’eau.</a:t>
            </a:r>
          </a:p>
          <a:p>
            <a:pPr marL="1200150" lvl="2" indent="-285750">
              <a:spcBef>
                <a:spcPts val="600"/>
              </a:spcBef>
              <a:buClr>
                <a:schemeClr val="accent1">
                  <a:lumMod val="60000"/>
                  <a:lumOff val="40000"/>
                </a:schemeClr>
              </a:buClr>
              <a:buSzPct val="110000"/>
              <a:buFont typeface="Wingdings" panose="05000000000000000000" pitchFamily="2" charset="2"/>
              <a:buChar char="Ø"/>
            </a:pPr>
            <a:r>
              <a:rPr lang="fr-FR" dirty="0">
                <a:solidFill>
                  <a:schemeClr val="tx1">
                    <a:lumMod val="65000"/>
                    <a:lumOff val="35000"/>
                  </a:schemeClr>
                </a:solidFill>
              </a:rPr>
              <a:t>Efficacité non démontrée</a:t>
            </a:r>
          </a:p>
          <a:p>
            <a:pPr marL="1257300" lvl="2" indent="-342900">
              <a:spcBef>
                <a:spcPts val="600"/>
              </a:spcBef>
              <a:buClr>
                <a:schemeClr val="accent1">
                  <a:lumMod val="60000"/>
                  <a:lumOff val="40000"/>
                </a:schemeClr>
              </a:buClr>
              <a:buSzPct val="110000"/>
              <a:buFont typeface="Wingdings" panose="05000000000000000000" pitchFamily="2" charset="2"/>
              <a:buChar char="Ø"/>
            </a:pPr>
            <a:r>
              <a:rPr lang="fr-FR" altLang="fr-FR" dirty="0">
                <a:solidFill>
                  <a:schemeClr val="tx1">
                    <a:lumMod val="65000"/>
                    <a:lumOff val="35000"/>
                  </a:schemeClr>
                </a:solidFill>
                <a:latin typeface="Arial" panose="020B0604020202020204" pitchFamily="34" charset="0"/>
              </a:rPr>
              <a:t>Envisageable dans des cas très particuliers en mesurant le rapport bénéfice/risque de l’antibiotique utilisé si : </a:t>
            </a:r>
            <a:r>
              <a:rPr lang="fr-FR" altLang="fr-FR" b="1" dirty="0">
                <a:solidFill>
                  <a:schemeClr val="tx1">
                    <a:lumMod val="65000"/>
                    <a:lumOff val="35000"/>
                  </a:schemeClr>
                </a:solidFill>
                <a:latin typeface="Arial" panose="020B0604020202020204" pitchFamily="34" charset="0"/>
              </a:rPr>
              <a:t> </a:t>
            </a:r>
          </a:p>
          <a:p>
            <a:pPr lvl="2">
              <a:spcBef>
                <a:spcPts val="600"/>
              </a:spcBef>
              <a:buClr>
                <a:schemeClr val="accent1">
                  <a:lumMod val="60000"/>
                  <a:lumOff val="40000"/>
                </a:schemeClr>
              </a:buClr>
              <a:buSzPct val="110000"/>
            </a:pPr>
            <a:r>
              <a:rPr lang="fr-FR" altLang="fr-FR" b="1" dirty="0">
                <a:solidFill>
                  <a:schemeClr val="tx1">
                    <a:lumMod val="65000"/>
                    <a:lumOff val="35000"/>
                  </a:schemeClr>
                </a:solidFill>
                <a:latin typeface="Arial" panose="020B0604020202020204" pitchFamily="34" charset="0"/>
              </a:rPr>
              <a:t>	</a:t>
            </a:r>
            <a:r>
              <a:rPr lang="fr-FR" altLang="fr-FR" dirty="0">
                <a:solidFill>
                  <a:schemeClr val="tx1">
                    <a:lumMod val="65000"/>
                    <a:lumOff val="35000"/>
                  </a:schemeClr>
                </a:solidFill>
                <a:latin typeface="Arial" panose="020B0604020202020204" pitchFamily="34" charset="0"/>
              </a:rPr>
              <a:t>épidémie nosocomiale chez des patients à très haut risque </a:t>
            </a:r>
          </a:p>
          <a:p>
            <a:pPr lvl="2">
              <a:spcBef>
                <a:spcPts val="600"/>
              </a:spcBef>
              <a:buClr>
                <a:schemeClr val="accent1">
                  <a:lumMod val="60000"/>
                  <a:lumOff val="40000"/>
                </a:schemeClr>
              </a:buClr>
              <a:buSzPct val="110000"/>
            </a:pPr>
            <a:r>
              <a:rPr lang="fr-FR" altLang="fr-FR" dirty="0">
                <a:solidFill>
                  <a:schemeClr val="tx1">
                    <a:lumMod val="65000"/>
                    <a:lumOff val="35000"/>
                  </a:schemeClr>
                </a:solidFill>
                <a:latin typeface="Arial" panose="020B0604020202020204" pitchFamily="34" charset="0"/>
              </a:rPr>
              <a:t>	</a:t>
            </a:r>
            <a:r>
              <a:rPr lang="fr-FR" altLang="fr-FR" b="1" dirty="0">
                <a:solidFill>
                  <a:schemeClr val="tx1">
                    <a:lumMod val="65000"/>
                    <a:lumOff val="35000"/>
                  </a:schemeClr>
                </a:solidFill>
                <a:latin typeface="Arial" panose="020B0604020202020204" pitchFamily="34" charset="0"/>
              </a:rPr>
              <a:t>et</a:t>
            </a:r>
            <a:r>
              <a:rPr lang="fr-FR" altLang="fr-FR" dirty="0">
                <a:solidFill>
                  <a:schemeClr val="tx1">
                    <a:lumMod val="65000"/>
                    <a:lumOff val="35000"/>
                  </a:schemeClr>
                </a:solidFill>
                <a:latin typeface="Arial" panose="020B0604020202020204" pitchFamily="34" charset="0"/>
              </a:rPr>
              <a:t> exposition avérée  </a:t>
            </a:r>
          </a:p>
          <a:p>
            <a:pPr lvl="2">
              <a:spcBef>
                <a:spcPts val="600"/>
              </a:spcBef>
              <a:buClr>
                <a:schemeClr val="accent1">
                  <a:lumMod val="60000"/>
                  <a:lumOff val="40000"/>
                </a:schemeClr>
              </a:buClr>
              <a:buSzPct val="110000"/>
            </a:pPr>
            <a:r>
              <a:rPr lang="fr-FR" altLang="fr-FR" dirty="0">
                <a:solidFill>
                  <a:schemeClr val="tx1">
                    <a:lumMod val="65000"/>
                    <a:lumOff val="35000"/>
                  </a:schemeClr>
                </a:solidFill>
                <a:latin typeface="Arial" panose="020B0604020202020204" pitchFamily="34" charset="0"/>
              </a:rPr>
              <a:t>	</a:t>
            </a:r>
            <a:r>
              <a:rPr lang="fr-FR" altLang="fr-FR" b="1" dirty="0">
                <a:solidFill>
                  <a:schemeClr val="tx1">
                    <a:lumMod val="65000"/>
                    <a:lumOff val="35000"/>
                  </a:schemeClr>
                </a:solidFill>
                <a:latin typeface="Arial" panose="020B0604020202020204" pitchFamily="34" charset="0"/>
              </a:rPr>
              <a:t>et </a:t>
            </a:r>
            <a:r>
              <a:rPr lang="fr-FR" altLang="fr-FR" dirty="0">
                <a:solidFill>
                  <a:schemeClr val="tx1">
                    <a:lumMod val="65000"/>
                    <a:lumOff val="35000"/>
                  </a:schemeClr>
                </a:solidFill>
                <a:latin typeface="Arial" panose="020B0604020202020204" pitchFamily="34" charset="0"/>
              </a:rPr>
              <a:t>seulement après décision collégiale (CLIN, comité anti‑infectieux) </a:t>
            </a:r>
          </a:p>
          <a:p>
            <a:pPr lvl="2">
              <a:spcBef>
                <a:spcPts val="600"/>
              </a:spcBef>
              <a:buClr>
                <a:schemeClr val="accent1">
                  <a:lumMod val="60000"/>
                  <a:lumOff val="40000"/>
                </a:schemeClr>
              </a:buClr>
              <a:buSzPct val="110000"/>
            </a:pPr>
            <a:r>
              <a:rPr lang="fr-FR" altLang="fr-FR" dirty="0">
                <a:solidFill>
                  <a:schemeClr val="tx1">
                    <a:lumMod val="65000"/>
                    <a:lumOff val="35000"/>
                  </a:schemeClr>
                </a:solidFill>
                <a:latin typeface="Arial" panose="020B0604020202020204" pitchFamily="34" charset="0"/>
              </a:rPr>
              <a:t>	</a:t>
            </a:r>
            <a:r>
              <a:rPr lang="fr-FR" altLang="fr-FR" b="1" dirty="0">
                <a:solidFill>
                  <a:schemeClr val="tx1">
                    <a:lumMod val="65000"/>
                    <a:lumOff val="35000"/>
                  </a:schemeClr>
                </a:solidFill>
                <a:latin typeface="Arial" panose="020B0604020202020204" pitchFamily="34" charset="0"/>
              </a:rPr>
              <a:t>et</a:t>
            </a:r>
            <a:r>
              <a:rPr lang="fr-FR" altLang="fr-FR" dirty="0">
                <a:solidFill>
                  <a:schemeClr val="tx1">
                    <a:lumMod val="65000"/>
                    <a:lumOff val="35000"/>
                  </a:schemeClr>
                </a:solidFill>
                <a:latin typeface="Arial" panose="020B0604020202020204" pitchFamily="34" charset="0"/>
              </a:rPr>
              <a:t> en accompagnement d’efforts rigoureux de désinfection et de 	contrôle de l’environnement.</a:t>
            </a:r>
          </a:p>
          <a:p>
            <a:endParaRPr lang="fr-FR" altLang="fr-FR" dirty="0">
              <a:solidFill>
                <a:schemeClr val="tx1">
                  <a:lumMod val="65000"/>
                  <a:lumOff val="35000"/>
                </a:schemeClr>
              </a:solidFill>
              <a:latin typeface="Arial" panose="020B0604020202020204" pitchFamily="34" charset="0"/>
            </a:endParaRPr>
          </a:p>
          <a:p>
            <a:pPr marL="349250" indent="-349250">
              <a:spcBef>
                <a:spcPts val="600"/>
              </a:spcBef>
              <a:buClr>
                <a:schemeClr val="accent1">
                  <a:lumMod val="60000"/>
                  <a:lumOff val="40000"/>
                </a:schemeClr>
              </a:buClr>
              <a:buSzPct val="110000"/>
              <a:buFont typeface="Wingdings" panose="05000000000000000000" pitchFamily="2" charset="2"/>
              <a:buChar char="q"/>
            </a:pPr>
            <a:r>
              <a:rPr lang="fr-FR" altLang="fr-FR" dirty="0">
                <a:solidFill>
                  <a:schemeClr val="tx1">
                    <a:lumMod val="65000"/>
                    <a:lumOff val="35000"/>
                  </a:schemeClr>
                </a:solidFill>
              </a:rPr>
              <a:t>Prévention prioritaire = mesures environnementales + maintenance des installations + gestion du risque aéroporté</a:t>
            </a:r>
          </a:p>
          <a:p>
            <a:endParaRPr lang="fr-FR" dirty="0"/>
          </a:p>
        </p:txBody>
      </p:sp>
    </p:spTree>
    <p:extLst>
      <p:ext uri="{BB962C8B-B14F-4D97-AF65-F5344CB8AC3E}">
        <p14:creationId xmlns:p14="http://schemas.microsoft.com/office/powerpoint/2010/main" val="1880352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xmlns=""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1524000" y="1195963"/>
            <a:ext cx="9144000" cy="4343400"/>
          </a:xfrm>
        </p:spPr>
        <p:txBody>
          <a:bodyPr>
            <a:normAutofit/>
          </a:bodyPr>
          <a:lstStyle/>
          <a:p>
            <a:pPr>
              <a:spcAft>
                <a:spcPts val="600"/>
              </a:spcAft>
              <a:buFont typeface="Wingdings" panose="05000000000000000000" pitchFamily="2" charset="2"/>
              <a:buChar char="q"/>
            </a:pPr>
            <a:r>
              <a:rPr lang="fr-FR" sz="1800" i="1" dirty="0"/>
              <a:t>Legionella pneumophila </a:t>
            </a:r>
            <a:r>
              <a:rPr lang="fr-FR" sz="1800" dirty="0"/>
              <a:t>sérogroupe 1 : 80 à 90% des cas en France</a:t>
            </a:r>
          </a:p>
          <a:p>
            <a:pPr>
              <a:spcAft>
                <a:spcPts val="600"/>
              </a:spcAft>
              <a:buFont typeface="Wingdings" panose="05000000000000000000" pitchFamily="2" charset="2"/>
              <a:buChar char="q"/>
            </a:pPr>
            <a:r>
              <a:rPr lang="fr-FR" sz="1800" dirty="0"/>
              <a:t>5% des PAC</a:t>
            </a:r>
          </a:p>
          <a:p>
            <a:pPr>
              <a:buFont typeface="Wingdings" panose="05000000000000000000" pitchFamily="2" charset="2"/>
              <a:buChar char="q"/>
            </a:pPr>
            <a:r>
              <a:rPr lang="fr-FR" sz="1800" dirty="0"/>
              <a:t>1/3 des patients hospitalisés pour légionellose est en réanimation</a:t>
            </a:r>
          </a:p>
          <a:p>
            <a:pPr>
              <a:buFont typeface="Wingdings" panose="05000000000000000000" pitchFamily="2" charset="2"/>
              <a:buChar char="q"/>
            </a:pPr>
            <a:r>
              <a:rPr lang="fr-FR" sz="1800" dirty="0"/>
              <a:t>Incidence en France en 2024 : 2,8/10</a:t>
            </a:r>
            <a:r>
              <a:rPr lang="fr-FR" sz="1800" baseline="30000" dirty="0"/>
              <a:t>5  </a:t>
            </a:r>
            <a:r>
              <a:rPr lang="fr-FR" sz="1800" dirty="0"/>
              <a:t>habitants  (2000 cas/an)</a:t>
            </a:r>
          </a:p>
          <a:p>
            <a:pPr>
              <a:buFont typeface="Wingdings" panose="05000000000000000000" pitchFamily="2" charset="2"/>
              <a:buChar char="q"/>
            </a:pPr>
            <a:r>
              <a:rPr lang="fr-FR" sz="1800" dirty="0"/>
              <a:t>Létalité en France en 2024 : 9%, jusqu’à 40% chez l’immunodéprimé</a:t>
            </a:r>
          </a:p>
          <a:p>
            <a:pPr>
              <a:buFont typeface="Wingdings" panose="05000000000000000000" pitchFamily="2" charset="2"/>
              <a:buChar char="q"/>
            </a:pPr>
            <a:r>
              <a:rPr lang="fr-FR" sz="1800" dirty="0"/>
              <a:t>Contamination : </a:t>
            </a:r>
          </a:p>
          <a:p>
            <a:pPr lvl="1"/>
            <a:r>
              <a:rPr lang="fr-FR" sz="1600" dirty="0"/>
              <a:t>Inhalation d’aérosol d’eau contaminée </a:t>
            </a:r>
          </a:p>
          <a:p>
            <a:pPr lvl="1"/>
            <a:r>
              <a:rPr lang="fr-FR" sz="1600" dirty="0"/>
              <a:t>Pas de transmission interhumaine</a:t>
            </a:r>
          </a:p>
          <a:p>
            <a:pPr>
              <a:buFont typeface="Wingdings" panose="05000000000000000000" pitchFamily="2" charset="2"/>
              <a:buChar char="q"/>
            </a:pPr>
            <a:r>
              <a:rPr lang="fr-FR" sz="1800" dirty="0"/>
              <a:t>Maladie à déclaration obligatoire</a:t>
            </a:r>
          </a:p>
        </p:txBody>
      </p:sp>
      <p:sp>
        <p:nvSpPr>
          <p:cNvPr id="5" name="Titre 1"/>
          <p:cNvSpPr txBox="1">
            <a:spLocks/>
          </p:cNvSpPr>
          <p:nvPr/>
        </p:nvSpPr>
        <p:spPr>
          <a:xfrm>
            <a:off x="4147128" y="87923"/>
            <a:ext cx="3040584" cy="609263"/>
          </a:xfrm>
          <a:prstGeom prst="rect">
            <a:avLst/>
          </a:prstGeom>
        </p:spPr>
        <p:txBody>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r>
              <a:rPr lang="fr-FR" sz="3200" dirty="0"/>
              <a:t>Epidémiologie</a:t>
            </a:r>
          </a:p>
        </p:txBody>
      </p:sp>
    </p:spTree>
    <p:extLst>
      <p:ext uri="{BB962C8B-B14F-4D97-AF65-F5344CB8AC3E}">
        <p14:creationId xmlns:p14="http://schemas.microsoft.com/office/powerpoint/2010/main" val="2712038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xmlns=""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92365" y="1058030"/>
            <a:ext cx="8042276" cy="5799971"/>
          </a:xfrm>
        </p:spPr>
        <p:txBody>
          <a:bodyPr>
            <a:normAutofit/>
          </a:bodyPr>
          <a:lstStyle/>
          <a:p>
            <a:pPr>
              <a:buFont typeface="Wingdings" panose="05000000000000000000" pitchFamily="2" charset="2"/>
              <a:buChar char="q"/>
            </a:pPr>
            <a:r>
              <a:rPr lang="fr-FR" sz="1600" dirty="0"/>
              <a:t>Antigénurie : test diagnostique de référence</a:t>
            </a:r>
          </a:p>
          <a:p>
            <a:pPr lvl="1">
              <a:buFont typeface="Courier New" panose="02070309020205020404" pitchFamily="49" charset="0"/>
              <a:buChar char="o"/>
            </a:pPr>
            <a:r>
              <a:rPr lang="fr-FR" sz="1600" dirty="0"/>
              <a:t>Ne détecte que le sérogroupe Lp1</a:t>
            </a:r>
          </a:p>
          <a:p>
            <a:pPr lvl="1">
              <a:buFont typeface="Courier New" panose="02070309020205020404" pitchFamily="49" charset="0"/>
              <a:buChar char="o"/>
            </a:pPr>
            <a:r>
              <a:rPr lang="fr-FR" sz="1600" dirty="0"/>
              <a:t>Détectable 1 à 3 jours après le début des symptômes</a:t>
            </a:r>
          </a:p>
          <a:p>
            <a:pPr lvl="1">
              <a:buFont typeface="Courier New" panose="02070309020205020404" pitchFamily="49" charset="0"/>
              <a:buChar char="o"/>
            </a:pPr>
            <a:r>
              <a:rPr lang="fr-FR" sz="1600" dirty="0"/>
              <a:t>Persistance possible pendant plusieurs semaines voire mois</a:t>
            </a:r>
          </a:p>
          <a:p>
            <a:pPr lvl="1">
              <a:buFont typeface="Courier New" panose="02070309020205020404" pitchFamily="49" charset="0"/>
              <a:buChar char="o"/>
            </a:pPr>
            <a:r>
              <a:rPr lang="fr-FR" sz="1600" dirty="0"/>
              <a:t>Sensibilité  de </a:t>
            </a:r>
            <a:r>
              <a:rPr lang="fr-FR" sz="1600" b="1" dirty="0"/>
              <a:t>70 à 90 % </a:t>
            </a:r>
          </a:p>
          <a:p>
            <a:pPr marL="349250" lvl="1" indent="0">
              <a:buNone/>
            </a:pPr>
            <a:r>
              <a:rPr lang="fr-FR" sz="1600" b="1" dirty="0"/>
              <a:t>	</a:t>
            </a:r>
            <a:r>
              <a:rPr lang="fr-FR" sz="1600" dirty="0"/>
              <a:t>inférieure à 50 % chez les patients présentant une forme modérée, </a:t>
            </a:r>
          </a:p>
          <a:p>
            <a:pPr marL="349250" lvl="1" indent="0">
              <a:buNone/>
            </a:pPr>
            <a:r>
              <a:rPr lang="fr-FR" sz="1600" dirty="0"/>
              <a:t>	supérieure à 85 % chez ceux présentant une forme grave</a:t>
            </a:r>
          </a:p>
          <a:p>
            <a:pPr lvl="1">
              <a:buFont typeface="Courier New" panose="02070309020205020404" pitchFamily="49" charset="0"/>
              <a:buChar char="o"/>
            </a:pPr>
            <a:r>
              <a:rPr lang="fr-FR" sz="1600" dirty="0"/>
              <a:t>Spécificité proche de </a:t>
            </a:r>
            <a:r>
              <a:rPr lang="fr-FR" sz="1600" b="1" dirty="0"/>
              <a:t>100 %</a:t>
            </a:r>
            <a:endParaRPr lang="fr-FR" sz="1600" dirty="0"/>
          </a:p>
          <a:p>
            <a:pPr>
              <a:buFont typeface="Wingdings" panose="05000000000000000000" pitchFamily="2" charset="2"/>
              <a:buChar char="q"/>
            </a:pPr>
            <a:r>
              <a:rPr lang="fr-FR" sz="1600" dirty="0"/>
              <a:t>PCR uniquement sur prélèvements respiratoires profonds</a:t>
            </a:r>
          </a:p>
          <a:p>
            <a:pPr lvl="1">
              <a:buFont typeface="Courier New" panose="02070309020205020404" pitchFamily="49" charset="0"/>
              <a:buChar char="o"/>
            </a:pPr>
            <a:r>
              <a:rPr lang="fr-FR" sz="1600" dirty="0"/>
              <a:t>Sensibilité de </a:t>
            </a:r>
            <a:r>
              <a:rPr lang="fr-FR" sz="1600" b="1" dirty="0"/>
              <a:t>70 à 90 % </a:t>
            </a:r>
          </a:p>
          <a:p>
            <a:pPr lvl="1">
              <a:buFont typeface="Courier New" panose="02070309020205020404" pitchFamily="49" charset="0"/>
              <a:buChar char="o"/>
            </a:pPr>
            <a:r>
              <a:rPr lang="fr-FR" sz="1600" dirty="0"/>
              <a:t>Spécificité proche de </a:t>
            </a:r>
            <a:r>
              <a:rPr lang="fr-FR" sz="1600" b="1" dirty="0"/>
              <a:t>100 % </a:t>
            </a:r>
            <a:endParaRPr lang="fr-FR" sz="1600" dirty="0"/>
          </a:p>
          <a:p>
            <a:pPr>
              <a:buFont typeface="Wingdings" panose="05000000000000000000" pitchFamily="2" charset="2"/>
              <a:buChar char="q"/>
            </a:pPr>
            <a:r>
              <a:rPr lang="fr-FR" sz="1600" dirty="0"/>
              <a:t>Culture sur milieu spécifique : uniquement recommandée pour comparaison avec une souche environnementale</a:t>
            </a:r>
          </a:p>
          <a:p>
            <a:pPr>
              <a:buFont typeface="Wingdings" panose="05000000000000000000" pitchFamily="2" charset="2"/>
              <a:buChar char="q"/>
            </a:pPr>
            <a:r>
              <a:rPr lang="fr-FR" sz="1600" dirty="0"/>
              <a:t>La sérologie légionnelle </a:t>
            </a:r>
            <a:r>
              <a:rPr lang="fr-FR" sz="1600" b="1" dirty="0"/>
              <a:t>n’est pas recommandée</a:t>
            </a:r>
          </a:p>
          <a:p>
            <a:pPr marL="0" indent="0">
              <a:buNone/>
            </a:pPr>
            <a:endParaRPr lang="fr-FR" sz="1600" dirty="0"/>
          </a:p>
        </p:txBody>
      </p:sp>
      <p:sp>
        <p:nvSpPr>
          <p:cNvPr id="5" name="Titre 1"/>
          <p:cNvSpPr txBox="1">
            <a:spLocks/>
          </p:cNvSpPr>
          <p:nvPr/>
        </p:nvSpPr>
        <p:spPr>
          <a:xfrm>
            <a:off x="3020211" y="120427"/>
            <a:ext cx="6096000" cy="609263"/>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r>
              <a:rPr lang="fr-FR" sz="3200" dirty="0"/>
              <a:t>Diagnostic microbiologique</a:t>
            </a:r>
          </a:p>
        </p:txBody>
      </p:sp>
    </p:spTree>
    <p:extLst>
      <p:ext uri="{BB962C8B-B14F-4D97-AF65-F5344CB8AC3E}">
        <p14:creationId xmlns:p14="http://schemas.microsoft.com/office/powerpoint/2010/main" val="1305184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5546" y="994394"/>
            <a:ext cx="9020908" cy="4914166"/>
          </a:xfrm>
          <a:prstGeom prst="rect">
            <a:avLst/>
          </a:prstGeom>
        </p:spPr>
        <p:txBody>
          <a:bodyPr wrap="square">
            <a:spAutoFit/>
          </a:bodyPr>
          <a:lstStyle/>
          <a:p>
            <a:pPr marL="349250" indent="-349250">
              <a:spcBef>
                <a:spcPts val="20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Hémopathies malignes et tumeurs solides sous chimiothérapie cytotoxique</a:t>
            </a:r>
          </a:p>
          <a:p>
            <a:pPr marL="349250" indent="-349250">
              <a:spcBef>
                <a:spcPts val="20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Transplantation d'organe</a:t>
            </a:r>
          </a:p>
          <a:p>
            <a:pPr marL="349250" indent="-349250">
              <a:spcBef>
                <a:spcPts val="20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Traitements immunosuppresseurs, glucocorticoïdes , anti-TNF-α… </a:t>
            </a:r>
          </a:p>
          <a:p>
            <a:pPr marL="349250" indent="-349250">
              <a:spcBef>
                <a:spcPts val="20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Maladies pulmonaires chroniques</a:t>
            </a:r>
          </a:p>
          <a:p>
            <a:pPr marL="349250" indent="-349250">
              <a:spcBef>
                <a:spcPts val="20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Tabagisme </a:t>
            </a:r>
          </a:p>
          <a:p>
            <a:pPr marL="349250" indent="-349250">
              <a:spcBef>
                <a:spcPts val="20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Diabète</a:t>
            </a:r>
          </a:p>
          <a:p>
            <a:pPr marL="349250" indent="-349250">
              <a:spcBef>
                <a:spcPts val="20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Sexe masculin</a:t>
            </a:r>
          </a:p>
          <a:p>
            <a:pPr marL="349250" indent="-349250">
              <a:spcBef>
                <a:spcPts val="20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 Age &gt; 65 ans</a:t>
            </a:r>
          </a:p>
          <a:p>
            <a:pPr marL="349250" indent="-349250">
              <a:spcBef>
                <a:spcPts val="2000"/>
              </a:spcBef>
              <a:buClr>
                <a:schemeClr val="accent1">
                  <a:lumMod val="60000"/>
                  <a:lumOff val="40000"/>
                </a:schemeClr>
              </a:buClr>
              <a:buSzPct val="110000"/>
              <a:buFont typeface="Wingdings" panose="05000000000000000000" pitchFamily="2" charset="2"/>
              <a:buChar char="q"/>
            </a:pPr>
            <a:r>
              <a:rPr lang="fr-FR" dirty="0">
                <a:solidFill>
                  <a:schemeClr val="tx1">
                    <a:lumMod val="65000"/>
                    <a:lumOff val="35000"/>
                  </a:schemeClr>
                </a:solidFill>
              </a:rPr>
              <a:t>Exposition a des systèmes d’aérosolisation de l’eau (hammam, balnéothérapie etc…)</a:t>
            </a:r>
          </a:p>
        </p:txBody>
      </p:sp>
      <p:sp>
        <p:nvSpPr>
          <p:cNvPr id="3" name="Titre 1"/>
          <p:cNvSpPr txBox="1">
            <a:spLocks/>
          </p:cNvSpPr>
          <p:nvPr/>
        </p:nvSpPr>
        <p:spPr>
          <a:xfrm>
            <a:off x="2446352" y="273095"/>
            <a:ext cx="6337189" cy="609263"/>
          </a:xfrm>
          <a:prstGeom prst="rect">
            <a:avLst/>
          </a:prstGeom>
        </p:spPr>
        <p:txBody>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r>
              <a:rPr lang="fr-FR" sz="3200" dirty="0"/>
              <a:t>Facteurs de risque d’infection </a:t>
            </a:r>
          </a:p>
        </p:txBody>
      </p:sp>
    </p:spTree>
    <p:extLst>
      <p:ext uri="{BB962C8B-B14F-4D97-AF65-F5344CB8AC3E}">
        <p14:creationId xmlns:p14="http://schemas.microsoft.com/office/powerpoint/2010/main" val="157733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xmlns=""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9457" y="36017"/>
            <a:ext cx="8784532" cy="576236"/>
          </a:xfrm>
        </p:spPr>
        <p:txBody>
          <a:bodyPr/>
          <a:lstStyle/>
          <a:p>
            <a:r>
              <a:rPr lang="fr-FR" sz="2400" dirty="0"/>
              <a:t>Stratégie thérapeutique d’une légionellose documentée</a:t>
            </a:r>
          </a:p>
        </p:txBody>
      </p:sp>
      <p:sp>
        <p:nvSpPr>
          <p:cNvPr id="3" name="Espace réservé du contenu 2"/>
          <p:cNvSpPr>
            <a:spLocks noGrp="1"/>
          </p:cNvSpPr>
          <p:nvPr>
            <p:ph idx="1"/>
          </p:nvPr>
        </p:nvSpPr>
        <p:spPr>
          <a:xfrm>
            <a:off x="1688758" y="1216502"/>
            <a:ext cx="8962767" cy="4649400"/>
          </a:xfrm>
        </p:spPr>
        <p:txBody>
          <a:bodyPr>
            <a:normAutofit/>
          </a:bodyPr>
          <a:lstStyle/>
          <a:p>
            <a:pPr>
              <a:buFont typeface="Wingdings" panose="05000000000000000000" pitchFamily="2" charset="2"/>
              <a:buChar char="q"/>
            </a:pPr>
            <a:r>
              <a:rPr lang="fr-FR" sz="2000" b="1" dirty="0"/>
              <a:t>Forme non grave, patient non immunodéprimé</a:t>
            </a:r>
          </a:p>
          <a:p>
            <a:pPr lvl="1">
              <a:buFont typeface="Wingdings" panose="05000000000000000000" pitchFamily="2" charset="2"/>
              <a:buChar char="q"/>
            </a:pPr>
            <a:r>
              <a:rPr lang="fr-FR" sz="1800" dirty="0"/>
              <a:t>Traitement possible en ambulatoire</a:t>
            </a:r>
          </a:p>
          <a:p>
            <a:pPr lvl="1">
              <a:buFont typeface="Wingdings" panose="05000000000000000000" pitchFamily="2" charset="2"/>
              <a:buChar char="q"/>
            </a:pPr>
            <a:r>
              <a:rPr lang="fr-FR" sz="1800" dirty="0"/>
              <a:t>Macrolide en monothérapie	</a:t>
            </a:r>
          </a:p>
          <a:p>
            <a:pPr lvl="2">
              <a:buFont typeface="Wingdings" panose="05000000000000000000" pitchFamily="2" charset="2"/>
              <a:buChar char="Ø"/>
            </a:pPr>
            <a:r>
              <a:rPr lang="fr-FR" sz="1700" dirty="0"/>
              <a:t>Azithromycine </a:t>
            </a:r>
          </a:p>
          <a:p>
            <a:pPr marL="349250" lvl="1" indent="0">
              <a:buNone/>
            </a:pPr>
            <a:r>
              <a:rPr lang="fr-FR" sz="2000" i="1" dirty="0"/>
              <a:t>Alternatives</a:t>
            </a:r>
            <a:r>
              <a:rPr lang="fr-FR" sz="2000" dirty="0"/>
              <a:t> : </a:t>
            </a:r>
          </a:p>
          <a:p>
            <a:pPr lvl="2">
              <a:buFont typeface="Wingdings" panose="05000000000000000000" pitchFamily="2" charset="2"/>
              <a:buChar char="Ø"/>
            </a:pPr>
            <a:r>
              <a:rPr lang="fr-FR" sz="1800" dirty="0"/>
              <a:t>Clarithromycine ou Spiramycine (existent sous forme injectable)</a:t>
            </a:r>
          </a:p>
          <a:p>
            <a:pPr lvl="2">
              <a:buFont typeface="Wingdings" panose="05000000000000000000" pitchFamily="2" charset="2"/>
              <a:buChar char="Ø"/>
            </a:pPr>
            <a:r>
              <a:rPr lang="fr-FR" sz="1800" dirty="0"/>
              <a:t>Roxithromycine</a:t>
            </a:r>
          </a:p>
          <a:p>
            <a:pPr>
              <a:buFont typeface="Wingdings" panose="05000000000000000000" pitchFamily="2" charset="2"/>
              <a:buChar char="q"/>
            </a:pPr>
            <a:r>
              <a:rPr lang="fr-FR" sz="2000" b="1" dirty="0"/>
              <a:t>Forme grave et/ou patient immunodéprimé</a:t>
            </a:r>
          </a:p>
          <a:p>
            <a:pPr lvl="2">
              <a:buFont typeface="Wingdings" panose="05000000000000000000" pitchFamily="2" charset="2"/>
              <a:buChar char="Ø"/>
            </a:pPr>
            <a:r>
              <a:rPr lang="fr-FR" sz="1800" dirty="0" err="1"/>
              <a:t>Lévofloxacine</a:t>
            </a:r>
            <a:r>
              <a:rPr lang="fr-FR" sz="1800" dirty="0"/>
              <a:t> en monothérapie</a:t>
            </a:r>
          </a:p>
          <a:p>
            <a:pPr>
              <a:buFont typeface="Wingdings" panose="05000000000000000000" pitchFamily="2" charset="2"/>
              <a:buChar char="q"/>
            </a:pPr>
            <a:r>
              <a:rPr lang="fr-FR" sz="2000" b="1" dirty="0">
                <a:solidFill>
                  <a:prstClr val="black"/>
                </a:solidFill>
              </a:rPr>
              <a:t>La supériorité d’une association par rapport à une monothérapie n’est pas démontrée</a:t>
            </a:r>
            <a:endParaRPr lang="fr-FR" sz="1800" dirty="0"/>
          </a:p>
          <a:p>
            <a:pPr marL="685800" lvl="2" indent="0">
              <a:buNone/>
            </a:pPr>
            <a:endParaRPr lang="fr-FR" sz="1800" dirty="0"/>
          </a:p>
        </p:txBody>
      </p:sp>
    </p:spTree>
    <p:extLst>
      <p:ext uri="{BB962C8B-B14F-4D97-AF65-F5344CB8AC3E}">
        <p14:creationId xmlns:p14="http://schemas.microsoft.com/office/powerpoint/2010/main" val="1020315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xmlns=""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Arguments thérapeutiques</a:t>
            </a:r>
          </a:p>
        </p:txBody>
      </p:sp>
    </p:spTree>
    <p:extLst>
      <p:ext uri="{BB962C8B-B14F-4D97-AF65-F5344CB8AC3E}">
        <p14:creationId xmlns:p14="http://schemas.microsoft.com/office/powerpoint/2010/main" val="1023601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3275" y="107577"/>
            <a:ext cx="8042276" cy="759405"/>
          </a:xfrm>
        </p:spPr>
        <p:txBody>
          <a:bodyPr/>
          <a:lstStyle/>
          <a:p>
            <a:r>
              <a:rPr lang="fr-FR" sz="2400" dirty="0"/>
              <a:t>Macrolides</a:t>
            </a:r>
          </a:p>
        </p:txBody>
      </p:sp>
      <p:sp>
        <p:nvSpPr>
          <p:cNvPr id="3" name="Espace réservé du contenu 2"/>
          <p:cNvSpPr>
            <a:spLocks noGrp="1"/>
          </p:cNvSpPr>
          <p:nvPr>
            <p:ph idx="1"/>
          </p:nvPr>
        </p:nvSpPr>
        <p:spPr>
          <a:xfrm>
            <a:off x="1898396" y="1844106"/>
            <a:ext cx="8042276" cy="4844611"/>
          </a:xfrm>
        </p:spPr>
        <p:txBody>
          <a:bodyPr>
            <a:normAutofit/>
          </a:bodyPr>
          <a:lstStyle/>
          <a:p>
            <a:pPr>
              <a:buFont typeface="Wingdings" panose="05000000000000000000" pitchFamily="2" charset="2"/>
              <a:buChar char="q"/>
            </a:pPr>
            <a:r>
              <a:rPr lang="fr-FR" sz="1800" dirty="0"/>
              <a:t>Azithromycine : molécule de référence car meilleur rapport PK/PD et ayant le plus grand nombre de données cliniques d’efficacité</a:t>
            </a:r>
          </a:p>
          <a:p>
            <a:pPr>
              <a:buFont typeface="Wingdings" panose="05000000000000000000" pitchFamily="2" charset="2"/>
              <a:buChar char="q"/>
            </a:pPr>
            <a:r>
              <a:rPr lang="fr-FR" sz="1800" dirty="0"/>
              <a:t>Alternatives :</a:t>
            </a:r>
          </a:p>
          <a:p>
            <a:pPr lvl="2">
              <a:buFont typeface="Wingdings" panose="05000000000000000000" pitchFamily="2" charset="2"/>
              <a:buChar char="Ø"/>
            </a:pPr>
            <a:r>
              <a:rPr lang="fr-FR" sz="1800" dirty="0"/>
              <a:t>Clarithromycine : CMI sur </a:t>
            </a:r>
            <a:r>
              <a:rPr lang="fr-FR" sz="1800" i="1" dirty="0"/>
              <a:t>Legionella</a:t>
            </a:r>
            <a:r>
              <a:rPr lang="fr-FR" sz="1800" dirty="0"/>
              <a:t> inférieure à l’érythromycine, à la roxithromycine et à la spiramycine. </a:t>
            </a:r>
          </a:p>
          <a:p>
            <a:pPr lvl="2"/>
            <a:endParaRPr lang="fr-FR" sz="1800" dirty="0"/>
          </a:p>
          <a:p>
            <a:pPr lvl="2">
              <a:buFont typeface="Wingdings" panose="05000000000000000000" pitchFamily="2" charset="2"/>
              <a:buChar char="Ø"/>
            </a:pPr>
            <a:r>
              <a:rPr lang="fr-FR" sz="1800" dirty="0"/>
              <a:t>Spiramycine</a:t>
            </a:r>
            <a:r>
              <a:rPr lang="fr-FR" sz="1800" b="1" dirty="0"/>
              <a:t> </a:t>
            </a:r>
            <a:r>
              <a:rPr lang="fr-FR" sz="1800" dirty="0"/>
              <a:t>(PO ou IV) : moins d’interactions médicamenteuses que les autres macrolides.</a:t>
            </a:r>
          </a:p>
          <a:p>
            <a:pPr lvl="2">
              <a:buFont typeface="Wingdings" panose="05000000000000000000" pitchFamily="2" charset="2"/>
              <a:buChar char="Ø"/>
            </a:pPr>
            <a:endParaRPr lang="fr-FR" sz="1800" dirty="0"/>
          </a:p>
          <a:p>
            <a:pPr lvl="2">
              <a:buFont typeface="Wingdings" panose="05000000000000000000" pitchFamily="2" charset="2"/>
              <a:buChar char="Ø"/>
            </a:pPr>
            <a:r>
              <a:rPr lang="fr-FR" sz="1800" dirty="0"/>
              <a:t>Erythromycine : mauvais rapport bénéfice-sécurité d’emploi </a:t>
            </a:r>
          </a:p>
        </p:txBody>
      </p:sp>
    </p:spTree>
    <p:extLst>
      <p:ext uri="{BB962C8B-B14F-4D97-AF65-F5344CB8AC3E}">
        <p14:creationId xmlns:p14="http://schemas.microsoft.com/office/powerpoint/2010/main" val="1379853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xmlns=""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79739" y="163126"/>
            <a:ext cx="2053248" cy="844882"/>
          </a:xfrm>
        </p:spPr>
        <p:txBody>
          <a:bodyPr/>
          <a:lstStyle/>
          <a:p>
            <a:r>
              <a:rPr lang="fr-FR" sz="2400" dirty="0"/>
              <a:t>Rifampicine</a:t>
            </a:r>
          </a:p>
        </p:txBody>
      </p:sp>
      <p:sp>
        <p:nvSpPr>
          <p:cNvPr id="3" name="Espace réservé du contenu 2"/>
          <p:cNvSpPr>
            <a:spLocks noGrp="1"/>
          </p:cNvSpPr>
          <p:nvPr>
            <p:ph idx="1"/>
          </p:nvPr>
        </p:nvSpPr>
        <p:spPr>
          <a:xfrm>
            <a:off x="2073274" y="1155039"/>
            <a:ext cx="8042276" cy="2346254"/>
          </a:xfrm>
        </p:spPr>
        <p:txBody>
          <a:bodyPr>
            <a:normAutofit/>
          </a:bodyPr>
          <a:lstStyle/>
          <a:p>
            <a:pPr>
              <a:spcBef>
                <a:spcPts val="600"/>
              </a:spcBef>
              <a:buFont typeface="Wingdings" panose="05000000000000000000" pitchFamily="2" charset="2"/>
              <a:buChar char="q"/>
            </a:pPr>
            <a:r>
              <a:rPr lang="fr-FR" sz="1800" dirty="0"/>
              <a:t>Pas d’indication dans la légionellose</a:t>
            </a:r>
          </a:p>
          <a:p>
            <a:pPr>
              <a:spcBef>
                <a:spcPts val="600"/>
              </a:spcBef>
              <a:buFont typeface="Wingdings" panose="05000000000000000000" pitchFamily="2" charset="2"/>
              <a:buChar char="q"/>
            </a:pPr>
            <a:r>
              <a:rPr lang="fr-FR" sz="1800" dirty="0"/>
              <a:t>Efficacité supérieure jamais démontrée en association dans les légionelloses graves</a:t>
            </a:r>
          </a:p>
          <a:p>
            <a:pPr>
              <a:spcBef>
                <a:spcPts val="600"/>
              </a:spcBef>
              <a:buFont typeface="Wingdings" panose="05000000000000000000" pitchFamily="2" charset="2"/>
              <a:buChar char="q"/>
            </a:pPr>
            <a:r>
              <a:rPr lang="fr-FR" sz="1800" dirty="0"/>
              <a:t>Interactions médicamenteuses nombreuses</a:t>
            </a:r>
          </a:p>
          <a:p>
            <a:pPr>
              <a:spcBef>
                <a:spcPts val="600"/>
              </a:spcBef>
              <a:buFont typeface="Wingdings" panose="05000000000000000000" pitchFamily="2" charset="2"/>
              <a:buChar char="q"/>
            </a:pPr>
            <a:r>
              <a:rPr lang="fr-FR" sz="1800" dirty="0"/>
              <a:t>Exceptionnellement envisageable en association à la doxycycline et en cas de contre indication aux macrolides et aux </a:t>
            </a:r>
            <a:r>
              <a:rPr lang="fr-FR" sz="1800" dirty="0" err="1"/>
              <a:t>fluoroquinolones</a:t>
            </a:r>
            <a:endParaRPr lang="fr-FR" sz="1800" dirty="0"/>
          </a:p>
        </p:txBody>
      </p:sp>
      <p:sp>
        <p:nvSpPr>
          <p:cNvPr id="5" name="Rectangle 4"/>
          <p:cNvSpPr/>
          <p:nvPr/>
        </p:nvSpPr>
        <p:spPr>
          <a:xfrm>
            <a:off x="5291690" y="3506754"/>
            <a:ext cx="1829347" cy="461665"/>
          </a:xfrm>
          <a:prstGeom prst="rect">
            <a:avLst/>
          </a:prstGeom>
        </p:spPr>
        <p:txBody>
          <a:bodyPr wrap="none">
            <a:spAutoFit/>
          </a:bodyPr>
          <a:lstStyle/>
          <a:p>
            <a:r>
              <a:rPr lang="fr-FR" sz="2400" dirty="0" err="1">
                <a:solidFill>
                  <a:srgbClr val="2C7C9F"/>
                </a:solidFill>
                <a:ea typeface="+mj-ea"/>
                <a:cs typeface="+mj-cs"/>
              </a:rPr>
              <a:t>Doxycycline</a:t>
            </a:r>
            <a:endParaRPr lang="fr-FR" dirty="0"/>
          </a:p>
        </p:txBody>
      </p:sp>
      <p:sp>
        <p:nvSpPr>
          <p:cNvPr id="7" name="Espace réservé du contenu 2"/>
          <p:cNvSpPr txBox="1">
            <a:spLocks/>
          </p:cNvSpPr>
          <p:nvPr/>
        </p:nvSpPr>
        <p:spPr>
          <a:xfrm>
            <a:off x="2073274" y="4177971"/>
            <a:ext cx="8042276" cy="1349619"/>
          </a:xfrm>
          <a:prstGeom prst="rect">
            <a:avLst/>
          </a:prstGeom>
        </p:spPr>
        <p:txBody>
          <a:bodyPr vert="horz" lIns="91440" tIns="45720" rIns="91440" bIns="45720" rtlCol="0">
            <a:noAutofit/>
          </a:bodyPr>
          <a:lst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a:lstStyle>
          <a:p>
            <a:pPr>
              <a:spcBef>
                <a:spcPts val="600"/>
              </a:spcBef>
              <a:buFont typeface="Wingdings" panose="05000000000000000000" pitchFamily="2" charset="2"/>
              <a:buChar char="q"/>
            </a:pPr>
            <a:r>
              <a:rPr lang="fr-FR" sz="1800" dirty="0"/>
              <a:t>Efficacité non démontrée</a:t>
            </a:r>
          </a:p>
          <a:p>
            <a:pPr>
              <a:spcBef>
                <a:spcPts val="600"/>
              </a:spcBef>
              <a:buFont typeface="Wingdings" panose="05000000000000000000" pitchFamily="2" charset="2"/>
              <a:buChar char="q"/>
            </a:pPr>
            <a:r>
              <a:rPr lang="fr-FR" sz="1800" dirty="0"/>
              <a:t>Exceptionnellement envisageable en association avec la rifampicine et en cas de contre indication aux macrolides et aux fluoroquinolones ce qui reste exceptionnel</a:t>
            </a:r>
          </a:p>
        </p:txBody>
      </p:sp>
    </p:spTree>
    <p:extLst>
      <p:ext uri="{BB962C8B-B14F-4D97-AF65-F5344CB8AC3E}">
        <p14:creationId xmlns:p14="http://schemas.microsoft.com/office/powerpoint/2010/main" val="40855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xmlns=""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FEA8FC3E-EC47-6E4D-5A9F-E13F5E8FF02B}"/>
              </a:ext>
            </a:extLst>
          </p:cNvPr>
          <p:cNvGraphicFramePr>
            <a:graphicFrameLocks noGrp="1"/>
          </p:cNvGraphicFramePr>
          <p:nvPr/>
        </p:nvGraphicFramePr>
        <p:xfrm>
          <a:off x="1708639" y="1963081"/>
          <a:ext cx="8669216" cy="2503548"/>
        </p:xfrm>
        <a:graphic>
          <a:graphicData uri="http://schemas.openxmlformats.org/drawingml/2006/table">
            <a:tbl>
              <a:tblPr firstRow="1" firstCol="1" bandRow="1">
                <a:tableStyleId>{5C22544A-7EE6-4342-B048-85BDC9FD1C3A}</a:tableStyleId>
              </a:tblPr>
              <a:tblGrid>
                <a:gridCol w="1881661">
                  <a:extLst>
                    <a:ext uri="{9D8B030D-6E8A-4147-A177-3AD203B41FA5}">
                      <a16:colId xmlns:a16="http://schemas.microsoft.com/office/drawing/2014/main" val="17417519"/>
                    </a:ext>
                  </a:extLst>
                </a:gridCol>
                <a:gridCol w="3365671">
                  <a:extLst>
                    <a:ext uri="{9D8B030D-6E8A-4147-A177-3AD203B41FA5}">
                      <a16:colId xmlns:a16="http://schemas.microsoft.com/office/drawing/2014/main" val="1508360222"/>
                    </a:ext>
                  </a:extLst>
                </a:gridCol>
                <a:gridCol w="3421884">
                  <a:extLst>
                    <a:ext uri="{9D8B030D-6E8A-4147-A177-3AD203B41FA5}">
                      <a16:colId xmlns:a16="http://schemas.microsoft.com/office/drawing/2014/main" val="99655685"/>
                    </a:ext>
                  </a:extLst>
                </a:gridCol>
              </a:tblGrid>
              <a:tr h="358087">
                <a:tc>
                  <a:txBody>
                    <a:bodyPr/>
                    <a:lstStyle/>
                    <a:p>
                      <a:pPr algn="ctr">
                        <a:lnSpc>
                          <a:spcPct val="150000"/>
                        </a:lnSpc>
                      </a:pPr>
                      <a:r>
                        <a:rPr lang="fr-FR" sz="1600" dirty="0">
                          <a:effectLst/>
                        </a:rPr>
                        <a:t>Antibiotique</a:t>
                      </a:r>
                      <a:endParaRPr lang="fr-FR" sz="16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600" dirty="0">
                          <a:effectLst/>
                        </a:rPr>
                        <a:t>Hors soins critiques (voie orale)</a:t>
                      </a:r>
                      <a:endParaRPr lang="fr-FR" sz="16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600" dirty="0">
                          <a:effectLst/>
                        </a:rPr>
                        <a:t>En soins critiques (voie IV)</a:t>
                      </a:r>
                      <a:endParaRPr lang="fr-FR" sz="16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53934206"/>
                  </a:ext>
                </a:extLst>
              </a:tr>
              <a:tr h="308199">
                <a:tc>
                  <a:txBody>
                    <a:bodyPr/>
                    <a:lstStyle/>
                    <a:p>
                      <a:pPr algn="ctr">
                        <a:lnSpc>
                          <a:spcPct val="150000"/>
                        </a:lnSpc>
                      </a:pPr>
                      <a:r>
                        <a:rPr lang="fr-FR" sz="1400" dirty="0" err="1">
                          <a:effectLst/>
                        </a:rPr>
                        <a:t>Lévofloxacine</a:t>
                      </a:r>
                      <a:r>
                        <a:rPr lang="fr-FR" sz="1400" dirty="0">
                          <a:effectLst/>
                        </a:rPr>
                        <a:t> </a:t>
                      </a:r>
                      <a:endParaRPr lang="fr-FR" sz="14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400" dirty="0">
                          <a:effectLst/>
                        </a:rPr>
                        <a:t>500 mg/j</a:t>
                      </a:r>
                      <a:endParaRPr lang="fr-FR" sz="14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400" dirty="0">
                          <a:effectLst/>
                        </a:rPr>
                        <a:t>500 mg à 1000 mg/j</a:t>
                      </a:r>
                      <a:r>
                        <a:rPr lang="fr-FR" sz="1400" baseline="0" dirty="0">
                          <a:effectLst/>
                        </a:rPr>
                        <a:t> </a:t>
                      </a:r>
                      <a:endParaRPr lang="fr-FR" sz="1400" strike="sngStrike"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25104621"/>
                  </a:ext>
                </a:extLst>
              </a:tr>
              <a:tr h="308199">
                <a:tc>
                  <a:txBody>
                    <a:bodyPr/>
                    <a:lstStyle/>
                    <a:p>
                      <a:pPr algn="ctr">
                        <a:lnSpc>
                          <a:spcPct val="150000"/>
                        </a:lnSpc>
                      </a:pPr>
                      <a:r>
                        <a:rPr lang="fr-FR" sz="1400" dirty="0">
                          <a:effectLst/>
                        </a:rPr>
                        <a:t>Azithromycine</a:t>
                      </a:r>
                      <a:endParaRPr lang="fr-FR" sz="14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400" dirty="0">
                          <a:effectLst/>
                        </a:rPr>
                        <a:t>500 mg/j </a:t>
                      </a:r>
                      <a:endParaRPr lang="fr-FR" sz="14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400" dirty="0">
                          <a:effectLst/>
                        </a:rPr>
                        <a:t>Non (IV non disponible)</a:t>
                      </a:r>
                      <a:endParaRPr lang="fr-FR" sz="14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80474808"/>
                  </a:ext>
                </a:extLst>
              </a:tr>
              <a:tr h="308199">
                <a:tc>
                  <a:txBody>
                    <a:bodyPr/>
                    <a:lstStyle/>
                    <a:p>
                      <a:pPr algn="ctr">
                        <a:lnSpc>
                          <a:spcPct val="150000"/>
                        </a:lnSpc>
                      </a:pPr>
                      <a:r>
                        <a:rPr lang="fr-FR" sz="1400" dirty="0">
                          <a:effectLst/>
                        </a:rPr>
                        <a:t>Clarithromycine</a:t>
                      </a:r>
                      <a:endParaRPr lang="fr-FR" sz="14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400" dirty="0">
                          <a:effectLst/>
                        </a:rPr>
                        <a:t>500 mg x 2/j</a:t>
                      </a:r>
                      <a:endParaRPr lang="fr-FR" sz="14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400" dirty="0">
                          <a:effectLst/>
                        </a:rPr>
                        <a:t>500 mg x 2/j</a:t>
                      </a:r>
                      <a:endParaRPr lang="fr-FR" sz="1400" strike="sngStrike"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54703349"/>
                  </a:ext>
                </a:extLst>
              </a:tr>
              <a:tr h="308199">
                <a:tc>
                  <a:txBody>
                    <a:bodyPr/>
                    <a:lstStyle/>
                    <a:p>
                      <a:pPr algn="ctr">
                        <a:lnSpc>
                          <a:spcPct val="150000"/>
                        </a:lnSpc>
                      </a:pPr>
                      <a:r>
                        <a:rPr lang="fr-FR" sz="1400" dirty="0" err="1">
                          <a:effectLst/>
                        </a:rPr>
                        <a:t>Spiramycine</a:t>
                      </a:r>
                      <a:endParaRPr lang="fr-FR" sz="14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400" dirty="0">
                          <a:effectLst/>
                        </a:rPr>
                        <a:t>1,5 MUI à 3 MUI x 3/j</a:t>
                      </a:r>
                      <a:endParaRPr lang="fr-FR" sz="14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400" dirty="0">
                          <a:effectLst/>
                        </a:rPr>
                        <a:t>3 MUI x 3/j</a:t>
                      </a:r>
                      <a:endParaRPr lang="fr-FR" sz="1400" strike="sngStrike"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17896381"/>
                  </a:ext>
                </a:extLst>
              </a:tr>
              <a:tr h="302233">
                <a:tc>
                  <a:txBody>
                    <a:bodyPr/>
                    <a:lstStyle/>
                    <a:p>
                      <a:pPr algn="ctr">
                        <a:lnSpc>
                          <a:spcPct val="150000"/>
                        </a:lnSpc>
                      </a:pPr>
                      <a:r>
                        <a:rPr lang="fr-FR" sz="1400" dirty="0">
                          <a:effectLst/>
                          <a:latin typeface="+mj-lt"/>
                          <a:ea typeface="Calibri" panose="020F0502020204030204" pitchFamily="34" charset="0"/>
                          <a:cs typeface="Times New Roman" panose="02020603050405020304" pitchFamily="18" charset="0"/>
                        </a:rPr>
                        <a:t>Roxithromycine</a:t>
                      </a:r>
                    </a:p>
                  </a:txBody>
                  <a:tcPr marL="68580" marR="68580" marT="0" marB="0" anchor="ctr"/>
                </a:tc>
                <a:tc>
                  <a:txBody>
                    <a:bodyPr/>
                    <a:lstStyle/>
                    <a:p>
                      <a:pPr algn="ctr">
                        <a:lnSpc>
                          <a:spcPct val="150000"/>
                        </a:lnSpc>
                      </a:pPr>
                      <a:r>
                        <a:rPr lang="fr-FR" sz="1400" dirty="0">
                          <a:effectLst/>
                          <a:latin typeface="+mj-lt"/>
                          <a:ea typeface="Calibri" panose="020F0502020204030204" pitchFamily="34" charset="0"/>
                          <a:cs typeface="Times New Roman" panose="02020603050405020304" pitchFamily="18" charset="0"/>
                        </a:rPr>
                        <a:t>150 mg x2/j</a:t>
                      </a:r>
                    </a:p>
                  </a:txBody>
                  <a:tcPr marL="68580" marR="68580" marT="0" marB="0" anchor="ctr"/>
                </a:tc>
                <a:tc>
                  <a:txBody>
                    <a:bodyPr/>
                    <a:lstStyle/>
                    <a:p>
                      <a:pPr algn="ctr">
                        <a:lnSpc>
                          <a:spcPct val="150000"/>
                        </a:lnSpc>
                      </a:pPr>
                      <a:r>
                        <a:rPr lang="fr-FR" sz="1400" dirty="0">
                          <a:effectLst/>
                          <a:latin typeface="+mj-lt"/>
                          <a:ea typeface="Calibri" panose="020F0502020204030204" pitchFamily="34" charset="0"/>
                          <a:cs typeface="Times New Roman" panose="02020603050405020304" pitchFamily="18" charset="0"/>
                        </a:rPr>
                        <a:t>Non</a:t>
                      </a:r>
                    </a:p>
                  </a:txBody>
                  <a:tcPr marL="68580" marR="68580" marT="0" marB="0" anchor="ctr"/>
                </a:tc>
                <a:extLst>
                  <a:ext uri="{0D108BD9-81ED-4DB2-BD59-A6C34878D82A}">
                    <a16:rowId xmlns:a16="http://schemas.microsoft.com/office/drawing/2014/main" val="10010"/>
                  </a:ext>
                </a:extLst>
              </a:tr>
              <a:tr h="308199">
                <a:tc>
                  <a:txBody>
                    <a:bodyPr/>
                    <a:lstStyle/>
                    <a:p>
                      <a:pPr algn="ctr">
                        <a:lnSpc>
                          <a:spcPct val="150000"/>
                        </a:lnSpc>
                      </a:pPr>
                      <a:r>
                        <a:rPr lang="fr-FR" sz="1400" dirty="0" err="1">
                          <a:effectLst/>
                        </a:rPr>
                        <a:t>Doxycycline</a:t>
                      </a:r>
                      <a:r>
                        <a:rPr lang="fr-FR" sz="1400" dirty="0">
                          <a:effectLst/>
                        </a:rPr>
                        <a:t> </a:t>
                      </a:r>
                      <a:endParaRPr lang="fr-FR" sz="14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400">
                          <a:effectLst/>
                        </a:rPr>
                        <a:t>100 mg X2/j</a:t>
                      </a:r>
                      <a:endParaRPr lang="fr-FR" sz="140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fr-FR" sz="1400" dirty="0">
                          <a:effectLst/>
                        </a:rPr>
                        <a:t>Non </a:t>
                      </a:r>
                      <a:endParaRPr lang="fr-FR" sz="14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72759988"/>
                  </a:ext>
                </a:extLst>
              </a:tr>
              <a:tr h="302233">
                <a:tc>
                  <a:txBody>
                    <a:bodyPr/>
                    <a:lstStyle/>
                    <a:p>
                      <a:pPr algn="ctr">
                        <a:lnSpc>
                          <a:spcPct val="150000"/>
                        </a:lnSpc>
                      </a:pPr>
                      <a:r>
                        <a:rPr lang="fr-FR" sz="1400" dirty="0">
                          <a:effectLst/>
                          <a:latin typeface="+mj-lt"/>
                          <a:ea typeface="Calibri" panose="020F0502020204030204" pitchFamily="34" charset="0"/>
                          <a:cs typeface="Times New Roman" panose="02020603050405020304" pitchFamily="18" charset="0"/>
                        </a:rPr>
                        <a:t>Rifampicine</a:t>
                      </a:r>
                    </a:p>
                  </a:txBody>
                  <a:tcPr marL="68580" marR="68580" marT="0" marB="0" anchor="ctr"/>
                </a:tc>
                <a:tc>
                  <a:txBody>
                    <a:bodyPr/>
                    <a:lstStyle/>
                    <a:p>
                      <a:pPr algn="ctr">
                        <a:lnSpc>
                          <a:spcPct val="150000"/>
                        </a:lnSpc>
                      </a:pPr>
                      <a:r>
                        <a:rPr lang="fr-FR" sz="1400" dirty="0">
                          <a:effectLst/>
                          <a:latin typeface="+mj-lt"/>
                          <a:ea typeface="Calibri" panose="020F0502020204030204" pitchFamily="34" charset="0"/>
                          <a:cs typeface="Times New Roman" panose="02020603050405020304" pitchFamily="18" charset="0"/>
                        </a:rPr>
                        <a:t>10 mg/kg/j</a:t>
                      </a:r>
                    </a:p>
                  </a:txBody>
                  <a:tcPr marL="68580" marR="68580" marT="0" marB="0" anchor="ctr"/>
                </a:tc>
                <a:tc>
                  <a:txBody>
                    <a:bodyPr/>
                    <a:lstStyle/>
                    <a:p>
                      <a:pPr algn="ctr">
                        <a:lnSpc>
                          <a:spcPct val="150000"/>
                        </a:lnSpc>
                      </a:pPr>
                      <a:r>
                        <a:rPr lang="fr-FR" sz="1400" dirty="0">
                          <a:effectLst/>
                          <a:latin typeface="+mj-lt"/>
                          <a:ea typeface="Calibri" panose="020F0502020204030204" pitchFamily="34" charset="0"/>
                          <a:cs typeface="Times New Roman" panose="02020603050405020304" pitchFamily="18" charset="0"/>
                        </a:rPr>
                        <a:t>10 mg/kg/j</a:t>
                      </a:r>
                    </a:p>
                  </a:txBody>
                  <a:tcPr marL="68580" marR="68580" marT="0" marB="0" anchor="ctr"/>
                </a:tc>
                <a:extLst>
                  <a:ext uri="{0D108BD9-81ED-4DB2-BD59-A6C34878D82A}">
                    <a16:rowId xmlns:a16="http://schemas.microsoft.com/office/drawing/2014/main" val="10015"/>
                  </a:ext>
                </a:extLst>
              </a:tr>
            </a:tbl>
          </a:graphicData>
        </a:graphic>
      </p:graphicFrame>
      <p:sp>
        <p:nvSpPr>
          <p:cNvPr id="5" name="Titre 1"/>
          <p:cNvSpPr txBox="1">
            <a:spLocks/>
          </p:cNvSpPr>
          <p:nvPr/>
        </p:nvSpPr>
        <p:spPr>
          <a:xfrm>
            <a:off x="1818368" y="784293"/>
            <a:ext cx="8042275" cy="539750"/>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r>
              <a:rPr lang="fr-FR" sz="2400" dirty="0"/>
              <a:t>Posologies</a:t>
            </a:r>
          </a:p>
        </p:txBody>
      </p:sp>
    </p:spTree>
    <p:extLst>
      <p:ext uri="{BB962C8B-B14F-4D97-AF65-F5344CB8AC3E}">
        <p14:creationId xmlns:p14="http://schemas.microsoft.com/office/powerpoint/2010/main" val="909798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xmlns="" r:id="rId2"/>
    </p:ext>
  </p:extLs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Bris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TotalTime>
  <Words>739</Words>
  <Application>Microsoft Office PowerPoint</Application>
  <PresentationFormat>Grand écran</PresentationFormat>
  <Paragraphs>128</Paragraphs>
  <Slides>12</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12</vt:i4>
      </vt:variant>
    </vt:vector>
  </HeadingPairs>
  <TitlesOfParts>
    <vt:vector size="22" baseType="lpstr">
      <vt:lpstr>Arial</vt:lpstr>
      <vt:lpstr>Calibri</vt:lpstr>
      <vt:lpstr>Calibri Light</vt:lpstr>
      <vt:lpstr>Cambria</vt:lpstr>
      <vt:lpstr>Courier New</vt:lpstr>
      <vt:lpstr>News Gothic MT</vt:lpstr>
      <vt:lpstr>Times New Roman</vt:lpstr>
      <vt:lpstr>Wingdings</vt:lpstr>
      <vt:lpstr>Wingdings 2</vt:lpstr>
      <vt:lpstr>1_Brise</vt:lpstr>
      <vt:lpstr>Traitement antibiotique de la légionellose chez l’adulte Actualisation</vt:lpstr>
      <vt:lpstr>Présentation PowerPoint</vt:lpstr>
      <vt:lpstr>Présentation PowerPoint</vt:lpstr>
      <vt:lpstr>Présentation PowerPoint</vt:lpstr>
      <vt:lpstr>Stratégie thérapeutique d’une légionellose documentée</vt:lpstr>
      <vt:lpstr>Arguments thérapeutiques</vt:lpstr>
      <vt:lpstr>Macrolides</vt:lpstr>
      <vt:lpstr>Rifampicine</vt:lpstr>
      <vt:lpstr>Présentation PowerPoint</vt:lpstr>
      <vt:lpstr>Présentation PowerPoint</vt:lpstr>
      <vt:lpstr>Présentation PowerPoint</vt:lpstr>
      <vt:lpstr>Prévention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Traitement antibiotique de la légionellose chez l’adulte Actualisation</dc:title>
  <dc:creator>APH</dc:creator>
  <cp:lastModifiedBy>Lesprit, Philippe</cp:lastModifiedBy>
  <cp:revision>9</cp:revision>
  <dcterms:created xsi:type="dcterms:W3CDTF">2026-04-18T19:22:51Z</dcterms:created>
  <dcterms:modified xsi:type="dcterms:W3CDTF">2026-04-20T15:26:50Z</dcterms:modified>
</cp:coreProperties>
</file>