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00" r:id="rId2"/>
    <p:sldId id="301" r:id="rId3"/>
    <p:sldId id="303" r:id="rId4"/>
    <p:sldId id="302" r:id="rId5"/>
    <p:sldId id="305" r:id="rId6"/>
    <p:sldId id="319" r:id="rId7"/>
    <p:sldId id="320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ivia Keita-Perse" initials="O.K-P" lastIdx="2" clrIdx="0"/>
  <p:cmAuthor id="1" name="Lesprit, Philippe" initials="LP" lastIdx="1" clrIdx="1"/>
  <p:cmAuthor id="2" name="CASERIS Marion" initials="CM" lastIdx="2" clrIdx="2">
    <p:extLst>
      <p:ext uri="{19B8F6BF-5375-455C-9EA6-DF929625EA0E}">
        <p15:presenceInfo xmlns:p15="http://schemas.microsoft.com/office/powerpoint/2012/main" userId="S-1-5-21-3834895988-1951830915-283893654-6794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7C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3" autoAdjust="0"/>
    <p:restoredTop sz="96405" autoAdjust="0"/>
  </p:normalViewPr>
  <p:slideViewPr>
    <p:cSldViewPr snapToGrid="0" snapToObjects="1">
      <p:cViewPr varScale="1">
        <p:scale>
          <a:sx n="113" d="100"/>
          <a:sy n="113" d="100"/>
        </p:scale>
        <p:origin x="100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10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26T14:11:02.064" idx="1">
    <p:pos x="10" y="10"/>
    <p:text>C'est vague je propose : après stabilisation et contrôle de la source de l'infection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7F8BA-1B5C-7A48-8114-9AC36FEF4D43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622C7-708B-744C-8571-9641DE88B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12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b="0" i="0" kern="120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>
            <a:lvl1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25481" y="1"/>
            <a:ext cx="1002707" cy="6970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600" b="0" i="0" kern="1200">
          <a:solidFill>
            <a:schemeClr val="accent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society.org/globalassets/idsa/practice-guidelines/amr-guidance/2.0/idsa-amr-guidance-v2.0.pdf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48678" y="1091123"/>
            <a:ext cx="8494644" cy="2337877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+mn-lt"/>
              </a:rPr>
              <a:t>Recommandations pour le traitement des infections dues à des Bacilles à Gram négatif multirésistants</a:t>
            </a:r>
            <a:endParaRPr lang="fr-FR" sz="2400" b="1" dirty="0">
              <a:latin typeface="+mn-lt"/>
              <a:cs typeface="Calibri Light" panose="020F030202020403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878" y="4035286"/>
            <a:ext cx="9104244" cy="173159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Jeu de d</a:t>
            </a:r>
            <a:r>
              <a:rPr lang="fr-FR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iapositives </a:t>
            </a:r>
            <a:r>
              <a:rPr lang="fr-FR" dirty="0">
                <a:solidFill>
                  <a:schemeClr val="tx1"/>
                </a:solidFill>
              </a:rPr>
              <a:t>réalisé par le groupe recommandation de la SPILF </a:t>
            </a:r>
            <a:r>
              <a:rPr lang="fr-FR">
                <a:solidFill>
                  <a:schemeClr val="tx1"/>
                </a:solidFill>
              </a:rPr>
              <a:t>le 11.10.2023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essentiellement à </a:t>
            </a:r>
            <a:r>
              <a:rPr lang="fr-FR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partir des recommandations de</a:t>
            </a:r>
          </a:p>
          <a:p>
            <a:r>
              <a:rPr lang="fr-FR" dirty="0" err="1">
                <a:solidFill>
                  <a:schemeClr val="tx1"/>
                </a:solidFill>
              </a:rPr>
              <a:t>European</a:t>
            </a:r>
            <a:r>
              <a:rPr lang="fr-FR" dirty="0">
                <a:solidFill>
                  <a:schemeClr val="tx1"/>
                </a:solidFill>
              </a:rPr>
              <a:t> Society of </a:t>
            </a:r>
            <a:r>
              <a:rPr lang="fr-FR" dirty="0" err="1">
                <a:solidFill>
                  <a:schemeClr val="tx1"/>
                </a:solidFill>
              </a:rPr>
              <a:t>Clinical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Microbiology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dirty="0" err="1">
                <a:solidFill>
                  <a:schemeClr val="tx1"/>
                </a:solidFill>
              </a:rPr>
              <a:t>Infectious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Diseases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&amp;</a:t>
            </a:r>
          </a:p>
          <a:p>
            <a:r>
              <a:rPr lang="fr-FR" dirty="0" err="1">
                <a:solidFill>
                  <a:schemeClr val="tx1"/>
                </a:solidFill>
              </a:rPr>
              <a:t>Infectious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Diseases</a:t>
            </a:r>
            <a:r>
              <a:rPr lang="fr-FR" dirty="0">
                <a:solidFill>
                  <a:schemeClr val="tx1"/>
                </a:solidFill>
              </a:rPr>
              <a:t> Society of America </a:t>
            </a:r>
            <a:endParaRPr lang="fr-FR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0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D58BE7-9144-5AB6-F28E-9908C64F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13" y="486117"/>
            <a:ext cx="8726557" cy="86707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>
                <a:latin typeface="+mn-lt"/>
              </a:rPr>
              <a:t>Quelle est l’antibiothérapie de choix pour traiter les e</a:t>
            </a:r>
            <a:r>
              <a:rPr lang="fr-FR" sz="2400" b="1">
                <a:latin typeface="+mn-lt"/>
              </a:rPr>
              <a:t>ntérobacterales</a:t>
            </a:r>
            <a:r>
              <a:rPr lang="fr-FR" sz="2400" b="1" dirty="0">
                <a:latin typeface="+mn-lt"/>
              </a:rPr>
              <a:t> sensibles aux C3G</a:t>
            </a:r>
            <a:br>
              <a:rPr lang="fr-FR" sz="2400" b="1" dirty="0">
                <a:latin typeface="+mn-lt"/>
              </a:rPr>
            </a:br>
            <a:r>
              <a:rPr lang="fr-FR" sz="2400" b="1" dirty="0">
                <a:latin typeface="+mn-lt"/>
              </a:rPr>
              <a:t>et à risque de production d’</a:t>
            </a:r>
            <a:r>
              <a:rPr lang="fr-FR" sz="2400" b="1" dirty="0" err="1">
                <a:latin typeface="+mn-lt"/>
              </a:rPr>
              <a:t>AmpC</a:t>
            </a:r>
            <a:r>
              <a:rPr lang="fr-FR" sz="2400" b="1" dirty="0">
                <a:latin typeface="+mn-lt"/>
              </a:rPr>
              <a:t>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472A81E-5A91-8E6B-DCFD-57F6C3DF4E1C}"/>
              </a:ext>
            </a:extLst>
          </p:cNvPr>
          <p:cNvSpPr txBox="1"/>
          <p:nvPr/>
        </p:nvSpPr>
        <p:spPr>
          <a:xfrm>
            <a:off x="952498" y="1752973"/>
            <a:ext cx="10287001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</a:rPr>
              <a:t>Céfépime est le traitement de référence</a:t>
            </a:r>
          </a:p>
          <a:p>
            <a:endParaRPr lang="fr-FR" i="1" dirty="0">
              <a:solidFill>
                <a:schemeClr val="dk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</a:rPr>
              <a:t>Alternatives si évolution clinique favorable ET réduction de l’inoculum (contrôle de la source) 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err="1">
                <a:solidFill>
                  <a:schemeClr val="dk1"/>
                </a:solidFill>
              </a:rPr>
              <a:t>Céfotaxime</a:t>
            </a:r>
            <a:r>
              <a:rPr lang="fr-FR" dirty="0">
                <a:solidFill>
                  <a:schemeClr val="dk1"/>
                </a:solidFill>
              </a:rPr>
              <a:t> ou ceftriaxone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err="1">
                <a:solidFill>
                  <a:schemeClr val="dk1"/>
                </a:solidFill>
              </a:rPr>
              <a:t>Pipéracilline</a:t>
            </a:r>
            <a:r>
              <a:rPr lang="fr-FR" dirty="0">
                <a:solidFill>
                  <a:schemeClr val="dk1"/>
                </a:solidFill>
              </a:rPr>
              <a:t> ± </a:t>
            </a:r>
            <a:r>
              <a:rPr lang="fr-FR" dirty="0" err="1">
                <a:solidFill>
                  <a:schemeClr val="dk1"/>
                </a:solidFill>
              </a:rPr>
              <a:t>tazobactam</a:t>
            </a:r>
            <a:endParaRPr lang="fr-FR" dirty="0">
              <a:solidFill>
                <a:schemeClr val="dk1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TMP-SMX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FQ</a:t>
            </a:r>
            <a:r>
              <a:rPr lang="fr-FR" dirty="0">
                <a:solidFill>
                  <a:schemeClr val="dk1"/>
                </a:solidFill>
              </a:rPr>
              <a:t> </a:t>
            </a:r>
          </a:p>
          <a:p>
            <a:endParaRPr lang="fr-FR" dirty="0">
              <a:solidFill>
                <a:schemeClr val="dk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139FA15-C344-E4C0-0CC1-19652C26E0B2}"/>
              </a:ext>
            </a:extLst>
          </p:cNvPr>
          <p:cNvSpPr txBox="1"/>
          <p:nvPr/>
        </p:nvSpPr>
        <p:spPr>
          <a:xfrm>
            <a:off x="952498" y="4738081"/>
            <a:ext cx="1028700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/>
              <a:t>Nitrofurantoïne</a:t>
            </a:r>
            <a:r>
              <a:rPr lang="fr-FR"/>
              <a:t>, TMP-SMX</a:t>
            </a:r>
            <a:r>
              <a:rPr lang="fr-FR" dirty="0"/>
              <a:t>, fosfomycine </a:t>
            </a:r>
            <a:r>
              <a:rPr lang="fr-FR" dirty="0" err="1"/>
              <a:t>trométamol</a:t>
            </a:r>
            <a:r>
              <a:rPr lang="fr-FR" dirty="0"/>
              <a:t>, aminoside peuvent être envisagés pour le traitement d’une cystite.</a:t>
            </a:r>
          </a:p>
        </p:txBody>
      </p:sp>
    </p:spTree>
    <p:extLst>
      <p:ext uri="{BB962C8B-B14F-4D97-AF65-F5344CB8AC3E}">
        <p14:creationId xmlns:p14="http://schemas.microsoft.com/office/powerpoint/2010/main" val="124341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2B906098-582E-789E-AF31-52E08B7A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0388"/>
            <a:ext cx="10515600" cy="787270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latin typeface="+mn-lt"/>
              </a:rPr>
              <a:t>Quelle est l’antibiothérapie de choix pour traiter les infections à </a:t>
            </a:r>
            <a:r>
              <a:rPr lang="fr-FR" sz="2400" b="1" dirty="0" err="1">
                <a:latin typeface="+mn-lt"/>
              </a:rPr>
              <a:t>Entérobacterales</a:t>
            </a:r>
            <a:r>
              <a:rPr lang="fr-FR" sz="2400" b="1" dirty="0">
                <a:latin typeface="+mn-lt"/>
              </a:rPr>
              <a:t> résistantes aux carbapénèmes (ERC) ?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D595D103-C451-AA83-037A-8D325A534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6952"/>
            <a:ext cx="10515600" cy="397538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fr-FR" sz="1800" b="1" dirty="0">
                <a:solidFill>
                  <a:schemeClr val="tx1"/>
                </a:solidFill>
                <a:latin typeface="+mj-lt"/>
              </a:rPr>
              <a:t>OXA 48 &amp; OXA 48 « like » : 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Ceftazidime-avibactam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 est recommandé y compris chez l’enfant.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fr-FR" sz="1800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fr-FR" sz="1800" b="1" dirty="0">
                <a:solidFill>
                  <a:schemeClr val="tx1"/>
                </a:solidFill>
                <a:latin typeface="+mj-lt"/>
              </a:rPr>
              <a:t>KPC</a:t>
            </a:r>
            <a:r>
              <a:rPr lang="fr-FR" sz="1800" i="1" dirty="0">
                <a:solidFill>
                  <a:schemeClr val="tx1"/>
                </a:solidFill>
                <a:latin typeface="+mj-lt"/>
              </a:rPr>
              <a:t> : </a:t>
            </a:r>
            <a:r>
              <a:rPr lang="en-US" sz="1800" i="1" dirty="0">
                <a:solidFill>
                  <a:schemeClr val="tx1"/>
                </a:solidFill>
                <a:latin typeface="+mj-lt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eftazidime-avibactam, 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Meropénème-vaborbactam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ou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Imipénème-cilastatin-relebactam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sont recommandés.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fr-FR" sz="1800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fr-FR" sz="1800" b="1" dirty="0">
                <a:solidFill>
                  <a:schemeClr val="tx1"/>
                </a:solidFill>
                <a:latin typeface="+mj-lt"/>
              </a:rPr>
              <a:t>ERC productrices de métallo-bêta-lactamases 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et/ou résistantes à tous les autres antibiotiques, y compris 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Ceftazidime-avibactam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 et 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Méropénème-vaborbactam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 : l’association 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Aztréonam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 + 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Ceftazidime-avibactam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 ou le 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Céfidérocol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 peuvent être proposés après avis spécialisé.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fr-FR" sz="1800" dirty="0">
                <a:solidFill>
                  <a:schemeClr val="tx1"/>
                </a:solidFill>
                <a:latin typeface="+mj-lt"/>
              </a:rPr>
              <a:t>	Chez l’enfant l'association 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Aztréonam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 + 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Ceftazidime-avibactam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 est préférée au 	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Céfidérocol</a:t>
            </a:r>
            <a:r>
              <a:rPr lang="fr-FR" sz="1800" dirty="0">
                <a:solidFill>
                  <a:schemeClr val="tx1"/>
                </a:solidFill>
                <a:latin typeface="+mj-lt"/>
              </a:rPr>
              <a:t>, pour lequel peu de données sont actuellement disponibles.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9C12938-E21B-9865-D8C2-18EE19BC08D5}"/>
              </a:ext>
            </a:extLst>
          </p:cNvPr>
          <p:cNvSpPr txBox="1"/>
          <p:nvPr/>
        </p:nvSpPr>
        <p:spPr>
          <a:xfrm>
            <a:off x="3703205" y="1851045"/>
            <a:ext cx="417159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accent1"/>
                </a:solidFill>
              </a:rPr>
              <a:t>Traitement des infections graves</a:t>
            </a:r>
          </a:p>
        </p:txBody>
      </p:sp>
    </p:spTree>
    <p:extLst>
      <p:ext uri="{BB962C8B-B14F-4D97-AF65-F5344CB8AC3E}">
        <p14:creationId xmlns:p14="http://schemas.microsoft.com/office/powerpoint/2010/main" val="99157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2B906098-582E-789E-AF31-52E08B7A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942" y="898850"/>
            <a:ext cx="10515600" cy="787270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latin typeface="+mn-lt"/>
              </a:rPr>
              <a:t>Quelle est l’antibiothérapie de choix pour traiter les infections à </a:t>
            </a:r>
            <a:r>
              <a:rPr lang="fr-FR" sz="2400" b="1" dirty="0" err="1">
                <a:latin typeface="+mn-lt"/>
              </a:rPr>
              <a:t>Enterobacterales</a:t>
            </a:r>
            <a:r>
              <a:rPr lang="fr-FR" sz="2400" b="1" dirty="0">
                <a:latin typeface="+mn-lt"/>
              </a:rPr>
              <a:t> résistantes aux carbapénèmes (ERC) ?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D595D103-C451-AA83-037A-8D325A534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406" y="3292310"/>
            <a:ext cx="10515600" cy="282271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b="1" dirty="0">
                <a:solidFill>
                  <a:schemeClr val="dk1"/>
                </a:solidFill>
                <a:latin typeface="+mn-lt"/>
              </a:rPr>
              <a:t>Infections autres qu’urinaires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fr-FR" sz="1800" dirty="0">
                <a:solidFill>
                  <a:schemeClr val="dk1"/>
                </a:solidFill>
                <a:latin typeface="+mn-lt"/>
              </a:rPr>
              <a:t>L'utilisation d’antibiotiques anciens, choisis parmi ceux actifs in-vitro est de bonne pratique clinique. Un avis spécialisé est recommandé, pour des considérations de politique de bon usage des antibiotiques.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fr-FR" sz="1800" dirty="0">
                <a:solidFill>
                  <a:schemeClr val="dk1"/>
                </a:solidFill>
                <a:latin typeface="+mn-lt"/>
              </a:rPr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b="1" dirty="0">
                <a:solidFill>
                  <a:schemeClr val="dk1"/>
                </a:solidFill>
                <a:latin typeface="+mn-lt"/>
              </a:rPr>
              <a:t>Infections urinaires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fr-FR" sz="1800" dirty="0">
                <a:solidFill>
                  <a:schemeClr val="dk1"/>
                </a:solidFill>
                <a:latin typeface="+mn-lt"/>
              </a:rPr>
              <a:t>L’utilisation des aminosides, y compris la </a:t>
            </a:r>
            <a:r>
              <a:rPr lang="fr-FR" sz="1800" dirty="0" err="1">
                <a:solidFill>
                  <a:schemeClr val="dk1"/>
                </a:solidFill>
                <a:latin typeface="+mn-lt"/>
              </a:rPr>
              <a:t>Plazomicine</a:t>
            </a:r>
            <a:r>
              <a:rPr lang="fr-FR" sz="1800" dirty="0">
                <a:solidFill>
                  <a:schemeClr val="dk1"/>
                </a:solidFill>
                <a:latin typeface="+mn-lt"/>
              </a:rPr>
              <a:t> (quand elle sera disponible) est 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proposée</a:t>
            </a:r>
            <a:r>
              <a:rPr lang="fr-FR" sz="1800" dirty="0">
                <a:solidFill>
                  <a:schemeClr val="dk1"/>
                </a:solidFill>
                <a:latin typeface="+mn-lt"/>
              </a:rPr>
              <a:t>. La </a:t>
            </a:r>
            <a:r>
              <a:rPr lang="fr-FR" sz="1800" dirty="0" err="1">
                <a:solidFill>
                  <a:schemeClr val="dk1"/>
                </a:solidFill>
                <a:latin typeface="+mn-lt"/>
              </a:rPr>
              <a:t>Tigécycline</a:t>
            </a:r>
            <a:r>
              <a:rPr lang="fr-FR" sz="1800" dirty="0">
                <a:solidFill>
                  <a:schemeClr val="dk1"/>
                </a:solidFill>
                <a:latin typeface="+mn-lt"/>
              </a:rPr>
              <a:t> peut être envisagée en dernier recours.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579E3D9-3DDF-1DC4-F785-FA44AA89804B}"/>
              </a:ext>
            </a:extLst>
          </p:cNvPr>
          <p:cNvSpPr txBox="1"/>
          <p:nvPr/>
        </p:nvSpPr>
        <p:spPr>
          <a:xfrm>
            <a:off x="3621048" y="2119883"/>
            <a:ext cx="471340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accent1"/>
                </a:solidFill>
              </a:rPr>
              <a:t>Traitement des infections non graves</a:t>
            </a:r>
          </a:p>
        </p:txBody>
      </p:sp>
    </p:spTree>
    <p:extLst>
      <p:ext uri="{BB962C8B-B14F-4D97-AF65-F5344CB8AC3E}">
        <p14:creationId xmlns:p14="http://schemas.microsoft.com/office/powerpoint/2010/main" val="232576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2B906098-582E-789E-AF31-52E08B7A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736" y="875865"/>
            <a:ext cx="10515600" cy="787270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latin typeface="+mn-lt"/>
              </a:rPr>
              <a:t>Quelle est l’antibiothérapie de choix pour traiter les infections à </a:t>
            </a:r>
            <a:r>
              <a:rPr lang="fr-FR" sz="2400" b="1" dirty="0" err="1">
                <a:latin typeface="+mn-lt"/>
              </a:rPr>
              <a:t>Enterobacterales</a:t>
            </a:r>
            <a:r>
              <a:rPr lang="fr-FR" sz="2400" b="1" dirty="0">
                <a:latin typeface="+mn-lt"/>
              </a:rPr>
              <a:t> résistantes aux carbapénèmes (ERC) ?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EE9D0FC9-F2D4-F7EC-7A2D-63542817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189" y="2709333"/>
            <a:ext cx="10515600" cy="378177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dk1"/>
                </a:solidFill>
                <a:latin typeface="+mj-lt"/>
              </a:rPr>
              <a:t>Infections à ERC sensibles à, et traitées par 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Ceftazidime-avibactam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, 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Méropénème-vaborbactam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, 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Céfidérocol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 ou 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Aztréonam+Ceftazidime-avibactam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 :  les associations ne sont pas recommandées. </a:t>
            </a:r>
          </a:p>
          <a:p>
            <a:pPr marL="0" lvl="0" indent="0">
              <a:spcBef>
                <a:spcPts val="0"/>
              </a:spcBef>
              <a:buClr>
                <a:schemeClr val="tx1"/>
              </a:buClr>
              <a:buNone/>
            </a:pPr>
            <a:endParaRPr lang="fr-FR" sz="1800" dirty="0">
              <a:solidFill>
                <a:schemeClr val="dk1"/>
              </a:solidFill>
              <a:latin typeface="+mj-lt"/>
            </a:endParaRPr>
          </a:p>
          <a:p>
            <a:pPr lvl="0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dk1"/>
                </a:solidFill>
                <a:latin typeface="+mj-lt"/>
              </a:rPr>
              <a:t>Infection graves à ERC sensibles in-vitro uniquement aux 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Polymyxines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, Aminosides, 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Tigécycline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 ou Fosfomycine; ou en cas de non-disponibilité des nouvelles associations </a:t>
            </a:r>
            <a:r>
              <a:rPr lang="fr-FR" sz="1800" dirty="0" err="1">
                <a:solidFill>
                  <a:srgbClr val="000000"/>
                </a:solidFill>
                <a:latin typeface="+mj-lt"/>
              </a:rPr>
              <a:t>ß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L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/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I</a:t>
            </a:r>
            <a:r>
              <a:rPr lang="fr-FR" sz="1800" dirty="0" err="1">
                <a:solidFill>
                  <a:srgbClr val="000000"/>
                </a:solidFill>
                <a:latin typeface="+mj-lt"/>
              </a:rPr>
              <a:t>ß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L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 : un traitement avec plus d'un médicament actif in-vitro est suggéré. </a:t>
            </a:r>
          </a:p>
          <a:p>
            <a:pPr marL="0" lv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fr-FR" sz="1800" dirty="0">
                <a:solidFill>
                  <a:schemeClr val="dk1"/>
                </a:solidFill>
                <a:latin typeface="+mj-lt"/>
              </a:rPr>
              <a:t>     Aucune recommandation pour ou contre des combinaisons spécifiques ne peut être fournie.</a:t>
            </a:r>
          </a:p>
          <a:p>
            <a:pPr lvl="0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fr-FR" sz="1800" dirty="0">
              <a:solidFill>
                <a:schemeClr val="dk1"/>
              </a:solidFill>
              <a:latin typeface="+mj-lt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dk1"/>
                </a:solidFill>
                <a:latin typeface="+mj-lt"/>
              </a:rPr>
              <a:t>Il est suggéré de ne pas utiliser d’associations comprenant des Carbapénèmes pour les infections à ERC, sauf si la CMI du 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Méropénème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 est ≤8 mg/L. Dans ce cas le 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Méropénème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 en perfusion prolongée et à haute dose peut être utilisé dans le cadre d'un traitement combiné.</a:t>
            </a:r>
            <a:r>
              <a:rPr lang="fr-FR" sz="1800" dirty="0">
                <a:latin typeface="+mj-lt"/>
              </a:rPr>
              <a:t> </a:t>
            </a:r>
            <a:endParaRPr lang="fr-FR" sz="1800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76FE45E-0ECE-FEBC-9C91-B88901023E04}"/>
              </a:ext>
            </a:extLst>
          </p:cNvPr>
          <p:cNvSpPr txBox="1"/>
          <p:nvPr/>
        </p:nvSpPr>
        <p:spPr>
          <a:xfrm>
            <a:off x="3879575" y="2034019"/>
            <a:ext cx="374913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/>
                </a:solidFill>
              </a:rPr>
              <a:t>Associations d’antibiotiques</a:t>
            </a:r>
          </a:p>
        </p:txBody>
      </p:sp>
    </p:spTree>
    <p:extLst>
      <p:ext uri="{BB962C8B-B14F-4D97-AF65-F5344CB8AC3E}">
        <p14:creationId xmlns:p14="http://schemas.microsoft.com/office/powerpoint/2010/main" val="353744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2B906098-582E-789E-AF31-52E08B7A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736" y="597008"/>
            <a:ext cx="10515600" cy="787270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latin typeface="+mn-lt"/>
              </a:rPr>
              <a:t>Quelle est l’antibiothérapie de choix pour traiter les infections à </a:t>
            </a:r>
            <a:r>
              <a:rPr lang="fr-FR" sz="2400" b="1" dirty="0" err="1">
                <a:latin typeface="+mn-lt"/>
              </a:rPr>
              <a:t>Entérobacterales</a:t>
            </a:r>
            <a:r>
              <a:rPr lang="fr-FR" sz="2400" b="1" dirty="0">
                <a:latin typeface="+mn-lt"/>
              </a:rPr>
              <a:t> résistantes aux carbapénèmes (ERC) ?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B76EF1B6-249C-5BFB-5C02-F1E5809A8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07" y="3360722"/>
            <a:ext cx="10515600" cy="184628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dk1"/>
                </a:solidFill>
                <a:latin typeface="+mn-lt"/>
              </a:rPr>
              <a:t>La </a:t>
            </a:r>
            <a:r>
              <a:rPr lang="fr-FR" sz="1800" dirty="0" err="1">
                <a:solidFill>
                  <a:schemeClr val="dk1"/>
                </a:solidFill>
                <a:latin typeface="+mn-lt"/>
              </a:rPr>
              <a:t>Tigécycline</a:t>
            </a:r>
            <a:r>
              <a:rPr lang="fr-FR" sz="1800" dirty="0">
                <a:solidFill>
                  <a:schemeClr val="dk1"/>
                </a:solidFill>
                <a:latin typeface="+mn-lt"/>
              </a:rPr>
              <a:t> ne doit pas être utilisée pour les bactériémies et les pneumonies associées aux soins ou sous ventilation mécanique. Dans les autres situations son utilisation nécessite un avis spécialisé.  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dk1"/>
                </a:solidFill>
                <a:latin typeface="+mn-lt"/>
              </a:rPr>
              <a:t>Il n'y a pas de preuves permettant de recommander ou de déconseiller l'utilisation de la Fosfomycine en monothérapie pour traiter les ERC.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FE56277-2688-C624-B93F-E86758EFDAC7}"/>
              </a:ext>
            </a:extLst>
          </p:cNvPr>
          <p:cNvSpPr txBox="1"/>
          <p:nvPr/>
        </p:nvSpPr>
        <p:spPr>
          <a:xfrm>
            <a:off x="3906587" y="1984327"/>
            <a:ext cx="420844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/>
                </a:solidFill>
              </a:rPr>
              <a:t>Antibiotiques non recommandés</a:t>
            </a:r>
          </a:p>
        </p:txBody>
      </p:sp>
    </p:spTree>
    <p:extLst>
      <p:ext uri="{BB962C8B-B14F-4D97-AF65-F5344CB8AC3E}">
        <p14:creationId xmlns:p14="http://schemas.microsoft.com/office/powerpoint/2010/main" val="313361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31DE6D56-E494-26CE-DC5C-39CDC5DA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739"/>
            <a:ext cx="10515600" cy="895557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fr-FR" sz="2400" b="1" dirty="0">
                <a:latin typeface="+mn-lt"/>
              </a:rPr>
              <a:t>Quelle est l’antibiothérapie de choix pour traiter les infections à </a:t>
            </a:r>
            <a:r>
              <a:rPr lang="fr-FR" sz="2400" b="1" i="1" dirty="0">
                <a:latin typeface="+mn-lt"/>
              </a:rPr>
              <a:t>Pseudomonas aeruginosa </a:t>
            </a:r>
            <a:r>
              <a:rPr lang="fr-FR" sz="2400" b="1" dirty="0">
                <a:latin typeface="+mn-lt"/>
              </a:rPr>
              <a:t>résistant aux carbapénèmes (</a:t>
            </a:r>
            <a:r>
              <a:rPr lang="fr-FR" sz="2400" b="1" dirty="0" err="1">
                <a:latin typeface="+mn-lt"/>
              </a:rPr>
              <a:t>CRPa</a:t>
            </a:r>
            <a:r>
              <a:rPr lang="fr-FR" sz="2400" b="1" dirty="0">
                <a:latin typeface="+mn-lt"/>
              </a:rPr>
              <a:t>) ? 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C29C8726-0E9D-2E06-32FF-9874C9F6E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2403458"/>
            <a:ext cx="10515600" cy="205108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 err="1">
                <a:solidFill>
                  <a:schemeClr val="tx1"/>
                </a:solidFill>
                <a:latin typeface="+mn-lt"/>
              </a:rPr>
              <a:t>Ceftolozane-tazobactam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 est recommandé</a:t>
            </a:r>
            <a:endParaRPr lang="fr-FR" sz="1800" strike="sngStrike" dirty="0">
              <a:solidFill>
                <a:schemeClr val="tx1"/>
              </a:solidFill>
              <a:latin typeface="+mn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tx1"/>
                </a:solidFill>
                <a:latin typeface="+mn-lt"/>
              </a:rPr>
              <a:t>En cas de résistance à </a:t>
            </a:r>
            <a:r>
              <a:rPr lang="fr-FR" sz="1800" dirty="0" err="1">
                <a:solidFill>
                  <a:schemeClr val="tx1"/>
                </a:solidFill>
                <a:latin typeface="+mn-lt"/>
              </a:rPr>
              <a:t>Ceftolozane-tazobactam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 les alternatives sont : </a:t>
            </a:r>
            <a:r>
              <a:rPr lang="fr-FR" sz="1800" dirty="0" err="1">
                <a:solidFill>
                  <a:schemeClr val="tx1"/>
                </a:solidFill>
                <a:latin typeface="+mn-lt"/>
              </a:rPr>
              <a:t>Imipénème-relebactam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fr-FR" sz="1800" dirty="0" err="1">
                <a:solidFill>
                  <a:schemeClr val="tx1"/>
                </a:solidFill>
                <a:latin typeface="+mn-lt"/>
              </a:rPr>
              <a:t>Céfidérocol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 et </a:t>
            </a:r>
            <a:r>
              <a:rPr lang="fr-FR" sz="1800" dirty="0" err="1">
                <a:solidFill>
                  <a:schemeClr val="tx1"/>
                </a:solidFill>
                <a:latin typeface="+mn-lt"/>
              </a:rPr>
              <a:t>Ceftazidime-avibactam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tx1"/>
                </a:solidFill>
                <a:latin typeface="+mn-lt"/>
              </a:rPr>
              <a:t>En l’absence d’autre alternative, </a:t>
            </a:r>
            <a:r>
              <a:rPr lang="fr-FR" sz="1800" dirty="0" err="1">
                <a:solidFill>
                  <a:schemeClr val="tx1"/>
                </a:solidFill>
                <a:latin typeface="+mn-lt"/>
              </a:rPr>
              <a:t>Colimycine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, Aminosides ou Fosfomycine peuvent être discutées sur avis spécialisé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74BEDEC-5B45-229E-042D-EEE0A7982E90}"/>
              </a:ext>
            </a:extLst>
          </p:cNvPr>
          <p:cNvSpPr txBox="1"/>
          <p:nvPr/>
        </p:nvSpPr>
        <p:spPr>
          <a:xfrm>
            <a:off x="4170344" y="1859172"/>
            <a:ext cx="417159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accent1"/>
                </a:solidFill>
              </a:rPr>
              <a:t>Traitement des infections graves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74798BE-5685-EE04-7F3B-537FAECC1779}"/>
              </a:ext>
            </a:extLst>
          </p:cNvPr>
          <p:cNvSpPr txBox="1"/>
          <p:nvPr/>
        </p:nvSpPr>
        <p:spPr>
          <a:xfrm>
            <a:off x="117564" y="4792875"/>
            <a:ext cx="119568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/>
                </a:solidFill>
              </a:rPr>
              <a:t>Traitement des infections non graves</a:t>
            </a:r>
          </a:p>
          <a:p>
            <a:pPr algn="ctr"/>
            <a:r>
              <a:rPr lang="fr-FR" sz="2000" b="1" dirty="0">
                <a:solidFill>
                  <a:schemeClr val="accent1"/>
                </a:solidFill>
              </a:rPr>
              <a:t>Ou pour les infections urinaires ou biliaires, bactériémiques ou non, après contrôle de la source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C5848A7-286F-8C7B-32B5-4783A9C3E6F7}"/>
              </a:ext>
            </a:extLst>
          </p:cNvPr>
          <p:cNvSpPr txBox="1"/>
          <p:nvPr/>
        </p:nvSpPr>
        <p:spPr>
          <a:xfrm>
            <a:off x="1134716" y="5839095"/>
            <a:ext cx="992256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L'utilisation d'antibiotiques anciens, choisi parmi ceux actifs in-vitro, est de bonne pratique clinique, pour des considérations de politique de bon usage des antibiotiques. </a:t>
            </a:r>
          </a:p>
        </p:txBody>
      </p:sp>
    </p:spTree>
    <p:extLst>
      <p:ext uri="{BB962C8B-B14F-4D97-AF65-F5344CB8AC3E}">
        <p14:creationId xmlns:p14="http://schemas.microsoft.com/office/powerpoint/2010/main" val="108491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31DE6D56-E494-26CE-DC5C-39CDC5DA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69" y="527291"/>
            <a:ext cx="10515600" cy="895557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fr-FR" sz="2400" b="1" dirty="0">
                <a:latin typeface="+mn-lt"/>
              </a:rPr>
              <a:t>Quelle est l’antibiothérapie de choix pour traiter les infections à </a:t>
            </a:r>
            <a:r>
              <a:rPr lang="fr-FR" sz="2400" b="1" i="1" dirty="0">
                <a:latin typeface="+mn-lt"/>
              </a:rPr>
              <a:t>Pseudomonas aeruginosa </a:t>
            </a:r>
            <a:r>
              <a:rPr lang="fr-FR" sz="2400" b="1" dirty="0">
                <a:latin typeface="+mn-lt"/>
              </a:rPr>
              <a:t>résistant aux carbapénèmes (</a:t>
            </a:r>
            <a:r>
              <a:rPr lang="fr-FR" sz="2400" b="1" dirty="0" err="1">
                <a:latin typeface="+mn-lt"/>
              </a:rPr>
              <a:t>CRPa</a:t>
            </a:r>
            <a:r>
              <a:rPr lang="fr-FR" sz="2400" b="1" dirty="0">
                <a:latin typeface="+mn-lt"/>
              </a:rPr>
              <a:t>)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CECA205-E9B3-6E25-C225-F47B9D99EECC}"/>
              </a:ext>
            </a:extLst>
          </p:cNvPr>
          <p:cNvSpPr txBox="1"/>
          <p:nvPr/>
        </p:nvSpPr>
        <p:spPr>
          <a:xfrm>
            <a:off x="4028662" y="2131655"/>
            <a:ext cx="365229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/>
                </a:solidFill>
              </a:rPr>
              <a:t>Associations d’antibiotiques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12CA14D7-04F3-3401-9CD7-6F48986FE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469" y="3067577"/>
            <a:ext cx="10515600" cy="211225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dk1"/>
                </a:solidFill>
                <a:latin typeface="+mn-lt"/>
              </a:rPr>
              <a:t>En l'absence de données probantes, il n’est pas possible de recommander ou déconseiller l'utilisation d’associations avec les nouveaux </a:t>
            </a:r>
            <a:r>
              <a:rPr lang="fr-FR" sz="1800" dirty="0" err="1">
                <a:solidFill>
                  <a:srgbClr val="000000"/>
                </a:solidFill>
                <a:latin typeface="+mj-lt"/>
              </a:rPr>
              <a:t>ß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L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/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I</a:t>
            </a:r>
            <a:r>
              <a:rPr lang="fr-FR" sz="1800" dirty="0" err="1">
                <a:solidFill>
                  <a:srgbClr val="000000"/>
                </a:solidFill>
                <a:latin typeface="+mj-lt"/>
              </a:rPr>
              <a:t>ß</a:t>
            </a:r>
            <a:r>
              <a:rPr lang="fr-FR" sz="1800" dirty="0" err="1">
                <a:solidFill>
                  <a:schemeClr val="dk1"/>
                </a:solidFill>
                <a:latin typeface="+mj-lt"/>
              </a:rPr>
              <a:t>L</a:t>
            </a:r>
            <a:r>
              <a:rPr lang="fr-FR" sz="1800" dirty="0">
                <a:solidFill>
                  <a:schemeClr val="dk1"/>
                </a:solidFill>
                <a:latin typeface="+mj-lt"/>
              </a:rPr>
              <a:t> 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(</a:t>
            </a:r>
            <a:r>
              <a:rPr lang="fr-FR" sz="1800" dirty="0" err="1">
                <a:solidFill>
                  <a:schemeClr val="tx1"/>
                </a:solidFill>
                <a:latin typeface="+mn-lt"/>
              </a:rPr>
              <a:t>Ceftazidime-avibactam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 et </a:t>
            </a:r>
            <a:r>
              <a:rPr lang="fr-FR" sz="1800" dirty="0" err="1">
                <a:solidFill>
                  <a:schemeClr val="tx1"/>
                </a:solidFill>
                <a:latin typeface="+mn-lt"/>
              </a:rPr>
              <a:t>Ceftolozane-tazobactam</a:t>
            </a:r>
            <a:r>
              <a:rPr lang="fr-FR" sz="1800" dirty="0">
                <a:solidFill>
                  <a:schemeClr val="tx1"/>
                </a:solidFill>
                <a:latin typeface="+mn-lt"/>
              </a:rPr>
              <a:t>) </a:t>
            </a:r>
            <a:r>
              <a:rPr lang="fr-FR" sz="1800" dirty="0">
                <a:solidFill>
                  <a:schemeClr val="dk1"/>
                </a:solidFill>
                <a:latin typeface="+mn-lt"/>
              </a:rPr>
              <a:t>ou le </a:t>
            </a:r>
            <a:r>
              <a:rPr lang="fr-FR" sz="1800" dirty="0" err="1">
                <a:solidFill>
                  <a:schemeClr val="dk1"/>
                </a:solidFill>
                <a:latin typeface="+mn-lt"/>
              </a:rPr>
              <a:t>Céfidérocol</a:t>
            </a:r>
            <a:r>
              <a:rPr lang="fr-FR" sz="1800" dirty="0">
                <a:solidFill>
                  <a:schemeClr val="dk1"/>
                </a:solidFill>
                <a:latin typeface="+mn-lt"/>
              </a:rPr>
              <a:t>.</a:t>
            </a:r>
          </a:p>
          <a:p>
            <a:pPr marL="0" lvl="0" indent="0">
              <a:spcBef>
                <a:spcPts val="0"/>
              </a:spcBef>
              <a:buClr>
                <a:schemeClr val="tx1"/>
              </a:buClr>
              <a:buNone/>
            </a:pPr>
            <a:endParaRPr lang="fr-FR" sz="1800" dirty="0">
              <a:solidFill>
                <a:schemeClr val="dk1"/>
              </a:solidFill>
              <a:latin typeface="+mn-lt"/>
            </a:endParaRPr>
          </a:p>
          <a:p>
            <a:pPr lvl="0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dk1"/>
                </a:solidFill>
                <a:latin typeface="+mn-lt"/>
              </a:rPr>
              <a:t>En cas d’utilisation de </a:t>
            </a:r>
            <a:r>
              <a:rPr lang="fr-FR" sz="1800" dirty="0" err="1">
                <a:solidFill>
                  <a:schemeClr val="dk1"/>
                </a:solidFill>
                <a:latin typeface="+mn-lt"/>
              </a:rPr>
              <a:t>Colimycine</a:t>
            </a:r>
            <a:r>
              <a:rPr lang="fr-FR" sz="1800" dirty="0">
                <a:solidFill>
                  <a:schemeClr val="dk1"/>
                </a:solidFill>
                <a:latin typeface="+mn-lt"/>
              </a:rPr>
              <a:t>, Aminoside ou Fosfomycine, une association de 2 antibiotiques est </a:t>
            </a:r>
            <a:r>
              <a:rPr lang="fr-FR" sz="1800" dirty="0">
                <a:solidFill>
                  <a:schemeClr val="tx2"/>
                </a:solidFill>
                <a:latin typeface="+mn-lt"/>
              </a:rPr>
              <a:t>recommandée.</a:t>
            </a:r>
          </a:p>
          <a:p>
            <a:pPr marL="0" lv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fr-FR" sz="1800" dirty="0">
                <a:solidFill>
                  <a:schemeClr val="dk1"/>
                </a:solidFill>
                <a:latin typeface="+mn-lt"/>
              </a:rPr>
              <a:t>     Aucune recommandation pour ou contre des combinaisons spécifiques ne peut être fournie.</a:t>
            </a:r>
          </a:p>
        </p:txBody>
      </p:sp>
    </p:spTree>
    <p:extLst>
      <p:ext uri="{BB962C8B-B14F-4D97-AF65-F5344CB8AC3E}">
        <p14:creationId xmlns:p14="http://schemas.microsoft.com/office/powerpoint/2010/main" val="91916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08D2F0E9-95B5-19A6-4C0C-3960AF57B805}"/>
              </a:ext>
            </a:extLst>
          </p:cNvPr>
          <p:cNvSpPr txBox="1"/>
          <p:nvPr/>
        </p:nvSpPr>
        <p:spPr>
          <a:xfrm>
            <a:off x="670561" y="890057"/>
            <a:ext cx="107986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>
                <a:schemeClr val="tx1"/>
              </a:buClr>
            </a:pPr>
            <a:r>
              <a:rPr lang="fr-FR" sz="2400" b="1" dirty="0">
                <a:solidFill>
                  <a:schemeClr val="accent1"/>
                </a:solidFill>
                <a:latin typeface="+mn-lt"/>
              </a:rPr>
              <a:t>Quelle est l’antibiothérapie de choix pour traiter les infections à </a:t>
            </a:r>
            <a:r>
              <a:rPr lang="fr-FR" sz="2400" b="1" i="1" dirty="0">
                <a:solidFill>
                  <a:schemeClr val="accent1"/>
                </a:solidFill>
                <a:latin typeface="+mn-lt"/>
              </a:rPr>
              <a:t>Acinetobacter </a:t>
            </a:r>
            <a:r>
              <a:rPr lang="fr-FR" sz="2400" b="1" i="1" dirty="0" err="1">
                <a:solidFill>
                  <a:schemeClr val="accent1"/>
                </a:solidFill>
                <a:latin typeface="+mn-lt"/>
              </a:rPr>
              <a:t>baumannii</a:t>
            </a:r>
            <a:r>
              <a:rPr lang="fr-FR" sz="2400" b="1" i="1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fr-FR" sz="2400" b="1" dirty="0">
                <a:solidFill>
                  <a:schemeClr val="accent1"/>
                </a:solidFill>
                <a:latin typeface="+mn-lt"/>
              </a:rPr>
              <a:t>résistant aux carbapénèmes (CRAB)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7790ADE-7350-B0A6-01F1-DC0D1A781C10}"/>
              </a:ext>
            </a:extLst>
          </p:cNvPr>
          <p:cNvSpPr txBox="1"/>
          <p:nvPr/>
        </p:nvSpPr>
        <p:spPr>
          <a:xfrm>
            <a:off x="957470" y="1988763"/>
            <a:ext cx="102770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A</a:t>
            </a:r>
            <a:r>
              <a:rPr lang="fr-FR" sz="1800" i="0" dirty="0"/>
              <a:t>mpicilline-</a:t>
            </a:r>
            <a:r>
              <a:rPr lang="fr-FR" sz="1800" i="0" dirty="0" err="1"/>
              <a:t>sulbactam</a:t>
            </a:r>
            <a:r>
              <a:rPr lang="fr-FR" sz="1800" i="0" dirty="0"/>
              <a:t> est le</a:t>
            </a:r>
            <a:r>
              <a:rPr lang="fr-FR" sz="1800" i="0" baseline="0" dirty="0"/>
              <a:t> traitement de référence (f</a:t>
            </a:r>
            <a:r>
              <a:rPr lang="fr-FR" sz="1800" i="0" dirty="0"/>
              <a:t>orte dose : ampicilline </a:t>
            </a:r>
            <a:r>
              <a:rPr lang="pt-BR" sz="1800" i="0" dirty="0"/>
              <a:t>6g/sulbactam 3g IV</a:t>
            </a:r>
            <a:r>
              <a:rPr lang="pt-BR" sz="1800" i="0" baseline="0" dirty="0"/>
              <a:t> toutes les 8h)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C3B7FB9-A6B0-E5DE-F09D-015A806DF024}"/>
              </a:ext>
            </a:extLst>
          </p:cNvPr>
          <p:cNvSpPr txBox="1"/>
          <p:nvPr/>
        </p:nvSpPr>
        <p:spPr>
          <a:xfrm>
            <a:off x="3126736" y="2804230"/>
            <a:ext cx="56049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Traitement des infections graves ou à haut</a:t>
            </a: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b="1" dirty="0">
                <a:solidFill>
                  <a:schemeClr val="accent1"/>
                </a:solidFill>
              </a:rPr>
              <a:t>risque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ABB19E8-D1FA-D2AD-52C1-E78E266B5175}"/>
              </a:ext>
            </a:extLst>
          </p:cNvPr>
          <p:cNvSpPr txBox="1"/>
          <p:nvPr/>
        </p:nvSpPr>
        <p:spPr>
          <a:xfrm>
            <a:off x="957470" y="3359426"/>
            <a:ext cx="10277059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Une association est recommandée, comportant 2 antibiotiques actifs in vitro en privilégiant une association à base d’Ampicilline-</a:t>
            </a:r>
            <a:r>
              <a:rPr lang="fr-FR" dirty="0" err="1"/>
              <a:t>sulbactam</a:t>
            </a:r>
            <a:r>
              <a:rPr lang="fr-FR" dirty="0"/>
              <a:t>, parmi :</a:t>
            </a:r>
          </a:p>
          <a:p>
            <a:pPr marL="285750" lvl="0" indent="-285750">
              <a:buFontTx/>
              <a:buChar char="-"/>
              <a:defRPr/>
            </a:pPr>
            <a:r>
              <a:rPr lang="fr-FR" dirty="0"/>
              <a:t>Ampicilline-</a:t>
            </a:r>
            <a:r>
              <a:rPr lang="fr-FR" dirty="0" err="1"/>
              <a:t>sulbactam</a:t>
            </a:r>
            <a:r>
              <a:rPr lang="fr-FR" dirty="0"/>
              <a:t>,</a:t>
            </a:r>
          </a:p>
          <a:p>
            <a:pPr marL="285750" lvl="0" indent="-285750">
              <a:buFontTx/>
              <a:buChar char="-"/>
              <a:defRPr/>
            </a:pPr>
            <a:r>
              <a:rPr lang="fr-FR" dirty="0" err="1"/>
              <a:t>Colimycine</a:t>
            </a:r>
            <a:r>
              <a:rPr lang="fr-FR" dirty="0"/>
              <a:t>, </a:t>
            </a:r>
          </a:p>
          <a:p>
            <a:pPr marL="285750" lvl="0" indent="-285750">
              <a:buFontTx/>
              <a:buChar char="-"/>
              <a:defRPr/>
            </a:pPr>
            <a:r>
              <a:rPr lang="fr-FR" dirty="0"/>
              <a:t>Aminoglycosides, </a:t>
            </a:r>
          </a:p>
          <a:p>
            <a:pPr marL="285750" lvl="0" indent="-285750">
              <a:buFontTx/>
              <a:buChar char="-"/>
              <a:defRPr/>
            </a:pPr>
            <a:r>
              <a:rPr lang="fr-FR" dirty="0" err="1"/>
              <a:t>Tigécycline</a:t>
            </a:r>
            <a:r>
              <a:rPr lang="fr-FR" dirty="0"/>
              <a:t>, </a:t>
            </a:r>
          </a:p>
          <a:p>
            <a:pPr marL="285750" lvl="0" indent="-285750">
              <a:buFontTx/>
              <a:buChar char="-"/>
              <a:defRPr/>
            </a:pPr>
            <a:r>
              <a:rPr lang="fr-FR" dirty="0" err="1"/>
              <a:t>Meropénème</a:t>
            </a:r>
            <a:r>
              <a:rPr lang="fr-FR" dirty="0"/>
              <a:t> (si CMI&lt; 8mg/L, à dose élevée en perfusion prolongée)</a:t>
            </a:r>
          </a:p>
          <a:p>
            <a:pPr marL="285750" lvl="0" indent="-285750">
              <a:buFontTx/>
              <a:buChar char="-"/>
              <a:defRPr/>
            </a:pPr>
            <a:endParaRPr lang="fr-FR" dirty="0"/>
          </a:p>
          <a:p>
            <a:pPr lvl="0">
              <a:defRPr/>
            </a:pPr>
            <a:r>
              <a:rPr lang="fr-FR" dirty="0"/>
              <a:t>Les associations </a:t>
            </a:r>
            <a:r>
              <a:rPr lang="fr-FR" dirty="0" err="1"/>
              <a:t>Colimycine</a:t>
            </a:r>
            <a:r>
              <a:rPr lang="fr-FR" dirty="0"/>
              <a:t>-Carbapénèmes et </a:t>
            </a:r>
            <a:r>
              <a:rPr lang="fr-FR" dirty="0" err="1"/>
              <a:t>Colimycine</a:t>
            </a:r>
            <a:r>
              <a:rPr lang="fr-FR" dirty="0"/>
              <a:t>-Rifampicine ne sont pas recommandées.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84F4207-F5AC-646A-95A0-0309DE22D604}"/>
              </a:ext>
            </a:extLst>
          </p:cNvPr>
          <p:cNvSpPr txBox="1"/>
          <p:nvPr/>
        </p:nvSpPr>
        <p:spPr>
          <a:xfrm>
            <a:off x="957469" y="6407612"/>
            <a:ext cx="102770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FR" dirty="0"/>
              <a:t>Le </a:t>
            </a:r>
            <a:r>
              <a:rPr lang="fr-FR" dirty="0" err="1"/>
              <a:t>Céfidérocol</a:t>
            </a:r>
            <a:r>
              <a:rPr lang="fr-FR" dirty="0"/>
              <a:t> ne doit être utilisé qu’en l’absence d’autre alternative et en association.</a:t>
            </a:r>
          </a:p>
        </p:txBody>
      </p:sp>
    </p:spTree>
    <p:extLst>
      <p:ext uri="{BB962C8B-B14F-4D97-AF65-F5344CB8AC3E}">
        <p14:creationId xmlns:p14="http://schemas.microsoft.com/office/powerpoint/2010/main" val="26883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08D2F0E9-95B5-19A6-4C0C-3960AF57B805}"/>
              </a:ext>
            </a:extLst>
          </p:cNvPr>
          <p:cNvSpPr txBox="1"/>
          <p:nvPr/>
        </p:nvSpPr>
        <p:spPr>
          <a:xfrm>
            <a:off x="1715590" y="933221"/>
            <a:ext cx="98209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fr-FR" sz="2400" b="1" dirty="0">
                <a:solidFill>
                  <a:schemeClr val="accent1"/>
                </a:solidFill>
                <a:latin typeface="+mn-lt"/>
              </a:rPr>
              <a:t>Quelle est l’antibiothérapie de choix pour traiter les infections à </a:t>
            </a:r>
            <a:r>
              <a:rPr lang="fr-FR" sz="2400" b="1" i="1" dirty="0">
                <a:solidFill>
                  <a:schemeClr val="accent1"/>
                </a:solidFill>
                <a:latin typeface="+mn-lt"/>
              </a:rPr>
              <a:t>Acinetobacter </a:t>
            </a:r>
            <a:r>
              <a:rPr lang="fr-FR" sz="2400" b="1" i="1">
                <a:solidFill>
                  <a:schemeClr val="accent1"/>
                </a:solidFill>
                <a:latin typeface="+mn-lt"/>
              </a:rPr>
              <a:t>baumannii</a:t>
            </a:r>
            <a:r>
              <a:rPr lang="fr-FR" sz="2400" b="1" i="1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fr-FR" sz="2400" b="1" dirty="0">
                <a:solidFill>
                  <a:schemeClr val="accent1"/>
                </a:solidFill>
                <a:latin typeface="+mn-lt"/>
              </a:rPr>
              <a:t>résistant aux carbapénèmes (CRAB)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00322E3-75F6-7B62-61A3-D7422DC783E7}"/>
              </a:ext>
            </a:extLst>
          </p:cNvPr>
          <p:cNvSpPr txBox="1"/>
          <p:nvPr/>
        </p:nvSpPr>
        <p:spPr>
          <a:xfrm>
            <a:off x="3716842" y="2113544"/>
            <a:ext cx="471340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accent1"/>
                </a:solidFill>
              </a:rPr>
              <a:t>Traitement des infections non graves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80CA6CD-CA00-4AEF-349F-5621C487786F}"/>
              </a:ext>
            </a:extLst>
          </p:cNvPr>
          <p:cNvSpPr txBox="1"/>
          <p:nvPr/>
        </p:nvSpPr>
        <p:spPr>
          <a:xfrm>
            <a:off x="1375959" y="3514570"/>
            <a:ext cx="966457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Une monothérapie est possible</a:t>
            </a:r>
          </a:p>
          <a:p>
            <a:endParaRPr lang="fr-FR" dirty="0"/>
          </a:p>
          <a:p>
            <a:pPr marL="285750" indent="-285750">
              <a:buFont typeface="Wingdings" pitchFamily="2" charset="2"/>
              <a:buChar char="§"/>
            </a:pPr>
            <a:r>
              <a:rPr lang="fr-FR" dirty="0"/>
              <a:t>Ampicilline-</a:t>
            </a:r>
            <a:r>
              <a:rPr lang="fr-FR" dirty="0" err="1"/>
              <a:t>sulbactam</a:t>
            </a:r>
            <a:r>
              <a:rPr lang="fr-FR" dirty="0"/>
              <a:t> est le traitement de référence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dirty="0" err="1"/>
              <a:t>Colimycine</a:t>
            </a:r>
            <a:r>
              <a:rPr lang="fr-FR" dirty="0"/>
              <a:t> ou </a:t>
            </a:r>
            <a:r>
              <a:rPr lang="fr-FR" dirty="0" err="1"/>
              <a:t>Tigécycline</a:t>
            </a:r>
            <a:r>
              <a:rPr lang="fr-FR" dirty="0"/>
              <a:t> à forte dose peuvent être utilisées</a:t>
            </a:r>
            <a:endParaRPr lang="fr-FR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0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Calibri"/>
                <a:cs typeface="Calibri"/>
              </a:rPr>
              <a:t>Références  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525BFCD-13D6-ADE1-B496-191E45F70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805" y="1981245"/>
            <a:ext cx="10482158" cy="4343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European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Society of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Microbiology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Infectious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Diseases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(ESCMID) guidelines for the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treatment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infections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caused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multidrug-resistant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Gram-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bacilli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endorsed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European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society of intensive care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medicine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Microbiology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Infection 28 (2022) 521e547</a:t>
            </a:r>
          </a:p>
          <a:p>
            <a:pPr marL="0" indent="0">
              <a:spcBef>
                <a:spcPts val="0"/>
              </a:spcBef>
              <a:buNone/>
            </a:pPr>
            <a:endParaRPr lang="fr-FR" altLang="fr-FR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Infectious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Diseases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Society of America Guidance on the </a:t>
            </a: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Treatment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Extended-Spectrum β-lactamase </a:t>
            </a: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Producing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Enterobacterales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(ESBL-E), </a:t>
            </a: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Carbapenem-Resistant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Enterobacterales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(CRE), and </a:t>
            </a:r>
            <a:r>
              <a:rPr lang="fr-FR" altLang="fr-FR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Pseudomonas </a:t>
            </a:r>
            <a:r>
              <a:rPr lang="fr-FR" altLang="fr-FR" sz="18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aeruginosa</a:t>
            </a:r>
            <a:r>
              <a:rPr lang="fr-FR" altLang="fr-FR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Difficult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-to-</a:t>
            </a:r>
            <a:r>
              <a:rPr lang="fr-FR" alt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Resistance (DTR-</a:t>
            </a:r>
            <a:r>
              <a:rPr lang="fr-FR" altLang="fr-FR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P. </a:t>
            </a:r>
            <a:r>
              <a:rPr lang="fr-FR" altLang="fr-FR" sz="18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aeruginosa</a:t>
            </a:r>
            <a:r>
              <a:rPr lang="fr-FR" alt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Infectious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Diseases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2021;72(7):1109–16 </a:t>
            </a:r>
          </a:p>
          <a:p>
            <a:pPr>
              <a:spcBef>
                <a:spcPts val="0"/>
              </a:spcBef>
            </a:pPr>
            <a:endParaRPr lang="fr-FR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Infectious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Diseases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Society of America Guidance on the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Treatment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AmpC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β-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lactamase-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Producing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Enterobacterales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Carbapenem-Resistant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Acinetobacter </a:t>
            </a:r>
            <a:r>
              <a:rPr lang="fr-FR" sz="18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baumannii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fr-FR" sz="18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Stenotrophomonas</a:t>
            </a:r>
            <a:r>
              <a:rPr lang="fr-FR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maltophilia</a:t>
            </a:r>
            <a:r>
              <a:rPr lang="fr-FR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</a:p>
          <a:p>
            <a:pPr marL="349250" lvl="1" indent="0">
              <a:spcBef>
                <a:spcPts val="0"/>
              </a:spcBef>
              <a:buNone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https://www.idsociety.org/globalassets/idsa/practice-guidelines/amr-guidance/2.0/idsa-amr-guidance-v2.0.pdf</a:t>
            </a: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FR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updated</a:t>
            </a: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March 2022 consulté le 08/06/2022</a:t>
            </a:r>
          </a:p>
        </p:txBody>
      </p:sp>
    </p:spTree>
    <p:extLst>
      <p:ext uri="{BB962C8B-B14F-4D97-AF65-F5344CB8AC3E}">
        <p14:creationId xmlns:p14="http://schemas.microsoft.com/office/powerpoint/2010/main" val="121751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FCCF327C-397E-0AD6-E2FD-500059D95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766" y="1187217"/>
            <a:ext cx="11042467" cy="326476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>
                <a:latin typeface="+mn-lt"/>
              </a:rPr>
              <a:t>Ces recommandations concernent les traitements d’infections microbiologiquement documentées. Elles ne sont pas applicables aux antibiothérapies probabilistes.</a:t>
            </a:r>
          </a:p>
          <a:p>
            <a:pPr marL="0" indent="0">
              <a:buNone/>
            </a:pPr>
            <a:r>
              <a:rPr lang="fr-FR" dirty="0">
                <a:latin typeface="+mn-lt"/>
              </a:rPr>
              <a:t>La gravité est définie par la présence d’un sepsis ou d’un choc septique (définitions Sepsis3).</a:t>
            </a:r>
          </a:p>
          <a:p>
            <a:pPr marL="0" indent="0">
              <a:buNone/>
            </a:pPr>
            <a:r>
              <a:rPr lang="fr-FR" dirty="0">
                <a:latin typeface="+mn-lt"/>
              </a:rPr>
              <a:t>Sont considérés comme « nouveaux antibiotiques » ceux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qui ont été </a:t>
            </a:r>
            <a:r>
              <a:rPr lang="fr-FR" dirty="0">
                <a:latin typeface="+mn-lt"/>
              </a:rPr>
              <a:t>règlementairement approuvés après 2010.</a:t>
            </a:r>
          </a:p>
          <a:p>
            <a:pPr marL="0" indent="0">
              <a:buNone/>
            </a:pPr>
            <a:r>
              <a:rPr lang="fr-FR" dirty="0">
                <a:latin typeface="+mn-lt"/>
              </a:rPr>
              <a:t>Les choix sont hiérarchisés selon les critères cliniques suivants 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2000" dirty="0">
                <a:latin typeface="+mn-lt"/>
              </a:rPr>
              <a:t>Gravité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2000" dirty="0">
                <a:latin typeface="+mn-lt"/>
              </a:rPr>
              <a:t>Localisation de l’infection : infection urinaire/biliaire ou non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2000" dirty="0">
                <a:latin typeface="+mn-lt"/>
              </a:rPr>
              <a:t>Sont exclues les infections osseuses, neurologiques, et sur matériel étranger.</a:t>
            </a:r>
          </a:p>
          <a:p>
            <a:pPr marL="0" indent="0">
              <a:buNone/>
            </a:pPr>
            <a:r>
              <a:rPr lang="fr-FR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La résistance </a:t>
            </a:r>
            <a:r>
              <a:rPr lang="fr-FR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aux antibiotiques </a:t>
            </a:r>
            <a:r>
              <a:rPr lang="fr-FR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ne change pas la durée du traitement.</a:t>
            </a:r>
          </a:p>
        </p:txBody>
      </p:sp>
    </p:spTree>
    <p:extLst>
      <p:ext uri="{BB962C8B-B14F-4D97-AF65-F5344CB8AC3E}">
        <p14:creationId xmlns:p14="http://schemas.microsoft.com/office/powerpoint/2010/main" val="114469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Calibri"/>
                <a:cs typeface="Calibri"/>
              </a:rPr>
              <a:t>Questions  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525BFCD-13D6-ADE1-B496-191E45F70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804" y="1620076"/>
            <a:ext cx="10723035" cy="4502427"/>
          </a:xfrm>
          <a:ln>
            <a:noFill/>
          </a:ln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  <a:latin typeface="+mn-lt"/>
              </a:rPr>
              <a:t>Quelle est l’antibiothérapie de choix pour traiter les infections à </a:t>
            </a:r>
            <a:r>
              <a:rPr lang="fr-FR" dirty="0" err="1">
                <a:solidFill>
                  <a:schemeClr val="dk1"/>
                </a:solidFill>
                <a:latin typeface="+mn-lt"/>
              </a:rPr>
              <a:t>enterobacterales</a:t>
            </a:r>
            <a:r>
              <a:rPr lang="fr-FR" dirty="0">
                <a:solidFill>
                  <a:schemeClr val="dk1"/>
                </a:solidFill>
                <a:latin typeface="+mn-lt"/>
              </a:rPr>
              <a:t> résistantes aux C3G (C3G-R) ?</a:t>
            </a:r>
            <a:endParaRPr lang="fr-FR" dirty="0">
              <a:latin typeface="+mn-lt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fr-FR" altLang="fr-FR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  <a:latin typeface="+mn-lt"/>
              </a:rPr>
              <a:t>Quelle est l’antibiothérapie de choix pour traiter les infections à </a:t>
            </a:r>
            <a:r>
              <a:rPr lang="fr-FR" dirty="0" err="1">
                <a:solidFill>
                  <a:schemeClr val="dk1"/>
                </a:solidFill>
                <a:latin typeface="+mn-lt"/>
              </a:rPr>
              <a:t>enterobacterales</a:t>
            </a:r>
            <a:r>
              <a:rPr lang="fr-FR" dirty="0">
                <a:solidFill>
                  <a:schemeClr val="dk1"/>
                </a:solidFill>
                <a:latin typeface="+mn-lt"/>
              </a:rPr>
              <a:t> sensibles aux C3G, et à risque moyen ou haut de production d’</a:t>
            </a:r>
            <a:r>
              <a:rPr lang="fr-FR" dirty="0" err="1">
                <a:solidFill>
                  <a:schemeClr val="dk1"/>
                </a:solidFill>
                <a:latin typeface="+mn-lt"/>
              </a:rPr>
              <a:t>AmpC</a:t>
            </a:r>
            <a:r>
              <a:rPr lang="fr-FR" dirty="0">
                <a:solidFill>
                  <a:schemeClr val="dk1"/>
                </a:solidFill>
                <a:latin typeface="+mn-lt"/>
              </a:rPr>
              <a:t> ?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  <a:latin typeface="+mn-lt"/>
              </a:rPr>
              <a:t>Quelle est l’antibiothérapie de choix pour traiter les infections à </a:t>
            </a:r>
            <a:r>
              <a:rPr lang="fr-FR" dirty="0" err="1">
                <a:solidFill>
                  <a:schemeClr val="dk1"/>
                </a:solidFill>
                <a:latin typeface="+mn-lt"/>
              </a:rPr>
              <a:t>enterobacterales</a:t>
            </a:r>
            <a:r>
              <a:rPr lang="fr-FR" dirty="0">
                <a:solidFill>
                  <a:schemeClr val="dk1"/>
                </a:solidFill>
                <a:latin typeface="+mn-lt"/>
              </a:rPr>
              <a:t> résistantes aux carbapénèmes (ERC) ?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fr-FR" dirty="0">
              <a:solidFill>
                <a:schemeClr val="dk1"/>
              </a:solidFill>
              <a:latin typeface="+mn-lt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  <a:latin typeface="+mn-lt"/>
              </a:rPr>
              <a:t>Quelle est l’antibiothérapie de choix pour traiter les infections à </a:t>
            </a:r>
            <a:r>
              <a:rPr lang="fr-FR" i="1" dirty="0">
                <a:solidFill>
                  <a:schemeClr val="dk1"/>
                </a:solidFill>
                <a:latin typeface="+mn-lt"/>
              </a:rPr>
              <a:t>Pseudomonas aeruginosa</a:t>
            </a:r>
            <a:r>
              <a:rPr lang="fr-FR" dirty="0">
                <a:solidFill>
                  <a:schemeClr val="dk1"/>
                </a:solidFill>
                <a:latin typeface="+mn-lt"/>
              </a:rPr>
              <a:t> résistant aux carbapénèmes (</a:t>
            </a:r>
            <a:r>
              <a:rPr lang="fr-FR" dirty="0" err="1">
                <a:solidFill>
                  <a:schemeClr val="dk1"/>
                </a:solidFill>
                <a:latin typeface="+mn-lt"/>
              </a:rPr>
              <a:t>CRPa</a:t>
            </a:r>
            <a:r>
              <a:rPr lang="fr-FR" dirty="0">
                <a:solidFill>
                  <a:schemeClr val="dk1"/>
                </a:solidFill>
                <a:latin typeface="+mn-lt"/>
              </a:rPr>
              <a:t>)</a:t>
            </a:r>
            <a:r>
              <a:rPr lang="fr-FR" dirty="0">
                <a:latin typeface="+mn-lt"/>
              </a:rPr>
              <a:t> ?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  <a:latin typeface="+mn-lt"/>
              </a:rPr>
              <a:t>Quelle est l’antibiothérapie de choix pour traiter les infections à </a:t>
            </a:r>
            <a:r>
              <a:rPr lang="fr-FR" i="1" dirty="0">
                <a:solidFill>
                  <a:schemeClr val="dk1"/>
                </a:solidFill>
                <a:latin typeface="+mn-lt"/>
              </a:rPr>
              <a:t>Acinetobacter </a:t>
            </a:r>
            <a:r>
              <a:rPr lang="fr-FR" i="1" dirty="0" err="1">
                <a:solidFill>
                  <a:schemeClr val="dk1"/>
                </a:solidFill>
                <a:latin typeface="+mn-lt"/>
              </a:rPr>
              <a:t>baumanii</a:t>
            </a:r>
            <a:r>
              <a:rPr lang="fr-FR" i="1" dirty="0">
                <a:solidFill>
                  <a:schemeClr val="dk1"/>
                </a:solidFill>
                <a:latin typeface="+mn-lt"/>
              </a:rPr>
              <a:t> </a:t>
            </a:r>
            <a:r>
              <a:rPr lang="fr-FR" dirty="0">
                <a:solidFill>
                  <a:schemeClr val="dk1"/>
                </a:solidFill>
                <a:latin typeface="+mn-lt"/>
              </a:rPr>
              <a:t>résistant aux carbapénèmes (CRAB)</a:t>
            </a:r>
            <a:r>
              <a:rPr lang="fr-FR" dirty="0">
                <a:latin typeface="+mn-lt"/>
              </a:rPr>
              <a:t> ?</a:t>
            </a:r>
            <a:endParaRPr lang="fr-F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910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68107FF-55B4-6DCA-18C7-B403B29A1C37}"/>
              </a:ext>
            </a:extLst>
          </p:cNvPr>
          <p:cNvSpPr txBox="1"/>
          <p:nvPr/>
        </p:nvSpPr>
        <p:spPr>
          <a:xfrm>
            <a:off x="753825" y="989524"/>
            <a:ext cx="10357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/>
                </a:solidFill>
              </a:rPr>
              <a:t>Quelle est l’antibiothérapie de choix pour traiter les infections à </a:t>
            </a:r>
            <a:r>
              <a:rPr lang="fr-FR" sz="2400" b="1" dirty="0" err="1">
                <a:solidFill>
                  <a:schemeClr val="accent1"/>
                </a:solidFill>
              </a:rPr>
              <a:t>Enterobacterales</a:t>
            </a:r>
            <a:r>
              <a:rPr lang="fr-FR" sz="2400" b="1" dirty="0">
                <a:solidFill>
                  <a:schemeClr val="accent1"/>
                </a:solidFill>
              </a:rPr>
              <a:t> résistantes aux C3G (C3G-R) ?</a:t>
            </a:r>
            <a:endParaRPr lang="fr-FR" sz="2400" dirty="0">
              <a:solidFill>
                <a:schemeClr val="accent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A974053-7D24-33B8-132A-1E0D750C54EC}"/>
              </a:ext>
            </a:extLst>
          </p:cNvPr>
          <p:cNvSpPr txBox="1"/>
          <p:nvPr/>
        </p:nvSpPr>
        <p:spPr>
          <a:xfrm>
            <a:off x="1136542" y="3429000"/>
            <a:ext cx="99189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Carbapénème: </a:t>
            </a:r>
            <a:r>
              <a:rPr lang="fr-FR" b="1" dirty="0" err="1"/>
              <a:t>Imipénème</a:t>
            </a:r>
            <a:r>
              <a:rPr lang="fr-FR" b="1" dirty="0"/>
              <a:t> ou </a:t>
            </a:r>
            <a:r>
              <a:rPr lang="fr-FR" b="1" dirty="0" err="1"/>
              <a:t>Méropénème</a:t>
            </a:r>
            <a:endParaRPr lang="fr-FR" b="1" dirty="0"/>
          </a:p>
          <a:p>
            <a:pPr algn="ctr"/>
            <a:r>
              <a:rPr lang="fr-FR" b="1" dirty="0"/>
              <a:t>(Chez l’enfant privilégier </a:t>
            </a:r>
            <a:r>
              <a:rPr lang="fr-FR" b="1" dirty="0" err="1"/>
              <a:t>Méropénème</a:t>
            </a:r>
            <a:r>
              <a:rPr lang="fr-FR" b="1" dirty="0"/>
              <a:t>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1877888-4D3C-9E40-82E8-BE01F949D0D6}"/>
              </a:ext>
            </a:extLst>
          </p:cNvPr>
          <p:cNvSpPr txBox="1"/>
          <p:nvPr/>
        </p:nvSpPr>
        <p:spPr>
          <a:xfrm>
            <a:off x="4170344" y="2355574"/>
            <a:ext cx="417159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accent1"/>
                </a:solidFill>
              </a:rPr>
              <a:t>Traitement des infections graves</a:t>
            </a:r>
          </a:p>
        </p:txBody>
      </p:sp>
    </p:spTree>
    <p:extLst>
      <p:ext uri="{BB962C8B-B14F-4D97-AF65-F5344CB8AC3E}">
        <p14:creationId xmlns:p14="http://schemas.microsoft.com/office/powerpoint/2010/main" val="253962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22A87-E8A5-8756-270A-DBE569DE0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800" y="-67736"/>
            <a:ext cx="9135533" cy="909566"/>
          </a:xfrm>
        </p:spPr>
        <p:txBody>
          <a:bodyPr/>
          <a:lstStyle/>
          <a:p>
            <a:r>
              <a:rPr lang="fr-FR" sz="2400" b="1" dirty="0">
                <a:latin typeface="+mj-lt"/>
              </a:rPr>
              <a:t>Quelle est l’antibiothérapie de choix pour traiter les infections à </a:t>
            </a:r>
            <a:r>
              <a:rPr lang="fr-FR" sz="2400" b="1" dirty="0" err="1">
                <a:latin typeface="+mj-lt"/>
              </a:rPr>
              <a:t>Enterobacterales</a:t>
            </a:r>
            <a:r>
              <a:rPr lang="fr-FR" sz="2400" b="1" dirty="0">
                <a:latin typeface="+mj-lt"/>
              </a:rPr>
              <a:t> Résistantes aux C3G (C3G-R)</a:t>
            </a:r>
            <a:endParaRPr lang="fr-FR" sz="2400" dirty="0">
              <a:latin typeface="+mj-lt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3ED57E32-7941-96D1-9B78-7ACC9F65903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35683454"/>
              </p:ext>
            </p:extLst>
          </p:nvPr>
        </p:nvGraphicFramePr>
        <p:xfrm>
          <a:off x="0" y="1241940"/>
          <a:ext cx="12192000" cy="5333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8744">
                  <a:extLst>
                    <a:ext uri="{9D8B030D-6E8A-4147-A177-3AD203B41FA5}">
                      <a16:colId xmlns:a16="http://schemas.microsoft.com/office/drawing/2014/main" val="2095655834"/>
                    </a:ext>
                  </a:extLst>
                </a:gridCol>
                <a:gridCol w="4177086">
                  <a:extLst>
                    <a:ext uri="{9D8B030D-6E8A-4147-A177-3AD203B41FA5}">
                      <a16:colId xmlns:a16="http://schemas.microsoft.com/office/drawing/2014/main" val="3262424418"/>
                    </a:ext>
                  </a:extLst>
                </a:gridCol>
                <a:gridCol w="3786170">
                  <a:extLst>
                    <a:ext uri="{9D8B030D-6E8A-4147-A177-3AD203B41FA5}">
                      <a16:colId xmlns:a16="http://schemas.microsoft.com/office/drawing/2014/main" val="1227574479"/>
                    </a:ext>
                  </a:extLst>
                </a:gridCol>
              </a:tblGrid>
              <a:tr h="654978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Situation clinique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Adulte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Enfant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190786"/>
                  </a:ext>
                </a:extLst>
              </a:tr>
              <a:tr h="654978">
                <a:tc>
                  <a:txBody>
                    <a:bodyPr/>
                    <a:lstStyle/>
                    <a:p>
                      <a:r>
                        <a:rPr lang="fr-FR" sz="1200" i="1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Infections autres que urinaires et biliaires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1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arbapénème : 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imipénème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ou 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méropénème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(ou 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ertapénème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après avis spécialisé)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Méropénème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65054"/>
                  </a:ext>
                </a:extLst>
              </a:tr>
              <a:tr h="6549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fr-FR" sz="1200" i="1" dirty="0">
                          <a:solidFill>
                            <a:schemeClr val="tx1"/>
                          </a:solidFill>
                        </a:rPr>
                        <a:t>nfections urinaires </a:t>
                      </a:r>
                      <a:r>
                        <a:rPr lang="fr-FR" sz="1200" i="1" dirty="0"/>
                        <a:t>bactériémiques ou non, après contrôle de la source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fr-FR" sz="1200" i="1" dirty="0" err="1">
                          <a:solidFill>
                            <a:schemeClr val="tx1"/>
                          </a:solidFill>
                        </a:rPr>
                        <a:t>cf</a:t>
                      </a:r>
                      <a:r>
                        <a:rPr lang="fr-FR" sz="1200" i="1" dirty="0">
                          <a:solidFill>
                            <a:schemeClr val="tx1"/>
                          </a:solidFill>
                        </a:rPr>
                        <a:t> reco SPILF / HAS IU et publications pédiatriques)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Cotrimoxazole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Fluoroquinolone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Pipéracilline-tazobactam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Témocilline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200" baseline="0" dirty="0">
                        <a:solidFill>
                          <a:schemeClr val="tx1"/>
                        </a:solidFill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aseline="0" dirty="0" err="1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Céfoxitine</a:t>
                      </a:r>
                      <a:r>
                        <a:rPr lang="fr-FR" sz="1200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uniquement pour </a:t>
                      </a:r>
                      <a:r>
                        <a:rPr lang="fr-FR" sz="1200" i="1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E. coli </a:t>
                      </a:r>
                      <a:r>
                        <a:rPr lang="fr-FR" sz="1200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producteur</a:t>
                      </a:r>
                      <a:r>
                        <a:rPr lang="fr-FR" sz="1200" i="1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lang="fr-FR" sz="1200" i="1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BLSE</a:t>
                      </a:r>
                      <a:endParaRPr lang="fr-FR" sz="1200" baseline="0" dirty="0">
                        <a:solidFill>
                          <a:schemeClr val="dk1"/>
                        </a:solidFill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aseline="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Céfépime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uniquement en l’absence de BLSE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Amoxicilline/Acide clavulanique possible hors IU masculine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Aminosides ou fosfomycine IV en monothérapie, après avis spécialisé indispensable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  <a:defRPr/>
                      </a:pPr>
                      <a:endParaRPr lang="fr-FR" sz="1200" i="1" dirty="0"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  <a:defRPr/>
                      </a:pPr>
                      <a:r>
                        <a:rPr lang="fr-FR" sz="1200" i="1" dirty="0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Cystites: </a:t>
                      </a:r>
                      <a:r>
                        <a:rPr lang="fr-FR" sz="1200" dirty="0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privilégier</a:t>
                      </a:r>
                      <a:r>
                        <a:rPr lang="fr-FR" sz="1200" i="1" dirty="0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000000"/>
                          </a:solidFill>
                        </a:rPr>
                        <a:t>Mecillinam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Fosfomycine </a:t>
                      </a:r>
                      <a:r>
                        <a:rPr lang="fr-FR" sz="1200" dirty="0" err="1">
                          <a:solidFill>
                            <a:srgbClr val="000000"/>
                          </a:solidFill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trométamol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fr-FR" sz="1200" dirty="0" err="1">
                          <a:solidFill>
                            <a:srgbClr val="000000"/>
                          </a:solidFill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Nitrofurantoïne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Trimé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thoprime</a:t>
                      </a:r>
                      <a:endParaRPr lang="fr-FR" sz="1200" dirty="0"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Par voie IV (généralement traitement initial)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Amikacine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Témocilline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Céfoxitine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u</a:t>
                      </a:r>
                      <a:r>
                        <a:rPr lang="fr-FR" sz="1200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niquement pour </a:t>
                      </a:r>
                      <a:r>
                        <a:rPr lang="fr-FR" sz="1200" i="1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E. coli </a:t>
                      </a:r>
                      <a:r>
                        <a:rPr lang="fr-FR" sz="1200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producteur</a:t>
                      </a:r>
                      <a:r>
                        <a:rPr lang="fr-FR" sz="1200" i="1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lang="fr-FR" sz="1200" i="1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aseline="0" dirty="0"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BLSE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Pipéracilline-tazobactam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aseline="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Céfépime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uniquement en l’absence de BLSE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Par voie orale (généralement relais de traitement)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Cotrimoxazole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Céfixime+Amoxicilline-Ac.clavulanique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* Ciprofloxacine</a:t>
                      </a:r>
                      <a:endParaRPr lang="fr-FR" sz="1200" i="0" dirty="0">
                        <a:solidFill>
                          <a:schemeClr val="tx1"/>
                        </a:solidFill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200" i="1" dirty="0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Cystites: </a:t>
                      </a:r>
                      <a:r>
                        <a:rPr lang="fr-FR" sz="1200" dirty="0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privilégier</a:t>
                      </a:r>
                      <a:r>
                        <a:rPr lang="fr-FR" sz="1200" i="1" dirty="0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: </a:t>
                      </a:r>
                      <a:r>
                        <a:rPr lang="fr-FR" sz="1200" i="1" dirty="0" err="1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Amox</a:t>
                      </a:r>
                      <a:r>
                        <a:rPr lang="fr-FR" sz="1200" i="1" dirty="0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i="1" dirty="0" err="1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clav</a:t>
                      </a:r>
                      <a:r>
                        <a:rPr lang="fr-FR" sz="1200" i="1" dirty="0"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fr-FR" sz="1200" i="1" dirty="0">
                          <a:solidFill>
                            <a:srgbClr val="000000"/>
                          </a:solidFill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Cotrimoxazole</a:t>
                      </a:r>
                      <a:endParaRPr lang="fr-FR" sz="1200" dirty="0"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852603"/>
                  </a:ext>
                </a:extLst>
              </a:tr>
              <a:tr h="65497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200" i="1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Infections biliaires </a:t>
                      </a:r>
                      <a:r>
                        <a:rPr lang="fr-FR" sz="1200" i="1" dirty="0" err="1"/>
                        <a:t>bactériémiques</a:t>
                      </a:r>
                      <a:r>
                        <a:rPr lang="fr-FR" sz="1200" i="1" dirty="0"/>
                        <a:t> ou non, après contrôle de la source </a:t>
                      </a:r>
                      <a:endParaRPr lang="fr-FR" sz="1200" i="1" baseline="0" dirty="0">
                        <a:solidFill>
                          <a:schemeClr val="tx1"/>
                        </a:solidFill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Piperacilline-tazobactam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peut être envisagé</a:t>
                      </a:r>
                      <a:endParaRPr lang="fr-FR" sz="1200" i="1" kern="1200" dirty="0">
                        <a:solidFill>
                          <a:schemeClr val="tx1"/>
                        </a:solidFill>
                        <a:effectLst/>
                        <a:ea typeface="+mn-ea"/>
                        <a:cs typeface="+mn-cs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Fluoroquinolone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Amoxicilline </a:t>
                      </a:r>
                      <a:r>
                        <a:rPr lang="fr-FR" sz="1200" b="0" i="0" baseline="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</a:t>
                      </a: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Clavulanique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aseline="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Céfépime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uniquement en l’absence de BLSE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Piperacilline-tazobactam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peut être envisagé</a:t>
                      </a:r>
                      <a:endParaRPr lang="fr-FR" sz="1200" b="0" i="1" kern="1200" baseline="0" dirty="0">
                        <a:solidFill>
                          <a:schemeClr val="tx1"/>
                        </a:solidFill>
                        <a:effectLst/>
                        <a:ea typeface="+mn-ea"/>
                        <a:cs typeface="+mn-cs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Amoxicilline </a:t>
                      </a:r>
                      <a:r>
                        <a:rPr lang="fr-FR" sz="1200" b="0" i="0" baseline="0" dirty="0" err="1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</a:t>
                      </a: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clavulanique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Ciprofloxacine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aseline="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Céfépime uniquement en l’absence de BLSE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185386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9C1E8095-D39F-3AFF-7A7E-37C2DD9FB0C4}"/>
              </a:ext>
            </a:extLst>
          </p:cNvPr>
          <p:cNvSpPr txBox="1"/>
          <p:nvPr/>
        </p:nvSpPr>
        <p:spPr>
          <a:xfrm>
            <a:off x="3747857" y="841830"/>
            <a:ext cx="469628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accent1"/>
                </a:solidFill>
              </a:rPr>
              <a:t>Traitement des infections non graves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3271182-7FEB-A71A-65F3-2F7DC89F00CF}"/>
              </a:ext>
            </a:extLst>
          </p:cNvPr>
          <p:cNvSpPr txBox="1"/>
          <p:nvPr/>
        </p:nvSpPr>
        <p:spPr>
          <a:xfrm>
            <a:off x="0" y="6575256"/>
            <a:ext cx="10865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*(</a:t>
            </a:r>
            <a:r>
              <a:rPr lang="fr-FR" sz="1200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uniquement pour </a:t>
            </a:r>
            <a:r>
              <a:rPr lang="fr-FR" sz="1200" i="1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E. coli, K. </a:t>
            </a:r>
            <a:r>
              <a:rPr lang="fr-FR" sz="1200" i="1" baseline="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pneumoniae</a:t>
            </a:r>
            <a:r>
              <a:rPr lang="fr-FR" sz="1200" i="1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ou Proteus </a:t>
            </a:r>
            <a:r>
              <a:rPr lang="fr-FR" sz="1200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producteur</a:t>
            </a:r>
            <a:r>
              <a:rPr lang="fr-FR" sz="1200" i="1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fr-FR" sz="1200" i="1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BLSE sensible à pipé-</a:t>
            </a:r>
            <a:r>
              <a:rPr lang="fr-FR" sz="1200" baseline="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tazo</a:t>
            </a:r>
            <a:r>
              <a:rPr lang="fr-FR" sz="1200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ou </a:t>
            </a:r>
            <a:r>
              <a:rPr lang="fr-FR" sz="1200" dirty="0"/>
              <a:t>CMI≤1mg/L pour le céfixime associé à l’acide-</a:t>
            </a:r>
            <a:r>
              <a:rPr lang="fr-FR" sz="1200" dirty="0" err="1"/>
              <a:t>clav</a:t>
            </a:r>
            <a:r>
              <a:rPr lang="fr-FR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286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68107FF-55B4-6DCA-18C7-B403B29A1C37}"/>
              </a:ext>
            </a:extLst>
          </p:cNvPr>
          <p:cNvSpPr txBox="1"/>
          <p:nvPr/>
        </p:nvSpPr>
        <p:spPr>
          <a:xfrm>
            <a:off x="817422" y="0"/>
            <a:ext cx="9946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/>
                </a:solidFill>
              </a:rPr>
              <a:t>Quelle est l’antibiothérapie de choix pour traiter les infections à </a:t>
            </a:r>
            <a:r>
              <a:rPr lang="fr-FR" sz="2400" b="1" dirty="0" err="1">
                <a:solidFill>
                  <a:schemeClr val="accent1"/>
                </a:solidFill>
              </a:rPr>
              <a:t>Enterobacterales</a:t>
            </a:r>
            <a:r>
              <a:rPr lang="fr-FR" sz="2400" b="1" dirty="0">
                <a:solidFill>
                  <a:schemeClr val="accent1"/>
                </a:solidFill>
              </a:rPr>
              <a:t> Résistantes aux C3G (C3G-R)</a:t>
            </a:r>
            <a:endParaRPr lang="fr-FR" sz="2400" dirty="0">
              <a:solidFill>
                <a:schemeClr val="accent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B1FF76B-FA4C-8935-A48B-2D3F8787F65E}"/>
              </a:ext>
            </a:extLst>
          </p:cNvPr>
          <p:cNvSpPr txBox="1"/>
          <p:nvPr/>
        </p:nvSpPr>
        <p:spPr>
          <a:xfrm>
            <a:off x="1136542" y="1349111"/>
            <a:ext cx="9918916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dirty="0">
                <a:solidFill>
                  <a:srgbClr val="000000"/>
                </a:solidFill>
              </a:rPr>
              <a:t>Si un carbapénème a été utilisé, une désescalade adaptée à la situation clinique par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Pipéracilline-tazobactam</a:t>
            </a:r>
            <a:r>
              <a:rPr lang="fr-FR" i="1" dirty="0"/>
              <a:t>, </a:t>
            </a:r>
            <a:r>
              <a:rPr lang="fr-FR" i="1" dirty="0">
                <a:solidFill>
                  <a:srgbClr val="000000"/>
                </a:solidFill>
              </a:rPr>
              <a:t>A</a:t>
            </a:r>
            <a:r>
              <a:rPr lang="fr-FR" dirty="0">
                <a:solidFill>
                  <a:srgbClr val="000000"/>
                </a:solidFill>
              </a:rPr>
              <a:t>moxicilline </a:t>
            </a:r>
            <a:r>
              <a:rPr lang="fr-FR" dirty="0" err="1">
                <a:solidFill>
                  <a:srgbClr val="000000"/>
                </a:solidFill>
              </a:rPr>
              <a:t>Ac</a:t>
            </a:r>
            <a:r>
              <a:rPr lang="fr-FR" dirty="0">
                <a:solidFill>
                  <a:srgbClr val="000000"/>
                </a:solidFill>
              </a:rPr>
              <a:t>. clavulanique, Fluoroquinolone, Co-trimoxazole ou autre antibiotique selon antibiogramme, est de bonne pratique une fois qu’il n’y a plus de risque vital.</a:t>
            </a:r>
            <a:r>
              <a:rPr lang="fr-FR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i="1" dirty="0"/>
          </a:p>
          <a:p>
            <a:pPr lvl="0">
              <a:defRPr/>
            </a:pPr>
            <a:r>
              <a:rPr lang="fr-FR" dirty="0"/>
              <a:t>Si la souche est sensible au </a:t>
            </a:r>
            <a:r>
              <a:rPr lang="fr-FR" dirty="0" err="1"/>
              <a:t>Céfépime</a:t>
            </a:r>
            <a:r>
              <a:rPr lang="fr-FR" dirty="0"/>
              <a:t>, il peut être utilisé pour traiter les souches C3G-R par hyperproduction de </a:t>
            </a:r>
            <a:r>
              <a:rPr lang="fr-FR" dirty="0" err="1"/>
              <a:t>céphalosporinases</a:t>
            </a:r>
            <a:r>
              <a:rPr lang="fr-FR" dirty="0"/>
              <a:t>, sans BLSE associée</a:t>
            </a:r>
          </a:p>
          <a:p>
            <a:pPr>
              <a:defRPr/>
            </a:pPr>
            <a:endParaRPr lang="fr-FR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fr-FR" dirty="0">
                <a:ea typeface="Calibri" panose="020F0502020204030204" pitchFamily="34" charset="0"/>
                <a:cs typeface="Calibri" panose="020F0502020204030204" pitchFamily="34" charset="0"/>
              </a:rPr>
              <a:t>Si aucune autre alternative n’est possible, l’</a:t>
            </a:r>
            <a:r>
              <a:rPr lang="fr-FR" dirty="0" err="1">
                <a:ea typeface="Calibri" panose="020F0502020204030204" pitchFamily="34" charset="0"/>
                <a:cs typeface="Calibri" panose="020F0502020204030204" pitchFamily="34" charset="0"/>
              </a:rPr>
              <a:t>Ertapénème</a:t>
            </a:r>
            <a:r>
              <a:rPr lang="fr-FR" dirty="0">
                <a:ea typeface="Calibri" panose="020F0502020204030204" pitchFamily="34" charset="0"/>
                <a:cs typeface="Calibri" panose="020F0502020204030204" pitchFamily="34" charset="0"/>
              </a:rPr>
              <a:t> peut être utilisé en traitement de relai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148E142-65D1-3B2B-20A7-28402A09DF66}"/>
              </a:ext>
            </a:extLst>
          </p:cNvPr>
          <p:cNvSpPr txBox="1"/>
          <p:nvPr/>
        </p:nvSpPr>
        <p:spPr>
          <a:xfrm>
            <a:off x="3393028" y="849850"/>
            <a:ext cx="59927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/>
                </a:solidFill>
              </a:rPr>
              <a:t>Désescalade après usage d’un carbapénème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60A6DD-020F-0EA9-144D-729DE0C2B4A3}"/>
              </a:ext>
            </a:extLst>
          </p:cNvPr>
          <p:cNvSpPr txBox="1"/>
          <p:nvPr/>
        </p:nvSpPr>
        <p:spPr>
          <a:xfrm>
            <a:off x="1136541" y="5784777"/>
            <a:ext cx="99189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La mesure de la CMI à PTZ est nécessaire pour toute infection autre qu’urinaire ou biliaire</a:t>
            </a:r>
          </a:p>
          <a:p>
            <a:r>
              <a:rPr lang="fr-FR" dirty="0"/>
              <a:t>Elle doit être réalisée par technique de micro dilution en plaque et être ≤ 8 mg/l.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5526404-96AB-E02F-BBA1-AD6783D48935}"/>
              </a:ext>
            </a:extLst>
          </p:cNvPr>
          <p:cNvSpPr txBox="1"/>
          <p:nvPr/>
        </p:nvSpPr>
        <p:spPr>
          <a:xfrm>
            <a:off x="1136541" y="3971777"/>
            <a:ext cx="991891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Infection urinaire de l’enfant : un relais per os est à privilégier s'il est possible par cotrimoxazole ou l'association </a:t>
            </a:r>
            <a:r>
              <a:rPr lang="fr-FR" dirty="0" err="1"/>
              <a:t>cefixime+Amoxicilline</a:t>
            </a:r>
            <a:r>
              <a:rPr lang="fr-FR" dirty="0"/>
              <a:t>/</a:t>
            </a:r>
            <a:r>
              <a:rPr lang="fr-FR" dirty="0" err="1"/>
              <a:t>Ac.clavulanique</a:t>
            </a:r>
            <a:r>
              <a:rPr lang="fr-FR" dirty="0"/>
              <a:t> (</a:t>
            </a:r>
            <a:r>
              <a:rPr lang="fr-FR" sz="1800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uniquement pour </a:t>
            </a:r>
            <a:r>
              <a:rPr lang="fr-FR" sz="1800" i="1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E. coli, K. </a:t>
            </a:r>
            <a:r>
              <a:rPr lang="fr-FR" sz="1800" i="1" baseline="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pneumoniae</a:t>
            </a:r>
            <a:r>
              <a:rPr lang="fr-FR" sz="1800" i="1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ou Proteus </a:t>
            </a:r>
            <a:r>
              <a:rPr lang="fr-FR" sz="1800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producteur</a:t>
            </a:r>
            <a:r>
              <a:rPr lang="fr-FR" sz="1800" i="1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fr-FR" sz="1800" i="1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BLSE</a:t>
            </a:r>
            <a:r>
              <a:rPr lang="fr-FR" baseline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/>
              <a:t>si sensible à </a:t>
            </a:r>
            <a:r>
              <a:rPr lang="fr-FR" dirty="0" err="1"/>
              <a:t>pipéracilline-tazobactam</a:t>
            </a:r>
            <a:r>
              <a:rPr lang="fr-FR" dirty="0"/>
              <a:t> et/ou CMI du céfixime en synergie avec </a:t>
            </a:r>
            <a:r>
              <a:rPr lang="fr-FR" dirty="0" err="1"/>
              <a:t>Amox</a:t>
            </a:r>
            <a:r>
              <a:rPr lang="fr-FR" dirty="0"/>
              <a:t>/</a:t>
            </a:r>
            <a:r>
              <a:rPr lang="fr-FR" dirty="0" err="1"/>
              <a:t>Ac</a:t>
            </a:r>
            <a:r>
              <a:rPr lang="fr-FR" dirty="0"/>
              <a:t>. </a:t>
            </a:r>
            <a:r>
              <a:rPr lang="fr-FR" dirty="0" err="1"/>
              <a:t>clav</a:t>
            </a:r>
            <a:r>
              <a:rPr lang="fr-FR" dirty="0"/>
              <a:t>.&lt; 1mg/l), ou ciprofloxacine</a:t>
            </a:r>
          </a:p>
          <a:p>
            <a:r>
              <a:rPr lang="fr-FR" dirty="0"/>
              <a:t>En l’absence d’autre alternative: amikacine ou </a:t>
            </a:r>
            <a:r>
              <a:rPr lang="fr-FR" dirty="0" err="1"/>
              <a:t>témocilline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2835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68107FF-55B4-6DCA-18C7-B403B29A1C37}"/>
              </a:ext>
            </a:extLst>
          </p:cNvPr>
          <p:cNvSpPr txBox="1"/>
          <p:nvPr/>
        </p:nvSpPr>
        <p:spPr>
          <a:xfrm>
            <a:off x="1888435" y="274881"/>
            <a:ext cx="9075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/>
                </a:solidFill>
              </a:rPr>
              <a:t>Quelle est l’antibiothérapie de choix pour traiter les infections à </a:t>
            </a:r>
            <a:r>
              <a:rPr lang="fr-FR" sz="2400" b="1" dirty="0" err="1">
                <a:solidFill>
                  <a:schemeClr val="accent1"/>
                </a:solidFill>
              </a:rPr>
              <a:t>Enterobacterales</a:t>
            </a:r>
            <a:r>
              <a:rPr lang="fr-FR" sz="2400" b="1" dirty="0">
                <a:solidFill>
                  <a:schemeClr val="accent1"/>
                </a:solidFill>
              </a:rPr>
              <a:t> résistantes aux C3G (C3G-R) ?</a:t>
            </a:r>
            <a:endParaRPr lang="fr-FR" sz="2400" dirty="0">
              <a:solidFill>
                <a:schemeClr val="accent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D00AF03-B765-5BC0-E2E4-A25B11311236}"/>
              </a:ext>
            </a:extLst>
          </p:cNvPr>
          <p:cNvSpPr txBox="1"/>
          <p:nvPr/>
        </p:nvSpPr>
        <p:spPr>
          <a:xfrm>
            <a:off x="845163" y="2453743"/>
            <a:ext cx="991891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fr-FR" sz="2000" dirty="0">
                <a:solidFill>
                  <a:srgbClr val="000000"/>
                </a:solidFill>
              </a:rPr>
              <a:t>La </a:t>
            </a:r>
            <a:r>
              <a:rPr lang="fr-FR" sz="2000" dirty="0" err="1">
                <a:solidFill>
                  <a:srgbClr val="000000"/>
                </a:solidFill>
              </a:rPr>
              <a:t>Tigécycline</a:t>
            </a:r>
            <a:r>
              <a:rPr lang="fr-FR" sz="2000" dirty="0">
                <a:solidFill>
                  <a:srgbClr val="000000"/>
                </a:solidFill>
              </a:rPr>
              <a:t> n’est pas recommandée pour le traitement des infections dues à des </a:t>
            </a:r>
            <a:r>
              <a:rPr lang="fr-FR" sz="2000" dirty="0" err="1">
                <a:solidFill>
                  <a:srgbClr val="000000"/>
                </a:solidFill>
              </a:rPr>
              <a:t>Enterobacterales</a:t>
            </a:r>
            <a:r>
              <a:rPr lang="fr-FR" sz="2000" dirty="0">
                <a:solidFill>
                  <a:srgbClr val="000000"/>
                </a:solidFill>
              </a:rPr>
              <a:t> C3G-R.</a:t>
            </a:r>
          </a:p>
          <a:p>
            <a:r>
              <a:rPr lang="fr-FR" sz="2000" dirty="0">
                <a:solidFill>
                  <a:srgbClr val="000000"/>
                </a:solidFill>
              </a:rPr>
              <a:t> </a:t>
            </a:r>
          </a:p>
          <a:p>
            <a:pPr lvl="0"/>
            <a:r>
              <a:rPr lang="fr-FR" sz="2000" dirty="0">
                <a:solidFill>
                  <a:srgbClr val="000000"/>
                </a:solidFill>
              </a:rPr>
              <a:t>Les nouvelles associations des nouvelles </a:t>
            </a:r>
            <a:r>
              <a:rPr lang="fr-FR" sz="2000" dirty="0" err="1">
                <a:solidFill>
                  <a:srgbClr val="000000"/>
                </a:solidFill>
              </a:rPr>
              <a:t>ßLactamine</a:t>
            </a:r>
            <a:r>
              <a:rPr lang="fr-FR" sz="2000" dirty="0">
                <a:solidFill>
                  <a:srgbClr val="000000"/>
                </a:solidFill>
              </a:rPr>
              <a:t>/Inhibiteur de </a:t>
            </a:r>
            <a:r>
              <a:rPr lang="fr-FR" sz="2000" dirty="0" err="1">
                <a:solidFill>
                  <a:srgbClr val="000000"/>
                </a:solidFill>
              </a:rPr>
              <a:t>ßLactamase</a:t>
            </a:r>
            <a:r>
              <a:rPr lang="fr-FR" sz="2000" dirty="0">
                <a:solidFill>
                  <a:srgbClr val="000000"/>
                </a:solidFill>
              </a:rPr>
              <a:t> (</a:t>
            </a:r>
            <a:r>
              <a:rPr lang="fr-FR" sz="2000" dirty="0" err="1">
                <a:solidFill>
                  <a:srgbClr val="000000"/>
                </a:solidFill>
              </a:rPr>
              <a:t>ßL</a:t>
            </a:r>
            <a:r>
              <a:rPr lang="fr-FR" sz="2000" dirty="0">
                <a:solidFill>
                  <a:srgbClr val="000000"/>
                </a:solidFill>
              </a:rPr>
              <a:t>/</a:t>
            </a:r>
            <a:r>
              <a:rPr lang="fr-FR" sz="2000" dirty="0" err="1">
                <a:solidFill>
                  <a:srgbClr val="000000"/>
                </a:solidFill>
              </a:rPr>
              <a:t>IßL</a:t>
            </a:r>
            <a:r>
              <a:rPr lang="fr-FR" sz="2000" dirty="0">
                <a:solidFill>
                  <a:srgbClr val="000000"/>
                </a:solidFill>
              </a:rPr>
              <a:t>) doivent être considérées comme des antibiotiques réservés au traitement des infections dues à des bactéries extrêmement résistantes.</a:t>
            </a:r>
          </a:p>
          <a:p>
            <a:pPr lvl="0"/>
            <a:r>
              <a:rPr lang="fr-FR" sz="2000" dirty="0">
                <a:solidFill>
                  <a:srgbClr val="000000"/>
                </a:solidFill>
              </a:rPr>
              <a:t>Il est donc de bonne pratique d’éviter leur utilisation pour tous les malades ayant des infections dues à des </a:t>
            </a:r>
            <a:r>
              <a:rPr lang="fr-FR" sz="2000" dirty="0" err="1">
                <a:solidFill>
                  <a:srgbClr val="000000"/>
                </a:solidFill>
              </a:rPr>
              <a:t>entérobactérales</a:t>
            </a:r>
            <a:r>
              <a:rPr lang="fr-FR" sz="2000" dirty="0">
                <a:solidFill>
                  <a:srgbClr val="000000"/>
                </a:solidFill>
              </a:rPr>
              <a:t> C3G-R, sur des arguments de politique de bon usage des antibiotiques.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B019750-6A5D-90FB-5912-F05F0B163BF4}"/>
              </a:ext>
            </a:extLst>
          </p:cNvPr>
          <p:cNvSpPr txBox="1"/>
          <p:nvPr/>
        </p:nvSpPr>
        <p:spPr>
          <a:xfrm>
            <a:off x="2847702" y="1380760"/>
            <a:ext cx="605245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/>
                </a:solidFill>
              </a:rPr>
              <a:t>Antibiotiques non recommandés</a:t>
            </a:r>
          </a:p>
        </p:txBody>
      </p:sp>
    </p:spTree>
    <p:extLst>
      <p:ext uri="{BB962C8B-B14F-4D97-AF65-F5344CB8AC3E}">
        <p14:creationId xmlns:p14="http://schemas.microsoft.com/office/powerpoint/2010/main" val="333766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D58BE7-9144-5AB6-F28E-9908C64F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720" y="645113"/>
            <a:ext cx="8726557" cy="86707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>
                <a:latin typeface="+mn-lt"/>
              </a:rPr>
              <a:t>Quelle est l’antibiothérapie de choix pour traiter les </a:t>
            </a:r>
            <a:r>
              <a:rPr lang="fr-FR" sz="2400" b="1" dirty="0" err="1">
                <a:latin typeface="+mn-lt"/>
              </a:rPr>
              <a:t>entérobacterales</a:t>
            </a:r>
            <a:r>
              <a:rPr lang="fr-FR" sz="2400" b="1" dirty="0">
                <a:latin typeface="+mn-lt"/>
              </a:rPr>
              <a:t> sensibles aux C3G</a:t>
            </a:r>
            <a:br>
              <a:rPr lang="fr-FR" sz="2400" b="1" dirty="0">
                <a:latin typeface="+mn-lt"/>
              </a:rPr>
            </a:br>
            <a:r>
              <a:rPr lang="fr-FR" sz="2400" b="1" dirty="0">
                <a:latin typeface="+mn-lt"/>
              </a:rPr>
              <a:t> et à risque de production d’</a:t>
            </a:r>
            <a:r>
              <a:rPr lang="fr-FR" sz="2400" b="1" dirty="0" err="1">
                <a:latin typeface="+mn-lt"/>
              </a:rPr>
              <a:t>AmpC</a:t>
            </a:r>
            <a:r>
              <a:rPr lang="fr-FR" sz="2400" b="1" dirty="0">
                <a:latin typeface="+mn-lt"/>
              </a:rPr>
              <a:t> ?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9FDD4341-8A29-C3EA-3008-7E7DCA788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2671991"/>
            <a:ext cx="10515600" cy="354089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b="1" i="1" dirty="0">
                <a:solidFill>
                  <a:schemeClr val="dk1"/>
                </a:solidFill>
                <a:latin typeface="+mn-lt"/>
              </a:rPr>
              <a:t>Enterobacter </a:t>
            </a: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cloacae</a:t>
            </a:r>
            <a:endParaRPr lang="fr-FR" sz="1800" b="1" dirty="0">
              <a:solidFill>
                <a:schemeClr val="dk1"/>
              </a:solidFill>
              <a:latin typeface="+mn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b="1" i="1" dirty="0">
                <a:solidFill>
                  <a:schemeClr val="dk1"/>
                </a:solidFill>
                <a:latin typeface="+mn-lt"/>
              </a:rPr>
              <a:t>Klebsiella </a:t>
            </a: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aerogenes</a:t>
            </a:r>
            <a:r>
              <a:rPr lang="fr-FR" sz="1800" b="1" dirty="0">
                <a:solidFill>
                  <a:schemeClr val="dk1"/>
                </a:solidFill>
                <a:latin typeface="+mn-lt"/>
              </a:rPr>
              <a:t> </a:t>
            </a:r>
            <a:r>
              <a:rPr lang="fr-FR" sz="1800" dirty="0">
                <a:solidFill>
                  <a:schemeClr val="dk1"/>
                </a:solidFill>
                <a:latin typeface="+mn-lt"/>
              </a:rPr>
              <a:t>(ex </a:t>
            </a:r>
            <a:r>
              <a:rPr lang="fr-FR" sz="1800" i="1" dirty="0">
                <a:solidFill>
                  <a:schemeClr val="dk1"/>
                </a:solidFill>
                <a:latin typeface="+mn-lt"/>
              </a:rPr>
              <a:t>Enterobacter </a:t>
            </a:r>
            <a:r>
              <a:rPr lang="fr-FR" sz="1800" i="1" dirty="0" err="1">
                <a:solidFill>
                  <a:schemeClr val="dk1"/>
                </a:solidFill>
                <a:latin typeface="+mn-lt"/>
              </a:rPr>
              <a:t>aerogenes</a:t>
            </a:r>
            <a:r>
              <a:rPr lang="fr-FR" sz="1800" dirty="0">
                <a:solidFill>
                  <a:schemeClr val="dk1"/>
                </a:solidFill>
                <a:latin typeface="+mn-lt"/>
              </a:rPr>
              <a:t>)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Citrobacter</a:t>
            </a:r>
            <a:r>
              <a:rPr lang="fr-FR" sz="1800" b="1" i="1" dirty="0">
                <a:solidFill>
                  <a:schemeClr val="dk1"/>
                </a:solidFill>
                <a:latin typeface="+mn-lt"/>
              </a:rPr>
              <a:t> </a:t>
            </a: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freundii</a:t>
            </a:r>
            <a:endParaRPr lang="fr-FR" sz="1800" dirty="0">
              <a:solidFill>
                <a:schemeClr val="dk1"/>
              </a:solidFill>
              <a:latin typeface="+mn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b="1" i="1" dirty="0">
                <a:solidFill>
                  <a:schemeClr val="dk1"/>
                </a:solidFill>
                <a:latin typeface="+mn-lt"/>
              </a:rPr>
              <a:t>Serratia </a:t>
            </a: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marcescens</a:t>
            </a:r>
            <a:endParaRPr lang="fr-FR" sz="1800" b="1" i="1" dirty="0">
              <a:solidFill>
                <a:schemeClr val="dk1"/>
              </a:solidFill>
              <a:latin typeface="+mn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Morganella</a:t>
            </a:r>
            <a:r>
              <a:rPr lang="fr-FR" sz="1800" b="1" i="1" dirty="0">
                <a:solidFill>
                  <a:schemeClr val="dk1"/>
                </a:solidFill>
                <a:latin typeface="+mn-lt"/>
              </a:rPr>
              <a:t> </a:t>
            </a: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morganii</a:t>
            </a:r>
            <a:endParaRPr lang="fr-FR" sz="1800" b="1" i="1" dirty="0">
              <a:solidFill>
                <a:schemeClr val="dk1"/>
              </a:solidFill>
              <a:latin typeface="+mn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Providencia</a:t>
            </a:r>
            <a:r>
              <a:rPr lang="fr-FR" sz="1800" b="1" i="1" dirty="0">
                <a:solidFill>
                  <a:schemeClr val="dk1"/>
                </a:solidFill>
                <a:latin typeface="+mn-lt"/>
              </a:rPr>
              <a:t> </a:t>
            </a: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spp</a:t>
            </a:r>
            <a:endParaRPr lang="fr-FR" sz="1800" b="1" i="1" dirty="0">
              <a:solidFill>
                <a:schemeClr val="dk1"/>
              </a:solidFill>
              <a:latin typeface="+mn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Hafnia</a:t>
            </a:r>
            <a:r>
              <a:rPr lang="fr-FR" sz="1800" b="1" i="1" dirty="0">
                <a:solidFill>
                  <a:schemeClr val="dk1"/>
                </a:solidFill>
                <a:latin typeface="+mn-lt"/>
              </a:rPr>
              <a:t> </a:t>
            </a:r>
            <a:r>
              <a:rPr lang="fr-FR" sz="1800" b="1" i="1" dirty="0" err="1">
                <a:solidFill>
                  <a:schemeClr val="dk1"/>
                </a:solidFill>
                <a:latin typeface="+mn-lt"/>
              </a:rPr>
              <a:t>alvei</a:t>
            </a:r>
            <a:r>
              <a:rPr lang="fr-FR" sz="1800" b="1" i="1" dirty="0">
                <a:solidFill>
                  <a:schemeClr val="dk1"/>
                </a:solidFill>
                <a:latin typeface="+mn-lt"/>
              </a:rPr>
              <a:t>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endParaRPr lang="fr-FR" sz="1800" dirty="0">
              <a:latin typeface="+mn-lt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5CED5D3-7519-70B8-ED77-9481B5D2BD72}"/>
              </a:ext>
            </a:extLst>
          </p:cNvPr>
          <p:cNvSpPr txBox="1"/>
          <p:nvPr/>
        </p:nvSpPr>
        <p:spPr>
          <a:xfrm>
            <a:off x="2124605" y="1892032"/>
            <a:ext cx="794278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/>
                </a:solidFill>
              </a:rPr>
              <a:t>Principales </a:t>
            </a:r>
            <a:r>
              <a:rPr lang="fr-FR" sz="2000" b="1" dirty="0" err="1">
                <a:solidFill>
                  <a:srgbClr val="487C9F"/>
                </a:solidFill>
              </a:rPr>
              <a:t>entérobactérales</a:t>
            </a:r>
            <a:r>
              <a:rPr lang="fr-FR" sz="2000" b="1" dirty="0">
                <a:solidFill>
                  <a:srgbClr val="487C9F"/>
                </a:solidFill>
              </a:rPr>
              <a:t> </a:t>
            </a:r>
            <a:r>
              <a:rPr lang="fr-FR" sz="2000" b="1" dirty="0">
                <a:solidFill>
                  <a:srgbClr val="487C9F"/>
                </a:solidFill>
                <a:latin typeface="+mn-lt"/>
              </a:rPr>
              <a:t>à risque de production d’</a:t>
            </a:r>
            <a:r>
              <a:rPr lang="fr-FR" sz="2000" b="1" dirty="0" err="1">
                <a:solidFill>
                  <a:srgbClr val="487C9F"/>
                </a:solidFill>
                <a:latin typeface="+mn-lt"/>
              </a:rPr>
              <a:t>AmpC</a:t>
            </a:r>
            <a:endParaRPr lang="fr-FR" sz="2000" b="1" dirty="0">
              <a:solidFill>
                <a:srgbClr val="487C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87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5333</TotalTime>
  <Words>1855</Words>
  <Application>Microsoft Macintosh PowerPoint</Application>
  <PresentationFormat>Grand écran</PresentationFormat>
  <Paragraphs>171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News Gothic MT</vt:lpstr>
      <vt:lpstr>Wingdings</vt:lpstr>
      <vt:lpstr>Wingdings 2</vt:lpstr>
      <vt:lpstr>Brise</vt:lpstr>
      <vt:lpstr>Recommandations pour le traitement des infections dues à des Bacilles à Gram négatif multirésistants</vt:lpstr>
      <vt:lpstr>Références  </vt:lpstr>
      <vt:lpstr>Présentation PowerPoint</vt:lpstr>
      <vt:lpstr>Questions  </vt:lpstr>
      <vt:lpstr>Présentation PowerPoint</vt:lpstr>
      <vt:lpstr>Quelle est l’antibiothérapie de choix pour traiter les infections à Enterobacterales Résistantes aux C3G (C3G-R)</vt:lpstr>
      <vt:lpstr>Présentation PowerPoint</vt:lpstr>
      <vt:lpstr>Présentation PowerPoint</vt:lpstr>
      <vt:lpstr>Quelle est l’antibiothérapie de choix pour traiter les entérobacterales sensibles aux C3G  et à risque de production d’AmpC ?</vt:lpstr>
      <vt:lpstr>Quelle est l’antibiothérapie de choix pour traiter les entérobacterales sensibles aux C3G et à risque de production d’AmpC ?</vt:lpstr>
      <vt:lpstr>Quelle est l’antibiothérapie de choix pour traiter les infections à Entérobacterales résistantes aux carbapénèmes (ERC) ?</vt:lpstr>
      <vt:lpstr>Quelle est l’antibiothérapie de choix pour traiter les infections à Enterobacterales résistantes aux carbapénèmes (ERC) ?</vt:lpstr>
      <vt:lpstr>Quelle est l’antibiothérapie de choix pour traiter les infections à Enterobacterales résistantes aux carbapénèmes (ERC) ?</vt:lpstr>
      <vt:lpstr>Quelle est l’antibiothérapie de choix pour traiter les infections à Entérobacterales résistantes aux carbapénèmes (ERC) ?</vt:lpstr>
      <vt:lpstr>Quelle est l’antibiothérapie de choix pour traiter les infections à Pseudomonas aeruginosa résistant aux carbapénèmes (CRPa) ? </vt:lpstr>
      <vt:lpstr>Quelle est l’antibiothérapie de choix pour traiter les infections à Pseudomonas aeruginosa résistant aux carbapénèmes (CRPa) ?</vt:lpstr>
      <vt:lpstr>Présentation PowerPoint</vt:lpstr>
      <vt:lpstr>Présentation PowerPoint</vt:lpstr>
    </vt:vector>
  </TitlesOfParts>
  <Company>ARREPI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Remy Gauzit</cp:lastModifiedBy>
  <cp:revision>211</cp:revision>
  <dcterms:created xsi:type="dcterms:W3CDTF">2013-04-22T14:21:17Z</dcterms:created>
  <dcterms:modified xsi:type="dcterms:W3CDTF">2023-10-11T13:10:10Z</dcterms:modified>
</cp:coreProperties>
</file>