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302" r:id="rId2"/>
    <p:sldId id="303" r:id="rId3"/>
    <p:sldId id="350" r:id="rId4"/>
    <p:sldId id="305" r:id="rId5"/>
    <p:sldId id="342" r:id="rId6"/>
    <p:sldId id="348" r:id="rId7"/>
    <p:sldId id="349" r:id="rId8"/>
    <p:sldId id="306" r:id="rId9"/>
    <p:sldId id="316" r:id="rId10"/>
    <p:sldId id="352" r:id="rId11"/>
    <p:sldId id="344" r:id="rId12"/>
    <p:sldId id="345" r:id="rId13"/>
    <p:sldId id="319" r:id="rId14"/>
    <p:sldId id="321" r:id="rId15"/>
    <p:sldId id="355" r:id="rId16"/>
    <p:sldId id="356" r:id="rId17"/>
    <p:sldId id="346" r:id="rId18"/>
    <p:sldId id="330" r:id="rId19"/>
    <p:sldId id="334" r:id="rId20"/>
    <p:sldId id="333" r:id="rId21"/>
    <p:sldId id="337" r:id="rId22"/>
    <p:sldId id="339" r:id="rId23"/>
    <p:sldId id="340" r:id="rId24"/>
    <p:sldId id="354" r:id="rId25"/>
    <p:sldId id="351" r:id="rId26"/>
    <p:sldId id="35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75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6" autoAdjust="0"/>
    <p:restoredTop sz="93509" autoAdjust="0"/>
  </p:normalViewPr>
  <p:slideViewPr>
    <p:cSldViewPr snapToGrid="0" snapToObjects="1">
      <p:cViewPr varScale="1">
        <p:scale>
          <a:sx n="75" d="100"/>
          <a:sy n="75" d="100"/>
        </p:scale>
        <p:origin x="-920" y="-112"/>
      </p:cViewPr>
      <p:guideLst>
        <p:guide orient="horz" pos="1752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BEE56-73E0-0B47-AA99-FC8DFFA60AC2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D222F-F3DE-F743-9BED-CDD83F9A307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852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454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85"/>
            <a:ext cx="5486400" cy="411304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31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083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85"/>
            <a:ext cx="5486400" cy="411304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260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373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85"/>
            <a:ext cx="5486400" cy="411304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7512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09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85"/>
            <a:ext cx="5486400" cy="411304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924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155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8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85"/>
            <a:ext cx="5486400" cy="411304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465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985"/>
            <a:ext cx="5486400" cy="411304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927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D222F-F3DE-F743-9BED-CDD83F9A307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059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D222F-F3DE-F743-9BED-CDD83F9A307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615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414678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5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D6ADD-5137-4B0A-BA9C-982EC8FF9746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13789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7924" y="1193362"/>
            <a:ext cx="7683500" cy="3794920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rgbClr val="28688E"/>
                </a:solidFill>
              </a:rPr>
              <a:t>Prise en charge des </a:t>
            </a:r>
            <a:r>
              <a:rPr lang="en-GB" sz="3600" b="1" dirty="0" err="1" smtClean="0">
                <a:solidFill>
                  <a:srgbClr val="28688E"/>
                </a:solidFill>
              </a:rPr>
              <a:t>méningites</a:t>
            </a:r>
            <a:r>
              <a:rPr lang="en-GB" sz="3600" b="1" dirty="0" smtClean="0">
                <a:solidFill>
                  <a:srgbClr val="28688E"/>
                </a:solidFill>
              </a:rPr>
              <a:t> </a:t>
            </a:r>
            <a:r>
              <a:rPr lang="en-GB" sz="3600" b="1" dirty="0" err="1" smtClean="0">
                <a:solidFill>
                  <a:srgbClr val="28688E"/>
                </a:solidFill>
              </a:rPr>
              <a:t>bactériennes</a:t>
            </a:r>
            <a:r>
              <a:rPr lang="en-GB" sz="3600" b="1" dirty="0" smtClean="0">
                <a:solidFill>
                  <a:srgbClr val="28688E"/>
                </a:solidFill>
              </a:rPr>
              <a:t> </a:t>
            </a:r>
            <a:r>
              <a:rPr lang="en-GB" sz="3600" b="1" dirty="0" err="1" smtClean="0">
                <a:solidFill>
                  <a:srgbClr val="28688E"/>
                </a:solidFill>
              </a:rPr>
              <a:t>aigu</a:t>
            </a:r>
            <a:r>
              <a:rPr lang="en-GB" altLang="ja-JP" sz="3600" b="1" dirty="0" err="1" smtClean="0">
                <a:solidFill>
                  <a:srgbClr val="28688E"/>
                </a:solidFill>
                <a:ea typeface="ＭＳ Ｐゴシック" pitchFamily="16" charset="-128"/>
              </a:rPr>
              <a:t>ës</a:t>
            </a:r>
            <a:r>
              <a:rPr lang="en-GB" altLang="ja-JP" sz="3600" b="1" dirty="0" smtClean="0">
                <a:solidFill>
                  <a:srgbClr val="28688E"/>
                </a:solidFill>
                <a:ea typeface="ＭＳ Ｐゴシック" pitchFamily="16" charset="-128"/>
              </a:rPr>
              <a:t> </a:t>
            </a:r>
            <a:br>
              <a:rPr lang="en-GB" altLang="ja-JP" sz="3600" b="1" dirty="0" smtClean="0">
                <a:solidFill>
                  <a:srgbClr val="28688E"/>
                </a:solidFill>
                <a:ea typeface="ＭＳ Ｐゴシック" pitchFamily="16" charset="-128"/>
              </a:rPr>
            </a:br>
            <a:r>
              <a:rPr lang="en-GB" altLang="ja-JP" sz="3600" b="1" dirty="0" err="1" smtClean="0">
                <a:solidFill>
                  <a:srgbClr val="28688E"/>
                </a:solidFill>
                <a:ea typeface="ＭＳ Ｐゴシック" pitchFamily="16" charset="-128"/>
              </a:rPr>
              <a:t>communautaires</a:t>
            </a:r>
            <a:r>
              <a:rPr lang="en-GB" altLang="ja-JP" sz="3600" b="1" dirty="0" smtClean="0">
                <a:solidFill>
                  <a:srgbClr val="28688E"/>
                </a:solidFill>
                <a:ea typeface="ＭＳ Ｐゴシック" pitchFamily="16" charset="-128"/>
              </a:rPr>
              <a:t> </a:t>
            </a:r>
            <a:br>
              <a:rPr lang="en-GB" altLang="ja-JP" sz="3600" b="1" dirty="0" smtClean="0">
                <a:solidFill>
                  <a:srgbClr val="28688E"/>
                </a:solidFill>
                <a:ea typeface="ＭＳ Ｐゴシック" pitchFamily="16" charset="-128"/>
              </a:rPr>
            </a:br>
            <a:r>
              <a:rPr lang="en-GB" altLang="ja-JP" sz="3600" b="1" dirty="0" smtClean="0">
                <a:solidFill>
                  <a:srgbClr val="28688E"/>
                </a:solidFill>
                <a:ea typeface="ＭＳ Ｐゴシック" pitchFamily="16" charset="-128"/>
              </a:rPr>
              <a:t>(à </a:t>
            </a:r>
            <a:r>
              <a:rPr lang="en-GB" altLang="ja-JP" sz="3600" b="1" dirty="0" err="1" smtClean="0">
                <a:solidFill>
                  <a:srgbClr val="28688E"/>
                </a:solidFill>
                <a:ea typeface="ＭＳ Ｐゴシック" pitchFamily="16" charset="-128"/>
              </a:rPr>
              <a:t>l’exclusion</a:t>
            </a:r>
            <a:r>
              <a:rPr lang="en-GB" altLang="ja-JP" sz="3600" b="1" dirty="0" smtClean="0">
                <a:solidFill>
                  <a:srgbClr val="28688E"/>
                </a:solidFill>
                <a:ea typeface="ＭＳ Ｐゴシック" pitchFamily="16" charset="-128"/>
              </a:rPr>
              <a:t> du nouveau-né)</a:t>
            </a:r>
            <a:r>
              <a:rPr lang="en-GB" altLang="ja-JP" sz="3600" b="1" dirty="0" smtClean="0">
                <a:solidFill>
                  <a:srgbClr val="C00000"/>
                </a:solidFill>
                <a:ea typeface="ＭＳ Ｐゴシック" pitchFamily="16" charset="-128"/>
              </a:rPr>
              <a:t/>
            </a:r>
            <a:br>
              <a:rPr lang="en-GB" altLang="ja-JP" sz="3600" b="1" dirty="0" smtClean="0">
                <a:solidFill>
                  <a:srgbClr val="C00000"/>
                </a:solidFill>
                <a:ea typeface="ＭＳ Ｐゴシック" pitchFamily="16" charset="-128"/>
              </a:rPr>
            </a:br>
            <a:r>
              <a:rPr lang="en-GB" altLang="ja-JP" sz="3600" b="1" dirty="0" smtClean="0">
                <a:solidFill>
                  <a:srgbClr val="C00000"/>
                </a:solidFill>
                <a:ea typeface="ＭＳ Ｐゴシック" pitchFamily="16" charset="-128"/>
              </a:rPr>
              <a:t/>
            </a:r>
            <a:br>
              <a:rPr lang="en-GB" altLang="ja-JP" sz="3600" b="1" dirty="0" smtClean="0">
                <a:solidFill>
                  <a:srgbClr val="C00000"/>
                </a:solidFill>
                <a:ea typeface="ＭＳ Ｐゴシック" pitchFamily="16" charset="-128"/>
              </a:rPr>
            </a:br>
            <a:r>
              <a:rPr lang="fr-FR" sz="2700" cap="all" dirty="0"/>
              <a:t>ACTUALISATION 2017 </a:t>
            </a:r>
            <a:r>
              <a:rPr lang="fr-FR" sz="2700" dirty="0"/>
              <a:t/>
            </a:r>
            <a:br>
              <a:rPr lang="fr-FR" sz="2700" dirty="0"/>
            </a:br>
            <a:r>
              <a:rPr lang="fr-FR" sz="2700" cap="all" dirty="0"/>
              <a:t>de La </a:t>
            </a:r>
            <a:r>
              <a:rPr lang="fr-FR" sz="2700" cap="all" dirty="0" smtClean="0"/>
              <a:t>Conférence </a:t>
            </a:r>
            <a:r>
              <a:rPr lang="fr-FR" sz="2700" cap="all" dirty="0"/>
              <a:t>de Consensus </a:t>
            </a:r>
            <a:r>
              <a:rPr lang="fr-FR" sz="2700" cap="all" dirty="0" smtClean="0"/>
              <a:t>2008</a:t>
            </a:r>
            <a:br>
              <a:rPr lang="fr-FR" sz="2700" cap="all" dirty="0" smtClean="0"/>
            </a:br>
            <a:endParaRPr lang="en-GB" sz="2700" dirty="0" smtClean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48900" y="46177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713664" y="5614916"/>
            <a:ext cx="5605284" cy="120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300"/>
              </a:spcBef>
              <a:buSzPct val="110000"/>
            </a:pP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News Gothic MT" charset="0"/>
                <a:ea typeface="ＭＳ Ｐゴシック" charset="0"/>
              </a:rPr>
              <a:t>Jeu de diapositives réalisées par le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News Gothic MT" charset="0"/>
                <a:ea typeface="ＭＳ Ｐゴシック" charset="0"/>
              </a:rPr>
              <a:t>comité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SzPct val="110000"/>
            </a:pP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News Gothic MT" charset="0"/>
                <a:ea typeface="ＭＳ Ｐゴシック" charset="0"/>
              </a:rPr>
              <a:t>des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News Gothic MT" charset="0"/>
                <a:ea typeface="ＭＳ Ｐゴシック" charset="0"/>
              </a:rPr>
              <a:t>référentiels de la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News Gothic MT" charset="0"/>
                <a:ea typeface="ＭＳ Ｐゴシック" charset="0"/>
              </a:rPr>
              <a:t>SPILF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SzPct val="110000"/>
            </a:pP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News Gothic MT" charset="0"/>
                <a:ea typeface="ＭＳ Ｐゴシック" charset="0"/>
              </a:rPr>
              <a:t>Validé le 19/9/18 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  <a:buSzPct val="110000"/>
            </a:pPr>
            <a:endParaRPr lang="fr-FR" dirty="0">
              <a:solidFill>
                <a:schemeClr val="bg1">
                  <a:lumMod val="50000"/>
                </a:schemeClr>
              </a:solidFill>
              <a:latin typeface="News Gothic MT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957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66021"/>
            <a:ext cx="8198125" cy="800779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200" dirty="0" smtClean="0">
                <a:solidFill>
                  <a:srgbClr val="28688E"/>
                </a:solidFill>
              </a:rPr>
              <a:t>Traitement de 1</a:t>
            </a:r>
            <a:r>
              <a:rPr lang="fr-FR" sz="3200" baseline="30000" dirty="0" smtClean="0">
                <a:solidFill>
                  <a:srgbClr val="28688E"/>
                </a:solidFill>
              </a:rPr>
              <a:t>ère</a:t>
            </a:r>
            <a:r>
              <a:rPr lang="fr-FR" sz="3200" dirty="0" smtClean="0">
                <a:solidFill>
                  <a:srgbClr val="28688E"/>
                </a:solidFill>
              </a:rPr>
              <a:t> intention (2)</a:t>
            </a:r>
          </a:p>
        </p:txBody>
      </p:sp>
      <p:graphicFrame>
        <p:nvGraphicFramePr>
          <p:cNvPr id="301139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007945"/>
              </p:ext>
            </p:extLst>
          </p:nvPr>
        </p:nvGraphicFramePr>
        <p:xfrm>
          <a:off x="327025" y="1598612"/>
          <a:ext cx="8671223" cy="3576638"/>
        </p:xfrm>
        <a:graphic>
          <a:graphicData uri="http://schemas.openxmlformats.org/drawingml/2006/table">
            <a:tbl>
              <a:tblPr/>
              <a:tblGrid>
                <a:gridCol w="2301875"/>
                <a:gridCol w="2011661"/>
                <a:gridCol w="1385887"/>
                <a:gridCol w="2971800"/>
              </a:tblGrid>
              <a:tr h="6601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Examen Direct LCS positif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Antibiotique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Dose/jour*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Modalités administration 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1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CG + (pneumocoque)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Céfotaxime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Ceftriaxone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mg/kg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mg/kg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perfusions ou continue**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ou 2 perfusions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1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CG - (méningocoque)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BG - (</a:t>
                      </a:r>
                      <a:r>
                        <a:rPr kumimoji="0" 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H. </a:t>
                      </a:r>
                      <a:r>
                        <a:rPr kumimoji="0" lang="fr-FR" sz="16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influenzae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Céfotaxime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Ceftriaxone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mg/kg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 mg/kg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perfusions ou continue**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ou 2 perfusions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1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BG + (</a:t>
                      </a:r>
                      <a:r>
                        <a:rPr kumimoji="0" 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Listeria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Amoxicilline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Gentamicine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mg/kg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5*** mg/kg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perfusions ou continue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perfusion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8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BG - (</a:t>
                      </a:r>
                      <a:r>
                        <a:rPr kumimoji="0" 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E. coli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Céfotaxime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Ceftriaxone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200mg/kg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 mg/kg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perfusions ou continue**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ou 2 perfusions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1135" name="Text Box 79"/>
          <p:cNvSpPr txBox="1">
            <a:spLocks noChangeArrowheads="1"/>
          </p:cNvSpPr>
          <p:nvPr/>
        </p:nvSpPr>
        <p:spPr bwMode="auto">
          <a:xfrm>
            <a:off x="312738" y="5175250"/>
            <a:ext cx="9054082" cy="111415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"/>
              </a:spcBef>
              <a:spcAft>
                <a:spcPct val="0"/>
              </a:spcAft>
            </a:pPr>
            <a:r>
              <a:rPr lang="fr-FR" sz="1600" dirty="0" smtClean="0"/>
              <a:t>* dose </a:t>
            </a:r>
            <a:r>
              <a:rPr lang="fr-FR" sz="1600" b="0" dirty="0"/>
              <a:t>maximale enfant : </a:t>
            </a:r>
            <a:r>
              <a:rPr lang="fr-FR" sz="1600" b="0" dirty="0" err="1"/>
              <a:t>céfotaxime</a:t>
            </a:r>
            <a:r>
              <a:rPr lang="fr-FR" sz="1600" b="0" dirty="0"/>
              <a:t> = 12 g/j ; </a:t>
            </a:r>
            <a:r>
              <a:rPr lang="fr-FR" sz="1600" b="0" dirty="0" err="1"/>
              <a:t>ceftriaxone</a:t>
            </a:r>
            <a:r>
              <a:rPr lang="fr-FR" sz="1600" b="0" dirty="0"/>
              <a:t> = 4 </a:t>
            </a:r>
            <a:r>
              <a:rPr lang="fr-FR" sz="1600" b="0" dirty="0" smtClean="0"/>
              <a:t>g/j</a:t>
            </a:r>
          </a:p>
          <a:p>
            <a:pPr>
              <a:spcBef>
                <a:spcPct val="5000"/>
              </a:spcBef>
              <a:spcAft>
                <a:spcPct val="0"/>
              </a:spcAft>
            </a:pPr>
            <a:r>
              <a:rPr lang="fr-FR" sz="1600" b="0" dirty="0" smtClean="0"/>
              <a:t>** </a:t>
            </a:r>
            <a:r>
              <a:rPr lang="fr-FR" sz="1600" b="0" dirty="0"/>
              <a:t>si perfusion continue, dose de charge de 50 mg/kg sur </a:t>
            </a:r>
            <a:r>
              <a:rPr lang="fr-FR" sz="1600" b="0" dirty="0" smtClean="0"/>
              <a:t>1h</a:t>
            </a:r>
          </a:p>
          <a:p>
            <a:pPr>
              <a:spcBef>
                <a:spcPct val="5000"/>
              </a:spcBef>
              <a:spcAft>
                <a:spcPct val="0"/>
              </a:spcAft>
            </a:pPr>
            <a:r>
              <a:rPr lang="fr-FR" sz="1600" dirty="0" smtClean="0"/>
              <a:t>*** 5-8 mg/kg chez l’enfant</a:t>
            </a:r>
          </a:p>
          <a:p>
            <a:pPr>
              <a:spcBef>
                <a:spcPct val="5000"/>
              </a:spcBef>
              <a:spcAft>
                <a:spcPct val="0"/>
              </a:spcAft>
            </a:pPr>
            <a:endParaRPr lang="fr-FR" sz="1600" b="0" dirty="0"/>
          </a:p>
        </p:txBody>
      </p:sp>
    </p:spTree>
    <p:extLst>
      <p:ext uri="{BB962C8B-B14F-4D97-AF65-F5344CB8AC3E}">
        <p14:creationId xmlns:p14="http://schemas.microsoft.com/office/powerpoint/2010/main" val="3875382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03200"/>
            <a:ext cx="8042276" cy="93653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dirty="0">
                <a:solidFill>
                  <a:srgbClr val="28688E"/>
                </a:solidFill>
              </a:rPr>
              <a:t>Doses </a:t>
            </a:r>
            <a:r>
              <a:rPr lang="fr-FR" sz="2800" dirty="0" smtClean="0">
                <a:solidFill>
                  <a:srgbClr val="28688E"/>
                </a:solidFill>
              </a:rPr>
              <a:t>de </a:t>
            </a:r>
            <a:r>
              <a:rPr lang="fr-FR" sz="2800" dirty="0" err="1" smtClean="0">
                <a:solidFill>
                  <a:srgbClr val="28688E"/>
                </a:solidFill>
              </a:rPr>
              <a:t>céfotaxime</a:t>
            </a:r>
            <a:r>
              <a:rPr lang="fr-FR" sz="2800" dirty="0" smtClean="0">
                <a:solidFill>
                  <a:srgbClr val="28688E"/>
                </a:solidFill>
              </a:rPr>
              <a:t> </a:t>
            </a:r>
            <a:r>
              <a:rPr lang="fr-FR" sz="2800" dirty="0">
                <a:solidFill>
                  <a:srgbClr val="28688E"/>
                </a:solidFill>
              </a:rPr>
              <a:t>et </a:t>
            </a:r>
            <a:r>
              <a:rPr lang="fr-FR" sz="2800" dirty="0" smtClean="0">
                <a:solidFill>
                  <a:srgbClr val="28688E"/>
                </a:solidFill>
              </a:rPr>
              <a:t>de </a:t>
            </a:r>
            <a:r>
              <a:rPr lang="fr-FR" sz="2800" dirty="0" err="1">
                <a:solidFill>
                  <a:srgbClr val="28688E"/>
                </a:solidFill>
              </a:rPr>
              <a:t>ceftriaxone</a:t>
            </a:r>
            <a:r>
              <a:rPr lang="fr-FR" sz="2800" dirty="0">
                <a:solidFill>
                  <a:srgbClr val="28688E"/>
                </a:solidFill>
              </a:rPr>
              <a:t> </a:t>
            </a:r>
            <a:r>
              <a:rPr lang="fr-FR" sz="2800" dirty="0" smtClean="0">
                <a:solidFill>
                  <a:srgbClr val="28688E"/>
                </a:solidFill>
              </a:rPr>
              <a:t/>
            </a:r>
            <a:br>
              <a:rPr lang="fr-FR" sz="2800" dirty="0" smtClean="0">
                <a:solidFill>
                  <a:srgbClr val="28688E"/>
                </a:solidFill>
              </a:rPr>
            </a:br>
            <a:r>
              <a:rPr lang="fr-FR" sz="2800" dirty="0" smtClean="0">
                <a:solidFill>
                  <a:srgbClr val="28688E"/>
                </a:solidFill>
              </a:rPr>
              <a:t>en </a:t>
            </a:r>
            <a:r>
              <a:rPr lang="fr-FR" sz="2800" dirty="0">
                <a:solidFill>
                  <a:srgbClr val="28688E"/>
                </a:solidFill>
              </a:rPr>
              <a:t>cas d’insuffisance </a:t>
            </a:r>
            <a:r>
              <a:rPr lang="fr-FR" sz="2800" dirty="0" smtClean="0">
                <a:solidFill>
                  <a:srgbClr val="28688E"/>
                </a:solidFill>
              </a:rPr>
              <a:t>rénale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3859305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Pas d’adaptation des doses les 24 premières heures quelle que soit la valeur du </a:t>
            </a:r>
            <a:r>
              <a:rPr lang="fr-FR" dirty="0">
                <a:solidFill>
                  <a:schemeClr val="tx1"/>
                </a:solidFill>
              </a:rPr>
              <a:t>débit de filtration glomérulaire </a:t>
            </a:r>
            <a:r>
              <a:rPr lang="fr-FR" dirty="0" smtClean="0">
                <a:solidFill>
                  <a:schemeClr val="tx1"/>
                </a:solidFill>
              </a:rPr>
              <a:t>(DFG)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Adaptation des doses au-delà de 24h en fonction du DFG</a:t>
            </a:r>
          </a:p>
          <a:p>
            <a:pPr marL="0" indent="0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Doses </a:t>
            </a:r>
            <a:r>
              <a:rPr lang="fr-FR" dirty="0">
                <a:solidFill>
                  <a:schemeClr val="tx1"/>
                </a:solidFill>
              </a:rPr>
              <a:t>habituelles pour un patient en </a:t>
            </a:r>
            <a:r>
              <a:rPr lang="fr-FR" dirty="0" err="1">
                <a:solidFill>
                  <a:schemeClr val="tx1"/>
                </a:solidFill>
              </a:rPr>
              <a:t>hémofiltration</a:t>
            </a:r>
            <a:r>
              <a:rPr lang="fr-FR" dirty="0">
                <a:solidFill>
                  <a:schemeClr val="tx1"/>
                </a:solidFill>
              </a:rPr>
              <a:t> continue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531028"/>
              </p:ext>
            </p:extLst>
          </p:nvPr>
        </p:nvGraphicFramePr>
        <p:xfrm>
          <a:off x="549275" y="3217545"/>
          <a:ext cx="8042275" cy="111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725"/>
                <a:gridCol w="2692400"/>
                <a:gridCol w="1898148"/>
                <a:gridCol w="1969002"/>
              </a:tblGrid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DFG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30 &lt; DFG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u="none" dirty="0" smtClean="0"/>
                        <a:t>≤ </a:t>
                      </a:r>
                      <a:r>
                        <a:rPr lang="fr-FR" dirty="0" smtClean="0"/>
                        <a:t>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 &lt; DFG </a:t>
                      </a:r>
                      <a:r>
                        <a:rPr lang="fr-FR" u="none" dirty="0" smtClean="0"/>
                        <a:t>≤ </a:t>
                      </a:r>
                      <a:r>
                        <a:rPr lang="fr-FR" dirty="0" smtClean="0"/>
                        <a:t>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DFG </a:t>
                      </a:r>
                      <a:r>
                        <a:rPr lang="fr-FR" u="none" dirty="0" smtClean="0"/>
                        <a:t>≤ </a:t>
                      </a:r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Céfotaxime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225 mg/kg/j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150 mg/kg/j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75 mg/kg/j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Ceftriaxone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 mg/kg/j</a:t>
                      </a:r>
                      <a:r>
                        <a:rPr lang="fr-FR" baseline="0" dirty="0" smtClean="0"/>
                        <a:t> en 2 x/j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50 mg/kg/j en 1x/j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184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957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dirty="0">
                <a:solidFill>
                  <a:srgbClr val="28688E"/>
                </a:solidFill>
              </a:rPr>
              <a:t>Traitement de 1</a:t>
            </a:r>
            <a:r>
              <a:rPr lang="fr-FR" sz="2800" baseline="30000" dirty="0">
                <a:solidFill>
                  <a:srgbClr val="28688E"/>
                </a:solidFill>
              </a:rPr>
              <a:t>ère</a:t>
            </a:r>
            <a:r>
              <a:rPr lang="fr-FR" sz="2800" dirty="0">
                <a:solidFill>
                  <a:srgbClr val="28688E"/>
                </a:solidFill>
              </a:rPr>
              <a:t> intention en cas </a:t>
            </a:r>
            <a:br>
              <a:rPr lang="fr-FR" sz="2800" dirty="0">
                <a:solidFill>
                  <a:srgbClr val="28688E"/>
                </a:solidFill>
              </a:rPr>
            </a:br>
            <a:r>
              <a:rPr lang="fr-FR" sz="2800" dirty="0">
                <a:solidFill>
                  <a:srgbClr val="28688E"/>
                </a:solidFill>
              </a:rPr>
              <a:t>d’allergie aux </a:t>
            </a:r>
            <a:r>
              <a:rPr lang="fr-FR" sz="2800" dirty="0" smtClean="0">
                <a:solidFill>
                  <a:srgbClr val="28688E"/>
                </a:solidFill>
              </a:rPr>
              <a:t>béta-</a:t>
            </a:r>
            <a:r>
              <a:rPr lang="fr-FR" sz="2800" dirty="0" err="1" smtClean="0">
                <a:solidFill>
                  <a:srgbClr val="28688E"/>
                </a:solidFill>
              </a:rPr>
              <a:t>lactamines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728880"/>
              </p:ext>
            </p:extLst>
          </p:nvPr>
        </p:nvGraphicFramePr>
        <p:xfrm>
          <a:off x="549275" y="1765300"/>
          <a:ext cx="804227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225"/>
                <a:gridCol w="44640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Examen direct/PCR</a:t>
                      </a:r>
                      <a:r>
                        <a:rPr lang="fr-FR" baseline="0" dirty="0" smtClean="0"/>
                        <a:t> positifs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Antibiotique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Suspicion</a:t>
                      </a:r>
                      <a:r>
                        <a:rPr lang="fr-FR" baseline="0" dirty="0" smtClean="0"/>
                        <a:t> pneumocoque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Vancomycine ET rifampicine</a:t>
                      </a:r>
                    </a:p>
                    <a:p>
                      <a:r>
                        <a:rPr lang="fr-FR" dirty="0" smtClean="0"/>
                        <a:t>Alternative : </a:t>
                      </a:r>
                      <a:r>
                        <a:rPr lang="fr-FR" dirty="0" err="1" smtClean="0"/>
                        <a:t>méropenème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Suspicion</a:t>
                      </a:r>
                      <a:r>
                        <a:rPr lang="fr-FR" baseline="0" dirty="0" smtClean="0"/>
                        <a:t> méningocoque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Ciprofloxacine</a:t>
                      </a:r>
                      <a:r>
                        <a:rPr lang="fr-FR" baseline="0" dirty="0" smtClean="0"/>
                        <a:t> OU rifampicine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Suspicion</a:t>
                      </a:r>
                      <a:r>
                        <a:rPr lang="fr-FR" baseline="0" dirty="0" smtClean="0"/>
                        <a:t> listériose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Triméthoprime-sulfaméthoxazole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Suspicion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i="1" baseline="0" dirty="0" smtClean="0"/>
                        <a:t>H. influenzae</a:t>
                      </a:r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Ciprofloxacine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026632"/>
              </p:ext>
            </p:extLst>
          </p:nvPr>
        </p:nvGraphicFramePr>
        <p:xfrm>
          <a:off x="549275" y="4254499"/>
          <a:ext cx="8042276" cy="1447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5525"/>
                <a:gridCol w="4476751"/>
              </a:tblGrid>
              <a:tr h="3238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Examen direct/PCR</a:t>
                      </a:r>
                      <a:r>
                        <a:rPr lang="fr-FR" baseline="0" dirty="0" smtClean="0"/>
                        <a:t> négatifs            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Antibiotique</a:t>
                      </a:r>
                      <a:endParaRPr lang="fr-FR" dirty="0"/>
                    </a:p>
                  </a:txBody>
                  <a:tcPr/>
                </a:tc>
              </a:tr>
              <a:tr h="442074">
                <a:tc>
                  <a:txBody>
                    <a:bodyPr/>
                    <a:lstStyle/>
                    <a:p>
                      <a:r>
                        <a:rPr lang="fr-FR" dirty="0" smtClean="0"/>
                        <a:t>Sans argument pour listériose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Vancomycine ET rifampicine</a:t>
                      </a:r>
                    </a:p>
                  </a:txBody>
                  <a:tcPr/>
                </a:tc>
              </a:tr>
              <a:tr h="442074">
                <a:tc>
                  <a:txBody>
                    <a:bodyPr/>
                    <a:lstStyle/>
                    <a:p>
                      <a:r>
                        <a:rPr lang="fr-FR" dirty="0" smtClean="0"/>
                        <a:t>Avec arguments pour listériose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Vancomycine ET rifampicine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ET </a:t>
                      </a:r>
                      <a:r>
                        <a:rPr lang="fr-FR" dirty="0" err="1" smtClean="0"/>
                        <a:t>triméthoprime-sulfaméthoxazole</a:t>
                      </a:r>
                      <a:endParaRPr lang="fr-F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775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794124"/>
          </a:xfrm>
        </p:spPr>
        <p:txBody>
          <a:bodyPr>
            <a:normAutofit/>
          </a:bodyPr>
          <a:lstStyle/>
          <a:p>
            <a:r>
              <a:rPr lang="fr-FR" sz="3200" dirty="0" smtClean="0"/>
              <a:t>Indication de </a:t>
            </a:r>
            <a:r>
              <a:rPr lang="fr-FR" sz="3200" dirty="0"/>
              <a:t>la corticothérapie </a:t>
            </a:r>
            <a:endParaRPr lang="fr-FR" sz="3200" dirty="0" smtClean="0">
              <a:solidFill>
                <a:srgbClr val="C00000"/>
              </a:solidFill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050832"/>
            <a:ext cx="8042276" cy="562936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000000"/>
                </a:solidFill>
              </a:rPr>
              <a:t>La </a:t>
            </a:r>
            <a:r>
              <a:rPr lang="fr-FR" sz="1800" dirty="0" err="1" smtClean="0">
                <a:solidFill>
                  <a:srgbClr val="000000"/>
                </a:solidFill>
              </a:rPr>
              <a:t>dexaméthasone</a:t>
            </a:r>
            <a:r>
              <a:rPr lang="fr-FR" sz="1800" dirty="0" smtClean="0">
                <a:solidFill>
                  <a:srgbClr val="000000"/>
                </a:solidFill>
              </a:rPr>
              <a:t>  doit être injectée </a:t>
            </a:r>
            <a:r>
              <a:rPr lang="fr-FR" sz="1800" u="sng" dirty="0" smtClean="0">
                <a:solidFill>
                  <a:srgbClr val="000000"/>
                </a:solidFill>
              </a:rPr>
              <a:t>de façon concomitante </a:t>
            </a:r>
            <a:r>
              <a:rPr lang="fr-FR" sz="1800" dirty="0" smtClean="0">
                <a:solidFill>
                  <a:srgbClr val="000000"/>
                </a:solidFill>
              </a:rPr>
              <a:t>à la 1ère injection d’antibiotique si 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examen </a:t>
            </a:r>
            <a:r>
              <a:rPr lang="fr-FR" sz="1800" dirty="0">
                <a:solidFill>
                  <a:schemeClr val="tx1"/>
                </a:solidFill>
              </a:rPr>
              <a:t>direct positif </a:t>
            </a:r>
            <a:r>
              <a:rPr lang="fr-FR" sz="1800" dirty="0" smtClean="0">
                <a:solidFill>
                  <a:schemeClr val="tx1"/>
                </a:solidFill>
              </a:rPr>
              <a:t>évoquant un :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pneumocoque quel </a:t>
            </a:r>
            <a:r>
              <a:rPr lang="fr-FR" sz="1600" dirty="0">
                <a:solidFill>
                  <a:schemeClr val="tx1"/>
                </a:solidFill>
              </a:rPr>
              <a:t>que soit </a:t>
            </a:r>
            <a:r>
              <a:rPr lang="fr-FR" sz="1600" dirty="0" smtClean="0">
                <a:solidFill>
                  <a:schemeClr val="tx1"/>
                </a:solidFill>
              </a:rPr>
              <a:t>l'âge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méningocoque </a:t>
            </a:r>
            <a:r>
              <a:rPr lang="fr-FR" sz="1600" dirty="0">
                <a:solidFill>
                  <a:schemeClr val="tx1"/>
                </a:solidFill>
              </a:rPr>
              <a:t>chez </a:t>
            </a:r>
            <a:r>
              <a:rPr lang="fr-FR" sz="1600" dirty="0" smtClean="0">
                <a:solidFill>
                  <a:schemeClr val="tx1"/>
                </a:solidFill>
              </a:rPr>
              <a:t>l’adulte</a:t>
            </a:r>
            <a:endParaRPr lang="fr-FR" sz="1600" i="1" dirty="0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600" i="1" dirty="0" err="1" smtClean="0">
                <a:solidFill>
                  <a:schemeClr val="tx1"/>
                </a:solidFill>
              </a:rPr>
              <a:t>Haemophilus</a:t>
            </a:r>
            <a:r>
              <a:rPr lang="fr-FR" sz="1600" i="1" dirty="0" smtClean="0">
                <a:solidFill>
                  <a:schemeClr val="tx1"/>
                </a:solidFill>
              </a:rPr>
              <a:t> </a:t>
            </a:r>
            <a:r>
              <a:rPr lang="fr-FR" sz="1600" i="1" dirty="0">
                <a:solidFill>
                  <a:schemeClr val="tx1"/>
                </a:solidFill>
              </a:rPr>
              <a:t>influenzae</a:t>
            </a:r>
            <a:r>
              <a:rPr lang="fr-FR" sz="1600" dirty="0">
                <a:solidFill>
                  <a:schemeClr val="tx1"/>
                </a:solidFill>
              </a:rPr>
              <a:t>  chez l’enfant et le nourrisson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examen direct négatif mais aspect trouble du </a:t>
            </a:r>
            <a:r>
              <a:rPr lang="fr-FR" sz="1800" dirty="0" smtClean="0">
                <a:solidFill>
                  <a:schemeClr val="tx1"/>
                </a:solidFill>
              </a:rPr>
              <a:t>LCS </a:t>
            </a:r>
            <a:r>
              <a:rPr lang="fr-FR" sz="1800" dirty="0">
                <a:solidFill>
                  <a:schemeClr val="tx1"/>
                </a:solidFill>
              </a:rPr>
              <a:t>ou </a:t>
            </a:r>
            <a:r>
              <a:rPr lang="fr-FR" sz="1800" dirty="0" smtClean="0">
                <a:solidFill>
                  <a:schemeClr val="tx1"/>
                </a:solidFill>
              </a:rPr>
              <a:t>autres données permettant </a:t>
            </a:r>
            <a:r>
              <a:rPr lang="fr-FR" sz="1800" dirty="0">
                <a:solidFill>
                  <a:schemeClr val="tx1"/>
                </a:solidFill>
              </a:rPr>
              <a:t>de retenir le diagnostic de méningite </a:t>
            </a:r>
            <a:r>
              <a:rPr lang="fr-FR" sz="1800" dirty="0">
                <a:solidFill>
                  <a:srgbClr val="000000"/>
                </a:solidFill>
              </a:rPr>
              <a:t>bactérienne chez l’adulte et chez le nourrisson de 3 à 12 </a:t>
            </a:r>
            <a:r>
              <a:rPr lang="fr-FR" sz="1800" dirty="0" smtClean="0">
                <a:solidFill>
                  <a:srgbClr val="000000"/>
                </a:solidFill>
              </a:rPr>
              <a:t>mois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Contre-indication </a:t>
            </a:r>
            <a:r>
              <a:rPr lang="fr-FR" sz="1800" dirty="0">
                <a:solidFill>
                  <a:schemeClr val="tx1"/>
                </a:solidFill>
              </a:rPr>
              <a:t>à la </a:t>
            </a:r>
            <a:r>
              <a:rPr lang="fr-FR" sz="1800" dirty="0" smtClean="0">
                <a:solidFill>
                  <a:schemeClr val="tx1"/>
                </a:solidFill>
              </a:rPr>
              <a:t>PL</a:t>
            </a:r>
            <a:endParaRPr lang="fr-FR" sz="18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Font typeface="Wingdings" charset="2"/>
              <a:buChar char="Ø"/>
            </a:pPr>
            <a:r>
              <a:rPr lang="fr-FR" sz="1800" dirty="0" smtClean="0">
                <a:solidFill>
                  <a:srgbClr val="000000"/>
                </a:solidFill>
              </a:rPr>
              <a:t>La </a:t>
            </a:r>
            <a:r>
              <a:rPr lang="fr-FR" sz="1800" dirty="0">
                <a:solidFill>
                  <a:srgbClr val="000000"/>
                </a:solidFill>
              </a:rPr>
              <a:t>dose initiale chez l’adulte est de 10 mg </a:t>
            </a:r>
            <a:r>
              <a:rPr lang="fr-FR" sz="1800" dirty="0" smtClean="0">
                <a:solidFill>
                  <a:srgbClr val="000000"/>
                </a:solidFill>
              </a:rPr>
              <a:t>(</a:t>
            </a:r>
            <a:r>
              <a:rPr lang="fr-FR" sz="1800" dirty="0">
                <a:solidFill>
                  <a:srgbClr val="000000"/>
                </a:solidFill>
              </a:rPr>
              <a:t>chez l’enfant de 0,15 </a:t>
            </a:r>
            <a:r>
              <a:rPr lang="fr-FR" sz="1800" dirty="0" smtClean="0">
                <a:solidFill>
                  <a:srgbClr val="000000"/>
                </a:solidFill>
              </a:rPr>
              <a:t>mg/kg) </a:t>
            </a:r>
            <a:r>
              <a:rPr lang="fr-FR" sz="1800" dirty="0">
                <a:solidFill>
                  <a:srgbClr val="000000"/>
                </a:solidFill>
              </a:rPr>
              <a:t>et cette dose est répétée toutes les 6 </a:t>
            </a:r>
            <a:r>
              <a:rPr lang="fr-FR" sz="1800" dirty="0" smtClean="0">
                <a:solidFill>
                  <a:srgbClr val="000000"/>
                </a:solidFill>
              </a:rPr>
              <a:t>h </a:t>
            </a:r>
            <a:r>
              <a:rPr lang="fr-FR" sz="1800" dirty="0">
                <a:solidFill>
                  <a:srgbClr val="000000"/>
                </a:solidFill>
              </a:rPr>
              <a:t>pendant 4 </a:t>
            </a:r>
            <a:r>
              <a:rPr lang="fr-FR" sz="1800" dirty="0" smtClean="0">
                <a:solidFill>
                  <a:srgbClr val="000000"/>
                </a:solidFill>
              </a:rPr>
              <a:t>j</a:t>
            </a:r>
            <a:endParaRPr lang="fr-FR" sz="18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000000"/>
                </a:solidFill>
              </a:rPr>
              <a:t>En </a:t>
            </a:r>
            <a:r>
              <a:rPr lang="fr-FR" sz="1800" dirty="0">
                <a:solidFill>
                  <a:srgbClr val="000000"/>
                </a:solidFill>
              </a:rPr>
              <a:t>cas d’oubli, la </a:t>
            </a:r>
            <a:r>
              <a:rPr lang="fr-FR" sz="1800" dirty="0" err="1">
                <a:solidFill>
                  <a:srgbClr val="000000"/>
                </a:solidFill>
              </a:rPr>
              <a:t>dexaméthasone</a:t>
            </a:r>
            <a:r>
              <a:rPr lang="fr-FR" sz="1800" dirty="0">
                <a:solidFill>
                  <a:srgbClr val="000000"/>
                </a:solidFill>
              </a:rPr>
              <a:t> peut être administrée jusqu’à 12 </a:t>
            </a:r>
            <a:r>
              <a:rPr lang="fr-FR" sz="1800" dirty="0" smtClean="0">
                <a:solidFill>
                  <a:srgbClr val="000000"/>
                </a:solidFill>
              </a:rPr>
              <a:t>h </a:t>
            </a:r>
            <a:r>
              <a:rPr lang="fr-FR" sz="1800" dirty="0">
                <a:solidFill>
                  <a:srgbClr val="000000"/>
                </a:solidFill>
              </a:rPr>
              <a:t>après la première dose </a:t>
            </a:r>
            <a:r>
              <a:rPr lang="fr-FR" sz="1800" dirty="0" smtClean="0">
                <a:solidFill>
                  <a:srgbClr val="000000"/>
                </a:solidFill>
              </a:rPr>
              <a:t>d’antibiotique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000000"/>
                </a:solidFill>
              </a:rPr>
              <a:t>La </a:t>
            </a:r>
            <a:r>
              <a:rPr lang="fr-FR" sz="1800" dirty="0" err="1" smtClean="0">
                <a:solidFill>
                  <a:srgbClr val="000000"/>
                </a:solidFill>
              </a:rPr>
              <a:t>dexaméthasone</a:t>
            </a:r>
            <a:r>
              <a:rPr lang="fr-FR" sz="1800" dirty="0" smtClean="0">
                <a:solidFill>
                  <a:srgbClr val="000000"/>
                </a:solidFill>
              </a:rPr>
              <a:t> n’est pas recommandée chez l’immunodéprimé et en cas de listériose</a:t>
            </a:r>
            <a:endParaRPr lang="fr-FR" sz="18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28688E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lvl="1">
              <a:lnSpc>
                <a:spcPct val="110000"/>
              </a:lnSpc>
              <a:spcAft>
                <a:spcPts val="600"/>
              </a:spcAft>
            </a:pPr>
            <a:endParaRPr lang="fr-FR" sz="200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None/>
            </a:pPr>
            <a:endParaRPr lang="fr-FR" sz="1800" b="1" dirty="0" smtClean="0">
              <a:solidFill>
                <a:srgbClr val="28688E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4268245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1"/>
            <a:ext cx="8229600" cy="512402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spcAft>
                <a:spcPts val="1206"/>
              </a:spcAft>
            </a:pPr>
            <a:r>
              <a:rPr lang="fr-FR" sz="2000" dirty="0" smtClean="0">
                <a:solidFill>
                  <a:schemeClr val="tx1"/>
                </a:solidFill>
              </a:rPr>
              <a:t>Concertation systématique avec </a:t>
            </a:r>
            <a:r>
              <a:rPr lang="fr-FR" sz="2000" dirty="0">
                <a:solidFill>
                  <a:schemeClr val="tx1"/>
                </a:solidFill>
              </a:rPr>
              <a:t>une équipe de </a:t>
            </a:r>
            <a:r>
              <a:rPr lang="fr-FR" sz="2000" dirty="0" smtClean="0">
                <a:solidFill>
                  <a:schemeClr val="tx1"/>
                </a:solidFill>
              </a:rPr>
              <a:t>réanimation</a:t>
            </a:r>
          </a:p>
          <a:p>
            <a:pPr>
              <a:spcBef>
                <a:spcPct val="0"/>
              </a:spcBef>
              <a:spcAft>
                <a:spcPct val="5000"/>
              </a:spcAft>
            </a:pPr>
            <a:r>
              <a:rPr lang="fr-FR" sz="2000" dirty="0">
                <a:solidFill>
                  <a:schemeClr val="tx1"/>
                </a:solidFill>
              </a:rPr>
              <a:t>Critères d’admission en réanimation : </a:t>
            </a:r>
          </a:p>
          <a:p>
            <a:pPr lvl="1">
              <a:spcBef>
                <a:spcPct val="0"/>
              </a:spcBef>
              <a:spcAft>
                <a:spcPct val="5000"/>
              </a:spcAft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purpura extensif </a:t>
            </a:r>
          </a:p>
          <a:p>
            <a:pPr lvl="1">
              <a:spcBef>
                <a:spcPct val="0"/>
              </a:spcBef>
              <a:spcAft>
                <a:spcPct val="5000"/>
              </a:spcAft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score de Glasgow ≤ 8</a:t>
            </a:r>
          </a:p>
          <a:p>
            <a:pPr lvl="1">
              <a:spcBef>
                <a:spcPct val="0"/>
              </a:spcBef>
              <a:spcAft>
                <a:spcPct val="5000"/>
              </a:spcAft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signes neurologiques focaux</a:t>
            </a:r>
          </a:p>
          <a:p>
            <a:pPr lvl="1">
              <a:spcBef>
                <a:spcPct val="0"/>
              </a:spcBef>
              <a:spcAft>
                <a:spcPct val="5000"/>
              </a:spcAft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signes de souffrance du tronc cérébral </a:t>
            </a:r>
          </a:p>
          <a:p>
            <a:pPr lvl="1">
              <a:spcBef>
                <a:spcPct val="0"/>
              </a:spcBef>
              <a:spcAft>
                <a:spcPct val="5000"/>
              </a:spcAft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état de mal convulsif </a:t>
            </a:r>
          </a:p>
          <a:p>
            <a:pPr lvl="1">
              <a:spcBef>
                <a:spcPct val="0"/>
              </a:spcBef>
              <a:spcAft>
                <a:spcPct val="5000"/>
              </a:spcAft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instabilité hémodynamique</a:t>
            </a:r>
          </a:p>
          <a:p>
            <a:pPr lvl="1">
              <a:spcBef>
                <a:spcPct val="0"/>
              </a:spcBef>
              <a:spcAft>
                <a:spcPct val="5000"/>
              </a:spcAft>
              <a:buFontTx/>
              <a:buChar char="-"/>
            </a:pPr>
            <a:r>
              <a:rPr lang="fr-FR" sz="2000" dirty="0">
                <a:solidFill>
                  <a:schemeClr val="tx1"/>
                </a:solidFill>
              </a:rPr>
              <a:t>détresse </a:t>
            </a:r>
            <a:r>
              <a:rPr lang="fr-FR" sz="2000" dirty="0" smtClean="0">
                <a:solidFill>
                  <a:schemeClr val="tx1"/>
                </a:solidFill>
              </a:rPr>
              <a:t>respiratoire</a:t>
            </a:r>
          </a:p>
          <a:p>
            <a:pPr>
              <a:spcBef>
                <a:spcPct val="0"/>
              </a:spcBef>
              <a:spcAft>
                <a:spcPts val="1206"/>
              </a:spcAft>
            </a:pPr>
            <a:r>
              <a:rPr lang="fr-FR" sz="2000" smtClean="0">
                <a:solidFill>
                  <a:schemeClr val="tx1"/>
                </a:solidFill>
              </a:rPr>
              <a:t>Score </a:t>
            </a:r>
            <a:r>
              <a:rPr lang="fr-FR" sz="2000" dirty="0">
                <a:solidFill>
                  <a:schemeClr val="tx1"/>
                </a:solidFill>
              </a:rPr>
              <a:t>de Glasgow ≤ 13 </a:t>
            </a:r>
            <a:r>
              <a:rPr lang="fr-FR" sz="2000" dirty="0" smtClean="0">
                <a:solidFill>
                  <a:schemeClr val="tx1"/>
                </a:solidFill>
              </a:rPr>
              <a:t>: discuter surveillance en soins continu</a:t>
            </a:r>
            <a:r>
              <a:rPr lang="fr-FR" sz="2000" dirty="0">
                <a:solidFill>
                  <a:schemeClr val="tx1"/>
                </a:solidFill>
              </a:rPr>
              <a:t>s</a:t>
            </a:r>
          </a:p>
          <a:p>
            <a:pPr>
              <a:spcBef>
                <a:spcPct val="0"/>
              </a:spcBef>
              <a:spcAft>
                <a:spcPts val="606"/>
              </a:spcAft>
            </a:pPr>
            <a:r>
              <a:rPr lang="fr-FR" sz="2000" dirty="0" smtClean="0">
                <a:solidFill>
                  <a:schemeClr val="tx1"/>
                </a:solidFill>
              </a:rPr>
              <a:t>Dans les autres cas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: unité permettant une  </a:t>
            </a:r>
            <a:r>
              <a:rPr lang="fr-FR" sz="2000" dirty="0">
                <a:solidFill>
                  <a:schemeClr val="tx1"/>
                </a:solidFill>
              </a:rPr>
              <a:t>surveillance de la conscience et de l’hémodynamique </a:t>
            </a:r>
            <a:r>
              <a:rPr lang="fr-FR" sz="2000" dirty="0" smtClean="0">
                <a:solidFill>
                  <a:schemeClr val="tx1"/>
                </a:solidFill>
              </a:rPr>
              <a:t>toutes </a:t>
            </a:r>
            <a:r>
              <a:rPr lang="fr-FR" sz="2000" dirty="0">
                <a:solidFill>
                  <a:schemeClr val="tx1"/>
                </a:solidFill>
              </a:rPr>
              <a:t>les </a:t>
            </a:r>
            <a:r>
              <a:rPr lang="fr-FR" sz="2000" dirty="0" smtClean="0">
                <a:solidFill>
                  <a:schemeClr val="tx1"/>
                </a:solidFill>
              </a:rPr>
              <a:t>heures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pendant </a:t>
            </a:r>
            <a:r>
              <a:rPr lang="fr-FR" sz="2000" dirty="0">
                <a:solidFill>
                  <a:schemeClr val="tx1"/>
                </a:solidFill>
              </a:rPr>
              <a:t>au moins les 24 premières </a:t>
            </a:r>
            <a:r>
              <a:rPr lang="fr-FR" sz="2000" dirty="0" smtClean="0">
                <a:solidFill>
                  <a:schemeClr val="tx1"/>
                </a:solidFill>
              </a:rPr>
              <a:t>heures</a:t>
            </a:r>
          </a:p>
          <a:p>
            <a:pPr>
              <a:spcBef>
                <a:spcPct val="0"/>
              </a:spcBef>
              <a:spcAft>
                <a:spcPts val="606"/>
              </a:spcAft>
            </a:pPr>
            <a:r>
              <a:rPr lang="fr-FR" sz="2000" dirty="0" smtClean="0">
                <a:solidFill>
                  <a:schemeClr val="tx1"/>
                </a:solidFill>
              </a:rPr>
              <a:t>Anticonvulsivants </a:t>
            </a:r>
            <a:r>
              <a:rPr lang="fr-FR" sz="2000" dirty="0">
                <a:solidFill>
                  <a:schemeClr val="tx1"/>
                </a:solidFill>
              </a:rPr>
              <a:t>non recommandés en prévention primaire </a:t>
            </a:r>
          </a:p>
          <a:p>
            <a:pPr marL="349250" lvl="1" indent="-349250">
              <a:spcBef>
                <a:spcPct val="0"/>
              </a:spcBef>
              <a:spcAft>
                <a:spcPct val="5000"/>
              </a:spcAft>
              <a:buClr>
                <a:schemeClr val="accent1">
                  <a:lumMod val="60000"/>
                  <a:lumOff val="40000"/>
                </a:schemeClr>
              </a:buClr>
            </a:pP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spcAft>
                <a:spcPct val="5000"/>
              </a:spcAft>
            </a:pPr>
            <a:r>
              <a:rPr lang="fr-FR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  <a:spcAft>
                <a:spcPct val="5000"/>
              </a:spcAft>
            </a:pPr>
            <a:endParaRPr lang="fr-FR" sz="20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40000"/>
              </a:lnSpc>
              <a:spcBef>
                <a:spcPct val="0"/>
              </a:spcBef>
              <a:spcAft>
                <a:spcPct val="5000"/>
              </a:spcAft>
              <a:buNone/>
            </a:pPr>
            <a:endParaRPr lang="fr-FR" sz="1800" dirty="0" smtClean="0"/>
          </a:p>
          <a:p>
            <a:pPr lvl="1">
              <a:lnSpc>
                <a:spcPct val="140000"/>
              </a:lnSpc>
              <a:spcBef>
                <a:spcPct val="0"/>
              </a:spcBef>
              <a:spcAft>
                <a:spcPct val="5000"/>
              </a:spcAft>
              <a:buFontTx/>
              <a:buChar char="-"/>
            </a:pPr>
            <a:endParaRPr lang="fr-FR" sz="1800" dirty="0" smtClean="0"/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5000"/>
              </a:spcAft>
            </a:pPr>
            <a:endParaRPr lang="fr-FR" sz="2000" dirty="0" smtClean="0"/>
          </a:p>
        </p:txBody>
      </p:sp>
      <p:sp>
        <p:nvSpPr>
          <p:cNvPr id="273413" name="Rectangle 5"/>
          <p:cNvSpPr>
            <a:spLocks noGrp="1" noChangeArrowheads="1"/>
          </p:cNvSpPr>
          <p:nvPr>
            <p:ph type="title"/>
          </p:nvPr>
        </p:nvSpPr>
        <p:spPr>
          <a:xfrm>
            <a:off x="382588" y="378637"/>
            <a:ext cx="8464550" cy="1103312"/>
          </a:xfrm>
          <a:noFill/>
          <a:ln/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28688E"/>
                </a:solidFill>
              </a:rPr>
              <a:t>U</a:t>
            </a:r>
            <a:r>
              <a:rPr lang="fr-FR" sz="3200" dirty="0" smtClean="0">
                <a:solidFill>
                  <a:srgbClr val="28688E"/>
                </a:solidFill>
              </a:rPr>
              <a:t>nité d’admission</a:t>
            </a:r>
            <a:br>
              <a:rPr lang="fr-FR" sz="3200" dirty="0" smtClean="0">
                <a:solidFill>
                  <a:srgbClr val="28688E"/>
                </a:solidFill>
              </a:rPr>
            </a:br>
            <a:endParaRPr lang="fr-FR" sz="32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83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2588" y="169874"/>
            <a:ext cx="8464550" cy="110331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fr-FR" sz="3200" dirty="0" smtClean="0">
                <a:solidFill>
                  <a:srgbClr val="28688E"/>
                </a:solidFill>
              </a:rPr>
              <a:t> </a:t>
            </a:r>
            <a:r>
              <a:rPr lang="fr-FR" sz="2900" dirty="0" smtClean="0">
                <a:solidFill>
                  <a:srgbClr val="28688E"/>
                </a:solidFill>
              </a:rPr>
              <a:t>Antibiothérapie après </a:t>
            </a:r>
          </a:p>
          <a:p>
            <a:pPr>
              <a:lnSpc>
                <a:spcPct val="90000"/>
              </a:lnSpc>
            </a:pPr>
            <a:r>
              <a:rPr lang="fr-FR" sz="2900" dirty="0" smtClean="0">
                <a:solidFill>
                  <a:srgbClr val="28688E"/>
                </a:solidFill>
              </a:rPr>
              <a:t>documentation microbiologique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214310"/>
              </p:ext>
            </p:extLst>
          </p:nvPr>
        </p:nvGraphicFramePr>
        <p:xfrm>
          <a:off x="275961" y="1224047"/>
          <a:ext cx="8592078" cy="578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6412"/>
                <a:gridCol w="554566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Bactérie/sensibilité</a:t>
                      </a:r>
                      <a:endParaRPr lang="fr-FR" sz="1800" b="1" dirty="0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2868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Traitement antibiotique</a:t>
                      </a:r>
                      <a:endParaRPr lang="fr-FR" sz="1800" b="1" dirty="0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28688E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Streptococcus </a:t>
                      </a:r>
                      <a:r>
                        <a:rPr lang="fr-FR" sz="1600" b="1" i="1" dirty="0" err="1" smtClean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pneumoniae</a:t>
                      </a:r>
                      <a:r>
                        <a:rPr lang="fr-FR" sz="1600" b="1" i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endParaRPr lang="fr-FR" sz="1600" b="1" i="1" dirty="0" smtClean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rgbClr val="75A6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rgbClr val="7DACBD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CMI C3G ≤ 0,5 mg/L</a:t>
                      </a:r>
                      <a:endParaRPr lang="fr-FR" sz="16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CED7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fr-FR" sz="1600" b="1" baseline="0" dirty="0" smtClean="0">
                          <a:effectLst/>
                        </a:rPr>
                        <a:t>  </a:t>
                      </a:r>
                      <a:r>
                        <a:rPr lang="fr-FR" sz="1600" b="0" baseline="0" dirty="0" smtClean="0">
                          <a:effectLst/>
                        </a:rPr>
                        <a:t>Si </a:t>
                      </a:r>
                      <a:r>
                        <a:rPr lang="fr-FR" sz="1600" b="0" dirty="0" smtClean="0">
                          <a:effectLst/>
                        </a:rPr>
                        <a:t>CMI </a:t>
                      </a:r>
                      <a:r>
                        <a:rPr lang="fr-FR" sz="1600" b="0" dirty="0">
                          <a:effectLst/>
                        </a:rPr>
                        <a:t>amoxicilline ≤ 0,5 mg/l</a:t>
                      </a:r>
                      <a:endParaRPr lang="fr-FR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49" marR="57649" marT="0" marB="0">
                    <a:solidFill>
                      <a:srgbClr val="E8EC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</a:rPr>
                        <a:t>Amoxicilline</a:t>
                      </a:r>
                      <a:r>
                        <a:rPr lang="fr-FR" sz="1600" b="0" baseline="0" dirty="0" smtClean="0">
                          <a:effectLst/>
                        </a:rPr>
                        <a:t> </a:t>
                      </a:r>
                      <a:r>
                        <a:rPr lang="fr-FR" sz="1600" b="0" dirty="0" smtClean="0">
                          <a:effectLst/>
                        </a:rPr>
                        <a:t>200 </a:t>
                      </a:r>
                      <a:r>
                        <a:rPr lang="fr-FR" sz="1600" b="0" dirty="0">
                          <a:effectLst/>
                        </a:rPr>
                        <a:t>mg/kg/</a:t>
                      </a:r>
                      <a:r>
                        <a:rPr lang="fr-FR" sz="1600" b="0" dirty="0" smtClean="0">
                          <a:effectLst/>
                        </a:rPr>
                        <a:t>j</a:t>
                      </a:r>
                      <a:endParaRPr lang="fr-FR" sz="1600" b="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</a:rPr>
                        <a:t>              OU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</a:rPr>
                        <a:t>Maintien C3G </a:t>
                      </a:r>
                      <a:r>
                        <a:rPr lang="fr-FR" sz="1600" b="0" dirty="0">
                          <a:effectLst/>
                        </a:rPr>
                        <a:t>en diminuant la dose </a:t>
                      </a:r>
                      <a:r>
                        <a:rPr lang="fr-FR" sz="1600" b="0" dirty="0" smtClean="0">
                          <a:effectLst/>
                        </a:rPr>
                        <a:t>à</a:t>
                      </a:r>
                      <a:r>
                        <a:rPr lang="fr-FR" sz="1600" b="0" baseline="0" dirty="0" smtClean="0">
                          <a:effectLst/>
                        </a:rPr>
                        <a:t> :</a:t>
                      </a:r>
                      <a:r>
                        <a:rPr lang="fr-FR" sz="1600" b="0" dirty="0" smtClean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effectLst/>
                        </a:rPr>
                        <a:t>     -  </a:t>
                      </a:r>
                      <a:r>
                        <a:rPr lang="fr-FR" sz="1600" b="0" dirty="0" err="1" smtClean="0">
                          <a:effectLst/>
                        </a:rPr>
                        <a:t>céfotaxime</a:t>
                      </a:r>
                      <a:r>
                        <a:rPr lang="fr-FR" sz="1600" b="0" dirty="0" smtClean="0">
                          <a:effectLst/>
                        </a:rPr>
                        <a:t> 200 </a:t>
                      </a:r>
                      <a:r>
                        <a:rPr lang="fr-FR" sz="1600" b="0" dirty="0">
                          <a:effectLst/>
                        </a:rPr>
                        <a:t>mg/kg/</a:t>
                      </a:r>
                      <a:r>
                        <a:rPr lang="fr-FR" sz="1600" b="0" dirty="0" smtClean="0">
                          <a:effectLst/>
                        </a:rPr>
                        <a:t>j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baseline="0" dirty="0" smtClean="0">
                          <a:effectLst/>
                        </a:rPr>
                        <a:t>     -  </a:t>
                      </a:r>
                      <a:r>
                        <a:rPr lang="fr-FR" sz="1600" b="0" dirty="0" err="1" smtClean="0">
                          <a:effectLst/>
                        </a:rPr>
                        <a:t>ceftriaxone</a:t>
                      </a:r>
                      <a:r>
                        <a:rPr lang="fr-FR" sz="1600" b="0" dirty="0" smtClean="0">
                          <a:effectLst/>
                        </a:rPr>
                        <a:t> 75 mg/kg/j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b="0" dirty="0" smtClean="0">
                        <a:effectLst/>
                      </a:endParaRPr>
                    </a:p>
                  </a:txBody>
                  <a:tcPr marL="57649" marR="57649" marT="0" marB="0">
                    <a:solidFill>
                      <a:srgbClr val="E8E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fr-FR" sz="1600" b="1" baseline="0" dirty="0" smtClean="0">
                          <a:effectLst/>
                        </a:rPr>
                        <a:t> </a:t>
                      </a:r>
                      <a:r>
                        <a:rPr lang="fr-FR" sz="1600" b="0" baseline="0" dirty="0" smtClean="0">
                          <a:effectLst/>
                        </a:rPr>
                        <a:t> Si </a:t>
                      </a:r>
                      <a:r>
                        <a:rPr lang="fr-FR" sz="1600" b="0" dirty="0" smtClean="0">
                          <a:effectLst/>
                        </a:rPr>
                        <a:t>CMI </a:t>
                      </a:r>
                      <a:r>
                        <a:rPr lang="fr-FR" sz="1600" b="0" dirty="0">
                          <a:effectLst/>
                        </a:rPr>
                        <a:t>amoxicilline &gt; 0,5 mg/l</a:t>
                      </a:r>
                      <a:endParaRPr lang="fr-FR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49" marR="57649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effectLst/>
                        </a:rPr>
                        <a:t>C</a:t>
                      </a:r>
                      <a:r>
                        <a:rPr lang="fr-FR" sz="1600" b="0" dirty="0" smtClean="0">
                          <a:effectLst/>
                        </a:rPr>
                        <a:t>éfotaxime 200 mg/kg/j </a:t>
                      </a:r>
                      <a:r>
                        <a:rPr lang="fr-FR" sz="1600" b="0" baseline="0" dirty="0" smtClean="0">
                          <a:effectLst/>
                        </a:rPr>
                        <a:t>OU </a:t>
                      </a:r>
                      <a:r>
                        <a:rPr lang="fr-FR" sz="1600" b="0" dirty="0" err="1" smtClean="0">
                          <a:effectLst/>
                        </a:rPr>
                        <a:t>Ceftriaxone</a:t>
                      </a:r>
                      <a:r>
                        <a:rPr lang="fr-FR" sz="1600" b="0" dirty="0" smtClean="0">
                          <a:effectLst/>
                        </a:rPr>
                        <a:t> 75 </a:t>
                      </a:r>
                      <a:r>
                        <a:rPr lang="fr-FR" sz="1600" b="0" dirty="0">
                          <a:effectLst/>
                        </a:rPr>
                        <a:t>mg/kg/</a:t>
                      </a:r>
                      <a:r>
                        <a:rPr lang="fr-FR" sz="1600" b="0" dirty="0" smtClean="0">
                          <a:effectLst/>
                        </a:rPr>
                        <a:t>j</a:t>
                      </a:r>
                      <a:endParaRPr lang="fr-FR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49" marR="57649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CMI C3G</a:t>
                      </a:r>
                      <a:r>
                        <a:rPr lang="fr-FR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&gt;  0,5 mg/L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fr-FR" sz="1600" b="0" dirty="0" err="1" smtClean="0">
                          <a:effectLst/>
                        </a:rPr>
                        <a:t>Céfotaxime</a:t>
                      </a:r>
                      <a:r>
                        <a:rPr lang="fr-FR" sz="1600" b="0" dirty="0" smtClean="0">
                          <a:effectLst/>
                        </a:rPr>
                        <a:t> 300 mg/kg/j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fr-FR" sz="1600" b="0" dirty="0" smtClean="0">
                          <a:effectLst/>
                        </a:rPr>
                        <a:t>             OU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fr-FR" sz="1600" b="0" dirty="0" err="1" smtClean="0">
                          <a:effectLst/>
                        </a:rPr>
                        <a:t>Ceftriaxone</a:t>
                      </a:r>
                      <a:r>
                        <a:rPr lang="fr-FR" sz="1600" b="0" dirty="0" smtClean="0">
                          <a:effectLst/>
                        </a:rPr>
                        <a:t> 100 mg/kg/j 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Neisseria</a:t>
                      </a:r>
                      <a:r>
                        <a:rPr lang="fr-FR" sz="1600" b="1" i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600" b="1" i="1" dirty="0" err="1" smtClean="0">
                          <a:solidFill>
                            <a:srgbClr val="FFFFFF"/>
                          </a:solidFill>
                          <a:effectLst/>
                          <a:latin typeface="Arial"/>
                          <a:cs typeface="Arial"/>
                        </a:rPr>
                        <a:t>meningitidis</a:t>
                      </a:r>
                      <a:endParaRPr lang="fr-FR" sz="1600" b="1" i="1" dirty="0" smtClean="0">
                        <a:solidFill>
                          <a:srgbClr val="FFFFFF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75A6B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endParaRPr lang="fr-FR" sz="1400" b="0" dirty="0" smtClean="0">
                        <a:effectLst/>
                      </a:endParaRPr>
                    </a:p>
                  </a:txBody>
                  <a:tcPr>
                    <a:solidFill>
                      <a:srgbClr val="75A6B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CMI amoxicilline ≤ 0,125 mg/l</a:t>
                      </a:r>
                      <a:endParaRPr lang="fr-FR" sz="1600" b="0" baseline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E8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Amoxicilline  200 mg/kg/j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OU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 maintien C3G même dose</a:t>
                      </a:r>
                      <a:endParaRPr lang="fr-FR" sz="1600" b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E8EC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CMI amoxicilline &gt; 0,125 mg/</a:t>
                      </a:r>
                      <a:endParaRPr lang="fr-FR" sz="1600" b="0" baseline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E8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Céfotaxime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200 mg/kg/j OU </a:t>
                      </a: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ceftriaxone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75 mg/kg/j</a:t>
                      </a:r>
                      <a:endParaRPr lang="fr-FR" sz="1600" b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E8EC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55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2588" y="423874"/>
            <a:ext cx="8464550" cy="110331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fr-FR" sz="3200" dirty="0" smtClean="0">
                <a:solidFill>
                  <a:srgbClr val="28688E"/>
                </a:solidFill>
              </a:rPr>
              <a:t> </a:t>
            </a:r>
            <a:r>
              <a:rPr lang="fr-FR" sz="2900" dirty="0" smtClean="0">
                <a:solidFill>
                  <a:srgbClr val="28688E"/>
                </a:solidFill>
              </a:rPr>
              <a:t>Antibiothérapie après </a:t>
            </a:r>
          </a:p>
          <a:p>
            <a:pPr>
              <a:lnSpc>
                <a:spcPct val="90000"/>
              </a:lnSpc>
            </a:pPr>
            <a:r>
              <a:rPr lang="fr-FR" sz="2900" dirty="0" smtClean="0">
                <a:solidFill>
                  <a:srgbClr val="28688E"/>
                </a:solidFill>
              </a:rPr>
              <a:t>documentation microbiologique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629923"/>
              </p:ext>
            </p:extLst>
          </p:nvPr>
        </p:nvGraphicFramePr>
        <p:xfrm>
          <a:off x="255060" y="1761565"/>
          <a:ext cx="8592078" cy="3772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6412"/>
                <a:gridCol w="5545666"/>
              </a:tblGrid>
              <a:tr h="5432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Bactérie/sensibilité</a:t>
                      </a:r>
                      <a:endParaRPr lang="fr-FR" sz="1800" b="1" dirty="0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2868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>
                          <a:solidFill>
                            <a:schemeClr val="bg1"/>
                          </a:solidFill>
                          <a:effectLst/>
                        </a:rPr>
                        <a:t>Traitement antibiotique</a:t>
                      </a:r>
                      <a:endParaRPr lang="fr-FR" sz="1800" b="1" dirty="0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28688E"/>
                    </a:solidFill>
                  </a:tcPr>
                </a:tc>
              </a:tr>
              <a:tr h="54323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600" b="1" baseline="0" dirty="0" smtClean="0">
                          <a:effectLst/>
                        </a:rPr>
                        <a:t> </a:t>
                      </a:r>
                      <a:r>
                        <a:rPr lang="fr-FR" sz="1600" b="1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Listeria </a:t>
                      </a:r>
                      <a:r>
                        <a:rPr lang="fr-FR" sz="1600" b="1" i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monocytogenes</a:t>
                      </a:r>
                      <a:endParaRPr lang="fr-FR" sz="1600" b="1" i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57649" marR="57649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Amoxicilline 200 mg/kg/j + gentamicine 5 mg/kg/j*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fr-FR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pdt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 5 j)</a:t>
                      </a:r>
                      <a:endParaRPr lang="fr-FR" sz="16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49" marR="57649" marT="0" marB="0"/>
                </a:tc>
              </a:tr>
              <a:tr h="54323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600" b="1" baseline="0" dirty="0" smtClean="0"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600" b="1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Streptococcus </a:t>
                      </a:r>
                      <a:r>
                        <a:rPr lang="fr-FR" sz="1600" b="1" i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agalactiae</a:t>
                      </a:r>
                      <a:endParaRPr lang="fr-FR" sz="1600" b="1" i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57649" marR="576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err="1" smtClean="0">
                          <a:effectLst/>
                          <a:latin typeface="+mj-lt"/>
                          <a:ea typeface="Times New Roman"/>
                        </a:rPr>
                        <a:t>Amocxicilline</a:t>
                      </a:r>
                      <a:r>
                        <a:rPr lang="fr-FR" sz="1600" b="0" baseline="0" dirty="0" smtClean="0">
                          <a:effectLst/>
                          <a:latin typeface="+mj-lt"/>
                          <a:ea typeface="Times New Roman"/>
                        </a:rPr>
                        <a:t> 200 mg/kg/j</a:t>
                      </a:r>
                      <a:endParaRPr lang="fr-FR" sz="1600" b="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57649" marR="57649" marT="0" marB="0"/>
                </a:tc>
              </a:tr>
              <a:tr h="10715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Escherichia coli </a:t>
                      </a:r>
                      <a:endParaRPr lang="fr-FR" sz="1600" b="1" i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fr-FR" sz="16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err="1" smtClean="0">
                          <a:effectLst/>
                        </a:rPr>
                        <a:t>Céfotaxime</a:t>
                      </a:r>
                      <a:r>
                        <a:rPr lang="fr-FR" sz="1600" b="0" dirty="0" smtClean="0">
                          <a:effectLst/>
                        </a:rPr>
                        <a:t> 200 mg/kg/j</a:t>
                      </a:r>
                      <a:endParaRPr lang="fr-FR" sz="1600" b="0" baseline="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0" baseline="0" dirty="0" smtClean="0">
                          <a:effectLst/>
                        </a:rPr>
                        <a:t>              OU</a:t>
                      </a:r>
                      <a:r>
                        <a:rPr lang="fr-FR" sz="1600" b="0" dirty="0" smtClean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err="1" smtClean="0">
                          <a:effectLst/>
                        </a:rPr>
                        <a:t>Ceftriaxone</a:t>
                      </a:r>
                      <a:r>
                        <a:rPr lang="fr-FR" sz="1600" b="0" dirty="0" smtClean="0">
                          <a:effectLst/>
                        </a:rPr>
                        <a:t> 75 mg/kg/j</a:t>
                      </a:r>
                      <a:endParaRPr lang="fr-FR" sz="1600" b="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/>
                </a:tc>
              </a:tr>
              <a:tr h="10715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Haemophilus</a:t>
                      </a:r>
                      <a:r>
                        <a:rPr lang="fr-FR" sz="1600" b="1" i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600" b="1" i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influenzae</a:t>
                      </a:r>
                      <a:endParaRPr lang="fr-FR" sz="1600" b="1" i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baseline="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rgbClr val="E8EC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err="1" smtClean="0">
                          <a:effectLst/>
                        </a:rPr>
                        <a:t>Céfotaxime</a:t>
                      </a:r>
                      <a:r>
                        <a:rPr lang="fr-FR" sz="1600" b="0" dirty="0" smtClean="0">
                          <a:effectLst/>
                        </a:rPr>
                        <a:t> 200 mg/kg/j</a:t>
                      </a:r>
                      <a:endParaRPr lang="fr-FR" sz="1600" b="0" baseline="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0" baseline="0" dirty="0" smtClean="0">
                          <a:effectLst/>
                        </a:rPr>
                        <a:t>              OU</a:t>
                      </a:r>
                      <a:r>
                        <a:rPr lang="fr-FR" sz="1600" b="0" dirty="0" smtClean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err="1" smtClean="0">
                          <a:effectLst/>
                        </a:rPr>
                        <a:t>Ceftriaxone</a:t>
                      </a:r>
                      <a:r>
                        <a:rPr lang="fr-FR" sz="1600" b="0" dirty="0" smtClean="0">
                          <a:effectLst/>
                        </a:rPr>
                        <a:t> 75 mg/kg/j</a:t>
                      </a:r>
                      <a:endParaRPr lang="fr-FR" sz="1600" b="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>
                    <a:solidFill>
                      <a:srgbClr val="E8ECF0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55060" y="5534444"/>
            <a:ext cx="2711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* </a:t>
            </a:r>
            <a:r>
              <a:rPr lang="fr-FR" sz="1400" dirty="0" smtClean="0"/>
              <a:t>5 à 8 mg/kg/j chez l’enfant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67707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4" y="1435100"/>
            <a:ext cx="8188325" cy="49244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 2" charset="2"/>
              <a:buChar char=""/>
            </a:pPr>
            <a:r>
              <a:rPr lang="fr-FR" sz="1800" b="1" dirty="0" smtClean="0">
                <a:solidFill>
                  <a:schemeClr val="tx1"/>
                </a:solidFill>
              </a:rPr>
              <a:t>Régimes </a:t>
            </a:r>
            <a:r>
              <a:rPr lang="fr-FR" sz="1800" b="1" dirty="0">
                <a:solidFill>
                  <a:schemeClr val="tx1"/>
                </a:solidFill>
              </a:rPr>
              <a:t>d’administration :</a:t>
            </a:r>
            <a:endParaRPr lang="fr-FR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A</a:t>
            </a:r>
            <a:r>
              <a:rPr lang="fr-FR" sz="1800" dirty="0" smtClean="0">
                <a:solidFill>
                  <a:schemeClr val="tx1"/>
                </a:solidFill>
              </a:rPr>
              <a:t>moxicilline</a:t>
            </a:r>
            <a:r>
              <a:rPr lang="fr-FR" sz="1800" dirty="0">
                <a:solidFill>
                  <a:schemeClr val="tx1"/>
                </a:solidFill>
              </a:rPr>
              <a:t> : en 4 à 6 perfusions ou en administration continue.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C</a:t>
            </a:r>
            <a:r>
              <a:rPr lang="fr-FR" sz="1800" dirty="0" smtClean="0">
                <a:solidFill>
                  <a:schemeClr val="tx1"/>
                </a:solidFill>
              </a:rPr>
              <a:t>éfotaxime</a:t>
            </a:r>
            <a:r>
              <a:rPr lang="fr-FR" sz="1800" dirty="0">
                <a:solidFill>
                  <a:schemeClr val="tx1"/>
                </a:solidFill>
              </a:rPr>
              <a:t> : en 4 à 6 perfusions ou en administration continue ; dose journalière maximale  chez </a:t>
            </a:r>
            <a:r>
              <a:rPr lang="fr-FR" sz="1800" dirty="0" smtClean="0">
                <a:solidFill>
                  <a:schemeClr val="tx1"/>
                </a:solidFill>
              </a:rPr>
              <a:t>l’enfant = </a:t>
            </a:r>
            <a:r>
              <a:rPr lang="fr-FR" sz="1800" dirty="0">
                <a:solidFill>
                  <a:schemeClr val="tx1"/>
                </a:solidFill>
              </a:rPr>
              <a:t>12 g/jour </a:t>
            </a:r>
            <a:endParaRPr lang="fr-FR" sz="18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dirty="0" err="1" smtClean="0">
                <a:solidFill>
                  <a:schemeClr val="tx1"/>
                </a:solidFill>
              </a:rPr>
              <a:t>Ceftriaxone</a:t>
            </a:r>
            <a:r>
              <a:rPr lang="fr-FR" sz="1800" dirty="0">
                <a:solidFill>
                  <a:schemeClr val="tx1"/>
                </a:solidFill>
              </a:rPr>
              <a:t> : en 1 ou 2 perfusions ; dose journalière maximale chez l’enfant </a:t>
            </a:r>
            <a:r>
              <a:rPr lang="fr-FR" sz="1800" dirty="0" smtClean="0">
                <a:solidFill>
                  <a:schemeClr val="tx1"/>
                </a:solidFill>
              </a:rPr>
              <a:t>= </a:t>
            </a:r>
            <a:r>
              <a:rPr lang="fr-FR" sz="1800" dirty="0">
                <a:solidFill>
                  <a:schemeClr val="tx1"/>
                </a:solidFill>
              </a:rPr>
              <a:t>4 </a:t>
            </a:r>
            <a:r>
              <a:rPr lang="fr-FR" sz="1800" dirty="0" smtClean="0">
                <a:solidFill>
                  <a:schemeClr val="tx1"/>
                </a:solidFill>
              </a:rPr>
              <a:t>g/jour.</a:t>
            </a:r>
            <a:endParaRPr lang="fr-FR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 2" charset="2"/>
              <a:buChar char=""/>
            </a:pPr>
            <a:r>
              <a:rPr lang="fr-FR" sz="1800" b="1" dirty="0" smtClean="0">
                <a:solidFill>
                  <a:schemeClr val="tx1"/>
                </a:solidFill>
              </a:rPr>
              <a:t>Durée </a:t>
            </a:r>
            <a:r>
              <a:rPr lang="fr-FR" sz="1800" dirty="0">
                <a:solidFill>
                  <a:schemeClr val="tx1"/>
                </a:solidFill>
              </a:rPr>
              <a:t>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Pneumocoque </a:t>
            </a:r>
            <a:r>
              <a:rPr lang="fr-FR" altLang="ja-JP" sz="1800" dirty="0" smtClean="0">
                <a:solidFill>
                  <a:schemeClr val="tx1"/>
                </a:solidFill>
                <a:ea typeface="MS PGothic" pitchFamily="34" charset="-128"/>
              </a:rPr>
              <a:t>10 jours </a:t>
            </a:r>
            <a:r>
              <a:rPr lang="fr-FR" altLang="ja-JP" sz="1800" dirty="0">
                <a:solidFill>
                  <a:schemeClr val="tx1"/>
                </a:solidFill>
                <a:ea typeface="MS PGothic" pitchFamily="34" charset="-128"/>
              </a:rPr>
              <a:t>si évolution </a:t>
            </a:r>
            <a:r>
              <a:rPr lang="fr-FR" altLang="ja-JP" sz="1800" dirty="0" smtClean="0">
                <a:solidFill>
                  <a:schemeClr val="tx1"/>
                </a:solidFill>
                <a:ea typeface="MS PGothic" pitchFamily="34" charset="-128"/>
              </a:rPr>
              <a:t>favorable dès 48h </a:t>
            </a:r>
            <a:r>
              <a:rPr lang="fr-FR" altLang="ja-JP" sz="1800" dirty="0">
                <a:solidFill>
                  <a:schemeClr val="tx1"/>
                </a:solidFill>
                <a:ea typeface="MS PGothic" pitchFamily="34" charset="-128"/>
              </a:rPr>
              <a:t>et CMI C3G ≤ 0,5 mg/</a:t>
            </a:r>
            <a:r>
              <a:rPr lang="fr-FR" altLang="ja-JP" sz="1800" dirty="0" smtClean="0">
                <a:solidFill>
                  <a:schemeClr val="tx1"/>
                </a:solidFill>
                <a:ea typeface="MS PGothic" pitchFamily="34" charset="-128"/>
              </a:rPr>
              <a:t>l, sinon 14 jours</a:t>
            </a:r>
            <a:endParaRPr lang="fr-FR" altLang="ja-JP" sz="1800" dirty="0">
              <a:solidFill>
                <a:schemeClr val="tx1"/>
              </a:solidFill>
              <a:ea typeface="MS PGothic" pitchFamily="34" charset="-128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Méningocoque 4</a:t>
            </a:r>
            <a:r>
              <a:rPr lang="fr-FR" sz="1800" dirty="0" smtClean="0">
                <a:solidFill>
                  <a:schemeClr val="tx1"/>
                </a:solidFill>
              </a:rPr>
              <a:t> jours si évolution favorable dès 48h, sinon 7 jours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Listéria 21 jours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i="1" dirty="0" smtClean="0">
                <a:solidFill>
                  <a:schemeClr val="tx1"/>
                </a:solidFill>
              </a:rPr>
              <a:t>Streptocoque </a:t>
            </a:r>
            <a:r>
              <a:rPr lang="fr-FR" sz="1800" i="1" dirty="0" err="1" smtClean="0">
                <a:solidFill>
                  <a:schemeClr val="tx1"/>
                </a:solidFill>
              </a:rPr>
              <a:t>agalactiae</a:t>
            </a:r>
            <a:r>
              <a:rPr lang="fr-FR" sz="1800" i="1" dirty="0" smtClean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14-21 jours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i="1" dirty="0" smtClean="0">
                <a:solidFill>
                  <a:schemeClr val="tx1"/>
                </a:solidFill>
              </a:rPr>
              <a:t>E. coli</a:t>
            </a:r>
            <a:r>
              <a:rPr lang="fr-FR" sz="1800" dirty="0" smtClean="0">
                <a:solidFill>
                  <a:schemeClr val="tx1"/>
                </a:solidFill>
              </a:rPr>
              <a:t> 21 jours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i="1" dirty="0" err="1" smtClean="0">
                <a:solidFill>
                  <a:schemeClr val="tx1"/>
                </a:solidFill>
              </a:rPr>
              <a:t>Haemophilus</a:t>
            </a:r>
            <a:r>
              <a:rPr lang="fr-FR" sz="1800" i="1" dirty="0" smtClean="0">
                <a:solidFill>
                  <a:schemeClr val="tx1"/>
                </a:solidFill>
              </a:rPr>
              <a:t> </a:t>
            </a:r>
            <a:r>
              <a:rPr lang="fr-FR" sz="1800" i="1" dirty="0" err="1" smtClean="0">
                <a:solidFill>
                  <a:schemeClr val="tx1"/>
                </a:solidFill>
              </a:rPr>
              <a:t>influenzae</a:t>
            </a:r>
            <a:r>
              <a:rPr lang="fr-FR" sz="1800" i="1" dirty="0" smtClean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7 jours</a:t>
            </a:r>
          </a:p>
          <a:p>
            <a:pPr lvl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M</a:t>
            </a:r>
            <a:r>
              <a:rPr lang="fr-FR" sz="1800" dirty="0" smtClean="0">
                <a:solidFill>
                  <a:schemeClr val="tx1"/>
                </a:solidFill>
              </a:rPr>
              <a:t>éningite </a:t>
            </a:r>
            <a:r>
              <a:rPr lang="fr-FR" sz="1800" dirty="0">
                <a:solidFill>
                  <a:schemeClr val="tx1"/>
                </a:solidFill>
              </a:rPr>
              <a:t>bactérienne </a:t>
            </a:r>
            <a:r>
              <a:rPr lang="fr-FR" sz="1800" dirty="0" smtClean="0">
                <a:solidFill>
                  <a:schemeClr val="tx1"/>
                </a:solidFill>
              </a:rPr>
              <a:t>non documentée d’évolution favorable : poursuite de l’antibiothérapie jusqu’au 14</a:t>
            </a:r>
            <a:r>
              <a:rPr lang="fr-FR" sz="1800" baseline="30000" dirty="0" smtClean="0">
                <a:solidFill>
                  <a:schemeClr val="tx1"/>
                </a:solidFill>
              </a:rPr>
              <a:t>ème </a:t>
            </a:r>
            <a:r>
              <a:rPr lang="fr-FR" sz="1800" dirty="0" smtClean="0">
                <a:solidFill>
                  <a:schemeClr val="tx1"/>
                </a:solidFill>
              </a:rPr>
              <a:t>jour</a:t>
            </a:r>
            <a:endParaRPr lang="fr-FR" sz="1800" dirty="0">
              <a:solidFill>
                <a:schemeClr val="tx1"/>
              </a:solidFill>
            </a:endParaRPr>
          </a:p>
          <a:p>
            <a:pPr lvl="2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</a:pP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2588" y="240429"/>
            <a:ext cx="8464550" cy="110331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fr-FR" sz="3200" dirty="0" smtClean="0">
                <a:solidFill>
                  <a:srgbClr val="28688E"/>
                </a:solidFill>
              </a:rPr>
              <a:t> </a:t>
            </a:r>
            <a:r>
              <a:rPr lang="fr-FR" sz="2900" dirty="0" smtClean="0">
                <a:solidFill>
                  <a:srgbClr val="28688E"/>
                </a:solidFill>
              </a:rPr>
              <a:t>Antibiothérapie après </a:t>
            </a:r>
          </a:p>
          <a:p>
            <a:pPr>
              <a:lnSpc>
                <a:spcPct val="90000"/>
              </a:lnSpc>
            </a:pPr>
            <a:r>
              <a:rPr lang="fr-FR" sz="2900" dirty="0" smtClean="0">
                <a:solidFill>
                  <a:srgbClr val="28688E"/>
                </a:solidFill>
              </a:rPr>
              <a:t>documentation microbiologique</a:t>
            </a:r>
          </a:p>
        </p:txBody>
      </p:sp>
    </p:spTree>
    <p:extLst>
      <p:ext uri="{BB962C8B-B14F-4D97-AF65-F5344CB8AC3E}">
        <p14:creationId xmlns:p14="http://schemas.microsoft.com/office/powerpoint/2010/main" val="388674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706" y="260648"/>
            <a:ext cx="8201102" cy="11033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3200" dirty="0" smtClean="0">
                <a:solidFill>
                  <a:srgbClr val="28688E"/>
                </a:solidFill>
              </a:rPr>
              <a:t>Quand refaire la PL ?</a:t>
            </a:r>
            <a:endParaRPr lang="fr-FR" sz="3200" dirty="0">
              <a:solidFill>
                <a:srgbClr val="28688E"/>
              </a:solidFill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858987"/>
            <a:ext cx="8455025" cy="4378325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5000"/>
              </a:lnSpc>
              <a:spcAft>
                <a:spcPts val="600"/>
              </a:spcAft>
            </a:pPr>
            <a:r>
              <a:rPr lang="fr-FR" sz="2400" dirty="0" smtClean="0">
                <a:solidFill>
                  <a:schemeClr val="tx1"/>
                </a:solidFill>
              </a:rPr>
              <a:t>PL de contrôle non indiquée si évolution favorable</a:t>
            </a:r>
          </a:p>
          <a:p>
            <a:pPr lvl="1">
              <a:lnSpc>
                <a:spcPct val="95000"/>
              </a:lnSpc>
              <a:spcAft>
                <a:spcPts val="600"/>
              </a:spcAft>
            </a:pPr>
            <a:endParaRPr lang="fr-FR" sz="2000" dirty="0" smtClean="0">
              <a:solidFill>
                <a:schemeClr val="tx1"/>
              </a:solidFill>
            </a:endParaRPr>
          </a:p>
          <a:p>
            <a:pPr lvl="1">
              <a:lnSpc>
                <a:spcPct val="95000"/>
              </a:lnSpc>
              <a:spcAft>
                <a:spcPts val="600"/>
              </a:spcAft>
            </a:pPr>
            <a:r>
              <a:rPr lang="fr-FR" sz="2400" dirty="0" smtClean="0">
                <a:solidFill>
                  <a:schemeClr val="tx1"/>
                </a:solidFill>
              </a:rPr>
              <a:t>PL à 48-72h 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dirty="0">
                <a:solidFill>
                  <a:schemeClr val="tx1"/>
                </a:solidFill>
              </a:rPr>
              <a:t>S</a:t>
            </a:r>
            <a:r>
              <a:rPr lang="fr-FR" dirty="0" smtClean="0">
                <a:solidFill>
                  <a:schemeClr val="tx1"/>
                </a:solidFill>
              </a:rPr>
              <a:t>i pneumocoque avec CMI C3G &gt; 0,5 mg/l 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dirty="0">
                <a:solidFill>
                  <a:schemeClr val="tx1"/>
                </a:solidFill>
              </a:rPr>
              <a:t>S</a:t>
            </a:r>
            <a:r>
              <a:rPr lang="fr-FR" sz="2000" dirty="0" smtClean="0">
                <a:solidFill>
                  <a:schemeClr val="tx1"/>
                </a:solidFill>
              </a:rPr>
              <a:t>i évolution clinique non favorable </a:t>
            </a:r>
          </a:p>
          <a:p>
            <a:pPr lvl="3">
              <a:lnSpc>
                <a:spcPct val="95000"/>
              </a:lnSpc>
              <a:spcAft>
                <a:spcPts val="600"/>
              </a:spcAft>
            </a:pPr>
            <a:r>
              <a:rPr lang="fr-FR" dirty="0" smtClean="0">
                <a:solidFill>
                  <a:schemeClr val="tx1"/>
                </a:solidFill>
              </a:rPr>
              <a:t>Faire au préalable imagerie cérébrale à la recherche d’un empyème ou de complications </a:t>
            </a:r>
            <a:r>
              <a:rPr lang="fr-FR" dirty="0" err="1" smtClean="0">
                <a:solidFill>
                  <a:schemeClr val="tx1"/>
                </a:solidFill>
              </a:rPr>
              <a:t>intra-cérébrales</a:t>
            </a:r>
            <a:r>
              <a:rPr lang="fr-FR" dirty="0" smtClean="0">
                <a:solidFill>
                  <a:schemeClr val="tx1"/>
                </a:solidFill>
              </a:rPr>
              <a:t> qui pourraient justifier un geste chirurgical</a:t>
            </a:r>
          </a:p>
          <a:p>
            <a:pPr lvl="3">
              <a:lnSpc>
                <a:spcPct val="95000"/>
              </a:lnSpc>
              <a:spcAft>
                <a:spcPts val="600"/>
              </a:spcAft>
            </a:pPr>
            <a:r>
              <a:rPr lang="fr-FR" dirty="0" smtClean="0">
                <a:solidFill>
                  <a:schemeClr val="tx1"/>
                </a:solidFill>
              </a:rPr>
              <a:t>Prélever un tube pour mesurer la concentration de la C3G utilisée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dirty="0" smtClean="0">
                <a:solidFill>
                  <a:schemeClr val="tx1"/>
                </a:solidFill>
              </a:rPr>
              <a:t>Si méningites autres que pneumocoque, méningocoque, </a:t>
            </a:r>
            <a:r>
              <a:rPr lang="fr-FR" i="1" dirty="0" smtClean="0">
                <a:solidFill>
                  <a:schemeClr val="tx1"/>
                </a:solidFill>
              </a:rPr>
              <a:t>Haemophilus </a:t>
            </a:r>
            <a:r>
              <a:rPr lang="fr-FR" dirty="0" smtClean="0">
                <a:solidFill>
                  <a:schemeClr val="tx1"/>
                </a:solidFill>
              </a:rPr>
              <a:t>et</a:t>
            </a:r>
            <a:r>
              <a:rPr lang="fr-FR" i="1" dirty="0" smtClean="0">
                <a:solidFill>
                  <a:schemeClr val="tx1"/>
                </a:solidFill>
              </a:rPr>
              <a:t> Listeria</a:t>
            </a:r>
            <a:endParaRPr lang="fr-FR" dirty="0" smtClean="0">
              <a:solidFill>
                <a:schemeClr val="tx1"/>
              </a:solidFill>
            </a:endParaRPr>
          </a:p>
          <a:p>
            <a: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</a:pPr>
            <a:endParaRPr lang="fr-FR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072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514475"/>
            <a:ext cx="8455025" cy="437832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dirty="0">
                <a:solidFill>
                  <a:schemeClr val="tx1"/>
                </a:solidFill>
              </a:rPr>
              <a:t>L’imagerie cérébrale ne doit pas être </a:t>
            </a:r>
            <a:r>
              <a:rPr lang="fr-FR" dirty="0" smtClean="0">
                <a:solidFill>
                  <a:schemeClr val="tx1"/>
                </a:solidFill>
              </a:rPr>
              <a:t>systématique.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dirty="0" smtClean="0">
                <a:solidFill>
                  <a:schemeClr val="tx1"/>
                </a:solidFill>
              </a:rPr>
              <a:t>L’imagerie cérébrale doit être réalisée en cas de 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méningite à bactérie autre que pneumocoque ou méningocoque - (</a:t>
            </a:r>
            <a:r>
              <a:rPr lang="fr-FR" sz="1800" dirty="0">
                <a:solidFill>
                  <a:schemeClr val="tx1"/>
                </a:solidFill>
              </a:rPr>
              <a:t>recherche de sinus </a:t>
            </a:r>
            <a:r>
              <a:rPr lang="fr-FR" sz="1800" dirty="0" smtClean="0">
                <a:solidFill>
                  <a:schemeClr val="tx1"/>
                </a:solidFill>
              </a:rPr>
              <a:t>dermique chez l’enfant si  à staphylocoques, entérobactéries, ou </a:t>
            </a:r>
            <a:r>
              <a:rPr lang="fr-FR" sz="1800" dirty="0" err="1" smtClean="0">
                <a:solidFill>
                  <a:schemeClr val="tx1"/>
                </a:solidFill>
              </a:rPr>
              <a:t>polymicrobienne</a:t>
            </a:r>
            <a:r>
              <a:rPr lang="fr-FR" sz="1800" dirty="0" smtClean="0">
                <a:solidFill>
                  <a:schemeClr val="tx1"/>
                </a:solidFill>
              </a:rPr>
              <a:t>)</a:t>
            </a:r>
            <a:endParaRPr lang="fr-FR" sz="1800" dirty="0">
              <a:solidFill>
                <a:schemeClr val="tx1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méningite bactérienne chez un individu aux antécédents de traumatisme crânien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méningite à pneumocoque (chez enfant et adulte) ou  à </a:t>
            </a:r>
            <a:r>
              <a:rPr lang="fr-FR" sz="1800" i="1" dirty="0" smtClean="0">
                <a:solidFill>
                  <a:schemeClr val="tx1"/>
                </a:solidFill>
              </a:rPr>
              <a:t>Haemophilus</a:t>
            </a:r>
            <a:r>
              <a:rPr lang="fr-FR" sz="1800" dirty="0" smtClean="0">
                <a:solidFill>
                  <a:schemeClr val="tx1"/>
                </a:solidFill>
              </a:rPr>
              <a:t> (adulte) et suspicion de brèche ostéo-durale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méningite à pneumocoque et otite, sinusite ou mastoïdite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méningite à pneumocoque sans porte d’entrée retrouvée 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méningite à pneumocoque chez l’enfant en particulier après 2 ans,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en l’absence de toute infection bactérienne ORL 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ou si le </a:t>
            </a:r>
            <a:r>
              <a:rPr lang="fr-FR" sz="1800" dirty="0" err="1" smtClean="0">
                <a:solidFill>
                  <a:schemeClr val="tx1"/>
                </a:solidFill>
              </a:rPr>
              <a:t>sérotype</a:t>
            </a:r>
            <a:r>
              <a:rPr lang="fr-FR" sz="1800" dirty="0" smtClean="0">
                <a:solidFill>
                  <a:schemeClr val="tx1"/>
                </a:solidFill>
              </a:rPr>
              <a:t> incriminé était inclus dans le vaccin reçu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sz="18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625422"/>
            <a:ext cx="8048625" cy="700065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28688E"/>
                </a:solidFill>
              </a:rPr>
              <a:t>Quelles </a:t>
            </a:r>
            <a:r>
              <a:rPr lang="fr-FR" sz="3200" dirty="0">
                <a:solidFill>
                  <a:srgbClr val="28688E"/>
                </a:solidFill>
              </a:rPr>
              <a:t>sont les indications </a:t>
            </a:r>
            <a:r>
              <a:rPr lang="fr-FR" sz="3200" dirty="0" smtClean="0">
                <a:solidFill>
                  <a:srgbClr val="28688E"/>
                </a:solidFill>
              </a:rPr>
              <a:t>d'une imagerie?</a:t>
            </a:r>
            <a:endParaRPr lang="fr-FR" sz="3200" dirty="0">
              <a:solidFill>
                <a:srgbClr val="2868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0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7322" y="777344"/>
            <a:ext cx="8308207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000" dirty="0" smtClean="0"/>
              <a:t>Mise à jour organisée </a:t>
            </a:r>
            <a:r>
              <a:rPr lang="fr-FR" sz="2000" dirty="0"/>
              <a:t>par la </a:t>
            </a:r>
            <a:r>
              <a:rPr lang="fr-FR" sz="2000" dirty="0" smtClean="0"/>
              <a:t>SPILF, avec </a:t>
            </a:r>
            <a:r>
              <a:rPr lang="fr-FR" sz="2000" dirty="0"/>
              <a:t>la participation </a:t>
            </a:r>
            <a:r>
              <a:rPr lang="fr-FR" sz="2000" dirty="0" smtClean="0"/>
              <a:t>de :</a:t>
            </a:r>
            <a:endParaRPr lang="fr-FR" sz="20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fr-FR" sz="2000" dirty="0"/>
              <a:t>CMIT </a:t>
            </a:r>
            <a:r>
              <a:rPr lang="fr-FR" sz="2000" dirty="0" smtClean="0"/>
              <a:t>(</a:t>
            </a:r>
            <a:r>
              <a:rPr lang="fr-FR" sz="2000" dirty="0"/>
              <a:t>Collège des Universitaires des Maladies Infectieuses et Tropicales) </a:t>
            </a:r>
            <a:endParaRPr lang="fr-FR" sz="2000" dirty="0" smtClean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fr-FR" sz="2000" dirty="0" smtClean="0"/>
              <a:t>APNET (</a:t>
            </a:r>
            <a:r>
              <a:rPr lang="fr-FR" sz="2000" dirty="0"/>
              <a:t>Association Pédagogique Nationale pour l’Enseignement de la Thérapeutique</a:t>
            </a:r>
            <a:r>
              <a:rPr lang="fr-FR" sz="2000" dirty="0" smtClean="0"/>
              <a:t>)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fr-FR" sz="2000" dirty="0" smtClean="0"/>
              <a:t>SFM (</a:t>
            </a:r>
            <a:r>
              <a:rPr lang="fr-FR" sz="2000" dirty="0"/>
              <a:t>Société Française de Microbiologie) </a:t>
            </a:r>
            <a:endParaRPr lang="fr-FR" sz="2000" dirty="0" smtClean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fr-FR" sz="2000" dirty="0" smtClean="0"/>
              <a:t>SFMU (</a:t>
            </a:r>
            <a:r>
              <a:rPr lang="fr-FR" sz="2000" dirty="0"/>
              <a:t>Société Française de Médecine d'Urgence) </a:t>
            </a:r>
            <a:endParaRPr lang="fr-FR" sz="2000" dirty="0" smtClean="0"/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fr-FR" sz="2000" dirty="0" smtClean="0"/>
              <a:t>SFN (</a:t>
            </a:r>
            <a:r>
              <a:rPr lang="fr-FR" sz="2000" dirty="0"/>
              <a:t>Société Française de Neurologie) </a:t>
            </a:r>
            <a:endParaRPr lang="fr-FR" sz="2000" dirty="0" smtClean="0"/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fr-FR" sz="2000" dirty="0" smtClean="0"/>
              <a:t>SFORL (</a:t>
            </a:r>
            <a:r>
              <a:rPr lang="fr-FR" sz="2000" dirty="0"/>
              <a:t>Société Française d’ORL) </a:t>
            </a:r>
            <a:endParaRPr lang="fr-FR" sz="2000" dirty="0" smtClean="0"/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fr-FR" sz="2000" dirty="0" smtClean="0"/>
              <a:t>SFP </a:t>
            </a:r>
            <a:r>
              <a:rPr lang="fr-FR" sz="2000" dirty="0"/>
              <a:t>	(Société Française de Pédiatrie</a:t>
            </a:r>
            <a:r>
              <a:rPr lang="fr-FR" sz="2000" dirty="0" smtClean="0"/>
              <a:t>)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fr-FR" sz="2000" dirty="0" smtClean="0"/>
              <a:t>GPIP (Groupe de Pathologies Infectieuses en Pédiatrie)  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fr-FR" sz="2000" dirty="0" smtClean="0"/>
              <a:t>SNFMI (</a:t>
            </a:r>
            <a:r>
              <a:rPr lang="fr-FR" sz="2000" dirty="0"/>
              <a:t>Société Nationale Française de Médecine Interne) </a:t>
            </a:r>
            <a:endParaRPr lang="fr-FR" sz="2000" dirty="0" smtClean="0"/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fr-FR" sz="2000" dirty="0" smtClean="0"/>
              <a:t>SRLF (</a:t>
            </a:r>
            <a:r>
              <a:rPr lang="fr-FR" sz="2000" dirty="0"/>
              <a:t>Société de Réanimation de Langue Française</a:t>
            </a:r>
            <a:r>
              <a:rPr lang="fr-FR" sz="2000" dirty="0" smtClean="0"/>
              <a:t>)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fr-FR" sz="2000" dirty="0" smtClean="0"/>
              <a:t>SFR (</a:t>
            </a:r>
            <a:r>
              <a:rPr lang="fr-FR" sz="2000" dirty="0"/>
              <a:t>Société Française de radiologie)</a:t>
            </a:r>
          </a:p>
        </p:txBody>
      </p:sp>
    </p:spTree>
    <p:extLst>
      <p:ext uri="{BB962C8B-B14F-4D97-AF65-F5344CB8AC3E}">
        <p14:creationId xmlns:p14="http://schemas.microsoft.com/office/powerpoint/2010/main" val="3171733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561126"/>
            <a:ext cx="8455025" cy="518469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600" dirty="0" smtClean="0">
                <a:solidFill>
                  <a:schemeClr val="tx1"/>
                </a:solidFill>
              </a:rPr>
              <a:t>L’imagerie </a:t>
            </a:r>
            <a:r>
              <a:rPr lang="fr-FR" sz="2600" dirty="0">
                <a:solidFill>
                  <a:schemeClr val="tx1"/>
                </a:solidFill>
              </a:rPr>
              <a:t>cérébrale doit </a:t>
            </a:r>
            <a:r>
              <a:rPr lang="fr-FR" sz="2600" dirty="0" smtClean="0">
                <a:solidFill>
                  <a:schemeClr val="tx1"/>
                </a:solidFill>
              </a:rPr>
              <a:t>aussi être </a:t>
            </a:r>
            <a:r>
              <a:rPr lang="fr-FR" sz="2600" dirty="0">
                <a:solidFill>
                  <a:schemeClr val="tx1"/>
                </a:solidFill>
              </a:rPr>
              <a:t>réalisée en cas de :</a:t>
            </a:r>
          </a:p>
          <a:p>
            <a:pPr lvl="1">
              <a:lnSpc>
                <a:spcPct val="95000"/>
              </a:lnSpc>
              <a:spcAft>
                <a:spcPts val="600"/>
              </a:spcAft>
            </a:pPr>
            <a:r>
              <a:rPr lang="fr-FR" dirty="0">
                <a:solidFill>
                  <a:schemeClr val="tx1"/>
                </a:solidFill>
              </a:rPr>
              <a:t>S</a:t>
            </a:r>
            <a:r>
              <a:rPr lang="fr-FR" dirty="0" smtClean="0">
                <a:solidFill>
                  <a:schemeClr val="tx1"/>
                </a:solidFill>
              </a:rPr>
              <a:t>urvenue de signes neurologiques nouveaux : 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sz="1900" dirty="0" smtClean="0">
                <a:solidFill>
                  <a:schemeClr val="tx1"/>
                </a:solidFill>
              </a:rPr>
              <a:t>crises convulsives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sz="1900" dirty="0" smtClean="0">
                <a:solidFill>
                  <a:schemeClr val="tx1"/>
                </a:solidFill>
              </a:rPr>
              <a:t>paralysie (hémiparésie, </a:t>
            </a:r>
            <a:r>
              <a:rPr lang="fr-FR" sz="1900" dirty="0" err="1" smtClean="0">
                <a:solidFill>
                  <a:schemeClr val="tx1"/>
                </a:solidFill>
              </a:rPr>
              <a:t>tétraparésie</a:t>
            </a:r>
            <a:r>
              <a:rPr lang="fr-FR" sz="1900" dirty="0" smtClean="0">
                <a:solidFill>
                  <a:schemeClr val="tx1"/>
                </a:solidFill>
              </a:rPr>
              <a:t>, paralysie des nerfs crâniens en dehors d’un VI isolé)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sz="1900" dirty="0" smtClean="0">
                <a:solidFill>
                  <a:schemeClr val="tx1"/>
                </a:solidFill>
              </a:rPr>
              <a:t>accentuation des céphalées 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sz="1900" dirty="0" smtClean="0">
                <a:solidFill>
                  <a:schemeClr val="tx1"/>
                </a:solidFill>
              </a:rPr>
              <a:t>modification de la vision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sz="1900" dirty="0" smtClean="0">
                <a:solidFill>
                  <a:schemeClr val="tx1"/>
                </a:solidFill>
              </a:rPr>
              <a:t>Troubles de la conscience </a:t>
            </a:r>
          </a:p>
          <a:p>
            <a:pPr lvl="1">
              <a:lnSpc>
                <a:spcPct val="95000"/>
              </a:lnSpc>
              <a:spcAft>
                <a:spcPts val="600"/>
              </a:spcAft>
            </a:pPr>
            <a:r>
              <a:rPr lang="fr-FR" dirty="0">
                <a:solidFill>
                  <a:schemeClr val="tx1"/>
                </a:solidFill>
              </a:rPr>
              <a:t>P</a:t>
            </a:r>
            <a:r>
              <a:rPr lang="fr-FR" dirty="0" smtClean="0">
                <a:solidFill>
                  <a:schemeClr val="tx1"/>
                </a:solidFill>
              </a:rPr>
              <a:t>ersistance au-delà de 72h après le début du traitement : 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sz="1900" dirty="0" smtClean="0">
                <a:solidFill>
                  <a:schemeClr val="tx1"/>
                </a:solidFill>
              </a:rPr>
              <a:t>d’une fièvre supérieure à 38,5 °C ou reprise fébrile inexpliquée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sz="1900" dirty="0" smtClean="0">
                <a:solidFill>
                  <a:schemeClr val="tx1"/>
                </a:solidFill>
              </a:rPr>
              <a:t>de troubles de la conscience</a:t>
            </a:r>
          </a:p>
          <a:p>
            <a:pPr lvl="2">
              <a:lnSpc>
                <a:spcPct val="95000"/>
              </a:lnSpc>
              <a:spcAft>
                <a:spcPts val="600"/>
              </a:spcAft>
            </a:pPr>
            <a:r>
              <a:rPr lang="fr-FR" sz="1900" dirty="0" smtClean="0">
                <a:solidFill>
                  <a:schemeClr val="tx1"/>
                </a:solidFill>
              </a:rPr>
              <a:t>de céphalées importantes </a:t>
            </a:r>
          </a:p>
          <a:p>
            <a:pPr lvl="1">
              <a:lnSpc>
                <a:spcPct val="95000"/>
              </a:lnSpc>
              <a:spcAft>
                <a:spcPts val="600"/>
              </a:spcAft>
            </a:pPr>
            <a:r>
              <a:rPr lang="fr-FR" dirty="0">
                <a:solidFill>
                  <a:schemeClr val="tx1"/>
                </a:solidFill>
              </a:rPr>
              <a:t>C</a:t>
            </a:r>
            <a:r>
              <a:rPr lang="fr-FR" dirty="0" smtClean="0">
                <a:solidFill>
                  <a:schemeClr val="tx1"/>
                </a:solidFill>
              </a:rPr>
              <a:t>hez l’enfant de moins de 2 ans, si augmentation rapide du périmètre crânien</a:t>
            </a:r>
          </a:p>
          <a:p>
            <a: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</a:pPr>
            <a:endParaRPr lang="fr-FR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625422"/>
            <a:ext cx="8048625" cy="700065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28688E"/>
                </a:solidFill>
              </a:rPr>
              <a:t>Quelles </a:t>
            </a:r>
            <a:r>
              <a:rPr lang="fr-FR" sz="3200" dirty="0">
                <a:solidFill>
                  <a:srgbClr val="28688E"/>
                </a:solidFill>
              </a:rPr>
              <a:t>sont les indications </a:t>
            </a:r>
            <a:r>
              <a:rPr lang="fr-FR" sz="3200" dirty="0" smtClean="0">
                <a:solidFill>
                  <a:srgbClr val="28688E"/>
                </a:solidFill>
              </a:rPr>
              <a:t>d'une imagerie?</a:t>
            </a:r>
            <a:endParaRPr lang="fr-FR" sz="3200" dirty="0">
              <a:solidFill>
                <a:srgbClr val="2868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63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12763"/>
            <a:ext cx="8761412" cy="1103312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28688E"/>
                </a:solidFill>
              </a:rPr>
              <a:t>Prise en charge de la porte d’entrée</a:t>
            </a:r>
            <a:br>
              <a:rPr lang="fr-FR" sz="3200" dirty="0" smtClean="0">
                <a:solidFill>
                  <a:srgbClr val="28688E"/>
                </a:solidFill>
              </a:rPr>
            </a:br>
            <a:endParaRPr lang="fr-FR" sz="3200" dirty="0" smtClean="0">
              <a:solidFill>
                <a:srgbClr val="28688E"/>
              </a:solidFill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360582"/>
            <a:ext cx="8644383" cy="43783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dirty="0" smtClean="0">
                <a:solidFill>
                  <a:schemeClr val="tx1"/>
                </a:solidFill>
              </a:rPr>
              <a:t>Avis ORL 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otite moyenne aiguë : paracentèse recommandée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mastoïdite aiguë : antibiotiques et drainage de l’oreille moyenne par paracentèse ; la chirurgie peut être indiquée si l’évolution n’est pas favorable après 48 heures d’antibiothérapie 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foyer collecté sinusien persistant ou sepsis prolongé : drainage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otorrhée et rhinorrhée de LCS : peuvent se tarir spontanément. Si elles persistent : fermeture de la brèche repérée par endoscopie, TDM ou IRM.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fr-FR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FR" dirty="0">
                <a:solidFill>
                  <a:schemeClr val="tx1"/>
                </a:solidFill>
              </a:rPr>
              <a:t>En cas de brèche 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pas d’antibiothérapie prophylactique ni maintien d’une antibiothérapie curative avant la fermeture de la brèche.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vaccination </a:t>
            </a:r>
            <a:r>
              <a:rPr lang="fr-FR" sz="1800" dirty="0">
                <a:solidFill>
                  <a:schemeClr val="tx1"/>
                </a:solidFill>
              </a:rPr>
              <a:t>anti-</a:t>
            </a:r>
            <a:r>
              <a:rPr lang="fr-FR" sz="1800" dirty="0" err="1">
                <a:solidFill>
                  <a:schemeClr val="tx1"/>
                </a:solidFill>
              </a:rPr>
              <a:t>pneumococcique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(injection </a:t>
            </a:r>
            <a:r>
              <a:rPr lang="fr-FR" sz="1800" dirty="0">
                <a:solidFill>
                  <a:schemeClr val="tx1"/>
                </a:solidFill>
              </a:rPr>
              <a:t>initiale d’un vaccin conjugué, suivie d’un vaccin polysaccharidique 2 mois plus tard 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la </a:t>
            </a:r>
            <a:r>
              <a:rPr lang="fr-FR" sz="1800" dirty="0">
                <a:solidFill>
                  <a:schemeClr val="tx1"/>
                </a:solidFill>
              </a:rPr>
              <a:t>fermeture de la brèche doit intervenir le plus rapidement possible. 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endParaRPr lang="fr-FR" sz="1800" dirty="0" smtClean="0">
              <a:solidFill>
                <a:schemeClr val="tx1"/>
              </a:solidFill>
            </a:endParaRPr>
          </a:p>
          <a:p>
            <a:pPr lvl="2">
              <a:lnSpc>
                <a:spcPct val="100000"/>
              </a:lnSpc>
              <a:spcAft>
                <a:spcPts val="600"/>
              </a:spcAft>
            </a:pPr>
            <a:endParaRPr lang="fr-FR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39044" y="-27384"/>
            <a:ext cx="8464550" cy="836612"/>
          </a:xfrm>
        </p:spPr>
        <p:txBody>
          <a:bodyPr/>
          <a:lstStyle/>
          <a:p>
            <a:r>
              <a:rPr lang="fr-FR" sz="3200" dirty="0" smtClean="0">
                <a:solidFill>
                  <a:srgbClr val="28688E"/>
                </a:solidFill>
              </a:rPr>
              <a:t>Quel suivi pour quels patients ?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105123"/>
            <a:ext cx="8455025" cy="528223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4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800" b="1" dirty="0" smtClean="0">
                <a:solidFill>
                  <a:schemeClr val="tx1"/>
                </a:solidFill>
              </a:rPr>
              <a:t>Avant la sortie de l’hôpital ou au plus tard dans les 15 jours après la fin du traitement </a:t>
            </a:r>
          </a:p>
          <a:p>
            <a:pPr lvl="1">
              <a:lnSpc>
                <a:spcPct val="134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000" u="sng" dirty="0">
                <a:solidFill>
                  <a:schemeClr val="tx1"/>
                </a:solidFill>
              </a:rPr>
              <a:t>C</a:t>
            </a:r>
            <a:r>
              <a:rPr lang="fr-FR" sz="2000" u="sng" dirty="0" smtClean="0">
                <a:solidFill>
                  <a:schemeClr val="tx1"/>
                </a:solidFill>
              </a:rPr>
              <a:t>hez les enfants et les adultes </a:t>
            </a:r>
            <a:r>
              <a:rPr lang="fr-FR" sz="2000" dirty="0" smtClean="0">
                <a:solidFill>
                  <a:schemeClr val="tx1"/>
                </a:solidFill>
              </a:rPr>
              <a:t>: examen clinique neurologique et test auditif adapté à l’âge. Si hypoacousie profonde, craindre une ossification cochléaire débutante </a:t>
            </a:r>
            <a:r>
              <a:rPr lang="fr-FR" sz="2000" dirty="0" smtClean="0">
                <a:solidFill>
                  <a:schemeClr val="tx1"/>
                </a:solidFill>
                <a:sym typeface="Symbol" pitchFamily="16" charset="2"/>
              </a:rPr>
              <a:t></a:t>
            </a:r>
            <a:r>
              <a:rPr lang="fr-FR" sz="2000" dirty="0" smtClean="0">
                <a:solidFill>
                  <a:schemeClr val="tx1"/>
                </a:solidFill>
              </a:rPr>
              <a:t> consultation ORL</a:t>
            </a:r>
          </a:p>
          <a:p>
            <a:pPr lvl="1">
              <a:lnSpc>
                <a:spcPct val="134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000" u="sng" dirty="0" smtClean="0">
                <a:solidFill>
                  <a:schemeClr val="tx1"/>
                </a:solidFill>
              </a:rPr>
              <a:t>Chez l’enfant et l’adulte jeune </a:t>
            </a:r>
            <a:r>
              <a:rPr lang="fr-FR" sz="2000" dirty="0" smtClean="0">
                <a:solidFill>
                  <a:schemeClr val="tx1"/>
                </a:solidFill>
              </a:rPr>
              <a:t>: avis spécialisé pour discuter les explorations immunologiques si</a:t>
            </a:r>
          </a:p>
          <a:p>
            <a:pPr lvl="2">
              <a:lnSpc>
                <a:spcPct val="134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1600" dirty="0" smtClean="0">
                <a:solidFill>
                  <a:schemeClr val="tx1"/>
                </a:solidFill>
              </a:rPr>
              <a:t>antécédent d’infections bactériennes sévères chez le patient ou dans sa fratrie</a:t>
            </a:r>
          </a:p>
          <a:p>
            <a:pPr lvl="2">
              <a:lnSpc>
                <a:spcPct val="134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1600" dirty="0" smtClean="0">
                <a:solidFill>
                  <a:schemeClr val="tx1"/>
                </a:solidFill>
              </a:rPr>
              <a:t>méningites récidivantes</a:t>
            </a:r>
          </a:p>
          <a:p>
            <a:pPr lvl="2">
              <a:lnSpc>
                <a:spcPct val="134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1600" dirty="0" smtClean="0">
                <a:solidFill>
                  <a:schemeClr val="tx1"/>
                </a:solidFill>
              </a:rPr>
              <a:t>méningite à </a:t>
            </a:r>
            <a:r>
              <a:rPr lang="fr-FR" sz="1600" dirty="0" err="1" smtClean="0">
                <a:solidFill>
                  <a:schemeClr val="tx1"/>
                </a:solidFill>
              </a:rPr>
              <a:t>sérotype</a:t>
            </a:r>
            <a:r>
              <a:rPr lang="fr-FR" sz="1600" dirty="0" smtClean="0">
                <a:solidFill>
                  <a:schemeClr val="tx1"/>
                </a:solidFill>
              </a:rPr>
              <a:t> vaccinal chez un enfant vacciné (vaccin pneumocoque conjugué, </a:t>
            </a:r>
            <a:r>
              <a:rPr lang="fr-FR" sz="1600" i="1" dirty="0" err="1" smtClean="0">
                <a:solidFill>
                  <a:schemeClr val="tx1"/>
                </a:solidFill>
              </a:rPr>
              <a:t>Haemophilus</a:t>
            </a:r>
            <a:r>
              <a:rPr lang="fr-FR" sz="1600" dirty="0" smtClean="0">
                <a:solidFill>
                  <a:schemeClr val="tx1"/>
                </a:solidFill>
              </a:rPr>
              <a:t> ou méningocoque)</a:t>
            </a:r>
          </a:p>
          <a:p>
            <a:pPr lvl="2">
              <a:lnSpc>
                <a:spcPct val="134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1600" dirty="0" smtClean="0">
                <a:solidFill>
                  <a:schemeClr val="tx1"/>
                </a:solidFill>
              </a:rPr>
              <a:t>infection à germe inhabituel dont méningocoque de </a:t>
            </a:r>
            <a:r>
              <a:rPr lang="fr-FR" sz="1600" dirty="0" err="1" smtClean="0">
                <a:solidFill>
                  <a:schemeClr val="tx1"/>
                </a:solidFill>
              </a:rPr>
              <a:t>sérogroupe</a:t>
            </a:r>
            <a:r>
              <a:rPr lang="fr-FR" sz="1600" dirty="0" smtClean="0">
                <a:solidFill>
                  <a:schemeClr val="tx1"/>
                </a:solidFill>
              </a:rPr>
              <a:t> rare (Y, W135, X et Z).</a:t>
            </a:r>
          </a:p>
          <a:p>
            <a:pPr lvl="1">
              <a:lnSpc>
                <a:spcPct val="134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000" u="sng" dirty="0" smtClean="0">
                <a:solidFill>
                  <a:schemeClr val="tx1"/>
                </a:solidFill>
              </a:rPr>
              <a:t>Chez l’adulte </a:t>
            </a:r>
            <a:r>
              <a:rPr lang="fr-FR" sz="2000" dirty="0" smtClean="0">
                <a:solidFill>
                  <a:schemeClr val="tx1"/>
                </a:solidFill>
              </a:rPr>
              <a:t>: recherche de pathologies </a:t>
            </a:r>
            <a:r>
              <a:rPr lang="fr-FR" sz="2000" dirty="0" err="1" smtClean="0">
                <a:solidFill>
                  <a:schemeClr val="tx1"/>
                </a:solidFill>
              </a:rPr>
              <a:t>prédisposantes</a:t>
            </a:r>
            <a:r>
              <a:rPr lang="fr-FR" sz="2000" dirty="0" smtClean="0">
                <a:solidFill>
                  <a:schemeClr val="tx1"/>
                </a:solidFill>
              </a:rPr>
              <a:t> telles que diabète, éthylisme chronique, cancer, cirrhose, hémopathie, infection par le VIH en cas de facteur de risque.  </a:t>
            </a:r>
          </a:p>
        </p:txBody>
      </p:sp>
    </p:spTree>
    <p:extLst>
      <p:ext uri="{BB962C8B-B14F-4D97-AF65-F5344CB8AC3E}">
        <p14:creationId xmlns:p14="http://schemas.microsoft.com/office/powerpoint/2010/main" val="954145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274"/>
            <a:ext cx="8464550" cy="836612"/>
          </a:xfrm>
        </p:spPr>
        <p:txBody>
          <a:bodyPr/>
          <a:lstStyle/>
          <a:p>
            <a:r>
              <a:rPr lang="fr-FR" sz="3200" dirty="0" smtClean="0">
                <a:solidFill>
                  <a:srgbClr val="28688E"/>
                </a:solidFill>
              </a:rPr>
              <a:t>Quel suivi pour quels patients ?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120775"/>
            <a:ext cx="8455025" cy="48990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600" b="1" dirty="0" smtClean="0">
                <a:solidFill>
                  <a:schemeClr val="tx1"/>
                </a:solidFill>
              </a:rPr>
              <a:t>Un mois après la sortie de l’hôpital :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000" dirty="0">
                <a:solidFill>
                  <a:schemeClr val="tx1"/>
                </a:solidFill>
              </a:rPr>
              <a:t>E</a:t>
            </a:r>
            <a:r>
              <a:rPr lang="fr-FR" sz="2000" dirty="0" smtClean="0">
                <a:solidFill>
                  <a:schemeClr val="tx1"/>
                </a:solidFill>
              </a:rPr>
              <a:t>xamen neurologique et recherche d’une hypoacousie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000" dirty="0">
                <a:solidFill>
                  <a:schemeClr val="tx1"/>
                </a:solidFill>
              </a:rPr>
              <a:t>S</a:t>
            </a:r>
            <a:r>
              <a:rPr lang="fr-FR" sz="2000" dirty="0" smtClean="0">
                <a:solidFill>
                  <a:schemeClr val="tx1"/>
                </a:solidFill>
              </a:rPr>
              <a:t>i un traitement </a:t>
            </a:r>
            <a:r>
              <a:rPr lang="fr-FR" sz="2000" dirty="0" err="1" smtClean="0">
                <a:solidFill>
                  <a:schemeClr val="tx1"/>
                </a:solidFill>
              </a:rPr>
              <a:t>anti-épileptique</a:t>
            </a:r>
            <a:r>
              <a:rPr lang="fr-FR" sz="2000" dirty="0" smtClean="0">
                <a:solidFill>
                  <a:schemeClr val="tx1"/>
                </a:solidFill>
              </a:rPr>
              <a:t> a été prescrit durant la phase aiguë et qu’aucune nouvelle crise n’est survenue : EEG  </a:t>
            </a:r>
          </a:p>
          <a:p>
            <a:pPr lvl="2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1900" dirty="0" smtClean="0">
                <a:solidFill>
                  <a:schemeClr val="tx1"/>
                </a:solidFill>
              </a:rPr>
              <a:t>arr</a:t>
            </a:r>
            <a:r>
              <a:rPr lang="fr-FR" altLang="ja-JP" sz="1900" dirty="0" smtClean="0">
                <a:solidFill>
                  <a:schemeClr val="tx1"/>
                </a:solidFill>
                <a:ea typeface="ＭＳ Ｐゴシック" pitchFamily="16" charset="-128"/>
              </a:rPr>
              <a:t>êt du</a:t>
            </a:r>
            <a:r>
              <a:rPr lang="fr-FR" sz="1900" dirty="0" smtClean="0">
                <a:solidFill>
                  <a:schemeClr val="tx1"/>
                </a:solidFill>
              </a:rPr>
              <a:t> traitement antiépileptique après avis neurologique ou neuro-pédiatrique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000" dirty="0">
                <a:solidFill>
                  <a:schemeClr val="tx1"/>
                </a:solidFill>
              </a:rPr>
              <a:t>C</a:t>
            </a:r>
            <a:r>
              <a:rPr lang="fr-FR" sz="2000" dirty="0" smtClean="0">
                <a:solidFill>
                  <a:schemeClr val="tx1"/>
                </a:solidFill>
              </a:rPr>
              <a:t>hez le petit enfant  : surveiller le périmètre crânien. </a:t>
            </a:r>
          </a:p>
          <a:p>
            <a:pPr marL="349250" lvl="1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fr-FR" sz="2000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fr-FR" sz="2600" b="1" dirty="0">
                <a:solidFill>
                  <a:schemeClr val="tx1"/>
                </a:solidFill>
              </a:rPr>
              <a:t>Le suivi pendant 12 mois est recommandé pour détecter les complications tardives </a:t>
            </a:r>
            <a:endParaRPr lang="fr-FR" sz="2600" b="1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000" dirty="0">
                <a:solidFill>
                  <a:schemeClr val="tx1"/>
                </a:solidFill>
              </a:rPr>
              <a:t>C</a:t>
            </a:r>
            <a:r>
              <a:rPr lang="fr-FR" sz="2000" dirty="0" smtClean="0">
                <a:solidFill>
                  <a:schemeClr val="tx1"/>
                </a:solidFill>
              </a:rPr>
              <a:t>hez l’enfant, tous les 3 mois : surveillance clinique de l’audition et vérification de l’adaptation scolaire.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2000" dirty="0">
                <a:solidFill>
                  <a:schemeClr val="tx1"/>
                </a:solidFill>
              </a:rPr>
              <a:t>C</a:t>
            </a:r>
            <a:r>
              <a:rPr lang="fr-FR" sz="2000" dirty="0" smtClean="0">
                <a:solidFill>
                  <a:schemeClr val="tx1"/>
                </a:solidFill>
              </a:rPr>
              <a:t>hez l’adulte : évaluer cliniquement l’audition, les séquelles cognitives et rechercher une dépression</a:t>
            </a:r>
            <a:r>
              <a:rPr lang="fr-FR" sz="2000" dirty="0">
                <a:solidFill>
                  <a:schemeClr val="tx1"/>
                </a:solidFill>
              </a:rPr>
              <a:t>. </a:t>
            </a:r>
            <a:r>
              <a:rPr lang="fr-FR" sz="2000" dirty="0" smtClean="0">
                <a:solidFill>
                  <a:schemeClr val="tx1"/>
                </a:solidFill>
              </a:rPr>
              <a:t>Améliorer </a:t>
            </a:r>
            <a:r>
              <a:rPr lang="fr-FR" sz="2000" dirty="0">
                <a:solidFill>
                  <a:schemeClr val="tx1"/>
                </a:solidFill>
              </a:rPr>
              <a:t>le dépistage et la prise en charge des séquelles </a:t>
            </a:r>
            <a:r>
              <a:rPr lang="fr-FR" sz="2000" dirty="0" smtClean="0">
                <a:solidFill>
                  <a:schemeClr val="tx1"/>
                </a:solidFill>
              </a:rPr>
              <a:t>tardives.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endParaRPr lang="fr-FR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04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Document annexe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0013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Zone de texte 2"/>
          <p:cNvSpPr txBox="1">
            <a:spLocks noChangeArrowheads="1"/>
          </p:cNvSpPr>
          <p:nvPr/>
        </p:nvSpPr>
        <p:spPr bwMode="auto">
          <a:xfrm>
            <a:off x="3712814" y="174625"/>
            <a:ext cx="1704975" cy="2619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Suspicion de méningite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03" name="Zone de texte 2"/>
          <p:cNvSpPr txBox="1">
            <a:spLocks noChangeArrowheads="1"/>
          </p:cNvSpPr>
          <p:nvPr/>
        </p:nvSpPr>
        <p:spPr bwMode="auto">
          <a:xfrm>
            <a:off x="1920527" y="709613"/>
            <a:ext cx="5273675" cy="2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Existe-t-il une suspicion de risque d’engagement</a:t>
            </a:r>
            <a:r>
              <a:rPr lang="fr-FR" sz="9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 et/ou d’autres CI à la réalisation de la PL</a:t>
            </a:r>
            <a:r>
              <a:rPr lang="fr-FR" sz="9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 ?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546252" y="442913"/>
            <a:ext cx="0" cy="227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05" name="Zone de texte 2"/>
          <p:cNvSpPr txBox="1">
            <a:spLocks noChangeArrowheads="1"/>
          </p:cNvSpPr>
          <p:nvPr/>
        </p:nvSpPr>
        <p:spPr bwMode="auto">
          <a:xfrm>
            <a:off x="2191989" y="1200150"/>
            <a:ext cx="446088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Oui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06" name="Zone de texte 2"/>
          <p:cNvSpPr txBox="1">
            <a:spLocks noChangeArrowheads="1"/>
          </p:cNvSpPr>
          <p:nvPr/>
        </p:nvSpPr>
        <p:spPr bwMode="auto">
          <a:xfrm>
            <a:off x="6525864" y="1200150"/>
            <a:ext cx="446088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Non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07" name="Zone de texte 2"/>
          <p:cNvSpPr txBox="1">
            <a:spLocks noChangeArrowheads="1"/>
          </p:cNvSpPr>
          <p:nvPr/>
        </p:nvSpPr>
        <p:spPr bwMode="auto">
          <a:xfrm>
            <a:off x="2214214" y="1598613"/>
            <a:ext cx="1096963" cy="255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2 hémocultures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08" name="Zone de texte 2"/>
          <p:cNvSpPr txBox="1">
            <a:spLocks noChangeArrowheads="1"/>
          </p:cNvSpPr>
          <p:nvPr/>
        </p:nvSpPr>
        <p:spPr bwMode="auto">
          <a:xfrm>
            <a:off x="2001489" y="1985963"/>
            <a:ext cx="1550988" cy="255587"/>
          </a:xfrm>
          <a:prstGeom prst="rect">
            <a:avLst/>
          </a:prstGeom>
          <a:solidFill>
            <a:srgbClr val="FF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DXM + Antibiothérapie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09" name="Zone de texte 2"/>
          <p:cNvSpPr txBox="1">
            <a:spLocks noChangeArrowheads="1"/>
          </p:cNvSpPr>
          <p:nvPr/>
        </p:nvSpPr>
        <p:spPr bwMode="auto">
          <a:xfrm>
            <a:off x="1253777" y="2608263"/>
            <a:ext cx="1384300" cy="423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Suspicion de risque d’engagement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10" name="Zone de texte 2"/>
          <p:cNvSpPr txBox="1">
            <a:spLocks noChangeArrowheads="1"/>
          </p:cNvSpPr>
          <p:nvPr/>
        </p:nvSpPr>
        <p:spPr bwMode="auto">
          <a:xfrm>
            <a:off x="1409352" y="3281363"/>
            <a:ext cx="1096962" cy="255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TDM cérébral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11" name="Zone de texte 2"/>
          <p:cNvSpPr txBox="1">
            <a:spLocks noChangeArrowheads="1"/>
          </p:cNvSpPr>
          <p:nvPr/>
        </p:nvSpPr>
        <p:spPr bwMode="auto">
          <a:xfrm>
            <a:off x="1418877" y="3732213"/>
            <a:ext cx="1096962" cy="3889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Contre-indications PL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12" name="Zone de texte 2"/>
          <p:cNvSpPr txBox="1">
            <a:spLocks noChangeArrowheads="1"/>
          </p:cNvSpPr>
          <p:nvPr/>
        </p:nvSpPr>
        <p:spPr bwMode="auto">
          <a:xfrm>
            <a:off x="1537939" y="4333875"/>
            <a:ext cx="731838" cy="249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PL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13" name="Zone de texte 2"/>
          <p:cNvSpPr txBox="1">
            <a:spLocks noChangeArrowheads="1"/>
          </p:cNvSpPr>
          <p:nvPr/>
        </p:nvSpPr>
        <p:spPr bwMode="auto">
          <a:xfrm>
            <a:off x="1953864" y="4102100"/>
            <a:ext cx="446088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Non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14" name="Zone de texte 2"/>
          <p:cNvSpPr txBox="1">
            <a:spLocks noChangeArrowheads="1"/>
          </p:cNvSpPr>
          <p:nvPr/>
        </p:nvSpPr>
        <p:spPr bwMode="auto">
          <a:xfrm>
            <a:off x="2898427" y="2616200"/>
            <a:ext cx="1096962" cy="4238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Autres CI à la réalisation de la PL 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15" name="Zone de texte 2"/>
          <p:cNvSpPr txBox="1">
            <a:spLocks noChangeArrowheads="1"/>
          </p:cNvSpPr>
          <p:nvPr/>
        </p:nvSpPr>
        <p:spPr bwMode="auto">
          <a:xfrm>
            <a:off x="2901602" y="3281363"/>
            <a:ext cx="1096962" cy="415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Correction possible de la CI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16" name="Zone de texte 2"/>
          <p:cNvSpPr txBox="1">
            <a:spLocks noChangeArrowheads="1"/>
          </p:cNvSpPr>
          <p:nvPr/>
        </p:nvSpPr>
        <p:spPr bwMode="auto">
          <a:xfrm>
            <a:off x="2761902" y="3846513"/>
            <a:ext cx="446087" cy="255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Oui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17" name="Zone de texte 2"/>
          <p:cNvSpPr txBox="1">
            <a:spLocks noChangeArrowheads="1"/>
          </p:cNvSpPr>
          <p:nvPr/>
        </p:nvSpPr>
        <p:spPr bwMode="auto">
          <a:xfrm>
            <a:off x="3695352" y="3846513"/>
            <a:ext cx="446087" cy="255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Non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18" name="Zone de texte 2"/>
          <p:cNvSpPr txBox="1">
            <a:spLocks noChangeArrowheads="1"/>
          </p:cNvSpPr>
          <p:nvPr/>
        </p:nvSpPr>
        <p:spPr bwMode="auto">
          <a:xfrm>
            <a:off x="2696814" y="4311650"/>
            <a:ext cx="444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600">
                <a:latin typeface="Calibri" pitchFamily="34" charset="0"/>
                <a:ea typeface="Calibri" pitchFamily="34" charset="0"/>
                <a:cs typeface="Times New Roman" pitchFamily="18" charset="0"/>
              </a:rPr>
              <a:t>Dès que</a:t>
            </a: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600">
                <a:latin typeface="Calibri" pitchFamily="34" charset="0"/>
                <a:ea typeface="Calibri" pitchFamily="34" charset="0"/>
                <a:cs typeface="Times New Roman" pitchFamily="18" charset="0"/>
              </a:rPr>
              <a:t>possible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21" name="Connecteur en angle 20"/>
          <p:cNvCxnSpPr/>
          <p:nvPr/>
        </p:nvCxnSpPr>
        <p:spPr>
          <a:xfrm rot="10800000" flipV="1">
            <a:off x="2315814" y="4100513"/>
            <a:ext cx="650875" cy="36671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20" name="Zone de texte 2"/>
          <p:cNvSpPr txBox="1">
            <a:spLocks noChangeArrowheads="1"/>
          </p:cNvSpPr>
          <p:nvPr/>
        </p:nvSpPr>
        <p:spPr bwMode="auto">
          <a:xfrm>
            <a:off x="3311177" y="4818063"/>
            <a:ext cx="1096962" cy="1046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Poursuite ABie guidée par évolution clinique et résultats biologiques et microbiologiques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4551014" y="984250"/>
            <a:ext cx="0" cy="150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2765077" y="1131888"/>
            <a:ext cx="1785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2765077" y="1136650"/>
            <a:ext cx="0" cy="465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H="1">
            <a:off x="4558952" y="1133475"/>
            <a:ext cx="1785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25" name="Zone de texte 2"/>
          <p:cNvSpPr txBox="1">
            <a:spLocks noChangeArrowheads="1"/>
          </p:cNvSpPr>
          <p:nvPr/>
        </p:nvSpPr>
        <p:spPr bwMode="auto">
          <a:xfrm>
            <a:off x="5747989" y="1593850"/>
            <a:ext cx="1181100" cy="255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PL +2 hémocultures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6335364" y="1128713"/>
            <a:ext cx="0" cy="465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27" name="Zone de texte 2"/>
          <p:cNvSpPr txBox="1">
            <a:spLocks noChangeArrowheads="1"/>
          </p:cNvSpPr>
          <p:nvPr/>
        </p:nvSpPr>
        <p:spPr bwMode="auto">
          <a:xfrm>
            <a:off x="5076477" y="2119313"/>
            <a:ext cx="725487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LCR trouble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28" name="Zone de texte 2"/>
          <p:cNvSpPr txBox="1">
            <a:spLocks noChangeArrowheads="1"/>
          </p:cNvSpPr>
          <p:nvPr/>
        </p:nvSpPr>
        <p:spPr bwMode="auto">
          <a:xfrm>
            <a:off x="6817964" y="2127250"/>
            <a:ext cx="698500" cy="233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LCR clair 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29" name="Zone de texte 2"/>
          <p:cNvSpPr txBox="1">
            <a:spLocks noChangeArrowheads="1"/>
          </p:cNvSpPr>
          <p:nvPr/>
        </p:nvSpPr>
        <p:spPr bwMode="auto">
          <a:xfrm>
            <a:off x="6008339" y="2533650"/>
            <a:ext cx="768350" cy="414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Formule bactérienne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30" name="Zone de texte 2"/>
          <p:cNvSpPr txBox="1">
            <a:spLocks noChangeArrowheads="1"/>
          </p:cNvSpPr>
          <p:nvPr/>
        </p:nvSpPr>
        <p:spPr bwMode="auto">
          <a:xfrm>
            <a:off x="7605364" y="2533650"/>
            <a:ext cx="698500" cy="414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Formule virale 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31" name="Zone de texte 2"/>
          <p:cNvSpPr txBox="1">
            <a:spLocks noChangeArrowheads="1"/>
          </p:cNvSpPr>
          <p:nvPr/>
        </p:nvSpPr>
        <p:spPr bwMode="auto">
          <a:xfrm>
            <a:off x="6827489" y="2536825"/>
            <a:ext cx="73025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Formule       panachée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32" name="Zone de texte 2"/>
          <p:cNvSpPr txBox="1">
            <a:spLocks noChangeArrowheads="1"/>
          </p:cNvSpPr>
          <p:nvPr/>
        </p:nvSpPr>
        <p:spPr bwMode="auto">
          <a:xfrm>
            <a:off x="5076477" y="4044950"/>
            <a:ext cx="1706562" cy="412750"/>
          </a:xfrm>
          <a:prstGeom prst="rect">
            <a:avLst/>
          </a:prstGeom>
          <a:solidFill>
            <a:srgbClr val="FFFF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DXM + Antibiothérapie (+/- guidée par examen direct)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33" name="Zone de texte 2"/>
          <p:cNvSpPr txBox="1">
            <a:spLocks noChangeArrowheads="1"/>
          </p:cNvSpPr>
          <p:nvPr/>
        </p:nvSpPr>
        <p:spPr bwMode="auto">
          <a:xfrm>
            <a:off x="4752627" y="2901950"/>
            <a:ext cx="67786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600">
                <a:latin typeface="Calibri" pitchFamily="34" charset="0"/>
                <a:ea typeface="Calibri" pitchFamily="34" charset="0"/>
                <a:cs typeface="Times New Roman" pitchFamily="18" charset="0"/>
              </a:rPr>
              <a:t>Sans attendre les résultats de l’ED et formule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5455889" y="2600325"/>
            <a:ext cx="0" cy="14398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6094064" y="2947988"/>
            <a:ext cx="0" cy="1095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6357589" y="2422525"/>
            <a:ext cx="0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5459064" y="1958975"/>
            <a:ext cx="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7170389" y="1951038"/>
            <a:ext cx="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7175152" y="2424113"/>
            <a:ext cx="0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7954614" y="2424113"/>
            <a:ext cx="0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5455889" y="1955800"/>
            <a:ext cx="1717675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6351239" y="1854200"/>
            <a:ext cx="0" cy="10795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2766664" y="1881188"/>
            <a:ext cx="0" cy="10795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1918939" y="2413000"/>
            <a:ext cx="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3630264" y="2405063"/>
            <a:ext cx="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H="1">
            <a:off x="1915764" y="2409825"/>
            <a:ext cx="1717675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>
            <a:off x="6351239" y="2420938"/>
            <a:ext cx="1620838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1911002" y="3035300"/>
            <a:ext cx="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1911002" y="3543300"/>
            <a:ext cx="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1928464" y="4124325"/>
            <a:ext cx="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3466752" y="3044825"/>
            <a:ext cx="0" cy="173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3025427" y="3702050"/>
            <a:ext cx="0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>
            <a:off x="3842989" y="3702050"/>
            <a:ext cx="0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54" name="Zone de texte 2"/>
          <p:cNvSpPr txBox="1">
            <a:spLocks noChangeArrowheads="1"/>
          </p:cNvSpPr>
          <p:nvPr/>
        </p:nvSpPr>
        <p:spPr bwMode="auto">
          <a:xfrm>
            <a:off x="6833839" y="2959100"/>
            <a:ext cx="723900" cy="501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Lactate, PCT, Règle de Hoen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3655" name="Zone de texte 2"/>
          <p:cNvSpPr txBox="1">
            <a:spLocks noChangeArrowheads="1"/>
          </p:cNvSpPr>
          <p:nvPr/>
        </p:nvSpPr>
        <p:spPr bwMode="auto">
          <a:xfrm>
            <a:off x="6387752" y="3473450"/>
            <a:ext cx="725487" cy="4048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Méningite bactérienne 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58" name="Connecteur droit avec flèche 57"/>
          <p:cNvCxnSpPr/>
          <p:nvPr/>
        </p:nvCxnSpPr>
        <p:spPr>
          <a:xfrm>
            <a:off x="6773514" y="3876675"/>
            <a:ext cx="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>
            <a:off x="6838602" y="3363913"/>
            <a:ext cx="0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>
            <a:off x="7560914" y="3382963"/>
            <a:ext cx="0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59" name="Zone de texte 2"/>
          <p:cNvSpPr txBox="1">
            <a:spLocks noChangeArrowheads="1"/>
          </p:cNvSpPr>
          <p:nvPr/>
        </p:nvSpPr>
        <p:spPr bwMode="auto">
          <a:xfrm>
            <a:off x="7192614" y="3482975"/>
            <a:ext cx="723900" cy="406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Méningite virale 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2" name="Zone de texte 2"/>
          <p:cNvSpPr txBox="1">
            <a:spLocks noChangeArrowheads="1"/>
          </p:cNvSpPr>
          <p:nvPr/>
        </p:nvSpPr>
        <p:spPr bwMode="auto">
          <a:xfrm>
            <a:off x="7200234" y="4087495"/>
            <a:ext cx="1303655" cy="1470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fr-FR" sz="900" dirty="0">
                <a:latin typeface="Calibri"/>
                <a:ea typeface="Calibri"/>
                <a:cs typeface="Times New Roman"/>
              </a:rPr>
              <a:t>Abstention thérapeutique</a:t>
            </a:r>
            <a:endParaRPr lang="fr-FR" sz="11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fr-FR" sz="900" dirty="0">
                <a:latin typeface="Calibri"/>
                <a:ea typeface="Calibri"/>
                <a:cs typeface="Times New Roman"/>
              </a:rPr>
              <a:t> </a:t>
            </a:r>
            <a:r>
              <a:rPr lang="fr-FR" sz="900" dirty="0" err="1">
                <a:latin typeface="Calibri"/>
                <a:ea typeface="Calibri"/>
                <a:cs typeface="Times New Roman"/>
              </a:rPr>
              <a:t>Aciclovir</a:t>
            </a:r>
            <a:r>
              <a:rPr lang="fr-FR" sz="900" dirty="0">
                <a:latin typeface="Calibri"/>
                <a:ea typeface="Calibri"/>
                <a:cs typeface="Times New Roman"/>
              </a:rPr>
              <a:t> IV uniquement + ou </a:t>
            </a:r>
            <a:r>
              <a:rPr lang="fr-FR" sz="900" dirty="0" err="1">
                <a:latin typeface="Calibri"/>
                <a:ea typeface="Calibri"/>
                <a:cs typeface="Times New Roman"/>
              </a:rPr>
              <a:t>meningo-encephalite</a:t>
            </a:r>
            <a:r>
              <a:rPr lang="fr-FR" sz="900" dirty="0">
                <a:latin typeface="Calibri"/>
                <a:ea typeface="Calibri"/>
                <a:cs typeface="Times New Roman"/>
              </a:rPr>
              <a:t> </a:t>
            </a:r>
            <a:r>
              <a:rPr lang="fr-FR" sz="900" strike="sngStrike" dirty="0">
                <a:latin typeface="Calibri"/>
                <a:ea typeface="Calibri"/>
                <a:cs typeface="Times New Roman"/>
              </a:rPr>
              <a:t>si PCR HSV </a:t>
            </a:r>
            <a:endParaRPr lang="fr-FR" sz="1100" dirty="0">
              <a:latin typeface="Calibri"/>
              <a:ea typeface="Calibri"/>
              <a:cs typeface="Times New Roman"/>
            </a:endParaRPr>
          </a:p>
        </p:txBody>
      </p:sp>
      <p:cxnSp>
        <p:nvCxnSpPr>
          <p:cNvPr id="63" name="Connecteur droit avec flèche 62"/>
          <p:cNvCxnSpPr/>
          <p:nvPr/>
        </p:nvCxnSpPr>
        <p:spPr>
          <a:xfrm>
            <a:off x="7181502" y="2884488"/>
            <a:ext cx="0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7562502" y="3889375"/>
            <a:ext cx="0" cy="173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>
            <a:off x="7980014" y="2957513"/>
            <a:ext cx="0" cy="1095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64" name="Zone de texte 2"/>
          <p:cNvSpPr txBox="1">
            <a:spLocks noChangeArrowheads="1"/>
          </p:cNvSpPr>
          <p:nvPr/>
        </p:nvSpPr>
        <p:spPr bwMode="auto">
          <a:xfrm>
            <a:off x="5128864" y="4957763"/>
            <a:ext cx="1706563" cy="7667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Adaptation Antibiothérapie aux résultats de la culture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PCR si culture négative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>
            <a:off x="5921027" y="4457700"/>
            <a:ext cx="0" cy="508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>
            <a:off x="3903314" y="4121150"/>
            <a:ext cx="0" cy="719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1917352" y="4749800"/>
            <a:ext cx="17287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696939" y="4749800"/>
            <a:ext cx="5857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V="1">
            <a:off x="4284314" y="1911350"/>
            <a:ext cx="25400" cy="283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>
            <a:off x="4309714" y="1903413"/>
            <a:ext cx="20447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1911002" y="4595813"/>
            <a:ext cx="0" cy="153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flipV="1">
            <a:off x="2765077" y="2246313"/>
            <a:ext cx="0" cy="166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 de texte 2"/>
          <p:cNvSpPr txBox="1">
            <a:spLocks noChangeArrowheads="1"/>
          </p:cNvSpPr>
          <p:nvPr/>
        </p:nvSpPr>
        <p:spPr bwMode="auto">
          <a:xfrm>
            <a:off x="79142" y="5981700"/>
            <a:ext cx="8990012" cy="774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700" b="1" dirty="0">
                <a:latin typeface="Arial"/>
                <a:ea typeface="Calibri"/>
                <a:cs typeface="Times New Roman"/>
              </a:rPr>
              <a:t>1/ Présence de signes cliniques focaux</a:t>
            </a:r>
            <a:r>
              <a:rPr lang="fr-FR" sz="700" dirty="0">
                <a:latin typeface="Arial"/>
                <a:ea typeface="Calibri"/>
                <a:cs typeface="Times New Roman"/>
              </a:rPr>
              <a:t> (déficit neurologique focal (sauf les atteintes de nerfs crâniens en dehors du III), crises épileptiques focales récentes, symptômes neurologiques centraux présents depuis plus de 4 jours ; 2/</a:t>
            </a:r>
            <a:r>
              <a:rPr lang="fr-FR" sz="700" b="1" dirty="0">
                <a:latin typeface="Arial"/>
                <a:ea typeface="Calibri"/>
                <a:cs typeface="Times New Roman"/>
              </a:rPr>
              <a:t>présence de symptômes et signes d'engagement cérébral : troubles de la vigilance et un ou plus des éléments suivants</a:t>
            </a:r>
            <a:r>
              <a:rPr lang="fr-FR" sz="700" dirty="0">
                <a:latin typeface="Arial"/>
                <a:ea typeface="Calibri"/>
                <a:cs typeface="Times New Roman"/>
              </a:rPr>
              <a:t> (anomalies pupillaires (mydriase fixée uni ou bilatérale), </a:t>
            </a:r>
            <a:r>
              <a:rPr lang="fr-FR" sz="700" dirty="0" err="1">
                <a:latin typeface="Arial"/>
                <a:ea typeface="Calibri"/>
                <a:cs typeface="Times New Roman"/>
              </a:rPr>
              <a:t>dysautonomie</a:t>
            </a:r>
            <a:r>
              <a:rPr lang="fr-FR" sz="700" dirty="0">
                <a:latin typeface="Arial"/>
                <a:ea typeface="Calibri"/>
                <a:cs typeface="Times New Roman"/>
              </a:rPr>
              <a:t> (hypertension artérielle et bradycardie, anomalies du rythme </a:t>
            </a:r>
            <a:r>
              <a:rPr lang="fr-FR" sz="700" dirty="0" err="1">
                <a:latin typeface="Arial"/>
                <a:ea typeface="Calibri"/>
                <a:cs typeface="Times New Roman"/>
              </a:rPr>
              <a:t>ventilatoire</a:t>
            </a:r>
            <a:r>
              <a:rPr lang="fr-FR" sz="700" dirty="0">
                <a:latin typeface="Arial"/>
                <a:ea typeface="Calibri"/>
                <a:cs typeface="Times New Roman"/>
              </a:rPr>
              <a:t>), crises toniques postérieures, </a:t>
            </a:r>
            <a:r>
              <a:rPr lang="fr-FR" sz="700" dirty="0" err="1">
                <a:latin typeface="Arial"/>
                <a:ea typeface="Calibri"/>
                <a:cs typeface="Times New Roman"/>
              </a:rPr>
              <a:t>aréactivité</a:t>
            </a:r>
            <a:r>
              <a:rPr lang="fr-FR" sz="700" dirty="0">
                <a:latin typeface="Arial"/>
                <a:ea typeface="Calibri"/>
                <a:cs typeface="Times New Roman"/>
              </a:rPr>
              <a:t> aux stimulations, réactions de décortication ou de décérébration ; 3/ </a:t>
            </a:r>
            <a:r>
              <a:rPr lang="fr-FR" sz="700" b="1" dirty="0">
                <a:latin typeface="Arial"/>
                <a:ea typeface="Calibri"/>
                <a:cs typeface="Times New Roman"/>
              </a:rPr>
              <a:t>crises épileptiques non contrôlées.</a:t>
            </a:r>
            <a:endParaRPr lang="fr-FR" sz="105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700" b="1" dirty="0">
                <a:latin typeface="Arial"/>
                <a:ea typeface="Calibri"/>
                <a:cs typeface="Times New Roman"/>
              </a:rPr>
              <a:t>4/ Autres CI à la PL : anomalie connue de l’hémostase, traitement anticoagulant à dose efficace, Suspicion de trouble majeur de l’hémostase (saignement majeur), instabilité hémodynamique</a:t>
            </a:r>
            <a:endParaRPr lang="fr-FR" sz="105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defRPr/>
            </a:pPr>
            <a:r>
              <a:rPr lang="fr-FR" sz="500" dirty="0">
                <a:latin typeface="Arial"/>
                <a:ea typeface="Calibri"/>
                <a:cs typeface="Times New Roman"/>
              </a:rPr>
              <a:t> </a:t>
            </a:r>
            <a:endParaRPr lang="fr-FR" sz="105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fr-FR" sz="400" dirty="0">
                <a:latin typeface="Calibri"/>
                <a:ea typeface="Calibri"/>
                <a:cs typeface="Times New Roman"/>
              </a:rPr>
              <a:t> </a:t>
            </a:r>
            <a:r>
              <a:rPr lang="fr-FR" sz="400" dirty="0" smtClean="0">
                <a:latin typeface="Calibri"/>
                <a:ea typeface="Calibri"/>
                <a:cs typeface="Times New Roman"/>
              </a:rPr>
              <a:t>,,</a:t>
            </a:r>
            <a:endParaRPr lang="fr-FR" sz="105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53674" name="Zone de texte 2"/>
          <p:cNvSpPr txBox="1">
            <a:spLocks noChangeArrowheads="1"/>
          </p:cNvSpPr>
          <p:nvPr/>
        </p:nvSpPr>
        <p:spPr bwMode="auto">
          <a:xfrm>
            <a:off x="807689" y="3924300"/>
            <a:ext cx="446088" cy="257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1000"/>
              </a:spcAft>
            </a:pPr>
            <a:r>
              <a:rPr lang="fr-FR" sz="900">
                <a:latin typeface="Calibri" pitchFamily="34" charset="0"/>
                <a:ea typeface="Calibri" pitchFamily="34" charset="0"/>
                <a:cs typeface="Times New Roman" pitchFamily="18" charset="0"/>
              </a:rPr>
              <a:t>Oui</a:t>
            </a:r>
            <a:endParaRPr lang="fr-FR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77" name="Connecteur droit avec flèche 76"/>
          <p:cNvCxnSpPr/>
          <p:nvPr/>
        </p:nvCxnSpPr>
        <p:spPr>
          <a:xfrm flipH="1">
            <a:off x="1253777" y="4040188"/>
            <a:ext cx="1666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H="1">
            <a:off x="991839" y="4176713"/>
            <a:ext cx="15875" cy="1047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/>
          <p:nvPr/>
        </p:nvCxnSpPr>
        <p:spPr>
          <a:xfrm>
            <a:off x="991839" y="5222875"/>
            <a:ext cx="2320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250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83836"/>
            <a:ext cx="8042276" cy="982512"/>
          </a:xfrm>
        </p:spPr>
        <p:txBody>
          <a:bodyPr/>
          <a:lstStyle/>
          <a:p>
            <a:r>
              <a:rPr lang="fr-FR" sz="2400" b="1" dirty="0" smtClean="0"/>
              <a:t>Prévention </a:t>
            </a:r>
            <a:r>
              <a:rPr lang="fr-FR" sz="2400" b="1" dirty="0"/>
              <a:t>et prise en charge des </a:t>
            </a:r>
            <a:r>
              <a:rPr lang="fr-FR" sz="2400" b="1" dirty="0" smtClean="0"/>
              <a:t>effets </a:t>
            </a:r>
            <a:r>
              <a:rPr lang="fr-FR" sz="2400" b="1" dirty="0" smtClean="0"/>
              <a:t>indésirables </a:t>
            </a:r>
            <a:r>
              <a:rPr lang="fr-FR" sz="2400" b="1" dirty="0"/>
              <a:t>pouvant survenir </a:t>
            </a:r>
            <a:r>
              <a:rPr lang="fr-FR" sz="2400" b="1" dirty="0" smtClean="0"/>
              <a:t>après PL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350576"/>
            <a:ext cx="8042276" cy="43434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1600" b="1" dirty="0" smtClean="0"/>
              <a:t>Position de la SPILF par rapport aux recommandations HAS de juin 2019</a:t>
            </a:r>
          </a:p>
          <a:p>
            <a:pPr>
              <a:spcBef>
                <a:spcPts val="0"/>
              </a:spcBef>
            </a:pPr>
            <a:endParaRPr lang="fr-FR" sz="1600" dirty="0" smtClean="0"/>
          </a:p>
          <a:p>
            <a:pPr>
              <a:spcBef>
                <a:spcPts val="0"/>
              </a:spcBef>
            </a:pPr>
            <a:r>
              <a:rPr lang="fr-FR" sz="1600" dirty="0" smtClean="0"/>
              <a:t>L</a:t>
            </a:r>
            <a:r>
              <a:rPr lang="fr-FR" sz="1600" dirty="0" smtClean="0"/>
              <a:t>es </a:t>
            </a:r>
            <a:r>
              <a:rPr lang="fr-FR" sz="1600" dirty="0"/>
              <a:t>contre-indications formelles doivent </a:t>
            </a:r>
            <a:r>
              <a:rPr lang="fr-FR" sz="1600" dirty="0" smtClean="0"/>
              <a:t>être </a:t>
            </a:r>
            <a:r>
              <a:rPr lang="fr-FR" sz="1600" dirty="0" smtClean="0"/>
              <a:t>prises </a:t>
            </a:r>
            <a:r>
              <a:rPr lang="fr-FR" sz="1600" dirty="0"/>
              <a:t>en </a:t>
            </a:r>
            <a:r>
              <a:rPr lang="fr-FR" sz="1600" dirty="0" smtClean="0"/>
              <a:t>considération </a:t>
            </a:r>
            <a:r>
              <a:rPr lang="fr-FR" sz="1600" dirty="0" smtClean="0"/>
              <a:t>avant </a:t>
            </a:r>
            <a:r>
              <a:rPr lang="fr-FR" sz="1600" dirty="0"/>
              <a:t>toute </a:t>
            </a:r>
            <a:r>
              <a:rPr lang="fr-FR" sz="1600" dirty="0" smtClean="0"/>
              <a:t>PL (</a:t>
            </a:r>
            <a:r>
              <a:rPr lang="fr-FR" sz="1600" dirty="0" err="1" smtClean="0"/>
              <a:t>cf</a:t>
            </a:r>
            <a:r>
              <a:rPr lang="fr-FR" sz="1600" dirty="0" smtClean="0"/>
              <a:t> dia 4).</a:t>
            </a:r>
          </a:p>
          <a:p>
            <a:pPr>
              <a:spcBef>
                <a:spcPts val="0"/>
              </a:spcBef>
            </a:pPr>
            <a:endParaRPr lang="fr-FR" sz="1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600" dirty="0" smtClean="0"/>
              <a:t>Les </a:t>
            </a:r>
            <a:r>
              <a:rPr lang="fr-FR" sz="1600" dirty="0"/>
              <a:t>complications graves sont </a:t>
            </a:r>
            <a:r>
              <a:rPr lang="fr-FR" sz="1600" dirty="0" smtClean="0"/>
              <a:t>exceptionnelles. Le </a:t>
            </a:r>
            <a:r>
              <a:rPr lang="fr-FR" sz="1600" dirty="0"/>
              <a:t>syndrome post-PL est l’effet </a:t>
            </a:r>
            <a:r>
              <a:rPr lang="fr-FR" sz="1600" dirty="0" smtClean="0"/>
              <a:t>indésirable </a:t>
            </a:r>
            <a:r>
              <a:rPr lang="fr-FR" sz="1600" dirty="0"/>
              <a:t>le plus </a:t>
            </a:r>
            <a:r>
              <a:rPr lang="fr-FR" sz="1600" dirty="0" smtClean="0"/>
              <a:t>fréquent.</a:t>
            </a:r>
            <a:endParaRPr lang="fr-FR" sz="16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600" dirty="0"/>
          </a:p>
          <a:p>
            <a:pPr marL="349250" lvl="1" indent="-34925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1600" dirty="0" smtClean="0"/>
              <a:t>Il </a:t>
            </a:r>
            <a:r>
              <a:rPr lang="fr-FR" sz="1600" dirty="0"/>
              <a:t>est </a:t>
            </a:r>
            <a:r>
              <a:rPr lang="fr-FR" sz="1600" dirty="0" smtClean="0"/>
              <a:t>recommandé d’utiliser </a:t>
            </a:r>
            <a:r>
              <a:rPr lang="fr-FR" sz="1600" dirty="0"/>
              <a:t>une aiguille </a:t>
            </a:r>
            <a:r>
              <a:rPr lang="fr-FR" sz="1600" dirty="0" err="1"/>
              <a:t>atraumatique</a:t>
            </a:r>
            <a:r>
              <a:rPr lang="fr-FR" sz="1600"/>
              <a:t> </a:t>
            </a:r>
            <a:r>
              <a:rPr lang="fr-FR" sz="1600"/>
              <a:t>(</a:t>
            </a:r>
            <a:r>
              <a:rPr lang="fr-FR" sz="1600" smtClean="0"/>
              <a:t>à </a:t>
            </a:r>
            <a:r>
              <a:rPr lang="fr-FR" sz="1600" dirty="0" smtClean="0"/>
              <a:t>extrémité </a:t>
            </a:r>
            <a:r>
              <a:rPr lang="fr-FR" sz="1600"/>
              <a:t>non </a:t>
            </a:r>
            <a:r>
              <a:rPr lang="fr-FR" sz="1600" smtClean="0"/>
              <a:t>tranchante) </a:t>
            </a:r>
            <a:r>
              <a:rPr lang="fr-FR" sz="1600" dirty="0"/>
              <a:t>avec </a:t>
            </a:r>
            <a:r>
              <a:rPr lang="fr-FR" sz="1600" dirty="0" smtClean="0"/>
              <a:t>introducteur, qui diminue </a:t>
            </a:r>
            <a:r>
              <a:rPr lang="fr-FR" sz="1600" dirty="0"/>
              <a:t>significativement l’incidence des effets indésirables</a:t>
            </a:r>
            <a:r>
              <a:rPr lang="fr-FR" sz="1600" dirty="0" smtClean="0"/>
              <a:t>.</a:t>
            </a:r>
            <a:r>
              <a:rPr lang="fr-FR" sz="1600" dirty="0"/>
              <a:t> </a:t>
            </a:r>
            <a:endParaRPr lang="fr-FR" sz="1600" dirty="0" smtClean="0"/>
          </a:p>
          <a:p>
            <a:pPr marL="349250" lvl="1" indent="-34925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</a:pPr>
            <a:endParaRPr lang="fr-FR" sz="1600" dirty="0"/>
          </a:p>
          <a:p>
            <a:pPr marL="349250" lvl="1" indent="-34925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1600" b="1" dirty="0" smtClean="0"/>
              <a:t>L’utilisation d’aiguille biseautée est acceptable dans le cadre d’une suspicion de méningite bactérienne (position SPILF). </a:t>
            </a:r>
            <a:r>
              <a:rPr lang="fr-FR" sz="1600" b="1" dirty="0" smtClean="0"/>
              <a:t> </a:t>
            </a:r>
          </a:p>
          <a:p>
            <a:r>
              <a:rPr lang="fr-FR" sz="1600" dirty="0" smtClean="0"/>
              <a:t>Le </a:t>
            </a:r>
            <a:r>
              <a:rPr lang="fr-FR" sz="1600" i="1" dirty="0" err="1"/>
              <a:t>blood</a:t>
            </a:r>
            <a:r>
              <a:rPr lang="fr-FR" sz="1600" i="1" dirty="0"/>
              <a:t>-patch </a:t>
            </a:r>
            <a:r>
              <a:rPr lang="fr-FR" sz="1600" dirty="0"/>
              <a:t>est le traitement le plus performant du syndrome post-</a:t>
            </a:r>
            <a:r>
              <a:rPr lang="fr-FR" sz="1600" dirty="0" smtClean="0"/>
              <a:t>PL. </a:t>
            </a:r>
            <a:endParaRPr lang="fr-FR" sz="1600" dirty="0"/>
          </a:p>
          <a:p>
            <a:r>
              <a:rPr lang="fr-FR" sz="1600" dirty="0" smtClean="0"/>
              <a:t>Le </a:t>
            </a:r>
            <a:r>
              <a:rPr lang="fr-FR" sz="1600" dirty="0"/>
              <a:t>repos forcé au lit et l’hyperhydratation n’ont pas d’indication. </a:t>
            </a:r>
          </a:p>
          <a:p>
            <a:pPr marL="0" indent="0">
              <a:buNone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25414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28688E"/>
                </a:solidFill>
              </a:rPr>
              <a:t>Points forts </a:t>
            </a:r>
            <a:r>
              <a:rPr lang="fr-FR" sz="3600" dirty="0">
                <a:solidFill>
                  <a:srgbClr val="C00000"/>
                </a:solidFill>
              </a:rPr>
              <a:t/>
            </a:r>
            <a:br>
              <a:rPr lang="fr-FR" sz="3600" dirty="0">
                <a:solidFill>
                  <a:srgbClr val="C00000"/>
                </a:solidFill>
              </a:rPr>
            </a:b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44532"/>
            <a:ext cx="8229600" cy="487110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L</a:t>
            </a:r>
            <a:r>
              <a:rPr lang="fr-FR" sz="2000" dirty="0" smtClean="0"/>
              <a:t>es </a:t>
            </a:r>
            <a:r>
              <a:rPr lang="fr-FR" sz="2000" dirty="0"/>
              <a:t>troubles de la conscience isolés ne sont </a:t>
            </a:r>
            <a:r>
              <a:rPr lang="fr-FR" sz="2000" dirty="0" smtClean="0"/>
              <a:t>pas une </a:t>
            </a:r>
            <a:r>
              <a:rPr lang="fr-FR" sz="2000" dirty="0"/>
              <a:t>contre-indication à la ponction </a:t>
            </a:r>
            <a:r>
              <a:rPr lang="fr-FR" sz="2000" dirty="0" smtClean="0"/>
              <a:t>lombaire (PL)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000" dirty="0" smtClean="0"/>
              <a:t>Les indications de l’imagerie </a:t>
            </a:r>
            <a:r>
              <a:rPr lang="fr-FR" sz="2000" dirty="0"/>
              <a:t>cérébrale avant la </a:t>
            </a:r>
            <a:r>
              <a:rPr lang="fr-FR" sz="2000" dirty="0" smtClean="0"/>
              <a:t>PL sont rares</a:t>
            </a:r>
          </a:p>
          <a:p>
            <a:pPr marL="349250" lvl="1" indent="-349250" algn="just">
              <a:spcBef>
                <a:spcPts val="0"/>
              </a:spcBef>
              <a:spcAft>
                <a:spcPts val="1200"/>
              </a:spcAft>
              <a:buClr>
                <a:schemeClr val="accent1">
                  <a:lumMod val="60000"/>
                  <a:lumOff val="40000"/>
                </a:schemeClr>
              </a:buClr>
            </a:pPr>
            <a:r>
              <a:rPr lang="fr-FR" sz="2000" dirty="0" smtClean="0"/>
              <a:t>L’impossibilité de </a:t>
            </a:r>
            <a:r>
              <a:rPr lang="fr-FR" sz="2000" dirty="0"/>
              <a:t>pratiquer une </a:t>
            </a:r>
            <a:r>
              <a:rPr lang="fr-FR" sz="2000" dirty="0" smtClean="0"/>
              <a:t>PL dans </a:t>
            </a:r>
            <a:r>
              <a:rPr lang="fr-FR" sz="2000" dirty="0"/>
              <a:t>les plus brefs délais </a:t>
            </a:r>
            <a:r>
              <a:rPr lang="fr-FR" sz="2000" dirty="0" smtClean="0"/>
              <a:t>impose </a:t>
            </a:r>
            <a:r>
              <a:rPr lang="fr-FR" sz="2000" dirty="0"/>
              <a:t> la mise en route </a:t>
            </a:r>
            <a:r>
              <a:rPr lang="fr-FR" sz="2000" u="sng" dirty="0"/>
              <a:t>immédiate</a:t>
            </a:r>
            <a:r>
              <a:rPr lang="fr-FR" sz="2000" dirty="0"/>
              <a:t> de la </a:t>
            </a:r>
            <a:r>
              <a:rPr lang="fr-FR" sz="2000" dirty="0" err="1"/>
              <a:t>dexaméthasone</a:t>
            </a:r>
            <a:r>
              <a:rPr lang="fr-FR" sz="2000" dirty="0"/>
              <a:t> et de </a:t>
            </a:r>
            <a:r>
              <a:rPr lang="fr-FR" sz="2000" dirty="0" smtClean="0"/>
              <a:t>l’antibiothérapie</a:t>
            </a:r>
            <a:r>
              <a:rPr lang="fr-FR" sz="2000" dirty="0"/>
              <a:t> </a:t>
            </a:r>
            <a:r>
              <a:rPr lang="fr-FR" sz="2000" dirty="0" smtClean="0"/>
              <a:t>après </a:t>
            </a:r>
            <a:r>
              <a:rPr lang="fr-FR" sz="2000" dirty="0"/>
              <a:t>réalisation d’une paire </a:t>
            </a:r>
            <a:r>
              <a:rPr lang="fr-FR" sz="2000" dirty="0" smtClean="0"/>
              <a:t>d’hémocultures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000" dirty="0" smtClean="0"/>
              <a:t>En cas d’oubli, la </a:t>
            </a:r>
            <a:r>
              <a:rPr lang="fr-FR" sz="2000" dirty="0" err="1" smtClean="0"/>
              <a:t>dexaméthasone</a:t>
            </a:r>
            <a:r>
              <a:rPr lang="fr-FR" sz="2000" dirty="0" smtClean="0"/>
              <a:t> peut être administrée jusqu’à 12 H après la première dose d’antibiotique</a:t>
            </a:r>
            <a:endParaRPr lang="fr-FR" sz="2000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000" dirty="0"/>
              <a:t>Le </a:t>
            </a:r>
            <a:r>
              <a:rPr lang="fr-FR" sz="2000" dirty="0" err="1"/>
              <a:t>céfotaxime</a:t>
            </a:r>
            <a:r>
              <a:rPr lang="fr-FR" sz="2000" dirty="0"/>
              <a:t> ou la </a:t>
            </a:r>
            <a:r>
              <a:rPr lang="fr-FR" sz="2000" dirty="0" err="1"/>
              <a:t>ceftriaxone</a:t>
            </a:r>
            <a:r>
              <a:rPr lang="fr-FR" sz="2000" dirty="0"/>
              <a:t> </a:t>
            </a:r>
            <a:r>
              <a:rPr lang="fr-FR" sz="2000" dirty="0" smtClean="0"/>
              <a:t>sont les </a:t>
            </a:r>
            <a:r>
              <a:rPr lang="fr-FR" sz="2000" dirty="0"/>
              <a:t>deux antibiotiques de première </a:t>
            </a:r>
            <a:r>
              <a:rPr lang="fr-FR" sz="2000" dirty="0" smtClean="0"/>
              <a:t>intention</a:t>
            </a:r>
          </a:p>
          <a:p>
            <a:pPr algn="just">
              <a:spcBef>
                <a:spcPts val="0"/>
              </a:spcBef>
            </a:pPr>
            <a:r>
              <a:rPr lang="fr-FR" sz="2000" dirty="0" smtClean="0"/>
              <a:t>Le </a:t>
            </a:r>
            <a:r>
              <a:rPr lang="fr-FR" sz="2000" dirty="0"/>
              <a:t>suivi pendant 12 mois </a:t>
            </a:r>
            <a:r>
              <a:rPr lang="fr-FR" sz="2000" dirty="0" smtClean="0"/>
              <a:t>est </a:t>
            </a:r>
            <a:r>
              <a:rPr lang="fr-FR" sz="2000" dirty="0"/>
              <a:t>recommandé pour détecter </a:t>
            </a:r>
            <a:r>
              <a:rPr lang="fr-FR" sz="2000" dirty="0" smtClean="0"/>
              <a:t>les </a:t>
            </a:r>
            <a:r>
              <a:rPr lang="fr-FR" sz="2000" dirty="0"/>
              <a:t>complications </a:t>
            </a:r>
            <a:r>
              <a:rPr lang="fr-FR" sz="2000" dirty="0" smtClean="0"/>
              <a:t>tardives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94055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443685"/>
            <a:ext cx="8042276" cy="832552"/>
          </a:xfrm>
        </p:spPr>
        <p:txBody>
          <a:bodyPr/>
          <a:lstStyle/>
          <a:p>
            <a:r>
              <a:rPr lang="fr-FR" sz="3200" dirty="0" smtClean="0"/>
              <a:t>Prise en charge immédiate</a:t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276237"/>
            <a:ext cx="8042276" cy="46673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/>
              <a:t>La </a:t>
            </a:r>
            <a:r>
              <a:rPr lang="fr-FR" sz="1800" dirty="0" smtClean="0"/>
              <a:t>ponction lombaire (PL) </a:t>
            </a:r>
            <a:r>
              <a:rPr lang="fr-FR" sz="1800" dirty="0"/>
              <a:t>doit être réalisée </a:t>
            </a:r>
            <a:r>
              <a:rPr lang="fr-FR" sz="1800" b="1" u="sng" dirty="0"/>
              <a:t>dans l'heure </a:t>
            </a:r>
            <a:r>
              <a:rPr lang="fr-FR" sz="1800" dirty="0"/>
              <a:t>qui suit l'admission du patient aux </a:t>
            </a:r>
            <a:r>
              <a:rPr lang="fr-FR" sz="1800" dirty="0" smtClean="0"/>
              <a:t>urgences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u="sng" dirty="0" smtClean="0">
                <a:solidFill>
                  <a:schemeClr val="tx1"/>
                </a:solidFill>
              </a:rPr>
              <a:t>La PL n’est pas contre-indiquée: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en cas de troubles </a:t>
            </a:r>
            <a:r>
              <a:rPr lang="fr-FR" sz="1800" dirty="0">
                <a:solidFill>
                  <a:schemeClr val="tx1"/>
                </a:solidFill>
              </a:rPr>
              <a:t>de la conscience isolés </a:t>
            </a:r>
            <a:endParaRPr lang="fr-FR" sz="18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dirty="0" smtClean="0">
                <a:solidFill>
                  <a:schemeClr val="tx1"/>
                </a:solidFill>
              </a:rPr>
              <a:t>en cas de </a:t>
            </a:r>
            <a:r>
              <a:rPr lang="fr-FR" sz="1800" dirty="0">
                <a:solidFill>
                  <a:schemeClr val="tx1"/>
                </a:solidFill>
              </a:rPr>
              <a:t>prise </a:t>
            </a:r>
            <a:r>
              <a:rPr lang="fr-FR" sz="1800" dirty="0" smtClean="0">
                <a:solidFill>
                  <a:schemeClr val="tx1"/>
                </a:solidFill>
              </a:rPr>
              <a:t>d’antiagrégants </a:t>
            </a:r>
            <a:r>
              <a:rPr lang="fr-FR" sz="1800" dirty="0">
                <a:solidFill>
                  <a:schemeClr val="tx1"/>
                </a:solidFill>
              </a:rPr>
              <a:t>plaquettaires </a:t>
            </a:r>
            <a:endParaRPr lang="fr-FR" sz="1800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u="sng" dirty="0">
                <a:solidFill>
                  <a:schemeClr val="tx1"/>
                </a:solidFill>
              </a:rPr>
              <a:t>La PL est contre indiquée en cas: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d’infection cutanée étendue du site de ponction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d’instabilité hémodynamique ou respiratoire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de troubles de l’hémostase connus (</a:t>
            </a:r>
            <a:r>
              <a:rPr lang="fr-FR" sz="1800" dirty="0" err="1">
                <a:solidFill>
                  <a:schemeClr val="tx1"/>
                </a:solidFill>
              </a:rPr>
              <a:t>coagulopathie</a:t>
            </a:r>
            <a:r>
              <a:rPr lang="fr-FR" sz="1800" dirty="0">
                <a:solidFill>
                  <a:schemeClr val="tx1"/>
                </a:solidFill>
              </a:rPr>
              <a:t> dont hémophilie, plaquettes inférieures à 50 000/mm3)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de traitement anticoagulant à dose efficace (héparine, AVK ou anticoagulants oraux directs)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tx1"/>
                </a:solidFill>
              </a:rPr>
              <a:t>de saignements spontanés évoquant une CIVD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La </a:t>
            </a:r>
            <a:r>
              <a:rPr lang="fr-FR" sz="1800" dirty="0">
                <a:solidFill>
                  <a:schemeClr val="tx1"/>
                </a:solidFill>
              </a:rPr>
              <a:t>PL sera réalisée dès que possible après levée de la contre indication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-"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708311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07576"/>
            <a:ext cx="7818783" cy="1336956"/>
          </a:xfrm>
        </p:spPr>
        <p:txBody>
          <a:bodyPr/>
          <a:lstStyle/>
          <a:p>
            <a:r>
              <a:rPr lang="fr-FR" sz="2800" dirty="0" smtClean="0"/>
              <a:t>Indications d’imagerie cérébrale avant PL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751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tx1"/>
                </a:solidFill>
              </a:rPr>
              <a:t>Les indications de l’imagerie cérébrale avant la PL </a:t>
            </a:r>
            <a:r>
              <a:rPr lang="fr-FR" dirty="0" smtClean="0">
                <a:solidFill>
                  <a:schemeClr val="tx1"/>
                </a:solidFill>
              </a:rPr>
              <a:t>doivent être limitées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</a:rPr>
              <a:t>Signes évoquant un processus expansif </a:t>
            </a:r>
            <a:r>
              <a:rPr lang="fr-FR" dirty="0" err="1" smtClean="0">
                <a:solidFill>
                  <a:schemeClr val="tx1"/>
                </a:solidFill>
              </a:rPr>
              <a:t>intracranien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</a:p>
          <a:p>
            <a:pPr lvl="2">
              <a:buFont typeface="Arial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Signes </a:t>
            </a:r>
            <a:r>
              <a:rPr lang="fr-FR" dirty="0">
                <a:solidFill>
                  <a:schemeClr val="tx1"/>
                </a:solidFill>
              </a:rPr>
              <a:t>de </a:t>
            </a:r>
            <a:r>
              <a:rPr lang="fr-FR" dirty="0" smtClean="0">
                <a:solidFill>
                  <a:schemeClr val="tx1"/>
                </a:solidFill>
              </a:rPr>
              <a:t>localisation</a:t>
            </a:r>
            <a:endParaRPr lang="fr-FR" u="sng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Crises d’épilepsies focales et récentes</a:t>
            </a:r>
            <a:endParaRPr lang="fr-FR" u="sng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</a:rPr>
              <a:t>Signes </a:t>
            </a:r>
            <a:r>
              <a:rPr lang="fr-FR" dirty="0">
                <a:solidFill>
                  <a:schemeClr val="tx1"/>
                </a:solidFill>
              </a:rPr>
              <a:t>d’engagement </a:t>
            </a:r>
            <a:r>
              <a:rPr lang="fr-FR" dirty="0" smtClean="0">
                <a:solidFill>
                  <a:schemeClr val="tx1"/>
                </a:solidFill>
              </a:rPr>
              <a:t>cérébral:</a:t>
            </a:r>
            <a:endParaRPr lang="fr-FR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Troubles de la vigilance </a:t>
            </a:r>
          </a:p>
          <a:p>
            <a:pPr marL="685800" lvl="2" indent="0">
              <a:buNone/>
            </a:pPr>
            <a:r>
              <a:rPr lang="fr-FR" b="1" u="sng" dirty="0" smtClean="0">
                <a:solidFill>
                  <a:schemeClr val="tx1"/>
                </a:solidFill>
              </a:rPr>
              <a:t>et</a:t>
            </a:r>
          </a:p>
          <a:p>
            <a:pPr lvl="2">
              <a:buFont typeface="Arial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Anomalies pupillaires, </a:t>
            </a:r>
            <a:r>
              <a:rPr lang="fr-FR" sz="2000" dirty="0" err="1" smtClean="0">
                <a:solidFill>
                  <a:schemeClr val="tx1"/>
                </a:solidFill>
              </a:rPr>
              <a:t>dysautonomie</a:t>
            </a:r>
            <a:r>
              <a:rPr lang="fr-FR" sz="2000" dirty="0" smtClean="0">
                <a:solidFill>
                  <a:schemeClr val="tx1"/>
                </a:solidFill>
              </a:rPr>
              <a:t>, crises toniques postérieures, </a:t>
            </a:r>
            <a:r>
              <a:rPr lang="fr-FR" sz="2000" dirty="0" err="1" smtClean="0">
                <a:solidFill>
                  <a:schemeClr val="tx1"/>
                </a:solidFill>
              </a:rPr>
              <a:t>aréactivité</a:t>
            </a:r>
            <a:r>
              <a:rPr lang="fr-FR" sz="2000" dirty="0" smtClean="0">
                <a:solidFill>
                  <a:schemeClr val="tx1"/>
                </a:solidFill>
              </a:rPr>
              <a:t>, réaction de décortication ou de décérébration</a:t>
            </a:r>
            <a:endParaRPr lang="fr-FR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</a:rPr>
              <a:t>Crises convulsives persistantes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787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598" y="328725"/>
            <a:ext cx="8586787" cy="725375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28688E"/>
                </a:solidFill>
              </a:rPr>
              <a:t>E</a:t>
            </a:r>
            <a:r>
              <a:rPr lang="fr-FR" sz="3200" dirty="0" smtClean="0">
                <a:solidFill>
                  <a:srgbClr val="28688E"/>
                </a:solidFill>
              </a:rPr>
              <a:t>xamens biologiques systématiques 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219200"/>
            <a:ext cx="8599487" cy="52197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fr-FR" sz="2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fr-FR" sz="2200" dirty="0" smtClean="0">
                <a:solidFill>
                  <a:schemeClr val="tx1"/>
                </a:solidFill>
              </a:rPr>
              <a:t>Analyse biochimique, cytologique et microbiologique du LCS :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R</a:t>
            </a:r>
            <a:r>
              <a:rPr lang="fr-FR" sz="1800" dirty="0" smtClean="0">
                <a:solidFill>
                  <a:schemeClr val="tx1"/>
                </a:solidFill>
              </a:rPr>
              <a:t>ecueil de 4 tubes dont 1 congelé à -20°C pour biologie moléculaire (minimum 10 gouttes par tube)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Communication des résultats à l’équipe en charge du patient </a:t>
            </a:r>
            <a:r>
              <a:rPr lang="fr-FR" sz="1800" u="sng" dirty="0" smtClean="0">
                <a:solidFill>
                  <a:schemeClr val="tx1"/>
                </a:solidFill>
              </a:rPr>
              <a:t>dans l’heure </a:t>
            </a:r>
            <a:r>
              <a:rPr lang="fr-FR" sz="1800" dirty="0" smtClean="0">
                <a:solidFill>
                  <a:schemeClr val="tx1"/>
                </a:solidFill>
              </a:rPr>
              <a:t>qui suit la PL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Si examen direct positif :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Antibiogramme fait </a:t>
            </a:r>
            <a:r>
              <a:rPr lang="fr-FR" sz="1800" u="sng" dirty="0">
                <a:solidFill>
                  <a:schemeClr val="tx1"/>
                </a:solidFill>
              </a:rPr>
              <a:t>directement sur LCS </a:t>
            </a:r>
          </a:p>
          <a:p>
            <a:pPr lvl="2">
              <a:spcBef>
                <a:spcPct val="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Si </a:t>
            </a:r>
            <a:r>
              <a:rPr lang="fr-FR" sz="1800" i="1" dirty="0">
                <a:solidFill>
                  <a:schemeClr val="tx1"/>
                </a:solidFill>
              </a:rPr>
              <a:t>S. </a:t>
            </a:r>
            <a:r>
              <a:rPr lang="fr-FR" sz="1800" i="1" dirty="0" err="1">
                <a:solidFill>
                  <a:schemeClr val="tx1"/>
                </a:solidFill>
              </a:rPr>
              <a:t>pneumoniae</a:t>
            </a:r>
            <a:r>
              <a:rPr lang="fr-FR" sz="1800" dirty="0">
                <a:solidFill>
                  <a:schemeClr val="tx1"/>
                </a:solidFill>
              </a:rPr>
              <a:t> suspecté: E-tests pour </a:t>
            </a:r>
            <a:r>
              <a:rPr lang="fr-FR" sz="1800" dirty="0" err="1">
                <a:solidFill>
                  <a:schemeClr val="tx1"/>
                </a:solidFill>
              </a:rPr>
              <a:t>céfotaxime</a:t>
            </a:r>
            <a:r>
              <a:rPr lang="fr-FR" sz="1800" dirty="0">
                <a:solidFill>
                  <a:schemeClr val="tx1"/>
                </a:solidFill>
              </a:rPr>
              <a:t> et </a:t>
            </a:r>
            <a:r>
              <a:rPr lang="fr-FR" sz="1800" dirty="0" err="1">
                <a:solidFill>
                  <a:schemeClr val="tx1"/>
                </a:solidFill>
              </a:rPr>
              <a:t>ceftriaxone</a:t>
            </a:r>
            <a:r>
              <a:rPr lang="fr-FR" sz="1800" dirty="0">
                <a:solidFill>
                  <a:schemeClr val="tx1"/>
                </a:solidFill>
              </a:rPr>
              <a:t> sur LCS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chemeClr val="tx1"/>
                </a:solidFill>
              </a:rPr>
              <a:t>Lactates </a:t>
            </a:r>
            <a:r>
              <a:rPr lang="fr-FR" sz="1800" dirty="0">
                <a:solidFill>
                  <a:schemeClr val="tx1"/>
                </a:solidFill>
              </a:rPr>
              <a:t>(si &lt; 3,2 </a:t>
            </a:r>
            <a:r>
              <a:rPr lang="fr-FR" sz="1800" dirty="0" err="1">
                <a:solidFill>
                  <a:schemeClr val="tx1"/>
                </a:solidFill>
              </a:rPr>
              <a:t>mmol</a:t>
            </a:r>
            <a:r>
              <a:rPr lang="fr-FR" sz="1800" dirty="0">
                <a:solidFill>
                  <a:schemeClr val="tx1"/>
                </a:solidFill>
              </a:rPr>
              <a:t>/l, méningite bactérienne très peu probable)</a:t>
            </a:r>
          </a:p>
          <a:p>
            <a:pPr marL="685800" lvl="2" indent="0">
              <a:spcBef>
                <a:spcPct val="0"/>
              </a:spcBef>
              <a:spcAft>
                <a:spcPts val="600"/>
              </a:spcAft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Wingdings" charset="2"/>
              <a:buChar char="Ø"/>
            </a:pPr>
            <a:r>
              <a:rPr lang="fr-FR" sz="2200" dirty="0" smtClean="0">
                <a:solidFill>
                  <a:schemeClr val="tx1"/>
                </a:solidFill>
              </a:rPr>
              <a:t>Prélever </a:t>
            </a:r>
            <a:r>
              <a:rPr lang="fr-FR" sz="2200" dirty="0">
                <a:solidFill>
                  <a:schemeClr val="tx1"/>
                </a:solidFill>
              </a:rPr>
              <a:t>au moins une paire </a:t>
            </a:r>
            <a:r>
              <a:rPr lang="fr-FR" sz="2200" dirty="0" smtClean="0">
                <a:solidFill>
                  <a:schemeClr val="tx1"/>
                </a:solidFill>
              </a:rPr>
              <a:t>d’hémocultures </a:t>
            </a:r>
            <a:r>
              <a:rPr lang="fr-FR" sz="2200" dirty="0">
                <a:solidFill>
                  <a:schemeClr val="tx1"/>
                </a:solidFill>
              </a:rPr>
              <a:t>en </a:t>
            </a:r>
            <a:r>
              <a:rPr lang="fr-FR" sz="2200" dirty="0" smtClean="0">
                <a:solidFill>
                  <a:schemeClr val="tx1"/>
                </a:solidFill>
              </a:rPr>
              <a:t>parallèle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Wingdings" charset="2"/>
              <a:buChar char="Ø"/>
            </a:pPr>
            <a:endParaRPr lang="fr-FR" sz="18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 typeface="Wingdings" charset="2"/>
              <a:buChar char="Ø"/>
            </a:pPr>
            <a:endParaRPr lang="fr-FR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2" name="Rectangle 4"/>
          <p:cNvSpPr>
            <a:spLocks noGrp="1" noChangeArrowheads="1"/>
          </p:cNvSpPr>
          <p:nvPr>
            <p:ph type="title"/>
          </p:nvPr>
        </p:nvSpPr>
        <p:spPr>
          <a:xfrm>
            <a:off x="85726" y="325438"/>
            <a:ext cx="8761412" cy="715962"/>
          </a:xfrm>
          <a:noFill/>
          <a:ln/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28688E"/>
                </a:solidFill>
              </a:rPr>
              <a:t>Autres examens biologiques</a:t>
            </a:r>
          </a:p>
        </p:txBody>
      </p:sp>
      <p:sp>
        <p:nvSpPr>
          <p:cNvPr id="2324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92113" y="1559859"/>
            <a:ext cx="8455025" cy="4879042"/>
          </a:xfrm>
          <a:noFill/>
          <a:ln/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fr-FR" dirty="0" smtClean="0">
                <a:solidFill>
                  <a:schemeClr val="tx1"/>
                </a:solidFill>
              </a:rPr>
              <a:t>S</a:t>
            </a:r>
            <a:r>
              <a:rPr lang="fr-FR" sz="2400" dirty="0" smtClean="0">
                <a:solidFill>
                  <a:schemeClr val="tx1"/>
                </a:solidFill>
              </a:rPr>
              <a:t>i examen direct </a:t>
            </a:r>
            <a:r>
              <a:rPr lang="fr-FR" dirty="0" smtClean="0">
                <a:solidFill>
                  <a:schemeClr val="tx1"/>
                </a:solidFill>
              </a:rPr>
              <a:t>négatif et suspicion de méningite bactérienne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Détection d’antigènes du pneumocoque par </a:t>
            </a:r>
            <a:r>
              <a:rPr lang="fr-FR" sz="1800" dirty="0" err="1" smtClean="0">
                <a:solidFill>
                  <a:schemeClr val="tx1"/>
                </a:solidFill>
              </a:rPr>
              <a:t>Immunochromatographie</a:t>
            </a:r>
            <a:r>
              <a:rPr lang="fr-FR" sz="1800" dirty="0" smtClean="0">
                <a:solidFill>
                  <a:schemeClr val="tx1"/>
                </a:solidFill>
              </a:rPr>
              <a:t> sur LCS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PCR sur LCS : méningocoque, pneumocoque ou universelle si forte suspicion de méningite bactérienne; entérovirus si</a:t>
            </a:r>
            <a:r>
              <a:rPr lang="fr-FR" sz="1800" b="1" dirty="0" smtClean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faible suspicion </a:t>
            </a:r>
            <a:r>
              <a:rPr lang="fr-FR" sz="1800" dirty="0">
                <a:solidFill>
                  <a:schemeClr val="tx1"/>
                </a:solidFill>
              </a:rPr>
              <a:t>bactérienne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PCR méningocoque sur sang (si forte suspicion)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fr-FR" sz="1800" dirty="0" smtClean="0">
                <a:solidFill>
                  <a:schemeClr val="tx1"/>
                </a:solidFill>
              </a:rPr>
              <a:t>Biopsie cutanée si purpura : PCR méningocoque, ED, culture</a:t>
            </a:r>
          </a:p>
          <a:p>
            <a:pPr lvl="1">
              <a:spcBef>
                <a:spcPts val="1200"/>
              </a:spcBef>
            </a:pPr>
            <a:r>
              <a:rPr lang="fr-FR" sz="1800" dirty="0" err="1">
                <a:solidFill>
                  <a:schemeClr val="tx1"/>
                </a:solidFill>
              </a:rPr>
              <a:t>Procalcitonine</a:t>
            </a:r>
            <a:r>
              <a:rPr lang="fr-FR" sz="1800" dirty="0">
                <a:solidFill>
                  <a:schemeClr val="tx1"/>
                </a:solidFill>
              </a:rPr>
              <a:t> sérique </a:t>
            </a:r>
            <a:r>
              <a:rPr lang="fr-FR" sz="1600" dirty="0">
                <a:solidFill>
                  <a:schemeClr val="tx1"/>
                </a:solidFill>
              </a:rPr>
              <a:t>(si &lt; 0,25 </a:t>
            </a:r>
            <a:r>
              <a:rPr lang="fr-FR" sz="1600" dirty="0" err="1">
                <a:solidFill>
                  <a:schemeClr val="tx1"/>
                </a:solidFill>
              </a:rPr>
              <a:t>ng</a:t>
            </a:r>
            <a:r>
              <a:rPr lang="fr-FR" sz="1600" dirty="0">
                <a:solidFill>
                  <a:schemeClr val="tx1"/>
                </a:solidFill>
              </a:rPr>
              <a:t>/ml, méningite bactérienne très peu probable</a:t>
            </a:r>
            <a:r>
              <a:rPr lang="fr-FR" sz="1600" dirty="0" smtClean="0">
                <a:solidFill>
                  <a:schemeClr val="tx1"/>
                </a:solidFill>
              </a:rPr>
              <a:t>)</a:t>
            </a:r>
            <a:endParaRPr lang="fr-FR" sz="1600" dirty="0" smtClean="0">
              <a:solidFill>
                <a:srgbClr val="0070C0"/>
              </a:solidFill>
            </a:endParaRPr>
          </a:p>
          <a:p>
            <a:pPr marL="349250" lvl="1" indent="0">
              <a:lnSpc>
                <a:spcPct val="100000"/>
              </a:lnSpc>
              <a:spcBef>
                <a:spcPts val="1200"/>
              </a:spcBef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pPr marL="349250" lvl="1" indent="0">
              <a:lnSpc>
                <a:spcPct val="100000"/>
              </a:lnSpc>
              <a:buNone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4221446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1473" y="336550"/>
            <a:ext cx="8042276" cy="673100"/>
          </a:xfrm>
        </p:spPr>
        <p:txBody>
          <a:bodyPr/>
          <a:lstStyle/>
          <a:p>
            <a:r>
              <a:rPr lang="fr-FR" sz="3200" dirty="0" smtClean="0"/>
              <a:t>Antibiothérapie immédiate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4" y="1409700"/>
            <a:ext cx="8194675" cy="48092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chemeClr val="tx1"/>
                </a:solidFill>
              </a:rPr>
              <a:t>Mise en route antibiothérapie = Urgence absolue</a:t>
            </a:r>
          </a:p>
          <a:p>
            <a:pPr lvl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D</a:t>
            </a:r>
            <a:r>
              <a:rPr lang="fr-FR" sz="2000" dirty="0" smtClean="0">
                <a:solidFill>
                  <a:schemeClr val="tx1"/>
                </a:solidFill>
              </a:rPr>
              <a:t>ans </a:t>
            </a:r>
            <a:r>
              <a:rPr lang="fr-FR" sz="2000" dirty="0">
                <a:solidFill>
                  <a:schemeClr val="tx1"/>
                </a:solidFill>
              </a:rPr>
              <a:t>l’heure qui suit l’arrivée à l’hôpital</a:t>
            </a:r>
          </a:p>
          <a:p>
            <a:pPr lvl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</a:rPr>
              <a:t>A</a:t>
            </a:r>
            <a:r>
              <a:rPr lang="fr-FR" sz="2000" dirty="0" smtClean="0">
                <a:solidFill>
                  <a:schemeClr val="tx1"/>
                </a:solidFill>
              </a:rPr>
              <a:t>u plus tard dans les 3 heures</a:t>
            </a:r>
          </a:p>
          <a:p>
            <a:pPr lvl="1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20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200" dirty="0" smtClean="0">
                <a:solidFill>
                  <a:schemeClr val="tx1"/>
                </a:solidFill>
              </a:rPr>
              <a:t>L’antibiothérapie doit être instaurée </a:t>
            </a:r>
            <a:r>
              <a:rPr lang="fr-FR" sz="2200" u="sng" dirty="0" smtClean="0">
                <a:solidFill>
                  <a:schemeClr val="tx1"/>
                </a:solidFill>
              </a:rPr>
              <a:t>avant la PL </a:t>
            </a:r>
            <a:r>
              <a:rPr lang="fr-FR" sz="2200" dirty="0" smtClean="0">
                <a:solidFill>
                  <a:schemeClr val="tx1"/>
                </a:solidFill>
              </a:rPr>
              <a:t>dans les situations suivantes: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i="1" dirty="0">
                <a:solidFill>
                  <a:schemeClr val="tx1"/>
                </a:solidFill>
              </a:rPr>
              <a:t>P</a:t>
            </a:r>
            <a:r>
              <a:rPr lang="fr-FR" sz="2000" i="1" dirty="0" smtClean="0">
                <a:solidFill>
                  <a:schemeClr val="tx1"/>
                </a:solidFill>
              </a:rPr>
              <a:t>urpura </a:t>
            </a:r>
            <a:r>
              <a:rPr lang="fr-FR" sz="2000" i="1" dirty="0" err="1">
                <a:solidFill>
                  <a:schemeClr val="tx1"/>
                </a:solidFill>
              </a:rPr>
              <a:t>fulminans</a:t>
            </a:r>
            <a:r>
              <a:rPr lang="fr-FR" sz="2000" i="1" dirty="0">
                <a:solidFill>
                  <a:schemeClr val="tx1"/>
                </a:solidFill>
              </a:rPr>
              <a:t> </a:t>
            </a:r>
            <a:endParaRPr lang="fr-FR" sz="20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tx1"/>
                </a:solidFill>
              </a:rPr>
              <a:t>Si forte suspicion de méningite bactérienne 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Hôpital distant de plus de 90 minutes et impossibilité de faire la PL</a:t>
            </a:r>
          </a:p>
          <a:p>
            <a:pPr marL="685800" lvl="2" indent="0">
              <a:buNone/>
            </a:pPr>
            <a:r>
              <a:rPr lang="fr-FR" dirty="0" smtClean="0">
                <a:solidFill>
                  <a:schemeClr val="tx1"/>
                </a:solidFill>
              </a:rPr>
              <a:t>ou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Contre-indication à la réalisation de la PL </a:t>
            </a:r>
          </a:p>
          <a:p>
            <a:pPr lvl="2">
              <a:buFont typeface="Arial" panose="020B0604020202020204" pitchFamily="34" charset="0"/>
              <a:buChar char="•"/>
            </a:pPr>
            <a:endParaRPr lang="fr-FR" sz="1600" dirty="0">
              <a:solidFill>
                <a:schemeClr val="tx1"/>
              </a:solidFill>
            </a:endParaRPr>
          </a:p>
          <a:p>
            <a:pPr marL="349250" lvl="1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806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266021"/>
            <a:ext cx="8198125" cy="110331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3200" dirty="0" smtClean="0">
                <a:solidFill>
                  <a:srgbClr val="28688E"/>
                </a:solidFill>
              </a:rPr>
              <a:t>Traitement de 1</a:t>
            </a:r>
            <a:r>
              <a:rPr lang="fr-FR" sz="3200" baseline="30000" dirty="0" smtClean="0">
                <a:solidFill>
                  <a:srgbClr val="28688E"/>
                </a:solidFill>
              </a:rPr>
              <a:t>ère</a:t>
            </a:r>
            <a:r>
              <a:rPr lang="fr-FR" sz="3200" dirty="0" smtClean="0">
                <a:solidFill>
                  <a:srgbClr val="28688E"/>
                </a:solidFill>
              </a:rPr>
              <a:t> intention (1)</a:t>
            </a:r>
          </a:p>
        </p:txBody>
      </p:sp>
      <p:graphicFrame>
        <p:nvGraphicFramePr>
          <p:cNvPr id="301139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622658"/>
              </p:ext>
            </p:extLst>
          </p:nvPr>
        </p:nvGraphicFramePr>
        <p:xfrm>
          <a:off x="327025" y="1776412"/>
          <a:ext cx="8651875" cy="3225893"/>
        </p:xfrm>
        <a:graphic>
          <a:graphicData uri="http://schemas.openxmlformats.org/drawingml/2006/table">
            <a:tbl>
              <a:tblPr/>
              <a:tblGrid>
                <a:gridCol w="2532063"/>
                <a:gridCol w="1762125"/>
                <a:gridCol w="1385887"/>
                <a:gridCol w="2971800"/>
              </a:tblGrid>
              <a:tr h="6907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Examen Direct et PCR négatifs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Antibiotique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Dose/jour*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Modalités administration 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5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Pas d’arguments pour listériose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si enfant &lt; 3 mois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Céfotaxime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Ceftriaxone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Gentamicine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mg/kg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mg/kg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r>
                        <a:rPr kumimoji="0" 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mg/kg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perfusions ou continue**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ou 2 perfusions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perfusion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5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Arguments pour listériose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Céfotaxime</a:t>
                      </a: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Ceftriaxone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Amoxicilline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Gentamicine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mg/kg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mg/kg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mg/kg</a:t>
                      </a:r>
                      <a:endParaRPr kumimoji="0" 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5*** mg/kg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perfusions ou continue**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ou 2 perfusions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perfusions ou continue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16" charset="2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perfusion</a:t>
                      </a:r>
                      <a:endParaRPr kumimoji="0" lang="fr-FR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1135" name="Text Box 79"/>
          <p:cNvSpPr txBox="1">
            <a:spLocks noChangeArrowheads="1"/>
          </p:cNvSpPr>
          <p:nvPr/>
        </p:nvSpPr>
        <p:spPr bwMode="auto">
          <a:xfrm>
            <a:off x="198438" y="5147606"/>
            <a:ext cx="9054082" cy="85561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"/>
              </a:spcBef>
              <a:spcAft>
                <a:spcPct val="0"/>
              </a:spcAft>
            </a:pPr>
            <a:r>
              <a:rPr lang="fr-FR" sz="1600" dirty="0" smtClean="0"/>
              <a:t>* dose </a:t>
            </a:r>
            <a:r>
              <a:rPr lang="fr-FR" sz="1600" b="0" dirty="0"/>
              <a:t>maximale enfant : </a:t>
            </a:r>
            <a:r>
              <a:rPr lang="fr-FR" sz="1600" b="0" dirty="0" err="1"/>
              <a:t>céfotaxime</a:t>
            </a:r>
            <a:r>
              <a:rPr lang="fr-FR" sz="1600" b="0" dirty="0"/>
              <a:t> = 12 g/j ; </a:t>
            </a:r>
            <a:r>
              <a:rPr lang="fr-FR" sz="1600" b="0" dirty="0" err="1"/>
              <a:t>ceftriaxone</a:t>
            </a:r>
            <a:r>
              <a:rPr lang="fr-FR" sz="1600" b="0" dirty="0"/>
              <a:t> = 4 </a:t>
            </a:r>
            <a:r>
              <a:rPr lang="fr-FR" sz="1600" b="0" dirty="0" smtClean="0"/>
              <a:t>g/j </a:t>
            </a:r>
          </a:p>
          <a:p>
            <a:pPr>
              <a:spcBef>
                <a:spcPct val="5000"/>
              </a:spcBef>
              <a:spcAft>
                <a:spcPct val="0"/>
              </a:spcAft>
            </a:pPr>
            <a:r>
              <a:rPr lang="fr-FR" sz="1600" b="0" dirty="0" smtClean="0"/>
              <a:t>** </a:t>
            </a:r>
            <a:r>
              <a:rPr lang="fr-FR" sz="1600" b="0" dirty="0"/>
              <a:t>si perfusion continue, dose de charge de 50 mg/kg sur </a:t>
            </a:r>
            <a:r>
              <a:rPr lang="fr-FR" sz="1600" b="0" dirty="0" smtClean="0"/>
              <a:t>1h</a:t>
            </a:r>
          </a:p>
          <a:p>
            <a:pPr>
              <a:spcBef>
                <a:spcPct val="5000"/>
              </a:spcBef>
              <a:spcAft>
                <a:spcPct val="0"/>
              </a:spcAft>
            </a:pPr>
            <a:r>
              <a:rPr lang="fr-FR" sz="1600" dirty="0" smtClean="0"/>
              <a:t>*** 5-8 mg/kg chez l’enfant</a:t>
            </a:r>
            <a:endParaRPr lang="fr-FR" sz="1600" b="0" dirty="0"/>
          </a:p>
        </p:txBody>
      </p:sp>
    </p:spTree>
    <p:extLst>
      <p:ext uri="{BB962C8B-B14F-4D97-AF65-F5344CB8AC3E}">
        <p14:creationId xmlns:p14="http://schemas.microsoft.com/office/powerpoint/2010/main" val="3486686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3056</TotalTime>
  <Words>2034</Words>
  <Application>Microsoft Macintosh PowerPoint</Application>
  <PresentationFormat>Présentation à l'écran (4:3)</PresentationFormat>
  <Paragraphs>389</Paragraphs>
  <Slides>26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Brise</vt:lpstr>
      <vt:lpstr>Prise en charge des méningites bactériennes aiguës  communautaires  (à l’exclusion du nouveau-né)  ACTUALISATION 2017  de La Conférence de Consensus 2008 </vt:lpstr>
      <vt:lpstr>Présentation PowerPoint</vt:lpstr>
      <vt:lpstr>Points forts  </vt:lpstr>
      <vt:lpstr>Prise en charge immédiate </vt:lpstr>
      <vt:lpstr>Indications d’imagerie cérébrale avant PL </vt:lpstr>
      <vt:lpstr>Examens biologiques systématiques </vt:lpstr>
      <vt:lpstr>Autres examens biologiques</vt:lpstr>
      <vt:lpstr>Antibiothérapie immédiate</vt:lpstr>
      <vt:lpstr>Traitement de 1ère intention (1)</vt:lpstr>
      <vt:lpstr>Traitement de 1ère intention (2)</vt:lpstr>
      <vt:lpstr>Doses de céfotaxime et de ceftriaxone  en cas d’insuffisance rénale</vt:lpstr>
      <vt:lpstr>Traitement de 1ère intention en cas  d’allergie aux béta-lactamines</vt:lpstr>
      <vt:lpstr>Indication de la corticothérapie </vt:lpstr>
      <vt:lpstr>Unité d’admission </vt:lpstr>
      <vt:lpstr>Présentation PowerPoint</vt:lpstr>
      <vt:lpstr>Présentation PowerPoint</vt:lpstr>
      <vt:lpstr>Présentation PowerPoint</vt:lpstr>
      <vt:lpstr>Quand refaire la PL ?</vt:lpstr>
      <vt:lpstr>Quelles sont les indications d'une imagerie?</vt:lpstr>
      <vt:lpstr>Quelles sont les indications d'une imagerie?</vt:lpstr>
      <vt:lpstr>Prise en charge de la porte d’entrée </vt:lpstr>
      <vt:lpstr>Quel suivi pour quels patients ?</vt:lpstr>
      <vt:lpstr>Quel suivi pour quels patients ?</vt:lpstr>
      <vt:lpstr>Document annexe</vt:lpstr>
      <vt:lpstr>Présentation PowerPoint</vt:lpstr>
      <vt:lpstr>Prévention et prise en charge des effets indésirables pouvant survenir après PL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BERNARD CASTAN</cp:lastModifiedBy>
  <cp:revision>162</cp:revision>
  <dcterms:created xsi:type="dcterms:W3CDTF">2013-04-22T14:21:17Z</dcterms:created>
  <dcterms:modified xsi:type="dcterms:W3CDTF">2019-10-16T12:32:53Z</dcterms:modified>
</cp:coreProperties>
</file>