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5" r:id="rId6"/>
    <p:sldMasterId id="2147483656" r:id="rId7"/>
    <p:sldMasterId id="2147483657" r:id="rId8"/>
    <p:sldMasterId id="2147483658" r:id="rId9"/>
    <p:sldMasterId id="2147483659" r:id="rId10"/>
    <p:sldMasterId id="2147483660" r:id="rId11"/>
  </p:sldMasterIdLst>
  <p:notesMasterIdLst>
    <p:notesMasterId r:id="rId49"/>
  </p:notesMasterIdLst>
  <p:sldIdLst>
    <p:sldId id="344" r:id="rId12"/>
    <p:sldId id="383" r:id="rId13"/>
    <p:sldId id="394" r:id="rId14"/>
    <p:sldId id="432" r:id="rId15"/>
    <p:sldId id="418" r:id="rId16"/>
    <p:sldId id="419" r:id="rId17"/>
    <p:sldId id="434" r:id="rId18"/>
    <p:sldId id="420" r:id="rId19"/>
    <p:sldId id="444" r:id="rId20"/>
    <p:sldId id="421" r:id="rId21"/>
    <p:sldId id="438" r:id="rId22"/>
    <p:sldId id="424" r:id="rId23"/>
    <p:sldId id="445" r:id="rId24"/>
    <p:sldId id="446" r:id="rId25"/>
    <p:sldId id="395" r:id="rId26"/>
    <p:sldId id="425" r:id="rId27"/>
    <p:sldId id="427" r:id="rId28"/>
    <p:sldId id="441" r:id="rId29"/>
    <p:sldId id="428" r:id="rId30"/>
    <p:sldId id="429" r:id="rId31"/>
    <p:sldId id="442" r:id="rId32"/>
    <p:sldId id="430" r:id="rId33"/>
    <p:sldId id="431" r:id="rId34"/>
    <p:sldId id="453" r:id="rId35"/>
    <p:sldId id="454" r:id="rId36"/>
    <p:sldId id="455" r:id="rId37"/>
    <p:sldId id="450" r:id="rId38"/>
    <p:sldId id="451" r:id="rId39"/>
    <p:sldId id="447" r:id="rId40"/>
    <p:sldId id="448" r:id="rId41"/>
    <p:sldId id="406" r:id="rId42"/>
    <p:sldId id="408" r:id="rId43"/>
    <p:sldId id="409" r:id="rId44"/>
    <p:sldId id="452" r:id="rId45"/>
    <p:sldId id="412" r:id="rId46"/>
    <p:sldId id="413" r:id="rId47"/>
    <p:sldId id="415" r:id="rId4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B185"/>
    <a:srgbClr val="206E87"/>
    <a:srgbClr val="E7F6EF"/>
    <a:srgbClr val="0E6E54"/>
    <a:srgbClr val="CBECDE"/>
    <a:srgbClr val="1FF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3" autoAdjust="0"/>
    <p:restoredTop sz="97320" autoAdjust="0"/>
  </p:normalViewPr>
  <p:slideViewPr>
    <p:cSldViewPr>
      <p:cViewPr varScale="1">
        <p:scale>
          <a:sx n="128" d="100"/>
          <a:sy n="128" d="100"/>
        </p:scale>
        <p:origin x="159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1028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slide" Target="slides/slide28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slide" Target="slides/slide31.xml"/><Relationship Id="rId47" Type="http://schemas.openxmlformats.org/officeDocument/2006/relationships/slide" Target="slides/slide36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9" Type="http://schemas.openxmlformats.org/officeDocument/2006/relationships/slide" Target="slides/slide18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slide" Target="slides/slide29.xml"/><Relationship Id="rId45" Type="http://schemas.openxmlformats.org/officeDocument/2006/relationships/slide" Target="slides/slide34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4" Type="http://schemas.openxmlformats.org/officeDocument/2006/relationships/slide" Target="slides/slide33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slide" Target="slides/slide32.xml"/><Relationship Id="rId48" Type="http://schemas.openxmlformats.org/officeDocument/2006/relationships/slide" Target="slides/slide37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openxmlformats.org/officeDocument/2006/relationships/slide" Target="slides/slide35.xml"/><Relationship Id="rId20" Type="http://schemas.openxmlformats.org/officeDocument/2006/relationships/slide" Target="slides/slide9.xml"/><Relationship Id="rId41" Type="http://schemas.openxmlformats.org/officeDocument/2006/relationships/slide" Target="slides/slide3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19A34-DA1C-3C4E-8E68-E8894D5D10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00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71F4C-645C-5C4B-ABB8-BE0AECD6311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219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ED1B8-A6B1-1248-A655-3BCB4FDEB06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75199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D66530-BE90-C943-867F-07D601EB53A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63639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F8901-5054-C643-AE94-68318007D8C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1794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F7610-9E0B-3243-B3EB-B762A9A2FE4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61614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CF858-1638-B441-B153-F942136EF30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10590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88EA6-36E1-C649-B8E8-AEC4D3D27EF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84309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D594E3-C8C0-5247-B42C-D77112D31F7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8887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CF8F5-427E-CC4C-A58A-6E9325E322A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44335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FAA909-F9E0-DB4B-AC61-AB7050FD2EB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00642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969D6-97FC-254A-835B-B93715A0C6F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21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9FAB6-6906-4A4B-ACE4-177F536813B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69107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9D932-2C4E-B84C-9A6E-46009E1616B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41540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15BAD-DAFE-F54C-8A50-FB7B33326BB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58042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1F6F6B-5111-864C-8D85-413992233CF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57951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8CB3F-A189-F64F-875D-EB9793A3E8D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83846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04B02-ABBE-404F-A653-B4ADD50D83E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23724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76C16-ABDA-3642-BF5F-DE8EC461138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24791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8F9A0-A919-8E44-AAC5-581C5704055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10619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1845-F6BC-FC4D-A6A9-3F6C944F144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42178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EC55F-065F-CA4B-B904-685EE734753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92328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7AA58F-C3C7-C345-ACAC-9E643EB2E1C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270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B5C706-8219-4E42-A52C-A782BE7988F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3868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77CAE-4D43-644F-B13C-69451EC905A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911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B1449-3C97-FF47-863E-E8323E5C4A9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221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51FE8-C3B2-E84E-9C18-C8B24E7085E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8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D42B5-DE26-594E-8EED-E0889A0631D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016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54D96-DA0E-2343-8DC7-59F31580550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5152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6B0BB-B945-9041-A3CB-CBBC829B883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1469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7C02-9FE5-6745-910D-2C751DDF6C7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342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7396C-AE04-BD47-8F4F-AAEB4898DF8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5013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5074F-5928-864B-82F0-B0CD2CA1BBB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45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011FF7-3952-3E41-BE16-11426C11316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7955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F1102-5E1B-7147-A987-081C28907D3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25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66E2D-5B2C-DF41-A81B-B0249DFA11A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82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E9D41-A5B6-D143-8CD8-FE6E894ED70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700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46154-B993-0C4C-8779-4771F4AD603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5664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B9D871-1FCD-CE4A-ADF8-A23B494204C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8304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7D6A3-99B8-2047-A95D-0D666CDE088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948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4BBAD-8F95-FA4C-ADEF-3C08B971E0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272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EE910-32AD-B541-9B88-DFA2EA37A67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9737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0632D-0D57-C742-96C0-80CB0A27CF9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9160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057E0-6050-C245-961E-D3BB1D0B082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5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17FC0-3851-1540-ACA9-E74F4292C6D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3657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F4C3C-E60B-8F47-8347-D548A8C9C6C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8546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E4B0D-5720-7445-9DC0-80258986D2D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6477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BF39E-4E33-064E-A259-0C2634624F7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7790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F066A-53D5-CE42-99DE-CB99D08EEF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0381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14183-C1D2-0946-936E-778D604841C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7308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C98A30-AC3A-9940-AA4F-B4A78DE67E4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1165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C3BA4-D75C-2744-97CF-F2EA599CF67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0542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E28D6-A6BD-F445-895C-0400D3C0698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2196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0E805-E160-5E46-B733-D3188C1A883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085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A9555-CF1F-A145-952E-44F22F21451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8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6EC23-AD1A-4B4D-88AF-5185D661081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3926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3BC06-BA68-FF43-9CB9-1B92ABAD4F7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18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FA7F9-2A1E-A94B-9661-A94C035CE18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0282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A6711-1DAA-3B47-893F-6B63B699D4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537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CE673-BCD6-6447-95CC-55F9987F180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2599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4E6E7-2E74-1249-A241-BEAFFC7A5DE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7927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F5A6A-4020-4242-96CC-015951CF5FB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1240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22E6C-ABE4-F74B-89F5-B428B3E0B7F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3057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16E52-5B27-BC4C-AB93-87EA405F495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1114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DFD15-0D03-1C44-9A60-CD659A7FBC6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235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959F6-AAE8-8C44-A3AA-6CC7273D7BC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05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B593D-E5F3-6B4F-BAA2-0CEAEAE2A61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3437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E2B53-6D4B-C248-8E6F-E528A12207C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1528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ACD18-C5B4-FB48-A889-7B8DBFB4A2E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19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09D6F-F5D1-2344-A5EB-7F7C0D61B4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9943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41DD1-03B6-F244-8519-2970176E18A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252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8B8CC-905B-5040-845D-E46088A6DA7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3152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004E0-EA46-A54D-B1BA-91E634EAC6D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920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735C6-DBC3-404A-A7FD-4E39AE0F47B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9525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CD612-E712-734D-A88A-F049E5FA7B3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5372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149A0-6F2C-A048-90EE-51CF6079E91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9942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C89E4-2CC7-7E4E-BE88-79EA6724551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0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06F9B-C751-C94E-8E5D-697B22AC341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7864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DCA43-4CC5-B441-BAA8-6AE3E579712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823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20516-A8B9-3C41-AE85-77A3ECA4F7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2052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1E72E-BD51-E449-A634-9C40A2352C7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053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17B47-C499-D34B-AA90-2A7BB5F18C4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60368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77CE6-31BD-D847-A7D4-BB1FC0B649D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0796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134B9-F542-8D41-A3D6-3254A408036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0606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EE793C-6715-EF4E-9D9B-BF11943EDC6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7081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A56F1-80DD-F941-AF5C-EB759D65CDE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5190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BB565-9C5A-9D40-8148-FD6ADE6071D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150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408AA-C685-4F4D-8D08-776D8537C1C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7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DC903-F2A1-EB4D-89AE-95561F5C151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80430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8DAB6A-466C-6C42-B0FC-065CB9FA536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83871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04F33-B623-8A4D-B461-0EDE19C950C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73189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E3ADB-2A0D-5F42-820D-3A5F3B83AF5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3610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5CF564-35C3-C643-94EE-E56F0637BDF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8452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BA9CB8-09D4-A34F-BF76-88BCB740A4C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65577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C0CAD-EAC3-904C-9CD2-3ADBDFF998C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03451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98DA62-776A-0747-8146-993C4BE2A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6489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A9D04-5E40-F246-B8A7-EEA6B4CFAEF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5133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E5D8D-E3DC-024C-ACB9-822FDD5E055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0776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4FEFC-5B70-9642-80E4-41E120C85F4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1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B74D5C-55FF-6A47-9A29-1A9444D50A5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96862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BFFCE-346F-AC42-851A-A9D73131930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10349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030C5A-8376-7043-894D-B463B778C11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03078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4148A-A3EE-CD42-94F8-B5E8BD5E74E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95560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08866-772D-A940-AFFE-D584EC54479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16061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D042D-FE96-704C-941E-0EA45D2212D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76882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BBC62-5E82-D24B-B6D7-73429BEC0C4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32484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E78E9-F722-4A42-B85A-901EA79B3A2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5894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0F17D-2311-5D40-B032-A0FDD31988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24184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25E48-7CA0-1643-9A7D-E1147B71BEB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21867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F888C-5AE5-1647-98D7-D6A9C77C3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7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2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3800"/>
            <a:ext cx="2132013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73800"/>
            <a:ext cx="48387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273800"/>
            <a:ext cx="989012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fld id="{6F69A0EA-FB20-FE4F-AE29-1A652756B81F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5B7548BE-ECC9-284E-99EC-FA8B004741A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E3D29EDE-1E96-8142-A7A8-9B3EBA1A382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0B3B51D5-C82E-384A-A58C-E7A74455F53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05EA715D-85B6-0249-9BAD-3F7625445FF9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14F5761A-5391-A548-9FB3-8A2B44A89C0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1C5F7D31-966A-074E-BA1B-0453A6C008D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5E3DD7A3-9E2C-D242-B064-7D4ACA8F5910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84ADD153-2E57-264A-88F6-194FDCEAB8A4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E5761548-BD85-524E-9F0B-BFA661DCA3F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971600" y="2132856"/>
            <a:ext cx="7486650" cy="2403475"/>
          </a:xfrm>
        </p:spPr>
        <p:txBody>
          <a:bodyPr/>
          <a:lstStyle/>
          <a:p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 err="1">
                <a:latin typeface="News Gothic MT" charset="0"/>
                <a:ea typeface="ＭＳ Ｐゴシック" charset="0"/>
              </a:rPr>
              <a:t>Prise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> en charge et </a:t>
            </a:r>
            <a:r>
              <a:rPr lang="en-US" sz="3200" b="1" dirty="0" err="1">
                <a:latin typeface="News Gothic MT" charset="0"/>
                <a:ea typeface="ＭＳ Ｐゴシック" charset="0"/>
              </a:rPr>
              <a:t>prévention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> du </a:t>
            </a:r>
            <a:r>
              <a:rPr lang="en-US" sz="3200" b="1" dirty="0" err="1">
                <a:latin typeface="News Gothic MT" charset="0"/>
                <a:ea typeface="ＭＳ Ｐゴシック" charset="0"/>
              </a:rPr>
              <a:t>paludisme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> </a:t>
            </a:r>
            <a:r>
              <a:rPr lang="en-US" sz="3200" b="1" dirty="0" err="1">
                <a:latin typeface="News Gothic MT" charset="0"/>
                <a:ea typeface="ＭＳ Ｐゴシック" charset="0"/>
              </a:rPr>
              <a:t>d’importation</a:t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 err="1">
                <a:latin typeface="News Gothic MT" charset="0"/>
                <a:ea typeface="ＭＳ Ｐゴシック" charset="0"/>
              </a:rPr>
              <a:t>Mise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> </a:t>
            </a:r>
            <a:r>
              <a:rPr lang="en-US" sz="3200" b="1" dirty="0" err="1">
                <a:latin typeface="News Gothic MT" charset="0"/>
                <a:ea typeface="ＭＳ Ｐゴシック" charset="0"/>
              </a:rPr>
              <a:t>à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> jour 2017 des RPC SPILF 2007</a:t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endParaRPr lang="fr-FR" sz="3200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>
          <a:xfrm>
            <a:off x="1403648" y="5013176"/>
            <a:ext cx="6400800" cy="864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Jeu de diapositives réalisées par le comité des référentiels de </a:t>
            </a:r>
            <a:r>
              <a:rPr lang="fr-FR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la SPILF</a:t>
            </a:r>
            <a:endParaRPr lang="fr-FR" dirty="0">
              <a:solidFill>
                <a:srgbClr val="898989"/>
              </a:solidFill>
              <a:latin typeface="News Gothic MT" charset="0"/>
              <a:ea typeface="ＭＳ Ｐゴシック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187450" y="1340768"/>
            <a:ext cx="6985000" cy="3240360"/>
          </a:xfrm>
          <a:prstGeom prst="rect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505" y="60316"/>
            <a:ext cx="7776864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</a:rPr>
              <a:t>Forme grave d’accès palustre </a:t>
            </a:r>
            <a:r>
              <a:rPr lang="fr-FR" sz="2800" b="1">
                <a:solidFill>
                  <a:srgbClr val="0E6E54"/>
                </a:solidFill>
              </a:rPr>
              <a:t>- traitement</a:t>
            </a:r>
            <a:endParaRPr lang="fr-FR" sz="2800" b="1" i="1" dirty="0">
              <a:solidFill>
                <a:srgbClr val="0E6E54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51520" y="1700808"/>
            <a:ext cx="8604448" cy="4124206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solidFill>
                  <a:schemeClr val="tx1"/>
                </a:solidFill>
              </a:rPr>
              <a:t>Artésunate</a:t>
            </a:r>
            <a:r>
              <a:rPr lang="fr-FR" sz="2400" b="1" dirty="0">
                <a:solidFill>
                  <a:schemeClr val="tx1"/>
                </a:solidFill>
              </a:rPr>
              <a:t> IV </a:t>
            </a:r>
            <a:r>
              <a:rPr lang="fr-FR" dirty="0">
                <a:solidFill>
                  <a:schemeClr val="tx1"/>
                </a:solidFill>
              </a:rPr>
              <a:t>(ATU nominative, à confirmation différée):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2,4mg/kg en IV lente au PSE (3ml/mn) à H0 ; H12 ; H24 (</a:t>
            </a:r>
            <a:r>
              <a:rPr lang="fr-FR" sz="2000" u="sng" dirty="0">
                <a:solidFill>
                  <a:schemeClr val="tx1"/>
                </a:solidFill>
                <a:cs typeface="Arial" charset="0"/>
              </a:rPr>
              <a:t>au moins trois doses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), puis 1 fois/j pendant 7 jours ou relais oral selon évolution clinique.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Si </a:t>
            </a:r>
            <a:r>
              <a:rPr lang="fr-FR" dirty="0">
                <a:solidFill>
                  <a:schemeClr val="tx1"/>
                </a:solidFill>
                <a:cs typeface="Arial" charset="0"/>
              </a:rPr>
              <a:t>indisponibilité de l’</a:t>
            </a:r>
            <a:r>
              <a:rPr lang="fr-FR" dirty="0" err="1">
                <a:solidFill>
                  <a:schemeClr val="tx1"/>
                </a:solidFill>
                <a:cs typeface="Arial" charset="0"/>
              </a:rPr>
              <a:t>Artésunate</a:t>
            </a:r>
            <a:r>
              <a:rPr lang="fr-FR" dirty="0">
                <a:solidFill>
                  <a:schemeClr val="tx1"/>
                </a:solidFill>
                <a:cs typeface="Arial" charset="0"/>
              </a:rPr>
              <a:t>, ou allergie connue: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sz="2400" b="1" dirty="0">
                <a:solidFill>
                  <a:schemeClr val="tx1"/>
                </a:solidFill>
                <a:cs typeface="Arial" charset="0"/>
              </a:rPr>
              <a:t>Quinine IV: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16 mg/kg en IV prolongée sur 4 heures puis 8 mg/kg/8h IV prolongée sur 4 heures ou 24mg/kg/j en administration continue pendant 7 jours ou relais oral selon évolution clinique.</a:t>
            </a:r>
          </a:p>
          <a:p>
            <a:endParaRPr lang="fr-FR" sz="2000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fr-FR" sz="2000" b="1" i="1" dirty="0">
                <a:solidFill>
                  <a:srgbClr val="206E87"/>
                </a:solidFill>
              </a:rPr>
              <a:t>Avis spécialisé si retour d’une zone à risque de résistance à l’</a:t>
            </a:r>
            <a:r>
              <a:rPr lang="fr-FR" sz="2000" b="1" i="1" dirty="0" err="1">
                <a:solidFill>
                  <a:srgbClr val="206E87"/>
                </a:solidFill>
              </a:rPr>
              <a:t>artésunate</a:t>
            </a:r>
            <a:endParaRPr lang="fr-FR" sz="2000" i="1" dirty="0">
              <a:solidFill>
                <a:srgbClr val="206E87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70138" y="852657"/>
            <a:ext cx="3913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E6E54"/>
                </a:solidFill>
              </a:rPr>
              <a:t>Adulte et femme enceinte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79263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23528" y="1196752"/>
            <a:ext cx="8604448" cy="6309420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solidFill>
                  <a:schemeClr val="tx1"/>
                </a:solidFill>
              </a:rPr>
              <a:t>Artésunate</a:t>
            </a:r>
            <a:r>
              <a:rPr lang="fr-FR" sz="2400" b="1" dirty="0">
                <a:solidFill>
                  <a:schemeClr val="tx1"/>
                </a:solidFill>
              </a:rPr>
              <a:t> IV </a:t>
            </a:r>
            <a:r>
              <a:rPr lang="fr-FR" dirty="0">
                <a:solidFill>
                  <a:schemeClr val="tx1"/>
                </a:solidFill>
              </a:rPr>
              <a:t>(ATU nominative, à confirmation différée):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sz="2000" i="1" u="sng" dirty="0">
                <a:solidFill>
                  <a:schemeClr val="tx1"/>
                </a:solidFill>
                <a:cs typeface="Arial" charset="0"/>
              </a:rPr>
              <a:t>Poids &gt; 20kg</a:t>
            </a:r>
            <a:r>
              <a:rPr lang="fr-FR" sz="2000" i="1" dirty="0">
                <a:solidFill>
                  <a:schemeClr val="tx1"/>
                </a:solidFill>
                <a:cs typeface="Arial" charset="0"/>
              </a:rPr>
              <a:t>: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2,4mg/kg en IV lente au PSE (3ml/mn) à H0 ; H12 ; H24 (</a:t>
            </a:r>
            <a:r>
              <a:rPr lang="fr-FR" sz="2000" u="sng" dirty="0">
                <a:solidFill>
                  <a:schemeClr val="tx1"/>
                </a:solidFill>
                <a:cs typeface="Arial" charset="0"/>
              </a:rPr>
              <a:t>au moins trois doses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), puis 1 fois/j pendant 7 jours ou relais oral selon évolution clinique.</a:t>
            </a:r>
          </a:p>
          <a:p>
            <a:endParaRPr lang="fr-FR" sz="2000" i="1" dirty="0">
              <a:solidFill>
                <a:schemeClr val="tx1"/>
              </a:solidFill>
            </a:endParaRPr>
          </a:p>
          <a:p>
            <a:r>
              <a:rPr lang="fr-FR" sz="2000" i="1" u="sng" dirty="0">
                <a:solidFill>
                  <a:schemeClr val="tx1"/>
                </a:solidFill>
              </a:rPr>
              <a:t>Poids &lt; 20kg: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3 mg/kg en IV lente au PSE (3ml/mn) à H0 ; H12 ; H24 (</a:t>
            </a:r>
            <a:r>
              <a:rPr lang="fr-FR" sz="2000" u="sng" dirty="0">
                <a:solidFill>
                  <a:schemeClr val="tx1"/>
                </a:solidFill>
                <a:cs typeface="Arial" charset="0"/>
              </a:rPr>
              <a:t>au moins trois doses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), puis 1 fois/j pendant 7 jours ou relais oral selon évolution clinique.</a:t>
            </a:r>
          </a:p>
          <a:p>
            <a:endParaRPr lang="fr-FR" sz="2000" i="1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Si </a:t>
            </a:r>
            <a:r>
              <a:rPr lang="fr-FR" dirty="0">
                <a:solidFill>
                  <a:schemeClr val="tx1"/>
                </a:solidFill>
                <a:cs typeface="Arial" charset="0"/>
              </a:rPr>
              <a:t>indisponibilité de l’</a:t>
            </a:r>
            <a:r>
              <a:rPr lang="fr-FR" dirty="0" err="1">
                <a:solidFill>
                  <a:schemeClr val="tx1"/>
                </a:solidFill>
                <a:cs typeface="Arial" charset="0"/>
              </a:rPr>
              <a:t>Artésunate</a:t>
            </a:r>
            <a:r>
              <a:rPr lang="fr-FR" dirty="0">
                <a:solidFill>
                  <a:schemeClr val="tx1"/>
                </a:solidFill>
                <a:cs typeface="Arial" charset="0"/>
              </a:rPr>
              <a:t>, ou allergie connue:</a:t>
            </a:r>
            <a:endParaRPr lang="fr-FR" dirty="0">
              <a:solidFill>
                <a:schemeClr val="tx1"/>
              </a:solidFill>
            </a:endParaRPr>
          </a:p>
          <a:p>
            <a:endParaRPr lang="fr-FR" sz="2400" b="1" dirty="0">
              <a:solidFill>
                <a:schemeClr val="tx1"/>
              </a:solidFill>
              <a:cs typeface="Arial" charset="0"/>
            </a:endParaRPr>
          </a:p>
          <a:p>
            <a:r>
              <a:rPr lang="fr-FR" sz="2400" b="1" dirty="0">
                <a:solidFill>
                  <a:schemeClr val="tx1"/>
                </a:solidFill>
                <a:cs typeface="Arial" charset="0"/>
              </a:rPr>
              <a:t>Quinine IV: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8 mg/kg/8h IV prolongée sur 4 heures ou 24mg/kg/j en administration continue pendant 7 jours ou relais oral selon évolution clinique.</a:t>
            </a:r>
          </a:p>
          <a:p>
            <a:pPr algn="ctr"/>
            <a:endParaRPr lang="fr-FR" b="1" i="1" dirty="0">
              <a:solidFill>
                <a:srgbClr val="206E87"/>
              </a:solidFill>
            </a:endParaRPr>
          </a:p>
          <a:p>
            <a:pPr algn="ctr"/>
            <a:r>
              <a:rPr lang="fr-FR" sz="2000" b="1" i="1" dirty="0">
                <a:solidFill>
                  <a:srgbClr val="206E87"/>
                </a:solidFill>
              </a:rPr>
              <a:t>Avis spécialisé si retour d’une zone à risque de résistance à l’</a:t>
            </a:r>
            <a:r>
              <a:rPr lang="fr-FR" sz="2000" b="1" i="1" dirty="0" err="1">
                <a:solidFill>
                  <a:srgbClr val="206E87"/>
                </a:solidFill>
              </a:rPr>
              <a:t>artésunate</a:t>
            </a:r>
            <a:endParaRPr lang="fr-FR" sz="2000" i="1" dirty="0">
              <a:solidFill>
                <a:srgbClr val="206E87"/>
              </a:solidFill>
            </a:endParaRPr>
          </a:p>
          <a:p>
            <a:endParaRPr lang="fr-FR" dirty="0">
              <a:solidFill>
                <a:schemeClr val="tx1"/>
              </a:solidFill>
              <a:cs typeface="Arial" charset="0"/>
            </a:endParaRPr>
          </a:p>
          <a:p>
            <a:endParaRPr lang="fr-FR" sz="2000" i="1" dirty="0">
              <a:solidFill>
                <a:srgbClr val="206E87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07904" y="692696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E6E54"/>
                </a:solidFill>
              </a:rPr>
              <a:t>Enfant</a:t>
            </a:r>
            <a:endParaRPr lang="fr-FR" sz="2400" dirty="0"/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07505" y="60316"/>
            <a:ext cx="7776864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</a:rPr>
              <a:t>Forme grave d’accès palustre </a:t>
            </a:r>
            <a:r>
              <a:rPr lang="fr-FR" sz="2800" b="1">
                <a:solidFill>
                  <a:srgbClr val="0E6E54"/>
                </a:solidFill>
              </a:rPr>
              <a:t>- traitement</a:t>
            </a:r>
            <a:endParaRPr lang="fr-FR" sz="2800" b="1" i="1" dirty="0">
              <a:solidFill>
                <a:srgbClr val="0E6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317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520" y="1412776"/>
            <a:ext cx="8568953" cy="4770537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fr-FR" sz="2000" b="1" dirty="0">
                <a:solidFill>
                  <a:schemeClr val="tx1"/>
                </a:solidFill>
              </a:rPr>
              <a:t>Soit nécessité de voie IV: 7 jours</a:t>
            </a:r>
          </a:p>
          <a:p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80000"/>
              </a:lnSpc>
              <a:buFont typeface="Wingdings" charset="2"/>
              <a:buChar char="Ø"/>
            </a:pPr>
            <a:r>
              <a:rPr lang="fr-FR" sz="2000" b="1" dirty="0">
                <a:solidFill>
                  <a:schemeClr val="tx1"/>
                </a:solidFill>
              </a:rPr>
              <a:t>Soit relai oral possible, après au moins 24h de voie IV:</a:t>
            </a:r>
          </a:p>
          <a:p>
            <a:pPr>
              <a:lnSpc>
                <a:spcPct val="80000"/>
              </a:lnSpc>
            </a:pPr>
            <a:endParaRPr lang="fr-FR" sz="20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000" dirty="0">
                <a:solidFill>
                  <a:schemeClr val="tx1"/>
                </a:solidFill>
              </a:rPr>
              <a:t>Dès l’amélioration clinique (relai oral complémentaire obligatoire pour tout traitement par </a:t>
            </a:r>
            <a:r>
              <a:rPr lang="fr-FR" sz="2000" dirty="0" err="1">
                <a:solidFill>
                  <a:schemeClr val="tx1"/>
                </a:solidFill>
              </a:rPr>
              <a:t>artésunate</a:t>
            </a:r>
            <a:r>
              <a:rPr lang="fr-FR" sz="2000" dirty="0">
                <a:solidFill>
                  <a:schemeClr val="tx1"/>
                </a:solidFill>
              </a:rPr>
              <a:t> &lt; 9 doses).</a:t>
            </a:r>
          </a:p>
          <a:p>
            <a:endParaRPr lang="fr-FR" sz="2000" b="1" i="1" dirty="0">
              <a:solidFill>
                <a:srgbClr val="206E87"/>
              </a:solidFill>
            </a:endParaRPr>
          </a:p>
          <a:p>
            <a:r>
              <a:rPr lang="fr-FR" sz="2000" b="1" i="1" dirty="0">
                <a:solidFill>
                  <a:srgbClr val="206E87"/>
                </a:solidFill>
              </a:rPr>
              <a:t>Chez l’adulte:</a:t>
            </a:r>
          </a:p>
          <a:p>
            <a:r>
              <a:rPr lang="fr-FR" sz="2000" b="1" dirty="0" err="1">
                <a:solidFill>
                  <a:schemeClr val="tx1"/>
                </a:solidFill>
              </a:rPr>
              <a:t>Arténimol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Pipéraquine</a:t>
            </a:r>
            <a:r>
              <a:rPr lang="fr-FR" sz="2000" b="1" dirty="0">
                <a:solidFill>
                  <a:schemeClr val="tx1"/>
                </a:solidFill>
              </a:rPr>
              <a:t> ou </a:t>
            </a:r>
            <a:r>
              <a:rPr lang="fr-FR" sz="2000" b="1" dirty="0" err="1">
                <a:solidFill>
                  <a:schemeClr val="tx1"/>
                </a:solidFill>
              </a:rPr>
              <a:t>Artéméther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Luméfantrine</a:t>
            </a:r>
            <a:r>
              <a:rPr lang="fr-FR" sz="2000" b="1" dirty="0">
                <a:solidFill>
                  <a:schemeClr val="tx1"/>
                </a:solidFill>
              </a:rPr>
              <a:t>, 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2</a:t>
            </a:r>
            <a:r>
              <a:rPr lang="fr-FR" sz="2000" b="1" baseline="30000" dirty="0">
                <a:solidFill>
                  <a:schemeClr val="tx1"/>
                </a:solidFill>
              </a:rPr>
              <a:t>ème</a:t>
            </a:r>
            <a:r>
              <a:rPr lang="fr-FR" sz="2000" b="1" dirty="0">
                <a:solidFill>
                  <a:schemeClr val="tx1"/>
                </a:solidFill>
              </a:rPr>
              <a:t> intention: </a:t>
            </a:r>
            <a:r>
              <a:rPr lang="fr-FR" sz="2000" b="1" dirty="0" err="1">
                <a:solidFill>
                  <a:schemeClr val="tx1"/>
                </a:solidFill>
              </a:rPr>
              <a:t>Atovaquone-proguanil</a:t>
            </a:r>
            <a:r>
              <a:rPr lang="fr-FR" sz="2000" b="1" dirty="0">
                <a:solidFill>
                  <a:schemeClr val="tx1"/>
                </a:solidFill>
              </a:rPr>
              <a:t>, 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3</a:t>
            </a:r>
            <a:r>
              <a:rPr lang="fr-FR" sz="2000" b="1" baseline="30000" dirty="0">
                <a:solidFill>
                  <a:schemeClr val="tx1"/>
                </a:solidFill>
              </a:rPr>
              <a:t>ème</a:t>
            </a:r>
            <a:r>
              <a:rPr lang="fr-FR" sz="2000" b="1" dirty="0">
                <a:solidFill>
                  <a:schemeClr val="tx1"/>
                </a:solidFill>
              </a:rPr>
              <a:t> intention: Quinine pour une durée totale de 7 jours. </a:t>
            </a:r>
          </a:p>
          <a:p>
            <a:endParaRPr lang="fr-FR" sz="2000" b="1" i="1" dirty="0">
              <a:solidFill>
                <a:srgbClr val="206E87"/>
              </a:solidFill>
            </a:endParaRPr>
          </a:p>
          <a:p>
            <a:r>
              <a:rPr lang="fr-FR" sz="2000" b="1" i="1" dirty="0">
                <a:solidFill>
                  <a:srgbClr val="206E87"/>
                </a:solidFill>
              </a:rPr>
              <a:t>Chez l’enfant:</a:t>
            </a:r>
          </a:p>
          <a:p>
            <a:r>
              <a:rPr lang="fr-FR" sz="2000" b="1" dirty="0" err="1">
                <a:solidFill>
                  <a:schemeClr val="tx1"/>
                </a:solidFill>
              </a:rPr>
              <a:t>Arténimol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Pipéraquine</a:t>
            </a:r>
            <a:r>
              <a:rPr lang="fr-FR" sz="2000" b="1" dirty="0">
                <a:solidFill>
                  <a:schemeClr val="tx1"/>
                </a:solidFill>
              </a:rPr>
              <a:t> ou </a:t>
            </a:r>
            <a:r>
              <a:rPr lang="fr-FR" sz="2000" b="1" dirty="0" err="1">
                <a:solidFill>
                  <a:schemeClr val="tx1"/>
                </a:solidFill>
              </a:rPr>
              <a:t>Artéméther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Luméfantrine</a:t>
            </a:r>
            <a:r>
              <a:rPr lang="fr-FR" sz="2000" b="1" dirty="0">
                <a:solidFill>
                  <a:schemeClr val="tx1"/>
                </a:solidFill>
              </a:rPr>
              <a:t>, 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2</a:t>
            </a:r>
            <a:r>
              <a:rPr lang="fr-FR" sz="2000" b="1" baseline="30000" dirty="0">
                <a:solidFill>
                  <a:schemeClr val="tx1"/>
                </a:solidFill>
              </a:rPr>
              <a:t>ème</a:t>
            </a:r>
            <a:r>
              <a:rPr lang="fr-FR" sz="2000" b="1" dirty="0">
                <a:solidFill>
                  <a:schemeClr val="tx1"/>
                </a:solidFill>
              </a:rPr>
              <a:t> intention: </a:t>
            </a:r>
            <a:r>
              <a:rPr lang="fr-FR" sz="2000" b="1" dirty="0" err="1">
                <a:solidFill>
                  <a:schemeClr val="tx1"/>
                </a:solidFill>
              </a:rPr>
              <a:t>Atovaquone-proguanil</a:t>
            </a:r>
            <a:r>
              <a:rPr lang="fr-FR" sz="2000" b="1" dirty="0">
                <a:solidFill>
                  <a:schemeClr val="tx1"/>
                </a:solidFill>
              </a:rPr>
              <a:t>, 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3</a:t>
            </a:r>
            <a:r>
              <a:rPr lang="fr-FR" sz="2000" b="1" baseline="30000" dirty="0">
                <a:solidFill>
                  <a:schemeClr val="tx1"/>
                </a:solidFill>
              </a:rPr>
              <a:t>ème</a:t>
            </a:r>
            <a:r>
              <a:rPr lang="fr-FR" sz="2000" b="1" dirty="0">
                <a:solidFill>
                  <a:schemeClr val="tx1"/>
                </a:solidFill>
              </a:rPr>
              <a:t> intention: </a:t>
            </a:r>
            <a:r>
              <a:rPr lang="fr-FR" sz="2000" b="1" dirty="0" err="1">
                <a:solidFill>
                  <a:schemeClr val="tx1"/>
                </a:solidFill>
              </a:rPr>
              <a:t>Méfloquine</a:t>
            </a:r>
            <a:r>
              <a:rPr lang="fr-FR" sz="2000" b="1" dirty="0">
                <a:solidFill>
                  <a:schemeClr val="tx1"/>
                </a:solidFill>
              </a:rPr>
              <a:t>, 1 jour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267744" y="825559"/>
            <a:ext cx="3637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>
                <a:solidFill>
                  <a:srgbClr val="0E6E54"/>
                </a:solidFill>
              </a:rPr>
              <a:t>Poursuite du traitement</a:t>
            </a:r>
            <a:endParaRPr lang="fr-FR" sz="2400" b="1" dirty="0">
              <a:solidFill>
                <a:srgbClr val="0E6E54"/>
              </a:solidFill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07505" y="60316"/>
            <a:ext cx="7776864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</a:rPr>
              <a:t>Forme grave d’accès palustre </a:t>
            </a:r>
            <a:r>
              <a:rPr lang="fr-FR" sz="2800" b="1">
                <a:solidFill>
                  <a:srgbClr val="0E6E54"/>
                </a:solidFill>
              </a:rPr>
              <a:t>- traitement</a:t>
            </a:r>
            <a:endParaRPr lang="fr-FR" sz="2800" b="1" i="1" dirty="0">
              <a:solidFill>
                <a:srgbClr val="0E6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63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0" y="60316"/>
            <a:ext cx="7884369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</a:rPr>
              <a:t>Forme grave </a:t>
            </a:r>
            <a:r>
              <a:rPr lang="fr-FR" sz="2800" b="1">
                <a:solidFill>
                  <a:srgbClr val="0E6E54"/>
                </a:solidFill>
              </a:rPr>
              <a:t>d’accès palustre</a:t>
            </a:r>
            <a:endParaRPr lang="fr-FR" sz="2800" b="1" i="1" dirty="0">
              <a:solidFill>
                <a:srgbClr val="0E6E54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79512" y="1700808"/>
            <a:ext cx="8832264" cy="4708981"/>
          </a:xfrm>
          <a:prstGeom prst="rect">
            <a:avLst/>
          </a:prstGeom>
          <a:noFill/>
          <a:ln>
            <a:solidFill>
              <a:srgbClr val="206E87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fr-FR" sz="2000" dirty="0">
                <a:solidFill>
                  <a:schemeClr val="tx1"/>
                </a:solidFill>
              </a:rPr>
              <a:t>Frottis - goutte épaisse à</a:t>
            </a:r>
          </a:p>
          <a:p>
            <a:pPr marL="1028700" lvl="1"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J3 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(la </a:t>
            </a:r>
            <a:r>
              <a:rPr lang="fr-FR" sz="2000" dirty="0" err="1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parasitémie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doit être inférieure à 25 % de la valeur initiale),</a:t>
            </a:r>
          </a:p>
          <a:p>
            <a:pPr marL="1028700" lvl="1">
              <a:buFont typeface="Arial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J7 (la </a:t>
            </a:r>
            <a:r>
              <a:rPr lang="fr-FR" sz="2000" dirty="0" err="1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parasitémie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doit être négative)</a:t>
            </a:r>
          </a:p>
          <a:p>
            <a:pPr marL="1028700" lvl="1">
              <a:buFont typeface="Arial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J28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fr-FR" sz="2000" dirty="0">
                <a:solidFill>
                  <a:schemeClr val="tx1"/>
                </a:solidFill>
              </a:rPr>
              <a:t>NFS à J7, J14,J21 et J28 (</a:t>
            </a:r>
            <a:r>
              <a:rPr lang="fr-FR" sz="2000" b="1" dirty="0">
                <a:solidFill>
                  <a:schemeClr val="tx1"/>
                </a:solidFill>
              </a:rPr>
              <a:t>risque d’hémolyse après traitement par </a:t>
            </a:r>
            <a:r>
              <a:rPr lang="fr-FR" sz="2000" b="1" dirty="0" err="1">
                <a:solidFill>
                  <a:schemeClr val="tx1"/>
                </a:solidFill>
              </a:rPr>
              <a:t>Artésunate</a:t>
            </a:r>
            <a:r>
              <a:rPr lang="fr-FR" sz="2000" b="1" dirty="0">
                <a:solidFill>
                  <a:schemeClr val="tx1"/>
                </a:solidFill>
              </a:rPr>
              <a:t> IV)</a:t>
            </a:r>
          </a:p>
          <a:p>
            <a:pPr marL="285750" indent="-285750">
              <a:buFont typeface="Wingdings" charset="2"/>
              <a:buChar char="Ø"/>
            </a:pPr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fr-FR" sz="2000" dirty="0">
                <a:solidFill>
                  <a:schemeClr val="tx1"/>
                </a:solidFill>
              </a:rPr>
              <a:t>Monitorage de la glycémie et de l’ECG</a:t>
            </a:r>
          </a:p>
          <a:p>
            <a:pPr marL="285750" indent="-285750">
              <a:buFont typeface="Wingdings" charset="2"/>
              <a:buChar char="Ø"/>
            </a:pPr>
            <a:endParaRPr lang="fr-FR" sz="2000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fr-FR" sz="2000" dirty="0">
                <a:solidFill>
                  <a:schemeClr val="tx1"/>
                </a:solidFill>
              </a:rPr>
              <a:t>Monitorage de la </a:t>
            </a:r>
            <a:r>
              <a:rPr lang="fr-FR" sz="2000" dirty="0" err="1">
                <a:solidFill>
                  <a:schemeClr val="tx1"/>
                </a:solidFill>
              </a:rPr>
              <a:t>quininémie</a:t>
            </a:r>
            <a:r>
              <a:rPr lang="fr-FR" sz="2000" dirty="0">
                <a:solidFill>
                  <a:schemeClr val="tx1"/>
                </a:solidFill>
              </a:rPr>
              <a:t> (10 à 12 mg/l ou 30 à 36 µmol/l) à H24 et/ou H72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La présence de gamétocytes après traitement antipaludique est possible, elle ne justifie pas une seconde cure d’antipaludique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61410" y="867674"/>
            <a:ext cx="2930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E6E54"/>
                </a:solidFill>
              </a:rPr>
              <a:t>- Suivi biologique -</a:t>
            </a:r>
          </a:p>
        </p:txBody>
      </p:sp>
    </p:spTree>
    <p:extLst>
      <p:ext uri="{BB962C8B-B14F-4D97-AF65-F5344CB8AC3E}">
        <p14:creationId xmlns:p14="http://schemas.microsoft.com/office/powerpoint/2010/main" val="1437921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" name="ZoneTexte 3"/>
          <p:cNvSpPr txBox="1">
            <a:spLocks noChangeArrowheads="1"/>
          </p:cNvSpPr>
          <p:nvPr/>
        </p:nvSpPr>
        <p:spPr bwMode="auto">
          <a:xfrm>
            <a:off x="1547664" y="2852936"/>
            <a:ext cx="65527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E6E54"/>
                </a:solidFill>
                <a:latin typeface="News Gothic MT" charset="0"/>
              </a:rPr>
              <a:t>Prise en charge des formes non compliquées d’accès palustre</a:t>
            </a:r>
            <a:endParaRPr lang="fr-FR" sz="2800" b="1" dirty="0">
              <a:solidFill>
                <a:srgbClr val="0E6E5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57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480425" cy="504056"/>
          </a:xfrm>
        </p:spPr>
        <p:txBody>
          <a:bodyPr/>
          <a:lstStyle/>
          <a:p>
            <a:pPr algn="l" eaLnBrk="1" hangingPunct="1"/>
            <a:r>
              <a:rPr lang="fr-FR" sz="2800" b="1">
                <a:solidFill>
                  <a:srgbClr val="0E6E54"/>
                </a:solidFill>
                <a:latin typeface="Arial" charset="0"/>
                <a:cs typeface="Arial" charset="0"/>
              </a:rPr>
              <a:t>Critères </a:t>
            </a:r>
            <a:r>
              <a:rPr lang="fr-FR" sz="2800" b="1" dirty="0">
                <a:solidFill>
                  <a:srgbClr val="0E6E54"/>
                </a:solidFill>
                <a:latin typeface="Arial" charset="0"/>
                <a:cs typeface="Arial" charset="0"/>
              </a:rPr>
              <a:t>de prise en charge ambulatoire (1)</a:t>
            </a:r>
          </a:p>
        </p:txBody>
      </p:sp>
      <p:sp>
        <p:nvSpPr>
          <p:cNvPr id="43010" name="ZoneTexte 4"/>
          <p:cNvSpPr txBox="1">
            <a:spLocks noChangeArrowheads="1"/>
          </p:cNvSpPr>
          <p:nvPr/>
        </p:nvSpPr>
        <p:spPr bwMode="auto">
          <a:xfrm>
            <a:off x="18857" y="1484784"/>
            <a:ext cx="4320480" cy="2862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57175" indent="-2571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fr-FR" sz="1800" dirty="0">
                <a:cs typeface="Arial" charset="0"/>
              </a:rPr>
              <a:t>Disponibilité d’un diagnostic </a:t>
            </a:r>
            <a:r>
              <a:rPr lang="fr-FR" sz="1800" dirty="0" err="1">
                <a:cs typeface="Arial" charset="0"/>
              </a:rPr>
              <a:t>parasitologique</a:t>
            </a:r>
            <a:r>
              <a:rPr lang="fr-FR" sz="1800" dirty="0">
                <a:cs typeface="Arial" charset="0"/>
              </a:rPr>
              <a:t> fiable</a:t>
            </a:r>
          </a:p>
          <a:p>
            <a:pPr eaLnBrk="1" hangingPunct="1">
              <a:buFont typeface="Arial" charset="0"/>
              <a:buChar char="•"/>
            </a:pPr>
            <a:r>
              <a:rPr lang="fr-FR" sz="1800" dirty="0">
                <a:cs typeface="Arial" charset="0"/>
              </a:rPr>
              <a:t>Absence de situation d’échec d’un premier traitement</a:t>
            </a:r>
          </a:p>
          <a:p>
            <a:pPr eaLnBrk="1" hangingPunct="1">
              <a:buFont typeface="Arial" charset="0"/>
              <a:buChar char="•"/>
            </a:pPr>
            <a:r>
              <a:rPr lang="fr-FR" sz="1800" dirty="0">
                <a:cs typeface="Arial" charset="0"/>
              </a:rPr>
              <a:t>Aucun signe de gravité clinique ou biologique</a:t>
            </a:r>
          </a:p>
          <a:p>
            <a:pPr eaLnBrk="1" hangingPunct="1">
              <a:buFont typeface="Arial" charset="0"/>
              <a:buChar char="•"/>
            </a:pPr>
            <a:r>
              <a:rPr lang="fr-FR" sz="1800" dirty="0">
                <a:cs typeface="Arial" charset="0"/>
              </a:rPr>
              <a:t>Absence de troubles digestifs</a:t>
            </a:r>
          </a:p>
          <a:p>
            <a:pPr eaLnBrk="1" hangingPunct="1">
              <a:buFont typeface="Arial" charset="0"/>
              <a:buChar char="•"/>
            </a:pPr>
            <a:r>
              <a:rPr lang="fr-FR" sz="1800" dirty="0">
                <a:cs typeface="Arial" charset="0"/>
              </a:rPr>
              <a:t>Absence de grossesse </a:t>
            </a:r>
          </a:p>
          <a:p>
            <a:pPr eaLnBrk="1" hangingPunct="1">
              <a:buFont typeface="Arial" charset="0"/>
              <a:buChar char="•"/>
            </a:pPr>
            <a:r>
              <a:rPr lang="fr-FR" sz="1800" dirty="0">
                <a:cs typeface="Arial" charset="0"/>
              </a:rPr>
              <a:t>Absence de facteur de risque de gravité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88024" y="1484784"/>
            <a:ext cx="37446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fr-FR" dirty="0" err="1">
                <a:solidFill>
                  <a:schemeClr val="tx1"/>
                </a:solidFill>
              </a:rPr>
              <a:t>Parasitémie</a:t>
            </a:r>
            <a:r>
              <a:rPr lang="fr-FR" dirty="0">
                <a:solidFill>
                  <a:schemeClr val="tx1"/>
                </a:solidFill>
              </a:rPr>
              <a:t> inférieure à 2%</a:t>
            </a:r>
          </a:p>
          <a:p>
            <a:pPr marL="257175" indent="-257175">
              <a:buFont typeface="Arial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Plaquettes &gt; 50 G/</a:t>
            </a:r>
          </a:p>
          <a:p>
            <a:pPr marL="257175" indent="-257175">
              <a:buFont typeface="Arial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Hémoglobine &gt; 100 g/dl</a:t>
            </a:r>
          </a:p>
          <a:p>
            <a:pPr marL="257175" indent="-257175">
              <a:buFont typeface="Arial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Créatininémie &lt; 150 µmol/L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27584" y="836712"/>
            <a:ext cx="1800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E6E54"/>
                </a:solidFill>
              </a:rPr>
              <a:t>Cliniques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508104" y="908720"/>
            <a:ext cx="2239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E6E54"/>
                </a:solidFill>
              </a:rPr>
              <a:t>Biologiques</a:t>
            </a:r>
          </a:p>
        </p:txBody>
      </p:sp>
      <p:cxnSp>
        <p:nvCxnSpPr>
          <p:cNvPr id="6" name="Connecteur droit 5"/>
          <p:cNvCxnSpPr/>
          <p:nvPr/>
        </p:nvCxnSpPr>
        <p:spPr bwMode="auto">
          <a:xfrm>
            <a:off x="4644008" y="1412776"/>
            <a:ext cx="0" cy="309634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E6E5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9512" y="4869160"/>
            <a:ext cx="8640960" cy="1584176"/>
          </a:xfrm>
          <a:prstGeom prst="rect">
            <a:avLst/>
          </a:prstGeom>
          <a:noFill/>
          <a:ln w="28575" cmpd="sng">
            <a:solidFill>
              <a:srgbClr val="16B18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 algn="just" eaLnBrk="1" hangingPunct="1">
              <a:spcBef>
                <a:spcPts val="1000"/>
              </a:spcBef>
              <a:buFont typeface="Wingdings" charset="2"/>
              <a:buChar char="Ø"/>
            </a:pPr>
            <a:r>
              <a:rPr lang="fr-FR" sz="1800" dirty="0">
                <a:ea typeface="Arial" charset="0"/>
                <a:cs typeface="Arial" charset="0"/>
              </a:rPr>
              <a:t>Administration de la 1</a:t>
            </a:r>
            <a:r>
              <a:rPr lang="fr-FR" sz="1800" baseline="30000" dirty="0">
                <a:ea typeface="Arial" charset="0"/>
                <a:cs typeface="Arial" charset="0"/>
              </a:rPr>
              <a:t>ère</a:t>
            </a:r>
            <a:r>
              <a:rPr lang="fr-FR" sz="1800" dirty="0">
                <a:ea typeface="Arial" charset="0"/>
                <a:cs typeface="Arial" charset="0"/>
              </a:rPr>
              <a:t> dose du traitement au service des urgences ou en consultation </a:t>
            </a:r>
          </a:p>
          <a:p>
            <a:pPr marL="285750" indent="-285750" algn="just" eaLnBrk="1" hangingPunct="1">
              <a:spcBef>
                <a:spcPts val="1000"/>
              </a:spcBef>
              <a:buFont typeface="Wingdings" charset="2"/>
              <a:buChar char="Ø"/>
            </a:pPr>
            <a:r>
              <a:rPr lang="fr-FR" sz="1800" dirty="0">
                <a:ea typeface="Arial" charset="0"/>
                <a:cs typeface="Arial" charset="0"/>
              </a:rPr>
              <a:t>Surveillance minimale de deux heures après la première prise</a:t>
            </a:r>
          </a:p>
          <a:p>
            <a:pPr marL="285750" indent="-285750" eaLnBrk="1" hangingPunct="1">
              <a:spcBef>
                <a:spcPts val="1000"/>
              </a:spcBef>
              <a:buFont typeface="Wingdings" charset="2"/>
              <a:buChar char="Ø"/>
            </a:pPr>
            <a:r>
              <a:rPr lang="fr-FR" sz="1800" dirty="0">
                <a:ea typeface="Arial" charset="0"/>
                <a:cs typeface="Arial" charset="0"/>
              </a:rPr>
              <a:t>Organiser le suivi avec consultation médicale et bilan biologique à  J3, J7 et J28 </a:t>
            </a:r>
          </a:p>
        </p:txBody>
      </p:sp>
    </p:spTree>
    <p:extLst>
      <p:ext uri="{BB962C8B-B14F-4D97-AF65-F5344CB8AC3E}">
        <p14:creationId xmlns:p14="http://schemas.microsoft.com/office/powerpoint/2010/main" val="587934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0" y="188640"/>
            <a:ext cx="7956376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</a:rPr>
              <a:t>Formes non compliquées d’accès palustre à </a:t>
            </a:r>
            <a:r>
              <a:rPr lang="fr-FR" sz="2800" b="1" i="1" dirty="0">
                <a:solidFill>
                  <a:srgbClr val="0E6E54"/>
                </a:solidFill>
              </a:rPr>
              <a:t>P. </a:t>
            </a:r>
            <a:r>
              <a:rPr lang="fr-FR" sz="2800" b="1" i="1" dirty="0" err="1">
                <a:solidFill>
                  <a:srgbClr val="0E6E54"/>
                </a:solidFill>
              </a:rPr>
              <a:t>falciparum</a:t>
            </a:r>
            <a:r>
              <a:rPr lang="fr-FR" sz="2800" b="1" i="1" dirty="0">
                <a:solidFill>
                  <a:srgbClr val="0E6E54"/>
                </a:solidFill>
              </a:rPr>
              <a:t> - </a:t>
            </a:r>
            <a:r>
              <a:rPr lang="fr-FR" sz="2800" b="1" dirty="0">
                <a:solidFill>
                  <a:srgbClr val="0E6E54"/>
                </a:solidFill>
              </a:rPr>
              <a:t>traitement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83568" y="2348880"/>
            <a:ext cx="8136904" cy="4093428"/>
          </a:xfrm>
          <a:prstGeom prst="rect">
            <a:avLst/>
          </a:prstGeom>
          <a:noFill/>
          <a:ln>
            <a:solidFill>
              <a:srgbClr val="206E87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solidFill>
                  <a:schemeClr val="tx1"/>
                </a:solidFill>
              </a:rPr>
              <a:t>Arténimol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Pipéraquine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Ou</a:t>
            </a:r>
          </a:p>
          <a:p>
            <a:r>
              <a:rPr lang="fr-FR" sz="2000" b="1" dirty="0" err="1">
                <a:solidFill>
                  <a:schemeClr val="tx1"/>
                </a:solidFill>
              </a:rPr>
              <a:t>Artéméther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Luméfantrine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4cp en 1 prise à H0 H8 H24 H36 H48 H60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Autres choix: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2</a:t>
            </a:r>
            <a:r>
              <a:rPr lang="fr-FR" sz="2000" b="1" baseline="30000" dirty="0">
                <a:solidFill>
                  <a:schemeClr val="tx1"/>
                </a:solidFill>
              </a:rPr>
              <a:t>ème</a:t>
            </a:r>
            <a:r>
              <a:rPr lang="fr-FR" sz="2000" b="1" dirty="0">
                <a:solidFill>
                  <a:schemeClr val="tx1"/>
                </a:solidFill>
              </a:rPr>
              <a:t> intention: </a:t>
            </a:r>
            <a:r>
              <a:rPr lang="fr-FR" sz="2000" b="1" dirty="0" err="1">
                <a:solidFill>
                  <a:schemeClr val="tx1"/>
                </a:solidFill>
              </a:rPr>
              <a:t>Atovaquone-proguanil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3</a:t>
            </a:r>
            <a:r>
              <a:rPr lang="fr-FR" sz="2000" b="1" baseline="30000" dirty="0">
                <a:solidFill>
                  <a:schemeClr val="tx1"/>
                </a:solidFill>
              </a:rPr>
              <a:t>ème</a:t>
            </a:r>
            <a:r>
              <a:rPr lang="fr-FR" sz="2000" b="1" dirty="0">
                <a:solidFill>
                  <a:schemeClr val="tx1"/>
                </a:solidFill>
              </a:rPr>
              <a:t> intention: Quinine par voie orale </a:t>
            </a:r>
            <a:r>
              <a:rPr lang="fr-FR" sz="2000" dirty="0">
                <a:solidFill>
                  <a:schemeClr val="tx1"/>
                </a:solidFill>
              </a:rPr>
              <a:t>7 jours</a:t>
            </a:r>
          </a:p>
          <a:p>
            <a:endParaRPr lang="fr-FR" sz="2000" b="1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En cas de vomissements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Quinine IV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8 mg/kg/8h IV prolongée de 4 heures ou 24mg/kg/j en continu, sans dose de charge, puis relai par antipaludique oral</a:t>
            </a:r>
          </a:p>
          <a:p>
            <a:endParaRPr lang="fr-FR" sz="20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953434" y="1206914"/>
            <a:ext cx="4049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E6E54"/>
                </a:solidFill>
              </a:rPr>
              <a:t>Adulte</a:t>
            </a:r>
          </a:p>
          <a:p>
            <a:r>
              <a:rPr lang="fr-FR" sz="2400" b="1" dirty="0">
                <a:solidFill>
                  <a:srgbClr val="0E6E54"/>
                </a:solidFill>
              </a:rPr>
              <a:t>en dehors de la grossesse</a:t>
            </a:r>
          </a:p>
        </p:txBody>
      </p:sp>
    </p:spTree>
    <p:extLst>
      <p:ext uri="{BB962C8B-B14F-4D97-AF65-F5344CB8AC3E}">
        <p14:creationId xmlns:p14="http://schemas.microsoft.com/office/powerpoint/2010/main" val="1984594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539552" y="2276872"/>
            <a:ext cx="7632848" cy="4062651"/>
          </a:xfrm>
          <a:prstGeom prst="rect">
            <a:avLst/>
          </a:prstGeom>
          <a:noFill/>
          <a:ln>
            <a:solidFill>
              <a:srgbClr val="206E87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0E6E54"/>
                </a:solidFill>
              </a:rPr>
              <a:t>Au 1</a:t>
            </a:r>
            <a:r>
              <a:rPr lang="fr-FR" sz="2000" b="1" i="1" baseline="30000" dirty="0">
                <a:solidFill>
                  <a:srgbClr val="0E6E54"/>
                </a:solidFill>
              </a:rPr>
              <a:t>er</a:t>
            </a:r>
            <a:r>
              <a:rPr lang="fr-FR" sz="2000" b="1" i="1" dirty="0">
                <a:solidFill>
                  <a:srgbClr val="0E6E54"/>
                </a:solidFill>
              </a:rPr>
              <a:t> trimestre: </a:t>
            </a:r>
          </a:p>
          <a:p>
            <a:r>
              <a:rPr lang="fr-FR" b="1" dirty="0">
                <a:solidFill>
                  <a:schemeClr val="tx1"/>
                </a:solidFill>
              </a:rPr>
              <a:t>Quinine </a:t>
            </a:r>
            <a:r>
              <a:rPr lang="fr-FR" dirty="0">
                <a:solidFill>
                  <a:schemeClr val="tx1"/>
                </a:solidFill>
              </a:rPr>
              <a:t>per os </a:t>
            </a:r>
            <a:r>
              <a:rPr lang="fr-FR" dirty="0">
                <a:solidFill>
                  <a:schemeClr val="tx1"/>
                </a:solidFill>
                <a:cs typeface="Arial" charset="0"/>
              </a:rPr>
              <a:t>8 mg/kg/8h pendant 7 jours</a:t>
            </a:r>
          </a:p>
          <a:p>
            <a:r>
              <a:rPr lang="fr-FR" b="1" dirty="0">
                <a:solidFill>
                  <a:schemeClr val="tx1"/>
                </a:solidFill>
              </a:rPr>
              <a:t>Ou</a:t>
            </a:r>
          </a:p>
          <a:p>
            <a:r>
              <a:rPr lang="fr-FR" b="1" dirty="0" err="1">
                <a:solidFill>
                  <a:schemeClr val="tx1"/>
                </a:solidFill>
              </a:rPr>
              <a:t>Atovaquone-proguanil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4cp en 1 prise / j pendant 3 jours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À partir du 2</a:t>
            </a:r>
            <a:r>
              <a:rPr lang="fr-FR" sz="2000" b="1" i="1" baseline="30000" dirty="0">
                <a:solidFill>
                  <a:srgbClr val="0E6E54"/>
                </a:solidFill>
              </a:rPr>
              <a:t>ème</a:t>
            </a:r>
            <a:r>
              <a:rPr lang="fr-FR" sz="2000" b="1" i="1" dirty="0">
                <a:solidFill>
                  <a:srgbClr val="0E6E54"/>
                </a:solidFill>
              </a:rPr>
              <a:t> trimestre:</a:t>
            </a:r>
          </a:p>
          <a:p>
            <a:r>
              <a:rPr lang="fr-FR" b="1" dirty="0" err="1">
                <a:solidFill>
                  <a:schemeClr val="tx1"/>
                </a:solidFill>
              </a:rPr>
              <a:t>Artéméther</a:t>
            </a:r>
            <a:r>
              <a:rPr lang="mr-IN" b="1" dirty="0">
                <a:solidFill>
                  <a:schemeClr val="tx1"/>
                </a:solidFill>
              </a:rPr>
              <a:t>–</a:t>
            </a:r>
            <a:r>
              <a:rPr lang="fr-FR" b="1" dirty="0" err="1">
                <a:solidFill>
                  <a:schemeClr val="tx1"/>
                </a:solidFill>
              </a:rPr>
              <a:t>Luméfantrine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4cp en 1 prise à H0 H8 H24 H36 H48 H60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i="1" dirty="0">
                <a:solidFill>
                  <a:srgbClr val="0E6E54"/>
                </a:solidFill>
              </a:rPr>
              <a:t>En cas de vomissements:</a:t>
            </a:r>
          </a:p>
          <a:p>
            <a:r>
              <a:rPr lang="fr-FR" b="1" dirty="0">
                <a:solidFill>
                  <a:schemeClr val="tx1"/>
                </a:solidFill>
              </a:rPr>
              <a:t>Quinine IV</a:t>
            </a:r>
          </a:p>
          <a:p>
            <a:r>
              <a:rPr lang="fr-FR" dirty="0">
                <a:solidFill>
                  <a:schemeClr val="tx1"/>
                </a:solidFill>
                <a:cs typeface="Arial" charset="0"/>
              </a:rPr>
              <a:t>8 mg/kg/8h IV prolongée de 4 heures ou 24mg/kg/j en administration continue sans dose de charge, puis relai par antipaludique oral</a:t>
            </a:r>
          </a:p>
          <a:p>
            <a:endParaRPr lang="fr-FR" dirty="0">
              <a:solidFill>
                <a:schemeClr val="tx1"/>
              </a:solidFill>
              <a:cs typeface="Arial" charset="0"/>
            </a:endParaRPr>
          </a:p>
          <a:p>
            <a:endParaRPr lang="fr-FR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637115" y="1529010"/>
            <a:ext cx="259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E6E54"/>
                </a:solidFill>
              </a:rPr>
              <a:t>Femme enceinte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188640"/>
            <a:ext cx="7596336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</a:rPr>
              <a:t>Forme non compliquée d’accès palustre à </a:t>
            </a:r>
            <a:r>
              <a:rPr lang="fr-FR" sz="2800" b="1" i="1" dirty="0">
                <a:solidFill>
                  <a:srgbClr val="0E6E54"/>
                </a:solidFill>
              </a:rPr>
              <a:t>P. </a:t>
            </a:r>
            <a:r>
              <a:rPr lang="fr-FR" sz="2800" b="1" i="1" dirty="0" err="1">
                <a:solidFill>
                  <a:srgbClr val="0E6E54"/>
                </a:solidFill>
              </a:rPr>
              <a:t>falciparum</a:t>
            </a:r>
            <a:r>
              <a:rPr lang="fr-FR" sz="2800" b="1" i="1" dirty="0">
                <a:solidFill>
                  <a:srgbClr val="0E6E54"/>
                </a:solidFill>
              </a:rPr>
              <a:t> - </a:t>
            </a:r>
            <a:r>
              <a:rPr lang="fr-FR" sz="2800" b="1" dirty="0">
                <a:solidFill>
                  <a:srgbClr val="0E6E54"/>
                </a:solidFill>
              </a:rPr>
              <a:t>traitement</a:t>
            </a:r>
          </a:p>
        </p:txBody>
      </p:sp>
    </p:spTree>
    <p:extLst>
      <p:ext uri="{BB962C8B-B14F-4D97-AF65-F5344CB8AC3E}">
        <p14:creationId xmlns:p14="http://schemas.microsoft.com/office/powerpoint/2010/main" val="851939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611560" y="1841242"/>
            <a:ext cx="8352928" cy="4708981"/>
          </a:xfrm>
          <a:prstGeom prst="rect">
            <a:avLst/>
          </a:prstGeom>
          <a:noFill/>
          <a:ln>
            <a:solidFill>
              <a:srgbClr val="206E87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solidFill>
                  <a:schemeClr val="tx1"/>
                </a:solidFill>
              </a:rPr>
              <a:t>Arténimol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Pipéraquine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pendant 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Ou</a:t>
            </a:r>
          </a:p>
          <a:p>
            <a:r>
              <a:rPr lang="fr-FR" sz="2000" b="1" dirty="0" err="1">
                <a:solidFill>
                  <a:schemeClr val="tx1"/>
                </a:solidFill>
              </a:rPr>
              <a:t>Artéméther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Luméfantrine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6 prises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Autres choix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2</a:t>
            </a:r>
            <a:r>
              <a:rPr lang="fr-FR" sz="2000" b="1" baseline="30000" dirty="0">
                <a:solidFill>
                  <a:schemeClr val="tx1"/>
                </a:solidFill>
              </a:rPr>
              <a:t>ème</a:t>
            </a:r>
            <a:r>
              <a:rPr lang="fr-FR" sz="2000" b="1" dirty="0">
                <a:solidFill>
                  <a:schemeClr val="tx1"/>
                </a:solidFill>
              </a:rPr>
              <a:t> intention: </a:t>
            </a:r>
            <a:r>
              <a:rPr lang="fr-FR" sz="2000" b="1" dirty="0" err="1">
                <a:solidFill>
                  <a:schemeClr val="tx1"/>
                </a:solidFill>
              </a:rPr>
              <a:t>Atovaquone-proguanil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pendant 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3</a:t>
            </a:r>
            <a:r>
              <a:rPr lang="fr-FR" sz="2000" b="1" baseline="30000" dirty="0">
                <a:solidFill>
                  <a:schemeClr val="tx1"/>
                </a:solidFill>
              </a:rPr>
              <a:t>ème</a:t>
            </a:r>
            <a:r>
              <a:rPr lang="fr-FR" sz="2000" b="1" dirty="0">
                <a:solidFill>
                  <a:schemeClr val="tx1"/>
                </a:solidFill>
              </a:rPr>
              <a:t> intention: </a:t>
            </a:r>
            <a:r>
              <a:rPr lang="fr-FR" sz="2000" b="1" dirty="0" err="1">
                <a:solidFill>
                  <a:schemeClr val="tx1"/>
                </a:solidFill>
              </a:rPr>
              <a:t>Méfloquine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une cure de 1jour</a:t>
            </a:r>
          </a:p>
          <a:p>
            <a:endParaRPr lang="fr-FR" sz="2000" b="1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En cas de vomissements</a:t>
            </a:r>
          </a:p>
          <a:p>
            <a:r>
              <a:rPr lang="fr-FR" sz="2000" dirty="0">
                <a:solidFill>
                  <a:schemeClr val="tx1"/>
                </a:solidFill>
              </a:rPr>
              <a:t>Administration d’antipaludiques oraux par sonde </a:t>
            </a:r>
            <a:r>
              <a:rPr lang="fr-FR" sz="2000" dirty="0" err="1">
                <a:solidFill>
                  <a:schemeClr val="tx1"/>
                </a:solidFill>
              </a:rPr>
              <a:t>nasogastrique</a:t>
            </a:r>
            <a:endParaRPr lang="fr-FR" sz="2000" dirty="0">
              <a:solidFill>
                <a:schemeClr val="tx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À défaut: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Quinine IV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8 mg/kg/8h IV prolongée de 4 heures ou 24mg/kg/j en administration continue sans dose de charge, puis relai par antipaludique oral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500598" y="1268760"/>
            <a:ext cx="114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E6E54"/>
                </a:solidFill>
              </a:rPr>
              <a:t>Enfant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0" y="188640"/>
            <a:ext cx="7308304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</a:rPr>
              <a:t>Forme non compliquée d’accès palustre à </a:t>
            </a:r>
            <a:r>
              <a:rPr lang="fr-FR" sz="2800" b="1" i="1" dirty="0">
                <a:solidFill>
                  <a:srgbClr val="0E6E54"/>
                </a:solidFill>
              </a:rPr>
              <a:t>P. </a:t>
            </a:r>
            <a:r>
              <a:rPr lang="fr-FR" sz="2800" b="1" i="1" dirty="0" err="1">
                <a:solidFill>
                  <a:srgbClr val="0E6E54"/>
                </a:solidFill>
              </a:rPr>
              <a:t>falciparum</a:t>
            </a:r>
            <a:r>
              <a:rPr lang="fr-FR" sz="2800" b="1" i="1" dirty="0">
                <a:solidFill>
                  <a:srgbClr val="0E6E54"/>
                </a:solidFill>
              </a:rPr>
              <a:t> - </a:t>
            </a:r>
            <a:r>
              <a:rPr lang="fr-FR" sz="2800" b="1" dirty="0">
                <a:solidFill>
                  <a:srgbClr val="0E6E54"/>
                </a:solidFill>
              </a:rPr>
              <a:t>traitement</a:t>
            </a:r>
          </a:p>
        </p:txBody>
      </p:sp>
    </p:spTree>
    <p:extLst>
      <p:ext uri="{BB962C8B-B14F-4D97-AF65-F5344CB8AC3E}">
        <p14:creationId xmlns:p14="http://schemas.microsoft.com/office/powerpoint/2010/main" val="1315238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0" y="188640"/>
            <a:ext cx="795637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b="1" dirty="0">
                <a:solidFill>
                  <a:srgbClr val="0E6E54"/>
                </a:solidFill>
              </a:rPr>
              <a:t>Forme non compliquée d’accès palustre à </a:t>
            </a:r>
            <a:r>
              <a:rPr lang="fr-FR" b="1" i="1" dirty="0">
                <a:solidFill>
                  <a:srgbClr val="0E6E54"/>
                </a:solidFill>
              </a:rPr>
              <a:t>Plasmodium </a:t>
            </a:r>
            <a:r>
              <a:rPr lang="fr-FR" b="1" dirty="0">
                <a:solidFill>
                  <a:srgbClr val="0E6E54"/>
                </a:solidFill>
              </a:rPr>
              <a:t>non</a:t>
            </a:r>
            <a:r>
              <a:rPr lang="fr-FR" b="1" i="1" dirty="0">
                <a:solidFill>
                  <a:srgbClr val="0E6E54"/>
                </a:solidFill>
              </a:rPr>
              <a:t> </a:t>
            </a:r>
            <a:r>
              <a:rPr lang="fr-FR" b="1" i="1" dirty="0" err="1">
                <a:solidFill>
                  <a:srgbClr val="0E6E54"/>
                </a:solidFill>
              </a:rPr>
              <a:t>falciparum</a:t>
            </a:r>
            <a:endParaRPr lang="fr-FR" b="1" i="1" dirty="0">
              <a:solidFill>
                <a:srgbClr val="0E6E54"/>
              </a:solidFill>
            </a:endParaRPr>
          </a:p>
          <a:p>
            <a:pPr eaLnBrk="1" hangingPunct="1"/>
            <a:r>
              <a:rPr lang="en-US" dirty="0"/>
              <a:t>(</a:t>
            </a:r>
            <a:r>
              <a:rPr lang="en-US" i="1" dirty="0"/>
              <a:t>P. vivax, </a:t>
            </a:r>
            <a:r>
              <a:rPr lang="en-US" i="1" dirty="0" err="1"/>
              <a:t>P.ovale</a:t>
            </a:r>
            <a:r>
              <a:rPr lang="en-US" i="1" dirty="0"/>
              <a:t>, </a:t>
            </a:r>
            <a:r>
              <a:rPr lang="en-US" i="1" dirty="0" err="1"/>
              <a:t>P.malariae</a:t>
            </a:r>
            <a:r>
              <a:rPr lang="en-US" i="1" dirty="0"/>
              <a:t>, </a:t>
            </a:r>
            <a:r>
              <a:rPr lang="en-US" i="1" dirty="0" err="1"/>
              <a:t>P.knowlesi</a:t>
            </a:r>
            <a:r>
              <a:rPr lang="en-US" dirty="0"/>
              <a:t>)</a:t>
            </a:r>
            <a:endParaRPr lang="fr-FR" dirty="0">
              <a:solidFill>
                <a:srgbClr val="0E6E54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5536" y="2420888"/>
            <a:ext cx="8496944" cy="4401205"/>
          </a:xfrm>
          <a:prstGeom prst="rect">
            <a:avLst/>
          </a:prstGeom>
          <a:noFill/>
          <a:ln>
            <a:solidFill>
              <a:srgbClr val="206E87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1"/>
                </a:solidFill>
              </a:rPr>
              <a:t>Chloroquine </a:t>
            </a:r>
            <a:r>
              <a:rPr lang="fr-FR" sz="2000" dirty="0">
                <a:solidFill>
                  <a:schemeClr val="tx1"/>
                </a:solidFill>
              </a:rPr>
              <a:t>3 jours</a:t>
            </a:r>
          </a:p>
          <a:p>
            <a:endParaRPr lang="fr-FR" sz="2000" b="1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Autre choix </a:t>
            </a:r>
            <a:r>
              <a:rPr lang="fr-FR" sz="2000" b="1" i="1" dirty="0">
                <a:solidFill>
                  <a:schemeClr val="tx1"/>
                </a:solidFill>
              </a:rPr>
              <a:t>(</a:t>
            </a:r>
            <a:r>
              <a:rPr lang="fr-FR" sz="2000" dirty="0">
                <a:solidFill>
                  <a:schemeClr val="tx1"/>
                </a:solidFill>
              </a:rPr>
              <a:t>en particulier en cas d’infection mixte ou de paludisme à </a:t>
            </a:r>
            <a:r>
              <a:rPr lang="fr-FR" sz="2000" i="1" dirty="0">
                <a:solidFill>
                  <a:schemeClr val="tx1"/>
                </a:solidFill>
              </a:rPr>
              <a:t>P. </a:t>
            </a:r>
            <a:r>
              <a:rPr lang="fr-FR" sz="2000" i="1" dirty="0" err="1">
                <a:solidFill>
                  <a:schemeClr val="tx1"/>
                </a:solidFill>
              </a:rPr>
              <a:t>vivax</a:t>
            </a:r>
            <a:r>
              <a:rPr lang="fr-FR" sz="2000" dirty="0">
                <a:solidFill>
                  <a:schemeClr val="tx1"/>
                </a:solidFill>
              </a:rPr>
              <a:t> survenant au retour d’une zone de résistance à la chloroquine):</a:t>
            </a:r>
          </a:p>
          <a:p>
            <a:r>
              <a:rPr lang="fr-FR" sz="2000" dirty="0">
                <a:solidFill>
                  <a:schemeClr val="tx1"/>
                </a:solidFill>
              </a:rPr>
              <a:t> </a:t>
            </a:r>
            <a:endParaRPr lang="fr-FR" sz="2000" b="1" dirty="0">
              <a:solidFill>
                <a:schemeClr val="tx1"/>
              </a:solidFill>
            </a:endParaRPr>
          </a:p>
          <a:p>
            <a:r>
              <a:rPr lang="fr-FR" sz="2000" b="1" dirty="0" err="1">
                <a:solidFill>
                  <a:schemeClr val="tx1"/>
                </a:solidFill>
              </a:rPr>
              <a:t>Arténimol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Pipéraquine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3cp en 1 prise /j pendant 3 jours (4cp si poids&gt;75kg)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Ou</a:t>
            </a:r>
          </a:p>
          <a:p>
            <a:r>
              <a:rPr lang="fr-FR" sz="2000" b="1" dirty="0" err="1">
                <a:solidFill>
                  <a:schemeClr val="tx1"/>
                </a:solidFill>
              </a:rPr>
              <a:t>Artéméther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Luméfantrine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4cp en 1 prise à H0 H8 H24 H36 H48 H60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En cas de vomissements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Quinine IV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8 mg/kg/8h IV prolongée de 4 heures ou 24mg/kg/j en administration continue, puis relai par antipaludique oral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53434" y="1394440"/>
            <a:ext cx="4049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E6E54"/>
                </a:solidFill>
              </a:rPr>
              <a:t>Adulte</a:t>
            </a:r>
          </a:p>
          <a:p>
            <a:r>
              <a:rPr lang="fr-FR" sz="2400" b="1" dirty="0">
                <a:solidFill>
                  <a:srgbClr val="0E6E54"/>
                </a:solidFill>
              </a:rPr>
              <a:t>en dehors de la grossesse</a:t>
            </a:r>
          </a:p>
        </p:txBody>
      </p:sp>
    </p:spTree>
    <p:extLst>
      <p:ext uri="{BB962C8B-B14F-4D97-AF65-F5344CB8AC3E}">
        <p14:creationId xmlns:p14="http://schemas.microsoft.com/office/powerpoint/2010/main" val="16086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040688" cy="936104"/>
          </a:xfrm>
        </p:spPr>
        <p:txBody>
          <a:bodyPr/>
          <a:lstStyle/>
          <a:p>
            <a:r>
              <a:rPr lang="fr-FR" sz="3600" b="1" dirty="0">
                <a:solidFill>
                  <a:srgbClr val="3333CC"/>
                </a:solidFill>
              </a:rPr>
              <a:t>Sociétés savantes partenaires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040688" cy="3384376"/>
          </a:xfrm>
        </p:spPr>
        <p:txBody>
          <a:bodyPr/>
          <a:lstStyle/>
          <a:p>
            <a:r>
              <a:rPr lang="fr-FR" sz="1800" dirty="0"/>
              <a:t>Société Française de Parasitologie  (SFP) </a:t>
            </a:r>
          </a:p>
          <a:p>
            <a:r>
              <a:rPr lang="fr-FR" sz="1800" dirty="0"/>
              <a:t>Société de Médecine des Voyages (SMV)</a:t>
            </a:r>
          </a:p>
          <a:p>
            <a:pPr lvl="0"/>
            <a:r>
              <a:rPr lang="fr-FR" sz="1800" dirty="0"/>
              <a:t>Société de Pathologie Exotique (SPE)</a:t>
            </a:r>
          </a:p>
          <a:p>
            <a:r>
              <a:rPr lang="fr-FR" sz="1800" dirty="0"/>
              <a:t>Société Française de Pédiatrie (SFP) (Groupe de Pédiatrie Tropicale)</a:t>
            </a:r>
          </a:p>
          <a:p>
            <a:r>
              <a:rPr lang="fr-FR" sz="1800" dirty="0"/>
              <a:t>Société de réanimation de langue française (SRLF)</a:t>
            </a:r>
          </a:p>
        </p:txBody>
      </p:sp>
    </p:spTree>
    <p:extLst>
      <p:ext uri="{BB962C8B-B14F-4D97-AF65-F5344CB8AC3E}">
        <p14:creationId xmlns:p14="http://schemas.microsoft.com/office/powerpoint/2010/main" val="3072890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2241351"/>
            <a:ext cx="8568952" cy="4585871"/>
          </a:xfrm>
          <a:prstGeom prst="rect">
            <a:avLst/>
          </a:prstGeom>
          <a:noFill/>
          <a:ln>
            <a:solidFill>
              <a:srgbClr val="206E87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0E6E54"/>
                </a:solidFill>
              </a:rPr>
              <a:t>Au 1</a:t>
            </a:r>
            <a:r>
              <a:rPr lang="fr-FR" sz="2000" b="1" i="1" baseline="30000" dirty="0">
                <a:solidFill>
                  <a:srgbClr val="0E6E54"/>
                </a:solidFill>
              </a:rPr>
              <a:t>er</a:t>
            </a:r>
            <a:r>
              <a:rPr lang="fr-FR" sz="2000" b="1" i="1" dirty="0">
                <a:solidFill>
                  <a:srgbClr val="0E6E54"/>
                </a:solidFill>
              </a:rPr>
              <a:t> trimestre </a:t>
            </a:r>
          </a:p>
          <a:p>
            <a:r>
              <a:rPr lang="fr-FR" b="1" dirty="0">
                <a:solidFill>
                  <a:schemeClr val="tx1"/>
                </a:solidFill>
              </a:rPr>
              <a:t>Chloroquine </a:t>
            </a:r>
            <a:r>
              <a:rPr lang="fr-FR" dirty="0">
                <a:solidFill>
                  <a:schemeClr val="tx1"/>
                </a:solidFill>
              </a:rPr>
              <a:t>(10 mg/kg à J1, 10 mg/kg à J2, 5 mg/kg à J3 soit 25 mg/kg en mg/kg en dose totale sur 3 j</a:t>
            </a:r>
          </a:p>
          <a:p>
            <a:r>
              <a:rPr lang="fr-FR" b="1" dirty="0">
                <a:solidFill>
                  <a:schemeClr val="tx1"/>
                </a:solidFill>
                <a:cs typeface="Arial" charset="0"/>
              </a:rPr>
              <a:t>Ou</a:t>
            </a:r>
          </a:p>
          <a:p>
            <a:r>
              <a:rPr lang="fr-FR" b="1" dirty="0" err="1">
                <a:solidFill>
                  <a:schemeClr val="tx1"/>
                </a:solidFill>
              </a:rPr>
              <a:t>Atovaquone-proguanil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4cp en 1 prise / j pendant 3 jours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À partir du 2</a:t>
            </a:r>
            <a:r>
              <a:rPr lang="fr-FR" sz="2000" b="1" i="1" baseline="30000" dirty="0">
                <a:solidFill>
                  <a:srgbClr val="0E6E54"/>
                </a:solidFill>
              </a:rPr>
              <a:t>ème</a:t>
            </a:r>
            <a:r>
              <a:rPr lang="fr-FR" sz="2000" b="1" i="1" dirty="0">
                <a:solidFill>
                  <a:srgbClr val="0E6E54"/>
                </a:solidFill>
              </a:rPr>
              <a:t> trimestre</a:t>
            </a:r>
          </a:p>
          <a:p>
            <a:r>
              <a:rPr lang="fr-FR" b="1" dirty="0">
                <a:solidFill>
                  <a:srgbClr val="000000"/>
                </a:solidFill>
              </a:rPr>
              <a:t>Chloroquine</a:t>
            </a:r>
          </a:p>
          <a:p>
            <a:r>
              <a:rPr lang="fr-FR" b="1" dirty="0">
                <a:solidFill>
                  <a:srgbClr val="000000"/>
                </a:solidFill>
              </a:rPr>
              <a:t>Ou</a:t>
            </a:r>
          </a:p>
          <a:p>
            <a:r>
              <a:rPr lang="fr-FR" b="1" dirty="0" err="1">
                <a:solidFill>
                  <a:schemeClr val="tx1"/>
                </a:solidFill>
              </a:rPr>
              <a:t>Artéméther</a:t>
            </a:r>
            <a:r>
              <a:rPr lang="mr-IN" b="1" dirty="0">
                <a:solidFill>
                  <a:schemeClr val="tx1"/>
                </a:solidFill>
              </a:rPr>
              <a:t>–</a:t>
            </a:r>
            <a:r>
              <a:rPr lang="fr-FR" b="1" dirty="0" err="1">
                <a:solidFill>
                  <a:schemeClr val="tx1"/>
                </a:solidFill>
              </a:rPr>
              <a:t>Luméfantrine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4cp en 1 prise à H0 H8 H24 H36 H48 H60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i="1" dirty="0">
                <a:solidFill>
                  <a:srgbClr val="0E6E54"/>
                </a:solidFill>
              </a:rPr>
              <a:t>En cas de vomissements</a:t>
            </a:r>
          </a:p>
          <a:p>
            <a:r>
              <a:rPr lang="fr-FR" b="1" dirty="0">
                <a:solidFill>
                  <a:schemeClr val="tx1"/>
                </a:solidFill>
              </a:rPr>
              <a:t>Quinine IV</a:t>
            </a:r>
          </a:p>
          <a:p>
            <a:r>
              <a:rPr lang="fr-FR" dirty="0">
                <a:solidFill>
                  <a:schemeClr val="tx1"/>
                </a:solidFill>
                <a:cs typeface="Arial" charset="0"/>
              </a:rPr>
              <a:t>8 mg/kg/8h IV prolongée de 4 heures ou 24mg/kg/j en administration continue sans dose de charge, puis relai par antipaludique oral</a:t>
            </a:r>
          </a:p>
          <a:p>
            <a:r>
              <a:rPr lang="fr-FR" dirty="0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637115" y="1529010"/>
            <a:ext cx="2682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>
                <a:solidFill>
                  <a:srgbClr val="0E6E54"/>
                </a:solidFill>
              </a:rPr>
              <a:t>Femme </a:t>
            </a:r>
            <a:r>
              <a:rPr lang="fr-FR" sz="2400" b="1" dirty="0">
                <a:solidFill>
                  <a:srgbClr val="0E6E54"/>
                </a:solidFill>
              </a:rPr>
              <a:t>enceinte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0" y="188640"/>
            <a:ext cx="795637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b="1" dirty="0">
                <a:solidFill>
                  <a:srgbClr val="0E6E54"/>
                </a:solidFill>
              </a:rPr>
              <a:t>Forme non compliquée d’accès palustre à </a:t>
            </a:r>
            <a:r>
              <a:rPr lang="fr-FR" b="1" i="1" dirty="0">
                <a:solidFill>
                  <a:srgbClr val="0E6E54"/>
                </a:solidFill>
              </a:rPr>
              <a:t>Plasmodium </a:t>
            </a:r>
            <a:r>
              <a:rPr lang="fr-FR" b="1" dirty="0">
                <a:solidFill>
                  <a:srgbClr val="0E6E54"/>
                </a:solidFill>
              </a:rPr>
              <a:t>non</a:t>
            </a:r>
            <a:r>
              <a:rPr lang="fr-FR" b="1" i="1" dirty="0">
                <a:solidFill>
                  <a:srgbClr val="0E6E54"/>
                </a:solidFill>
              </a:rPr>
              <a:t> </a:t>
            </a:r>
            <a:r>
              <a:rPr lang="fr-FR" b="1" i="1" dirty="0" err="1">
                <a:solidFill>
                  <a:srgbClr val="0E6E54"/>
                </a:solidFill>
              </a:rPr>
              <a:t>falciparum</a:t>
            </a:r>
            <a:endParaRPr lang="fr-FR" b="1" i="1" dirty="0">
              <a:solidFill>
                <a:srgbClr val="0E6E54"/>
              </a:solidFill>
            </a:endParaRPr>
          </a:p>
          <a:p>
            <a:pPr eaLnBrk="1" hangingPunct="1"/>
            <a:r>
              <a:rPr lang="en-US" dirty="0"/>
              <a:t>(</a:t>
            </a:r>
            <a:r>
              <a:rPr lang="en-US" i="1" dirty="0"/>
              <a:t>P. vivax, P. </a:t>
            </a:r>
            <a:r>
              <a:rPr lang="en-US" i="1" dirty="0" err="1"/>
              <a:t>ovale</a:t>
            </a:r>
            <a:r>
              <a:rPr lang="en-US" i="1" dirty="0"/>
              <a:t>, P. </a:t>
            </a:r>
            <a:r>
              <a:rPr lang="en-US" i="1" dirty="0" err="1"/>
              <a:t>malariae</a:t>
            </a:r>
            <a:r>
              <a:rPr lang="en-US" i="1" dirty="0"/>
              <a:t>, P. </a:t>
            </a:r>
            <a:r>
              <a:rPr lang="en-US" i="1" dirty="0" err="1"/>
              <a:t>knowlesi</a:t>
            </a:r>
            <a:r>
              <a:rPr lang="en-US" dirty="0"/>
              <a:t>)</a:t>
            </a:r>
            <a:endParaRPr lang="fr-FR" dirty="0">
              <a:solidFill>
                <a:srgbClr val="0E6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99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79512" y="1841242"/>
            <a:ext cx="8784976" cy="5016758"/>
          </a:xfrm>
          <a:prstGeom prst="rect">
            <a:avLst/>
          </a:prstGeom>
          <a:noFill/>
          <a:ln>
            <a:solidFill>
              <a:srgbClr val="206E87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1"/>
                </a:solidFill>
              </a:rPr>
              <a:t>Chloroquine </a:t>
            </a:r>
            <a:r>
              <a:rPr lang="fr-FR" sz="2000" dirty="0">
                <a:solidFill>
                  <a:schemeClr val="tx1"/>
                </a:solidFill>
              </a:rPr>
              <a:t>10 mg/kg à J1, 10 mg/kg à J2, 5 mg/kg à J3 soit 25 mg/kg en mg/kg en dose totale sur 3 jours</a:t>
            </a:r>
            <a:endParaRPr lang="fr-FR" sz="2000" b="1" dirty="0">
              <a:solidFill>
                <a:schemeClr val="tx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Autres choix</a:t>
            </a:r>
          </a:p>
          <a:p>
            <a:r>
              <a:rPr lang="fr-FR" sz="2000" b="1" dirty="0" err="1">
                <a:solidFill>
                  <a:schemeClr val="tx1"/>
                </a:solidFill>
              </a:rPr>
              <a:t>Arténimol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Pipéraquine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pendant 3 jours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Ou</a:t>
            </a:r>
          </a:p>
          <a:p>
            <a:r>
              <a:rPr lang="fr-FR" sz="2000" b="1" dirty="0" err="1">
                <a:solidFill>
                  <a:schemeClr val="tx1"/>
                </a:solidFill>
              </a:rPr>
              <a:t>Artéméther</a:t>
            </a:r>
            <a:r>
              <a:rPr lang="mr-IN" sz="2000" b="1" dirty="0">
                <a:solidFill>
                  <a:schemeClr val="tx1"/>
                </a:solidFill>
              </a:rPr>
              <a:t>–</a:t>
            </a:r>
            <a:r>
              <a:rPr lang="fr-FR" sz="2000" b="1" dirty="0" err="1">
                <a:solidFill>
                  <a:schemeClr val="tx1"/>
                </a:solidFill>
              </a:rPr>
              <a:t>Luméfantrine</a:t>
            </a:r>
            <a:r>
              <a:rPr lang="fr-FR" sz="2000" b="1" dirty="0">
                <a:solidFill>
                  <a:schemeClr val="tx1"/>
                </a:solidFill>
              </a:rPr>
              <a:t>  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Ou</a:t>
            </a:r>
          </a:p>
          <a:p>
            <a:r>
              <a:rPr lang="fr-FR" sz="2000" b="1" dirty="0" err="1">
                <a:solidFill>
                  <a:schemeClr val="tx1"/>
                </a:solidFill>
              </a:rPr>
              <a:t>Atovaquone-proguanil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pendant 3 jours</a:t>
            </a:r>
          </a:p>
          <a:p>
            <a:endParaRPr lang="fr-FR" sz="2000" b="1" i="1" dirty="0">
              <a:solidFill>
                <a:srgbClr val="0E6E54"/>
              </a:solidFill>
            </a:endParaRPr>
          </a:p>
          <a:p>
            <a:r>
              <a:rPr lang="fr-FR" sz="2000" b="1" i="1" dirty="0">
                <a:solidFill>
                  <a:srgbClr val="0E6E54"/>
                </a:solidFill>
              </a:rPr>
              <a:t>En cas de vomissements</a:t>
            </a:r>
          </a:p>
          <a:p>
            <a:r>
              <a:rPr lang="fr-FR" sz="2000" dirty="0">
                <a:solidFill>
                  <a:schemeClr val="tx1"/>
                </a:solidFill>
              </a:rPr>
              <a:t>Administration d’antipaludiques oraux par sonde </a:t>
            </a:r>
            <a:r>
              <a:rPr lang="fr-FR" sz="2000" dirty="0" err="1">
                <a:solidFill>
                  <a:schemeClr val="tx1"/>
                </a:solidFill>
              </a:rPr>
              <a:t>nasogastrique</a:t>
            </a:r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Ou</a:t>
            </a:r>
            <a:endParaRPr lang="fr-FR" sz="2000" b="1" i="1" dirty="0">
              <a:solidFill>
                <a:srgbClr val="0E6E54"/>
              </a:solidFill>
            </a:endParaRPr>
          </a:p>
          <a:p>
            <a:r>
              <a:rPr lang="fr-FR" sz="2000" b="1" dirty="0">
                <a:solidFill>
                  <a:schemeClr val="tx1"/>
                </a:solidFill>
              </a:rPr>
              <a:t>Quinine IV</a:t>
            </a:r>
          </a:p>
          <a:p>
            <a:r>
              <a:rPr lang="fr-FR" sz="2000" dirty="0">
                <a:solidFill>
                  <a:schemeClr val="tx1"/>
                </a:solidFill>
                <a:cs typeface="Arial" charset="0"/>
              </a:rPr>
              <a:t>8 mg/kg/8h IV prolongée de 4 heures ou 24mg/kg/j en administration continue sans dose de charge, puis relai par antipaludique oral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707904" y="1412776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E6E54"/>
                </a:solidFill>
              </a:rPr>
              <a:t>Enfant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0" y="188640"/>
            <a:ext cx="795637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b="1" dirty="0">
                <a:solidFill>
                  <a:srgbClr val="0E6E54"/>
                </a:solidFill>
              </a:rPr>
              <a:t>Forme non compliquée d’accès palustre à </a:t>
            </a:r>
            <a:r>
              <a:rPr lang="fr-FR" b="1" i="1" dirty="0">
                <a:solidFill>
                  <a:srgbClr val="0E6E54"/>
                </a:solidFill>
              </a:rPr>
              <a:t>Plasmodium </a:t>
            </a:r>
            <a:r>
              <a:rPr lang="fr-FR" b="1" dirty="0">
                <a:solidFill>
                  <a:srgbClr val="0E6E54"/>
                </a:solidFill>
              </a:rPr>
              <a:t>non</a:t>
            </a:r>
            <a:r>
              <a:rPr lang="fr-FR" b="1" i="1" dirty="0">
                <a:solidFill>
                  <a:srgbClr val="0E6E54"/>
                </a:solidFill>
              </a:rPr>
              <a:t> </a:t>
            </a:r>
            <a:r>
              <a:rPr lang="fr-FR" b="1" i="1" dirty="0" err="1">
                <a:solidFill>
                  <a:srgbClr val="0E6E54"/>
                </a:solidFill>
              </a:rPr>
              <a:t>falciparum</a:t>
            </a:r>
            <a:endParaRPr lang="fr-FR" b="1" i="1" dirty="0">
              <a:solidFill>
                <a:srgbClr val="0E6E54"/>
              </a:solidFill>
            </a:endParaRPr>
          </a:p>
          <a:p>
            <a:pPr eaLnBrk="1" hangingPunct="1"/>
            <a:r>
              <a:rPr lang="en-US" dirty="0"/>
              <a:t>(</a:t>
            </a:r>
            <a:r>
              <a:rPr lang="en-US" i="1" dirty="0"/>
              <a:t>P. vivax, P. </a:t>
            </a:r>
            <a:r>
              <a:rPr lang="en-US" i="1" dirty="0" err="1"/>
              <a:t>ovale</a:t>
            </a:r>
            <a:r>
              <a:rPr lang="en-US" i="1" dirty="0"/>
              <a:t>, P. </a:t>
            </a:r>
            <a:r>
              <a:rPr lang="en-US" i="1" dirty="0" err="1"/>
              <a:t>malariae</a:t>
            </a:r>
            <a:r>
              <a:rPr lang="en-US" i="1" dirty="0"/>
              <a:t>, P. </a:t>
            </a:r>
            <a:r>
              <a:rPr lang="en-US" i="1" dirty="0" err="1"/>
              <a:t>knowlesi</a:t>
            </a:r>
            <a:r>
              <a:rPr lang="en-US" dirty="0"/>
              <a:t>)</a:t>
            </a:r>
            <a:endParaRPr lang="fr-FR" dirty="0">
              <a:solidFill>
                <a:srgbClr val="0E6E54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47864" y="3717032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à H0 H8 H24 H36 H48 H60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8274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re 1"/>
          <p:cNvSpPr txBox="1">
            <a:spLocks/>
          </p:cNvSpPr>
          <p:nvPr/>
        </p:nvSpPr>
        <p:spPr bwMode="auto">
          <a:xfrm>
            <a:off x="0" y="188640"/>
            <a:ext cx="7956376" cy="12241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b="1" dirty="0">
                <a:solidFill>
                  <a:srgbClr val="0E6E54"/>
                </a:solidFill>
                <a:cs typeface="Arial" charset="0"/>
              </a:rPr>
              <a:t>Modalités de surveillance des accès palustres non compliqués 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solidFill>
                  <a:srgbClr val="0E6E54"/>
                </a:solidFill>
                <a:cs typeface="Arial" charset="0"/>
              </a:rPr>
              <a:t>(</a:t>
            </a:r>
            <a:r>
              <a:rPr lang="fr-FR" i="1" dirty="0">
                <a:solidFill>
                  <a:srgbClr val="0E6E54"/>
                </a:solidFill>
              </a:rPr>
              <a:t>P. </a:t>
            </a:r>
            <a:r>
              <a:rPr lang="fr-FR" i="1" dirty="0" err="1">
                <a:solidFill>
                  <a:srgbClr val="0E6E54"/>
                </a:solidFill>
              </a:rPr>
              <a:t>falciparum</a:t>
            </a:r>
            <a:r>
              <a:rPr lang="fr-FR" i="1" dirty="0">
                <a:solidFill>
                  <a:srgbClr val="0E6E54"/>
                </a:solidFill>
              </a:rPr>
              <a:t> </a:t>
            </a:r>
            <a:r>
              <a:rPr lang="en-US" i="1" dirty="0">
                <a:solidFill>
                  <a:srgbClr val="0E6E54"/>
                </a:solidFill>
              </a:rPr>
              <a:t>P. </a:t>
            </a:r>
            <a:r>
              <a:rPr lang="en-US" i="1" dirty="0" err="1">
                <a:solidFill>
                  <a:srgbClr val="0E6E54"/>
                </a:solidFill>
              </a:rPr>
              <a:t>vivax</a:t>
            </a:r>
            <a:r>
              <a:rPr lang="en-US" i="1" dirty="0">
                <a:solidFill>
                  <a:srgbClr val="0E6E54"/>
                </a:solidFill>
              </a:rPr>
              <a:t>, P. </a:t>
            </a:r>
            <a:r>
              <a:rPr lang="en-US" i="1" dirty="0" err="1">
                <a:solidFill>
                  <a:srgbClr val="0E6E54"/>
                </a:solidFill>
              </a:rPr>
              <a:t>ovale</a:t>
            </a:r>
            <a:r>
              <a:rPr lang="en-US" i="1" dirty="0">
                <a:solidFill>
                  <a:srgbClr val="0E6E54"/>
                </a:solidFill>
              </a:rPr>
              <a:t>, P. </a:t>
            </a:r>
            <a:r>
              <a:rPr lang="en-US" i="1" dirty="0" err="1">
                <a:solidFill>
                  <a:srgbClr val="0E6E54"/>
                </a:solidFill>
              </a:rPr>
              <a:t>malariae</a:t>
            </a:r>
            <a:r>
              <a:rPr lang="en-US" i="1" dirty="0">
                <a:solidFill>
                  <a:srgbClr val="0E6E54"/>
                </a:solidFill>
              </a:rPr>
              <a:t>, P. </a:t>
            </a:r>
            <a:r>
              <a:rPr lang="en-US" i="1" dirty="0" err="1">
                <a:solidFill>
                  <a:srgbClr val="0E6E54"/>
                </a:solidFill>
              </a:rPr>
              <a:t>knowlesi</a:t>
            </a:r>
            <a:r>
              <a:rPr lang="en-US" dirty="0">
                <a:solidFill>
                  <a:srgbClr val="0E6E54"/>
                </a:solidFill>
              </a:rPr>
              <a:t>)</a:t>
            </a:r>
            <a:endParaRPr lang="fr-FR" dirty="0">
              <a:solidFill>
                <a:srgbClr val="0E6E54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FR" sz="2800" b="1" dirty="0">
              <a:solidFill>
                <a:srgbClr val="0E6E54"/>
              </a:solidFill>
              <a:cs typeface="Arial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2132856"/>
            <a:ext cx="8532741" cy="2769989"/>
          </a:xfrm>
          <a:prstGeom prst="rect">
            <a:avLst/>
          </a:prstGeom>
          <a:noFill/>
          <a:ln>
            <a:solidFill>
              <a:srgbClr val="206E87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/>
                </a:solidFill>
              </a:rPr>
              <a:t>Suivi clinique et biologique</a:t>
            </a:r>
          </a:p>
          <a:p>
            <a:pPr algn="ctr"/>
            <a:endParaRPr lang="fr-FR" sz="2400" b="1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Frottis - goutte épaisse à</a:t>
            </a:r>
          </a:p>
          <a:p>
            <a:pPr marL="1028700" lvl="1">
              <a:buFont typeface="Arial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J3 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(la </a:t>
            </a:r>
            <a:r>
              <a:rPr lang="fr-FR" dirty="0" err="1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parasitémie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doit être inférieure à 25 % de la valeur initiale),</a:t>
            </a:r>
          </a:p>
          <a:p>
            <a:pPr marL="1028700" lvl="1">
              <a:buFont typeface="Arial" charset="0"/>
              <a:buChar char="•"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J7 (la </a:t>
            </a:r>
            <a:r>
              <a:rPr lang="fr-FR" dirty="0" err="1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parasitémie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doit être négative)</a:t>
            </a:r>
          </a:p>
          <a:p>
            <a:pPr marL="1028700" lvl="1">
              <a:buFont typeface="Arial" charset="0"/>
              <a:buChar char="•"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J28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La présence de gamétocytes après traitement antipaludique est possible, elle ne justifie pas une seconde cure d’antipaludique</a:t>
            </a:r>
          </a:p>
        </p:txBody>
      </p:sp>
    </p:spTree>
    <p:extLst>
      <p:ext uri="{BB962C8B-B14F-4D97-AF65-F5344CB8AC3E}">
        <p14:creationId xmlns:p14="http://schemas.microsoft.com/office/powerpoint/2010/main" val="2088977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oneTexte 1"/>
          <p:cNvSpPr txBox="1">
            <a:spLocks noChangeArrowheads="1"/>
          </p:cNvSpPr>
          <p:nvPr/>
        </p:nvSpPr>
        <p:spPr bwMode="auto">
          <a:xfrm>
            <a:off x="545700" y="3560453"/>
            <a:ext cx="7977187" cy="1323439"/>
          </a:xfrm>
          <a:prstGeom prst="rect">
            <a:avLst/>
          </a:prstGeom>
          <a:noFill/>
          <a:ln>
            <a:solidFill>
              <a:srgbClr val="206E87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57175" indent="-2571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eaLnBrk="1" hangingPunct="1"/>
            <a:r>
              <a:rPr lang="fr-FR" sz="2000" b="1" dirty="0" err="1">
                <a:cs typeface="Arial" charset="0"/>
              </a:rPr>
              <a:t>Primaquine</a:t>
            </a:r>
            <a:r>
              <a:rPr lang="fr-FR" sz="2000" dirty="0">
                <a:cs typeface="Arial" charset="0"/>
              </a:rPr>
              <a:t>  (ATU nominative) </a:t>
            </a:r>
          </a:p>
          <a:p>
            <a:pPr marL="0" indent="0" eaLnBrk="1" hangingPunct="1"/>
            <a:r>
              <a:rPr lang="fr-FR" sz="2000" dirty="0">
                <a:cs typeface="Arial" charset="0"/>
              </a:rPr>
              <a:t>30 mg/j ou 0,5 mg/kg/j en deux prises / jour pendant 14 jours </a:t>
            </a:r>
          </a:p>
          <a:p>
            <a:pPr marL="0" indent="0" eaLnBrk="1" hangingPunct="1"/>
            <a:endParaRPr lang="fr-FR" sz="2000" dirty="0">
              <a:cs typeface="Arial" charset="0"/>
            </a:endParaRPr>
          </a:p>
          <a:p>
            <a:pPr marL="0" indent="0" eaLnBrk="1" hangingPunct="1"/>
            <a:r>
              <a:rPr lang="fr-FR" sz="2000" dirty="0">
                <a:cs typeface="Arial" charset="0"/>
              </a:rPr>
              <a:t>En l’absence de CI (déficit en G6PD, grossesse, allaitement)</a:t>
            </a: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601702"/>
              </p:ext>
            </p:extLst>
          </p:nvPr>
        </p:nvGraphicFramePr>
        <p:xfrm>
          <a:off x="7923213" y="1589088"/>
          <a:ext cx="9525" cy="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 bitmap" r:id="rId2" imgW="25400" imgH="25400" progId="Paint.Picture">
                  <p:embed/>
                </p:oleObj>
              </mc:Choice>
              <mc:Fallback>
                <p:oleObj name="Image bitmap" r:id="rId2" imgW="25400" imgH="2540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3213" y="1589088"/>
                        <a:ext cx="9525" cy="9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Titre 1"/>
          <p:cNvSpPr txBox="1">
            <a:spLocks/>
          </p:cNvSpPr>
          <p:nvPr/>
        </p:nvSpPr>
        <p:spPr bwMode="auto">
          <a:xfrm>
            <a:off x="125413" y="165535"/>
            <a:ext cx="7797800" cy="764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b="1" dirty="0">
                <a:solidFill>
                  <a:srgbClr val="0E6E54"/>
                </a:solidFill>
                <a:cs typeface="Arial" charset="0"/>
              </a:rPr>
              <a:t>Prévention des accès de reviviscence</a:t>
            </a:r>
          </a:p>
          <a:p>
            <a:pPr eaLnBrk="1" hangingPunct="1">
              <a:lnSpc>
                <a:spcPct val="90000"/>
              </a:lnSpc>
            </a:pPr>
            <a:r>
              <a:rPr lang="fr-FR" b="1" i="1" dirty="0">
                <a:solidFill>
                  <a:srgbClr val="0E6E54"/>
                </a:solidFill>
                <a:cs typeface="Arial" charset="0"/>
              </a:rPr>
              <a:t>P. </a:t>
            </a:r>
            <a:r>
              <a:rPr lang="fr-FR" b="1" i="1" dirty="0" err="1">
                <a:solidFill>
                  <a:srgbClr val="0E6E54"/>
                </a:solidFill>
                <a:cs typeface="Arial" charset="0"/>
              </a:rPr>
              <a:t>vivax</a:t>
            </a:r>
            <a:r>
              <a:rPr lang="fr-FR" b="1" i="1" dirty="0">
                <a:solidFill>
                  <a:srgbClr val="0E6E54"/>
                </a:solidFill>
                <a:cs typeface="Arial" charset="0"/>
              </a:rPr>
              <a:t>, P. ovale</a:t>
            </a:r>
          </a:p>
          <a:p>
            <a:pPr eaLnBrk="1" hangingPunct="1">
              <a:lnSpc>
                <a:spcPct val="90000"/>
              </a:lnSpc>
            </a:pPr>
            <a:endParaRPr lang="fr-FR" b="1" dirty="0">
              <a:solidFill>
                <a:srgbClr val="0E6E54"/>
              </a:solidFill>
              <a:cs typeface="Arial" charset="0"/>
            </a:endParaRPr>
          </a:p>
        </p:txBody>
      </p:sp>
      <p:sp>
        <p:nvSpPr>
          <p:cNvPr id="53252" name="ZoneTexte 6"/>
          <p:cNvSpPr txBox="1">
            <a:spLocks noChangeArrowheads="1"/>
          </p:cNvSpPr>
          <p:nvPr/>
        </p:nvSpPr>
        <p:spPr bwMode="auto">
          <a:xfrm>
            <a:off x="3708400" y="549275"/>
            <a:ext cx="43195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i="1" baseline="-25000" dirty="0">
                <a:solidFill>
                  <a:srgbClr val="0070C0"/>
                </a:solidFill>
                <a:cs typeface="Arial" charset="0"/>
              </a:rPr>
              <a:t>         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83172" y="1598613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fr-FR" sz="2000" dirty="0">
                <a:solidFill>
                  <a:schemeClr val="tx1"/>
                </a:solidFill>
                <a:cs typeface="Arial" charset="0"/>
              </a:rPr>
              <a:t>Cure radicale recommandée d’emblée après un premier accès à </a:t>
            </a:r>
            <a:r>
              <a:rPr lang="fr-FR" sz="2000" i="1" dirty="0">
                <a:solidFill>
                  <a:schemeClr val="tx1"/>
                </a:solidFill>
                <a:cs typeface="Arial" charset="0"/>
              </a:rPr>
              <a:t>P. </a:t>
            </a:r>
            <a:r>
              <a:rPr lang="fr-FR" sz="2000" i="1" dirty="0" err="1">
                <a:solidFill>
                  <a:schemeClr val="tx1"/>
                </a:solidFill>
                <a:cs typeface="Arial" charset="0"/>
              </a:rPr>
              <a:t>vivax</a:t>
            </a:r>
            <a:r>
              <a:rPr lang="fr-FR" sz="20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ou </a:t>
            </a:r>
            <a:r>
              <a:rPr lang="fr-FR" sz="2000" i="1" dirty="0">
                <a:solidFill>
                  <a:schemeClr val="tx1"/>
                </a:solidFill>
                <a:cs typeface="Arial" charset="0"/>
              </a:rPr>
              <a:t>P. ovale</a:t>
            </a:r>
          </a:p>
          <a:p>
            <a:endParaRPr lang="fr-FR" sz="2000" i="1" dirty="0">
              <a:solidFill>
                <a:schemeClr val="tx1"/>
              </a:solidFill>
              <a:cs typeface="Arial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fr-FR" sz="2000" dirty="0">
                <a:solidFill>
                  <a:schemeClr val="tx1"/>
                </a:solidFill>
                <a:cs typeface="Arial" charset="0"/>
              </a:rPr>
              <a:t>Administration dés que possible après le traitement curatif </a:t>
            </a:r>
          </a:p>
        </p:txBody>
      </p:sp>
    </p:spTree>
    <p:extLst>
      <p:ext uri="{BB962C8B-B14F-4D97-AF65-F5344CB8AC3E}">
        <p14:creationId xmlns:p14="http://schemas.microsoft.com/office/powerpoint/2010/main" val="1617067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660243"/>
              </p:ext>
            </p:extLst>
          </p:nvPr>
        </p:nvGraphicFramePr>
        <p:xfrm>
          <a:off x="107504" y="836712"/>
          <a:ext cx="8784976" cy="6019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9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0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Antipaludique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Ligne de traitement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Posologie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Arténimol</a:t>
                      </a: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</a:t>
                      </a:r>
                      <a:r>
                        <a:rPr lang="fr-FR" sz="18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pipéraquine</a:t>
                      </a: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fr-FR" sz="18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Eurartésim</a:t>
                      </a: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®)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r>
                        <a:rPr lang="fr-FR" sz="16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ère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ligne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 cp en 1 prise/jour, à jeun pendant 3 jours consécutifs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(4cp si P &gt;75kgs)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soit 12 ou 16 cps au total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6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Artéméther</a:t>
                      </a: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</a:t>
                      </a:r>
                      <a:r>
                        <a:rPr lang="fr-FR" sz="18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Luméfantrine</a:t>
                      </a: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</a:t>
                      </a:r>
                      <a:r>
                        <a:rPr lang="fr-FR" sz="18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Riamet</a:t>
                      </a: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®)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r>
                        <a:rPr lang="fr-FR" sz="16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ère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ligne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 </a:t>
                      </a:r>
                      <a:r>
                        <a:rPr lang="fr-FR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en 1 prise à H0, H8, H24, H36, H48 et H60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avec prise alimentaire ou boisson avec corps gras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soit 24 </a:t>
                      </a:r>
                      <a:r>
                        <a:rPr lang="fr-FR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cps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au total en 60h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 A partir de 35 </a:t>
                      </a:r>
                      <a:r>
                        <a:rPr lang="fr-FR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kgs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 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Chloroquine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r>
                        <a:rPr lang="fr-FR" sz="16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ère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ligne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(P. non </a:t>
                      </a:r>
                      <a:r>
                        <a:rPr lang="fr-FR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falciparum</a:t>
                      </a:r>
                      <a:r>
                        <a:rPr lang="fr-FR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 mg/kg à J1, 10 mg/kg à J2, 5 mg/kg à J3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soit 25 mg/kg en dose totale sur 3 jours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Atovaquone + Proguanil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(Malarone®)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r>
                        <a:rPr lang="fr-FR" sz="1600" baseline="300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ème</a:t>
                      </a: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ligne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 </a:t>
                      </a:r>
                      <a:r>
                        <a:rPr lang="fr-FR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en 1 prise par jour pendant 3 jours au cours d’un repas soit 12 </a:t>
                      </a:r>
                      <a:r>
                        <a:rPr lang="fr-FR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cps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au total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 A partir de 40 </a:t>
                      </a:r>
                      <a:r>
                        <a:rPr lang="fr-FR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kgs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2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Quinine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 </a:t>
                      </a:r>
                      <a:r>
                        <a:rPr lang="fr-FR" sz="18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Quinimax</a:t>
                      </a: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fr-FR" sz="1400" b="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à 500 et 125mg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 Quinine </a:t>
                      </a:r>
                      <a:r>
                        <a:rPr lang="fr-FR" sz="1800" b="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Lafran</a:t>
                      </a:r>
                      <a:r>
                        <a:rPr lang="fr-FR" sz="1800" b="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fr-FR" sz="1400" b="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500 et 250mg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 </a:t>
                      </a:r>
                      <a:r>
                        <a:rPr lang="fr-FR" sz="18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Surquina</a:t>
                      </a:r>
                      <a:r>
                        <a:rPr lang="fr-FR" sz="18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fr-FR" sz="1400" b="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à 250mg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r>
                        <a:rPr lang="fr-FR" sz="16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ème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ligne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8mg/kg/8h pendant </a:t>
                      </a:r>
                      <a:r>
                        <a:rPr lang="fr-FR" sz="1600" u="sng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 jours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(= 1cp à 500mg/8h pour adulte de poids moyen, ne pas dépasser 2500 mg/j)</a:t>
                      </a:r>
                    </a:p>
                  </a:txBody>
                  <a:tcPr marL="54145" marR="5414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8514" y="116632"/>
            <a:ext cx="7855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Principaux antipaludiques oraux utilisables chez l’adulte pour le traitement du paludisme</a:t>
            </a:r>
            <a:endParaRPr lang="fr-FR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24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968235"/>
              </p:ext>
            </p:extLst>
          </p:nvPr>
        </p:nvGraphicFramePr>
        <p:xfrm>
          <a:off x="179512" y="951721"/>
          <a:ext cx="8784976" cy="5842451"/>
        </p:xfrm>
        <a:graphic>
          <a:graphicData uri="http://schemas.openxmlformats.org/drawingml/2006/table">
            <a:tbl>
              <a:tblPr/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031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Molécule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Galénique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Posologie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129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err="1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Artéméther</a:t>
                      </a:r>
                      <a:r>
                        <a:rPr lang="fr-FR" sz="1800" b="1" kern="120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</a:t>
                      </a:r>
                      <a:r>
                        <a:rPr lang="fr-FR" sz="1800" b="1" kern="1200" dirty="0" err="1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Luméfantrine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Riamet</a:t>
                      </a:r>
                      <a:r>
                        <a:rPr lang="fr-FR" sz="1600" kern="12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Symbol" charset="2"/>
                        </a:rPr>
                        <a:t>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à 120 mg / 20 mg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 prises orales à H0, H8-12, H24, H36, H48, H60</a:t>
                      </a:r>
                      <a:endParaRPr lang="fr-FR" sz="16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5-&lt;15 kg : 1 cp / prise</a:t>
                      </a:r>
                      <a:endParaRPr lang="fr-FR" sz="16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15-&lt;25 kg : 2 cps / prise</a:t>
                      </a:r>
                      <a:endParaRPr lang="fr-FR" sz="16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25-&lt;35 kg : 3 cps / prise</a:t>
                      </a:r>
                      <a:endParaRPr lang="fr-FR" sz="16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≥35 kg : 4 cps / prise</a:t>
                      </a:r>
                      <a:endParaRPr lang="fr-FR" sz="16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173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err="1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Arténimol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 </a:t>
                      </a:r>
                      <a:r>
                        <a:rPr lang="fr-FR" sz="1800" b="1" dirty="0" err="1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Pipéraquine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Eurartesim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fr-FR" sz="1600" kern="12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Symbol" charset="2"/>
                        </a:rPr>
                        <a:t>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à 320 mg / 40</a:t>
                      </a:r>
                      <a:r>
                        <a:rPr lang="fr-FR" sz="1600" u="sng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mg</a:t>
                      </a: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7-&lt; 13 kg : 1 demi comprimé par jour</a:t>
                      </a: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13-&lt; 24 kg : 1 comprimé par jour </a:t>
                      </a: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24-&lt; 36 kg : 2 cps par jour </a:t>
                      </a: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36-75 kg : 3 cps par jour </a:t>
                      </a: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Durée de traitement : 3 jours </a:t>
                      </a: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217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err="1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Atovaquone</a:t>
                      </a:r>
                      <a:r>
                        <a:rPr lang="fr-FR" sz="1800" b="1" kern="1200" baseline="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</a:t>
                      </a:r>
                      <a:r>
                        <a:rPr lang="fr-FR" sz="1800" b="1" kern="1200" baseline="0" dirty="0" err="1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</a:t>
                      </a:r>
                      <a:r>
                        <a:rPr lang="fr-FR" sz="1800" b="1" kern="1200" dirty="0" err="1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roguanil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Malarone</a:t>
                      </a:r>
                      <a:r>
                        <a:rPr lang="fr-FR" sz="1600" kern="12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Symbol" charset="2"/>
                        </a:rPr>
                        <a:t>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 génériques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adultes à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250mg /100mg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enfants à 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62,5 mg/25 mg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</a:t>
                      </a:r>
                      <a:r>
                        <a:rPr lang="fr-FR" sz="1600" kern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/8</a:t>
                      </a:r>
                      <a:r>
                        <a:rPr lang="fr-FR" sz="1600" kern="1200" baseline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fr-FR" sz="1600" kern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mg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/kg/j pendant 3 jours</a:t>
                      </a:r>
                      <a:r>
                        <a:rPr lang="fr-FR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(prise unique quotidienne)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5-8 kg : 2 </a:t>
                      </a: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cps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enfants / j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9-&lt;11 kg : 3 </a:t>
                      </a: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cps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enfants / j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11-20 kg : 1 </a:t>
                      </a: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adulte / j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21-30 kg : 2 </a:t>
                      </a: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cps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adultes / j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31-40 kg : 3 </a:t>
                      </a: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cps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adultes / j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&gt; 40 kg : 4 </a:t>
                      </a: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cps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adultes / j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79512" y="116632"/>
            <a:ext cx="770485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E6E54"/>
                </a:solidFill>
                <a:latin typeface="Calibri" charset="0"/>
                <a:ea typeface="Calibri" charset="0"/>
                <a:cs typeface="Calibri" charset="0"/>
              </a:rPr>
              <a:t>Traitements oraux du paludisme de l’enfant en France (1) </a:t>
            </a:r>
            <a:endParaRPr lang="fr-FR" sz="2000" dirty="0">
              <a:solidFill>
                <a:srgbClr val="0E6E54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222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619160"/>
              </p:ext>
            </p:extLst>
          </p:nvPr>
        </p:nvGraphicFramePr>
        <p:xfrm>
          <a:off x="107504" y="1628800"/>
          <a:ext cx="8784976" cy="3693603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031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Molécule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Galénique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Posologie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Chloroquine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Nivaquine</a:t>
                      </a:r>
                      <a:r>
                        <a:rPr lang="fr-FR" sz="1600" kern="12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Symbol" charset="2"/>
                        </a:rPr>
                        <a:t>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Susp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buvable 25mg/5ml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Cp sec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100 mg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10 mg/kg à J1, 10 mg/kg à J2, 5 mg/kg à J3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soit 25 mg/kg en dose totale sur 3 jours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08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Méfloquine</a:t>
                      </a:r>
                      <a:endParaRPr lang="fr-FR" sz="1800" b="1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Lariam</a:t>
                      </a:r>
                      <a:r>
                        <a:rPr lang="fr-FR" sz="1600" kern="12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Symbol" charset="2"/>
                        </a:rPr>
                        <a:t>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à 250 mg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25 mg/kg</a:t>
                      </a:r>
                      <a:r>
                        <a:rPr lang="fr-FR" sz="1600" kern="1200" baseline="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Répartis  en :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15 mg/kg H0 et 10 mg/kg H12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ou 8 mg/kg H0, H6-8, H12-16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60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Quinine orale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Quinimax</a:t>
                      </a:r>
                      <a:r>
                        <a:rPr lang="fr-FR" sz="1600" kern="12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Symbol" charset="2"/>
                        </a:rPr>
                        <a:t></a:t>
                      </a:r>
                      <a:r>
                        <a:rPr lang="fr-FR" sz="1600" kern="1200" baseline="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500 et 125 mg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eaLnBrk="0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Surquina</a:t>
                      </a:r>
                      <a:r>
                        <a:rPr lang="fr-FR" sz="1600" kern="1200" baseline="30000" dirty="0"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Symbol" charset="2"/>
                        </a:rPr>
                        <a:t></a:t>
                      </a: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 algn="l" eaLnBrk="0" fontAlgn="base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Cp à 250 mg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 mg/kg trois fois par jour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just" eaLnBrk="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pendant 7 jours</a:t>
                      </a:r>
                      <a:endParaRPr lang="fr-FR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9771" marR="49771" marT="24885" marB="2488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79512" y="116632"/>
            <a:ext cx="770485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E6E54"/>
                </a:solidFill>
                <a:latin typeface="Calibri" charset="0"/>
                <a:ea typeface="Calibri" charset="0"/>
                <a:cs typeface="Calibri" charset="0"/>
              </a:rPr>
              <a:t>Traitements oraux du paludisme de l’enfant en France (2)</a:t>
            </a:r>
            <a:endParaRPr lang="fr-FR" sz="2000" dirty="0">
              <a:solidFill>
                <a:srgbClr val="0E6E54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656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8181798" cy="623731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0" y="11324"/>
            <a:ext cx="78123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06E87"/>
                </a:solidFill>
              </a:rPr>
              <a:t>Traitements oraux du paludisme non compliqué à Plasmodium </a:t>
            </a:r>
            <a:r>
              <a:rPr lang="fr-FR" b="1" dirty="0" err="1">
                <a:solidFill>
                  <a:srgbClr val="206E87"/>
                </a:solidFill>
              </a:rPr>
              <a:t>falciparum</a:t>
            </a:r>
            <a:r>
              <a:rPr lang="fr-FR" b="1" dirty="0">
                <a:solidFill>
                  <a:srgbClr val="206E87"/>
                </a:solidFill>
              </a:rPr>
              <a:t> de l’enfant en France</a:t>
            </a:r>
          </a:p>
        </p:txBody>
      </p:sp>
    </p:spTree>
    <p:extLst>
      <p:ext uri="{BB962C8B-B14F-4D97-AF65-F5344CB8AC3E}">
        <p14:creationId xmlns:p14="http://schemas.microsoft.com/office/powerpoint/2010/main" val="2065728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549872"/>
              </p:ext>
            </p:extLst>
          </p:nvPr>
        </p:nvGraphicFramePr>
        <p:xfrm>
          <a:off x="395536" y="1715411"/>
          <a:ext cx="8175625" cy="306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7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6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1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4944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Molécules 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r>
                        <a:rPr lang="fr-FR" sz="2000" b="1" baseline="30000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er</a:t>
                      </a:r>
                      <a:r>
                        <a:rPr lang="fr-FR" sz="2000" b="1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trimestre 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baseline="0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2000" b="1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r>
                        <a:rPr lang="fr-FR" sz="2000" b="1" baseline="30000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ème</a:t>
                      </a:r>
                      <a:r>
                        <a:rPr lang="fr-FR" sz="2000" b="1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et 3</a:t>
                      </a:r>
                      <a:r>
                        <a:rPr lang="fr-FR" sz="2000" b="1" baseline="30000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ème</a:t>
                      </a:r>
                      <a:r>
                        <a:rPr lang="fr-FR" sz="2000" b="1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trimestre</a:t>
                      </a:r>
                      <a:r>
                        <a:rPr lang="fr-FR" sz="2000" b="1" baseline="0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2000" b="1" dirty="0">
                          <a:solidFill>
                            <a:srgbClr val="00206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44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Quinine</a:t>
                      </a:r>
                      <a:r>
                        <a:rPr lang="fr-FR" sz="2000" b="1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A4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A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fr-FR" sz="2000" b="1" dirty="0" err="1">
                          <a:latin typeface="Arial" charset="0"/>
                          <a:ea typeface="Arial" charset="0"/>
                          <a:cs typeface="Arial" charset="0"/>
                        </a:rPr>
                        <a:t>Atovaquone-proguanil</a:t>
                      </a:r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fr-FR" sz="2000" b="1" dirty="0" err="1">
                          <a:latin typeface="Arial" charset="0"/>
                          <a:ea typeface="Arial" charset="0"/>
                          <a:cs typeface="Arial" charset="0"/>
                        </a:rPr>
                        <a:t>Eurartesim</a:t>
                      </a:r>
                      <a:r>
                        <a:rPr lang="fr-FR" sz="2000" b="1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               éviter 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éviter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fr-FR" sz="2000" b="1" dirty="0" err="1">
                          <a:latin typeface="Arial" charset="0"/>
                          <a:ea typeface="Arial" charset="0"/>
                          <a:cs typeface="Arial" charset="0"/>
                        </a:rPr>
                        <a:t>Riamet</a:t>
                      </a:r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               éviter 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   privilégier </a:t>
                      </a:r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Parcours</a:t>
                      </a:r>
                      <a:r>
                        <a:rPr lang="fr-FR" sz="2000" b="1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de soins </a:t>
                      </a:r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Hospitalisation médecine </a:t>
                      </a: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Arial" charset="0"/>
                          <a:ea typeface="Arial" charset="0"/>
                          <a:cs typeface="Arial" charset="0"/>
                        </a:rPr>
                        <a:t>Hospitalisation</a:t>
                      </a:r>
                      <a:r>
                        <a:rPr lang="fr-FR" sz="2000" b="1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service obstétrique </a:t>
                      </a:r>
                      <a:endParaRPr lang="fr-FR" sz="2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3" marR="68593" marT="34292" marB="34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207" name="Titre 1"/>
          <p:cNvSpPr txBox="1">
            <a:spLocks/>
          </p:cNvSpPr>
          <p:nvPr/>
        </p:nvSpPr>
        <p:spPr bwMode="auto">
          <a:xfrm>
            <a:off x="0" y="188640"/>
            <a:ext cx="7884368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b="1" dirty="0">
                <a:solidFill>
                  <a:srgbClr val="0E6E54"/>
                </a:solidFill>
                <a:cs typeface="Arial" charset="0"/>
              </a:rPr>
              <a:t>Antipaludiques par voie orale et femme enceinte </a:t>
            </a:r>
          </a:p>
        </p:txBody>
      </p:sp>
      <p:sp>
        <p:nvSpPr>
          <p:cNvPr id="50208" name="Rectangle 5"/>
          <p:cNvSpPr>
            <a:spLocks noChangeArrowheads="1"/>
          </p:cNvSpPr>
          <p:nvPr/>
        </p:nvSpPr>
        <p:spPr bwMode="auto">
          <a:xfrm>
            <a:off x="395536" y="5301208"/>
            <a:ext cx="81756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fr-FR" sz="2000" dirty="0">
                <a:solidFill>
                  <a:schemeClr val="tx1"/>
                </a:solidFill>
                <a:cs typeface="Arial" charset="0"/>
              </a:rPr>
              <a:t>Dans tous les cas, une évaluation de la vitalité fœtale doit être effectuée au décours de l’accès palustre</a:t>
            </a:r>
            <a:r>
              <a:rPr lang="fr-FR" sz="2000" dirty="0"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6641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2195736" y="2708920"/>
            <a:ext cx="4439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E6E54"/>
                </a:solidFill>
              </a:rPr>
              <a:t>Prévention du paludisme</a:t>
            </a:r>
          </a:p>
        </p:txBody>
      </p:sp>
    </p:spTree>
    <p:extLst>
      <p:ext uri="{BB962C8B-B14F-4D97-AF65-F5344CB8AC3E}">
        <p14:creationId xmlns:p14="http://schemas.microsoft.com/office/powerpoint/2010/main" val="30110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2123728" y="836712"/>
            <a:ext cx="51435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Savoir y penser</a:t>
            </a: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755576" y="1772816"/>
            <a:ext cx="792088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fr-FR" sz="2400" dirty="0">
                <a:solidFill>
                  <a:srgbClr val="000000"/>
                </a:solidFill>
              </a:rPr>
              <a:t>Toute fièvre dans les mois suivant le retour d’une zone endémique doit faire rechercher en urgence un paludisme, </a:t>
            </a:r>
            <a:r>
              <a:rPr lang="fr-FR" sz="2400" u="sng" dirty="0">
                <a:solidFill>
                  <a:srgbClr val="000000"/>
                </a:solidFill>
              </a:rPr>
              <a:t>quels que soient les symptômes associés </a:t>
            </a:r>
            <a:r>
              <a:rPr lang="fr-FR" sz="2400" dirty="0">
                <a:solidFill>
                  <a:srgbClr val="000000"/>
                </a:solidFill>
              </a:rPr>
              <a:t>et même si un foyer infectieux ou une </a:t>
            </a:r>
            <a:r>
              <a:rPr lang="fr-FR" sz="2400" dirty="0" err="1">
                <a:solidFill>
                  <a:srgbClr val="000000"/>
                </a:solidFill>
              </a:rPr>
              <a:t>co-infection</a:t>
            </a:r>
            <a:r>
              <a:rPr lang="fr-FR" sz="2400" dirty="0">
                <a:solidFill>
                  <a:srgbClr val="000000"/>
                </a:solidFill>
              </a:rPr>
              <a:t> (dengue) est identifié. </a:t>
            </a:r>
            <a:endParaRPr lang="fr-FR" sz="2400" dirty="0">
              <a:solidFill>
                <a:srgbClr val="000000"/>
              </a:solidFill>
              <a:cs typeface="Calibri" charset="0"/>
            </a:endParaRPr>
          </a:p>
          <a:p>
            <a:pPr>
              <a:spcAft>
                <a:spcPts val="1200"/>
              </a:spcAft>
              <a:defRPr/>
            </a:pPr>
            <a:endParaRPr lang="fr-FR" alt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fr-FR" sz="2400" dirty="0">
                <a:solidFill>
                  <a:schemeClr val="tx1"/>
                </a:solidFill>
              </a:rPr>
              <a:t>Signe biologique d’orientation : t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hrombopénie</a:t>
            </a:r>
            <a:endParaRPr lang="fr-FR" sz="2000" dirty="0">
              <a:solidFill>
                <a:schemeClr val="tx1"/>
              </a:solidFill>
              <a:cs typeface="Calibri" charset="0"/>
            </a:endParaRPr>
          </a:p>
          <a:p>
            <a:pPr marL="342900" indent="-342900">
              <a:buFont typeface="Arial" charset="0"/>
              <a:buChar char="•"/>
            </a:pPr>
            <a:endParaRPr lang="fr-FR" sz="2000" dirty="0"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endParaRPr lang="fr-FR" sz="2000" dirty="0"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endParaRPr lang="fr-FR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101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67544" y="980728"/>
            <a:ext cx="828092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Le risque d’acquérir un paludisme est globalement 1000 fois plus important pour un séjour en Afrique sub-saharienne que pour un séjour en Asie ou Amérique tropicale: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marL="1428750" lvl="2">
              <a:buFont typeface="Wingdings" charset="2"/>
              <a:buChar char="ü"/>
              <a:defRPr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Afrique 1 à 3 % pour un mois d’exposition </a:t>
            </a:r>
          </a:p>
          <a:p>
            <a:pPr marL="1428750" lvl="2">
              <a:buFont typeface="Wingdings" charset="2"/>
              <a:buChar char="ü"/>
              <a:defRPr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Asie : 0,002 %</a:t>
            </a:r>
          </a:p>
          <a:p>
            <a:pPr marL="1428750" lvl="2">
              <a:buFont typeface="Wingdings" charset="2"/>
              <a:buChar char="ü"/>
              <a:defRPr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Amérique du Sud 0,001 %  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A l’inverse de l’Afrique sub-Saharienne, les séjours touristiques «conventionnels» (séjours de moins d’un mois avec nuitées en zone urbaine) d’Asie et d’Amérique tropicales exposent à un risque faible où la balance bénéfice/risque n’est pas en faveur d’une </a:t>
            </a:r>
            <a:r>
              <a:rPr lang="fr-FR" dirty="0" err="1">
                <a:solidFill>
                  <a:schemeClr val="tx1"/>
                </a:solidFill>
              </a:rPr>
              <a:t>chimioprophylaxie</a:t>
            </a:r>
            <a:r>
              <a:rPr lang="fr-FR" dirty="0">
                <a:solidFill>
                  <a:schemeClr val="tx1"/>
                </a:solidFill>
              </a:rPr>
              <a:t>: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marL="1428750" lvl="2">
              <a:buFont typeface="Wingdings" charset="2"/>
              <a:buChar char="ü"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Incidence des effets secondaires graves de la </a:t>
            </a: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chimioprophylaxie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antipalustre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1/100 000 </a:t>
            </a:r>
          </a:p>
          <a:p>
            <a:pPr marL="285750" indent="-285750">
              <a:buFont typeface="Wingdings" charset="2"/>
              <a:buChar char="Ø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Wingdings" charset="2"/>
              <a:buChar char="Ø"/>
            </a:pPr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121270"/>
            <a:ext cx="7704856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E6E54"/>
                </a:solidFill>
              </a:rPr>
              <a:t>Prévention du paludisme : points forts</a:t>
            </a:r>
          </a:p>
        </p:txBody>
      </p:sp>
    </p:spTree>
    <p:extLst>
      <p:ext uri="{BB962C8B-B14F-4D97-AF65-F5344CB8AC3E}">
        <p14:creationId xmlns:p14="http://schemas.microsoft.com/office/powerpoint/2010/main" val="1867449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670425" y="998538"/>
            <a:ext cx="1365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508500" y="901700"/>
            <a:ext cx="136525" cy="347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57250"/>
            <a:ext cx="2757488" cy="993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350"/>
          </a:p>
        </p:txBody>
      </p:sp>
      <p:sp>
        <p:nvSpPr>
          <p:cNvPr id="24581" name="Espace réservé du numéro de diapositive 1"/>
          <p:cNvSpPr txBox="1">
            <a:spLocks/>
          </p:cNvSpPr>
          <p:nvPr/>
        </p:nvSpPr>
        <p:spPr bwMode="auto">
          <a:xfrm>
            <a:off x="7121525" y="6469063"/>
            <a:ext cx="1600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C86DFFB-BB7E-F24B-99AF-D531FB78F27F}" type="slidenum">
              <a:rPr lang="fr-FR" sz="900">
                <a:solidFill>
                  <a:srgbClr val="898989"/>
                </a:solidFill>
                <a:latin typeface="Calibri" charset="0"/>
              </a:rPr>
              <a:pPr algn="r" eaLnBrk="1" hangingPunct="1"/>
              <a:t>31</a:t>
            </a:fld>
            <a:endParaRPr lang="fr-FR" sz="9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1004043" y="3114256"/>
            <a:ext cx="6912173" cy="2448272"/>
          </a:xfrm>
          <a:prstGeom prst="rect">
            <a:avLst/>
          </a:prstGeom>
          <a:noFill/>
          <a:ln>
            <a:solidFill>
              <a:srgbClr val="206E87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fr-FR" sz="2000" b="1" dirty="0">
                <a:solidFill>
                  <a:schemeClr val="tx1"/>
                </a:solidFill>
                <a:cs typeface="Arial" charset="0"/>
              </a:rPr>
              <a:t>La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fr-FR" sz="2000" b="1" dirty="0">
                <a:solidFill>
                  <a:schemeClr val="tx1"/>
                </a:solidFill>
                <a:cs typeface="Arial" charset="0"/>
              </a:rPr>
              <a:t>moustiquaire imprégnée 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de </a:t>
            </a:r>
            <a:r>
              <a:rPr lang="fr-FR" sz="2000" dirty="0" err="1">
                <a:solidFill>
                  <a:schemeClr val="tx1"/>
                </a:solidFill>
                <a:cs typeface="Arial" charset="0"/>
              </a:rPr>
              <a:t>pyréthrinoïde</a:t>
            </a:r>
            <a:endParaRPr lang="fr-FR" sz="2000" dirty="0">
              <a:solidFill>
                <a:schemeClr val="tx1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endParaRPr lang="fr-FR" sz="2000" b="1" dirty="0">
              <a:solidFill>
                <a:schemeClr val="tx1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fr-FR" sz="2000" b="1" dirty="0">
                <a:solidFill>
                  <a:schemeClr val="tx1"/>
                </a:solidFill>
                <a:cs typeface="Arial" charset="0"/>
              </a:rPr>
              <a:t>La protection vestimentaire 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avec le port de  </a:t>
            </a:r>
          </a:p>
          <a:p>
            <a:pPr>
              <a:spcBef>
                <a:spcPct val="20000"/>
              </a:spcBef>
            </a:pPr>
            <a:r>
              <a:rPr lang="fr-FR" sz="2000" dirty="0">
                <a:solidFill>
                  <a:schemeClr val="tx1"/>
                </a:solidFill>
                <a:cs typeface="Arial" charset="0"/>
              </a:rPr>
              <a:t>        vêtements imprégnés d’insecticides (</a:t>
            </a:r>
            <a:r>
              <a:rPr lang="fr-FR" sz="2000" dirty="0" err="1">
                <a:solidFill>
                  <a:schemeClr val="tx1"/>
                </a:solidFill>
                <a:cs typeface="Arial" charset="0"/>
              </a:rPr>
              <a:t>perméthrine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) </a:t>
            </a:r>
          </a:p>
          <a:p>
            <a:pPr>
              <a:spcBef>
                <a:spcPct val="20000"/>
              </a:spcBef>
            </a:pPr>
            <a:endParaRPr lang="fr-FR" sz="2000" dirty="0">
              <a:solidFill>
                <a:schemeClr val="tx1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fr-FR" sz="2000" b="1" dirty="0">
                <a:solidFill>
                  <a:schemeClr val="tx1"/>
                </a:solidFill>
                <a:cs typeface="Arial" charset="0"/>
              </a:rPr>
              <a:t>Les répulsifs cutanés </a:t>
            </a:r>
            <a:r>
              <a:rPr lang="fr-FR" sz="2000" dirty="0">
                <a:solidFill>
                  <a:schemeClr val="tx1"/>
                </a:solidFill>
                <a:cs typeface="Arial" charset="0"/>
              </a:rPr>
              <a:t>(insectifuges)</a:t>
            </a:r>
          </a:p>
        </p:txBody>
      </p:sp>
      <p:sp>
        <p:nvSpPr>
          <p:cNvPr id="24583" name="ZoneTexte 4"/>
          <p:cNvSpPr txBox="1">
            <a:spLocks noChangeArrowheads="1"/>
          </p:cNvSpPr>
          <p:nvPr/>
        </p:nvSpPr>
        <p:spPr bwMode="auto">
          <a:xfrm>
            <a:off x="12527" y="273320"/>
            <a:ext cx="7871841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  <a:cs typeface="Arial" charset="0"/>
              </a:rPr>
              <a:t>Protection personnelle anti vectorielle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59907" y="1353868"/>
            <a:ext cx="6624736" cy="830997"/>
          </a:xfrm>
          <a:prstGeom prst="rect">
            <a:avLst/>
          </a:prstGeom>
          <a:noFill/>
          <a:ln w="28575">
            <a:solidFill>
              <a:srgbClr val="16B1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E6E54"/>
                </a:solidFill>
                <a:cs typeface="Arial" charset="0"/>
              </a:rPr>
              <a:t>Trois  mesures ont fait la preuve de leur efficacité chez l’enfant et l’adulte</a:t>
            </a:r>
          </a:p>
        </p:txBody>
      </p:sp>
    </p:spTree>
    <p:extLst>
      <p:ext uri="{BB962C8B-B14F-4D97-AF65-F5344CB8AC3E}">
        <p14:creationId xmlns:p14="http://schemas.microsoft.com/office/powerpoint/2010/main" val="12403448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670425" y="998538"/>
            <a:ext cx="1365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508500" y="901700"/>
            <a:ext cx="136525" cy="347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sp>
        <p:nvSpPr>
          <p:cNvPr id="26627" name="ZoneTexte 5"/>
          <p:cNvSpPr txBox="1">
            <a:spLocks noChangeArrowheads="1"/>
          </p:cNvSpPr>
          <p:nvPr/>
        </p:nvSpPr>
        <p:spPr bwMode="auto">
          <a:xfrm>
            <a:off x="889000" y="4591050"/>
            <a:ext cx="25368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fr-FR">
              <a:cs typeface="Arial" charset="0"/>
            </a:endParaRPr>
          </a:p>
          <a:p>
            <a:pPr eaLnBrk="1" hangingPunct="1"/>
            <a:endParaRPr lang="fr-FR">
              <a:cs typeface="Arial" charset="0"/>
            </a:endParaRPr>
          </a:p>
          <a:p>
            <a:pPr eaLnBrk="1" hangingPunct="1"/>
            <a:endParaRPr lang="fr-FR">
              <a:cs typeface="Arial" charset="0"/>
            </a:endParaRPr>
          </a:p>
          <a:p>
            <a:pPr eaLnBrk="1" hangingPunct="1"/>
            <a:endParaRPr lang="fr-FR">
              <a:cs typeface="Arial" charset="0"/>
            </a:endParaRPr>
          </a:p>
          <a:p>
            <a:pPr eaLnBrk="1" hangingPunct="1"/>
            <a:r>
              <a:rPr lang="fr-FR" sz="1200">
                <a:cs typeface="Arial" charset="0"/>
              </a:rPr>
              <a:t>              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857250"/>
            <a:ext cx="2757488" cy="993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350"/>
          </a:p>
        </p:txBody>
      </p:sp>
      <p:sp>
        <p:nvSpPr>
          <p:cNvPr id="26629" name="ZoneTexte 4"/>
          <p:cNvSpPr txBox="1">
            <a:spLocks noChangeArrowheads="1"/>
          </p:cNvSpPr>
          <p:nvPr/>
        </p:nvSpPr>
        <p:spPr bwMode="auto">
          <a:xfrm>
            <a:off x="2030413" y="184150"/>
            <a:ext cx="69580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b="1">
                <a:solidFill>
                  <a:schemeClr val="bg1"/>
                </a:solidFill>
                <a:cs typeface="Arial" charset="0"/>
              </a:rPr>
              <a:t>  Prophylaxie d’exposition</a:t>
            </a:r>
          </a:p>
        </p:txBody>
      </p:sp>
      <p:sp>
        <p:nvSpPr>
          <p:cNvPr id="26630" name="Espace réservé du contenu 2"/>
          <p:cNvSpPr txBox="1">
            <a:spLocks/>
          </p:cNvSpPr>
          <p:nvPr/>
        </p:nvSpPr>
        <p:spPr bwMode="auto">
          <a:xfrm>
            <a:off x="467544" y="2420888"/>
            <a:ext cx="8280919" cy="2598849"/>
          </a:xfrm>
          <a:prstGeom prst="rect">
            <a:avLst/>
          </a:prstGeom>
          <a:noFill/>
          <a:ln>
            <a:solidFill>
              <a:srgbClr val="206E87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E6B9B8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00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fr-FR" sz="2000" b="1" dirty="0"/>
              <a:t>Bracelets anti-insectes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fr-FR" sz="2000" b="1" dirty="0"/>
              <a:t>Huiles essentielles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fr-FR" sz="2000" b="1" dirty="0"/>
              <a:t>Appareils à ultrasons, vitamine B1, homéopathie, raquettes électriques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fr-FR" sz="2000" b="1" dirty="0"/>
              <a:t>Rubans et papiers </a:t>
            </a:r>
            <a:r>
              <a:rPr lang="fr-FR" sz="2000" b="1" dirty="0" err="1"/>
              <a:t>auto-collants</a:t>
            </a:r>
            <a:r>
              <a:rPr lang="fr-FR" sz="2000" b="1" dirty="0"/>
              <a:t> gluants sans insecticide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713" y="1322388"/>
            <a:ext cx="6253162" cy="593725"/>
          </a:xfrm>
          <a:prstGeom prst="rect">
            <a:avLst/>
          </a:prstGeom>
          <a:noFill/>
          <a:ln>
            <a:solidFill>
              <a:srgbClr val="16B1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350"/>
          </a:p>
        </p:txBody>
      </p:sp>
      <p:sp>
        <p:nvSpPr>
          <p:cNvPr id="26632" name="ZoneTexte 18"/>
          <p:cNvSpPr txBox="1">
            <a:spLocks noChangeArrowheads="1"/>
          </p:cNvSpPr>
          <p:nvPr/>
        </p:nvSpPr>
        <p:spPr bwMode="auto">
          <a:xfrm>
            <a:off x="1619672" y="1376363"/>
            <a:ext cx="5976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b="1" dirty="0">
                <a:solidFill>
                  <a:srgbClr val="0E6E54"/>
                </a:solidFill>
              </a:rPr>
              <a:t>Ce qui n’est pas recommandé…</a:t>
            </a:r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12527" y="273320"/>
            <a:ext cx="7871841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>
                <a:solidFill>
                  <a:srgbClr val="0E6E54"/>
                </a:solidFill>
                <a:cs typeface="Arial" charset="0"/>
              </a:rPr>
              <a:t>Protection </a:t>
            </a:r>
            <a:r>
              <a:rPr lang="fr-FR" sz="2800" b="1" dirty="0">
                <a:solidFill>
                  <a:srgbClr val="0E6E54"/>
                </a:solidFill>
                <a:cs typeface="Arial" charset="0"/>
              </a:rPr>
              <a:t>personnelle anti vectorielle</a:t>
            </a:r>
          </a:p>
        </p:txBody>
      </p:sp>
    </p:spTree>
    <p:extLst>
      <p:ext uri="{BB962C8B-B14F-4D97-AF65-F5344CB8AC3E}">
        <p14:creationId xmlns:p14="http://schemas.microsoft.com/office/powerpoint/2010/main" val="11425768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670425" y="998538"/>
            <a:ext cx="1365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508500" y="901700"/>
            <a:ext cx="136525" cy="347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57250"/>
            <a:ext cx="2757488" cy="993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35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31158"/>
              </p:ext>
            </p:extLst>
          </p:nvPr>
        </p:nvGraphicFramePr>
        <p:xfrm>
          <a:off x="198438" y="1363365"/>
          <a:ext cx="8568952" cy="4826130"/>
        </p:xfrm>
        <a:graphic>
          <a:graphicData uri="http://schemas.openxmlformats.org/drawingml/2006/table">
            <a:tbl>
              <a:tblPr/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69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  Séjour court ou itinérant</a:t>
                      </a:r>
                      <a:endParaRPr lang="fr-FR" sz="18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Séjour long et fixe</a:t>
                      </a:r>
                      <a:br>
                        <a:rPr lang="fr-FR" sz="18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800" b="1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(résidant, expatrié)</a:t>
                      </a:r>
                      <a:endParaRPr lang="fr-FR" sz="18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87095" algn="ctr"/>
                        </a:tabLs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Moustiquaire imprégnée</a:t>
                      </a:r>
                      <a:b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(++++)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OU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ventilation/ climatisation (+)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ET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utilisation d’un insecticide diffusible d’intérieur (++)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87095" algn="ctr"/>
                        </a:tabLst>
                      </a:pP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OU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moustiquaires de fenêtres et de portes (++)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ET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utilisation d’un insecticide diffusible d’intérieur (++)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87095" algn="ctr"/>
                        </a:tabLs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Moustiquaire imprégnée</a:t>
                      </a:r>
                      <a:b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(++++)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OU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ventilation/ climatisation (+) 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ET</a:t>
                      </a:r>
                      <a:b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utilisation d’un insecticide diffusible d’intérieur (++)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79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Vêtements longs idéalement imprégnés</a:t>
                      </a:r>
                      <a:b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(++)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Pulvérisation intra-domiciliaire d’insecticides rémanents (+++)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46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Répulsifs cutanés en zone exposée</a:t>
                      </a:r>
                      <a:b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</a:b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(++)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Moustiquaires de fenêtres et de portes (++)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12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Serpentins fumigènes à l’extérieur le soir (+)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Vêtements imprégnés (++)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406">
                <a:tc rowSpan="2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dirty="0"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Répulsifs cutanés à l’extérieur (++)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 pitchFamily="34" charset="0"/>
                          <a:ea typeface="Arial"/>
                          <a:cs typeface="Arial" pitchFamily="34" charset="0"/>
                        </a:rPr>
                        <a:t>Serpentins fumigènes à l’extérieur le soir (+)</a:t>
                      </a:r>
                    </a:p>
                  </a:txBody>
                  <a:tcPr marL="46302" marR="46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846510" y="622410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En grisé, mesures importantes supplémentaires en cas de période de transmission maximale ou en cas d’épidémie. </a:t>
            </a:r>
          </a:p>
        </p:txBody>
      </p:sp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0" y="215584"/>
            <a:ext cx="7871841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  <a:cs typeface="Arial" charset="0"/>
              </a:rPr>
              <a:t>Protection personnelle anti vectorielle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411760" y="791248"/>
            <a:ext cx="3911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E6E54"/>
                </a:solidFill>
              </a:rPr>
              <a:t>Stratégies selon </a:t>
            </a:r>
            <a:r>
              <a:rPr lang="fr-FR" sz="2400" b="1">
                <a:solidFill>
                  <a:srgbClr val="0E6E54"/>
                </a:solidFill>
              </a:rPr>
              <a:t>le séjour</a:t>
            </a:r>
          </a:p>
        </p:txBody>
      </p:sp>
    </p:spTree>
    <p:extLst>
      <p:ext uri="{BB962C8B-B14F-4D97-AF65-F5344CB8AC3E}">
        <p14:creationId xmlns:p14="http://schemas.microsoft.com/office/powerpoint/2010/main" val="24984053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18-03-07 à 14.08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81" y="1412776"/>
            <a:ext cx="9144000" cy="441214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 bwMode="auto">
          <a:xfrm>
            <a:off x="-31802" y="260648"/>
            <a:ext cx="7884368" cy="809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600">
                <a:solidFill>
                  <a:srgbClr val="2C7C9F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600">
                <a:solidFill>
                  <a:srgbClr val="2C7C9F"/>
                </a:solidFill>
                <a:latin typeface="News Gothic MT" charset="0"/>
                <a:ea typeface="ＭＳ Ｐゴシック" pitchFamily="34" charset="-128"/>
                <a:cs typeface="ＭＳ Ｐゴシック" charset="0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600">
                <a:solidFill>
                  <a:srgbClr val="2C7C9F"/>
                </a:solidFill>
                <a:latin typeface="News Gothic MT" charset="0"/>
                <a:ea typeface="ＭＳ Ｐゴシック" pitchFamily="34" charset="-128"/>
                <a:cs typeface="ＭＳ Ｐゴシック" charset="0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600">
                <a:solidFill>
                  <a:srgbClr val="2C7C9F"/>
                </a:solidFill>
                <a:latin typeface="News Gothic MT" charset="0"/>
                <a:ea typeface="ＭＳ Ｐゴシック" pitchFamily="34" charset="-128"/>
                <a:cs typeface="ＭＳ Ｐゴシック" charset="0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600">
                <a:solidFill>
                  <a:srgbClr val="2C7C9F"/>
                </a:solidFill>
                <a:latin typeface="News Gothic MT" charset="0"/>
                <a:ea typeface="ＭＳ Ｐゴシック" pitchFamily="34" charset="-128"/>
                <a:cs typeface="ＭＳ Ｐゴシック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600">
                <a:solidFill>
                  <a:srgbClr val="2C7C9F"/>
                </a:solidFill>
                <a:latin typeface="News Gothic MT" charset="0"/>
                <a:ea typeface="ＭＳ Ｐゴシック" pitchFamily="32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600">
                <a:solidFill>
                  <a:srgbClr val="2C7C9F"/>
                </a:solidFill>
                <a:latin typeface="News Gothic MT" charset="0"/>
                <a:ea typeface="ＭＳ Ｐゴシック" pitchFamily="32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600">
                <a:solidFill>
                  <a:srgbClr val="2C7C9F"/>
                </a:solidFill>
                <a:latin typeface="News Gothic MT" charset="0"/>
                <a:ea typeface="ＭＳ Ｐゴシック" pitchFamily="32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600">
                <a:solidFill>
                  <a:srgbClr val="2C7C9F"/>
                </a:solidFill>
                <a:latin typeface="News Gothic MT" charset="0"/>
                <a:ea typeface="ＭＳ Ｐゴシック" pitchFamily="32" charset="-128"/>
              </a:defRPr>
            </a:lvl9pPr>
          </a:lstStyle>
          <a:p>
            <a:pPr algn="l"/>
            <a:r>
              <a:rPr lang="fr-FR" sz="2400" b="1" dirty="0">
                <a:solidFill>
                  <a:srgbClr val="0E6E54"/>
                </a:solidFill>
                <a:latin typeface="Arial" charset="0"/>
                <a:cs typeface="Calibri" charset="0"/>
              </a:rPr>
              <a:t>Répulsifs recommandés contre les Anophèles selon l’âge</a:t>
            </a:r>
            <a:endParaRPr lang="fr-FR" sz="2400" b="1" dirty="0">
              <a:solidFill>
                <a:srgbClr val="0E6E54"/>
              </a:solidFill>
              <a:latin typeface="Calibri" charset="0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0" y="6211669"/>
            <a:ext cx="9142272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>
                <a:latin typeface="Calibri" charset="0"/>
              </a:rPr>
              <a:t>La liste des produits commerciaux est disponible sur</a:t>
            </a:r>
          </a:p>
          <a:p>
            <a:pPr eaLnBrk="1" hangingPunct="1"/>
            <a:r>
              <a:rPr lang="fr-FR" sz="1200" dirty="0">
                <a:latin typeface="Calibri" charset="0"/>
              </a:rPr>
              <a:t>http://</a:t>
            </a:r>
            <a:r>
              <a:rPr lang="fr-FR" sz="1200" dirty="0" err="1">
                <a:latin typeface="Calibri" charset="0"/>
              </a:rPr>
              <a:t>solidarites-sante.gouv.fr</a:t>
            </a:r>
            <a:r>
              <a:rPr lang="fr-FR" sz="1200" dirty="0">
                <a:latin typeface="Calibri" charset="0"/>
              </a:rPr>
              <a:t>/sante-et-environnement/risques-microbiologiques-physiques-et-chimiques/</a:t>
            </a:r>
            <a:r>
              <a:rPr lang="fr-FR" sz="1200" dirty="0" err="1">
                <a:latin typeface="Calibri" charset="0"/>
              </a:rPr>
              <a:t>especes</a:t>
            </a:r>
            <a:r>
              <a:rPr lang="fr-FR" sz="1200" dirty="0">
                <a:latin typeface="Calibri" charset="0"/>
              </a:rPr>
              <a:t>-nuisibles-et-parasites/</a:t>
            </a:r>
            <a:r>
              <a:rPr lang="fr-FR" sz="1200" dirty="0" err="1">
                <a:latin typeface="Calibri" charset="0"/>
              </a:rPr>
              <a:t>repulsifs</a:t>
            </a:r>
            <a:r>
              <a:rPr lang="fr-FR" sz="1200" dirty="0">
                <a:latin typeface="Calibri" charset="0"/>
              </a:rPr>
              <a:t>-moustiques</a:t>
            </a:r>
          </a:p>
        </p:txBody>
      </p:sp>
    </p:spTree>
    <p:extLst>
      <p:ext uri="{BB962C8B-B14F-4D97-AF65-F5344CB8AC3E}">
        <p14:creationId xmlns:p14="http://schemas.microsoft.com/office/powerpoint/2010/main" val="9472623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670425" y="998538"/>
            <a:ext cx="1365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508500" y="901700"/>
            <a:ext cx="136525" cy="347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74716"/>
              </p:ext>
            </p:extLst>
          </p:nvPr>
        </p:nvGraphicFramePr>
        <p:xfrm>
          <a:off x="179512" y="3645024"/>
          <a:ext cx="8136905" cy="190327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297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32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Atovaquone-proguanil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29" marR="514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Séjours courts (poursuite 7 jours après le</a:t>
                      </a:r>
                      <a:r>
                        <a:rPr lang="fr-FR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retour)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29" marR="5142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0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Doxycycline</a:t>
                      </a:r>
                      <a:r>
                        <a:rPr lang="fr-FR" sz="1800" dirty="0">
                          <a:effectLst/>
                        </a:rPr>
                        <a:t>*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29" marR="514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Voyageurs à budget limité</a:t>
                      </a:r>
                    </a:p>
                  </a:txBody>
                  <a:tcPr marL="51429" marR="5142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0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Méfloquine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29" marR="514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Séjours prolongés (prise hebdomadaire)</a:t>
                      </a:r>
                    </a:p>
                  </a:txBody>
                  <a:tcPr marL="51429" marR="5142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51" name="ZoneTexte 9"/>
          <p:cNvSpPr txBox="1">
            <a:spLocks noChangeArrowheads="1"/>
          </p:cNvSpPr>
          <p:nvPr/>
        </p:nvSpPr>
        <p:spPr bwMode="auto">
          <a:xfrm>
            <a:off x="0" y="176587"/>
            <a:ext cx="7884368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  <a:cs typeface="Arial" charset="0"/>
              </a:rPr>
              <a:t>Critères de choix des 3 antipaludiques recommandés: </a:t>
            </a:r>
            <a:endParaRPr lang="fr-FR" sz="2800" b="1" i="1" dirty="0">
              <a:solidFill>
                <a:srgbClr val="0E6E54"/>
              </a:solidFill>
              <a:cs typeface="Arial" charset="0"/>
            </a:endParaRPr>
          </a:p>
        </p:txBody>
      </p:sp>
      <p:sp>
        <p:nvSpPr>
          <p:cNvPr id="30753" name="ZoneTexte 3"/>
          <p:cNvSpPr txBox="1">
            <a:spLocks noChangeArrowheads="1"/>
          </p:cNvSpPr>
          <p:nvPr/>
        </p:nvSpPr>
        <p:spPr bwMode="auto">
          <a:xfrm>
            <a:off x="899592" y="1556792"/>
            <a:ext cx="6416675" cy="461665"/>
          </a:xfrm>
          <a:prstGeom prst="rect">
            <a:avLst/>
          </a:prstGeom>
          <a:noFill/>
          <a:ln>
            <a:solidFill>
              <a:srgbClr val="206E87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 algn="ctr" eaLnBrk="1" hangingPunct="1"/>
            <a:r>
              <a:rPr lang="fr-FR" dirty="0">
                <a:cs typeface="Arial" charset="0"/>
              </a:rPr>
              <a:t>Les 3 molécules ont une efficacité similaire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55576" y="2420888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Coût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Tolérance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Simplicité de prise et durée de la prophylaxie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9512" y="587727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*</a:t>
            </a:r>
            <a:r>
              <a:rPr lang="fr-FR" dirty="0"/>
              <a:t> </a:t>
            </a:r>
            <a:r>
              <a:rPr lang="fr-FR" dirty="0">
                <a:solidFill>
                  <a:srgbClr val="000000"/>
                </a:solidFill>
              </a:rPr>
              <a:t>Commentaires du groupe recommandations SPILF: Impact potentiel sur la résistance bactérienne</a:t>
            </a:r>
          </a:p>
        </p:txBody>
      </p:sp>
    </p:spTree>
    <p:extLst>
      <p:ext uri="{BB962C8B-B14F-4D97-AF65-F5344CB8AC3E}">
        <p14:creationId xmlns:p14="http://schemas.microsoft.com/office/powerpoint/2010/main" val="4067921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4508500" y="901700"/>
            <a:ext cx="136525" cy="347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7500" tIns="35100" rIns="67500" bIns="35100">
            <a:spAutoFit/>
          </a:bodyPr>
          <a:lstStyle/>
          <a:p>
            <a:pPr defTabSz="685800"/>
            <a:endParaRPr lang="fr-FR">
              <a:latin typeface="Times New Roman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327292"/>
              </p:ext>
            </p:extLst>
          </p:nvPr>
        </p:nvGraphicFramePr>
        <p:xfrm>
          <a:off x="251520" y="1268760"/>
          <a:ext cx="8635383" cy="39604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935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Type de séjour 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Amérique tropicale / Caraïbes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Afrique sub-Saharienne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Asie Sud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et Sud-Est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Nuitées en milieu urbain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baseline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Toutes durées</a:t>
                      </a:r>
                      <a:endParaRPr lang="fr-FR" sz="1400" b="1" baseline="0" dirty="0"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pas de CP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CP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pas de CP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&lt; 1 mois avec nuitées en zone rurale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pas de CP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TTR* si séjour en condition isolée**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CP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pas de CP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TTR* si séjour en condition isolée**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&gt; 1 mois avec nuitées en zone rurale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avis spécialisé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(à priori pas de CP)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TTR* si séjour en condition isolée**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CP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Avis spécialisé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(à priori pas de CP)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/>
                          <a:cs typeface="Arial"/>
                        </a:rPr>
                        <a:t>TTR* si séjour en condition isolée**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19737" marR="1973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Expatriation prolongée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 les trois</a:t>
                      </a:r>
                      <a:r>
                        <a:rPr lang="fr-FR" sz="1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à 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six premiers mois, puis avis spécialisé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9738" marR="19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  avis spécialisé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  (à priori pas de</a:t>
                      </a:r>
                      <a:r>
                        <a:rPr lang="fr-FR" sz="1400" baseline="0" dirty="0">
                          <a:effectLst/>
                        </a:rPr>
                        <a:t> </a:t>
                      </a:r>
                      <a:r>
                        <a:rPr lang="fr-FR" sz="1400" dirty="0">
                          <a:effectLst/>
                        </a:rPr>
                        <a:t>CP)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   TTR* si séjour en</a:t>
                      </a:r>
                      <a:r>
                        <a:rPr lang="fr-FR" sz="1400" baseline="0" dirty="0">
                          <a:effectLst/>
                        </a:rPr>
                        <a:t> </a:t>
                      </a:r>
                      <a:r>
                        <a:rPr lang="fr-FR" sz="1400" dirty="0">
                          <a:effectLst/>
                        </a:rPr>
                        <a:t>condition isolée**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9738" marR="1973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400" dirty="0">
                          <a:effectLst/>
                        </a:rPr>
                        <a:t>Sahel : CP en saison des pluies</a:t>
                      </a:r>
                    </a:p>
                    <a:p>
                      <a:pPr marL="285750" indent="-28575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fr-FR" sz="1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Afrique forestière : CP toute l’année</a:t>
                      </a:r>
                    </a:p>
                  </a:txBody>
                  <a:tcPr marL="19738" marR="19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avis spécialisé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(à priori pas de CP)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TTR* si séjour en condition isolée**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9738" marR="197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32039"/>
            <a:ext cx="795637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0E6E54"/>
                </a:solidFill>
                <a:cs typeface="Arial" charset="0"/>
              </a:rPr>
              <a:t>Indications selon le type de séjour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1520" y="587727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*TTR: Traitement de réserve</a:t>
            </a:r>
          </a:p>
          <a:p>
            <a:r>
              <a:rPr lang="fr-FR" dirty="0">
                <a:solidFill>
                  <a:schemeClr val="tx1"/>
                </a:solidFill>
              </a:rPr>
              <a:t>** Structure de soins la plus proche à plus de 12 heures </a:t>
            </a:r>
          </a:p>
        </p:txBody>
      </p:sp>
    </p:spTree>
    <p:extLst>
      <p:ext uri="{BB962C8B-B14F-4D97-AF65-F5344CB8AC3E}">
        <p14:creationId xmlns:p14="http://schemas.microsoft.com/office/powerpoint/2010/main" val="23803398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3568" y="1340768"/>
            <a:ext cx="8001000" cy="4401205"/>
          </a:xfrm>
          <a:prstGeom prst="rect">
            <a:avLst/>
          </a:prstGeom>
          <a:noFill/>
          <a:ln>
            <a:solidFill>
              <a:srgbClr val="206E87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traitement antipaludique sans avis médical pendant le séjour doit rester l’exception et ne s’impose qu’en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l’absence de possibilité de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prise en charge médicale dans les 12 heures suivant l’apparition de la fièvre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altLang="fr-FR" sz="2000" dirty="0">
              <a:latin typeface="Arial" panose="020B0604020202020204" pitchFamily="34" charset="0"/>
            </a:endParaRPr>
          </a:p>
          <a:p>
            <a:pPr marL="214313" indent="-214313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fr-FR" altLang="fr-FR" sz="2000" dirty="0">
                <a:latin typeface="Arial" panose="020B0604020202020204" pitchFamily="34" charset="0"/>
              </a:rPr>
              <a:t>Molécules achetées en Europe pour éviter les contrefaçons</a:t>
            </a:r>
          </a:p>
          <a:p>
            <a:pPr marL="214313" indent="-214313" fontAlgn="auto">
              <a:spcBef>
                <a:spcPct val="0"/>
              </a:spcBef>
              <a:spcAft>
                <a:spcPts val="0"/>
              </a:spcAft>
              <a:defRPr/>
            </a:pPr>
            <a:endParaRPr lang="fr-FR" altLang="fr-FR" sz="2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214313" indent="-214313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fr-FR" altLang="fr-FR" sz="2000" dirty="0">
                <a:latin typeface="Arial" panose="020B0604020202020204" pitchFamily="34" charset="0"/>
              </a:rPr>
              <a:t>ACT  (DHA-</a:t>
            </a:r>
            <a:r>
              <a:rPr lang="fr-FR" altLang="fr-FR" sz="2000">
                <a:latin typeface="Arial" panose="020B0604020202020204" pitchFamily="34" charset="0"/>
              </a:rPr>
              <a:t>pipéraquine</a:t>
            </a:r>
            <a:r>
              <a:rPr lang="fr-FR" altLang="fr-FR" sz="2000" dirty="0">
                <a:latin typeface="Arial" panose="020B0604020202020204" pitchFamily="34" charset="0"/>
              </a:rPr>
              <a:t>, </a:t>
            </a:r>
            <a:r>
              <a:rPr lang="fr-FR" altLang="fr-FR" sz="2000" dirty="0" err="1">
                <a:latin typeface="Arial" panose="020B0604020202020204" pitchFamily="34" charset="0"/>
              </a:rPr>
              <a:t>artémether-luméfantrine</a:t>
            </a:r>
            <a:r>
              <a:rPr lang="fr-FR" altLang="fr-FR" sz="2000" dirty="0">
                <a:latin typeface="Arial" panose="020B0604020202020204" pitchFamily="34" charset="0"/>
              </a:rPr>
              <a:t>) &gt; </a:t>
            </a:r>
            <a:r>
              <a:rPr lang="fr-FR" altLang="fr-FR" sz="2000" dirty="0" err="1">
                <a:latin typeface="Arial" panose="020B0604020202020204" pitchFamily="34" charset="0"/>
              </a:rPr>
              <a:t>atovaquone</a:t>
            </a:r>
            <a:r>
              <a:rPr lang="fr-FR" altLang="fr-FR" sz="2000" dirty="0">
                <a:latin typeface="Arial" panose="020B0604020202020204" pitchFamily="34" charset="0"/>
              </a:rPr>
              <a:t> </a:t>
            </a:r>
            <a:r>
              <a:rPr lang="fr-FR" altLang="fr-FR" sz="2000" dirty="0" err="1">
                <a:latin typeface="Arial" panose="020B0604020202020204" pitchFamily="34" charset="0"/>
              </a:rPr>
              <a:t>proguanil</a:t>
            </a:r>
            <a:r>
              <a:rPr lang="fr-FR" altLang="fr-FR" sz="2000" dirty="0">
                <a:latin typeface="Arial" panose="020B0604020202020204" pitchFamily="34" charset="0"/>
              </a:rPr>
              <a:t> </a:t>
            </a:r>
          </a:p>
          <a:p>
            <a:pPr marL="214313" indent="-214313" fontAlgn="auto">
              <a:spcBef>
                <a:spcPct val="0"/>
              </a:spcBef>
              <a:spcAft>
                <a:spcPts val="0"/>
              </a:spcAft>
              <a:defRPr/>
            </a:pPr>
            <a:endParaRPr lang="fr-FR" altLang="fr-FR" sz="2000" dirty="0">
              <a:latin typeface="Arial" panose="020B0604020202020204" pitchFamily="34" charset="0"/>
            </a:endParaRPr>
          </a:p>
          <a:p>
            <a:pPr marL="214313" indent="-214313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fr-FR" altLang="fr-FR" sz="2000" dirty="0">
                <a:latin typeface="Arial" panose="020B0604020202020204" pitchFamily="34" charset="0"/>
              </a:rPr>
              <a:t>Consultation rapide à l’issue 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altLang="fr-FR" sz="2000" dirty="0">
                <a:latin typeface="Arial" panose="020B0604020202020204" pitchFamily="34" charset="0"/>
              </a:rPr>
              <a:t> </a:t>
            </a:r>
          </a:p>
          <a:p>
            <a:pPr marL="214313" indent="-214313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fr-FR" altLang="fr-FR" sz="2000" dirty="0">
                <a:latin typeface="Arial" panose="020B0604020202020204" pitchFamily="34" charset="0"/>
              </a:rPr>
              <a:t>Pas de traitement présomptif après le retour en France </a:t>
            </a:r>
          </a:p>
        </p:txBody>
      </p:sp>
      <p:sp>
        <p:nvSpPr>
          <p:cNvPr id="34818" name="Titre 1"/>
          <p:cNvSpPr>
            <a:spLocks noGrp="1"/>
          </p:cNvSpPr>
          <p:nvPr>
            <p:ph type="title"/>
          </p:nvPr>
        </p:nvSpPr>
        <p:spPr>
          <a:xfrm>
            <a:off x="29198" y="188640"/>
            <a:ext cx="7783162" cy="5760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l"/>
            <a:r>
              <a:rPr lang="fr-FR" sz="2800" b="1" dirty="0">
                <a:solidFill>
                  <a:srgbClr val="0E6E54"/>
                </a:solidFill>
                <a:latin typeface="Arial" charset="0"/>
                <a:cs typeface="Arial" charset="0"/>
              </a:rPr>
              <a:t>Traitement présomptif du paludisme </a:t>
            </a:r>
            <a:r>
              <a:rPr lang="fr-FR" sz="2800" b="1">
                <a:solidFill>
                  <a:srgbClr val="0E6E54"/>
                </a:solidFill>
                <a:latin typeface="Arial" charset="0"/>
                <a:cs typeface="Arial" charset="0"/>
              </a:rPr>
              <a:t>en 2017</a:t>
            </a:r>
            <a:endParaRPr lang="fr-FR" sz="2800" b="1" dirty="0">
              <a:solidFill>
                <a:srgbClr val="0E6E54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7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/>
          <p:cNvSpPr txBox="1">
            <a:spLocks noChangeArrowheads="1"/>
          </p:cNvSpPr>
          <p:nvPr/>
        </p:nvSpPr>
        <p:spPr bwMode="auto">
          <a:xfrm>
            <a:off x="1547664" y="2852936"/>
            <a:ext cx="65527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  <a:latin typeface="News Gothic MT" charset="0"/>
              </a:rPr>
              <a:t>Diagnostic biologique </a:t>
            </a:r>
            <a:r>
              <a:rPr lang="fr-FR" sz="2800" b="1">
                <a:solidFill>
                  <a:srgbClr val="0E6E54"/>
                </a:solidFill>
                <a:latin typeface="News Gothic MT" charset="0"/>
              </a:rPr>
              <a:t>du paludisme</a:t>
            </a:r>
            <a:endParaRPr lang="fr-FR" sz="2800" b="1" dirty="0">
              <a:solidFill>
                <a:srgbClr val="0E6E5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1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oneTexte 3"/>
          <p:cNvSpPr txBox="1">
            <a:spLocks noChangeArrowheads="1"/>
          </p:cNvSpPr>
          <p:nvPr/>
        </p:nvSpPr>
        <p:spPr bwMode="auto">
          <a:xfrm>
            <a:off x="23389" y="115997"/>
            <a:ext cx="77889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b="1" dirty="0">
                <a:solidFill>
                  <a:srgbClr val="0E6E54"/>
                </a:solidFill>
                <a:latin typeface="News Gothic MT" charset="0"/>
              </a:rPr>
              <a:t>Diagnostic biologique du paludisme</a:t>
            </a:r>
            <a:r>
              <a:rPr lang="fr-FR" b="1" dirty="0">
                <a:solidFill>
                  <a:srgbClr val="0E6E54"/>
                </a:solidFill>
                <a:cs typeface="Arial" charset="0"/>
              </a:rPr>
              <a:t> </a:t>
            </a:r>
            <a:r>
              <a:rPr lang="fr-FR" b="1">
                <a:solidFill>
                  <a:srgbClr val="0E6E54"/>
                </a:solidFill>
                <a:cs typeface="Arial" charset="0"/>
              </a:rPr>
              <a:t>: algorithme</a:t>
            </a:r>
            <a:endParaRPr lang="fr-FR" b="1" dirty="0">
              <a:solidFill>
                <a:srgbClr val="0E6E54"/>
              </a:solidFill>
              <a:cs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92643" y="1794204"/>
            <a:ext cx="6829782" cy="646331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Goutte épaisse ou QBC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ou technique de biologie moléculaire rapide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053594" y="2852936"/>
            <a:ext cx="1095172" cy="369332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r>
              <a:rPr lang="fr-FR">
                <a:solidFill>
                  <a:schemeClr val="tx1"/>
                </a:solidFill>
              </a:rPr>
              <a:t>Négative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60614" y="2852936"/>
            <a:ext cx="1056700" cy="369332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r>
              <a:rPr lang="fr-FR">
                <a:solidFill>
                  <a:schemeClr val="tx1"/>
                </a:solidFill>
              </a:rPr>
              <a:t>Positive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3528" y="4482334"/>
            <a:ext cx="4536504" cy="1754327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Frottis mince </a:t>
            </a:r>
            <a:r>
              <a:rPr lang="fr-FR" dirty="0">
                <a:solidFill>
                  <a:schemeClr val="tx1"/>
                </a:solidFill>
              </a:rPr>
              <a:t> </a:t>
            </a:r>
          </a:p>
          <a:p>
            <a:r>
              <a:rPr lang="fr-FR" dirty="0">
                <a:solidFill>
                  <a:schemeClr val="tx1"/>
                </a:solidFill>
              </a:rPr>
              <a:t>(+ Goutte épaisse si faible </a:t>
            </a:r>
            <a:r>
              <a:rPr lang="fr-FR" dirty="0" err="1">
                <a:solidFill>
                  <a:schemeClr val="tx1"/>
                </a:solidFill>
              </a:rPr>
              <a:t>parasitémie</a:t>
            </a:r>
            <a:r>
              <a:rPr lang="fr-FR" dirty="0">
                <a:solidFill>
                  <a:schemeClr val="tx1"/>
                </a:solidFill>
              </a:rPr>
              <a:t>) :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Évaluation de la </a:t>
            </a:r>
            <a:r>
              <a:rPr lang="fr-FR" dirty="0" err="1">
                <a:solidFill>
                  <a:schemeClr val="tx1"/>
                </a:solidFill>
              </a:rPr>
              <a:t>parasitémie</a:t>
            </a: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Identification de l’espèce</a:t>
            </a:r>
          </a:p>
          <a:p>
            <a:r>
              <a:rPr lang="fr-FR" dirty="0">
                <a:solidFill>
                  <a:schemeClr val="tx1"/>
                </a:solidFill>
              </a:rPr>
              <a:t>En cas de négativité avis d’un laboratoire expert / référent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71623" y="3639773"/>
            <a:ext cx="2775119" cy="369332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Infection à </a:t>
            </a:r>
            <a:r>
              <a:rPr lang="fr-FR" b="1" i="1" dirty="0">
                <a:solidFill>
                  <a:schemeClr val="tx1"/>
                </a:solidFill>
              </a:rPr>
              <a:t>Plasmodium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076056" y="3639773"/>
            <a:ext cx="3240360" cy="369332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>
                <a:solidFill>
                  <a:schemeClr val="tx1"/>
                </a:solidFill>
              </a:rPr>
              <a:t>Absence </a:t>
            </a:r>
            <a:r>
              <a:rPr lang="fr-FR" b="1" dirty="0">
                <a:solidFill>
                  <a:schemeClr val="tx1"/>
                </a:solidFill>
              </a:rPr>
              <a:t>de </a:t>
            </a:r>
            <a:r>
              <a:rPr lang="fr-FR" b="1" i="1" dirty="0">
                <a:solidFill>
                  <a:schemeClr val="tx1"/>
                </a:solidFill>
              </a:rPr>
              <a:t>Plasmodium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111235" y="4482334"/>
            <a:ext cx="3133173" cy="2031325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Diagnostic de paludisme réfuté sur ce prélèvement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Réitérer ultérieurement le diagnostic biologique si le doute persiste sur l’étiologie palustre de l’épisode clinique</a:t>
            </a:r>
          </a:p>
        </p:txBody>
      </p:sp>
      <p:cxnSp>
        <p:nvCxnSpPr>
          <p:cNvPr id="16" name="Connecteur droit avec flèche 15"/>
          <p:cNvCxnSpPr>
            <a:endCxn id="4" idx="0"/>
          </p:cNvCxnSpPr>
          <p:nvPr/>
        </p:nvCxnSpPr>
        <p:spPr bwMode="auto">
          <a:xfrm>
            <a:off x="2488964" y="2491155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necteur droit avec flèche 17"/>
          <p:cNvCxnSpPr/>
          <p:nvPr/>
        </p:nvCxnSpPr>
        <p:spPr bwMode="auto">
          <a:xfrm>
            <a:off x="6601180" y="2491155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cteur droit avec flèche 18"/>
          <p:cNvCxnSpPr/>
          <p:nvPr/>
        </p:nvCxnSpPr>
        <p:spPr bwMode="auto">
          <a:xfrm>
            <a:off x="2488964" y="3277992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cteur droit avec flèche 19"/>
          <p:cNvCxnSpPr/>
          <p:nvPr/>
        </p:nvCxnSpPr>
        <p:spPr bwMode="auto">
          <a:xfrm>
            <a:off x="2488964" y="4064829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cteur droit avec flèche 20"/>
          <p:cNvCxnSpPr/>
          <p:nvPr/>
        </p:nvCxnSpPr>
        <p:spPr bwMode="auto">
          <a:xfrm>
            <a:off x="6588676" y="3278916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Connecteur droit avec flèche 21"/>
          <p:cNvCxnSpPr/>
          <p:nvPr/>
        </p:nvCxnSpPr>
        <p:spPr bwMode="auto">
          <a:xfrm>
            <a:off x="6597863" y="4064829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ZoneTexte 16"/>
          <p:cNvSpPr txBox="1"/>
          <p:nvPr/>
        </p:nvSpPr>
        <p:spPr>
          <a:xfrm>
            <a:off x="179512" y="764704"/>
            <a:ext cx="8136904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Il </a:t>
            </a:r>
            <a:r>
              <a:rPr lang="fr-FR" sz="1600">
                <a:solidFill>
                  <a:schemeClr val="tx1"/>
                </a:solidFill>
              </a:rPr>
              <a:t>est recommandé d’associer </a:t>
            </a:r>
            <a:r>
              <a:rPr lang="fr-FR" sz="1600" dirty="0">
                <a:solidFill>
                  <a:schemeClr val="tx1"/>
                </a:solidFill>
              </a:rPr>
              <a:t>une technique sensible (goutte épaisse, QBC ou technique de biologie moléculaire à réponse rapide) à un frottis mince (évaluation de la </a:t>
            </a:r>
            <a:r>
              <a:rPr lang="fr-FR" sz="1600" dirty="0" err="1">
                <a:solidFill>
                  <a:schemeClr val="tx1"/>
                </a:solidFill>
              </a:rPr>
              <a:t>parasitémie</a:t>
            </a:r>
            <a:r>
              <a:rPr lang="fr-FR" sz="1600" dirty="0">
                <a:solidFill>
                  <a:schemeClr val="tx1"/>
                </a:solidFill>
              </a:rPr>
              <a:t> et identification des espèces) </a:t>
            </a:r>
          </a:p>
        </p:txBody>
      </p:sp>
    </p:spTree>
    <p:extLst>
      <p:ext uri="{BB962C8B-B14F-4D97-AF65-F5344CB8AC3E}">
        <p14:creationId xmlns:p14="http://schemas.microsoft.com/office/powerpoint/2010/main" val="99469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oneTexte 3"/>
          <p:cNvSpPr txBox="1">
            <a:spLocks noChangeArrowheads="1"/>
          </p:cNvSpPr>
          <p:nvPr/>
        </p:nvSpPr>
        <p:spPr bwMode="auto">
          <a:xfrm>
            <a:off x="23389" y="115997"/>
            <a:ext cx="77889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b="1" dirty="0">
                <a:solidFill>
                  <a:srgbClr val="0E6E54"/>
                </a:solidFill>
                <a:latin typeface="News Gothic MT" charset="0"/>
              </a:rPr>
              <a:t>Diagnostic biologique du paludisme</a:t>
            </a:r>
            <a:r>
              <a:rPr lang="fr-FR" b="1" dirty="0">
                <a:solidFill>
                  <a:srgbClr val="0E6E54"/>
                </a:solidFill>
                <a:cs typeface="Arial" charset="0"/>
              </a:rPr>
              <a:t> </a:t>
            </a:r>
            <a:r>
              <a:rPr lang="fr-FR" b="1">
                <a:solidFill>
                  <a:srgbClr val="0E6E54"/>
                </a:solidFill>
                <a:cs typeface="Arial" charset="0"/>
              </a:rPr>
              <a:t>: algorithme</a:t>
            </a:r>
            <a:endParaRPr lang="fr-FR" b="1" dirty="0">
              <a:solidFill>
                <a:srgbClr val="0E6E54"/>
              </a:solidFill>
              <a:cs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9810" y="1340768"/>
            <a:ext cx="8280920" cy="369332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Frottis sanguin en couche mince et TDR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67944" y="2143348"/>
            <a:ext cx="1723549" cy="646331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Frottis négatif</a:t>
            </a:r>
          </a:p>
          <a:p>
            <a:r>
              <a:rPr lang="fr-FR" b="1" dirty="0">
                <a:solidFill>
                  <a:schemeClr val="tx1"/>
                </a:solidFill>
              </a:rPr>
              <a:t>TDR négatif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32353" y="2163098"/>
            <a:ext cx="3191386" cy="615553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Frottis positif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(quelque soit le résultat du TDR)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31759" y="4428693"/>
            <a:ext cx="2783846" cy="584775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>
                <a:solidFill>
                  <a:schemeClr val="tx1"/>
                </a:solidFill>
              </a:rPr>
              <a:t>Évaluation </a:t>
            </a:r>
            <a:r>
              <a:rPr lang="fr-FR" sz="1600" dirty="0">
                <a:solidFill>
                  <a:schemeClr val="tx1"/>
                </a:solidFill>
              </a:rPr>
              <a:t>de la </a:t>
            </a:r>
            <a:r>
              <a:rPr lang="fr-FR" sz="1600" dirty="0" err="1">
                <a:solidFill>
                  <a:schemeClr val="tx1"/>
                </a:solidFill>
              </a:rPr>
              <a:t>parasitémie</a:t>
            </a:r>
            <a:endParaRPr lang="fr-FR" sz="1600" dirty="0">
              <a:solidFill>
                <a:schemeClr val="tx1"/>
              </a:solidFill>
            </a:endParaRPr>
          </a:p>
          <a:p>
            <a:r>
              <a:rPr lang="fr-FR" sz="1600" dirty="0">
                <a:solidFill>
                  <a:schemeClr val="tx1"/>
                </a:solidFill>
              </a:rPr>
              <a:t>Identification de l’espèce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88363" y="3282637"/>
            <a:ext cx="2775119" cy="369332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Infection à </a:t>
            </a:r>
            <a:r>
              <a:rPr lang="fr-FR" b="1" i="1" dirty="0">
                <a:solidFill>
                  <a:schemeClr val="tx1"/>
                </a:solidFill>
              </a:rPr>
              <a:t>Plasmodium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117928" y="3288227"/>
            <a:ext cx="1660408" cy="646331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Absence de</a:t>
            </a:r>
          </a:p>
          <a:p>
            <a:pPr algn="ctr"/>
            <a:r>
              <a:rPr lang="fr-FR" b="1" i="1" dirty="0">
                <a:solidFill>
                  <a:schemeClr val="tx1"/>
                </a:solidFill>
              </a:rPr>
              <a:t>Plasmodium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500674" y="4433106"/>
            <a:ext cx="3006747" cy="1908215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Diagnostic de paludisme réfuté sur ce prélèvement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sz="1600" dirty="0">
                <a:solidFill>
                  <a:schemeClr val="tx1"/>
                </a:solidFill>
              </a:rPr>
              <a:t>Réitérer ultérieurement le diagnostic biologique si le doute persiste sur l’étiologie palustre de l’épisode clinique</a:t>
            </a:r>
          </a:p>
        </p:txBody>
      </p:sp>
      <p:cxnSp>
        <p:nvCxnSpPr>
          <p:cNvPr id="16" name="Connecteur droit avec flèche 15"/>
          <p:cNvCxnSpPr>
            <a:endCxn id="4" idx="0"/>
          </p:cNvCxnSpPr>
          <p:nvPr/>
        </p:nvCxnSpPr>
        <p:spPr bwMode="auto">
          <a:xfrm flipH="1">
            <a:off x="1828046" y="1767008"/>
            <a:ext cx="1091" cy="3960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necteur droit avec flèche 17"/>
          <p:cNvCxnSpPr/>
          <p:nvPr/>
        </p:nvCxnSpPr>
        <p:spPr bwMode="auto">
          <a:xfrm>
            <a:off x="4948132" y="1767008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cteur droit avec flèche 18"/>
          <p:cNvCxnSpPr/>
          <p:nvPr/>
        </p:nvCxnSpPr>
        <p:spPr bwMode="auto">
          <a:xfrm>
            <a:off x="1823682" y="2874339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cteur droit avec flèche 19"/>
          <p:cNvCxnSpPr/>
          <p:nvPr/>
        </p:nvCxnSpPr>
        <p:spPr bwMode="auto">
          <a:xfrm flipH="1">
            <a:off x="1823682" y="3611393"/>
            <a:ext cx="4363" cy="7235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cteur droit avec flèche 20"/>
          <p:cNvCxnSpPr/>
          <p:nvPr/>
        </p:nvCxnSpPr>
        <p:spPr bwMode="auto">
          <a:xfrm>
            <a:off x="4949920" y="2844276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Connecteur droit avec flèche 21"/>
          <p:cNvCxnSpPr/>
          <p:nvPr/>
        </p:nvCxnSpPr>
        <p:spPr bwMode="auto">
          <a:xfrm>
            <a:off x="5004048" y="3973174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ZoneTexte 16"/>
          <p:cNvSpPr txBox="1"/>
          <p:nvPr/>
        </p:nvSpPr>
        <p:spPr>
          <a:xfrm>
            <a:off x="239810" y="668515"/>
            <a:ext cx="595448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En cas d’impossibilité d’appliquer la </a:t>
            </a:r>
            <a:r>
              <a:rPr lang="fr-FR" sz="1600">
                <a:solidFill>
                  <a:schemeClr val="tx1"/>
                </a:solidFill>
              </a:rPr>
              <a:t>procédure recommandée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948264" y="2132856"/>
            <a:ext cx="1723549" cy="646331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Frottis négatif</a:t>
            </a:r>
          </a:p>
          <a:p>
            <a:r>
              <a:rPr lang="fr-FR" b="1" dirty="0">
                <a:solidFill>
                  <a:schemeClr val="tx1"/>
                </a:solidFill>
              </a:rPr>
              <a:t>TDR positif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804248" y="3284984"/>
            <a:ext cx="2057023" cy="369332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Doute diagnostic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660233" y="5086057"/>
            <a:ext cx="2304256" cy="1077218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Transfert du prélèvement à un laboratoire expert / référent</a:t>
            </a:r>
          </a:p>
        </p:txBody>
      </p:sp>
      <p:cxnSp>
        <p:nvCxnSpPr>
          <p:cNvPr id="27" name="Connecteur droit avec flèche 26"/>
          <p:cNvCxnSpPr/>
          <p:nvPr/>
        </p:nvCxnSpPr>
        <p:spPr bwMode="auto">
          <a:xfrm>
            <a:off x="7812360" y="2852936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cteur droit avec flèche 27"/>
          <p:cNvCxnSpPr/>
          <p:nvPr/>
        </p:nvCxnSpPr>
        <p:spPr bwMode="auto">
          <a:xfrm>
            <a:off x="7812360" y="1772816"/>
            <a:ext cx="0" cy="3617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Connecteur droit avec flèche 28"/>
          <p:cNvCxnSpPr>
            <a:stCxn id="13" idx="2"/>
            <a:endCxn id="24" idx="0"/>
          </p:cNvCxnSpPr>
          <p:nvPr/>
        </p:nvCxnSpPr>
        <p:spPr bwMode="auto">
          <a:xfrm flipH="1">
            <a:off x="7812361" y="3654316"/>
            <a:ext cx="20399" cy="14317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E6E54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5403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/>
          <p:cNvSpPr txBox="1">
            <a:spLocks noChangeArrowheads="1"/>
          </p:cNvSpPr>
          <p:nvPr/>
        </p:nvSpPr>
        <p:spPr bwMode="auto">
          <a:xfrm>
            <a:off x="1547664" y="2852936"/>
            <a:ext cx="65527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E6E54"/>
                </a:solidFill>
                <a:latin typeface="News Gothic MT" charset="0"/>
              </a:rPr>
              <a:t>Prise en charge thérapeutique du paludisme</a:t>
            </a:r>
            <a:endParaRPr lang="fr-FR" sz="2800" b="1" dirty="0">
              <a:solidFill>
                <a:srgbClr val="0E6E54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0" y="116632"/>
            <a:ext cx="776092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E6E54"/>
                </a:solidFill>
              </a:rPr>
              <a:t>Accès palustre</a:t>
            </a:r>
            <a:r>
              <a:rPr lang="fr-FR" sz="2800" b="1" i="1">
                <a:solidFill>
                  <a:srgbClr val="0E6E54"/>
                </a:solidFill>
              </a:rPr>
              <a:t>: </a:t>
            </a:r>
            <a:r>
              <a:rPr lang="fr-FR" sz="2800" b="1">
                <a:solidFill>
                  <a:srgbClr val="0E6E54"/>
                </a:solidFill>
              </a:rPr>
              <a:t>conduite à tenir</a:t>
            </a:r>
            <a:endParaRPr lang="fr-FR" sz="2800" b="1" dirty="0">
              <a:solidFill>
                <a:srgbClr val="0E6E54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95736" y="2420888"/>
            <a:ext cx="4117740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tx1"/>
                </a:solidFill>
              </a:rPr>
              <a:t>Troubles de la conscience, convulsions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tx1"/>
                </a:solidFill>
              </a:rPr>
              <a:t>choc, défaillance respiratoire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tx1"/>
                </a:solidFill>
              </a:rPr>
              <a:t>Syndrome hémorragique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tx1"/>
                </a:solidFill>
              </a:rPr>
              <a:t>Ictère ou bilirubine totale &gt; 50 </a:t>
            </a:r>
            <a:r>
              <a:rPr lang="fr-FR" sz="1600" dirty="0" err="1">
                <a:solidFill>
                  <a:schemeClr val="tx1"/>
                </a:solidFill>
              </a:rPr>
              <a:t>μmol</a:t>
            </a:r>
            <a:r>
              <a:rPr lang="fr-FR" sz="1600" dirty="0">
                <a:solidFill>
                  <a:schemeClr val="tx1"/>
                </a:solidFill>
              </a:rPr>
              <a:t>/L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tx1"/>
                </a:solidFill>
              </a:rPr>
              <a:t>Hémoglobine &lt; 7 g/</a:t>
            </a:r>
            <a:r>
              <a:rPr lang="fr-FR" sz="1600" dirty="0" err="1">
                <a:solidFill>
                  <a:schemeClr val="tx1"/>
                </a:solidFill>
              </a:rPr>
              <a:t>dL</a:t>
            </a:r>
            <a:endParaRPr lang="fr-FR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tx1"/>
                </a:solidFill>
              </a:rPr>
              <a:t>Créatininémie &gt; 265 </a:t>
            </a:r>
            <a:r>
              <a:rPr lang="fr-FR" sz="1600" dirty="0" err="1">
                <a:solidFill>
                  <a:schemeClr val="tx1"/>
                </a:solidFill>
              </a:rPr>
              <a:t>μmol</a:t>
            </a:r>
            <a:r>
              <a:rPr lang="fr-FR" sz="1600" dirty="0">
                <a:solidFill>
                  <a:schemeClr val="tx1"/>
                </a:solidFill>
              </a:rPr>
              <a:t>/L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tx1"/>
                </a:solidFill>
              </a:rPr>
              <a:t>Glycémie &lt; 2,2mmol/L</a:t>
            </a:r>
          </a:p>
          <a:p>
            <a:pPr marL="285750" indent="-285750">
              <a:buFontTx/>
              <a:buChar char="-"/>
            </a:pPr>
            <a:r>
              <a:rPr lang="fr-FR" sz="1600" dirty="0" err="1">
                <a:solidFill>
                  <a:schemeClr val="tx1"/>
                </a:solidFill>
              </a:rPr>
              <a:t>Parasitémie</a:t>
            </a:r>
            <a:r>
              <a:rPr lang="fr-FR" sz="1600" dirty="0">
                <a:solidFill>
                  <a:schemeClr val="tx1"/>
                </a:solidFill>
              </a:rPr>
              <a:t> &gt; 4 % (adulte)</a:t>
            </a:r>
          </a:p>
          <a:p>
            <a:pPr marL="285750" indent="-285750">
              <a:buFontTx/>
              <a:buChar char="-"/>
            </a:pPr>
            <a:r>
              <a:rPr lang="fr-FR" sz="1600" dirty="0" err="1">
                <a:solidFill>
                  <a:schemeClr val="tx1"/>
                </a:solidFill>
              </a:rPr>
              <a:t>Parasitémie</a:t>
            </a:r>
            <a:r>
              <a:rPr lang="fr-FR" sz="1600" dirty="0">
                <a:solidFill>
                  <a:schemeClr val="tx1"/>
                </a:solidFill>
              </a:rPr>
              <a:t> &gt; 10% (enfant)</a:t>
            </a:r>
          </a:p>
          <a:p>
            <a:pPr marL="285750" indent="-285750">
              <a:buFontTx/>
              <a:buChar char="-"/>
            </a:pPr>
            <a:r>
              <a:rPr lang="fr-FR" sz="1600" dirty="0" err="1">
                <a:solidFill>
                  <a:schemeClr val="tx1"/>
                </a:solidFill>
              </a:rPr>
              <a:t>Hyperlactatémie</a:t>
            </a:r>
            <a:r>
              <a:rPr lang="fr-FR" sz="1600" dirty="0">
                <a:solidFill>
                  <a:schemeClr val="tx1"/>
                </a:solidFill>
              </a:rPr>
              <a:t>, acidose métabolique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771800" y="1484784"/>
            <a:ext cx="2888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tx1"/>
                </a:solidFill>
              </a:rPr>
              <a:t>Critères de gravité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596336" y="3429000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1"/>
                </a:solidFill>
              </a:rPr>
              <a:t>oui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3429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1"/>
                </a:solidFill>
              </a:rPr>
              <a:t>non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71824" y="5085184"/>
            <a:ext cx="1810086" cy="707886"/>
          </a:xfrm>
          <a:prstGeom prst="rect">
            <a:avLst/>
          </a:prstGeom>
          <a:noFill/>
          <a:ln>
            <a:solidFill>
              <a:srgbClr val="0E6E5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tx1"/>
                </a:solidFill>
              </a:rPr>
              <a:t>Traitement</a:t>
            </a:r>
          </a:p>
          <a:p>
            <a:pPr algn="ctr"/>
            <a:r>
              <a:rPr lang="fr-FR" sz="2000" dirty="0">
                <a:solidFill>
                  <a:schemeClr val="tx1"/>
                </a:solidFill>
              </a:rPr>
              <a:t>selon l’espèce</a:t>
            </a:r>
          </a:p>
        </p:txBody>
      </p:sp>
      <p:cxnSp>
        <p:nvCxnSpPr>
          <p:cNvPr id="23" name="Connecteur droit avec flèche 22"/>
          <p:cNvCxnSpPr/>
          <p:nvPr/>
        </p:nvCxnSpPr>
        <p:spPr bwMode="auto">
          <a:xfrm flipH="1">
            <a:off x="7884368" y="3933056"/>
            <a:ext cx="10287" cy="8982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Connecteur droit avec flèche 25"/>
          <p:cNvCxnSpPr/>
          <p:nvPr/>
        </p:nvCxnSpPr>
        <p:spPr bwMode="auto">
          <a:xfrm flipH="1">
            <a:off x="755576" y="4005064"/>
            <a:ext cx="10012" cy="8982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ZoneTexte 32"/>
          <p:cNvSpPr txBox="1"/>
          <p:nvPr/>
        </p:nvSpPr>
        <p:spPr>
          <a:xfrm>
            <a:off x="6323439" y="5085184"/>
            <a:ext cx="27879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Avis réanimateur</a:t>
            </a:r>
          </a:p>
          <a:p>
            <a:r>
              <a:rPr lang="fr-FR" dirty="0">
                <a:solidFill>
                  <a:schemeClr val="tx1"/>
                </a:solidFill>
              </a:rPr>
              <a:t>Hospitalisation </a:t>
            </a:r>
          </a:p>
          <a:p>
            <a:r>
              <a:rPr lang="fr-FR" dirty="0">
                <a:solidFill>
                  <a:schemeClr val="tx1"/>
                </a:solidFill>
              </a:rPr>
              <a:t>USI / unité soins continus</a:t>
            </a:r>
          </a:p>
          <a:p>
            <a:r>
              <a:rPr lang="fr-FR" dirty="0">
                <a:solidFill>
                  <a:schemeClr val="tx1"/>
                </a:solidFill>
              </a:rPr>
              <a:t>/ unité spécialisée</a:t>
            </a:r>
          </a:p>
        </p:txBody>
      </p:sp>
      <p:cxnSp>
        <p:nvCxnSpPr>
          <p:cNvPr id="37" name="Connecteur droit avec flèche 36"/>
          <p:cNvCxnSpPr/>
          <p:nvPr/>
        </p:nvCxnSpPr>
        <p:spPr bwMode="auto">
          <a:xfrm>
            <a:off x="6300192" y="3717032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Connecteur droit avec flèche 38"/>
          <p:cNvCxnSpPr/>
          <p:nvPr/>
        </p:nvCxnSpPr>
        <p:spPr bwMode="auto">
          <a:xfrm flipH="1">
            <a:off x="1115616" y="3717032"/>
            <a:ext cx="1080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73882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" name="ZoneTexte 3"/>
          <p:cNvSpPr txBox="1">
            <a:spLocks noChangeArrowheads="1"/>
          </p:cNvSpPr>
          <p:nvPr/>
        </p:nvSpPr>
        <p:spPr bwMode="auto">
          <a:xfrm>
            <a:off x="1547664" y="2852936"/>
            <a:ext cx="655272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E6E54"/>
                </a:solidFill>
                <a:latin typeface="News Gothic MT" charset="0"/>
              </a:rPr>
              <a:t>Prise en charge des formes graves d’accès palustre</a:t>
            </a:r>
          </a:p>
          <a:p>
            <a:pPr algn="ctr" eaLnBrk="1" hangingPunct="1"/>
            <a:r>
              <a:rPr lang="fr-FR" sz="2800" dirty="0">
                <a:solidFill>
                  <a:srgbClr val="0E6E54"/>
                </a:solidFill>
              </a:rPr>
              <a:t>(</a:t>
            </a:r>
            <a:r>
              <a:rPr lang="fr-FR" sz="2800" i="1" dirty="0">
                <a:solidFill>
                  <a:srgbClr val="0E6E54"/>
                </a:solidFill>
              </a:rPr>
              <a:t>P. </a:t>
            </a:r>
            <a:r>
              <a:rPr lang="fr-FR" sz="2800" i="1" dirty="0" err="1">
                <a:solidFill>
                  <a:srgbClr val="0E6E54"/>
                </a:solidFill>
              </a:rPr>
              <a:t>falciparum</a:t>
            </a:r>
            <a:r>
              <a:rPr lang="fr-FR" sz="2800" i="1" dirty="0">
                <a:solidFill>
                  <a:srgbClr val="0E6E54"/>
                </a:solidFill>
              </a:rPr>
              <a:t>, </a:t>
            </a:r>
            <a:r>
              <a:rPr lang="fr-FR" sz="2800" i="1" dirty="0" err="1">
                <a:solidFill>
                  <a:srgbClr val="0E6E54"/>
                </a:solidFill>
              </a:rPr>
              <a:t>vivax</a:t>
            </a:r>
            <a:r>
              <a:rPr lang="fr-FR" sz="2800" i="1" dirty="0">
                <a:solidFill>
                  <a:srgbClr val="0E6E54"/>
                </a:solidFill>
              </a:rPr>
              <a:t>, </a:t>
            </a:r>
            <a:r>
              <a:rPr lang="fr-FR" sz="2800" i="1" dirty="0" err="1">
                <a:solidFill>
                  <a:srgbClr val="0E6E54"/>
                </a:solidFill>
              </a:rPr>
              <a:t>knowlesi</a:t>
            </a:r>
            <a:r>
              <a:rPr lang="fr-FR" sz="2800" i="1" dirty="0">
                <a:solidFill>
                  <a:srgbClr val="0E6E54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065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0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7833</TotalTime>
  <Words>3200</Words>
  <Application>Microsoft Macintosh PowerPoint</Application>
  <PresentationFormat>Affichage à l'écran (4:3)</PresentationFormat>
  <Paragraphs>493</Paragraphs>
  <Slides>37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54" baseType="lpstr">
      <vt:lpstr>Arial</vt:lpstr>
      <vt:lpstr>Calibri</vt:lpstr>
      <vt:lpstr>News Gothic MT</vt:lpstr>
      <vt:lpstr>Times New Roman</vt:lpstr>
      <vt:lpstr>Wingdings</vt:lpstr>
      <vt:lpstr>Office Theme</vt:lpstr>
      <vt:lpstr>2_Office Theme</vt:lpstr>
      <vt:lpstr>3_Office Theme</vt:lpstr>
      <vt:lpstr>4_Office Theme</vt:lpstr>
      <vt:lpstr>5_Office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Image bitmap</vt:lpstr>
      <vt:lpstr>     Prise en charge et prévention du paludisme d’importation  Mise à jour 2017 des RPC SPILF 2007 </vt:lpstr>
      <vt:lpstr>Sociétés savantes partenaires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Critères de prise en charge ambulatoire (1)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Traitement présomptif du paludisme en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Jean-Pierre Bru</cp:lastModifiedBy>
  <cp:revision>413</cp:revision>
  <cp:lastPrinted>1601-01-01T00:00:00Z</cp:lastPrinted>
  <dcterms:created xsi:type="dcterms:W3CDTF">2017-04-07T09:12:46Z</dcterms:created>
  <dcterms:modified xsi:type="dcterms:W3CDTF">2023-01-18T13:31:37Z</dcterms:modified>
</cp:coreProperties>
</file>