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9334" r:id="rId2"/>
    <p:sldMasterId id="2147483650" r:id="rId3"/>
    <p:sldMasterId id="2147483651" r:id="rId4"/>
    <p:sldMasterId id="2147483652" r:id="rId5"/>
    <p:sldMasterId id="2147483653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</p:sldMasterIdLst>
  <p:notesMasterIdLst>
    <p:notesMasterId r:id="rId32"/>
  </p:notesMasterIdLst>
  <p:handoutMasterIdLst>
    <p:handoutMasterId r:id="rId33"/>
  </p:handoutMasterIdLst>
  <p:sldIdLst>
    <p:sldId id="344" r:id="rId13"/>
    <p:sldId id="373" r:id="rId14"/>
    <p:sldId id="343" r:id="rId15"/>
    <p:sldId id="360" r:id="rId16"/>
    <p:sldId id="359" r:id="rId17"/>
    <p:sldId id="388" r:id="rId18"/>
    <p:sldId id="389" r:id="rId19"/>
    <p:sldId id="377" r:id="rId20"/>
    <p:sldId id="378" r:id="rId21"/>
    <p:sldId id="379" r:id="rId22"/>
    <p:sldId id="380" r:id="rId23"/>
    <p:sldId id="383" r:id="rId24"/>
    <p:sldId id="382" r:id="rId25"/>
    <p:sldId id="390" r:id="rId26"/>
    <p:sldId id="385" r:id="rId27"/>
    <p:sldId id="386" r:id="rId28"/>
    <p:sldId id="322" r:id="rId29"/>
    <p:sldId id="348" r:id="rId30"/>
    <p:sldId id="391" r:id="rId31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96" y="-7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16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B8A98A-D98B-4F15-832B-94AE7AFC6B6D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431206B-1D26-42C7-B32B-FCE61537875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80237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346476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65890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6D00ED9-0411-4888-8167-953058A30B1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9496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CE97CC4-AE37-4B8C-8A2A-15B3C18A6E3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166985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C2FABBA-768F-4DC5-83BE-426C0F9A95A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5070420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51DCEC7-AE68-4853-A4DA-F526C9C83AE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5856603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C4956E9-6895-41A6-BCEE-79CB239D210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9709620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59BA7D8-47CC-47C5-8668-3C552FF3BC9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368399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8DF0644-B8C9-428E-B19B-A39229D9DB3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6670011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D78943E-5561-4BDF-888C-8591B2A26FA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0557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D96BA02-4466-4B58-9487-AC7AD127A51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3191608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65DB0DE-28FA-44DF-A8AB-58CA0324D21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0783762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3EC1180-A670-4714-B61B-55121EEB3A1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6613432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C6126D8-C9C9-4AC3-8C1F-21D7772ECDA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4638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1AC7DDC-719A-4549-A99E-2B00A0DEF72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7842827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5864A52-1B5B-440B-A71F-05963DA29BD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829489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AD67647-8735-4F2A-94FD-52FAC8E5313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6177128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668D9FA-BC01-4A8A-97EC-5DAE197AB4F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527239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D642283-7E51-463E-B7F3-215019CC342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185335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9BD69B3-548F-4C6A-8080-15774DE39AC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325781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A5BB50F-B210-409D-989F-7E8A4FBE731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5894520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56755F5-30D8-42E8-BA95-0E6A9AC7E33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4062196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BD2F355-ED01-4C50-B0A7-52792F4E05F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2090233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2E389C9-E173-4DD7-802D-471F81FF5C5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9336610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930C867-9404-4E2F-AB1A-25E837FC5D4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31211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CFA78D-B913-4C5D-96AD-B6296D34E140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643DE-7926-41F2-A5BE-F8861B37D89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1102005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685E0A1-576C-4CD2-99F2-92D60687FC2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4258260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89832BE-879A-4902-8C54-4EFAA88BB66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396209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A1FA743-8049-48EC-A569-891F20F44D1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9927410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9915001-53E6-4CA3-9DF4-CAB54E5D9A2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01028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98BB1AE-E24E-4E73-9056-1296671907F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5841472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3FBD59D-5118-407E-A305-867767F58D9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4533840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E657744-6DB8-418E-8F01-D725ED3C4D5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3000864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BE1A8B1-B4B4-4A4C-A1B7-7585666E121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63468213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05026D6-F8BF-474E-AEA3-6D4F00CCF8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13266372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8014BAB-7088-4212-9039-912F4B7EBE1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32701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A8DC52-D453-4A3A-B19D-5EFED54C32B9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DC3E2-19DF-4E88-B47F-8DDE9FA3A6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2868200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4461788-71E6-4773-8083-35F58F3A204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0945332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29ED8CB-8E0B-4785-9E49-D9D1236934E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0116701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7E850D6-777C-4C3B-9260-F1F73900DCD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905715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EF5E13B-511B-4E7A-9487-C6CD1CCD3F5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30773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702444-8FE4-4458-B7C8-805600567131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BF4B9F-D631-47DC-96F3-E9CD63022A1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27289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CF39-6C02-43CD-8EAA-3E1FCCCF964A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8F34E-2398-4D41-9EB6-BD35490572E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11883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D8F859-15CF-42D3-927B-10E238AF0267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F010A8-75FF-4667-92EE-975B0C4355B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488422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4837F8-61C3-4B1C-AF4E-986498792F24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4649B-28F1-48B7-B8CF-883EEE0070F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13775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1ED62A-D5BA-4195-9ECD-C9EC48AC3B61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990F0-2A18-441E-B63F-71DB2A8B837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517694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A6F6CA-572D-426C-AFE8-8DC3B1E3B608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08CBB-0B79-4A66-A092-8513CD2CDD9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00555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63DCAE8-8E13-4446-94CC-6A45BA17B6B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89116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20E82A-2D15-4354-9858-96DE8968921E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3096F-E36E-4F62-A7AE-66175E00F14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204937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B0DFE8-7CA3-42A0-A5D8-4D8A79521168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2D5C5-56ED-4889-9EE1-793C1D951D9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98961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DF7EBF-6218-4B3C-A443-A303A3572A6A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4767A-15DD-4C03-95CC-7AB54C5D5AA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99106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2F6FFD9-7142-474F-AD77-0502B18F347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642940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7C3D655-8021-4EAC-BD55-E7A10A9A1F6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359279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1DDBFA9-528D-4173-AF06-0137C2F50C9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988163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1A516D7-CD86-4EE6-934A-07664D1A4C4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97976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5E5F5B5-72DE-4B6F-A441-FB219A3C47E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463406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FA855A6-13A9-4C14-9737-18E02B13C71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469553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5A1FD75-A237-443F-A54A-2AF66F85D4E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68610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A69BE23-0ED0-4F1C-8269-DB2222424FE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544016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96460C4-3C30-416F-A182-00414182C61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50952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4BE3652-3289-4D10-9E27-D075E1EB3BD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239698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F73607F-1AB6-49CB-8D1B-4CCF23C48B9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34004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C072E1E-38DA-4EAB-AFAE-293893847EB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075098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8C13FF-BA3C-4CD6-9FB6-F7DB7C32F91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53884581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6AEEEF2-94D2-4D11-B26F-1247FE2A924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899674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6ECE8E6-086A-412C-B10E-65AE6990F2A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494861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EACA1A8-B401-47C1-AD77-4ECFA3A9666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365288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8481CD8-57A5-4580-AF26-0FEBC826E12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755306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28930B0-23D6-4BEF-9167-5F2C2AB2B5E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6223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67F87C7-012E-456C-9606-20556BDF292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5588099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96CB65B-8BF0-49D7-8736-DE378C5AF77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556012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5A5A40F-1889-46EF-932B-F1F1655F34E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185726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FFAF8AC-95F8-4999-A4BB-8F94676F4A8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226720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6C87280-37F6-4EAB-8C8E-31EC2CD7D5B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412596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AE29DC0-6D8C-45B8-96F1-4EC3D8F3A61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944250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DE96AAC-4116-4FB9-8841-EBA5E762C00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828726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176D5D0-1D1D-4422-97E0-FA189E79B98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6023638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05EBEDE-04A0-4E22-A9E9-1A05C9B5478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7392197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A3CDBDF-2970-4BE0-81A0-37AFCCA04E9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041692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D5ECDB3-5480-4B5B-AD4B-DB4A7B1EF44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08999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9BF7513-4E06-4FBD-8060-2EB0E75573E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7185829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4E21854-58FC-49B6-BB90-38242A054EE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8784452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5E443BA-F0FE-4D1C-82F9-3023B60D864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347110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8D02041-3FC3-498A-901E-522A230E36A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9000575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2B1A4BA-3A00-4467-8F64-D2A3B3B8805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7292833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4AE19BF-8491-4EE3-9196-417A9B808D1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5520728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8829425-1ECF-4758-9245-37C36FBBFB0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3106470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FBBD762-5C24-4DEA-8DB9-B3BF1836E56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8655840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8F806D0-C3AE-4EF1-97CC-5DDB02CBE7C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129212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9907173-795A-4290-A0D0-6567AF615EA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9761034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F214E9A-ADAD-4F65-9F05-008730468F6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362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CB2D022-F96B-4CA5-A868-81581410A97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037537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A1C5F83-50DE-45F3-AF90-EE40EC99784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0433696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09193C2-C8E9-4E65-9BAF-93048322809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7734767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FE65933-A989-42A0-AAE8-2C6AE103A6C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0425398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97CEA44-CDD3-4EAF-BE61-EAB9438E837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9301945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94498F7-B962-4A1C-8CC1-D104EDC8677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9204766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0AEFDE6-0C5C-4BCA-9F68-0AAFA702B26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6227365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91D26A6-6F05-4C12-B5DA-B196AB9040C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4773631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8C67B6C-BB7F-4DA9-A225-D548E193089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1048166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9E79356-4887-4EA4-B08B-77B19BE431D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0086511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3DCEFDC-EDE6-47B9-89E1-6E4191E0710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45962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2E67E06-9B02-4DE1-BDDB-89016769891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1027122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16107A2-C5AC-4D80-BF95-75CDA7686CF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3311594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9E6EE73-893D-4E01-A3A2-42AE094D810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9746936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5F77836-FEB7-45BE-A865-6C3DB25B73C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4265739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302BA6A-B90E-4FD9-8E97-C3656B557BE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7396980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71FAF9F-620F-46FF-88F8-E53A6E6BD61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2501935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38EE64E-36EF-477E-A842-47A9AAE6EF2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7245275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B99A63A-B19A-4A81-85A6-F983888942F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586172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DDF7BD8-5BF0-417B-A83F-70199B545D5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306975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B690B98-C6D4-4AA9-992D-2BC9E7E0D67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2808007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B6E7FEA-A9B1-4C45-AF3E-96FA5B8BED7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67403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BAC5C2F-FB8D-437A-A645-DEDDF2ACD3F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1532719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7C3A2F3-7A39-428D-AD34-32E5EEB43FB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6969481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2370C88-48BD-414E-A9E7-C19E4E9A46C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0851806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A6614DD-0EC3-4777-BC51-F0C65581B26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52187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B194BB2-04B7-413F-87CF-6F53856FDD5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5641961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D37AB06-BCE5-4213-972E-7C48A4F2D7C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1859067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B33B0EE-650F-488C-A004-659891F3AA2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4284224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D2FF821-FBFC-49E3-A51E-DD3144F3C66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2107596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F8C4129-0666-4924-9120-AA1D567C06B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4134079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DFBBE8B-2A0F-40D6-BBAF-A047BDE790E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2191910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2ED7477-D37A-46F3-8746-1DBEC590881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6319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F11EE9E-BF83-4E46-9FBE-346EB722C4E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6833847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8845F76-A0CA-4B04-B349-0C5A0D4EE83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8085057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C383417-497A-4553-8561-EAF48ABEB93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632146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C8B5AAF-4641-4E88-B14A-478560600B6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875194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9514591-E67A-4D1A-9115-3E14E8E9D66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6422021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E538CD5-2647-4A9A-88DA-BE1F7022389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8373221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6572ED6-0BF7-465D-B833-9A3C8C5B03F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662686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A670E84-2E0D-435B-9B2D-F75463D36F5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5624232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84F2E2F-7966-4EE9-B638-ED03119C84C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167532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98CB944-0110-4B70-BF34-ECD95E1D21E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8412891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E760042-F5FF-435C-A4DE-84AB6D07CC3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82299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Relationship Id="rId14" Type="http://schemas.openxmlformats.org/officeDocument/2006/relationships/image" Target="../media/image2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Relationship Id="rId14" Type="http://schemas.openxmlformats.org/officeDocument/2006/relationships/image" Target="../media/image2.pn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3800"/>
            <a:ext cx="2132013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73800"/>
            <a:ext cx="4838700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>
                <a:solidFill>
                  <a:srgbClr val="000000"/>
                </a:solidFill>
              </a:defRPr>
            </a:lvl1pPr>
          </a:lstStyle>
          <a:p>
            <a:r>
              <a:rPr lang="en-US" altLang="fr-FR"/>
              <a:t>Synthèse réalisée par la  SPILF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273800"/>
            <a:ext cx="989012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>
                <a:solidFill>
                  <a:srgbClr val="000000"/>
                </a:solidFill>
              </a:defRPr>
            </a:lvl1pPr>
          </a:lstStyle>
          <a:p>
            <a:fld id="{42A438F2-FDCE-41E7-B219-D86AD9D91962}" type="slidenum">
              <a:rPr lang="fr-FR" altLang="fr-FR"/>
              <a:pPr/>
              <a:t>‹N°›</a:t>
            </a:fld>
            <a:endParaRPr lang="fr-FR" altLang="fr-FR"/>
          </a:p>
        </p:txBody>
      </p:sp>
      <p:pic>
        <p:nvPicPr>
          <p:cNvPr id="1031" name="Picture 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Image 2" descr="logo AEPEI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15888"/>
            <a:ext cx="7921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6619" r:id="rId1"/>
    <p:sldLayoutId id="2147496620" r:id="rId2"/>
    <p:sldLayoutId id="2147496621" r:id="rId3"/>
    <p:sldLayoutId id="2147496622" r:id="rId4"/>
    <p:sldLayoutId id="2147496623" r:id="rId5"/>
    <p:sldLayoutId id="2147496624" r:id="rId6"/>
    <p:sldLayoutId id="2147496625" r:id="rId7"/>
    <p:sldLayoutId id="2147496626" r:id="rId8"/>
    <p:sldLayoutId id="2147496627" r:id="rId9"/>
    <p:sldLayoutId id="2147496628" r:id="rId10"/>
    <p:sldLayoutId id="2147496629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2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646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ABD4A918-35B5-4F3C-989A-E7E34CE1597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708" r:id="rId1"/>
    <p:sldLayoutId id="2147496709" r:id="rId2"/>
    <p:sldLayoutId id="2147496710" r:id="rId3"/>
    <p:sldLayoutId id="2147496711" r:id="rId4"/>
    <p:sldLayoutId id="2147496712" r:id="rId5"/>
    <p:sldLayoutId id="2147496713" r:id="rId6"/>
    <p:sldLayoutId id="2147496714" r:id="rId7"/>
    <p:sldLayoutId id="2147496715" r:id="rId8"/>
    <p:sldLayoutId id="2147496716" r:id="rId9"/>
    <p:sldLayoutId id="2147496717" r:id="rId10"/>
    <p:sldLayoutId id="2147496718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30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4934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AD9A4D59-0C7C-4B2D-AB1C-49848D46CB62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719" r:id="rId1"/>
    <p:sldLayoutId id="2147496720" r:id="rId2"/>
    <p:sldLayoutId id="2147496721" r:id="rId3"/>
    <p:sldLayoutId id="2147496722" r:id="rId4"/>
    <p:sldLayoutId id="2147496723" r:id="rId5"/>
    <p:sldLayoutId id="2147496724" r:id="rId6"/>
    <p:sldLayoutId id="2147496725" r:id="rId7"/>
    <p:sldLayoutId id="2147496726" r:id="rId8"/>
    <p:sldLayoutId id="2147496727" r:id="rId9"/>
    <p:sldLayoutId id="2147496728" r:id="rId10"/>
    <p:sldLayoutId id="214749672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7222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C93CED79-0A26-42F7-87A4-5515F7BE4FE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730" r:id="rId1"/>
    <p:sldLayoutId id="2147496731" r:id="rId2"/>
    <p:sldLayoutId id="2147496732" r:id="rId3"/>
    <p:sldLayoutId id="2147496733" r:id="rId4"/>
    <p:sldLayoutId id="2147496734" r:id="rId5"/>
    <p:sldLayoutId id="2147496735" r:id="rId6"/>
    <p:sldLayoutId id="2147496736" r:id="rId7"/>
    <p:sldLayoutId id="2147496737" r:id="rId8"/>
    <p:sldLayoutId id="2147496738" r:id="rId9"/>
    <p:sldLayoutId id="2147496739" r:id="rId10"/>
    <p:sldLayoutId id="214749674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331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03F687D2-13A6-4254-9E62-27E921EBC6B4}" type="datetimeFigureOut">
              <a:rPr lang="fr-FR" altLang="fr-FR"/>
              <a:pPr/>
              <a:t>11/06/2017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4FEB454-3883-4E08-8233-3FA1E3D54D97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608" r:id="rId1"/>
    <p:sldLayoutId id="2147496609" r:id="rId2"/>
    <p:sldLayoutId id="2147496610" r:id="rId3"/>
    <p:sldLayoutId id="2147496611" r:id="rId4"/>
    <p:sldLayoutId id="2147496612" r:id="rId5"/>
    <p:sldLayoutId id="2147496613" r:id="rId6"/>
    <p:sldLayoutId id="2147496614" r:id="rId7"/>
    <p:sldLayoutId id="2147496615" r:id="rId8"/>
    <p:sldLayoutId id="2147496616" r:id="rId9"/>
    <p:sldLayoutId id="2147496617" r:id="rId10"/>
    <p:sldLayoutId id="214749661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0"/>
            <a:ext cx="48387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AF14A139-FD86-42D5-8258-D29AE5B54D03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630" r:id="rId1"/>
    <p:sldLayoutId id="2147496631" r:id="rId2"/>
    <p:sldLayoutId id="2147496632" r:id="rId3"/>
    <p:sldLayoutId id="2147496633" r:id="rId4"/>
    <p:sldLayoutId id="2147496634" r:id="rId5"/>
    <p:sldLayoutId id="2147496635" r:id="rId6"/>
    <p:sldLayoutId id="2147496636" r:id="rId7"/>
    <p:sldLayoutId id="2147496637" r:id="rId8"/>
    <p:sldLayoutId id="2147496638" r:id="rId9"/>
    <p:sldLayoutId id="2147496639" r:id="rId10"/>
    <p:sldLayoutId id="2147496640" r:id="rId11"/>
    <p:sldLayoutId id="2147496641" r:id="rId12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8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D63081BE-7A91-46A1-B5D9-E402625F0FCA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642" r:id="rId1"/>
    <p:sldLayoutId id="2147496643" r:id="rId2"/>
    <p:sldLayoutId id="2147496644" r:id="rId3"/>
    <p:sldLayoutId id="2147496645" r:id="rId4"/>
    <p:sldLayoutId id="2147496646" r:id="rId5"/>
    <p:sldLayoutId id="2147496647" r:id="rId6"/>
    <p:sldLayoutId id="2147496648" r:id="rId7"/>
    <p:sldLayoutId id="2147496649" r:id="rId8"/>
    <p:sldLayoutId id="2147496650" r:id="rId9"/>
    <p:sldLayoutId id="2147496651" r:id="rId10"/>
    <p:sldLayoutId id="2147496652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06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CE2BAD31-92B4-4F9F-92D5-553B0C3A0890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653" r:id="rId1"/>
    <p:sldLayoutId id="2147496654" r:id="rId2"/>
    <p:sldLayoutId id="2147496655" r:id="rId3"/>
    <p:sldLayoutId id="2147496656" r:id="rId4"/>
    <p:sldLayoutId id="2147496657" r:id="rId5"/>
    <p:sldLayoutId id="2147496658" r:id="rId6"/>
    <p:sldLayoutId id="2147496659" r:id="rId7"/>
    <p:sldLayoutId id="2147496660" r:id="rId8"/>
    <p:sldLayoutId id="2147496661" r:id="rId9"/>
    <p:sldLayoutId id="2147496662" r:id="rId10"/>
    <p:sldLayoutId id="2147496663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3494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462C3374-03EC-4666-8929-E0FE9D9757FF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664" r:id="rId1"/>
    <p:sldLayoutId id="2147496665" r:id="rId2"/>
    <p:sldLayoutId id="2147496666" r:id="rId3"/>
    <p:sldLayoutId id="2147496667" r:id="rId4"/>
    <p:sldLayoutId id="2147496668" r:id="rId5"/>
    <p:sldLayoutId id="2147496669" r:id="rId6"/>
    <p:sldLayoutId id="2147496670" r:id="rId7"/>
    <p:sldLayoutId id="2147496671" r:id="rId8"/>
    <p:sldLayoutId id="2147496672" r:id="rId9"/>
    <p:sldLayoutId id="2147496673" r:id="rId10"/>
    <p:sldLayoutId id="2147496674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5782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13BCE1F6-DB95-47CB-8869-EF706F357AF5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675" r:id="rId1"/>
    <p:sldLayoutId id="2147496676" r:id="rId2"/>
    <p:sldLayoutId id="2147496677" r:id="rId3"/>
    <p:sldLayoutId id="2147496678" r:id="rId4"/>
    <p:sldLayoutId id="2147496679" r:id="rId5"/>
    <p:sldLayoutId id="2147496680" r:id="rId6"/>
    <p:sldLayoutId id="2147496681" r:id="rId7"/>
    <p:sldLayoutId id="2147496682" r:id="rId8"/>
    <p:sldLayoutId id="2147496683" r:id="rId9"/>
    <p:sldLayoutId id="2147496684" r:id="rId10"/>
    <p:sldLayoutId id="214749668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8070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C04332D6-3620-471C-A402-F9805C6A9F8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686" r:id="rId1"/>
    <p:sldLayoutId id="2147496687" r:id="rId2"/>
    <p:sldLayoutId id="2147496688" r:id="rId3"/>
    <p:sldLayoutId id="2147496689" r:id="rId4"/>
    <p:sldLayoutId id="2147496690" r:id="rId5"/>
    <p:sldLayoutId id="2147496691" r:id="rId6"/>
    <p:sldLayoutId id="2147496692" r:id="rId7"/>
    <p:sldLayoutId id="2147496693" r:id="rId8"/>
    <p:sldLayoutId id="2147496694" r:id="rId9"/>
    <p:sldLayoutId id="2147496695" r:id="rId10"/>
    <p:sldLayoutId id="2147496696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0358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078C4DC6-9CFC-4BD6-8BE3-778A4BE73D2D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697" r:id="rId1"/>
    <p:sldLayoutId id="2147496698" r:id="rId2"/>
    <p:sldLayoutId id="2147496699" r:id="rId3"/>
    <p:sldLayoutId id="2147496700" r:id="rId4"/>
    <p:sldLayoutId id="2147496701" r:id="rId5"/>
    <p:sldLayoutId id="2147496702" r:id="rId6"/>
    <p:sldLayoutId id="2147496703" r:id="rId7"/>
    <p:sldLayoutId id="2147496704" r:id="rId8"/>
    <p:sldLayoutId id="2147496705" r:id="rId9"/>
    <p:sldLayoutId id="2147496706" r:id="rId10"/>
    <p:sldLayoutId id="2147496707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Titre 1"/>
          <p:cNvSpPr>
            <a:spLocks noGrp="1"/>
          </p:cNvSpPr>
          <p:nvPr>
            <p:ph type="ctrTitle"/>
          </p:nvPr>
        </p:nvSpPr>
        <p:spPr>
          <a:xfrm>
            <a:off x="1214438" y="1052513"/>
            <a:ext cx="6913562" cy="2016125"/>
          </a:xfrm>
        </p:spPr>
        <p:txBody>
          <a:bodyPr/>
          <a:lstStyle/>
          <a:p>
            <a:r>
              <a:rPr lang="fr-FR" altLang="fr-FR" sz="2800" b="1" smtClean="0">
                <a:solidFill>
                  <a:srgbClr val="898989"/>
                </a:solidFill>
              </a:rPr>
              <a:t>Antibiothérapie des endocardites </a:t>
            </a:r>
            <a:br>
              <a:rPr lang="fr-FR" altLang="fr-FR" sz="2800" b="1" smtClean="0">
                <a:solidFill>
                  <a:srgbClr val="898989"/>
                </a:solidFill>
              </a:rPr>
            </a:br>
            <a:endParaRPr lang="fr-FR" altLang="fr-FR" sz="3200" b="1" smtClean="0"/>
          </a:p>
        </p:txBody>
      </p:sp>
      <p:sp>
        <p:nvSpPr>
          <p:cNvPr id="151554" name="Sous-titre 2"/>
          <p:cNvSpPr>
            <a:spLocks noGrp="1"/>
          </p:cNvSpPr>
          <p:nvPr>
            <p:ph type="subTitle" idx="1"/>
          </p:nvPr>
        </p:nvSpPr>
        <p:spPr>
          <a:xfrm>
            <a:off x="971550" y="3500438"/>
            <a:ext cx="7272338" cy="2643187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altLang="fr-FR" smtClean="0">
                <a:solidFill>
                  <a:srgbClr val="898989"/>
                </a:solidFill>
              </a:rPr>
              <a:t>Synthèse et prise de position réalisées par </a:t>
            </a:r>
            <a:r>
              <a:rPr lang="fr-FR" altLang="fr-FR" b="1" smtClean="0">
                <a:solidFill>
                  <a:srgbClr val="898989"/>
                </a:solidFill>
              </a:rPr>
              <a:t/>
            </a:r>
            <a:br>
              <a:rPr lang="fr-FR" altLang="fr-FR" b="1" smtClean="0">
                <a:solidFill>
                  <a:srgbClr val="898989"/>
                </a:solidFill>
              </a:rPr>
            </a:br>
            <a:r>
              <a:rPr lang="fr-FR" altLang="fr-FR" smtClean="0">
                <a:solidFill>
                  <a:srgbClr val="898989"/>
                </a:solidFill>
              </a:rPr>
              <a:t>le comité des référentiels de la SPILF et par l’AEPEI à partir de :</a:t>
            </a:r>
            <a:r>
              <a:rPr lang="fr-FR" altLang="fr-FR" sz="2800" b="1" smtClean="0"/>
              <a:t/>
            </a:r>
            <a:br>
              <a:rPr lang="fr-FR" altLang="fr-FR" sz="2800" b="1" smtClean="0"/>
            </a:br>
            <a:r>
              <a:rPr lang="en-US" altLang="fr-FR" b="1" i="1" smtClean="0"/>
              <a:t>2015 ESC Guidelines for the management</a:t>
            </a:r>
            <a:br>
              <a:rPr lang="en-US" altLang="fr-FR" b="1" i="1" smtClean="0"/>
            </a:br>
            <a:r>
              <a:rPr lang="fr-FR" altLang="fr-FR" b="1" i="1" smtClean="0"/>
              <a:t>of infective endocarditis </a:t>
            </a:r>
            <a:r>
              <a:rPr lang="fr-FR" altLang="fr-FR" sz="1800" smtClean="0"/>
              <a:t>(doi:10.1093/eurheartj/ehv319)</a:t>
            </a:r>
            <a:endParaRPr lang="fr-FR" altLang="fr-FR" smtClean="0">
              <a:solidFill>
                <a:srgbClr val="898989"/>
              </a:solidFill>
            </a:endParaRPr>
          </a:p>
        </p:txBody>
      </p:sp>
      <p:sp>
        <p:nvSpPr>
          <p:cNvPr id="15155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5113" y="6229350"/>
            <a:ext cx="639445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ts val="300"/>
              </a:spcBef>
              <a:buSzPct val="110000"/>
            </a:pPr>
            <a:r>
              <a:rPr lang="fr-FR" altLang="fr-FR" sz="1200"/>
              <a:t>Jeu de diapositives réalisées par le comité des référentiels de la SPILF le 17 mai  2017</a:t>
            </a:r>
          </a:p>
          <a:p>
            <a:endParaRPr lang="en-US" altLang="fr-FR" sz="1200">
              <a:solidFill>
                <a:srgbClr val="FFFFFF"/>
              </a:solidFill>
              <a:latin typeface="News Gothic MT" charset="0"/>
            </a:endParaRPr>
          </a:p>
        </p:txBody>
      </p:sp>
      <p:sp>
        <p:nvSpPr>
          <p:cNvPr id="151556" name="Rectangle 5"/>
          <p:cNvSpPr>
            <a:spLocks noChangeArrowheads="1"/>
          </p:cNvSpPr>
          <p:nvPr/>
        </p:nvSpPr>
        <p:spPr bwMode="auto">
          <a:xfrm>
            <a:off x="928688" y="1143000"/>
            <a:ext cx="7272337" cy="2214563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/>
          </a:p>
        </p:txBody>
      </p:sp>
      <p:pic>
        <p:nvPicPr>
          <p:cNvPr id="151557" name="Picture 5" descr="SPIL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122238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1558" name="Image 1" descr="logo AEPEI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15888"/>
            <a:ext cx="74771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Titre 1"/>
          <p:cNvSpPr>
            <a:spLocks noGrp="1"/>
          </p:cNvSpPr>
          <p:nvPr>
            <p:ph type="title"/>
          </p:nvPr>
        </p:nvSpPr>
        <p:spPr>
          <a:xfrm>
            <a:off x="468313" y="285750"/>
            <a:ext cx="7143750" cy="728663"/>
          </a:xfrm>
        </p:spPr>
        <p:txBody>
          <a:bodyPr/>
          <a:lstStyle/>
          <a:p>
            <a:r>
              <a:rPr lang="fr-FR" altLang="fr-FR" sz="3200" b="1" smtClean="0"/>
              <a:t/>
            </a:r>
            <a:br>
              <a:rPr lang="fr-FR" altLang="fr-FR" sz="3200" b="1" smtClean="0"/>
            </a:br>
            <a:r>
              <a:rPr lang="fr-FR" altLang="fr-FR" sz="3200" b="1" smtClean="0"/>
              <a:t>Endocardites à staphylocoques (1)</a:t>
            </a:r>
          </a:p>
        </p:txBody>
      </p:sp>
      <p:sp>
        <p:nvSpPr>
          <p:cNvPr id="160770" name="Espace réservé du contenu 2"/>
          <p:cNvSpPr>
            <a:spLocks noGrp="1"/>
          </p:cNvSpPr>
          <p:nvPr>
            <p:ph idx="1"/>
          </p:nvPr>
        </p:nvSpPr>
        <p:spPr>
          <a:xfrm>
            <a:off x="250825" y="1484313"/>
            <a:ext cx="8462963" cy="5167312"/>
          </a:xfrm>
        </p:spPr>
        <p:txBody>
          <a:bodyPr/>
          <a:lstStyle/>
          <a:p>
            <a:r>
              <a:rPr lang="fr-FR" altLang="fr-FR" sz="2000" b="1" smtClean="0"/>
              <a:t>Positionnement de la gentamicine</a:t>
            </a:r>
          </a:p>
          <a:p>
            <a:pPr lvl="1">
              <a:buFont typeface="Wingdings" pitchFamily="2" charset="2"/>
              <a:buChar char="Ø"/>
            </a:pPr>
            <a:r>
              <a:rPr lang="fr-FR" altLang="fr-FR" sz="2000" smtClean="0">
                <a:solidFill>
                  <a:srgbClr val="3366FF"/>
                </a:solidFill>
              </a:rPr>
              <a:t>Uniquement pour les endocardites sur valve prothétique, en 1 fois par jour</a:t>
            </a:r>
          </a:p>
          <a:p>
            <a:r>
              <a:rPr lang="fr-FR" altLang="fr-FR" sz="2000" b="1" smtClean="0"/>
              <a:t>Positionnement des céphalosporines </a:t>
            </a:r>
          </a:p>
          <a:p>
            <a:pPr lvl="1">
              <a:buFont typeface="Wingdings" pitchFamily="2" charset="2"/>
              <a:buChar char="Ø"/>
            </a:pPr>
            <a:r>
              <a:rPr lang="fr-FR" altLang="fr-FR" sz="2000" smtClean="0">
                <a:solidFill>
                  <a:srgbClr val="3366FF"/>
                </a:solidFill>
              </a:rPr>
              <a:t>chez les patients allergiques à la pénicilline ayant présenté des réactions non anaphylactiques :</a:t>
            </a:r>
          </a:p>
          <a:p>
            <a:pPr lvl="2">
              <a:buFont typeface="Courier New" pitchFamily="49" charset="0"/>
              <a:buChar char="o"/>
            </a:pPr>
            <a:r>
              <a:rPr lang="fr-FR" altLang="fr-FR" smtClean="0"/>
              <a:t> </a:t>
            </a:r>
            <a:r>
              <a:rPr lang="fr-FR" altLang="fr-FR" smtClean="0">
                <a:solidFill>
                  <a:srgbClr val="3366FF"/>
                </a:solidFill>
              </a:rPr>
              <a:t>la cefazoline 80-100 mg/kg/j est le traitement de choix (recommandations SPILF-ANSM 2016 « Alternatives aux pénicillines M injectables »)</a:t>
            </a:r>
          </a:p>
          <a:p>
            <a:pPr lvl="2">
              <a:buFont typeface="Courier New" pitchFamily="49" charset="0"/>
              <a:buChar char="o"/>
            </a:pPr>
            <a:r>
              <a:rPr lang="fr-FR" altLang="fr-FR" smtClean="0">
                <a:solidFill>
                  <a:srgbClr val="3366FF"/>
                </a:solidFill>
              </a:rPr>
              <a:t>le céfotaxime ou la ceftriaxone ne doivent pas être utilisées (moins efficace, </a:t>
            </a:r>
            <a:r>
              <a:rPr lang="fr-FR" altLang="fr-FR" smtClean="0">
                <a:solidFill>
                  <a:srgbClr val="0000FF"/>
                </a:solidFill>
              </a:rPr>
              <a:t>impact plus grand sur le microbiote)</a:t>
            </a:r>
          </a:p>
        </p:txBody>
      </p:sp>
      <p:sp>
        <p:nvSpPr>
          <p:cNvPr id="160771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0825" y="6400800"/>
            <a:ext cx="48387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 altLang="fr-FR" sz="1200">
              <a:solidFill>
                <a:srgbClr val="FFFFFF"/>
              </a:solidFill>
              <a:latin typeface="News Gothic MT" charset="0"/>
            </a:endParaRPr>
          </a:p>
        </p:txBody>
      </p:sp>
      <p:pic>
        <p:nvPicPr>
          <p:cNvPr id="160772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Espace réservé du contenu 2"/>
          <p:cNvSpPr>
            <a:spLocks noGrp="1"/>
          </p:cNvSpPr>
          <p:nvPr>
            <p:ph idx="1"/>
          </p:nvPr>
        </p:nvSpPr>
        <p:spPr>
          <a:xfrm>
            <a:off x="250825" y="1125538"/>
            <a:ext cx="8785225" cy="45354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altLang="fr-FR" sz="2000" b="1" smtClean="0"/>
              <a:t>Positionnement de la daptomycine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fr-FR" altLang="fr-FR" sz="2000" smtClean="0">
                <a:solidFill>
                  <a:srgbClr val="3366FF"/>
                </a:solidFill>
              </a:rPr>
              <a:t> Alternative à la vancomycine pour les endocardites sur valve prothétique et pour les endocardites sur valve native, surtout si :</a:t>
            </a:r>
          </a:p>
          <a:p>
            <a:pPr lvl="2">
              <a:lnSpc>
                <a:spcPct val="90000"/>
              </a:lnSpc>
            </a:pPr>
            <a:r>
              <a:rPr lang="fr-FR" altLang="fr-FR" smtClean="0">
                <a:solidFill>
                  <a:srgbClr val="3366FF"/>
                </a:solidFill>
              </a:rPr>
              <a:t>CMI vancomycine &gt; 1 mg/l</a:t>
            </a:r>
          </a:p>
          <a:p>
            <a:pPr lvl="2">
              <a:lnSpc>
                <a:spcPct val="90000"/>
              </a:lnSpc>
              <a:spcAft>
                <a:spcPts val="600"/>
              </a:spcAft>
            </a:pPr>
            <a:r>
              <a:rPr lang="fr-FR" altLang="fr-FR" smtClean="0">
                <a:solidFill>
                  <a:srgbClr val="3366FF"/>
                </a:solidFill>
              </a:rPr>
              <a:t>échec thérapeutique sous vancomycine</a:t>
            </a:r>
          </a:p>
          <a:p>
            <a:pPr lvl="2">
              <a:lnSpc>
                <a:spcPct val="90000"/>
              </a:lnSpc>
              <a:spcBef>
                <a:spcPct val="0"/>
              </a:spcBef>
            </a:pPr>
            <a:r>
              <a:rPr lang="fr-FR" altLang="fr-FR" smtClean="0">
                <a:solidFill>
                  <a:srgbClr val="3366FF"/>
                </a:solidFill>
              </a:rPr>
              <a:t>insuffisance rénale non dialysée</a:t>
            </a:r>
          </a:p>
          <a:p>
            <a:pPr>
              <a:lnSpc>
                <a:spcPct val="90000"/>
              </a:lnSpc>
            </a:pPr>
            <a:r>
              <a:rPr lang="fr-FR" altLang="fr-FR" sz="2000" b="1" smtClean="0"/>
              <a:t>Modalités d’utilisation de la daptomycine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fr-FR" altLang="fr-FR" sz="2000" b="1" smtClean="0">
                <a:solidFill>
                  <a:srgbClr val="3366FF"/>
                </a:solidFill>
              </a:rPr>
              <a:t>Bithérapie</a:t>
            </a:r>
            <a:r>
              <a:rPr lang="fr-FR" altLang="fr-FR" sz="2000" smtClean="0">
                <a:solidFill>
                  <a:srgbClr val="3366FF"/>
                </a:solidFill>
              </a:rPr>
              <a:t> si traitement de rattrapage après échec </a:t>
            </a:r>
            <a:r>
              <a:rPr lang="fr-FR" altLang="fr-FR" sz="2000" smtClean="0">
                <a:solidFill>
                  <a:srgbClr val="0000FF"/>
                </a:solidFill>
              </a:rPr>
              <a:t>de la vancomycine OU </a:t>
            </a:r>
            <a:r>
              <a:rPr lang="fr-FR" altLang="fr-FR" sz="2000" smtClean="0">
                <a:solidFill>
                  <a:srgbClr val="3366FF"/>
                </a:solidFill>
              </a:rPr>
              <a:t>CMI vancomycine &gt; 1mg/L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fr-FR" altLang="fr-FR" sz="2000" b="1" smtClean="0">
                <a:solidFill>
                  <a:srgbClr val="3366FF"/>
                </a:solidFill>
              </a:rPr>
              <a:t>Trithérapie</a:t>
            </a:r>
            <a:r>
              <a:rPr lang="fr-FR" altLang="fr-FR" sz="2000" smtClean="0">
                <a:solidFill>
                  <a:srgbClr val="3366FF"/>
                </a:solidFill>
              </a:rPr>
              <a:t> si endocardite sur prothèse</a:t>
            </a:r>
          </a:p>
          <a:p>
            <a:pPr>
              <a:lnSpc>
                <a:spcPct val="90000"/>
              </a:lnSpc>
            </a:pPr>
            <a:r>
              <a:rPr lang="fr-FR" altLang="fr-FR" sz="2000" b="1" smtClean="0"/>
              <a:t>Modalités d’utilisation de la vancomycine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fr-FR" altLang="fr-FR" sz="2000" smtClean="0">
                <a:solidFill>
                  <a:srgbClr val="0000FF"/>
                </a:solidFill>
              </a:rPr>
              <a:t>30-60 mg/kg/j en continu (après dose de charge de 15 à 30 mg/kg)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fr-FR" altLang="fr-FR" sz="2000" smtClean="0">
                <a:solidFill>
                  <a:srgbClr val="3366FF"/>
                </a:solidFill>
              </a:rPr>
              <a:t>Objectif: concentration à l’équilibre 15-20 mg/l</a:t>
            </a:r>
          </a:p>
          <a:p>
            <a:pPr>
              <a:buFont typeface="Times New Roman" pitchFamily="18" charset="0"/>
              <a:buNone/>
            </a:pPr>
            <a:endParaRPr lang="fr-FR" altLang="fr-FR" sz="2000" b="1" smtClean="0"/>
          </a:p>
          <a:p>
            <a:pPr lvl="2"/>
            <a:endParaRPr lang="fr-FR" altLang="fr-FR" sz="2400" smtClean="0">
              <a:solidFill>
                <a:srgbClr val="3366FF"/>
              </a:solidFill>
            </a:endParaRPr>
          </a:p>
          <a:p>
            <a:endParaRPr lang="fr-FR" altLang="fr-FR" sz="2800" smtClean="0"/>
          </a:p>
        </p:txBody>
      </p:sp>
      <p:sp>
        <p:nvSpPr>
          <p:cNvPr id="16179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5113" y="6356350"/>
            <a:ext cx="48387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 altLang="fr-FR" sz="1200">
              <a:solidFill>
                <a:srgbClr val="FFFFFF"/>
              </a:solidFill>
              <a:latin typeface="News Gothic MT" charset="0"/>
            </a:endParaRPr>
          </a:p>
        </p:txBody>
      </p:sp>
      <p:sp>
        <p:nvSpPr>
          <p:cNvPr id="161795" name="Titre 1"/>
          <p:cNvSpPr txBox="1">
            <a:spLocks/>
          </p:cNvSpPr>
          <p:nvPr/>
        </p:nvSpPr>
        <p:spPr bwMode="auto">
          <a:xfrm>
            <a:off x="468313" y="260350"/>
            <a:ext cx="71437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3200" b="1">
                <a:solidFill>
                  <a:srgbClr val="2C7C9F"/>
                </a:solidFill>
                <a:latin typeface="News Gothic MT" charset="0"/>
              </a:rPr>
              <a:t/>
            </a:r>
            <a:br>
              <a:rPr lang="fr-FR" altLang="fr-FR" sz="3200" b="1">
                <a:solidFill>
                  <a:srgbClr val="2C7C9F"/>
                </a:solidFill>
                <a:latin typeface="News Gothic MT" charset="0"/>
              </a:rPr>
            </a:br>
            <a:r>
              <a:rPr lang="fr-FR" altLang="fr-FR" sz="3200" b="1">
                <a:solidFill>
                  <a:srgbClr val="2C7C9F"/>
                </a:solidFill>
                <a:latin typeface="News Gothic MT" charset="0"/>
              </a:rPr>
              <a:t>Endocardites à staphylocoques (2)</a:t>
            </a:r>
          </a:p>
        </p:txBody>
      </p:sp>
      <p:pic>
        <p:nvPicPr>
          <p:cNvPr id="161796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Espace réservé du contenu 2"/>
          <p:cNvSpPr>
            <a:spLocks noGrp="1"/>
          </p:cNvSpPr>
          <p:nvPr>
            <p:ph idx="1"/>
          </p:nvPr>
        </p:nvSpPr>
        <p:spPr>
          <a:xfrm>
            <a:off x="179388" y="1646238"/>
            <a:ext cx="8713787" cy="40259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altLang="fr-FR" b="1" smtClean="0"/>
              <a:t>Dans les endocardites sur prothèse: </a:t>
            </a:r>
            <a:r>
              <a:rPr lang="fr-FR" altLang="fr-FR" sz="2000" smtClean="0">
                <a:solidFill>
                  <a:srgbClr val="3366FF"/>
                </a:solidFill>
              </a:rPr>
              <a:t>il est possible de débuter la rifampicine simultanément aux 2 antibiotiques partenaires (gentamicine + vancomycine ou betalactamine)</a:t>
            </a:r>
          </a:p>
          <a:p>
            <a:pPr>
              <a:buFont typeface="Wingdings" pitchFamily="2" charset="2"/>
              <a:buChar char="Ø"/>
            </a:pPr>
            <a:endParaRPr lang="fr-FR" altLang="fr-FR" smtClean="0">
              <a:solidFill>
                <a:srgbClr val="3366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r-FR" altLang="fr-FR" b="1" smtClean="0"/>
              <a:t>Traitement alternatif par cotrimoxazole et clindamycine : </a:t>
            </a:r>
            <a:r>
              <a:rPr lang="fr-FR" altLang="fr-FR" sz="2000" smtClean="0">
                <a:solidFill>
                  <a:srgbClr val="3366FF"/>
                </a:solidFill>
              </a:rPr>
              <a:t>les rares données disponibles (étude monocentrique observationnelle), ne permettent pas de recommander cette alternative, d’autant que le cotrimoxazole est moins efficace que la vancomycine dans 2 essais randomisés</a:t>
            </a:r>
            <a:endParaRPr lang="fr-FR" altLang="fr-FR" sz="2000" smtClean="0"/>
          </a:p>
        </p:txBody>
      </p:sp>
      <p:sp>
        <p:nvSpPr>
          <p:cNvPr id="16281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5113" y="6229350"/>
            <a:ext cx="2449512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</p:txBody>
      </p:sp>
      <p:sp>
        <p:nvSpPr>
          <p:cNvPr id="162819" name="Titre 1"/>
          <p:cNvSpPr txBox="1">
            <a:spLocks/>
          </p:cNvSpPr>
          <p:nvPr/>
        </p:nvSpPr>
        <p:spPr bwMode="auto">
          <a:xfrm>
            <a:off x="468313" y="357188"/>
            <a:ext cx="7143750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3200" b="1">
                <a:solidFill>
                  <a:srgbClr val="2C7C9F"/>
                </a:solidFill>
                <a:latin typeface="News Gothic MT" charset="0"/>
              </a:rPr>
              <a:t/>
            </a:r>
            <a:br>
              <a:rPr lang="fr-FR" altLang="fr-FR" sz="3200" b="1">
                <a:solidFill>
                  <a:srgbClr val="2C7C9F"/>
                </a:solidFill>
                <a:latin typeface="News Gothic MT" charset="0"/>
              </a:rPr>
            </a:br>
            <a:r>
              <a:rPr lang="fr-FR" altLang="fr-FR" sz="3200" b="1">
                <a:solidFill>
                  <a:srgbClr val="2C7C9F"/>
                </a:solidFill>
                <a:latin typeface="News Gothic MT" charset="0"/>
              </a:rPr>
              <a:t>Endocardites à staphylocoques (3)</a:t>
            </a:r>
          </a:p>
        </p:txBody>
      </p:sp>
      <p:pic>
        <p:nvPicPr>
          <p:cNvPr id="162820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Espace réservé du contenu 2"/>
          <p:cNvSpPr>
            <a:spLocks noGrp="1"/>
          </p:cNvSpPr>
          <p:nvPr>
            <p:ph idx="1"/>
          </p:nvPr>
        </p:nvSpPr>
        <p:spPr>
          <a:xfrm>
            <a:off x="500063" y="1268413"/>
            <a:ext cx="8501062" cy="44608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altLang="fr-FR" smtClean="0"/>
              <a:t>Posologies</a:t>
            </a:r>
          </a:p>
        </p:txBody>
      </p:sp>
      <p:sp>
        <p:nvSpPr>
          <p:cNvPr id="16384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 altLang="fr-FR" sz="1200">
              <a:solidFill>
                <a:srgbClr val="FFFFFF"/>
              </a:solidFill>
              <a:latin typeface="News Gothic MT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50825" y="1989138"/>
          <a:ext cx="8640763" cy="3241677"/>
        </p:xfrm>
        <a:graphic>
          <a:graphicData uri="http://schemas.openxmlformats.org/drawingml/2006/table">
            <a:tbl>
              <a:tblPr/>
              <a:tblGrid>
                <a:gridCol w="1878013"/>
                <a:gridCol w="2697162"/>
                <a:gridCol w="4065588"/>
              </a:tblGrid>
              <a:tr h="484188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Molécule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Posologie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Administration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84188">
                <a:tc>
                  <a:txBody>
                    <a:bodyPr/>
                    <a:lstStyle>
                      <a:lvl1pPr marL="342900" indent="-34290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(Cl)oxacilline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 marL="285750" indent="-28575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85750" marR="0" lvl="0" indent="-28575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150 mg/kg/j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 marL="285750" indent="-28575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85750" marR="0" lvl="0" indent="-285750" algn="l" defTabSz="449263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En 4-6 injections  IVL /j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484188">
                <a:tc>
                  <a:txBody>
                    <a:bodyPr/>
                    <a:lstStyle>
                      <a:lvl1pPr marL="342900" indent="-34290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Céfazoline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 marL="285750" indent="-28575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85750" marR="0" lvl="0" indent="-28575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80-100 mg/kg/j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 marL="285750" indent="-28575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85750" marR="0" lvl="0" indent="-285750" algn="l" defTabSz="449263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IVSE, après dose de charge de 2 g.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484188">
                <a:tc>
                  <a:txBody>
                    <a:bodyPr/>
                    <a:lstStyle>
                      <a:lvl1pPr marL="342900" indent="-34290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 marL="285750" indent="-28575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85750" marR="0" lvl="0" indent="-285750" algn="l" defTabSz="449263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 injection en 30 min/j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622300">
                <a:tc>
                  <a:txBody>
                    <a:bodyPr/>
                    <a:lstStyle>
                      <a:lvl1pPr marL="342900" indent="-34290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Vancomycine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30-60 mg/kg/j 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 marL="285750" indent="-28575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85750" marR="0" lvl="0" indent="-285750" algn="l" defTabSz="449263" rtl="0" eaLnBrk="0" fontAlgn="base" latinLnBrk="0" hangingPunct="0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Perfusion continue après dose de</a:t>
                      </a:r>
                    </a:p>
                    <a:p>
                      <a:pPr marL="285750" marR="0" lvl="0" indent="-285750" algn="l" defTabSz="449263" rtl="0" eaLnBrk="0" fontAlgn="base" latinLnBrk="0" hangingPunct="0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charge de15 à 30 mg/kg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682625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Rifampicine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&lt; 70 kg : 900 mg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&gt; 70 kg : 1200 mg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 marL="285750" indent="-28575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85750" marR="0" lvl="0" indent="-285750" algn="l" defTabSz="449263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IV ou per os en 1 à 2 fois/j</a:t>
                      </a:r>
                    </a:p>
                  </a:txBody>
                  <a:tcPr marT="43850" marB="438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</a:tbl>
          </a:graphicData>
        </a:graphic>
      </p:graphicFrame>
      <p:sp>
        <p:nvSpPr>
          <p:cNvPr id="163873" name="Titre 1"/>
          <p:cNvSpPr>
            <a:spLocks noGrp="1"/>
          </p:cNvSpPr>
          <p:nvPr>
            <p:ph type="title"/>
          </p:nvPr>
        </p:nvSpPr>
        <p:spPr>
          <a:xfrm>
            <a:off x="468313" y="357188"/>
            <a:ext cx="7143750" cy="728662"/>
          </a:xfrm>
        </p:spPr>
        <p:txBody>
          <a:bodyPr/>
          <a:lstStyle/>
          <a:p>
            <a:r>
              <a:rPr lang="fr-FR" altLang="fr-FR" sz="3200" b="1" smtClean="0"/>
              <a:t/>
            </a:r>
            <a:br>
              <a:rPr lang="fr-FR" altLang="fr-FR" sz="3200" b="1" smtClean="0"/>
            </a:br>
            <a:r>
              <a:rPr lang="fr-FR" altLang="fr-FR" sz="3200" b="1" smtClean="0"/>
              <a:t>Endocardites à staphylocoques (4)</a:t>
            </a:r>
          </a:p>
        </p:txBody>
      </p:sp>
      <p:pic>
        <p:nvPicPr>
          <p:cNvPr id="163874" name="Image 2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34938" y="908050"/>
          <a:ext cx="8894762" cy="5188082"/>
        </p:xfrm>
        <a:graphic>
          <a:graphicData uri="http://schemas.openxmlformats.org/drawingml/2006/table">
            <a:tbl>
              <a:tblPr/>
              <a:tblGrid>
                <a:gridCol w="1778000"/>
                <a:gridCol w="2730500"/>
                <a:gridCol w="117475"/>
                <a:gridCol w="819150"/>
                <a:gridCol w="160337"/>
                <a:gridCol w="3289300"/>
              </a:tblGrid>
              <a:tr h="514350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Antibiotique</a:t>
                      </a: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Dosage et voie</a:t>
                      </a: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(semaine)</a:t>
                      </a: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Commentaires</a:t>
                      </a: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1625">
                <a:tc gridSpan="6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Souches sensibles aux béta-lactamines et bas niveau de résistance à la gentamicine </a:t>
                      </a: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7700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Amoxicilline</a:t>
                      </a:r>
                      <a:endParaRPr kumimoji="0" lang="fr-FR" alt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Ceftriaxone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200 mg/kg/j, IV en 6 injections ou en continu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4g/j, IV  en  2 injections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Premier choix chez les patients à haut risque de toxicité rénale ou oto-cochléaire des aminosides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Premier choix pour les souches avec haut niveau de résistance aux aminosides pour l’endocardite à </a:t>
                      </a:r>
                      <a:r>
                        <a:rPr kumimoji="0" lang="fr-FR" altLang="fr-F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E. faecalis.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L’association amoxicilline/ceftriaxone n'est pas active </a:t>
                      </a:r>
                      <a:r>
                        <a:rPr kumimoji="0" lang="fr-FR" altLang="fr-FR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contre E. faecium</a:t>
                      </a:r>
                      <a:endParaRPr kumimoji="0" lang="fr-FR" altLang="fr-FR" sz="12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1141413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Amoxicilline</a:t>
                      </a:r>
                      <a:endParaRPr kumimoji="0" lang="fr-FR" alt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</a:t>
                      </a:r>
                      <a:r>
                        <a:rPr kumimoji="0" lang="fr-FR" altLang="fr-FR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200 mg/kg/j, IV en 6 injections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mg/kg/j, IV en 1 injection </a:t>
                      </a: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4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 de 6 semaines recommandée pour les patients dont les symptômes évoluent depuis 3 mois ou si infection sur valve prothétique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En 1 injection/j (réduction toxicité rénale)</a:t>
                      </a: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1268413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Vancomycine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</a:t>
                      </a:r>
                      <a:r>
                        <a:rPr kumimoji="0" lang="fr-FR" altLang="fr-FR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</a:t>
                      </a: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</a:t>
                      </a: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2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30 mg/kg/j, IV, en 2 injections ou en perfusion continue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mg/kg/j, IV  en 1 injection</a:t>
                      </a: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Exclusivement pour les allergies vraies aux pénicillines                                            Objectif de concentrations résiduelle ou à l’équilibre = 15-20 mg/L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2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En 1 injection/j (réduction toxicité rénale)                                </a:t>
                      </a:r>
                    </a:p>
                  </a:txBody>
                  <a:tcPr marL="91431" marR="91431" marT="44086" marB="440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</a:tbl>
          </a:graphicData>
        </a:graphic>
      </p:graphicFrame>
      <p:sp>
        <p:nvSpPr>
          <p:cNvPr id="164897" name="Titre 1"/>
          <p:cNvSpPr txBox="1">
            <a:spLocks/>
          </p:cNvSpPr>
          <p:nvPr/>
        </p:nvSpPr>
        <p:spPr bwMode="auto">
          <a:xfrm>
            <a:off x="611188" y="184150"/>
            <a:ext cx="763905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2400" b="1">
                <a:solidFill>
                  <a:srgbClr val="2C7C9F"/>
                </a:solidFill>
                <a:latin typeface="News Gothic MT" charset="0"/>
              </a:rPr>
              <a:t>Endocardites à </a:t>
            </a:r>
            <a:r>
              <a:rPr lang="fr-FR" altLang="fr-FR" sz="2400" b="1" i="1">
                <a:solidFill>
                  <a:srgbClr val="2C7C9F"/>
                </a:solidFill>
                <a:latin typeface="News Gothic MT" charset="0"/>
              </a:rPr>
              <a:t>Enterococcus spp. </a:t>
            </a:r>
          </a:p>
        </p:txBody>
      </p:sp>
      <p:pic>
        <p:nvPicPr>
          <p:cNvPr id="164898" name="Image 1" descr="Capture d’écran 2017-05-17 à 15.15.0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99" name="ZoneTexte 1"/>
          <p:cNvSpPr txBox="1">
            <a:spLocks noChangeArrowheads="1"/>
          </p:cNvSpPr>
          <p:nvPr/>
        </p:nvSpPr>
        <p:spPr bwMode="auto">
          <a:xfrm>
            <a:off x="539750" y="6280150"/>
            <a:ext cx="80645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Font typeface="News Gothic MT" charset="0"/>
              <a:buAutoNum type="arabicPeriod"/>
            </a:pPr>
            <a:r>
              <a:rPr lang="en-US" altLang="fr-FR" sz="1200">
                <a:solidFill>
                  <a:schemeClr val="tx1"/>
                </a:solidFill>
                <a:latin typeface="News Gothic MT" charset="0"/>
              </a:rPr>
              <a:t>Fonction rénale et résiduelle sérique de gentamicine (&lt; 1 mg/l) à évaluer 1 fois/semaine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Espace réservé du contenu 2"/>
          <p:cNvSpPr>
            <a:spLocks noGrp="1"/>
          </p:cNvSpPr>
          <p:nvPr>
            <p:ph idx="1"/>
          </p:nvPr>
        </p:nvSpPr>
        <p:spPr>
          <a:xfrm>
            <a:off x="179388" y="1557338"/>
            <a:ext cx="8677275" cy="395287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altLang="fr-FR" smtClean="0">
                <a:solidFill>
                  <a:srgbClr val="3366FF"/>
                </a:solidFill>
              </a:rPr>
              <a:t>L’ampicilline est remplacée par l’amoxicilline.</a:t>
            </a:r>
          </a:p>
          <a:p>
            <a:pPr>
              <a:buFont typeface="Wingdings" pitchFamily="2" charset="2"/>
              <a:buChar char="Ø"/>
            </a:pPr>
            <a:r>
              <a:rPr lang="fr-FR" altLang="fr-FR" smtClean="0">
                <a:solidFill>
                  <a:srgbClr val="3366FF"/>
                </a:solidFill>
              </a:rPr>
              <a:t>Si l’option amoxicilline/gentamicine est choisie, la gentamicine est administrée en 1 injection/j, pour une durée de 2 semaines.</a:t>
            </a:r>
          </a:p>
          <a:p>
            <a:pPr>
              <a:buFont typeface="Wingdings" pitchFamily="2" charset="2"/>
              <a:buChar char="Ø"/>
            </a:pPr>
            <a:r>
              <a:rPr lang="fr-FR" altLang="fr-FR" smtClean="0">
                <a:solidFill>
                  <a:srgbClr val="3366FF"/>
                </a:solidFill>
              </a:rPr>
              <a:t>L’association vancomycine/gentamicine est à réserver aux allergies vraies aux pénicillines.</a:t>
            </a:r>
          </a:p>
          <a:p>
            <a:pPr>
              <a:buFont typeface="Wingdings" pitchFamily="2" charset="2"/>
              <a:buChar char="Ø"/>
            </a:pPr>
            <a:r>
              <a:rPr lang="fr-FR" altLang="fr-FR" smtClean="0">
                <a:solidFill>
                  <a:srgbClr val="3366FF"/>
                </a:solidFill>
              </a:rPr>
              <a:t>L’objectif de concentration résiduelle ou à l’équilibre de vancomycine est de 15-20 mg/L </a:t>
            </a:r>
            <a:endParaRPr lang="fr-FR" altLang="fr-FR" smtClean="0">
              <a:solidFill>
                <a:srgbClr val="FF0000"/>
              </a:solidFill>
            </a:endParaRPr>
          </a:p>
          <a:p>
            <a:pPr>
              <a:buFont typeface="Times New Roman" pitchFamily="18" charset="0"/>
              <a:buNone/>
            </a:pPr>
            <a:endParaRPr lang="fr-FR" altLang="fr-FR" smtClean="0"/>
          </a:p>
          <a:p>
            <a:endParaRPr lang="fr-FR" altLang="fr-FR" smtClean="0"/>
          </a:p>
          <a:p>
            <a:endParaRPr lang="fr-FR" altLang="fr-FR" smtClean="0"/>
          </a:p>
        </p:txBody>
      </p:sp>
      <p:sp>
        <p:nvSpPr>
          <p:cNvPr id="16691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0825" y="6380163"/>
            <a:ext cx="48387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 altLang="fr-FR" sz="1200">
              <a:solidFill>
                <a:srgbClr val="FFFFFF"/>
              </a:solidFill>
              <a:latin typeface="News Gothic MT" charset="0"/>
            </a:endParaRPr>
          </a:p>
        </p:txBody>
      </p:sp>
      <p:sp>
        <p:nvSpPr>
          <p:cNvPr id="166915" name="Titre 1"/>
          <p:cNvSpPr txBox="1">
            <a:spLocks/>
          </p:cNvSpPr>
          <p:nvPr/>
        </p:nvSpPr>
        <p:spPr bwMode="auto">
          <a:xfrm>
            <a:off x="250825" y="693738"/>
            <a:ext cx="7921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3200" b="1">
                <a:solidFill>
                  <a:srgbClr val="2C7C9F"/>
                </a:solidFill>
                <a:latin typeface="News Gothic MT" charset="0"/>
              </a:rPr>
              <a:t>Endocardite à </a:t>
            </a:r>
            <a:r>
              <a:rPr lang="fr-FR" altLang="fr-FR" sz="3200" b="1" i="1">
                <a:solidFill>
                  <a:srgbClr val="2C7C9F"/>
                </a:solidFill>
                <a:latin typeface="News Gothic MT" charset="0"/>
              </a:rPr>
              <a:t>Enterococcus faecalis </a:t>
            </a:r>
            <a:r>
              <a:rPr lang="fr-FR" altLang="fr-FR" sz="3200" b="1">
                <a:solidFill>
                  <a:srgbClr val="2C7C9F"/>
                </a:solidFill>
                <a:latin typeface="News Gothic MT" charset="0"/>
              </a:rPr>
              <a:t>(1) </a:t>
            </a:r>
          </a:p>
        </p:txBody>
      </p:sp>
      <p:pic>
        <p:nvPicPr>
          <p:cNvPr id="166916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Espace réservé du contenu 2"/>
          <p:cNvSpPr>
            <a:spLocks noGrp="1"/>
          </p:cNvSpPr>
          <p:nvPr>
            <p:ph idx="1"/>
          </p:nvPr>
        </p:nvSpPr>
        <p:spPr>
          <a:xfrm>
            <a:off x="250825" y="2205038"/>
            <a:ext cx="8677275" cy="395446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altLang="fr-FR" smtClean="0">
                <a:solidFill>
                  <a:srgbClr val="3366FF"/>
                </a:solidFill>
              </a:rPr>
              <a:t>L’association amoxicilline / ceftriaxone est à privilégier en cas de risque de toxicité rénale ou vestibulo-cochléaire des aminosides, notamment si DFG &lt; 50 ml/mn </a:t>
            </a:r>
          </a:p>
          <a:p>
            <a:pPr lvl="1">
              <a:buFont typeface="Arial" pitchFamily="34" charset="0"/>
              <a:buChar char="•"/>
            </a:pPr>
            <a:r>
              <a:rPr lang="fr-FR" altLang="fr-FR" sz="2400" smtClean="0">
                <a:solidFill>
                  <a:srgbClr val="3366FF"/>
                </a:solidFill>
              </a:rPr>
              <a:t>La ceftriaxone est administrée en 2 injections/jour</a:t>
            </a:r>
          </a:p>
          <a:p>
            <a:pPr lvl="1">
              <a:buFont typeface="Arial" pitchFamily="34" charset="0"/>
              <a:buChar char="•"/>
            </a:pPr>
            <a:r>
              <a:rPr lang="fr-FR" altLang="fr-FR" sz="2400" smtClean="0">
                <a:solidFill>
                  <a:srgbClr val="3366FF"/>
                </a:solidFill>
              </a:rPr>
              <a:t>Traitement de 6 semaines, même si valve native</a:t>
            </a:r>
          </a:p>
          <a:p>
            <a:pPr lvl="1">
              <a:buFont typeface="Arial" pitchFamily="34" charset="0"/>
              <a:buChar char="•"/>
            </a:pPr>
            <a:r>
              <a:rPr lang="fr-FR" altLang="fr-FR" sz="2400" smtClean="0">
                <a:solidFill>
                  <a:srgbClr val="3366FF"/>
                </a:solidFill>
              </a:rPr>
              <a:t>La ceftriaxone peut être remplacée par le céfotaxime </a:t>
            </a:r>
          </a:p>
          <a:p>
            <a:pPr>
              <a:buFont typeface="Times New Roman" pitchFamily="18" charset="0"/>
              <a:buNone/>
            </a:pPr>
            <a:endParaRPr lang="fr-FR" altLang="fr-FR" smtClean="0"/>
          </a:p>
          <a:p>
            <a:pPr>
              <a:buFont typeface="Times New Roman" pitchFamily="18" charset="0"/>
              <a:buNone/>
            </a:pPr>
            <a:endParaRPr lang="fr-FR" altLang="fr-FR" smtClean="0"/>
          </a:p>
        </p:txBody>
      </p:sp>
      <p:sp>
        <p:nvSpPr>
          <p:cNvPr id="16793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0825" y="6380163"/>
            <a:ext cx="48387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 altLang="fr-FR" sz="1200">
              <a:solidFill>
                <a:srgbClr val="FFFFFF"/>
              </a:solidFill>
              <a:latin typeface="News Gothic MT" charset="0"/>
            </a:endParaRPr>
          </a:p>
        </p:txBody>
      </p:sp>
      <p:sp>
        <p:nvSpPr>
          <p:cNvPr id="167939" name="Titre 1"/>
          <p:cNvSpPr>
            <a:spLocks noGrp="1"/>
          </p:cNvSpPr>
          <p:nvPr>
            <p:ph type="title"/>
          </p:nvPr>
        </p:nvSpPr>
        <p:spPr>
          <a:xfrm>
            <a:off x="250825" y="1052513"/>
            <a:ext cx="8137525" cy="720725"/>
          </a:xfrm>
        </p:spPr>
        <p:txBody>
          <a:bodyPr/>
          <a:lstStyle/>
          <a:p>
            <a:r>
              <a:rPr lang="fr-FR" altLang="fr-FR" sz="3200" b="1" smtClean="0"/>
              <a:t>Endocardite à </a:t>
            </a:r>
            <a:r>
              <a:rPr lang="fr-FR" altLang="fr-FR" sz="3200" b="1" i="1" smtClean="0"/>
              <a:t>Enterococcus faecalis </a:t>
            </a:r>
            <a:r>
              <a:rPr lang="fr-FR" altLang="fr-FR" sz="3200" b="1" smtClean="0"/>
              <a:t>(2)</a:t>
            </a:r>
          </a:p>
        </p:txBody>
      </p:sp>
      <p:pic>
        <p:nvPicPr>
          <p:cNvPr id="167940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Shape 58"/>
          <p:cNvSpPr>
            <a:spLocks noGrp="1"/>
          </p:cNvSpPr>
          <p:nvPr>
            <p:ph type="title" idx="4294967295"/>
          </p:nvPr>
        </p:nvSpPr>
        <p:spPr>
          <a:xfrm>
            <a:off x="755650" y="188913"/>
            <a:ext cx="7777163" cy="993775"/>
          </a:xfrm>
        </p:spPr>
        <p:txBody>
          <a:bodyPr/>
          <a:lstStyle/>
          <a:p>
            <a:r>
              <a:rPr lang="en-US" altLang="fr-FR" sz="3200" b="1" smtClean="0"/>
              <a:t>E</a:t>
            </a:r>
            <a:r>
              <a:rPr lang="fr-FR" altLang="fr-FR" sz="3200" b="1" smtClean="0"/>
              <a:t>ndocardite à hémocultures </a:t>
            </a:r>
            <a:br>
              <a:rPr lang="fr-FR" altLang="fr-FR" sz="3200" b="1" smtClean="0"/>
            </a:br>
            <a:r>
              <a:rPr lang="fr-FR" altLang="fr-FR" sz="3200" b="1" smtClean="0"/>
              <a:t>négatives</a:t>
            </a:r>
          </a:p>
        </p:txBody>
      </p:sp>
      <p:sp>
        <p:nvSpPr>
          <p:cNvPr id="168962" name="Shape 59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</a:pPr>
            <a:r>
              <a:rPr lang="fr-FR" altLang="fr-FR" sz="2700" smtClean="0"/>
              <a:t>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endParaRPr lang="fr-FR" altLang="fr-FR" sz="270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</a:pPr>
            <a:endParaRPr lang="fr-FR" altLang="fr-FR" sz="270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endParaRPr lang="fr-FR" altLang="fr-FR" sz="270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</a:pPr>
            <a:endParaRPr lang="fr-FR" altLang="fr-FR" sz="270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</a:pPr>
            <a:r>
              <a:rPr lang="fr-FR" altLang="fr-FR" sz="2700" smtClean="0"/>
              <a:t>	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</a:pPr>
            <a:endParaRPr lang="fr-FR" altLang="fr-FR" sz="270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</a:pPr>
            <a:endParaRPr lang="fr-FR" altLang="fr-FR" sz="2700" smtClean="0"/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</a:pPr>
            <a:r>
              <a:rPr lang="fr-FR" altLang="fr-FR" sz="2700" smtClean="0"/>
              <a:t>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Font typeface="Times New Roman" pitchFamily="18" charset="0"/>
              <a:buNone/>
            </a:pPr>
            <a:r>
              <a:rPr lang="fr-FR" altLang="fr-FR" sz="2700" smtClean="0"/>
              <a:t>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68313" y="1341438"/>
          <a:ext cx="8208962" cy="4542479"/>
        </p:xfrm>
        <a:graphic>
          <a:graphicData uri="http://schemas.openxmlformats.org/drawingml/2006/table">
            <a:tbl>
              <a:tblPr/>
              <a:tblGrid>
                <a:gridCol w="1984375"/>
                <a:gridCol w="6224587"/>
              </a:tblGrid>
              <a:tr h="800100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Brucella</a:t>
                      </a:r>
                      <a:r>
                        <a:rPr kumimoji="0" lang="en-US" alt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spp.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Doxycycline (100 mg x 2/j) + cotrimoxazole (960 mg x 2/j) + rifampicine (300-600 mg/j)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 ≥3-6 mois, PO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800100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Coxiella burnetii </a:t>
                      </a: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Doxycycline (100 mg x 2/j)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+ hydroxychloroquine (200-600 mg/24 h) PO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 &gt;18 mois, voie orale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Bartonella spp.</a:t>
                      </a: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Doxycycline (100 mg x 2/j), PO, 4 semaines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+ gentamicine (3 mg/kg/j) IV, 2 semaines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800100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Tropheryma whipplei</a:t>
                      </a: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Doxycycline (100 mg x 2/j)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+ hydroxychloroquine (200-600 mg/j)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 ≥18 mois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</a:tr>
              <a:tr h="584200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Mycoplasma spp.</a:t>
                      </a: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Lévofloxacine (500 mg x 2/j) IV ou PO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 ≥ 6 mois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1039813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Legionella spp.</a:t>
                      </a:r>
                    </a:p>
                  </a:txBody>
                  <a:tcPr marL="91439" marR="91439" marT="45723" marB="45723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Lévofloxacine (500 mg x 2/j), durée &gt; 6 semaines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 Clarithromycine (500 mg x 2/j) IV pendant 2 semaines puis PO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pendant 4 semaines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7C9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+ rifampicine (300-1200 mg/j)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</a:tr>
            </a:tbl>
          </a:graphicData>
        </a:graphic>
      </p:graphicFrame>
      <p:sp>
        <p:nvSpPr>
          <p:cNvPr id="168986" name="Espace réservé du pied de page 3"/>
          <p:cNvSpPr txBox="1">
            <a:spLocks/>
          </p:cNvSpPr>
          <p:nvPr/>
        </p:nvSpPr>
        <p:spPr bwMode="auto">
          <a:xfrm>
            <a:off x="107950" y="6308725"/>
            <a:ext cx="4838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pic>
        <p:nvPicPr>
          <p:cNvPr id="168987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013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Titre 1"/>
          <p:cNvSpPr>
            <a:spLocks noGrp="1"/>
          </p:cNvSpPr>
          <p:nvPr>
            <p:ph type="title"/>
          </p:nvPr>
        </p:nvSpPr>
        <p:spPr>
          <a:xfrm>
            <a:off x="179388" y="0"/>
            <a:ext cx="7462837" cy="1052513"/>
          </a:xfrm>
        </p:spPr>
        <p:txBody>
          <a:bodyPr/>
          <a:lstStyle/>
          <a:p>
            <a:r>
              <a:rPr lang="fr-FR" altLang="fr-FR" sz="2400" b="1" smtClean="0"/>
              <a:t>Traitement empirique initial en cas de signe de gravité avec présomption d’endocardite aiguë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856662" cy="5014921"/>
        </p:xfrm>
        <a:graphic>
          <a:graphicData uri="http://schemas.openxmlformats.org/drawingml/2006/table">
            <a:tbl>
              <a:tblPr/>
              <a:tblGrid>
                <a:gridCol w="1377950"/>
                <a:gridCol w="3725862"/>
                <a:gridCol w="892175"/>
                <a:gridCol w="2860675"/>
              </a:tblGrid>
              <a:tr h="454025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Antibiotique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Dosage et voie</a:t>
                      </a:r>
                      <a:endParaRPr kumimoji="0" lang="fr-FR" alt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Classe (Niveau)</a:t>
                      </a:r>
                      <a:endParaRPr kumimoji="0" lang="fr-FR" alt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Commentaires</a:t>
                      </a: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Endocardite communautaire sur valve native ou sur valve prothétique (≥ 12 mois post chirurgicale) </a:t>
                      </a: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08100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Amoxicilline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(Cl)Oxacilline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</a:t>
                      </a:r>
                      <a:r>
                        <a:rPr kumimoji="0" lang="fr-FR" altLang="fr-FR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200 mg/kg/j, IV en 6 injections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150 mg/kg/j, IV, en 4-6 injections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mg/kg/j, IV, en 1 injection</a:t>
                      </a: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IIa(C)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Patient avec endocardite à hémocultures négatives: avis infectiologue</a:t>
                      </a: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820738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Vancomycine </a:t>
                      </a: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</a:t>
                      </a: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30-60 mg/kg/j, IV en  perfusion continue (après dose de charge de 30 mg/kg)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mg/kg/j, IV , en 1 injection</a:t>
                      </a: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IIb(C)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Si allergie aux pénicillines</a:t>
                      </a: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257175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Endocardite précoce sur valve prothétique (&lt; 12 mois) ou nosocomiale ou associée aux soins</a:t>
                      </a:r>
                      <a:endParaRPr kumimoji="0" lang="fr-FR" altLang="fr-FR" sz="11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820863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Vancomycine</a:t>
                      </a:r>
                      <a:r>
                        <a:rPr kumimoji="0" lang="fr-FR" altLang="fr-FR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1</a:t>
                      </a:r>
                      <a:endParaRPr kumimoji="0" lang="fr-FR" altLang="fr-FR" sz="1200" b="0" i="0" u="none" strike="noStrike" cap="none" normalizeH="0" baseline="3000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 </a:t>
                      </a:r>
                      <a:r>
                        <a:rPr kumimoji="0" lang="fr-FR" altLang="fr-FR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Rifampicine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30 à 60 mg/kg/j, IV, en 2 injections ou en perfusion continue (après une dose de charge de 15 à 30 mg/kg)</a:t>
                      </a: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mg/kg/j, IV, en 1 injection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900 mg (&lt; 70 kg) ou 1200 mg (&gt; 70 kg),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IV ou PO en 1 ou 2 injections ou prises</a:t>
                      </a: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4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Rifampicine 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 Uniquement pour les valves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 prothétiques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 Il est possible de démarrer la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  rifampicine sans délai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Pour les EI associés aux soins, si prévalence SARM &gt; 5%, certains experts recommandent cloxaciline + vancomycine jusqu’à antibiogramme</a:t>
                      </a:r>
                    </a:p>
                  </a:txBody>
                  <a:tcPr marL="91420" marR="91420" marT="44451" marB="444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</a:tbl>
          </a:graphicData>
        </a:graphic>
      </p:graphicFrame>
      <p:pic>
        <p:nvPicPr>
          <p:cNvPr id="170023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15875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0024" name="ZoneTexte 8"/>
          <p:cNvSpPr txBox="1">
            <a:spLocks noChangeArrowheads="1"/>
          </p:cNvSpPr>
          <p:nvPr/>
        </p:nvSpPr>
        <p:spPr bwMode="auto">
          <a:xfrm>
            <a:off x="611188" y="6238875"/>
            <a:ext cx="80645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Font typeface="News Gothic MT" charset="0"/>
              <a:buAutoNum type="arabicPeriod"/>
            </a:pPr>
            <a:r>
              <a:rPr lang="en-US" altLang="fr-FR" sz="1100">
                <a:solidFill>
                  <a:schemeClr val="tx1"/>
                </a:solidFill>
                <a:latin typeface="News Gothic MT" charset="0"/>
              </a:rPr>
              <a:t>Concentration sérique résiduelle (ou à l’équilibre) de vancomycine : 15-20 mg/L</a:t>
            </a:r>
            <a:endParaRPr lang="fr-FR" altLang="fr-FR" sz="1100">
              <a:solidFill>
                <a:schemeClr val="tx1"/>
              </a:solidFill>
              <a:latin typeface="News Gothic MT" charset="0"/>
            </a:endParaRPr>
          </a:p>
          <a:p>
            <a:pPr>
              <a:buFont typeface="News Gothic MT" charset="0"/>
              <a:buAutoNum type="arabicPeriod"/>
            </a:pPr>
            <a:r>
              <a:rPr lang="en-US" altLang="fr-FR" sz="1100">
                <a:solidFill>
                  <a:schemeClr val="tx1"/>
                </a:solidFill>
                <a:latin typeface="News Gothic MT" charset="0"/>
              </a:rPr>
              <a:t>Fonction rénale et résiduelle sérique de gentamicine (&lt; 1 mg/l) à évaluer 1 fois/semaine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Espace réservé du contenu 2"/>
          <p:cNvSpPr>
            <a:spLocks noGrp="1"/>
          </p:cNvSpPr>
          <p:nvPr>
            <p:ph idx="1"/>
          </p:nvPr>
        </p:nvSpPr>
        <p:spPr>
          <a:xfrm>
            <a:off x="265113" y="1365250"/>
            <a:ext cx="8715375" cy="3143250"/>
          </a:xfrm>
        </p:spPr>
        <p:txBody>
          <a:bodyPr/>
          <a:lstStyle/>
          <a:p>
            <a:pPr marL="0" indent="0">
              <a:buFont typeface="Times New Roman" pitchFamily="18" charset="0"/>
              <a:buNone/>
            </a:pPr>
            <a:r>
              <a:rPr lang="fr-FR" altLang="fr-FR" b="1" smtClean="0">
                <a:solidFill>
                  <a:srgbClr val="3366FF"/>
                </a:solidFill>
              </a:rPr>
              <a:t>Ce cadre doit être restreint et couvrir un nombre de situations très limité: </a:t>
            </a:r>
          </a:p>
          <a:p>
            <a:pPr lvl="1" indent="-342900">
              <a:buFont typeface="Arial" pitchFamily="34" charset="0"/>
              <a:buChar char="•"/>
            </a:pPr>
            <a:r>
              <a:rPr lang="fr-FR" altLang="fr-FR" smtClean="0">
                <a:solidFill>
                  <a:srgbClr val="3366FF"/>
                </a:solidFill>
              </a:rPr>
              <a:t>Dans la plupart des cas, </a:t>
            </a:r>
            <a:r>
              <a:rPr lang="fr-FR" altLang="fr-FR" b="1" smtClean="0">
                <a:solidFill>
                  <a:srgbClr val="3366FF"/>
                </a:solidFill>
              </a:rPr>
              <a:t>il n’est pas nécessaire de débuter une antibiothérapie probabiliste en urgence</a:t>
            </a:r>
          </a:p>
          <a:p>
            <a:pPr lvl="1" indent="-342900">
              <a:buFont typeface="Arial" pitchFamily="34" charset="0"/>
              <a:buChar char="•"/>
            </a:pPr>
            <a:r>
              <a:rPr lang="fr-FR" altLang="fr-FR" smtClean="0">
                <a:solidFill>
                  <a:srgbClr val="3366FF"/>
                </a:solidFill>
              </a:rPr>
              <a:t>Aucune suspicion d’endocardite ne justifie un traitement sans avoir prélevé au moins 3 paires d’hémocultures et d’éventuels sites secondaires (arthrite, etc.)</a:t>
            </a:r>
          </a:p>
          <a:p>
            <a:pPr lvl="1" indent="-342900">
              <a:buFont typeface="Arial" pitchFamily="34" charset="0"/>
              <a:buChar char="•"/>
            </a:pPr>
            <a:r>
              <a:rPr lang="fr-FR" altLang="fr-FR" smtClean="0">
                <a:solidFill>
                  <a:srgbClr val="3366FF"/>
                </a:solidFill>
              </a:rPr>
              <a:t>La complexité des situations incite à prendre en compte de nombreux paramètres (contage, terrain, évolutivité, porte d’entrée), idéalement dans une décision multidisciplinaire</a:t>
            </a:r>
          </a:p>
          <a:p>
            <a:pPr lvl="1" indent="-342900">
              <a:buFont typeface="Arial" pitchFamily="34" charset="0"/>
              <a:buChar char="•"/>
            </a:pPr>
            <a:r>
              <a:rPr lang="fr-FR" altLang="fr-FR" smtClean="0">
                <a:solidFill>
                  <a:srgbClr val="3366FF"/>
                </a:solidFill>
              </a:rPr>
              <a:t>L’antibiothérapie sera adaptée secondairement aux résultats microbiologiques</a:t>
            </a:r>
          </a:p>
        </p:txBody>
      </p:sp>
      <p:sp>
        <p:nvSpPr>
          <p:cNvPr id="171010" name="Titre 1"/>
          <p:cNvSpPr txBox="1">
            <a:spLocks/>
          </p:cNvSpPr>
          <p:nvPr/>
        </p:nvSpPr>
        <p:spPr bwMode="auto">
          <a:xfrm>
            <a:off x="493713" y="333375"/>
            <a:ext cx="7462837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2400" b="1">
                <a:solidFill>
                  <a:srgbClr val="2C7C9F"/>
                </a:solidFill>
                <a:latin typeface="News Gothic MT" charset="0"/>
              </a:rPr>
              <a:t>Positionnement de la SPILF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fr-FR" altLang="fr-FR" sz="2400" b="1">
                <a:solidFill>
                  <a:srgbClr val="2C7C9F"/>
                </a:solidFill>
                <a:latin typeface="News Gothic MT" charset="0"/>
              </a:rPr>
              <a:t>Traitement empirique des endocardites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2800" b="1">
              <a:solidFill>
                <a:srgbClr val="2C7C9F"/>
              </a:solidFill>
              <a:latin typeface="News Gothic MT" charset="0"/>
            </a:endParaRPr>
          </a:p>
        </p:txBody>
      </p:sp>
      <p:sp>
        <p:nvSpPr>
          <p:cNvPr id="171011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5113" y="6229350"/>
            <a:ext cx="2449512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</p:txBody>
      </p:sp>
      <p:pic>
        <p:nvPicPr>
          <p:cNvPr id="171012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15875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Titre 1"/>
          <p:cNvSpPr>
            <a:spLocks noGrp="1"/>
          </p:cNvSpPr>
          <p:nvPr>
            <p:ph type="title"/>
          </p:nvPr>
        </p:nvSpPr>
        <p:spPr>
          <a:xfrm>
            <a:off x="468313" y="17463"/>
            <a:ext cx="8040687" cy="1493837"/>
          </a:xfrm>
        </p:spPr>
        <p:txBody>
          <a:bodyPr/>
          <a:lstStyle/>
          <a:p>
            <a:r>
              <a:rPr lang="fr-FR" altLang="fr-FR" smtClean="0"/>
              <a:t>Avant-propos</a:t>
            </a:r>
          </a:p>
        </p:txBody>
      </p:sp>
      <p:sp>
        <p:nvSpPr>
          <p:cNvPr id="152578" name="Espace réservé du contenu 2"/>
          <p:cNvSpPr>
            <a:spLocks noGrp="1"/>
          </p:cNvSpPr>
          <p:nvPr>
            <p:ph idx="1"/>
          </p:nvPr>
        </p:nvSpPr>
        <p:spPr>
          <a:xfrm>
            <a:off x="468313" y="1700213"/>
            <a:ext cx="8280400" cy="4784725"/>
          </a:xfrm>
        </p:spPr>
        <p:txBody>
          <a:bodyPr/>
          <a:lstStyle/>
          <a:p>
            <a:pPr lvl="1">
              <a:spcAft>
                <a:spcPts val="1800"/>
              </a:spcAft>
              <a:buFont typeface="Arial" pitchFamily="34" charset="0"/>
              <a:buChar char="•"/>
            </a:pPr>
            <a:r>
              <a:rPr lang="fr-FR" altLang="fr-FR" sz="2400" smtClean="0">
                <a:solidFill>
                  <a:schemeClr val="tx1"/>
                </a:solidFill>
              </a:rPr>
              <a:t>Les diapositives qui suivent ont été réalisées à partir des recommandations 2015 de l’ESC et adaptées, par le comité des référentiels de la SPILF et l’AEPEI, au contexte français.</a:t>
            </a:r>
          </a:p>
          <a:p>
            <a:pPr>
              <a:buFont typeface="Times New Roman" pitchFamily="18" charset="0"/>
              <a:buNone/>
            </a:pPr>
            <a:r>
              <a:rPr lang="fr-FR" altLang="fr-FR" smtClean="0">
                <a:solidFill>
                  <a:srgbClr val="3366FF"/>
                </a:solidFill>
              </a:rPr>
              <a:t> </a:t>
            </a:r>
            <a:r>
              <a:rPr lang="fr-FR" altLang="fr-FR" smtClean="0">
                <a:solidFill>
                  <a:srgbClr val="000000"/>
                </a:solidFill>
              </a:rPr>
              <a:t>Articles de références: </a:t>
            </a:r>
          </a:p>
          <a:p>
            <a:pPr lvl="1"/>
            <a:r>
              <a:rPr lang="en-US" altLang="fr-FR" sz="1800" smtClean="0">
                <a:solidFill>
                  <a:srgbClr val="000000"/>
                </a:solidFill>
              </a:rPr>
              <a:t>Habib G et al. 2015 ESC Guidelines for the management </a:t>
            </a:r>
            <a:r>
              <a:rPr lang="fr-FR" altLang="fr-FR" sz="1800" smtClean="0">
                <a:solidFill>
                  <a:srgbClr val="000000"/>
                </a:solidFill>
              </a:rPr>
              <a:t>of infective endocarditis. Eur Heart J 2015. doi:10.1093/eurheartj/ehv319</a:t>
            </a:r>
          </a:p>
          <a:p>
            <a:pPr lvl="1"/>
            <a:r>
              <a:rPr lang="en-US" altLang="fr-FR" sz="1800" smtClean="0">
                <a:solidFill>
                  <a:srgbClr val="000000"/>
                </a:solidFill>
              </a:rPr>
              <a:t>Tattevin P, Mainardi J-L. Analysis of the 2015 American and European guidelines for the management of infective endocarditis. Med Mal Infect 2016. doi:10.1016/j.medmal.2016.05.008</a:t>
            </a:r>
            <a:r>
              <a:rPr lang="fr-FR" altLang="fr-FR" sz="1800" i="1" smtClean="0">
                <a:solidFill>
                  <a:srgbClr val="000000"/>
                </a:solidFill>
              </a:rPr>
              <a:t>.</a:t>
            </a:r>
            <a:endParaRPr lang="fr-FR" altLang="fr-FR" sz="1800" smtClean="0">
              <a:solidFill>
                <a:srgbClr val="000000"/>
              </a:solidFill>
            </a:endParaRPr>
          </a:p>
          <a:p>
            <a:pPr>
              <a:buFont typeface="Times New Roman" pitchFamily="18" charset="0"/>
              <a:buNone/>
            </a:pPr>
            <a:endParaRPr lang="fr-FR" altLang="fr-FR" smtClean="0">
              <a:solidFill>
                <a:srgbClr val="000000"/>
              </a:solidFill>
            </a:endParaRPr>
          </a:p>
        </p:txBody>
      </p:sp>
      <p:sp>
        <p:nvSpPr>
          <p:cNvPr id="152579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2700338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fr-FR"/>
              <a:t>Synthèse réalisée par la  SPILF</a:t>
            </a:r>
          </a:p>
        </p:txBody>
      </p:sp>
      <p:pic>
        <p:nvPicPr>
          <p:cNvPr id="152580" name="Image 3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Titre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040688" cy="677863"/>
          </a:xfrm>
        </p:spPr>
        <p:txBody>
          <a:bodyPr/>
          <a:lstStyle/>
          <a:p>
            <a:r>
              <a:rPr lang="fr-FR" altLang="fr-FR" sz="3200" b="1" smtClean="0"/>
              <a:t>5 nouveautés / points forts</a:t>
            </a:r>
            <a:r>
              <a:rPr lang="fr-FR" altLang="fr-FR" sz="3200" smtClean="0"/>
              <a:t> (1)</a:t>
            </a:r>
          </a:p>
        </p:txBody>
      </p:sp>
      <p:sp>
        <p:nvSpPr>
          <p:cNvPr id="153602" name="Espace réservé du contenu 2"/>
          <p:cNvSpPr>
            <a:spLocks noGrp="1"/>
          </p:cNvSpPr>
          <p:nvPr>
            <p:ph idx="1"/>
          </p:nvPr>
        </p:nvSpPr>
        <p:spPr>
          <a:xfrm>
            <a:off x="323850" y="1428750"/>
            <a:ext cx="8424863" cy="4303713"/>
          </a:xfrm>
        </p:spPr>
        <p:txBody>
          <a:bodyPr/>
          <a:lstStyle/>
          <a:p>
            <a:pPr marL="914400" lvl="1" indent="-457200">
              <a:buFont typeface="News Gothic MT" charset="0"/>
              <a:buAutoNum type="arabicPeriod"/>
            </a:pPr>
            <a:r>
              <a:rPr lang="fr-FR" altLang="fr-FR" sz="2400" smtClean="0"/>
              <a:t>Rifampicine</a:t>
            </a:r>
          </a:p>
          <a:p>
            <a:pPr marL="1314450" lvl="2" indent="-457200"/>
            <a:r>
              <a:rPr lang="fr-FR" altLang="fr-FR" smtClean="0"/>
              <a:t>indiquée pour toutes les endocardites à staphylocoque sur valve prothétique</a:t>
            </a:r>
          </a:p>
          <a:p>
            <a:pPr marL="1314450" lvl="2" indent="-457200">
              <a:spcAft>
                <a:spcPts val="600"/>
              </a:spcAft>
            </a:pPr>
            <a:r>
              <a:rPr lang="fr-FR" altLang="fr-FR" smtClean="0"/>
              <a:t>d’emblée ou après 48 heures d’antibiothérapie</a:t>
            </a:r>
            <a:endParaRPr lang="fr-FR" altLang="fr-FR" sz="2400" smtClean="0"/>
          </a:p>
          <a:p>
            <a:pPr marL="914400" lvl="1" indent="-457200">
              <a:buFont typeface="News Gothic MT" charset="0"/>
              <a:buAutoNum type="arabicPeriod"/>
            </a:pPr>
            <a:r>
              <a:rPr lang="fr-FR" altLang="fr-FR" sz="2400" smtClean="0"/>
              <a:t>Gentamicine</a:t>
            </a:r>
          </a:p>
          <a:p>
            <a:pPr marL="1314450" lvl="2" indent="-457200">
              <a:buFont typeface="Arial" pitchFamily="34" charset="0"/>
              <a:buChar char="•"/>
            </a:pPr>
            <a:r>
              <a:rPr lang="fr-FR" altLang="fr-FR" smtClean="0"/>
              <a:t>aucune indication dans les endocardites à staphylocoque sur valve native </a:t>
            </a:r>
          </a:p>
          <a:p>
            <a:pPr marL="1314450" lvl="2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fr-FR" altLang="fr-FR" smtClean="0"/>
              <a:t>quand indiquée, dose unique journalière</a:t>
            </a:r>
            <a:endParaRPr lang="fr-FR" altLang="fr-FR" sz="2400" smtClean="0"/>
          </a:p>
          <a:p>
            <a:pPr marL="914400" lvl="1" indent="-457200">
              <a:buFont typeface="News Gothic MT" charset="0"/>
              <a:buAutoNum type="arabicPeriod" startAt="3"/>
            </a:pPr>
            <a:r>
              <a:rPr lang="fr-FR" altLang="fr-FR" sz="2400" smtClean="0"/>
              <a:t>Daptomycine </a:t>
            </a:r>
          </a:p>
          <a:p>
            <a:pPr marL="1314450" lvl="2" indent="-457200">
              <a:buFont typeface="Arial" pitchFamily="34" charset="0"/>
              <a:buChar char="•"/>
            </a:pPr>
            <a:r>
              <a:rPr lang="fr-FR" altLang="fr-FR" smtClean="0"/>
              <a:t>toujours à fortes doses (</a:t>
            </a:r>
            <a:r>
              <a:rPr lang="fr-FR" altLang="fr-FR" u="sng" smtClean="0"/>
              <a:t>&gt;</a:t>
            </a:r>
            <a:r>
              <a:rPr lang="fr-FR" altLang="fr-FR" smtClean="0"/>
              <a:t>10 mg/kg/j)</a:t>
            </a:r>
          </a:p>
          <a:p>
            <a:pPr marL="1314450" lvl="2" indent="-457200">
              <a:buFont typeface="Arial" pitchFamily="34" charset="0"/>
              <a:buChar char="•"/>
            </a:pPr>
            <a:r>
              <a:rPr lang="fr-FR" altLang="fr-FR" smtClean="0"/>
              <a:t>En association sauf exception</a:t>
            </a:r>
            <a:endParaRPr lang="fr-FR" altLang="fr-FR" sz="2400" smtClean="0"/>
          </a:p>
        </p:txBody>
      </p:sp>
      <p:sp>
        <p:nvSpPr>
          <p:cNvPr id="153603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 altLang="fr-FR" sz="1200">
              <a:solidFill>
                <a:srgbClr val="FFFFFF"/>
              </a:solidFill>
              <a:latin typeface="News Gothic MT" charset="0"/>
            </a:endParaRPr>
          </a:p>
        </p:txBody>
      </p:sp>
      <p:pic>
        <p:nvPicPr>
          <p:cNvPr id="153604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Espace réservé du contenu 2"/>
          <p:cNvSpPr>
            <a:spLocks noGrp="1"/>
          </p:cNvSpPr>
          <p:nvPr>
            <p:ph idx="1"/>
          </p:nvPr>
        </p:nvSpPr>
        <p:spPr>
          <a:xfrm>
            <a:off x="34925" y="1700213"/>
            <a:ext cx="8713788" cy="4178300"/>
          </a:xfrm>
        </p:spPr>
        <p:txBody>
          <a:bodyPr/>
          <a:lstStyle/>
          <a:p>
            <a:pPr marL="914400" lvl="1" indent="-457200">
              <a:buFont typeface="News Gothic MT" charset="0"/>
              <a:buAutoNum type="arabicPeriod" startAt="4"/>
            </a:pPr>
            <a:r>
              <a:rPr lang="fr-FR" altLang="fr-FR" sz="2400" smtClean="0"/>
              <a:t>Ces recommandations privilégient les données issues des essais cliniques et études de cohortes à celles issues des modèles animaux.</a:t>
            </a:r>
          </a:p>
          <a:p>
            <a:pPr marL="914400" lvl="1" indent="-457200">
              <a:buFont typeface="Times New Roman" pitchFamily="18" charset="0"/>
              <a:buNone/>
            </a:pPr>
            <a:endParaRPr lang="fr-FR" altLang="fr-FR" sz="2400" smtClean="0"/>
          </a:p>
          <a:p>
            <a:pPr marL="914400" lvl="1" indent="-457200">
              <a:buFont typeface="News Gothic MT" charset="0"/>
              <a:buAutoNum type="arabicPeriod" startAt="5"/>
            </a:pPr>
            <a:r>
              <a:rPr lang="fr-FR" altLang="fr-FR" sz="2400" smtClean="0"/>
              <a:t>Dans les recommandations européennes de 2015, un consensus a été obtenu pour la majorité des antibiothérapies, sauf pour le traitement des endocardites staphylococciques et le traitement empirique.</a:t>
            </a:r>
            <a:endParaRPr lang="fr-FR" altLang="fr-FR" sz="2000" smtClean="0"/>
          </a:p>
        </p:txBody>
      </p:sp>
      <p:sp>
        <p:nvSpPr>
          <p:cNvPr id="15462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 altLang="fr-FR" sz="1200">
              <a:solidFill>
                <a:srgbClr val="FFFFFF"/>
              </a:solidFill>
              <a:latin typeface="News Gothic MT" charset="0"/>
            </a:endParaRPr>
          </a:p>
        </p:txBody>
      </p:sp>
      <p:sp>
        <p:nvSpPr>
          <p:cNvPr id="154627" name="Titre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040688" cy="677863"/>
          </a:xfrm>
        </p:spPr>
        <p:txBody>
          <a:bodyPr/>
          <a:lstStyle/>
          <a:p>
            <a:r>
              <a:rPr lang="fr-FR" altLang="fr-FR" sz="3200" b="1" smtClean="0"/>
              <a:t>5 nouveautés / points forts</a:t>
            </a:r>
            <a:r>
              <a:rPr lang="fr-FR" altLang="fr-FR" sz="3200" smtClean="0"/>
              <a:t> (2)</a:t>
            </a:r>
          </a:p>
        </p:txBody>
      </p:sp>
      <p:pic>
        <p:nvPicPr>
          <p:cNvPr id="154628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Titre 1"/>
          <p:cNvSpPr>
            <a:spLocks noGrp="1"/>
          </p:cNvSpPr>
          <p:nvPr>
            <p:ph type="title"/>
          </p:nvPr>
        </p:nvSpPr>
        <p:spPr>
          <a:xfrm>
            <a:off x="323850" y="404813"/>
            <a:ext cx="8040688" cy="677862"/>
          </a:xfrm>
        </p:spPr>
        <p:txBody>
          <a:bodyPr/>
          <a:lstStyle/>
          <a:p>
            <a:r>
              <a:rPr lang="fr-FR" altLang="fr-FR" sz="3200" b="1" smtClean="0"/>
              <a:t>Durée de traitement</a:t>
            </a:r>
          </a:p>
        </p:txBody>
      </p:sp>
      <p:sp>
        <p:nvSpPr>
          <p:cNvPr id="155650" name="Espace réservé du contenu 2"/>
          <p:cNvSpPr>
            <a:spLocks noGrp="1"/>
          </p:cNvSpPr>
          <p:nvPr>
            <p:ph idx="1"/>
          </p:nvPr>
        </p:nvSpPr>
        <p:spPr>
          <a:xfrm>
            <a:off x="323850" y="1341438"/>
            <a:ext cx="8496300" cy="4537075"/>
          </a:xfrm>
        </p:spPr>
        <p:txBody>
          <a:bodyPr/>
          <a:lstStyle/>
          <a:p>
            <a:r>
              <a:rPr lang="fr-FR" altLang="fr-FR" smtClean="0"/>
              <a:t>Endocardite sur prothèse : 6 semaines</a:t>
            </a:r>
          </a:p>
          <a:p>
            <a:r>
              <a:rPr lang="fr-FR" altLang="fr-FR" smtClean="0"/>
              <a:t>Endocardite sur valve native : 2-6 semaines, selon la bactérie et son niveau de sensibilité</a:t>
            </a:r>
          </a:p>
          <a:p>
            <a:r>
              <a:rPr lang="fr-FR" altLang="fr-FR" smtClean="0"/>
              <a:t>En l’absence de chirurgie, le J0 de l’antibiothérapie est le 1</a:t>
            </a:r>
            <a:r>
              <a:rPr lang="fr-FR" altLang="fr-FR" baseline="30000" smtClean="0"/>
              <a:t>er</a:t>
            </a:r>
            <a:r>
              <a:rPr lang="fr-FR" altLang="fr-FR" smtClean="0"/>
              <a:t> jour d’obtention d’hémocultures négatives</a:t>
            </a:r>
          </a:p>
          <a:p>
            <a:r>
              <a:rPr lang="fr-FR" altLang="fr-FR" smtClean="0"/>
              <a:t>Si chirurgie cardiaque en cours de traitement, 2 situations : </a:t>
            </a:r>
          </a:p>
          <a:p>
            <a:pPr lvl="1"/>
            <a:r>
              <a:rPr lang="fr-FR" altLang="fr-FR" smtClean="0"/>
              <a:t>culture valve positive : J0 de l’antibiothérapie = jour de chirurgie; </a:t>
            </a:r>
          </a:p>
          <a:p>
            <a:pPr lvl="1"/>
            <a:r>
              <a:rPr lang="fr-FR" altLang="fr-FR" smtClean="0"/>
              <a:t>culture valve négative : J0 de l’antibiothérapie = date 1</a:t>
            </a:r>
            <a:r>
              <a:rPr lang="fr-FR" altLang="fr-FR" baseline="30000" smtClean="0"/>
              <a:t>ère</a:t>
            </a:r>
            <a:r>
              <a:rPr lang="fr-FR" altLang="fr-FR" smtClean="0"/>
              <a:t> hémoculture négative, avec durée minimale de traitement postopératoire de 14 jours.</a:t>
            </a:r>
          </a:p>
        </p:txBody>
      </p:sp>
      <p:sp>
        <p:nvSpPr>
          <p:cNvPr id="155651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</a:t>
            </a:r>
          </a:p>
          <a:p>
            <a:endParaRPr lang="en-US" altLang="fr-FR" sz="1200">
              <a:solidFill>
                <a:srgbClr val="FFFFFF"/>
              </a:solidFill>
              <a:latin typeface="News Gothic MT" charset="0"/>
            </a:endParaRPr>
          </a:p>
        </p:txBody>
      </p:sp>
      <p:pic>
        <p:nvPicPr>
          <p:cNvPr id="155652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39750" y="1125538"/>
          <a:ext cx="7915275" cy="4842004"/>
        </p:xfrm>
        <a:graphic>
          <a:graphicData uri="http://schemas.openxmlformats.org/drawingml/2006/table">
            <a:tbl>
              <a:tblPr/>
              <a:tblGrid>
                <a:gridCol w="1490663"/>
                <a:gridCol w="2995612"/>
                <a:gridCol w="936625"/>
                <a:gridCol w="2492375"/>
              </a:tblGrid>
              <a:tr h="452438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Antibiotique</a:t>
                      </a: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Dosage et voie</a:t>
                      </a: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(semaine)</a:t>
                      </a: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Commentaires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87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Souche sensible aux pénicillines (CMI &lt; 0,125 mg/l) Streptocoques oraux et groupe </a:t>
                      </a:r>
                      <a:r>
                        <a:rPr kumimoji="0" lang="fr-FR" altLang="fr-FR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bovis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87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Traitement standard : durée de 4 semaines</a:t>
                      </a:r>
                      <a:endParaRPr kumimoji="0" lang="fr-FR" altLang="fr-FR" sz="11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41438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Pénicilline 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Amoxicilline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Ceftriaxone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12-18 million U/j, IV, en 4-6 injections ou en administration continue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100-200 mg/kg/j, IV en 4-6 injections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 g/j, IV en 1 injection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2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Ce schéma de 4 semaines sans aminoside est préféré chez les patients &gt; 65 ans et/ou avec insuffisance rénale ou atteinte du nerf vestibulo-cochléaire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 de 6 semaines pour les endocardite sur valve prothétique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2587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Traitement standard : durée  de 2 semaines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417638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Pénicilline 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Amoxicilline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Ceftriaxone</a:t>
                      </a: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Associé à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 </a:t>
                      </a:r>
                      <a:r>
                        <a:rPr kumimoji="0" lang="fr-FR" altLang="fr-FR" sz="11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1</a:t>
                      </a:r>
                      <a:endParaRPr kumimoji="0" lang="fr-FR" altLang="fr-FR" sz="1100" b="0" i="0" u="none" strike="noStrike" cap="none" normalizeH="0" baseline="3000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12-18 million U/j, IV, en 4-6 injections ou en administration continue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100-200 mg/kg/j, IV en 4-6 injections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 g/j, IV en une injection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mg/kg/jour, IV en 1 injection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Recommandé seulement chez les patients avec endocardite sur valve native non compliquée avec fonction rénale normale.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2587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Chez patient allergique aux béta-lactamines</a:t>
                      </a: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93725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Vancomycine </a:t>
                      </a:r>
                      <a:r>
                        <a:rPr kumimoji="0" lang="fr-FR" altLang="fr-FR" sz="11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2</a:t>
                      </a:r>
                      <a:endParaRPr kumimoji="0" lang="fr-FR" altLang="fr-FR" sz="1100" b="0" i="0" u="none" strike="noStrike" cap="none" normalizeH="0" baseline="3000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30 à 60 mg/kg/j, IV, en 2 injections ou en perfusion continue (après une dose de charge de 15 à 30 mg/kg)</a:t>
                      </a: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 de 6 semaines pour les endocardites sur valve prothétique</a:t>
                      </a:r>
                    </a:p>
                  </a:txBody>
                  <a:tcPr marL="91426" marR="91426"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</a:tbl>
          </a:graphicData>
        </a:graphic>
      </p:graphicFrame>
      <p:sp>
        <p:nvSpPr>
          <p:cNvPr id="156717" name="Titre 1"/>
          <p:cNvSpPr txBox="1">
            <a:spLocks/>
          </p:cNvSpPr>
          <p:nvPr/>
        </p:nvSpPr>
        <p:spPr bwMode="auto">
          <a:xfrm>
            <a:off x="246063" y="158750"/>
            <a:ext cx="8358187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2400" b="1">
                <a:solidFill>
                  <a:srgbClr val="2C7C9F"/>
                </a:solidFill>
                <a:latin typeface="News Gothic MT" charset="0"/>
              </a:rPr>
              <a:t>Antibiothérapie des endocardites à 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2400" b="1">
                <a:solidFill>
                  <a:srgbClr val="2C7C9F"/>
                </a:solidFill>
                <a:latin typeface="News Gothic MT" charset="0"/>
              </a:rPr>
              <a:t>streptocoques oraux et du groupe </a:t>
            </a:r>
            <a:r>
              <a:rPr lang="fr-FR" altLang="fr-FR" sz="2400" b="1" i="1">
                <a:solidFill>
                  <a:srgbClr val="2C7C9F"/>
                </a:solidFill>
                <a:latin typeface="News Gothic MT" charset="0"/>
              </a:rPr>
              <a:t>bovis</a:t>
            </a:r>
          </a:p>
        </p:txBody>
      </p:sp>
      <p:sp>
        <p:nvSpPr>
          <p:cNvPr id="156718" name="ZoneTexte 2"/>
          <p:cNvSpPr txBox="1">
            <a:spLocks noChangeArrowheads="1"/>
          </p:cNvSpPr>
          <p:nvPr/>
        </p:nvSpPr>
        <p:spPr bwMode="auto">
          <a:xfrm>
            <a:off x="323850" y="6064250"/>
            <a:ext cx="8280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Font typeface="News Gothic MT" charset="0"/>
              <a:buAutoNum type="arabicPeriod"/>
            </a:pPr>
            <a:r>
              <a:rPr lang="en-US" altLang="fr-FR" sz="1200">
                <a:solidFill>
                  <a:schemeClr val="tx1"/>
                </a:solidFill>
                <a:latin typeface="News Gothic MT" charset="0"/>
              </a:rPr>
              <a:t>Fonction rénale et résiduelle sérique de gentamicine (&lt; 1 mg/l) à évaluer 1 fois/semaine</a:t>
            </a:r>
          </a:p>
          <a:p>
            <a:pPr>
              <a:buFont typeface="News Gothic MT" charset="0"/>
              <a:buAutoNum type="arabicPeriod"/>
            </a:pPr>
            <a:r>
              <a:rPr lang="en-US" altLang="fr-FR" sz="1200">
                <a:solidFill>
                  <a:schemeClr val="tx1"/>
                </a:solidFill>
                <a:latin typeface="News Gothic MT" charset="0"/>
              </a:rPr>
              <a:t>Cible concentration sérique résiduelle (ou à l’équilibre) de vancomycine : 15-20 mg/L.</a:t>
            </a:r>
            <a:endParaRPr lang="fr-FR" altLang="fr-FR" sz="1200">
              <a:solidFill>
                <a:schemeClr val="tx1"/>
              </a:solidFill>
              <a:latin typeface="News Gothic MT" charset="0"/>
            </a:endParaRPr>
          </a:p>
        </p:txBody>
      </p:sp>
      <p:pic>
        <p:nvPicPr>
          <p:cNvPr id="156719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55650" y="1196975"/>
          <a:ext cx="7934325" cy="4383279"/>
        </p:xfrm>
        <a:graphic>
          <a:graphicData uri="http://schemas.openxmlformats.org/drawingml/2006/table">
            <a:tbl>
              <a:tblPr/>
              <a:tblGrid>
                <a:gridCol w="1390650"/>
                <a:gridCol w="3473450"/>
                <a:gridCol w="946150"/>
                <a:gridCol w="2124075"/>
              </a:tblGrid>
              <a:tr h="141288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Antibiotique</a:t>
                      </a: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Dosage et voie</a:t>
                      </a: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(semaine)</a:t>
                      </a: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Commentaires</a:t>
                      </a: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66700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Souche relativement sensible aux pénicilllines (CMI  0,250-2 mg/l)  Streptococcus oraux et groupe </a:t>
                      </a:r>
                      <a:r>
                        <a:rPr kumimoji="0" lang="fr-FR" altLang="fr-FR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bovis</a:t>
                      </a: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66700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Traitement standard</a:t>
                      </a:r>
                      <a:endParaRPr kumimoji="0" lang="fr-FR" altLang="fr-FR" sz="11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890713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Penicilline 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Amoxicilline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Ceftriaxone</a:t>
                      </a: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Associé à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</a:t>
                      </a: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fr-FR" altLang="fr-FR" sz="11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1</a:t>
                      </a:r>
                      <a:endParaRPr kumimoji="0" lang="fr-FR" altLang="fr-FR" sz="1100" b="0" i="0" u="none" strike="noStrike" cap="none" normalizeH="0" baseline="3000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24 million U/j, IV, en 4-6 injections ou en continu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200 mg/kg/j, IV en 4-6 injections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2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 g/j, IV  en 1 injection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mg/kg/jour, IV en 1 injection</a:t>
                      </a: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2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 de 6 semaines recommandée pour les endocardites sur valve prothétique</a:t>
                      </a: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266700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Allergie vraie à la pénicilline avec réaction anaphylactique ou allergie aux céphalosporines </a:t>
                      </a: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047750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Vancomycine </a:t>
                      </a:r>
                      <a:r>
                        <a:rPr kumimoji="0" lang="fr-FR" altLang="fr-FR" sz="11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Associé à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</a:t>
                      </a: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fr-FR" altLang="fr-FR" sz="11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1</a:t>
                      </a:r>
                      <a:endParaRPr kumimoji="0" lang="fr-FR" altLang="fr-FR" sz="1100" b="0" i="0" u="none" strike="noStrike" cap="none" normalizeH="0" baseline="3000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30 à 60 mg/kg/j, IV, en 2 injections ou en perfusion continue (après dose de charge de 15 à 30 mg/kg)</a:t>
                      </a: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mg/kg/jour, IV en 1 injection</a:t>
                      </a: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 semaines pour les endocardites sur valve prothétique</a:t>
                      </a:r>
                    </a:p>
                  </a:txBody>
                  <a:tcPr marL="91436" marR="91436" marT="45752" marB="457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</a:tbl>
          </a:graphicData>
        </a:graphic>
      </p:graphicFrame>
      <p:sp>
        <p:nvSpPr>
          <p:cNvPr id="157731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2449513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</p:txBody>
      </p:sp>
      <p:sp>
        <p:nvSpPr>
          <p:cNvPr id="157732" name="Titre 1"/>
          <p:cNvSpPr txBox="1">
            <a:spLocks/>
          </p:cNvSpPr>
          <p:nvPr/>
        </p:nvSpPr>
        <p:spPr bwMode="auto">
          <a:xfrm>
            <a:off x="246063" y="158750"/>
            <a:ext cx="8358187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2400" b="1">
                <a:solidFill>
                  <a:srgbClr val="2C7C9F"/>
                </a:solidFill>
                <a:latin typeface="News Gothic MT" charset="0"/>
              </a:rPr>
              <a:t>Antibiothérapie des endocardites à 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2400" b="1">
                <a:solidFill>
                  <a:srgbClr val="2C7C9F"/>
                </a:solidFill>
                <a:latin typeface="News Gothic MT" charset="0"/>
              </a:rPr>
              <a:t>streptocoques oraux et du groupe </a:t>
            </a:r>
            <a:r>
              <a:rPr lang="fr-FR" altLang="fr-FR" sz="2400" b="1" i="1">
                <a:solidFill>
                  <a:srgbClr val="2C7C9F"/>
                </a:solidFill>
                <a:latin typeface="News Gothic MT" charset="0"/>
              </a:rPr>
              <a:t>bovis</a:t>
            </a:r>
          </a:p>
        </p:txBody>
      </p:sp>
      <p:pic>
        <p:nvPicPr>
          <p:cNvPr id="157733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34" name="ZoneTexte 6"/>
          <p:cNvSpPr txBox="1">
            <a:spLocks noChangeArrowheads="1"/>
          </p:cNvSpPr>
          <p:nvPr/>
        </p:nvSpPr>
        <p:spPr bwMode="auto">
          <a:xfrm>
            <a:off x="769938" y="5775325"/>
            <a:ext cx="8123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Font typeface="News Gothic MT" charset="0"/>
              <a:buAutoNum type="arabicPeriod"/>
            </a:pPr>
            <a:r>
              <a:rPr lang="en-US" altLang="fr-FR" sz="1200">
                <a:solidFill>
                  <a:schemeClr val="tx1"/>
                </a:solidFill>
                <a:latin typeface="News Gothic MT" charset="0"/>
              </a:rPr>
              <a:t>Fonction rénale et résiduelle sérique de gentamicine (&lt;1mg/L) à  évaluer 1 fois/semaine</a:t>
            </a:r>
            <a:endParaRPr lang="fr-FR" altLang="fr-FR" sz="1200">
              <a:solidFill>
                <a:schemeClr val="tx1"/>
              </a:solidFill>
              <a:latin typeface="News Gothic MT" charset="0"/>
            </a:endParaRPr>
          </a:p>
          <a:p>
            <a:pPr>
              <a:buFont typeface="News Gothic MT" charset="0"/>
              <a:buAutoNum type="arabicPeriod"/>
            </a:pPr>
            <a:r>
              <a:rPr lang="en-US" altLang="fr-FR" sz="1200">
                <a:solidFill>
                  <a:schemeClr val="tx1"/>
                </a:solidFill>
                <a:latin typeface="News Gothic MT" charset="0"/>
              </a:rPr>
              <a:t>Concentration sérique résiduelle (ou à l’équilibre) de vancomycine : 15-20 mg/L</a:t>
            </a:r>
            <a:endParaRPr lang="fr-FR" altLang="fr-FR" sz="1200">
              <a:solidFill>
                <a:schemeClr val="tx1"/>
              </a:solidFill>
              <a:latin typeface="News Gothic MT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28588" y="1339850"/>
          <a:ext cx="8936037" cy="4536956"/>
        </p:xfrm>
        <a:graphic>
          <a:graphicData uri="http://schemas.openxmlformats.org/drawingml/2006/table">
            <a:tbl>
              <a:tblPr/>
              <a:tblGrid>
                <a:gridCol w="1778000"/>
                <a:gridCol w="3170237"/>
                <a:gridCol w="950913"/>
                <a:gridCol w="3036887"/>
              </a:tblGrid>
              <a:tr h="427038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Antibiotique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Dosage et voie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(semaine)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Commentaires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87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Valves natives</a:t>
                      </a:r>
                      <a:endParaRPr kumimoji="0" lang="fr-FR" altLang="fr-FR" sz="1100" b="0" i="1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87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Staphylocoque sensible à méticilline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93725">
                <a:tc>
                  <a:txBody>
                    <a:bodyPr/>
                    <a:lstStyle>
                      <a:lvl1pPr marL="228600" indent="-22860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(Cl)oxacilline 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Céfazoline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150"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mg/kg/j, IV, en 6 injections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150"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80-100 mg/kg/j en perfusion continue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4-6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Pas d’indication des aminosides pour l’endocardite à staphylocoques sur valve native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2587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Allergie vraie à la pénicilline sans réaction anaphylactique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81013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Céfazoline</a:t>
                      </a:r>
                    </a:p>
                  </a:txBody>
                  <a:tcPr marL="91431" marR="91431" marT="45710" marB="4571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80-100 mg/kg/j en perfusion continue</a:t>
                      </a:r>
                    </a:p>
                  </a:txBody>
                  <a:tcPr marL="91431" marR="91431" marT="45710" marB="4571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4-6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La SPILF et l’AEPEI ne recommandent pas l’usage du  céfotaxime dans cette situation</a:t>
                      </a: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2587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Allergie vraie à la pénicilline avec réaction anaphylactique ou allergie aux céphalosporines  ou staphylocoque résistant à méticilline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Vancomycine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5710" marB="4571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30-60 mg/kg/j, IV en perfusion continue (après dose de charge de 15 à  30 mg/kg 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31" marR="91431" marT="45710" marB="4571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4-6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Adapter la posologie aux dosages (concentration à l’équilibre = 15-20 mg/l)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593725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Daptomycine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10 mg/kg/j, IV, une fois par jour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4-6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Alternative à la vancomycine pour les endocardites sur valve native surtout si 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 CMI vancomycine &gt;1 mg/l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 (daptomycine  en bithérapie)</a:t>
                      </a:r>
                      <a:r>
                        <a:rPr kumimoji="0" lang="fr-FR" altLang="fr-FR" sz="11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 Echec thérapeutique sous vancomycine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 (daptomycine en bithérapie) </a:t>
                      </a:r>
                      <a:r>
                        <a:rPr kumimoji="0" lang="fr-FR" altLang="fr-FR" sz="11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Insuffisance rénale non dialysée</a:t>
                      </a:r>
                    </a:p>
                  </a:txBody>
                  <a:tcPr marL="91431" marR="91431"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</a:tbl>
          </a:graphicData>
        </a:graphic>
      </p:graphicFrame>
      <p:sp>
        <p:nvSpPr>
          <p:cNvPr id="158770" name="Titre 1"/>
          <p:cNvSpPr txBox="1">
            <a:spLocks/>
          </p:cNvSpPr>
          <p:nvPr/>
        </p:nvSpPr>
        <p:spPr bwMode="auto">
          <a:xfrm>
            <a:off x="250825" y="333375"/>
            <a:ext cx="734536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2400" b="1">
                <a:solidFill>
                  <a:srgbClr val="2C7C9F"/>
                </a:solidFill>
                <a:latin typeface="News Gothic MT" charset="0"/>
              </a:rPr>
              <a:t>Endocardites à staphylocoque</a:t>
            </a:r>
            <a:r>
              <a:rPr lang="fr-FR" altLang="fr-FR" sz="2400" b="1" i="1">
                <a:solidFill>
                  <a:srgbClr val="2C7C9F"/>
                </a:solidFill>
                <a:latin typeface="News Gothic MT" charset="0"/>
              </a:rPr>
              <a:t> : </a:t>
            </a:r>
            <a:r>
              <a:rPr lang="fr-FR" altLang="fr-FR" sz="2400" b="1">
                <a:solidFill>
                  <a:srgbClr val="2C7C9F"/>
                </a:solidFill>
                <a:latin typeface="News Gothic MT" charset="0"/>
              </a:rPr>
              <a:t>valve native</a:t>
            </a:r>
          </a:p>
        </p:txBody>
      </p:sp>
      <p:pic>
        <p:nvPicPr>
          <p:cNvPr id="158771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772" name="Espace réservé du pied de page 3"/>
          <p:cNvSpPr>
            <a:spLocks noGrp="1"/>
          </p:cNvSpPr>
          <p:nvPr/>
        </p:nvSpPr>
        <p:spPr bwMode="auto">
          <a:xfrm>
            <a:off x="395288" y="6308725"/>
            <a:ext cx="2449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/>
          <a:p>
            <a:pPr eaLnBrk="1" hangingPunct="1">
              <a:buSzPct val="100000"/>
            </a:pPr>
            <a:r>
              <a:rPr lang="en-US" altLang="fr-FR" sz="1200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468313" y="6119813"/>
            <a:ext cx="2043112" cy="261937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marL="342900" indent="-342900"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Font typeface="News Gothic MT" charset="0"/>
              <a:buAutoNum type="arabicPeriod"/>
            </a:pPr>
            <a:r>
              <a:rPr lang="fr-FR" altLang="fr-FR" sz="1100">
                <a:solidFill>
                  <a:schemeClr val="tx1"/>
                </a:solidFill>
                <a:latin typeface="News Gothic MT" charset="0"/>
              </a:rPr>
              <a:t>Prendre avis spécialisé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28588" y="765175"/>
          <a:ext cx="8907462" cy="5500805"/>
        </p:xfrm>
        <a:graphic>
          <a:graphicData uri="http://schemas.openxmlformats.org/drawingml/2006/table">
            <a:tbl>
              <a:tblPr/>
              <a:tblGrid>
                <a:gridCol w="1511300"/>
                <a:gridCol w="3527425"/>
                <a:gridCol w="869950"/>
                <a:gridCol w="2998787"/>
              </a:tblGrid>
              <a:tr h="428625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Antibiotique</a:t>
                      </a: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Dosage et voie</a:t>
                      </a: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(semaine)</a:t>
                      </a: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Commentaires</a:t>
                      </a: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333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Valves prothétiques</a:t>
                      </a: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</a:t>
                      </a:r>
                      <a:endParaRPr kumimoji="0" lang="fr-FR" altLang="fr-FR" sz="1100" b="0" i="1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33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Staphylocoque sensible à méticilline </a:t>
                      </a: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436688">
                <a:tc>
                  <a:txBody>
                    <a:bodyPr/>
                    <a:lstStyle>
                      <a:lvl1pPr marL="228600" indent="-22860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(Cl)oxacilline 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Cefazoline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Rifampicine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et 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</a:t>
                      </a:r>
                      <a:r>
                        <a:rPr kumimoji="0" lang="fr-FR" altLang="fr-FR" sz="11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</a:t>
                      </a: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150"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mg/kg/j, IV, en 6 injections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150"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80-100 mg/kg/j en perfusion continue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10 mg/kg/j, IV ou PO en 1 ou 2 injections /prises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mg/kg/j, IV  en 1 injection</a:t>
                      </a: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2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Il est possible de démarrer la rifampicine sans délai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En 1 injection/j (réduction toxicité rénale)</a:t>
                      </a: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  <a:tr h="233363">
                <a:tc gridSpan="4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Allergie vraie à la pénicilline avec réaction anaphylactique ou allergie aux céphalosporines </a:t>
                      </a: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fr-FR" altLang="fr-FR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 staphylocoque résistant à la méticilline</a:t>
                      </a: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7FF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74913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Vancomycine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Daptomycine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2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Rifampicine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</a:t>
                      </a:r>
                      <a:r>
                        <a:rPr kumimoji="0" lang="fr-FR" altLang="fr-FR" sz="11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</a:t>
                      </a: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30-60 mg/kg/j IV, en perfusion continue (après une dose de charge de 15 à 30 mg/kg)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10 mg/kg/j, IV, une fois par jour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900 mg (&lt; 70 kg) ou 1200 mg (&gt; 70 kg),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IV ou PO en 1 ou 2 injections ou prises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mg/kg/j, IV  en 1 injection</a:t>
                      </a: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Adapter la posologie aux dosages (concentration à l’équilibre = 15-20 mg/l)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fr-FR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Alternative à la vancomycine surtout si 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 CMI vancomycine &gt;1 mg/l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 Echec thérapeutique sous vancomycine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 Insuffisance rénale non dialysée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Il est possible de démarrer la rifampicine sans délai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En 1 injection/j (réduction toxicité rénale)</a:t>
                      </a:r>
                    </a:p>
                  </a:txBody>
                  <a:tcPr marL="91427" marR="91427" marT="46100" marB="46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FFF0"/>
                    </a:solidFill>
                  </a:tcPr>
                </a:tc>
              </a:tr>
            </a:tbl>
          </a:graphicData>
        </a:graphic>
      </p:graphicFrame>
      <p:sp>
        <p:nvSpPr>
          <p:cNvPr id="159779" name="ZoneTexte 2"/>
          <p:cNvSpPr txBox="1">
            <a:spLocks noChangeArrowheads="1"/>
          </p:cNvSpPr>
          <p:nvPr/>
        </p:nvSpPr>
        <p:spPr bwMode="auto">
          <a:xfrm>
            <a:off x="395288" y="6308725"/>
            <a:ext cx="8208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Font typeface="News Gothic MT" charset="0"/>
              <a:buAutoNum type="arabicPeriod"/>
            </a:pPr>
            <a:r>
              <a:rPr lang="en-US" altLang="fr-FR" sz="1200">
                <a:solidFill>
                  <a:schemeClr val="tx1"/>
                </a:solidFill>
                <a:latin typeface="News Gothic MT" charset="0"/>
              </a:rPr>
              <a:t>Fonction rénale et résiduelle sérique de gentamicine (&lt; 1 mg/l) à évaluer 1 fois/semaine</a:t>
            </a:r>
          </a:p>
        </p:txBody>
      </p:sp>
      <p:sp>
        <p:nvSpPr>
          <p:cNvPr id="159780" name="Titre 1"/>
          <p:cNvSpPr txBox="1">
            <a:spLocks/>
          </p:cNvSpPr>
          <p:nvPr/>
        </p:nvSpPr>
        <p:spPr bwMode="auto">
          <a:xfrm>
            <a:off x="-180975" y="204788"/>
            <a:ext cx="807243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</a:pPr>
            <a:r>
              <a:rPr lang="fr-FR" altLang="fr-FR" sz="2400" b="1">
                <a:solidFill>
                  <a:srgbClr val="2C7C9F"/>
                </a:solidFill>
                <a:latin typeface="News Gothic MT" charset="0"/>
              </a:rPr>
              <a:t>Endocardites à staphylocoque : valve prothétique</a:t>
            </a:r>
            <a:r>
              <a:rPr lang="fr-FR" altLang="fr-FR" sz="2400" b="1" i="1">
                <a:solidFill>
                  <a:srgbClr val="2C7C9F"/>
                </a:solidFill>
                <a:latin typeface="News Gothic MT" charset="0"/>
              </a:rPr>
              <a:t> 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2400" b="1" i="1">
              <a:solidFill>
                <a:srgbClr val="2C7C9F"/>
              </a:solidFill>
              <a:latin typeface="News Gothic MT" charset="0"/>
            </a:endParaRPr>
          </a:p>
        </p:txBody>
      </p:sp>
      <p:pic>
        <p:nvPicPr>
          <p:cNvPr id="159781" name="Image 1" descr="Capture d’écran 2017-05-17 à 15.15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0"/>
            <a:ext cx="1701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82" name="ZoneTexte 1"/>
          <p:cNvSpPr txBox="1">
            <a:spLocks noChangeArrowheads="1"/>
          </p:cNvSpPr>
          <p:nvPr/>
        </p:nvSpPr>
        <p:spPr bwMode="auto">
          <a:xfrm>
            <a:off x="10336213" y="24669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fr-FR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22508</TotalTime>
  <Words>2262</Words>
  <Application>Microsoft Office PowerPoint</Application>
  <PresentationFormat>Affichage à l'écran (4:3)</PresentationFormat>
  <Paragraphs>444</Paragraphs>
  <Slides>19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12</vt:i4>
      </vt:variant>
      <vt:variant>
        <vt:lpstr>Titres des diapositives</vt:lpstr>
      </vt:variant>
      <vt:variant>
        <vt:i4>19</vt:i4>
      </vt:variant>
    </vt:vector>
  </HeadingPairs>
  <TitlesOfParts>
    <vt:vector size="39" baseType="lpstr">
      <vt:lpstr>Arial</vt:lpstr>
      <vt:lpstr>ＭＳ Ｐゴシック</vt:lpstr>
      <vt:lpstr>News Gothic MT</vt:lpstr>
      <vt:lpstr>Times New Roman</vt:lpstr>
      <vt:lpstr>Calibri</vt:lpstr>
      <vt:lpstr>+mj-lt</vt:lpstr>
      <vt:lpstr>Wingdings</vt:lpstr>
      <vt:lpstr>Courier New</vt:lpstr>
      <vt:lpstr>Office Theme</vt:lpstr>
      <vt:lpstr>Conception personnalisée</vt:lpstr>
      <vt:lpstr>2_Office Theme</vt:lpstr>
      <vt:lpstr>3_Office Theme</vt:lpstr>
      <vt:lpstr>4_Office Theme</vt:lpstr>
      <vt:lpstr>5_Office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Antibiothérapie des endocardites  </vt:lpstr>
      <vt:lpstr>Avant-propos</vt:lpstr>
      <vt:lpstr>5 nouveautés / points forts (1)</vt:lpstr>
      <vt:lpstr>5 nouveautés / points forts (2)</vt:lpstr>
      <vt:lpstr>Durée de traitement</vt:lpstr>
      <vt:lpstr>Présentation PowerPoint</vt:lpstr>
      <vt:lpstr>Présentation PowerPoint</vt:lpstr>
      <vt:lpstr>Présentation PowerPoint</vt:lpstr>
      <vt:lpstr>Présentation PowerPoint</vt:lpstr>
      <vt:lpstr> Endocardites à staphylocoques (1)</vt:lpstr>
      <vt:lpstr>Présentation PowerPoint</vt:lpstr>
      <vt:lpstr>Présentation PowerPoint</vt:lpstr>
      <vt:lpstr> Endocardites à staphylocoques (4)</vt:lpstr>
      <vt:lpstr>Présentation PowerPoint</vt:lpstr>
      <vt:lpstr>Présentation PowerPoint</vt:lpstr>
      <vt:lpstr>Endocardite à Enterococcus faecalis (2)</vt:lpstr>
      <vt:lpstr>Endocardite à hémocultures  négatives</vt:lpstr>
      <vt:lpstr>Traitement empirique initial en cas de signe de gravité avec présomption d’endocardite aiguë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serge alfandari</cp:lastModifiedBy>
  <cp:revision>394</cp:revision>
  <cp:lastPrinted>1601-01-01T00:00:00Z</cp:lastPrinted>
  <dcterms:created xsi:type="dcterms:W3CDTF">2013-04-22T14:21:17Z</dcterms:created>
  <dcterms:modified xsi:type="dcterms:W3CDTF">2017-06-11T08:39:37Z</dcterms:modified>
</cp:coreProperties>
</file>