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88" r:id="rId2"/>
    <p:sldId id="296" r:id="rId3"/>
    <p:sldId id="349" r:id="rId4"/>
    <p:sldId id="350" r:id="rId5"/>
    <p:sldId id="351" r:id="rId6"/>
    <p:sldId id="384" r:id="rId7"/>
    <p:sldId id="354" r:id="rId8"/>
    <p:sldId id="355" r:id="rId9"/>
    <p:sldId id="394" r:id="rId10"/>
    <p:sldId id="393" r:id="rId11"/>
    <p:sldId id="360" r:id="rId12"/>
    <p:sldId id="361" r:id="rId13"/>
    <p:sldId id="362" r:id="rId14"/>
    <p:sldId id="365" r:id="rId15"/>
    <p:sldId id="363" r:id="rId16"/>
    <p:sldId id="386" r:id="rId17"/>
    <p:sldId id="366" r:id="rId18"/>
    <p:sldId id="370" r:id="rId19"/>
    <p:sldId id="387" r:id="rId20"/>
    <p:sldId id="395" r:id="rId21"/>
    <p:sldId id="371" r:id="rId22"/>
    <p:sldId id="372" r:id="rId23"/>
    <p:sldId id="373" r:id="rId24"/>
    <p:sldId id="374" r:id="rId25"/>
    <p:sldId id="392" r:id="rId26"/>
    <p:sldId id="390" r:id="rId27"/>
    <p:sldId id="388" r:id="rId28"/>
    <p:sldId id="375" r:id="rId29"/>
    <p:sldId id="381" r:id="rId30"/>
    <p:sldId id="37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ULIN Laurence" initials="ML" lastIdx="1" clrIdx="0">
    <p:extLst>
      <p:ext uri="{19B8F6BF-5375-455C-9EA6-DF929625EA0E}">
        <p15:presenceInfo xmlns:p15="http://schemas.microsoft.com/office/powerpoint/2012/main" userId="MAULIN Laurence" providerId="None"/>
      </p:ext>
    </p:extLst>
  </p:cmAuthor>
  <p:cmAuthor id="2" name="Lesprit, Philippe" initials="LP" lastIdx="9" clrIdx="1">
    <p:extLst>
      <p:ext uri="{19B8F6BF-5375-455C-9EA6-DF929625EA0E}">
        <p15:presenceInfo xmlns:p15="http://schemas.microsoft.com/office/powerpoint/2012/main" userId="S-1-5-21-1557681891-856716841-40651431-1488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6" autoAdjust="0"/>
    <p:restoredTop sz="94070" autoAdjust="0"/>
  </p:normalViewPr>
  <p:slideViewPr>
    <p:cSldViewPr snapToGrid="0" snapToObjects="1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772305-A848-A041-975A-6B0F49729DE1}" type="datetimeFigureOut">
              <a:rPr lang="fr-FR" smtClean="0"/>
              <a:t>30/11/2023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B1AD7-0B65-3945-86A0-0EB9EC909C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5904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B1AD7-0B65-3945-86A0-0EB9EC909C47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5425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 userDrawn="1"/>
        </p:nvSpPr>
        <p:spPr>
          <a:xfrm>
            <a:off x="3540125" y="6245225"/>
            <a:ext cx="2133600" cy="476250"/>
          </a:xfrm>
          <a:prstGeom prst="rect">
            <a:avLst/>
          </a:prstGeo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>
              <a:defRPr/>
            </a:pPr>
            <a:fld id="{A3B66858-702C-8D4E-AAA0-E0AC10CC492C}" type="slidenum">
              <a:rPr lang="fr-FR" sz="1600" b="1" smtClean="0">
                <a:latin typeface="Arial Narrow" charset="0"/>
                <a:cs typeface="Arial" charset="0"/>
              </a:rPr>
              <a:pPr algn="ctr" eaLnBrk="1" hangingPunct="1">
                <a:defRPr/>
              </a:pPr>
              <a:t>‹N°›</a:t>
            </a:fld>
            <a:endParaRPr lang="fr-FR" sz="1600" b="1">
              <a:latin typeface="Arial Narrow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641475"/>
            <a:ext cx="3818467" cy="4454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39734" y="1641475"/>
            <a:ext cx="3818467" cy="4454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FFFFFF"/>
                </a:solidFill>
                <a:ea typeface="MS PGothic" pitchFamily="34" charset="-128"/>
                <a:cs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728ACD-823F-1044-95A2-8A2795E5400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1135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‹N°›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‹N°›</a:t>
            </a:fld>
            <a:endParaRPr lang="en-US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897906" y="0"/>
            <a:ext cx="1123235" cy="10411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abxbmi.com/" TargetMode="External"/><Relationship Id="rId2" Type="http://schemas.openxmlformats.org/officeDocument/2006/relationships/hyperlink" Target="http://sitegpr.com/fr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abxbmi.com/" TargetMode="External"/><Relationship Id="rId2" Type="http://schemas.openxmlformats.org/officeDocument/2006/relationships/hyperlink" Target="http://sitegpr.com/fr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96141" y="790114"/>
            <a:ext cx="6533388" cy="4270158"/>
          </a:xfrm>
        </p:spPr>
        <p:txBody>
          <a:bodyPr>
            <a:noAutofit/>
          </a:bodyPr>
          <a:lstStyle/>
          <a:p>
            <a:r>
              <a:rPr lang="fr-FR" sz="3200" b="1" dirty="0"/>
              <a:t/>
            </a:r>
            <a:br>
              <a:rPr lang="fr-FR" sz="3200" b="1" dirty="0"/>
            </a:br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b="1" dirty="0" smtClean="0"/>
              <a:t>Recommandations </a:t>
            </a:r>
            <a:r>
              <a:rPr lang="fr-FR" sz="3200" b="1" dirty="0"/>
              <a:t>de pratique clinique pour le diagnostic et la prise en charge infectiologique des infections de plaie du pied chez les patients diabétiques (IPPPD </a:t>
            </a:r>
            <a:r>
              <a:rPr lang="fr-FR" sz="3200" b="1" dirty="0" smtClean="0"/>
              <a:t>)</a:t>
            </a:r>
            <a:br>
              <a:rPr lang="fr-FR" sz="3200" b="1" dirty="0" smtClean="0"/>
            </a:br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b="1" dirty="0" smtClean="0"/>
              <a:t>Recommandations SPILF 2023</a:t>
            </a:r>
            <a:endParaRPr lang="fr-CH" sz="32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728" y="5299969"/>
            <a:ext cx="6400800" cy="816746"/>
          </a:xfrm>
        </p:spPr>
        <p:txBody>
          <a:bodyPr>
            <a:normAutofit/>
          </a:bodyPr>
          <a:lstStyle/>
          <a:p>
            <a:r>
              <a:rPr lang="fr-CH" b="1" dirty="0" smtClean="0"/>
              <a:t>Jeu de diapositives réalisées par le comité des référentiels de la SPILF le 27/10/23</a:t>
            </a:r>
            <a:endParaRPr lang="fr-CH" b="1" dirty="0"/>
          </a:p>
        </p:txBody>
      </p:sp>
    </p:spTree>
    <p:extLst>
      <p:ext uri="{BB962C8B-B14F-4D97-AF65-F5344CB8AC3E}">
        <p14:creationId xmlns:p14="http://schemas.microsoft.com/office/powerpoint/2010/main" val="164299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06824"/>
          </a:xfrm>
        </p:spPr>
        <p:txBody>
          <a:bodyPr/>
          <a:lstStyle/>
          <a:p>
            <a:r>
              <a:rPr lang="fr-FR" sz="2400" b="1" dirty="0"/>
              <a:t>Démarche </a:t>
            </a:r>
            <a:r>
              <a:rPr lang="fr-FR" sz="2400" b="1" dirty="0" smtClean="0"/>
              <a:t>diagnostique d’une OPPD</a:t>
            </a:r>
            <a:endParaRPr lang="fr-FR" sz="24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825" y="1073597"/>
            <a:ext cx="7115175" cy="543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66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669783"/>
          </a:xfrm>
        </p:spPr>
        <p:txBody>
          <a:bodyPr/>
          <a:lstStyle/>
          <a:p>
            <a:r>
              <a:rPr lang="fr-FR" sz="2400" b="1" dirty="0" smtClean="0"/>
              <a:t>Antibiothérapie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149615"/>
            <a:ext cx="8042276" cy="4793986"/>
          </a:xfrm>
        </p:spPr>
        <p:txBody>
          <a:bodyPr/>
          <a:lstStyle/>
          <a:p>
            <a:r>
              <a:rPr lang="fr-FR" dirty="0"/>
              <a:t>Il n’est pas recommandé d’utiliser un traitement antibiotique local ni en préventif ni en </a:t>
            </a:r>
            <a:r>
              <a:rPr lang="fr-FR" dirty="0" smtClean="0"/>
              <a:t>curatif</a:t>
            </a:r>
            <a:endParaRPr lang="fr-FR" dirty="0"/>
          </a:p>
          <a:p>
            <a:endParaRPr lang="fr-FR" dirty="0"/>
          </a:p>
          <a:p>
            <a:r>
              <a:rPr lang="fr-FR" dirty="0"/>
              <a:t>Il est recommandé de débuter une antibiothérapie probabiliste dès lors que le diagnostic d’infection de la peau et des tissus mous est </a:t>
            </a:r>
            <a:r>
              <a:rPr lang="fr-FR" dirty="0" smtClean="0"/>
              <a:t>posé </a:t>
            </a:r>
            <a:endParaRPr lang="fr-FR" dirty="0"/>
          </a:p>
          <a:p>
            <a:endParaRPr lang="fr-FR" dirty="0"/>
          </a:p>
          <a:p>
            <a:r>
              <a:rPr lang="fr-FR" dirty="0"/>
              <a:t>Il n’est pas recommandé de débuter une antibiothérapie probabiliste en cas d’ostéite sans infection associée de la peau ou des tissus </a:t>
            </a:r>
            <a:r>
              <a:rPr lang="fr-FR" dirty="0" smtClean="0"/>
              <a:t>mous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71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35475"/>
          </a:xfrm>
        </p:spPr>
        <p:txBody>
          <a:bodyPr/>
          <a:lstStyle/>
          <a:p>
            <a:r>
              <a:rPr lang="fr-FR" sz="2400" b="1" dirty="0"/>
              <a:t>Antibiothérapie </a:t>
            </a:r>
            <a:r>
              <a:rPr lang="fr-FR" sz="2400" b="1" dirty="0" smtClean="0"/>
              <a:t>probabiliste : </a:t>
            </a:r>
            <a:br>
              <a:rPr lang="fr-FR" sz="2400" b="1" dirty="0" smtClean="0"/>
            </a:br>
            <a:r>
              <a:rPr lang="fr-FR" sz="2400" b="1" dirty="0" smtClean="0"/>
              <a:t>quels pathogènes cibler?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478844"/>
            <a:ext cx="8042276" cy="4718756"/>
          </a:xfrm>
        </p:spPr>
        <p:txBody>
          <a:bodyPr>
            <a:normAutofit fontScale="92500"/>
          </a:bodyPr>
          <a:lstStyle/>
          <a:p>
            <a:r>
              <a:rPr lang="fr-FR" dirty="0"/>
              <a:t>Utiliser </a:t>
            </a:r>
            <a:r>
              <a:rPr lang="fr-FR" u="sng" dirty="0"/>
              <a:t>systématiquement</a:t>
            </a:r>
            <a:r>
              <a:rPr lang="fr-FR" dirty="0"/>
              <a:t> une antibiothérapie active sur le </a:t>
            </a:r>
            <a:r>
              <a:rPr lang="fr-FR" dirty="0" smtClean="0"/>
              <a:t>SAMS</a:t>
            </a:r>
            <a:endParaRPr lang="fr-FR" dirty="0"/>
          </a:p>
          <a:p>
            <a:pPr lvl="1"/>
            <a:r>
              <a:rPr lang="fr-FR" dirty="0"/>
              <a:t>En cas d’infection de plaie récente  (&lt; 4 semaines), les cibles bactériennes prioritaires sont les SAMS et les </a:t>
            </a:r>
            <a:r>
              <a:rPr lang="fr-FR" dirty="0" smtClean="0"/>
              <a:t>streptocoques</a:t>
            </a:r>
            <a:endParaRPr lang="fr-FR" dirty="0"/>
          </a:p>
          <a:p>
            <a:pPr lvl="1"/>
            <a:r>
              <a:rPr lang="fr-FR" dirty="0"/>
              <a:t>En cas d’infection de plaie chronique (≥ 4 semaines) le traitement doit aussi être actif sur les </a:t>
            </a:r>
            <a:r>
              <a:rPr lang="fr-FR" dirty="0" err="1" smtClean="0"/>
              <a:t>enterobacterales</a:t>
            </a:r>
            <a:r>
              <a:rPr lang="fr-FR" dirty="0" smtClean="0"/>
              <a:t> </a:t>
            </a:r>
            <a:r>
              <a:rPr lang="fr-FR" dirty="0"/>
              <a:t>et les </a:t>
            </a:r>
            <a:r>
              <a:rPr lang="fr-FR" dirty="0" smtClean="0"/>
              <a:t>anaérobies</a:t>
            </a:r>
            <a:endParaRPr lang="fr-FR" dirty="0"/>
          </a:p>
          <a:p>
            <a:r>
              <a:rPr lang="fr-FR" dirty="0" smtClean="0"/>
              <a:t>Il </a:t>
            </a:r>
            <a:r>
              <a:rPr lang="fr-FR" dirty="0"/>
              <a:t>n’est pas recommandé d’utiliser, dans les formes non graves, une antibiothérapie active sur </a:t>
            </a:r>
            <a:r>
              <a:rPr lang="fr-FR" i="1" dirty="0"/>
              <a:t>P. aeruginosa</a:t>
            </a:r>
            <a:r>
              <a:rPr lang="fr-FR" dirty="0"/>
              <a:t>, le SARM ou les </a:t>
            </a:r>
            <a:r>
              <a:rPr lang="fr-FR" dirty="0" smtClean="0"/>
              <a:t>entérocoques</a:t>
            </a:r>
          </a:p>
          <a:p>
            <a:pPr lvl="1"/>
            <a:r>
              <a:rPr lang="fr-FR" dirty="0" smtClean="0"/>
              <a:t>Si </a:t>
            </a:r>
            <a:r>
              <a:rPr lang="fr-FR" dirty="0"/>
              <a:t>la prise en compte de ces bactéries est envisagée, il est souhaitable de prendre un avis infectiologique ou </a:t>
            </a:r>
            <a:r>
              <a:rPr lang="fr-FR" dirty="0" smtClean="0"/>
              <a:t>microbiologique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086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64232"/>
            <a:ext cx="8042276" cy="821152"/>
          </a:xfrm>
        </p:spPr>
        <p:txBody>
          <a:bodyPr/>
          <a:lstStyle/>
          <a:p>
            <a:r>
              <a:rPr lang="fr-FR" sz="2400" b="1" dirty="0"/>
              <a:t>Antibiothérapie probabiliste</a:t>
            </a:r>
            <a:br>
              <a:rPr lang="fr-FR" sz="2400" b="1" dirty="0"/>
            </a:br>
            <a:r>
              <a:rPr lang="fr-FR" sz="2400" b="1" dirty="0" smtClean="0"/>
              <a:t>IPPPD grade </a:t>
            </a:r>
            <a:r>
              <a:rPr lang="fr-FR" sz="2400" b="1" dirty="0"/>
              <a:t>2 et 3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6730" y="1349659"/>
            <a:ext cx="8387365" cy="4815884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Grade 2 </a:t>
            </a:r>
            <a:r>
              <a:rPr lang="fr-FR" dirty="0" smtClean="0"/>
              <a:t>de </a:t>
            </a:r>
            <a:r>
              <a:rPr lang="fr-FR" dirty="0"/>
              <a:t>plaie récente : </a:t>
            </a:r>
            <a:r>
              <a:rPr lang="fr-FR" dirty="0" smtClean="0"/>
              <a:t>traitement per os</a:t>
            </a:r>
            <a:endParaRPr lang="fr-FR" dirty="0"/>
          </a:p>
          <a:p>
            <a:pPr lvl="1"/>
            <a:r>
              <a:rPr lang="fr-FR" dirty="0" err="1"/>
              <a:t>Céfalexine</a:t>
            </a:r>
            <a:r>
              <a:rPr lang="fr-FR" dirty="0"/>
              <a:t> ou clindamycine en première intention </a:t>
            </a:r>
          </a:p>
          <a:p>
            <a:pPr lvl="1"/>
            <a:r>
              <a:rPr lang="fr-FR" dirty="0"/>
              <a:t>Pristinamycine ou linézolide, en cas d’infection récente à SARM ou de </a:t>
            </a:r>
            <a:r>
              <a:rPr lang="fr-FR" dirty="0" smtClean="0"/>
              <a:t>colonisation </a:t>
            </a:r>
            <a:r>
              <a:rPr lang="fr-FR" dirty="0"/>
              <a:t>connue à </a:t>
            </a:r>
            <a:r>
              <a:rPr lang="fr-FR" dirty="0" smtClean="0"/>
              <a:t>SARM</a:t>
            </a:r>
            <a:endParaRPr lang="fr-FR" dirty="0"/>
          </a:p>
          <a:p>
            <a:pPr lvl="1"/>
            <a:r>
              <a:rPr lang="fr-FR" dirty="0"/>
              <a:t>Non recommandé : cyclines, </a:t>
            </a:r>
            <a:r>
              <a:rPr lang="fr-FR" dirty="0" smtClean="0"/>
              <a:t>cotrimoxazole, fluoroquinolones</a:t>
            </a:r>
          </a:p>
          <a:p>
            <a:pPr marL="349250" lvl="1" indent="0">
              <a:buNone/>
            </a:pPr>
            <a:endParaRPr lang="fr-FR" dirty="0"/>
          </a:p>
          <a:p>
            <a:r>
              <a:rPr lang="fr-FR" dirty="0"/>
              <a:t>Grade 2 </a:t>
            </a:r>
            <a:r>
              <a:rPr lang="fr-FR" dirty="0" smtClean="0"/>
              <a:t>de plaie chronique </a:t>
            </a:r>
            <a:r>
              <a:rPr lang="fr-FR" dirty="0"/>
              <a:t>ou grade 3 : </a:t>
            </a:r>
          </a:p>
          <a:p>
            <a:pPr lvl="1"/>
            <a:r>
              <a:rPr lang="fr-FR" dirty="0"/>
              <a:t>Amoxicilline/acide clavulanique</a:t>
            </a:r>
          </a:p>
          <a:p>
            <a:pPr lvl="1"/>
            <a:r>
              <a:rPr lang="fr-FR" dirty="0"/>
              <a:t>Si allergie sans signes de gravité à la pénicilline : </a:t>
            </a:r>
            <a:r>
              <a:rPr lang="fr-FR" dirty="0" err="1"/>
              <a:t>ceftriaxone</a:t>
            </a:r>
            <a:r>
              <a:rPr lang="fr-FR" dirty="0"/>
              <a:t> + métronidazole </a:t>
            </a:r>
          </a:p>
          <a:p>
            <a:pPr lvl="1"/>
            <a:r>
              <a:rPr lang="fr-FR" dirty="0"/>
              <a:t>Si allergie avec signes de gravité : avis </a:t>
            </a:r>
            <a:r>
              <a:rPr lang="fr-FR" dirty="0" smtClean="0"/>
              <a:t>infectiologique</a:t>
            </a:r>
            <a:endParaRPr lang="fr-FR" dirty="0"/>
          </a:p>
          <a:p>
            <a:pPr lvl="1"/>
            <a:r>
              <a:rPr lang="fr-FR" dirty="0"/>
              <a:t>Si infection récente à SARM ou colonisation connue à </a:t>
            </a:r>
            <a:r>
              <a:rPr lang="fr-FR" dirty="0" smtClean="0"/>
              <a:t>SARM : </a:t>
            </a:r>
            <a:r>
              <a:rPr lang="fr-FR" dirty="0"/>
              <a:t>avis infectiologique pour </a:t>
            </a:r>
            <a:r>
              <a:rPr lang="fr-FR" u="sng" dirty="0"/>
              <a:t>discuter</a:t>
            </a:r>
            <a:r>
              <a:rPr lang="fr-FR" dirty="0"/>
              <a:t> l’ajout de pristinamycine, linézolide, doxycycline ou </a:t>
            </a:r>
            <a:r>
              <a:rPr lang="fr-FR" dirty="0" smtClean="0"/>
              <a:t>cotrimoxazole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781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55911"/>
          </a:xfrm>
        </p:spPr>
        <p:txBody>
          <a:bodyPr/>
          <a:lstStyle/>
          <a:p>
            <a:r>
              <a:rPr lang="fr-FR" sz="2400" b="1" dirty="0"/>
              <a:t>Antibiothérapie probabiliste</a:t>
            </a:r>
            <a:br>
              <a:rPr lang="fr-FR" sz="2400" b="1" dirty="0"/>
            </a:b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smtClean="0"/>
              <a:t>IPPPD grade 4 sans sepsis ni choc septique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457325"/>
            <a:ext cx="8042276" cy="4486276"/>
          </a:xfrm>
        </p:spPr>
        <p:txBody>
          <a:bodyPr>
            <a:normAutofit/>
          </a:bodyPr>
          <a:lstStyle/>
          <a:p>
            <a:pPr lvl="1"/>
            <a:r>
              <a:rPr lang="fr-FR" dirty="0"/>
              <a:t>Amoxicilline/acide clavulanique</a:t>
            </a:r>
          </a:p>
          <a:p>
            <a:pPr lvl="1"/>
            <a:r>
              <a:rPr lang="fr-FR" dirty="0"/>
              <a:t>Si allergie sans signes de gravité à la pénicilline : </a:t>
            </a:r>
            <a:r>
              <a:rPr lang="fr-FR" dirty="0" err="1"/>
              <a:t>ceftriaxone</a:t>
            </a:r>
            <a:r>
              <a:rPr lang="fr-FR" dirty="0"/>
              <a:t> + métronidazole </a:t>
            </a:r>
          </a:p>
          <a:p>
            <a:pPr lvl="1"/>
            <a:r>
              <a:rPr lang="fr-FR" dirty="0"/>
              <a:t>Si allergie avec signes de gravité : avis </a:t>
            </a:r>
            <a:r>
              <a:rPr lang="fr-FR" dirty="0" smtClean="0"/>
              <a:t>infectiologique </a:t>
            </a:r>
            <a:endParaRPr lang="fr-FR" dirty="0"/>
          </a:p>
          <a:p>
            <a:pPr lvl="1"/>
            <a:r>
              <a:rPr lang="fr-FR" dirty="0"/>
              <a:t>Si infection récente à SARM ou colonisation connue à SARM: avis infectiologique pour </a:t>
            </a:r>
            <a:r>
              <a:rPr lang="fr-FR" u="sng" dirty="0"/>
              <a:t>discuter</a:t>
            </a:r>
            <a:r>
              <a:rPr lang="fr-FR" dirty="0"/>
              <a:t> l’ajout de pristinamycine, </a:t>
            </a:r>
            <a:r>
              <a:rPr lang="fr-FR" dirty="0" smtClean="0"/>
              <a:t>linézolide</a:t>
            </a:r>
            <a:r>
              <a:rPr lang="fr-FR" dirty="0"/>
              <a:t>, doxycycline ou </a:t>
            </a:r>
            <a:r>
              <a:rPr lang="fr-FR" dirty="0" smtClean="0"/>
              <a:t>cotrimoxazole</a:t>
            </a:r>
          </a:p>
          <a:p>
            <a:pPr lvl="1"/>
            <a:r>
              <a:rPr lang="fr-FR" dirty="0" smtClean="0"/>
              <a:t>En cas d’infection récente à </a:t>
            </a:r>
            <a:r>
              <a:rPr lang="fr-FR" i="1" dirty="0"/>
              <a:t>P</a:t>
            </a:r>
            <a:r>
              <a:rPr lang="fr-FR" i="1" dirty="0" smtClean="0"/>
              <a:t>seudomonas aeruginosa</a:t>
            </a:r>
            <a:r>
              <a:rPr lang="fr-FR" dirty="0" smtClean="0"/>
              <a:t> sensible : </a:t>
            </a:r>
            <a:r>
              <a:rPr lang="fr-FR" dirty="0" err="1" smtClean="0"/>
              <a:t>pipéracilline</a:t>
            </a:r>
            <a:r>
              <a:rPr lang="fr-FR" dirty="0" smtClean="0"/>
              <a:t>/</a:t>
            </a:r>
            <a:r>
              <a:rPr lang="fr-FR" dirty="0" err="1" smtClean="0"/>
              <a:t>tazobactam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283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118680"/>
          </a:xfrm>
        </p:spPr>
        <p:txBody>
          <a:bodyPr/>
          <a:lstStyle/>
          <a:p>
            <a:r>
              <a:rPr lang="fr-FR" sz="2400" b="1" dirty="0"/>
              <a:t>Antibiothérapie probabiliste</a:t>
            </a:r>
            <a:br>
              <a:rPr lang="fr-FR" sz="2400" b="1" dirty="0"/>
            </a:br>
            <a:r>
              <a:rPr lang="fr-FR" sz="2400" b="1" dirty="0"/>
              <a:t> </a:t>
            </a:r>
            <a:r>
              <a:rPr lang="fr-FR" sz="2400" b="1" dirty="0" smtClean="0"/>
              <a:t>IPPPD grade </a:t>
            </a:r>
            <a:r>
              <a:rPr lang="fr-FR" sz="2400" b="1" dirty="0"/>
              <a:t>4 avec sepsis ou choc </a:t>
            </a:r>
            <a:r>
              <a:rPr lang="fr-FR" sz="2400" b="1" dirty="0" smtClean="0"/>
              <a:t>septique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err="1"/>
              <a:t>Pipéracilline</a:t>
            </a:r>
            <a:r>
              <a:rPr lang="fr-FR" dirty="0"/>
              <a:t>/</a:t>
            </a:r>
            <a:r>
              <a:rPr lang="fr-FR" dirty="0" err="1"/>
              <a:t>tazobactam</a:t>
            </a:r>
            <a:r>
              <a:rPr lang="fr-FR" dirty="0"/>
              <a:t> + (</a:t>
            </a:r>
            <a:r>
              <a:rPr lang="fr-FR" dirty="0" err="1"/>
              <a:t>lipo</a:t>
            </a:r>
            <a:r>
              <a:rPr lang="fr-FR" dirty="0"/>
              <a:t>)glycopeptide</a:t>
            </a:r>
            <a:r>
              <a:rPr lang="fr-FR" baseline="30000" dirty="0"/>
              <a:t> </a:t>
            </a:r>
            <a:r>
              <a:rPr lang="fr-FR" dirty="0"/>
              <a:t>ou </a:t>
            </a:r>
            <a:r>
              <a:rPr lang="fr-FR" dirty="0" err="1"/>
              <a:t>linézolide</a:t>
            </a:r>
            <a:endParaRPr lang="fr-FR" dirty="0"/>
          </a:p>
          <a:p>
            <a:pPr lvl="1"/>
            <a:r>
              <a:rPr lang="fr-FR" dirty="0"/>
              <a:t>En cas d’allergie non grave à la pénicilline :  céfépime + métronidazole + (</a:t>
            </a:r>
            <a:r>
              <a:rPr lang="fr-FR" dirty="0" err="1"/>
              <a:t>lipo</a:t>
            </a:r>
            <a:r>
              <a:rPr lang="fr-FR" dirty="0"/>
              <a:t>)glycopeptide ou </a:t>
            </a:r>
            <a:r>
              <a:rPr lang="fr-FR" dirty="0" err="1"/>
              <a:t>linézolide</a:t>
            </a:r>
            <a:r>
              <a:rPr lang="fr-FR" dirty="0"/>
              <a:t> </a:t>
            </a:r>
            <a:endParaRPr lang="fr-FR" dirty="0" smtClean="0"/>
          </a:p>
          <a:p>
            <a:pPr marL="349250" lvl="1" indent="0">
              <a:buNone/>
            </a:pPr>
            <a:r>
              <a:rPr lang="fr-FR" dirty="0"/>
              <a:t> </a:t>
            </a:r>
            <a:r>
              <a:rPr lang="fr-FR" dirty="0" smtClean="0"/>
              <a:t>    ou </a:t>
            </a:r>
            <a:r>
              <a:rPr lang="fr-FR" dirty="0"/>
              <a:t>ceftobiprole + métronidazole</a:t>
            </a:r>
          </a:p>
          <a:p>
            <a:pPr lvl="1"/>
            <a:r>
              <a:rPr lang="fr-FR" dirty="0"/>
              <a:t>En cas d’allergie grave aux béta-lactamines : </a:t>
            </a:r>
            <a:r>
              <a:rPr lang="fr-FR" dirty="0" err="1"/>
              <a:t>aztréonam</a:t>
            </a:r>
            <a:r>
              <a:rPr lang="fr-FR" dirty="0"/>
              <a:t> + métronidazole + (</a:t>
            </a:r>
            <a:r>
              <a:rPr lang="fr-FR" dirty="0" err="1"/>
              <a:t>lipo</a:t>
            </a:r>
            <a:r>
              <a:rPr lang="fr-FR" dirty="0"/>
              <a:t>)glycopeptide</a:t>
            </a:r>
            <a:r>
              <a:rPr lang="fr-FR" baseline="30000" dirty="0"/>
              <a:t> </a:t>
            </a:r>
            <a:r>
              <a:rPr lang="fr-FR" dirty="0"/>
              <a:t>ou </a:t>
            </a:r>
            <a:r>
              <a:rPr lang="fr-FR" dirty="0" err="1"/>
              <a:t>linézolide</a:t>
            </a:r>
            <a:endParaRPr lang="fr-FR" dirty="0"/>
          </a:p>
          <a:p>
            <a:r>
              <a:rPr lang="fr-FR" dirty="0"/>
              <a:t>Si choc septique : ajout </a:t>
            </a:r>
            <a:r>
              <a:rPr lang="fr-FR" dirty="0" smtClean="0"/>
              <a:t>d’</a:t>
            </a:r>
            <a:r>
              <a:rPr lang="fr-FR" dirty="0" err="1" smtClean="0"/>
              <a:t>amikacine</a:t>
            </a:r>
            <a:endParaRPr lang="fr-FR" dirty="0"/>
          </a:p>
          <a:p>
            <a:r>
              <a:rPr lang="fr-FR" dirty="0"/>
              <a:t>Il n’est pas recommandé </a:t>
            </a:r>
            <a:r>
              <a:rPr lang="fr-FR" dirty="0" smtClean="0"/>
              <a:t>d’utiliser :</a:t>
            </a:r>
            <a:endParaRPr lang="fr-FR" dirty="0"/>
          </a:p>
          <a:p>
            <a:pPr lvl="1"/>
            <a:r>
              <a:rPr lang="fr-FR" dirty="0"/>
              <a:t>U</a:t>
            </a:r>
            <a:r>
              <a:rPr lang="fr-FR" dirty="0" smtClean="0"/>
              <a:t>n </a:t>
            </a:r>
            <a:r>
              <a:rPr lang="fr-FR" dirty="0"/>
              <a:t>carbapénème, sauf si suspicion de </a:t>
            </a:r>
            <a:r>
              <a:rPr lang="fr-FR" dirty="0" smtClean="0"/>
              <a:t>BLSE</a:t>
            </a:r>
            <a:endParaRPr lang="fr-FR" dirty="0"/>
          </a:p>
          <a:p>
            <a:pPr lvl="1"/>
            <a:r>
              <a:rPr lang="fr-FR" dirty="0"/>
              <a:t>L</a:t>
            </a:r>
            <a:r>
              <a:rPr lang="fr-FR" dirty="0" smtClean="0"/>
              <a:t>a </a:t>
            </a:r>
            <a:r>
              <a:rPr lang="fr-FR" dirty="0" err="1" smtClean="0"/>
              <a:t>tigécycline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907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55911"/>
          </a:xfrm>
        </p:spPr>
        <p:txBody>
          <a:bodyPr/>
          <a:lstStyle/>
          <a:p>
            <a:r>
              <a:rPr lang="fr-FR" sz="2400" b="1" dirty="0" smtClean="0"/>
              <a:t>Réévaluation des patients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204358"/>
            <a:ext cx="8042276" cy="4739243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Il </a:t>
            </a:r>
            <a:r>
              <a:rPr lang="fr-FR" dirty="0"/>
              <a:t>est recommandé de réévaluer les patients systématiquement dès 48-72 heures y compris en cas de prise en charge </a:t>
            </a:r>
            <a:r>
              <a:rPr lang="fr-FR" dirty="0" smtClean="0"/>
              <a:t>ambulatoire </a:t>
            </a:r>
            <a:endParaRPr lang="fr-FR" dirty="0"/>
          </a:p>
          <a:p>
            <a:r>
              <a:rPr lang="fr-FR" dirty="0"/>
              <a:t>Il est recommandé en cas d’évolution défavorable à 72 heures de rechercher toutes les causes d’échecs avant d’élargir le spectre du traitement antibiotique </a:t>
            </a:r>
            <a:endParaRPr lang="fr-FR" dirty="0" smtClean="0"/>
          </a:p>
          <a:p>
            <a:pPr lvl="1"/>
            <a:r>
              <a:rPr lang="fr-FR" dirty="0" smtClean="0"/>
              <a:t>posologie inadaptée</a:t>
            </a:r>
          </a:p>
          <a:p>
            <a:pPr lvl="1"/>
            <a:r>
              <a:rPr lang="fr-FR" dirty="0" smtClean="0"/>
              <a:t>défaut d’observance</a:t>
            </a:r>
          </a:p>
          <a:p>
            <a:pPr lvl="1"/>
            <a:r>
              <a:rPr lang="fr-FR" dirty="0" smtClean="0"/>
              <a:t>intolérance </a:t>
            </a:r>
          </a:p>
          <a:p>
            <a:pPr lvl="1"/>
            <a:r>
              <a:rPr lang="fr-FR" dirty="0" smtClean="0"/>
              <a:t>abcès profond</a:t>
            </a:r>
          </a:p>
          <a:p>
            <a:pPr lvl="1"/>
            <a:r>
              <a:rPr lang="fr-FR" dirty="0" smtClean="0"/>
              <a:t>ischémie</a:t>
            </a:r>
          </a:p>
          <a:p>
            <a:pPr lvl="1"/>
            <a:r>
              <a:rPr lang="fr-FR" dirty="0" smtClean="0"/>
              <a:t>absence </a:t>
            </a:r>
            <a:r>
              <a:rPr lang="fr-FR" dirty="0"/>
              <a:t>de décharge de la </a:t>
            </a:r>
            <a:r>
              <a:rPr lang="fr-FR" dirty="0" smtClean="0"/>
              <a:t>plaie</a:t>
            </a:r>
          </a:p>
          <a:p>
            <a:pPr lvl="1"/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719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35399"/>
          </a:xfrm>
        </p:spPr>
        <p:txBody>
          <a:bodyPr/>
          <a:lstStyle/>
          <a:p>
            <a:r>
              <a:rPr lang="fr-FR" sz="2400" b="1" dirty="0"/>
              <a:t>Traitement </a:t>
            </a:r>
            <a:r>
              <a:rPr lang="fr-FR" sz="2400" b="1" dirty="0" smtClean="0"/>
              <a:t>chirurgical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190625"/>
            <a:ext cx="8042276" cy="5200650"/>
          </a:xfrm>
        </p:spPr>
        <p:txBody>
          <a:bodyPr>
            <a:normAutofit/>
          </a:bodyPr>
          <a:lstStyle/>
          <a:p>
            <a:r>
              <a:rPr lang="fr-FR" dirty="0"/>
              <a:t>Il est recommandé </a:t>
            </a:r>
          </a:p>
          <a:p>
            <a:pPr lvl="1"/>
            <a:r>
              <a:rPr lang="fr-FR" dirty="0">
                <a:solidFill>
                  <a:srgbClr val="595959"/>
                </a:solidFill>
              </a:rPr>
              <a:t>de réaliser un traitement chirurgical </a:t>
            </a:r>
            <a:r>
              <a:rPr lang="fr-FR" u="sng" dirty="0"/>
              <a:t>en urgence</a:t>
            </a:r>
            <a:r>
              <a:rPr lang="fr-FR" dirty="0"/>
              <a:t> en présence d’au moins un signe d’infection compliquée des tissus mous (abcès profond, nécrose extensive, gangrène, gaz sous cutané, syndrome de loge), qu’il y ait ou non une ostéite associée</a:t>
            </a:r>
          </a:p>
          <a:p>
            <a:pPr lvl="1"/>
            <a:r>
              <a:rPr lang="fr-FR" dirty="0" smtClean="0"/>
              <a:t>de </a:t>
            </a:r>
            <a:r>
              <a:rPr lang="fr-FR" dirty="0"/>
              <a:t>discuter l’indication d’un geste chirurgical et de disposer d’un bilan vasculaire récent dans les infections de grade 3 ou 4</a:t>
            </a:r>
          </a:p>
          <a:p>
            <a:pPr lvl="1"/>
            <a:r>
              <a:rPr lang="fr-FR" dirty="0"/>
              <a:t>d</a:t>
            </a:r>
            <a:r>
              <a:rPr lang="fr-FR" dirty="0" smtClean="0"/>
              <a:t>e discuter</a:t>
            </a:r>
            <a:r>
              <a:rPr lang="fr-FR" dirty="0"/>
              <a:t>, au cas par cas, en cas </a:t>
            </a:r>
            <a:r>
              <a:rPr lang="fr-FR" dirty="0" smtClean="0"/>
              <a:t>d’OPPD, l’indication </a:t>
            </a:r>
            <a:r>
              <a:rPr lang="fr-FR" dirty="0"/>
              <a:t>d’un geste chirurgical ou du traitement médical seul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151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57372"/>
          </a:xfrm>
        </p:spPr>
        <p:txBody>
          <a:bodyPr/>
          <a:lstStyle/>
          <a:p>
            <a:r>
              <a:rPr lang="fr-FR" sz="2400" b="1" dirty="0"/>
              <a:t>Cas particulier de l’amputation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128888"/>
            <a:ext cx="8042276" cy="5576711"/>
          </a:xfrm>
        </p:spPr>
        <p:txBody>
          <a:bodyPr>
            <a:normAutofit/>
          </a:bodyPr>
          <a:lstStyle/>
          <a:p>
            <a:r>
              <a:rPr lang="fr-FR" sz="1900" dirty="0"/>
              <a:t>Concernant les </a:t>
            </a:r>
            <a:r>
              <a:rPr lang="fr-FR" sz="1900" dirty="0" smtClean="0"/>
              <a:t>prélèvements, </a:t>
            </a:r>
            <a:r>
              <a:rPr lang="fr-FR" sz="1900" dirty="0"/>
              <a:t>il est recommandé </a:t>
            </a:r>
          </a:p>
          <a:p>
            <a:pPr lvl="1"/>
            <a:r>
              <a:rPr lang="fr-FR" sz="1900" dirty="0"/>
              <a:t>de réaliser </a:t>
            </a:r>
            <a:r>
              <a:rPr lang="fr-FR" sz="1900" dirty="0" smtClean="0"/>
              <a:t>une </a:t>
            </a:r>
            <a:r>
              <a:rPr lang="fr-FR" sz="1900" dirty="0"/>
              <a:t>biopsie de la tranche de section macroscopiquement </a:t>
            </a:r>
            <a:r>
              <a:rPr lang="fr-FR" sz="1900" dirty="0" smtClean="0"/>
              <a:t>saine pour analyse microbiologique </a:t>
            </a:r>
          </a:p>
          <a:p>
            <a:pPr lvl="1"/>
            <a:r>
              <a:rPr lang="fr-FR" sz="1900" dirty="0" smtClean="0"/>
              <a:t>de </a:t>
            </a:r>
            <a:r>
              <a:rPr lang="fr-FR" sz="1900" dirty="0"/>
              <a:t>réaliser cette biopsie avec une antisepsie stricte </a:t>
            </a:r>
            <a:endParaRPr lang="fr-FR" sz="1900" dirty="0" smtClean="0"/>
          </a:p>
          <a:p>
            <a:pPr lvl="1"/>
            <a:r>
              <a:rPr lang="fr-FR" sz="1900" dirty="0"/>
              <a:t>d</a:t>
            </a:r>
            <a:r>
              <a:rPr lang="fr-FR" sz="1900" dirty="0" smtClean="0"/>
              <a:t>e changer </a:t>
            </a:r>
            <a:r>
              <a:rPr lang="fr-FR" sz="1900" dirty="0"/>
              <a:t>de gants et de matériel pour </a:t>
            </a:r>
            <a:r>
              <a:rPr lang="fr-FR" sz="1900" dirty="0" smtClean="0"/>
              <a:t>sa réalisation</a:t>
            </a:r>
          </a:p>
          <a:p>
            <a:r>
              <a:rPr lang="fr-FR" sz="1900" dirty="0" smtClean="0"/>
              <a:t>Concernant l’antibiothérapie, il est recommandé </a:t>
            </a:r>
          </a:p>
          <a:p>
            <a:pPr lvl="1"/>
            <a:r>
              <a:rPr lang="fr-FR" sz="1900" dirty="0"/>
              <a:t>d</a:t>
            </a:r>
            <a:r>
              <a:rPr lang="fr-FR" sz="1900" dirty="0" smtClean="0"/>
              <a:t>e l’arrêter </a:t>
            </a:r>
            <a:r>
              <a:rPr lang="fr-FR" sz="1900" u="sng" dirty="0" smtClean="0"/>
              <a:t>5 </a:t>
            </a:r>
            <a:r>
              <a:rPr lang="fr-FR" sz="1900" u="sng" dirty="0"/>
              <a:t>jours </a:t>
            </a:r>
            <a:r>
              <a:rPr lang="fr-FR" sz="1900" dirty="0"/>
              <a:t>après amputation en l’absence </a:t>
            </a:r>
            <a:r>
              <a:rPr lang="fr-FR" sz="1900" dirty="0" smtClean="0">
                <a:solidFill>
                  <a:srgbClr val="595959"/>
                </a:solidFill>
              </a:rPr>
              <a:t>d’infection </a:t>
            </a:r>
            <a:r>
              <a:rPr lang="fr-FR" sz="1900" dirty="0">
                <a:solidFill>
                  <a:srgbClr val="595959"/>
                </a:solidFill>
              </a:rPr>
              <a:t>cutanée ou des tissus </a:t>
            </a:r>
            <a:r>
              <a:rPr lang="fr-FR" sz="1900" dirty="0" smtClean="0">
                <a:solidFill>
                  <a:srgbClr val="595959"/>
                </a:solidFill>
              </a:rPr>
              <a:t>mous</a:t>
            </a:r>
            <a:endParaRPr lang="fr-FR" sz="1900" dirty="0">
              <a:solidFill>
                <a:srgbClr val="595959"/>
              </a:solidFill>
            </a:endParaRPr>
          </a:p>
          <a:p>
            <a:pPr lvl="1"/>
            <a:r>
              <a:rPr lang="fr-FR" sz="1900" dirty="0"/>
              <a:t>d</a:t>
            </a:r>
            <a:r>
              <a:rPr lang="fr-FR" sz="1900" dirty="0" smtClean="0"/>
              <a:t>e la poursuivre </a:t>
            </a:r>
            <a:r>
              <a:rPr lang="fr-FR" sz="1900" dirty="0"/>
              <a:t>pour une durée de </a:t>
            </a:r>
            <a:r>
              <a:rPr lang="fr-FR" sz="1900" u="sng" dirty="0"/>
              <a:t>7 jours </a:t>
            </a:r>
            <a:r>
              <a:rPr lang="fr-FR" sz="1900" dirty="0"/>
              <a:t>(ou 14 jours en l’absence d’amélioration clinique significative à </a:t>
            </a:r>
            <a:r>
              <a:rPr lang="fr-FR" sz="1900" dirty="0" smtClean="0"/>
              <a:t>J7) s’il </a:t>
            </a:r>
            <a:r>
              <a:rPr lang="fr-FR" sz="1900" dirty="0"/>
              <a:t>persiste une infection cutanée ou des tissus </a:t>
            </a:r>
            <a:r>
              <a:rPr lang="fr-FR" sz="1900" dirty="0" smtClean="0"/>
              <a:t>mous</a:t>
            </a:r>
          </a:p>
          <a:p>
            <a:pPr lvl="1"/>
            <a:r>
              <a:rPr lang="fr-FR" sz="1900" dirty="0"/>
              <a:t>d’adapter l’antibiothérapie à la documentation microbiologique et de la poursuivre pour une durée de </a:t>
            </a:r>
            <a:r>
              <a:rPr lang="fr-FR" sz="1900" u="sng" dirty="0"/>
              <a:t>3 semaines </a:t>
            </a:r>
            <a:r>
              <a:rPr lang="fr-FR" sz="1900" dirty="0"/>
              <a:t>post-opératoires </a:t>
            </a:r>
            <a:r>
              <a:rPr lang="fr-FR" sz="1900" dirty="0" smtClean="0"/>
              <a:t>si </a:t>
            </a:r>
            <a:r>
              <a:rPr lang="fr-FR" sz="1900" dirty="0"/>
              <a:t>la culture de la biopsie per opératoire est </a:t>
            </a:r>
            <a:r>
              <a:rPr lang="fr-FR" sz="1900" dirty="0" smtClean="0"/>
              <a:t>positive</a:t>
            </a:r>
            <a:endParaRPr lang="fr-FR" sz="19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394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044"/>
            <a:ext cx="8042276" cy="621294"/>
          </a:xfrm>
        </p:spPr>
        <p:txBody>
          <a:bodyPr/>
          <a:lstStyle/>
          <a:p>
            <a:r>
              <a:rPr lang="fr-FR" sz="2400" b="1" dirty="0" smtClean="0"/>
              <a:t>Démarche thérapeutique devant une IPPPD</a:t>
            </a:r>
            <a:endParaRPr lang="fr-FR" sz="2400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2062" y="542925"/>
            <a:ext cx="6619875" cy="631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01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re 1"/>
          <p:cNvSpPr>
            <a:spLocks noGrp="1"/>
          </p:cNvSpPr>
          <p:nvPr>
            <p:ph type="title"/>
          </p:nvPr>
        </p:nvSpPr>
        <p:spPr>
          <a:xfrm>
            <a:off x="-249037" y="-33286"/>
            <a:ext cx="8578850" cy="1143000"/>
          </a:xfrm>
        </p:spPr>
        <p:txBody>
          <a:bodyPr/>
          <a:lstStyle/>
          <a:p>
            <a:r>
              <a:rPr lang="fr-FR" sz="2400" b="1" dirty="0">
                <a:ea typeface="MS PGothic" charset="0"/>
              </a:rPr>
              <a:t>Méthode</a:t>
            </a:r>
            <a:r>
              <a:rPr lang="fr-FR" sz="3600" dirty="0">
                <a:latin typeface="Arial Narrow" charset="0"/>
                <a:ea typeface="MS PGothic" charset="0"/>
              </a:rPr>
              <a:t> </a:t>
            </a:r>
            <a:endParaRPr lang="fr-FR" sz="2400" b="1" dirty="0">
              <a:latin typeface="Arial Narrow" charset="0"/>
              <a:ea typeface="MS PGothic" charset="0"/>
            </a:endParaRPr>
          </a:p>
        </p:txBody>
      </p:sp>
      <p:sp>
        <p:nvSpPr>
          <p:cNvPr id="13314" name="Espace réservé du contenu 2"/>
          <p:cNvSpPr>
            <a:spLocks noGrp="1"/>
          </p:cNvSpPr>
          <p:nvPr>
            <p:ph idx="1"/>
          </p:nvPr>
        </p:nvSpPr>
        <p:spPr>
          <a:xfrm>
            <a:off x="284638" y="1478077"/>
            <a:ext cx="8435975" cy="4817130"/>
          </a:xfrm>
        </p:spPr>
        <p:txBody>
          <a:bodyPr>
            <a:normAutofit/>
          </a:bodyPr>
          <a:lstStyle/>
          <a:p>
            <a:r>
              <a:rPr lang="fr-FR" dirty="0"/>
              <a:t>Mise à jour des recommandations de 2006 </a:t>
            </a:r>
          </a:p>
          <a:p>
            <a:r>
              <a:rPr lang="fr-FR" dirty="0"/>
              <a:t>Elles s’appuient sur les recommandations de l’International </a:t>
            </a:r>
            <a:r>
              <a:rPr lang="fr-FR" dirty="0" err="1"/>
              <a:t>Working</a:t>
            </a:r>
            <a:r>
              <a:rPr lang="fr-FR" dirty="0"/>
              <a:t> Group of the </a:t>
            </a:r>
            <a:r>
              <a:rPr lang="fr-FR" dirty="0" err="1"/>
              <a:t>Diabetic</a:t>
            </a:r>
            <a:r>
              <a:rPr lang="fr-FR" dirty="0"/>
              <a:t> Foot (IWGDF) de 2019</a:t>
            </a:r>
          </a:p>
          <a:p>
            <a:r>
              <a:rPr lang="fr-FR" dirty="0"/>
              <a:t>Les recommandations proposées ici sont plus spécifiquement centrées sur la prise en charge </a:t>
            </a:r>
            <a:r>
              <a:rPr lang="fr-FR" b="1" dirty="0" smtClean="0"/>
              <a:t>infectiologique</a:t>
            </a:r>
            <a:r>
              <a:rPr lang="fr-FR" dirty="0" smtClean="0"/>
              <a:t>, </a:t>
            </a:r>
            <a:r>
              <a:rPr lang="fr-FR" dirty="0"/>
              <a:t>tout en rappelant que ce type d’infection nécessite une prise en charge </a:t>
            </a:r>
            <a:r>
              <a:rPr lang="fr-FR" dirty="0" smtClean="0"/>
              <a:t>pluridisciplinaire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655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621294"/>
          </a:xfrm>
        </p:spPr>
        <p:txBody>
          <a:bodyPr/>
          <a:lstStyle/>
          <a:p>
            <a:r>
              <a:rPr lang="fr-FR" sz="2400" b="1" dirty="0" smtClean="0"/>
              <a:t>Prise en charge médico-chirurgicale</a:t>
            </a:r>
            <a:endParaRPr lang="fr-FR" sz="2400" b="1" dirty="0"/>
          </a:p>
        </p:txBody>
      </p:sp>
      <p:pic>
        <p:nvPicPr>
          <p:cNvPr id="5" name="Espace réservé du contenu 4" descr="Capture d’écran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965" y="909300"/>
            <a:ext cx="6626087" cy="5821128"/>
          </a:xfrm>
        </p:spPr>
      </p:pic>
    </p:spTree>
    <p:extLst>
      <p:ext uri="{BB962C8B-B14F-4D97-AF65-F5344CB8AC3E}">
        <p14:creationId xmlns:p14="http://schemas.microsoft.com/office/powerpoint/2010/main" val="403799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0"/>
            <a:ext cx="8042276" cy="133695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2400" b="1" dirty="0"/>
              <a:t>Antibiothérapie des </a:t>
            </a:r>
            <a:r>
              <a:rPr lang="fr-FR" sz="2400" b="1" u="sng" dirty="0"/>
              <a:t>infections de la peau et </a:t>
            </a:r>
            <a:br>
              <a:rPr lang="fr-FR" sz="2400" b="1" u="sng" dirty="0"/>
            </a:br>
            <a:r>
              <a:rPr lang="fr-FR" sz="2400" b="1" u="sng" dirty="0" smtClean="0"/>
              <a:t>des </a:t>
            </a:r>
            <a:r>
              <a:rPr lang="fr-FR" sz="2400" b="1" u="sng" dirty="0"/>
              <a:t>tissus mous</a:t>
            </a:r>
            <a:r>
              <a:rPr lang="fr-FR" sz="2400" u="sng" dirty="0"/>
              <a:t> </a:t>
            </a:r>
            <a:r>
              <a:rPr lang="fr-FR" sz="2400" b="1" dirty="0"/>
              <a:t> à </a:t>
            </a:r>
            <a:r>
              <a:rPr lang="fr-FR" sz="2400" b="1" dirty="0" err="1"/>
              <a:t>c</a:t>
            </a:r>
            <a:r>
              <a:rPr lang="fr-FR" sz="2400" b="1" dirty="0" err="1" smtClean="0"/>
              <a:t>occi</a:t>
            </a:r>
            <a:r>
              <a:rPr lang="fr-FR" sz="2400" b="1" dirty="0" smtClean="0"/>
              <a:t> à Gram </a:t>
            </a:r>
            <a:r>
              <a:rPr lang="fr-FR" sz="2400" b="1" dirty="0"/>
              <a:t>p</a:t>
            </a:r>
            <a:r>
              <a:rPr lang="fr-FR" sz="2400" b="1" dirty="0" smtClean="0"/>
              <a:t>ositif </a:t>
            </a:r>
            <a:r>
              <a:rPr lang="fr-FR" dirty="0"/>
              <a:t> 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0742119"/>
              </p:ext>
            </p:extLst>
          </p:nvPr>
        </p:nvGraphicFramePr>
        <p:xfrm>
          <a:off x="549275" y="1361550"/>
          <a:ext cx="8042276" cy="5046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0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0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7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35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Micro-organisme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Antibiotique 1er choix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Alternative si allergie ou intolérance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Relais oral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Streptocoque  </a:t>
                      </a:r>
                      <a:r>
                        <a:rPr lang="fr-FR" sz="1100" b="0" dirty="0">
                          <a:effectLst/>
                          <a:latin typeface="Symbol"/>
                          <a:ea typeface="Calibri"/>
                          <a:cs typeface="Times New Roman"/>
                        </a:rPr>
                        <a:t>b 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hémolytique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Amoxicilline IV ou PO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fr-FR" sz="1100" b="0" baseline="30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er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Clindamycine IV ou PO                    2</a:t>
                      </a:r>
                      <a:r>
                        <a:rPr lang="fr-FR" sz="1100" b="0" baseline="30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ème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Pristinamycine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Amoxicilline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Staphylocoque méti-S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Oxacilline IV                                 Ou cloxacilline IV                         Ou céfazoline IV                          Ou </a:t>
                      </a:r>
                      <a:r>
                        <a:rPr lang="fr-FR" sz="1100" b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céfalexine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PO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Céfazoline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* IV                                           Ou </a:t>
                      </a:r>
                      <a:r>
                        <a:rPr lang="fr-FR" sz="1100" b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céfalexine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* PO                                    Ou clindamycine IV ou PO                      Ou pristinamycine PO                              Ou vancomycine IV                                  Ou </a:t>
                      </a:r>
                      <a:r>
                        <a:rPr lang="fr-FR" sz="1100" b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teicoplanine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IV                                    Ou </a:t>
                      </a:r>
                      <a:r>
                        <a:rPr lang="fr-FR" sz="1100" b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daptomycine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IV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Céfalexine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                              Ou clindamycine                         Ou cotrimoxazole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Staphylocoque </a:t>
                      </a:r>
                      <a:r>
                        <a:rPr lang="fr-FR" sz="1100" b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méti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Vancomycine IV                          Ou </a:t>
                      </a:r>
                      <a:r>
                        <a:rPr lang="fr-FR" sz="1100" b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teicoplanine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IV                      Ou daptomycine IV                    Ou linézolide PO ou IV               Ou tédizolide PO ou IV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Avis 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infectiologique</a:t>
                      </a:r>
                      <a:endParaRPr lang="fr-FR" sz="1100" b="0" strike="sngStrike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Clindamycine                               Ou pristinamycine                       Ou cotrimoxazole                        Ou linézolide                               Ou tédizolide                               Ou doxycycline                            Ou minocycline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Enterococcus faecalis</a:t>
                      </a:r>
                      <a:endParaRPr lang="fr-FR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Amoxcilline IV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Vancomycine IV                                        Ou teicoplanine IV                                    Ou daptomycine IV                                  Ou linézolide PO ou IV                             Ou tédizolide PO ou IV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Amoxicilline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Enterococcus faecium</a:t>
                      </a:r>
                      <a:endParaRPr lang="fr-FR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Vancomycine IV                          Ou </a:t>
                      </a:r>
                      <a:r>
                        <a:rPr lang="fr-FR" sz="1100" b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teicoplanine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IV                      Ou daptomycine IV                     Ou linézolide PO ou IV               Ou tédizolide PO ou IV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Avis 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infectiologique</a:t>
                      </a:r>
                      <a:endParaRPr lang="fr-F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Linézolide                               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tédizolide                           </a:t>
                      </a:r>
                      <a:endParaRPr lang="fr-FR" sz="11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364525" y="6467500"/>
            <a:ext cx="550406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*Utilisation possible des C1G en cas d’allergie à la pénicilline</a:t>
            </a:r>
          </a:p>
          <a:p>
            <a:r>
              <a:rPr lang="fr-FR" sz="1000" dirty="0"/>
              <a:t> (sauf si allergie croisée aux céphalosporines ou réaction d’hypersensibilité immédiate)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04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7497226" cy="1134202"/>
          </a:xfrm>
        </p:spPr>
        <p:txBody>
          <a:bodyPr/>
          <a:lstStyle/>
          <a:p>
            <a:r>
              <a:rPr lang="fr-FR" sz="2400" b="1" dirty="0"/>
              <a:t>Antibiothérapie </a:t>
            </a:r>
            <a:r>
              <a:rPr lang="fr-FR" sz="2400" b="1" dirty="0" smtClean="0"/>
              <a:t>des </a:t>
            </a:r>
            <a:r>
              <a:rPr lang="fr-FR" sz="2400" b="1" u="sng" dirty="0" smtClean="0"/>
              <a:t>infections </a:t>
            </a:r>
            <a:r>
              <a:rPr lang="fr-FR" sz="2400" b="1" u="sng" dirty="0" err="1" smtClean="0"/>
              <a:t>ostéo-articulaires</a:t>
            </a:r>
            <a:r>
              <a:rPr lang="fr-FR" sz="2400" b="1" dirty="0"/>
              <a:t/>
            </a:r>
            <a:br>
              <a:rPr lang="fr-FR" sz="2400" b="1" dirty="0"/>
            </a:br>
            <a:r>
              <a:rPr lang="fr-FR" sz="2400" b="1" dirty="0"/>
              <a:t>à </a:t>
            </a:r>
            <a:r>
              <a:rPr lang="fr-FR" sz="2400" b="1" dirty="0" err="1" smtClean="0"/>
              <a:t>cocci</a:t>
            </a:r>
            <a:r>
              <a:rPr lang="fr-FR" sz="2400" b="1" dirty="0" smtClean="0"/>
              <a:t> à Gram </a:t>
            </a:r>
            <a:r>
              <a:rPr lang="fr-FR" sz="2400" b="1" dirty="0"/>
              <a:t>p</a:t>
            </a:r>
            <a:r>
              <a:rPr lang="fr-FR" sz="2400" b="1" dirty="0" smtClean="0"/>
              <a:t>ositif </a:t>
            </a:r>
            <a:endParaRPr lang="fr-FR" sz="24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0588317"/>
              </p:ext>
            </p:extLst>
          </p:nvPr>
        </p:nvGraphicFramePr>
        <p:xfrm>
          <a:off x="549275" y="1600200"/>
          <a:ext cx="8042276" cy="4329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0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0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5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54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Micro-organisme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Antibiotique 1er choix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Alternative si allergie ou intolérance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Relais oral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Streptocoque  </a:t>
                      </a:r>
                      <a:r>
                        <a:rPr lang="fr-FR" sz="1100">
                          <a:effectLst/>
                          <a:latin typeface="Symbol"/>
                          <a:ea typeface="Calibri"/>
                          <a:cs typeface="Times New Roman"/>
                        </a:rPr>
                        <a:t>b </a:t>
                      </a: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hémolytique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Amoxicilline IV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fr-FR" sz="1100" b="0" baseline="30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er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Clindamycine IV ou PO           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2</a:t>
                      </a:r>
                      <a:r>
                        <a:rPr lang="fr-FR" sz="1100" b="0" baseline="30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ème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100" b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lévofloxacine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Amoxicilline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Staphylocoque </a:t>
                      </a:r>
                      <a:r>
                        <a:rPr lang="fr-FR" sz="11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méti-S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Oxacilline IV                                 Ou cloxacilline IV                        Ou céfazoline IV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Céfazoline* IV                                  </a:t>
                      </a:r>
                      <a:r>
                        <a:rPr lang="fr-FR" sz="11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vancomycine 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IV                         </a:t>
                      </a:r>
                      <a:r>
                        <a:rPr lang="fr-FR" sz="11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  <a:r>
                        <a:rPr lang="fr-FR" sz="1100" b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teicoplanine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IV                          </a:t>
                      </a:r>
                      <a:r>
                        <a:rPr lang="fr-FR" sz="11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daptomycine IV                        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Ou</a:t>
                      </a:r>
                      <a:r>
                        <a:rPr lang="fr-FR" sz="11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clindamycine 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IV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Avis 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infectiologique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Staphylocoque méti-R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Vancomycine IV                          Ou </a:t>
                      </a:r>
                      <a:r>
                        <a:rPr lang="fr-FR" sz="1100" b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teicoplanine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IV                      Ou daptomycine IV                    Ou linézolide  PO ou IV                     Ou tédizolide PO ou IV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Avis 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infectiologique</a:t>
                      </a:r>
                      <a:endParaRPr lang="fr-FR" sz="1100" b="0" strike="sngStrike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Avis infectiologique 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Enterococcus faecalis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Amoxcilline IV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Vancomycine IV                               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Ou </a:t>
                      </a:r>
                      <a:r>
                        <a:rPr lang="fr-FR" sz="1100" b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teicoplanine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IV                          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Ou 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daptomycine IV                         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Ou 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linézolide  PO ou IV                     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Ou 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tédizolide PO ou IV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Amoxicilline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Enterococcus faecium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Vancomycine IV                                Ou teicoplanine IV                           Ou daptomycine IV                         Ou linézolide  PO ou IV                     Ou tédizolide PO ou IV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Avis infectiologique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Linézolide                                     Ou tédizolide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928951" y="6128946"/>
            <a:ext cx="550406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*Utilisation possible des C1G en cas d’allergie à la pénicilline</a:t>
            </a:r>
          </a:p>
          <a:p>
            <a:r>
              <a:rPr lang="fr-FR" sz="1000" dirty="0"/>
              <a:t> (sauf si allergie croisée aux céphalosporines ou réaction d’hypersensibilité immédiate)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188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/>
            </a:r>
            <a:br>
              <a:rPr lang="fr-FR" b="1" dirty="0"/>
            </a:br>
            <a:r>
              <a:rPr lang="fr-FR" sz="2400" b="1" dirty="0"/>
              <a:t>Antibiothérapie des </a:t>
            </a:r>
            <a:r>
              <a:rPr lang="fr-FR" sz="2400" b="1" u="sng" dirty="0"/>
              <a:t>infections de la peau </a:t>
            </a:r>
            <a:r>
              <a:rPr lang="fr-FR" sz="2400" b="1" u="sng" dirty="0" smtClean="0"/>
              <a:t>                   et </a:t>
            </a:r>
            <a:r>
              <a:rPr lang="fr-FR" sz="2400" b="1" u="sng" dirty="0"/>
              <a:t>des tissus mous</a:t>
            </a:r>
            <a:r>
              <a:rPr lang="fr-FR" sz="2400" dirty="0"/>
              <a:t> </a:t>
            </a:r>
            <a:r>
              <a:rPr lang="fr-FR" sz="2400" b="1" dirty="0"/>
              <a:t>à </a:t>
            </a:r>
            <a:r>
              <a:rPr lang="fr-FR" sz="2400" b="1" dirty="0" smtClean="0"/>
              <a:t>bacilles à Gram négatif </a:t>
            </a:r>
            <a:r>
              <a:rPr lang="fr-FR" dirty="0"/>
              <a:t> 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6777493"/>
              </p:ext>
            </p:extLst>
          </p:nvPr>
        </p:nvGraphicFramePr>
        <p:xfrm>
          <a:off x="628650" y="1480885"/>
          <a:ext cx="7962901" cy="4795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11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0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09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Micro-organisme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Antibiotique 1er choix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Alternative si allergie grave ou intolérance aux </a:t>
                      </a:r>
                      <a:r>
                        <a:rPr lang="fr-FR" sz="1000">
                          <a:effectLst/>
                          <a:latin typeface="Symbol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fr-FR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-lactamines*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Relais </a:t>
                      </a:r>
                      <a:r>
                        <a:rPr lang="fr-FR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oral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Enterobacterales</a:t>
                      </a:r>
                      <a:endParaRPr lang="fr-F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Amoxiclav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 ou IV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Céfotaxime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  <a:r>
                        <a:rPr lang="fr-FR" sz="1100" b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ceftriaxone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 cas de résistance à </a:t>
                      </a:r>
                      <a:r>
                        <a:rPr lang="fr-FR" sz="1100" b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amoxi-clav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ou d’allergie non grave à la 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pénicilline</a:t>
                      </a:r>
                      <a:endParaRPr lang="fr-F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Ciprofloxacine 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  <a:r>
                        <a:rPr lang="fr-FR" sz="1100" b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lévofloxacine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Cotrimoxazole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Ciprofloxacine ou 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lévofloxacine</a:t>
                      </a:r>
                      <a:endParaRPr lang="fr-F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Cotrimoxazole</a:t>
                      </a:r>
                      <a:endParaRPr lang="fr-F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Enterobacterales 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résistantes aux C3G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Méropénème ou imipénème ou Ertapénème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  <a:r>
                        <a:rPr lang="fr-FR" sz="1100" b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Pipéracilline-tazobactam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si CMI </a:t>
                      </a:r>
                      <a:r>
                        <a:rPr lang="fr-FR" sz="1100" b="0" u="sng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 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4mg/l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</a:t>
                      </a:r>
                      <a:r>
                        <a:rPr lang="fr-FR" sz="1100" b="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Céfépime si  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AmpC  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sans</a:t>
                      </a:r>
                      <a:r>
                        <a:rPr lang="fr-FR" sz="11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BLSE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endParaRPr lang="fr-F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Aztréonam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</a:t>
                      </a:r>
                      <a:r>
                        <a:rPr lang="fr-FR" sz="1100" b="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fr-FR" sz="1100" b="0" baseline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Ciprofloxacine 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lévofloxacine PO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</a:t>
                      </a:r>
                      <a:r>
                        <a:rPr lang="fr-FR" sz="1100" b="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fr-FR" sz="1100" b="0" baseline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Cotrimoxazole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Avis infectiologique si R aux fluoroquinolones ou au </a:t>
                      </a:r>
                      <a:r>
                        <a:rPr lang="fr-FR" sz="1100" b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cotrimoxazole</a:t>
                      </a:r>
                      <a:endParaRPr lang="fr-F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Pseudomonas aeruginosa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**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100" b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Pipéracilline-tazobactam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  <a:r>
                        <a:rPr lang="fr-FR" sz="1100" b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Céfépime</a:t>
                      </a:r>
                      <a:endParaRPr lang="fr-F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  <a:r>
                        <a:rPr lang="fr-FR" sz="1100" b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Ceftazidime</a:t>
                      </a:r>
                      <a:endParaRPr lang="fr-F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  <a:r>
                        <a:rPr lang="fr-FR" sz="1100" b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Méropénème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ou </a:t>
                      </a:r>
                      <a:r>
                        <a:rPr lang="fr-FR" sz="1100" b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imipénème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** (en cas de résistance aux 3 antibiotiques cités ci-dessus)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Ciprofloxacine PO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Avis infectiologique si R à la 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ciprofloxacine</a:t>
                      </a:r>
                      <a:endParaRPr lang="fr-F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Ciprofloxacine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Avis infectiologique si R à la ciprofloxacine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Autres bactéries non </a:t>
                      </a:r>
                      <a:r>
                        <a:rPr lang="fr-FR" sz="1100" b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fermentantes</a:t>
                      </a:r>
                      <a:r>
                        <a:rPr lang="fr-FR" sz="1100" b="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fr-FR" sz="1100" b="0" i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Acinetobacter</a:t>
                      </a:r>
                      <a:r>
                        <a:rPr lang="fr-FR" sz="1100" b="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fr-FR" sz="1100" b="0" i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100" b="0" i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Aeromonas</a:t>
                      </a:r>
                      <a:r>
                        <a:rPr lang="fr-FR" sz="1100" b="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mr-IN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…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Avis infectiologique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36386" y="6304002"/>
            <a:ext cx="80422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/>
              <a:t>*Utilisation possible des céphalosporines en cas d’allergie à la pénicilline sauf si allergie croisée ou réaction d’hypersensibilité immédiate</a:t>
            </a:r>
          </a:p>
          <a:p>
            <a:r>
              <a:rPr lang="fr-FR" sz="1000" dirty="0" smtClean="0"/>
              <a:t>** voir diapo </a:t>
            </a:r>
            <a:r>
              <a:rPr lang="fr-FR" sz="1000" dirty="0" err="1" smtClean="0"/>
              <a:t>pseudomonas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310826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7420593" cy="844924"/>
          </a:xfrm>
        </p:spPr>
        <p:txBody>
          <a:bodyPr/>
          <a:lstStyle/>
          <a:p>
            <a:r>
              <a:rPr lang="fr-FR" sz="2400" b="1" dirty="0"/>
              <a:t>Antibiothérapie des </a:t>
            </a:r>
            <a:r>
              <a:rPr lang="fr-FR" sz="2400" b="1" u="sng" dirty="0"/>
              <a:t>infections ostéo-articulaires</a:t>
            </a:r>
            <a:r>
              <a:rPr lang="fr-FR" sz="2400" b="1" dirty="0"/>
              <a:t/>
            </a:r>
            <a:br>
              <a:rPr lang="fr-FR" sz="2400" b="1" dirty="0"/>
            </a:br>
            <a:r>
              <a:rPr lang="fr-FR" sz="2400" b="1" dirty="0"/>
              <a:t> à </a:t>
            </a:r>
            <a:r>
              <a:rPr lang="fr-FR" sz="2400" b="1" dirty="0" smtClean="0"/>
              <a:t>bacilles à Gram négatif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558189"/>
              </p:ext>
            </p:extLst>
          </p:nvPr>
        </p:nvGraphicFramePr>
        <p:xfrm>
          <a:off x="223419" y="952500"/>
          <a:ext cx="8689812" cy="5744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8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6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2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2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Micro-organisme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Antibiotique 1er choix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Alternative si allergie grave ou intolérance aux </a:t>
                      </a:r>
                      <a:r>
                        <a:rPr lang="fr-FR" sz="1000">
                          <a:effectLst/>
                          <a:latin typeface="Symbol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fr-FR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-lactamines*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Relais </a:t>
                      </a:r>
                      <a:r>
                        <a:rPr lang="fr-FR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oral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Enterobacterales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sensibles aux C3G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Céfotaxime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  <a:r>
                        <a:rPr lang="fr-FR" sz="1100" b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ceftriaxone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Ciprofloxacine ou lévofloxacine PO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Cotrimoxazole PO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Ciprofloxacine ou lévofloxacine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Cotrimoxazole</a:t>
                      </a:r>
                      <a:endParaRPr lang="fr-F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Avis infectiologique si R aux 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fluoroquinolones ou au cotrimoxazole </a:t>
                      </a:r>
                      <a:endParaRPr lang="fr-F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17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Enterobacterales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résistantes aux 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C3G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Céfépime si AmpC sans BLSE </a:t>
                      </a:r>
                      <a:endParaRPr lang="fr-FR" sz="11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  <a:r>
                        <a:rPr lang="fr-FR" sz="1100" b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Pipéracilline-tazobactam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si CMI </a:t>
                      </a:r>
                      <a:r>
                        <a:rPr lang="fr-FR" sz="1100" b="0" u="sng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 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4mg/l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  <a:r>
                        <a:rPr lang="fr-FR" sz="1100" b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Méropénème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  <a:r>
                        <a:rPr lang="fr-FR" sz="1100" b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imipénème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(si résistance aux 2 antibiotiques ci-dessus)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Ciprofloxacine ou </a:t>
                      </a:r>
                      <a:r>
                        <a:rPr lang="fr-FR" sz="1100" b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lévofloxacine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  <a:r>
                        <a:rPr lang="fr-FR" sz="1100" b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Cotrimoxazole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PO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  <a:r>
                        <a:rPr lang="fr-FR" sz="1100" b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Aztréonam</a:t>
                      </a:r>
                      <a:endParaRPr lang="fr-F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Avis infectiologique si R aux molécules</a:t>
                      </a:r>
                      <a:r>
                        <a:rPr lang="fr-FR" sz="11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précédentes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Ciprofloxacine ou lévofloxacine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Cotrimoxazole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Avis infectiologique si R aux fluoroquinolones ou au cotrimoxazole </a:t>
                      </a:r>
                      <a:endParaRPr lang="fr-F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Pseudomonas aeruginosa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**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Pipéracilline-tazobactam Ou Céfépime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Ceftazidime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  <a:r>
                        <a:rPr lang="fr-FR" sz="1100" b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Méropénème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  <a:r>
                        <a:rPr lang="fr-FR" sz="1100" b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imipénème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(si résistance aux 3 antibiotiques ci-dessus)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Ceftolozane-tazobactam (si résistance  à tous les antibiotiques cités ci-dessus)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colimycine 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***</a:t>
                      </a:r>
                      <a:endParaRPr lang="fr-F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fosfomycine 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IV***</a:t>
                      </a:r>
                      <a:endParaRPr lang="fr-F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Amikacine 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***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Ciprofloxacine IV ou </a:t>
                      </a: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Avis infectiologique si R aux fluoroquinolones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Avis infectiologique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Autres bactéries non </a:t>
                      </a:r>
                      <a:r>
                        <a:rPr lang="fr-FR" sz="1100" b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fermentantes</a:t>
                      </a:r>
                      <a:r>
                        <a:rPr lang="fr-FR" sz="11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100" b="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fr-FR" sz="1100" b="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Acinetobacter,</a:t>
                      </a:r>
                      <a:r>
                        <a:rPr lang="fr-FR" sz="1100" b="0" i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100" b="0" i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Aeromonas</a:t>
                      </a:r>
                      <a:r>
                        <a:rPr lang="fr-FR" sz="1100" b="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b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Avis 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infectiologique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b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Avis 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infectiologique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b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Avis </a:t>
                      </a:r>
                      <a:r>
                        <a:rPr lang="fr-FR" sz="11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infectiologique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362326" y="5503840"/>
            <a:ext cx="1123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* voir diapo </a:t>
            </a:r>
            <a:r>
              <a:rPr lang="fr-FR" sz="1000" i="1" dirty="0"/>
              <a:t>P</a:t>
            </a:r>
            <a:r>
              <a:rPr lang="fr-FR" sz="1000" i="1" dirty="0" smtClean="0"/>
              <a:t>seudomonas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68165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021313"/>
          </a:xfrm>
        </p:spPr>
        <p:txBody>
          <a:bodyPr/>
          <a:lstStyle/>
          <a:p>
            <a:r>
              <a:rPr lang="fr-FR" sz="2600" b="1" dirty="0" smtClean="0"/>
              <a:t>Infection à </a:t>
            </a:r>
            <a:r>
              <a:rPr lang="fr-FR" sz="2600" b="1" i="1" dirty="0" smtClean="0"/>
              <a:t>P. aeruginosa</a:t>
            </a:r>
            <a:endParaRPr lang="fr-FR" sz="2600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**Une bithérapie active sur </a:t>
            </a:r>
            <a:r>
              <a:rPr lang="fr-FR" i="1" dirty="0"/>
              <a:t>P. aeruginosa </a:t>
            </a:r>
            <a:r>
              <a:rPr lang="fr-FR" dirty="0"/>
              <a:t>n’est pas recommandée en dehors de certaines situations particulières : </a:t>
            </a:r>
            <a:endParaRPr lang="fr-FR" dirty="0" smtClean="0"/>
          </a:p>
          <a:p>
            <a:pPr lvl="1"/>
            <a:r>
              <a:rPr lang="fr-FR" dirty="0" smtClean="0"/>
              <a:t>évolution défavorable</a:t>
            </a:r>
          </a:p>
          <a:p>
            <a:pPr lvl="1"/>
            <a:r>
              <a:rPr lang="fr-FR" dirty="0" smtClean="0"/>
              <a:t>profil </a:t>
            </a:r>
            <a:r>
              <a:rPr lang="fr-FR" dirty="0"/>
              <a:t>de résistance </a:t>
            </a:r>
            <a:r>
              <a:rPr lang="fr-FR" dirty="0" smtClean="0"/>
              <a:t>particulier</a:t>
            </a:r>
          </a:p>
          <a:p>
            <a:pPr lvl="1"/>
            <a:r>
              <a:rPr lang="fr-FR" dirty="0" smtClean="0"/>
              <a:t>infection </a:t>
            </a:r>
            <a:r>
              <a:rPr lang="fr-FR" dirty="0"/>
              <a:t>non ou insuffisamment </a:t>
            </a:r>
            <a:r>
              <a:rPr lang="fr-FR" dirty="0" smtClean="0"/>
              <a:t>drainée</a:t>
            </a:r>
          </a:p>
          <a:p>
            <a:pPr lvl="1"/>
            <a:r>
              <a:rPr lang="fr-FR" dirty="0" smtClean="0"/>
              <a:t>matériel </a:t>
            </a:r>
            <a:r>
              <a:rPr lang="fr-FR" dirty="0"/>
              <a:t>étranger </a:t>
            </a:r>
          </a:p>
          <a:p>
            <a:r>
              <a:rPr lang="fr-FR" dirty="0"/>
              <a:t>***Pour les infections à </a:t>
            </a:r>
            <a:r>
              <a:rPr lang="fr-FR" i="1" dirty="0"/>
              <a:t>P. aeruginosa </a:t>
            </a:r>
            <a:r>
              <a:rPr lang="fr-FR" dirty="0"/>
              <a:t>multi résistant, un avis infectiologique est recommandé. Selon le résultat de l’antibiogramme : </a:t>
            </a:r>
            <a:endParaRPr lang="fr-FR" dirty="0" smtClean="0"/>
          </a:p>
          <a:p>
            <a:pPr lvl="1"/>
            <a:r>
              <a:rPr lang="fr-FR" dirty="0" smtClean="0"/>
              <a:t>en </a:t>
            </a:r>
            <a:r>
              <a:rPr lang="fr-FR" dirty="0"/>
              <a:t>1</a:t>
            </a:r>
            <a:r>
              <a:rPr lang="fr-FR" baseline="30000" dirty="0"/>
              <a:t>ère</a:t>
            </a:r>
            <a:r>
              <a:rPr lang="fr-FR" dirty="0"/>
              <a:t> intention, méropénème ou </a:t>
            </a:r>
            <a:r>
              <a:rPr lang="fr-FR" dirty="0" err="1"/>
              <a:t>imipénème</a:t>
            </a:r>
            <a:r>
              <a:rPr lang="fr-FR" dirty="0"/>
              <a:t>, </a:t>
            </a:r>
            <a:endParaRPr lang="fr-FR" dirty="0" smtClean="0"/>
          </a:p>
          <a:p>
            <a:pPr lvl="1"/>
            <a:r>
              <a:rPr lang="fr-FR" dirty="0" smtClean="0"/>
              <a:t>en </a:t>
            </a:r>
            <a:r>
              <a:rPr lang="fr-FR" dirty="0"/>
              <a:t>2</a:t>
            </a:r>
            <a:r>
              <a:rPr lang="fr-FR" baseline="30000" dirty="0"/>
              <a:t>ème</a:t>
            </a:r>
            <a:r>
              <a:rPr lang="fr-FR" dirty="0"/>
              <a:t> intention </a:t>
            </a:r>
            <a:r>
              <a:rPr lang="fr-FR" dirty="0" err="1"/>
              <a:t>ceftolozane-tazobactam</a:t>
            </a:r>
            <a:r>
              <a:rPr lang="fr-FR" dirty="0"/>
              <a:t>. </a:t>
            </a:r>
            <a:endParaRPr lang="fr-FR" dirty="0" smtClean="0"/>
          </a:p>
          <a:p>
            <a:pPr lvl="1"/>
            <a:r>
              <a:rPr lang="fr-FR" dirty="0" smtClean="0"/>
              <a:t>En </a:t>
            </a:r>
            <a:r>
              <a:rPr lang="fr-FR" dirty="0"/>
              <a:t>cas de traitement avec </a:t>
            </a:r>
            <a:r>
              <a:rPr lang="fr-FR" dirty="0" smtClean="0"/>
              <a:t>la colimycine, un </a:t>
            </a:r>
            <a:r>
              <a:rPr lang="fr-FR" dirty="0" err="1" smtClean="0"/>
              <a:t>aminoglycoside</a:t>
            </a:r>
            <a:r>
              <a:rPr lang="fr-FR" dirty="0" smtClean="0"/>
              <a:t> </a:t>
            </a:r>
            <a:r>
              <a:rPr lang="fr-FR" dirty="0"/>
              <a:t>ou </a:t>
            </a:r>
            <a:r>
              <a:rPr lang="fr-FR" dirty="0" smtClean="0"/>
              <a:t>la </a:t>
            </a:r>
            <a:r>
              <a:rPr lang="fr-FR" dirty="0"/>
              <a:t>fosfomycine, une association avec deux médicaments actifs </a:t>
            </a:r>
            <a:r>
              <a:rPr lang="fr-FR" i="1" dirty="0"/>
              <a:t>in vitro</a:t>
            </a:r>
            <a:r>
              <a:rPr lang="fr-FR" dirty="0"/>
              <a:t> est suggérée. Aucune recommandation pour ou contre des combinaisons spécifiques ne peut être fournie.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601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26626"/>
            <a:ext cx="8042276" cy="614913"/>
          </a:xfrm>
        </p:spPr>
        <p:txBody>
          <a:bodyPr/>
          <a:lstStyle/>
          <a:p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>Posologie des antibiotiques</a:t>
            </a:r>
            <a:endParaRPr lang="fr-FR" sz="2400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162688"/>
              </p:ext>
            </p:extLst>
          </p:nvPr>
        </p:nvGraphicFramePr>
        <p:xfrm>
          <a:off x="128235" y="1018304"/>
          <a:ext cx="8908994" cy="46086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1175">
                  <a:extLst>
                    <a:ext uri="{9D8B030D-6E8A-4147-A177-3AD203B41FA5}">
                      <a16:colId xmlns:a16="http://schemas.microsoft.com/office/drawing/2014/main" val="159788208"/>
                    </a:ext>
                  </a:extLst>
                </a:gridCol>
                <a:gridCol w="3312601">
                  <a:extLst>
                    <a:ext uri="{9D8B030D-6E8A-4147-A177-3AD203B41FA5}">
                      <a16:colId xmlns:a16="http://schemas.microsoft.com/office/drawing/2014/main" val="559700227"/>
                    </a:ext>
                  </a:extLst>
                </a:gridCol>
                <a:gridCol w="3215218">
                  <a:extLst>
                    <a:ext uri="{9D8B030D-6E8A-4147-A177-3AD203B41FA5}">
                      <a16:colId xmlns:a16="http://schemas.microsoft.com/office/drawing/2014/main" val="2473061745"/>
                    </a:ext>
                  </a:extLst>
                </a:gridCol>
              </a:tblGrid>
              <a:tr h="264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 smtClean="0">
                          <a:effectLst/>
                        </a:rPr>
                        <a:t>Antibiotique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 smtClean="0">
                          <a:effectLst/>
                        </a:rPr>
                        <a:t>Infection peau et tissus mous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smtClean="0">
                          <a:effectLst/>
                        </a:rPr>
                        <a:t>Infection ostéo-articulaire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1563512710"/>
                  </a:ext>
                </a:extLst>
              </a:tr>
              <a:tr h="2070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err="1" smtClean="0">
                          <a:effectLst/>
                        </a:rPr>
                        <a:t>Amikacine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25-30 mg/kg/j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4265899329"/>
                  </a:ext>
                </a:extLst>
              </a:tr>
              <a:tr h="5063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Amoxicilline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 PO : 1 g /8h si streptocoque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IV : 50 à 100 mg/kg/</a:t>
                      </a:r>
                      <a:r>
                        <a:rPr lang="fr-FR" sz="1400" b="0" dirty="0" err="1" smtClean="0">
                          <a:effectLst/>
                        </a:rPr>
                        <a:t>j</a:t>
                      </a:r>
                      <a:r>
                        <a:rPr lang="fr-FR" sz="1400" b="0" baseline="30000" dirty="0" err="1" smtClean="0">
                          <a:effectLst/>
                        </a:rPr>
                        <a:t>b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PO : 2 à 3 g/8h</a:t>
                      </a:r>
                      <a:r>
                        <a:rPr lang="fr-FR" sz="1400" b="0" baseline="30000" dirty="0" smtClean="0">
                          <a:effectLst/>
                        </a:rPr>
                        <a:t>c</a:t>
                      </a:r>
                      <a:endParaRPr lang="fr-FR" sz="1400" b="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IV : 100 à 200 mg/kg/j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3784906284"/>
                  </a:ext>
                </a:extLst>
              </a:tr>
              <a:tr h="5063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Amoxicilline acide </a:t>
                      </a:r>
                      <a:r>
                        <a:rPr lang="fr-FR" sz="1400" b="0" dirty="0" err="1" smtClean="0">
                          <a:effectLst/>
                        </a:rPr>
                        <a:t>clav</a:t>
                      </a:r>
                      <a:r>
                        <a:rPr lang="fr-FR" sz="1400" b="0" dirty="0" smtClean="0">
                          <a:effectLst/>
                        </a:rPr>
                        <a:t>.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smtClean="0">
                          <a:effectLst/>
                        </a:rPr>
                        <a:t>PO : 1 g/8h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smtClean="0">
                          <a:effectLst/>
                        </a:rPr>
                        <a:t> IV : 1-2 g/8h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NR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1042186709"/>
                  </a:ext>
                </a:extLst>
              </a:tr>
              <a:tr h="2070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smtClean="0">
                          <a:effectLst/>
                        </a:rPr>
                        <a:t>Aztreonam</a:t>
                      </a:r>
                      <a:endParaRPr lang="fr-FR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smtClean="0">
                          <a:effectLst/>
                        </a:rPr>
                        <a:t>1g/8h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2g/8h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4217033069"/>
                  </a:ext>
                </a:extLst>
              </a:tr>
              <a:tr h="2070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smtClean="0">
                          <a:effectLst/>
                        </a:rPr>
                        <a:t>Cefalexine</a:t>
                      </a:r>
                      <a:endParaRPr lang="fr-FR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smtClean="0">
                          <a:effectLst/>
                        </a:rPr>
                        <a:t>PO : 1g/8h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NR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1616555585"/>
                  </a:ext>
                </a:extLst>
              </a:tr>
              <a:tr h="2070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smtClean="0">
                          <a:effectLst/>
                        </a:rPr>
                        <a:t>Céfazoline</a:t>
                      </a:r>
                      <a:endParaRPr lang="fr-FR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smtClean="0">
                          <a:effectLst/>
                        </a:rPr>
                        <a:t>IV : 80-100 mg/kg/j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IV : 100 mg/kg/j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3649495103"/>
                  </a:ext>
                </a:extLst>
              </a:tr>
              <a:tr h="2070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smtClean="0">
                          <a:effectLst/>
                        </a:rPr>
                        <a:t>Céfépime</a:t>
                      </a:r>
                      <a:endParaRPr lang="fr-FR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smtClean="0">
                          <a:effectLst/>
                        </a:rPr>
                        <a:t>2g/12h</a:t>
                      </a:r>
                      <a:endParaRPr lang="fr-FR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80 mg/kg/j (sans dépasser 8 g/j)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3231669234"/>
                  </a:ext>
                </a:extLst>
              </a:tr>
              <a:tr h="2070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smtClean="0">
                          <a:effectLst/>
                        </a:rPr>
                        <a:t>Céfotaxime</a:t>
                      </a:r>
                      <a:endParaRPr lang="fr-FR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smtClean="0">
                          <a:effectLst/>
                        </a:rPr>
                        <a:t>50-100 mg/kg/j</a:t>
                      </a:r>
                      <a:endParaRPr lang="fr-FR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100 mg/kg/j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3752657520"/>
                  </a:ext>
                </a:extLst>
              </a:tr>
              <a:tr h="2070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smtClean="0">
                          <a:effectLst/>
                        </a:rPr>
                        <a:t>Ceftriaxone</a:t>
                      </a:r>
                      <a:endParaRPr lang="fr-FR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smtClean="0">
                          <a:effectLst/>
                        </a:rPr>
                        <a:t> 1g/j</a:t>
                      </a:r>
                      <a:endParaRPr lang="fr-FR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2g/j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3964958368"/>
                  </a:ext>
                </a:extLst>
              </a:tr>
              <a:tr h="2070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smtClean="0">
                          <a:effectLst/>
                        </a:rPr>
                        <a:t>Ceftazidime</a:t>
                      </a:r>
                      <a:endParaRPr lang="fr-FR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smtClean="0">
                          <a:effectLst/>
                        </a:rPr>
                        <a:t>50-100 mg/kg/j</a:t>
                      </a:r>
                      <a:endParaRPr lang="fr-FR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100 mg/kg/j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711725465"/>
                  </a:ext>
                </a:extLst>
              </a:tr>
              <a:tr h="2070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smtClean="0">
                          <a:effectLst/>
                        </a:rPr>
                        <a:t>Ceftolozane-tazobactam</a:t>
                      </a:r>
                      <a:endParaRPr lang="fr-FR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6g/j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3095893433"/>
                  </a:ext>
                </a:extLst>
              </a:tr>
              <a:tr h="3214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Ciprofloxacine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0" dirty="0" smtClean="0">
                          <a:effectLst/>
                        </a:rPr>
                        <a:t>PO : 500-750 mg /12h</a:t>
                      </a:r>
                      <a:r>
                        <a:rPr lang="fr-FR" sz="1400" b="0" baseline="0" dirty="0" smtClean="0">
                          <a:effectLst/>
                        </a:rPr>
                        <a:t>, </a:t>
                      </a:r>
                      <a:r>
                        <a:rPr lang="en-US" sz="1400" b="0" dirty="0" smtClean="0">
                          <a:effectLst/>
                        </a:rPr>
                        <a:t>IV : 400 mg/8-12h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2120351971"/>
                  </a:ext>
                </a:extLst>
              </a:tr>
              <a:tr h="5063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Clindamycine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PO ou IV : 600 mg/8h si poids &lt; 100 kg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900 mg/8h si poids </a:t>
                      </a:r>
                      <a:r>
                        <a:rPr lang="fr-FR" sz="1400" b="0" u="sng" dirty="0" smtClean="0">
                          <a:effectLst/>
                        </a:rPr>
                        <a:t>&gt;</a:t>
                      </a:r>
                      <a:r>
                        <a:rPr lang="fr-FR" sz="1400" b="0" dirty="0" smtClean="0">
                          <a:effectLst/>
                        </a:rPr>
                        <a:t> 100 kg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PO ou IV : 600 mg/8h si poids &lt; 70 kg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900 mg/8h si poids </a:t>
                      </a:r>
                      <a:r>
                        <a:rPr lang="fr-FR" sz="1400" b="0" u="sng" dirty="0" smtClean="0">
                          <a:effectLst/>
                        </a:rPr>
                        <a:t>&gt;</a:t>
                      </a:r>
                      <a:r>
                        <a:rPr lang="fr-FR" sz="1400" b="0" dirty="0" smtClean="0">
                          <a:effectLst/>
                        </a:rPr>
                        <a:t> 70 kg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2726514694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40554" y="5689282"/>
            <a:ext cx="8884356" cy="11687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Posologies à adapter à la fonction rénale (</a:t>
            </a:r>
            <a:r>
              <a:rPr lang="fr-FR" sz="12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utilisation de l’outil « GPR » recommandé : </a:t>
            </a:r>
            <a:r>
              <a:rPr lang="fr-FR" sz="1200" u="sng" dirty="0" smtClean="0">
                <a:solidFill>
                  <a:srgbClr val="0000FF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http://sitegpr.com/fr/</a:t>
            </a:r>
            <a:r>
              <a:rPr lang="fr-FR" sz="12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 et validées pour des patients dont l’IMC est &lt; 30 kg/m</a:t>
            </a:r>
            <a:r>
              <a:rPr lang="fr-FR" sz="1200" baseline="30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FR" sz="12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; à adapter </a:t>
            </a:r>
            <a:r>
              <a:rPr lang="fr-FR" sz="1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 poids du patient en cas d’obésité (</a:t>
            </a:r>
            <a:r>
              <a:rPr lang="fr-FR" sz="12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utilisation de l’outil </a:t>
            </a:r>
            <a:r>
              <a:rPr lang="fr-FR" sz="1200" u="sng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abxbmi.com</a:t>
            </a:r>
            <a:r>
              <a:rPr lang="fr-FR" sz="12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(</a:t>
            </a:r>
            <a:r>
              <a:rPr lang="fr-FR" sz="1200" u="sng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http://abxbmi.com</a:t>
            </a:r>
            <a:r>
              <a:rPr lang="fr-FR" sz="12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fr-FR" sz="12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b="1" baseline="30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fr-FR" sz="1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50 mg/kg/j si streptocoque ; 100 mg/kg/j si autre  </a:t>
            </a:r>
            <a:r>
              <a:rPr lang="fr-FR" sz="1200" b="1" baseline="30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fr-FR" sz="1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 g/8h si entérocoque  </a:t>
            </a:r>
            <a:r>
              <a:rPr lang="fr-FR" sz="1200" b="1" baseline="30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fr-FR" sz="1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100 mg/kg/j si streptocoque ; 200 mg/kg/j si entérocoque</a:t>
            </a:r>
            <a:endParaRPr lang="fr-FR" sz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76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558468"/>
          </a:xfrm>
        </p:spPr>
        <p:txBody>
          <a:bodyPr/>
          <a:lstStyle/>
          <a:p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>Posologie des antibiotiques</a:t>
            </a:r>
            <a:endParaRPr lang="fr-FR" sz="2400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3591624"/>
              </p:ext>
            </p:extLst>
          </p:nvPr>
        </p:nvGraphicFramePr>
        <p:xfrm>
          <a:off x="139734" y="1083733"/>
          <a:ext cx="8857509" cy="44892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7414">
                  <a:extLst>
                    <a:ext uri="{9D8B030D-6E8A-4147-A177-3AD203B41FA5}">
                      <a16:colId xmlns:a16="http://schemas.microsoft.com/office/drawing/2014/main" val="159788208"/>
                    </a:ext>
                  </a:extLst>
                </a:gridCol>
                <a:gridCol w="3293458">
                  <a:extLst>
                    <a:ext uri="{9D8B030D-6E8A-4147-A177-3AD203B41FA5}">
                      <a16:colId xmlns:a16="http://schemas.microsoft.com/office/drawing/2014/main" val="559700227"/>
                    </a:ext>
                  </a:extLst>
                </a:gridCol>
                <a:gridCol w="3196637">
                  <a:extLst>
                    <a:ext uri="{9D8B030D-6E8A-4147-A177-3AD203B41FA5}">
                      <a16:colId xmlns:a16="http://schemas.microsoft.com/office/drawing/2014/main" val="2473061745"/>
                    </a:ext>
                  </a:extLst>
                </a:gridCol>
              </a:tblGrid>
              <a:tr h="928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 smtClean="0">
                          <a:effectLst/>
                        </a:rPr>
                        <a:t>Antibiotique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 smtClean="0">
                          <a:effectLst/>
                        </a:rPr>
                        <a:t>Infection peau et tissus mous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smtClean="0">
                          <a:effectLst/>
                        </a:rPr>
                        <a:t>Infection ostéo-articulaire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1563512710"/>
                  </a:ext>
                </a:extLst>
              </a:tr>
              <a:tr h="928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Colimycine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NR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  9 MUI/j en 2 à 3 perfusions/j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4015464899"/>
                  </a:ext>
                </a:extLst>
              </a:tr>
              <a:tr h="1857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Cotrimoxazole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PO : 800/160 mg/8-12h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IV ou PO : 1600/320 mg/12h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25783900"/>
                  </a:ext>
                </a:extLst>
              </a:tr>
              <a:tr h="928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Daptomycine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IV : 6-8 mg/kg/j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IV : 10-12 mg/kg/j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2408710202"/>
                  </a:ext>
                </a:extLst>
              </a:tr>
              <a:tr h="2785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Doxycycline et Minocycline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PO ou IV : 100 mg/12h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PO ou IV : 100 mg/12h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3870430872"/>
                  </a:ext>
                </a:extLst>
              </a:tr>
              <a:tr h="928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Ertapénème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1g/j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1012406404"/>
                  </a:ext>
                </a:extLst>
              </a:tr>
              <a:tr h="928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Fosfomycine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NR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4g/6h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862246782"/>
                  </a:ext>
                </a:extLst>
              </a:tr>
              <a:tr h="928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err="1" smtClean="0">
                          <a:effectLst/>
                        </a:rPr>
                        <a:t>Imipénème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500 mg/6-8h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1 g/6-8h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2278933520"/>
                  </a:ext>
                </a:extLst>
              </a:tr>
              <a:tr h="1857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Lévofloxacine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PO ou IV : 500-750 mg/j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PO ou IV : 500-1000 mg/j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3514271848"/>
                  </a:ext>
                </a:extLst>
              </a:tr>
              <a:tr h="928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Linézolide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PO ou IV : 600 mg/12h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170939877"/>
                  </a:ext>
                </a:extLst>
              </a:tr>
              <a:tr h="928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err="1" smtClean="0">
                          <a:effectLst/>
                        </a:rPr>
                        <a:t>Meropénème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smtClean="0">
                          <a:effectLst/>
                        </a:rPr>
                        <a:t>1g/8h</a:t>
                      </a:r>
                      <a:endParaRPr lang="fr-FR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2g/8h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2925327177"/>
                  </a:ext>
                </a:extLst>
              </a:tr>
              <a:tr h="1857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Oxacilline ou cloxacilline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smtClean="0">
                          <a:effectLst/>
                        </a:rPr>
                        <a:t>IV : 100 mg/kg/j</a:t>
                      </a:r>
                      <a:endParaRPr lang="fr-FR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IV : 150 mg/kg/j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2776636789"/>
                  </a:ext>
                </a:extLst>
              </a:tr>
              <a:tr h="1857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Pipéracilline-tazobactam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smtClean="0">
                          <a:effectLst/>
                        </a:rPr>
                        <a:t>12-16 g/j</a:t>
                      </a:r>
                      <a:endParaRPr lang="fr-FR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16 g/j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3533132502"/>
                  </a:ext>
                </a:extLst>
              </a:tr>
              <a:tr h="1857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Pristinamycine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smtClean="0">
                          <a:effectLst/>
                        </a:rPr>
                        <a:t>PO : 1g/8h</a:t>
                      </a:r>
                      <a:endParaRPr lang="fr-FR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NR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2037813224"/>
                  </a:ext>
                </a:extLst>
              </a:tr>
              <a:tr h="928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Rifampicine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smtClean="0">
                          <a:effectLst/>
                        </a:rPr>
                        <a:t>NR</a:t>
                      </a:r>
                      <a:endParaRPr lang="fr-FR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PO ou IV : 10 mg/kg/j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965875190"/>
                  </a:ext>
                </a:extLst>
              </a:tr>
              <a:tr h="928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Tédizolide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PO ou IV : 200 mg/j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3315131786"/>
                  </a:ext>
                </a:extLst>
              </a:tr>
              <a:tr h="928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err="1" smtClean="0">
                          <a:effectLst/>
                        </a:rPr>
                        <a:t>Teicoplanine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smtClean="0">
                          <a:effectLst/>
                        </a:rPr>
                        <a:t>IV : 8 mg/kg/j</a:t>
                      </a:r>
                      <a:endParaRPr lang="fr-FR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IV : 12 mg/kg/j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3333939104"/>
                  </a:ext>
                </a:extLst>
              </a:tr>
              <a:tr h="928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Vancomycine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smtClean="0">
                          <a:effectLst/>
                        </a:rPr>
                        <a:t>IV : 15-20 mg/kg/j</a:t>
                      </a:r>
                      <a:endParaRPr lang="fr-FR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IV : 30 mg/kg/j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38" marR="32538" marT="0" marB="0"/>
                </a:tc>
                <a:extLst>
                  <a:ext uri="{0D108BD9-81ED-4DB2-BD59-A6C34878D82A}">
                    <a16:rowId xmlns:a16="http://schemas.microsoft.com/office/drawing/2014/main" val="1152908189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59644" y="5774544"/>
            <a:ext cx="8884356" cy="670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Posologies à adapter à la fonction rénale (</a:t>
            </a:r>
            <a:r>
              <a:rPr lang="fr-FR" sz="12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utilisation de l’outil « GPR » recommandé : </a:t>
            </a:r>
            <a:r>
              <a:rPr lang="fr-FR" sz="1200" u="sng" dirty="0" smtClean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http://sitegpr.com/fr/</a:t>
            </a:r>
            <a:r>
              <a:rPr lang="fr-FR" sz="12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 et validées pour des patients dont l’IMC est &lt; 30 kg/m</a:t>
            </a:r>
            <a:r>
              <a:rPr lang="fr-FR" sz="1200" baseline="300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FR" sz="12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; à adapter </a:t>
            </a:r>
            <a:r>
              <a:rPr lang="fr-FR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au poids du patient en cas d’obésité (</a:t>
            </a:r>
            <a:r>
              <a:rPr lang="fr-FR" sz="12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utilisation de l’outil </a:t>
            </a:r>
            <a:r>
              <a:rPr lang="fr-FR" sz="1200" u="sng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abxbmi.com</a:t>
            </a:r>
            <a:r>
              <a:rPr lang="fr-FR" sz="12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(</a:t>
            </a:r>
            <a:r>
              <a:rPr lang="fr-FR" sz="1200" u="sng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http://abxbmi.com</a:t>
            </a:r>
            <a:r>
              <a:rPr lang="fr-FR" sz="12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fr-FR" sz="12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29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sz="2400" b="1" dirty="0"/>
              <a:t>Place des nouveaux antibiotiques  </a:t>
            </a:r>
            <a:br>
              <a:rPr lang="fr-FR" sz="2400" b="1" dirty="0"/>
            </a:b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4" y="1600201"/>
            <a:ext cx="8251825" cy="4343400"/>
          </a:xfrm>
        </p:spPr>
        <p:txBody>
          <a:bodyPr>
            <a:normAutofit lnSpcReduction="10000"/>
          </a:bodyPr>
          <a:lstStyle/>
          <a:p>
            <a:r>
              <a:rPr lang="fr-FR" dirty="0"/>
              <a:t>Il n’est pas recommandé d’utiliser </a:t>
            </a:r>
            <a:r>
              <a:rPr lang="fr-FR" dirty="0" smtClean="0"/>
              <a:t>en </a:t>
            </a:r>
            <a:r>
              <a:rPr lang="fr-FR" dirty="0"/>
              <a:t>première </a:t>
            </a:r>
            <a:r>
              <a:rPr lang="fr-FR" dirty="0" smtClean="0"/>
              <a:t>intention : </a:t>
            </a:r>
          </a:p>
          <a:p>
            <a:pPr lvl="1"/>
            <a:r>
              <a:rPr lang="fr-FR" dirty="0" err="1"/>
              <a:t>cefiderocol</a:t>
            </a:r>
            <a:r>
              <a:rPr lang="fr-FR" dirty="0"/>
              <a:t> </a:t>
            </a:r>
          </a:p>
          <a:p>
            <a:pPr lvl="1"/>
            <a:r>
              <a:rPr lang="fr-FR" dirty="0" err="1"/>
              <a:t>ceftaroline</a:t>
            </a:r>
            <a:endParaRPr lang="fr-FR" dirty="0"/>
          </a:p>
          <a:p>
            <a:pPr lvl="1"/>
            <a:r>
              <a:rPr lang="fr-FR" dirty="0" err="1"/>
              <a:t>ceftazidime-avibactam</a:t>
            </a:r>
            <a:endParaRPr lang="fr-FR" dirty="0"/>
          </a:p>
          <a:p>
            <a:pPr lvl="1"/>
            <a:r>
              <a:rPr lang="fr-FR" dirty="0" err="1"/>
              <a:t>ceftobiprole</a:t>
            </a:r>
            <a:endParaRPr lang="fr-FR" dirty="0"/>
          </a:p>
          <a:p>
            <a:pPr lvl="1"/>
            <a:r>
              <a:rPr lang="fr-FR" dirty="0" err="1"/>
              <a:t>ceftolozane-tazobactam</a:t>
            </a:r>
            <a:endParaRPr lang="fr-FR" dirty="0"/>
          </a:p>
          <a:p>
            <a:pPr lvl="1"/>
            <a:r>
              <a:rPr lang="fr-FR" dirty="0" err="1" smtClean="0"/>
              <a:t>dalbavancine</a:t>
            </a:r>
            <a:endParaRPr lang="fr-FR" dirty="0" smtClean="0"/>
          </a:p>
          <a:p>
            <a:pPr lvl="1"/>
            <a:r>
              <a:rPr lang="fr-FR" dirty="0" err="1"/>
              <a:t>d</a:t>
            </a:r>
            <a:r>
              <a:rPr lang="fr-FR" dirty="0" err="1" smtClean="0"/>
              <a:t>élafloxacine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/>
              <a:t>imipénème-relebactam</a:t>
            </a:r>
            <a:endParaRPr lang="fr-FR" dirty="0"/>
          </a:p>
          <a:p>
            <a:pPr lvl="1"/>
            <a:r>
              <a:rPr lang="fr-FR" dirty="0" err="1"/>
              <a:t>méropénème-vaborbactam</a:t>
            </a:r>
            <a:endParaRPr lang="fr-FR" dirty="0"/>
          </a:p>
          <a:p>
            <a:pPr lvl="1"/>
            <a:r>
              <a:rPr lang="fr-FR" dirty="0" err="1" smtClean="0"/>
              <a:t>oritavancine</a:t>
            </a:r>
            <a:r>
              <a:rPr lang="fr-FR" dirty="0" smtClean="0"/>
              <a:t> </a:t>
            </a:r>
          </a:p>
          <a:p>
            <a:pPr lvl="1"/>
            <a:endParaRPr lang="fr-FR" b="1" dirty="0" smtClean="0"/>
          </a:p>
          <a:p>
            <a:pPr lvl="1"/>
            <a:endParaRPr lang="fr-FR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6973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381740"/>
            <a:ext cx="6946547" cy="639192"/>
          </a:xfrm>
        </p:spPr>
        <p:txBody>
          <a:bodyPr/>
          <a:lstStyle/>
          <a:p>
            <a:r>
              <a:rPr lang="fr-FR" sz="2800" b="1" dirty="0" smtClean="0"/>
              <a:t>Durée </a:t>
            </a:r>
            <a:r>
              <a:rPr lang="fr-FR" sz="2800" b="1" dirty="0"/>
              <a:t>de </a:t>
            </a:r>
            <a:r>
              <a:rPr lang="fr-FR" sz="2800" b="1" dirty="0" smtClean="0"/>
              <a:t>l’antibiothérapie</a:t>
            </a:r>
            <a:endParaRPr lang="fr-FR" sz="2800" b="1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2685623"/>
              </p:ext>
            </p:extLst>
          </p:nvPr>
        </p:nvGraphicFramePr>
        <p:xfrm>
          <a:off x="158045" y="1518082"/>
          <a:ext cx="8850487" cy="3622089"/>
        </p:xfrm>
        <a:graphic>
          <a:graphicData uri="http://schemas.openxmlformats.org/drawingml/2006/table">
            <a:tbl>
              <a:tblPr firstRow="1" firstCol="1" bandRow="1"/>
              <a:tblGrid>
                <a:gridCol w="1715143">
                  <a:extLst>
                    <a:ext uri="{9D8B030D-6E8A-4147-A177-3AD203B41FA5}">
                      <a16:colId xmlns:a16="http://schemas.microsoft.com/office/drawing/2014/main" val="1863873004"/>
                    </a:ext>
                  </a:extLst>
                </a:gridCol>
                <a:gridCol w="2396971">
                  <a:extLst>
                    <a:ext uri="{9D8B030D-6E8A-4147-A177-3AD203B41FA5}">
                      <a16:colId xmlns:a16="http://schemas.microsoft.com/office/drawing/2014/main" val="1297577629"/>
                    </a:ext>
                  </a:extLst>
                </a:gridCol>
                <a:gridCol w="1571348">
                  <a:extLst>
                    <a:ext uri="{9D8B030D-6E8A-4147-A177-3AD203B41FA5}">
                      <a16:colId xmlns:a16="http://schemas.microsoft.com/office/drawing/2014/main" val="2535175579"/>
                    </a:ext>
                  </a:extLst>
                </a:gridCol>
                <a:gridCol w="1890943">
                  <a:extLst>
                    <a:ext uri="{9D8B030D-6E8A-4147-A177-3AD203B41FA5}">
                      <a16:colId xmlns:a16="http://schemas.microsoft.com/office/drawing/2014/main" val="2846516671"/>
                    </a:ext>
                  </a:extLst>
                </a:gridCol>
                <a:gridCol w="1276082">
                  <a:extLst>
                    <a:ext uri="{9D8B030D-6E8A-4147-A177-3AD203B41FA5}">
                      <a16:colId xmlns:a16="http://schemas.microsoft.com/office/drawing/2014/main" val="82127062"/>
                    </a:ext>
                  </a:extLst>
                </a:gridCol>
              </a:tblGrid>
              <a:tr h="8856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Infection de la peau et des tissus mous (IPPPD)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Ostéite (OPPD)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0764183"/>
                  </a:ext>
                </a:extLst>
              </a:tr>
              <a:tr h="1298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Sans traitement chirurgical préalable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Après traitement chirurgical </a:t>
                      </a:r>
                      <a:r>
                        <a:rPr lang="fr-FR" sz="1600" b="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fr-FR" sz="16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partiel </a:t>
                      </a:r>
                      <a:r>
                        <a:rPr lang="fr-FR" sz="16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(présence d’une ostéite résiduelle)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Après amputation complète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374886"/>
                  </a:ext>
                </a:extLst>
              </a:tr>
              <a:tr h="1438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Durée </a:t>
                      </a:r>
                      <a:r>
                        <a:rPr lang="fr-FR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l’antibiothérapie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Grade </a:t>
                      </a:r>
                      <a:r>
                        <a:rPr lang="fr-FR" sz="16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 : </a:t>
                      </a:r>
                      <a:r>
                        <a:rPr lang="fr-FR" sz="16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fr-FR" sz="16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jours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Grade </a:t>
                      </a:r>
                      <a:r>
                        <a:rPr lang="fr-FR" sz="16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ou 4 : 10</a:t>
                      </a:r>
                      <a:r>
                        <a:rPr lang="fr-FR" sz="1600" b="0" baseline="30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600" b="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jours</a:t>
                      </a:r>
                      <a:r>
                        <a:rPr lang="fr-FR" sz="1600" b="0" baseline="30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a,b</a:t>
                      </a:r>
                      <a:endParaRPr lang="fr-FR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semaines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semaines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fr-FR" sz="1600" b="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jours</a:t>
                      </a:r>
                      <a:r>
                        <a:rPr lang="fr-FR" sz="1600" b="0" baseline="30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fr-FR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8979754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70933" y="5386232"/>
            <a:ext cx="862471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aseline="30000" dirty="0" smtClean="0"/>
              <a:t>a  </a:t>
            </a:r>
            <a:r>
              <a:rPr lang="fr-FR" sz="1400" dirty="0" smtClean="0"/>
              <a:t>Après </a:t>
            </a:r>
            <a:r>
              <a:rPr lang="fr-FR" sz="1400" dirty="0"/>
              <a:t>excision des zones de nécrose </a:t>
            </a:r>
          </a:p>
          <a:p>
            <a:r>
              <a:rPr lang="fr-FR" sz="1400" baseline="30000" dirty="0" smtClean="0"/>
              <a:t>b </a:t>
            </a:r>
            <a:r>
              <a:rPr lang="fr-FR" sz="1400" dirty="0" smtClean="0"/>
              <a:t>En </a:t>
            </a:r>
            <a:r>
              <a:rPr lang="fr-FR" sz="1400" dirty="0"/>
              <a:t>l’absence d’amélioration clinique significative </a:t>
            </a:r>
            <a:r>
              <a:rPr lang="fr-FR" sz="1400" dirty="0" smtClean="0"/>
              <a:t>à 7 jours, l’antibiothérapie </a:t>
            </a:r>
            <a:r>
              <a:rPr lang="fr-FR" sz="1400" dirty="0"/>
              <a:t>peut être prolongée pour une durée totale de 14 </a:t>
            </a:r>
            <a:r>
              <a:rPr lang="fr-FR" sz="1400" dirty="0" smtClean="0"/>
              <a:t>jours</a:t>
            </a:r>
            <a:endParaRPr lang="fr-FR" sz="1400" dirty="0"/>
          </a:p>
          <a:p>
            <a:r>
              <a:rPr lang="fr-FR" sz="1400" baseline="30000" dirty="0" smtClean="0"/>
              <a:t>c </a:t>
            </a:r>
            <a:r>
              <a:rPr lang="fr-FR" sz="1400" dirty="0" smtClean="0"/>
              <a:t>En </a:t>
            </a:r>
            <a:r>
              <a:rPr lang="fr-FR" sz="1400" dirty="0"/>
              <a:t>l’absence de signes cliniques d’infection cutanée ou des tissus mous</a:t>
            </a:r>
            <a:r>
              <a:rPr lang="fr-FR" sz="1400" b="1" dirty="0"/>
              <a:t>, </a:t>
            </a:r>
            <a:r>
              <a:rPr lang="fr-FR" sz="1400" dirty="0"/>
              <a:t>sinon 7 à 14 jours, selon l’évolution (</a:t>
            </a:r>
            <a:r>
              <a:rPr lang="fr-FR" sz="1400" dirty="0" err="1"/>
              <a:t>cf</a:t>
            </a:r>
            <a:r>
              <a:rPr lang="fr-FR" sz="1400" dirty="0"/>
              <a:t> Infection de la peau et des parties molles).</a:t>
            </a:r>
          </a:p>
        </p:txBody>
      </p:sp>
    </p:spTree>
    <p:extLst>
      <p:ext uri="{BB962C8B-B14F-4D97-AF65-F5344CB8AC3E}">
        <p14:creationId xmlns:p14="http://schemas.microsoft.com/office/powerpoint/2010/main" val="48713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2011679"/>
            <a:ext cx="8042276" cy="4569229"/>
          </a:xfrm>
        </p:spPr>
        <p:txBody>
          <a:bodyPr>
            <a:normAutofit/>
          </a:bodyPr>
          <a:lstStyle/>
          <a:p>
            <a:r>
              <a:rPr lang="fr-FR" sz="2000" dirty="0"/>
              <a:t>Œdème local ou induration </a:t>
            </a:r>
          </a:p>
          <a:p>
            <a:r>
              <a:rPr lang="fr-FR" sz="2000" dirty="0"/>
              <a:t>Érythème &gt; 0,5 cm autour des limites de la plaie </a:t>
            </a:r>
          </a:p>
          <a:p>
            <a:r>
              <a:rPr lang="fr-FR" sz="2000" dirty="0"/>
              <a:t>Sensibilité ou douleur locale </a:t>
            </a:r>
          </a:p>
          <a:p>
            <a:r>
              <a:rPr lang="fr-FR" sz="2000" dirty="0"/>
              <a:t>Augmentation de la chaleur locale </a:t>
            </a:r>
          </a:p>
          <a:p>
            <a:r>
              <a:rPr lang="fr-FR" sz="2000" dirty="0"/>
              <a:t>Présence de pus </a:t>
            </a:r>
          </a:p>
          <a:p>
            <a:endParaRPr lang="fr-FR" sz="1400" dirty="0"/>
          </a:p>
          <a:p>
            <a:pPr marL="0" indent="0">
              <a:buNone/>
            </a:pPr>
            <a:r>
              <a:rPr lang="fr-FR" sz="2000" dirty="0" smtClean="0"/>
              <a:t>La </a:t>
            </a:r>
            <a:r>
              <a:rPr lang="fr-FR" sz="2000" dirty="0"/>
              <a:t>présence d’au moins 2 </a:t>
            </a:r>
            <a:r>
              <a:rPr lang="fr-FR" sz="2000" dirty="0" smtClean="0"/>
              <a:t>signes définit </a:t>
            </a:r>
            <a:r>
              <a:rPr lang="fr-FR" sz="2000" dirty="0"/>
              <a:t>l’infection de la </a:t>
            </a:r>
            <a:r>
              <a:rPr lang="fr-FR" sz="2000" dirty="0" smtClean="0"/>
              <a:t>plaie</a:t>
            </a:r>
            <a:endParaRPr lang="fr-FR" sz="2000" dirty="0"/>
          </a:p>
          <a:p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49275" y="565264"/>
            <a:ext cx="7393998" cy="656707"/>
          </a:xfrm>
        </p:spPr>
        <p:txBody>
          <a:bodyPr/>
          <a:lstStyle/>
          <a:p>
            <a:r>
              <a:rPr lang="fr-FR" sz="2400" b="1" dirty="0"/>
              <a:t>Les éléments cliniques évocateurs d’une </a:t>
            </a:r>
            <a:r>
              <a:rPr lang="fr-FR" sz="2400" b="1" dirty="0" smtClean="0"/>
              <a:t>IPPPD :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272664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838200"/>
            <a:ext cx="8042276" cy="609600"/>
          </a:xfrm>
        </p:spPr>
        <p:txBody>
          <a:bodyPr/>
          <a:lstStyle/>
          <a:p>
            <a:r>
              <a:rPr lang="fr-FR" sz="2400" b="1" dirty="0"/>
              <a:t>Suivi des patients diabétiques avec </a:t>
            </a:r>
            <a:r>
              <a:rPr lang="fr-FR" sz="2400" b="1" dirty="0" smtClean="0"/>
              <a:t>IPPPD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2111021"/>
            <a:ext cx="8042276" cy="3832579"/>
          </a:xfrm>
        </p:spPr>
        <p:txBody>
          <a:bodyPr/>
          <a:lstStyle/>
          <a:p>
            <a:r>
              <a:rPr lang="fr-FR" dirty="0"/>
              <a:t>Il est recommandé de réaliser le suivi clinique d’une </a:t>
            </a:r>
            <a:r>
              <a:rPr lang="fr-FR" dirty="0" smtClean="0"/>
              <a:t>IPPPD</a:t>
            </a:r>
            <a:r>
              <a:rPr lang="fr-FR" dirty="0"/>
              <a:t>, en surveillant l’aspect local jusqu’à cicatrisation complète de la plaie et pendant les 2 mois suivant la </a:t>
            </a:r>
            <a:r>
              <a:rPr lang="fr-FR" dirty="0" smtClean="0"/>
              <a:t>cicatrisation</a:t>
            </a:r>
            <a:endParaRPr lang="fr-FR" dirty="0"/>
          </a:p>
          <a:p>
            <a:r>
              <a:rPr lang="fr-FR" dirty="0"/>
              <a:t>Il n’est pas recommandé de réaliser d’examen biologique ou d’imagerie dans le suivi des </a:t>
            </a:r>
            <a:r>
              <a:rPr lang="fr-FR" dirty="0" smtClean="0"/>
              <a:t>IPPPD </a:t>
            </a:r>
            <a:r>
              <a:rPr lang="fr-FR" dirty="0"/>
              <a:t>en cas de bonne évolution clinique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626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-1"/>
            <a:ext cx="7363210" cy="1816485"/>
          </a:xfrm>
        </p:spPr>
        <p:txBody>
          <a:bodyPr/>
          <a:lstStyle/>
          <a:p>
            <a:r>
              <a:rPr lang="fr-FR" sz="2400" b="1" dirty="0"/>
              <a:t/>
            </a:r>
            <a:br>
              <a:rPr lang="fr-FR" sz="2400" b="1" dirty="0"/>
            </a:br>
            <a:r>
              <a:rPr lang="fr-FR" sz="2400" b="1" dirty="0"/>
              <a:t/>
            </a:r>
            <a:br>
              <a:rPr lang="fr-FR" sz="2400" b="1" dirty="0"/>
            </a:br>
            <a:r>
              <a:rPr lang="fr-FR" sz="2400" b="1" dirty="0"/>
              <a:t/>
            </a:r>
            <a:br>
              <a:rPr lang="fr-FR" sz="2400" b="1" dirty="0"/>
            </a:br>
            <a:r>
              <a:rPr lang="fr-FR" sz="2400" b="1" dirty="0"/>
              <a:t/>
            </a:r>
            <a:br>
              <a:rPr lang="fr-FR" sz="2400" b="1" dirty="0"/>
            </a:br>
            <a:r>
              <a:rPr lang="fr-FR" sz="2400" b="1" dirty="0"/>
              <a:t/>
            </a:r>
            <a:br>
              <a:rPr lang="fr-FR" sz="2400" b="1" dirty="0"/>
            </a:br>
            <a:r>
              <a:rPr lang="fr-FR" sz="2400" b="1" dirty="0"/>
              <a:t/>
            </a:r>
            <a:br>
              <a:rPr lang="fr-FR" sz="2400" b="1" dirty="0"/>
            </a:br>
            <a:r>
              <a:rPr lang="fr-FR" sz="2400" b="1" dirty="0"/>
              <a:t/>
            </a:r>
            <a:br>
              <a:rPr lang="fr-FR" sz="2400" b="1" dirty="0"/>
            </a:br>
            <a:r>
              <a:rPr lang="fr-FR" sz="2400" b="1" dirty="0"/>
              <a:t/>
            </a:r>
            <a:br>
              <a:rPr lang="fr-FR" sz="2400" b="1" dirty="0"/>
            </a:br>
            <a:r>
              <a:rPr lang="fr-FR" sz="2400" b="1" dirty="0"/>
              <a:t/>
            </a:r>
            <a:br>
              <a:rPr lang="fr-FR" sz="2400" b="1" dirty="0"/>
            </a:br>
            <a:r>
              <a:rPr lang="fr-FR" sz="2400" b="1" dirty="0"/>
              <a:t>Les éléments </a:t>
            </a:r>
            <a:r>
              <a:rPr lang="fr-FR" sz="2400" b="1" dirty="0" smtClean="0"/>
              <a:t>évoquant </a:t>
            </a:r>
            <a:r>
              <a:rPr lang="fr-FR" sz="2400" b="1" dirty="0"/>
              <a:t>une ostéite devant une plaie du pied chez un patient diabétique (OPPD) sont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2352501"/>
            <a:ext cx="8042276" cy="3591099"/>
          </a:xfrm>
        </p:spPr>
        <p:txBody>
          <a:bodyPr>
            <a:normAutofit/>
          </a:bodyPr>
          <a:lstStyle/>
          <a:p>
            <a:r>
              <a:rPr lang="fr-FR" sz="1800" dirty="0"/>
              <a:t>Plaie chronique (évoluant depuis plus d’un mois </a:t>
            </a:r>
            <a:r>
              <a:rPr lang="fr-FR" sz="1800" dirty="0" smtClean="0"/>
              <a:t>malgré </a:t>
            </a:r>
            <a:r>
              <a:rPr lang="fr-FR" sz="1800" dirty="0"/>
              <a:t>la décharge et les soins de la plaie et en l’absence d’ischémie du membre) </a:t>
            </a:r>
            <a:r>
              <a:rPr lang="fr-FR" sz="1800" dirty="0" smtClean="0"/>
              <a:t>et </a:t>
            </a:r>
            <a:r>
              <a:rPr lang="fr-FR" sz="1800" dirty="0"/>
              <a:t>surface &gt; 2 cm² et/ou profondeur &gt; 3 mm</a:t>
            </a:r>
          </a:p>
          <a:p>
            <a:r>
              <a:rPr lang="fr-FR" sz="1800" dirty="0"/>
              <a:t>Orteil « saucisse » (aspect inflammatoire)</a:t>
            </a:r>
          </a:p>
          <a:p>
            <a:r>
              <a:rPr lang="fr-FR" sz="1800" dirty="0"/>
              <a:t>Test du contact osseux « rugueux » positif </a:t>
            </a:r>
          </a:p>
          <a:p>
            <a:r>
              <a:rPr lang="fr-FR" sz="1800" dirty="0"/>
              <a:t>Exposition osseuse au travers de la plaie et/ou élimination de fragments osseux  </a:t>
            </a:r>
            <a:endParaRPr lang="fr-FR" sz="1800" dirty="0" smtClean="0"/>
          </a:p>
          <a:p>
            <a:r>
              <a:rPr lang="fr-FR" sz="1800" dirty="0"/>
              <a:t>Il n’est pas recommandé d’utiliser un biomarqueur </a:t>
            </a:r>
            <a:r>
              <a:rPr lang="fr-FR" sz="1800" dirty="0" smtClean="0"/>
              <a:t>sérique (CRP, VS, </a:t>
            </a:r>
            <a:r>
              <a:rPr lang="fr-FR" sz="1800" dirty="0" err="1" smtClean="0"/>
              <a:t>procalcitonine</a:t>
            </a:r>
            <a:r>
              <a:rPr lang="fr-FR" sz="1800" dirty="0" smtClean="0"/>
              <a:t>) </a:t>
            </a:r>
            <a:r>
              <a:rPr lang="fr-FR" sz="1800" dirty="0"/>
              <a:t>dans le diagnostic d’une </a:t>
            </a:r>
            <a:r>
              <a:rPr lang="fr-FR" sz="1800" dirty="0" smtClean="0"/>
              <a:t>OPPD</a:t>
            </a:r>
            <a:endParaRPr lang="fr-FR" sz="1800" dirty="0"/>
          </a:p>
          <a:p>
            <a:endParaRPr lang="fr-FR" sz="18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3812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7216967" cy="1008485"/>
          </a:xfrm>
        </p:spPr>
        <p:txBody>
          <a:bodyPr/>
          <a:lstStyle/>
          <a:p>
            <a:r>
              <a:rPr lang="fr-FR" sz="2400" b="1" dirty="0"/>
              <a:t>Signes de gravité nécessitant une hospitalisation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6303" y="1536700"/>
            <a:ext cx="8345248" cy="5105399"/>
          </a:xfrm>
        </p:spPr>
        <p:txBody>
          <a:bodyPr>
            <a:normAutofit fontScale="62500" lnSpcReduction="20000"/>
          </a:bodyPr>
          <a:lstStyle/>
          <a:p>
            <a:pPr lvl="1">
              <a:buFont typeface="Wingdings" charset="2"/>
              <a:buChar char="ü"/>
            </a:pPr>
            <a:r>
              <a:rPr lang="fr-FR" sz="2700" dirty="0"/>
              <a:t>Type de plaie : </a:t>
            </a:r>
          </a:p>
          <a:p>
            <a:pPr lvl="2">
              <a:buFont typeface="Wingdings" charset="2"/>
              <a:buChar char="ü"/>
            </a:pPr>
            <a:r>
              <a:rPr lang="fr-FR" sz="2500" dirty="0"/>
              <a:t>extension aux tissus sous-cutanés, </a:t>
            </a:r>
          </a:p>
          <a:p>
            <a:pPr lvl="2">
              <a:buFont typeface="Wingdings" charset="2"/>
              <a:buChar char="ü"/>
            </a:pPr>
            <a:r>
              <a:rPr lang="fr-FR" sz="2500" dirty="0" err="1"/>
              <a:t>dermo</a:t>
            </a:r>
            <a:r>
              <a:rPr lang="fr-FR" sz="2500" dirty="0"/>
              <a:t>-hypodermite rapidement progressive, </a:t>
            </a:r>
          </a:p>
          <a:p>
            <a:pPr lvl="2">
              <a:buFont typeface="Wingdings" charset="2"/>
              <a:buChar char="ü"/>
            </a:pPr>
            <a:r>
              <a:rPr lang="fr-FR" sz="2500" dirty="0"/>
              <a:t>collection intra-tissulaire, </a:t>
            </a:r>
          </a:p>
          <a:p>
            <a:pPr lvl="2">
              <a:buFont typeface="Wingdings" charset="2"/>
              <a:buChar char="ü"/>
            </a:pPr>
            <a:r>
              <a:rPr lang="fr-FR" sz="2500" dirty="0"/>
              <a:t>bulles dermiques,</a:t>
            </a:r>
          </a:p>
          <a:p>
            <a:pPr lvl="2">
              <a:buFont typeface="Wingdings" charset="2"/>
              <a:buChar char="ü"/>
            </a:pPr>
            <a:r>
              <a:rPr lang="fr-FR" sz="2500" dirty="0"/>
              <a:t>crépitation à la palpation, </a:t>
            </a:r>
          </a:p>
          <a:p>
            <a:pPr lvl="2">
              <a:buFont typeface="Wingdings" charset="2"/>
              <a:buChar char="ü"/>
            </a:pPr>
            <a:r>
              <a:rPr lang="fr-FR" sz="2500" dirty="0"/>
              <a:t>taches chamois ou bleuâtres d’aspect </a:t>
            </a:r>
            <a:r>
              <a:rPr lang="fr-FR" sz="2500" dirty="0" smtClean="0"/>
              <a:t>ecchymotique </a:t>
            </a:r>
            <a:r>
              <a:rPr lang="fr-FR" sz="2500" dirty="0"/>
              <a:t>ou </a:t>
            </a:r>
            <a:r>
              <a:rPr lang="fr-FR" sz="2500" dirty="0" err="1" smtClean="0"/>
              <a:t>purpuriques</a:t>
            </a:r>
            <a:r>
              <a:rPr lang="fr-FR" sz="2500" dirty="0" smtClean="0"/>
              <a:t>, </a:t>
            </a:r>
            <a:endParaRPr lang="fr-FR" sz="2500" dirty="0"/>
          </a:p>
          <a:p>
            <a:pPr lvl="2">
              <a:buFont typeface="Wingdings" charset="2"/>
              <a:buChar char="ü"/>
            </a:pPr>
            <a:r>
              <a:rPr lang="fr-FR" sz="2500" dirty="0"/>
              <a:t>nécrose, </a:t>
            </a:r>
          </a:p>
          <a:p>
            <a:pPr lvl="2">
              <a:buFont typeface="Wingdings" charset="2"/>
              <a:buChar char="ü"/>
            </a:pPr>
            <a:r>
              <a:rPr lang="fr-FR" sz="2700" dirty="0"/>
              <a:t>apparition d’une anesthésie ou d’une douleur localisée</a:t>
            </a:r>
          </a:p>
          <a:p>
            <a:pPr lvl="1">
              <a:buFont typeface="Wingdings" charset="2"/>
              <a:buChar char="ü"/>
            </a:pPr>
            <a:endParaRPr lang="fr-FR" sz="2900" dirty="0"/>
          </a:p>
          <a:p>
            <a:pPr lvl="1">
              <a:buFont typeface="Wingdings" charset="2"/>
              <a:buChar char="ü"/>
            </a:pPr>
            <a:r>
              <a:rPr lang="fr-FR" sz="2700" dirty="0"/>
              <a:t>Signes généraux : Fièvre &gt; 38°C, </a:t>
            </a:r>
            <a:r>
              <a:rPr lang="fr-FR" sz="2700" dirty="0" err="1" smtClean="0"/>
              <a:t>qSOFA</a:t>
            </a:r>
            <a:r>
              <a:rPr lang="fr-FR" sz="2700" dirty="0" smtClean="0"/>
              <a:t>* </a:t>
            </a:r>
            <a:r>
              <a:rPr lang="fr-FR" sz="2700" dirty="0"/>
              <a:t>≥ 2 </a:t>
            </a:r>
          </a:p>
          <a:p>
            <a:pPr lvl="1">
              <a:buFont typeface="Wingdings" charset="2"/>
              <a:buChar char="ü"/>
            </a:pPr>
            <a:endParaRPr lang="fr-FR" sz="2700" dirty="0"/>
          </a:p>
          <a:p>
            <a:pPr lvl="1">
              <a:buFont typeface="Wingdings" charset="2"/>
              <a:buChar char="ü"/>
            </a:pPr>
            <a:r>
              <a:rPr lang="fr-FR" sz="2700" dirty="0"/>
              <a:t>Biologie : leucocytes &gt; 12 G/L ou &lt; 4 G/L, déséquilibre glycémique, acidose métabolique, insuffisance rénale aiguë ou aggravation d’une insuffisance rénale chronique, anomalies hydro-électrolytiques</a:t>
            </a:r>
          </a:p>
          <a:p>
            <a:pPr lvl="1">
              <a:buFont typeface="Wingdings" charset="2"/>
              <a:buChar char="ü"/>
            </a:pPr>
            <a:endParaRPr lang="fr-FR" sz="2900" dirty="0"/>
          </a:p>
          <a:p>
            <a:r>
              <a:rPr lang="fr-FR" sz="2600" dirty="0" smtClean="0"/>
              <a:t>* PAS </a:t>
            </a:r>
            <a:r>
              <a:rPr lang="fr-FR" sz="2600" u="sng" dirty="0"/>
              <a:t>&lt; </a:t>
            </a:r>
            <a:r>
              <a:rPr lang="fr-FR" sz="2600" dirty="0"/>
              <a:t>10mmHg, altération mentale, fréquence respiratoire </a:t>
            </a:r>
            <a:r>
              <a:rPr lang="fr-FR" sz="2600" u="sng" dirty="0"/>
              <a:t>&gt;</a:t>
            </a:r>
            <a:r>
              <a:rPr lang="fr-FR" sz="2600" dirty="0"/>
              <a:t> </a:t>
            </a:r>
            <a:r>
              <a:rPr lang="fr-FR" sz="2600" dirty="0" smtClean="0"/>
              <a:t>22/min</a:t>
            </a:r>
            <a:endParaRPr lang="fr-FR" sz="2600" dirty="0"/>
          </a:p>
        </p:txBody>
      </p:sp>
    </p:spTree>
    <p:extLst>
      <p:ext uri="{BB962C8B-B14F-4D97-AF65-F5344CB8AC3E}">
        <p14:creationId xmlns:p14="http://schemas.microsoft.com/office/powerpoint/2010/main" val="138892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99789" y="2077374"/>
            <a:ext cx="1713392" cy="1917577"/>
          </a:xfrm>
        </p:spPr>
        <p:txBody>
          <a:bodyPr/>
          <a:lstStyle/>
          <a:p>
            <a:r>
              <a:rPr lang="fr-FR" sz="1800" b="1" dirty="0"/>
              <a:t>Classification de l’IWGDF définissant la présence et la gravité d’une IPPPD</a:t>
            </a:r>
            <a:endParaRPr lang="fr-FR" sz="1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321084"/>
              </p:ext>
            </p:extLst>
          </p:nvPr>
        </p:nvGraphicFramePr>
        <p:xfrm>
          <a:off x="266817" y="107577"/>
          <a:ext cx="6683432" cy="66551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37511">
                  <a:extLst>
                    <a:ext uri="{9D8B030D-6E8A-4147-A177-3AD203B41FA5}">
                      <a16:colId xmlns:a16="http://schemas.microsoft.com/office/drawing/2014/main" val="637156072"/>
                    </a:ext>
                  </a:extLst>
                </a:gridCol>
                <a:gridCol w="1645921">
                  <a:extLst>
                    <a:ext uri="{9D8B030D-6E8A-4147-A177-3AD203B41FA5}">
                      <a16:colId xmlns:a16="http://schemas.microsoft.com/office/drawing/2014/main" val="65774974"/>
                    </a:ext>
                  </a:extLst>
                </a:gridCol>
              </a:tblGrid>
              <a:tr h="3921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Classification clinique de l’infection et définitions	</a:t>
                      </a:r>
                      <a:r>
                        <a:rPr lang="fr-FR" sz="500" dirty="0">
                          <a:effectLst/>
                        </a:rPr>
                        <a:t>	</a:t>
                      </a:r>
                      <a:endParaRPr lang="fr-FR" sz="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71" marR="273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Classification de </a:t>
                      </a:r>
                      <a:r>
                        <a:rPr lang="fr-FR" sz="1100" dirty="0" smtClean="0">
                          <a:effectLst/>
                        </a:rPr>
                        <a:t>l’IWGDF (grades)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71" marR="27371" marT="0" marB="0"/>
                </a:tc>
                <a:extLst>
                  <a:ext uri="{0D108BD9-81ED-4DB2-BD59-A6C34878D82A}">
                    <a16:rowId xmlns:a16="http://schemas.microsoft.com/office/drawing/2014/main" val="3325041581"/>
                  </a:ext>
                </a:extLst>
              </a:tr>
              <a:tr h="4519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Non </a:t>
                      </a:r>
                      <a:r>
                        <a:rPr lang="fr-FR" sz="1100" dirty="0" smtClean="0">
                          <a:effectLst/>
                        </a:rPr>
                        <a:t>infecté</a:t>
                      </a:r>
                      <a:r>
                        <a:rPr lang="fr-FR" sz="1100" baseline="0" dirty="0" smtClean="0">
                          <a:effectLst/>
                        </a:rPr>
                        <a:t> : a</a:t>
                      </a:r>
                      <a:r>
                        <a:rPr lang="fr-FR" sz="1100" dirty="0" smtClean="0">
                          <a:effectLst/>
                        </a:rPr>
                        <a:t>bsence </a:t>
                      </a:r>
                      <a:r>
                        <a:rPr lang="fr-FR" sz="1100" dirty="0">
                          <a:effectLst/>
                        </a:rPr>
                        <a:t>de symptômes ou de signes généraux ou locaux d’infection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71" marR="273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 smtClean="0">
                          <a:effectLst/>
                        </a:rPr>
                        <a:t>1 </a:t>
                      </a:r>
                      <a:r>
                        <a:rPr lang="fr-FR" sz="1100" b="1" dirty="0">
                          <a:effectLst/>
                        </a:rPr>
                        <a:t>(non infecté)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71" marR="27371" marT="0" marB="0"/>
                </a:tc>
                <a:extLst>
                  <a:ext uri="{0D108BD9-81ED-4DB2-BD59-A6C34878D82A}">
                    <a16:rowId xmlns:a16="http://schemas.microsoft.com/office/drawing/2014/main" val="3665805353"/>
                  </a:ext>
                </a:extLst>
              </a:tr>
              <a:tr h="16802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Infecté</a:t>
                      </a:r>
                      <a:r>
                        <a:rPr lang="fr-FR" sz="1100" baseline="0" dirty="0" smtClean="0">
                          <a:effectLst/>
                        </a:rPr>
                        <a:t> : a</a:t>
                      </a:r>
                      <a:r>
                        <a:rPr lang="fr-FR" sz="1100" dirty="0" smtClean="0">
                          <a:effectLst/>
                        </a:rPr>
                        <a:t>u </a:t>
                      </a:r>
                      <a:r>
                        <a:rPr lang="fr-FR" sz="1100" dirty="0">
                          <a:effectLst/>
                        </a:rPr>
                        <a:t>moins deux des constatations </a:t>
                      </a:r>
                      <a:r>
                        <a:rPr lang="fr-FR" sz="1100" dirty="0" smtClean="0">
                          <a:effectLst/>
                        </a:rPr>
                        <a:t>suivantes :</a:t>
                      </a:r>
                      <a:endParaRPr lang="fr-FR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100" dirty="0" err="1" smtClean="0">
                          <a:effectLst/>
                        </a:rPr>
                        <a:t>Oedème</a:t>
                      </a:r>
                      <a:r>
                        <a:rPr lang="fr-FR" sz="1100" dirty="0" smtClean="0">
                          <a:effectLst/>
                        </a:rPr>
                        <a:t> </a:t>
                      </a:r>
                      <a:r>
                        <a:rPr lang="fr-FR" sz="1100" dirty="0">
                          <a:effectLst/>
                        </a:rPr>
                        <a:t>local ou induration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100" dirty="0">
                          <a:effectLst/>
                        </a:rPr>
                        <a:t>Érythème &gt; 0,5 </a:t>
                      </a:r>
                      <a:r>
                        <a:rPr lang="fr-FR" sz="1100" dirty="0" smtClean="0">
                          <a:effectLst/>
                        </a:rPr>
                        <a:t>cm</a:t>
                      </a:r>
                      <a:r>
                        <a:rPr lang="fr-FR" sz="1100" baseline="0" dirty="0" smtClean="0">
                          <a:effectLst/>
                        </a:rPr>
                        <a:t> </a:t>
                      </a:r>
                      <a:r>
                        <a:rPr lang="fr-FR" sz="1100" dirty="0" smtClean="0">
                          <a:effectLst/>
                        </a:rPr>
                        <a:t>autour </a:t>
                      </a:r>
                      <a:r>
                        <a:rPr lang="fr-FR" sz="1100" dirty="0">
                          <a:effectLst/>
                        </a:rPr>
                        <a:t>de la plaie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100" dirty="0">
                          <a:effectLst/>
                        </a:rPr>
                        <a:t>Sensibilité ou douleur locale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100" dirty="0">
                          <a:effectLst/>
                        </a:rPr>
                        <a:t>Augmentation de la chaleur locale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100" dirty="0" smtClean="0">
                          <a:effectLst/>
                        </a:rPr>
                        <a:t>Présence </a:t>
                      </a:r>
                      <a:r>
                        <a:rPr lang="fr-FR" sz="1100" dirty="0">
                          <a:effectLst/>
                        </a:rPr>
                        <a:t>de </a:t>
                      </a:r>
                      <a:r>
                        <a:rPr lang="fr-FR" sz="1100" dirty="0" smtClean="0">
                          <a:effectLst/>
                        </a:rPr>
                        <a:t>pus</a:t>
                      </a:r>
                      <a:endParaRPr lang="fr-FR" sz="1100" dirty="0">
                        <a:effectLst/>
                      </a:endParaRPr>
                    </a:p>
                  </a:txBody>
                  <a:tcPr marL="27371" marR="273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71" marR="27371" marT="0" marB="0"/>
                </a:tc>
                <a:extLst>
                  <a:ext uri="{0D108BD9-81ED-4DB2-BD59-A6C34878D82A}">
                    <a16:rowId xmlns:a16="http://schemas.microsoft.com/office/drawing/2014/main" val="531872850"/>
                  </a:ext>
                </a:extLst>
              </a:tr>
              <a:tr h="8251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Infection </a:t>
                      </a:r>
                      <a:r>
                        <a:rPr lang="fr-FR" sz="1100" dirty="0" smtClean="0">
                          <a:effectLst/>
                        </a:rPr>
                        <a:t>locale sans </a:t>
                      </a:r>
                      <a:r>
                        <a:rPr lang="fr-FR" sz="1100" dirty="0">
                          <a:effectLst/>
                        </a:rPr>
                        <a:t>signes généraux 	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100" dirty="0" smtClean="0">
                          <a:effectLst/>
                        </a:rPr>
                        <a:t>Touchant</a:t>
                      </a:r>
                      <a:r>
                        <a:rPr lang="fr-FR" sz="1100" baseline="0" dirty="0" smtClean="0">
                          <a:effectLst/>
                        </a:rPr>
                        <a:t> s</a:t>
                      </a:r>
                      <a:r>
                        <a:rPr lang="fr-FR" sz="1100" dirty="0" smtClean="0">
                          <a:effectLst/>
                        </a:rPr>
                        <a:t>eulement </a:t>
                      </a:r>
                      <a:r>
                        <a:rPr lang="fr-FR" sz="1100" dirty="0">
                          <a:effectLst/>
                        </a:rPr>
                        <a:t>la peau ou le tissu </a:t>
                      </a:r>
                      <a:r>
                        <a:rPr lang="fr-FR" sz="1100" dirty="0" smtClean="0">
                          <a:effectLst/>
                        </a:rPr>
                        <a:t>sous-cutané</a:t>
                      </a:r>
                      <a:endParaRPr lang="fr-FR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100" dirty="0" smtClean="0">
                          <a:effectLst/>
                        </a:rPr>
                        <a:t>Et si</a:t>
                      </a:r>
                      <a:r>
                        <a:rPr lang="fr-FR" sz="1100" baseline="0" dirty="0" smtClean="0">
                          <a:effectLst/>
                        </a:rPr>
                        <a:t> </a:t>
                      </a:r>
                      <a:r>
                        <a:rPr lang="fr-FR" sz="1100" dirty="0" smtClean="0">
                          <a:effectLst/>
                        </a:rPr>
                        <a:t>érythème : taille &lt;</a:t>
                      </a:r>
                      <a:r>
                        <a:rPr lang="fr-FR" sz="1100" baseline="0" dirty="0" smtClean="0">
                          <a:effectLst/>
                        </a:rPr>
                        <a:t>  </a:t>
                      </a:r>
                      <a:r>
                        <a:rPr lang="fr-FR" sz="1100" dirty="0" smtClean="0">
                          <a:effectLst/>
                        </a:rPr>
                        <a:t>2 cm autour </a:t>
                      </a:r>
                      <a:r>
                        <a:rPr lang="fr-FR" sz="1100" dirty="0">
                          <a:effectLst/>
                        </a:rPr>
                        <a:t>de la </a:t>
                      </a:r>
                      <a:r>
                        <a:rPr lang="fr-FR" sz="1100" dirty="0" smtClean="0">
                          <a:effectLst/>
                        </a:rPr>
                        <a:t>plaie</a:t>
                      </a:r>
                      <a:endParaRPr lang="fr-FR" sz="1100" dirty="0">
                        <a:effectLst/>
                      </a:endParaRPr>
                    </a:p>
                  </a:txBody>
                  <a:tcPr marL="27371" marR="273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effectLst/>
                        </a:rPr>
                        <a:t>2 (infection légère)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71" marR="27371" marT="0" marB="0"/>
                </a:tc>
                <a:extLst>
                  <a:ext uri="{0D108BD9-81ED-4DB2-BD59-A6C34878D82A}">
                    <a16:rowId xmlns:a16="http://schemas.microsoft.com/office/drawing/2014/main" val="2307418959"/>
                  </a:ext>
                </a:extLst>
              </a:tr>
              <a:tr h="1128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Infection locale </a:t>
                      </a:r>
                      <a:r>
                        <a:rPr lang="fr-FR" sz="1100" dirty="0" smtClean="0">
                          <a:effectLst/>
                        </a:rPr>
                        <a:t>sans </a:t>
                      </a:r>
                      <a:r>
                        <a:rPr lang="fr-FR" sz="1100" dirty="0">
                          <a:effectLst/>
                        </a:rPr>
                        <a:t>signes généraux	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100" dirty="0" smtClean="0">
                          <a:effectLst/>
                        </a:rPr>
                        <a:t>Touchant les structures plus profondes que la peau et</a:t>
                      </a:r>
                      <a:r>
                        <a:rPr lang="fr-FR" sz="1100" baseline="0" dirty="0" smtClean="0">
                          <a:effectLst/>
                        </a:rPr>
                        <a:t> </a:t>
                      </a:r>
                      <a:r>
                        <a:rPr lang="fr-FR" sz="1100" dirty="0" smtClean="0">
                          <a:effectLst/>
                        </a:rPr>
                        <a:t>les tissus sous-cutanés (tendon, muscle, articulation, os)</a:t>
                      </a:r>
                      <a:endParaRPr lang="fr-FR" sz="1100" dirty="0" smtClean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fr-FR" sz="1100" dirty="0" smtClean="0">
                          <a:effectLst/>
                        </a:rPr>
                        <a:t>Et si</a:t>
                      </a:r>
                      <a:r>
                        <a:rPr lang="fr-FR" sz="1100" baseline="0" dirty="0" smtClean="0">
                          <a:effectLst/>
                        </a:rPr>
                        <a:t> </a:t>
                      </a:r>
                      <a:r>
                        <a:rPr lang="fr-FR" sz="1100" dirty="0" smtClean="0">
                          <a:effectLst/>
                        </a:rPr>
                        <a:t>érythème : taille ≥ 2 cm autour de la plaie</a:t>
                      </a:r>
                    </a:p>
                  </a:txBody>
                  <a:tcPr marL="27371" marR="273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effectLst/>
                        </a:rPr>
                        <a:t>3 (infection modérée)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71" marR="27371" marT="0" marB="0"/>
                </a:tc>
                <a:extLst>
                  <a:ext uri="{0D108BD9-81ED-4DB2-BD59-A6C34878D82A}">
                    <a16:rowId xmlns:a16="http://schemas.microsoft.com/office/drawing/2014/main" val="3551594690"/>
                  </a:ext>
                </a:extLst>
              </a:tr>
              <a:tr h="1687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1100" dirty="0">
                          <a:effectLst/>
                        </a:rPr>
                        <a:t>Toute infection </a:t>
                      </a:r>
                      <a:r>
                        <a:rPr lang="fr-FR" sz="1100" dirty="0" smtClean="0">
                          <a:effectLst/>
                        </a:rPr>
                        <a:t>avec SRIS</a:t>
                      </a:r>
                      <a:r>
                        <a:rPr lang="fr-FR" sz="1100" baseline="0" dirty="0" smtClean="0">
                          <a:effectLst/>
                        </a:rPr>
                        <a:t> (</a:t>
                      </a:r>
                      <a:r>
                        <a:rPr lang="fr-FR" sz="1100" dirty="0" smtClean="0">
                          <a:effectLst/>
                        </a:rPr>
                        <a:t>syndrome </a:t>
                      </a:r>
                      <a:r>
                        <a:rPr lang="fr-FR" sz="1100" dirty="0">
                          <a:effectLst/>
                        </a:rPr>
                        <a:t>de réponse inflammatoire </a:t>
                      </a:r>
                      <a:r>
                        <a:rPr lang="fr-FR" sz="1100" dirty="0" smtClean="0">
                          <a:effectLst/>
                        </a:rPr>
                        <a:t>systémique)</a:t>
                      </a:r>
                      <a:r>
                        <a:rPr lang="fr-FR" sz="1100" baseline="0" dirty="0" smtClean="0">
                          <a:effectLst/>
                        </a:rPr>
                        <a:t> : </a:t>
                      </a:r>
                      <a:r>
                        <a:rPr lang="fr-FR" sz="1100" dirty="0" smtClean="0">
                          <a:effectLst/>
                        </a:rPr>
                        <a:t>au</a:t>
                      </a:r>
                      <a:r>
                        <a:rPr lang="fr-FR" sz="1100" baseline="0" dirty="0" smtClean="0">
                          <a:effectLst/>
                        </a:rPr>
                        <a:t> moins deux des </a:t>
                      </a:r>
                      <a:r>
                        <a:rPr lang="fr-FR" sz="1100" dirty="0" smtClean="0">
                          <a:effectLst/>
                        </a:rPr>
                        <a:t>constatations </a:t>
                      </a:r>
                      <a:r>
                        <a:rPr lang="fr-FR" sz="1100" dirty="0">
                          <a:effectLst/>
                        </a:rPr>
                        <a:t>suivantes :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100" dirty="0">
                          <a:effectLst/>
                        </a:rPr>
                        <a:t>Température &gt; 38 °C ou &lt; 36 °C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100" dirty="0">
                          <a:effectLst/>
                        </a:rPr>
                        <a:t>Fréquence cardiaque &gt; 90 battements/minute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100" dirty="0">
                          <a:effectLst/>
                        </a:rPr>
                        <a:t>Fréquence respiratoire &gt; 20 </a:t>
                      </a:r>
                      <a:r>
                        <a:rPr lang="fr-FR" sz="1100" dirty="0" smtClean="0">
                          <a:effectLst/>
                        </a:rPr>
                        <a:t>c/min </a:t>
                      </a:r>
                      <a:r>
                        <a:rPr lang="fr-FR" sz="1100" dirty="0">
                          <a:effectLst/>
                        </a:rPr>
                        <a:t>ou PaCO2 &lt; 4,3 kPa (32 </a:t>
                      </a:r>
                      <a:r>
                        <a:rPr lang="fr-FR" sz="1100" dirty="0" smtClean="0">
                          <a:effectLst/>
                        </a:rPr>
                        <a:t>mm Hg</a:t>
                      </a:r>
                      <a:r>
                        <a:rPr lang="fr-FR" sz="1100" dirty="0">
                          <a:effectLst/>
                        </a:rPr>
                        <a:t>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100" dirty="0">
                          <a:effectLst/>
                        </a:rPr>
                        <a:t>Numération des globules blancs &gt; 12 000/mm</a:t>
                      </a:r>
                      <a:r>
                        <a:rPr lang="fr-FR" sz="1100" baseline="30000" dirty="0">
                          <a:effectLst/>
                        </a:rPr>
                        <a:t>3</a:t>
                      </a:r>
                      <a:r>
                        <a:rPr lang="fr-FR" sz="1100" dirty="0">
                          <a:effectLst/>
                        </a:rPr>
                        <a:t> ou </a:t>
                      </a:r>
                      <a:r>
                        <a:rPr lang="fr-FR" sz="1100" dirty="0" smtClean="0">
                          <a:effectLst/>
                        </a:rPr>
                        <a:t>&lt; </a:t>
                      </a:r>
                      <a:r>
                        <a:rPr lang="fr-FR" sz="1100" dirty="0">
                          <a:effectLst/>
                        </a:rPr>
                        <a:t>4 000/mm</a:t>
                      </a:r>
                      <a:r>
                        <a:rPr lang="fr-FR" sz="1100" baseline="30000" dirty="0">
                          <a:effectLst/>
                        </a:rPr>
                        <a:t>3</a:t>
                      </a:r>
                      <a:r>
                        <a:rPr lang="fr-FR" sz="1100" dirty="0">
                          <a:effectLst/>
                        </a:rPr>
                        <a:t> ou présence de plus de 10 % de </a:t>
                      </a:r>
                      <a:r>
                        <a:rPr lang="fr-FR" sz="1100" dirty="0" smtClean="0">
                          <a:effectLst/>
                        </a:rPr>
                        <a:t>formes immatures</a:t>
                      </a:r>
                      <a:endParaRPr lang="fr-FR" sz="1100" dirty="0">
                        <a:effectLst/>
                      </a:endParaRPr>
                    </a:p>
                  </a:txBody>
                  <a:tcPr marL="27371" marR="273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effectLst/>
                        </a:rPr>
                        <a:t>4 (infection sévère)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71" marR="27371" marT="0" marB="0"/>
                </a:tc>
                <a:extLst>
                  <a:ext uri="{0D108BD9-81ED-4DB2-BD59-A6C34878D82A}">
                    <a16:rowId xmlns:a16="http://schemas.microsoft.com/office/drawing/2014/main" val="556576030"/>
                  </a:ext>
                </a:extLst>
              </a:tr>
              <a:tr h="4898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Infection </a:t>
                      </a:r>
                      <a:r>
                        <a:rPr lang="fr-FR" sz="1100" dirty="0">
                          <a:effectLst/>
                        </a:rPr>
                        <a:t>touchant l’os (ostéomyélite</a:t>
                      </a:r>
                      <a:r>
                        <a:rPr lang="fr-FR" sz="1100" dirty="0" smtClean="0">
                          <a:effectLst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71" marR="273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effectLst/>
                        </a:rPr>
                        <a:t>Ajouter « (O) » </a:t>
                      </a:r>
                      <a:r>
                        <a:rPr lang="fr-FR" sz="1100" b="1" dirty="0" smtClean="0">
                          <a:effectLst/>
                        </a:rPr>
                        <a:t>à </a:t>
                      </a:r>
                      <a:r>
                        <a:rPr lang="fr-FR" sz="1100" b="1" dirty="0">
                          <a:effectLst/>
                        </a:rPr>
                        <a:t>3 ou </a:t>
                      </a:r>
                      <a:r>
                        <a:rPr lang="fr-FR" sz="1100" b="1" dirty="0" smtClean="0">
                          <a:effectLst/>
                        </a:rPr>
                        <a:t>4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71" marR="27371" marT="0" marB="0"/>
                </a:tc>
                <a:extLst>
                  <a:ext uri="{0D108BD9-81ED-4DB2-BD59-A6C34878D82A}">
                    <a16:rowId xmlns:a16="http://schemas.microsoft.com/office/drawing/2014/main" val="3515479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653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54485"/>
          </a:xfrm>
        </p:spPr>
        <p:txBody>
          <a:bodyPr/>
          <a:lstStyle/>
          <a:p>
            <a:r>
              <a:rPr lang="fr-FR" sz="2400" b="1" dirty="0"/>
              <a:t/>
            </a:r>
            <a:br>
              <a:rPr lang="fr-FR" sz="2400" b="1" dirty="0"/>
            </a:br>
            <a:r>
              <a:rPr lang="fr-FR" sz="2400" b="1" dirty="0"/>
              <a:t>Diagnostic microbiologique et histologique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198485"/>
            <a:ext cx="8042276" cy="50780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800" u="sng" dirty="0"/>
              <a:t>Il est </a:t>
            </a:r>
            <a:r>
              <a:rPr lang="fr-FR" sz="1800" u="sng" dirty="0" smtClean="0"/>
              <a:t>recommandé : </a:t>
            </a:r>
          </a:p>
          <a:p>
            <a:pPr marL="0" indent="0">
              <a:buNone/>
            </a:pPr>
            <a:endParaRPr lang="fr-FR" sz="1800" u="sng" dirty="0"/>
          </a:p>
          <a:p>
            <a:pPr lvl="1"/>
            <a:r>
              <a:rPr lang="fr-FR" sz="1800" dirty="0"/>
              <a:t>De prélever </a:t>
            </a:r>
            <a:r>
              <a:rPr lang="fr-FR" sz="1800" u="sng" dirty="0"/>
              <a:t>uniquement</a:t>
            </a:r>
            <a:r>
              <a:rPr lang="fr-FR" sz="1800" dirty="0"/>
              <a:t> en présence de signes cliniques évocateurs d’une infection de plaie (grade 2, 3 </a:t>
            </a:r>
            <a:r>
              <a:rPr lang="fr-FR" sz="1800" dirty="0" smtClean="0"/>
              <a:t>ou </a:t>
            </a:r>
            <a:r>
              <a:rPr lang="fr-FR" sz="1800" dirty="0"/>
              <a:t>4</a:t>
            </a:r>
            <a:r>
              <a:rPr lang="fr-FR" sz="1800" dirty="0" smtClean="0"/>
              <a:t>) en respectant les modalités de prélèvement suivantes: </a:t>
            </a:r>
            <a:endParaRPr lang="fr-FR" sz="1800" dirty="0"/>
          </a:p>
          <a:p>
            <a:pPr lvl="2"/>
            <a:r>
              <a:rPr lang="fr-FR" sz="1600" dirty="0"/>
              <a:t>Débrider avant tout </a:t>
            </a:r>
            <a:r>
              <a:rPr lang="fr-FR" sz="1600" dirty="0" smtClean="0"/>
              <a:t>prélèvement</a:t>
            </a:r>
            <a:endParaRPr lang="fr-FR" sz="1600" dirty="0"/>
          </a:p>
          <a:p>
            <a:pPr lvl="2"/>
            <a:r>
              <a:rPr lang="fr-FR" sz="1600" dirty="0"/>
              <a:t>En cas d’infection superficielle : prélever par </a:t>
            </a:r>
            <a:r>
              <a:rPr lang="fr-FR" sz="1600" dirty="0" smtClean="0"/>
              <a:t>curetage-écouvillonnage</a:t>
            </a:r>
            <a:endParaRPr lang="fr-FR" sz="1600" dirty="0"/>
          </a:p>
          <a:p>
            <a:pPr lvl="2"/>
            <a:r>
              <a:rPr lang="fr-FR" sz="1600" dirty="0"/>
              <a:t>En cas d’infection profonde: réaliser une biopsie tissulaire sur le versant cutané des berges de la plaie (punch à biopsie</a:t>
            </a:r>
            <a:r>
              <a:rPr lang="fr-FR" sz="1600" dirty="0" smtClean="0"/>
              <a:t>)</a:t>
            </a:r>
            <a:endParaRPr lang="fr-FR" sz="1600" dirty="0"/>
          </a:p>
          <a:p>
            <a:pPr lvl="2"/>
            <a:r>
              <a:rPr lang="fr-FR" sz="1600" dirty="0"/>
              <a:t>En cas de collection cutanée ou sous-cutanée: réaliser une aspiration à l’aide d’une aiguille fine ou d’un cathéter </a:t>
            </a:r>
            <a:r>
              <a:rPr lang="fr-FR" sz="1600" dirty="0" smtClean="0"/>
              <a:t>long</a:t>
            </a:r>
            <a:endParaRPr lang="fr-FR" sz="1600" dirty="0"/>
          </a:p>
          <a:p>
            <a:pPr lvl="1"/>
            <a:r>
              <a:rPr lang="fr-FR" sz="1800" dirty="0" smtClean="0"/>
              <a:t>De </a:t>
            </a:r>
            <a:r>
              <a:rPr lang="fr-FR" sz="1800" dirty="0"/>
              <a:t>prélever des hémocultures dans le grade </a:t>
            </a:r>
            <a:r>
              <a:rPr lang="fr-FR" sz="1800" dirty="0" smtClean="0"/>
              <a:t>4</a:t>
            </a:r>
            <a:endParaRPr lang="fr-FR" sz="1800" dirty="0"/>
          </a:p>
          <a:p>
            <a:pPr lvl="1"/>
            <a:r>
              <a:rPr lang="fr-FR" sz="1800" dirty="0" smtClean="0"/>
              <a:t>D’effectuer </a:t>
            </a:r>
            <a:r>
              <a:rPr lang="fr-FR" sz="1800" dirty="0"/>
              <a:t>une biopsie osseuse en cas de suspicion </a:t>
            </a:r>
            <a:r>
              <a:rPr lang="fr-FR" sz="1800" dirty="0" smtClean="0"/>
              <a:t>d’ostéite</a:t>
            </a:r>
            <a:endParaRPr lang="fr-FR" sz="1800" dirty="0"/>
          </a:p>
          <a:p>
            <a:pPr marL="349250" lvl="1" indent="0">
              <a:buNone/>
            </a:pP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44209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46848"/>
          </a:xfrm>
        </p:spPr>
        <p:txBody>
          <a:bodyPr/>
          <a:lstStyle/>
          <a:p>
            <a:r>
              <a:rPr lang="fr-FR" sz="2400" b="1" dirty="0"/>
              <a:t>Diagnostic </a:t>
            </a:r>
            <a:r>
              <a:rPr lang="fr-FR" sz="2400" b="1" dirty="0" smtClean="0"/>
              <a:t>microbiologique et histologique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633491"/>
            <a:ext cx="8042276" cy="43101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u="sng" dirty="0" smtClean="0"/>
              <a:t>Il </a:t>
            </a:r>
            <a:r>
              <a:rPr lang="fr-FR" sz="1800" u="sng" dirty="0"/>
              <a:t>n’est pas </a:t>
            </a:r>
            <a:r>
              <a:rPr lang="fr-FR" sz="1800" u="sng" dirty="0" smtClean="0"/>
              <a:t>recommandé : </a:t>
            </a:r>
            <a:endParaRPr lang="fr-FR" sz="1800" u="sng" dirty="0"/>
          </a:p>
          <a:p>
            <a:endParaRPr lang="fr-FR" sz="1800" u="sng" dirty="0"/>
          </a:p>
          <a:p>
            <a:pPr lvl="1"/>
            <a:r>
              <a:rPr lang="fr-FR" sz="1800" dirty="0"/>
              <a:t>D’inoculer les échantillons liquides dans des flacons d’hémoculture (résultat ininterprétable</a:t>
            </a:r>
            <a:r>
              <a:rPr lang="fr-FR" sz="1800" dirty="0" smtClean="0"/>
              <a:t>)</a:t>
            </a:r>
            <a:endParaRPr lang="fr-FR" sz="1800" dirty="0"/>
          </a:p>
          <a:p>
            <a:pPr lvl="1"/>
            <a:r>
              <a:rPr lang="fr-FR" sz="1800" dirty="0"/>
              <a:t>De prélever par écouvillonnage superficiel de la </a:t>
            </a:r>
            <a:r>
              <a:rPr lang="fr-FR" sz="1800" dirty="0" smtClean="0"/>
              <a:t>plaie</a:t>
            </a:r>
            <a:endParaRPr lang="fr-FR" sz="1800" dirty="0"/>
          </a:p>
          <a:p>
            <a:pPr lvl="1"/>
            <a:r>
              <a:rPr lang="fr-FR" sz="1800" dirty="0"/>
              <a:t>D’utiliser, en première intention, des techniques de biologie moléculaire pour identifier des pathogènes à partir des prélèvements </a:t>
            </a:r>
            <a:endParaRPr lang="fr-FR" sz="1800" dirty="0" smtClean="0"/>
          </a:p>
          <a:p>
            <a:pPr lvl="1"/>
            <a:r>
              <a:rPr lang="fr-FR" sz="1800" dirty="0" smtClean="0"/>
              <a:t>D’adresser </a:t>
            </a:r>
            <a:r>
              <a:rPr lang="fr-FR" sz="1800" dirty="0"/>
              <a:t>des prélèvements pour analyse anatomo-pathologique </a:t>
            </a:r>
            <a:r>
              <a:rPr lang="fr-FR" sz="1800" dirty="0" smtClean="0"/>
              <a:t>des </a:t>
            </a:r>
            <a:r>
              <a:rPr lang="fr-FR" sz="1800" dirty="0"/>
              <a:t>biopsies </a:t>
            </a:r>
            <a:r>
              <a:rPr lang="fr-FR" sz="1800" dirty="0" smtClean="0"/>
              <a:t>osseuses</a:t>
            </a:r>
            <a:endParaRPr lang="fr-FR" sz="18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008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0"/>
            <a:ext cx="8042276" cy="594789"/>
          </a:xfrm>
        </p:spPr>
        <p:txBody>
          <a:bodyPr/>
          <a:lstStyle/>
          <a:p>
            <a:r>
              <a:rPr lang="fr-FR" sz="2400" b="1" dirty="0"/>
              <a:t>Diagnostic </a:t>
            </a:r>
            <a:r>
              <a:rPr lang="fr-FR" sz="2400" b="1" dirty="0" smtClean="0"/>
              <a:t>microbiologique</a:t>
            </a:r>
            <a:endParaRPr lang="fr-FR" sz="24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2413" y="594789"/>
            <a:ext cx="4896000" cy="6177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03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Brise.thmx</Template>
  <TotalTime>517</TotalTime>
  <Words>2991</Words>
  <Application>Microsoft Office PowerPoint</Application>
  <PresentationFormat>Affichage à l'écran (4:3)</PresentationFormat>
  <Paragraphs>433</Paragraphs>
  <Slides>30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40" baseType="lpstr">
      <vt:lpstr>MS PGothic</vt:lpstr>
      <vt:lpstr>Arial</vt:lpstr>
      <vt:lpstr>Arial Narrow</vt:lpstr>
      <vt:lpstr>Calibri</vt:lpstr>
      <vt:lpstr>News Gothic MT</vt:lpstr>
      <vt:lpstr>Symbol</vt:lpstr>
      <vt:lpstr>Times New Roman</vt:lpstr>
      <vt:lpstr>Wingdings</vt:lpstr>
      <vt:lpstr>Wingdings 2</vt:lpstr>
      <vt:lpstr>Brise</vt:lpstr>
      <vt:lpstr>     Recommandations de pratique clinique pour le diagnostic et la prise en charge infectiologique des infections de plaie du pied chez les patients diabétiques (IPPPD )  Recommandations SPILF 2023</vt:lpstr>
      <vt:lpstr>Méthode </vt:lpstr>
      <vt:lpstr>Les éléments cliniques évocateurs d’une IPPPD :</vt:lpstr>
      <vt:lpstr>         Les éléments évoquant une ostéite devant une plaie du pied chez un patient diabétique (OPPD) sont :</vt:lpstr>
      <vt:lpstr>Signes de gravité nécessitant une hospitalisation</vt:lpstr>
      <vt:lpstr>Classification de l’IWGDF définissant la présence et la gravité d’une IPPPD</vt:lpstr>
      <vt:lpstr> Diagnostic microbiologique et histologique</vt:lpstr>
      <vt:lpstr>Diagnostic microbiologique et histologique</vt:lpstr>
      <vt:lpstr>Diagnostic microbiologique</vt:lpstr>
      <vt:lpstr>Démarche diagnostique d’une OPPD</vt:lpstr>
      <vt:lpstr>Antibiothérapie</vt:lpstr>
      <vt:lpstr>Antibiothérapie probabiliste :  quels pathogènes cibler?</vt:lpstr>
      <vt:lpstr>Antibiothérapie probabiliste IPPPD grade 2 et 3</vt:lpstr>
      <vt:lpstr>Antibiothérapie probabiliste  IPPPD grade 4 sans sepsis ni choc septique</vt:lpstr>
      <vt:lpstr>Antibiothérapie probabiliste  IPPPD grade 4 avec sepsis ou choc septique</vt:lpstr>
      <vt:lpstr>Réévaluation des patients</vt:lpstr>
      <vt:lpstr>Traitement chirurgical</vt:lpstr>
      <vt:lpstr>Cas particulier de l’amputation</vt:lpstr>
      <vt:lpstr>Démarche thérapeutique devant une IPPPD</vt:lpstr>
      <vt:lpstr>Prise en charge médico-chirurgicale</vt:lpstr>
      <vt:lpstr>Antibiothérapie des infections de la peau et  des tissus mous  à cocci à Gram positif  </vt:lpstr>
      <vt:lpstr>Antibiothérapie des infections ostéo-articulaires à cocci à Gram positif </vt:lpstr>
      <vt:lpstr> Antibiothérapie des infections de la peau                    et des tissus mous à bacilles à Gram négatif  </vt:lpstr>
      <vt:lpstr>Antibiothérapie des infections ostéo-articulaires  à bacilles à Gram négatif</vt:lpstr>
      <vt:lpstr>Infection à P. aeruginosa</vt:lpstr>
      <vt:lpstr> Posologie des antibiotiques</vt:lpstr>
      <vt:lpstr> Posologie des antibiotiques</vt:lpstr>
      <vt:lpstr>Place des nouveaux antibiotiques   </vt:lpstr>
      <vt:lpstr>Durée de l’antibiothérapie</vt:lpstr>
      <vt:lpstr>Suivi des patients diabétiques avec IPPPD</vt:lpstr>
    </vt:vector>
  </TitlesOfParts>
  <Company>ARREPI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ESCMID Guideline for the diagnosis and management of Candida Diseases 2012: Non neutropenic adult patients</dc:title>
  <dc:creator>Benoit Guery</dc:creator>
  <cp:lastModifiedBy>MAULIN Laurence</cp:lastModifiedBy>
  <cp:revision>204</cp:revision>
  <dcterms:created xsi:type="dcterms:W3CDTF">2013-04-22T14:21:17Z</dcterms:created>
  <dcterms:modified xsi:type="dcterms:W3CDTF">2023-11-30T15:15:44Z</dcterms:modified>
</cp:coreProperties>
</file>