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314" r:id="rId3"/>
    <p:sldId id="286" r:id="rId4"/>
    <p:sldId id="320" r:id="rId5"/>
    <p:sldId id="295" r:id="rId6"/>
    <p:sldId id="265" r:id="rId7"/>
    <p:sldId id="293" r:id="rId8"/>
    <p:sldId id="325" r:id="rId9"/>
    <p:sldId id="292" r:id="rId10"/>
    <p:sldId id="287" r:id="rId11"/>
    <p:sldId id="288" r:id="rId12"/>
    <p:sldId id="321" r:id="rId13"/>
    <p:sldId id="289" r:id="rId14"/>
    <p:sldId id="285" r:id="rId15"/>
    <p:sldId id="290" r:id="rId16"/>
    <p:sldId id="328" r:id="rId17"/>
    <p:sldId id="262" r:id="rId18"/>
    <p:sldId id="263" r:id="rId19"/>
    <p:sldId id="264" r:id="rId20"/>
    <p:sldId id="296" r:id="rId21"/>
    <p:sldId id="32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livia Keita-Perse" initials="O.K-P" lastIdx="2" clrIdx="0"/>
  <p:cmAuthor id="1" name="Lesprit, Philippe" initials="LP" lastIdx="1" clrIdx="1"/>
  <p:cmAuthor id="2" name="CASERIS Marion" initials="CM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7C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854" autoAdjust="0"/>
    <p:restoredTop sz="90576" autoAdjust="0"/>
  </p:normalViewPr>
  <p:slideViewPr>
    <p:cSldViewPr snapToGrid="0" snapToObjects="1">
      <p:cViewPr varScale="1">
        <p:scale>
          <a:sx n="78" d="100"/>
          <a:sy n="78" d="100"/>
        </p:scale>
        <p:origin x="57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7F8BA-1B5C-7A48-8114-9AC36FEF4D43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622C7-708B-744C-8571-9641DE88BA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912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0622C7-708B-744C-8571-9641DE88BA3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546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algn="l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98343-6948-0E43-98EC-B758E1725D3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580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0622C7-708B-744C-8571-9641DE88BA34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3090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0622C7-708B-744C-8571-9641DE88BA3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967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0622C7-708B-744C-8571-9641DE88BA3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304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Désescalade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791FF2-D367-4A7E-8D68-719E4911B49C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843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b="0" i="0" kern="120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>
            <a:lvl1pPr>
              <a:defRPr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dirty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25481" y="1"/>
            <a:ext cx="1002707" cy="69704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600" b="0" i="0" kern="1200">
          <a:solidFill>
            <a:schemeClr val="accent1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b="0" i="0" kern="1200">
          <a:solidFill>
            <a:schemeClr val="tx1">
              <a:lumMod val="65000"/>
              <a:lumOff val="35000"/>
            </a:schemeClr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417420-0876-8439-93CA-E31E804B71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+mn-lt"/>
              </a:rPr>
              <a:t>Actualisation</a:t>
            </a:r>
            <a:r>
              <a:rPr lang="en-US" sz="3200" b="1" dirty="0">
                <a:latin typeface="+mn-lt"/>
              </a:rPr>
              <a:t> de la </a:t>
            </a:r>
            <a:r>
              <a:rPr lang="en-US" sz="3200" b="1" dirty="0" err="1">
                <a:latin typeface="+mn-lt"/>
              </a:rPr>
              <a:t>prise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en</a:t>
            </a:r>
            <a:r>
              <a:rPr lang="en-US" sz="3200" b="1" dirty="0">
                <a:latin typeface="+mn-lt"/>
              </a:rPr>
              <a:t> charge des </a:t>
            </a:r>
            <a:r>
              <a:rPr lang="en-US" sz="3200" b="1" dirty="0" err="1">
                <a:latin typeface="+mn-lt"/>
              </a:rPr>
              <a:t>pneumonies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aiguës</a:t>
            </a:r>
            <a:r>
              <a:rPr lang="en-US" sz="3200" b="1" dirty="0">
                <a:latin typeface="+mn-lt"/>
              </a:rPr>
              <a:t> </a:t>
            </a:r>
            <a:r>
              <a:rPr lang="en-US" sz="3200" b="1" dirty="0" err="1">
                <a:latin typeface="+mn-lt"/>
              </a:rPr>
              <a:t>communautaires</a:t>
            </a:r>
            <a:r>
              <a:rPr lang="en-US" sz="3200" b="1" dirty="0">
                <a:latin typeface="+mn-lt"/>
              </a:rPr>
              <a:t> de</a:t>
            </a:r>
            <a:br>
              <a:rPr lang="en-US" sz="3200" b="1" dirty="0">
                <a:latin typeface="+mn-lt"/>
              </a:rPr>
            </a:br>
            <a:r>
              <a:rPr lang="en-US" sz="3200" b="1" dirty="0" err="1">
                <a:latin typeface="+mn-lt"/>
              </a:rPr>
              <a:t>l’adulte</a:t>
            </a:r>
            <a:endParaRPr lang="fr-FR" sz="3200" b="1" dirty="0"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C197C958-C4B9-5C4F-19BB-FB3E0691B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895" y="3609134"/>
            <a:ext cx="8664212" cy="7370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sz="1800" dirty="0">
                <a:solidFill>
                  <a:srgbClr val="89898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Jeu de diapositives réalisé par le comité des référentiels de la SPILF 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sz="1800" dirty="0">
                <a:solidFill>
                  <a:srgbClr val="898989"/>
                </a:solidFill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le 12/03/2025</a:t>
            </a:r>
          </a:p>
        </p:txBody>
      </p:sp>
    </p:spTree>
    <p:extLst>
      <p:ext uri="{BB962C8B-B14F-4D97-AF65-F5344CB8AC3E}">
        <p14:creationId xmlns:p14="http://schemas.microsoft.com/office/powerpoint/2010/main" val="268264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5B7C356-53C4-6C9E-A74B-1294B7BEE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Quelle antibiothérapie des PAC en ambulatoire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3F9BD150-68F1-D2C7-6529-F12F7B9F6829}"/>
              </a:ext>
            </a:extLst>
          </p:cNvPr>
          <p:cNvSpPr txBox="1"/>
          <p:nvPr/>
        </p:nvSpPr>
        <p:spPr>
          <a:xfrm>
            <a:off x="664029" y="5552451"/>
            <a:ext cx="11364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Lors de la réévaluation à H72 </a:t>
            </a:r>
          </a:p>
          <a:p>
            <a:r>
              <a:rPr lang="fr-FR" dirty="0"/>
              <a:t>En cas d'échec de l'antibiothérapie par bêta-lactamine : </a:t>
            </a:r>
            <a:r>
              <a:rPr lang="fr-FR" b="1" dirty="0"/>
              <a:t>relais par un macrolide</a:t>
            </a:r>
            <a:r>
              <a:rPr lang="fr-FR" dirty="0"/>
              <a:t>.</a:t>
            </a:r>
          </a:p>
          <a:p>
            <a:r>
              <a:rPr lang="fr-FR" dirty="0"/>
              <a:t>En cas d'échec de l'antibiothérapie par macrolide : </a:t>
            </a:r>
            <a:r>
              <a:rPr lang="fr-FR" b="1" dirty="0"/>
              <a:t>relais par une bêta-lactamine </a:t>
            </a:r>
            <a:r>
              <a:rPr lang="fr-FR" dirty="0"/>
              <a:t>(amoxicilline ou amoxicilline-acide clavulanique ou C3G injectable selon la présence de comorbidités)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F9A0A086-5EEC-F6AD-0DD4-59FDC68C5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519438"/>
              </p:ext>
            </p:extLst>
          </p:nvPr>
        </p:nvGraphicFramePr>
        <p:xfrm>
          <a:off x="176803" y="1504194"/>
          <a:ext cx="11834162" cy="3506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9336">
                  <a:extLst>
                    <a:ext uri="{9D8B030D-6E8A-4147-A177-3AD203B41FA5}">
                      <a16:colId xmlns:a16="http://schemas.microsoft.com/office/drawing/2014/main" xmlns="" val="3266225856"/>
                    </a:ext>
                  </a:extLst>
                </a:gridCol>
                <a:gridCol w="2949730">
                  <a:extLst>
                    <a:ext uri="{9D8B030D-6E8A-4147-A177-3AD203B41FA5}">
                      <a16:colId xmlns:a16="http://schemas.microsoft.com/office/drawing/2014/main" xmlns="" val="4158904680"/>
                    </a:ext>
                  </a:extLst>
                </a:gridCol>
                <a:gridCol w="4525096">
                  <a:extLst>
                    <a:ext uri="{9D8B030D-6E8A-4147-A177-3AD203B41FA5}">
                      <a16:colId xmlns:a16="http://schemas.microsoft.com/office/drawing/2014/main" xmlns="" val="3755925181"/>
                    </a:ext>
                  </a:extLst>
                </a:gridCol>
              </a:tblGrid>
              <a:tr h="374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1</a:t>
                      </a:r>
                      <a:r>
                        <a:rPr lang="fr-FR" sz="1600" baseline="30000">
                          <a:effectLst/>
                        </a:rPr>
                        <a:t>er</a:t>
                      </a:r>
                      <a:r>
                        <a:rPr lang="fr-FR" sz="1600">
                          <a:effectLst/>
                        </a:rPr>
                        <a:t> choix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Alternative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022783387"/>
                  </a:ext>
                </a:extLst>
              </a:tr>
              <a:tr h="374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Sans comorbidité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Amoxicilline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Pristinamycine 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874573855"/>
                  </a:ext>
                </a:extLst>
              </a:tr>
              <a:tr h="7943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Au moins une comorbidité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Amoxicilline-acide clavulanique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C3G parentérale (ceftriaxone ou </a:t>
                      </a:r>
                      <a:r>
                        <a:rPr lang="fr-FR" sz="1600" dirty="0" err="1">
                          <a:effectLst/>
                        </a:rPr>
                        <a:t>céfotaxime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173716854"/>
                  </a:ext>
                </a:extLst>
              </a:tr>
              <a:tr h="7943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Suspicion de co/surinfection bactérienne d'une infection virale (grippe)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Amoxicilline-acide clavulanique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C3G parentérale (ceftriaxone ou </a:t>
                      </a:r>
                      <a:r>
                        <a:rPr lang="fr-FR" sz="1600" dirty="0" err="1">
                          <a:effectLst/>
                        </a:rPr>
                        <a:t>céfotaxime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Ou pristinamycine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662963277"/>
                  </a:ext>
                </a:extLst>
              </a:tr>
              <a:tr h="7943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Tableau évocateur d'infection ou mise en évidence de bactérie atypique 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Macrolide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Pristinamycine ou doxycycline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969997272"/>
                  </a:ext>
                </a:extLst>
              </a:tr>
              <a:tr h="374515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Réévaluation à 72h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529848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343B0E76-2576-C0B3-16FF-2D2F7397FB6C}"/>
              </a:ext>
            </a:extLst>
          </p:cNvPr>
          <p:cNvSpPr txBox="1"/>
          <p:nvPr/>
        </p:nvSpPr>
        <p:spPr>
          <a:xfrm>
            <a:off x="194553" y="5123457"/>
            <a:ext cx="11644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Uniquement si allergie grave aux </a:t>
            </a:r>
            <a:r>
              <a:rPr lang="fr-FR" dirty="0" err="1"/>
              <a:t>bêta-lactamines</a:t>
            </a:r>
            <a:r>
              <a:rPr lang="fr-FR" dirty="0"/>
              <a:t> et pas d'autre possibilité thérapeutique : </a:t>
            </a:r>
            <a:r>
              <a:rPr lang="fr-FR" dirty="0" err="1"/>
              <a:t>lévofloxacine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599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9C96269-089C-3E9A-5371-E8BE4D9C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161" y="169220"/>
            <a:ext cx="10723035" cy="1336956"/>
          </a:xfrm>
        </p:spPr>
        <p:txBody>
          <a:bodyPr/>
          <a:lstStyle/>
          <a:p>
            <a:r>
              <a:rPr lang="fr-FR" dirty="0"/>
              <a:t>Quelle antibiothérapie probabiliste des PAC non graves en hospitalisation ?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BEA92C23-B7C4-099A-5728-8D191B293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04851"/>
              </p:ext>
            </p:extLst>
          </p:nvPr>
        </p:nvGraphicFramePr>
        <p:xfrm>
          <a:off x="297951" y="1993187"/>
          <a:ext cx="11681715" cy="3499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73025">
                  <a:extLst>
                    <a:ext uri="{9D8B030D-6E8A-4147-A177-3AD203B41FA5}">
                      <a16:colId xmlns:a16="http://schemas.microsoft.com/office/drawing/2014/main" xmlns="" val="781755757"/>
                    </a:ext>
                  </a:extLst>
                </a:gridCol>
                <a:gridCol w="3104989">
                  <a:extLst>
                    <a:ext uri="{9D8B030D-6E8A-4147-A177-3AD203B41FA5}">
                      <a16:colId xmlns:a16="http://schemas.microsoft.com/office/drawing/2014/main" xmlns="" val="1093795684"/>
                    </a:ext>
                  </a:extLst>
                </a:gridCol>
                <a:gridCol w="3103701">
                  <a:extLst>
                    <a:ext uri="{9D8B030D-6E8A-4147-A177-3AD203B41FA5}">
                      <a16:colId xmlns:a16="http://schemas.microsoft.com/office/drawing/2014/main" xmlns="" val="1549646244"/>
                    </a:ext>
                  </a:extLst>
                </a:gridCol>
              </a:tblGrid>
              <a:tr h="2961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1</a:t>
                      </a:r>
                      <a:r>
                        <a:rPr lang="fr-FR" sz="1600" baseline="30000">
                          <a:effectLst/>
                        </a:rPr>
                        <a:t>er</a:t>
                      </a:r>
                      <a:r>
                        <a:rPr lang="fr-FR" sz="1600">
                          <a:effectLst/>
                        </a:rPr>
                        <a:t> choix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Alternative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662483935"/>
                  </a:ext>
                </a:extLst>
              </a:tr>
              <a:tr h="53964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Sans comorbidité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Amoxicilline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C3G parentérale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(ceftriaxone ou </a:t>
                      </a:r>
                      <a:r>
                        <a:rPr lang="fr-FR" sz="1600" dirty="0" err="1">
                          <a:effectLst/>
                        </a:rPr>
                        <a:t>céfotaxime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19470953"/>
                  </a:ext>
                </a:extLst>
              </a:tr>
              <a:tr h="71934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Avec comorbidité(s)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Amoxicilline-acide clavulanique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14577"/>
                  </a:ext>
                </a:extLst>
              </a:tr>
              <a:tr h="96012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Suspicion de co/surinfection bactérienne d'une infection virale (grippe)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Amoxicilline-acide clavulanique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9497233"/>
                  </a:ext>
                </a:extLst>
              </a:tr>
              <a:tr h="62812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Tableau évocateur d'infection à bactérie atypique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Macrolide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Lévofloxacine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297377321"/>
                  </a:ext>
                </a:extLst>
              </a:tr>
              <a:tr h="296116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Réévaluation à 72h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282861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EBCFB3B-1587-D7CA-A567-0B786CBE9C44}"/>
              </a:ext>
            </a:extLst>
          </p:cNvPr>
          <p:cNvSpPr txBox="1"/>
          <p:nvPr/>
        </p:nvSpPr>
        <p:spPr>
          <a:xfrm>
            <a:off x="410966" y="5765450"/>
            <a:ext cx="11681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fr-FR" b="1" dirty="0" err="1"/>
              <a:t>Lévofloxacine</a:t>
            </a:r>
            <a:r>
              <a:rPr lang="fr-FR" b="1" dirty="0"/>
              <a:t> : </a:t>
            </a:r>
            <a:r>
              <a:rPr lang="fr-FR" dirty="0"/>
              <a:t>uniquement si allergie grave aux </a:t>
            </a:r>
            <a:r>
              <a:rPr lang="fr-FR" dirty="0" err="1"/>
              <a:t>bêta-lactamines</a:t>
            </a:r>
            <a:r>
              <a:rPr lang="fr-FR" dirty="0"/>
              <a:t> ou si contre-indication aux macrolides en cas de suspicion de bactérie atypique</a:t>
            </a:r>
          </a:p>
        </p:txBody>
      </p:sp>
    </p:spTree>
    <p:extLst>
      <p:ext uri="{BB962C8B-B14F-4D97-AF65-F5344CB8AC3E}">
        <p14:creationId xmlns:p14="http://schemas.microsoft.com/office/powerpoint/2010/main" val="2625043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092E136-4CA6-FBBD-8520-E4A7E00EA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75" y="467172"/>
            <a:ext cx="11302606" cy="1336956"/>
          </a:xfrm>
        </p:spPr>
        <p:txBody>
          <a:bodyPr/>
          <a:lstStyle/>
          <a:p>
            <a:r>
              <a:rPr lang="fr-FR" sz="4000" dirty="0"/>
              <a:t>Quelle antibiothérapie des PAC en cas de suspicion ou confirmation de bactérie atypique chez l'adulte ?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6333844A-B7D1-EDCB-B68E-F64EBBEA7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084"/>
              </p:ext>
            </p:extLst>
          </p:nvPr>
        </p:nvGraphicFramePr>
        <p:xfrm>
          <a:off x="287415" y="1942741"/>
          <a:ext cx="11640618" cy="424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86617">
                  <a:extLst>
                    <a:ext uri="{9D8B030D-6E8A-4147-A177-3AD203B41FA5}">
                      <a16:colId xmlns:a16="http://schemas.microsoft.com/office/drawing/2014/main" xmlns="" val="1031690609"/>
                    </a:ext>
                  </a:extLst>
                </a:gridCol>
                <a:gridCol w="2723034">
                  <a:extLst>
                    <a:ext uri="{9D8B030D-6E8A-4147-A177-3AD203B41FA5}">
                      <a16:colId xmlns:a16="http://schemas.microsoft.com/office/drawing/2014/main" xmlns="" val="4115238730"/>
                    </a:ext>
                  </a:extLst>
                </a:gridCol>
                <a:gridCol w="4730967">
                  <a:extLst>
                    <a:ext uri="{9D8B030D-6E8A-4147-A177-3AD203B41FA5}">
                      <a16:colId xmlns:a16="http://schemas.microsoft.com/office/drawing/2014/main" xmlns="" val="3481093871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Molécule(s)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Allergie / alternative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76043878"/>
                  </a:ext>
                </a:extLst>
              </a:tr>
              <a:tr h="10760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Légionellose</a:t>
                      </a:r>
                      <a:endParaRPr lang="fr-FR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Macrolide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b="1" dirty="0">
                          <a:effectLst/>
                        </a:rPr>
                        <a:t>Si forme grave ou contre-indication aux macrolides : </a:t>
                      </a:r>
                      <a:r>
                        <a:rPr lang="fr-FR" sz="1600" dirty="0" err="1">
                          <a:effectLst/>
                        </a:rPr>
                        <a:t>lévofloxacine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91812650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i="1" dirty="0">
                          <a:effectLst/>
                        </a:rPr>
                        <a:t>Mycoplasma </a:t>
                      </a:r>
                      <a:r>
                        <a:rPr lang="fr-FR" sz="1600" i="1" dirty="0" err="1">
                          <a:effectLst/>
                        </a:rPr>
                        <a:t>pneumoniae</a:t>
                      </a:r>
                      <a:endParaRPr lang="fr-FR" sz="1800" i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Macrolide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Doxycycline </a:t>
                      </a:r>
                      <a:endParaRPr lang="fr-FR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b="1" dirty="0">
                          <a:effectLst/>
                        </a:rPr>
                        <a:t>Si contre-indication aux macrolides et aux cyclines : </a:t>
                      </a:r>
                      <a:r>
                        <a:rPr lang="fr-FR" sz="1600" dirty="0" err="1">
                          <a:effectLst/>
                        </a:rPr>
                        <a:t>lévofloxacine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76842572"/>
                  </a:ext>
                </a:extLst>
              </a:tr>
              <a:tr h="6254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i="1" dirty="0">
                          <a:effectLst/>
                        </a:rPr>
                        <a:t>Chlamydophila </a:t>
                      </a:r>
                      <a:r>
                        <a:rPr lang="fr-FR" sz="1600" i="1" dirty="0" err="1">
                          <a:effectLst/>
                        </a:rPr>
                        <a:t>pneumoniae</a:t>
                      </a:r>
                      <a:endParaRPr lang="fr-FR" sz="1800" i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Macrolide 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Doxycycline </a:t>
                      </a:r>
                      <a:endParaRPr lang="fr-FR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b="1" dirty="0">
                          <a:effectLst/>
                        </a:rPr>
                        <a:t>Si contre-indication aux macrolides et aux cyclines : </a:t>
                      </a:r>
                      <a:r>
                        <a:rPr lang="fr-FR" sz="1600" dirty="0" err="1">
                          <a:effectLst/>
                        </a:rPr>
                        <a:t>lévofloxacine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85913375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5E2A19CC-FB51-433F-9FEC-668A904F32A7}"/>
              </a:ext>
            </a:extLst>
          </p:cNvPr>
          <p:cNvSpPr txBox="1"/>
          <p:nvPr/>
        </p:nvSpPr>
        <p:spPr>
          <a:xfrm>
            <a:off x="1694844" y="6390828"/>
            <a:ext cx="9616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Macrolides : </a:t>
            </a:r>
            <a:r>
              <a:rPr lang="fr-FR" dirty="0"/>
              <a:t>azithromycine, clarithromycine, </a:t>
            </a:r>
            <a:r>
              <a:rPr lang="fr-FR" dirty="0" err="1"/>
              <a:t>roxithromycine</a:t>
            </a:r>
            <a:r>
              <a:rPr lang="fr-FR" dirty="0"/>
              <a:t>, spiramycine</a:t>
            </a:r>
          </a:p>
        </p:txBody>
      </p:sp>
    </p:spTree>
    <p:extLst>
      <p:ext uri="{BB962C8B-B14F-4D97-AF65-F5344CB8AC3E}">
        <p14:creationId xmlns:p14="http://schemas.microsoft.com/office/powerpoint/2010/main" val="398600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CACFD3C-EEF6-409E-63DF-EBD5A40F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376517"/>
            <a:ext cx="10723035" cy="1336956"/>
          </a:xfrm>
        </p:spPr>
        <p:txBody>
          <a:bodyPr/>
          <a:lstStyle/>
          <a:p>
            <a:r>
              <a:rPr lang="fr-FR" dirty="0"/>
              <a:t>Quelle antibiothérapie des PAC graves ?</a:t>
            </a:r>
            <a:br>
              <a:rPr lang="fr-FR" dirty="0"/>
            </a:br>
            <a:r>
              <a:rPr lang="fr-FR" sz="2800" dirty="0"/>
              <a:t>(en l'absence de facteur de risque d'infection à </a:t>
            </a:r>
            <a:r>
              <a:rPr lang="fr-FR" sz="2800" i="1" dirty="0"/>
              <a:t>Pseudomonas </a:t>
            </a:r>
            <a:r>
              <a:rPr lang="fr-FR" sz="2800" i="1" dirty="0" err="1"/>
              <a:t>aeruginosa</a:t>
            </a:r>
            <a:r>
              <a:rPr lang="fr-FR" sz="2800" dirty="0"/>
              <a:t>)</a:t>
            </a:r>
            <a:endParaRPr lang="fr-FR" dirty="0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235337E1-6472-6B5F-5CCD-3A65EC6EA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595830"/>
              </p:ext>
            </p:extLst>
          </p:nvPr>
        </p:nvGraphicFramePr>
        <p:xfrm>
          <a:off x="174661" y="2472240"/>
          <a:ext cx="11897474" cy="24415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6385">
                  <a:extLst>
                    <a:ext uri="{9D8B030D-6E8A-4147-A177-3AD203B41FA5}">
                      <a16:colId xmlns:a16="http://schemas.microsoft.com/office/drawing/2014/main" xmlns="" val="3724535598"/>
                    </a:ext>
                  </a:extLst>
                </a:gridCol>
                <a:gridCol w="4088650">
                  <a:extLst>
                    <a:ext uri="{9D8B030D-6E8A-4147-A177-3AD203B41FA5}">
                      <a16:colId xmlns:a16="http://schemas.microsoft.com/office/drawing/2014/main" xmlns="" val="3833447202"/>
                    </a:ext>
                  </a:extLst>
                </a:gridCol>
                <a:gridCol w="5212439">
                  <a:extLst>
                    <a:ext uri="{9D8B030D-6E8A-4147-A177-3AD203B41FA5}">
                      <a16:colId xmlns:a16="http://schemas.microsoft.com/office/drawing/2014/main" xmlns="" val="1247417309"/>
                    </a:ext>
                  </a:extLst>
                </a:gridCol>
              </a:tblGrid>
              <a:tr h="4764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Molécule(s)</a:t>
                      </a:r>
                      <a:endParaRPr lang="fr-FR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Allergie / alternative</a:t>
                      </a:r>
                      <a:endParaRPr lang="fr-FR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18713631"/>
                  </a:ext>
                </a:extLst>
              </a:tr>
              <a:tr h="11780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effectLst/>
                        </a:rPr>
                        <a:t>Initiale</a:t>
                      </a:r>
                      <a:endParaRPr lang="fr-FR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C3G parentérale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(ceftriaxone ou </a:t>
                      </a:r>
                      <a:r>
                        <a:rPr lang="fr-FR" sz="1600" dirty="0" err="1">
                          <a:effectLst/>
                        </a:rPr>
                        <a:t>céfotaxime</a:t>
                      </a:r>
                      <a:r>
                        <a:rPr lang="fr-FR" sz="1600" dirty="0">
                          <a:effectLst/>
                        </a:rPr>
                        <a:t>)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+ Macrolide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 err="1">
                          <a:effectLst/>
                        </a:rPr>
                        <a:t>Lévofloxacine</a:t>
                      </a:r>
                      <a:r>
                        <a:rPr lang="fr-FR" sz="1600" dirty="0">
                          <a:effectLst/>
                        </a:rPr>
                        <a:t> (uniquement si allergie contre indiquant l'utilisation de </a:t>
                      </a:r>
                      <a:r>
                        <a:rPr lang="fr-FR" sz="1600" dirty="0" err="1">
                          <a:effectLst/>
                        </a:rPr>
                        <a:t>bêta-lactamines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83041475"/>
                  </a:ext>
                </a:extLst>
              </a:tr>
              <a:tr h="7870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800">
                          <a:effectLst/>
                        </a:rPr>
                        <a:t>Désescalade</a:t>
                      </a:r>
                      <a:endParaRPr lang="fr-FR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La plus précoce possible selon évolution </a:t>
                      </a:r>
                      <a:r>
                        <a:rPr lang="fr-FR" sz="1600" dirty="0" err="1">
                          <a:effectLst/>
                        </a:rPr>
                        <a:t>clinico</a:t>
                      </a:r>
                      <a:r>
                        <a:rPr lang="fr-FR" sz="1600" dirty="0">
                          <a:effectLst/>
                        </a:rPr>
                        <a:t>-biologique et documentation microbiologique</a:t>
                      </a:r>
                      <a:endParaRPr lang="fr-FR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72835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0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F741C24-E181-EA70-C421-9A7E89A12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39" y="107576"/>
            <a:ext cx="11886440" cy="1336956"/>
          </a:xfrm>
        </p:spPr>
        <p:txBody>
          <a:bodyPr>
            <a:noAutofit/>
          </a:bodyPr>
          <a:lstStyle/>
          <a:p>
            <a:r>
              <a:rPr lang="fr-FR" sz="3200" dirty="0"/>
              <a:t>Quelle ATB probabiliste ou documentée des PAC graves à </a:t>
            </a:r>
            <a:r>
              <a:rPr lang="fr-FR" sz="3200" i="1" dirty="0"/>
              <a:t>Staphylococcus aureus </a:t>
            </a:r>
            <a:r>
              <a:rPr lang="fr-FR" sz="3200" dirty="0"/>
              <a:t>secréteur de toxine de Panton Valentine ?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82E2D6BB-40BE-3056-4A75-BB5DA9486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182357"/>
              </p:ext>
            </p:extLst>
          </p:nvPr>
        </p:nvGraphicFramePr>
        <p:xfrm>
          <a:off x="3976099" y="1670563"/>
          <a:ext cx="8054180" cy="5079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8539">
                  <a:extLst>
                    <a:ext uri="{9D8B030D-6E8A-4147-A177-3AD203B41FA5}">
                      <a16:colId xmlns:a16="http://schemas.microsoft.com/office/drawing/2014/main" xmlns="" val="494194074"/>
                    </a:ext>
                  </a:extLst>
                </a:gridCol>
                <a:gridCol w="2578814">
                  <a:extLst>
                    <a:ext uri="{9D8B030D-6E8A-4147-A177-3AD203B41FA5}">
                      <a16:colId xmlns:a16="http://schemas.microsoft.com/office/drawing/2014/main" xmlns="" val="470477733"/>
                    </a:ext>
                  </a:extLst>
                </a:gridCol>
                <a:gridCol w="2906827">
                  <a:extLst>
                    <a:ext uri="{9D8B030D-6E8A-4147-A177-3AD203B41FA5}">
                      <a16:colId xmlns:a16="http://schemas.microsoft.com/office/drawing/2014/main" xmlns="" val="2578452797"/>
                    </a:ext>
                  </a:extLst>
                </a:gridCol>
              </a:tblGrid>
              <a:tr h="34875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Molécule(s)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Allergie / alternative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33668147"/>
                  </a:ext>
                </a:extLst>
              </a:tr>
              <a:tr h="21162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Initiale (probabiliste)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C3G parentérale 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(</a:t>
                      </a:r>
                      <a:r>
                        <a:rPr lang="fr-FR" sz="1400" dirty="0" err="1">
                          <a:effectLst/>
                        </a:rPr>
                        <a:t>céfotaxime</a:t>
                      </a:r>
                      <a:r>
                        <a:rPr lang="fr-FR" sz="1400" dirty="0">
                          <a:effectLst/>
                        </a:rPr>
                        <a:t> ou ceftriaxone)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+ macrolide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+ </a:t>
                      </a:r>
                      <a:r>
                        <a:rPr lang="fr-FR" sz="1400" dirty="0" err="1">
                          <a:effectLst/>
                        </a:rPr>
                        <a:t>linézolide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C3G parentérale 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(</a:t>
                      </a:r>
                      <a:r>
                        <a:rPr lang="fr-FR" sz="1400" dirty="0" err="1">
                          <a:effectLst/>
                        </a:rPr>
                        <a:t>céfotaxime</a:t>
                      </a:r>
                      <a:r>
                        <a:rPr lang="fr-FR" sz="1400" dirty="0">
                          <a:effectLst/>
                        </a:rPr>
                        <a:t> ou ceftriaxone)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+ vancomycine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+ clindamycine*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u="sng" dirty="0">
                          <a:effectLst/>
                        </a:rPr>
                        <a:t>En cas d'allergie aux </a:t>
                      </a:r>
                      <a:r>
                        <a:rPr lang="fr-FR" sz="1400" u="sng" dirty="0" err="1">
                          <a:effectLst/>
                        </a:rPr>
                        <a:t>bêta-lactamines</a:t>
                      </a:r>
                      <a:r>
                        <a:rPr lang="fr-FR" sz="1400" dirty="0">
                          <a:effectLst/>
                        </a:rPr>
                        <a:t> :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 err="1">
                          <a:effectLst/>
                        </a:rPr>
                        <a:t>Lévofloxacine</a:t>
                      </a:r>
                      <a:r>
                        <a:rPr lang="fr-FR" sz="1400" dirty="0">
                          <a:effectLst/>
                        </a:rPr>
                        <a:t> + </a:t>
                      </a:r>
                      <a:r>
                        <a:rPr lang="fr-FR" sz="1400" dirty="0" err="1">
                          <a:effectLst/>
                        </a:rPr>
                        <a:t>linézolide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25053754"/>
                  </a:ext>
                </a:extLst>
              </a:tr>
              <a:tr h="5160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Désescalade (lors de la documentation)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32827731"/>
                  </a:ext>
                </a:extLst>
              </a:tr>
              <a:tr h="1316129">
                <a:tc>
                  <a:txBody>
                    <a:bodyPr/>
                    <a:lstStyle/>
                    <a:p>
                      <a:pPr marL="568325" lvl="1"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SASM LPV+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Pénicilline M IV ou céfazoline 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+ clindamycine* ou rifampicine  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buFontTx/>
                        <a:buNone/>
                      </a:pPr>
                      <a:r>
                        <a:rPr lang="fr-FR" sz="1400" dirty="0">
                          <a:effectLst/>
                        </a:rPr>
                        <a:t>- Vancomycine 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buFontTx/>
                        <a:buNone/>
                      </a:pPr>
                      <a:r>
                        <a:rPr lang="fr-FR" sz="1400" dirty="0">
                          <a:effectLst/>
                        </a:rPr>
                        <a:t>+ clindamycine* ou rifampicine</a:t>
                      </a:r>
                      <a:endParaRPr lang="fr-FR" sz="16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ou</a:t>
                      </a:r>
                      <a:endParaRPr lang="fr-FR" sz="1600" dirty="0">
                        <a:effectLst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fr-FR" sz="1400" dirty="0">
                          <a:effectLst/>
                        </a:rPr>
                        <a:t>- Linézolide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711401476"/>
                  </a:ext>
                </a:extLst>
              </a:tr>
              <a:tr h="782719">
                <a:tc>
                  <a:txBody>
                    <a:bodyPr/>
                    <a:lstStyle/>
                    <a:p>
                      <a:pPr marL="568325" lvl="1"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SARM LPV+ 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>
                          <a:effectLst/>
                        </a:rPr>
                        <a:t>Linézolide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Vancomycine 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1400" dirty="0">
                          <a:effectLst/>
                        </a:rPr>
                        <a:t>+ clindamycine* ou rifampicine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6277569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C3C28D0D-7E35-6215-C72A-C3CA9626ED9E}"/>
              </a:ext>
            </a:extLst>
          </p:cNvPr>
          <p:cNvSpPr txBox="1"/>
          <p:nvPr/>
        </p:nvSpPr>
        <p:spPr>
          <a:xfrm>
            <a:off x="143838" y="2282733"/>
            <a:ext cx="383226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Tableau évocateur de PAC grave à </a:t>
            </a:r>
            <a:r>
              <a:rPr lang="fr-FR" b="1" i="1" u="sng" dirty="0"/>
              <a:t>S. aureus </a:t>
            </a:r>
            <a:r>
              <a:rPr lang="fr-FR" b="1" u="sng" dirty="0"/>
              <a:t>secréteur de toxine de Panton Valentine :</a:t>
            </a:r>
          </a:p>
          <a:p>
            <a:r>
              <a:rPr lang="fr-FR" dirty="0"/>
              <a:t>Contexte post-grippal, gravité, présentation évocatrice : hémoptysie, leucopénie, rash cutané et pneumonie nécrosante (nodules multiples, images excavées)</a:t>
            </a:r>
          </a:p>
          <a:p>
            <a:endParaRPr lang="fr-FR" dirty="0"/>
          </a:p>
          <a:p>
            <a:r>
              <a:rPr lang="fr-FR" dirty="0"/>
              <a:t>*clindamycine : active sur la plupart des bactéries atypiques mais pas sur toutes les souches de </a:t>
            </a:r>
            <a:r>
              <a:rPr lang="fr-FR" dirty="0" err="1"/>
              <a:t>légionelle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505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F48A20-4E8D-4EA1-BBE6-55F9B94AE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480" y="202559"/>
            <a:ext cx="10723035" cy="761309"/>
          </a:xfrm>
        </p:spPr>
        <p:txBody>
          <a:bodyPr/>
          <a:lstStyle/>
          <a:p>
            <a:r>
              <a:rPr lang="fr-FR" sz="3200" dirty="0"/>
              <a:t>Quelle posologie d’antibiotique ? </a:t>
            </a:r>
            <a:r>
              <a:rPr lang="fr-FR" sz="2400" dirty="0"/>
              <a:t>(en l’absence d’insuffisance rénale)</a:t>
            </a:r>
            <a:endParaRPr lang="fr-FR" sz="4000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FEA8FC3E-EC47-6E4D-5A9F-E13F5E8FF0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5835"/>
              </p:ext>
            </p:extLst>
          </p:nvPr>
        </p:nvGraphicFramePr>
        <p:xfrm>
          <a:off x="168324" y="1127813"/>
          <a:ext cx="11887199" cy="4963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5736">
                  <a:extLst>
                    <a:ext uri="{9D8B030D-6E8A-4147-A177-3AD203B41FA5}">
                      <a16:colId xmlns:a16="http://schemas.microsoft.com/office/drawing/2014/main" xmlns="" val="17417519"/>
                    </a:ext>
                  </a:extLst>
                </a:gridCol>
                <a:gridCol w="4408497">
                  <a:extLst>
                    <a:ext uri="{9D8B030D-6E8A-4147-A177-3AD203B41FA5}">
                      <a16:colId xmlns:a16="http://schemas.microsoft.com/office/drawing/2014/main" xmlns="" val="1508360222"/>
                    </a:ext>
                  </a:extLst>
                </a:gridCol>
                <a:gridCol w="4132966">
                  <a:extLst>
                    <a:ext uri="{9D8B030D-6E8A-4147-A177-3AD203B41FA5}">
                      <a16:colId xmlns:a16="http://schemas.microsoft.com/office/drawing/2014/main" xmlns="" val="99655685"/>
                    </a:ext>
                  </a:extLst>
                </a:gridCol>
              </a:tblGrid>
              <a:tr h="3522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Antibiotique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Hors soins critiques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En soins critiques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53934206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Amoxicilline 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1 g x3/j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2 g x3/j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05905571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Pristinamycine 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 g x3/j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Non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06618091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Amoxicilline-acide clavulanique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 g x3/j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2 g x3/j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04600169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Céfotaxime 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1 g x3/j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100 mg/kg/j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7731752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Ceftriaxone 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1 g/j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2 g/j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43657855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Lévofloxacine 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500 mg/j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500 mg à 1000 mg/j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25104621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Azithromycine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500 mg/j (J1) puis 250 mg/j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Non 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80474808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Clarithromycine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500 mg x 2/j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500 mg x 2/j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854703349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Spiramycine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1,5 MUI à 3 MUI x 3/j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3 MUI x 3/j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17896381"/>
                  </a:ext>
                </a:extLst>
              </a:tr>
              <a:tr h="3022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Roxithromycine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 mg x2/j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Doxycycline 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100 mg X2/j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Non 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72759988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Céfazoline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100 mg/kg/j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100 mg/kg/j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76786946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Pénicilline M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100 mg/kg/j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100 mg/kg/j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13805117"/>
                  </a:ext>
                </a:extLst>
              </a:tr>
              <a:tr h="30819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Linézolide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600 mg x2/j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600 mg x2/j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05093558"/>
                  </a:ext>
                </a:extLst>
              </a:tr>
              <a:tr h="3022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Rifampicine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mg/kg/j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79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91F5029-6333-34C6-2C5E-AC529D064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072777"/>
          </a:xfrm>
        </p:spPr>
        <p:txBody>
          <a:bodyPr/>
          <a:lstStyle/>
          <a:p>
            <a:r>
              <a:rPr lang="fr-FR" dirty="0"/>
              <a:t>Quelle durée de traitement antibiotique ?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xmlns="" id="{196307CE-D1EC-9F86-4B83-DADA73C40C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314975"/>
              </p:ext>
            </p:extLst>
          </p:nvPr>
        </p:nvGraphicFramePr>
        <p:xfrm>
          <a:off x="545859" y="1522748"/>
          <a:ext cx="10723562" cy="177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1781">
                  <a:extLst>
                    <a:ext uri="{9D8B030D-6E8A-4147-A177-3AD203B41FA5}">
                      <a16:colId xmlns:a16="http://schemas.microsoft.com/office/drawing/2014/main" xmlns="" val="677629705"/>
                    </a:ext>
                  </a:extLst>
                </a:gridCol>
                <a:gridCol w="5361781">
                  <a:extLst>
                    <a:ext uri="{9D8B030D-6E8A-4147-A177-3AD203B41FA5}">
                      <a16:colId xmlns:a16="http://schemas.microsoft.com/office/drawing/2014/main" xmlns="" val="918694144"/>
                    </a:ext>
                  </a:extLst>
                </a:gridCol>
              </a:tblGrid>
              <a:tr h="4448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689" marR="4689" marT="468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Durée recommandée</a:t>
                      </a:r>
                    </a:p>
                  </a:txBody>
                  <a:tcPr marL="4689" marR="4689" marT="4689" marB="0" anchor="ctr"/>
                </a:tc>
                <a:extLst>
                  <a:ext uri="{0D108BD9-81ED-4DB2-BD59-A6C34878D82A}">
                    <a16:rowId xmlns:a16="http://schemas.microsoft.com/office/drawing/2014/main" xmlns="" val="2004501669"/>
                  </a:ext>
                </a:extLst>
              </a:tr>
              <a:tr h="4448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 avec critères de stabilité clinique à J3</a:t>
                      </a:r>
                    </a:p>
                  </a:txBody>
                  <a:tcPr marL="4689" marR="4689" marT="468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jours</a:t>
                      </a:r>
                    </a:p>
                  </a:txBody>
                  <a:tcPr marL="4689" marR="4689" marT="4689" marB="0" anchor="ctr"/>
                </a:tc>
                <a:extLst>
                  <a:ext uri="{0D108BD9-81ED-4DB2-BD59-A6C34878D82A}">
                    <a16:rowId xmlns:a16="http://schemas.microsoft.com/office/drawing/2014/main" xmlns="" val="3101215341"/>
                  </a:ext>
                </a:extLst>
              </a:tr>
              <a:tr h="4448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PAC avec critères de stabilité clinique &gt; J3-J5</a:t>
                      </a:r>
                    </a:p>
                  </a:txBody>
                  <a:tcPr marL="4689" marR="4689" marT="468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jours</a:t>
                      </a:r>
                    </a:p>
                  </a:txBody>
                  <a:tcPr marL="4689" marR="4689" marT="4689" marB="0" anchor="ctr"/>
                </a:tc>
                <a:extLst>
                  <a:ext uri="{0D108BD9-81ED-4DB2-BD59-A6C34878D82A}">
                    <a16:rowId xmlns:a16="http://schemas.microsoft.com/office/drawing/2014/main" xmlns="" val="3177259165"/>
                  </a:ext>
                </a:extLst>
              </a:tr>
              <a:tr h="44486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Autre</a:t>
                      </a:r>
                    </a:p>
                  </a:txBody>
                  <a:tcPr marL="4689" marR="4689" marT="468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50000"/>
                        </a:lnSpc>
                      </a:pPr>
                      <a:r>
                        <a:rPr lang="fr-FR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jours</a:t>
                      </a:r>
                    </a:p>
                  </a:txBody>
                  <a:tcPr marL="4689" marR="4689" marT="4689" marB="0" anchor="ctr"/>
                </a:tc>
                <a:extLst>
                  <a:ext uri="{0D108BD9-81ED-4DB2-BD59-A6C34878D82A}">
                    <a16:rowId xmlns:a16="http://schemas.microsoft.com/office/drawing/2014/main" xmlns="" val="1429277440"/>
                  </a:ext>
                </a:extLst>
              </a:tr>
            </a:tbl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B8D04213-166C-F608-83F1-C9384A3E8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507555"/>
              </p:ext>
            </p:extLst>
          </p:nvPr>
        </p:nvGraphicFramePr>
        <p:xfrm>
          <a:off x="2815118" y="4109742"/>
          <a:ext cx="6872892" cy="2032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6446">
                  <a:extLst>
                    <a:ext uri="{9D8B030D-6E8A-4147-A177-3AD203B41FA5}">
                      <a16:colId xmlns:a16="http://schemas.microsoft.com/office/drawing/2014/main" xmlns="" val="506423798"/>
                    </a:ext>
                  </a:extLst>
                </a:gridCol>
                <a:gridCol w="3436446">
                  <a:extLst>
                    <a:ext uri="{9D8B030D-6E8A-4147-A177-3AD203B41FA5}">
                      <a16:colId xmlns:a16="http://schemas.microsoft.com/office/drawing/2014/main" xmlns="" val="703132925"/>
                    </a:ext>
                  </a:extLst>
                </a:gridCol>
              </a:tblGrid>
              <a:tr h="27911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Critères de stabilité clinique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Valeurs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776240058"/>
                  </a:ext>
                </a:extLst>
              </a:tr>
              <a:tr h="2791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Température 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≤ 37,8°C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77529282"/>
                  </a:ext>
                </a:extLst>
              </a:tr>
              <a:tr h="2791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Pression artérielle systolique 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≥ 90 </a:t>
                      </a:r>
                      <a:r>
                        <a:rPr lang="fr-FR" sz="1400" dirty="0" err="1">
                          <a:effectLst/>
                        </a:rPr>
                        <a:t>mmHg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13819640"/>
                  </a:ext>
                </a:extLst>
              </a:tr>
              <a:tr h="2791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Fréquence cardiaque 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≤ 100 /min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14895877"/>
                  </a:ext>
                </a:extLst>
              </a:tr>
              <a:tr h="2791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Fréquence respiratoire 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≤ 24 /min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3849998"/>
                  </a:ext>
                </a:extLst>
              </a:tr>
              <a:tr h="5746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SpO</a:t>
                      </a:r>
                      <a:r>
                        <a:rPr lang="fr-FR" sz="1400" baseline="-25000">
                          <a:effectLst/>
                        </a:rPr>
                        <a:t>2</a:t>
                      </a:r>
                      <a:r>
                        <a:rPr lang="fr-FR" sz="140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>
                          <a:effectLst/>
                        </a:rPr>
                        <a:t>ou PaO</a:t>
                      </a:r>
                      <a:r>
                        <a:rPr lang="fr-FR" sz="1400" baseline="-25000">
                          <a:effectLst/>
                        </a:rPr>
                        <a:t>2</a:t>
                      </a:r>
                      <a:r>
                        <a:rPr lang="fr-FR" sz="1400">
                          <a:effectLst/>
                        </a:rPr>
                        <a:t> </a:t>
                      </a:r>
                      <a:endParaRPr lang="fr-FR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≥ 90 % en air ambiant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1400" dirty="0">
                          <a:effectLst/>
                        </a:rPr>
                        <a:t>≥ 60 </a:t>
                      </a:r>
                      <a:r>
                        <a:rPr lang="fr-FR" sz="1400" dirty="0" err="1">
                          <a:effectLst/>
                        </a:rPr>
                        <a:t>mmHg</a:t>
                      </a:r>
                      <a:r>
                        <a:rPr lang="fr-FR" sz="1400" dirty="0">
                          <a:effectLst/>
                        </a:rPr>
                        <a:t> en air ambiant</a:t>
                      </a:r>
                      <a:endParaRPr lang="fr-FR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65090534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C2342BA-94AA-B056-B064-A01CF4D4260B}"/>
              </a:ext>
            </a:extLst>
          </p:cNvPr>
          <p:cNvSpPr txBox="1"/>
          <p:nvPr/>
        </p:nvSpPr>
        <p:spPr>
          <a:xfrm>
            <a:off x="626724" y="3596224"/>
            <a:ext cx="10642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/>
              <a:t>Un traitement supérieur à 7 jours doit être argumenté (ex : complications) </a:t>
            </a:r>
          </a:p>
        </p:txBody>
      </p:sp>
    </p:spTree>
    <p:extLst>
      <p:ext uri="{BB962C8B-B14F-4D97-AF65-F5344CB8AC3E}">
        <p14:creationId xmlns:p14="http://schemas.microsoft.com/office/powerpoint/2010/main" val="361205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01363C4-DA5C-116B-821F-C2BEBCC11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Quand prescrire une association antibiotique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92D5DE6-5494-B722-A88A-E835F4A8D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366" y="1898152"/>
            <a:ext cx="10723035" cy="4343400"/>
          </a:xfrm>
        </p:spPr>
        <p:txBody>
          <a:bodyPr>
            <a:normAutofit lnSpcReduction="10000"/>
          </a:bodyPr>
          <a:lstStyle/>
          <a:p>
            <a:r>
              <a:rPr lang="fr-FR" sz="2800" b="1" dirty="0"/>
              <a:t>PAC graves </a:t>
            </a:r>
            <a:r>
              <a:rPr lang="fr-FR" sz="2800" dirty="0"/>
              <a:t>: bithérapie probabiliste associant une bêta-lactamine (C3G : </a:t>
            </a:r>
            <a:r>
              <a:rPr lang="fr-FR" sz="2800" dirty="0">
                <a:effectLst/>
              </a:rPr>
              <a:t>ceftriaxone ou céfotaxime</a:t>
            </a:r>
            <a:r>
              <a:rPr lang="fr-FR" sz="2800" dirty="0"/>
              <a:t>) et un macrolide</a:t>
            </a:r>
          </a:p>
          <a:p>
            <a:pPr lvl="1"/>
            <a:r>
              <a:rPr lang="fr-FR" sz="2400" b="1" dirty="0"/>
              <a:t>Désescalade rapide </a:t>
            </a:r>
            <a:r>
              <a:rPr lang="fr-FR" sz="2400" dirty="0"/>
              <a:t>vers une monothérapie par bêta-lactamine en l'absence d'argument en faveur d'une bactérie atypique </a:t>
            </a:r>
          </a:p>
          <a:p>
            <a:pPr lvl="1"/>
            <a:r>
              <a:rPr lang="fr-FR" sz="2400" b="1" dirty="0"/>
              <a:t>Bithérapie non recommandée </a:t>
            </a:r>
            <a:r>
              <a:rPr lang="fr-FR" sz="2400" dirty="0"/>
              <a:t>dans les PAC si </a:t>
            </a:r>
            <a:r>
              <a:rPr lang="fr-FR" sz="2400" b="1" dirty="0"/>
              <a:t>documentation bactériologique </a:t>
            </a:r>
            <a:r>
              <a:rPr lang="fr-FR" sz="2400" dirty="0"/>
              <a:t>(y compris à </a:t>
            </a:r>
            <a:r>
              <a:rPr lang="fr-FR" sz="2400" i="1" dirty="0"/>
              <a:t>L. pneumophila</a:t>
            </a:r>
            <a:r>
              <a:rPr lang="fr-FR" sz="2400" dirty="0"/>
              <a:t>), à l'exception des pneumonies graves à </a:t>
            </a:r>
            <a:r>
              <a:rPr lang="fr-FR" sz="2400" i="1" dirty="0"/>
              <a:t>Staphylococcus aureus </a:t>
            </a:r>
            <a:r>
              <a:rPr lang="fr-FR" sz="2400" dirty="0"/>
              <a:t>secréteur de toxine de Panton Valentine </a:t>
            </a:r>
          </a:p>
          <a:p>
            <a:r>
              <a:rPr lang="fr-FR" sz="2800" b="1" dirty="0"/>
              <a:t>PAC grave à </a:t>
            </a:r>
            <a:r>
              <a:rPr lang="fr-FR" sz="2800" b="1" i="1" dirty="0"/>
              <a:t>Staphylococcus aureus </a:t>
            </a:r>
            <a:r>
              <a:rPr lang="fr-FR" sz="2800" dirty="0"/>
              <a:t>secréteur de toxine de Panton Valentine : ajout d’un antibiotique avec activité anti toxinique (sauf si monothérapie par </a:t>
            </a:r>
            <a:r>
              <a:rPr lang="fr-FR" sz="2800" dirty="0" err="1"/>
              <a:t>linézolide</a:t>
            </a:r>
            <a:r>
              <a:rPr lang="fr-F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408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5F3DF9A-3A5C-40C6-4D26-204BE5FE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Quand prescrire une </a:t>
            </a:r>
            <a:r>
              <a:rPr lang="fr-FR" dirty="0" err="1"/>
              <a:t>Bêta-lactamine</a:t>
            </a:r>
            <a:r>
              <a:rPr lang="fr-FR" dirty="0"/>
              <a:t> anti </a:t>
            </a:r>
            <a:r>
              <a:rPr lang="fr-FR" i="1" dirty="0"/>
              <a:t>Pseudomonas </a:t>
            </a:r>
            <a:r>
              <a:rPr lang="fr-FR" i="1" dirty="0" err="1"/>
              <a:t>aeruginosa</a:t>
            </a:r>
            <a:r>
              <a:rPr lang="fr-FR" i="1" dirty="0"/>
              <a:t> </a:t>
            </a:r>
            <a:r>
              <a:rPr lang="fr-FR" dirty="0"/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295AAEE-995F-84E7-1BAA-BF5D03679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24" y="1600200"/>
            <a:ext cx="12110976" cy="5150223"/>
          </a:xfrm>
        </p:spPr>
        <p:txBody>
          <a:bodyPr>
            <a:normAutofit fontScale="92500" lnSpcReduction="10000"/>
          </a:bodyPr>
          <a:lstStyle/>
          <a:p>
            <a:r>
              <a:rPr lang="fr-FR" sz="2000" b="1" dirty="0"/>
              <a:t>PAC non graves</a:t>
            </a:r>
            <a:r>
              <a:rPr lang="fr-FR" sz="2000" dirty="0"/>
              <a:t>, si</a:t>
            </a:r>
          </a:p>
          <a:p>
            <a:pPr lvl="1"/>
            <a:r>
              <a:rPr lang="fr-FR" sz="1800" dirty="0"/>
              <a:t>Colonisation et/ou infection respiratoires récentes (&lt; 1 an) documentées à </a:t>
            </a:r>
            <a:r>
              <a:rPr lang="fr-FR" sz="1800" i="1" dirty="0"/>
              <a:t>P. </a:t>
            </a:r>
            <a:r>
              <a:rPr lang="fr-FR" sz="1800" i="1" dirty="0" err="1"/>
              <a:t>aeruginosa</a:t>
            </a:r>
            <a:endParaRPr lang="fr-FR" sz="1800" i="1" dirty="0">
              <a:solidFill>
                <a:srgbClr val="FF0000"/>
              </a:solidFill>
            </a:endParaRPr>
          </a:p>
          <a:p>
            <a:r>
              <a:rPr lang="fr-FR" sz="2000" b="1" dirty="0"/>
              <a:t>PAC graves</a:t>
            </a:r>
            <a:r>
              <a:rPr lang="fr-FR" sz="2000" dirty="0"/>
              <a:t>, si</a:t>
            </a:r>
          </a:p>
          <a:p>
            <a:pPr lvl="1"/>
            <a:r>
              <a:rPr lang="fr-FR" sz="1800" dirty="0"/>
              <a:t>Colonisation et/ou infection respiratoires récentes (&lt; 1 an) documentées à </a:t>
            </a:r>
            <a:r>
              <a:rPr lang="fr-FR" sz="1800" i="1" dirty="0"/>
              <a:t>P. aeruginosa</a:t>
            </a:r>
            <a:endParaRPr lang="fr-FR" sz="1800" i="1" dirty="0">
              <a:solidFill>
                <a:srgbClr val="FF0000"/>
              </a:solidFill>
            </a:endParaRPr>
          </a:p>
          <a:p>
            <a:pPr lvl="1"/>
            <a:r>
              <a:rPr lang="fr-FR" sz="1800" dirty="0"/>
              <a:t>Ou Antibiothérapie parentérale récente (&lt; 3 mois) ou BPCO grave ou bronchectasies ou trachéotomie</a:t>
            </a:r>
            <a:endParaRPr lang="fr-FR" sz="1800" dirty="0">
              <a:solidFill>
                <a:srgbClr val="FF0000"/>
              </a:solidFill>
            </a:endParaRPr>
          </a:p>
          <a:p>
            <a:pPr lvl="0">
              <a:spcAft>
                <a:spcPts val="1200"/>
              </a:spcAft>
            </a:pPr>
            <a:r>
              <a:rPr lang="fr-FR" sz="2000" dirty="0"/>
              <a:t>Modalités</a:t>
            </a:r>
          </a:p>
          <a:p>
            <a:pPr lvl="1">
              <a:spcAft>
                <a:spcPts val="1200"/>
              </a:spcAft>
            </a:pPr>
            <a:r>
              <a:rPr lang="fr-FR" sz="1800" b="1" dirty="0"/>
              <a:t>Céfépime</a:t>
            </a:r>
            <a:r>
              <a:rPr lang="fr-FR" sz="1800" dirty="0"/>
              <a:t> ou </a:t>
            </a:r>
            <a:r>
              <a:rPr lang="fr-FR" sz="1800" b="1" dirty="0"/>
              <a:t>pipéracilline-tazobactam</a:t>
            </a:r>
            <a:r>
              <a:rPr lang="fr-FR" sz="1800" dirty="0"/>
              <a:t> en première intention en l'absence de colonisation préalablement documentée avec antibiogramme disponible</a:t>
            </a:r>
          </a:p>
          <a:p>
            <a:pPr lvl="1">
              <a:spcAft>
                <a:spcPts val="1200"/>
              </a:spcAft>
            </a:pPr>
            <a:r>
              <a:rPr lang="fr-FR" sz="1800" dirty="0"/>
              <a:t>Prendre en compte le dernier antibiogramme disponible pour le choix de la bêta-lactamine utilisée dans le cadre du traitement probabiliste (en cas de </a:t>
            </a:r>
            <a:r>
              <a:rPr lang="fr-FR" sz="1800" b="1" dirty="0"/>
              <a:t>colonisation et/ou infection préalablement documentée</a:t>
            </a:r>
            <a:r>
              <a:rPr lang="fr-FR" sz="1800" dirty="0"/>
              <a:t>)</a:t>
            </a:r>
          </a:p>
          <a:p>
            <a:pPr lvl="1">
              <a:spcAft>
                <a:spcPts val="1200"/>
              </a:spcAft>
            </a:pPr>
            <a:r>
              <a:rPr lang="fr-FR" sz="1800" dirty="0"/>
              <a:t>Réaliser des </a:t>
            </a:r>
            <a:r>
              <a:rPr lang="fr-FR" sz="1800" b="1" dirty="0"/>
              <a:t>examens bactériologiques </a:t>
            </a:r>
            <a:r>
              <a:rPr lang="fr-FR" sz="1800" dirty="0"/>
              <a:t>en cas de prescription probabiliste d'une </a:t>
            </a:r>
            <a:r>
              <a:rPr lang="fr-FR" sz="1800" dirty="0" err="1"/>
              <a:t>bêta-lactamine</a:t>
            </a:r>
            <a:r>
              <a:rPr lang="fr-FR" sz="1800" dirty="0"/>
              <a:t> active sur </a:t>
            </a:r>
            <a:r>
              <a:rPr lang="fr-FR" sz="1800" i="1" dirty="0"/>
              <a:t>P. aeruginosa </a:t>
            </a:r>
            <a:r>
              <a:rPr lang="fr-FR" sz="1800" dirty="0"/>
              <a:t>afin de faciliter la réévaluation de l'antibiothérapie et la désescalade</a:t>
            </a:r>
          </a:p>
          <a:p>
            <a:pPr lvl="1"/>
            <a:r>
              <a:rPr lang="fr-FR" sz="1800" dirty="0"/>
              <a:t>Ajouter une molécule active sur les </a:t>
            </a:r>
            <a:r>
              <a:rPr lang="fr-FR" sz="1800" b="1" dirty="0"/>
              <a:t>bactéries atypiques </a:t>
            </a:r>
            <a:r>
              <a:rPr lang="fr-FR" sz="1800" dirty="0"/>
              <a:t>en cas d’antibiothérapie probabiliste d'une PAC grave chez un patient à risque de </a:t>
            </a:r>
            <a:r>
              <a:rPr lang="fr-FR" sz="1800" i="1" dirty="0"/>
              <a:t>P. </a:t>
            </a:r>
            <a:r>
              <a:rPr lang="fr-FR" sz="1800" i="1" dirty="0" err="1"/>
              <a:t>aeruginosa</a:t>
            </a:r>
            <a:endParaRPr lang="fr-FR" sz="1800" b="1" dirty="0"/>
          </a:p>
        </p:txBody>
      </p:sp>
    </p:spTree>
    <p:extLst>
      <p:ext uri="{BB962C8B-B14F-4D97-AF65-F5344CB8AC3E}">
        <p14:creationId xmlns:p14="http://schemas.microsoft.com/office/powerpoint/2010/main" val="406504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3D0CE56-13D2-36BD-B9D6-9296A31CF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Quand prescrire une corticothérapie systémique?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C223D0C-A5D1-E213-2E3F-B67E142ED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PAC graves</a:t>
            </a:r>
          </a:p>
          <a:p>
            <a:pPr lvl="1"/>
            <a:r>
              <a:rPr lang="fr-FR" dirty="0"/>
              <a:t>En l’absence de : </a:t>
            </a:r>
          </a:p>
          <a:p>
            <a:pPr lvl="2"/>
            <a:r>
              <a:rPr lang="fr-FR" dirty="0" err="1"/>
              <a:t>Myélosuppression</a:t>
            </a:r>
            <a:r>
              <a:rPr lang="fr-FR" dirty="0"/>
              <a:t>, </a:t>
            </a:r>
          </a:p>
          <a:p>
            <a:pPr lvl="2"/>
            <a:r>
              <a:rPr lang="fr-FR" dirty="0"/>
              <a:t>Pneumonie d'inhalation </a:t>
            </a:r>
          </a:p>
          <a:p>
            <a:pPr lvl="2"/>
            <a:r>
              <a:rPr lang="fr-FR" dirty="0"/>
              <a:t>Etiologie grippale </a:t>
            </a:r>
          </a:p>
          <a:p>
            <a:pPr lvl="1"/>
            <a:r>
              <a:rPr lang="fr-FR" dirty="0"/>
              <a:t>Modalités :  </a:t>
            </a:r>
            <a:r>
              <a:rPr lang="fr-FR" dirty="0" err="1"/>
              <a:t>Hémisuccinate</a:t>
            </a:r>
            <a:r>
              <a:rPr lang="fr-FR" dirty="0"/>
              <a:t> d'hydrocortisone </a:t>
            </a:r>
          </a:p>
          <a:p>
            <a:pPr lvl="2"/>
            <a:r>
              <a:rPr lang="fr-FR" dirty="0"/>
              <a:t>Dans les 24 heures suivant l'apparition des signes de gravité </a:t>
            </a:r>
          </a:p>
          <a:p>
            <a:pPr lvl="2"/>
            <a:r>
              <a:rPr lang="fr-FR" dirty="0"/>
              <a:t>Posologie de 200 mg/j (IVSE) : J1-J4</a:t>
            </a:r>
          </a:p>
          <a:p>
            <a:pPr lvl="2"/>
            <a:r>
              <a:rPr lang="fr-FR" dirty="0"/>
              <a:t>J4 : réévaluation puis décroissance </a:t>
            </a:r>
          </a:p>
          <a:p>
            <a:pPr lvl="2"/>
            <a:r>
              <a:rPr lang="fr-FR" dirty="0"/>
              <a:t>Durée totale (fonction de la réévaluation) : 8 à 14 jours</a:t>
            </a:r>
          </a:p>
        </p:txBody>
      </p:sp>
    </p:spTree>
    <p:extLst>
      <p:ext uri="{BB962C8B-B14F-4D97-AF65-F5344CB8AC3E}">
        <p14:creationId xmlns:p14="http://schemas.microsoft.com/office/powerpoint/2010/main" val="258288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7F4E1D-F72C-85BD-5AFE-AC638601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Collaboration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C0886E7-55EE-96B7-7933-996B151B3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Société de Pathologie Infectieuse de Langue Française </a:t>
            </a:r>
          </a:p>
          <a:p>
            <a:r>
              <a:rPr lang="fr-FR" sz="2400" dirty="0"/>
              <a:t>Société de Pneumologie de Langue Française</a:t>
            </a:r>
          </a:p>
          <a:p>
            <a:r>
              <a:rPr lang="fr-FR" sz="2400" dirty="0"/>
              <a:t>Société Française de Médecine d’Urgence</a:t>
            </a:r>
          </a:p>
          <a:p>
            <a:r>
              <a:rPr lang="fr-FR" sz="2400" dirty="0"/>
              <a:t>Société Française de Microbiologie</a:t>
            </a:r>
          </a:p>
          <a:p>
            <a:r>
              <a:rPr lang="fr-FR" sz="2400" dirty="0"/>
              <a:t>Société Française de Radiologie</a:t>
            </a:r>
          </a:p>
          <a:p>
            <a:r>
              <a:rPr lang="fr-FR" sz="2400" dirty="0"/>
              <a:t>Société de Réanimation de Langue Française</a:t>
            </a:r>
          </a:p>
          <a:p>
            <a:endParaRPr lang="fr-FR" sz="2400" dirty="0"/>
          </a:p>
        </p:txBody>
      </p:sp>
      <p:pic>
        <p:nvPicPr>
          <p:cNvPr id="1026" name="Picture 2" descr="Recommandations, Référentiels et EPP | SRLF">
            <a:extLst>
              <a:ext uri="{FF2B5EF4-FFF2-40B4-BE49-F238E27FC236}">
                <a16:creationId xmlns:a16="http://schemas.microsoft.com/office/drawing/2014/main" xmlns="" id="{3D427289-CA4C-6631-8206-1BED835BB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5407986"/>
            <a:ext cx="2031996" cy="11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PILF (@SPILF_) / Twitter">
            <a:extLst>
              <a:ext uri="{FF2B5EF4-FFF2-40B4-BE49-F238E27FC236}">
                <a16:creationId xmlns:a16="http://schemas.microsoft.com/office/drawing/2014/main" xmlns="" id="{061ACA94-D80A-1E03-0122-54B51F5AE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750" y="1218503"/>
            <a:ext cx="1868007" cy="186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ccueil - Société de Pneumologie de Langue Française">
            <a:extLst>
              <a:ext uri="{FF2B5EF4-FFF2-40B4-BE49-F238E27FC236}">
                <a16:creationId xmlns:a16="http://schemas.microsoft.com/office/drawing/2014/main" xmlns="" id="{70C35CB8-FE4A-F22A-72B6-C65CE6683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70" y="3074224"/>
            <a:ext cx="1861487" cy="183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Société française de médecine d'urgence — Wikipédia">
            <a:extLst>
              <a:ext uri="{FF2B5EF4-FFF2-40B4-BE49-F238E27FC236}">
                <a16:creationId xmlns:a16="http://schemas.microsoft.com/office/drawing/2014/main" xmlns="" id="{20C68D0F-AD51-A44E-0D7D-669E591882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205" y="5378155"/>
            <a:ext cx="1644271" cy="120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Société Française de Radiologie">
            <a:extLst>
              <a:ext uri="{FF2B5EF4-FFF2-40B4-BE49-F238E27FC236}">
                <a16:creationId xmlns:a16="http://schemas.microsoft.com/office/drawing/2014/main" xmlns="" id="{BFB85AFC-F8E7-C04D-C902-DE4D8BB39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49" y="5611740"/>
            <a:ext cx="1914530" cy="76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FM - Société Française de Microbiologie">
            <a:extLst>
              <a:ext uri="{FF2B5EF4-FFF2-40B4-BE49-F238E27FC236}">
                <a16:creationId xmlns:a16="http://schemas.microsoft.com/office/drawing/2014/main" xmlns="" id="{D747E0BE-EF6E-1E37-29C9-0BC7B2563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964" y="5152781"/>
            <a:ext cx="1644271" cy="165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22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3123D84-6EB2-7E2F-C7A1-5F3CB9A3D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7576"/>
            <a:ext cx="11455402" cy="1336956"/>
          </a:xfrm>
        </p:spPr>
        <p:txBody>
          <a:bodyPr/>
          <a:lstStyle/>
          <a:p>
            <a:r>
              <a:rPr lang="fr-FR" dirty="0"/>
              <a:t>Quelle imagerie de contrôle et à quel moment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C68A8E7-136A-DBE9-01BB-09ACEBAE6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367" y="1944547"/>
            <a:ext cx="10723035" cy="3999054"/>
          </a:xfrm>
        </p:spPr>
        <p:txBody>
          <a:bodyPr>
            <a:normAutofit/>
          </a:bodyPr>
          <a:lstStyle/>
          <a:p>
            <a:r>
              <a:rPr lang="fr-FR" sz="2800" b="1" dirty="0"/>
              <a:t>Scanner thoracique</a:t>
            </a:r>
          </a:p>
          <a:p>
            <a:pPr lvl="1"/>
            <a:r>
              <a:rPr lang="fr-FR" sz="2400" dirty="0"/>
              <a:t>A H72, si non-amélioration ou aggravation</a:t>
            </a:r>
          </a:p>
          <a:p>
            <a:pPr lvl="1"/>
            <a:r>
              <a:rPr lang="fr-FR" sz="2400" dirty="0"/>
              <a:t>Après un délai d'au moins 2 mois, si présence de facteur de risque de cancer broncho pulmonaire : âge ≥ 50 ans associé à un tabagisme (≥ 20 paquets-année actif ou sevré depuis moins de 15 ans) après information du patient dans le cadre d'une décision partagée </a:t>
            </a:r>
          </a:p>
        </p:txBody>
      </p:sp>
    </p:spTree>
    <p:extLst>
      <p:ext uri="{BB962C8B-B14F-4D97-AF65-F5344CB8AC3E}">
        <p14:creationId xmlns:p14="http://schemas.microsoft.com/office/powerpoint/2010/main" val="88255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412616-8949-28E6-9E6D-1CA111B6B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Nouveautés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A82DB29-20CF-3D4C-BE85-9F3A12CDA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5150223"/>
          </a:xfrm>
        </p:spPr>
        <p:txBody>
          <a:bodyPr>
            <a:normAutofit/>
          </a:bodyPr>
          <a:lstStyle/>
          <a:p>
            <a:r>
              <a:rPr lang="fr-FR" b="1" dirty="0"/>
              <a:t>Echographie pleuro pulmonaire </a:t>
            </a:r>
            <a:r>
              <a:rPr lang="fr-FR" dirty="0"/>
              <a:t>possible en première intention pour le diagnostic</a:t>
            </a:r>
          </a:p>
          <a:p>
            <a:r>
              <a:rPr lang="fr-FR" b="1" dirty="0"/>
              <a:t>Scanner thoracique </a:t>
            </a:r>
            <a:r>
              <a:rPr lang="fr-FR" dirty="0"/>
              <a:t>en cas de doute diagnostique</a:t>
            </a:r>
          </a:p>
          <a:p>
            <a:r>
              <a:rPr lang="fr-FR" dirty="0"/>
              <a:t>Indication limitée des </a:t>
            </a:r>
            <a:r>
              <a:rPr lang="fr-FR" b="1" dirty="0"/>
              <a:t>tests respiratoires moléculaires </a:t>
            </a:r>
          </a:p>
          <a:p>
            <a:r>
              <a:rPr lang="fr-FR" dirty="0"/>
              <a:t>L’</a:t>
            </a:r>
            <a:r>
              <a:rPr lang="fr-FR" b="1" dirty="0"/>
              <a:t>âge</a:t>
            </a:r>
            <a:r>
              <a:rPr lang="fr-FR" dirty="0"/>
              <a:t> isolé n’est pas une comorbidité modifiant l’antibiothérapie probabiliste</a:t>
            </a:r>
          </a:p>
          <a:p>
            <a:r>
              <a:rPr lang="fr-FR" dirty="0"/>
              <a:t>En cas de non amélioration à 72h de bêta-lactamine : </a:t>
            </a:r>
            <a:r>
              <a:rPr lang="fr-FR" b="1" dirty="0"/>
              <a:t>relais</a:t>
            </a:r>
            <a:r>
              <a:rPr lang="fr-FR" dirty="0"/>
              <a:t> (et non ajout) </a:t>
            </a:r>
            <a:r>
              <a:rPr lang="fr-FR" b="1" dirty="0"/>
              <a:t>vers macrolides</a:t>
            </a:r>
          </a:p>
          <a:p>
            <a:r>
              <a:rPr lang="fr-FR" b="1" dirty="0"/>
              <a:t>Durée antibiotique de 3j </a:t>
            </a:r>
            <a:r>
              <a:rPr lang="fr-FR" dirty="0"/>
              <a:t>si patient stable à J3</a:t>
            </a:r>
          </a:p>
          <a:p>
            <a:r>
              <a:rPr lang="fr-FR" dirty="0"/>
              <a:t>Indication de </a:t>
            </a:r>
            <a:r>
              <a:rPr lang="fr-FR" b="1" dirty="0"/>
              <a:t>l’</a:t>
            </a:r>
            <a:r>
              <a:rPr lang="fr-FR" b="1" dirty="0" err="1"/>
              <a:t>hémisuccinate</a:t>
            </a:r>
            <a:r>
              <a:rPr lang="fr-FR" b="1" dirty="0"/>
              <a:t> d’hydrocortisone </a:t>
            </a:r>
            <a:r>
              <a:rPr lang="fr-FR" dirty="0"/>
              <a:t>en cas de PAC grave</a:t>
            </a:r>
          </a:p>
          <a:p>
            <a:r>
              <a:rPr lang="fr-FR" dirty="0"/>
              <a:t>Indication du </a:t>
            </a:r>
            <a:r>
              <a:rPr lang="fr-FR" b="1" dirty="0"/>
              <a:t>scanner de contrôle </a:t>
            </a:r>
            <a:r>
              <a:rPr lang="fr-FR" dirty="0"/>
              <a:t>à &gt; M2 si facteur de risque de cancer pulmonaire</a:t>
            </a:r>
          </a:p>
        </p:txBody>
      </p:sp>
    </p:spTree>
    <p:extLst>
      <p:ext uri="{BB962C8B-B14F-4D97-AF65-F5344CB8AC3E}">
        <p14:creationId xmlns:p14="http://schemas.microsoft.com/office/powerpoint/2010/main" val="406153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6886DB-78B8-0439-FB7E-ED4301C7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Introduction/contexte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C653059-3B24-3094-7483-2D8F5F39B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010" y="1600201"/>
            <a:ext cx="11181143" cy="4985794"/>
          </a:xfrm>
        </p:spPr>
        <p:txBody>
          <a:bodyPr>
            <a:normAutofit lnSpcReduction="10000"/>
          </a:bodyPr>
          <a:lstStyle/>
          <a:p>
            <a:r>
              <a:rPr lang="fr-FR" b="1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FR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ouvelles modalités </a:t>
            </a: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prise en charge initiale des </a:t>
            </a:r>
            <a:r>
              <a:rPr lang="fr-FR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Pneumonies Aiguës Communautaires (PAC)</a:t>
            </a: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l’adulte en ambulatoire et à l'hôpital</a:t>
            </a:r>
            <a:r>
              <a:rPr lang="fr-FR" dirty="0">
                <a:ea typeface="Calibri" panose="020F0502020204030204" pitchFamily="34" charset="0"/>
                <a:cs typeface="Times New Roman" panose="02020603050405020304" pitchFamily="18" charset="0"/>
              </a:rPr>
              <a:t>, ainsi qu’en cas </a:t>
            </a:r>
            <a:r>
              <a:rPr lang="fr-FR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forme grave, sans recommandation spécifique pour les soins critiques </a:t>
            </a:r>
          </a:p>
          <a:p>
            <a:r>
              <a:rPr lang="fr-FR" b="1" dirty="0">
                <a:solidFill>
                  <a:srgbClr val="000000"/>
                </a:solidFill>
                <a:cs typeface="Times New Roman" panose="02020603050405020304" pitchFamily="18" charset="0"/>
              </a:rPr>
              <a:t>Ces recommandations </a:t>
            </a:r>
            <a:r>
              <a:rPr lang="fr-FR" dirty="0">
                <a:solidFill>
                  <a:srgbClr val="000000"/>
                </a:solidFill>
                <a:cs typeface="Times New Roman" panose="02020603050405020304" pitchFamily="18" charset="0"/>
              </a:rPr>
              <a:t>ne</a:t>
            </a:r>
            <a:r>
              <a:rPr lang="fr-FR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rgbClr val="000000"/>
                </a:solidFill>
                <a:cs typeface="Times New Roman" panose="02020603050405020304" pitchFamily="18" charset="0"/>
              </a:rPr>
              <a:t>concernent pas les infections respiratoires d'étiologie virale (grippe, SARS-CoV-2, virus respiratoire syncitial…) sans signes de surinfection bactérienne, ni les pneumonies d'inhalation </a:t>
            </a:r>
          </a:p>
          <a:p>
            <a:r>
              <a:rPr lang="fr-FR" dirty="0">
                <a:solidFill>
                  <a:schemeClr val="tx1"/>
                </a:solidFill>
                <a:cs typeface="Times New Roman" panose="02020603050405020304" pitchFamily="18" charset="0"/>
              </a:rPr>
              <a:t>Les patients porteurs </a:t>
            </a:r>
            <a:r>
              <a:rPr lang="fr-FR" dirty="0">
                <a:solidFill>
                  <a:srgbClr val="000000"/>
                </a:solidFill>
                <a:cs typeface="Times New Roman" panose="02020603050405020304" pitchFamily="18" charset="0"/>
              </a:rPr>
              <a:t>d’une dilatation des bronches (liées ou non à la mucoviscidose) sont exclus de ce texte</a:t>
            </a:r>
          </a:p>
          <a:p>
            <a:r>
              <a:rPr lang="fr-FR" dirty="0">
                <a:solidFill>
                  <a:srgbClr val="000000"/>
                </a:solidFill>
                <a:cs typeface="Times New Roman" panose="02020603050405020304" pitchFamily="18" charset="0"/>
              </a:rPr>
              <a:t>Le volet prévention des PAC n’est pas abordé </a:t>
            </a:r>
          </a:p>
          <a:p>
            <a:r>
              <a:rPr lang="fr-FR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L'algorithme décisionnel pour le lieu de prise en charge et les scores de gravité n'ont pas été revus (consulter les recommandations 2010)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93716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4896DC3-25C1-1659-DB85-68913FA5C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021260"/>
          </a:xfrm>
        </p:spPr>
        <p:txBody>
          <a:bodyPr/>
          <a:lstStyle/>
          <a:p>
            <a:r>
              <a:rPr lang="fr-FR" dirty="0"/>
              <a:t>Définition : Pneumonie grave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xmlns="" id="{6F22C8C5-A9A6-423D-F704-9FE7F622A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85984"/>
              </p:ext>
            </p:extLst>
          </p:nvPr>
        </p:nvGraphicFramePr>
        <p:xfrm>
          <a:off x="732367" y="1792297"/>
          <a:ext cx="11062366" cy="4349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4291">
                  <a:extLst>
                    <a:ext uri="{9D8B030D-6E8A-4147-A177-3AD203B41FA5}">
                      <a16:colId xmlns:a16="http://schemas.microsoft.com/office/drawing/2014/main" xmlns="" val="2946088370"/>
                    </a:ext>
                  </a:extLst>
                </a:gridCol>
                <a:gridCol w="8438075">
                  <a:extLst>
                    <a:ext uri="{9D8B030D-6E8A-4147-A177-3AD203B41FA5}">
                      <a16:colId xmlns:a16="http://schemas.microsoft.com/office/drawing/2014/main" xmlns="" val="3709643788"/>
                    </a:ext>
                  </a:extLst>
                </a:gridCol>
              </a:tblGrid>
              <a:tr h="553487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Critères majeurs </a:t>
                      </a: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</a:rPr>
                        <a:t>Choc septique</a:t>
                      </a:r>
                      <a:endParaRPr lang="fr-FR" sz="1600" b="0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8725498"/>
                  </a:ext>
                </a:extLst>
              </a:tr>
              <a:tr h="44774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Détresse respiratoire nécessitant le recours à la ventilation mécanique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66999067"/>
                  </a:ext>
                </a:extLst>
              </a:tr>
              <a:tr h="308821">
                <a:tc row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Critères mineurs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>
                          <a:effectLst/>
                        </a:rPr>
                        <a:t>Fréquence respiratoire ≥ 30 cycles/min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0013895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PaO</a:t>
                      </a:r>
                      <a:r>
                        <a:rPr lang="fr-FR" sz="1600" baseline="-25000" dirty="0">
                          <a:effectLst/>
                        </a:rPr>
                        <a:t>2</a:t>
                      </a:r>
                      <a:r>
                        <a:rPr lang="fr-FR" sz="1600" dirty="0">
                          <a:effectLst/>
                        </a:rPr>
                        <a:t>/FIO</a:t>
                      </a:r>
                      <a:r>
                        <a:rPr lang="fr-FR" sz="1600" baseline="-25000" dirty="0">
                          <a:effectLst/>
                        </a:rPr>
                        <a:t>2</a:t>
                      </a:r>
                      <a:r>
                        <a:rPr lang="fr-FR" sz="1600" dirty="0">
                          <a:effectLst/>
                        </a:rPr>
                        <a:t> ≤ 250*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4090079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Infiltrats </a:t>
                      </a:r>
                      <a:r>
                        <a:rPr lang="fr-FR" sz="1600" dirty="0" err="1">
                          <a:effectLst/>
                        </a:rPr>
                        <a:t>multilobaires</a:t>
                      </a:r>
                      <a:r>
                        <a:rPr lang="fr-FR" sz="1600" dirty="0">
                          <a:effectLst/>
                        </a:rPr>
                        <a:t> (i.e., ≥ 2) 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8527690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Confusion/désorientation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42347435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Urée plasmatique ≥ </a:t>
                      </a:r>
                      <a:r>
                        <a:rPr lang="fr-FR" sz="1600" dirty="0" smtClean="0">
                          <a:effectLst/>
                        </a:rPr>
                        <a:t>7,14 </a:t>
                      </a:r>
                      <a:r>
                        <a:rPr lang="fr-FR" sz="1600" dirty="0" err="1">
                          <a:effectLst/>
                        </a:rPr>
                        <a:t>mmol</a:t>
                      </a:r>
                      <a:r>
                        <a:rPr lang="fr-FR" sz="1600" dirty="0">
                          <a:effectLst/>
                        </a:rPr>
                        <a:t>/L 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5159995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Leucopénie (leucocytes &lt; 4 000/mm</a:t>
                      </a:r>
                      <a:r>
                        <a:rPr lang="fr-FR" sz="1600" baseline="30000" dirty="0">
                          <a:effectLst/>
                        </a:rPr>
                        <a:t>3</a:t>
                      </a:r>
                      <a:r>
                        <a:rPr lang="fr-FR" sz="1600" dirty="0">
                          <a:effectLst/>
                        </a:rPr>
                        <a:t>)†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76310593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Thrombocytopénie (plaquettes &lt; 100 000/mm</a:t>
                      </a:r>
                      <a:r>
                        <a:rPr lang="fr-FR" sz="1600" baseline="30000" dirty="0">
                          <a:effectLst/>
                        </a:rPr>
                        <a:t>3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94364888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Hypothermie (température corporelle &lt; 36°C)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4335356"/>
                  </a:ext>
                </a:extLst>
              </a:tr>
              <a:tr h="308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lang="fr-FR" sz="1600" dirty="0">
                          <a:effectLst/>
                        </a:rPr>
                        <a:t>Hypotension nécessitant une expansion volémique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6175102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F2B2EBE7-2B9F-C5B9-F452-981CF35C2243}"/>
              </a:ext>
            </a:extLst>
          </p:cNvPr>
          <p:cNvSpPr txBox="1"/>
          <p:nvPr/>
        </p:nvSpPr>
        <p:spPr>
          <a:xfrm>
            <a:off x="936489" y="6304635"/>
            <a:ext cx="108582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* FiO2 estimée par la formule : FiO2 = (0,21 + 0,03 x débit O2 (L/min)</a:t>
            </a:r>
          </a:p>
          <a:p>
            <a:pPr algn="ctr"/>
            <a:r>
              <a:rPr lang="fr-FR" sz="1400" dirty="0"/>
              <a:t>† Due à l'infection seule (i.e., pas la chimiothérapie anticancéreuse)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E25DF056-B871-05BF-561A-8571DFB7D40C}"/>
              </a:ext>
            </a:extLst>
          </p:cNvPr>
          <p:cNvSpPr txBox="1"/>
          <p:nvPr/>
        </p:nvSpPr>
        <p:spPr>
          <a:xfrm>
            <a:off x="174661" y="1235359"/>
            <a:ext cx="11876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PAC grave : si présence d'un critère majeur ou au moins 3 critères mineurs (selon ATS/IDSA 2023) </a:t>
            </a:r>
          </a:p>
        </p:txBody>
      </p:sp>
    </p:spTree>
    <p:extLst>
      <p:ext uri="{BB962C8B-B14F-4D97-AF65-F5344CB8AC3E}">
        <p14:creationId xmlns:p14="http://schemas.microsoft.com/office/powerpoint/2010/main" val="11948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D6F3060-6B35-F4FD-A55A-CFCA785E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225" y="107576"/>
            <a:ext cx="11147177" cy="1336956"/>
          </a:xfrm>
        </p:spPr>
        <p:txBody>
          <a:bodyPr/>
          <a:lstStyle/>
          <a:p>
            <a:r>
              <a:rPr lang="fr-FR" dirty="0"/>
              <a:t>Quelle imagerie réaliser à visée diagnostique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4B110EE-3549-F4CD-E44B-3BAED6A9A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25" y="1600201"/>
            <a:ext cx="11620072" cy="4975260"/>
          </a:xfrm>
        </p:spPr>
        <p:txBody>
          <a:bodyPr>
            <a:normAutofit/>
          </a:bodyPr>
          <a:lstStyle/>
          <a:p>
            <a:r>
              <a:rPr lang="fr-FR" b="1" dirty="0"/>
              <a:t>PAC ambulatoires : </a:t>
            </a:r>
            <a:r>
              <a:rPr lang="fr-FR" dirty="0"/>
              <a:t>radiographie de thorax ou échographie pleuropulmonaire 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Obtention dans un délai court (&lt; 3 jours)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Si forte présomption de PAC bactérienne, ne pas retarder l'antibiothérapie </a:t>
            </a:r>
          </a:p>
          <a:p>
            <a:pPr lvl="1"/>
            <a:r>
              <a:rPr lang="fr-FR" dirty="0">
                <a:solidFill>
                  <a:schemeClr val="tx1"/>
                </a:solidFill>
              </a:rPr>
              <a:t>En cas de normalité, reconsidérer le diagnostic de PAC et donc l'antibiothérapie </a:t>
            </a:r>
          </a:p>
          <a:p>
            <a:r>
              <a:rPr lang="fr-FR" b="1" dirty="0"/>
              <a:t>PAC hospitalisées </a:t>
            </a:r>
            <a:r>
              <a:rPr lang="fr-FR" dirty="0"/>
              <a:t>: radiographie de thorax ou échographie pleuropulmonaire</a:t>
            </a:r>
          </a:p>
          <a:p>
            <a:pPr lvl="1"/>
            <a:r>
              <a:rPr lang="fr-FR" dirty="0"/>
              <a:t>Scanner en cas de doute diagnostique</a:t>
            </a:r>
          </a:p>
          <a:p>
            <a:r>
              <a:rPr lang="fr-FR" b="1" dirty="0"/>
              <a:t>Echographie pleuropulmonaire </a:t>
            </a:r>
            <a:r>
              <a:rPr lang="fr-FR" dirty="0"/>
              <a:t>: </a:t>
            </a:r>
          </a:p>
          <a:p>
            <a:pPr lvl="1"/>
            <a:r>
              <a:rPr lang="fr-FR" dirty="0"/>
              <a:t>Outil diagnostique fiable (si praticien formé et expérimenté)</a:t>
            </a:r>
          </a:p>
          <a:p>
            <a:pPr lvl="1"/>
            <a:r>
              <a:rPr lang="fr-FR" dirty="0"/>
              <a:t>Particulièrement indiquée pour un patient présentant une insuffisance respiratoire aiguë</a:t>
            </a:r>
          </a:p>
        </p:txBody>
      </p:sp>
    </p:spTree>
    <p:extLst>
      <p:ext uri="{BB962C8B-B14F-4D97-AF65-F5344CB8AC3E}">
        <p14:creationId xmlns:p14="http://schemas.microsoft.com/office/powerpoint/2010/main" val="123287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8F2228-0E7D-1850-5B35-00BD6B665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299" y="3598433"/>
            <a:ext cx="11455402" cy="1336956"/>
          </a:xfrm>
        </p:spPr>
        <p:txBody>
          <a:bodyPr/>
          <a:lstStyle/>
          <a:p>
            <a:r>
              <a:rPr lang="fr-FR" dirty="0"/>
              <a:t>Quand réaliser la recherche d’antigénurie légionelle et pneumocoque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7494E39-2FCF-24D3-547F-A223E43C4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27" y="2336994"/>
            <a:ext cx="10515600" cy="573635"/>
          </a:xfrm>
        </p:spPr>
        <p:txBody>
          <a:bodyPr>
            <a:normAutofit/>
          </a:bodyPr>
          <a:lstStyle/>
          <a:p>
            <a:r>
              <a:rPr lang="fr-FR" sz="2800" dirty="0"/>
              <a:t> </a:t>
            </a:r>
            <a:r>
              <a:rPr lang="fr-FR" sz="2800" b="1" dirty="0"/>
              <a:t>Non recommandé (ni pour le diagnostic, ni pour le suivi)</a:t>
            </a:r>
            <a:endParaRPr lang="fr-FR" sz="2800" dirty="0"/>
          </a:p>
          <a:p>
            <a:endParaRPr lang="fr-FR" sz="2800" dirty="0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xmlns="" id="{9A1DCD0E-5721-3DCE-7A1F-9FFE51F095EA}"/>
              </a:ext>
            </a:extLst>
          </p:cNvPr>
          <p:cNvSpPr txBox="1">
            <a:spLocks/>
          </p:cNvSpPr>
          <p:nvPr/>
        </p:nvSpPr>
        <p:spPr>
          <a:xfrm>
            <a:off x="368299" y="5257728"/>
            <a:ext cx="11611368" cy="1336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PAC hospitalisées non graves : 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antigénurie </a:t>
            </a:r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Legionella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si arguments évocateurs</a:t>
            </a:r>
          </a:p>
          <a:p>
            <a:pPr marL="349250" indent="-349250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PAC hospitalisées graves : 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antigénurie </a:t>
            </a:r>
            <a:r>
              <a:rPr lang="fr-FR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Legionella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et pneumocoque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xmlns="" id="{80DF9131-55D8-D92B-E6E7-F0DA094B08A0}"/>
              </a:ext>
            </a:extLst>
          </p:cNvPr>
          <p:cNvSpPr txBox="1">
            <a:spLocks/>
          </p:cNvSpPr>
          <p:nvPr/>
        </p:nvSpPr>
        <p:spPr>
          <a:xfrm>
            <a:off x="129252" y="838869"/>
            <a:ext cx="11455402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600" b="0" i="0" kern="120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Quelle indication au dosage des biomarqueurs : CRP et PCT ?</a:t>
            </a:r>
          </a:p>
        </p:txBody>
      </p:sp>
    </p:spTree>
    <p:extLst>
      <p:ext uri="{BB962C8B-B14F-4D97-AF65-F5344CB8AC3E}">
        <p14:creationId xmlns:p14="http://schemas.microsoft.com/office/powerpoint/2010/main" val="419463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E8625D-FF25-E095-6325-C09858767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62" y="107576"/>
            <a:ext cx="10723035" cy="1336956"/>
          </a:xfrm>
        </p:spPr>
        <p:txBody>
          <a:bodyPr/>
          <a:lstStyle/>
          <a:p>
            <a:r>
              <a:rPr lang="fr-FR" dirty="0"/>
              <a:t>Quand réaliser un prélèvement respiratoire à visée bactériologique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BEFF354-A98D-4BC6-409F-599C29F4B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ECBC en cas de </a:t>
            </a:r>
            <a:r>
              <a:rPr lang="fr-FR" b="1" dirty="0"/>
              <a:t>PAC hospitalisées non graves </a:t>
            </a:r>
            <a:r>
              <a:rPr lang="fr-FR" dirty="0"/>
              <a:t>si secrétions muco-purulentes et particulièrement si :</a:t>
            </a:r>
          </a:p>
          <a:p>
            <a:pPr lvl="1"/>
            <a:r>
              <a:rPr lang="fr-FR" dirty="0"/>
              <a:t>Antibiothérapie non conventionnelle probabiliste envisagée </a:t>
            </a:r>
          </a:p>
          <a:p>
            <a:pPr lvl="1"/>
            <a:r>
              <a:rPr lang="fr-FR" dirty="0"/>
              <a:t>Antécédents connus d’infection respiratoire à SARM ou à </a:t>
            </a:r>
            <a:r>
              <a:rPr lang="fr-FR" i="1" dirty="0"/>
              <a:t>Pseudomonas aeruginosa </a:t>
            </a:r>
          </a:p>
          <a:p>
            <a:pPr lvl="1"/>
            <a:r>
              <a:rPr lang="fr-FR" dirty="0"/>
              <a:t>Antibiothérapie parentérale dans les 3 derniers mois</a:t>
            </a:r>
          </a:p>
          <a:p>
            <a:pPr lvl="1"/>
            <a:r>
              <a:rPr lang="fr-FR" dirty="0"/>
              <a:t>Non réponse au traitement antibiotique de première ligne et/ou évolution défavorable (72h)</a:t>
            </a:r>
          </a:p>
          <a:p>
            <a:r>
              <a:rPr lang="fr-FR" b="1" dirty="0"/>
              <a:t>PAC hospitalisées graves </a:t>
            </a:r>
            <a:r>
              <a:rPr lang="fr-FR" dirty="0"/>
              <a:t>: réaliser un examen direct microscopique après coloration de Gram et mise en culture à partir d'un prélèvement respiratoire (AT*, PDP** ou LBA***, à défaut expectoration de bonne qualité)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C4C87EF2-CC44-26CA-B8B6-49986400D0D6}"/>
              </a:ext>
            </a:extLst>
          </p:cNvPr>
          <p:cNvSpPr txBox="1"/>
          <p:nvPr/>
        </p:nvSpPr>
        <p:spPr>
          <a:xfrm>
            <a:off x="902638" y="6381092"/>
            <a:ext cx="11111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*AT : Aspiration Trachéale; **PDP : Prélèvement Distal Protégé; ***LBA : Lavage Broncho-Alvéolaire</a:t>
            </a:r>
          </a:p>
        </p:txBody>
      </p:sp>
    </p:spTree>
    <p:extLst>
      <p:ext uri="{BB962C8B-B14F-4D97-AF65-F5344CB8AC3E}">
        <p14:creationId xmlns:p14="http://schemas.microsoft.com/office/powerpoint/2010/main" val="318683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60A7010-0191-9CAD-1162-C97A3F1F9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07576"/>
            <a:ext cx="11455402" cy="840609"/>
          </a:xfrm>
        </p:spPr>
        <p:txBody>
          <a:bodyPr/>
          <a:lstStyle/>
          <a:p>
            <a:r>
              <a:rPr lang="fr-FR" sz="4000" dirty="0"/>
              <a:t>Quand réaliser un test moléculaire au cours des PAC ?</a:t>
            </a:r>
            <a:endParaRPr lang="en-US" sz="4000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54C5D2E4-31E9-578C-BF40-E922342D1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807872"/>
              </p:ext>
            </p:extLst>
          </p:nvPr>
        </p:nvGraphicFramePr>
        <p:xfrm>
          <a:off x="272875" y="2320119"/>
          <a:ext cx="11635243" cy="440341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670779">
                  <a:extLst>
                    <a:ext uri="{9D8B030D-6E8A-4147-A177-3AD203B41FA5}">
                      <a16:colId xmlns:a16="http://schemas.microsoft.com/office/drawing/2014/main" xmlns="" val="328836269"/>
                    </a:ext>
                  </a:extLst>
                </a:gridCol>
                <a:gridCol w="4401866">
                  <a:extLst>
                    <a:ext uri="{9D8B030D-6E8A-4147-A177-3AD203B41FA5}">
                      <a16:colId xmlns:a16="http://schemas.microsoft.com/office/drawing/2014/main" xmlns="" val="648418978"/>
                    </a:ext>
                  </a:extLst>
                </a:gridCol>
                <a:gridCol w="3562598">
                  <a:extLst>
                    <a:ext uri="{9D8B030D-6E8A-4147-A177-3AD203B41FA5}">
                      <a16:colId xmlns:a16="http://schemas.microsoft.com/office/drawing/2014/main" xmlns="" val="2394457578"/>
                    </a:ext>
                  </a:extLst>
                </a:gridCol>
              </a:tblGrid>
              <a:tr h="66341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u="none" strike="noStrike" dirty="0">
                          <a:effectLst/>
                        </a:rPr>
                        <a:t> 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53" marR="5153" marT="515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Panel haut (sur écouvillon </a:t>
                      </a:r>
                      <a:r>
                        <a:rPr lang="fr-FR" sz="1800" u="none" strike="noStrike" dirty="0" err="1">
                          <a:effectLst/>
                        </a:rPr>
                        <a:t>naso</a:t>
                      </a:r>
                      <a:r>
                        <a:rPr lang="fr-FR" sz="1800" u="none" strike="noStrike" dirty="0">
                          <a:effectLst/>
                        </a:rPr>
                        <a:t>-pharyngé)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153" marR="5153" marT="515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Panel bas (sur prélèvement respiratoire profond)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153" marR="5153" marT="515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8650860"/>
                  </a:ext>
                </a:extLst>
              </a:tr>
              <a:tr h="118428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u="none" strike="noStrike" dirty="0">
                          <a:effectLst/>
                        </a:rPr>
                        <a:t>Ambulatoire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53" marR="5153" marT="515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Non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153" marR="5153" marT="515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Non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153" marR="5153" marT="5153" marB="0" anchor="ctr"/>
                </a:tc>
                <a:extLst>
                  <a:ext uri="{0D108BD9-81ED-4DB2-BD59-A6C34878D82A}">
                    <a16:rowId xmlns:a16="http://schemas.microsoft.com/office/drawing/2014/main" xmlns="" val="2510403605"/>
                  </a:ext>
                </a:extLst>
              </a:tr>
              <a:tr h="1178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u="none" strike="noStrike" dirty="0">
                          <a:effectLst/>
                        </a:rPr>
                        <a:t>PAC hospitalisée </a:t>
                      </a:r>
                    </a:p>
                    <a:p>
                      <a:pPr algn="ctr" rtl="0" fontAlgn="ctr"/>
                      <a:r>
                        <a:rPr lang="fr-FR" sz="1800" b="1" u="none" strike="noStrike" dirty="0">
                          <a:effectLst/>
                        </a:rPr>
                        <a:t>non grave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53" marR="5153" marT="5153" marB="0" anchor="ctr"/>
                </a:tc>
                <a:tc rowSpan="2">
                  <a:txBody>
                    <a:bodyPr/>
                    <a:lstStyle/>
                    <a:p>
                      <a:pPr marL="457200" lvl="3" indent="0" algn="l" defTabSz="914400" rtl="0" eaLnBrk="1" fontAlgn="ctr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8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D’emblée ou en 2</a:t>
                      </a:r>
                      <a:r>
                        <a:rPr lang="fr-FR" sz="1800" u="none" strike="noStrike" kern="1200" baseline="300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lang="fr-FR" sz="18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intention SI :</a:t>
                      </a:r>
                    </a:p>
                    <a:p>
                      <a:pPr marL="742950" lvl="3" indent="-285750" algn="l" defTabSz="914400" rtl="0" eaLnBrk="1" fontAlgn="ctr" latinLnBrk="0" hangingPunct="1">
                        <a:buFontTx/>
                        <a:buChar char="-"/>
                      </a:pPr>
                      <a:r>
                        <a:rPr lang="fr-FR" sz="18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PCR virale négative </a:t>
                      </a:r>
                    </a:p>
                    <a:p>
                      <a:pPr marL="742950" lvl="3" indent="-285750" algn="l" defTabSz="914400" rtl="0" eaLnBrk="1" fontAlgn="ctr" latinLnBrk="0" hangingPunct="1">
                        <a:buFontTx/>
                        <a:buChar char="-"/>
                      </a:pPr>
                      <a:r>
                        <a:rPr lang="fr-FR" sz="18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PCR spécifique non disponible ET </a:t>
                      </a:r>
                      <a:r>
                        <a:rPr lang="fr-FR" sz="18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suspicion bactérie atypique </a:t>
                      </a:r>
                      <a:r>
                        <a:rPr lang="fr-FR" sz="1800" b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ET/OU</a:t>
                      </a:r>
                      <a:r>
                        <a:rPr lang="fr-FR" sz="18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impact</a:t>
                      </a:r>
                      <a:r>
                        <a:rPr lang="fr-FR" sz="18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b="1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la prise en charge </a:t>
                      </a:r>
                      <a:r>
                        <a:rPr lang="fr-FR" sz="180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(modification antibiothérapie,</a:t>
                      </a:r>
                      <a:r>
                        <a:rPr lang="fr-FR" sz="1800" u="none" strike="noStrike" kern="1200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isolement)</a:t>
                      </a:r>
                      <a:endParaRPr lang="fr-FR" sz="180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53" marR="5153" marT="515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Non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153" marR="5153" marT="5153" marB="0" anchor="ctr"/>
                </a:tc>
                <a:extLst>
                  <a:ext uri="{0D108BD9-81ED-4DB2-BD59-A6C34878D82A}">
                    <a16:rowId xmlns:a16="http://schemas.microsoft.com/office/drawing/2014/main" xmlns="" val="2575065206"/>
                  </a:ext>
                </a:extLst>
              </a:tr>
              <a:tr h="1185844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b="1" u="none" strike="noStrike" dirty="0">
                          <a:effectLst/>
                        </a:rPr>
                        <a:t>PAC hospitalisée grave</a:t>
                      </a:r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53" marR="5153" marT="5153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5153" marR="5153" marT="515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800" u="none" strike="noStrike" dirty="0">
                          <a:effectLst/>
                        </a:rPr>
                        <a:t>Si </a:t>
                      </a:r>
                      <a:r>
                        <a:rPr lang="fr-FR" sz="1800" b="1" u="none" strike="noStrike" dirty="0">
                          <a:effectLst/>
                        </a:rPr>
                        <a:t>antibiothérapie autre </a:t>
                      </a:r>
                      <a:r>
                        <a:rPr lang="fr-FR" sz="1800" u="none" strike="noStrike" dirty="0">
                          <a:effectLst/>
                        </a:rPr>
                        <a:t>que</a:t>
                      </a:r>
                      <a:r>
                        <a:rPr lang="fr-FR" sz="1800" u="none" strike="noStrike" baseline="0" dirty="0">
                          <a:effectLst/>
                        </a:rPr>
                        <a:t> association </a:t>
                      </a:r>
                      <a:r>
                        <a:rPr lang="fr-FR" sz="1800" u="none" strike="noStrike" dirty="0">
                          <a:effectLst/>
                        </a:rPr>
                        <a:t>C3G +</a:t>
                      </a:r>
                      <a:r>
                        <a:rPr lang="fr-FR" sz="1800" u="none" strike="noStrike" baseline="0" dirty="0">
                          <a:effectLst/>
                        </a:rPr>
                        <a:t> </a:t>
                      </a:r>
                      <a:r>
                        <a:rPr lang="fr-FR" sz="1800" u="none" strike="noStrike" dirty="0">
                          <a:effectLst/>
                        </a:rPr>
                        <a:t>macrolides ou suspicion</a:t>
                      </a:r>
                      <a:r>
                        <a:rPr lang="fr-FR" sz="1800" u="none" strike="noStrike" baseline="0" dirty="0">
                          <a:effectLst/>
                        </a:rPr>
                        <a:t> </a:t>
                      </a:r>
                      <a:r>
                        <a:rPr lang="fr-FR" sz="1800" b="1" u="none" strike="noStrike" baseline="0" dirty="0">
                          <a:effectLst/>
                        </a:rPr>
                        <a:t>bactérie atypique </a:t>
                      </a:r>
                      <a:r>
                        <a:rPr lang="fr-FR" sz="1800" u="none" strike="noStrike" baseline="0" dirty="0">
                          <a:effectLst/>
                        </a:rPr>
                        <a:t>(notamment </a:t>
                      </a:r>
                      <a:r>
                        <a:rPr lang="fr-FR" sz="1800" i="1" u="none" strike="noStrike" baseline="0" dirty="0" err="1">
                          <a:effectLst/>
                        </a:rPr>
                        <a:t>Legionella</a:t>
                      </a:r>
                      <a:r>
                        <a:rPr lang="fr-FR" sz="1800" u="none" strike="noStrike" baseline="0" dirty="0">
                          <a:effectLst/>
                        </a:rPr>
                        <a:t>) et PCR spécifique non disponible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153" marR="5153" marT="5153" marB="0" anchor="ctr"/>
                </a:tc>
                <a:extLst>
                  <a:ext uri="{0D108BD9-81ED-4DB2-BD59-A6C34878D82A}">
                    <a16:rowId xmlns:a16="http://schemas.microsoft.com/office/drawing/2014/main" xmlns="" val="523339518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E5E3AD68-2C67-78D7-B763-39F7B66AF3CB}"/>
              </a:ext>
            </a:extLst>
          </p:cNvPr>
          <p:cNvSpPr txBox="1"/>
          <p:nvPr/>
        </p:nvSpPr>
        <p:spPr>
          <a:xfrm>
            <a:off x="1" y="105050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tx2"/>
                </a:solidFill>
              </a:rPr>
              <a:t>P</a:t>
            </a:r>
            <a:r>
              <a:rPr lang="fr-FR" sz="2000" b="1" baseline="0" dirty="0">
                <a:solidFill>
                  <a:schemeClr val="tx2"/>
                </a:solidFill>
              </a:rPr>
              <a:t>atients hospitalisés </a:t>
            </a:r>
            <a:r>
              <a:rPr lang="fr-FR" sz="2000" baseline="0" dirty="0">
                <a:solidFill>
                  <a:schemeClr val="tx2"/>
                </a:solidFill>
              </a:rPr>
              <a:t>(selon le contexte </a:t>
            </a:r>
            <a:r>
              <a:rPr lang="fr-FR" sz="2000" b="1" baseline="0" dirty="0">
                <a:solidFill>
                  <a:schemeClr val="tx2"/>
                </a:solidFill>
              </a:rPr>
              <a:t>épidémique</a:t>
            </a:r>
            <a:r>
              <a:rPr lang="fr-FR" sz="2000" baseline="0" dirty="0">
                <a:solidFill>
                  <a:schemeClr val="tx2"/>
                </a:solidFill>
              </a:rPr>
              <a:t>) : </a:t>
            </a:r>
            <a:r>
              <a:rPr lang="fr-FR" sz="2000" b="1" baseline="0" dirty="0">
                <a:solidFill>
                  <a:schemeClr val="tx2"/>
                </a:solidFill>
              </a:rPr>
              <a:t>il est recommandé de faire une </a:t>
            </a:r>
            <a:r>
              <a:rPr lang="fr-FR" sz="2000" b="1" dirty="0">
                <a:solidFill>
                  <a:schemeClr val="tx2"/>
                </a:solidFill>
              </a:rPr>
              <a:t>PCR virale  </a:t>
            </a:r>
            <a:r>
              <a:rPr lang="fr-FR" sz="2000" dirty="0">
                <a:solidFill>
                  <a:schemeClr val="tx2"/>
                </a:solidFill>
              </a:rPr>
              <a:t>(recherche virus Influenza A/B, VRS et SARS-CoV-2)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B5CF74E-A3E1-3E32-C899-4C77226BC7DB}"/>
              </a:ext>
            </a:extLst>
          </p:cNvPr>
          <p:cNvSpPr txBox="1"/>
          <p:nvPr/>
        </p:nvSpPr>
        <p:spPr>
          <a:xfrm>
            <a:off x="283882" y="1928959"/>
            <a:ext cx="472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Indications des PCR multiplex :</a:t>
            </a:r>
          </a:p>
        </p:txBody>
      </p:sp>
    </p:spTree>
    <p:extLst>
      <p:ext uri="{BB962C8B-B14F-4D97-AF65-F5344CB8AC3E}">
        <p14:creationId xmlns:p14="http://schemas.microsoft.com/office/powerpoint/2010/main" val="374733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7B2BAE7-8B76-53DC-5B18-6075E0BAF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482" y="271963"/>
            <a:ext cx="10723035" cy="1336956"/>
          </a:xfrm>
        </p:spPr>
        <p:txBody>
          <a:bodyPr/>
          <a:lstStyle/>
          <a:p>
            <a:r>
              <a:rPr lang="fr-FR" sz="4400" dirty="0"/>
              <a:t>Comorbidités à considérer dans le choix d'une antibiothérapie probabiliste pour une PAC 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xmlns="" id="{380C9B12-445B-44BA-91C8-E96403AF4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617695"/>
              </p:ext>
            </p:extLst>
          </p:nvPr>
        </p:nvGraphicFramePr>
        <p:xfrm>
          <a:off x="88478" y="1752757"/>
          <a:ext cx="5753100" cy="3953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3100">
                  <a:extLst>
                    <a:ext uri="{9D8B030D-6E8A-4147-A177-3AD203B41FA5}">
                      <a16:colId xmlns:a16="http://schemas.microsoft.com/office/drawing/2014/main" xmlns="" val="800545645"/>
                    </a:ext>
                  </a:extLst>
                </a:gridCol>
              </a:tblGrid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Hospitalisation dans les 3 mois précédents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10243091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Antibiothérapie dans le mois précédent*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5522934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Éthylisme chronique 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1585090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Troubles de la déglutition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445720378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Maladie neurologique avec risque de fausses routes** 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5745072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Néoplasie active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0889578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Immunodépression***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08492676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BPCO sévère (VEMS &lt; 50 % de la théorique) ou insuffisance respiratoire chronique (OLD**** ou VNI)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85997618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Insuffisance cardiaque congestive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99029457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>
                          <a:effectLst/>
                        </a:rPr>
                        <a:t>Insuffisance hépatique</a:t>
                      </a:r>
                      <a:endParaRPr lang="fr-FR" sz="16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53239824"/>
                  </a:ext>
                </a:extLst>
              </a:tr>
              <a:tr h="2520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600" dirty="0">
                          <a:effectLst/>
                        </a:rPr>
                        <a:t>Insuffisance rénale chronique (DFG &lt; 30mL/min)</a:t>
                      </a:r>
                      <a:endParaRPr lang="fr-FR" sz="16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6585792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36815EBC-D48C-6D3F-3442-64CD8596D5A9}"/>
              </a:ext>
            </a:extLst>
          </p:cNvPr>
          <p:cNvSpPr txBox="1"/>
          <p:nvPr/>
        </p:nvSpPr>
        <p:spPr>
          <a:xfrm>
            <a:off x="88478" y="6124372"/>
            <a:ext cx="121035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* sauf </a:t>
            </a:r>
            <a:r>
              <a:rPr lang="fr-FR" sz="1400" dirty="0" err="1"/>
              <a:t>nitrofurantoïne</a:t>
            </a:r>
            <a:r>
              <a:rPr lang="fr-FR" sz="1400" dirty="0"/>
              <a:t>, fosfomycine orale, </a:t>
            </a:r>
            <a:r>
              <a:rPr lang="fr-FR" sz="1400" dirty="0" err="1"/>
              <a:t>pivmécillinam</a:t>
            </a:r>
            <a:r>
              <a:rPr lang="fr-FR" sz="1400" dirty="0"/>
              <a:t> ; **AVC, Parkinson, Démence, SEP… ; ***corticoïdes systémiques ≥ 10 mg/j, autres traitements immunosuppresseurs, </a:t>
            </a:r>
            <a:r>
              <a:rPr lang="fr-FR" sz="1400" dirty="0" err="1"/>
              <a:t>asplénie</a:t>
            </a:r>
            <a:r>
              <a:rPr lang="fr-FR" sz="1400" dirty="0"/>
              <a:t>, agranulocytose, infection par le VIH avec une numération lymphocytaire T CD4  200/mm3, déficit immunitaire primitif…; ****Oxygénothérapie Longue Durée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B6052C11-BE37-E538-506C-90CA6CA06BC3}"/>
              </a:ext>
            </a:extLst>
          </p:cNvPr>
          <p:cNvSpPr txBox="1"/>
          <p:nvPr/>
        </p:nvSpPr>
        <p:spPr>
          <a:xfrm>
            <a:off x="6226140" y="2024009"/>
            <a:ext cx="49521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b="1" dirty="0"/>
              <a:t>Une seule comorbidité </a:t>
            </a:r>
            <a:r>
              <a:rPr lang="fr-FR" dirty="0"/>
              <a:t>suffit à modifier le choix de l'amoxicilline comme antibiothérapie probabiliste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b="1" dirty="0"/>
              <a:t>L'âge </a:t>
            </a:r>
            <a:r>
              <a:rPr lang="fr-FR" dirty="0"/>
              <a:t>sans comorbidité n'est pas un critère à prendre en compte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b="1" dirty="0"/>
              <a:t>L'asthme</a:t>
            </a:r>
            <a:r>
              <a:rPr lang="fr-FR" dirty="0"/>
              <a:t> n'est pas une comorbidité modifiant de choix de l’antibiothérapie probabiliste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729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6567</TotalTime>
  <Words>1515</Words>
  <Application>Microsoft Office PowerPoint</Application>
  <PresentationFormat>Grand écran</PresentationFormat>
  <Paragraphs>316</Paragraphs>
  <Slides>21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ＭＳ Ｐゴシック</vt:lpstr>
      <vt:lpstr>Arial</vt:lpstr>
      <vt:lpstr>Arial Narrow</vt:lpstr>
      <vt:lpstr>Calibri</vt:lpstr>
      <vt:lpstr>Calibri Light</vt:lpstr>
      <vt:lpstr>News Gothic MT</vt:lpstr>
      <vt:lpstr>Times New Roman</vt:lpstr>
      <vt:lpstr>Wingdings 2</vt:lpstr>
      <vt:lpstr>Brise</vt:lpstr>
      <vt:lpstr>Actualisation de la prise en charge des pneumonies aiguës communautaires de l’adulte</vt:lpstr>
      <vt:lpstr>Collaboration</vt:lpstr>
      <vt:lpstr>Introduction/contexte</vt:lpstr>
      <vt:lpstr>Définition : Pneumonie grave</vt:lpstr>
      <vt:lpstr>Quelle imagerie réaliser à visée diagnostique ?</vt:lpstr>
      <vt:lpstr>Quand réaliser la recherche d’antigénurie légionelle et pneumocoque ?</vt:lpstr>
      <vt:lpstr>Quand réaliser un prélèvement respiratoire à visée bactériologique ?</vt:lpstr>
      <vt:lpstr>Quand réaliser un test moléculaire au cours des PAC ?</vt:lpstr>
      <vt:lpstr>Comorbidités à considérer dans le choix d'une antibiothérapie probabiliste pour une PAC  </vt:lpstr>
      <vt:lpstr>Quelle antibiothérapie des PAC en ambulatoire ?</vt:lpstr>
      <vt:lpstr>Quelle antibiothérapie probabiliste des PAC non graves en hospitalisation ?</vt:lpstr>
      <vt:lpstr>Quelle antibiothérapie des PAC en cas de suspicion ou confirmation de bactérie atypique chez l'adulte ?</vt:lpstr>
      <vt:lpstr>Quelle antibiothérapie des PAC graves ? (en l'absence de facteur de risque d'infection à Pseudomonas aeruginosa)</vt:lpstr>
      <vt:lpstr>Quelle ATB probabiliste ou documentée des PAC graves à Staphylococcus aureus secréteur de toxine de Panton Valentine ?</vt:lpstr>
      <vt:lpstr>Quelle posologie d’antibiotique ? (en l’absence d’insuffisance rénale)</vt:lpstr>
      <vt:lpstr>Quelle durée de traitement antibiotique ?</vt:lpstr>
      <vt:lpstr>Quand prescrire une association antibiotique ?</vt:lpstr>
      <vt:lpstr>Quand prescrire une Bêta-lactamine anti Pseudomonas aeruginosa ?</vt:lpstr>
      <vt:lpstr>Quand prescrire une corticothérapie systémique?</vt:lpstr>
      <vt:lpstr>Quelle imagerie de contrôle et à quel moment ?</vt:lpstr>
      <vt:lpstr>Nouveautés</vt:lpstr>
    </vt:vector>
  </TitlesOfParts>
  <Manager>Aurélien Dinh</Manager>
  <Company>SPILF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 2025</dc:title>
  <dc:creator>Aurélien Dinh</dc:creator>
  <cp:lastModifiedBy>Serge Alfandari</cp:lastModifiedBy>
  <cp:revision>235</cp:revision>
  <dcterms:created xsi:type="dcterms:W3CDTF">2013-04-22T14:21:17Z</dcterms:created>
  <dcterms:modified xsi:type="dcterms:W3CDTF">2025-03-21T13:16:56Z</dcterms:modified>
</cp:coreProperties>
</file>