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348" r:id="rId2"/>
    <p:sldId id="349" r:id="rId3"/>
    <p:sldId id="394" r:id="rId4"/>
    <p:sldId id="357" r:id="rId5"/>
    <p:sldId id="396" r:id="rId6"/>
    <p:sldId id="397" r:id="rId7"/>
    <p:sldId id="398" r:id="rId8"/>
    <p:sldId id="373" r:id="rId9"/>
    <p:sldId id="375" r:id="rId10"/>
    <p:sldId id="376" r:id="rId11"/>
    <p:sldId id="399" r:id="rId12"/>
    <p:sldId id="377" r:id="rId13"/>
    <p:sldId id="378" r:id="rId14"/>
    <p:sldId id="393" r:id="rId15"/>
    <p:sldId id="3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6" autoAdjust="0"/>
    <p:restoredTop sz="94746" autoAdjust="0"/>
  </p:normalViewPr>
  <p:slideViewPr>
    <p:cSldViewPr snapToGrid="0" snapToObjects="1">
      <p:cViewPr varScale="1">
        <p:scale>
          <a:sx n="77" d="100"/>
          <a:sy n="77" d="100"/>
        </p:scale>
        <p:origin x="-102" y="-786"/>
      </p:cViewPr>
      <p:guideLst>
        <p:guide orient="horz" pos="2160"/>
        <p:guide pos="2880"/>
      </p:guideLst>
    </p:cSldViewPr>
  </p:slideViewPr>
  <p:outlineViewPr>
    <p:cViewPr>
      <p:scale>
        <a:sx n="33" d="100"/>
        <a:sy n="33" d="100"/>
      </p:scale>
      <p:origin x="0" y="9792"/>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772305-A848-A041-975A-6B0F49729DE1}" type="datetimeFigureOut">
              <a:rPr lang="fr-FR" smtClean="0"/>
              <a:pPr/>
              <a:t>26/05/2015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FB1AD7-0B65-3945-86A0-0EB9EC909C47}" type="slidenum">
              <a:rPr lang="fr-FR" smtClean="0"/>
              <a:pPr/>
              <a:t>‹N°›</a:t>
            </a:fld>
            <a:endParaRPr lang="fr-FR"/>
          </a:p>
        </p:txBody>
      </p:sp>
    </p:spTree>
    <p:extLst>
      <p:ext uri="{BB962C8B-B14F-4D97-AF65-F5344CB8AC3E}">
        <p14:creationId xmlns:p14="http://schemas.microsoft.com/office/powerpoint/2010/main" val="221590431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A73C5BA-2073-3A4B-9530-370B151C21D2}" type="slidenum">
              <a:rPr lang="fr-FR" sz="1200">
                <a:latin typeface="Calibri" charset="0"/>
              </a:rPr>
              <a:pPr eaLnBrk="1" hangingPunct="1"/>
              <a:t>1</a:t>
            </a:fld>
            <a:endParaRPr lang="fr-FR" sz="1200">
              <a:latin typeface="Calibri" charset="0"/>
            </a:endParaRPr>
          </a:p>
        </p:txBody>
      </p:sp>
      <p:sp>
        <p:nvSpPr>
          <p:cNvPr id="19458" name="Rectangle 2"/>
          <p:cNvSpPr>
            <a:spLocks noGrp="1" noRot="1" noChangeAspect="1" noChangeArrowheads="1"/>
          </p:cNvSpPr>
          <p:nvPr>
            <p:ph type="sldImg"/>
          </p:nvPr>
        </p:nvSpPr>
        <p:spPr bwMode="auto">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9459" name="Rectangle 3"/>
          <p:cNvSpPr>
            <a:spLocks noGrp="1" noChangeArrowheads="1"/>
          </p:cNvSpPr>
          <p:nvPr>
            <p:ph type="body" idx="1"/>
          </p:nvPr>
        </p:nvSpPr>
        <p:spPr bwMode="auto">
          <a:xfrm>
            <a:off x="914400" y="4343400"/>
            <a:ext cx="5029200" cy="4114800"/>
          </a:xfr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Diapo rajoutée (CW)</a:t>
            </a:r>
            <a:endParaRPr lang="fr-FR" dirty="0"/>
          </a:p>
        </p:txBody>
      </p:sp>
      <p:sp>
        <p:nvSpPr>
          <p:cNvPr id="4" name="Espace réservé du numéro de diapositive 3"/>
          <p:cNvSpPr>
            <a:spLocks noGrp="1"/>
          </p:cNvSpPr>
          <p:nvPr>
            <p:ph type="sldNum" sz="quarter" idx="10"/>
          </p:nvPr>
        </p:nvSpPr>
        <p:spPr/>
        <p:txBody>
          <a:bodyPr/>
          <a:lstStyle/>
          <a:p>
            <a:fld id="{82FB1AD7-0B65-3945-86A0-0EB9EC909C47}"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2FB1AD7-0B65-3945-86A0-0EB9EC909C47}" type="slidenum">
              <a:rPr lang="fr-FR" smtClean="0"/>
              <a:pPr/>
              <a:t>4</a:t>
            </a:fld>
            <a:endParaRPr lang="fr-FR"/>
          </a:p>
        </p:txBody>
      </p:sp>
    </p:spTree>
    <p:extLst>
      <p:ext uri="{BB962C8B-B14F-4D97-AF65-F5344CB8AC3E}">
        <p14:creationId xmlns:p14="http://schemas.microsoft.com/office/powerpoint/2010/main" val="354389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À conserver ???</a:t>
            </a:r>
            <a:endParaRPr lang="fr-FR" dirty="0"/>
          </a:p>
        </p:txBody>
      </p:sp>
      <p:sp>
        <p:nvSpPr>
          <p:cNvPr id="4" name="Espace réservé du numéro de diapositive 3"/>
          <p:cNvSpPr>
            <a:spLocks noGrp="1"/>
          </p:cNvSpPr>
          <p:nvPr>
            <p:ph type="sldNum" sz="quarter" idx="10"/>
          </p:nvPr>
        </p:nvSpPr>
        <p:spPr/>
        <p:txBody>
          <a:bodyPr/>
          <a:lstStyle/>
          <a:p>
            <a:fld id="{82FB1AD7-0B65-3945-86A0-0EB9EC909C47}"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fr-FR" smtClean="0"/>
              <a:t>Cliquez et modifiez le titre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fr-FR" smtClean="0"/>
              <a:t>Cliquez et modifiez le titre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fr-FR" smtClean="0"/>
              <a:t>Cliquez et modifiez le titre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clipArtAndTx">
  <p:cSld name="Title, Clip Art and Text">
    <p:spTree>
      <p:nvGrpSpPr>
        <p:cNvPr id="1" name=""/>
        <p:cNvGrpSpPr/>
        <p:nvPr/>
      </p:nvGrpSpPr>
      <p:grpSpPr>
        <a:xfrm>
          <a:off x="0" y="0"/>
          <a:ext cx="0" cy="0"/>
          <a:chOff x="0" y="0"/>
          <a:chExt cx="0" cy="0"/>
        </a:xfrm>
      </p:grpSpPr>
      <p:sp>
        <p:nvSpPr>
          <p:cNvPr id="5" name="Rectangle 3"/>
          <p:cNvSpPr txBox="1">
            <a:spLocks noChangeArrowheads="1"/>
          </p:cNvSpPr>
          <p:nvPr userDrawn="1"/>
        </p:nvSpPr>
        <p:spPr>
          <a:xfrm>
            <a:off x="3540125" y="6245225"/>
            <a:ext cx="2133600" cy="476250"/>
          </a:xfrm>
          <a:prstGeom prst="rect">
            <a:avLst/>
          </a:prstGeom>
        </p:spPr>
        <p:txBody>
          <a:bodyPr/>
          <a:lstStyle>
            <a:lvl1pPr eaLnBrk="0" hangingPunct="0">
              <a:defRPr sz="2400">
                <a:solidFill>
                  <a:schemeClr val="tx1"/>
                </a:solidFill>
                <a:latin typeface="Calibri" charset="0"/>
                <a:ea typeface="MS PGothic" charset="0"/>
                <a:cs typeface="MS PGothic" charset="0"/>
              </a:defRPr>
            </a:lvl1pPr>
            <a:lvl2pPr marL="37931725" indent="-37474525" eaLnBrk="0" hangingPunct="0">
              <a:defRPr sz="2400">
                <a:solidFill>
                  <a:schemeClr val="tx1"/>
                </a:solidFill>
                <a:latin typeface="Calibri" charset="0"/>
                <a:ea typeface="MS PGothic" charset="0"/>
                <a:cs typeface="MS PGothic" charset="0"/>
              </a:defRPr>
            </a:lvl2pPr>
            <a:lvl3pPr eaLnBrk="0" hangingPunct="0">
              <a:defRPr sz="2400">
                <a:solidFill>
                  <a:schemeClr val="tx1"/>
                </a:solidFill>
                <a:latin typeface="Calibri" charset="0"/>
                <a:ea typeface="MS PGothic" charset="0"/>
                <a:cs typeface="MS PGothic" charset="0"/>
              </a:defRPr>
            </a:lvl3pPr>
            <a:lvl4pPr eaLnBrk="0" hangingPunct="0">
              <a:defRPr sz="2400">
                <a:solidFill>
                  <a:schemeClr val="tx1"/>
                </a:solidFill>
                <a:latin typeface="Calibri" charset="0"/>
                <a:ea typeface="MS PGothic" charset="0"/>
                <a:cs typeface="MS PGothic" charset="0"/>
              </a:defRPr>
            </a:lvl4pPr>
            <a:lvl5pPr eaLnBrk="0" hangingPunct="0">
              <a:defRPr sz="2400">
                <a:solidFill>
                  <a:schemeClr val="tx1"/>
                </a:solidFill>
                <a:latin typeface="Calibri" charset="0"/>
                <a:ea typeface="MS PGothic" charset="0"/>
                <a:cs typeface="MS PGothic" charset="0"/>
              </a:defRPr>
            </a:lvl5pPr>
            <a:lvl6pPr marL="457200" eaLnBrk="0" fontAlgn="base" hangingPunct="0">
              <a:spcBef>
                <a:spcPct val="0"/>
              </a:spcBef>
              <a:spcAft>
                <a:spcPct val="0"/>
              </a:spcAft>
              <a:defRPr sz="2400">
                <a:solidFill>
                  <a:schemeClr val="tx1"/>
                </a:solidFill>
                <a:latin typeface="Calibri" charset="0"/>
                <a:ea typeface="MS PGothic" charset="0"/>
                <a:cs typeface="MS PGothic" charset="0"/>
              </a:defRPr>
            </a:lvl6pPr>
            <a:lvl7pPr marL="914400" eaLnBrk="0" fontAlgn="base" hangingPunct="0">
              <a:spcBef>
                <a:spcPct val="0"/>
              </a:spcBef>
              <a:spcAft>
                <a:spcPct val="0"/>
              </a:spcAft>
              <a:defRPr sz="2400">
                <a:solidFill>
                  <a:schemeClr val="tx1"/>
                </a:solidFill>
                <a:latin typeface="Calibri" charset="0"/>
                <a:ea typeface="MS PGothic" charset="0"/>
                <a:cs typeface="MS PGothic" charset="0"/>
              </a:defRPr>
            </a:lvl7pPr>
            <a:lvl8pPr marL="1371600" eaLnBrk="0" fontAlgn="base" hangingPunct="0">
              <a:spcBef>
                <a:spcPct val="0"/>
              </a:spcBef>
              <a:spcAft>
                <a:spcPct val="0"/>
              </a:spcAft>
              <a:defRPr sz="2400">
                <a:solidFill>
                  <a:schemeClr val="tx1"/>
                </a:solidFill>
                <a:latin typeface="Calibri" charset="0"/>
                <a:ea typeface="MS PGothic" charset="0"/>
                <a:cs typeface="MS PGothic" charset="0"/>
              </a:defRPr>
            </a:lvl8pPr>
            <a:lvl9pPr marL="18288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eaLnBrk="1" hangingPunct="1">
              <a:defRPr/>
            </a:pPr>
            <a:fld id="{A3B66858-702C-8D4E-AAA0-E0AC10CC492C}" type="slidenum">
              <a:rPr lang="fr-FR" sz="1600" b="1" smtClean="0">
                <a:latin typeface="Arial Narrow" charset="0"/>
                <a:cs typeface="Arial" charset="0"/>
              </a:rPr>
              <a:pPr algn="ctr" eaLnBrk="1" hangingPunct="1">
                <a:defRPr/>
              </a:pPr>
              <a:t>‹N°›</a:t>
            </a:fld>
            <a:endParaRPr lang="fr-FR" sz="1600" b="1" smtClean="0">
              <a:latin typeface="Arial Narrow" charset="0"/>
              <a:cs typeface="Arial" charset="0"/>
            </a:endParaRPr>
          </a:p>
        </p:txBody>
      </p:sp>
      <p:sp>
        <p:nvSpPr>
          <p:cNvPr id="2" name="Title 1"/>
          <p:cNvSpPr>
            <a:spLocks noGrp="1"/>
          </p:cNvSpPr>
          <p:nvPr>
            <p:ph type="title"/>
          </p:nvPr>
        </p:nvSpPr>
        <p:spPr>
          <a:xfrm>
            <a:off x="685800" y="228600"/>
            <a:ext cx="7772400" cy="12192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641475"/>
            <a:ext cx="3818467" cy="4454525"/>
          </a:xfrm>
        </p:spPr>
        <p:txBody>
          <a:bodyPr/>
          <a:lstStyle/>
          <a:p>
            <a:pPr lvl="0"/>
            <a:endParaRPr lang="en-US" noProof="0"/>
          </a:p>
        </p:txBody>
      </p:sp>
      <p:sp>
        <p:nvSpPr>
          <p:cNvPr id="4" name="Text Placeholder 3"/>
          <p:cNvSpPr>
            <a:spLocks noGrp="1"/>
          </p:cNvSpPr>
          <p:nvPr>
            <p:ph type="body" sz="half" idx="2"/>
          </p:nvPr>
        </p:nvSpPr>
        <p:spPr>
          <a:xfrm>
            <a:off x="4639734" y="1641475"/>
            <a:ext cx="3818467" cy="4454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6858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solidFill>
                  <a:srgbClr val="FFFFFF"/>
                </a:solidFill>
                <a:ea typeface="MS PGothic" pitchFamily="34" charset="-128"/>
                <a:cs typeface="MS PGothic" pitchFamily="34" charset="-128"/>
              </a:defRPr>
            </a:lvl1pPr>
          </a:lstStyle>
          <a:p>
            <a:pPr>
              <a:defRPr/>
            </a:pPr>
            <a:endParaRPr lang="en-US"/>
          </a:p>
        </p:txBody>
      </p:sp>
      <p:sp>
        <p:nvSpPr>
          <p:cNvPr id="7" name="Slide Number Placeholder 6"/>
          <p:cNvSpPr>
            <a:spLocks noGrp="1"/>
          </p:cNvSpPr>
          <p:nvPr>
            <p:ph type="sldNum" sz="quarter" idx="11"/>
          </p:nvPr>
        </p:nvSpPr>
        <p:spPr>
          <a:xfrm>
            <a:off x="6553200" y="6248400"/>
            <a:ext cx="1905000" cy="457200"/>
          </a:xfrm>
          <a:prstGeom prst="rect">
            <a:avLst/>
          </a:prstGeom>
        </p:spPr>
        <p:txBody>
          <a:bodyPr/>
          <a:lstStyle>
            <a:lvl1pPr>
              <a:defRPr>
                <a:solidFill>
                  <a:srgbClr val="FFFFFF"/>
                </a:solidFill>
              </a:defRPr>
            </a:lvl1pPr>
          </a:lstStyle>
          <a:p>
            <a:pPr>
              <a:defRPr/>
            </a:pPr>
            <a:fld id="{7B728ACD-823F-1044-95A2-8A2795E54000}" type="slidenum">
              <a:rPr lang="en-US"/>
              <a:pPr>
                <a:defRPr/>
              </a:pPr>
              <a:t>‹N°›</a:t>
            </a:fld>
            <a:endParaRPr lang="en-US"/>
          </a:p>
        </p:txBody>
      </p:sp>
    </p:spTree>
    <p:extLst>
      <p:ext uri="{BB962C8B-B14F-4D97-AF65-F5344CB8AC3E}">
        <p14:creationId xmlns:p14="http://schemas.microsoft.com/office/powerpoint/2010/main" val="6231135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r>
              <a:rPr lang="en-US" dirty="0" err="1" smtClean="0"/>
              <a:t>Synthèse</a:t>
            </a:r>
            <a:r>
              <a:rPr lang="en-US" dirty="0" smtClean="0"/>
              <a:t> </a:t>
            </a:r>
            <a:r>
              <a:rPr lang="en-US" dirty="0" err="1" smtClean="0"/>
              <a:t>réalisée</a:t>
            </a:r>
            <a:r>
              <a:rPr lang="en-US" dirty="0" smtClean="0"/>
              <a:t> par la  SPILF</a:t>
            </a:r>
          </a:p>
          <a:p>
            <a:endParaRPr lang="en-US" dirty="0"/>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fr-FR" smtClean="0"/>
              <a:t>Cliquez et modifiez le titre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fr-FR" smtClean="0"/>
              <a:t>Cliquez et modifiez le titre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01F9CA3-105E-4857-9057-6DB6197DA786}"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fr-FR" smtClean="0"/>
              <a:t>Cliquez et modifiez le titre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pPr/>
              <a:t>5/26/2015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pPr/>
              <a:t>5/26/2015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5/26/2015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fr-FR" smtClean="0"/>
              <a:t>Cliquez et modifiez le titre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97906" y="6275668"/>
            <a:ext cx="990600" cy="365125"/>
          </a:xfrm>
          <a:prstGeom prst="rect">
            <a:avLst/>
          </a:prstGeom>
        </p:spPr>
        <p:txBody>
          <a:bodyPr/>
          <a:lstStyle/>
          <a:p>
            <a:fld id="{7F5CE407-6216-4202-80E4-A30DC2F709B2}"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fr-FR" smtClean="0"/>
              <a:t>Cliquez et modifiez le titre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pPr/>
              <a:t>5/26/2015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US" dirty="0" err="1" smtClean="0"/>
              <a:t>Synthèse</a:t>
            </a:r>
            <a:r>
              <a:rPr lang="en-US" dirty="0" smtClean="0"/>
              <a:t> </a:t>
            </a:r>
            <a:r>
              <a:rPr lang="en-US" dirty="0" err="1" smtClean="0"/>
              <a:t>réalisée</a:t>
            </a:r>
            <a:r>
              <a:rPr lang="en-US" dirty="0" smtClean="0"/>
              <a:t> par la  SPILF</a:t>
            </a:r>
          </a:p>
        </p:txBody>
      </p:sp>
      <p:pic>
        <p:nvPicPr>
          <p:cNvPr id="7" name="Image 6"/>
          <p:cNvPicPr>
            <a:picLocks noChangeAspect="1"/>
          </p:cNvPicPr>
          <p:nvPr userDrawn="1"/>
        </p:nvPicPr>
        <p:blipFill>
          <a:blip r:embed="rId15"/>
          <a:stretch>
            <a:fillRect/>
          </a:stretch>
        </p:blipFill>
        <p:spPr>
          <a:xfrm>
            <a:off x="7897906" y="0"/>
            <a:ext cx="1123235" cy="104110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numéro de diapositive 3"/>
          <p:cNvSpPr>
            <a:spLocks noGrp="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l" eaLnBrk="1" hangingPunct="1"/>
            <a:fld id="{375340E4-6400-8547-97FD-C775F996F9E4}" type="slidenum">
              <a:rPr lang="fr-FR" sz="1400">
                <a:solidFill>
                  <a:srgbClr val="898989"/>
                </a:solidFill>
                <a:latin typeface="Calibri" charset="0"/>
              </a:rPr>
              <a:pPr algn="l" eaLnBrk="1" hangingPunct="1"/>
              <a:t>1</a:t>
            </a:fld>
            <a:endParaRPr lang="fr-FR" sz="1400">
              <a:solidFill>
                <a:srgbClr val="898989"/>
              </a:solidFill>
              <a:latin typeface="Calibri" charset="0"/>
            </a:endParaRPr>
          </a:p>
        </p:txBody>
      </p:sp>
      <p:sp>
        <p:nvSpPr>
          <p:cNvPr id="2" name="Titre 1"/>
          <p:cNvSpPr>
            <a:spLocks noGrp="1"/>
          </p:cNvSpPr>
          <p:nvPr>
            <p:ph type="ctrTitle"/>
          </p:nvPr>
        </p:nvSpPr>
        <p:spPr>
          <a:xfrm>
            <a:off x="1322921" y="1321349"/>
            <a:ext cx="6498158" cy="1724867"/>
          </a:xfrm>
        </p:spPr>
        <p:txBody>
          <a:bodyPr>
            <a:normAutofit/>
          </a:bodyPr>
          <a:lstStyle/>
          <a:p>
            <a:r>
              <a:rPr lang="fr-FR" sz="3200" dirty="0">
                <a:solidFill>
                  <a:srgbClr val="002060"/>
                </a:solidFill>
                <a:latin typeface="Calibri" charset="0"/>
                <a:ea typeface="ＭＳ Ｐゴシック" charset="0"/>
                <a:cs typeface="ＭＳ Ｐゴシック" charset="0"/>
              </a:rPr>
              <a:t>Bon </a:t>
            </a:r>
            <a:r>
              <a:rPr lang="fr-FR" sz="3200" dirty="0" smtClean="0">
                <a:solidFill>
                  <a:srgbClr val="002060"/>
                </a:solidFill>
                <a:latin typeface="Calibri" charset="0"/>
                <a:ea typeface="ＭＳ Ｐゴシック" charset="0"/>
                <a:cs typeface="ＭＳ Ｐゴシック" charset="0"/>
              </a:rPr>
              <a:t>usage </a:t>
            </a:r>
            <a:r>
              <a:rPr lang="fr-FR" sz="3200" dirty="0">
                <a:solidFill>
                  <a:srgbClr val="002060"/>
                </a:solidFill>
                <a:latin typeface="Calibri" charset="0"/>
                <a:ea typeface="ＭＳ Ｐゴシック" charset="0"/>
                <a:cs typeface="ＭＳ Ｐゴシック" charset="0"/>
              </a:rPr>
              <a:t>des </a:t>
            </a:r>
            <a:r>
              <a:rPr lang="fr-FR" sz="3200" dirty="0" smtClean="0">
                <a:solidFill>
                  <a:srgbClr val="002060"/>
                </a:solidFill>
                <a:latin typeface="Calibri" charset="0"/>
                <a:ea typeface="ＭＳ Ｐゴシック" charset="0"/>
                <a:cs typeface="ＭＳ Ｐゴシック" charset="0"/>
              </a:rPr>
              <a:t>fluoroquinolones       administrées </a:t>
            </a:r>
            <a:r>
              <a:rPr lang="fr-FR" sz="3200" dirty="0">
                <a:solidFill>
                  <a:srgbClr val="002060"/>
                </a:solidFill>
                <a:latin typeface="Calibri" charset="0"/>
                <a:ea typeface="ＭＳ Ｐゴシック" charset="0"/>
                <a:cs typeface="ＭＳ Ｐゴシック" charset="0"/>
              </a:rPr>
              <a:t>par </a:t>
            </a:r>
            <a:r>
              <a:rPr lang="fr-FR" sz="3200" dirty="0" smtClean="0">
                <a:solidFill>
                  <a:srgbClr val="002060"/>
                </a:solidFill>
                <a:latin typeface="Calibri" charset="0"/>
                <a:ea typeface="ＭＳ Ｐゴシック" charset="0"/>
                <a:cs typeface="ＭＳ Ｐゴシック" charset="0"/>
              </a:rPr>
              <a:t>voie systémique chez l’</a:t>
            </a:r>
            <a:r>
              <a:rPr lang="fr-FR" altLang="ja-JP" sz="3200" dirty="0" smtClean="0">
                <a:solidFill>
                  <a:srgbClr val="002060"/>
                </a:solidFill>
                <a:latin typeface="Calibri" charset="0"/>
                <a:ea typeface="ＭＳ Ｐゴシック" charset="0"/>
                <a:cs typeface="ＭＳ Ｐゴシック" charset="0"/>
              </a:rPr>
              <a:t>adulte</a:t>
            </a:r>
            <a:endParaRPr lang="fr-FR" sz="3200" dirty="0"/>
          </a:p>
        </p:txBody>
      </p:sp>
      <p:sp>
        <p:nvSpPr>
          <p:cNvPr id="7" name="Sous-titre 2"/>
          <p:cNvSpPr>
            <a:spLocks noGrp="1"/>
          </p:cNvSpPr>
          <p:nvPr>
            <p:ph type="subTitle" idx="1"/>
          </p:nvPr>
        </p:nvSpPr>
        <p:spPr>
          <a:xfrm>
            <a:off x="1322921" y="3420602"/>
            <a:ext cx="6498159" cy="916641"/>
          </a:xfrm>
        </p:spPr>
        <p:txBody>
          <a:bodyPr>
            <a:normAutofit/>
          </a:bodyPr>
          <a:lstStyle/>
          <a:p>
            <a:r>
              <a:rPr lang="fr-FR" dirty="0" smtClean="0"/>
              <a:t>Diapositives à partir de la mise au point de la SPILF publiée le </a:t>
            </a:r>
            <a:r>
              <a:rPr lang="fr-FR" dirty="0" smtClean="0"/>
              <a:t>26 mai </a:t>
            </a:r>
            <a:r>
              <a:rPr lang="fr-FR" dirty="0" smtClean="0"/>
              <a:t>2015</a:t>
            </a:r>
          </a:p>
        </p:txBody>
      </p:sp>
      <p:sp>
        <p:nvSpPr>
          <p:cNvPr id="8" name="ZoneTexte 7"/>
          <p:cNvSpPr txBox="1"/>
          <p:nvPr/>
        </p:nvSpPr>
        <p:spPr>
          <a:xfrm>
            <a:off x="105799" y="6490158"/>
            <a:ext cx="4290244" cy="307777"/>
          </a:xfrm>
          <a:prstGeom prst="rect">
            <a:avLst/>
          </a:prstGeom>
          <a:noFill/>
        </p:spPr>
        <p:txBody>
          <a:bodyPr wrap="none" rtlCol="0">
            <a:spAutoFit/>
          </a:bodyPr>
          <a:lstStyle/>
          <a:p>
            <a:r>
              <a:rPr lang="fr-FR" sz="1400" dirty="0" smtClean="0"/>
              <a:t>Synthèse validée par la SPILF le 04 février 2015</a:t>
            </a:r>
          </a:p>
        </p:txBody>
      </p:sp>
    </p:spTree>
    <p:extLst>
      <p:ext uri="{BB962C8B-B14F-4D97-AF65-F5344CB8AC3E}">
        <p14:creationId xmlns:p14="http://schemas.microsoft.com/office/powerpoint/2010/main" val="317887881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re 1"/>
          <p:cNvSpPr>
            <a:spLocks noGrp="1"/>
          </p:cNvSpPr>
          <p:nvPr>
            <p:ph type="title"/>
          </p:nvPr>
        </p:nvSpPr>
        <p:spPr>
          <a:xfrm>
            <a:off x="549275" y="-56880"/>
            <a:ext cx="8042276" cy="724134"/>
          </a:xfrm>
        </p:spPr>
        <p:txBody>
          <a:bodyPr/>
          <a:lstStyle/>
          <a:p>
            <a:r>
              <a:rPr lang="fr-FR" sz="3600" dirty="0" smtClean="0"/>
              <a:t>Autres toxicités</a:t>
            </a:r>
            <a:endParaRPr lang="fr-FR" sz="3600" dirty="0"/>
          </a:p>
        </p:txBody>
      </p:sp>
      <p:sp>
        <p:nvSpPr>
          <p:cNvPr id="48130" name="Espace réservé du contenu 1"/>
          <p:cNvSpPr>
            <a:spLocks noGrp="1"/>
          </p:cNvSpPr>
          <p:nvPr>
            <p:ph idx="1"/>
          </p:nvPr>
        </p:nvSpPr>
        <p:spPr>
          <a:xfrm>
            <a:off x="549275" y="1042682"/>
            <a:ext cx="8042276" cy="5554648"/>
          </a:xfrm>
        </p:spPr>
        <p:txBody>
          <a:bodyPr>
            <a:normAutofit/>
          </a:bodyPr>
          <a:lstStyle/>
          <a:p>
            <a:r>
              <a:rPr lang="fr-FR" sz="2000" dirty="0" err="1" smtClean="0"/>
              <a:t>Tendinopathies</a:t>
            </a:r>
            <a:r>
              <a:rPr lang="fr-FR" sz="2000" dirty="0" smtClean="0"/>
              <a:t> (incluant rupture du tendon d'Achille)</a:t>
            </a:r>
          </a:p>
          <a:p>
            <a:pPr lvl="1"/>
            <a:r>
              <a:rPr lang="fr-FR" sz="2000" dirty="0" smtClean="0"/>
              <a:t>Toutes les FQ sont concernées (</a:t>
            </a:r>
            <a:r>
              <a:rPr lang="fr-FR" sz="2000" dirty="0" err="1" smtClean="0"/>
              <a:t>Pefloxacine</a:t>
            </a:r>
            <a:r>
              <a:rPr lang="fr-FR" sz="2000" dirty="0" smtClean="0"/>
              <a:t> &gt;&gt; autres FQ)</a:t>
            </a:r>
          </a:p>
          <a:p>
            <a:pPr lvl="1"/>
            <a:r>
              <a:rPr lang="fr-FR" sz="2000" dirty="0" smtClean="0"/>
              <a:t>Risque majoré si : </a:t>
            </a:r>
          </a:p>
          <a:p>
            <a:pPr lvl="2"/>
            <a:r>
              <a:rPr lang="fr-FR" sz="1800" dirty="0" smtClean="0"/>
              <a:t>Sujet âgé</a:t>
            </a:r>
          </a:p>
          <a:p>
            <a:pPr lvl="2"/>
            <a:r>
              <a:rPr lang="fr-FR" sz="1800" dirty="0" smtClean="0"/>
              <a:t>Corticothérapie</a:t>
            </a:r>
          </a:p>
          <a:p>
            <a:pPr lvl="2"/>
            <a:r>
              <a:rPr lang="fr-FR" sz="1800" dirty="0" smtClean="0"/>
              <a:t>Patient greffé</a:t>
            </a:r>
          </a:p>
          <a:p>
            <a:pPr lvl="1"/>
            <a:r>
              <a:rPr lang="fr-FR" sz="2000" dirty="0" smtClean="0"/>
              <a:t>Toute douleur tendineuse </a:t>
            </a:r>
            <a:r>
              <a:rPr lang="fr-FR" sz="2000" b="1" dirty="0" smtClean="0"/>
              <a:t>même modeste </a:t>
            </a:r>
            <a:r>
              <a:rPr lang="fr-FR" sz="2000" dirty="0" smtClean="0"/>
              <a:t>doit faire suspendre le traitement</a:t>
            </a:r>
          </a:p>
          <a:p>
            <a:r>
              <a:rPr lang="fr-FR" sz="2000" dirty="0" smtClean="0"/>
              <a:t>Toxicité hépatique (</a:t>
            </a:r>
            <a:r>
              <a:rPr lang="fr-FR" sz="2000" dirty="0" err="1" smtClean="0"/>
              <a:t>Moxifloxacine</a:t>
            </a:r>
            <a:r>
              <a:rPr lang="fr-FR" sz="2000" dirty="0" smtClean="0"/>
              <a:t>+++)</a:t>
            </a:r>
          </a:p>
          <a:p>
            <a:r>
              <a:rPr lang="fr-FR" sz="2000" dirty="0" smtClean="0"/>
              <a:t>Troubles </a:t>
            </a:r>
            <a:r>
              <a:rPr lang="fr-FR" sz="2000" dirty="0" err="1" smtClean="0"/>
              <a:t>neuro-cognitifs</a:t>
            </a:r>
            <a:r>
              <a:rPr lang="fr-FR" sz="2000" dirty="0" smtClean="0"/>
              <a:t> (sujets âgés) </a:t>
            </a:r>
          </a:p>
          <a:p>
            <a:r>
              <a:rPr lang="fr-FR" sz="2000" dirty="0" smtClean="0"/>
              <a:t>Photosensibilisation</a:t>
            </a:r>
          </a:p>
          <a:p>
            <a:r>
              <a:rPr lang="fr-FR" sz="2000" dirty="0" smtClean="0"/>
              <a:t>…..</a:t>
            </a:r>
          </a:p>
        </p:txBody>
      </p:sp>
    </p:spTree>
    <p:extLst>
      <p:ext uri="{BB962C8B-B14F-4D97-AF65-F5344CB8AC3E}">
        <p14:creationId xmlns:p14="http://schemas.microsoft.com/office/powerpoint/2010/main" val="231709381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Restrictions d’AMM</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Les indications de la </a:t>
            </a:r>
            <a:r>
              <a:rPr lang="fr-FR" dirty="0" err="1"/>
              <a:t>moxifloxacine</a:t>
            </a:r>
            <a:r>
              <a:rPr lang="fr-FR" dirty="0"/>
              <a:t> ont été modifiées. IZILOX® est désormais indiqué chez l’adulte dans le traitement des : </a:t>
            </a:r>
          </a:p>
          <a:p>
            <a:pPr lvl="1"/>
            <a:r>
              <a:rPr lang="fr-FR" dirty="0"/>
              <a:t>Pneumonies communautaires lorsqu’un autre antibiotique ne peut pas être utilisé.</a:t>
            </a:r>
          </a:p>
          <a:p>
            <a:pPr lvl="1"/>
            <a:r>
              <a:rPr lang="fr-FR" dirty="0"/>
              <a:t>Sinusites bactériennes aiguës ou des exacerbations des bronchites chroniques lorsque l’infection a été correctement diagnostiquée et qu’un autre antibiotique ne peut pas être utilisé ou a échoué</a:t>
            </a:r>
          </a:p>
          <a:p>
            <a:r>
              <a:rPr lang="fr-FR" dirty="0" smtClean="0"/>
              <a:t>Les indications de la </a:t>
            </a:r>
            <a:r>
              <a:rPr lang="fr-FR" dirty="0" err="1" smtClean="0"/>
              <a:t>lévofloxacine</a:t>
            </a:r>
            <a:r>
              <a:rPr lang="fr-FR" dirty="0" smtClean="0"/>
              <a:t> ont été modifiées. TAVANIC® est désormais indiqué chez l’adulte dans le traitement des :</a:t>
            </a:r>
          </a:p>
          <a:p>
            <a:pPr lvl="1"/>
            <a:r>
              <a:rPr lang="fr-FR" dirty="0"/>
              <a:t>S</a:t>
            </a:r>
            <a:r>
              <a:rPr lang="fr-FR" dirty="0" smtClean="0"/>
              <a:t>inusites aiguës bactériennes, exacerbations aiguës de bronchite chronique, pneumonies communautaires, infections compliquées de la peau et des tissus mous lorsque les antibiotiques recommandés dans les traitements initiaux de ces infections sont jugés inappropriés,</a:t>
            </a:r>
          </a:p>
          <a:p>
            <a:pPr lvl="1"/>
            <a:r>
              <a:rPr lang="fr-FR" dirty="0"/>
              <a:t>P</a:t>
            </a:r>
            <a:r>
              <a:rPr lang="fr-FR" dirty="0" smtClean="0"/>
              <a:t>yélonéphrites et infections urinaires compliquées, prostatites chroniques bactériennes, cystites non compliquées, maladie du charbon (prophylaxie post-exposition et traitement curatif)</a:t>
            </a:r>
          </a:p>
          <a:p>
            <a:endParaRPr lang="fr-FR" dirty="0"/>
          </a:p>
        </p:txBody>
      </p:sp>
    </p:spTree>
    <p:extLst>
      <p:ext uri="{BB962C8B-B14F-4D97-AF65-F5344CB8AC3E}">
        <p14:creationId xmlns:p14="http://schemas.microsoft.com/office/powerpoint/2010/main" val="1418758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re 1"/>
          <p:cNvSpPr>
            <a:spLocks noGrp="1"/>
          </p:cNvSpPr>
          <p:nvPr>
            <p:ph type="title"/>
          </p:nvPr>
        </p:nvSpPr>
        <p:spPr/>
        <p:txBody>
          <a:bodyPr/>
          <a:lstStyle/>
          <a:p>
            <a:r>
              <a:rPr lang="fr-FR" sz="3600" dirty="0" smtClean="0"/>
              <a:t>FQ et personnes âgées</a:t>
            </a:r>
            <a:endParaRPr lang="fr-FR" sz="3600" dirty="0"/>
          </a:p>
        </p:txBody>
      </p:sp>
      <p:sp>
        <p:nvSpPr>
          <p:cNvPr id="49154" name="Espace réservé du contenu 2"/>
          <p:cNvSpPr>
            <a:spLocks noGrp="1"/>
          </p:cNvSpPr>
          <p:nvPr>
            <p:ph idx="1"/>
          </p:nvPr>
        </p:nvSpPr>
        <p:spPr/>
        <p:txBody>
          <a:bodyPr>
            <a:normAutofit/>
          </a:bodyPr>
          <a:lstStyle/>
          <a:p>
            <a:r>
              <a:rPr lang="fr-FR" dirty="0"/>
              <a:t>P</a:t>
            </a:r>
            <a:r>
              <a:rPr lang="fr-FR" dirty="0" smtClean="0"/>
              <a:t>lus exposées au risque d’interactions médicamenteuses et aux effets indésirables</a:t>
            </a:r>
          </a:p>
          <a:p>
            <a:r>
              <a:rPr lang="fr-FR" dirty="0" smtClean="0"/>
              <a:t>Respect des recommandations suivantes: </a:t>
            </a:r>
          </a:p>
          <a:p>
            <a:pPr lvl="1"/>
            <a:r>
              <a:rPr lang="fr-FR" dirty="0"/>
              <a:t>A</a:t>
            </a:r>
            <a:r>
              <a:rPr lang="fr-FR" dirty="0" smtClean="0"/>
              <a:t>daptation des doses à la fonction rénale</a:t>
            </a:r>
          </a:p>
          <a:p>
            <a:pPr lvl="1"/>
            <a:r>
              <a:rPr lang="fr-FR" dirty="0"/>
              <a:t>E</a:t>
            </a:r>
            <a:r>
              <a:rPr lang="fr-FR" dirty="0" smtClean="0"/>
              <a:t>n cas de traitement prolongé et d’insuffisance rénale sévère (&lt; 30ml/mn), il faut proposer un dosage plasmatique </a:t>
            </a:r>
          </a:p>
          <a:p>
            <a:pPr lvl="1"/>
            <a:r>
              <a:rPr lang="fr-FR" dirty="0" smtClean="0"/>
              <a:t>Hydratation correcte </a:t>
            </a:r>
          </a:p>
          <a:p>
            <a:pPr lvl="1"/>
            <a:r>
              <a:rPr lang="fr-FR" dirty="0" smtClean="0"/>
              <a:t>Prise en compte des interactions médicamenteuses ; </a:t>
            </a:r>
          </a:p>
        </p:txBody>
      </p:sp>
    </p:spTree>
    <p:extLst>
      <p:ext uri="{BB962C8B-B14F-4D97-AF65-F5344CB8AC3E}">
        <p14:creationId xmlns:p14="http://schemas.microsoft.com/office/powerpoint/2010/main" val="79020626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re 1"/>
          <p:cNvSpPr>
            <a:spLocks noGrp="1"/>
          </p:cNvSpPr>
          <p:nvPr>
            <p:ph type="title"/>
          </p:nvPr>
        </p:nvSpPr>
        <p:spPr>
          <a:xfrm>
            <a:off x="549275" y="107576"/>
            <a:ext cx="8042276" cy="913759"/>
          </a:xfrm>
        </p:spPr>
        <p:txBody>
          <a:bodyPr/>
          <a:lstStyle/>
          <a:p>
            <a:r>
              <a:rPr lang="fr-FR" sz="4000" dirty="0" smtClean="0"/>
              <a:t>FQ et insuffisance rénale</a:t>
            </a:r>
            <a:endParaRPr lang="fr-FR" sz="4000" dirty="0"/>
          </a:p>
        </p:txBody>
      </p:sp>
      <p:graphicFrame>
        <p:nvGraphicFramePr>
          <p:cNvPr id="2" name="Tableau 1"/>
          <p:cNvGraphicFramePr>
            <a:graphicFrameLocks noGrp="1"/>
          </p:cNvGraphicFramePr>
          <p:nvPr>
            <p:extLst>
              <p:ext uri="{D42A27DB-BD31-4B8C-83A1-F6EECF244321}">
                <p14:modId xmlns:p14="http://schemas.microsoft.com/office/powerpoint/2010/main" val="2735403945"/>
              </p:ext>
            </p:extLst>
          </p:nvPr>
        </p:nvGraphicFramePr>
        <p:xfrm>
          <a:off x="240861" y="1169558"/>
          <a:ext cx="8662548" cy="5679440"/>
        </p:xfrm>
        <a:graphic>
          <a:graphicData uri="http://schemas.openxmlformats.org/drawingml/2006/table">
            <a:tbl>
              <a:tblPr firstRow="1" bandRow="1">
                <a:tableStyleId>{3C2FFA5D-87B4-456A-9821-1D502468CF0F}</a:tableStyleId>
              </a:tblPr>
              <a:tblGrid>
                <a:gridCol w="1443758"/>
                <a:gridCol w="1443758"/>
                <a:gridCol w="1443758"/>
                <a:gridCol w="1443758"/>
                <a:gridCol w="1443758"/>
                <a:gridCol w="1443758"/>
              </a:tblGrid>
              <a:tr h="370840">
                <a:tc>
                  <a:txBody>
                    <a:bodyPr/>
                    <a:lstStyle/>
                    <a:p>
                      <a:r>
                        <a:rPr lang="fr-FR" sz="1400" dirty="0" smtClean="0"/>
                        <a:t>Antibiotique</a:t>
                      </a:r>
                      <a:endParaRPr lang="fr-FR" sz="1400" dirty="0"/>
                    </a:p>
                  </a:txBody>
                  <a:tcPr/>
                </a:tc>
                <a:tc gridSpan="3">
                  <a:txBody>
                    <a:bodyPr/>
                    <a:lstStyle/>
                    <a:p>
                      <a:pPr algn="ctr"/>
                      <a:r>
                        <a:rPr lang="fr-FR" sz="1400" dirty="0" smtClean="0"/>
                        <a:t>Clairance de la créatinine</a:t>
                      </a:r>
                      <a:endParaRPr lang="fr-FR" sz="1400" dirty="0"/>
                    </a:p>
                  </a:txBody>
                  <a:tcPr/>
                </a:tc>
                <a:tc hMerge="1">
                  <a:txBody>
                    <a:bodyPr/>
                    <a:lstStyle/>
                    <a:p>
                      <a:endParaRPr lang="fr-FR" sz="1200" dirty="0"/>
                    </a:p>
                  </a:txBody>
                  <a:tcPr/>
                </a:tc>
                <a:tc hMerge="1">
                  <a:txBody>
                    <a:bodyPr/>
                    <a:lstStyle/>
                    <a:p>
                      <a:endParaRPr lang="fr-FR" sz="1200" dirty="0"/>
                    </a:p>
                  </a:txBody>
                  <a:tcPr/>
                </a:tc>
                <a:tc gridSpan="2">
                  <a:txBody>
                    <a:bodyPr/>
                    <a:lstStyle/>
                    <a:p>
                      <a:pPr algn="ctr"/>
                      <a:r>
                        <a:rPr lang="fr-FR" sz="1400" dirty="0" smtClean="0"/>
                        <a:t>Epuration Extra-rénale</a:t>
                      </a:r>
                      <a:endParaRPr lang="fr-FR" sz="1400" dirty="0"/>
                    </a:p>
                  </a:txBody>
                  <a:tcPr/>
                </a:tc>
                <a:tc hMerge="1">
                  <a:txBody>
                    <a:bodyPr/>
                    <a:lstStyle/>
                    <a:p>
                      <a:endParaRPr lang="fr-FR" sz="1200" dirty="0"/>
                    </a:p>
                  </a:txBody>
                  <a:tcPr/>
                </a:tc>
              </a:tr>
              <a:tr h="370840">
                <a:tc>
                  <a:txBody>
                    <a:bodyPr/>
                    <a:lstStyle/>
                    <a:p>
                      <a:endParaRPr lang="fr-FR" sz="1400" dirty="0">
                        <a:solidFill>
                          <a:schemeClr val="bg1"/>
                        </a:solidFill>
                      </a:endParaRPr>
                    </a:p>
                  </a:txBody>
                  <a:tcPr/>
                </a:tc>
                <a:tc>
                  <a:txBody>
                    <a:bodyPr/>
                    <a:lstStyle/>
                    <a:p>
                      <a:r>
                        <a:rPr lang="fr-FR" sz="1400" dirty="0" smtClean="0">
                          <a:solidFill>
                            <a:schemeClr val="bg1"/>
                          </a:solidFill>
                        </a:rPr>
                        <a:t>60-30 </a:t>
                      </a:r>
                      <a:r>
                        <a:rPr lang="fr-FR" sz="1400" dirty="0" err="1" smtClean="0">
                          <a:solidFill>
                            <a:schemeClr val="bg1"/>
                          </a:solidFill>
                        </a:rPr>
                        <a:t>mL</a:t>
                      </a:r>
                      <a:r>
                        <a:rPr lang="fr-FR" sz="1400" dirty="0" smtClean="0">
                          <a:solidFill>
                            <a:schemeClr val="bg1"/>
                          </a:solidFill>
                        </a:rPr>
                        <a:t>/min</a:t>
                      </a:r>
                      <a:endParaRPr lang="fr-FR" sz="1400" dirty="0">
                        <a:solidFill>
                          <a:schemeClr val="bg1"/>
                        </a:solidFill>
                      </a:endParaRPr>
                    </a:p>
                  </a:txBody>
                  <a:tcPr/>
                </a:tc>
                <a:tc>
                  <a:txBody>
                    <a:bodyPr/>
                    <a:lstStyle/>
                    <a:p>
                      <a:r>
                        <a:rPr lang="fr-FR" sz="1400" dirty="0" smtClean="0">
                          <a:solidFill>
                            <a:schemeClr val="bg1"/>
                          </a:solidFill>
                        </a:rPr>
                        <a:t>30-10 </a:t>
                      </a:r>
                      <a:r>
                        <a:rPr lang="fr-FR" sz="1400" dirty="0" err="1" smtClean="0">
                          <a:solidFill>
                            <a:schemeClr val="bg1"/>
                          </a:solidFill>
                        </a:rPr>
                        <a:t>mL</a:t>
                      </a:r>
                      <a:r>
                        <a:rPr lang="fr-FR" sz="1400" dirty="0" smtClean="0">
                          <a:solidFill>
                            <a:schemeClr val="bg1"/>
                          </a:solidFill>
                        </a:rPr>
                        <a:t>/min</a:t>
                      </a:r>
                      <a:endParaRPr lang="fr-FR" sz="1400" dirty="0">
                        <a:solidFill>
                          <a:schemeClr val="bg1"/>
                        </a:solidFill>
                      </a:endParaRPr>
                    </a:p>
                  </a:txBody>
                  <a:tcPr/>
                </a:tc>
                <a:tc>
                  <a:txBody>
                    <a:bodyPr/>
                    <a:lstStyle/>
                    <a:p>
                      <a:r>
                        <a:rPr lang="fr-FR" sz="1400" dirty="0" smtClean="0">
                          <a:solidFill>
                            <a:schemeClr val="bg1"/>
                          </a:solidFill>
                        </a:rPr>
                        <a:t>&lt;10 </a:t>
                      </a:r>
                      <a:r>
                        <a:rPr lang="fr-FR" sz="1400" dirty="0" err="1" smtClean="0">
                          <a:solidFill>
                            <a:schemeClr val="bg1"/>
                          </a:solidFill>
                        </a:rPr>
                        <a:t>mL</a:t>
                      </a:r>
                      <a:r>
                        <a:rPr lang="fr-FR" sz="1400" dirty="0" smtClean="0">
                          <a:solidFill>
                            <a:schemeClr val="bg1"/>
                          </a:solidFill>
                        </a:rPr>
                        <a:t>/min</a:t>
                      </a:r>
                      <a:endParaRPr lang="fr-FR" sz="1400" dirty="0">
                        <a:solidFill>
                          <a:schemeClr val="bg1"/>
                        </a:solidFill>
                      </a:endParaRPr>
                    </a:p>
                  </a:txBody>
                  <a:tcPr/>
                </a:tc>
                <a:tc>
                  <a:txBody>
                    <a:bodyPr/>
                    <a:lstStyle/>
                    <a:p>
                      <a:r>
                        <a:rPr lang="fr-FR" sz="1400" dirty="0" smtClean="0">
                          <a:solidFill>
                            <a:schemeClr val="bg1"/>
                          </a:solidFill>
                        </a:rPr>
                        <a:t>Dialyse</a:t>
                      </a:r>
                      <a:endParaRPr lang="fr-FR" sz="1400" dirty="0">
                        <a:solidFill>
                          <a:schemeClr val="bg1"/>
                        </a:solidFill>
                      </a:endParaRPr>
                    </a:p>
                  </a:txBody>
                  <a:tcPr/>
                </a:tc>
                <a:tc>
                  <a:txBody>
                    <a:bodyPr/>
                    <a:lstStyle/>
                    <a:p>
                      <a:r>
                        <a:rPr lang="fr-FR" sz="1400" dirty="0" smtClean="0">
                          <a:solidFill>
                            <a:schemeClr val="bg1"/>
                          </a:solidFill>
                        </a:rPr>
                        <a:t>Epuration continue</a:t>
                      </a:r>
                      <a:endParaRPr lang="fr-FR" sz="1400" dirty="0">
                        <a:solidFill>
                          <a:schemeClr val="bg1"/>
                        </a:solidFill>
                      </a:endParaRPr>
                    </a:p>
                  </a:txBody>
                  <a:tcPr/>
                </a:tc>
              </a:tr>
              <a:tr h="370840">
                <a:tc>
                  <a:txBody>
                    <a:bodyPr/>
                    <a:lstStyle/>
                    <a:p>
                      <a:r>
                        <a:rPr lang="fr-FR" sz="1400" dirty="0" smtClean="0">
                          <a:solidFill>
                            <a:schemeClr val="bg1"/>
                          </a:solidFill>
                        </a:rPr>
                        <a:t>Ciprofloxacine</a:t>
                      </a:r>
                      <a:endParaRPr lang="fr-FR" sz="1400" dirty="0">
                        <a:solidFill>
                          <a:schemeClr val="bg1"/>
                        </a:solidFill>
                      </a:endParaRPr>
                    </a:p>
                  </a:txBody>
                  <a:tcPr/>
                </a:tc>
                <a:tc>
                  <a:txBody>
                    <a:bodyPr/>
                    <a:lstStyle/>
                    <a:p>
                      <a:r>
                        <a:rPr lang="fr-FR" sz="1400" u="sng" dirty="0" smtClean="0">
                          <a:solidFill>
                            <a:schemeClr val="bg1"/>
                          </a:solidFill>
                        </a:rPr>
                        <a:t>Per os</a:t>
                      </a:r>
                    </a:p>
                    <a:p>
                      <a:r>
                        <a:rPr lang="fr-FR" sz="1400" dirty="0" smtClean="0">
                          <a:solidFill>
                            <a:schemeClr val="bg1"/>
                          </a:solidFill>
                        </a:rPr>
                        <a:t>250-500</a:t>
                      </a:r>
                      <a:r>
                        <a:rPr lang="fr-FR" sz="1400" baseline="0" dirty="0" smtClean="0">
                          <a:solidFill>
                            <a:schemeClr val="bg1"/>
                          </a:solidFill>
                        </a:rPr>
                        <a:t> mg/12h</a:t>
                      </a:r>
                    </a:p>
                    <a:p>
                      <a:endParaRPr lang="fr-FR" sz="1400" baseline="0" dirty="0" smtClean="0">
                        <a:solidFill>
                          <a:schemeClr val="bg1"/>
                        </a:solidFill>
                      </a:endParaRPr>
                    </a:p>
                    <a:p>
                      <a:r>
                        <a:rPr lang="fr-FR" sz="1400" baseline="0" dirty="0" smtClean="0">
                          <a:solidFill>
                            <a:schemeClr val="bg1"/>
                          </a:solidFill>
                        </a:rPr>
                        <a:t>I</a:t>
                      </a:r>
                      <a:r>
                        <a:rPr lang="fr-FR" sz="1400" u="sng" baseline="0" dirty="0" smtClean="0">
                          <a:solidFill>
                            <a:schemeClr val="bg1"/>
                          </a:solidFill>
                        </a:rPr>
                        <a:t>ntra veineux</a:t>
                      </a:r>
                    </a:p>
                    <a:p>
                      <a:r>
                        <a:rPr lang="fr-FR" sz="1400" baseline="0" dirty="0" smtClean="0">
                          <a:solidFill>
                            <a:schemeClr val="bg1"/>
                          </a:solidFill>
                        </a:rPr>
                        <a:t>200-400 mg/12h</a:t>
                      </a:r>
                      <a:endParaRPr lang="fr-FR" sz="1400" dirty="0">
                        <a:solidFill>
                          <a:schemeClr val="bg1"/>
                        </a:solidFill>
                      </a:endParaRPr>
                    </a:p>
                  </a:txBody>
                  <a:tcPr/>
                </a:tc>
                <a:tc>
                  <a:txBody>
                    <a:bodyPr/>
                    <a:lstStyle/>
                    <a:p>
                      <a:r>
                        <a:rPr lang="fr-FR" sz="1400" u="sng" dirty="0" smtClean="0">
                          <a:solidFill>
                            <a:schemeClr val="bg1"/>
                          </a:solidFill>
                        </a:rPr>
                        <a:t>Per os</a:t>
                      </a:r>
                    </a:p>
                    <a:p>
                      <a:r>
                        <a:rPr lang="fr-FR" sz="1400" dirty="0" smtClean="0">
                          <a:solidFill>
                            <a:schemeClr val="bg1"/>
                          </a:solidFill>
                        </a:rPr>
                        <a:t>250-500</a:t>
                      </a:r>
                      <a:r>
                        <a:rPr lang="fr-FR" sz="1400" baseline="0" dirty="0" smtClean="0">
                          <a:solidFill>
                            <a:schemeClr val="bg1"/>
                          </a:solidFill>
                        </a:rPr>
                        <a:t> mg/24h</a:t>
                      </a:r>
                    </a:p>
                    <a:p>
                      <a:endParaRPr lang="fr-FR" sz="1400" baseline="0" dirty="0" smtClean="0">
                        <a:solidFill>
                          <a:schemeClr val="bg1"/>
                        </a:solidFill>
                      </a:endParaRPr>
                    </a:p>
                    <a:p>
                      <a:r>
                        <a:rPr lang="fr-FR" sz="1400" u="sng" baseline="0" dirty="0" smtClean="0">
                          <a:solidFill>
                            <a:schemeClr val="bg1"/>
                          </a:solidFill>
                        </a:rPr>
                        <a:t>Intra veineux</a:t>
                      </a:r>
                    </a:p>
                    <a:p>
                      <a:r>
                        <a:rPr lang="fr-FR" sz="1400" baseline="0" dirty="0" smtClean="0">
                          <a:solidFill>
                            <a:schemeClr val="bg1"/>
                          </a:solidFill>
                        </a:rPr>
                        <a:t>200-400 mg/24h</a:t>
                      </a:r>
                      <a:endParaRPr lang="fr-FR" sz="1400" dirty="0" smtClean="0">
                        <a:solidFill>
                          <a:schemeClr val="bg1"/>
                        </a:solidFill>
                      </a:endParaRPr>
                    </a:p>
                    <a:p>
                      <a:endParaRPr lang="fr-FR" sz="1400" dirty="0">
                        <a:solidFill>
                          <a:schemeClr val="bg1"/>
                        </a:solidFill>
                      </a:endParaRPr>
                    </a:p>
                  </a:txBody>
                  <a:tcPr/>
                </a:tc>
                <a:tc>
                  <a:txBody>
                    <a:bodyPr/>
                    <a:lstStyle/>
                    <a:p>
                      <a:r>
                        <a:rPr lang="fr-FR" sz="1400" u="sng" dirty="0" smtClean="0">
                          <a:solidFill>
                            <a:schemeClr val="bg1"/>
                          </a:solidFill>
                        </a:rPr>
                        <a:t>Per os</a:t>
                      </a:r>
                    </a:p>
                    <a:p>
                      <a:r>
                        <a:rPr lang="fr-FR" sz="1400" dirty="0" smtClean="0">
                          <a:solidFill>
                            <a:schemeClr val="bg1"/>
                          </a:solidFill>
                        </a:rPr>
                        <a:t>250-500</a:t>
                      </a:r>
                      <a:r>
                        <a:rPr lang="fr-FR" sz="1400" baseline="0" dirty="0" smtClean="0">
                          <a:solidFill>
                            <a:schemeClr val="bg1"/>
                          </a:solidFill>
                        </a:rPr>
                        <a:t> mg/24h</a:t>
                      </a:r>
                    </a:p>
                    <a:p>
                      <a:endParaRPr lang="fr-FR" sz="1400" baseline="0" dirty="0" smtClean="0">
                        <a:solidFill>
                          <a:schemeClr val="bg1"/>
                        </a:solidFill>
                      </a:endParaRPr>
                    </a:p>
                    <a:p>
                      <a:r>
                        <a:rPr lang="fr-FR" sz="1400" u="sng" baseline="0" dirty="0" smtClean="0">
                          <a:solidFill>
                            <a:schemeClr val="bg1"/>
                          </a:solidFill>
                        </a:rPr>
                        <a:t>Intra veineux</a:t>
                      </a:r>
                    </a:p>
                    <a:p>
                      <a:r>
                        <a:rPr lang="fr-FR" sz="1400" baseline="0" dirty="0" smtClean="0">
                          <a:solidFill>
                            <a:schemeClr val="bg1"/>
                          </a:solidFill>
                        </a:rPr>
                        <a:t>200-400 mg/24h</a:t>
                      </a:r>
                      <a:endParaRPr lang="fr-FR" sz="1400" dirty="0" smtClean="0">
                        <a:solidFill>
                          <a:schemeClr val="bg1"/>
                        </a:solidFill>
                      </a:endParaRPr>
                    </a:p>
                    <a:p>
                      <a:endParaRPr lang="fr-FR" sz="1400" dirty="0">
                        <a:solidFill>
                          <a:schemeClr val="bg1"/>
                        </a:solidFill>
                      </a:endParaRPr>
                    </a:p>
                  </a:txBody>
                  <a:tcPr/>
                </a:tc>
                <a:tc>
                  <a:txBody>
                    <a:bodyPr/>
                    <a:lstStyle/>
                    <a:p>
                      <a:r>
                        <a:rPr lang="fr-FR" sz="1400" u="sng" dirty="0" smtClean="0">
                          <a:solidFill>
                            <a:schemeClr val="bg1"/>
                          </a:solidFill>
                        </a:rPr>
                        <a:t>Per os</a:t>
                      </a:r>
                    </a:p>
                    <a:p>
                      <a:r>
                        <a:rPr lang="fr-FR" sz="1400" dirty="0" smtClean="0">
                          <a:solidFill>
                            <a:schemeClr val="bg1"/>
                          </a:solidFill>
                        </a:rPr>
                        <a:t>250-500</a:t>
                      </a:r>
                      <a:r>
                        <a:rPr lang="fr-FR" sz="1400" baseline="0" dirty="0" smtClean="0">
                          <a:solidFill>
                            <a:schemeClr val="bg1"/>
                          </a:solidFill>
                        </a:rPr>
                        <a:t> mg/24h post dialyse</a:t>
                      </a:r>
                    </a:p>
                    <a:p>
                      <a:endParaRPr lang="fr-FR" sz="1400" baseline="0" dirty="0" smtClean="0">
                        <a:solidFill>
                          <a:schemeClr val="bg1"/>
                        </a:solidFill>
                      </a:endParaRPr>
                    </a:p>
                    <a:p>
                      <a:r>
                        <a:rPr lang="fr-FR" sz="1400" u="sng" baseline="0" dirty="0" smtClean="0">
                          <a:solidFill>
                            <a:schemeClr val="bg1"/>
                          </a:solidFill>
                        </a:rPr>
                        <a:t>Intra veineux</a:t>
                      </a:r>
                    </a:p>
                    <a:p>
                      <a:r>
                        <a:rPr lang="fr-FR" sz="1400" baseline="0" dirty="0" smtClean="0">
                          <a:solidFill>
                            <a:schemeClr val="bg1"/>
                          </a:solidFill>
                        </a:rPr>
                        <a:t>200-400 mg/24h post dialyse</a:t>
                      </a:r>
                      <a:endParaRPr lang="fr-FR" sz="1400" dirty="0" smtClean="0">
                        <a:solidFill>
                          <a:schemeClr val="bg1"/>
                        </a:solidFill>
                      </a:endParaRPr>
                    </a:p>
                    <a:p>
                      <a:endParaRPr lang="fr-FR" sz="1400" dirty="0">
                        <a:solidFill>
                          <a:schemeClr val="bg1"/>
                        </a:solidFill>
                      </a:endParaRPr>
                    </a:p>
                  </a:txBody>
                  <a:tcPr/>
                </a:tc>
                <a:tc>
                  <a:txBody>
                    <a:bodyPr/>
                    <a:lstStyle/>
                    <a:p>
                      <a:r>
                        <a:rPr lang="fr-FR" sz="1400" u="sng" dirty="0" smtClean="0">
                          <a:solidFill>
                            <a:schemeClr val="bg1"/>
                          </a:solidFill>
                        </a:rPr>
                        <a:t>Per os</a:t>
                      </a:r>
                    </a:p>
                    <a:p>
                      <a:r>
                        <a:rPr lang="fr-FR" sz="1400" dirty="0" smtClean="0">
                          <a:solidFill>
                            <a:schemeClr val="bg1"/>
                          </a:solidFill>
                        </a:rPr>
                        <a:t>250-500</a:t>
                      </a:r>
                      <a:r>
                        <a:rPr lang="fr-FR" sz="1400" baseline="0" dirty="0" smtClean="0">
                          <a:solidFill>
                            <a:schemeClr val="bg1"/>
                          </a:solidFill>
                        </a:rPr>
                        <a:t> mg/24h post dialyse</a:t>
                      </a:r>
                    </a:p>
                    <a:p>
                      <a:endParaRPr lang="fr-FR" sz="1400" baseline="0" dirty="0" smtClean="0">
                        <a:solidFill>
                          <a:schemeClr val="bg1"/>
                        </a:solidFill>
                      </a:endParaRPr>
                    </a:p>
                    <a:p>
                      <a:r>
                        <a:rPr lang="fr-FR" sz="1400" u="sng" baseline="0" dirty="0" smtClean="0">
                          <a:solidFill>
                            <a:schemeClr val="bg1"/>
                          </a:solidFill>
                        </a:rPr>
                        <a:t>Intra veineux</a:t>
                      </a:r>
                    </a:p>
                    <a:p>
                      <a:r>
                        <a:rPr lang="fr-FR" sz="1400" baseline="0" dirty="0" smtClean="0">
                          <a:solidFill>
                            <a:schemeClr val="bg1"/>
                          </a:solidFill>
                        </a:rPr>
                        <a:t>200-400 mg/24h </a:t>
                      </a:r>
                      <a:endParaRPr lang="fr-FR" sz="1400" dirty="0">
                        <a:solidFill>
                          <a:schemeClr val="bg1"/>
                        </a:solidFill>
                      </a:endParaRPr>
                    </a:p>
                  </a:txBody>
                  <a:tcPr/>
                </a:tc>
              </a:tr>
              <a:tr h="370840">
                <a:tc>
                  <a:txBody>
                    <a:bodyPr/>
                    <a:lstStyle/>
                    <a:p>
                      <a:r>
                        <a:rPr lang="fr-FR" sz="1400" dirty="0" err="1" smtClean="0">
                          <a:solidFill>
                            <a:schemeClr val="bg1"/>
                          </a:solidFill>
                        </a:rPr>
                        <a:t>Levofloxacine</a:t>
                      </a:r>
                      <a:endParaRPr lang="fr-FR" sz="1400" dirty="0">
                        <a:solidFill>
                          <a:schemeClr val="bg1"/>
                        </a:solidFill>
                      </a:endParaRPr>
                    </a:p>
                  </a:txBody>
                  <a:tcPr/>
                </a:tc>
                <a:tc>
                  <a:txBody>
                    <a:bodyPr/>
                    <a:lstStyle/>
                    <a:p>
                      <a:r>
                        <a:rPr lang="fr-FR" sz="1400" dirty="0" smtClean="0">
                          <a:solidFill>
                            <a:schemeClr val="bg1"/>
                          </a:solidFill>
                        </a:rPr>
                        <a:t>250 mg/12-24h</a:t>
                      </a:r>
                      <a:endParaRPr lang="fr-FR" sz="1400"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bg1"/>
                          </a:solidFill>
                        </a:rPr>
                        <a:t>125 mg/12-24h</a:t>
                      </a:r>
                    </a:p>
                    <a:p>
                      <a:endParaRPr lang="fr-FR" sz="1400"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bg1"/>
                          </a:solidFill>
                        </a:rPr>
                        <a:t>125 mg/24h</a:t>
                      </a:r>
                    </a:p>
                    <a:p>
                      <a:endParaRPr lang="fr-FR" sz="1400" dirty="0">
                        <a:solidFill>
                          <a:schemeClr val="bg1"/>
                        </a:solidFill>
                      </a:endParaRPr>
                    </a:p>
                  </a:txBody>
                  <a:tcPr/>
                </a:tc>
                <a:tc>
                  <a:txBody>
                    <a:bodyPr/>
                    <a:lstStyle/>
                    <a:p>
                      <a:r>
                        <a:rPr lang="fr-FR" sz="1400" dirty="0" smtClean="0">
                          <a:solidFill>
                            <a:schemeClr val="bg1"/>
                          </a:solidFill>
                        </a:rPr>
                        <a:t>250-500 mg/48h avec dose post dialyse</a:t>
                      </a:r>
                      <a:endParaRPr lang="fr-FR" sz="1400" dirty="0">
                        <a:solidFill>
                          <a:schemeClr val="bg1"/>
                        </a:solidFill>
                      </a:endParaRPr>
                    </a:p>
                  </a:txBody>
                  <a:tcPr/>
                </a:tc>
                <a:tc>
                  <a:txBody>
                    <a:bodyPr/>
                    <a:lstStyle/>
                    <a:p>
                      <a:r>
                        <a:rPr lang="fr-FR" sz="1400" dirty="0" smtClean="0">
                          <a:solidFill>
                            <a:schemeClr val="bg1"/>
                          </a:solidFill>
                        </a:rPr>
                        <a:t>250-500 mg/24h</a:t>
                      </a:r>
                      <a:endParaRPr lang="fr-FR" sz="1400" dirty="0">
                        <a:solidFill>
                          <a:schemeClr val="bg1"/>
                        </a:solidFill>
                      </a:endParaRPr>
                    </a:p>
                  </a:txBody>
                  <a:tcPr/>
                </a:tc>
              </a:tr>
              <a:tr h="370840">
                <a:tc>
                  <a:txBody>
                    <a:bodyPr/>
                    <a:lstStyle/>
                    <a:p>
                      <a:r>
                        <a:rPr lang="fr-FR" sz="1400" dirty="0" err="1" smtClean="0">
                          <a:solidFill>
                            <a:schemeClr val="bg1"/>
                          </a:solidFill>
                        </a:rPr>
                        <a:t>Ofloxacine</a:t>
                      </a:r>
                      <a:endParaRPr lang="fr-FR" sz="1400" dirty="0">
                        <a:solidFill>
                          <a:schemeClr val="bg1"/>
                        </a:solidFill>
                      </a:endParaRPr>
                    </a:p>
                  </a:txBody>
                  <a:tcPr/>
                </a:tc>
                <a:tc>
                  <a:txBody>
                    <a:bodyPr/>
                    <a:lstStyle/>
                    <a:p>
                      <a:r>
                        <a:rPr lang="fr-FR" sz="1400" dirty="0" smtClean="0">
                          <a:solidFill>
                            <a:schemeClr val="bg1"/>
                          </a:solidFill>
                        </a:rPr>
                        <a:t>200</a:t>
                      </a:r>
                      <a:r>
                        <a:rPr lang="fr-FR" sz="1400" baseline="0" dirty="0" smtClean="0">
                          <a:solidFill>
                            <a:schemeClr val="bg1"/>
                          </a:solidFill>
                        </a:rPr>
                        <a:t> mg/24h</a:t>
                      </a:r>
                      <a:endParaRPr lang="fr-FR" sz="1400" dirty="0">
                        <a:solidFill>
                          <a:schemeClr val="bg1"/>
                        </a:solidFill>
                      </a:endParaRPr>
                    </a:p>
                  </a:txBody>
                  <a:tcPr/>
                </a:tc>
                <a:tc>
                  <a:txBody>
                    <a:bodyPr/>
                    <a:lstStyle/>
                    <a:p>
                      <a:r>
                        <a:rPr lang="fr-FR" sz="1400" u="sng" dirty="0" smtClean="0">
                          <a:solidFill>
                            <a:schemeClr val="bg1"/>
                          </a:solidFill>
                        </a:rPr>
                        <a:t>20 à 30 ml/min</a:t>
                      </a:r>
                    </a:p>
                    <a:p>
                      <a:r>
                        <a:rPr lang="fr-FR" sz="1400" dirty="0" smtClean="0">
                          <a:solidFill>
                            <a:schemeClr val="bg1"/>
                          </a:solidFill>
                        </a:rPr>
                        <a:t>200</a:t>
                      </a:r>
                      <a:r>
                        <a:rPr lang="fr-FR" sz="1400" baseline="0" dirty="0" smtClean="0">
                          <a:solidFill>
                            <a:schemeClr val="bg1"/>
                          </a:solidFill>
                        </a:rPr>
                        <a:t> mg/48h</a:t>
                      </a:r>
                      <a:endParaRPr lang="fr-FR" sz="1400" dirty="0">
                        <a:solidFill>
                          <a:schemeClr val="bg1"/>
                        </a:solidFill>
                      </a:endParaRPr>
                    </a:p>
                  </a:txBody>
                  <a:tcPr/>
                </a:tc>
                <a:tc>
                  <a:txBody>
                    <a:bodyPr/>
                    <a:lstStyle/>
                    <a:p>
                      <a:r>
                        <a:rPr lang="fr-FR" sz="1400" u="sng" dirty="0" smtClean="0">
                          <a:solidFill>
                            <a:schemeClr val="bg1"/>
                          </a:solidFill>
                        </a:rPr>
                        <a:t>Si &lt;20 </a:t>
                      </a:r>
                      <a:r>
                        <a:rPr lang="fr-FR" sz="1400" u="sng" dirty="0" err="1" smtClean="0">
                          <a:solidFill>
                            <a:schemeClr val="bg1"/>
                          </a:solidFill>
                        </a:rPr>
                        <a:t>mL</a:t>
                      </a:r>
                      <a:r>
                        <a:rPr lang="fr-FR" sz="1400" u="sng" dirty="0" smtClean="0">
                          <a:solidFill>
                            <a:schemeClr val="bg1"/>
                          </a:solidFill>
                        </a:rPr>
                        <a:t>/min</a:t>
                      </a:r>
                    </a:p>
                    <a:p>
                      <a:r>
                        <a:rPr lang="fr-FR" sz="1400" dirty="0" smtClean="0">
                          <a:solidFill>
                            <a:schemeClr val="bg1"/>
                          </a:solidFill>
                        </a:rPr>
                        <a:t>200 mg/48h</a:t>
                      </a:r>
                      <a:endParaRPr lang="fr-FR" sz="1400" dirty="0">
                        <a:solidFill>
                          <a:schemeClr val="bg1"/>
                        </a:solidFill>
                      </a:endParaRPr>
                    </a:p>
                  </a:txBody>
                  <a:tcPr/>
                </a:tc>
                <a:tc>
                  <a:txBody>
                    <a:bodyPr/>
                    <a:lstStyle/>
                    <a:p>
                      <a:r>
                        <a:rPr lang="fr-FR" sz="1400" dirty="0" smtClean="0">
                          <a:solidFill>
                            <a:schemeClr val="bg1"/>
                          </a:solidFill>
                        </a:rPr>
                        <a:t>200 mg/48h avec dose post dialyse</a:t>
                      </a:r>
                      <a:endParaRPr lang="fr-FR" sz="1400" dirty="0">
                        <a:solidFill>
                          <a:schemeClr val="bg1"/>
                        </a:solidFill>
                      </a:endParaRPr>
                    </a:p>
                  </a:txBody>
                  <a:tcPr/>
                </a:tc>
                <a:tc>
                  <a:txBody>
                    <a:bodyPr/>
                    <a:lstStyle/>
                    <a:p>
                      <a:r>
                        <a:rPr lang="fr-FR" sz="1400" dirty="0" smtClean="0">
                          <a:solidFill>
                            <a:schemeClr val="bg1"/>
                          </a:solidFill>
                        </a:rPr>
                        <a:t>ND</a:t>
                      </a:r>
                      <a:endParaRPr lang="fr-FR" sz="1400" dirty="0">
                        <a:solidFill>
                          <a:schemeClr val="bg1"/>
                        </a:solidFill>
                      </a:endParaRPr>
                    </a:p>
                  </a:txBody>
                  <a:tcPr/>
                </a:tc>
              </a:tr>
              <a:tr h="370840">
                <a:tc>
                  <a:txBody>
                    <a:bodyPr/>
                    <a:lstStyle/>
                    <a:p>
                      <a:r>
                        <a:rPr lang="fr-FR" sz="1400" dirty="0" err="1" smtClean="0">
                          <a:solidFill>
                            <a:schemeClr val="bg1"/>
                          </a:solidFill>
                        </a:rPr>
                        <a:t>Moxifloxacine</a:t>
                      </a:r>
                      <a:endParaRPr lang="fr-FR" sz="1400" dirty="0">
                        <a:solidFill>
                          <a:schemeClr val="bg1"/>
                        </a:solidFill>
                      </a:endParaRPr>
                    </a:p>
                  </a:txBody>
                  <a:tcPr/>
                </a:tc>
                <a:tc gridSpan="5">
                  <a:txBody>
                    <a:bodyPr/>
                    <a:lstStyle/>
                    <a:p>
                      <a:pPr algn="ctr"/>
                      <a:r>
                        <a:rPr lang="fr-FR" sz="1400" dirty="0" smtClean="0">
                          <a:solidFill>
                            <a:schemeClr val="bg1"/>
                          </a:solidFill>
                        </a:rPr>
                        <a:t>Pas d’adaptation</a:t>
                      </a:r>
                      <a:r>
                        <a:rPr lang="fr-FR" sz="1400" baseline="0" dirty="0" smtClean="0">
                          <a:solidFill>
                            <a:schemeClr val="bg1"/>
                          </a:solidFill>
                        </a:rPr>
                        <a:t> de </a:t>
                      </a:r>
                      <a:r>
                        <a:rPr lang="fr-FR" sz="1400" baseline="0" dirty="0" err="1" smtClean="0">
                          <a:solidFill>
                            <a:schemeClr val="bg1"/>
                          </a:solidFill>
                        </a:rPr>
                        <a:t>psosologie</a:t>
                      </a:r>
                      <a:endParaRPr lang="fr-FR" sz="1400" dirty="0">
                        <a:solidFill>
                          <a:schemeClr val="bg1"/>
                        </a:solidFill>
                      </a:endParaRPr>
                    </a:p>
                  </a:txBody>
                  <a:tcPr/>
                </a:tc>
                <a:tc hMerge="1">
                  <a:txBody>
                    <a:bodyPr/>
                    <a:lstStyle/>
                    <a:p>
                      <a:endParaRPr lang="fr-FR" sz="1200" dirty="0">
                        <a:solidFill>
                          <a:schemeClr val="bg1"/>
                        </a:solidFill>
                      </a:endParaRPr>
                    </a:p>
                  </a:txBody>
                  <a:tcPr/>
                </a:tc>
                <a:tc hMerge="1">
                  <a:txBody>
                    <a:bodyPr/>
                    <a:lstStyle/>
                    <a:p>
                      <a:endParaRPr lang="fr-FR" sz="1200" dirty="0">
                        <a:solidFill>
                          <a:schemeClr val="bg1"/>
                        </a:solidFill>
                      </a:endParaRPr>
                    </a:p>
                  </a:txBody>
                  <a:tcPr/>
                </a:tc>
                <a:tc hMerge="1">
                  <a:txBody>
                    <a:bodyPr/>
                    <a:lstStyle/>
                    <a:p>
                      <a:endParaRPr lang="fr-FR" sz="1200" dirty="0">
                        <a:solidFill>
                          <a:schemeClr val="bg1"/>
                        </a:solidFill>
                      </a:endParaRPr>
                    </a:p>
                  </a:txBody>
                  <a:tcPr/>
                </a:tc>
                <a:tc hMerge="1">
                  <a:txBody>
                    <a:bodyPr/>
                    <a:lstStyle/>
                    <a:p>
                      <a:endParaRPr lang="fr-FR" sz="1200" dirty="0">
                        <a:solidFill>
                          <a:schemeClr val="bg1"/>
                        </a:solidFill>
                      </a:endParaRPr>
                    </a:p>
                  </a:txBody>
                  <a:tcPr/>
                </a:tc>
              </a:tr>
              <a:tr h="370840">
                <a:tc>
                  <a:txBody>
                    <a:bodyPr/>
                    <a:lstStyle/>
                    <a:p>
                      <a:r>
                        <a:rPr lang="fr-FR" sz="1400" dirty="0" err="1" smtClean="0">
                          <a:solidFill>
                            <a:schemeClr val="bg1"/>
                          </a:solidFill>
                        </a:rPr>
                        <a:t>Norfloxacine</a:t>
                      </a:r>
                      <a:endParaRPr lang="fr-FR" sz="1400" dirty="0">
                        <a:solidFill>
                          <a:schemeClr val="bg1"/>
                        </a:solidFill>
                      </a:endParaRPr>
                    </a:p>
                  </a:txBody>
                  <a:tcPr/>
                </a:tc>
                <a:tc>
                  <a:txBody>
                    <a:bodyPr/>
                    <a:lstStyle/>
                    <a:p>
                      <a:r>
                        <a:rPr lang="fr-FR" sz="1400" dirty="0" smtClean="0">
                          <a:solidFill>
                            <a:schemeClr val="bg1"/>
                          </a:solidFill>
                        </a:rPr>
                        <a:t>400 mg/12-24h</a:t>
                      </a:r>
                      <a:endParaRPr lang="fr-FR" sz="1400" dirty="0">
                        <a:solidFill>
                          <a:schemeClr val="bg1"/>
                        </a:solidFill>
                      </a:endParaRPr>
                    </a:p>
                  </a:txBody>
                  <a:tcPr/>
                </a:tc>
                <a:tc>
                  <a:txBody>
                    <a:bodyPr/>
                    <a:lstStyle/>
                    <a:p>
                      <a:r>
                        <a:rPr lang="fr-FR" sz="1400" dirty="0" smtClean="0">
                          <a:solidFill>
                            <a:schemeClr val="bg1"/>
                          </a:solidFill>
                        </a:rPr>
                        <a:t>Absence de données</a:t>
                      </a:r>
                      <a:endParaRPr lang="fr-FR" sz="1400"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bg1"/>
                          </a:solidFill>
                        </a:rPr>
                        <a:t>Absence de données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bg1"/>
                          </a:solidFill>
                        </a:rPr>
                        <a:t>Absence de données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bg1"/>
                          </a:solidFill>
                        </a:rPr>
                        <a:t>Absence de données</a:t>
                      </a:r>
                    </a:p>
                  </a:txBody>
                  <a:tcPr/>
                </a:tc>
              </a:tr>
            </a:tbl>
          </a:graphicData>
        </a:graphic>
      </p:graphicFrame>
    </p:spTree>
    <p:extLst>
      <p:ext uri="{BB962C8B-B14F-4D97-AF65-F5344CB8AC3E}">
        <p14:creationId xmlns:p14="http://schemas.microsoft.com/office/powerpoint/2010/main" val="325873625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FQ et insuffisance hépatique</a:t>
            </a:r>
            <a:endParaRPr lang="fr-FR" sz="3600" dirty="0"/>
          </a:p>
        </p:txBody>
      </p:sp>
      <p:sp>
        <p:nvSpPr>
          <p:cNvPr id="3" name="Espace réservé du contenu 2"/>
          <p:cNvSpPr>
            <a:spLocks noGrp="1"/>
          </p:cNvSpPr>
          <p:nvPr>
            <p:ph idx="1"/>
          </p:nvPr>
        </p:nvSpPr>
        <p:spPr/>
        <p:txBody>
          <a:bodyPr>
            <a:normAutofit/>
          </a:bodyPr>
          <a:lstStyle/>
          <a:p>
            <a:pPr>
              <a:lnSpc>
                <a:spcPct val="80000"/>
              </a:lnSpc>
            </a:pPr>
            <a:r>
              <a:rPr lang="fr-FR" sz="2000" dirty="0" smtClean="0"/>
              <a:t>L’ensemble de ces données sont issues des RCP</a:t>
            </a:r>
          </a:p>
          <a:p>
            <a:pPr>
              <a:lnSpc>
                <a:spcPct val="80000"/>
              </a:lnSpc>
            </a:pPr>
            <a:r>
              <a:rPr lang="fr-FR" sz="2000" dirty="0" smtClean="0"/>
              <a:t>Pas d’ajustement posologique lié à une insuffisance hépatique </a:t>
            </a:r>
          </a:p>
          <a:p>
            <a:pPr lvl="1">
              <a:lnSpc>
                <a:spcPct val="80000"/>
              </a:lnSpc>
            </a:pPr>
            <a:r>
              <a:rPr lang="fr-FR" sz="1800" dirty="0" err="1" smtClean="0"/>
              <a:t>Norfloxacine</a:t>
            </a:r>
            <a:endParaRPr lang="fr-FR" sz="1800" dirty="0" smtClean="0"/>
          </a:p>
          <a:p>
            <a:pPr lvl="1">
              <a:lnSpc>
                <a:spcPct val="80000"/>
              </a:lnSpc>
            </a:pPr>
            <a:r>
              <a:rPr lang="fr-FR" sz="1800" dirty="0" smtClean="0"/>
              <a:t>Ciprofloxacine</a:t>
            </a:r>
          </a:p>
          <a:p>
            <a:pPr lvl="1">
              <a:lnSpc>
                <a:spcPct val="80000"/>
              </a:lnSpc>
            </a:pPr>
            <a:r>
              <a:rPr lang="fr-FR" sz="1800" dirty="0" err="1" smtClean="0"/>
              <a:t>Lévofloxacine</a:t>
            </a:r>
            <a:r>
              <a:rPr lang="fr-FR" sz="1800" dirty="0"/>
              <a:t>*</a:t>
            </a:r>
            <a:endParaRPr lang="fr-FR" sz="1800" dirty="0" smtClean="0"/>
          </a:p>
          <a:p>
            <a:pPr>
              <a:lnSpc>
                <a:spcPct val="80000"/>
              </a:lnSpc>
            </a:pPr>
            <a:r>
              <a:rPr lang="fr-FR" sz="2000" dirty="0" err="1" smtClean="0"/>
              <a:t>Ofloxacine</a:t>
            </a:r>
            <a:r>
              <a:rPr lang="fr-FR" sz="2000" dirty="0" smtClean="0"/>
              <a:t>* ne pas dépasser 400mg/24h</a:t>
            </a:r>
          </a:p>
          <a:p>
            <a:pPr>
              <a:lnSpc>
                <a:spcPct val="80000"/>
              </a:lnSpc>
            </a:pPr>
            <a:r>
              <a:rPr lang="fr-FR" sz="2000" dirty="0" err="1" smtClean="0"/>
              <a:t>Moxifloxacine</a:t>
            </a:r>
            <a:r>
              <a:rPr lang="fr-FR" sz="2000" dirty="0" smtClean="0"/>
              <a:t> contre indiquée chez les patients Child C et si les transaminases sont supérieures à 5 fois la normale</a:t>
            </a:r>
            <a:endParaRPr lang="fr-FR" sz="2000" dirty="0"/>
          </a:p>
        </p:txBody>
      </p:sp>
      <p:sp>
        <p:nvSpPr>
          <p:cNvPr id="4" name="ZoneTexte 3"/>
          <p:cNvSpPr txBox="1"/>
          <p:nvPr/>
        </p:nvSpPr>
        <p:spPr>
          <a:xfrm>
            <a:off x="385488" y="5943600"/>
            <a:ext cx="8758512" cy="584776"/>
          </a:xfrm>
          <a:prstGeom prst="rect">
            <a:avLst/>
          </a:prstGeom>
          <a:noFill/>
        </p:spPr>
        <p:txBody>
          <a:bodyPr wrap="square" rtlCol="0">
            <a:spAutoFit/>
          </a:bodyPr>
          <a:lstStyle/>
          <a:p>
            <a:r>
              <a:rPr lang="fr-FR" sz="1600" dirty="0" smtClean="0"/>
              <a:t>*La dichotomie entre l’</a:t>
            </a:r>
            <a:r>
              <a:rPr lang="fr-FR" sz="1600" dirty="0" err="1" smtClean="0"/>
              <a:t>ofloxacine</a:t>
            </a:r>
            <a:r>
              <a:rPr lang="fr-FR" sz="1600" dirty="0" smtClean="0"/>
              <a:t> et la </a:t>
            </a:r>
            <a:r>
              <a:rPr lang="fr-FR" sz="1600" dirty="0" err="1" smtClean="0"/>
              <a:t>lévofloxacine</a:t>
            </a:r>
            <a:r>
              <a:rPr lang="fr-FR" sz="1600" dirty="0" smtClean="0"/>
              <a:t> provient des libellés respectifs des RCP</a:t>
            </a:r>
            <a:endParaRPr lang="fr-FR" sz="1600" dirty="0"/>
          </a:p>
        </p:txBody>
      </p:sp>
    </p:spTree>
    <p:extLst>
      <p:ext uri="{BB962C8B-B14F-4D97-AF65-F5344CB8AC3E}">
        <p14:creationId xmlns:p14="http://schemas.microsoft.com/office/powerpoint/2010/main" val="2214701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re 1"/>
          <p:cNvSpPr>
            <a:spLocks noGrp="1"/>
          </p:cNvSpPr>
          <p:nvPr>
            <p:ph type="title"/>
          </p:nvPr>
        </p:nvSpPr>
        <p:spPr>
          <a:xfrm>
            <a:off x="549275" y="53536"/>
            <a:ext cx="8042276" cy="1336956"/>
          </a:xfrm>
        </p:spPr>
        <p:txBody>
          <a:bodyPr/>
          <a:lstStyle/>
          <a:p>
            <a:r>
              <a:rPr lang="fr-FR" sz="4000" dirty="0" smtClean="0"/>
              <a:t>FQ et autres terrains</a:t>
            </a:r>
            <a:endParaRPr lang="fr-FR" sz="4000" dirty="0"/>
          </a:p>
        </p:txBody>
      </p:sp>
      <p:sp>
        <p:nvSpPr>
          <p:cNvPr id="51202" name="Espace réservé du contenu 2"/>
          <p:cNvSpPr>
            <a:spLocks noGrp="1"/>
          </p:cNvSpPr>
          <p:nvPr>
            <p:ph idx="1"/>
          </p:nvPr>
        </p:nvSpPr>
        <p:spPr>
          <a:xfrm>
            <a:off x="214628" y="1600201"/>
            <a:ext cx="8710274" cy="4343400"/>
          </a:xfrm>
        </p:spPr>
        <p:txBody>
          <a:bodyPr>
            <a:normAutofit/>
          </a:bodyPr>
          <a:lstStyle/>
          <a:p>
            <a:r>
              <a:rPr lang="fr-FR" dirty="0" smtClean="0"/>
              <a:t>Obésité (IMC&gt;30) : </a:t>
            </a:r>
          </a:p>
          <a:p>
            <a:pPr lvl="1"/>
            <a:r>
              <a:rPr lang="fr-FR" dirty="0" smtClean="0"/>
              <a:t>Aucune donnée ne permet de proposer une augmentation des doses</a:t>
            </a:r>
          </a:p>
          <a:p>
            <a:r>
              <a:rPr lang="fr-FR" dirty="0" smtClean="0"/>
              <a:t>Grossesse : </a:t>
            </a:r>
          </a:p>
          <a:p>
            <a:pPr lvl="1"/>
            <a:r>
              <a:rPr lang="fr-FR" dirty="0" smtClean="0"/>
              <a:t>Prescription de FQ déconseillée quel que soit le terme </a:t>
            </a:r>
          </a:p>
          <a:p>
            <a:pPr lvl="1"/>
            <a:r>
              <a:rPr lang="fr-FR" dirty="0" smtClean="0"/>
              <a:t>Possibilité d’utiliser la ciprofloxacine dans certaines infections urinaires (</a:t>
            </a:r>
            <a:r>
              <a:rPr lang="fr-FR" dirty="0" err="1" smtClean="0"/>
              <a:t>cf</a:t>
            </a:r>
            <a:r>
              <a:rPr lang="fr-FR" dirty="0" smtClean="0"/>
              <a:t> recommandations)</a:t>
            </a:r>
          </a:p>
          <a:p>
            <a:r>
              <a:rPr lang="fr-FR" dirty="0" smtClean="0"/>
              <a:t>Allaitement : </a:t>
            </a:r>
          </a:p>
          <a:p>
            <a:pPr lvl="1"/>
            <a:r>
              <a:rPr lang="fr-FR" dirty="0" smtClean="0"/>
              <a:t>Prescription de FQ déconseillée durant l’allaitement</a:t>
            </a:r>
          </a:p>
          <a:p>
            <a:endParaRPr lang="fr-FR" dirty="0"/>
          </a:p>
        </p:txBody>
      </p:sp>
    </p:spTree>
    <p:extLst>
      <p:ext uri="{BB962C8B-B14F-4D97-AF65-F5344CB8AC3E}">
        <p14:creationId xmlns:p14="http://schemas.microsoft.com/office/powerpoint/2010/main" val="25535974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re 1"/>
          <p:cNvSpPr>
            <a:spLocks noGrp="1"/>
          </p:cNvSpPr>
          <p:nvPr>
            <p:ph type="title"/>
          </p:nvPr>
        </p:nvSpPr>
        <p:spPr/>
        <p:txBody>
          <a:bodyPr/>
          <a:lstStyle/>
          <a:p>
            <a:r>
              <a:rPr lang="fr-FR" smtClean="0"/>
              <a:t>Introduction</a:t>
            </a:r>
            <a:endParaRPr lang="fr-FR"/>
          </a:p>
        </p:txBody>
      </p:sp>
      <p:sp>
        <p:nvSpPr>
          <p:cNvPr id="20482" name="Espace réservé du contenu 2"/>
          <p:cNvSpPr>
            <a:spLocks noGrp="1"/>
          </p:cNvSpPr>
          <p:nvPr>
            <p:ph idx="1"/>
          </p:nvPr>
        </p:nvSpPr>
        <p:spPr>
          <a:xfrm>
            <a:off x="549275" y="2112067"/>
            <a:ext cx="8042276" cy="3082386"/>
          </a:xfrm>
        </p:spPr>
        <p:txBody>
          <a:bodyPr>
            <a:normAutofit fontScale="92500" lnSpcReduction="10000"/>
          </a:bodyPr>
          <a:lstStyle/>
          <a:p>
            <a:r>
              <a:rPr lang="fr-FR" dirty="0" smtClean="0"/>
              <a:t>Contexte : Les fluoroquinolones </a:t>
            </a:r>
          </a:p>
          <a:p>
            <a:pPr lvl="1"/>
            <a:r>
              <a:rPr lang="fr-FR" dirty="0" smtClean="0"/>
              <a:t>Sont fréquemment prescrites</a:t>
            </a:r>
            <a:endParaRPr lang="fr-FR" dirty="0"/>
          </a:p>
          <a:p>
            <a:pPr lvl="1"/>
            <a:r>
              <a:rPr lang="fr-FR" dirty="0" smtClean="0"/>
              <a:t>Participent à l’augmentation de la prévalence des bactéries multi-résistantes (BLSE, SARM, ….) </a:t>
            </a:r>
          </a:p>
          <a:p>
            <a:pPr lvl="1"/>
            <a:r>
              <a:rPr lang="fr-FR" dirty="0" smtClean="0">
                <a:sym typeface="Wingdings"/>
              </a:rPr>
              <a:t>Sont associées à l’émergence de </a:t>
            </a:r>
            <a:r>
              <a:rPr lang="fr-FR" i="1" dirty="0" smtClean="0">
                <a:sym typeface="Wingdings"/>
              </a:rPr>
              <a:t>C</a:t>
            </a:r>
            <a:r>
              <a:rPr lang="fr-FR" i="1" dirty="0">
                <a:sym typeface="Wingdings"/>
              </a:rPr>
              <a:t>. difficile </a:t>
            </a:r>
            <a:r>
              <a:rPr lang="fr-FR" dirty="0">
                <a:sym typeface="Wingdings"/>
              </a:rPr>
              <a:t>(</a:t>
            </a:r>
            <a:r>
              <a:rPr lang="fr-FR" dirty="0" err="1">
                <a:sym typeface="Wingdings"/>
              </a:rPr>
              <a:t>ribotype</a:t>
            </a:r>
            <a:r>
              <a:rPr lang="fr-FR" dirty="0">
                <a:sym typeface="Wingdings"/>
              </a:rPr>
              <a:t> 027</a:t>
            </a:r>
            <a:r>
              <a:rPr lang="fr-FR" dirty="0" smtClean="0">
                <a:sym typeface="Wingdings"/>
              </a:rPr>
              <a:t>)</a:t>
            </a:r>
            <a:endParaRPr lang="fr-FR" dirty="0" smtClean="0"/>
          </a:p>
          <a:p>
            <a:pPr lvl="1"/>
            <a:r>
              <a:rPr lang="fr-FR" altLang="ja-JP" dirty="0" smtClean="0"/>
              <a:t>Sont associées à des effets indésirables</a:t>
            </a:r>
            <a:endParaRPr lang="fr-FR" dirty="0" smtClean="0"/>
          </a:p>
          <a:p>
            <a:r>
              <a:rPr lang="fr-FR" dirty="0"/>
              <a:t>Objectif de la mise au point </a:t>
            </a:r>
            <a:r>
              <a:rPr lang="fr-FR" dirty="0" smtClean="0"/>
              <a:t>: mieux les utiliser pour préserver leur efficacité</a:t>
            </a:r>
          </a:p>
          <a:p>
            <a:pPr marL="0" indent="0">
              <a:buNone/>
            </a:pPr>
            <a:endParaRPr lang="fr-FR" dirty="0"/>
          </a:p>
        </p:txBody>
      </p:sp>
    </p:spTree>
    <p:extLst>
      <p:ext uri="{BB962C8B-B14F-4D97-AF65-F5344CB8AC3E}">
        <p14:creationId xmlns:p14="http://schemas.microsoft.com/office/powerpoint/2010/main" val="217018854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Généralités sur les FQ</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Bactéricides</a:t>
            </a:r>
          </a:p>
          <a:p>
            <a:r>
              <a:rPr lang="fr-FR" dirty="0" smtClean="0"/>
              <a:t>Biodisponibilité</a:t>
            </a:r>
          </a:p>
          <a:p>
            <a:pPr lvl="1"/>
            <a:r>
              <a:rPr lang="fr-FR" dirty="0" smtClean="0"/>
              <a:t>Équivalence voie IV – voie orale</a:t>
            </a:r>
          </a:p>
          <a:p>
            <a:pPr lvl="1"/>
            <a:r>
              <a:rPr lang="fr-FR" dirty="0" smtClean="0"/>
              <a:t>Sauf Ciprofloxacine : 70% </a:t>
            </a:r>
            <a:r>
              <a:rPr lang="fr-FR" dirty="0" smtClean="0">
                <a:sym typeface="Wingdings"/>
              </a:rPr>
              <a:t> augmentation doses per os</a:t>
            </a:r>
          </a:p>
          <a:p>
            <a:r>
              <a:rPr lang="fr-FR" dirty="0" smtClean="0">
                <a:sym typeface="Wingdings"/>
              </a:rPr>
              <a:t>Diffusion excellente</a:t>
            </a:r>
          </a:p>
          <a:p>
            <a:pPr lvl="1"/>
            <a:r>
              <a:rPr lang="fr-FR" dirty="0" smtClean="0">
                <a:sym typeface="Wingdings"/>
              </a:rPr>
              <a:t>Tissus (os, rein, prostate, œil …)</a:t>
            </a:r>
          </a:p>
          <a:p>
            <a:pPr lvl="1"/>
            <a:r>
              <a:rPr lang="fr-FR" dirty="0" smtClean="0">
                <a:sym typeface="Wingdings"/>
              </a:rPr>
              <a:t>Macrophages : bactéries </a:t>
            </a:r>
            <a:r>
              <a:rPr lang="fr-FR" dirty="0" err="1" smtClean="0">
                <a:sym typeface="Wingdings"/>
              </a:rPr>
              <a:t>intra-cellulaires</a:t>
            </a:r>
            <a:endParaRPr lang="fr-FR" dirty="0" smtClean="0">
              <a:sym typeface="Wingdings"/>
            </a:endParaRPr>
          </a:p>
          <a:p>
            <a:r>
              <a:rPr lang="fr-FR" dirty="0" smtClean="0">
                <a:sym typeface="Wingdings"/>
              </a:rPr>
              <a:t>1 à 3 prises quotidiennes</a:t>
            </a:r>
          </a:p>
          <a:p>
            <a:pPr lvl="1"/>
            <a:r>
              <a:rPr lang="fr-FR" dirty="0" smtClean="0">
                <a:sym typeface="Wingdings"/>
              </a:rPr>
              <a:t>Activité principalement concentration dépendante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re 1"/>
          <p:cNvSpPr>
            <a:spLocks noGrp="1"/>
          </p:cNvSpPr>
          <p:nvPr>
            <p:ph type="title"/>
          </p:nvPr>
        </p:nvSpPr>
        <p:spPr>
          <a:xfrm>
            <a:off x="302847" y="69660"/>
            <a:ext cx="8042276" cy="1336956"/>
          </a:xfrm>
        </p:spPr>
        <p:txBody>
          <a:bodyPr/>
          <a:lstStyle/>
          <a:p>
            <a:r>
              <a:rPr lang="fr-FR" sz="4000" dirty="0" smtClean="0"/>
              <a:t>Règles de prescription des FQ</a:t>
            </a:r>
            <a:endParaRPr lang="fr-FR" sz="4000" dirty="0"/>
          </a:p>
        </p:txBody>
      </p:sp>
      <p:sp>
        <p:nvSpPr>
          <p:cNvPr id="28674" name="Espace réservé du contenu 2"/>
          <p:cNvSpPr>
            <a:spLocks noGrp="1"/>
          </p:cNvSpPr>
          <p:nvPr>
            <p:ph idx="1"/>
          </p:nvPr>
        </p:nvSpPr>
        <p:spPr/>
        <p:txBody>
          <a:bodyPr>
            <a:normAutofit fontScale="92500" lnSpcReduction="10000"/>
          </a:bodyPr>
          <a:lstStyle/>
          <a:p>
            <a:r>
              <a:rPr lang="fr-FR" dirty="0" smtClean="0"/>
              <a:t>Eviter la prescription en probabiliste chez les patients ayant eu une prescription antérieure de FQ dans les 6 mois précédents quelle qu’en soit l’indication </a:t>
            </a:r>
          </a:p>
          <a:p>
            <a:r>
              <a:rPr lang="fr-FR" dirty="0" smtClean="0"/>
              <a:t>Pour certaines espèces (ex : </a:t>
            </a:r>
            <a:r>
              <a:rPr lang="fr-FR" i="1" dirty="0" smtClean="0"/>
              <a:t>P. aeruginosa, S. aureus</a:t>
            </a:r>
            <a:r>
              <a:rPr lang="fr-FR" dirty="0" smtClean="0"/>
              <a:t>), il </a:t>
            </a:r>
            <a:r>
              <a:rPr lang="fr-FR" dirty="0"/>
              <a:t>faut utiliser de fortes </a:t>
            </a:r>
            <a:r>
              <a:rPr lang="fr-FR" dirty="0" smtClean="0"/>
              <a:t>doses ET </a:t>
            </a:r>
            <a:r>
              <a:rPr lang="fr-FR" dirty="0"/>
              <a:t>associer un 2ème </a:t>
            </a:r>
            <a:r>
              <a:rPr lang="fr-FR" dirty="0" smtClean="0"/>
              <a:t>antibiotique</a:t>
            </a:r>
          </a:p>
          <a:p>
            <a:r>
              <a:rPr lang="fr-FR" dirty="0" smtClean="0"/>
              <a:t>Pour les souches ayant acquis une résistance de 1er niveau* </a:t>
            </a:r>
          </a:p>
          <a:p>
            <a:pPr lvl="1"/>
            <a:r>
              <a:rPr lang="fr-FR" dirty="0" smtClean="0"/>
              <a:t>il faut éviter de prescrire les fluoroquinolones</a:t>
            </a:r>
          </a:p>
          <a:p>
            <a:pPr lvl="1"/>
            <a:r>
              <a:rPr lang="fr-FR" dirty="0" smtClean="0"/>
              <a:t>en l’absence d’alternative, il </a:t>
            </a:r>
            <a:r>
              <a:rPr lang="fr-FR" dirty="0"/>
              <a:t>faut utiliser de fortes </a:t>
            </a:r>
            <a:r>
              <a:rPr lang="fr-FR" dirty="0" smtClean="0"/>
              <a:t>doses ET </a:t>
            </a:r>
            <a:r>
              <a:rPr lang="fr-FR" dirty="0"/>
              <a:t>associer un 2ème </a:t>
            </a:r>
            <a:r>
              <a:rPr lang="fr-FR" dirty="0" smtClean="0"/>
              <a:t>antibiotique</a:t>
            </a:r>
          </a:p>
        </p:txBody>
      </p:sp>
      <p:sp>
        <p:nvSpPr>
          <p:cNvPr id="2" name="ZoneTexte 1"/>
          <p:cNvSpPr txBox="1"/>
          <p:nvPr/>
        </p:nvSpPr>
        <p:spPr>
          <a:xfrm>
            <a:off x="549275" y="6147509"/>
            <a:ext cx="8213725" cy="584776"/>
          </a:xfrm>
          <a:prstGeom prst="rect">
            <a:avLst/>
          </a:prstGeom>
          <a:noFill/>
        </p:spPr>
        <p:txBody>
          <a:bodyPr wrap="square" rtlCol="0">
            <a:spAutoFit/>
          </a:bodyPr>
          <a:lstStyle/>
          <a:p>
            <a:r>
              <a:rPr lang="fr-FR" sz="1600" dirty="0" smtClean="0"/>
              <a:t>* Commentaire du groupe recommandation: Résistance à l’acide </a:t>
            </a:r>
            <a:r>
              <a:rPr lang="fr-FR" sz="1600" dirty="0" err="1" smtClean="0"/>
              <a:t>nalidixique</a:t>
            </a:r>
            <a:r>
              <a:rPr lang="fr-FR" sz="1600" dirty="0" smtClean="0"/>
              <a:t> pour les entérobactéries, à la </a:t>
            </a:r>
            <a:r>
              <a:rPr lang="fr-FR" sz="1600" dirty="0" err="1" smtClean="0"/>
              <a:t>norfloxacine</a:t>
            </a:r>
            <a:r>
              <a:rPr lang="fr-FR" sz="1600" dirty="0" smtClean="0"/>
              <a:t> pour les coques à Gram positif</a:t>
            </a:r>
            <a:endParaRPr lang="fr-FR" sz="1600" dirty="0"/>
          </a:p>
        </p:txBody>
      </p:sp>
    </p:spTree>
    <p:extLst>
      <p:ext uri="{BB962C8B-B14F-4D97-AF65-F5344CB8AC3E}">
        <p14:creationId xmlns:p14="http://schemas.microsoft.com/office/powerpoint/2010/main" val="305356881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0543" y="107576"/>
            <a:ext cx="8042276" cy="1336956"/>
          </a:xfrm>
        </p:spPr>
        <p:txBody>
          <a:bodyPr/>
          <a:lstStyle/>
          <a:p>
            <a:r>
              <a:rPr lang="fr-FR" sz="3600" dirty="0" smtClean="0"/>
              <a:t>Indication en première intention</a:t>
            </a:r>
            <a:br>
              <a:rPr lang="fr-FR" sz="3600" dirty="0" smtClean="0"/>
            </a:br>
            <a:r>
              <a:rPr lang="fr-FR" sz="3600" dirty="0" smtClean="0"/>
              <a:t>Traitement probabiliste</a:t>
            </a:r>
            <a:endParaRPr lang="fr-FR" sz="3600" dirty="0"/>
          </a:p>
        </p:txBody>
      </p:sp>
      <p:sp>
        <p:nvSpPr>
          <p:cNvPr id="3" name="Espace réservé du contenu 2"/>
          <p:cNvSpPr>
            <a:spLocks noGrp="1"/>
          </p:cNvSpPr>
          <p:nvPr>
            <p:ph idx="1"/>
          </p:nvPr>
        </p:nvSpPr>
        <p:spPr>
          <a:xfrm>
            <a:off x="549275" y="1600201"/>
            <a:ext cx="8042276" cy="4954864"/>
          </a:xfrm>
        </p:spPr>
        <p:txBody>
          <a:bodyPr>
            <a:normAutofit fontScale="85000" lnSpcReduction="20000"/>
          </a:bodyPr>
          <a:lstStyle/>
          <a:p>
            <a:r>
              <a:rPr lang="fr-FR" dirty="0" smtClean="0"/>
              <a:t>PNA simple (femmes) (</a:t>
            </a:r>
            <a:r>
              <a:rPr lang="fr-FR" dirty="0" err="1" smtClean="0"/>
              <a:t>ofloxacine</a:t>
            </a:r>
            <a:r>
              <a:rPr lang="fr-FR" dirty="0" smtClean="0"/>
              <a:t>-ciprofloxacine-</a:t>
            </a:r>
            <a:r>
              <a:rPr lang="fr-FR" dirty="0" err="1" smtClean="0"/>
              <a:t>levofloxacine</a:t>
            </a:r>
            <a:r>
              <a:rPr lang="fr-FR" dirty="0" smtClean="0"/>
              <a:t>)</a:t>
            </a:r>
          </a:p>
          <a:p>
            <a:pPr lvl="1"/>
            <a:r>
              <a:rPr lang="fr-FR" i="1" dirty="0" err="1" smtClean="0"/>
              <a:t>Cf</a:t>
            </a:r>
            <a:r>
              <a:rPr lang="fr-FR" dirty="0" smtClean="0"/>
              <a:t> recommandations IU communautaires</a:t>
            </a:r>
          </a:p>
          <a:p>
            <a:r>
              <a:rPr lang="fr-FR" dirty="0" smtClean="0"/>
              <a:t>Neutropénie fébrile (ciprofloxacine-</a:t>
            </a:r>
            <a:r>
              <a:rPr lang="fr-FR" dirty="0" err="1" smtClean="0"/>
              <a:t>levofloxacine</a:t>
            </a:r>
            <a:r>
              <a:rPr lang="fr-FR" dirty="0" smtClean="0"/>
              <a:t>)</a:t>
            </a:r>
          </a:p>
          <a:p>
            <a:pPr lvl="1"/>
            <a:r>
              <a:rPr lang="fr-FR" dirty="0" smtClean="0"/>
              <a:t>Neutropénie de courte durée / Pas de critère de gravité / Traitement ambulatoire</a:t>
            </a:r>
          </a:p>
          <a:p>
            <a:pPr lvl="1"/>
            <a:r>
              <a:rPr lang="fr-FR" dirty="0" smtClean="0"/>
              <a:t>Associé à </a:t>
            </a:r>
            <a:r>
              <a:rPr lang="fr-FR" dirty="0" err="1" smtClean="0"/>
              <a:t>Amox</a:t>
            </a:r>
            <a:r>
              <a:rPr lang="fr-FR" dirty="0" smtClean="0"/>
              <a:t> + </a:t>
            </a:r>
            <a:r>
              <a:rPr lang="fr-FR" dirty="0" err="1" smtClean="0"/>
              <a:t>Ac</a:t>
            </a:r>
            <a:r>
              <a:rPr lang="fr-FR" dirty="0" smtClean="0"/>
              <a:t> </a:t>
            </a:r>
            <a:r>
              <a:rPr lang="fr-FR" dirty="0" err="1" smtClean="0"/>
              <a:t>Clav</a:t>
            </a:r>
            <a:endParaRPr lang="fr-FR" dirty="0" smtClean="0"/>
          </a:p>
          <a:p>
            <a:r>
              <a:rPr lang="fr-FR" dirty="0" smtClean="0"/>
              <a:t>Diarrhée aiguë fébrile </a:t>
            </a:r>
            <a:r>
              <a:rPr lang="fr-FR" b="1" dirty="0" smtClean="0"/>
              <a:t>si indication ATB </a:t>
            </a:r>
            <a:r>
              <a:rPr lang="fr-FR" dirty="0" smtClean="0"/>
              <a:t>et hors suspicion </a:t>
            </a:r>
            <a:r>
              <a:rPr lang="fr-FR" i="1" dirty="0" smtClean="0"/>
              <a:t>C. difficile</a:t>
            </a:r>
            <a:r>
              <a:rPr lang="fr-FR" dirty="0" smtClean="0"/>
              <a:t> (</a:t>
            </a:r>
            <a:r>
              <a:rPr lang="fr-FR" dirty="0" err="1" smtClean="0"/>
              <a:t>ofloxacine</a:t>
            </a:r>
            <a:r>
              <a:rPr lang="fr-FR" dirty="0" smtClean="0"/>
              <a:t>-ciprofloxacine)</a:t>
            </a:r>
            <a:endParaRPr lang="fr-FR" i="1" dirty="0" smtClean="0"/>
          </a:p>
          <a:p>
            <a:r>
              <a:rPr lang="fr-FR" dirty="0"/>
              <a:t>Typhoïde (hors Asie</a:t>
            </a:r>
            <a:r>
              <a:rPr lang="fr-FR" dirty="0" smtClean="0"/>
              <a:t>) (</a:t>
            </a:r>
            <a:r>
              <a:rPr lang="fr-FR" dirty="0" err="1"/>
              <a:t>ofloxacine</a:t>
            </a:r>
            <a:r>
              <a:rPr lang="fr-FR" dirty="0"/>
              <a:t>-</a:t>
            </a:r>
            <a:r>
              <a:rPr lang="fr-FR" dirty="0" smtClean="0"/>
              <a:t>ciprofloxacine)</a:t>
            </a:r>
            <a:endParaRPr lang="fr-FR" dirty="0"/>
          </a:p>
          <a:p>
            <a:r>
              <a:rPr lang="fr-FR" dirty="0" smtClean="0"/>
              <a:t>Charbon (ciprofloxacine)</a:t>
            </a:r>
          </a:p>
          <a:p>
            <a:r>
              <a:rPr lang="fr-FR" dirty="0"/>
              <a:t>Salpingite / </a:t>
            </a:r>
            <a:r>
              <a:rPr lang="fr-FR" dirty="0" smtClean="0"/>
              <a:t>endométrite (</a:t>
            </a:r>
            <a:r>
              <a:rPr lang="fr-FR" dirty="0" err="1"/>
              <a:t>ofloxacine</a:t>
            </a:r>
            <a:r>
              <a:rPr lang="fr-FR" dirty="0"/>
              <a:t>-</a:t>
            </a:r>
            <a:r>
              <a:rPr lang="fr-FR" dirty="0" smtClean="0"/>
              <a:t>ciprofloxacine)</a:t>
            </a:r>
          </a:p>
          <a:p>
            <a:pPr lvl="1"/>
            <a:r>
              <a:rPr lang="fr-FR" dirty="0" smtClean="0"/>
              <a:t>Choix possible</a:t>
            </a:r>
            <a:endParaRPr lang="fr-FR" dirty="0"/>
          </a:p>
          <a:p>
            <a:pPr lvl="1"/>
            <a:r>
              <a:rPr lang="fr-FR" dirty="0"/>
              <a:t>En association avec ATB actif sur </a:t>
            </a:r>
            <a:r>
              <a:rPr lang="fr-FR" dirty="0" smtClean="0"/>
              <a:t>gonocoque</a:t>
            </a:r>
          </a:p>
          <a:p>
            <a:pPr marL="0" indent="0">
              <a:buNone/>
            </a:pPr>
            <a:endParaRPr lang="fr-FR" dirty="0" smtClean="0">
              <a:solidFill>
                <a:srgbClr val="FF0000"/>
              </a:solidFill>
            </a:endParaRPr>
          </a:p>
          <a:p>
            <a:pPr lvl="1"/>
            <a:endParaRPr lang="fr-FR" dirty="0" smtClean="0"/>
          </a:p>
        </p:txBody>
      </p:sp>
    </p:spTree>
    <p:extLst>
      <p:ext uri="{BB962C8B-B14F-4D97-AF65-F5344CB8AC3E}">
        <p14:creationId xmlns:p14="http://schemas.microsoft.com/office/powerpoint/2010/main" val="109341118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Indication en premier choix</a:t>
            </a:r>
            <a:br>
              <a:rPr lang="fr-FR" sz="3600" dirty="0" smtClean="0"/>
            </a:br>
            <a:r>
              <a:rPr lang="fr-FR" sz="3600" dirty="0" smtClean="0"/>
              <a:t>Après documentation et </a:t>
            </a:r>
            <a:r>
              <a:rPr lang="fr-FR" sz="3600" dirty="0" err="1" smtClean="0"/>
              <a:t>ATBgramme</a:t>
            </a:r>
            <a:endParaRPr lang="fr-FR" sz="3600" dirty="0"/>
          </a:p>
        </p:txBody>
      </p:sp>
      <p:sp>
        <p:nvSpPr>
          <p:cNvPr id="3" name="Espace réservé du contenu 2"/>
          <p:cNvSpPr>
            <a:spLocks noGrp="1"/>
          </p:cNvSpPr>
          <p:nvPr>
            <p:ph idx="1"/>
          </p:nvPr>
        </p:nvSpPr>
        <p:spPr>
          <a:xfrm>
            <a:off x="549275" y="1600201"/>
            <a:ext cx="8042276" cy="4954864"/>
          </a:xfrm>
        </p:spPr>
        <p:txBody>
          <a:bodyPr>
            <a:normAutofit/>
          </a:bodyPr>
          <a:lstStyle/>
          <a:p>
            <a:r>
              <a:rPr lang="fr-FR" dirty="0" smtClean="0"/>
              <a:t>Infections </a:t>
            </a:r>
            <a:r>
              <a:rPr lang="fr-FR" dirty="0" err="1" smtClean="0"/>
              <a:t>ostéoarticulaires</a:t>
            </a:r>
            <a:r>
              <a:rPr lang="fr-FR" dirty="0"/>
              <a:t> (</a:t>
            </a:r>
            <a:r>
              <a:rPr lang="fr-FR" dirty="0" err="1"/>
              <a:t>ofloxacine</a:t>
            </a:r>
            <a:r>
              <a:rPr lang="fr-FR" dirty="0"/>
              <a:t>-ciprofloxacine-</a:t>
            </a:r>
            <a:r>
              <a:rPr lang="fr-FR" dirty="0" err="1" smtClean="0"/>
              <a:t>levofloxacine</a:t>
            </a:r>
            <a:r>
              <a:rPr lang="fr-FR" dirty="0" smtClean="0"/>
              <a:t>)</a:t>
            </a:r>
            <a:endParaRPr lang="fr-FR" dirty="0" smtClean="0">
              <a:solidFill>
                <a:srgbClr val="FF0000"/>
              </a:solidFill>
            </a:endParaRPr>
          </a:p>
          <a:p>
            <a:r>
              <a:rPr lang="fr-FR" dirty="0" smtClean="0"/>
              <a:t>IU </a:t>
            </a:r>
            <a:r>
              <a:rPr lang="fr-FR" dirty="0"/>
              <a:t>masculine (</a:t>
            </a:r>
            <a:r>
              <a:rPr lang="fr-FR" dirty="0" err="1"/>
              <a:t>ofloxacine</a:t>
            </a:r>
            <a:r>
              <a:rPr lang="fr-FR" dirty="0"/>
              <a:t>-ciprofloxacine-</a:t>
            </a:r>
            <a:r>
              <a:rPr lang="fr-FR" dirty="0" err="1" smtClean="0"/>
              <a:t>levofloxacine</a:t>
            </a:r>
            <a:r>
              <a:rPr lang="fr-FR" dirty="0" smtClean="0"/>
              <a:t>)</a:t>
            </a:r>
          </a:p>
          <a:p>
            <a:pPr lvl="1"/>
            <a:r>
              <a:rPr lang="fr-FR" dirty="0" smtClean="0"/>
              <a:t>FQ à privilégier si active car diffusion prostatique</a:t>
            </a:r>
          </a:p>
          <a:p>
            <a:r>
              <a:rPr lang="fr-FR" dirty="0" smtClean="0"/>
              <a:t>Légionellose grave (</a:t>
            </a:r>
            <a:r>
              <a:rPr lang="fr-FR" dirty="0" err="1" smtClean="0"/>
              <a:t>levofloxacine</a:t>
            </a:r>
            <a:r>
              <a:rPr lang="fr-FR" dirty="0" smtClean="0"/>
              <a:t>)</a:t>
            </a:r>
          </a:p>
          <a:p>
            <a:r>
              <a:rPr lang="fr-FR" dirty="0"/>
              <a:t>Typhoïde (</a:t>
            </a:r>
            <a:r>
              <a:rPr lang="fr-FR" dirty="0" err="1"/>
              <a:t>ofloxacine</a:t>
            </a:r>
            <a:r>
              <a:rPr lang="fr-FR" dirty="0"/>
              <a:t>-</a:t>
            </a:r>
            <a:r>
              <a:rPr lang="fr-FR" dirty="0" smtClean="0"/>
              <a:t>ciprofloxacine)</a:t>
            </a:r>
          </a:p>
          <a:p>
            <a:r>
              <a:rPr lang="fr-FR" dirty="0"/>
              <a:t>Tuberculose m</a:t>
            </a:r>
            <a:r>
              <a:rPr lang="fr-FR" dirty="0" smtClean="0"/>
              <a:t>ulti</a:t>
            </a:r>
            <a:r>
              <a:rPr lang="fr-FR" dirty="0"/>
              <a:t>-</a:t>
            </a:r>
            <a:r>
              <a:rPr lang="fr-FR" dirty="0" smtClean="0"/>
              <a:t>résistante (</a:t>
            </a:r>
            <a:r>
              <a:rPr lang="fr-FR" dirty="0" err="1" smtClean="0"/>
              <a:t>moxifloxacine</a:t>
            </a:r>
            <a:r>
              <a:rPr lang="fr-FR" dirty="0" smtClean="0"/>
              <a:t>)</a:t>
            </a:r>
            <a:endParaRPr lang="fr-FR" dirty="0"/>
          </a:p>
          <a:p>
            <a:endParaRPr lang="fr-FR" dirty="0" smtClean="0"/>
          </a:p>
          <a:p>
            <a:pPr lvl="1"/>
            <a:endParaRPr lang="fr-FR" dirty="0" smtClean="0"/>
          </a:p>
        </p:txBody>
      </p:sp>
    </p:spTree>
    <p:extLst>
      <p:ext uri="{BB962C8B-B14F-4D97-AF65-F5344CB8AC3E}">
        <p14:creationId xmlns:p14="http://schemas.microsoft.com/office/powerpoint/2010/main" val="109341118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Indication en 2</a:t>
            </a:r>
            <a:r>
              <a:rPr lang="fr-FR" sz="3600" baseline="30000" dirty="0" smtClean="0"/>
              <a:t>ème</a:t>
            </a:r>
            <a:r>
              <a:rPr lang="fr-FR" sz="3600" dirty="0" smtClean="0"/>
              <a:t> </a:t>
            </a:r>
            <a:r>
              <a:rPr lang="fr-FR" sz="3600" dirty="0"/>
              <a:t>intention</a:t>
            </a:r>
            <a:br>
              <a:rPr lang="fr-FR" sz="3600" dirty="0"/>
            </a:br>
            <a:r>
              <a:rPr lang="fr-FR" sz="2700" dirty="0"/>
              <a:t>En cas de contre-indication à l’ATB de 1</a:t>
            </a:r>
            <a:r>
              <a:rPr lang="fr-FR" sz="2700" baseline="30000" dirty="0"/>
              <a:t>er</a:t>
            </a:r>
            <a:r>
              <a:rPr lang="fr-FR" sz="2700" dirty="0"/>
              <a:t> </a:t>
            </a:r>
            <a:r>
              <a:rPr lang="fr-FR" sz="2700" dirty="0" smtClean="0"/>
              <a:t>choix</a:t>
            </a:r>
            <a:endParaRPr lang="fr-FR" sz="2700" dirty="0"/>
          </a:p>
        </p:txBody>
      </p:sp>
      <p:sp>
        <p:nvSpPr>
          <p:cNvPr id="3" name="Espace réservé du contenu 2"/>
          <p:cNvSpPr>
            <a:spLocks noGrp="1"/>
          </p:cNvSpPr>
          <p:nvPr>
            <p:ph idx="1"/>
          </p:nvPr>
        </p:nvSpPr>
        <p:spPr>
          <a:xfrm>
            <a:off x="549275" y="1600201"/>
            <a:ext cx="8042276" cy="4954864"/>
          </a:xfrm>
        </p:spPr>
        <p:txBody>
          <a:bodyPr>
            <a:normAutofit fontScale="92500" lnSpcReduction="20000"/>
          </a:bodyPr>
          <a:lstStyle/>
          <a:p>
            <a:r>
              <a:rPr lang="fr-FR" dirty="0" smtClean="0"/>
              <a:t>Allergie vraie aux </a:t>
            </a:r>
            <a:r>
              <a:rPr lang="fr-FR" dirty="0" err="1" smtClean="0"/>
              <a:t>bétalactamines</a:t>
            </a:r>
            <a:endParaRPr lang="fr-FR" dirty="0" smtClean="0"/>
          </a:p>
          <a:p>
            <a:pPr lvl="1"/>
            <a:r>
              <a:rPr lang="fr-FR" dirty="0" smtClean="0"/>
              <a:t>Infections abdominales, biliaires, ILA</a:t>
            </a:r>
          </a:p>
          <a:p>
            <a:pPr lvl="1"/>
            <a:r>
              <a:rPr lang="fr-FR" dirty="0" smtClean="0"/>
              <a:t>Pneumopathie aiguë communautaire</a:t>
            </a:r>
          </a:p>
          <a:p>
            <a:pPr lvl="1"/>
            <a:r>
              <a:rPr lang="fr-FR" dirty="0" smtClean="0"/>
              <a:t>Exacerbation BPCO (BPCO grave)</a:t>
            </a:r>
          </a:p>
          <a:p>
            <a:pPr lvl="1"/>
            <a:r>
              <a:rPr lang="fr-FR" dirty="0" smtClean="0"/>
              <a:t>Méningite</a:t>
            </a:r>
          </a:p>
          <a:p>
            <a:r>
              <a:rPr lang="fr-FR" dirty="0" smtClean="0"/>
              <a:t>Pneumopathie associée aux soins avec FDR de bactérie </a:t>
            </a:r>
            <a:r>
              <a:rPr lang="fr-FR" dirty="0" err="1" smtClean="0"/>
              <a:t>multirésistante</a:t>
            </a:r>
            <a:r>
              <a:rPr lang="fr-FR" dirty="0" smtClean="0"/>
              <a:t> (ciprofloxacine)</a:t>
            </a:r>
            <a:endParaRPr lang="fr-FR" i="1" dirty="0" smtClean="0"/>
          </a:p>
          <a:p>
            <a:pPr lvl="1"/>
            <a:r>
              <a:rPr lang="fr-FR" dirty="0"/>
              <a:t>En remplacement aminoside	</a:t>
            </a:r>
            <a:endParaRPr lang="fr-FR" dirty="0" smtClean="0"/>
          </a:p>
          <a:p>
            <a:pPr lvl="1"/>
            <a:r>
              <a:rPr lang="fr-FR" dirty="0" smtClean="0"/>
              <a:t>En association avec béta-</a:t>
            </a:r>
            <a:r>
              <a:rPr lang="fr-FR" dirty="0" err="1" smtClean="0"/>
              <a:t>lactamine</a:t>
            </a:r>
            <a:r>
              <a:rPr lang="fr-FR" dirty="0" smtClean="0"/>
              <a:t> large spectre</a:t>
            </a:r>
          </a:p>
          <a:p>
            <a:r>
              <a:rPr lang="fr-FR" dirty="0" smtClean="0"/>
              <a:t>Traitement probabiliste cystites aiguës à risque de </a:t>
            </a:r>
            <a:r>
              <a:rPr lang="fr-FR" dirty="0"/>
              <a:t>complication (</a:t>
            </a:r>
            <a:r>
              <a:rPr lang="fr-FR" dirty="0" err="1"/>
              <a:t>ofloxacine</a:t>
            </a:r>
            <a:r>
              <a:rPr lang="fr-FR" dirty="0"/>
              <a:t>-</a:t>
            </a:r>
            <a:r>
              <a:rPr lang="fr-FR" dirty="0" smtClean="0"/>
              <a:t>ciprofloxacine)</a:t>
            </a:r>
          </a:p>
          <a:p>
            <a:r>
              <a:rPr lang="fr-FR" dirty="0" smtClean="0"/>
              <a:t>Tuberculose si effets secondaires graves traitement classique (</a:t>
            </a:r>
            <a:r>
              <a:rPr lang="fr-FR" dirty="0" err="1" smtClean="0"/>
              <a:t>moxifloxacine</a:t>
            </a:r>
            <a:r>
              <a:rPr lang="fr-FR" dirty="0" smtClean="0"/>
              <a:t>)</a:t>
            </a:r>
          </a:p>
          <a:p>
            <a:pPr lvl="1"/>
            <a:endParaRPr lang="fr-FR" dirty="0" smtClean="0"/>
          </a:p>
        </p:txBody>
      </p:sp>
    </p:spTree>
    <p:extLst>
      <p:ext uri="{BB962C8B-B14F-4D97-AF65-F5344CB8AC3E}">
        <p14:creationId xmlns:p14="http://schemas.microsoft.com/office/powerpoint/2010/main" val="109341118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re 1"/>
          <p:cNvSpPr>
            <a:spLocks noGrp="1"/>
          </p:cNvSpPr>
          <p:nvPr>
            <p:ph type="title"/>
          </p:nvPr>
        </p:nvSpPr>
        <p:spPr>
          <a:xfrm>
            <a:off x="254487" y="107576"/>
            <a:ext cx="8042276" cy="1336956"/>
          </a:xfrm>
        </p:spPr>
        <p:txBody>
          <a:bodyPr/>
          <a:lstStyle/>
          <a:p>
            <a:r>
              <a:rPr lang="fr-FR" dirty="0" smtClean="0"/>
              <a:t>Modalités d’administration</a:t>
            </a:r>
            <a:endParaRPr lang="fr-FR" dirty="0"/>
          </a:p>
        </p:txBody>
      </p:sp>
      <p:sp>
        <p:nvSpPr>
          <p:cNvPr id="43010" name="Espace réservé du contenu 2"/>
          <p:cNvSpPr>
            <a:spLocks noGrp="1"/>
          </p:cNvSpPr>
          <p:nvPr>
            <p:ph idx="1"/>
          </p:nvPr>
        </p:nvSpPr>
        <p:spPr>
          <a:xfrm>
            <a:off x="549275" y="1486801"/>
            <a:ext cx="8042276" cy="4845466"/>
          </a:xfrm>
        </p:spPr>
        <p:txBody>
          <a:bodyPr>
            <a:noAutofit/>
          </a:bodyPr>
          <a:lstStyle/>
          <a:p>
            <a:pPr>
              <a:lnSpc>
                <a:spcPct val="80000"/>
              </a:lnSpc>
            </a:pPr>
            <a:r>
              <a:rPr lang="fr-FR" sz="1800" dirty="0" smtClean="0"/>
              <a:t>Per os</a:t>
            </a:r>
          </a:p>
          <a:p>
            <a:pPr lvl="1">
              <a:lnSpc>
                <a:spcPct val="80000"/>
              </a:lnSpc>
            </a:pPr>
            <a:r>
              <a:rPr lang="fr-FR" sz="1800" dirty="0" smtClean="0"/>
              <a:t>Éviter la prise simultanée de laitage, ou de boisson riche en minéraux</a:t>
            </a:r>
          </a:p>
          <a:p>
            <a:pPr lvl="1">
              <a:lnSpc>
                <a:spcPct val="80000"/>
              </a:lnSpc>
            </a:pPr>
            <a:r>
              <a:rPr lang="fr-FR" sz="1800" dirty="0"/>
              <a:t>Respecter un délai de 2 heures avec les médicaments contenant du fer, du zinc, du </a:t>
            </a:r>
            <a:r>
              <a:rPr lang="fr-FR" sz="1800" dirty="0" err="1"/>
              <a:t>sucralfate</a:t>
            </a:r>
            <a:r>
              <a:rPr lang="fr-FR" sz="1800" dirty="0"/>
              <a:t> ou de la didanosine</a:t>
            </a:r>
            <a:r>
              <a:rPr lang="fr-FR" sz="1800" dirty="0" smtClean="0"/>
              <a:t>.</a:t>
            </a:r>
          </a:p>
          <a:p>
            <a:pPr lvl="1">
              <a:lnSpc>
                <a:spcPct val="80000"/>
              </a:lnSpc>
            </a:pPr>
            <a:r>
              <a:rPr lang="fr-FR" sz="1800" dirty="0" smtClean="0"/>
              <a:t>Respecter </a:t>
            </a:r>
            <a:r>
              <a:rPr lang="fr-FR" sz="1800" dirty="0"/>
              <a:t>un délai de 4 </a:t>
            </a:r>
            <a:r>
              <a:rPr lang="fr-FR" sz="1800" dirty="0" smtClean="0"/>
              <a:t>heures entre la prise des FQ et celle des pansements digestifs (contenant des sels d'aluminium, de calcium ou de magnésium)</a:t>
            </a:r>
          </a:p>
          <a:p>
            <a:pPr>
              <a:lnSpc>
                <a:spcPct val="80000"/>
              </a:lnSpc>
            </a:pPr>
            <a:r>
              <a:rPr lang="fr-FR" sz="1800" dirty="0" smtClean="0"/>
              <a:t>Perfusion IV lente</a:t>
            </a:r>
          </a:p>
          <a:p>
            <a:pPr lvl="1">
              <a:lnSpc>
                <a:spcPct val="80000"/>
              </a:lnSpc>
            </a:pPr>
            <a:r>
              <a:rPr lang="fr-FR" sz="1800" dirty="0" smtClean="0"/>
              <a:t>30 minutes : </a:t>
            </a:r>
          </a:p>
          <a:p>
            <a:pPr lvl="2">
              <a:lnSpc>
                <a:spcPct val="80000"/>
              </a:lnSpc>
            </a:pPr>
            <a:r>
              <a:rPr lang="fr-FR" sz="1600" dirty="0" smtClean="0"/>
              <a:t>ciprofloxacine (solution de 200 mg), </a:t>
            </a:r>
          </a:p>
          <a:p>
            <a:pPr lvl="2">
              <a:lnSpc>
                <a:spcPct val="80000"/>
              </a:lnSpc>
            </a:pPr>
            <a:r>
              <a:rPr lang="fr-FR" sz="1600" dirty="0" err="1" smtClean="0"/>
              <a:t>ofloxacine</a:t>
            </a:r>
            <a:r>
              <a:rPr lang="fr-FR" sz="1600" dirty="0" smtClean="0"/>
              <a:t>, </a:t>
            </a:r>
            <a:r>
              <a:rPr lang="fr-FR" sz="1600" dirty="0" err="1" smtClean="0"/>
              <a:t>lévofloxacine</a:t>
            </a:r>
            <a:r>
              <a:rPr lang="fr-FR" sz="1600" dirty="0" smtClean="0"/>
              <a:t> (présentation 250 mg/50 ml) ;</a:t>
            </a:r>
          </a:p>
          <a:p>
            <a:pPr lvl="1">
              <a:lnSpc>
                <a:spcPct val="80000"/>
              </a:lnSpc>
            </a:pPr>
            <a:r>
              <a:rPr lang="fr-FR" sz="1800" dirty="0" smtClean="0"/>
              <a:t>60 minutes : </a:t>
            </a:r>
          </a:p>
          <a:p>
            <a:pPr lvl="2">
              <a:lnSpc>
                <a:spcPct val="80000"/>
              </a:lnSpc>
            </a:pPr>
            <a:r>
              <a:rPr lang="fr-FR" sz="1600" dirty="0" smtClean="0"/>
              <a:t>ciprofloxacine (solution de 400 mg), </a:t>
            </a:r>
          </a:p>
          <a:p>
            <a:pPr lvl="2">
              <a:lnSpc>
                <a:spcPct val="80000"/>
              </a:lnSpc>
            </a:pPr>
            <a:r>
              <a:rPr lang="fr-FR" sz="1600" dirty="0" err="1" smtClean="0"/>
              <a:t>lévofloxacine</a:t>
            </a:r>
            <a:r>
              <a:rPr lang="fr-FR" sz="1600" dirty="0" smtClean="0"/>
              <a:t> (présentation 500 mg/100 ml),</a:t>
            </a:r>
          </a:p>
          <a:p>
            <a:pPr lvl="2">
              <a:lnSpc>
                <a:spcPct val="80000"/>
              </a:lnSpc>
            </a:pPr>
            <a:r>
              <a:rPr lang="fr-FR" sz="1600" dirty="0" err="1" smtClean="0"/>
              <a:t>moxifloxine</a:t>
            </a:r>
            <a:r>
              <a:rPr lang="fr-FR" sz="1600" dirty="0" smtClean="0"/>
              <a:t>,</a:t>
            </a:r>
          </a:p>
        </p:txBody>
      </p:sp>
      <p:sp>
        <p:nvSpPr>
          <p:cNvPr id="2" name="ZoneTexte 1"/>
          <p:cNvSpPr txBox="1"/>
          <p:nvPr/>
        </p:nvSpPr>
        <p:spPr>
          <a:xfrm>
            <a:off x="549275" y="6309586"/>
            <a:ext cx="8339623" cy="523220"/>
          </a:xfrm>
          <a:prstGeom prst="rect">
            <a:avLst/>
          </a:prstGeom>
          <a:noFill/>
        </p:spPr>
        <p:txBody>
          <a:bodyPr wrap="square" rtlCol="0">
            <a:spAutoFit/>
          </a:bodyPr>
          <a:lstStyle/>
          <a:p>
            <a:r>
              <a:rPr lang="fr-FR" sz="1400" dirty="0"/>
              <a:t>La forme orale doit être privilégiée (biodisponibilité équivalente, réduction coût,  prise en charge ambulatoire, iatrogénie de la voie veineuse)</a:t>
            </a:r>
          </a:p>
        </p:txBody>
      </p:sp>
    </p:spTree>
    <p:extLst>
      <p:ext uri="{BB962C8B-B14F-4D97-AF65-F5344CB8AC3E}">
        <p14:creationId xmlns:p14="http://schemas.microsoft.com/office/powerpoint/2010/main" val="416127819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re 1"/>
          <p:cNvSpPr>
            <a:spLocks noGrp="1"/>
          </p:cNvSpPr>
          <p:nvPr>
            <p:ph type="title"/>
          </p:nvPr>
        </p:nvSpPr>
        <p:spPr/>
        <p:txBody>
          <a:bodyPr/>
          <a:lstStyle/>
          <a:p>
            <a:r>
              <a:rPr lang="fr-FR" sz="3600" dirty="0"/>
              <a:t/>
            </a:r>
            <a:br>
              <a:rPr lang="fr-FR" sz="3600" dirty="0"/>
            </a:br>
            <a:r>
              <a:rPr lang="fr-FR" sz="3600" dirty="0" smtClean="0"/>
              <a:t>Toxicité cardiaque: </a:t>
            </a:r>
            <a:br>
              <a:rPr lang="fr-FR" sz="3600" dirty="0" smtClean="0"/>
            </a:br>
            <a:r>
              <a:rPr lang="fr-FR" sz="2800" i="1" dirty="0" smtClean="0"/>
              <a:t>Risque potentiel d’allongement </a:t>
            </a:r>
            <a:r>
              <a:rPr lang="fr-FR" sz="2800" i="1" dirty="0"/>
              <a:t>de l’intervalle </a:t>
            </a:r>
            <a:r>
              <a:rPr lang="fr-FR" sz="2800" i="1" dirty="0" smtClean="0"/>
              <a:t>QT</a:t>
            </a:r>
            <a:endParaRPr lang="fr-FR" sz="2800" i="1" dirty="0"/>
          </a:p>
        </p:txBody>
      </p:sp>
      <p:sp>
        <p:nvSpPr>
          <p:cNvPr id="47106" name="Espace réservé du contenu 2"/>
          <p:cNvSpPr>
            <a:spLocks noGrp="1"/>
          </p:cNvSpPr>
          <p:nvPr>
            <p:ph idx="1"/>
          </p:nvPr>
        </p:nvSpPr>
        <p:spPr/>
        <p:txBody>
          <a:bodyPr>
            <a:normAutofit lnSpcReduction="10000"/>
          </a:bodyPr>
          <a:lstStyle/>
          <a:p>
            <a:r>
              <a:rPr lang="fr-FR" dirty="0" smtClean="0"/>
              <a:t>Risque élevé</a:t>
            </a:r>
          </a:p>
          <a:p>
            <a:pPr lvl="1"/>
            <a:r>
              <a:rPr lang="fr-FR" dirty="0" err="1" smtClean="0"/>
              <a:t>Moxifloxacine</a:t>
            </a:r>
            <a:r>
              <a:rPr lang="fr-FR" dirty="0" smtClean="0"/>
              <a:t> , forme IV surtout</a:t>
            </a:r>
          </a:p>
          <a:p>
            <a:pPr lvl="1"/>
            <a:r>
              <a:rPr lang="fr-FR" dirty="0"/>
              <a:t>C</a:t>
            </a:r>
            <a:r>
              <a:rPr lang="fr-FR" dirty="0" smtClean="0"/>
              <a:t>ontre</a:t>
            </a:r>
            <a:r>
              <a:rPr lang="fr-FR" dirty="0"/>
              <a:t>-indiquée </a:t>
            </a:r>
            <a:r>
              <a:rPr lang="fr-FR" dirty="0" smtClean="0"/>
              <a:t>chez les patients avec facteurs </a:t>
            </a:r>
            <a:r>
              <a:rPr lang="fr-FR" dirty="0"/>
              <a:t>de risque </a:t>
            </a:r>
            <a:r>
              <a:rPr lang="fr-FR" dirty="0" smtClean="0"/>
              <a:t>de torsade </a:t>
            </a:r>
            <a:r>
              <a:rPr lang="fr-FR" dirty="0"/>
              <a:t>de </a:t>
            </a:r>
            <a:r>
              <a:rPr lang="fr-FR" dirty="0" smtClean="0"/>
              <a:t>pointes</a:t>
            </a:r>
            <a:endParaRPr lang="fr-FR" dirty="0"/>
          </a:p>
          <a:p>
            <a:pPr lvl="2"/>
            <a:r>
              <a:rPr lang="fr-FR" dirty="0" smtClean="0"/>
              <a:t>Hypokaliémie</a:t>
            </a:r>
            <a:r>
              <a:rPr lang="fr-FR" dirty="0"/>
              <a:t>, </a:t>
            </a:r>
            <a:r>
              <a:rPr lang="fr-FR" dirty="0" smtClean="0"/>
              <a:t>hypomagnésémie, </a:t>
            </a:r>
            <a:r>
              <a:rPr lang="fr-FR" dirty="0"/>
              <a:t>bradycardie, </a:t>
            </a:r>
          </a:p>
          <a:p>
            <a:pPr lvl="2"/>
            <a:r>
              <a:rPr lang="fr-FR" dirty="0"/>
              <a:t>Allongement </a:t>
            </a:r>
            <a:r>
              <a:rPr lang="fr-FR" dirty="0" smtClean="0"/>
              <a:t>congénital du QT</a:t>
            </a:r>
          </a:p>
          <a:p>
            <a:pPr lvl="2"/>
            <a:r>
              <a:rPr lang="fr-FR" dirty="0"/>
              <a:t>C</a:t>
            </a:r>
            <a:r>
              <a:rPr lang="fr-FR" dirty="0" smtClean="0"/>
              <a:t>o</a:t>
            </a:r>
            <a:r>
              <a:rPr lang="fr-FR" dirty="0"/>
              <a:t>-prescription </a:t>
            </a:r>
            <a:r>
              <a:rPr lang="fr-FR" dirty="0" smtClean="0"/>
              <a:t>de molécules à risque d’allongement de </a:t>
            </a:r>
            <a:r>
              <a:rPr lang="fr-FR" dirty="0"/>
              <a:t>l’intervalle QT </a:t>
            </a:r>
            <a:endParaRPr lang="fr-FR" dirty="0" smtClean="0"/>
          </a:p>
          <a:p>
            <a:r>
              <a:rPr lang="fr-FR" dirty="0" smtClean="0"/>
              <a:t>Risque faible (à </a:t>
            </a:r>
            <a:r>
              <a:rPr lang="fr-FR" dirty="0"/>
              <a:t>ne prendre en compte que si </a:t>
            </a:r>
            <a:r>
              <a:rPr lang="fr-FR" dirty="0" smtClean="0"/>
              <a:t>surdosage)</a:t>
            </a:r>
          </a:p>
          <a:p>
            <a:pPr lvl="1"/>
            <a:r>
              <a:rPr lang="fr-FR" dirty="0" err="1" smtClean="0"/>
              <a:t>Lévofloxacine</a:t>
            </a:r>
            <a:r>
              <a:rPr lang="fr-FR" dirty="0" smtClean="0"/>
              <a:t>, </a:t>
            </a:r>
            <a:r>
              <a:rPr lang="fr-FR" dirty="0" err="1" smtClean="0"/>
              <a:t>Norfloxacine</a:t>
            </a:r>
            <a:r>
              <a:rPr lang="fr-FR" dirty="0" smtClean="0"/>
              <a:t>, </a:t>
            </a:r>
            <a:r>
              <a:rPr lang="fr-FR" dirty="0" err="1" smtClean="0"/>
              <a:t>Ofloxacine</a:t>
            </a:r>
            <a:endParaRPr lang="fr-FR" dirty="0" smtClean="0"/>
          </a:p>
        </p:txBody>
      </p:sp>
    </p:spTree>
    <p:extLst>
      <p:ext uri="{BB962C8B-B14F-4D97-AF65-F5344CB8AC3E}">
        <p14:creationId xmlns:p14="http://schemas.microsoft.com/office/powerpoint/2010/main" val="237991921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s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Brise.thmx</Template>
  <TotalTime>3611</TotalTime>
  <Words>996</Words>
  <Application>Microsoft Office PowerPoint</Application>
  <PresentationFormat>Affichage à l'écran (4:3)</PresentationFormat>
  <Paragraphs>187</Paragraphs>
  <Slides>15</Slides>
  <Notes>4</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Brise</vt:lpstr>
      <vt:lpstr>Bon usage des fluoroquinolones       administrées par voie systémique chez l’adulte</vt:lpstr>
      <vt:lpstr>Introduction</vt:lpstr>
      <vt:lpstr>Généralités sur les FQ</vt:lpstr>
      <vt:lpstr>Règles de prescription des FQ</vt:lpstr>
      <vt:lpstr>Indication en première intention Traitement probabiliste</vt:lpstr>
      <vt:lpstr>Indication en premier choix Après documentation et ATBgramme</vt:lpstr>
      <vt:lpstr>Indication en 2ème intention En cas de contre-indication à l’ATB de 1er choix</vt:lpstr>
      <vt:lpstr>Modalités d’administration</vt:lpstr>
      <vt:lpstr> Toxicité cardiaque:  Risque potentiel d’allongement de l’intervalle QT</vt:lpstr>
      <vt:lpstr>Autres toxicités</vt:lpstr>
      <vt:lpstr>Restrictions d’AMM</vt:lpstr>
      <vt:lpstr>FQ et personnes âgées</vt:lpstr>
      <vt:lpstr>FQ et insuffisance rénale</vt:lpstr>
      <vt:lpstr>FQ et insuffisance hépatique</vt:lpstr>
      <vt:lpstr>FQ et autres terrains</vt:lpstr>
    </vt:vector>
  </TitlesOfParts>
  <Company>ARREPI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ESCMID Guideline for the diagnosis and management of Candida Diseases 2012: Non neutropenic adult patients</dc:title>
  <dc:creator>Benoit Guery</dc:creator>
  <cp:lastModifiedBy>serge alfandari</cp:lastModifiedBy>
  <cp:revision>130</cp:revision>
  <dcterms:created xsi:type="dcterms:W3CDTF">2015-01-20T22:13:37Z</dcterms:created>
  <dcterms:modified xsi:type="dcterms:W3CDTF">2015-05-26T21:18:28Z</dcterms:modified>
</cp:coreProperties>
</file>