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0" r:id="rId2"/>
    <p:sldId id="301" r:id="rId3"/>
    <p:sldId id="318" r:id="rId4"/>
    <p:sldId id="319" r:id="rId5"/>
    <p:sldId id="323" r:id="rId6"/>
    <p:sldId id="305" r:id="rId7"/>
    <p:sldId id="324" r:id="rId8"/>
    <p:sldId id="320" r:id="rId9"/>
    <p:sldId id="322" r:id="rId10"/>
    <p:sldId id="32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ivia Keita-Perse" initials="O.K-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9" autoAdjust="0"/>
    <p:restoredTop sz="96405" autoAdjust="0"/>
  </p:normalViewPr>
  <p:slideViewPr>
    <p:cSldViewPr snapToGrid="0" snapToObjects="1">
      <p:cViewPr varScale="1">
        <p:scale>
          <a:sx n="113" d="100"/>
          <a:sy n="113" d="100"/>
        </p:scale>
        <p:origin x="83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10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7F8BA-1B5C-7A48-8114-9AC36FEF4D43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622C7-708B-744C-8571-9641DE88B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12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b="0" i="0" kern="120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>
            <a:lvl1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3/9/22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25481" y="1"/>
            <a:ext cx="1002707" cy="69704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9125" y="0"/>
            <a:ext cx="1747384" cy="5694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600" b="0" i="0" kern="1200">
          <a:solidFill>
            <a:schemeClr val="accent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42052" y="1738156"/>
            <a:ext cx="8494644" cy="2337877"/>
          </a:xfrm>
        </p:spPr>
        <p:txBody>
          <a:bodyPr>
            <a:noAutofit/>
          </a:bodyPr>
          <a:lstStyle/>
          <a:p>
            <a:r>
              <a:rPr lang="fr-FR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Mise au point sur le traitement des infections à </a:t>
            </a:r>
            <a:r>
              <a:rPr lang="fr-FR" sz="3200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Clostridioides</a:t>
            </a:r>
            <a:r>
              <a:rPr lang="fr-FR" sz="32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difficile </a:t>
            </a:r>
            <a:r>
              <a:rPr lang="fr-FR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chez l’adulte</a:t>
            </a:r>
            <a:endParaRPr lang="fr-FR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95599" y="4676632"/>
            <a:ext cx="7096539" cy="1065566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Jeu de d</a:t>
            </a:r>
            <a:r>
              <a:rPr lang="fr-FR" dirty="0">
                <a:latin typeface="Calibri Light" panose="020F0302020204030204" pitchFamily="34" charset="0"/>
                <a:cs typeface="Calibri Light" panose="020F0302020204030204" pitchFamily="34" charset="0"/>
              </a:rPr>
              <a:t>iapositives </a:t>
            </a:r>
            <a:r>
              <a:rPr lang="fr-FR" dirty="0"/>
              <a:t>réalisé par le groupe recommandation de la SPILF</a:t>
            </a:r>
          </a:p>
          <a:p>
            <a:r>
              <a:rPr lang="fr-FR" dirty="0"/>
              <a:t> le 09.02.2022</a:t>
            </a:r>
          </a:p>
          <a:p>
            <a:r>
              <a:rPr lang="fr-FR" dirty="0">
                <a:latin typeface="Calibri Light" panose="020F0302020204030204" pitchFamily="34" charset="0"/>
                <a:cs typeface="Calibri Light" panose="020F0302020204030204" pitchFamily="34" charset="0"/>
              </a:rPr>
              <a:t>À partit des recommandations de l’</a:t>
            </a:r>
            <a:r>
              <a:rPr lang="fr-FR" dirty="0" err="1"/>
              <a:t>European</a:t>
            </a:r>
            <a:r>
              <a:rPr lang="fr-FR" dirty="0"/>
              <a:t> Society of </a:t>
            </a:r>
            <a:r>
              <a:rPr lang="fr-FR" dirty="0" err="1"/>
              <a:t>Clinical</a:t>
            </a:r>
            <a:r>
              <a:rPr lang="fr-FR" dirty="0"/>
              <a:t> </a:t>
            </a:r>
            <a:r>
              <a:rPr lang="fr-FR" dirty="0" err="1"/>
              <a:t>Microbiology</a:t>
            </a:r>
            <a:r>
              <a:rPr lang="fr-FR" dirty="0"/>
              <a:t> and </a:t>
            </a:r>
            <a:r>
              <a:rPr lang="fr-FR" dirty="0" err="1"/>
              <a:t>Infectious</a:t>
            </a:r>
            <a:r>
              <a:rPr lang="fr-FR" dirty="0"/>
              <a:t> </a:t>
            </a:r>
            <a:r>
              <a:rPr lang="fr-FR" dirty="0" err="1"/>
              <a:t>Diseases</a:t>
            </a:r>
            <a:r>
              <a:rPr lang="fr-FR" dirty="0"/>
              <a:t> </a:t>
            </a:r>
            <a:endParaRPr lang="fr-FR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0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12088A-DACA-FC43-B327-5CD6853D6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998071"/>
          </a:xfrm>
        </p:spPr>
        <p:txBody>
          <a:bodyPr/>
          <a:lstStyle/>
          <a:p>
            <a:r>
              <a:rPr lang="fr-FR" dirty="0"/>
              <a:t>Remarques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F15DF6-2330-8141-A087-D173EDFD26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2366" y="1600201"/>
            <a:ext cx="11175751" cy="4343400"/>
          </a:xfrm>
        </p:spPr>
        <p:txBody>
          <a:bodyPr/>
          <a:lstStyle/>
          <a:p>
            <a:r>
              <a:rPr lang="fr-FR" sz="2800" dirty="0"/>
              <a:t>Le métronidazole n’est plus recommandé comme antibiotique de première ligne dans les infections à </a:t>
            </a:r>
            <a:r>
              <a:rPr lang="fr-FR" sz="2800" i="1" dirty="0"/>
              <a:t>C. difficile</a:t>
            </a:r>
          </a:p>
          <a:p>
            <a:r>
              <a:rPr lang="fr-FR" sz="2800" dirty="0"/>
              <a:t>Il n’existe pas de données suffisantes pour argumenter l’utilisation de hautes doses de vancomycine</a:t>
            </a:r>
          </a:p>
          <a:p>
            <a:pPr marL="349250" lvl="1" indent="-349250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2800" dirty="0"/>
              <a:t>L’utilisation de la </a:t>
            </a:r>
            <a:r>
              <a:rPr lang="fr-FR" sz="2800" dirty="0" err="1"/>
              <a:t>fidaxomicine</a:t>
            </a:r>
            <a:r>
              <a:rPr lang="fr-FR" sz="2800" dirty="0"/>
              <a:t> pulsée peut être proposée chez les patients âgés à haut risque de récidive</a:t>
            </a:r>
          </a:p>
          <a:p>
            <a:pPr marL="349250" lvl="1" indent="-349250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2800" dirty="0"/>
              <a:t>Aucune prophylaxie médicamenteuse, y compris par </a:t>
            </a:r>
            <a:r>
              <a:rPr lang="fr-FR" sz="2800" dirty="0" err="1"/>
              <a:t>probiotiques</a:t>
            </a:r>
            <a:r>
              <a:rPr lang="fr-FR" sz="2800" dirty="0"/>
              <a:t>, n’est recommandée.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47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Calibri"/>
                <a:cs typeface="Calibri"/>
              </a:rPr>
              <a:t>Questions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>
                <a:latin typeface="Calibri"/>
                <a:cs typeface="Calibri"/>
              </a:rPr>
              <a:t>Quel est le meilleur traitement initial pour un premier épisode d’infection à </a:t>
            </a:r>
            <a:r>
              <a:rPr lang="fr-FR" i="1" dirty="0">
                <a:latin typeface="Calibri"/>
                <a:cs typeface="Calibri"/>
              </a:rPr>
              <a:t>C. difficile</a:t>
            </a:r>
            <a:r>
              <a:rPr lang="fr-FR" dirty="0">
                <a:latin typeface="Calibri"/>
                <a:cs typeface="Calibri"/>
              </a:rPr>
              <a:t>?</a:t>
            </a:r>
          </a:p>
          <a:p>
            <a:r>
              <a:rPr lang="fr-FR" dirty="0">
                <a:latin typeface="Calibri"/>
                <a:cs typeface="Calibri"/>
              </a:rPr>
              <a:t> Quel est le meilleur traitement pour une forme grave ou grave et compliquée?</a:t>
            </a:r>
          </a:p>
          <a:p>
            <a:r>
              <a:rPr lang="fr-FR" dirty="0">
                <a:latin typeface="Calibri"/>
                <a:cs typeface="Calibri"/>
              </a:rPr>
              <a:t>Quel est le meilleur traitement quand la voie orale est impossible?</a:t>
            </a:r>
          </a:p>
          <a:p>
            <a:r>
              <a:rPr lang="fr-FR" dirty="0">
                <a:latin typeface="Calibri"/>
                <a:cs typeface="Calibri"/>
              </a:rPr>
              <a:t>Quel est le meilleur traitement pour une forme réfractaire?</a:t>
            </a:r>
          </a:p>
          <a:p>
            <a:r>
              <a:rPr lang="fr-FR" dirty="0">
                <a:latin typeface="Calibri"/>
                <a:cs typeface="Calibri"/>
              </a:rPr>
              <a:t>Quel est le meilleur traitement en cas de récurrence?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D520895-2B6E-454D-9FE5-4EF9497AB8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>
                <a:latin typeface="Calibri"/>
                <a:cs typeface="Calibri"/>
              </a:rPr>
              <a:t>Quel est le meilleur traitement en cas de récurrence multiples?</a:t>
            </a:r>
          </a:p>
          <a:p>
            <a:r>
              <a:rPr lang="fr-FR" dirty="0">
                <a:latin typeface="Calibri"/>
                <a:cs typeface="Calibri"/>
              </a:rPr>
              <a:t>Quels facteurs pronostiques peuvent identifier les patients à risque de forme grave?</a:t>
            </a:r>
          </a:p>
          <a:p>
            <a:r>
              <a:rPr lang="fr-FR" dirty="0">
                <a:latin typeface="Calibri"/>
                <a:cs typeface="Calibri"/>
              </a:rPr>
              <a:t>Quels facteurs pronostiques peuvent identifier les patients à risque de récurrence?</a:t>
            </a:r>
          </a:p>
          <a:p>
            <a:r>
              <a:rPr lang="fr-FR" dirty="0">
                <a:latin typeface="Calibri"/>
                <a:cs typeface="Calibri"/>
              </a:rPr>
              <a:t>Existe-t-il une place pour la prophylaxie dans la prévention des infections à </a:t>
            </a:r>
            <a:r>
              <a:rPr lang="fr-FR" i="1" dirty="0">
                <a:latin typeface="Calibri"/>
                <a:cs typeface="Calibri"/>
              </a:rPr>
              <a:t>C. difficile</a:t>
            </a:r>
            <a:r>
              <a:rPr lang="fr-FR" dirty="0">
                <a:latin typeface="Calibri"/>
                <a:cs typeface="Calibri"/>
              </a:rPr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751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B11E00-D462-C14B-9DFF-E6DDC688D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 de l’infection à </a:t>
            </a:r>
            <a:r>
              <a:rPr lang="fr-FR" i="1" dirty="0"/>
              <a:t>C. difficile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479DD6-E938-4E4D-A83B-CD8368C62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974638"/>
            <a:ext cx="12192000" cy="37406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lvl="1"/>
            <a:r>
              <a:rPr lang="fr-FR" sz="2400" dirty="0"/>
              <a:t>Tableau clinique compatible + toxine libre par EIA* + pas d’autre cause évidente de diarrhée ( </a:t>
            </a:r>
            <a:r>
              <a:rPr lang="fr-FR" sz="2400" u="sng" dirty="0"/>
              <a:t>&gt;</a:t>
            </a:r>
            <a:r>
              <a:rPr lang="fr-FR" sz="2400" dirty="0"/>
              <a:t> 3 selles molles (Bristol 6-7) en 24h)</a:t>
            </a:r>
          </a:p>
          <a:p>
            <a:pPr marL="349250" lvl="1" indent="0">
              <a:buNone/>
            </a:pPr>
            <a:r>
              <a:rPr lang="fr-FR" sz="2400" dirty="0"/>
              <a:t>                   OU</a:t>
            </a:r>
          </a:p>
          <a:p>
            <a:pPr lvl="1"/>
            <a:r>
              <a:rPr lang="fr-FR" sz="2400" dirty="0"/>
              <a:t> Tableau clinique compatible + test PCR positif ou culture </a:t>
            </a:r>
            <a:r>
              <a:rPr lang="fr-FR" sz="2400" dirty="0" err="1"/>
              <a:t>toxigénique</a:t>
            </a:r>
            <a:r>
              <a:rPr lang="fr-FR" sz="2400" dirty="0"/>
              <a:t> positive</a:t>
            </a:r>
          </a:p>
          <a:p>
            <a:pPr marL="349250" lvl="1" indent="0">
              <a:buNone/>
            </a:pPr>
            <a:r>
              <a:rPr lang="fr-FR" sz="2400" dirty="0"/>
              <a:t>                   OU</a:t>
            </a:r>
          </a:p>
          <a:p>
            <a:pPr lvl="1"/>
            <a:r>
              <a:rPr lang="fr-FR" sz="2400" dirty="0"/>
              <a:t> Colite pseudomembraneuse (diagnostic endoscopique et/ou anatomopathologique) + test </a:t>
            </a:r>
            <a:r>
              <a:rPr lang="fr-FR" sz="2400" dirty="0" err="1"/>
              <a:t>toxigénique</a:t>
            </a:r>
            <a:r>
              <a:rPr lang="fr-FR" sz="2400" dirty="0"/>
              <a:t> positif</a:t>
            </a:r>
          </a:p>
          <a:p>
            <a:pPr marL="349250" lvl="1" indent="0">
              <a:buNone/>
            </a:pP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D79F22-FD4A-1A48-9AE3-EC82DF8B0A9A}"/>
              </a:ext>
            </a:extLst>
          </p:cNvPr>
          <p:cNvSpPr txBox="1"/>
          <p:nvPr/>
        </p:nvSpPr>
        <p:spPr>
          <a:xfrm>
            <a:off x="592853" y="6390752"/>
            <a:ext cx="29530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*EIA: diagnostic </a:t>
            </a:r>
            <a:r>
              <a:rPr 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immuno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-enzymatique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C11E595-76D2-3A45-B1ED-00E7F1EB83A8}"/>
              </a:ext>
            </a:extLst>
          </p:cNvPr>
          <p:cNvSpPr txBox="1"/>
          <p:nvPr/>
        </p:nvSpPr>
        <p:spPr>
          <a:xfrm>
            <a:off x="592853" y="3670135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2A62086-53E6-B34E-940B-432F5CB7C3B5}"/>
              </a:ext>
            </a:extLst>
          </p:cNvPr>
          <p:cNvSpPr txBox="1"/>
          <p:nvPr/>
        </p:nvSpPr>
        <p:spPr>
          <a:xfrm>
            <a:off x="6251750" y="2275088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DECE035-4FDC-1945-810F-73A7D8F567DA}"/>
              </a:ext>
            </a:extLst>
          </p:cNvPr>
          <p:cNvSpPr txBox="1"/>
          <p:nvPr/>
        </p:nvSpPr>
        <p:spPr>
          <a:xfrm>
            <a:off x="6251750" y="2878018"/>
            <a:ext cx="338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4FA51D3-D6E4-EF43-8A74-F3EDF7FEE0F8}"/>
              </a:ext>
            </a:extLst>
          </p:cNvPr>
          <p:cNvSpPr txBox="1"/>
          <p:nvPr/>
        </p:nvSpPr>
        <p:spPr>
          <a:xfrm>
            <a:off x="6251750" y="3399179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6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06EE61-8A90-B94F-A04A-50E42D2A9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Définitions des réponses au traitement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8EBEEB-5D30-D24F-BC62-A0928832D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2366" y="1943848"/>
            <a:ext cx="11160809" cy="3853328"/>
          </a:xfrm>
        </p:spPr>
        <p:txBody>
          <a:bodyPr>
            <a:noAutofit/>
          </a:bodyPr>
          <a:lstStyle/>
          <a:p>
            <a:r>
              <a:rPr lang="fr-FR" sz="2400" dirty="0"/>
              <a:t>L’évaluation de la réponse au traitement ne se fait </a:t>
            </a:r>
            <a:r>
              <a:rPr lang="fr-FR" sz="2400" u="sng" dirty="0"/>
              <a:t>pas avant </a:t>
            </a:r>
            <a:r>
              <a:rPr lang="fr-FR" sz="2400" dirty="0"/>
              <a:t>le 3</a:t>
            </a:r>
            <a:r>
              <a:rPr lang="fr-FR" sz="2400" baseline="30000" dirty="0"/>
              <a:t>ème</a:t>
            </a:r>
            <a:r>
              <a:rPr lang="fr-FR" sz="2400" dirty="0"/>
              <a:t> jour de traitement</a:t>
            </a:r>
          </a:p>
          <a:p>
            <a:pPr marL="349250" lvl="1" indent="-349250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2400" dirty="0"/>
              <a:t>Forme réfractaire</a:t>
            </a:r>
          </a:p>
          <a:p>
            <a:pPr marL="349250" lvl="1" indent="0">
              <a:buNone/>
            </a:pPr>
            <a:r>
              <a:rPr lang="fr-FR" sz="2400" dirty="0"/>
              <a:t>Absence de réponse au traitement après 3-5 jours </a:t>
            </a:r>
          </a:p>
          <a:p>
            <a:pPr marL="349250" lvl="1" indent="-349250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2400" dirty="0"/>
              <a:t>Rechute</a:t>
            </a:r>
          </a:p>
          <a:p>
            <a:pPr marL="349250" lvl="1" indent="0">
              <a:buNone/>
            </a:pPr>
            <a:r>
              <a:rPr lang="fr-FR" sz="2400" dirty="0"/>
              <a:t>Episode survenant dans les 8 semaines du 1er épisode après une réponse initiale au traitement </a:t>
            </a:r>
          </a:p>
          <a:p>
            <a:pPr marL="349250" lvl="1" indent="-349250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2400" dirty="0"/>
              <a:t>Si nouvel épisode au delà de 8 semaines, il s’agit d’une nouvelle infection (récidive)</a:t>
            </a:r>
          </a:p>
        </p:txBody>
      </p:sp>
    </p:spTree>
    <p:extLst>
      <p:ext uri="{BB962C8B-B14F-4D97-AF65-F5344CB8AC3E}">
        <p14:creationId xmlns:p14="http://schemas.microsoft.com/office/powerpoint/2010/main" val="253543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Définitions de la gravité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2367" y="1809378"/>
            <a:ext cx="10723035" cy="4343400"/>
          </a:xfrm>
        </p:spPr>
        <p:txBody>
          <a:bodyPr/>
          <a:lstStyle/>
          <a:p>
            <a:r>
              <a:rPr lang="fr-FR" dirty="0"/>
              <a:t>Forme grave : au moins un des critères suivants</a:t>
            </a:r>
          </a:p>
          <a:p>
            <a:pPr lvl="1"/>
            <a:r>
              <a:rPr lang="fr-FR" sz="2400" dirty="0"/>
              <a:t>Fièvre &gt; 38.5°C</a:t>
            </a:r>
          </a:p>
          <a:p>
            <a:pPr lvl="1"/>
            <a:r>
              <a:rPr lang="fr-FR" sz="2400" dirty="0"/>
              <a:t>Leucocytose &gt; 15.10</a:t>
            </a:r>
            <a:r>
              <a:rPr lang="fr-FR" sz="2400" baseline="30000" dirty="0"/>
              <a:t>9</a:t>
            </a:r>
            <a:r>
              <a:rPr lang="fr-FR" sz="2400" dirty="0"/>
              <a:t>/L</a:t>
            </a:r>
          </a:p>
          <a:p>
            <a:pPr lvl="1"/>
            <a:r>
              <a:rPr lang="fr-FR" sz="2400" dirty="0"/>
              <a:t>Créatinine &gt; 50% valeur de base</a:t>
            </a:r>
          </a:p>
          <a:p>
            <a:pPr lvl="1"/>
            <a:r>
              <a:rPr lang="fr-FR" sz="2400" dirty="0"/>
              <a:t>Si imagerie disponible: distension colique, infiltration de la graisse péri-colique, épaississement paroi colique</a:t>
            </a:r>
          </a:p>
          <a:p>
            <a:r>
              <a:rPr lang="fr-FR" dirty="0"/>
              <a:t>Forme grave ET compliquée: au moins un des critères suivants</a:t>
            </a:r>
          </a:p>
          <a:p>
            <a:pPr lvl="1"/>
            <a:r>
              <a:rPr lang="fr-FR" sz="2400" dirty="0"/>
              <a:t>Hypotension, choc septique, élévation des lactates, iléus, </a:t>
            </a:r>
            <a:r>
              <a:rPr lang="fr-FR" sz="2400" dirty="0" err="1"/>
              <a:t>mégacolon</a:t>
            </a:r>
            <a:r>
              <a:rPr lang="fr-FR" sz="2400" dirty="0"/>
              <a:t> toxique, perforation intestinale, évolution fulminante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866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Facteurs pronostiques associés </a:t>
            </a:r>
            <a:br>
              <a:rPr lang="fr-FR" dirty="0"/>
            </a:br>
            <a:r>
              <a:rPr lang="fr-FR" dirty="0"/>
              <a:t>au risque de récurrence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054064"/>
              </p:ext>
            </p:extLst>
          </p:nvPr>
        </p:nvGraphicFramePr>
        <p:xfrm>
          <a:off x="849037" y="1921320"/>
          <a:ext cx="1043366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5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8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2400" b="0" i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Niveau d’évidence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Age </a:t>
                      </a:r>
                      <a:r>
                        <a:rPr lang="fr-FR" sz="2400" b="0" i="0" u="sng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&gt;</a:t>
                      </a:r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65</a:t>
                      </a:r>
                      <a:r>
                        <a:rPr lang="fr-FR" sz="2400" b="0" i="0" baseline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ans</a:t>
                      </a:r>
                      <a:endParaRPr lang="fr-FR" sz="2400" b="0" i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Fort, modéré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Episode antérieur d’infection à </a:t>
                      </a:r>
                      <a:r>
                        <a:rPr lang="fr-FR" sz="2400" b="0" i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C. difficile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Fort, modéré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Episode lié aux soins et hospitalisation dans les 3 derniers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Faible, bas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Antibiothérapie systémique</a:t>
                      </a:r>
                      <a:r>
                        <a:rPr lang="fr-FR" sz="2400" b="0" i="0" baseline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concomitante après le diagnostic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Faible, très bas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Traitement par IPP pendant ou au décours du diagnostic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Faible, très bas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21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36573" y="429793"/>
            <a:ext cx="10723035" cy="1336956"/>
          </a:xfrm>
        </p:spPr>
        <p:txBody>
          <a:bodyPr/>
          <a:lstStyle/>
          <a:p>
            <a:br>
              <a:rPr lang="fr-FR" sz="4800" dirty="0"/>
            </a:br>
            <a:r>
              <a:rPr lang="fr-FR" sz="4800" dirty="0"/>
              <a:t>Mesures générales</a:t>
            </a:r>
            <a:br>
              <a:rPr lang="fr-FR" sz="480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9529" y="1600201"/>
            <a:ext cx="11335873" cy="434340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03412" y="2237762"/>
            <a:ext cx="1138517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Arrêt d’une antibiothérapie quand elle n’est pas nécessaire</a:t>
            </a:r>
          </a:p>
          <a:p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Rééquilibration hydro-électrolytique</a:t>
            </a:r>
          </a:p>
          <a:p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Pas de ralentisseurs du transit</a:t>
            </a:r>
          </a:p>
          <a:p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Discuter l’arrêt du traitement par IPP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314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1A36D-5141-D644-BE55-C5215E04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725293"/>
          </a:xfrm>
        </p:spPr>
        <p:txBody>
          <a:bodyPr/>
          <a:lstStyle/>
          <a:p>
            <a:r>
              <a:rPr lang="fr-FR" dirty="0"/>
              <a:t>Algorithme de prise en charge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2754112-2C62-CF45-987A-CFC60E2957A8}"/>
              </a:ext>
            </a:extLst>
          </p:cNvPr>
          <p:cNvSpPr/>
          <p:nvPr/>
        </p:nvSpPr>
        <p:spPr>
          <a:xfrm>
            <a:off x="493078" y="1627893"/>
            <a:ext cx="3984190" cy="9144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1</a:t>
            </a:r>
            <a:r>
              <a:rPr lang="fr-FR" sz="20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er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choix</a:t>
            </a:r>
          </a:p>
          <a:p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PCS</a:t>
            </a:r>
            <a:r>
              <a:rPr lang="fr-FR" sz="20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</a:p>
          <a:p>
            <a:pPr algn="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          2</a:t>
            </a:r>
            <a:r>
              <a:rPr lang="fr-FR" sz="20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ème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choix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3F6C452-CF50-BB49-9B59-DECBE2D3D28F}"/>
              </a:ext>
            </a:extLst>
          </p:cNvPr>
          <p:cNvSpPr/>
          <p:nvPr/>
        </p:nvSpPr>
        <p:spPr>
          <a:xfrm>
            <a:off x="493078" y="2877248"/>
            <a:ext cx="3984189" cy="9144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1</a:t>
            </a:r>
            <a:r>
              <a:rPr lang="fr-FR" sz="20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er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choix</a:t>
            </a:r>
          </a:p>
          <a:p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Haut risque de récurrence</a:t>
            </a:r>
          </a:p>
          <a:p>
            <a:pPr algn="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fr-FR" sz="20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ème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choix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D8A0FA2-784B-C543-AC5C-AD22A4E57BA5}"/>
              </a:ext>
            </a:extLst>
          </p:cNvPr>
          <p:cNvSpPr/>
          <p:nvPr/>
        </p:nvSpPr>
        <p:spPr>
          <a:xfrm>
            <a:off x="493078" y="4018171"/>
            <a:ext cx="3984189" cy="61797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Traitement standard non disponible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A72DDED-CF8D-984D-BCAA-A08A5B9FC8C5}"/>
              </a:ext>
            </a:extLst>
          </p:cNvPr>
          <p:cNvSpPr/>
          <p:nvPr/>
        </p:nvSpPr>
        <p:spPr>
          <a:xfrm>
            <a:off x="493078" y="4862669"/>
            <a:ext cx="3984189" cy="61797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Forme grave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6B0435CD-9691-E846-9E65-57F40951DDAE}"/>
              </a:ext>
            </a:extLst>
          </p:cNvPr>
          <p:cNvSpPr/>
          <p:nvPr/>
        </p:nvSpPr>
        <p:spPr>
          <a:xfrm>
            <a:off x="493078" y="5751990"/>
            <a:ext cx="3984189" cy="61797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Forme grave et compliquée et/ou 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réfractaire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2A7C8106-B7BF-9F45-A9B4-BBAFD5C9A54D}"/>
              </a:ext>
            </a:extLst>
          </p:cNvPr>
          <p:cNvSpPr/>
          <p:nvPr/>
        </p:nvSpPr>
        <p:spPr>
          <a:xfrm>
            <a:off x="4915653" y="1618138"/>
            <a:ext cx="1807877" cy="38882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Fidaxomicine</a:t>
            </a:r>
            <a:endParaRPr lang="fr-FR" sz="2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8E47EC1A-1A9D-9E49-820F-ED52D62F8B61}"/>
              </a:ext>
            </a:extLst>
          </p:cNvPr>
          <p:cNvSpPr/>
          <p:nvPr/>
        </p:nvSpPr>
        <p:spPr>
          <a:xfrm>
            <a:off x="4915652" y="2214442"/>
            <a:ext cx="1807877" cy="38882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Vancomycine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F89A2DB9-C132-2E46-9A05-E8C91F594BC7}"/>
              </a:ext>
            </a:extLst>
          </p:cNvPr>
          <p:cNvSpPr/>
          <p:nvPr/>
        </p:nvSpPr>
        <p:spPr>
          <a:xfrm>
            <a:off x="7112000" y="1627893"/>
            <a:ext cx="2241473" cy="46691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PCS</a:t>
            </a:r>
            <a:r>
              <a:rPr lang="fr-FR" sz="20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+ Bezlo</a:t>
            </a:r>
            <a:r>
              <a:rPr lang="fr-FR" sz="20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B73D0A6-A3E5-1E43-943B-A326D3476564}"/>
              </a:ext>
            </a:extLst>
          </p:cNvPr>
          <p:cNvSpPr/>
          <p:nvPr/>
        </p:nvSpPr>
        <p:spPr>
          <a:xfrm>
            <a:off x="7112000" y="2233951"/>
            <a:ext cx="2241473" cy="64329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Fidaxomicine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standard ou pulsée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47ADDD9B-DD3D-F741-B792-CAB31FCD43AB}"/>
              </a:ext>
            </a:extLst>
          </p:cNvPr>
          <p:cNvSpPr/>
          <p:nvPr/>
        </p:nvSpPr>
        <p:spPr>
          <a:xfrm>
            <a:off x="9791858" y="1627893"/>
            <a:ext cx="2037070" cy="36931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TMF</a:t>
            </a:r>
            <a:r>
              <a:rPr lang="fr-FR" sz="2000" baseline="30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5B991CAF-CB52-4F48-B12A-C4F4678CE103}"/>
              </a:ext>
            </a:extLst>
          </p:cNvPr>
          <p:cNvSpPr/>
          <p:nvPr/>
        </p:nvSpPr>
        <p:spPr>
          <a:xfrm>
            <a:off x="9791858" y="2233952"/>
            <a:ext cx="2037070" cy="36931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PCS</a:t>
            </a:r>
            <a:r>
              <a:rPr lang="fr-FR" sz="2000" baseline="30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fr-FR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+ Bezlo</a:t>
            </a:r>
            <a:r>
              <a:rPr lang="fr-FR" sz="2000" baseline="30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0CFE7D8E-A204-D344-B1EC-76893AA0DC33}"/>
              </a:ext>
            </a:extLst>
          </p:cNvPr>
          <p:cNvSpPr/>
          <p:nvPr/>
        </p:nvSpPr>
        <p:spPr>
          <a:xfrm>
            <a:off x="4915651" y="2814766"/>
            <a:ext cx="1807878" cy="55355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Fidaxomicine</a:t>
            </a:r>
            <a:endParaRPr lang="fr-FR" sz="2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D43B9256-FCB0-CA49-AA01-B3B5DD425C94}"/>
              </a:ext>
            </a:extLst>
          </p:cNvPr>
          <p:cNvSpPr/>
          <p:nvPr/>
        </p:nvSpPr>
        <p:spPr>
          <a:xfrm>
            <a:off x="4915651" y="3404855"/>
            <a:ext cx="1807878" cy="55355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PCS</a:t>
            </a:r>
            <a:r>
              <a:rPr lang="fr-FR" sz="20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+ Be</a:t>
            </a:r>
            <a:r>
              <a:rPr lang="fr-FR" sz="2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zlo</a:t>
            </a:r>
            <a:r>
              <a:rPr lang="fr-FR" sz="2000" baseline="30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BDE75C7B-BF57-2946-807D-FF3CB71FDCB8}"/>
              </a:ext>
            </a:extLst>
          </p:cNvPr>
          <p:cNvSpPr/>
          <p:nvPr/>
        </p:nvSpPr>
        <p:spPr>
          <a:xfrm>
            <a:off x="4915650" y="4147379"/>
            <a:ext cx="1807879" cy="50202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Métronidazole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D088339F-2ACF-8C49-B812-2C85BED0C7DF}"/>
              </a:ext>
            </a:extLst>
          </p:cNvPr>
          <p:cNvSpPr/>
          <p:nvPr/>
        </p:nvSpPr>
        <p:spPr>
          <a:xfrm>
            <a:off x="7316397" y="4147378"/>
            <a:ext cx="2037070" cy="5020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Vanco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« pulsée »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CF889EE5-491A-3349-BDF4-0F9F588390D7}"/>
              </a:ext>
            </a:extLst>
          </p:cNvPr>
          <p:cNvSpPr/>
          <p:nvPr/>
        </p:nvSpPr>
        <p:spPr>
          <a:xfrm>
            <a:off x="9791858" y="4147378"/>
            <a:ext cx="2037070" cy="50202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Vanco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« pulsée »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7582E618-AB18-BE46-A77E-7A473F455180}"/>
              </a:ext>
            </a:extLst>
          </p:cNvPr>
          <p:cNvSpPr/>
          <p:nvPr/>
        </p:nvSpPr>
        <p:spPr>
          <a:xfrm>
            <a:off x="4915650" y="4866765"/>
            <a:ext cx="6992468" cy="61387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Vancomycine ou </a:t>
            </a:r>
            <a:r>
              <a:rPr lang="fr-FR" sz="20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fidaxomicine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  Voie orale impossible: administration locale +/- métronidazole IV ou </a:t>
            </a:r>
            <a:r>
              <a:rPr lang="fr-FR" sz="20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tigécycline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4F57C325-7AE1-5540-B21D-E5B2AB4D8860}"/>
              </a:ext>
            </a:extLst>
          </p:cNvPr>
          <p:cNvSpPr/>
          <p:nvPr/>
        </p:nvSpPr>
        <p:spPr>
          <a:xfrm>
            <a:off x="4915653" y="5751990"/>
            <a:ext cx="6992460" cy="61797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Vancomycine ou </a:t>
            </a:r>
            <a:r>
              <a:rPr lang="fr-FR" sz="20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fidaxomicine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Approche multidisciplinaire avec avis chirurgical. Évaluation TMF</a:t>
            </a:r>
            <a:r>
              <a:rPr lang="fr-FR" sz="20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et </a:t>
            </a:r>
            <a:r>
              <a:rPr lang="fr-FR" sz="20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tigécycline</a:t>
            </a:r>
            <a:r>
              <a:rPr lang="fr-FR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 réfractaire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320CD1A-3447-A142-893B-4FE68319FDD2}"/>
              </a:ext>
            </a:extLst>
          </p:cNvPr>
          <p:cNvSpPr txBox="1"/>
          <p:nvPr/>
        </p:nvSpPr>
        <p:spPr>
          <a:xfrm>
            <a:off x="4915653" y="965773"/>
            <a:ext cx="2037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fr-FR" sz="2000" b="1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er</a:t>
            </a:r>
            <a:r>
              <a:rPr lang="fr-F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épisode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D7B09A0-F507-6344-BEC2-E465853A3009}"/>
              </a:ext>
            </a:extLst>
          </p:cNvPr>
          <p:cNvSpPr txBox="1"/>
          <p:nvPr/>
        </p:nvSpPr>
        <p:spPr>
          <a:xfrm>
            <a:off x="7316403" y="973526"/>
            <a:ext cx="2037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fr-FR" sz="2000" b="1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er</a:t>
            </a:r>
            <a:r>
              <a:rPr lang="fr-F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récurrence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E059FB6-E7DA-8C47-BDE6-E8D3CBA08839}"/>
              </a:ext>
            </a:extLst>
          </p:cNvPr>
          <p:cNvSpPr txBox="1"/>
          <p:nvPr/>
        </p:nvSpPr>
        <p:spPr>
          <a:xfrm>
            <a:off x="9791858" y="966249"/>
            <a:ext cx="2037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r>
              <a:rPr lang="fr-FR" sz="20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 récurrence</a:t>
            </a: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67CD27F8-DF6E-9E4A-B754-6136EBC8D053}"/>
              </a:ext>
            </a:extLst>
          </p:cNvPr>
          <p:cNvCxnSpPr/>
          <p:nvPr/>
        </p:nvCxnSpPr>
        <p:spPr>
          <a:xfrm>
            <a:off x="4452273" y="1798986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6CBB1E47-C8D5-754E-9216-A98156634076}"/>
              </a:ext>
            </a:extLst>
          </p:cNvPr>
          <p:cNvCxnSpPr/>
          <p:nvPr/>
        </p:nvCxnSpPr>
        <p:spPr>
          <a:xfrm>
            <a:off x="9337545" y="2390433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6AF7096C-D8CB-D140-B980-42FABB6BDDF1}"/>
              </a:ext>
            </a:extLst>
          </p:cNvPr>
          <p:cNvCxnSpPr>
            <a:cxnSpLocks/>
          </p:cNvCxnSpPr>
          <p:nvPr/>
        </p:nvCxnSpPr>
        <p:spPr>
          <a:xfrm flipV="1">
            <a:off x="9409826" y="1901602"/>
            <a:ext cx="301450" cy="4771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67CD27F8-DF6E-9E4A-B754-6136EBC8D053}"/>
              </a:ext>
            </a:extLst>
          </p:cNvPr>
          <p:cNvCxnSpPr/>
          <p:nvPr/>
        </p:nvCxnSpPr>
        <p:spPr>
          <a:xfrm>
            <a:off x="9340535" y="1933423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67CD27F8-DF6E-9E4A-B754-6136EBC8D053}"/>
              </a:ext>
            </a:extLst>
          </p:cNvPr>
          <p:cNvCxnSpPr/>
          <p:nvPr/>
        </p:nvCxnSpPr>
        <p:spPr>
          <a:xfrm>
            <a:off x="4452273" y="2390433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67CD27F8-DF6E-9E4A-B754-6136EBC8D053}"/>
              </a:ext>
            </a:extLst>
          </p:cNvPr>
          <p:cNvCxnSpPr/>
          <p:nvPr/>
        </p:nvCxnSpPr>
        <p:spPr>
          <a:xfrm>
            <a:off x="4477268" y="3101855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67CD27F8-DF6E-9E4A-B754-6136EBC8D053}"/>
              </a:ext>
            </a:extLst>
          </p:cNvPr>
          <p:cNvCxnSpPr/>
          <p:nvPr/>
        </p:nvCxnSpPr>
        <p:spPr>
          <a:xfrm>
            <a:off x="4477268" y="3654679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67CD27F8-DF6E-9E4A-B754-6136EBC8D053}"/>
              </a:ext>
            </a:extLst>
          </p:cNvPr>
          <p:cNvCxnSpPr/>
          <p:nvPr/>
        </p:nvCxnSpPr>
        <p:spPr>
          <a:xfrm>
            <a:off x="4477267" y="4386797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67CD27F8-DF6E-9E4A-B754-6136EBC8D053}"/>
              </a:ext>
            </a:extLst>
          </p:cNvPr>
          <p:cNvCxnSpPr/>
          <p:nvPr/>
        </p:nvCxnSpPr>
        <p:spPr>
          <a:xfrm>
            <a:off x="4477268" y="5178680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67CD27F8-DF6E-9E4A-B754-6136EBC8D053}"/>
              </a:ext>
            </a:extLst>
          </p:cNvPr>
          <p:cNvCxnSpPr/>
          <p:nvPr/>
        </p:nvCxnSpPr>
        <p:spPr>
          <a:xfrm>
            <a:off x="4477268" y="6134915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93079" y="6489493"/>
            <a:ext cx="92181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aseline="30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</a:t>
            </a:r>
            <a:r>
              <a:rPr lang="fr-FR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Prise en charge standard ; </a:t>
            </a:r>
            <a:r>
              <a:rPr lang="fr-FR" baseline="30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fr-FR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Bezlotoxumab</a:t>
            </a:r>
            <a:r>
              <a:rPr lang="fr-FR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; </a:t>
            </a:r>
            <a:r>
              <a:rPr lang="fr-FR" baseline="300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 </a:t>
            </a:r>
            <a:r>
              <a:rPr lang="fr-FR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Transplantation </a:t>
            </a:r>
            <a:r>
              <a:rPr lang="fr-FR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microbiote</a:t>
            </a:r>
            <a:r>
              <a:rPr lang="fr-FR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fécal</a:t>
            </a:r>
          </a:p>
        </p:txBody>
      </p: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8555D6BF-FFD0-D542-A59A-CC0614D915B9}"/>
              </a:ext>
            </a:extLst>
          </p:cNvPr>
          <p:cNvCxnSpPr/>
          <p:nvPr/>
        </p:nvCxnSpPr>
        <p:spPr>
          <a:xfrm>
            <a:off x="6648623" y="1808361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C6068F76-9935-7444-84D7-43E47ECE8629}"/>
              </a:ext>
            </a:extLst>
          </p:cNvPr>
          <p:cNvCxnSpPr/>
          <p:nvPr/>
        </p:nvCxnSpPr>
        <p:spPr>
          <a:xfrm>
            <a:off x="6721031" y="2390433"/>
            <a:ext cx="463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46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F9926D66-9CA6-3945-ADE5-E55BCC23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013012"/>
          </a:xfrm>
        </p:spPr>
        <p:txBody>
          <a:bodyPr/>
          <a:lstStyle/>
          <a:p>
            <a:r>
              <a:rPr lang="fr-FR" dirty="0"/>
              <a:t>Posologies des molécules utilisées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E8273699-BA7D-6142-BE20-38307BA689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44747"/>
              </p:ext>
            </p:extLst>
          </p:nvPr>
        </p:nvGraphicFramePr>
        <p:xfrm>
          <a:off x="1434353" y="1475389"/>
          <a:ext cx="9268465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2603">
                  <a:extLst>
                    <a:ext uri="{9D8B030D-6E8A-4147-A177-3AD203B41FA5}">
                      <a16:colId xmlns:a16="http://schemas.microsoft.com/office/drawing/2014/main" val="3680724444"/>
                    </a:ext>
                  </a:extLst>
                </a:gridCol>
                <a:gridCol w="4793382">
                  <a:extLst>
                    <a:ext uri="{9D8B030D-6E8A-4147-A177-3AD203B41FA5}">
                      <a16:colId xmlns:a16="http://schemas.microsoft.com/office/drawing/2014/main" val="2635700647"/>
                    </a:ext>
                  </a:extLst>
                </a:gridCol>
                <a:gridCol w="1862480">
                  <a:extLst>
                    <a:ext uri="{9D8B030D-6E8A-4147-A177-3AD203B41FA5}">
                      <a16:colId xmlns:a16="http://schemas.microsoft.com/office/drawing/2014/main" val="2040030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Molécule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Dosage recommandé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Voie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890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Fidaxomicine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200 mg/12 h qsp 10j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Per 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541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Fidaxomicine</a:t>
                      </a:r>
                      <a:r>
                        <a:rPr lang="fr-FR" dirty="0"/>
                        <a:t> pulsée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200 mg/12 h qsp de J1</a:t>
                      </a:r>
                      <a:r>
                        <a:rPr lang="fr-FR" baseline="0" dirty="0"/>
                        <a:t> à J5</a:t>
                      </a:r>
                      <a:r>
                        <a:rPr lang="fr-FR" dirty="0"/>
                        <a:t>, puis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200 mg toutes les 48h de J7 à J25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Per 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Vancomycine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125 mg/6 h qsp 10j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Per 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61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Vancomycine</a:t>
                      </a:r>
                      <a:r>
                        <a:rPr lang="fr-FR" baseline="0" dirty="0"/>
                        <a:t> pulsée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125 </a:t>
                      </a:r>
                      <a:r>
                        <a:rPr lang="fr-FR"/>
                        <a:t>mg/6 </a:t>
                      </a:r>
                      <a:r>
                        <a:rPr lang="fr-FR" dirty="0"/>
                        <a:t>h</a:t>
                      </a:r>
                      <a:r>
                        <a:rPr lang="fr-FR" baseline="0" dirty="0"/>
                        <a:t> qsp 14j, puis </a:t>
                      </a:r>
                      <a:br>
                        <a:rPr lang="fr-FR" baseline="0" dirty="0"/>
                      </a:br>
                      <a:r>
                        <a:rPr lang="fr-FR" dirty="0"/>
                        <a:t>125 mg/12 h</a:t>
                      </a:r>
                      <a:r>
                        <a:rPr lang="fr-FR" baseline="0" dirty="0"/>
                        <a:t> qsp 7j, puis</a:t>
                      </a:r>
                    </a:p>
                    <a:p>
                      <a:r>
                        <a:rPr lang="fr-FR" dirty="0"/>
                        <a:t>125 mg</a:t>
                      </a:r>
                      <a:r>
                        <a:rPr lang="fr-FR" baseline="0" dirty="0"/>
                        <a:t>/24 h qsp 7j, puis</a:t>
                      </a:r>
                    </a:p>
                    <a:p>
                      <a:r>
                        <a:rPr lang="fr-FR" dirty="0"/>
                        <a:t>125 mg toutes les 48 h</a:t>
                      </a:r>
                      <a:r>
                        <a:rPr lang="fr-FR" baseline="0" dirty="0"/>
                        <a:t> qsp 7j, puis</a:t>
                      </a:r>
                    </a:p>
                    <a:p>
                      <a:r>
                        <a:rPr lang="fr-FR" dirty="0"/>
                        <a:t>125 mg toutes les 72 h</a:t>
                      </a:r>
                      <a:r>
                        <a:rPr lang="fr-FR" baseline="0" dirty="0"/>
                        <a:t> qsp 7j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Per 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Bezlotoxumab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 mg/kg sur 1h, dose unique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I.V.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52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Métronidazole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500 mg/8 h qsp 10j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Per 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37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500 mg 8/h qsp 10j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I.V.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146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Tigécycline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Charge 100 mg puis 50 mg/12h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I.V.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686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30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4660</TotalTime>
  <Words>783</Words>
  <Application>Microsoft Macintosh PowerPoint</Application>
  <PresentationFormat>Grand écran</PresentationFormat>
  <Paragraphs>121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News Gothic MT</vt:lpstr>
      <vt:lpstr>Wingdings 2</vt:lpstr>
      <vt:lpstr>Brise</vt:lpstr>
      <vt:lpstr>Mise au point sur le traitement des infections à Clostridioides difficile chez l’adulte</vt:lpstr>
      <vt:lpstr>Questions </vt:lpstr>
      <vt:lpstr>Définition de l’infection à C. difficile</vt:lpstr>
      <vt:lpstr>Définitions des réponses au traitement</vt:lpstr>
      <vt:lpstr>Définitions de la gravité</vt:lpstr>
      <vt:lpstr>Facteurs pronostiques associés  au risque de récurrence</vt:lpstr>
      <vt:lpstr> Mesures générales </vt:lpstr>
      <vt:lpstr>Algorithme de prise en charge</vt:lpstr>
      <vt:lpstr>Posologies des molécules utilisées</vt:lpstr>
      <vt:lpstr>Remarques</vt:lpstr>
    </vt:vector>
  </TitlesOfParts>
  <Company>ARREPI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Remy Gauzit</cp:lastModifiedBy>
  <cp:revision>179</cp:revision>
  <dcterms:created xsi:type="dcterms:W3CDTF">2013-04-22T14:21:17Z</dcterms:created>
  <dcterms:modified xsi:type="dcterms:W3CDTF">2022-03-09T11:01:23Z</dcterms:modified>
</cp:coreProperties>
</file>