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8" r:id="rId2"/>
    <p:sldId id="279" r:id="rId3"/>
    <p:sldId id="280" r:id="rId4"/>
    <p:sldId id="281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83" r:id="rId15"/>
    <p:sldId id="284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>
      <p:cViewPr varScale="1">
        <p:scale>
          <a:sx n="104" d="100"/>
          <a:sy n="104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EB77E-387C-4490-85AD-2204220741E1}" type="datetimeFigureOut">
              <a:rPr lang="fr-FR" smtClean="0"/>
              <a:t>28/09/2016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43A71-19CE-4DDF-89C8-C87692058E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61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A73C5BA-2073-3A4B-9530-370B151C21D2}" type="slidenum">
              <a:rPr lang="fr-FR" sz="1200">
                <a:latin typeface="Calibri" charset="0"/>
              </a:rPr>
              <a:pPr eaLnBrk="1" hangingPunct="1"/>
              <a:t>1</a:t>
            </a:fld>
            <a:endParaRPr lang="fr-FR" sz="1200">
              <a:latin typeface="Calibri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7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5980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46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43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540125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A3B66858-702C-8D4E-AAA0-E0AC10CC492C}" type="slidenum">
              <a:rPr lang="fr-FR" sz="1600" b="1" smtClean="0">
                <a:solidFill>
                  <a:prstClr val="black"/>
                </a:solidFill>
                <a:latin typeface="Arial Narrow" charset="0"/>
                <a:cs typeface="Arial" charset="0"/>
              </a:rPr>
              <a:pPr algn="ctr" eaLnBrk="1" hangingPunct="1">
                <a:defRPr/>
              </a:pPr>
              <a:t>‹#›</a:t>
            </a:fld>
            <a:endParaRPr lang="fr-FR" sz="1600" b="1" smtClean="0">
              <a:solidFill>
                <a:prstClr val="black"/>
              </a:solidFill>
              <a:latin typeface="Arial Narrow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641475"/>
            <a:ext cx="3818467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9734" y="1641475"/>
            <a:ext cx="3818467" cy="445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728ACD-823F-1044-95A2-8A2795E54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6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9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030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84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7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9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83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49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8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28/09/2016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Synthèse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réalisée</a:t>
            </a:r>
            <a:r>
              <a:rPr lang="en-US" dirty="0" smtClean="0">
                <a:solidFill>
                  <a:prstClr val="white"/>
                </a:solidFill>
              </a:rPr>
              <a:t> par la  SPILF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4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fld id="{375340E4-6400-8547-97FD-C775F996F9E4}" type="slidenum">
              <a:rPr lang="fr-FR" sz="1400">
                <a:solidFill>
                  <a:srgbClr val="898989"/>
                </a:solidFill>
                <a:latin typeface="Calibri" charset="0"/>
              </a:rPr>
              <a:pPr algn="l" eaLnBrk="1" hangingPunct="1"/>
              <a:t>1</a:t>
            </a:fld>
            <a:endParaRPr lang="fr-FR" sz="1400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7459" y="1297459"/>
            <a:ext cx="6573796" cy="1748757"/>
          </a:xfrm>
        </p:spPr>
        <p:txBody>
          <a:bodyPr>
            <a:normAutofit fontScale="90000"/>
          </a:bodyPr>
          <a:lstStyle/>
          <a:p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 Prothèse de hanche ou de genou : diagnostic et prise en charge de l’infection dans le mois suivant l’implantation 	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297459" y="3420602"/>
            <a:ext cx="6573796" cy="916641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Diapositives à partir des </a:t>
            </a:r>
          </a:p>
          <a:p>
            <a:r>
              <a:rPr lang="fr-FR" dirty="0" smtClean="0"/>
              <a:t>recommandations </a:t>
            </a:r>
            <a:r>
              <a:rPr lang="fr-FR" dirty="0"/>
              <a:t>pour la pratique clinique 	</a:t>
            </a:r>
          </a:p>
          <a:p>
            <a:r>
              <a:rPr lang="fr-FR" dirty="0" smtClean="0"/>
              <a:t>HAS Mars 2014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51599" y="6525344"/>
            <a:ext cx="56130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Validation diapositives Groupe recommandation le 29/06/2016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13240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Traitement chirurgical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28800"/>
            <a:ext cx="8042276" cy="4997151"/>
          </a:xfrm>
        </p:spPr>
        <p:txBody>
          <a:bodyPr>
            <a:normAutofit fontScale="92500"/>
          </a:bodyPr>
          <a:lstStyle/>
          <a:p>
            <a:r>
              <a:rPr lang="fr-FR" dirty="0"/>
              <a:t>La chirurgie </a:t>
            </a:r>
            <a:r>
              <a:rPr lang="fr-FR" dirty="0" err="1"/>
              <a:t>arthroscopique</a:t>
            </a:r>
            <a:r>
              <a:rPr lang="fr-FR" dirty="0"/>
              <a:t> n’est pas recommandée	</a:t>
            </a:r>
          </a:p>
          <a:p>
            <a:r>
              <a:rPr lang="fr-FR" dirty="0" smtClean="0"/>
              <a:t>Il </a:t>
            </a:r>
            <a:r>
              <a:rPr lang="fr-FR" dirty="0"/>
              <a:t>est recommandé de réaliser une synovectomie </a:t>
            </a:r>
            <a:r>
              <a:rPr lang="fr-FR" dirty="0" smtClean="0"/>
              <a:t>complète par </a:t>
            </a:r>
            <a:r>
              <a:rPr lang="fr-FR" dirty="0" err="1" smtClean="0"/>
              <a:t>arthrotomie</a:t>
            </a:r>
            <a:endParaRPr lang="fr-FR" dirty="0" smtClean="0"/>
          </a:p>
          <a:p>
            <a:pPr lvl="1"/>
            <a:r>
              <a:rPr lang="fr-FR" dirty="0" smtClean="0"/>
              <a:t>reprise </a:t>
            </a:r>
            <a:r>
              <a:rPr lang="fr-FR" dirty="0"/>
              <a:t>au minimum la voie d’abord initiale et </a:t>
            </a:r>
            <a:r>
              <a:rPr lang="fr-FR" dirty="0" smtClean="0"/>
              <a:t>emportant </a:t>
            </a:r>
            <a:r>
              <a:rPr lang="fr-FR" dirty="0"/>
              <a:t>tous les tissus macroscopiquement infectés. </a:t>
            </a:r>
            <a:endParaRPr lang="fr-FR" dirty="0" smtClean="0"/>
          </a:p>
          <a:p>
            <a:pPr lvl="1"/>
            <a:r>
              <a:rPr lang="fr-FR" dirty="0" smtClean="0"/>
              <a:t>Il </a:t>
            </a:r>
            <a:r>
              <a:rPr lang="fr-FR" dirty="0"/>
              <a:t>est indispensable de luxer la prothèse et </a:t>
            </a:r>
            <a:r>
              <a:rPr lang="fr-FR" dirty="0" smtClean="0"/>
              <a:t>de </a:t>
            </a:r>
            <a:r>
              <a:rPr lang="fr-FR" dirty="0"/>
              <a:t>changer les composants « d’interface » de la </a:t>
            </a:r>
            <a:r>
              <a:rPr lang="fr-FR" dirty="0" smtClean="0"/>
              <a:t>prothèse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découverte d’une mobilité à la jonction os-implant impose le changement de l’implant.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changement de prothèse en un temps doit être envisagé et discuté préalablement avec le patient surtout en cas de prothèse sans ciment. 	</a:t>
            </a:r>
          </a:p>
          <a:p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746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chirurgical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changement en deux temps n’a pas sa place sauf situation exceptionnelle estimée par l’équipe médico-chirurgicale et qui devra tenir compte : 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l’importance de l’atteinte locale constatée en </a:t>
            </a:r>
            <a:r>
              <a:rPr lang="fr-FR" dirty="0" smtClean="0"/>
              <a:t>peropératoire</a:t>
            </a:r>
            <a:endParaRPr lang="fr-FR" dirty="0"/>
          </a:p>
          <a:p>
            <a:pPr lvl="1"/>
            <a:r>
              <a:rPr lang="fr-FR" dirty="0" smtClean="0"/>
              <a:t>de </a:t>
            </a:r>
            <a:r>
              <a:rPr lang="fr-FR" dirty="0"/>
              <a:t>la complexité microbiologique </a:t>
            </a:r>
            <a:r>
              <a:rPr lang="fr-FR" dirty="0" smtClean="0"/>
              <a:t>éventuelle</a:t>
            </a:r>
            <a:endParaRPr lang="fr-FR" dirty="0"/>
          </a:p>
          <a:p>
            <a:pPr lvl="1"/>
            <a:r>
              <a:rPr lang="fr-FR" dirty="0" smtClean="0"/>
              <a:t>des </a:t>
            </a:r>
            <a:r>
              <a:rPr lang="fr-FR" dirty="0"/>
              <a:t>difficultés thérapeutiques (médicales, anesthésiques et chirurgicales) </a:t>
            </a:r>
          </a:p>
          <a:p>
            <a:pPr lvl="1"/>
            <a:r>
              <a:rPr lang="fr-FR" dirty="0" smtClean="0"/>
              <a:t>du </a:t>
            </a:r>
            <a:r>
              <a:rPr lang="fr-FR" dirty="0"/>
              <a:t>retentissement local et </a:t>
            </a:r>
            <a:r>
              <a:rPr lang="fr-FR" dirty="0" smtClean="0"/>
              <a:t>général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403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chirurgical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37928"/>
            <a:ext cx="8042276" cy="4343400"/>
          </a:xfrm>
        </p:spPr>
        <p:txBody>
          <a:bodyPr>
            <a:normAutofit fontScale="40000" lnSpcReduction="20000"/>
          </a:bodyPr>
          <a:lstStyle/>
          <a:p>
            <a:r>
              <a:rPr lang="fr-FR" sz="6000" dirty="0" smtClean="0"/>
              <a:t>En </a:t>
            </a:r>
            <a:r>
              <a:rPr lang="fr-FR" sz="6000" dirty="0"/>
              <a:t>cas de réimplantation d’une prothèse </a:t>
            </a:r>
            <a:r>
              <a:rPr lang="fr-FR" sz="6000" i="1" dirty="0"/>
              <a:t>cimentée</a:t>
            </a:r>
            <a:r>
              <a:rPr lang="fr-FR" sz="6000" dirty="0"/>
              <a:t>, il est recommandé </a:t>
            </a:r>
            <a:r>
              <a:rPr lang="fr-FR" sz="6000" dirty="0" smtClean="0"/>
              <a:t>d’utiliser</a:t>
            </a:r>
            <a:r>
              <a:rPr lang="fr-FR" sz="6000" dirty="0"/>
              <a:t> </a:t>
            </a:r>
            <a:r>
              <a:rPr lang="fr-FR" sz="6000" dirty="0" smtClean="0"/>
              <a:t>du </a:t>
            </a:r>
            <a:r>
              <a:rPr lang="fr-FR" sz="6000" dirty="0"/>
              <a:t>ciment industriel </a:t>
            </a:r>
            <a:r>
              <a:rPr lang="fr-FR" sz="6000" dirty="0" smtClean="0"/>
              <a:t>aux  antibiotiques.</a:t>
            </a:r>
          </a:p>
          <a:p>
            <a:r>
              <a:rPr lang="fr-FR" sz="6000" dirty="0" smtClean="0"/>
              <a:t>Si des drains de Redon ont été mis en place, la culture du liquide de drainage est utile. La </a:t>
            </a:r>
            <a:r>
              <a:rPr lang="fr-FR" sz="6000" dirty="0"/>
              <a:t>positivité des cultures du liquide de drainage </a:t>
            </a:r>
            <a:r>
              <a:rPr lang="fr-FR" sz="6000" dirty="0" smtClean="0"/>
              <a:t>justifie </a:t>
            </a:r>
            <a:r>
              <a:rPr lang="fr-FR" sz="6000" dirty="0"/>
              <a:t>une réévaluation médico-chirurgicale et la prise de contact avec </a:t>
            </a:r>
            <a:r>
              <a:rPr lang="fr-FR" sz="6000" dirty="0" smtClean="0"/>
              <a:t>un centre </a:t>
            </a:r>
            <a:r>
              <a:rPr lang="fr-FR" sz="6000" dirty="0"/>
              <a:t>spécialisé (CRIOA ou centre correspondant). 	</a:t>
            </a:r>
          </a:p>
          <a:p>
            <a:endParaRPr lang="fr-FR" sz="3400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839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Traitement médical (1)</a:t>
            </a:r>
            <a:br>
              <a:rPr lang="fr-FR" dirty="0" smtClean="0"/>
            </a:br>
            <a:r>
              <a:rPr lang="fr-FR" dirty="0" smtClean="0"/>
              <a:t>Antibioprophylaxie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93912"/>
            <a:ext cx="8042276" cy="4343400"/>
          </a:xfrm>
        </p:spPr>
        <p:txBody>
          <a:bodyPr>
            <a:noAutofit/>
          </a:bodyPr>
          <a:lstStyle/>
          <a:p>
            <a:r>
              <a:rPr lang="fr-FR" dirty="0" smtClean="0"/>
              <a:t>Antibioprophylaxie (pour éviter une infection à un nouveau germe) : pas de consensus sur l’indication, ni sur les modalités.</a:t>
            </a:r>
            <a:endParaRPr lang="fr-FR" sz="2400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5518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Traitement médical (2)</a:t>
            </a:r>
            <a:br>
              <a:rPr lang="fr-FR" dirty="0" smtClean="0"/>
            </a:br>
            <a:r>
              <a:rPr lang="fr-FR" dirty="0" smtClean="0"/>
              <a:t>Antibiothérapie probabiliste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93912"/>
            <a:ext cx="8042276" cy="4343400"/>
          </a:xfrm>
        </p:spPr>
        <p:txBody>
          <a:bodyPr>
            <a:noAutofit/>
          </a:bodyPr>
          <a:lstStyle/>
          <a:p>
            <a:r>
              <a:rPr lang="fr-FR" dirty="0" smtClean="0"/>
              <a:t>Après prélèvements peropératoires :</a:t>
            </a:r>
          </a:p>
          <a:p>
            <a:pPr lvl="1"/>
            <a:r>
              <a:rPr lang="fr-FR" dirty="0" smtClean="0"/>
              <a:t>Vancomycine + [</a:t>
            </a:r>
            <a:r>
              <a:rPr lang="fr-FR" dirty="0" err="1" smtClean="0"/>
              <a:t>pipéracilline</a:t>
            </a:r>
            <a:r>
              <a:rPr lang="fr-FR" dirty="0" err="1"/>
              <a:t>-</a:t>
            </a:r>
            <a:r>
              <a:rPr lang="fr-FR" dirty="0" err="1" smtClean="0"/>
              <a:t>tazobactam</a:t>
            </a:r>
            <a:r>
              <a:rPr lang="fr-FR" dirty="0" smtClean="0"/>
              <a:t> OU céphalosporine </a:t>
            </a:r>
            <a:r>
              <a:rPr lang="fr-FR" dirty="0"/>
              <a:t>de 3e génération (</a:t>
            </a:r>
            <a:r>
              <a:rPr lang="fr-FR" dirty="0" err="1"/>
              <a:t>ceftriaxone</a:t>
            </a:r>
            <a:r>
              <a:rPr lang="fr-FR" dirty="0"/>
              <a:t> ou </a:t>
            </a:r>
            <a:r>
              <a:rPr lang="fr-FR" dirty="0" err="1"/>
              <a:t>cefotaxime</a:t>
            </a:r>
            <a:r>
              <a:rPr lang="fr-FR" dirty="0" smtClean="0"/>
              <a:t>)]</a:t>
            </a:r>
          </a:p>
          <a:p>
            <a:pPr lvl="1"/>
            <a:r>
              <a:rPr lang="fr-FR" dirty="0"/>
              <a:t>Il est recommandé </a:t>
            </a:r>
            <a:r>
              <a:rPr lang="fr-FR" dirty="0" smtClean="0"/>
              <a:t>de rajouter un aminoside si </a:t>
            </a:r>
            <a:r>
              <a:rPr lang="fr-FR" dirty="0" err="1" smtClean="0"/>
              <a:t>sepsis</a:t>
            </a:r>
            <a:r>
              <a:rPr lang="fr-FR" dirty="0" smtClean="0"/>
              <a:t> </a:t>
            </a:r>
            <a:r>
              <a:rPr lang="fr-FR" dirty="0"/>
              <a:t>sévère ou choc </a:t>
            </a:r>
            <a:r>
              <a:rPr lang="fr-FR" dirty="0" smtClean="0"/>
              <a:t>septique*</a:t>
            </a:r>
            <a:r>
              <a:rPr lang="fr-FR" dirty="0"/>
              <a:t>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55976" y="6488668"/>
            <a:ext cx="4860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*cf. diaporama </a:t>
            </a:r>
            <a:r>
              <a:rPr lang="fr-FR" sz="1600" dirty="0" smtClean="0"/>
              <a:t>SPILF utilisation </a:t>
            </a:r>
            <a:r>
              <a:rPr lang="fr-FR" sz="1600" dirty="0"/>
              <a:t>des </a:t>
            </a:r>
            <a:r>
              <a:rPr lang="fr-FR" sz="1600" dirty="0" smtClean="0"/>
              <a:t>aminosides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6469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732869"/>
              </p:ext>
            </p:extLst>
          </p:nvPr>
        </p:nvGraphicFramePr>
        <p:xfrm>
          <a:off x="395536" y="980728"/>
          <a:ext cx="8083229" cy="5585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046"/>
                <a:gridCol w="3211606"/>
                <a:gridCol w="2523577"/>
              </a:tblGrid>
              <a:tr h="49847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Traitement</a:t>
                      </a:r>
                      <a:r>
                        <a:rPr lang="fr-FR" baseline="0" dirty="0" smtClean="0"/>
                        <a:t> initial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Relais oral exclusif</a:t>
                      </a:r>
                      <a:endParaRPr lang="fr-FR" dirty="0"/>
                    </a:p>
                  </a:txBody>
                  <a:tcPr/>
                </a:tc>
              </a:tr>
              <a:tr h="353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Staphylocoques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multisensibles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4793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u="sng" baseline="0" dirty="0" smtClean="0"/>
                        <a:t>&lt;</a:t>
                      </a:r>
                      <a:r>
                        <a:rPr lang="fr-FR" sz="1200" baseline="0" dirty="0" smtClean="0"/>
                        <a:t> 70 kg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Oxacilline ou </a:t>
                      </a:r>
                      <a:r>
                        <a:rPr lang="fr-FR" sz="1200" dirty="0" err="1" smtClean="0"/>
                        <a:t>Cloxacilline</a:t>
                      </a:r>
                      <a:r>
                        <a:rPr lang="fr-FR" sz="1200" baseline="0" dirty="0" smtClean="0"/>
                        <a:t>  IV, 1,5 g/4H 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Céfazoline</a:t>
                      </a:r>
                      <a:r>
                        <a:rPr lang="fr-FR" sz="1200" baseline="0" dirty="0" smtClean="0"/>
                        <a:t> IV, 1g/6H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Ofloxacine</a:t>
                      </a:r>
                      <a:r>
                        <a:rPr lang="fr-FR" sz="1200" dirty="0" smtClean="0"/>
                        <a:t>, 200m</a:t>
                      </a:r>
                      <a:r>
                        <a:rPr lang="fr-FR" sz="1200" baseline="0" dirty="0" smtClean="0"/>
                        <a:t> g X 2/j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ET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Rifampicine, 900 mg, une fois/j</a:t>
                      </a:r>
                      <a:endParaRPr lang="fr-FR" sz="1200" dirty="0"/>
                    </a:p>
                  </a:txBody>
                  <a:tcPr/>
                </a:tc>
              </a:tr>
              <a:tr h="7157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u="none" baseline="0" dirty="0" smtClean="0"/>
                        <a:t>&gt;</a:t>
                      </a:r>
                      <a:r>
                        <a:rPr lang="fr-FR" sz="1200" u="sng" baseline="0" dirty="0" smtClean="0"/>
                        <a:t> </a:t>
                      </a:r>
                      <a:r>
                        <a:rPr lang="fr-FR" sz="1200" baseline="0" dirty="0" smtClean="0"/>
                        <a:t>70 </a:t>
                      </a:r>
                      <a:r>
                        <a:rPr lang="fr-FR" sz="1200" baseline="0" dirty="0" smtClean="0"/>
                        <a:t>kg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Oxacilline ou </a:t>
                      </a:r>
                      <a:r>
                        <a:rPr lang="fr-FR" sz="1200" dirty="0" err="1" smtClean="0"/>
                        <a:t>Cloxacilline</a:t>
                      </a:r>
                      <a:r>
                        <a:rPr lang="fr-FR" sz="1200" baseline="0" dirty="0" smtClean="0"/>
                        <a:t>  IV, 2 g/4H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Céfazoline</a:t>
                      </a:r>
                      <a:r>
                        <a:rPr lang="fr-FR" sz="1200" baseline="0" dirty="0" smtClean="0"/>
                        <a:t> IV, 2g/</a:t>
                      </a:r>
                      <a:r>
                        <a:rPr lang="fr-FR" sz="1200" baseline="0" dirty="0" smtClean="0"/>
                        <a:t>8H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Ofloxacine</a:t>
                      </a:r>
                      <a:r>
                        <a:rPr lang="fr-FR" sz="1200" dirty="0" smtClean="0"/>
                        <a:t>, 200m</a:t>
                      </a:r>
                      <a:r>
                        <a:rPr lang="fr-FR" sz="1200" baseline="0" dirty="0" smtClean="0"/>
                        <a:t> g X 3/j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ET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Rifampicine, 600 mg x 2/j</a:t>
                      </a:r>
                      <a:endParaRPr lang="fr-FR" sz="1200" dirty="0"/>
                    </a:p>
                  </a:txBody>
                  <a:tcPr/>
                </a:tc>
              </a:tr>
              <a:tr h="324420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Entérobactéries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smtClean="0"/>
                        <a:t>sensibles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60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u="sng" baseline="0" dirty="0" smtClean="0"/>
                        <a:t>&lt;</a:t>
                      </a:r>
                      <a:r>
                        <a:rPr lang="fr-FR" sz="1200" baseline="0" dirty="0" smtClean="0"/>
                        <a:t> 70 kg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Cefotaxime</a:t>
                      </a:r>
                      <a:r>
                        <a:rPr lang="fr-FR" sz="1200" baseline="0" dirty="0" smtClean="0"/>
                        <a:t> IV, 2g/8H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Ceftriaxone</a:t>
                      </a:r>
                      <a:r>
                        <a:rPr lang="fr-FR" sz="1200" baseline="0" dirty="0" smtClean="0"/>
                        <a:t> IV, 2g/24H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Ofloxacine</a:t>
                      </a:r>
                      <a:r>
                        <a:rPr lang="fr-FR" sz="1200" dirty="0" smtClean="0"/>
                        <a:t>, 200m</a:t>
                      </a:r>
                      <a:r>
                        <a:rPr lang="fr-FR" sz="1200" baseline="0" dirty="0" smtClean="0"/>
                        <a:t> g X 2/j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Ciprofloxacine, 500 mg X 2/</a:t>
                      </a:r>
                      <a:r>
                        <a:rPr lang="fr-FR" sz="1200" baseline="0" dirty="0" smtClean="0"/>
                        <a:t>j</a:t>
                      </a:r>
                      <a:endParaRPr lang="fr-FR" sz="1200" dirty="0" smtClean="0"/>
                    </a:p>
                  </a:txBody>
                  <a:tcPr/>
                </a:tc>
              </a:tr>
              <a:tr h="66861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&gt; 70 kg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Cefotaxime</a:t>
                      </a:r>
                      <a:r>
                        <a:rPr lang="fr-FR" sz="1200" baseline="0" dirty="0" smtClean="0"/>
                        <a:t> IV, 9 à 12 g/j en 3 à 6 fois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Ceftriaxone</a:t>
                      </a:r>
                      <a:r>
                        <a:rPr lang="fr-FR" sz="1200" baseline="0" dirty="0" smtClean="0"/>
                        <a:t> IV, 1,5 à 2 g/</a:t>
                      </a:r>
                      <a:r>
                        <a:rPr lang="fr-FR" sz="1200" baseline="0" dirty="0" smtClean="0"/>
                        <a:t>12H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Ofloxacine</a:t>
                      </a:r>
                      <a:r>
                        <a:rPr lang="fr-FR" sz="1200" dirty="0" smtClean="0"/>
                        <a:t>, 200m</a:t>
                      </a:r>
                      <a:r>
                        <a:rPr lang="fr-FR" sz="1200" baseline="0" dirty="0" smtClean="0"/>
                        <a:t> g X 3/j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Ciprofloxacine, 750 mg X 2/j</a:t>
                      </a:r>
                      <a:endParaRPr lang="fr-FR" sz="1200" dirty="0" smtClean="0"/>
                    </a:p>
                  </a:txBody>
                  <a:tcPr/>
                </a:tc>
              </a:tr>
              <a:tr h="376604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Streptocoques (mais pas entérocoques)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6861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u="sng" baseline="0" dirty="0" smtClean="0"/>
                        <a:t>&lt;</a:t>
                      </a:r>
                      <a:r>
                        <a:rPr lang="fr-FR" sz="1200" baseline="0" dirty="0" smtClean="0"/>
                        <a:t> 70 kg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aseline="0" dirty="0" smtClean="0"/>
                        <a:t>Amoxicilline IV, 1,5 g/4H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Ceftriaxone</a:t>
                      </a:r>
                      <a:r>
                        <a:rPr lang="fr-FR" sz="1200" baseline="0" dirty="0" smtClean="0"/>
                        <a:t> IV, 2g/24H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Clindamycine 600 mg X 3/j</a:t>
                      </a:r>
                    </a:p>
                    <a:p>
                      <a:pPr algn="ctr"/>
                      <a:r>
                        <a:rPr lang="fr-FR" sz="1200" dirty="0" smtClean="0"/>
                        <a:t>OU</a:t>
                      </a:r>
                    </a:p>
                    <a:p>
                      <a:pPr algn="ctr"/>
                      <a:r>
                        <a:rPr lang="fr-FR" sz="1200" dirty="0" smtClean="0"/>
                        <a:t>Amoxicilline 2 g X 3/j</a:t>
                      </a:r>
                      <a:endParaRPr lang="fr-FR" sz="1200" dirty="0"/>
                    </a:p>
                  </a:txBody>
                  <a:tcPr/>
                </a:tc>
              </a:tr>
              <a:tr h="668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Poids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u="none" baseline="0" dirty="0" smtClean="0"/>
                        <a:t>&gt;</a:t>
                      </a:r>
                      <a:r>
                        <a:rPr lang="fr-FR" sz="1200" u="sng" baseline="0" dirty="0" smtClean="0"/>
                        <a:t> </a:t>
                      </a:r>
                      <a:r>
                        <a:rPr lang="fr-FR" sz="1200" baseline="0" dirty="0" smtClean="0"/>
                        <a:t>70 kg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aseline="0" dirty="0" smtClean="0"/>
                        <a:t>Amoxicilline IV,  2 g/4H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OU</a:t>
                      </a:r>
                    </a:p>
                    <a:p>
                      <a:pPr algn="ctr"/>
                      <a:r>
                        <a:rPr lang="fr-FR" sz="1200" baseline="0" dirty="0" err="1" smtClean="0"/>
                        <a:t>Ceftriaxone</a:t>
                      </a:r>
                      <a:r>
                        <a:rPr lang="fr-FR" sz="1200" baseline="0" dirty="0" smtClean="0"/>
                        <a:t> IV, 1,5 à 2 g/12H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Clindamycine 600 mg X 4/j</a:t>
                      </a:r>
                    </a:p>
                    <a:p>
                      <a:pPr algn="ctr"/>
                      <a:r>
                        <a:rPr lang="fr-FR" sz="1200" dirty="0" smtClean="0"/>
                        <a:t>OU</a:t>
                      </a:r>
                    </a:p>
                    <a:p>
                      <a:pPr algn="ctr"/>
                      <a:r>
                        <a:rPr lang="fr-FR" sz="1200" dirty="0" smtClean="0"/>
                        <a:t>Amoxicilline 3 g X 3/j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49275" y="116632"/>
            <a:ext cx="8042276" cy="504056"/>
          </a:xfrm>
        </p:spPr>
        <p:txBody>
          <a:bodyPr/>
          <a:lstStyle/>
          <a:p>
            <a:r>
              <a:rPr lang="fr-FR" sz="2000" dirty="0"/>
              <a:t>Traitement médical (3) Antibiothérapie </a:t>
            </a:r>
            <a:r>
              <a:rPr lang="fr-FR" sz="2000" dirty="0" smtClean="0"/>
              <a:t>documentée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8859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Traitement médical </a:t>
            </a:r>
            <a:r>
              <a:rPr lang="fr-FR" dirty="0" smtClean="0"/>
              <a:t>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4200" dirty="0" smtClean="0"/>
              <a:t>La </a:t>
            </a:r>
            <a:r>
              <a:rPr lang="fr-FR" sz="4200" dirty="0"/>
              <a:t>durée optimale de l’antibiothérapie intraveineuse (initiale) n’ayant pas été évaluée dans la littérature, celle-ci est comprise entre 5 jours et 6 semaines en fonction des micro-organismes retrouvés et du terrain. </a:t>
            </a:r>
          </a:p>
          <a:p>
            <a:r>
              <a:rPr lang="fr-FR" sz="4200" dirty="0"/>
              <a:t>Des hémocultures positives nécessiteraient une antibiothérapie IV d’au moins 7 jours. </a:t>
            </a:r>
            <a:r>
              <a:rPr lang="fr-FR" dirty="0"/>
              <a:t>	</a:t>
            </a:r>
            <a:endParaRPr lang="fr-FR" sz="3700" dirty="0"/>
          </a:p>
          <a:p>
            <a:r>
              <a:rPr lang="fr-FR" sz="4200" dirty="0" smtClean="0"/>
              <a:t>Il </a:t>
            </a:r>
            <a:r>
              <a:rPr lang="fr-FR" sz="4200" dirty="0"/>
              <a:t>est recommandé de réévaluer l’antibiothérapie entre les 48e et 72e heures de la prescription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8953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médical </a:t>
            </a:r>
            <a:r>
              <a:rPr lang="fr-FR" dirty="0" smtClean="0"/>
              <a:t>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L’infectiologue décide si un avis doit être demandé à un centre spécialisé (CRIOA ou centre correspondant) pour les cas particuliers</a:t>
            </a:r>
          </a:p>
          <a:p>
            <a:pPr lvl="1"/>
            <a:r>
              <a:rPr lang="fr-FR" dirty="0" smtClean="0"/>
              <a:t>allergie ou intolérance aux antibiotiques</a:t>
            </a:r>
          </a:p>
          <a:p>
            <a:pPr lvl="1"/>
            <a:r>
              <a:rPr lang="fr-FR" dirty="0" smtClean="0"/>
              <a:t>résistances bactériennes</a:t>
            </a:r>
          </a:p>
          <a:p>
            <a:pPr lvl="1"/>
            <a:r>
              <a:rPr lang="fr-FR" dirty="0" smtClean="0"/>
              <a:t>infection </a:t>
            </a:r>
            <a:r>
              <a:rPr lang="fr-FR" dirty="0" err="1" smtClean="0"/>
              <a:t>polymicrobienne</a:t>
            </a:r>
            <a:endParaRPr lang="fr-FR" dirty="0" smtClean="0"/>
          </a:p>
          <a:p>
            <a:pPr lvl="1"/>
            <a:r>
              <a:rPr lang="fr-FR" dirty="0" smtClean="0"/>
              <a:t>pathogène non abordé dans cette recommandation </a:t>
            </a:r>
          </a:p>
          <a:p>
            <a:pPr lvl="1"/>
            <a:r>
              <a:rPr lang="fr-FR" dirty="0" smtClean="0"/>
              <a:t>tout autre problème lié au terrain (obésité morbide) ou aux conditions de prise en charge</a:t>
            </a:r>
          </a:p>
        </p:txBody>
      </p:sp>
    </p:spTree>
    <p:extLst>
      <p:ext uri="{BB962C8B-B14F-4D97-AF65-F5344CB8AC3E}">
        <p14:creationId xmlns:p14="http://schemas.microsoft.com/office/powerpoint/2010/main" val="379413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 de traitement et suivi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81127"/>
          </a:xfrm>
        </p:spPr>
        <p:txBody>
          <a:bodyPr>
            <a:normAutofit/>
          </a:bodyPr>
          <a:lstStyle/>
          <a:p>
            <a:r>
              <a:rPr lang="fr-FR" dirty="0" smtClean="0"/>
              <a:t>Il est recommandé de traiter entre 6 semaines et 3 mois</a:t>
            </a:r>
          </a:p>
          <a:p>
            <a:r>
              <a:rPr lang="fr-FR" dirty="0" smtClean="0"/>
              <a:t>Il n’est pas recommandé de prolonger le traitement au-delà de 3 mois	</a:t>
            </a:r>
          </a:p>
          <a:p>
            <a:r>
              <a:rPr lang="fr-FR" dirty="0" smtClean="0"/>
              <a:t>La surveillance biologique hebdomadaire de la CRP a un intérêt dans la phase précoce du traitement</a:t>
            </a:r>
          </a:p>
        </p:txBody>
      </p:sp>
    </p:spTree>
    <p:extLst>
      <p:ext uri="{BB962C8B-B14F-4D97-AF65-F5344CB8AC3E}">
        <p14:creationId xmlns:p14="http://schemas.microsoft.com/office/powerpoint/2010/main" val="254181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1029246"/>
          </a:xfrm>
        </p:spPr>
        <p:txBody>
          <a:bodyPr/>
          <a:lstStyle/>
          <a:p>
            <a:r>
              <a:rPr lang="fr-FR" dirty="0" smtClean="0"/>
              <a:t>Messages clés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383958"/>
            <a:ext cx="8042276" cy="5177480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I</a:t>
            </a:r>
            <a:r>
              <a:rPr lang="fr-FR" dirty="0" smtClean="0"/>
              <a:t>nfection </a:t>
            </a:r>
            <a:r>
              <a:rPr lang="fr-FR" dirty="0"/>
              <a:t>sur prothèse dans le premier mois suivant son implantation </a:t>
            </a:r>
            <a:r>
              <a:rPr lang="fr-FR" dirty="0" smtClean="0"/>
              <a:t>= urgence médico-chirurgicale</a:t>
            </a:r>
            <a:endParaRPr lang="fr-FR" dirty="0"/>
          </a:p>
          <a:p>
            <a:r>
              <a:rPr lang="fr-FR" dirty="0" smtClean="0"/>
              <a:t>Prise en charge pluridisciplinaire</a:t>
            </a:r>
          </a:p>
          <a:p>
            <a:pPr lvl="1"/>
            <a:r>
              <a:rPr lang="fr-FR" dirty="0" smtClean="0"/>
              <a:t>Au minimum, chirurgien </a:t>
            </a:r>
            <a:r>
              <a:rPr lang="fr-FR" dirty="0"/>
              <a:t>orthopédiste, </a:t>
            </a:r>
            <a:r>
              <a:rPr lang="fr-FR" dirty="0" smtClean="0"/>
              <a:t>médecin </a:t>
            </a:r>
            <a:r>
              <a:rPr lang="fr-FR" dirty="0"/>
              <a:t>infectiologue et </a:t>
            </a:r>
            <a:r>
              <a:rPr lang="fr-FR" dirty="0" smtClean="0"/>
              <a:t>microbiologiste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Nécessité du </a:t>
            </a:r>
            <a:r>
              <a:rPr lang="fr-FR" dirty="0"/>
              <a:t>repérage </a:t>
            </a:r>
            <a:r>
              <a:rPr lang="fr-FR" dirty="0" smtClean="0"/>
              <a:t>précoce de l’infection</a:t>
            </a:r>
          </a:p>
          <a:p>
            <a:r>
              <a:rPr lang="fr-FR" dirty="0" smtClean="0"/>
              <a:t>Informer patient et entourage des signes d’alerte: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ncidents </a:t>
            </a:r>
            <a:r>
              <a:rPr lang="fr-FR" dirty="0"/>
              <a:t>cicatriciels (persistance ou </a:t>
            </a:r>
            <a:r>
              <a:rPr lang="fr-FR" dirty="0" smtClean="0"/>
              <a:t>apparition </a:t>
            </a:r>
            <a:r>
              <a:rPr lang="fr-FR" dirty="0"/>
              <a:t>d’une inflammation </a:t>
            </a:r>
            <a:r>
              <a:rPr lang="fr-FR" dirty="0" smtClean="0"/>
              <a:t>locale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bsence </a:t>
            </a:r>
            <a:r>
              <a:rPr lang="fr-FR" dirty="0"/>
              <a:t>et retard de cicatrisation, désunion, </a:t>
            </a:r>
            <a:r>
              <a:rPr lang="fr-FR" dirty="0" smtClean="0"/>
              <a:t>nécrose</a:t>
            </a:r>
          </a:p>
          <a:p>
            <a:pPr lvl="1"/>
            <a:r>
              <a:rPr lang="fr-FR" dirty="0" smtClean="0"/>
              <a:t>Ecoulement (même </a:t>
            </a:r>
            <a:r>
              <a:rPr lang="fr-FR" dirty="0"/>
              <a:t>non </a:t>
            </a:r>
            <a:r>
              <a:rPr lang="fr-FR" dirty="0" smtClean="0"/>
              <a:t>purulent)</a:t>
            </a:r>
          </a:p>
          <a:p>
            <a:pPr lvl="1"/>
            <a:r>
              <a:rPr lang="fr-FR" dirty="0"/>
              <a:t>R</a:t>
            </a:r>
            <a:r>
              <a:rPr lang="fr-FR" dirty="0" smtClean="0"/>
              <a:t>éapparition </a:t>
            </a:r>
            <a:r>
              <a:rPr lang="fr-FR" dirty="0"/>
              <a:t>ou aggravation de la douleur locale </a:t>
            </a:r>
            <a:r>
              <a:rPr lang="fr-FR" dirty="0" smtClean="0"/>
              <a:t>postopératoire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égradation </a:t>
            </a:r>
            <a:r>
              <a:rPr lang="fr-FR" dirty="0"/>
              <a:t>de la récupération </a:t>
            </a:r>
            <a:r>
              <a:rPr lang="fr-FR" dirty="0" smtClean="0"/>
              <a:t>fonctionnelle</a:t>
            </a:r>
          </a:p>
          <a:p>
            <a:pPr lvl="1"/>
            <a:r>
              <a:rPr lang="fr-FR" dirty="0" smtClean="0"/>
              <a:t>Epanchement </a:t>
            </a:r>
            <a:r>
              <a:rPr lang="fr-FR" dirty="0"/>
              <a:t>douloureux (pour le genou) </a:t>
            </a:r>
            <a:endParaRPr lang="fr-FR" dirty="0" smtClean="0"/>
          </a:p>
          <a:p>
            <a:pPr lvl="1"/>
            <a:r>
              <a:rPr lang="fr-FR" dirty="0"/>
              <a:t>S</a:t>
            </a:r>
            <a:r>
              <a:rPr lang="fr-FR" dirty="0" smtClean="0"/>
              <a:t>ignes </a:t>
            </a:r>
            <a:r>
              <a:rPr lang="fr-FR" dirty="0"/>
              <a:t>généraux (fièvre, frissons).</a:t>
            </a:r>
          </a:p>
        </p:txBody>
      </p:sp>
    </p:spTree>
    <p:extLst>
      <p:ext uri="{BB962C8B-B14F-4D97-AF65-F5344CB8AC3E}">
        <p14:creationId xmlns:p14="http://schemas.microsoft.com/office/powerpoint/2010/main" val="4881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1029246"/>
          </a:xfrm>
        </p:spPr>
        <p:txBody>
          <a:bodyPr/>
          <a:lstStyle/>
          <a:p>
            <a:r>
              <a:rPr lang="fr-FR" dirty="0" smtClean="0"/>
              <a:t>Messages clés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383958"/>
            <a:ext cx="8042276" cy="5177480"/>
          </a:xfrm>
        </p:spPr>
        <p:txBody>
          <a:bodyPr>
            <a:normAutofit/>
          </a:bodyPr>
          <a:lstStyle/>
          <a:p>
            <a:r>
              <a:rPr lang="fr-FR" dirty="0"/>
              <a:t>D</a:t>
            </a:r>
            <a:r>
              <a:rPr lang="fr-FR" dirty="0" smtClean="0"/>
              <a:t>iagnostic </a:t>
            </a:r>
            <a:r>
              <a:rPr lang="fr-FR" dirty="0"/>
              <a:t>clinique </a:t>
            </a:r>
            <a:r>
              <a:rPr lang="fr-FR" dirty="0" smtClean="0"/>
              <a:t>évident si écoulement </a:t>
            </a:r>
            <a:r>
              <a:rPr lang="fr-FR" dirty="0"/>
              <a:t>purulent ou </a:t>
            </a:r>
            <a:r>
              <a:rPr lang="fr-FR" dirty="0" smtClean="0"/>
              <a:t>abcès</a:t>
            </a:r>
            <a:r>
              <a:rPr lang="fr-FR" dirty="0"/>
              <a:t>. </a:t>
            </a:r>
          </a:p>
          <a:p>
            <a:r>
              <a:rPr lang="fr-FR" dirty="0"/>
              <a:t>En cas de signes cliniques évocateurs ou de </a:t>
            </a:r>
            <a:r>
              <a:rPr lang="fr-FR" dirty="0" smtClean="0"/>
              <a:t>doute 	    =&gt; ponction articulaire et acheminement rapide des prélèvements au laboratoire.</a:t>
            </a:r>
          </a:p>
          <a:p>
            <a:r>
              <a:rPr lang="fr-FR" dirty="0"/>
              <a:t>T</a:t>
            </a:r>
            <a:r>
              <a:rPr lang="fr-FR" dirty="0" smtClean="0"/>
              <a:t>raitement </a:t>
            </a:r>
            <a:r>
              <a:rPr lang="fr-FR" dirty="0"/>
              <a:t>chirurgical </a:t>
            </a:r>
            <a:endParaRPr lang="fr-FR" dirty="0" smtClean="0"/>
          </a:p>
          <a:p>
            <a:pPr lvl="1"/>
            <a:r>
              <a:rPr lang="fr-FR" dirty="0"/>
              <a:t>S</a:t>
            </a:r>
            <a:r>
              <a:rPr lang="fr-FR" dirty="0" smtClean="0"/>
              <a:t>ynovectomie </a:t>
            </a:r>
            <a:r>
              <a:rPr lang="fr-FR" dirty="0"/>
              <a:t>par </a:t>
            </a:r>
            <a:r>
              <a:rPr lang="fr-FR" dirty="0" err="1"/>
              <a:t>arthrotomie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Exérèse de </a:t>
            </a:r>
            <a:r>
              <a:rPr lang="fr-FR" dirty="0"/>
              <a:t>tous les tissus macroscopiquement </a:t>
            </a:r>
            <a:r>
              <a:rPr lang="fr-FR" dirty="0" smtClean="0"/>
              <a:t>infectés + prélèvements </a:t>
            </a:r>
            <a:r>
              <a:rPr lang="fr-FR" dirty="0"/>
              <a:t>microbiologiques multiples </a:t>
            </a:r>
            <a:endParaRPr lang="fr-FR" dirty="0" smtClean="0"/>
          </a:p>
          <a:p>
            <a:pPr lvl="1"/>
            <a:r>
              <a:rPr lang="fr-FR" dirty="0"/>
              <a:t>C</a:t>
            </a:r>
            <a:r>
              <a:rPr lang="fr-FR" dirty="0" smtClean="0"/>
              <a:t>hangement </a:t>
            </a:r>
            <a:r>
              <a:rPr lang="fr-FR" dirty="0"/>
              <a:t>de l’implant en un </a:t>
            </a:r>
            <a:r>
              <a:rPr lang="fr-FR" dirty="0" smtClean="0"/>
              <a:t>temps si nécessaire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758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1029246"/>
          </a:xfrm>
        </p:spPr>
        <p:txBody>
          <a:bodyPr/>
          <a:lstStyle/>
          <a:p>
            <a:r>
              <a:rPr lang="fr-FR" dirty="0" smtClean="0"/>
              <a:t>Messages clés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383958"/>
            <a:ext cx="8042276" cy="5177480"/>
          </a:xfrm>
        </p:spPr>
        <p:txBody>
          <a:bodyPr>
            <a:normAutofit/>
          </a:bodyPr>
          <a:lstStyle/>
          <a:p>
            <a:r>
              <a:rPr lang="fr-FR" dirty="0"/>
              <a:t>T</a:t>
            </a:r>
            <a:r>
              <a:rPr lang="fr-FR" dirty="0" smtClean="0"/>
              <a:t>raitement </a:t>
            </a:r>
            <a:r>
              <a:rPr lang="fr-FR" dirty="0"/>
              <a:t>médical </a:t>
            </a:r>
            <a:r>
              <a:rPr lang="fr-FR" dirty="0" smtClean="0"/>
              <a:t>			    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/>
              <a:t>probabiliste secondairement adaptée au micro-organisme identifié soit dans le liquide de ponction articulaire si celle-ci a été réalisée, soit dans les prélèvements peropératoires. </a:t>
            </a:r>
            <a:endParaRPr lang="fr-FR" dirty="0" smtClean="0"/>
          </a:p>
          <a:p>
            <a:pPr lvl="1"/>
            <a:r>
              <a:rPr lang="fr-FR" dirty="0" smtClean="0"/>
              <a:t>Prescrit par (sous le contrôle d’) un infectiologue</a:t>
            </a:r>
          </a:p>
          <a:p>
            <a:pPr lvl="1"/>
            <a:r>
              <a:rPr lang="fr-FR" dirty="0" smtClean="0"/>
              <a:t>Eventuellement </a:t>
            </a:r>
            <a:r>
              <a:rPr lang="fr-FR" dirty="0"/>
              <a:t>aidé d’un avis </a:t>
            </a:r>
            <a:r>
              <a:rPr lang="fr-FR" dirty="0" smtClean="0"/>
              <a:t>auprès </a:t>
            </a:r>
            <a:r>
              <a:rPr lang="fr-FR" dirty="0"/>
              <a:t>d’un centre spécialisé. Tout critère de complexité devrait conduire à une collaboration avec un centre </a:t>
            </a:r>
            <a:r>
              <a:rPr lang="fr-FR" dirty="0" smtClean="0"/>
              <a:t>spécialisé.</a:t>
            </a:r>
            <a:endParaRPr lang="fr-FR" dirty="0"/>
          </a:p>
          <a:p>
            <a:r>
              <a:rPr lang="fr-FR" dirty="0"/>
              <a:t>À tout moment, </a:t>
            </a:r>
            <a:r>
              <a:rPr lang="fr-FR" dirty="0" smtClean="0"/>
              <a:t>aide (voire prise en charge) possible d’un (dans un) centre spécialisé </a:t>
            </a:r>
            <a:r>
              <a:rPr lang="fr-FR" dirty="0"/>
              <a:t>(CRIOA et centres correspondants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6639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16632"/>
            <a:ext cx="8042276" cy="75183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Signes cliniques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400600"/>
          </a:xfrm>
        </p:spPr>
        <p:txBody>
          <a:bodyPr>
            <a:noAutofit/>
          </a:bodyPr>
          <a:lstStyle/>
          <a:p>
            <a:r>
              <a:rPr lang="fr-FR" sz="1800" dirty="0" smtClean="0"/>
              <a:t>Les </a:t>
            </a:r>
            <a:r>
              <a:rPr lang="fr-FR" sz="1800" dirty="0"/>
              <a:t>signes cliniques locaux qui </a:t>
            </a:r>
            <a:r>
              <a:rPr lang="fr-FR" sz="1800" b="1" i="1" dirty="0"/>
              <a:t>affirment </a:t>
            </a:r>
            <a:r>
              <a:rPr lang="fr-FR" sz="1800" dirty="0"/>
              <a:t>l’infection sur prothèse sont : </a:t>
            </a:r>
          </a:p>
          <a:p>
            <a:pPr lvl="1"/>
            <a:r>
              <a:rPr lang="fr-FR" sz="1400" dirty="0" smtClean="0"/>
              <a:t>écoulement </a:t>
            </a:r>
            <a:r>
              <a:rPr lang="fr-FR" sz="1400" dirty="0"/>
              <a:t>purulent ; </a:t>
            </a:r>
          </a:p>
          <a:p>
            <a:pPr lvl="1"/>
            <a:r>
              <a:rPr lang="fr-FR" sz="1400" dirty="0" smtClean="0"/>
              <a:t>abcès </a:t>
            </a:r>
            <a:r>
              <a:rPr lang="fr-FR" sz="1400" dirty="0"/>
              <a:t>; </a:t>
            </a:r>
            <a:endParaRPr lang="fr-FR" sz="1400" dirty="0" smtClean="0"/>
          </a:p>
          <a:p>
            <a:pPr lvl="1"/>
            <a:r>
              <a:rPr lang="fr-FR" sz="1400" dirty="0" smtClean="0"/>
              <a:t>fistule</a:t>
            </a:r>
            <a:r>
              <a:rPr lang="fr-FR" sz="1400" dirty="0"/>
              <a:t>. </a:t>
            </a:r>
          </a:p>
          <a:p>
            <a:r>
              <a:rPr lang="fr-FR" sz="1800" dirty="0" smtClean="0"/>
              <a:t>Les </a:t>
            </a:r>
            <a:r>
              <a:rPr lang="fr-FR" sz="1800" dirty="0"/>
              <a:t>signes cliniques locaux suivants sont </a:t>
            </a:r>
            <a:r>
              <a:rPr lang="fr-FR" sz="1800" b="1" i="1" dirty="0"/>
              <a:t>évocateurs </a:t>
            </a:r>
            <a:r>
              <a:rPr lang="fr-FR" sz="1800" dirty="0"/>
              <a:t>d’infection sur prothèse même en l’absence de signes généraux (fièvre, frissons) : </a:t>
            </a:r>
            <a:endParaRPr lang="fr-FR" sz="1800" dirty="0" smtClean="0"/>
          </a:p>
          <a:p>
            <a:pPr lvl="1"/>
            <a:r>
              <a:rPr lang="fr-FR" sz="1600" dirty="0" smtClean="0"/>
              <a:t>incidents cicatriciels</a:t>
            </a:r>
            <a:endParaRPr lang="fr-FR" sz="1600" dirty="0"/>
          </a:p>
          <a:p>
            <a:pPr lvl="1"/>
            <a:r>
              <a:rPr lang="fr-FR" sz="1600" dirty="0" smtClean="0"/>
              <a:t>persistance </a:t>
            </a:r>
            <a:r>
              <a:rPr lang="fr-FR" sz="1600" dirty="0"/>
              <a:t>ou apparition d’une inflammation locale, </a:t>
            </a:r>
          </a:p>
          <a:p>
            <a:pPr lvl="1"/>
            <a:r>
              <a:rPr lang="fr-FR" sz="1600" dirty="0" smtClean="0"/>
              <a:t>absence </a:t>
            </a:r>
            <a:r>
              <a:rPr lang="fr-FR" sz="1600" dirty="0"/>
              <a:t>et retard de cicatrisation, désunion, nécrose, </a:t>
            </a:r>
          </a:p>
          <a:p>
            <a:pPr lvl="1"/>
            <a:r>
              <a:rPr lang="fr-FR" sz="1600" dirty="0" smtClean="0"/>
              <a:t>tout </a:t>
            </a:r>
            <a:r>
              <a:rPr lang="fr-FR" sz="1600" dirty="0"/>
              <a:t>écoulement non purulent ; </a:t>
            </a:r>
          </a:p>
          <a:p>
            <a:pPr lvl="1"/>
            <a:r>
              <a:rPr lang="fr-FR" sz="1600" dirty="0" smtClean="0"/>
              <a:t>réapparition </a:t>
            </a:r>
            <a:r>
              <a:rPr lang="fr-FR" sz="1600" dirty="0"/>
              <a:t>ou aggravation de la douleur locale postopératoire ; </a:t>
            </a:r>
          </a:p>
          <a:p>
            <a:pPr lvl="1"/>
            <a:r>
              <a:rPr lang="fr-FR" sz="1600" dirty="0" smtClean="0"/>
              <a:t>dégradation </a:t>
            </a:r>
            <a:r>
              <a:rPr lang="fr-FR" sz="1600" dirty="0"/>
              <a:t>de la récupération fonctionnelle ; </a:t>
            </a:r>
          </a:p>
          <a:p>
            <a:pPr lvl="1"/>
            <a:r>
              <a:rPr lang="fr-FR" sz="1600" dirty="0" smtClean="0"/>
              <a:t>épanchement </a:t>
            </a:r>
            <a:r>
              <a:rPr lang="fr-FR" sz="1600" dirty="0"/>
              <a:t>douloureux (pour le genou). </a:t>
            </a:r>
            <a:endParaRPr lang="fr-FR" sz="1600" dirty="0" smtClean="0"/>
          </a:p>
          <a:p>
            <a:r>
              <a:rPr lang="fr-FR" sz="1800" dirty="0" smtClean="0"/>
              <a:t>L’existence </a:t>
            </a:r>
            <a:r>
              <a:rPr lang="fr-FR" sz="1800" dirty="0"/>
              <a:t>de signes généraux (fièvre, frissons) est évocatrice d’infection surtout si associée à des signes locaux. 	</a:t>
            </a:r>
          </a:p>
          <a:p>
            <a:pPr marL="0" indent="0">
              <a:buNone/>
            </a:pPr>
            <a:r>
              <a:rPr lang="fr-FR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6284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60648"/>
            <a:ext cx="8042276" cy="1183884"/>
          </a:xfrm>
        </p:spPr>
        <p:txBody>
          <a:bodyPr>
            <a:normAutofit/>
          </a:bodyPr>
          <a:lstStyle/>
          <a:p>
            <a:r>
              <a:rPr lang="fr-FR" dirty="0" smtClean="0"/>
              <a:t>Examens complémentaires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176265"/>
            <a:ext cx="8042276" cy="370100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Il n’est pas recommandé d’effectuer la mesure de la VS, ni de doser la </a:t>
            </a:r>
            <a:r>
              <a:rPr lang="fr-FR" dirty="0" err="1"/>
              <a:t>procalcitonine</a:t>
            </a:r>
            <a:r>
              <a:rPr lang="fr-FR" dirty="0"/>
              <a:t>, pour le diagnostic de l’infection sur prothèse dans le premier mois postopératoire. 	</a:t>
            </a:r>
            <a:endParaRPr lang="fr-FR" dirty="0" smtClean="0"/>
          </a:p>
          <a:p>
            <a:r>
              <a:rPr lang="fr-FR" dirty="0" smtClean="0"/>
              <a:t>Aucun </a:t>
            </a:r>
            <a:r>
              <a:rPr lang="fr-FR" dirty="0"/>
              <a:t>examen d’imagerie n’est nécessaire pour le diagnostic d’infection précoce. </a:t>
            </a:r>
          </a:p>
          <a:p>
            <a:r>
              <a:rPr lang="fr-FR" dirty="0"/>
              <a:t>Seule l’échographie peut être utile pour guider une ponction au niveau de la hanche. 	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399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Diagnostic microbiologique (1)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343205" cy="492514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Il </a:t>
            </a:r>
            <a:r>
              <a:rPr lang="fr-FR" dirty="0"/>
              <a:t>est recommandé de ne pas réaliser de prélèvement superficiel. </a:t>
            </a:r>
          </a:p>
          <a:p>
            <a:pPr lvl="1"/>
            <a:r>
              <a:rPr lang="fr-FR" dirty="0"/>
              <a:t>Si le prélèvement superficiel a déjà été réalisé, il </a:t>
            </a:r>
            <a:r>
              <a:rPr lang="fr-FR" dirty="0" smtClean="0"/>
              <a:t>ne faut </a:t>
            </a:r>
            <a:r>
              <a:rPr lang="fr-FR" dirty="0"/>
              <a:t>pas tenir compte de son résultat pour le diagnostic et le traitement. </a:t>
            </a:r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/>
              <a:t>est recommandé de réaliser des hémocultures. </a:t>
            </a:r>
            <a:endParaRPr lang="fr-FR" dirty="0" smtClean="0"/>
          </a:p>
          <a:p>
            <a:r>
              <a:rPr lang="fr-FR" dirty="0"/>
              <a:t>Indication de la ponction </a:t>
            </a:r>
            <a:r>
              <a:rPr lang="fr-FR" dirty="0" err="1"/>
              <a:t>pré-opératoire</a:t>
            </a:r>
            <a:r>
              <a:rPr lang="fr-FR" dirty="0"/>
              <a:t> uniquement si : </a:t>
            </a:r>
          </a:p>
          <a:p>
            <a:pPr lvl="1"/>
            <a:r>
              <a:rPr lang="fr-FR" dirty="0"/>
              <a:t>un traitement antibiotique probabiliste doit être instauré en urgence avant l’intervention. </a:t>
            </a:r>
          </a:p>
          <a:p>
            <a:pPr lvl="1"/>
            <a:r>
              <a:rPr lang="fr-FR" dirty="0"/>
              <a:t>doute diagnostique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535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Diagnostic microbiologique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</a:t>
            </a:r>
            <a:r>
              <a:rPr lang="fr-FR" dirty="0"/>
              <a:t>est nécessaire d’informer le laboratoire et de traiter sans délai les prélèvements au </a:t>
            </a:r>
            <a:r>
              <a:rPr lang="fr-FR" dirty="0" smtClean="0"/>
              <a:t>laboratoire </a:t>
            </a:r>
            <a:endParaRPr lang="fr-FR" dirty="0"/>
          </a:p>
          <a:p>
            <a:r>
              <a:rPr lang="fr-FR" dirty="0" smtClean="0"/>
              <a:t>En </a:t>
            </a:r>
            <a:r>
              <a:rPr lang="fr-FR" dirty="0"/>
              <a:t>cas de difficulté d’acheminement (supérieur à 2 h), il est recommandé d’ensemencer directement une partie du liquide articulaire sur flacons </a:t>
            </a:r>
            <a:r>
              <a:rPr lang="fr-FR" dirty="0" smtClean="0"/>
              <a:t>d’hémoculture</a:t>
            </a:r>
            <a:endParaRPr lang="fr-FR" dirty="0"/>
          </a:p>
          <a:p>
            <a:r>
              <a:rPr lang="fr-FR" dirty="0"/>
              <a:t>L’analyse cytologique (recherche de polynucléaires neutrophiles altérés et de microcristaux) doit être </a:t>
            </a:r>
            <a:r>
              <a:rPr lang="fr-FR" dirty="0" smtClean="0"/>
              <a:t>systématique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097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 du patient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Il </a:t>
            </a:r>
            <a:r>
              <a:rPr lang="fr-FR" dirty="0"/>
              <a:t>est recommandé d’informer le patient et/ou la personne de confiance du diagnostic, des bénéfices et des risques de la prise en charge thérapeutique. </a:t>
            </a:r>
          </a:p>
          <a:p>
            <a:r>
              <a:rPr lang="fr-FR" dirty="0"/>
              <a:t>Une aide d’un psychologue peut être envisagée et organisée par l’équipe médico-chirurgicale prenant en charge le patient. </a:t>
            </a:r>
          </a:p>
          <a:p>
            <a:r>
              <a:rPr lang="fr-FR" dirty="0"/>
              <a:t>Les conséquences socioprofessionnelles de l’infection doivent être appréhendées. </a:t>
            </a:r>
          </a:p>
          <a:p>
            <a:r>
              <a:rPr lang="fr-FR" dirty="0"/>
              <a:t>La traçabilité de l’information donnée au patient devra être réalisée dans le dossier médical. 	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443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1108</Words>
  <Application>Microsoft Macintosh PowerPoint</Application>
  <PresentationFormat>Présentation à l'écran (4:3)</PresentationFormat>
  <Paragraphs>161</Paragraphs>
  <Slides>18</Slides>
  <Notes>1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Brise</vt:lpstr>
      <vt:lpstr>   Prothèse de hanche ou de genou : diagnostic et prise en charge de l’infection dans le mois suivant l’implantation  </vt:lpstr>
      <vt:lpstr>Messages clés (1)</vt:lpstr>
      <vt:lpstr>Messages clés (2)</vt:lpstr>
      <vt:lpstr>Messages clés (3)</vt:lpstr>
      <vt:lpstr>Signes cliniques</vt:lpstr>
      <vt:lpstr>Examens complémentaires</vt:lpstr>
      <vt:lpstr>Diagnostic microbiologique (1) </vt:lpstr>
      <vt:lpstr>Diagnostic microbiologique (2)</vt:lpstr>
      <vt:lpstr>Information du patient</vt:lpstr>
      <vt:lpstr>Traitement chirurgical (1)</vt:lpstr>
      <vt:lpstr>Traitement chirurgical (2)</vt:lpstr>
      <vt:lpstr>Traitement chirurgical (3)</vt:lpstr>
      <vt:lpstr>Traitement médical (1) Antibioprophylaxie</vt:lpstr>
      <vt:lpstr>Traitement médical (2) Antibiothérapie probabiliste</vt:lpstr>
      <vt:lpstr>Traitement médical (3) Antibiothérapie documentée</vt:lpstr>
      <vt:lpstr>Traitement médical (4)</vt:lpstr>
      <vt:lpstr>Traitement médical (5)</vt:lpstr>
      <vt:lpstr>Durée de traitement et suivi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Facteurs de risque</dc:title>
  <dc:creator>BONNET Eric</dc:creator>
  <cp:lastModifiedBy>BERNARD CASTAN</cp:lastModifiedBy>
  <cp:revision>30</cp:revision>
  <dcterms:created xsi:type="dcterms:W3CDTF">2016-03-29T18:55:51Z</dcterms:created>
  <dcterms:modified xsi:type="dcterms:W3CDTF">2016-09-28T12:04:13Z</dcterms:modified>
</cp:coreProperties>
</file>