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6"/>
  </p:notesMasterIdLst>
  <p:sldIdLst>
    <p:sldId id="344" r:id="rId2"/>
    <p:sldId id="528" r:id="rId3"/>
    <p:sldId id="520" r:id="rId4"/>
    <p:sldId id="521" r:id="rId5"/>
    <p:sldId id="522" r:id="rId6"/>
    <p:sldId id="523" r:id="rId7"/>
    <p:sldId id="524" r:id="rId8"/>
    <p:sldId id="525" r:id="rId9"/>
    <p:sldId id="526" r:id="rId10"/>
    <p:sldId id="527" r:id="rId11"/>
    <p:sldId id="530" r:id="rId12"/>
    <p:sldId id="394" r:id="rId13"/>
    <p:sldId id="529" r:id="rId14"/>
    <p:sldId id="531" r:id="rId1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tienne canoui" initials="ec" lastIdx="24" clrIdx="0"/>
  <p:cmAuthor id="1" name="Pierre FILLATRE" initials="PF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206E87"/>
    <a:srgbClr val="C7CCCC"/>
    <a:srgbClr val="C7CACB"/>
    <a:srgbClr val="E7F6EF"/>
    <a:srgbClr val="C6CBCB"/>
    <a:srgbClr val="0E6E54"/>
    <a:srgbClr val="C6CACA"/>
    <a:srgbClr val="B2BEC2"/>
    <a:srgbClr val="16B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4B30C-0A71-4A56-8232-F27C1685B8DC}" v="2" dt="2023-04-05T13:18:22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8" autoAdjust="0"/>
    <p:restoredTop sz="95794" autoAdjust="0"/>
  </p:normalViewPr>
  <p:slideViewPr>
    <p:cSldViewPr>
      <p:cViewPr varScale="1">
        <p:scale>
          <a:sx n="68" d="100"/>
          <a:sy n="68" d="100"/>
        </p:scale>
        <p:origin x="165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48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5289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822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Graphical</a:t>
            </a:r>
            <a:r>
              <a:rPr lang="fr-FR" dirty="0"/>
              <a:t> abstract ID </a:t>
            </a:r>
            <a:r>
              <a:rPr lang="fr-FR" dirty="0" err="1"/>
              <a:t>Now</a:t>
            </a:r>
            <a:r>
              <a:rPr lang="fr-FR" dirty="0"/>
              <a:t> à remettre</a:t>
            </a:r>
          </a:p>
        </p:txBody>
      </p:sp>
    </p:spTree>
    <p:extLst>
      <p:ext uri="{BB962C8B-B14F-4D97-AF65-F5344CB8AC3E}">
        <p14:creationId xmlns:p14="http://schemas.microsoft.com/office/powerpoint/2010/main" val="930467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098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04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3372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203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8971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7731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290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67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8308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1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90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7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7" y="6275389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1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ubmed.ncbi.nlm.nih.gov/38311003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658658" y="1916832"/>
            <a:ext cx="7826684" cy="2403475"/>
          </a:xfrm>
          <a:ln w="28575">
            <a:solidFill>
              <a:srgbClr val="206E87"/>
            </a:solidFill>
          </a:ln>
        </p:spPr>
        <p:txBody>
          <a:bodyPr/>
          <a:lstStyle/>
          <a:p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b="1" dirty="0">
                <a:latin typeface="News Gothic MT" charset="0"/>
                <a:ea typeface="ＭＳ Ｐゴシック" charset="0"/>
              </a:rPr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Prévention et prise en charge infectiologique </a:t>
            </a:r>
            <a:b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 l’infection par le VZV </a:t>
            </a:r>
            <a:r>
              <a:rPr 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fr-FR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chez la femme enceinte et en périnatalité</a:t>
            </a:r>
            <a:r>
              <a:rPr lang="fr-FR" sz="2800" b="1" dirty="0"/>
              <a:t> </a:t>
            </a:r>
            <a:r>
              <a:rPr lang="fr-FR" sz="2800" dirty="0"/>
              <a:t> </a:t>
            </a:r>
            <a:br>
              <a:rPr lang="fr-FR" sz="2800" dirty="0"/>
            </a:b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864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sz="2000" dirty="0">
                <a:solidFill>
                  <a:srgbClr val="898989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Jeu de diapositives réalisées par le comité des référentiels de la SPILF le 5 juin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150158"/>
            <a:ext cx="72728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Prise en charge d’un contage post-natal avec le VZV chez le nouveau-né</a:t>
            </a:r>
            <a:endParaRPr lang="fr-FR" sz="2000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43BB497D-3E47-4A74-A699-0DF5FC82F18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282" y="1300074"/>
            <a:ext cx="8929718" cy="436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17823991-39CF-4B4F-8ECC-29E7FF40F1E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83568" y="1195387"/>
            <a:ext cx="7488832" cy="365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C4F450E2-A4AB-4724-8A44-A5237D823D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1288" y="1300074"/>
            <a:ext cx="7599064" cy="5485309"/>
            <a:chOff x="636" y="0"/>
            <a:chExt cx="4488" cy="3240"/>
          </a:xfrm>
        </p:grpSpPr>
        <p:sp>
          <p:nvSpPr>
            <p:cNvPr id="16" name="AutoShape 11">
              <a:extLst>
                <a:ext uri="{FF2B5EF4-FFF2-40B4-BE49-F238E27FC236}">
                  <a16:creationId xmlns:a16="http://schemas.microsoft.com/office/drawing/2014/main" id="{5D6045A2-1DE1-4EB2-A6D5-2A94FFA96E0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36" y="0"/>
              <a:ext cx="448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pic>
          <p:nvPicPr>
            <p:cNvPr id="17" name="Picture 13">
              <a:extLst>
                <a:ext uri="{FF2B5EF4-FFF2-40B4-BE49-F238E27FC236}">
                  <a16:creationId xmlns:a16="http://schemas.microsoft.com/office/drawing/2014/main" id="{53368404-0D10-4FAC-8BF5-520D0650D2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" y="0"/>
              <a:ext cx="4492" cy="3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8FBCE045-F9F8-471D-A40C-875F7DF330CC}"/>
              </a:ext>
            </a:extLst>
          </p:cNvPr>
          <p:cNvSpPr txBox="1">
            <a:spLocks/>
          </p:cNvSpPr>
          <p:nvPr/>
        </p:nvSpPr>
        <p:spPr bwMode="auto">
          <a:xfrm>
            <a:off x="6156176" y="981155"/>
            <a:ext cx="3673134" cy="2524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4C8C"/>
              </a:buClr>
              <a:buFont typeface="Wingdings" pitchFamily="2" charset="2"/>
              <a:buChar char="§"/>
              <a:defRPr sz="2800" b="1">
                <a:solidFill>
                  <a:srgbClr val="314C8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rgbClr val="314C8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Char char="•"/>
              <a:defRPr sz="2000">
                <a:solidFill>
                  <a:srgbClr val="314C8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314C8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314C8C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fr-FR" sz="1600" kern="0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 de varicelle postnatale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 sz="2000" b="0" kern="0" dirty="0"/>
          </a:p>
          <a:p>
            <a:pPr marL="0" indent="0">
              <a:buFont typeface="Wingdings" pitchFamily="2" charset="2"/>
              <a:buNone/>
              <a:defRPr/>
            </a:pPr>
            <a:endParaRPr lang="fr-FR" sz="1400" b="0" kern="0" dirty="0"/>
          </a:p>
        </p:txBody>
      </p:sp>
    </p:spTree>
    <p:extLst>
      <p:ext uri="{BB962C8B-B14F-4D97-AF65-F5344CB8AC3E}">
        <p14:creationId xmlns:p14="http://schemas.microsoft.com/office/powerpoint/2010/main" val="229697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150158"/>
            <a:ext cx="72728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Conduite à tenir pour le nouveau-né d’une mère présentant un zona</a:t>
            </a:r>
            <a:endParaRPr lang="fr-FR" sz="2000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43BB497D-3E47-4A74-A699-0DF5FC82F18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282" y="1300074"/>
            <a:ext cx="8929718" cy="436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17823991-39CF-4B4F-8ECC-29E7FF40F1E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83568" y="1195387"/>
            <a:ext cx="7488832" cy="365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9312F3F-EB2B-4908-91B4-DC1A841AF2B9}"/>
              </a:ext>
            </a:extLst>
          </p:cNvPr>
          <p:cNvSpPr txBox="1"/>
          <p:nvPr/>
        </p:nvSpPr>
        <p:spPr>
          <a:xfrm>
            <a:off x="143508" y="1916832"/>
            <a:ext cx="885698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Zona maternel guéri à l’accouchement :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Aucune surveillance fœtale ni néonatale</a:t>
            </a: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Zona maternel non guéri à l’accouchement :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Couvrir les lésions maternelles 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Allaitement maternel non-contre-indiqué, le contact avec les lésions cutanées 	sur le mamelon devant néanmoins être évitées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Avis spécialisé en cas de :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	- zona chez une patiente immunodéprimée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	- exposition postnatale à des lésions non cicatrisées chez un nouveau-né 				avant 28 SA ou pesant moins de 1000 g.</a:t>
            </a: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42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150158"/>
            <a:ext cx="7272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clés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12">
            <a:extLst>
              <a:ext uri="{FF2B5EF4-FFF2-40B4-BE49-F238E27FC236}">
                <a16:creationId xmlns:a16="http://schemas.microsoft.com/office/drawing/2014/main" id="{39F08818-4485-4ED6-A4DD-84C353118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124744"/>
            <a:ext cx="89535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68D0862-0A07-4B91-8C79-629E63C22398}"/>
              </a:ext>
            </a:extLst>
          </p:cNvPr>
          <p:cNvSpPr/>
          <p:nvPr/>
        </p:nvSpPr>
        <p:spPr>
          <a:xfrm>
            <a:off x="2045525" y="5728321"/>
            <a:ext cx="5052950" cy="92333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accent2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https://pubmed.ncbi.nlm.nih.gov/38311003/</a:t>
            </a:r>
            <a:endParaRPr lang="fr-FR" dirty="0">
              <a:solidFill>
                <a:schemeClr val="accent2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fr-FR" dirty="0">
              <a:solidFill>
                <a:schemeClr val="accent2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Délai d’application : 5 ans</a:t>
            </a:r>
          </a:p>
        </p:txBody>
      </p:sp>
    </p:spTree>
    <p:extLst>
      <p:ext uri="{BB962C8B-B14F-4D97-AF65-F5344CB8AC3E}">
        <p14:creationId xmlns:p14="http://schemas.microsoft.com/office/powerpoint/2010/main" val="859350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899592" y="188640"/>
            <a:ext cx="7272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Quizz – vrai ou faux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791E856-3DBE-404F-8527-64DBCC53A346}"/>
              </a:ext>
            </a:extLst>
          </p:cNvPr>
          <p:cNvSpPr txBox="1"/>
          <p:nvPr/>
        </p:nvSpPr>
        <p:spPr>
          <a:xfrm>
            <a:off x="143508" y="1124744"/>
            <a:ext cx="885698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risque de syndrome varicelleux congénital est maximal lorsque l’infection maternelle survient entre 20 et 30 SA ?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délai maximal d’administration des 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anti-VZV chez une femme enceinte non immunisée pour le VZV après contage à risque est de 5 jours ?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L’aciclovir po peut se discuter en cas de contage à risque survenant entre 10 et 14 jours chez une femme enceinte non immunisée pour le VZV?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 nouveau-né prématuré pour lequel l’éruption maternelle est survenu 3 jours avant la naissance doit bénéficier d’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anti-VZV et d’aciclovir IV ?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 nouveau-né, né à terme, rentré au domicile à J3, exposé à un contage fraternel à J5, doit bénéficier d’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anti-VZV si sa mère n’est pas immunisée ?</a:t>
            </a:r>
          </a:p>
          <a:p>
            <a:pPr lvl="0"/>
            <a:endParaRPr lang="fr-FR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363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899592" y="188640"/>
            <a:ext cx="7272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Quizz – vrai ou faux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791E856-3DBE-404F-8527-64DBCC53A346}"/>
              </a:ext>
            </a:extLst>
          </p:cNvPr>
          <p:cNvSpPr txBox="1"/>
          <p:nvPr/>
        </p:nvSpPr>
        <p:spPr>
          <a:xfrm>
            <a:off x="143508" y="1037049"/>
            <a:ext cx="885698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risque de syndrome varicelleux congénital est maximal lorsque l’infection maternelle survient entre 20 et 30 SA </a:t>
            </a:r>
            <a:r>
              <a:rPr lang="fr-FR" sz="2000" i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Faux : ce risque est maximal lorsque l’infection maternelle survient entre le début de la grossesse et 20 SA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i="1" dirty="0">
              <a:solidFill>
                <a:srgbClr val="FF00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délai maximal d’administration des </a:t>
            </a:r>
            <a:r>
              <a:rPr lang="fr-FR" sz="2000" dirty="0" err="1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anti-VZV chez une femme enceinte non immunisée pour le VZV après contage à risque est de 5 jours ? </a:t>
            </a:r>
            <a:r>
              <a:rPr lang="fr-FR" sz="2000" i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Faux : le délai maximal est de 10 jours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i="1" dirty="0">
              <a:solidFill>
                <a:srgbClr val="FF00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L’aciclovir po peut se discuter en cas de contage à risque survenant entre 10 et 14 jours chez une femme enceinte non immunisée pour le VZV? </a:t>
            </a:r>
            <a:r>
              <a:rPr lang="fr-FR" sz="2000" i="1" dirty="0">
                <a:solidFill>
                  <a:srgbClr val="00B05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Vrai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i="1" dirty="0">
              <a:solidFill>
                <a:srgbClr val="00B05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 nouveau-né prématuré pour lequel l’éruption maternelle est survenu 3 jours avant la naissance doit bénéficier d’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anti-VZV et d’aciclovir IV ?</a:t>
            </a:r>
            <a:r>
              <a:rPr lang="fr-FR" sz="2000" i="1" dirty="0">
                <a:solidFill>
                  <a:srgbClr val="00B05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Vrai</a:t>
            </a: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 nouveau-né, né à terme, rentré au domicile à J3, exposé à un contage fraternel à J5, doit bénéficier d’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anti-VZV si sa mère n’est pas immunisée ? </a:t>
            </a:r>
            <a:r>
              <a:rPr lang="fr-FR" sz="2000" i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Faux, les nouveau-nés à risque de varicelle post-natale </a:t>
            </a:r>
            <a:r>
              <a:rPr lang="fr-FR" sz="2000" i="1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sont uniquement les </a:t>
            </a:r>
            <a:r>
              <a:rPr lang="fr-FR" sz="2000" i="1" dirty="0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nouveau-nés </a:t>
            </a:r>
            <a:r>
              <a:rPr lang="fr-FR" sz="2000" i="1">
                <a:solidFill>
                  <a:srgbClr val="FF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encore hospitalisés</a:t>
            </a:r>
            <a:endParaRPr lang="fr-FR" sz="2000" i="1" dirty="0">
              <a:solidFill>
                <a:srgbClr val="FF00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5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683568" y="162568"/>
            <a:ext cx="7272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Risques d’une varicelle chez la femme enceinte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FE3CAEBE-09F3-4FA6-9943-1968F3DBF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" y="2600908"/>
            <a:ext cx="9063487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791E856-3DBE-404F-8527-64DBCC53A346}"/>
              </a:ext>
            </a:extLst>
          </p:cNvPr>
          <p:cNvSpPr txBox="1"/>
          <p:nvPr/>
        </p:nvSpPr>
        <p:spPr>
          <a:xfrm>
            <a:off x="107504" y="1074293"/>
            <a:ext cx="88569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Pour la mère : risque accru de varicelle grave 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Pour le fœtus/nouveau-né : risque fonction de la date de l’éruption maternelle par rapport à la conception et la naissance</a:t>
            </a:r>
            <a:endParaRPr lang="fr-FR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905BC4-BEBA-4ECD-AA9D-4D27041457A0}"/>
              </a:ext>
            </a:extLst>
          </p:cNvPr>
          <p:cNvSpPr/>
          <p:nvPr/>
        </p:nvSpPr>
        <p:spPr>
          <a:xfrm>
            <a:off x="545400" y="4287588"/>
            <a:ext cx="2088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Associe : </a:t>
            </a:r>
          </a:p>
          <a:p>
            <a:pPr defTabSz="914400">
              <a:defRPr/>
            </a:pP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lésions cutanées nécrotiques - atteinte neurologique </a:t>
            </a:r>
          </a:p>
          <a:p>
            <a:pPr defTabSz="914400">
              <a:defRPr/>
            </a:pP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hypoplasie des membres </a:t>
            </a:r>
          </a:p>
          <a:p>
            <a:pPr defTabSz="914400">
              <a:defRPr/>
            </a:pP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RCIU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92637C-1F97-4005-9886-B638A7D390D5}"/>
              </a:ext>
            </a:extLst>
          </p:cNvPr>
          <p:cNvSpPr/>
          <p:nvPr/>
        </p:nvSpPr>
        <p:spPr>
          <a:xfrm>
            <a:off x="1494504" y="4287588"/>
            <a:ext cx="1008112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fr-FR" sz="1200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 1-2%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30487D-A792-47F8-8D52-77423CB2EEA5}"/>
              </a:ext>
            </a:extLst>
          </p:cNvPr>
          <p:cNvSpPr/>
          <p:nvPr/>
        </p:nvSpPr>
        <p:spPr>
          <a:xfrm>
            <a:off x="66991" y="5225735"/>
            <a:ext cx="28803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Risque de fausse couche et perte fœtale</a:t>
            </a:r>
          </a:p>
        </p:txBody>
      </p:sp>
    </p:spTree>
    <p:extLst>
      <p:ext uri="{BB962C8B-B14F-4D97-AF65-F5344CB8AC3E}">
        <p14:creationId xmlns:p14="http://schemas.microsoft.com/office/powerpoint/2010/main" val="56612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935596" y="169238"/>
            <a:ext cx="72728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Prévention de l’infection par le VZV </a:t>
            </a:r>
          </a:p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avant et après la grossesse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64EC1A3-9045-4C12-AB37-4316F1E9A73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7768" y="1340768"/>
            <a:ext cx="8748464" cy="4535228"/>
            <a:chOff x="0" y="667"/>
            <a:chExt cx="5760" cy="2986"/>
          </a:xfrm>
        </p:grpSpPr>
        <p:sp>
          <p:nvSpPr>
            <p:cNvPr id="11" name="AutoShape 3">
              <a:extLst>
                <a:ext uri="{FF2B5EF4-FFF2-40B4-BE49-F238E27FC236}">
                  <a16:creationId xmlns:a16="http://schemas.microsoft.com/office/drawing/2014/main" id="{15C2DDC2-19BB-44CE-8B72-0AE687B4C4D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667"/>
              <a:ext cx="5760" cy="2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D5E84613-1B71-427E-9E74-0E1B22374F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67"/>
              <a:ext cx="5764" cy="2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AutoShape 7">
            <a:extLst>
              <a:ext uri="{FF2B5EF4-FFF2-40B4-BE49-F238E27FC236}">
                <a16:creationId xmlns:a16="http://schemas.microsoft.com/office/drawing/2014/main" id="{7F33E42C-D637-4F0F-9AFB-8F3733BC764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11659" y="5875996"/>
            <a:ext cx="2457385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6" name="Group 12">
            <a:extLst>
              <a:ext uri="{FF2B5EF4-FFF2-40B4-BE49-F238E27FC236}">
                <a16:creationId xmlns:a16="http://schemas.microsoft.com/office/drawing/2014/main" id="{CB8AA6BC-F536-4DFC-8ACA-BEE9119620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81936" y="5926027"/>
            <a:ext cx="2664296" cy="860127"/>
            <a:chOff x="1864" y="1832"/>
            <a:chExt cx="2032" cy="656"/>
          </a:xfrm>
        </p:grpSpPr>
        <p:sp>
          <p:nvSpPr>
            <p:cNvPr id="17" name="AutoShape 11">
              <a:extLst>
                <a:ext uri="{FF2B5EF4-FFF2-40B4-BE49-F238E27FC236}">
                  <a16:creationId xmlns:a16="http://schemas.microsoft.com/office/drawing/2014/main" id="{87B26BCF-C5FA-40D1-96A8-E5DDB6E106E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4" y="1832"/>
              <a:ext cx="2032" cy="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EC0E7AF9-BE6F-46D6-A64E-7010EA6917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4" y="1832"/>
              <a:ext cx="2038" cy="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BE251E3A-F873-42DE-9EAD-FD2F03BCB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27693"/>
              </p:ext>
            </p:extLst>
          </p:nvPr>
        </p:nvGraphicFramePr>
        <p:xfrm>
          <a:off x="214282" y="6112499"/>
          <a:ext cx="2994025" cy="576263"/>
        </p:xfrm>
        <a:graphic>
          <a:graphicData uri="http://schemas.openxmlformats.org/drawingml/2006/table">
            <a:tbl>
              <a:tblPr firstRow="1" bandRow="1"/>
              <a:tblGrid>
                <a:gridCol w="1148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200" dirty="0"/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200" dirty="0">
                        <a:solidFill>
                          <a:srgbClr val="002060"/>
                        </a:solidFill>
                      </a:endParaRP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200" dirty="0">
                        <a:solidFill>
                          <a:srgbClr val="002060"/>
                        </a:solidFill>
                      </a:endParaRP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200" dirty="0">
                        <a:solidFill>
                          <a:srgbClr val="002060"/>
                        </a:solidFill>
                      </a:endParaRP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200" dirty="0"/>
                        <a:t>Séroprévalence</a:t>
                      </a: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200" dirty="0">
                          <a:solidFill>
                            <a:srgbClr val="002060"/>
                          </a:solidFill>
                        </a:rPr>
                        <a:t>&gt; 95%</a:t>
                      </a: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200" dirty="0">
                          <a:solidFill>
                            <a:srgbClr val="002060"/>
                          </a:solidFill>
                        </a:rPr>
                        <a:t>80%</a:t>
                      </a:r>
                      <a:endParaRPr lang="fr-FR" sz="12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</a:rPr>
                        <a:t>60%</a:t>
                      </a:r>
                      <a:endParaRPr lang="fr-FR" sz="1200" dirty="0">
                        <a:solidFill>
                          <a:srgbClr val="002060"/>
                        </a:solidFill>
                      </a:endParaRPr>
                    </a:p>
                  </a:txBody>
                  <a:tcPr marL="91457" marR="91457" marT="45799" marB="4579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4" name="Picture 21" descr="Actualités en France (@France) / Twitter">
            <a:extLst>
              <a:ext uri="{FF2B5EF4-FFF2-40B4-BE49-F238E27FC236}">
                <a16:creationId xmlns:a16="http://schemas.microsoft.com/office/drawing/2014/main" id="{D65DC6CB-0C1E-4EFC-B6B7-E2C44136B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12" y="6151737"/>
            <a:ext cx="2079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7" descr="Géographie de l'Asie — Wikipédia">
            <a:extLst>
              <a:ext uri="{FF2B5EF4-FFF2-40B4-BE49-F238E27FC236}">
                <a16:creationId xmlns:a16="http://schemas.microsoft.com/office/drawing/2014/main" id="{C87426C5-73E4-456E-A288-490FE5D44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791" y="6158088"/>
            <a:ext cx="3810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9" descr="Afrique — Wikipédia">
            <a:extLst>
              <a:ext uri="{FF2B5EF4-FFF2-40B4-BE49-F238E27FC236}">
                <a16:creationId xmlns:a16="http://schemas.microsoft.com/office/drawing/2014/main" id="{F004FBB6-FE08-4A16-BD4C-DE0DCA491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815" y="6151737"/>
            <a:ext cx="195263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22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899592" y="188640"/>
            <a:ext cx="7272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Vaccination Varicelle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791E856-3DBE-404F-8527-64DBCC53A346}"/>
              </a:ext>
            </a:extLst>
          </p:cNvPr>
          <p:cNvSpPr txBox="1"/>
          <p:nvPr/>
        </p:nvSpPr>
        <p:spPr>
          <a:xfrm>
            <a:off x="107504" y="1074293"/>
            <a:ext cx="88569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Schéma vaccinal : 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VARILRIX® ou VARIVAX®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- 2 doses à minimum 4 semaines d’intervalle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Vaccins interchangeables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Contre-indications principales :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Grossesse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Immunodépression</a:t>
            </a: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Respecter un intervalle d’un mois après la seconde dose avant de débuter une grossesse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En post-partum : respecter un délai de 5 mois par rapport à la réalisation d’une transfusion sanguine ou l’administration d’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polyvalentes ou d’immunoglobulines anti-VZV (VZIG). 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   L’administration d’</a:t>
            </a:r>
            <a:r>
              <a:rPr lang="fr-FR" sz="2000" dirty="0" err="1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Ig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anti-RH1 (anti-D) ne justifie pas de report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35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935596" y="121590"/>
            <a:ext cx="72728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Prévention de l’infection par le VZV </a:t>
            </a:r>
          </a:p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pendant la grossesse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14" name="AutoShape 7">
            <a:extLst>
              <a:ext uri="{FF2B5EF4-FFF2-40B4-BE49-F238E27FC236}">
                <a16:creationId xmlns:a16="http://schemas.microsoft.com/office/drawing/2014/main" id="{7F33E42C-D637-4F0F-9AFB-8F3733BC764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11659" y="5875996"/>
            <a:ext cx="2457385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D3DBEC4E-E13B-4602-8E62-5BBA600F561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9776" y="1357613"/>
            <a:ext cx="8604448" cy="4218570"/>
            <a:chOff x="0" y="748"/>
            <a:chExt cx="5760" cy="2824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67CBB71E-8940-4BCC-A330-BFEB6E348CF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748"/>
              <a:ext cx="5760" cy="2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45CB812C-C7FA-47D2-8A0F-6561E8B028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48"/>
              <a:ext cx="5765" cy="2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02E828DE-A8D0-4A50-BB0A-469FC7F8FF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9876" y="2913063"/>
            <a:ext cx="6669088" cy="3794125"/>
            <a:chOff x="170" y="1835"/>
            <a:chExt cx="4201" cy="2390"/>
          </a:xfrm>
        </p:grpSpPr>
        <p:sp>
          <p:nvSpPr>
            <p:cNvPr id="13" name="AutoShape 11">
              <a:extLst>
                <a:ext uri="{FF2B5EF4-FFF2-40B4-BE49-F238E27FC236}">
                  <a16:creationId xmlns:a16="http://schemas.microsoft.com/office/drawing/2014/main" id="{D4FEA9AA-B2E7-45D5-A075-1D31CEB8875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389" y="1835"/>
              <a:ext cx="2982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61" name="Picture 13">
              <a:extLst>
                <a:ext uri="{FF2B5EF4-FFF2-40B4-BE49-F238E27FC236}">
                  <a16:creationId xmlns:a16="http://schemas.microsoft.com/office/drawing/2014/main" id="{7054AEED-DB48-4AAF-BAEE-5ED5EAD9E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" y="3600"/>
              <a:ext cx="2846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" name="Group 12">
            <a:extLst>
              <a:ext uri="{FF2B5EF4-FFF2-40B4-BE49-F238E27FC236}">
                <a16:creationId xmlns:a16="http://schemas.microsoft.com/office/drawing/2014/main" id="{F4E78753-5939-4DD8-AF3F-5B941FDD037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81936" y="5926027"/>
            <a:ext cx="2664296" cy="860127"/>
            <a:chOff x="1864" y="1832"/>
            <a:chExt cx="2032" cy="656"/>
          </a:xfrm>
        </p:grpSpPr>
        <p:sp>
          <p:nvSpPr>
            <p:cNvPr id="24" name="AutoShape 11">
              <a:extLst>
                <a:ext uri="{FF2B5EF4-FFF2-40B4-BE49-F238E27FC236}">
                  <a16:creationId xmlns:a16="http://schemas.microsoft.com/office/drawing/2014/main" id="{22753381-1065-4AFD-A7E7-F2124A2E8AB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4" y="1832"/>
              <a:ext cx="2032" cy="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5" name="Picture 13">
              <a:extLst>
                <a:ext uri="{FF2B5EF4-FFF2-40B4-BE49-F238E27FC236}">
                  <a16:creationId xmlns:a16="http://schemas.microsoft.com/office/drawing/2014/main" id="{C377BF95-206B-4D10-A261-169E018F77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4" y="1832"/>
              <a:ext cx="2038" cy="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4045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755576" y="130711"/>
            <a:ext cx="72728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Conduite à tenir en cas de contact avec le VZV chez une femme enceinte - 1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AutoShape 7">
            <a:extLst>
              <a:ext uri="{FF2B5EF4-FFF2-40B4-BE49-F238E27FC236}">
                <a16:creationId xmlns:a16="http://schemas.microsoft.com/office/drawing/2014/main" id="{7F33E42C-D637-4F0F-9AFB-8F3733BC764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11659" y="5875996"/>
            <a:ext cx="2457385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CB5EC2EB-7BCD-438E-AC50-5B44D4FE3B4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2992" y="1368425"/>
            <a:ext cx="8726052" cy="3932783"/>
            <a:chOff x="0" y="862"/>
            <a:chExt cx="5760" cy="2596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76CBE88E-EB4C-4159-B122-A3A0532F2BB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862"/>
              <a:ext cx="5760" cy="2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3077" name="Picture 5">
              <a:extLst>
                <a:ext uri="{FF2B5EF4-FFF2-40B4-BE49-F238E27FC236}">
                  <a16:creationId xmlns:a16="http://schemas.microsoft.com/office/drawing/2014/main" id="{B14C0E83-701B-48B0-99D1-C558C969C7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62"/>
              <a:ext cx="5765" cy="2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2489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791580" y="158432"/>
            <a:ext cx="72728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Conduite à tenir en cas de contact avec le VZV chez une femme enceinte - 2</a:t>
            </a:r>
            <a:endParaRPr lang="fr-FR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43BB497D-3E47-4A74-A699-0DF5FC82F18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282" y="1300074"/>
            <a:ext cx="8929718" cy="436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17823991-39CF-4B4F-8ECC-29E7FF40F1E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83568" y="1195387"/>
            <a:ext cx="7488832" cy="365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65118E2E-0964-497F-AEBC-3A27BED499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7322" y="1412776"/>
            <a:ext cx="8783638" cy="3751262"/>
            <a:chOff x="0" y="390"/>
            <a:chExt cx="5760" cy="2460"/>
          </a:xfrm>
        </p:grpSpPr>
        <p:sp>
          <p:nvSpPr>
            <p:cNvPr id="17" name="AutoShape 3">
              <a:extLst>
                <a:ext uri="{FF2B5EF4-FFF2-40B4-BE49-F238E27FC236}">
                  <a16:creationId xmlns:a16="http://schemas.microsoft.com/office/drawing/2014/main" id="{016F4F8A-CC1F-4C35-8A4E-C98C8E0F600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390"/>
              <a:ext cx="5760" cy="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pic>
          <p:nvPicPr>
            <p:cNvPr id="18" name="Picture 5">
              <a:extLst>
                <a:ext uri="{FF2B5EF4-FFF2-40B4-BE49-F238E27FC236}">
                  <a16:creationId xmlns:a16="http://schemas.microsoft.com/office/drawing/2014/main" id="{2130819F-E036-4945-8953-C0115420CC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0"/>
              <a:ext cx="5764" cy="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4B8FA319-5B7D-40E3-A298-894E5B16464D}"/>
              </a:ext>
            </a:extLst>
          </p:cNvPr>
          <p:cNvSpPr txBox="1"/>
          <p:nvPr/>
        </p:nvSpPr>
        <p:spPr>
          <a:xfrm>
            <a:off x="6901085" y="4646950"/>
            <a:ext cx="2178097" cy="101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Informer la patiente </a:t>
            </a:r>
          </a:p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du risque d’échec</a:t>
            </a:r>
          </a:p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de la CAT si fièvre ou éruption</a:t>
            </a:r>
          </a:p>
          <a:p>
            <a:pPr algn="ctr">
              <a:defRPr/>
            </a:pPr>
            <a:endParaRPr lang="fr-FR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Vaccination en post-partum</a:t>
            </a:r>
          </a:p>
        </p:txBody>
      </p:sp>
      <p:grpSp>
        <p:nvGrpSpPr>
          <p:cNvPr id="21" name="Group 8">
            <a:extLst>
              <a:ext uri="{FF2B5EF4-FFF2-40B4-BE49-F238E27FC236}">
                <a16:creationId xmlns:a16="http://schemas.microsoft.com/office/drawing/2014/main" id="{22A5B89A-B8C6-4BE0-8260-07B978F9509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7322" y="5256423"/>
            <a:ext cx="3285618" cy="1550568"/>
            <a:chOff x="1355" y="900"/>
            <a:chExt cx="3050" cy="1440"/>
          </a:xfrm>
        </p:grpSpPr>
        <p:sp>
          <p:nvSpPr>
            <p:cNvPr id="22" name="AutoShape 7">
              <a:extLst>
                <a:ext uri="{FF2B5EF4-FFF2-40B4-BE49-F238E27FC236}">
                  <a16:creationId xmlns:a16="http://schemas.microsoft.com/office/drawing/2014/main" id="{BE573AAC-7261-4F0F-AEFD-4BB18E8CA13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355" y="900"/>
              <a:ext cx="305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pic>
          <p:nvPicPr>
            <p:cNvPr id="23" name="Picture 9">
              <a:extLst>
                <a:ext uri="{FF2B5EF4-FFF2-40B4-BE49-F238E27FC236}">
                  <a16:creationId xmlns:a16="http://schemas.microsoft.com/office/drawing/2014/main" id="{2666CE9C-225A-4915-9E9D-39A54A7A01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" y="900"/>
              <a:ext cx="3056" cy="1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564FCC9F-EC39-4881-96AB-C218F0A11000}"/>
              </a:ext>
            </a:extLst>
          </p:cNvPr>
          <p:cNvSpPr txBox="1"/>
          <p:nvPr/>
        </p:nvSpPr>
        <p:spPr>
          <a:xfrm>
            <a:off x="323528" y="54603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028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150158"/>
            <a:ext cx="72728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Prise en charge d’un nouveau-né exposé à une varicelle maternelle moins de 3 semaines avant la naissance et jusqu’à 7 jours après</a:t>
            </a:r>
            <a:endParaRPr lang="fr-FR" sz="2000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43BB497D-3E47-4A74-A699-0DF5FC82F18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282" y="1300074"/>
            <a:ext cx="8929718" cy="436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17823991-39CF-4B4F-8ECC-29E7FF40F1E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83568" y="1195387"/>
            <a:ext cx="7488832" cy="365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3" name="Group 20">
            <a:extLst>
              <a:ext uri="{FF2B5EF4-FFF2-40B4-BE49-F238E27FC236}">
                <a16:creationId xmlns:a16="http://schemas.microsoft.com/office/drawing/2014/main" id="{C2C1AB95-C52E-4E7A-836B-CA14CC740D3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92572" y="1589080"/>
            <a:ext cx="6958856" cy="5122954"/>
            <a:chOff x="680" y="0"/>
            <a:chExt cx="4400" cy="3240"/>
          </a:xfrm>
        </p:grpSpPr>
        <p:sp>
          <p:nvSpPr>
            <p:cNvPr id="14" name="AutoShape 19">
              <a:extLst>
                <a:ext uri="{FF2B5EF4-FFF2-40B4-BE49-F238E27FC236}">
                  <a16:creationId xmlns:a16="http://schemas.microsoft.com/office/drawing/2014/main" id="{59B27D08-860D-437B-B0DD-EAC71686B9E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80" y="0"/>
              <a:ext cx="4400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pic>
          <p:nvPicPr>
            <p:cNvPr id="15" name="Picture 21">
              <a:extLst>
                <a:ext uri="{FF2B5EF4-FFF2-40B4-BE49-F238E27FC236}">
                  <a16:creationId xmlns:a16="http://schemas.microsoft.com/office/drawing/2014/main" id="{AD5ECBDA-F08B-4364-93FB-9A160E720B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" y="0"/>
              <a:ext cx="4404" cy="3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Group 16">
            <a:extLst>
              <a:ext uri="{FF2B5EF4-FFF2-40B4-BE49-F238E27FC236}">
                <a16:creationId xmlns:a16="http://schemas.microsoft.com/office/drawing/2014/main" id="{F7494095-BCE5-4F75-B030-3475C46539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4282" y="1380090"/>
            <a:ext cx="2016125" cy="179387"/>
            <a:chOff x="1988" y="1541"/>
            <a:chExt cx="1784" cy="158"/>
          </a:xfrm>
        </p:grpSpPr>
        <p:sp>
          <p:nvSpPr>
            <p:cNvPr id="24" name="AutoShape 15">
              <a:extLst>
                <a:ext uri="{FF2B5EF4-FFF2-40B4-BE49-F238E27FC236}">
                  <a16:creationId xmlns:a16="http://schemas.microsoft.com/office/drawing/2014/main" id="{A69D2545-7264-4E28-A454-DAC50F0686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88" y="1541"/>
              <a:ext cx="1784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pic>
          <p:nvPicPr>
            <p:cNvPr id="25" name="Picture 17">
              <a:extLst>
                <a:ext uri="{FF2B5EF4-FFF2-40B4-BE49-F238E27FC236}">
                  <a16:creationId xmlns:a16="http://schemas.microsoft.com/office/drawing/2014/main" id="{7F6717E9-A094-4267-9CB0-0FDA003C5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8" y="1541"/>
              <a:ext cx="1790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Espace réservé du contenu 2">
            <a:extLst>
              <a:ext uri="{FF2B5EF4-FFF2-40B4-BE49-F238E27FC236}">
                <a16:creationId xmlns:a16="http://schemas.microsoft.com/office/drawing/2014/main" id="{F65F9241-541A-4264-BFF9-0F4396B72867}"/>
              </a:ext>
            </a:extLst>
          </p:cNvPr>
          <p:cNvSpPr txBox="1">
            <a:spLocks/>
          </p:cNvSpPr>
          <p:nvPr/>
        </p:nvSpPr>
        <p:spPr bwMode="auto">
          <a:xfrm>
            <a:off x="6214861" y="1199067"/>
            <a:ext cx="3673134" cy="2524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14C8C"/>
              </a:buClr>
              <a:buFont typeface="Wingdings" pitchFamily="2" charset="2"/>
              <a:buChar char="§"/>
              <a:defRPr sz="2800" b="1">
                <a:solidFill>
                  <a:srgbClr val="314C8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rgbClr val="314C8C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Char char="•"/>
              <a:defRPr sz="2000">
                <a:solidFill>
                  <a:srgbClr val="314C8C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314C8C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314C8C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fr-FR" sz="1600" kern="0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 de varicelle néonatale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 sz="2000" b="0" kern="0" dirty="0"/>
          </a:p>
          <a:p>
            <a:pPr marL="0" indent="0">
              <a:buFont typeface="Wingdings" pitchFamily="2" charset="2"/>
              <a:buNone/>
              <a:defRPr/>
            </a:pPr>
            <a:endParaRPr lang="fr-FR" sz="1400" b="0" kern="0" dirty="0"/>
          </a:p>
        </p:txBody>
      </p:sp>
    </p:spTree>
    <p:extLst>
      <p:ext uri="{BB962C8B-B14F-4D97-AF65-F5344CB8AC3E}">
        <p14:creationId xmlns:p14="http://schemas.microsoft.com/office/powerpoint/2010/main" val="44114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150158"/>
            <a:ext cx="72728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b="1" dirty="0">
                <a:solidFill>
                  <a:srgbClr val="206E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Prise en charge d’un contage postnatal avec le VZV chez le nouveau-né</a:t>
            </a:r>
            <a:endParaRPr lang="fr-FR" sz="2000" b="1" dirty="0">
              <a:solidFill>
                <a:srgbClr val="206E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43BB497D-3E47-4A74-A699-0DF5FC82F18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4282" y="1300074"/>
            <a:ext cx="8929718" cy="436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17823991-39CF-4B4F-8ECC-29E7FF40F1E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83568" y="1195387"/>
            <a:ext cx="7488832" cy="365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9312F3F-EB2B-4908-91B4-DC1A841AF2B9}"/>
              </a:ext>
            </a:extLst>
          </p:cNvPr>
          <p:cNvSpPr txBox="1"/>
          <p:nvPr/>
        </p:nvSpPr>
        <p:spPr>
          <a:xfrm>
            <a:off x="214282" y="1991556"/>
            <a:ext cx="885698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Contage postnatal : exposition aérienne ou cutanée directe au VZV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Après 7 jours de vie en cas d’exposition au VZV maternel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Entre la naissance et le 28</a:t>
            </a:r>
            <a:r>
              <a:rPr lang="fr-FR" sz="2000" baseline="30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ème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jour de vie en cas d’exposition non maternelle</a:t>
            </a: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Nouveau-né à risque de varicelle postnatale grave :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Nouveau-né encore hospitalisé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ET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Né avant 28 SA ET/OU pesant moins de 1000 g, quelque soit le statut maternel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- OU né après 28 SA ET pesant moins de 1000 g, de mère non immunisée</a:t>
            </a: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lvl="0"/>
            <a:endParaRPr lang="fr-FR" sz="20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fr-FR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0580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873</Words>
  <Application>Microsoft Office PowerPoint</Application>
  <PresentationFormat>Affichage à l'écran (4:3)</PresentationFormat>
  <Paragraphs>95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Calibri</vt:lpstr>
      <vt:lpstr>Cambria</vt:lpstr>
      <vt:lpstr>News Gothic MT</vt:lpstr>
      <vt:lpstr>Symbol</vt:lpstr>
      <vt:lpstr>Times New Roman</vt:lpstr>
      <vt:lpstr>Wingdings</vt:lpstr>
      <vt:lpstr>2_Office Theme</vt:lpstr>
      <vt:lpstr>             Prévention et prise en charge infectiologique  de l’infection par le VZV   chez la femme enceinte et en périnatalité  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VUOTTO Fanny</cp:lastModifiedBy>
  <cp:revision>727</cp:revision>
  <cp:lastPrinted>1601-01-01T00:00:00Z</cp:lastPrinted>
  <dcterms:created xsi:type="dcterms:W3CDTF">2017-04-07T09:12:46Z</dcterms:created>
  <dcterms:modified xsi:type="dcterms:W3CDTF">2024-06-24T08:27:24Z</dcterms:modified>
</cp:coreProperties>
</file>