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5"/>
  </p:notesMasterIdLst>
  <p:sldIdLst>
    <p:sldId id="344" r:id="rId2"/>
    <p:sldId id="512" r:id="rId3"/>
    <p:sldId id="513" r:id="rId4"/>
    <p:sldId id="514" r:id="rId5"/>
    <p:sldId id="515" r:id="rId6"/>
    <p:sldId id="516" r:id="rId7"/>
    <p:sldId id="517" r:id="rId8"/>
    <p:sldId id="518" r:id="rId9"/>
    <p:sldId id="519" r:id="rId10"/>
    <p:sldId id="520" r:id="rId11"/>
    <p:sldId id="521" r:id="rId12"/>
    <p:sldId id="522" r:id="rId13"/>
    <p:sldId id="523" r:id="rId14"/>
    <p:sldId id="524" r:id="rId15"/>
    <p:sldId id="525" r:id="rId16"/>
    <p:sldId id="526" r:id="rId17"/>
    <p:sldId id="527" r:id="rId18"/>
    <p:sldId id="528" r:id="rId19"/>
    <p:sldId id="529" r:id="rId20"/>
    <p:sldId id="530" r:id="rId21"/>
    <p:sldId id="531" r:id="rId22"/>
    <p:sldId id="533" r:id="rId23"/>
    <p:sldId id="511" r:id="rId2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tienne canoui" initials="ec" lastIdx="24" clrIdx="0"/>
  <p:cmAuthor id="1" name="Pierre FILLATRE" initials="PF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C7CCCC"/>
    <a:srgbClr val="C7CACB"/>
    <a:srgbClr val="E7F6EF"/>
    <a:srgbClr val="C6CBCB"/>
    <a:srgbClr val="0E6E54"/>
    <a:srgbClr val="C6CACA"/>
    <a:srgbClr val="B2BEC2"/>
    <a:srgbClr val="16B185"/>
    <a:srgbClr val="206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4B30C-0A71-4A56-8232-F27C1685B8DC}" v="2" dt="2023-04-05T13:18:22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5782" autoAdjust="0"/>
  </p:normalViewPr>
  <p:slideViewPr>
    <p:cSldViewPr>
      <p:cViewPr varScale="1">
        <p:scale>
          <a:sx n="111" d="100"/>
          <a:sy n="111" d="100"/>
        </p:scale>
        <p:origin x="-161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32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90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7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7" y="6275389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1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/>
              <a:t>Synthèse réalisée par la  SPILF</a:t>
            </a:r>
          </a:p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826684" cy="3672408"/>
          </a:xfrm>
        </p:spPr>
        <p:txBody>
          <a:bodyPr/>
          <a:lstStyle/>
          <a:p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Diagnostic et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traitement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abcès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cérébraux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adultes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pédiatriques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en-US" sz="2400" b="1" dirty="0" err="1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Recommandation</a:t>
            </a:r>
            <a:r>
              <a:rPr lang="en-US" sz="24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SPILF</a:t>
            </a:r>
            <a:r>
              <a:rPr lang="fr-FR" sz="24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/>
            </a:r>
            <a:br>
              <a:rPr lang="fr-FR" sz="24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fr-FR" sz="2400" b="1" dirty="0" smtClean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d’après l’analyse de la recommandation </a:t>
            </a:r>
            <a:r>
              <a:rPr lang="en-US" sz="2400" b="1" dirty="0" smtClean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ESCMID </a:t>
            </a:r>
            <a:r>
              <a:rPr lang="en-US" sz="24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2023 </a:t>
            </a:r>
            <a:br>
              <a:rPr lang="en-US" sz="2400" b="1" dirty="0"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endParaRPr lang="fr-FR" sz="2400" b="1" dirty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>
          <a:xfrm>
            <a:off x="1371600" y="5661248"/>
            <a:ext cx="6400800" cy="864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sz="2000" dirty="0">
                <a:solidFill>
                  <a:srgbClr val="89898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Jeu de diapositives réalisées par le comité des référentiels de la SPILF le 28/11/2023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BF6D7331-6E18-AD6B-C064-482C3EEEE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000" y="1340768"/>
            <a:ext cx="7776864" cy="3816423"/>
          </a:xfrm>
          <a:prstGeom prst="rect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B4814FD-DF8B-A03A-534B-5E07C458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620688"/>
            <a:ext cx="7407101" cy="1493839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Indication de la dexaméthasone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E07741A-3675-3062-E475-48717BD39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489" y="2583234"/>
            <a:ext cx="8040688" cy="21602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Indication de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dexaméthasone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en-GB" sz="28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buFont typeface="Wingdings" pitchFamily="2" charset="2"/>
              <a:buChar char="ü"/>
            </a:pP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Symptômes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importants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d’oedème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périfocal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Menace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d’engagement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None/>
            </a:pP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 </a:t>
            </a:r>
            <a:r>
              <a:rPr lang="en-GB" sz="3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d’effet</a:t>
            </a:r>
            <a:r>
              <a:rPr lang="en-GB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délètere</a:t>
            </a:r>
            <a:r>
              <a:rPr lang="en-GB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3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signalé</a:t>
            </a:r>
            <a:r>
              <a:rPr lang="en-GB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à </a:t>
            </a:r>
            <a:r>
              <a:rPr lang="en-GB" sz="3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</a:t>
            </a:r>
            <a:r>
              <a:rPr lang="en-GB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jour</a:t>
            </a:r>
          </a:p>
          <a:p>
            <a:pPr marL="0" indent="0">
              <a:buNone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1E7673C-C6B2-0BEC-9212-7CB77F48F6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76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5C620A2-927F-FFF4-86F0-69A81738A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130" y="457793"/>
            <a:ext cx="8328194" cy="1493839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Indication des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anti-épileptiques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EE74D2E-5CFA-38EF-0E90-4072DECE8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140968"/>
            <a:ext cx="8040688" cy="11521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Pas d’indication en prophylaxie primaire des </a:t>
            </a:r>
            <a:r>
              <a:rPr lang="fr-FR" sz="2800" dirty="0" err="1">
                <a:latin typeface="Arial" panose="020B0604020202020204" pitchFamily="34" charset="0"/>
                <a:cs typeface="Arial" panose="020B0604020202020204" pitchFamily="34" charset="0"/>
              </a:rPr>
              <a:t>anti-épileptiques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7D78054-D52D-FD75-6C01-99ACF79635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66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-50799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Molécules recommandées en fonction 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des agents pathogènes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6170613" y="6408193"/>
            <a:ext cx="4838700" cy="457200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31126"/>
              </p:ext>
            </p:extLst>
          </p:nvPr>
        </p:nvGraphicFramePr>
        <p:xfrm>
          <a:off x="530672" y="1065288"/>
          <a:ext cx="7920879" cy="487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0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Bactéries*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Première ligne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6295">
                <a:tc>
                  <a:txBody>
                    <a:bodyPr/>
                    <a:lstStyle/>
                    <a:p>
                      <a:r>
                        <a:rPr lang="fr-FR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Actinomyces</a:t>
                      </a:r>
                      <a:r>
                        <a:rPr lang="fr-FR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</a:t>
                      </a:r>
                      <a:r>
                        <a:rPr lang="fr-FR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Pénicilline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C3G**,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clindamycine</a:t>
                      </a:r>
                      <a:r>
                        <a:rPr lang="fr-FR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4768">
                <a:tc>
                  <a:txBody>
                    <a:bodyPr/>
                    <a:lstStyle/>
                    <a:p>
                      <a:r>
                        <a:rPr lang="fr-FR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Bacteroides</a:t>
                      </a:r>
                      <a:r>
                        <a:rPr lang="fr-FR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i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fragilis</a:t>
                      </a:r>
                      <a:endParaRPr lang="fr-FR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Clindamycine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40141">
                <a:tc>
                  <a:txBody>
                    <a:bodyPr/>
                    <a:lstStyle/>
                    <a:p>
                      <a:r>
                        <a:rPr lang="en-GB" sz="18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Enterobacterales C3G</a:t>
                      </a:r>
                      <a:r>
                        <a:rPr lang="en-GB" sz="1800" i="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i="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sensibles</a:t>
                      </a:r>
                      <a:endParaRPr lang="fr-FR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C3G**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Méropénème, fluoroquinolone, cotrimoxazole,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aztreonam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07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Enterobacterales C3G</a:t>
                      </a:r>
                      <a:r>
                        <a:rPr lang="en-GB" sz="1800" i="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i="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résistants</a:t>
                      </a:r>
                      <a:endParaRPr lang="fr-FR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Méropénème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Cefépime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fluoroquinolone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cotrimoxazole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8516">
                <a:tc>
                  <a:txBody>
                    <a:bodyPr/>
                    <a:lstStyle/>
                    <a:p>
                      <a:r>
                        <a:rPr lang="fr-FR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Fusobacterium</a:t>
                      </a:r>
                      <a:r>
                        <a:rPr lang="fr-FR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</a:t>
                      </a:r>
                      <a:r>
                        <a:rPr lang="fr-FR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Clindamycine,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méropénème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13040">
                <a:tc>
                  <a:txBody>
                    <a:bodyPr/>
                    <a:lstStyle/>
                    <a:p>
                      <a:r>
                        <a:rPr lang="fr-FR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Listeria </a:t>
                      </a:r>
                      <a:r>
                        <a:rPr lang="fr-FR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monocytogenes</a:t>
                      </a:r>
                      <a:endParaRPr lang="fr-FR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Amoxicilline ± gentamicine ou cotrimoxazole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Cotrimoxazole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méropénème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linézolide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17170" y="6029983"/>
            <a:ext cx="902683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* En cas d’identification d’une bactérie de la flore bucco-dentaire, l’antibiothérapie doit également comprendre</a:t>
            </a:r>
          </a:p>
          <a:p>
            <a:r>
              <a:rPr lang="fr-FR" sz="1400" dirty="0">
                <a:solidFill>
                  <a:schemeClr val="tx1"/>
                </a:solidFill>
              </a:rPr>
              <a:t> une molécule anti-anaérobie (métronidazole ou clindamycine) </a:t>
            </a:r>
          </a:p>
          <a:p>
            <a:r>
              <a:rPr lang="fr-FR" sz="1400" dirty="0">
                <a:solidFill>
                  <a:schemeClr val="tx1"/>
                </a:solidFill>
              </a:rPr>
              <a:t>** C3G : la SPILF préconise céfotaxime ou ceftriaxone</a:t>
            </a:r>
          </a:p>
        </p:txBody>
      </p:sp>
    </p:spTree>
    <p:extLst>
      <p:ext uri="{BB962C8B-B14F-4D97-AF65-F5344CB8AC3E}">
        <p14:creationId xmlns:p14="http://schemas.microsoft.com/office/powerpoint/2010/main" val="2072187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9555" y="523559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Molécules recommandées en fonction 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des agents pathogènes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436108"/>
              </p:ext>
            </p:extLst>
          </p:nvPr>
        </p:nvGraphicFramePr>
        <p:xfrm>
          <a:off x="440206" y="1794058"/>
          <a:ext cx="8339334" cy="4127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97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797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797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51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Bactéries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Première ligne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95575">
                <a:tc>
                  <a:txBody>
                    <a:bodyPr/>
                    <a:lstStyle/>
                    <a:p>
                      <a:r>
                        <a:rPr lang="fr-FR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Nocardia</a:t>
                      </a:r>
                      <a:r>
                        <a:rPr lang="fr-F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</a:t>
                      </a:r>
                      <a:r>
                        <a:rPr lang="fr-F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Cotrimoxazole</a:t>
                      </a:r>
                      <a:r>
                        <a:rPr lang="fr-FR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</a:t>
                      </a:r>
                      <a:r>
                        <a:rPr lang="fr-FR" sz="20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imipénème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Sur avis spécialisé, en association : méropénème, C3G*, linézolide,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moxifloxacine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amikacine,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tigécycline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minocycline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06318">
                <a:tc>
                  <a:txBody>
                    <a:bodyPr/>
                    <a:lstStyle/>
                    <a:p>
                      <a:r>
                        <a:rPr lang="fr-F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Pseudomonas</a:t>
                      </a:r>
                      <a:r>
                        <a:rPr lang="fr-FR" sz="2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i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aeruginosa</a:t>
                      </a:r>
                      <a:endParaRPr lang="fr-F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Ceftazidime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ciprofloxacine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Sur avis spécialisé : m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éropénème, aztréonam, céfépime, </a:t>
                      </a:r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tobramycine</a:t>
                      </a:r>
                      <a:endParaRPr lang="fr-FR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3131840" y="6088619"/>
            <a:ext cx="5647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* C3G : la SPILF préconise céfotaxime ou ceftriaxone</a:t>
            </a:r>
          </a:p>
        </p:txBody>
      </p:sp>
    </p:spTree>
    <p:extLst>
      <p:ext uri="{BB962C8B-B14F-4D97-AF65-F5344CB8AC3E}">
        <p14:creationId xmlns:p14="http://schemas.microsoft.com/office/powerpoint/2010/main" val="947943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-50799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Molécules recommandées en fonction 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des agents pathogènes (3)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35278"/>
              </p:ext>
            </p:extLst>
          </p:nvPr>
        </p:nvGraphicFramePr>
        <p:xfrm>
          <a:off x="609179" y="1088488"/>
          <a:ext cx="7920879" cy="4817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62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243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629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Bactéries*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Première ligne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6295">
                <a:tc>
                  <a:txBody>
                    <a:bodyPr/>
                    <a:lstStyle/>
                    <a:p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S.</a:t>
                      </a:r>
                      <a:r>
                        <a:rPr lang="en-GB" sz="2000" i="1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aureus </a:t>
                      </a:r>
                      <a:r>
                        <a:rPr lang="en-GB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sensible </a:t>
                      </a:r>
                      <a:r>
                        <a:rPr lang="en-GB" sz="20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pénicilline</a:t>
                      </a:r>
                      <a:r>
                        <a:rPr lang="en-GB" sz="2000" i="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Pénicilline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Clindamycine,</a:t>
                      </a:r>
                      <a:r>
                        <a:rPr lang="fr-FR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cotrimoxazole, 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linézolide, </a:t>
                      </a:r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moxifloxacine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vancomycine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4768">
                <a:tc>
                  <a:txBody>
                    <a:bodyPr/>
                    <a:lstStyle/>
                    <a:p>
                      <a:r>
                        <a:rPr lang="fr-FR" sz="20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Oxacilline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Céfazoline, clindamycine,</a:t>
                      </a:r>
                      <a:r>
                        <a:rPr lang="fr-FR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cotrimoxazole, 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linézolide, </a:t>
                      </a:r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moxifloxacine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vancomycine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4635">
                <a:tc>
                  <a:txBody>
                    <a:bodyPr/>
                    <a:lstStyle/>
                    <a:p>
                      <a:r>
                        <a:rPr lang="en-GB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SARM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Linézolide ou</a:t>
                      </a:r>
                    </a:p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vancomycine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Clindamycine,</a:t>
                      </a:r>
                    </a:p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cotrimoxazole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8516">
                <a:tc>
                  <a:txBody>
                    <a:bodyPr/>
                    <a:lstStyle/>
                    <a:p>
                      <a:r>
                        <a:rPr lang="fr-FR" sz="2000" i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Streptococcus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Pénicilline G</a:t>
                      </a:r>
                      <a:r>
                        <a:rPr lang="fr-FR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 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C3G**, clindamycine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117170" y="6029983"/>
            <a:ext cx="902683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* En cas d’identification d’une bactérie de la flore bucco-dentaire, l’antibiothérapie doit également comprendre</a:t>
            </a:r>
          </a:p>
          <a:p>
            <a:r>
              <a:rPr lang="fr-FR" sz="1400" dirty="0">
                <a:solidFill>
                  <a:schemeClr val="tx1"/>
                </a:solidFill>
              </a:rPr>
              <a:t> une molécule anti-anaérobie (métronidazole ou clindamycine) </a:t>
            </a:r>
          </a:p>
          <a:p>
            <a:r>
              <a:rPr lang="fr-FR" sz="1400" dirty="0">
                <a:solidFill>
                  <a:schemeClr val="tx1"/>
                </a:solidFill>
              </a:rPr>
              <a:t>** C3G : la SPILF préconise céfotaxime ou ceftriaxone</a:t>
            </a:r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6110708" y="6399315"/>
            <a:ext cx="4838700" cy="457200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64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-50799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Molécules recommandées en fonction 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des agents pathogènes (4)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>
          <a:xfrm>
            <a:off x="323528" y="6517933"/>
            <a:ext cx="4838700" cy="457200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483767"/>
              </p:ext>
            </p:extLst>
          </p:nvPr>
        </p:nvGraphicFramePr>
        <p:xfrm>
          <a:off x="827584" y="1475278"/>
          <a:ext cx="7920879" cy="5042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629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Champignons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Première ligne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6295">
                <a:tc>
                  <a:txBody>
                    <a:bodyPr/>
                    <a:lstStyle/>
                    <a:p>
                      <a:r>
                        <a:rPr lang="fr-FR" sz="2000" i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Aspergillus</a:t>
                      </a:r>
                      <a:r>
                        <a:rPr lang="fr-F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</a:t>
                      </a:r>
                      <a:r>
                        <a:rPr lang="fr-F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Voriconazole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Amphotericine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liposomale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isavuconazole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4768">
                <a:tc>
                  <a:txBody>
                    <a:bodyPr/>
                    <a:lstStyle/>
                    <a:p>
                      <a:r>
                        <a:rPr lang="fr-FR" sz="2000" i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Candida</a:t>
                      </a:r>
                      <a:r>
                        <a:rPr lang="fr-F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</a:t>
                      </a:r>
                      <a:r>
                        <a:rPr lang="fr-F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Amphotericine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liposomale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±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flucytosine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Fluconazole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flucytosine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voriconazole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92958">
                <a:tc>
                  <a:txBody>
                    <a:bodyPr/>
                    <a:lstStyle/>
                    <a:p>
                      <a:r>
                        <a:rPr lang="en-GB" sz="20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Cryptococcus </a:t>
                      </a:r>
                      <a:r>
                        <a:rPr lang="en-GB" sz="200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neoformans</a:t>
                      </a:r>
                      <a:endParaRPr lang="fr-F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Amphotericine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liposomale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flucytosine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Fluconazole,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voriconazole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posaconazole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407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Mucorales</a:t>
                      </a:r>
                      <a:endParaRPr lang="fr-F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Amphotericine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 </a:t>
                      </a:r>
                      <a:r>
                        <a:rPr lang="fr-FR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liposomale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Isavuconazole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posaconazole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8516">
                <a:tc>
                  <a:txBody>
                    <a:bodyPr/>
                    <a:lstStyle/>
                    <a:p>
                      <a:r>
                        <a:rPr lang="fr-FR" sz="2000" i="1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Scedosporium</a:t>
                      </a:r>
                      <a:r>
                        <a:rPr lang="fr-FR" sz="2000" i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spp</a:t>
                      </a:r>
                      <a:r>
                        <a:rPr lang="fr-F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fr-FR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Voriconazole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Itraconazole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posaconazole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27584" y="1019982"/>
            <a:ext cx="2906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Sur avis spécialisé :</a:t>
            </a:r>
          </a:p>
        </p:txBody>
      </p:sp>
    </p:spTree>
    <p:extLst>
      <p:ext uri="{BB962C8B-B14F-4D97-AF65-F5344CB8AC3E}">
        <p14:creationId xmlns:p14="http://schemas.microsoft.com/office/powerpoint/2010/main" val="2172857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801" y="391244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Molécules recommandées en fonction </a:t>
            </a:r>
            <a:b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des agents pathogènes (5)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78882"/>
              </p:ext>
            </p:extLst>
          </p:nvPr>
        </p:nvGraphicFramePr>
        <p:xfrm>
          <a:off x="611560" y="2492896"/>
          <a:ext cx="792087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6295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Protozoaires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Première ligne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6295">
                <a:tc>
                  <a:txBody>
                    <a:bodyPr/>
                    <a:lstStyle/>
                    <a:p>
                      <a:r>
                        <a:rPr lang="fr-FR" sz="2000" i="1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Toxoplasma</a:t>
                      </a:r>
                      <a:r>
                        <a:rPr lang="fr-FR" sz="2000" i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i="1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gondii</a:t>
                      </a:r>
                      <a:endParaRPr lang="fr-FR" sz="200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Pyriméthamine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sulfadiazine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Cotrimoxazole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pyriméthamine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+</a:t>
                      </a:r>
                      <a:r>
                        <a:rPr lang="en-GB" sz="20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clindamycine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pyriméthamine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azithromycine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atovaquone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+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pyriméthamine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187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035" y="101696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Posologies recommandées pour adultes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380924"/>
              </p:ext>
            </p:extLst>
          </p:nvPr>
        </p:nvGraphicFramePr>
        <p:xfrm>
          <a:off x="549275" y="1700808"/>
          <a:ext cx="7920879" cy="3498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530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Posologies unitaires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Intervalles de doses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5301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H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601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Aztréonam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mr-IN" sz="2000" dirty="0">
                          <a:latin typeface="Arial" panose="020B0604020202020204" pitchFamily="34" charset="0"/>
                        </a:rPr>
                        <a:t>–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4626">
                <a:tc>
                  <a:txBody>
                    <a:bodyPr/>
                    <a:lstStyle/>
                    <a:p>
                      <a:r>
                        <a:rPr lang="en-GB" sz="20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Céfazoline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27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Céfépime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1939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Céfotaxime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 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5802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Ceftazidime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164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-50799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Posologies recommandées pour adultes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168976"/>
              </p:ext>
            </p:extLst>
          </p:nvPr>
        </p:nvGraphicFramePr>
        <p:xfrm>
          <a:off x="755576" y="1539680"/>
          <a:ext cx="7920879" cy="3551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42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880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Posologies unitaires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Intervalles de doses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8804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Ceftriaxone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 H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842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Chloramphénicol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1,5 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41">
                <a:tc>
                  <a:txBody>
                    <a:bodyPr/>
                    <a:lstStyle/>
                    <a:p>
                      <a:r>
                        <a:rPr lang="en-GB" sz="20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Ciprofloxacine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mg IV ou 750 mg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7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Clindamycine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mg IV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2908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Linézolide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mg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IV ou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2041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Méropénème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802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163836"/>
            <a:ext cx="9000999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Posologies recommandées pour adultes (3)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496759"/>
              </p:ext>
            </p:extLst>
          </p:nvPr>
        </p:nvGraphicFramePr>
        <p:xfrm>
          <a:off x="609179" y="1845441"/>
          <a:ext cx="7920879" cy="3271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631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Posologies unitaires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Intervalles de doses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318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 mg IV ou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H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6285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Moxifloxacine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 mg IV ou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6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Oxacilline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g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0562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Benzylpénicilline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</a:t>
                      </a:r>
                      <a:r>
                        <a:rPr lang="en-GB" sz="2000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 IV</a:t>
                      </a:r>
                      <a:endParaRPr lang="fr-FR" sz="2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0606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Rifampicine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mg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5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Epidémiologie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9275" y="1600200"/>
            <a:ext cx="8040688" cy="4565104"/>
          </a:xfrm>
        </p:spPr>
        <p:txBody>
          <a:bodyPr/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Incidence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annuelle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: 0,4 -1,3/100 000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soit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6700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cas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/an en Europe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Les bactéries de la cavité orale sont les plus fréquentes :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Streptococcus </a:t>
            </a:r>
            <a:r>
              <a:rPr lang="en-GB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anginosus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Fusobacterium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 spp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., et </a:t>
            </a:r>
            <a:r>
              <a:rPr lang="en-GB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Aggregatibacter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spp.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Moins fréquemment :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Staphylococcus </a:t>
            </a:r>
            <a:r>
              <a:rPr lang="en-GB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aureus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bacilles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Gram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négatif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Nocardia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Mycobacterium tuberculosis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, champignons, et parasites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376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-50799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Posologies recommandées pour adultes (4)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757742"/>
              </p:ext>
            </p:extLst>
          </p:nvPr>
        </p:nvGraphicFramePr>
        <p:xfrm>
          <a:off x="683568" y="1556792"/>
          <a:ext cx="7920879" cy="3437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76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6862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Posologies unitaires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Intervalles de doses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47602">
                <a:tc>
                  <a:txBody>
                    <a:bodyPr/>
                    <a:lstStyle/>
                    <a:p>
                      <a:r>
                        <a:rPr lang="fr-FR" sz="2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Cotrimoxazole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err="1"/>
                        <a:t>Sulfaméthoxazole</a:t>
                      </a:r>
                      <a:r>
                        <a:rPr lang="fr-FR" sz="2000" dirty="0"/>
                        <a:t> + triméthoprime : 50-75 + 10-15mg/kg/j IV ou </a:t>
                      </a:r>
                      <a:r>
                        <a:rPr lang="fr-FR" sz="2000" dirty="0" err="1"/>
                        <a:t>p</a:t>
                      </a:r>
                      <a:r>
                        <a:rPr lang="fr-FR" sz="2000" err="1"/>
                        <a:t>.</a:t>
                      </a:r>
                      <a:r>
                        <a:rPr lang="fr-FR" sz="2000"/>
                        <a:t>o</a:t>
                      </a:r>
                      <a:endParaRPr lang="fr-FR" sz="2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ou 12 H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21555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Vancomycine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mg/Kg IV</a:t>
                      </a:r>
                    </a:p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30-40 mg/kg</a:t>
                      </a:r>
                      <a:r>
                        <a:rPr lang="fr-FR" sz="20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 continu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8-12  H</a:t>
                      </a:r>
                    </a:p>
                    <a:p>
                      <a:pPr algn="ctr"/>
                      <a:endParaRPr lang="fr-FR" sz="2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</a:t>
                      </a:r>
                      <a:r>
                        <a:rPr lang="fr-FR" sz="20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988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-50799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Posologies recommandées pour adultes (5)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97285"/>
              </p:ext>
            </p:extLst>
          </p:nvPr>
        </p:nvGraphicFramePr>
        <p:xfrm>
          <a:off x="812763" y="1246008"/>
          <a:ext cx="7920879" cy="3980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88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Antifungiques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Posologies unitaires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Intervalles de doses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7418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Amphotérine</a:t>
                      </a:r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 </a:t>
                      </a:r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liposomale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5-10 mg/kg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7296">
                <a:tc>
                  <a:txBody>
                    <a:bodyPr/>
                    <a:lstStyle/>
                    <a:p>
                      <a:r>
                        <a:rPr lang="en-GB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Fluconazole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400-800 mg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 ou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2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Flucytosine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 mg/kg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86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Isavuconazole</a:t>
                      </a:r>
                      <a:endParaRPr lang="fr-FR" sz="200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 mg IV ou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85644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Voriconazole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 mg/kg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 flipH="1">
            <a:off x="597386" y="5336853"/>
            <a:ext cx="8136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Doses de charge : cf. diaporama SPILF Bon usage des antifungiques</a:t>
            </a:r>
            <a:r>
              <a:rPr lang="fr-FR" dirty="0">
                <a:solidFill>
                  <a:srgbClr val="FF0000"/>
                </a:solidFill>
              </a:rPr>
              <a:t> </a:t>
            </a:r>
          </a:p>
          <a:p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https://www.infectiologie.com/UserFiles/File/spilf/recos/spilf-groupe-recos-antifongiques.pptx</a:t>
            </a:r>
          </a:p>
        </p:txBody>
      </p:sp>
    </p:spTree>
    <p:extLst>
      <p:ext uri="{BB962C8B-B14F-4D97-AF65-F5344CB8AC3E}">
        <p14:creationId xmlns:p14="http://schemas.microsoft.com/office/powerpoint/2010/main" val="119401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9150" y="209326"/>
            <a:ext cx="8410451" cy="1103536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Posologies recommandées pour adultes (6)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655618"/>
              </p:ext>
            </p:extLst>
          </p:nvPr>
        </p:nvGraphicFramePr>
        <p:xfrm>
          <a:off x="549865" y="1436520"/>
          <a:ext cx="8253222" cy="4691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5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452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023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575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Antiparasitaires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Posologies unitaires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Intervalles de doses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0187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Pyriméthamine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60 kg : 50 mg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</a:t>
                      </a:r>
                    </a:p>
                    <a:p>
                      <a:pPr algn="ctr"/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&gt; 60 kg : 75 mg PO</a:t>
                      </a:r>
                      <a:endParaRPr lang="fr-FR" sz="2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H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0187"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Sulfadiazine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 60 kg : 1 g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</a:t>
                      </a:r>
                    </a:p>
                    <a:p>
                      <a:pPr algn="ctr"/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&gt; 60 kg : 1,5 g PO</a:t>
                      </a:r>
                      <a:endParaRPr lang="fr-FR" sz="2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320">
                <a:tc>
                  <a:txBody>
                    <a:bodyPr/>
                    <a:lstStyle/>
                    <a:p>
                      <a:r>
                        <a:rPr lang="en-GB" sz="200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Clindamycine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mg </a:t>
                      </a: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IV ou 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788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Cotrimoxazole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Indication toxoplasmose</a:t>
                      </a:r>
                      <a:endParaRPr lang="fr-FR" sz="20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mg/kg PO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IV </a:t>
                      </a:r>
                    </a:p>
                    <a:p>
                      <a:pPr algn="ctr"/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(dose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calculée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d’après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le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composé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sulfamethoxazole</a:t>
                      </a:r>
                      <a:r>
                        <a:rPr lang="en-GB" sz="2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fr-FR" sz="20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04616">
                <a:tc>
                  <a:txBody>
                    <a:bodyPr/>
                    <a:lstStyle/>
                    <a:p>
                      <a:r>
                        <a:rPr lang="fr-FR" sz="20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Atovaquone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Suspension orale : 1500 mg</a:t>
                      </a:r>
                    </a:p>
                    <a:p>
                      <a:pPr algn="ctr"/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Tablettes : 750 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H</a:t>
                      </a:r>
                    </a:p>
                    <a:p>
                      <a:pPr algn="ctr"/>
                      <a:r>
                        <a:rPr lang="fr-FR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654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F9D81F2-EE80-8235-6D8C-00F64C49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656" y="260648"/>
            <a:ext cx="6984776" cy="989783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en savoir plus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A47B4E-542F-1195-475E-75E6CC6D0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27623"/>
            <a:ext cx="8040688" cy="4824536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ESCMID guideline: diagnosis and treatment of brain abscess.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Jacob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Bodilsen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Quintino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Giorgio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D’Alessandris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Hilary Humphreys, Mildred A.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Matthias Klein, Katharina Last, et al.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Clin. Infect. Microbiol.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European society of Clinical Microbiology and Infectious Diseases 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https://doi.org/10.1016/j.cmi.2023.08.016</a:t>
            </a:r>
          </a:p>
          <a:p>
            <a:pPr marL="0" indent="0">
              <a:buNone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7E7D98E5-59E5-E7FB-7372-8BC57943D0A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3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Facteurs de risque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132857"/>
            <a:ext cx="8040688" cy="3672408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Traumatisme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crânien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ü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Cardiopathie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congénitale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cyanogène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ü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Infection ORL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chronique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ü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Infections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dentaires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charset="2"/>
              <a:buChar char="ü"/>
            </a:pP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Immunodépression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greffe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d’organe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chimiothérapie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cours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biothérapie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hémopathie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maligne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14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-49324"/>
            <a:ext cx="8338443" cy="1493839"/>
          </a:xfrm>
        </p:spPr>
        <p:txBody>
          <a:bodyPr/>
          <a:lstStyle/>
          <a:p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Quelle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imagerie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cas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de suspicion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d’abcès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err="1">
                <a:latin typeface="Arial" panose="020B0604020202020204" pitchFamily="34" charset="0"/>
                <a:cs typeface="Arial" panose="020B0604020202020204" pitchFamily="34" charset="0"/>
              </a:rPr>
              <a:t>cérébral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060848"/>
            <a:ext cx="8040688" cy="3340968"/>
          </a:xfrm>
        </p:spPr>
        <p:txBody>
          <a:bodyPr/>
          <a:lstStyle/>
          <a:p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Très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fortement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recommandé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IRM 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incluant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des images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pondérées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en DWI/ADC et T1 avec et sans gadolinium.</a:t>
            </a:r>
          </a:p>
          <a:p>
            <a:pPr>
              <a:buFont typeface="Arial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Si IRM impossible :</a:t>
            </a:r>
          </a:p>
          <a:p>
            <a:pPr marL="0" indent="0">
              <a:buNone/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TDM injectée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227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575471"/>
            <a:ext cx="8040688" cy="1493839"/>
          </a:xfrm>
        </p:spPr>
        <p:txBody>
          <a:bodyPr/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Antibiothérapie avant ponction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5113" y="1268760"/>
            <a:ext cx="8856984" cy="4680520"/>
          </a:xfrm>
        </p:spPr>
        <p:txBody>
          <a:bodyPr/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Pas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d’antibiothérapie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urgence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Sauf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</a:p>
          <a:p>
            <a:pPr lvl="1">
              <a:buFont typeface="Wingdings" charset="2"/>
              <a:buChar char="ü"/>
            </a:pP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Gravité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Clinique</a:t>
            </a:r>
          </a:p>
          <a:p>
            <a:pPr lvl="1">
              <a:buFont typeface="Wingdings" charset="2"/>
              <a:buChar char="ü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Chirurgie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ponction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excision) impossible dans les 24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heures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 après le diagnostic </a:t>
            </a:r>
            <a:r>
              <a:rPr lang="en-GB" sz="2600" dirty="0" err="1">
                <a:latin typeface="Arial" panose="020B0604020202020204" pitchFamily="34" charset="0"/>
                <a:cs typeface="Arial" panose="020B0604020202020204" pitchFamily="34" charset="0"/>
              </a:rPr>
              <a:t>d’imagerie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Aspiration et/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excision de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l’abcès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recommandée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dès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que possible (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excepté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toxoplasmose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charset="2"/>
              <a:buChar char="ü"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3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2F1AE8-0DBB-FCE2-3831-32135AE4E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067" y="49649"/>
            <a:ext cx="8040688" cy="781503"/>
          </a:xfrm>
        </p:spPr>
        <p:txBody>
          <a:bodyPr/>
          <a:lstStyle/>
          <a:p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Traitement anti-infectieux probabiliste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26C467C-5072-123C-F377-56D14EAF1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112" y="1196752"/>
            <a:ext cx="8878887" cy="396044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Anti-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infectieux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fortes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posologies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IV</a:t>
            </a:r>
          </a:p>
          <a:p>
            <a:pPr>
              <a:buFont typeface="Arial"/>
              <a:buChar char="•"/>
            </a:pP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Abcès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communautaires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</a:p>
          <a:p>
            <a:pPr lvl="1">
              <a:buFont typeface="Wingdings" charset="2"/>
              <a:buChar char="ü"/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Immunocompétent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C3G* + </a:t>
            </a:r>
            <a:r>
              <a:rPr lang="en-GB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métronidazole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Wingdings" charset="2"/>
              <a:buChar char="ü"/>
            </a:pP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Immunodépression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grave (cf. </a:t>
            </a: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3) 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C3G*  + </a:t>
            </a:r>
            <a:r>
              <a:rPr lang="en-GB" sz="2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métronidazole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cotrimoxazole + voriconazole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Alternative : méropénème + cotrimoxazole + voriconazole </a:t>
            </a:r>
          </a:p>
          <a:p>
            <a:pPr>
              <a:buFont typeface="Arial"/>
              <a:buChar char="•"/>
            </a:pP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Abcès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post-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opératoires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								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méropénème +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vancomycine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linézolide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9ED4F7D-54F8-35E3-9D84-9934FD91C89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65112" y="6221452"/>
            <a:ext cx="4838700" cy="457200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sp>
        <p:nvSpPr>
          <p:cNvPr id="5" name="ZoneTexte 4"/>
          <p:cNvSpPr txBox="1"/>
          <p:nvPr/>
        </p:nvSpPr>
        <p:spPr>
          <a:xfrm>
            <a:off x="2669327" y="5733256"/>
            <a:ext cx="5647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* C3G : la SPILF préconise céfotaxime ou ceftriaxone</a:t>
            </a:r>
          </a:p>
        </p:txBody>
      </p:sp>
    </p:spTree>
    <p:extLst>
      <p:ext uri="{BB962C8B-B14F-4D97-AF65-F5344CB8AC3E}">
        <p14:creationId xmlns:p14="http://schemas.microsoft.com/office/powerpoint/2010/main" val="201539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27F7304-550C-B63C-7B05-276F0FF8B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37307"/>
            <a:ext cx="7776864" cy="1090044"/>
          </a:xfrm>
        </p:spPr>
        <p:txBody>
          <a:bodyPr/>
          <a:lstStyle/>
          <a:p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Durée de l’antibiothérapie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73B2306-EAAF-5FA3-A323-11E9731E4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33" y="1683303"/>
            <a:ext cx="8852465" cy="36004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Cette recommandation ne s’applique pas en cas de : tuberculose,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nocardiose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, toxoplasmose, infection fongique, actinomycose</a:t>
            </a:r>
            <a:r>
              <a:rPr lang="mr-IN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  <a:p>
            <a:pPr>
              <a:buFont typeface="Arial"/>
              <a:buChar char="•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chirurgie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d’exérèse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complète :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semaines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Drainage sans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chirurgie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d’exérèse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complète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6 </a:t>
            </a:r>
            <a:r>
              <a:rPr lang="en-GB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semaines</a:t>
            </a:r>
            <a:r>
              <a:rPr lang="en-GB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/>
              <a:buChar char="•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de drainage, pas de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chirurgie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d’exérèse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6 </a:t>
            </a:r>
            <a:r>
              <a:rPr lang="en-GB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semaines</a:t>
            </a:r>
            <a:r>
              <a:rPr lang="en-GB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4166F105-C3E5-4C58-86C3-F5C8E86A97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125478" y="5373216"/>
            <a:ext cx="51845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L’ESCMID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recommande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6 à 8 </a:t>
            </a:r>
            <a:r>
              <a:rPr lang="en-GB" sz="20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semaines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3665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8E64D4B-2100-C182-076E-17D13A780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Relais oral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A1F7AB1-73DC-4D91-F653-611B6A997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75" y="2888940"/>
            <a:ext cx="8040688" cy="1080120"/>
          </a:xfrm>
        </p:spPr>
        <p:txBody>
          <a:bodyPr/>
          <a:lstStyle/>
          <a:p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Pas de recommandation </a:t>
            </a:r>
          </a:p>
          <a:p>
            <a:pPr lvl="1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données insuffisantes à ce jour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FD10424E-438B-DB8E-41F4-6572A5C7C6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0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1DCC24E-E9A9-FFD5-D7A4-01368A85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14" y="188640"/>
            <a:ext cx="8051302" cy="1493839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Relais oral après 6 semaines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CA8B137-0821-A020-2F98-BABB305E4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887538"/>
            <a:ext cx="8040688" cy="434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relais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oral (après 6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semaines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traitement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IV) des anti-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infectieux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recommandé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les situations </a:t>
            </a:r>
            <a:r>
              <a:rPr lang="en-GB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suivantes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</a:p>
          <a:p>
            <a:pPr lvl="1">
              <a:buFont typeface="Wingdings" pitchFamily="2" charset="2"/>
              <a:buChar char="ü"/>
            </a:pP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Présence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d’un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facteur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GB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risque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neuro-</a:t>
            </a:r>
            <a:r>
              <a:rPr lang="en-GB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anatomique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Tuberculose</a:t>
            </a:r>
            <a:endParaRPr lang="en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GB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Nocardiose</a:t>
            </a:r>
            <a:endParaRPr lang="en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GB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oxoplasmose</a:t>
            </a: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Abcès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fungique</a:t>
            </a: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1502C9CA-07B2-06DD-958E-576FA07151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Synthèse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réalisée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05807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1285</Words>
  <Application>Microsoft Macintosh PowerPoint</Application>
  <PresentationFormat>Présentation à l'écran (4:3)</PresentationFormat>
  <Paragraphs>313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2_Office Theme</vt:lpstr>
      <vt:lpstr> Diagnostic et traitement  des abcès cérébraux  adultes et pédiatriques   Recommandation SPILF d’après l’analyse de la recommandation ESCMID 2023  </vt:lpstr>
      <vt:lpstr>Epidémiologie</vt:lpstr>
      <vt:lpstr>Facteurs de risque</vt:lpstr>
      <vt:lpstr>Quelle imagerie en cas de suspicion d’abcès cérébral ?</vt:lpstr>
      <vt:lpstr>Antibiothérapie avant ponction ?</vt:lpstr>
      <vt:lpstr>Traitement anti-infectieux probabiliste</vt:lpstr>
      <vt:lpstr>Durée de l’antibiothérapie</vt:lpstr>
      <vt:lpstr>Relais oral</vt:lpstr>
      <vt:lpstr>Relais oral après 6 semaines</vt:lpstr>
      <vt:lpstr>Indication de la dexaméthasone</vt:lpstr>
      <vt:lpstr>Indication des anti-épileptiques</vt:lpstr>
      <vt:lpstr>Molécules recommandées en fonction  des agents pathogènes (1)</vt:lpstr>
      <vt:lpstr>Molécules recommandées en fonction  des agents pathogènes (2)</vt:lpstr>
      <vt:lpstr>Molécules recommandées en fonction  des agents pathogènes (3)</vt:lpstr>
      <vt:lpstr>Molécules recommandées en fonction  des agents pathogènes (4)</vt:lpstr>
      <vt:lpstr>Molécules recommandées en fonction  des agents pathogènes (5)</vt:lpstr>
      <vt:lpstr>Posologies recommandées pour adultes (1)</vt:lpstr>
      <vt:lpstr>Posologies recommandées pour adultes (2)</vt:lpstr>
      <vt:lpstr>Posologies recommandées pour adultes (3)</vt:lpstr>
      <vt:lpstr>Posologies recommandées pour adultes (4)</vt:lpstr>
      <vt:lpstr>Posologies recommandées pour adultes (5)</vt:lpstr>
      <vt:lpstr>Posologies recommandées pour adultes (6)</vt:lpstr>
      <vt:lpstr>Pour en savoir plus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MacBook Air</cp:lastModifiedBy>
  <cp:revision>766</cp:revision>
  <cp:lastPrinted>1601-01-01T00:00:00Z</cp:lastPrinted>
  <dcterms:created xsi:type="dcterms:W3CDTF">2017-04-07T09:12:46Z</dcterms:created>
  <dcterms:modified xsi:type="dcterms:W3CDTF">2024-09-24T13:40:35Z</dcterms:modified>
</cp:coreProperties>
</file>