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0" r:id="rId2"/>
    <p:sldMasterId id="2147483651" r:id="rId3"/>
    <p:sldMasterId id="2147483652" r:id="rId4"/>
    <p:sldMasterId id="2147483653" r:id="rId5"/>
    <p:sldMasterId id="2147483655" r:id="rId6"/>
    <p:sldMasterId id="2147483656" r:id="rId7"/>
    <p:sldMasterId id="2147483657" r:id="rId8"/>
    <p:sldMasterId id="2147483658" r:id="rId9"/>
    <p:sldMasterId id="2147483659" r:id="rId10"/>
    <p:sldMasterId id="2147483660" r:id="rId11"/>
  </p:sldMasterIdLst>
  <p:notesMasterIdLst>
    <p:notesMasterId r:id="rId24"/>
  </p:notesMasterIdLst>
  <p:sldIdLst>
    <p:sldId id="344" r:id="rId12"/>
    <p:sldId id="383" r:id="rId13"/>
    <p:sldId id="386" r:id="rId14"/>
    <p:sldId id="345" r:id="rId15"/>
    <p:sldId id="346" r:id="rId16"/>
    <p:sldId id="347" r:id="rId17"/>
    <p:sldId id="348" r:id="rId18"/>
    <p:sldId id="350" r:id="rId19"/>
    <p:sldId id="349" r:id="rId20"/>
    <p:sldId id="351" r:id="rId21"/>
    <p:sldId id="352" r:id="rId22"/>
    <p:sldId id="353" r:id="rId23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26" autoAdjust="0"/>
    <p:restoredTop sz="97320" autoAdjust="0"/>
  </p:normalViewPr>
  <p:slideViewPr>
    <p:cSldViewPr>
      <p:cViewPr>
        <p:scale>
          <a:sx n="80" d="100"/>
          <a:sy n="80" d="100"/>
        </p:scale>
        <p:origin x="-330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4338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9856878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F19A34-DA1C-3C4E-8E68-E8894D5D1055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800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B71F4C-645C-5C4B-ABB8-BE0AECD63110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921901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9ED1B8-A6B1-1248-A655-3BCB4FDEB06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575199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D66530-BE90-C943-867F-07D601EB53A1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1636390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2F8901-5054-C643-AE94-68318007D8C6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4179442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F7610-9E0B-3243-B3EB-B762A9A2FE4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4616147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6CF858-1638-B441-B153-F942136EF30A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4105902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188EA6-36E1-C649-B8E8-AEC4D3D27EFB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984309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D594E3-C8C0-5247-B42C-D77112D31F7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5888754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9CF8F5-427E-CC4C-A58A-6E9325E322AF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9443356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FAA909-F9E0-DB4B-AC61-AB7050FD2EB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8006426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7969D6-97FC-254A-835B-B93715A0C6FD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9215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-50800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-50800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C9FAB6-6906-4A4B-ACE4-177F536813B4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569107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-50800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-50800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59D932-2C4E-B84C-9A6E-46009E1616B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5415403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B15BAD-DAFE-F54C-8A50-FB7B33326BBB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7580420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1F6F6B-5111-864C-8D85-413992233CFB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2579515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88CB3F-A189-F64F-875D-EB9793A3E8DE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838469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904B02-ABBE-404F-A653-B4ADD50D83E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9237241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D76C16-ABDA-3642-BF5F-DE8EC461138B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7247911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48F9A0-A919-8E44-AAC5-581C57040552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106196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3B1845-F6BC-FC4D-A6A9-3F6C944F1444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242178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4EC55F-065F-CA4B-B904-685EE734753E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923284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7AA58F-C3C7-C345-ACAC-9E643EB2E1CD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72708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E789BC-9E0B-C94E-996B-461B59AA959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0385894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B5C706-8219-4E42-A52C-A782BE7988F6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238681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-50800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-50800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077CAE-4D43-644F-B13C-69451EC905A9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5911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870EF-39B5-2D49-AA45-B18CE9DE3A4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79994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CB8119-C3F6-E147-93D6-A1D889298B41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91956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D3F1EE-67E2-F948-B1C5-461583D8E16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05568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532096-573E-384A-99FD-FA9A6B957E2D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30951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A0253B-EEA1-A74B-B1B8-9594509F4C60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96449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981896-94DB-DB49-921E-BC297BC7CBB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85982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490127-B64F-5748-8885-3061579435AA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369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DB1449-3C97-FF47-863E-E8323E5C4A9A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22216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10E0E3-A166-E847-AAD5-86FF105D9B8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26800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16108E-DB4E-A143-A24A-41A0EABCA901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6067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-50800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-50800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459A91-FCAC-BB40-B895-BC1CB962A751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86467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251FE8-C3B2-E84E-9C18-C8B24E7085EC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3866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8D42B5-DE26-594E-8EED-E0889A0631D1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70166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154D96-DA0E-2343-8DC7-59F31580550A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65152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96B0BB-B945-9041-A3CB-CBBC829B8839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41469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ED7C02-9FE5-6745-910D-2C751DDF6C7F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93426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67396C-AE04-BD47-8F4F-AAEB4898DF82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750133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F5074F-5928-864B-82F0-B0CD2CA1BBB1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2457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011FF7-3952-3E41-BE16-11426C11316D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57955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2F1102-5E1B-7147-A987-081C28907D3E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9251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866E2D-5B2C-DF41-A81B-B0249DFA11A9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628266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4E9D41-A5B6-D143-8CD8-FE6E894ED706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14700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-50800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-50800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746154-B993-0C4C-8779-4771F4AD6036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5664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B9D871-1FCD-CE4A-ADF8-A23B494204CA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28304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F7D6A3-99B8-2047-A95D-0D666CDE088B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689488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A4BBAD-8F95-FA4C-ADEF-3C08B971E051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902721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DEE910-32AD-B541-9B88-DFA2EA37A67C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897371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70632D-0D57-C742-96C0-80CB0A27CF9C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491607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F057E0-6050-C245-961E-D3BB1D0B0826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3953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217FC0-3851-1540-ACA9-E74F4292C6DD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236577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DF4C3C-E60B-8F47-8347-D548A8C9C6CD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185464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5E4B0D-5720-7445-9DC0-80258986D2D6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764770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5BF39E-4E33-064E-A259-0C2634624F7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177900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BF066A-53D5-CE42-99DE-CB99D08EEFC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503812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-50800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-50800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014183-C1D2-0946-936E-778D604841C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173082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C98A30-AC3A-9940-AA4F-B4A78DE67E4A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111651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1C3BA4-D75C-2744-97CF-F2EA599CF679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705428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4E28D6-A6BD-F445-895C-0400D3C06989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21969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0E805-E160-5E46-B733-D3188C1A883A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208596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2A9555-CF1F-A145-952E-44F22F21451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0588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A6EC23-AD1A-4B4D-88AF-5185D6610819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139264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43BC06-BA68-FF43-9CB9-1B92ABAD4F7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5185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5FA7F9-2A1E-A94B-9661-A94C035CE182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302824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5A6711-1DAA-3B47-893F-6B63B699D4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253721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BCE673-BCD6-6447-95CC-55F9987F180E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725999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04E6E7-2E74-1249-A241-BEAFFC7A5DEE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379270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-50800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-50800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4F5A6A-4020-4242-96CC-015951CF5FB9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812408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C22E6C-ABE4-F74B-89F5-B428B3E0B7FD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430572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A16E52-5B27-BC4C-AB93-87EA405F495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511147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DFD15-0D03-1C44-9A60-CD659A7FBC6A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52358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2959F6-AAE8-8C44-A3AA-6CC7273D7BCC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9053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EB593D-E5F3-6B4F-BAA2-0CEAEAE2A614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534374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BE2B53-6D4B-C248-8E6F-E528A12207CA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015284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ACD18-C5B4-FB48-A889-7B8DBFB4A2E2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0196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609D6F-F5D1-2344-A5EB-7F7C0D61B451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99434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D41DD1-03B6-F244-8519-2970176E18A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2520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78B8CC-905B-5040-845D-E46088A6DA75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131526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4004E0-EA46-A54D-B1BA-91E634EAC6D5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99207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-50800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-50800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9735C6-DBC3-404A-A7FD-4E39AE0F47B0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495251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6CD612-E712-734D-A88A-F049E5FA7B3C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453725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7149A0-6F2C-A048-90EE-51CF6079E91D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899420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CC89E4-2CC7-7E4E-BE88-79EA67245511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5407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906F9B-C751-C94E-8E5D-697B22AC3415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478647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1DCA43-4CC5-B441-BAA8-6AE3E579712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782326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620516-A8B9-3C41-AE85-77A3ECA4F755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820521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31E72E-BD51-E449-A634-9C40A2352C74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40538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917B47-C499-D34B-AA90-2A7BB5F18C4D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360368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A77CE6-31BD-D847-A7D4-BB1FC0B649DD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107962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8134B9-F542-8D41-A3D6-3254A4080364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806062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EE793C-6715-EF4E-9D9B-BF11943EDC66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27081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-50800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-50800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A56F1-80DD-F941-AF5C-EB759D65CDEE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851906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EBB565-9C5A-9D40-8148-FD6ADE6071DC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71504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1408AA-C685-4F4D-8D08-776D8537C1C5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779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FDC903-F2A1-EB4D-89AE-95561F5C151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7804306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8DAB6A-466C-6C42-B0FC-065CB9FA5366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6838710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204F33-B623-8A4D-B461-0EDE19C950C6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673189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E3ADB-2A0D-5F42-820D-3A5F3B83AF5A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436105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5CF564-35C3-C643-94EE-E56F0637BDF4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884524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BA9CB8-09D4-A34F-BF76-88BCB740A4C5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065577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CC0CAD-EAC3-904C-9CD2-3ADBDFF998C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8034517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98DA62-776A-0747-8146-993C4BE2A8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648977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7A9D04-5E40-F246-B8A7-EEA6B4CFAEFC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251332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-50800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-50800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5E5D8D-E3DC-024C-ACB9-822FDD5E055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4077641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64FEFC-5B70-9642-80E4-41E120C85F46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8122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B74D5C-55FF-6A47-9A29-1A9444D50A5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396862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0BFFCE-346F-AC42-851A-A9D731319302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9103490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030C5A-8376-7043-894D-B463B778C11A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5030780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D4148A-A3EE-CD42-94F8-B5E8BD5E74E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695560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908866-772D-A940-AFFE-D584EC54479A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7160612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6D042D-FE96-704C-941E-0EA45D2212DB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8768827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BBBC62-5E82-D24B-B6D7-73429BEC0C45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1324844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7E78E9-F722-4A42-B85A-901EA79B3A2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0589464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60F17D-2311-5D40-B032-A0FDD3198855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424184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A25E48-7CA0-1643-9A7D-E1147B71BEB1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3218678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-50800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-50800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4F888C-5AE5-1647-98D7-D6A9C77C3EC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7786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Relationship Id="rId14" Type="http://schemas.openxmlformats.org/officeDocument/2006/relationships/image" Target="../media/image2.png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2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image" Target="../media/image2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image" Target="../media/image2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Relationship Id="rId14" Type="http://schemas.openxmlformats.org/officeDocument/2006/relationships/image" Target="../media/image2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8040688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3800"/>
            <a:ext cx="2132013" cy="366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pitchFamily="32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265113" y="6273800"/>
            <a:ext cx="4838700" cy="366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r>
              <a:rPr lang="en-US"/>
              <a:t>Synthèse réalisée par la  SPILF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273800"/>
            <a:ext cx="989012" cy="366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>
                <a:solidFill>
                  <a:srgbClr val="000000"/>
                </a:solidFill>
              </a:defRPr>
            </a:lvl1pPr>
          </a:lstStyle>
          <a:p>
            <a:fld id="{6F69A0EA-FB20-FE4F-AE29-1A652756B81F}" type="slidenum">
              <a:rPr lang="fr-FR"/>
              <a:pPr/>
              <a:t>‹N°›</a:t>
            </a:fld>
            <a:endParaRPr lang="fr-FR"/>
          </a:p>
        </p:txBody>
      </p:sp>
      <p:pic>
        <p:nvPicPr>
          <p:cNvPr id="1031" name="Picture 6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8040688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5388"/>
            <a:ext cx="2132013" cy="3635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latin typeface="+mn-lt"/>
                <a:ea typeface="ＭＳ Ｐゴシック" pitchFamily="32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46" name="Text Box 5"/>
          <p:cNvSpPr txBox="1">
            <a:spLocks noChangeArrowheads="1"/>
          </p:cNvSpPr>
          <p:nvPr/>
        </p:nvSpPr>
        <p:spPr bwMode="auto">
          <a:xfrm>
            <a:off x="265113" y="6275388"/>
            <a:ext cx="48402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5B7548BE-ECC9-284E-99EC-FA8B004741A7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8040688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5388"/>
            <a:ext cx="2132013" cy="3635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latin typeface="+mn-lt"/>
                <a:ea typeface="ＭＳ Ｐゴシック" pitchFamily="32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270" name="Text Box 5"/>
          <p:cNvSpPr txBox="1">
            <a:spLocks noChangeArrowheads="1"/>
          </p:cNvSpPr>
          <p:nvPr/>
        </p:nvSpPr>
        <p:spPr bwMode="auto">
          <a:xfrm>
            <a:off x="265113" y="6275388"/>
            <a:ext cx="48402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E3D29EDE-1E96-8142-A7A8-9B3EBA1A382A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8040688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5388"/>
            <a:ext cx="2132013" cy="3635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latin typeface="+mn-lt"/>
                <a:ea typeface="ＭＳ Ｐゴシック" pitchFamily="32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265113" y="6229350"/>
            <a:ext cx="48387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12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7EAECD5D-3707-0049-9D05-3FD664DFCA5B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8040688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5388"/>
            <a:ext cx="2132013" cy="3635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latin typeface="+mn-lt"/>
                <a:ea typeface="ＭＳ Ｐゴシック" pitchFamily="32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265113" y="6275388"/>
            <a:ext cx="48402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0B3B51D5-C82E-384A-A58C-E7A74455F531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8040688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5388"/>
            <a:ext cx="2132013" cy="3635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latin typeface="+mn-lt"/>
                <a:ea typeface="ＭＳ Ｐゴシック" pitchFamily="32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265113" y="6275388"/>
            <a:ext cx="48402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05EA715D-85B6-0249-9BAD-3F7625445FF9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8040688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5388"/>
            <a:ext cx="2132013" cy="3635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latin typeface="+mn-lt"/>
                <a:ea typeface="ＭＳ Ｐゴシック" pitchFamily="32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265113" y="6275388"/>
            <a:ext cx="48402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14F5761A-5391-A548-9FB3-8A2B44A89C02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8040688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5388"/>
            <a:ext cx="2132013" cy="3635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latin typeface="+mn-lt"/>
                <a:ea typeface="ＭＳ Ｐゴシック" pitchFamily="32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265113" y="6275388"/>
            <a:ext cx="48402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1C5F7D31-966A-074E-BA1B-0453A6C008DC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8040688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5388"/>
            <a:ext cx="2132013" cy="3635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latin typeface="+mn-lt"/>
                <a:ea typeface="ＭＳ Ｐゴシック" pitchFamily="32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174" name="Text Box 5"/>
          <p:cNvSpPr txBox="1">
            <a:spLocks noChangeArrowheads="1"/>
          </p:cNvSpPr>
          <p:nvPr/>
        </p:nvSpPr>
        <p:spPr bwMode="auto">
          <a:xfrm>
            <a:off x="265113" y="6275388"/>
            <a:ext cx="48402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5E3DD7A3-9E2C-D242-B064-7D4ACA8F5910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8040688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5388"/>
            <a:ext cx="2132013" cy="3635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latin typeface="+mn-lt"/>
                <a:ea typeface="ＭＳ Ｐゴシック" pitchFamily="32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265113" y="6275388"/>
            <a:ext cx="48402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84ADD153-2E57-264A-88F6-194FDCEAB8A4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8040688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5388"/>
            <a:ext cx="2132013" cy="3635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latin typeface="+mn-lt"/>
                <a:ea typeface="ＭＳ Ｐゴシック" pitchFamily="32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222" name="Text Box 5"/>
          <p:cNvSpPr txBox="1">
            <a:spLocks noChangeArrowheads="1"/>
          </p:cNvSpPr>
          <p:nvPr/>
        </p:nvSpPr>
        <p:spPr bwMode="auto">
          <a:xfrm>
            <a:off x="265113" y="6275388"/>
            <a:ext cx="48402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E5761548-BD85-524E-9F0B-BFA661DCA3FF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ctrTitle"/>
          </p:nvPr>
        </p:nvSpPr>
        <p:spPr>
          <a:xfrm>
            <a:off x="971550" y="1341438"/>
            <a:ext cx="7486650" cy="2403475"/>
          </a:xfrm>
        </p:spPr>
        <p:txBody>
          <a:bodyPr/>
          <a:lstStyle/>
          <a:p>
            <a:r>
              <a:rPr lang="en-US" sz="3200" b="1" dirty="0" err="1" smtClean="0">
                <a:latin typeface="News Gothic MT" charset="0"/>
                <a:ea typeface="ＭＳ Ｐゴシック" charset="0"/>
              </a:rPr>
              <a:t>Recommandations</a:t>
            </a:r>
            <a:r>
              <a:rPr lang="en-US" sz="3200" b="1" dirty="0" smtClean="0">
                <a:latin typeface="News Gothic MT" charset="0"/>
                <a:ea typeface="ＭＳ Ｐゴシック" charset="0"/>
              </a:rPr>
              <a:t> </a:t>
            </a:r>
            <a:r>
              <a:rPr lang="en-US" sz="3200" b="1" dirty="0" smtClean="0">
                <a:latin typeface="News Gothic MT" charset="0"/>
                <a:ea typeface="ＭＳ Ｐゴシック" charset="0"/>
              </a:rPr>
              <a:t>SFORL </a:t>
            </a:r>
            <a:r>
              <a:rPr lang="en-US" sz="3200" b="1" dirty="0">
                <a:latin typeface="News Gothic MT" charset="0"/>
                <a:ea typeface="ＭＳ Ｐゴシック" charset="0"/>
              </a:rPr>
              <a:t>2017</a:t>
            </a:r>
            <a:br>
              <a:rPr lang="en-US" sz="3200" b="1" dirty="0">
                <a:latin typeface="News Gothic MT" charset="0"/>
                <a:ea typeface="ＭＳ Ｐゴシック" charset="0"/>
              </a:rPr>
            </a:br>
            <a:r>
              <a:rPr lang="fr-FR" sz="3200" dirty="0"/>
              <a:t/>
            </a:r>
            <a:br>
              <a:rPr lang="fr-FR" sz="3200" dirty="0"/>
            </a:br>
            <a:r>
              <a:rPr lang="fr-FR" sz="3200" dirty="0"/>
              <a:t> </a:t>
            </a:r>
            <a:r>
              <a:rPr lang="fr-FR" sz="3200" b="1" dirty="0"/>
              <a:t>AINS et infections ORL pédiatriques </a:t>
            </a:r>
            <a:endParaRPr lang="fr-FR" sz="3200" b="1" dirty="0">
              <a:latin typeface="News Gothic MT" charset="0"/>
              <a:ea typeface="ＭＳ Ｐゴシック" charset="0"/>
            </a:endParaRPr>
          </a:p>
        </p:txBody>
      </p:sp>
      <p:sp>
        <p:nvSpPr>
          <p:cNvPr id="12291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300"/>
              </a:spcBef>
              <a:buClrTx/>
              <a:buSzPct val="110000"/>
            </a:pPr>
            <a:r>
              <a:rPr lang="fr-FR" dirty="0">
                <a:solidFill>
                  <a:srgbClr val="898989"/>
                </a:solidFill>
                <a:latin typeface="News Gothic MT" charset="0"/>
                <a:ea typeface="ＭＳ Ｐゴシック" charset="0"/>
              </a:rPr>
              <a:t>Jeu de diapositives réalisées par le comité des référentiels de la SPILF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buClrTx/>
              <a:buSzPct val="110000"/>
            </a:pPr>
            <a:r>
              <a:rPr lang="fr-FR" dirty="0" smtClean="0">
                <a:solidFill>
                  <a:srgbClr val="898989"/>
                </a:solidFill>
                <a:latin typeface="News Gothic MT" charset="0"/>
                <a:ea typeface="ＭＳ Ｐゴシック" charset="0"/>
              </a:rPr>
              <a:t>17 mai </a:t>
            </a:r>
            <a:r>
              <a:rPr lang="fr-FR" dirty="0">
                <a:solidFill>
                  <a:srgbClr val="898989"/>
                </a:solidFill>
                <a:latin typeface="News Gothic MT" charset="0"/>
                <a:ea typeface="ＭＳ Ｐゴシック" charset="0"/>
              </a:rPr>
              <a:t>2017</a:t>
            </a:r>
            <a:endParaRPr lang="fr-FR" dirty="0">
              <a:latin typeface="News Gothic MT" charset="0"/>
              <a:ea typeface="ＭＳ Ｐゴシック" charset="0"/>
            </a:endParaRPr>
          </a:p>
        </p:txBody>
      </p:sp>
      <p:sp>
        <p:nvSpPr>
          <p:cNvPr id="12292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FFFFFF"/>
                </a:solidFill>
                <a:latin typeface="News Gothic MT" charset="0"/>
              </a:rPr>
              <a:t>Synthèse réalisée par la  SPILF</a:t>
            </a:r>
          </a:p>
          <a:p>
            <a:endParaRPr lang="en-US">
              <a:solidFill>
                <a:srgbClr val="FFFFFF"/>
              </a:solidFill>
              <a:latin typeface="News Gothic MT" charset="0"/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1115616" y="1052737"/>
            <a:ext cx="7273032" cy="2679208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re 1"/>
          <p:cNvSpPr>
            <a:spLocks noGrp="1"/>
          </p:cNvSpPr>
          <p:nvPr>
            <p:ph type="title"/>
          </p:nvPr>
        </p:nvSpPr>
        <p:spPr>
          <a:xfrm>
            <a:off x="107950" y="-50800"/>
            <a:ext cx="8482013" cy="1493838"/>
          </a:xfrm>
        </p:spPr>
        <p:txBody>
          <a:bodyPr/>
          <a:lstStyle/>
          <a:p>
            <a:r>
              <a:rPr lang="fr-FR" sz="3200" b="1" dirty="0" smtClean="0">
                <a:latin typeface="News Gothic MT" charset="0"/>
                <a:ea typeface="ＭＳ Ｐゴシック" charset="0"/>
              </a:rPr>
              <a:t>Interruption du traitement</a:t>
            </a:r>
            <a:endParaRPr lang="fr-FR" sz="3200" dirty="0">
              <a:latin typeface="News Gothic MT" charset="0"/>
              <a:ea typeface="ＭＳ Ｐゴシック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916832"/>
            <a:ext cx="8040688" cy="4391893"/>
          </a:xfrm>
          <a:noFill/>
          <a:ln>
            <a:noFill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endParaRPr lang="fr-FR" sz="2000" dirty="0"/>
          </a:p>
          <a:p>
            <a:r>
              <a:rPr lang="fr-FR" sz="2000" dirty="0"/>
              <a:t>D</a:t>
            </a:r>
            <a:r>
              <a:rPr lang="fr-FR" sz="2000" dirty="0" smtClean="0"/>
              <a:t>urée de l’infection ou symptomatologie inhabituelles, faisant </a:t>
            </a:r>
            <a:r>
              <a:rPr lang="fr-FR" sz="2000" dirty="0"/>
              <a:t>craindre une </a:t>
            </a:r>
            <a:r>
              <a:rPr lang="fr-FR" sz="2000" dirty="0" smtClean="0"/>
              <a:t>complication </a:t>
            </a:r>
            <a:endParaRPr lang="fr-FR" sz="2000" dirty="0"/>
          </a:p>
          <a:p>
            <a:r>
              <a:rPr lang="fr-FR" sz="2000" dirty="0" err="1"/>
              <a:t>E</a:t>
            </a:r>
            <a:r>
              <a:rPr lang="fr-FR" sz="2000" dirty="0" err="1" smtClean="0"/>
              <a:t>pigastralgies</a:t>
            </a:r>
            <a:r>
              <a:rPr lang="fr-FR" sz="2000" dirty="0" smtClean="0"/>
              <a:t> </a:t>
            </a:r>
            <a:r>
              <a:rPr lang="fr-FR" sz="2000" dirty="0"/>
              <a:t>ou autres symptômes </a:t>
            </a:r>
            <a:r>
              <a:rPr lang="fr-FR" sz="2000" dirty="0" smtClean="0"/>
              <a:t>digestifs </a:t>
            </a:r>
            <a:endParaRPr lang="fr-FR" sz="2000" dirty="0"/>
          </a:p>
          <a:p>
            <a:r>
              <a:rPr lang="fr-FR" sz="2000" dirty="0"/>
              <a:t>R</a:t>
            </a:r>
            <a:r>
              <a:rPr lang="fr-FR" sz="2000" dirty="0" smtClean="0"/>
              <a:t>ash </a:t>
            </a:r>
            <a:r>
              <a:rPr lang="fr-FR" sz="2000" dirty="0"/>
              <a:t>cutané, lésions muqueuses ou toute autre manifestation </a:t>
            </a:r>
            <a:r>
              <a:rPr lang="fr-FR" sz="2000" dirty="0" smtClean="0"/>
              <a:t>d’hypersensibilité </a:t>
            </a:r>
            <a:endParaRPr lang="fr-FR" sz="2000" dirty="0"/>
          </a:p>
          <a:p>
            <a:r>
              <a:rPr lang="fr-FR" sz="2000" dirty="0"/>
              <a:t>S</a:t>
            </a:r>
            <a:r>
              <a:rPr lang="fr-FR" sz="2000" dirty="0" smtClean="0"/>
              <a:t>ignes </a:t>
            </a:r>
            <a:r>
              <a:rPr lang="fr-FR" sz="2000" dirty="0"/>
              <a:t>d’aggravation ou apparition d’une </a:t>
            </a:r>
            <a:r>
              <a:rPr lang="fr-FR" sz="2000" dirty="0" smtClean="0"/>
              <a:t>cardiopathie</a:t>
            </a:r>
            <a:endParaRPr lang="fr-FR" sz="2000" dirty="0"/>
          </a:p>
          <a:p>
            <a:r>
              <a:rPr lang="fr-FR" sz="2000" dirty="0"/>
              <a:t>D</a:t>
            </a:r>
            <a:r>
              <a:rPr lang="fr-FR" sz="2000" dirty="0" smtClean="0"/>
              <a:t>éshydratation</a:t>
            </a:r>
            <a:r>
              <a:rPr lang="fr-FR" sz="2000" dirty="0"/>
              <a:t>. </a:t>
            </a:r>
          </a:p>
        </p:txBody>
      </p:sp>
      <p:sp>
        <p:nvSpPr>
          <p:cNvPr id="19460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0" y="6370638"/>
            <a:ext cx="4779963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FFFFFF"/>
                </a:solidFill>
                <a:latin typeface="News Gothic MT" charset="0"/>
              </a:rPr>
              <a:t>Synthèse réalisée par la  SPILF</a:t>
            </a:r>
          </a:p>
          <a:p>
            <a:endParaRPr lang="en-US">
              <a:solidFill>
                <a:srgbClr val="FFFFFF"/>
              </a:solidFill>
              <a:latin typeface="News Gothic MT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="1" dirty="0" smtClean="0">
                <a:latin typeface="News Gothic MT" charset="0"/>
                <a:ea typeface="ＭＳ Ｐゴシック" charset="0"/>
              </a:rPr>
              <a:t>Choix de molécules</a:t>
            </a:r>
            <a:endParaRPr lang="fr-FR" sz="3200" dirty="0">
              <a:latin typeface="News Gothic MT" charset="0"/>
              <a:ea typeface="ＭＳ Ｐゴシック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600200"/>
            <a:ext cx="8040688" cy="4493096"/>
          </a:xfrm>
        </p:spPr>
        <p:txBody>
          <a:bodyPr/>
          <a:lstStyle/>
          <a:p>
            <a:endParaRPr lang="fr-FR" dirty="0"/>
          </a:p>
          <a:p>
            <a:r>
              <a:rPr lang="fr-FR" sz="1800" dirty="0"/>
              <a:t>L’ibuprofène (AMM à partir de 3 mois) et le </a:t>
            </a:r>
            <a:r>
              <a:rPr lang="fr-FR" sz="1800" dirty="0" err="1"/>
              <a:t>kétoprofène</a:t>
            </a:r>
            <a:r>
              <a:rPr lang="fr-FR" sz="1800" dirty="0"/>
              <a:t> (AMM à partir de 6 mois) ont une présentation en sirop particulièrement adaptée à l’enfant (Grade B); </a:t>
            </a:r>
          </a:p>
          <a:p>
            <a:r>
              <a:rPr lang="fr-FR" sz="1800" dirty="0" smtClean="0"/>
              <a:t>Les </a:t>
            </a:r>
            <a:r>
              <a:rPr lang="fr-FR" sz="1800" dirty="0"/>
              <a:t>données de la littérature en infectiologie pédiatrique concernent essentiellement </a:t>
            </a:r>
            <a:r>
              <a:rPr lang="fr-FR" sz="1800" dirty="0" smtClean="0"/>
              <a:t>l’ibuprofène</a:t>
            </a:r>
            <a:endParaRPr lang="fr-FR" sz="1800" dirty="0"/>
          </a:p>
          <a:p>
            <a:r>
              <a:rPr lang="fr-FR" sz="1800" dirty="0" smtClean="0"/>
              <a:t>Les </a:t>
            </a:r>
            <a:r>
              <a:rPr lang="fr-FR" sz="1800" dirty="0"/>
              <a:t>suppositoires ne sont pas recommandés en dehors de difficultés d’administration orale (refus de l’enfant, dysphagie ou </a:t>
            </a:r>
            <a:r>
              <a:rPr lang="fr-FR" sz="1800" dirty="0" err="1"/>
              <a:t>odynophagie</a:t>
            </a:r>
            <a:r>
              <a:rPr lang="fr-FR" sz="1800" dirty="0"/>
              <a:t> majeures, vomissements</a:t>
            </a:r>
            <a:r>
              <a:rPr lang="fr-FR" sz="1800" dirty="0" smtClean="0"/>
              <a:t>) (</a:t>
            </a:r>
            <a:r>
              <a:rPr lang="fr-FR" sz="1800" dirty="0"/>
              <a:t>Accord </a:t>
            </a:r>
            <a:r>
              <a:rPr lang="fr-FR" sz="1800" dirty="0" smtClean="0"/>
              <a:t>professionnel)</a:t>
            </a:r>
            <a:endParaRPr lang="fr-FR" sz="1800" dirty="0"/>
          </a:p>
          <a:p>
            <a:pPr lvl="1">
              <a:buFont typeface="Courier New"/>
              <a:buChar char="o"/>
            </a:pPr>
            <a:endParaRPr lang="fr-FR" sz="2000" dirty="0" smtClean="0">
              <a:latin typeface="News Gothic MT" charset="0"/>
              <a:ea typeface="ＭＳ Ｐゴシック" charset="0"/>
            </a:endParaRPr>
          </a:p>
          <a:p>
            <a:pPr>
              <a:buFont typeface="Courier New"/>
              <a:buChar char="o"/>
            </a:pPr>
            <a:endParaRPr lang="fr-FR" dirty="0" smtClean="0">
              <a:latin typeface="News Gothic MT" charset="0"/>
              <a:ea typeface="ＭＳ Ｐゴシック" charset="0"/>
            </a:endParaRPr>
          </a:p>
        </p:txBody>
      </p:sp>
      <p:sp>
        <p:nvSpPr>
          <p:cNvPr id="20484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 err="1">
                <a:solidFill>
                  <a:srgbClr val="FFFFFF"/>
                </a:solidFill>
                <a:latin typeface="News Gothic MT" charset="0"/>
              </a:rPr>
              <a:t>Synthèse</a:t>
            </a:r>
            <a:r>
              <a:rPr lang="en-US" dirty="0">
                <a:solidFill>
                  <a:srgbClr val="FFFFFF"/>
                </a:solidFill>
                <a:latin typeface="News Gothic MT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News Gothic MT" charset="0"/>
              </a:rPr>
              <a:t>réalisée</a:t>
            </a:r>
            <a:r>
              <a:rPr lang="en-US" dirty="0">
                <a:solidFill>
                  <a:srgbClr val="FFFFFF"/>
                </a:solidFill>
                <a:latin typeface="News Gothic MT" charset="0"/>
              </a:rPr>
              <a:t> par la  SPILF</a:t>
            </a:r>
          </a:p>
          <a:p>
            <a:endParaRPr lang="en-US" dirty="0">
              <a:solidFill>
                <a:srgbClr val="FFFFFF"/>
              </a:solidFill>
              <a:latin typeface="News Gothic MT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="1" dirty="0" smtClean="0">
                <a:latin typeface="News Gothic MT" charset="0"/>
                <a:ea typeface="ＭＳ Ｐゴシック" charset="0"/>
              </a:rPr>
              <a:t>Durée du traitement par AINS</a:t>
            </a:r>
            <a:endParaRPr lang="fr-FR" sz="3200" dirty="0">
              <a:latin typeface="News Gothic MT" charset="0"/>
              <a:ea typeface="ＭＳ Ｐゴシック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844824"/>
            <a:ext cx="8040688" cy="4097189"/>
          </a:xfrm>
        </p:spPr>
        <p:txBody>
          <a:bodyPr/>
          <a:lstStyle/>
          <a:p>
            <a:r>
              <a:rPr lang="fr-FR" dirty="0" smtClean="0"/>
              <a:t>Pour minimiser </a:t>
            </a:r>
            <a:r>
              <a:rPr lang="fr-FR" dirty="0"/>
              <a:t>les risques d’effets secondaires des AINS, la durée de leur prescription doit être </a:t>
            </a:r>
            <a:r>
              <a:rPr lang="fr-FR" dirty="0" smtClean="0"/>
              <a:t>la plus courte possible</a:t>
            </a:r>
            <a:endParaRPr lang="fr-FR" dirty="0"/>
          </a:p>
          <a:p>
            <a:pPr lvl="1"/>
            <a:r>
              <a:rPr lang="fr-FR" dirty="0" smtClean="0"/>
              <a:t>arrêt </a:t>
            </a:r>
            <a:r>
              <a:rPr lang="fr-FR" dirty="0"/>
              <a:t>dès disparition de la douleur. </a:t>
            </a:r>
            <a:endParaRPr lang="fr-FR" dirty="0"/>
          </a:p>
          <a:p>
            <a:pPr lvl="1"/>
            <a:r>
              <a:rPr lang="fr-FR" dirty="0" smtClean="0"/>
              <a:t>dans </a:t>
            </a:r>
            <a:r>
              <a:rPr lang="fr-FR" dirty="0"/>
              <a:t>les 72h </a:t>
            </a:r>
            <a:r>
              <a:rPr lang="fr-FR"/>
              <a:t>au </a:t>
            </a:r>
            <a:r>
              <a:rPr lang="fr-FR" smtClean="0"/>
              <a:t>maximum (au-delà </a:t>
            </a:r>
            <a:r>
              <a:rPr lang="fr-FR" dirty="0"/>
              <a:t>de cette durée, la persistance de la douleur doit faire rechercher une complication et suspendre </a:t>
            </a:r>
            <a:r>
              <a:rPr lang="fr-FR"/>
              <a:t>les </a:t>
            </a:r>
            <a:r>
              <a:rPr lang="fr-FR" smtClean="0"/>
              <a:t>AINS) </a:t>
            </a:r>
            <a:r>
              <a:rPr lang="fr-FR" dirty="0"/>
              <a:t>(Accord professionnel). </a:t>
            </a:r>
            <a:endParaRPr lang="fr-FR" dirty="0">
              <a:latin typeface="News Gothic MT" charset="0"/>
              <a:ea typeface="ＭＳ Ｐゴシック" charset="0"/>
            </a:endParaRPr>
          </a:p>
        </p:txBody>
      </p:sp>
      <p:sp>
        <p:nvSpPr>
          <p:cNvPr id="21508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FFFFFF"/>
                </a:solidFill>
                <a:latin typeface="News Gothic MT" charset="0"/>
              </a:rPr>
              <a:t>Synthèse réalisée par la  SPILF</a:t>
            </a:r>
          </a:p>
          <a:p>
            <a:endParaRPr lang="en-US">
              <a:solidFill>
                <a:srgbClr val="FFFFFF"/>
              </a:solidFill>
              <a:latin typeface="News Gothic MT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700808"/>
            <a:ext cx="8040688" cy="4241205"/>
          </a:xfrm>
        </p:spPr>
        <p:txBody>
          <a:bodyPr/>
          <a:lstStyle/>
          <a:p>
            <a:r>
              <a:rPr lang="fr-FR" dirty="0"/>
              <a:t>S</a:t>
            </a:r>
            <a:r>
              <a:rPr lang="fr-FR" dirty="0" smtClean="0"/>
              <a:t>eul </a:t>
            </a:r>
            <a:r>
              <a:rPr lang="fr-FR" dirty="0"/>
              <a:t>objectif </a:t>
            </a:r>
            <a:r>
              <a:rPr lang="fr-FR" dirty="0" smtClean="0"/>
              <a:t>des </a:t>
            </a:r>
            <a:r>
              <a:rPr lang="fr-FR" dirty="0"/>
              <a:t>AINS dans les infections ORL de </a:t>
            </a:r>
            <a:r>
              <a:rPr lang="fr-FR" dirty="0" smtClean="0"/>
              <a:t>l’enfant: traitement </a:t>
            </a:r>
            <a:r>
              <a:rPr lang="fr-FR" dirty="0"/>
              <a:t>de la douleur (grade A). </a:t>
            </a:r>
          </a:p>
          <a:p>
            <a:r>
              <a:rPr lang="fr-FR" dirty="0"/>
              <a:t>I</a:t>
            </a:r>
            <a:r>
              <a:rPr lang="fr-FR" dirty="0" smtClean="0"/>
              <a:t>nfections </a:t>
            </a:r>
            <a:r>
              <a:rPr lang="fr-FR" dirty="0"/>
              <a:t>ORL courantes non </a:t>
            </a:r>
            <a:r>
              <a:rPr lang="fr-FR" dirty="0" smtClean="0"/>
              <a:t>compliquées les </a:t>
            </a:r>
            <a:r>
              <a:rPr lang="fr-FR" dirty="0"/>
              <a:t>plus </a:t>
            </a:r>
            <a:r>
              <a:rPr lang="fr-FR" dirty="0" smtClean="0"/>
              <a:t>douloureuses: OMA </a:t>
            </a:r>
            <a:r>
              <a:rPr lang="fr-FR" dirty="0"/>
              <a:t>et </a:t>
            </a:r>
            <a:r>
              <a:rPr lang="fr-FR" dirty="0" smtClean="0"/>
              <a:t>angines </a:t>
            </a:r>
            <a:r>
              <a:rPr lang="fr-FR" dirty="0"/>
              <a:t>(grade B</a:t>
            </a:r>
            <a:r>
              <a:rPr lang="fr-FR" dirty="0" smtClean="0"/>
              <a:t>).</a:t>
            </a:r>
          </a:p>
          <a:p>
            <a:r>
              <a:rPr lang="fr-FR" dirty="0" smtClean="0"/>
              <a:t> </a:t>
            </a:r>
            <a:r>
              <a:rPr lang="fr-FR" dirty="0"/>
              <a:t>R</a:t>
            </a:r>
            <a:r>
              <a:rPr lang="fr-FR" dirty="0" smtClean="0"/>
              <a:t>hinopharyngites </a:t>
            </a:r>
            <a:r>
              <a:rPr lang="fr-FR" dirty="0"/>
              <a:t>et </a:t>
            </a:r>
            <a:r>
              <a:rPr lang="fr-FR" dirty="0" smtClean="0"/>
              <a:t>sinusites </a:t>
            </a:r>
            <a:r>
              <a:rPr lang="fr-FR" dirty="0"/>
              <a:t>maxillaires </a:t>
            </a:r>
            <a:r>
              <a:rPr lang="fr-FR" dirty="0" smtClean="0"/>
              <a:t>généralement moins </a:t>
            </a:r>
            <a:r>
              <a:rPr lang="fr-FR" dirty="0"/>
              <a:t>douloureuses et donc </a:t>
            </a:r>
            <a:r>
              <a:rPr lang="fr-FR" dirty="0" smtClean="0"/>
              <a:t>AINS moins fréquemment indiqués. </a:t>
            </a:r>
            <a:endParaRPr lang="fr-FR" dirty="0"/>
          </a:p>
          <a:p>
            <a:r>
              <a:rPr lang="fr-FR" dirty="0" smtClean="0"/>
              <a:t>La réduction de l’hyperthermie n’est </a:t>
            </a:r>
            <a:r>
              <a:rPr lang="fr-FR" dirty="0"/>
              <a:t>pas une priorité thérapeutique (grade A</a:t>
            </a:r>
            <a:r>
              <a:rPr lang="fr-FR" dirty="0" smtClean="0"/>
              <a:t>). 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Synthèse réalisée par la  SPILF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89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Infections concernées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844824"/>
            <a:ext cx="8040688" cy="4320480"/>
          </a:xfrm>
        </p:spPr>
        <p:txBody>
          <a:bodyPr/>
          <a:lstStyle/>
          <a:p>
            <a:r>
              <a:rPr lang="fr-FR" dirty="0" smtClean="0"/>
              <a:t>Otites </a:t>
            </a:r>
            <a:r>
              <a:rPr lang="fr-FR" dirty="0"/>
              <a:t>moyennes </a:t>
            </a:r>
            <a:r>
              <a:rPr lang="fr-FR" dirty="0" smtClean="0"/>
              <a:t>aiguës</a:t>
            </a:r>
            <a:endParaRPr lang="fr-FR" dirty="0"/>
          </a:p>
          <a:p>
            <a:r>
              <a:rPr lang="fr-FR" dirty="0" smtClean="0"/>
              <a:t>Otites </a:t>
            </a:r>
            <a:r>
              <a:rPr lang="fr-FR" dirty="0"/>
              <a:t>externes </a:t>
            </a:r>
            <a:r>
              <a:rPr lang="fr-FR" dirty="0" smtClean="0"/>
              <a:t>aiguës </a:t>
            </a:r>
            <a:endParaRPr lang="fr-FR" dirty="0"/>
          </a:p>
          <a:p>
            <a:r>
              <a:rPr lang="fr-FR" dirty="0" smtClean="0"/>
              <a:t>Adénites </a:t>
            </a:r>
            <a:r>
              <a:rPr lang="fr-FR" dirty="0"/>
              <a:t>aiguës </a:t>
            </a:r>
            <a:r>
              <a:rPr lang="fr-FR" dirty="0" err="1" smtClean="0"/>
              <a:t>latéro</a:t>
            </a:r>
            <a:r>
              <a:rPr lang="fr-FR" dirty="0" smtClean="0"/>
              <a:t>-cervicales </a:t>
            </a:r>
            <a:r>
              <a:rPr lang="fr-FR" dirty="0"/>
              <a:t>ou </a:t>
            </a:r>
            <a:r>
              <a:rPr lang="fr-FR" dirty="0" smtClean="0"/>
              <a:t>rétro-pharyngées  </a:t>
            </a:r>
            <a:endParaRPr lang="fr-FR" dirty="0"/>
          </a:p>
          <a:p>
            <a:r>
              <a:rPr lang="fr-FR" dirty="0" smtClean="0"/>
              <a:t>Pharyngites </a:t>
            </a:r>
            <a:r>
              <a:rPr lang="fr-FR" dirty="0"/>
              <a:t>aiguës ; angines </a:t>
            </a:r>
          </a:p>
          <a:p>
            <a:r>
              <a:rPr lang="fr-FR" dirty="0" err="1" smtClean="0"/>
              <a:t>Rhinosinusites</a:t>
            </a:r>
            <a:r>
              <a:rPr lang="fr-FR" dirty="0" smtClean="0"/>
              <a:t> aiguës </a:t>
            </a:r>
            <a:endParaRPr lang="fr-FR" dirty="0"/>
          </a:p>
          <a:p>
            <a:r>
              <a:rPr lang="fr-FR" dirty="0"/>
              <a:t>I</a:t>
            </a:r>
            <a:r>
              <a:rPr lang="fr-FR" dirty="0" smtClean="0"/>
              <a:t>nfections </a:t>
            </a:r>
            <a:r>
              <a:rPr lang="fr-FR" dirty="0"/>
              <a:t>dentaires et </a:t>
            </a:r>
            <a:r>
              <a:rPr lang="fr-FR" dirty="0" err="1"/>
              <a:t>stomatologiques</a:t>
            </a:r>
            <a:r>
              <a:rPr lang="fr-FR" dirty="0"/>
              <a:t> </a:t>
            </a:r>
            <a:r>
              <a:rPr lang="fr-FR" dirty="0" smtClean="0"/>
              <a:t>exclues 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Synthèse réalisée par la  SPILF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/>
          <p:cNvSpPr>
            <a:spLocks noGrp="1"/>
          </p:cNvSpPr>
          <p:nvPr>
            <p:ph type="title"/>
          </p:nvPr>
        </p:nvSpPr>
        <p:spPr>
          <a:xfrm>
            <a:off x="-36513" y="-12700"/>
            <a:ext cx="8040688" cy="1065436"/>
          </a:xfrm>
        </p:spPr>
        <p:txBody>
          <a:bodyPr/>
          <a:lstStyle/>
          <a:p>
            <a:r>
              <a:rPr lang="fr-FR" sz="2800" dirty="0"/>
              <a:t>I</a:t>
            </a:r>
            <a:r>
              <a:rPr lang="fr-FR" sz="2800" dirty="0" smtClean="0"/>
              <a:t>ndications </a:t>
            </a:r>
            <a:r>
              <a:rPr lang="fr-FR" sz="2800" dirty="0"/>
              <a:t>des antalgiques et leur choix </a:t>
            </a:r>
            <a:r>
              <a:rPr lang="fr-FR" sz="2800" dirty="0" smtClean="0"/>
              <a:t>en fonction </a:t>
            </a:r>
            <a:r>
              <a:rPr lang="fr-FR" sz="2800" dirty="0"/>
              <a:t>du niveau de douleur </a:t>
            </a:r>
            <a:r>
              <a:rPr lang="fr-FR" sz="2800" dirty="0" smtClean="0"/>
              <a:t>(1)</a:t>
            </a:r>
            <a:endParaRPr lang="fr-FR" sz="2800" dirty="0">
              <a:latin typeface="News Gothic MT" charset="0"/>
              <a:ea typeface="ＭＳ Ｐゴシック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112568"/>
          </a:xfrm>
        </p:spPr>
        <p:txBody>
          <a:bodyPr/>
          <a:lstStyle/>
          <a:p>
            <a:r>
              <a:rPr lang="fr-FR" sz="2000" dirty="0" smtClean="0"/>
              <a:t>F</a:t>
            </a:r>
            <a:r>
              <a:rPr lang="fr-FR" sz="2000" dirty="0" smtClean="0"/>
              <a:t>aible </a:t>
            </a:r>
            <a:r>
              <a:rPr lang="fr-FR" sz="2000" dirty="0"/>
              <a:t>intensité (EVA &lt;3 ou EVENDOL &lt;4</a:t>
            </a:r>
            <a:r>
              <a:rPr lang="fr-FR" sz="2000" dirty="0" smtClean="0"/>
              <a:t>): ne </a:t>
            </a:r>
            <a:r>
              <a:rPr lang="fr-FR" sz="2000" dirty="0"/>
              <a:t>rien prescrire </a:t>
            </a:r>
            <a:r>
              <a:rPr lang="fr-FR" sz="2000" dirty="0" smtClean="0"/>
              <a:t>ou paracétamol </a:t>
            </a:r>
            <a:r>
              <a:rPr lang="fr-FR" sz="2000" dirty="0" smtClean="0"/>
              <a:t>seul.</a:t>
            </a:r>
            <a:endParaRPr lang="fr-FR" sz="2000" dirty="0"/>
          </a:p>
          <a:p>
            <a:r>
              <a:rPr lang="fr-FR" sz="2000" dirty="0"/>
              <a:t>I</a:t>
            </a:r>
            <a:r>
              <a:rPr lang="fr-FR" sz="2000" dirty="0" smtClean="0"/>
              <a:t>ntensité </a:t>
            </a:r>
            <a:r>
              <a:rPr lang="fr-FR" sz="2000" dirty="0"/>
              <a:t>moyenne (EVA </a:t>
            </a:r>
            <a:r>
              <a:rPr lang="fr-FR" sz="2000" dirty="0" smtClean="0"/>
              <a:t>3 à 5 </a:t>
            </a:r>
            <a:r>
              <a:rPr lang="fr-FR" sz="2000" dirty="0"/>
              <a:t>ou EVENDOL </a:t>
            </a:r>
            <a:r>
              <a:rPr lang="fr-FR" sz="2000" dirty="0" smtClean="0"/>
              <a:t>4 à 7): paracétamol </a:t>
            </a:r>
            <a:r>
              <a:rPr lang="fr-FR" sz="2000" dirty="0"/>
              <a:t>en première </a:t>
            </a:r>
            <a:r>
              <a:rPr lang="fr-FR" sz="2000" dirty="0" smtClean="0"/>
              <a:t>intention, et ajout </a:t>
            </a:r>
            <a:r>
              <a:rPr lang="fr-FR" sz="2000" dirty="0" smtClean="0"/>
              <a:t>ibuprofène* </a:t>
            </a:r>
            <a:r>
              <a:rPr lang="fr-FR" sz="2000" dirty="0"/>
              <a:t>en cas </a:t>
            </a:r>
            <a:r>
              <a:rPr lang="fr-FR" sz="2000" dirty="0" smtClean="0"/>
              <a:t>d’échec (ordonnance </a:t>
            </a:r>
            <a:r>
              <a:rPr lang="fr-FR" sz="2000" dirty="0"/>
              <a:t>évolutive). </a:t>
            </a:r>
          </a:p>
          <a:p>
            <a:r>
              <a:rPr lang="fr-FR" sz="2000" dirty="0" smtClean="0"/>
              <a:t>Intensité m</a:t>
            </a:r>
            <a:r>
              <a:rPr lang="fr-FR" sz="2000" dirty="0" smtClean="0"/>
              <a:t>odérée </a:t>
            </a:r>
            <a:r>
              <a:rPr lang="fr-FR" sz="2000" dirty="0"/>
              <a:t>à </a:t>
            </a:r>
            <a:r>
              <a:rPr lang="fr-FR" sz="2000" dirty="0" smtClean="0"/>
              <a:t>forte </a:t>
            </a:r>
            <a:r>
              <a:rPr lang="fr-FR" sz="2000" dirty="0"/>
              <a:t>(EVA </a:t>
            </a:r>
            <a:r>
              <a:rPr lang="fr-FR" sz="2000" dirty="0" smtClean="0"/>
              <a:t>5 à 7 </a:t>
            </a:r>
            <a:r>
              <a:rPr lang="fr-FR" sz="2000" dirty="0"/>
              <a:t>ou EVENDOL </a:t>
            </a:r>
            <a:r>
              <a:rPr lang="fr-FR" sz="2000" dirty="0" smtClean="0"/>
              <a:t>7 à10</a:t>
            </a:r>
            <a:r>
              <a:rPr lang="fr-FR" sz="2000" dirty="0"/>
              <a:t>), ou </a:t>
            </a:r>
            <a:r>
              <a:rPr lang="fr-FR" sz="2000" dirty="0" smtClean="0"/>
              <a:t>résistance </a:t>
            </a:r>
            <a:r>
              <a:rPr lang="fr-FR" sz="2000" dirty="0"/>
              <a:t>au </a:t>
            </a:r>
            <a:r>
              <a:rPr lang="fr-FR" sz="2000" dirty="0" smtClean="0"/>
              <a:t>paracétamol : </a:t>
            </a:r>
            <a:r>
              <a:rPr lang="fr-FR" sz="2000" dirty="0" smtClean="0"/>
              <a:t>AINS recommandés </a:t>
            </a:r>
            <a:r>
              <a:rPr lang="fr-FR" sz="2000" dirty="0"/>
              <a:t>en association avec le </a:t>
            </a:r>
            <a:r>
              <a:rPr lang="fr-FR" sz="2000" dirty="0" smtClean="0"/>
              <a:t>paracétamol*</a:t>
            </a:r>
            <a:endParaRPr lang="fr-FR" sz="2000" dirty="0"/>
          </a:p>
          <a:p>
            <a:pPr marL="0" indent="0">
              <a:buNone/>
            </a:pPr>
            <a:r>
              <a:rPr lang="fr-FR" sz="2000" dirty="0" smtClean="0"/>
              <a:t>* </a:t>
            </a:r>
            <a:r>
              <a:rPr lang="fr-FR" sz="1800" dirty="0" smtClean="0"/>
              <a:t>Si prescription de </a:t>
            </a:r>
            <a:r>
              <a:rPr lang="fr-FR" sz="1800" dirty="0"/>
              <a:t>p</a:t>
            </a:r>
            <a:r>
              <a:rPr lang="fr-FR" sz="1800" dirty="0" smtClean="0"/>
              <a:t>aracétamol </a:t>
            </a:r>
            <a:r>
              <a:rPr lang="fr-FR" sz="1800" dirty="0"/>
              <a:t>et </a:t>
            </a:r>
            <a:r>
              <a:rPr lang="fr-FR" sz="1800" dirty="0" smtClean="0"/>
              <a:t>ibuprofène</a:t>
            </a:r>
            <a:r>
              <a:rPr lang="fr-FR" sz="1600" dirty="0" smtClean="0"/>
              <a:t>: </a:t>
            </a:r>
          </a:p>
          <a:p>
            <a:pPr lvl="2"/>
            <a:r>
              <a:rPr lang="fr-FR" sz="1600" dirty="0" smtClean="0"/>
              <a:t>Association à prendre toutes </a:t>
            </a:r>
            <a:r>
              <a:rPr lang="fr-FR" sz="1600" dirty="0"/>
              <a:t>les 6 </a:t>
            </a:r>
            <a:r>
              <a:rPr lang="fr-FR" sz="1600" dirty="0" smtClean="0"/>
              <a:t>heures</a:t>
            </a:r>
          </a:p>
          <a:p>
            <a:pPr lvl="2"/>
            <a:r>
              <a:rPr lang="fr-FR" sz="1600" dirty="0" smtClean="0"/>
              <a:t>Ou </a:t>
            </a:r>
            <a:r>
              <a:rPr lang="fr-FR" sz="1600" dirty="0" smtClean="0"/>
              <a:t>alternance </a:t>
            </a:r>
            <a:r>
              <a:rPr lang="fr-FR" sz="1600" dirty="0"/>
              <a:t>toutes les 3 heures (chaque molécule prise toutes les 6 heures</a:t>
            </a:r>
            <a:r>
              <a:rPr lang="fr-FR" sz="1600" dirty="0" smtClean="0"/>
              <a:t>) </a:t>
            </a:r>
            <a:endParaRPr lang="fr-FR" sz="1600" dirty="0"/>
          </a:p>
        </p:txBody>
      </p:sp>
      <p:sp>
        <p:nvSpPr>
          <p:cNvPr id="13316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FFFFFF"/>
                </a:solidFill>
                <a:latin typeface="News Gothic MT" charset="0"/>
              </a:rPr>
              <a:t>Synthèse réalisée par la  SPILF</a:t>
            </a:r>
          </a:p>
          <a:p>
            <a:endParaRPr lang="en-US">
              <a:solidFill>
                <a:srgbClr val="FFFFFF"/>
              </a:solidFill>
              <a:latin typeface="News Gothic MT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Espace réservé du contenu 2"/>
          <p:cNvSpPr>
            <a:spLocks noGrp="1"/>
          </p:cNvSpPr>
          <p:nvPr>
            <p:ph idx="1"/>
          </p:nvPr>
        </p:nvSpPr>
        <p:spPr>
          <a:xfrm>
            <a:off x="549275" y="1600200"/>
            <a:ext cx="8040688" cy="4565650"/>
          </a:xfrm>
        </p:spPr>
        <p:txBody>
          <a:bodyPr/>
          <a:lstStyle/>
          <a:p>
            <a:endParaRPr lang="fr-FR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fr-FR" sz="2000" dirty="0" smtClean="0"/>
              <a:t>Intensité forte  </a:t>
            </a:r>
            <a:r>
              <a:rPr lang="fr-FR" sz="2000" dirty="0"/>
              <a:t>à </a:t>
            </a:r>
            <a:r>
              <a:rPr lang="fr-FR" sz="2000" dirty="0" smtClean="0"/>
              <a:t>très forte (EVA </a:t>
            </a:r>
            <a:r>
              <a:rPr lang="fr-FR" sz="2000" dirty="0" smtClean="0"/>
              <a:t>&gt; </a:t>
            </a:r>
            <a:r>
              <a:rPr lang="fr-FR" sz="2000" dirty="0"/>
              <a:t>7 ou EVENDOL </a:t>
            </a:r>
            <a:r>
              <a:rPr lang="fr-FR" sz="2000" dirty="0" smtClean="0"/>
              <a:t>&gt; </a:t>
            </a:r>
            <a:r>
              <a:rPr lang="fr-FR" sz="2000" dirty="0"/>
              <a:t>10), ou </a:t>
            </a:r>
            <a:r>
              <a:rPr lang="fr-FR" sz="2000" dirty="0" smtClean="0"/>
              <a:t>résistance </a:t>
            </a:r>
            <a:r>
              <a:rPr lang="fr-FR" sz="2000" dirty="0"/>
              <a:t>à </a:t>
            </a:r>
            <a:r>
              <a:rPr lang="fr-FR" sz="2000" dirty="0" smtClean="0"/>
              <a:t>paracétamol + </a:t>
            </a:r>
            <a:r>
              <a:rPr lang="fr-FR" sz="2000" dirty="0" smtClean="0"/>
              <a:t>ibuprofène : ajouter 1 </a:t>
            </a:r>
            <a:r>
              <a:rPr lang="fr-FR" sz="2000" dirty="0"/>
              <a:t>ou </a:t>
            </a:r>
            <a:r>
              <a:rPr lang="fr-FR" sz="2000" dirty="0" smtClean="0"/>
              <a:t>2 </a:t>
            </a:r>
            <a:r>
              <a:rPr lang="fr-FR" sz="2000" dirty="0"/>
              <a:t>doses orales de morphinique (morphine orale, ou </a:t>
            </a:r>
            <a:r>
              <a:rPr lang="fr-FR" sz="2000" dirty="0" err="1"/>
              <a:t>tramadol</a:t>
            </a:r>
            <a:r>
              <a:rPr lang="fr-FR" sz="2000" dirty="0"/>
              <a:t> au-dessus de 3 ans</a:t>
            </a:r>
            <a:r>
              <a:rPr lang="fr-FR" sz="2000" dirty="0" smtClean="0"/>
              <a:t>).</a:t>
            </a:r>
            <a:endParaRPr lang="fr-FR" sz="2000" dirty="0"/>
          </a:p>
          <a:p>
            <a:r>
              <a:rPr lang="fr-FR" sz="2000" dirty="0" smtClean="0"/>
              <a:t>L’objectif </a:t>
            </a:r>
            <a:r>
              <a:rPr lang="fr-FR" sz="2000" dirty="0"/>
              <a:t>est toujours d’obtenir </a:t>
            </a:r>
            <a:r>
              <a:rPr lang="fr-FR" sz="2000" dirty="0" smtClean="0"/>
              <a:t>un EVA </a:t>
            </a:r>
            <a:r>
              <a:rPr lang="fr-FR" sz="2000" dirty="0"/>
              <a:t>&lt; 3 ou </a:t>
            </a:r>
            <a:r>
              <a:rPr lang="fr-FR" sz="2000" dirty="0" smtClean="0"/>
              <a:t>EVENDOL &lt; 4</a:t>
            </a:r>
            <a:r>
              <a:rPr lang="fr-FR" sz="2000" dirty="0"/>
              <a:t>.</a:t>
            </a:r>
            <a:r>
              <a:rPr lang="fr-FR" sz="2000" dirty="0" smtClean="0"/>
              <a:t> </a:t>
            </a:r>
            <a:endParaRPr lang="fr-FR" sz="2000" dirty="0"/>
          </a:p>
          <a:p>
            <a:r>
              <a:rPr lang="fr-FR" sz="2000" dirty="0" smtClean="0"/>
              <a:t>Si OMA </a:t>
            </a:r>
            <a:r>
              <a:rPr lang="fr-FR" sz="2000" dirty="0"/>
              <a:t>avec </a:t>
            </a:r>
            <a:r>
              <a:rPr lang="fr-FR" sz="2000" dirty="0" smtClean="0"/>
              <a:t>douleurs d’intensité forte à très forte, la </a:t>
            </a:r>
            <a:r>
              <a:rPr lang="fr-FR" sz="2000" dirty="0"/>
              <a:t>p</a:t>
            </a:r>
            <a:r>
              <a:rPr lang="fr-FR" sz="2000" dirty="0" smtClean="0"/>
              <a:t>aracentèse n’a pas d’intérêt à titre antalgique.</a:t>
            </a:r>
            <a:endParaRPr lang="fr-FR" sz="2000" dirty="0"/>
          </a:p>
        </p:txBody>
      </p:sp>
      <p:sp>
        <p:nvSpPr>
          <p:cNvPr id="14340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 err="1">
                <a:solidFill>
                  <a:srgbClr val="FFFFFF"/>
                </a:solidFill>
                <a:latin typeface="News Gothic MT" charset="0"/>
              </a:rPr>
              <a:t>Synthèse</a:t>
            </a:r>
            <a:r>
              <a:rPr lang="en-US" dirty="0">
                <a:solidFill>
                  <a:srgbClr val="FFFFFF"/>
                </a:solidFill>
                <a:latin typeface="News Gothic MT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News Gothic MT" charset="0"/>
              </a:rPr>
              <a:t>réalisée</a:t>
            </a:r>
            <a:r>
              <a:rPr lang="en-US" dirty="0">
                <a:solidFill>
                  <a:srgbClr val="FFFFFF"/>
                </a:solidFill>
                <a:latin typeface="News Gothic MT" charset="0"/>
              </a:rPr>
              <a:t> par la  SPILF</a:t>
            </a:r>
          </a:p>
          <a:p>
            <a:endParaRPr lang="en-US" dirty="0">
              <a:solidFill>
                <a:srgbClr val="FFFFFF"/>
              </a:solidFill>
              <a:latin typeface="News Gothic MT" charset="0"/>
            </a:endParaRPr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251520" y="-50800"/>
            <a:ext cx="8338443" cy="1493838"/>
          </a:xfrm>
        </p:spPr>
        <p:txBody>
          <a:bodyPr/>
          <a:lstStyle/>
          <a:p>
            <a:r>
              <a:rPr lang="fr-FR" sz="2800" dirty="0"/>
              <a:t>Indications des antalgiques et leur choix en fonction du niveau de douleur </a:t>
            </a:r>
            <a:r>
              <a:rPr lang="fr-FR" sz="2800" dirty="0" smtClean="0"/>
              <a:t>(2)</a:t>
            </a:r>
            <a:endParaRPr lang="fr-FR" sz="2800" dirty="0">
              <a:latin typeface="News Gothic MT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title"/>
          </p:nvPr>
        </p:nvSpPr>
        <p:spPr>
          <a:xfrm>
            <a:off x="0" y="-15875"/>
            <a:ext cx="8040688" cy="1493838"/>
          </a:xfrm>
        </p:spPr>
        <p:txBody>
          <a:bodyPr/>
          <a:lstStyle/>
          <a:p>
            <a:r>
              <a:rPr lang="fr-FR" sz="2800" b="1" dirty="0" smtClean="0">
                <a:latin typeface="News Gothic MT" charset="0"/>
                <a:ea typeface="ＭＳ Ｐゴシック" charset="0"/>
              </a:rPr>
              <a:t>AINS et évolution de l’infection</a:t>
            </a:r>
            <a:endParaRPr lang="fr-FR" sz="2800" dirty="0">
              <a:latin typeface="News Gothic MT" charset="0"/>
              <a:ea typeface="ＭＳ Ｐゴシック" charset="0"/>
            </a:endParaRPr>
          </a:p>
        </p:txBody>
      </p:sp>
      <p:sp>
        <p:nvSpPr>
          <p:cNvPr id="15363" name="Espace réservé du contenu 2"/>
          <p:cNvSpPr>
            <a:spLocks noGrp="1"/>
          </p:cNvSpPr>
          <p:nvPr>
            <p:ph idx="1"/>
          </p:nvPr>
        </p:nvSpPr>
        <p:spPr>
          <a:xfrm>
            <a:off x="549275" y="1844824"/>
            <a:ext cx="8040688" cy="4097189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I</a:t>
            </a:r>
            <a:r>
              <a:rPr lang="fr-FR" dirty="0" smtClean="0"/>
              <a:t>l </a:t>
            </a:r>
            <a:r>
              <a:rPr lang="fr-FR" dirty="0"/>
              <a:t>n’existe aucune preuve d’une action des AINS sur : </a:t>
            </a:r>
          </a:p>
          <a:p>
            <a:r>
              <a:rPr lang="fr-FR" dirty="0" smtClean="0"/>
              <a:t>une </a:t>
            </a:r>
            <a:r>
              <a:rPr lang="fr-FR" dirty="0"/>
              <a:t>diminution de la durée d’évolution </a:t>
            </a:r>
            <a:r>
              <a:rPr lang="fr-FR" dirty="0" smtClean="0"/>
              <a:t>de l’infection </a:t>
            </a:r>
            <a:r>
              <a:rPr lang="fr-FR" dirty="0"/>
              <a:t>(Grade A) </a:t>
            </a:r>
          </a:p>
          <a:p>
            <a:r>
              <a:rPr lang="fr-FR" dirty="0" smtClean="0"/>
              <a:t>l’évolution </a:t>
            </a:r>
            <a:r>
              <a:rPr lang="fr-FR" dirty="0"/>
              <a:t>d’une </a:t>
            </a:r>
            <a:r>
              <a:rPr lang="fr-FR" dirty="0" smtClean="0"/>
              <a:t>OMA </a:t>
            </a:r>
            <a:r>
              <a:rPr lang="fr-FR" dirty="0" smtClean="0"/>
              <a:t>vers une </a:t>
            </a:r>
            <a:r>
              <a:rPr lang="fr-FR" dirty="0"/>
              <a:t>otite </a:t>
            </a:r>
            <a:r>
              <a:rPr lang="fr-FR" dirty="0" err="1"/>
              <a:t>séro</a:t>
            </a:r>
            <a:r>
              <a:rPr lang="fr-FR" dirty="0"/>
              <a:t>-muqueuse(OSM) (Grade B) 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15364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 err="1">
                <a:solidFill>
                  <a:srgbClr val="FFFFFF"/>
                </a:solidFill>
                <a:latin typeface="News Gothic MT" charset="0"/>
              </a:rPr>
              <a:t>Synthèse</a:t>
            </a:r>
            <a:r>
              <a:rPr lang="en-US" dirty="0">
                <a:solidFill>
                  <a:srgbClr val="FFFFFF"/>
                </a:solidFill>
                <a:latin typeface="News Gothic MT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News Gothic MT" charset="0"/>
              </a:rPr>
              <a:t>réalisée</a:t>
            </a:r>
            <a:r>
              <a:rPr lang="en-US" dirty="0">
                <a:solidFill>
                  <a:srgbClr val="FFFFFF"/>
                </a:solidFill>
                <a:latin typeface="News Gothic MT" charset="0"/>
              </a:rPr>
              <a:t> par la  SPILF</a:t>
            </a:r>
          </a:p>
          <a:p>
            <a:endParaRPr lang="en-US" dirty="0">
              <a:solidFill>
                <a:srgbClr val="FFFFFF"/>
              </a:solidFill>
              <a:latin typeface="News Gothic MT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107950" y="-6350"/>
            <a:ext cx="8040688" cy="1493838"/>
          </a:xfrm>
        </p:spPr>
        <p:txBody>
          <a:bodyPr/>
          <a:lstStyle/>
          <a:p>
            <a:r>
              <a:rPr lang="fr-FR" sz="2800" b="1" dirty="0"/>
              <a:t>Contre-indications et limitations de </a:t>
            </a:r>
            <a:r>
              <a:rPr lang="fr-FR" sz="2800" b="1" dirty="0" smtClean="0"/>
              <a:t>prescription des AINS </a:t>
            </a:r>
            <a:endParaRPr lang="fr-FR" sz="2800" dirty="0">
              <a:latin typeface="News Gothic MT" charset="0"/>
              <a:ea typeface="ＭＳ Ｐゴシック" charset="0"/>
            </a:endParaRPr>
          </a:p>
        </p:txBody>
      </p:sp>
      <p:sp>
        <p:nvSpPr>
          <p:cNvPr id="16387" name="Espace réservé du contenu 2"/>
          <p:cNvSpPr>
            <a:spLocks noGrp="1"/>
          </p:cNvSpPr>
          <p:nvPr>
            <p:ph idx="1"/>
          </p:nvPr>
        </p:nvSpPr>
        <p:spPr>
          <a:xfrm>
            <a:off x="549275" y="1988840"/>
            <a:ext cx="8040688" cy="4176464"/>
          </a:xfrm>
        </p:spPr>
        <p:txBody>
          <a:bodyPr/>
          <a:lstStyle/>
          <a:p>
            <a:r>
              <a:rPr lang="fr-FR" sz="1800" dirty="0"/>
              <a:t>V</a:t>
            </a:r>
            <a:r>
              <a:rPr lang="fr-FR" sz="1800" dirty="0" smtClean="0"/>
              <a:t>aricelle </a:t>
            </a:r>
            <a:r>
              <a:rPr lang="fr-FR" sz="1800" dirty="0"/>
              <a:t>en cours </a:t>
            </a:r>
            <a:r>
              <a:rPr lang="fr-FR" sz="1800" dirty="0"/>
              <a:t>(</a:t>
            </a:r>
            <a:r>
              <a:rPr lang="fr-FR" sz="1800" dirty="0" smtClean="0"/>
              <a:t>risque </a:t>
            </a:r>
            <a:r>
              <a:rPr lang="fr-FR" sz="1800" dirty="0"/>
              <a:t>accru d’infections invasives à streptocoque A beta </a:t>
            </a:r>
            <a:r>
              <a:rPr lang="fr-FR" sz="1800" dirty="0" smtClean="0"/>
              <a:t>hémolytique) </a:t>
            </a:r>
            <a:r>
              <a:rPr lang="fr-FR" sz="1800" dirty="0"/>
              <a:t>(Grade C</a:t>
            </a:r>
            <a:r>
              <a:rPr lang="fr-FR" sz="1800" dirty="0" smtClean="0"/>
              <a:t>) </a:t>
            </a:r>
            <a:endParaRPr lang="fr-FR" sz="1800" dirty="0"/>
          </a:p>
          <a:p>
            <a:r>
              <a:rPr lang="fr-FR" sz="1800" dirty="0"/>
              <a:t>I</a:t>
            </a:r>
            <a:r>
              <a:rPr lang="fr-FR" sz="1800" dirty="0" smtClean="0"/>
              <a:t>nfection </a:t>
            </a:r>
            <a:r>
              <a:rPr lang="fr-FR" sz="1800" dirty="0"/>
              <a:t>ORL bactérienne </a:t>
            </a:r>
            <a:r>
              <a:rPr lang="fr-FR" sz="1800" dirty="0" smtClean="0"/>
              <a:t>grave ou compliquée (mastoïdite </a:t>
            </a:r>
            <a:r>
              <a:rPr lang="fr-FR" sz="1800" dirty="0"/>
              <a:t>aiguë extériorisée; abcès </a:t>
            </a:r>
            <a:r>
              <a:rPr lang="fr-FR" sz="1800" dirty="0" err="1"/>
              <a:t>rétropharyngé</a:t>
            </a:r>
            <a:r>
              <a:rPr lang="fr-FR" sz="1800" dirty="0"/>
              <a:t>, </a:t>
            </a:r>
            <a:r>
              <a:rPr lang="fr-FR" sz="1800" dirty="0" err="1"/>
              <a:t>rétrostylien</a:t>
            </a:r>
            <a:r>
              <a:rPr lang="fr-FR" sz="1800" dirty="0"/>
              <a:t> ou </a:t>
            </a:r>
            <a:r>
              <a:rPr lang="fr-FR" sz="1800" dirty="0" err="1"/>
              <a:t>préstylien</a:t>
            </a:r>
            <a:r>
              <a:rPr lang="fr-FR" sz="1800" dirty="0"/>
              <a:t>; cellulite faciale, cervicale ou cervico-médiastinale; sinusite non </a:t>
            </a:r>
            <a:r>
              <a:rPr lang="fr-FR" sz="1800" dirty="0" smtClean="0"/>
              <a:t>maxillaire), </a:t>
            </a:r>
            <a:r>
              <a:rPr lang="fr-FR" sz="1800" dirty="0"/>
              <a:t>complications infectieuses diverses (labyrinthite, paralysie faciale, infection orbitaire ou intracrânienne, thrombophlébite septique, métastase septique, choc septique) (Accord professionnel) ; </a:t>
            </a:r>
          </a:p>
          <a:p>
            <a:r>
              <a:rPr lang="fr-FR" sz="1800" dirty="0" smtClean="0"/>
              <a:t>Existence d’une autre localisation infectieuse en </a:t>
            </a:r>
            <a:r>
              <a:rPr lang="fr-FR" sz="1800" dirty="0" smtClean="0"/>
              <a:t>particulier </a:t>
            </a:r>
            <a:r>
              <a:rPr lang="fr-FR" sz="1800" dirty="0" err="1" smtClean="0"/>
              <a:t>pleuro-pulmonaire</a:t>
            </a:r>
            <a:r>
              <a:rPr lang="fr-FR" sz="1800" dirty="0" smtClean="0"/>
              <a:t>, </a:t>
            </a:r>
            <a:r>
              <a:rPr lang="fr-FR" sz="1800" dirty="0"/>
              <a:t>cutanée ou des tissus mous (Grade D). </a:t>
            </a:r>
          </a:p>
          <a:p>
            <a:pPr marL="0" indent="0">
              <a:buNone/>
            </a:pPr>
            <a:endParaRPr lang="fr-FR" b="1" dirty="0">
              <a:latin typeface="News Gothic MT" charset="0"/>
              <a:ea typeface="ＭＳ Ｐゴシック" charset="0"/>
            </a:endParaRPr>
          </a:p>
        </p:txBody>
      </p:sp>
      <p:sp>
        <p:nvSpPr>
          <p:cNvPr id="16388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FFFFFF"/>
                </a:solidFill>
                <a:latin typeface="News Gothic MT" charset="0"/>
              </a:rPr>
              <a:t>Synthèse réalisée par la  SPILF</a:t>
            </a:r>
          </a:p>
          <a:p>
            <a:endParaRPr lang="en-US">
              <a:solidFill>
                <a:srgbClr val="FFFFFF"/>
              </a:solidFill>
              <a:latin typeface="News Gothic MT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/>
          <p:cNvSpPr>
            <a:spLocks noGrp="1"/>
          </p:cNvSpPr>
          <p:nvPr>
            <p:ph type="title"/>
          </p:nvPr>
        </p:nvSpPr>
        <p:spPr>
          <a:xfrm>
            <a:off x="6350" y="0"/>
            <a:ext cx="8040688" cy="1493838"/>
          </a:xfrm>
        </p:spPr>
        <p:txBody>
          <a:bodyPr/>
          <a:lstStyle/>
          <a:p>
            <a:r>
              <a:rPr lang="fr-FR" sz="2800" b="1" dirty="0" smtClean="0">
                <a:latin typeface="News Gothic MT" charset="0"/>
                <a:ea typeface="ＭＳ Ｐゴシック" charset="0"/>
              </a:rPr>
              <a:t>Examens complémentaires préalables</a:t>
            </a:r>
            <a:endParaRPr lang="fr-FR" sz="2800" dirty="0">
              <a:latin typeface="News Gothic MT" charset="0"/>
              <a:ea typeface="ＭＳ Ｐゴシック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700808"/>
            <a:ext cx="8040688" cy="4465042"/>
          </a:xfrm>
        </p:spPr>
        <p:txBody>
          <a:bodyPr/>
          <a:lstStyle/>
          <a:p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Aucun </a:t>
            </a:r>
            <a:r>
              <a:rPr lang="fr-FR" dirty="0"/>
              <a:t>examen complémentaire </a:t>
            </a:r>
            <a:r>
              <a:rPr lang="fr-FR" dirty="0" smtClean="0"/>
              <a:t>n’est </a:t>
            </a:r>
            <a:r>
              <a:rPr lang="fr-FR" dirty="0"/>
              <a:t>nécessaire avant l’instauration d’un traitement par AINS chez un enfant souffrant d’une infection ORL (Accord professionnel). </a:t>
            </a:r>
            <a:endParaRPr lang="fr-FR" b="1" dirty="0">
              <a:latin typeface="News Gothic MT" charset="0"/>
              <a:ea typeface="ＭＳ Ｐゴシック" charset="0"/>
            </a:endParaRPr>
          </a:p>
        </p:txBody>
      </p:sp>
      <p:sp>
        <p:nvSpPr>
          <p:cNvPr id="18436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FFFFFF"/>
                </a:solidFill>
                <a:latin typeface="News Gothic MT" charset="0"/>
              </a:rPr>
              <a:t>Synthèse réalisée par la  SPILF</a:t>
            </a:r>
          </a:p>
          <a:p>
            <a:endParaRPr lang="en-US">
              <a:solidFill>
                <a:srgbClr val="FFFFFF"/>
              </a:solidFill>
              <a:latin typeface="News Gothic MT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/>
          <p:cNvSpPr>
            <a:spLocks noGrp="1"/>
          </p:cNvSpPr>
          <p:nvPr>
            <p:ph type="title"/>
          </p:nvPr>
        </p:nvSpPr>
        <p:spPr>
          <a:xfrm>
            <a:off x="179388" y="-25400"/>
            <a:ext cx="8040687" cy="1493838"/>
          </a:xfrm>
        </p:spPr>
        <p:txBody>
          <a:bodyPr/>
          <a:lstStyle/>
          <a:p>
            <a:r>
              <a:rPr lang="fr-FR" sz="2800" b="1" dirty="0" smtClean="0">
                <a:latin typeface="News Gothic MT" charset="0"/>
                <a:ea typeface="ＭＳ Ｐゴシック" charset="0"/>
              </a:rPr>
              <a:t>Information de la famille</a:t>
            </a:r>
            <a:endParaRPr lang="fr-FR" sz="2800" dirty="0">
              <a:latin typeface="News Gothic MT" charset="0"/>
              <a:ea typeface="ＭＳ Ｐゴシック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2039515"/>
            <a:ext cx="8040688" cy="4341813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Les risques de complications sévères liées aux AINS sont réduits par une bonne information du patient ou de ses parents sur les risques de ce traitement et sur la conduite à tenir en cas de symptômes compatibles avec une telle complication (Accord professionnel). </a:t>
            </a:r>
            <a:endParaRPr lang="fr-FR" dirty="0">
              <a:latin typeface="News Gothic MT" charset="0"/>
              <a:ea typeface="ＭＳ Ｐゴシック" charset="0"/>
            </a:endParaRPr>
          </a:p>
          <a:p>
            <a:endParaRPr lang="fr-FR" b="1" dirty="0">
              <a:latin typeface="News Gothic MT" charset="0"/>
              <a:ea typeface="ＭＳ Ｐゴシック" charset="0"/>
            </a:endParaRPr>
          </a:p>
        </p:txBody>
      </p:sp>
      <p:sp>
        <p:nvSpPr>
          <p:cNvPr id="17412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FFFFFF"/>
                </a:solidFill>
                <a:latin typeface="News Gothic MT" charset="0"/>
              </a:rPr>
              <a:t>Synthèse réalisée par la  SPILF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1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2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7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8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9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10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5800</TotalTime>
  <Words>759</Words>
  <Application>Microsoft Office PowerPoint</Application>
  <PresentationFormat>Affichage à l'écran (4:3)</PresentationFormat>
  <Paragraphs>68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11</vt:i4>
      </vt:variant>
      <vt:variant>
        <vt:lpstr>Titres des diapositives</vt:lpstr>
      </vt:variant>
      <vt:variant>
        <vt:i4>12</vt:i4>
      </vt:variant>
    </vt:vector>
  </HeadingPairs>
  <TitlesOfParts>
    <vt:vector size="23" baseType="lpstr">
      <vt:lpstr>Office Theme</vt:lpstr>
      <vt:lpstr>2_Office Theme</vt:lpstr>
      <vt:lpstr>3_Office Theme</vt:lpstr>
      <vt:lpstr>4_Office Theme</vt:lpstr>
      <vt:lpstr>5_Office Theme</vt:lpstr>
      <vt:lpstr>7_Office Theme</vt:lpstr>
      <vt:lpstr>8_Office Theme</vt:lpstr>
      <vt:lpstr>9_Office Theme</vt:lpstr>
      <vt:lpstr>10_Office Theme</vt:lpstr>
      <vt:lpstr>11_Office Theme</vt:lpstr>
      <vt:lpstr>12_Office Theme</vt:lpstr>
      <vt:lpstr>Recommandations SFORL 2017   AINS et infections ORL pédiatriques </vt:lpstr>
      <vt:lpstr>Introduction</vt:lpstr>
      <vt:lpstr>Infections concernées</vt:lpstr>
      <vt:lpstr>Indications des antalgiques et leur choix en fonction du niveau de douleur (1)</vt:lpstr>
      <vt:lpstr>Indications des antalgiques et leur choix en fonction du niveau de douleur (2)</vt:lpstr>
      <vt:lpstr>AINS et évolution de l’infection</vt:lpstr>
      <vt:lpstr>Contre-indications et limitations de prescription des AINS </vt:lpstr>
      <vt:lpstr>Examens complémentaires préalables</vt:lpstr>
      <vt:lpstr>Information de la famille</vt:lpstr>
      <vt:lpstr>Interruption du traitement</vt:lpstr>
      <vt:lpstr>Choix de molécules</vt:lpstr>
      <vt:lpstr>Durée du traitement par AINS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ESCMID Guideline for the diagnosis and management of Candida Diseases 2012: Non neutropenic adult patients</dc:title>
  <dc:creator>Benoit Guery</dc:creator>
  <cp:lastModifiedBy>BONNET Eric</cp:lastModifiedBy>
  <cp:revision>280</cp:revision>
  <cp:lastPrinted>1601-01-01T00:00:00Z</cp:lastPrinted>
  <dcterms:created xsi:type="dcterms:W3CDTF">2013-04-22T14:21:17Z</dcterms:created>
  <dcterms:modified xsi:type="dcterms:W3CDTF">2017-05-17T14:41:12Z</dcterms:modified>
</cp:coreProperties>
</file>