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534" r:id="rId2"/>
    <p:sldId id="535" r:id="rId3"/>
    <p:sldId id="568" r:id="rId4"/>
    <p:sldId id="574" r:id="rId5"/>
    <p:sldId id="566" r:id="rId6"/>
    <p:sldId id="567" r:id="rId7"/>
    <p:sldId id="569" r:id="rId8"/>
    <p:sldId id="570" r:id="rId9"/>
    <p:sldId id="575" r:id="rId10"/>
    <p:sldId id="572" r:id="rId11"/>
    <p:sldId id="573" r:id="rId12"/>
    <p:sldId id="556" r:id="rId13"/>
    <p:sldId id="561" r:id="rId14"/>
    <p:sldId id="549" r:id="rId15"/>
    <p:sldId id="557" r:id="rId16"/>
    <p:sldId id="558" r:id="rId17"/>
    <p:sldId id="559" r:id="rId18"/>
    <p:sldId id="560" r:id="rId19"/>
    <p:sldId id="562" r:id="rId20"/>
    <p:sldId id="563" r:id="rId21"/>
    <p:sldId id="5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4FF1AE0-5EAC-41B0-8D60-A31E48CA1B17}">
          <p14:sldIdLst>
            <p14:sldId id="534"/>
            <p14:sldId id="535"/>
            <p14:sldId id="568"/>
            <p14:sldId id="574"/>
            <p14:sldId id="566"/>
            <p14:sldId id="567"/>
            <p14:sldId id="569"/>
            <p14:sldId id="570"/>
            <p14:sldId id="575"/>
            <p14:sldId id="572"/>
            <p14:sldId id="573"/>
            <p14:sldId id="556"/>
            <p14:sldId id="561"/>
            <p14:sldId id="549"/>
            <p14:sldId id="557"/>
            <p14:sldId id="558"/>
            <p14:sldId id="559"/>
            <p14:sldId id="560"/>
            <p14:sldId id="562"/>
            <p14:sldId id="563"/>
            <p14:sldId id="5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Lebeaux" initials="DL" lastIdx="1" clrIdx="0"/>
  <p:cmAuthor id="2" name="David Lebeaux" initials="DL [2]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2" autoAdjust="0"/>
    <p:restoredTop sz="99375" autoAdjust="0"/>
  </p:normalViewPr>
  <p:slideViewPr>
    <p:cSldViewPr>
      <p:cViewPr varScale="1">
        <p:scale>
          <a:sx n="113" d="100"/>
          <a:sy n="113" d="100"/>
        </p:scale>
        <p:origin x="13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9AB0E-0300-4B86-B507-0B8281EF1B2D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47FCA-B796-4FCB-8F64-9854ACDCFB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Groupe</a:t>
            </a:r>
            <a:r>
              <a:rPr lang="fr-FR" baseline="0" dirty="0"/>
              <a:t> d’experts français: ….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25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9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2015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7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3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Synthèse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réalisée</a:t>
            </a:r>
            <a:r>
              <a:rPr lang="en-US" dirty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3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8349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3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1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87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04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8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0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11/17/2021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>
                <a:solidFill>
                  <a:prstClr val="white"/>
                </a:solidFill>
              </a:rPr>
              <a:t>Synthèse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réalisée</a:t>
            </a:r>
            <a:r>
              <a:rPr lang="en-US" dirty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9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1019943"/>
            <a:ext cx="7920880" cy="2625081"/>
          </a:xfrm>
        </p:spPr>
        <p:txBody>
          <a:bodyPr/>
          <a:lstStyle/>
          <a:p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 BON USAGE DES ANTIFONGIQUES </a:t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1115616" y="515719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Diaporama de synthèse réalisée par le comité des référentiels de la SPILF le 13 10 </a:t>
            </a:r>
            <a:r>
              <a:rPr lang="fr-FR" dirty="0" smtClean="0"/>
              <a:t>2021 à </a:t>
            </a:r>
            <a:r>
              <a:rPr lang="fr-FR" dirty="0"/>
              <a:t>partir des Recommandations COMAI AP-HP</a:t>
            </a:r>
          </a:p>
        </p:txBody>
      </p:sp>
    </p:spTree>
    <p:extLst>
      <p:ext uri="{BB962C8B-B14F-4D97-AF65-F5344CB8AC3E}">
        <p14:creationId xmlns:p14="http://schemas.microsoft.com/office/powerpoint/2010/main" val="401654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urinaires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4520"/>
              </p:ext>
            </p:extLst>
          </p:nvPr>
        </p:nvGraphicFramePr>
        <p:xfrm>
          <a:off x="115697" y="708101"/>
          <a:ext cx="8909432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614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Candidurie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en </a:t>
                      </a:r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pré-opératoire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de chirurgie urologique ou en cas de matériel urologique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Ne pas traiter une </a:t>
                      </a:r>
                      <a:r>
                        <a:rPr lang="fr-FR" sz="1300" b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candidurie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en dehors de cette situation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: 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: 10-12 mg/kg/j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si souche résistante au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DESOXYCHOLATE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0,3-0,6 mg/kg/j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2 jours avant et 2 jours après ablation de la sonde pour la chirurgie urologique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Pyélonéphrite aigue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: 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: 10-12 mg/kg/j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si souche résistante au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DESOXYCHOLATE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0,3-0,6 mg/kg/j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Imagerie rénale systématique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 en cas d’abcès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7 jours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Les gestes urologiques doivent être réalisés sous traitement.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Fungus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ball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: 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: 10-12 mg/kg/j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si souche résistante au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DESOXYCHOLATE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0,3-0,6 mg/kg/j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 médico-chirurgical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71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Endocardites à </a:t>
            </a:r>
            <a:r>
              <a:rPr lang="fr-FR" sz="2800" i="1" dirty="0"/>
              <a:t>Candida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812905"/>
              </p:ext>
            </p:extLst>
          </p:nvPr>
        </p:nvGraphicFramePr>
        <p:xfrm>
          <a:off x="115697" y="1628800"/>
          <a:ext cx="890943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614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4069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3-5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+/- FLUCYTOSINE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 x 4/j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endParaRPr lang="fr-FR" sz="1300" b="1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Forte dose d’</a:t>
                      </a:r>
                      <a:r>
                        <a:rPr lang="fr-FR" sz="1300" b="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Echinocandine</a:t>
                      </a: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</a:t>
                      </a:r>
                      <a:r>
                        <a:rPr lang="fr-FR" sz="1300" b="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mg/j </a:t>
                      </a:r>
                      <a:endParaRPr lang="fr-FR" sz="1300" b="1" dirty="0"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+/- FLUCYTOSINE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 x 4/j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 pour la durée de traitement et la mise en place d’un traitement suspensif</a:t>
                      </a:r>
                    </a:p>
                    <a:p>
                      <a:endParaRPr lang="fr-FR" sz="1300" baseline="0" dirty="0"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Préférer les </a:t>
                      </a:r>
                      <a:r>
                        <a:rPr lang="fr-FR" sz="1300" baseline="0" dirty="0" err="1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polyènes</a:t>
                      </a:r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en cas de matériel prothétique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5536" y="1066794"/>
            <a:ext cx="529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Chirurgie précoce à discuter systématiquement</a:t>
            </a:r>
          </a:p>
        </p:txBody>
      </p:sp>
    </p:spTree>
    <p:extLst>
      <p:ext uri="{BB962C8B-B14F-4D97-AF65-F5344CB8AC3E}">
        <p14:creationId xmlns:p14="http://schemas.microsoft.com/office/powerpoint/2010/main" val="1231290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1874" y="27773"/>
            <a:ext cx="8042276" cy="379374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Aspergilloses invasives (AI)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6614"/>
              </p:ext>
            </p:extLst>
          </p:nvPr>
        </p:nvGraphicFramePr>
        <p:xfrm>
          <a:off x="107503" y="548680"/>
          <a:ext cx="8911019" cy="621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9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67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4919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0591"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Pulmonaire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i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(sauf en cas de prophylaxie par </a:t>
                      </a:r>
                      <a:r>
                        <a:rPr lang="fr-FR" sz="105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de résistance in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vitro avérée aux </a:t>
                      </a:r>
                      <a:r>
                        <a:rPr lang="fr-FR" sz="105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</a:t>
                      </a:r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6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 x 2/j IV à J1 puis 4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4 mg/kg x 2/j à 1h des repas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(2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- 14 ans et &lt; 50 kg)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9 mg/kg x 2/j IV à J1 puis 8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9 mg/kg x 2/j à 1h des repas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Dosage du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résiduel entre J2 et J5 et après relais par voie orale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: 1-5 mg/L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Pas de bithérapies ni 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d’</a:t>
                      </a:r>
                      <a:r>
                        <a:rPr lang="fr-FR" sz="130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échinocandines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dans le traitement de première intention.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9008">
                <a:tc>
                  <a:txBody>
                    <a:bodyPr/>
                    <a:lstStyle/>
                    <a:p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chez l’adulte en hématologie</a:t>
                      </a:r>
                      <a:endParaRPr lang="fr-FR" i="1" dirty="0"/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ISAVUCONAZOLE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 x 3/j IV à J1, J2 puis 200 mg/j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mg/j</a:t>
                      </a:r>
                    </a:p>
                  </a:txBody>
                  <a:tcPr marL="63500" marR="63500" marT="0" marB="0"/>
                </a:tc>
                <a:tc rowSpan="4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429323481"/>
                  </a:ext>
                </a:extLst>
              </a:tr>
              <a:tr h="983662">
                <a:tc>
                  <a:txBody>
                    <a:bodyPr/>
                    <a:lstStyle/>
                    <a:p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 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en 1</a:t>
                      </a:r>
                      <a:r>
                        <a:rPr lang="fr-FR" sz="1300" i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si prophylaxie par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en cas de résistance in vitro avérée aux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endParaRPr lang="fr-FR" sz="1300" i="1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67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Système nerveux </a:t>
                      </a:r>
                      <a:r>
                        <a:rPr lang="fr-FR" sz="1300" b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central 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i="1" baseline="3000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i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(sauf en cas de prophylaxie par </a:t>
                      </a:r>
                      <a:r>
                        <a:rPr lang="fr-FR" sz="1050" i="1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de résistance in</a:t>
                      </a:r>
                      <a:r>
                        <a:rPr lang="fr-FR" sz="105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vitro avérée aux </a:t>
                      </a:r>
                      <a:r>
                        <a:rPr lang="fr-FR" sz="1050" i="1" baseline="0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05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7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  <a:endParaRPr lang="fr-FR" sz="1300" b="0" i="1" dirty="0" smtClean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prophylaxie par </a:t>
                      </a:r>
                      <a:r>
                        <a:rPr lang="fr-FR" sz="1300" i="1" baseline="0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r>
                        <a:rPr lang="fr-FR" sz="1300" i="1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ou en cas de résistance in vitro avérée aux </a:t>
                      </a:r>
                      <a:r>
                        <a:rPr lang="fr-FR" sz="1300" i="1" baseline="0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azolés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 smtClean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  <a:endParaRPr lang="fr-FR" sz="1300" b="0" dirty="0" smtClean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</a:tr>
              <a:tr h="747848">
                <a:tc>
                  <a:txBody>
                    <a:bodyPr/>
                    <a:lstStyle/>
                    <a:p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Endophtalmie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AMPHOTERICINE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</a:t>
                      </a:r>
                      <a:r>
                        <a:rPr lang="fr-FR" sz="1300" b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désoxycholate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aseline="0" dirty="0" smtClean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intra-vitréen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spécialisé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552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Aspergilloses invasives (AI) 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566545"/>
              </p:ext>
            </p:extLst>
          </p:nvPr>
        </p:nvGraphicFramePr>
        <p:xfrm>
          <a:off x="143507" y="1124744"/>
          <a:ext cx="8860274" cy="444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4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9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68040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ème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= sauvetage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IV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non utilisé en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 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6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 x 2/j IV à J1 puis 4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4 mg/kg x 2/j à 1h des repas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(2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- 14 ans et &lt; 50 kg)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9 mg/kg x 2/j IV à J1 puis 8 mg/kg x 2/j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9 mg/kg x 2/j à 1h des repas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 ou ISAVUCONAZOLE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 ECHINOCANDINE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Dosage du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résiduel entre J2 et J5 et 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après relais par voie orale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: 1-5 mg/L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497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AI : </a:t>
            </a:r>
          </a:p>
          <a:p>
            <a:r>
              <a:rPr lang="fr-FR" sz="2800" dirty="0"/>
              <a:t>mesures associées au traitement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Diminuer le traitement immunosuppresseur dans la mesure du possible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Evaluer les CMI d’</a:t>
            </a:r>
            <a:r>
              <a:rPr lang="fr-FR" sz="2000" i="1" dirty="0"/>
              <a:t>Aspergillus </a:t>
            </a:r>
            <a:r>
              <a:rPr lang="fr-FR" sz="2000" i="1" dirty="0" err="1"/>
              <a:t>fumigatus</a:t>
            </a:r>
            <a:r>
              <a:rPr lang="fr-FR" sz="2000" i="1" dirty="0"/>
              <a:t> </a:t>
            </a:r>
            <a:r>
              <a:rPr lang="fr-FR" sz="2000" dirty="0"/>
              <a:t>aux </a:t>
            </a:r>
            <a:r>
              <a:rPr lang="fr-FR" sz="2000" dirty="0" err="1"/>
              <a:t>azolés</a:t>
            </a: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de neutropénie : discuter un traitement par G-CSF  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d’hémoptysie : avis spécialisé en chirurgie thoracique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65390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AI : surveillance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504056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La réévaluation du scanner thoracique dans l’AI </a:t>
            </a:r>
            <a:r>
              <a:rPr lang="fr-FR" sz="2000" dirty="0" err="1"/>
              <a:t>pumlonaire</a:t>
            </a:r>
            <a:r>
              <a:rPr lang="fr-FR" sz="2000" dirty="0"/>
              <a:t> n’est pas nécessaire avant 2 semaines. Une aggravation transitoire est attendue au cours de la 1</a:t>
            </a:r>
            <a:r>
              <a:rPr lang="fr-FR" sz="2000" baseline="30000" dirty="0"/>
              <a:t>ère</a:t>
            </a:r>
            <a:r>
              <a:rPr lang="fr-FR" sz="2000" dirty="0"/>
              <a:t> semaine de traitement ou dans la semaine suivant la sortie d’aplasie.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Surveillance du </a:t>
            </a:r>
            <a:r>
              <a:rPr lang="fr-FR" sz="2000" dirty="0" err="1"/>
              <a:t>galactomannane</a:t>
            </a:r>
            <a:r>
              <a:rPr lang="fr-FR" sz="2000" dirty="0"/>
              <a:t> sérique x 2/sem. 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Il n’est pas recommandé de surveiller le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ß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FR" sz="2000" dirty="0"/>
              <a:t>D-</a:t>
            </a:r>
            <a:r>
              <a:rPr lang="fr-FR" sz="2000" dirty="0" err="1"/>
              <a:t>Glucane</a:t>
            </a:r>
            <a:r>
              <a:rPr lang="fr-FR" sz="2000" dirty="0"/>
              <a:t>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Durée de traitement : 6 à 12 semaines minimum, en fonction de la vitesse, de la qualité de la réponse et de l’immunodépression. 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Prophylaxie secondaire indiquée chez les patients 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en rémission clinique et radiologique 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dont l’immunodépression persiste ou en cas de nouvelle 	phase d’immunodépression prévue.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81528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Cryptococcose </a:t>
            </a:r>
          </a:p>
          <a:p>
            <a:r>
              <a:rPr lang="fr-FR" sz="2000" dirty="0"/>
              <a:t>neuro-méningée ou disséminée* ou pulmonaire sévère ou Ag&lt;1/512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887439"/>
              </p:ext>
            </p:extLst>
          </p:nvPr>
        </p:nvGraphicFramePr>
        <p:xfrm>
          <a:off x="162033" y="869680"/>
          <a:ext cx="8860274" cy="5579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4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9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Phase d’induction 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14 jours minimum</a:t>
                      </a: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et jusqu’à négativation des culture du LCS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au moins 1 semaine 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IV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FLUCYTOSINE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mg/kg/6h IV ou PO</a:t>
                      </a:r>
                    </a:p>
                    <a:p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pendant 1 semaine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1200 mg/j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Dosage </a:t>
                      </a:r>
                      <a:r>
                        <a:rPr lang="fr-FR" sz="130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flucytosine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si insuffisance rénale ou cytopénies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Résiduel compris entre 40 et 60 mg/L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Toxicité si pic &gt; 100 mg/L</a:t>
                      </a: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Surveillance NFS et bilan hépatique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Phase d’induction alternative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14 jours minimum</a:t>
                      </a: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et jusqu’à négativation des culture du LCS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1200 mg/j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IV ou PO</a:t>
                      </a: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FLUCYTOSINE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25 mg/kg/6h IV ou PO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rowSpan="2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206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phase de consolidation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8 semaines minimum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800 mg/j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20 mg/kg J1 puis 10-12 mg/kg/j</a:t>
                      </a: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5797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prophylaxie secondaire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6 à 12 mois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PO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200 mg/j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 6 mg/kg/j 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 VVIH</a:t>
                      </a: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Arrêt après 12 mois minimum + Ag sang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400" dirty="0"/>
                        <a:t>&lt;512 + CD4 &gt;100/mm</a:t>
                      </a:r>
                      <a:r>
                        <a:rPr lang="fr-FR" sz="1400" baseline="30000" dirty="0"/>
                        <a:t>3</a:t>
                      </a:r>
                      <a:r>
                        <a:rPr lang="fr-FR" sz="1400" dirty="0"/>
                        <a:t> + charge virale contrôlée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549928" y="6460123"/>
            <a:ext cx="3579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/>
              <a:t>*</a:t>
            </a:r>
            <a:r>
              <a:rPr lang="fr-FR" sz="1400" i="1" dirty="0"/>
              <a:t>hémocultures positives ou 2 sites positifs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3244520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Cryptococcose </a:t>
            </a:r>
          </a:p>
          <a:p>
            <a:r>
              <a:rPr lang="fr-FR" sz="2000" dirty="0"/>
              <a:t>neuro-méningée ou disséminée* ou pulmonaire sévère ou Ag&lt;1/512 :</a:t>
            </a:r>
          </a:p>
          <a:p>
            <a:r>
              <a:rPr lang="fr-FR" sz="2000" dirty="0"/>
              <a:t>mesures associées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57792" y="6460123"/>
            <a:ext cx="3982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/>
              <a:t>*hémocultures positives ou 2 sites positifs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1268760"/>
            <a:ext cx="8964488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d’atteinte neuro-méningée :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mesure de la pression du LCS à J0, J7 et J14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en cas d’hyperpression du LCS (pression d’ouverture &gt;25 cm d’eau) : PL thérapeutiques itératives tous les jours jusqu’à obtention d’une pression &lt; 20 cm d’eau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en cas de non contrôle de l’hyperpression par les PL thérapeutiques : shunt/dérivation chirurgicale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-    pas d’indication des corticoïdes, du mannitol, de l’</a:t>
            </a:r>
            <a:r>
              <a:rPr lang="fr-FR" sz="2000" dirty="0" err="1"/>
              <a:t>acétazolamide</a:t>
            </a:r>
            <a:endParaRPr lang="fr-FR" sz="2000" dirty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Prévention de l’IRIS chez le patient VVIH : attendre au moins 5 semaines de traitement antifongique bien conduit pour débuter le traitement antirétroviral.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15674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Cryptococcose : </a:t>
            </a:r>
          </a:p>
          <a:p>
            <a:r>
              <a:rPr lang="fr-FR" sz="2400" dirty="0"/>
              <a:t>autres situations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48701"/>
              </p:ext>
            </p:extLst>
          </p:nvPr>
        </p:nvGraphicFramePr>
        <p:xfrm>
          <a:off x="143507" y="1124744"/>
          <a:ext cx="8860274" cy="450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4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9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Antigène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cryptocoque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sanguin positif isolé chez un patient VVIH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Bilan d’extension par</a:t>
                      </a:r>
                      <a:r>
                        <a:rPr lang="fr-FR" sz="1400" i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PL (culture et antigène </a:t>
                      </a:r>
                      <a:r>
                        <a:rPr lang="fr-FR" sz="1400" i="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cryptococcique</a:t>
                      </a:r>
                      <a:r>
                        <a:rPr lang="fr-FR" sz="1400" i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), hémocultures, imagerie thoracique, culture des urines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800 mg/j PO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2 semaines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puis 400 mg/j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jusqu’à reconstitution immunitaire (CD4&gt; 100/mm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avec charge virale indétectable et &gt; 3 mois sous </a:t>
                      </a:r>
                      <a:r>
                        <a:rPr lang="fr-FR" sz="1300" b="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cART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0" i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 cas de CD4 &lt; 100 mm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recherche systématique de l’antigène </a:t>
                      </a:r>
                      <a:r>
                        <a:rPr lang="fr-FR" sz="1300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cryptocoque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sanguin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Cryptococcose pulmonaire sans critère de gravité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800 mg/j PO J1 puis 400 mg/j au moins 6 mois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rowSpan="2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9564">
                <a:tc>
                  <a:txBody>
                    <a:bodyPr/>
                    <a:lstStyle/>
                    <a:p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Cryptococcome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cérébral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Avis d’expert</a:t>
                      </a: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805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Mucormycoses</a:t>
            </a:r>
            <a:endParaRPr lang="fr-FR" sz="28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64350"/>
              </p:ext>
            </p:extLst>
          </p:nvPr>
        </p:nvGraphicFramePr>
        <p:xfrm>
          <a:off x="107504" y="917776"/>
          <a:ext cx="8932282" cy="594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4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48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00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7727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523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≥ 5 mg/kg/j IV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997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en cas d’intolérance aux dérivés lipidiques de l’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Amphotéricine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B ou en relais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ISAVUCONAZOLE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 x 3/j IV à J1, J2 puis 200 mg/j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Relais PO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: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200 mg/j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et enfant &gt; 13 ans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300 mg x2/j à J1 puis 300 mg/j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résiduel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&gt; 1,5 mg/L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4924"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1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ème</a:t>
                      </a: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r>
                        <a:rPr lang="fr-FR" sz="1300" b="0" i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= sauvetage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et enfant &gt; 13 ans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300 mg x2/j à J1 puis 300 mg/j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≥ 5 mg/kg/j IV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 </a:t>
                      </a:r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≥ 5 mg/kg/j IV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+ CASPOFONGINE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 à J1 puis 50 mg/j ou 70 mg/j si &gt; 80 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à J1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Objectifs résiduel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&gt; 1,5 mg/L</a:t>
                      </a:r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74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Titre 1"/>
          <p:cNvSpPr>
            <a:spLocks noGrp="1"/>
          </p:cNvSpPr>
          <p:nvPr>
            <p:ph type="title"/>
          </p:nvPr>
        </p:nvSpPr>
        <p:spPr>
          <a:xfrm>
            <a:off x="468314" y="17463"/>
            <a:ext cx="8040687" cy="1107281"/>
          </a:xfrm>
        </p:spPr>
        <p:txBody>
          <a:bodyPr/>
          <a:lstStyle/>
          <a:p>
            <a:r>
              <a:rPr lang="fr-FR" altLang="fr-FR" sz="3600" dirty="0"/>
              <a:t>Références</a:t>
            </a:r>
          </a:p>
        </p:txBody>
      </p:sp>
      <p:sp>
        <p:nvSpPr>
          <p:cNvPr id="152578" name="Espace réservé du contenu 2"/>
          <p:cNvSpPr>
            <a:spLocks noGrp="1"/>
          </p:cNvSpPr>
          <p:nvPr>
            <p:ph idx="1"/>
          </p:nvPr>
        </p:nvSpPr>
        <p:spPr>
          <a:xfrm>
            <a:off x="251520" y="1596603"/>
            <a:ext cx="8640959" cy="4784725"/>
          </a:xfrm>
        </p:spPr>
        <p:txBody>
          <a:bodyPr>
            <a:noAutofit/>
          </a:bodyPr>
          <a:lstStyle/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chemeClr val="tx1"/>
                </a:solidFill>
              </a:rPr>
              <a:t>RECOMMANDATIONS SUR LE BON USAGE DES ANTIFONGIQUES - AP-HP Mise à jour 30/08/2019</a:t>
            </a:r>
          </a:p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rgbClr val="000000"/>
                </a:solidFill>
              </a:rPr>
              <a:t>Coordination : Fanny Lanternier</a:t>
            </a:r>
          </a:p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rgbClr val="000000"/>
                </a:solidFill>
              </a:rPr>
              <a:t>Ces recommandations ont été conçues à l’initiative de la COMAI AP-HP. L’AP-HP détient le copyright de ces recommandations. </a:t>
            </a:r>
          </a:p>
          <a:p>
            <a:pPr lvl="1">
              <a:spcAft>
                <a:spcPts val="1800"/>
              </a:spcAft>
            </a:pPr>
            <a:r>
              <a:rPr lang="fr-FR" sz="2000" dirty="0">
                <a:solidFill>
                  <a:srgbClr val="000000"/>
                </a:solidFill>
              </a:rPr>
              <a:t>Appli téléchargeable sur Google Play</a:t>
            </a:r>
            <a:endParaRPr lang="fr-FR" dirty="0">
              <a:solidFill>
                <a:srgbClr val="000000"/>
              </a:solidFill>
              <a:latin typeface="News Gothic MT"/>
              <a:ea typeface="ＭＳ Ｐゴシック"/>
              <a:cs typeface="News Gothic MT"/>
              <a:sym typeface="Helvetica Light"/>
            </a:endParaRPr>
          </a:p>
          <a:p>
            <a:pPr lvl="1">
              <a:spcAft>
                <a:spcPts val="1800"/>
              </a:spcAft>
            </a:pPr>
            <a:endParaRPr lang="fr-FR" altLang="fr-FR" dirty="0">
              <a:solidFill>
                <a:srgbClr val="000000"/>
              </a:solidFill>
            </a:endParaRPr>
          </a:p>
          <a:p>
            <a:pPr>
              <a:buFont typeface="Times New Roman" pitchFamily="18" charset="0"/>
              <a:buNone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257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 par la  SPILF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933056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02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err="1"/>
              <a:t>Mucormycoses</a:t>
            </a:r>
            <a:r>
              <a:rPr lang="fr-FR" sz="2400" dirty="0"/>
              <a:t> :</a:t>
            </a:r>
          </a:p>
          <a:p>
            <a:r>
              <a:rPr lang="fr-FR" sz="2400" dirty="0"/>
              <a:t>mesures associées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d’atteinte rhino-</a:t>
            </a:r>
            <a:r>
              <a:rPr lang="fr-FR" sz="2000" dirty="0" err="1"/>
              <a:t>orbito</a:t>
            </a:r>
            <a:r>
              <a:rPr lang="fr-FR" sz="2000" dirty="0"/>
              <a:t>-cérébrale, cutanée, pulmonaire localisée ou disséminée : débridement chirurgical urgent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Diminuer le traitement immunosuppresseur dans la mesure du possible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Contrôle des autres facteurs favorisants, en particulier équilibration du diabète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En cas de neutropénie, traiter par G-CSF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43070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-27384"/>
            <a:ext cx="896448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Suivi thérapeutique pharmacologique des </a:t>
            </a:r>
            <a:r>
              <a:rPr lang="fr-FR" sz="2400" dirty="0" err="1"/>
              <a:t>azolés</a:t>
            </a:r>
            <a:endParaRPr lang="fr-FR" sz="2400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000060"/>
              </p:ext>
            </p:extLst>
          </p:nvPr>
        </p:nvGraphicFramePr>
        <p:xfrm>
          <a:off x="125075" y="942382"/>
          <a:ext cx="8860275" cy="577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54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Suivi thérapeutique recommandé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Cible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Moment 1</a:t>
                      </a:r>
                      <a:r>
                        <a:rPr lang="fr-FR" sz="14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er</a:t>
                      </a:r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prélèvement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1558">
                <a:tc>
                  <a:txBody>
                    <a:bodyPr/>
                    <a:lstStyle/>
                    <a:p>
                      <a:r>
                        <a:rPr lang="fr-FR" sz="1300" b="1" i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Voriconazole</a:t>
                      </a:r>
                      <a:endParaRPr lang="fr-FR" sz="1300" b="1" i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pour les traitements prophylactiques et curatifs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en cas de toxicité neurologique ou hépatique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switch IV/oral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 prendre à 1h des repas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Efficacité</a:t>
                      </a:r>
                      <a:r>
                        <a:rPr lang="fr-FR" sz="1300" baseline="0" dirty="0"/>
                        <a:t> prophylaxie/curatif : </a:t>
                      </a:r>
                    </a:p>
                    <a:p>
                      <a:r>
                        <a:rPr lang="fr-FR" sz="1300" baseline="0" dirty="0"/>
                        <a:t>1-2 mg/L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&gt; 3 mg/L pour</a:t>
                      </a:r>
                      <a:r>
                        <a:rPr lang="fr-FR" sz="1300" baseline="0" dirty="0"/>
                        <a:t> infections graves ou CMI </a:t>
                      </a:r>
                      <a:r>
                        <a:rPr lang="fr-FR" sz="1300" dirty="0"/>
                        <a:t>&gt; 0,25 mg/L</a:t>
                      </a:r>
                    </a:p>
                    <a:p>
                      <a:endParaRPr lang="fr-FR" sz="1300" baseline="0" dirty="0"/>
                    </a:p>
                    <a:p>
                      <a:r>
                        <a:rPr lang="fr-FR" sz="1300" baseline="0" dirty="0"/>
                        <a:t>Toxicité </a:t>
                      </a:r>
                      <a:r>
                        <a:rPr lang="fr-FR" sz="1300" dirty="0"/>
                        <a:t>&gt; </a:t>
                      </a:r>
                      <a:r>
                        <a:rPr lang="fr-FR" sz="1300" baseline="0" dirty="0"/>
                        <a:t>5-6 mg/L</a:t>
                      </a:r>
                      <a:endParaRPr lang="fr-FR" sz="1300" dirty="0"/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J2-J5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dirty="0"/>
                        <a:t>- J3 possible si dose de charge correcte sinon J5 au </a:t>
                      </a:r>
                      <a:r>
                        <a:rPr lang="fr-FR" sz="1300"/>
                        <a:t>plus tôt</a:t>
                      </a:r>
                      <a:endParaRPr lang="fr-FR" sz="13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dirty="0"/>
                        <a:t>- changement posologie</a:t>
                      </a:r>
                      <a:r>
                        <a:rPr lang="fr-FR" sz="1300" baseline="0" dirty="0"/>
                        <a:t> : J5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baseline="0" dirty="0"/>
                        <a:t>- Switch PO/IV : J2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1300" dirty="0"/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3190">
                <a:tc>
                  <a:txBody>
                    <a:bodyPr/>
                    <a:lstStyle/>
                    <a:p>
                      <a:r>
                        <a:rPr lang="fr-FR" sz="1300" b="1" i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Posaconazole</a:t>
                      </a:r>
                      <a:endParaRPr lang="fr-FR" sz="1300" b="1" i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pour les traitements prophylactiques en solution buvable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 pour les traitements curatifs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Comprimés : prise sans tenir compte de la prise alimentaire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Suspension buvable : à prendre avec repas riche en graisse ou cola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Efficacité prophylaxie : </a:t>
                      </a:r>
                    </a:p>
                    <a:p>
                      <a:r>
                        <a:rPr lang="fr-FR" sz="1300" dirty="0"/>
                        <a:t>&gt; 0,7 mg/L</a:t>
                      </a:r>
                    </a:p>
                    <a:p>
                      <a:r>
                        <a:rPr lang="fr-FR" sz="1300" dirty="0"/>
                        <a:t>Efficacité curatif : </a:t>
                      </a:r>
                    </a:p>
                    <a:p>
                      <a:r>
                        <a:rPr lang="fr-FR" sz="1300" dirty="0"/>
                        <a:t>&gt; 1 mg/L pour aspergillose</a:t>
                      </a:r>
                    </a:p>
                    <a:p>
                      <a:r>
                        <a:rPr lang="fr-FR" sz="1300" dirty="0"/>
                        <a:t>&gt;&gt; 1 mg/L pour </a:t>
                      </a:r>
                      <a:r>
                        <a:rPr lang="fr-FR" sz="1300" dirty="0" err="1"/>
                        <a:t>mucormycose</a:t>
                      </a:r>
                      <a:endParaRPr lang="fr-FR" sz="1300" dirty="0"/>
                    </a:p>
                    <a:p>
                      <a:endParaRPr lang="fr-FR" dirty="0"/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Suspension : J5-J7</a:t>
                      </a:r>
                    </a:p>
                    <a:p>
                      <a:r>
                        <a:rPr lang="fr-FR" sz="1300" dirty="0"/>
                        <a:t>Comprimés : J3-J5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- J3 possible si dose de charge correcte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/>
                        <a:t>- changement posologie</a:t>
                      </a:r>
                      <a:r>
                        <a:rPr lang="fr-FR" sz="1300" baseline="0" dirty="0"/>
                        <a:t> : J5-J7</a:t>
                      </a:r>
                    </a:p>
                    <a:p>
                      <a:endParaRPr lang="fr-FR" sz="1300" dirty="0"/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8260">
                <a:tc>
                  <a:txBody>
                    <a:bodyPr/>
                    <a:lstStyle/>
                    <a:p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Isavuconazole</a:t>
                      </a:r>
                      <a:endParaRPr lang="fr-FR" sz="1300" b="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Non recommandé en routine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Indiqué dans le cadre d’une infection émergente ou ne répondant pas au traitement, en cas d’infection à un pathogène de sensibilité réduite ou en cas de risque d’interactions médicamenteuses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Prise sans tenir compte de la prise alimentaire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Efficacité</a:t>
                      </a:r>
                      <a:r>
                        <a:rPr lang="fr-FR" sz="1300" baseline="0" dirty="0"/>
                        <a:t> : </a:t>
                      </a:r>
                    </a:p>
                    <a:p>
                      <a:r>
                        <a:rPr lang="fr-FR" sz="1300" dirty="0"/>
                        <a:t>&gt; </a:t>
                      </a:r>
                      <a:r>
                        <a:rPr lang="fr-FR" sz="1300" baseline="0" dirty="0"/>
                        <a:t>1 mg/L</a:t>
                      </a:r>
                    </a:p>
                    <a:p>
                      <a:endParaRPr lang="fr-FR" sz="1300" baseline="0" dirty="0"/>
                    </a:p>
                    <a:p>
                      <a:r>
                        <a:rPr lang="fr-FR" sz="1300" baseline="0" dirty="0"/>
                        <a:t>Toxicité </a:t>
                      </a:r>
                      <a:r>
                        <a:rPr lang="fr-FR" sz="1300" dirty="0"/>
                        <a:t>&gt; </a:t>
                      </a:r>
                      <a:r>
                        <a:rPr lang="fr-FR" sz="1300" baseline="0" dirty="0"/>
                        <a:t>5 mg/L</a:t>
                      </a:r>
                      <a:endParaRPr lang="fr-FR" sz="1300" dirty="0"/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/>
                        <a:t>J5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61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fr-FR"/>
              <a:t>Diaporama </a:t>
            </a:r>
            <a:r>
              <a:rPr lang="en-US" altLang="fr-FR" noProof="0"/>
              <a:t>réalisé par la  SPILF</a:t>
            </a:r>
            <a:endParaRPr lang="en-US" altLang="fr-FR" noProof="0" dirty="0"/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063" y="125796"/>
            <a:ext cx="9073007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Candidémies</a:t>
            </a:r>
            <a:r>
              <a:rPr lang="fr-FR" sz="2800" dirty="0"/>
              <a:t> : </a:t>
            </a:r>
          </a:p>
          <a:p>
            <a:r>
              <a:rPr lang="fr-FR" sz="2800" dirty="0"/>
              <a:t>mesures systématiques associées au traitement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43084" y="1278213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Ablation immédiate du cathéter ou de la chambre implantable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Contrôle de la négativation des hémocultures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Echographie </a:t>
            </a:r>
            <a:r>
              <a:rPr lang="fr-FR" sz="2000" dirty="0" err="1"/>
              <a:t>trans-thoracique</a:t>
            </a:r>
            <a:r>
              <a:rPr lang="fr-FR" sz="2000" dirty="0"/>
              <a:t> à J5-J7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    Echographie </a:t>
            </a:r>
            <a:r>
              <a:rPr lang="fr-FR" sz="2000" dirty="0" err="1"/>
              <a:t>trans-oesophagienne</a:t>
            </a:r>
            <a:r>
              <a:rPr lang="fr-FR" sz="2000" dirty="0"/>
              <a:t> en cas de doute à l’ETT ou fièvre/    	</a:t>
            </a:r>
            <a:r>
              <a:rPr lang="fr-FR" sz="2000" dirty="0" err="1"/>
              <a:t>candidémie</a:t>
            </a:r>
            <a:r>
              <a:rPr lang="fr-FR" sz="2000" dirty="0"/>
              <a:t> persistante à 72h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Doppler veineux à réaliser en cas de signe de thrombose ou de 	</a:t>
            </a:r>
            <a:r>
              <a:rPr lang="fr-FR" sz="2000" dirty="0" err="1"/>
              <a:t>candidémie</a:t>
            </a:r>
            <a:r>
              <a:rPr lang="fr-FR" sz="2000" dirty="0"/>
              <a:t> persistante à 72h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Fond d’œil pour les non neutropéniques dans les 8 jours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Les </a:t>
            </a:r>
            <a:r>
              <a:rPr lang="fr-FR" sz="2000" dirty="0" err="1"/>
              <a:t>échinocandines</a:t>
            </a:r>
            <a:r>
              <a:rPr lang="fr-FR" sz="2000" dirty="0"/>
              <a:t> et l’Amphotéricine B </a:t>
            </a:r>
            <a:r>
              <a:rPr lang="fr-FR" sz="2000" dirty="0" err="1"/>
              <a:t>liposomale</a:t>
            </a:r>
            <a:r>
              <a:rPr lang="fr-FR" sz="2000" dirty="0"/>
              <a:t> n’ont pas de place dans le traitement des </a:t>
            </a:r>
            <a:r>
              <a:rPr lang="fr-FR" sz="2000" dirty="0" err="1"/>
              <a:t>candidémies</a:t>
            </a:r>
            <a:r>
              <a:rPr lang="fr-FR" sz="2000" dirty="0"/>
              <a:t> à point de départ urinaire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Traiter, y compris si 1 seule hémoculture positive (périphérique, sur cathéter ou sur chambre implantable) 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602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D2AE3A0-613F-47DE-84F8-70E1C7C9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77417"/>
          </a:xfrm>
        </p:spPr>
        <p:txBody>
          <a:bodyPr/>
          <a:lstStyle/>
          <a:p>
            <a:r>
              <a:rPr lang="fr-FR" dirty="0"/>
              <a:t>Commentaires SPILF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xmlns="" id="{9F4CA69D-F28D-4E3E-9A2B-4108B125E7FB}"/>
              </a:ext>
            </a:extLst>
          </p:cNvPr>
          <p:cNvSpPr txBox="1">
            <a:spLocks/>
          </p:cNvSpPr>
          <p:nvPr/>
        </p:nvSpPr>
        <p:spPr>
          <a:xfrm>
            <a:off x="233518" y="1484784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Un FO est recommandé pour toute </a:t>
            </a:r>
            <a:r>
              <a:rPr lang="fr-FR" sz="2000" dirty="0" err="1"/>
              <a:t>candidémie</a:t>
            </a:r>
            <a:r>
              <a:rPr lang="fr-FR" sz="2000" dirty="0"/>
              <a:t>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Chez le patient neutropénique,  le FO est recommandé dès la sortie d’aplasie.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La négativation des hémocultures est attendue à 72h après le début d’un traitement adapté et ablation du cathéter.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9668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14858" y="0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Candidémies</a:t>
            </a:r>
            <a:r>
              <a:rPr lang="fr-FR" sz="2800" dirty="0"/>
              <a:t> du patient non </a:t>
            </a:r>
            <a:r>
              <a:rPr lang="fr-FR" sz="2800" dirty="0" err="1"/>
              <a:t>neutropénique</a:t>
            </a:r>
            <a:endParaRPr lang="fr-FR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637418"/>
              </p:ext>
            </p:extLst>
          </p:nvPr>
        </p:nvGraphicFramePr>
        <p:xfrm>
          <a:off x="107504" y="527563"/>
          <a:ext cx="8856984" cy="6359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36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80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6879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21235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traitement probabiliste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mg/j ou 70 mg/j si poids &gt; 80kg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 dose de charge puis 1 mg/kg/j à discuter chez les patients les plus graves (qSOFA≥2)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100 mg/j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 à discuter chez les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patients les plus graves (qSOFA≥2)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2-4 mg/kg/j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0685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pas de choc, pas d’ATCD de prise d’azolés ou porte d’entrée urinaire</a:t>
                      </a: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636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ablation de cathéter ou chambre implantable impossible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ECHINOCANDINES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5476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Désescalade après 3 à 5 jours </a:t>
                      </a: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stabilité clinique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+ souche sensible + négativation des HC + ablation du cathéter</a:t>
                      </a:r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  <a:p>
                      <a:endParaRPr lang="fr-FR" sz="1300" b="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albicans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parapsilosis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tropicalis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sensible 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 pour </a:t>
                      </a:r>
                      <a:r>
                        <a:rPr lang="fr-FR" sz="1300" b="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b="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glablatra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non R (CMI&lt;32)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10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err="1"/>
              <a:t>Candidémies</a:t>
            </a:r>
            <a:r>
              <a:rPr lang="fr-FR" sz="2800" dirty="0"/>
              <a:t> du patient </a:t>
            </a:r>
            <a:r>
              <a:rPr lang="fr-FR" sz="2800" dirty="0" err="1"/>
              <a:t>neutropénique</a:t>
            </a:r>
            <a:endParaRPr lang="fr-FR" sz="28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929637"/>
              </p:ext>
            </p:extLst>
          </p:nvPr>
        </p:nvGraphicFramePr>
        <p:xfrm>
          <a:off x="115697" y="733872"/>
          <a:ext cx="8909432" cy="592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3648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7190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 traitement probabiliste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mg/j ou 70 mg/j si poids &gt; 80kg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 dose de charge puis 1 mg/kg/j à discuter chez les patients les plus graves (qSOFA≥2)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100 mg/j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 à discuter chez les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patients les plus graves (qSOFA≥2)</a:t>
                      </a:r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2-4 mg/kg/j</a:t>
                      </a:r>
                    </a:p>
                  </a:txBody>
                  <a:tcPr marL="63500" marR="63500" marT="0" marB="0"/>
                </a:tc>
                <a:tc rowSpan="3"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14 jours à partir de la 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hémoculture négative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9992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AMPHOTERICINE B </a:t>
                      </a:r>
                      <a:r>
                        <a:rPr lang="fr-FR" sz="1300" b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liposomale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3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mg/kg/j IV</a:t>
                      </a: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061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ablation de cathéter ou chambre implantable impossible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ECHINOCANDINES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8406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Désescalade après 3 à 5 jours </a:t>
                      </a:r>
                    </a:p>
                    <a:p>
                      <a:r>
                        <a:rPr lang="fr-FR" sz="105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stabilité clinique</a:t>
                      </a:r>
                      <a:r>
                        <a:rPr lang="fr-FR" sz="105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+ souche sensible + négativation des HC + ablation du cathéter</a:t>
                      </a:r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 ou PO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Si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albicans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parapsilosis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, C. </a:t>
                      </a:r>
                      <a:r>
                        <a:rPr lang="fr-FR" sz="1300" i="1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tropicalis</a:t>
                      </a:r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sensible 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44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intra-abdominales :</a:t>
            </a:r>
          </a:p>
          <a:p>
            <a:r>
              <a:rPr lang="fr-FR" sz="2800" dirty="0"/>
              <a:t>indication d’un traitement antifongique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b="1" dirty="0"/>
              <a:t>Péritonite communautaire </a:t>
            </a:r>
            <a:r>
              <a:rPr lang="fr-FR" sz="2000" dirty="0"/>
              <a:t>: pas de traitement antifongique sauf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immunodépression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maladie inflammatoire du tube digestif</a:t>
            </a: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b="1" dirty="0"/>
              <a:t>Péritonite associée aux soins</a:t>
            </a:r>
            <a:r>
              <a:rPr lang="fr-FR" sz="2000" dirty="0"/>
              <a:t> : traitement antifongique à 	considérer </a:t>
            </a:r>
            <a:r>
              <a:rPr lang="fr-FR" sz="2000" dirty="0" smtClean="0"/>
              <a:t>sur faisceau d’arguments parmi :</a:t>
            </a: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levures à l’examen direct ou à la culture des prélèvements 	peropératoires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perforation sus-</a:t>
            </a:r>
            <a:r>
              <a:rPr lang="fr-FR" sz="2000" dirty="0" err="1"/>
              <a:t>mésocolique</a:t>
            </a:r>
            <a:endParaRPr lang="fr-FR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perforations intestinales récurrentes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pancréatite traitée chirurgicalement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traitement antibiotique à large spectre prolongé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- colonisation digestive connue à </a:t>
            </a:r>
            <a:r>
              <a:rPr lang="fr-FR" sz="2000" i="1" dirty="0"/>
              <a:t>Candida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7604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38336"/>
            <a:ext cx="8042276" cy="4572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intra-abdominales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17324"/>
              </p:ext>
            </p:extLst>
          </p:nvPr>
        </p:nvGraphicFramePr>
        <p:xfrm>
          <a:off x="107504" y="688629"/>
          <a:ext cx="8909432" cy="5938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2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6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9765">
                <a:tc>
                  <a:txBody>
                    <a:bodyPr/>
                    <a:lstStyle/>
                    <a:p>
                      <a:endParaRPr lang="fr-FR" sz="14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Traitement</a:t>
                      </a: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Commentaires</a:t>
                      </a: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3125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</a:t>
                      </a:r>
                      <a:r>
                        <a:rPr lang="fr-FR" sz="130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ligne</a:t>
                      </a: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(</a:t>
                      </a:r>
                      <a:r>
                        <a:rPr lang="fr-FR" sz="1300" b="1" i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SAUF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si colonisation connue à un Candida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sp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-R, </a:t>
                      </a:r>
                      <a:r>
                        <a:rPr lang="fr-FR" sz="1300" i="1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choc septique 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 exposition aux azolés dans les 3 mois : </a:t>
                      </a:r>
                      <a:r>
                        <a:rPr lang="fr-FR" sz="1300" i="1" baseline="0" dirty="0" err="1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cf</a:t>
                      </a:r>
                      <a:r>
                        <a:rPr lang="fr-FR" sz="1300" i="1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alternative)</a:t>
                      </a:r>
                      <a:endParaRPr lang="fr-FR" sz="130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 IV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12 mg/kg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à J1 puis 6 mg/kg/j</a:t>
                      </a:r>
                      <a:endParaRPr lang="fr-FR" sz="1300" b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 </a:t>
                      </a:r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rowSpan="2">
                  <a:txBody>
                    <a:bodyPr/>
                    <a:lstStyle/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4 jours pour les péritonites communautaires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Pendant 8 jours pour les péritonites post-opératoires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Désescalade antifongique en cas de documentation d’un </a:t>
                      </a:r>
                      <a:r>
                        <a:rPr lang="fr-FR" sz="1300" i="1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Candida </a:t>
                      </a:r>
                      <a:r>
                        <a:rPr lang="fr-FR" sz="1300" i="1" baseline="0" dirty="0" err="1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sp</a:t>
                      </a:r>
                      <a:r>
                        <a:rPr lang="fr-FR" sz="1300" i="1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aseline="0" dirty="0" err="1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fluconazole</a:t>
                      </a:r>
                      <a:r>
                        <a:rPr lang="fr-FR" sz="1300" baseline="0" dirty="0"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-S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5833">
                <a:tc>
                  <a:txBody>
                    <a:bodyPr/>
                    <a:lstStyle/>
                    <a:p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Alternative</a:t>
                      </a:r>
                    </a:p>
                    <a:p>
                      <a:endParaRPr lang="fr-FR" sz="1050" i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CASPOFUNGINE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 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mg/j ou 70 mg/j si poids &gt; 80kg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 dose de charge puis 1 mg/kg/j à discuter chez les patients les plus graves (qSOFA≥2)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  <a:r>
                        <a:rPr lang="fr-FR" sz="130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70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dose de charge puis 50 mg/m</a:t>
                      </a:r>
                      <a:r>
                        <a:rPr lang="fr-FR" sz="1300" b="0" baseline="300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/j</a:t>
                      </a:r>
                    </a:p>
                    <a:p>
                      <a:endParaRPr lang="fr-FR" sz="1300" b="1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Ou</a:t>
                      </a:r>
                    </a:p>
                    <a:p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MICAFUNGINE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Adulte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100 mg/j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150 mg/j à discuter chez les </a:t>
                      </a:r>
                      <a:r>
                        <a:rPr lang="fr-FR" sz="1300" b="0" baseline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patients les plus graves (qSOFA≥2)</a:t>
                      </a:r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Enfant</a:t>
                      </a:r>
                      <a:r>
                        <a:rPr lang="fr-FR" sz="130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 </a:t>
                      </a:r>
                    </a:p>
                    <a:p>
                      <a:r>
                        <a:rPr lang="fr-FR" sz="1300" b="0" dirty="0">
                          <a:effectLst/>
                          <a:latin typeface="News Gothic MT" charset="0"/>
                          <a:ea typeface="News Gothic MT" charset="0"/>
                          <a:cs typeface="News Gothic MT" charset="0"/>
                        </a:rPr>
                        <a:t>2-4 mg/kg/j</a:t>
                      </a:r>
                    </a:p>
                    <a:p>
                      <a:endParaRPr lang="fr-FR" sz="1300" baseline="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tc vMerge="1">
                  <a:txBody>
                    <a:bodyPr/>
                    <a:lstStyle/>
                    <a:p>
                      <a:endParaRPr lang="fr-FR" sz="1300" dirty="0">
                        <a:effectLst/>
                        <a:latin typeface="News Gothic MT" charset="0"/>
                        <a:ea typeface="News Gothic MT" charset="0"/>
                        <a:cs typeface="News Gothic MT" charset="0"/>
                      </a:endParaRPr>
                    </a:p>
                  </a:txBody>
                  <a:tcPr marL="63500" marR="6350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102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err="1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Diaporama</a:t>
            </a:r>
            <a:r>
              <a:rPr lang="en-US" altLang="fr-FR" dirty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 </a:t>
            </a:r>
            <a:r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 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par la  SPILF</a:t>
            </a:r>
          </a:p>
        </p:txBody>
      </p:sp>
      <p:sp>
        <p:nvSpPr>
          <p:cNvPr id="3" name="Rectangle 2"/>
          <p:cNvSpPr/>
          <p:nvPr/>
        </p:nvSpPr>
        <p:spPr>
          <a:xfrm>
            <a:off x="7812360" y="0"/>
            <a:ext cx="1331640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9275" y="107576"/>
            <a:ext cx="8042276" cy="94516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Infections urinaires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33518" y="1268760"/>
            <a:ext cx="867696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77200">
              <a:spcBef>
                <a:spcPts val="0"/>
              </a:spcBef>
              <a:spcAft>
                <a:spcPts val="1200"/>
              </a:spcAft>
            </a:pPr>
            <a:r>
              <a:rPr lang="fr-FR" sz="2000" b="1" dirty="0"/>
              <a:t>Les </a:t>
            </a:r>
            <a:r>
              <a:rPr lang="fr-FR" sz="2000" b="1" dirty="0" err="1"/>
              <a:t>échinocandines</a:t>
            </a:r>
            <a:r>
              <a:rPr lang="fr-FR" sz="2000" b="1" dirty="0"/>
              <a:t> et l’Amphotéricine B </a:t>
            </a:r>
            <a:r>
              <a:rPr lang="fr-FR" sz="2000" b="1" dirty="0" err="1"/>
              <a:t>liposomale</a:t>
            </a:r>
            <a:r>
              <a:rPr lang="fr-FR" sz="2000" b="1" dirty="0"/>
              <a:t> n’ont pas de place dans le traitement des infections urinaires.</a:t>
            </a:r>
            <a:endParaRPr lang="fr-FR" sz="2000" i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dirty="0"/>
              <a:t>	</a:t>
            </a:r>
            <a:endParaRPr lang="fr-FR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>
              <a:latin typeface="Verdana" charset="0"/>
            </a:endParaRPr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</a:pPr>
            <a:endParaRPr lang="fr-FR" sz="2000" dirty="0"/>
          </a:p>
          <a:p>
            <a:pPr marL="0" indent="277200">
              <a:spcBef>
                <a:spcPts val="0"/>
              </a:spcBef>
              <a:spcAft>
                <a:spcPts val="1200"/>
              </a:spcAft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04754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8742</TotalTime>
  <Words>2099</Words>
  <Application>Microsoft Office PowerPoint</Application>
  <PresentationFormat>Affichage à l'écran (4:3)</PresentationFormat>
  <Paragraphs>536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ＭＳ Ｐゴシック</vt:lpstr>
      <vt:lpstr>Arial</vt:lpstr>
      <vt:lpstr>Calibri</vt:lpstr>
      <vt:lpstr>Helvetica Light</vt:lpstr>
      <vt:lpstr>News Gothic MT</vt:lpstr>
      <vt:lpstr>Times New Roman</vt:lpstr>
      <vt:lpstr>Verdana</vt:lpstr>
      <vt:lpstr>Wingdings 2</vt:lpstr>
      <vt:lpstr>Brise</vt:lpstr>
      <vt:lpstr>   BON USAGE DES ANTIFONGIQUES  </vt:lpstr>
      <vt:lpstr>Références</vt:lpstr>
      <vt:lpstr>Présentation PowerPoint</vt:lpstr>
      <vt:lpstr>Commentaires SPILF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 de prothèse vasculaire Questions pour les experts</dc:title>
  <dc:creator>BONNET Eric</dc:creator>
  <cp:lastModifiedBy>VUOTTO Fanny</cp:lastModifiedBy>
  <cp:revision>321</cp:revision>
  <dcterms:created xsi:type="dcterms:W3CDTF">2018-11-04T00:09:57Z</dcterms:created>
  <dcterms:modified xsi:type="dcterms:W3CDTF">2021-11-17T17:46:27Z</dcterms:modified>
</cp:coreProperties>
</file>