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26"/>
  </p:notesMasterIdLst>
  <p:sldIdLst>
    <p:sldId id="344" r:id="rId2"/>
    <p:sldId id="394" r:id="rId3"/>
    <p:sldId id="432" r:id="rId4"/>
    <p:sldId id="456" r:id="rId5"/>
    <p:sldId id="493" r:id="rId6"/>
    <p:sldId id="494" r:id="rId7"/>
    <p:sldId id="495" r:id="rId8"/>
    <p:sldId id="496" r:id="rId9"/>
    <p:sldId id="497" r:id="rId10"/>
    <p:sldId id="518" r:id="rId11"/>
    <p:sldId id="498" r:id="rId12"/>
    <p:sldId id="500" r:id="rId13"/>
    <p:sldId id="501" r:id="rId14"/>
    <p:sldId id="519" r:id="rId15"/>
    <p:sldId id="503" r:id="rId16"/>
    <p:sldId id="502" r:id="rId17"/>
    <p:sldId id="506" r:id="rId18"/>
    <p:sldId id="507" r:id="rId19"/>
    <p:sldId id="508" r:id="rId20"/>
    <p:sldId id="509" r:id="rId21"/>
    <p:sldId id="512" r:id="rId22"/>
    <p:sldId id="513" r:id="rId23"/>
    <p:sldId id="514" r:id="rId24"/>
    <p:sldId id="511" r:id="rId25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tienne canoui" initials="ec" lastIdx="24" clrIdx="0"/>
  <p:cmAuthor id="1" name="Pierre FILLATRE" initials="PF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7CCCC"/>
    <a:srgbClr val="FFFFFF"/>
    <a:srgbClr val="C7CACB"/>
    <a:srgbClr val="E7F6EF"/>
    <a:srgbClr val="C6CBCB"/>
    <a:srgbClr val="0E6E54"/>
    <a:srgbClr val="C6CACA"/>
    <a:srgbClr val="B2BEC2"/>
    <a:srgbClr val="16B185"/>
    <a:srgbClr val="206E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64B30C-0A71-4A56-8232-F27C1685B8DC}" v="2" dt="2023-04-05T13:18:22.7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Style léger 1 - Accentuation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EBBBCC-DAD2-459C-BE2E-F6DE35CF9A28}" styleName="Style foncé 2 - Accentuation 3/Accentuation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95918" autoAdjust="0"/>
  </p:normalViewPr>
  <p:slideViewPr>
    <p:cSldViewPr>
      <p:cViewPr varScale="1">
        <p:scale>
          <a:sx n="111" d="100"/>
          <a:sy n="111" d="100"/>
        </p:scale>
        <p:origin x="-1544" y="-1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4816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commentAuthors" Target="commentAuthors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microsoft.com/office/2015/10/relationships/revisionInfo" Target="revisionInfo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4338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9856878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53513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E789BC-9E0B-C94E-996B-461B59AA9598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0385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16108E-DB4E-A143-A24A-41A0EABCA901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606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90" y="-50800"/>
            <a:ext cx="2009775" cy="5992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7" y="-50800"/>
            <a:ext cx="5878513" cy="5992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459A91-FCAC-BB40-B895-BC1CB962A751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8646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9870EF-39B5-2D49-AA45-B18CE9DE3A48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7999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CB8119-C3F6-E147-93D6-A1D889298B41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9195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0"/>
            <a:ext cx="3943350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3944938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D3F1EE-67E2-F948-B1C5-461583D8E163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0556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532096-573E-384A-99FD-FA9A6B957E2D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3095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A0253B-EEA1-A74B-B1B8-9594509F4C60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9644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981896-94DB-DB49-921E-BC297BC7CBB8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8598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490127-B64F-5748-8885-3061579435AA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369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10E0E3-A166-E847-AAD5-86FF105D9B88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2680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13" y="0"/>
            <a:ext cx="112395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-50800"/>
            <a:ext cx="8040688" cy="1493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0"/>
            <a:ext cx="8040688" cy="434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629277" y="6275389"/>
            <a:ext cx="2132013" cy="3635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FFFFFF"/>
                </a:solidFill>
                <a:latin typeface="+mn-lt"/>
                <a:ea typeface="ＭＳ Ｐゴシック" pitchFamily="32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265113" y="6229351"/>
            <a:ext cx="48387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12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897813" y="6137275"/>
            <a:ext cx="989012" cy="64135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36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fld id="{7EAECD5D-3707-0049-9D05-3FD664DFCA5B}" type="slidenum">
              <a:rPr lang="fr-FR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9pPr>
    </p:titleStyle>
    <p:bodyStyle>
      <a:lvl1pPr marL="342900" indent="-342900" algn="l" defTabSz="449263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400">
          <a:solidFill>
            <a:srgbClr val="595959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200">
          <a:solidFill>
            <a:srgbClr val="595959"/>
          </a:solidFill>
          <a:latin typeface="+mn-lt"/>
          <a:ea typeface="ＭＳ Ｐゴシック" pitchFamily="34" charset="-128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000">
          <a:solidFill>
            <a:srgbClr val="595959"/>
          </a:solidFill>
          <a:latin typeface="+mn-lt"/>
          <a:ea typeface="ＭＳ Ｐゴシック" pitchFamily="34" charset="-128"/>
        </a:defRPr>
      </a:lvl3pPr>
      <a:lvl4pPr marL="1600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000">
          <a:solidFill>
            <a:srgbClr val="595959"/>
          </a:solidFill>
          <a:latin typeface="+mn-lt"/>
          <a:ea typeface="ＭＳ Ｐゴシック" pitchFamily="34" charset="-128"/>
        </a:defRPr>
      </a:lvl4pPr>
      <a:lvl5pPr marL="20574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595959"/>
          </a:solidFill>
          <a:latin typeface="+mn-lt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abxbmi.com/" TargetMode="External"/><Relationship Id="rId3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abxbmi.com/" TargetMode="External"/><Relationship Id="rId3" Type="http://schemas.openxmlformats.org/officeDocument/2006/relationships/hyperlink" Target="http://sitegpr.com/fr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ctrTitle"/>
          </p:nvPr>
        </p:nvSpPr>
        <p:spPr>
          <a:xfrm>
            <a:off x="777764" y="3113757"/>
            <a:ext cx="7826684" cy="2403475"/>
          </a:xfrm>
        </p:spPr>
        <p:txBody>
          <a:bodyPr/>
          <a:lstStyle/>
          <a:p>
            <a:r>
              <a:rPr lang="en-US" sz="3200" b="1" dirty="0">
                <a:latin typeface="News Gothic MT" charset="0"/>
                <a:ea typeface="ＭＳ Ｐゴシック" charset="0"/>
              </a:rPr>
              <a:t/>
            </a:r>
            <a:br>
              <a:rPr lang="en-US" sz="3200" b="1" dirty="0">
                <a:latin typeface="News Gothic MT" charset="0"/>
                <a:ea typeface="ＭＳ Ｐゴシック" charset="0"/>
              </a:rPr>
            </a:br>
            <a:r>
              <a:rPr lang="en-US" sz="3200" b="1" dirty="0">
                <a:latin typeface="News Gothic MT" charset="0"/>
                <a:ea typeface="ＭＳ Ｐゴシック" charset="0"/>
              </a:rPr>
              <a:t/>
            </a:r>
            <a:br>
              <a:rPr lang="en-US" sz="3200" b="1" dirty="0">
                <a:latin typeface="News Gothic MT" charset="0"/>
                <a:ea typeface="ＭＳ Ｐゴシック" charset="0"/>
              </a:rPr>
            </a:br>
            <a:r>
              <a:rPr lang="en-US" sz="3200" b="1" dirty="0">
                <a:latin typeface="News Gothic MT" charset="0"/>
                <a:ea typeface="ＭＳ Ｐゴシック" charset="0"/>
              </a:rPr>
              <a:t/>
            </a:r>
            <a:br>
              <a:rPr lang="en-US" sz="3200" b="1" dirty="0">
                <a:latin typeface="News Gothic MT" charset="0"/>
                <a:ea typeface="ＭＳ Ｐゴシック" charset="0"/>
              </a:rPr>
            </a:br>
            <a:r>
              <a:rPr lang="en-US" sz="3200" b="1" dirty="0">
                <a:latin typeface="News Gothic MT" charset="0"/>
                <a:ea typeface="ＭＳ Ｐゴシック" charset="0"/>
              </a:rPr>
              <a:t/>
            </a:r>
            <a:br>
              <a:rPr lang="en-US" sz="3200" b="1" dirty="0">
                <a:latin typeface="News Gothic MT" charset="0"/>
                <a:ea typeface="ＭＳ Ｐゴシック" charset="0"/>
              </a:rPr>
            </a:br>
            <a:r>
              <a:rPr lang="en-US" sz="3200" b="1" dirty="0">
                <a:latin typeface="News Gothic MT" charset="0"/>
                <a:ea typeface="ＭＳ Ｐゴシック" charset="0"/>
              </a:rPr>
              <a:t/>
            </a:r>
            <a:br>
              <a:rPr lang="en-US" sz="3200" b="1" dirty="0">
                <a:latin typeface="News Gothic MT" charset="0"/>
                <a:ea typeface="ＭＳ Ｐゴシック" charset="0"/>
              </a:rPr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b="1" dirty="0"/>
              <a:t>Mise au point sur le </a:t>
            </a:r>
            <a:r>
              <a:rPr lang="en-US" sz="3200" b="1" dirty="0" err="1"/>
              <a:t>traitement</a:t>
            </a:r>
            <a:r>
              <a:rPr lang="en-US" sz="3200" b="1" dirty="0"/>
              <a:t> anti-</a:t>
            </a:r>
            <a:r>
              <a:rPr lang="en-US" sz="3200" b="1" dirty="0" err="1"/>
              <a:t>infectieux</a:t>
            </a:r>
            <a:r>
              <a:rPr lang="en-US" sz="3200" b="1" dirty="0"/>
              <a:t> des </a:t>
            </a:r>
            <a:r>
              <a:rPr lang="en-US" sz="3200" b="1" dirty="0" err="1"/>
              <a:t>arthrites</a:t>
            </a:r>
            <a:r>
              <a:rPr lang="en-US" sz="3200" b="1" dirty="0"/>
              <a:t> </a:t>
            </a:r>
            <a:r>
              <a:rPr lang="en-US" sz="3200" b="1" dirty="0" err="1"/>
              <a:t>bactériennes</a:t>
            </a:r>
            <a:r>
              <a:rPr lang="en-US" sz="3200" b="1" dirty="0"/>
              <a:t> de </a:t>
            </a:r>
            <a:r>
              <a:rPr lang="en-US" sz="3200" b="1" dirty="0" err="1"/>
              <a:t>l’adulte</a:t>
            </a:r>
            <a:r>
              <a:rPr lang="en-US" sz="3200" b="1" dirty="0"/>
              <a:t> </a:t>
            </a:r>
            <a:br>
              <a:rPr lang="en-US" sz="3200" b="1" dirty="0"/>
            </a:br>
            <a:r>
              <a:rPr lang="en-US" sz="3200" b="1" dirty="0"/>
              <a:t> SPILF 2023</a:t>
            </a:r>
            <a:r>
              <a:rPr lang="en-US" sz="3200" b="1" dirty="0">
                <a:latin typeface="News Gothic MT" charset="0"/>
                <a:ea typeface="ＭＳ Ｐゴシック" charset="0"/>
              </a:rPr>
              <a:t/>
            </a:r>
            <a:br>
              <a:rPr lang="en-US" sz="3200" b="1" dirty="0">
                <a:latin typeface="News Gothic MT" charset="0"/>
                <a:ea typeface="ＭＳ Ｐゴシック" charset="0"/>
              </a:rPr>
            </a:br>
            <a:r>
              <a:rPr lang="en-US" sz="3200" b="1" dirty="0">
                <a:latin typeface="News Gothic MT" charset="0"/>
                <a:ea typeface="ＭＳ Ｐゴシック" charset="0"/>
              </a:rPr>
              <a:t/>
            </a:r>
            <a:br>
              <a:rPr lang="en-US" sz="3200" b="1" dirty="0">
                <a:latin typeface="News Gothic MT" charset="0"/>
                <a:ea typeface="ＭＳ Ｐゴシック" charset="0"/>
              </a:rPr>
            </a:br>
            <a:r>
              <a:rPr lang="en-US" sz="2400" dirty="0">
                <a:latin typeface="News Gothic MT" charset="0"/>
                <a:ea typeface="ＭＳ Ｐゴシック" charset="0"/>
              </a:rPr>
              <a:t>Mise au point </a:t>
            </a:r>
            <a:r>
              <a:rPr lang="en-US" sz="2400" dirty="0" err="1">
                <a:latin typeface="News Gothic MT" charset="0"/>
                <a:ea typeface="ＭＳ Ｐゴシック" charset="0"/>
              </a:rPr>
              <a:t>complémentaire</a:t>
            </a:r>
            <a:r>
              <a:rPr lang="en-US" sz="2400" dirty="0">
                <a:latin typeface="News Gothic MT" charset="0"/>
                <a:ea typeface="ＭＳ Ｐゴシック" charset="0"/>
              </a:rPr>
              <a:t> aux </a:t>
            </a:r>
            <a:r>
              <a:rPr lang="en-US" sz="2400" dirty="0" err="1">
                <a:latin typeface="News Gothic MT" charset="0"/>
                <a:ea typeface="ＭＳ Ｐゴシック" charset="0"/>
              </a:rPr>
              <a:t>recommandations</a:t>
            </a:r>
            <a:r>
              <a:rPr lang="en-US" sz="2400" dirty="0">
                <a:latin typeface="News Gothic MT" charset="0"/>
                <a:ea typeface="ＭＳ Ｐゴシック" charset="0"/>
              </a:rPr>
              <a:t> de la Société Française de </a:t>
            </a:r>
            <a:r>
              <a:rPr lang="en-US" sz="2400" dirty="0" err="1">
                <a:latin typeface="News Gothic MT" charset="0"/>
                <a:ea typeface="ＭＳ Ｐゴシック" charset="0"/>
              </a:rPr>
              <a:t>Rhumatologie</a:t>
            </a:r>
            <a:r>
              <a:rPr lang="en-US" sz="3200" b="1" dirty="0">
                <a:latin typeface="News Gothic MT" charset="0"/>
                <a:ea typeface="ＭＳ Ｐゴシック" charset="0"/>
              </a:rPr>
              <a:t/>
            </a:r>
            <a:br>
              <a:rPr lang="en-US" sz="3200" b="1" dirty="0">
                <a:latin typeface="News Gothic MT" charset="0"/>
                <a:ea typeface="ＭＳ Ｐゴシック" charset="0"/>
              </a:rPr>
            </a:br>
            <a:endParaRPr lang="fr-FR" sz="3200" b="1" dirty="0">
              <a:latin typeface="News Gothic MT" charset="0"/>
              <a:ea typeface="ＭＳ Ｐゴシック" charset="0"/>
            </a:endParaRPr>
          </a:p>
        </p:txBody>
      </p:sp>
      <p:sp>
        <p:nvSpPr>
          <p:cNvPr id="12291" name="Sous-titre 2"/>
          <p:cNvSpPr>
            <a:spLocks noGrp="1"/>
          </p:cNvSpPr>
          <p:nvPr>
            <p:ph type="subTitle" idx="1"/>
          </p:nvPr>
        </p:nvSpPr>
        <p:spPr>
          <a:xfrm>
            <a:off x="1371600" y="5661248"/>
            <a:ext cx="6400800" cy="864096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300"/>
              </a:spcBef>
              <a:buClrTx/>
              <a:buSzPct val="110000"/>
            </a:pPr>
            <a:r>
              <a:rPr lang="fr-FR" sz="2000" dirty="0">
                <a:solidFill>
                  <a:srgbClr val="898989"/>
                </a:solidFill>
                <a:latin typeface="News Gothic MT" charset="0"/>
                <a:ea typeface="ＭＳ Ｐゴシック" charset="0"/>
              </a:rPr>
              <a:t>Jeu de diapositives réalisées par le comité des référentiels de la SPILF  05 Avril 2023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829816" y="1268761"/>
            <a:ext cx="7776864" cy="3780420"/>
          </a:xfrm>
          <a:prstGeom prst="rect">
            <a:avLst/>
          </a:prstGeom>
          <a:noFill/>
          <a:ln w="9525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fr-F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Streptocoques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2708920"/>
            <a:ext cx="8040688" cy="2476872"/>
          </a:xfrm>
        </p:spPr>
        <p:txBody>
          <a:bodyPr/>
          <a:lstStyle/>
          <a:p>
            <a:pPr marL="0" lvl="0" indent="0">
              <a:buNone/>
            </a:pPr>
            <a:r>
              <a:rPr lang="fr-FR" sz="2800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Résistants à la pénicilline G (CMI &gt; 0,250 mg/L)</a:t>
            </a:r>
          </a:p>
          <a:p>
            <a:pPr lvl="0">
              <a:buFont typeface="Wingdings" pitchFamily="2" charset="2"/>
              <a:buChar char="ü"/>
            </a:pPr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Sensibles aux céphalosporines : </a:t>
            </a:r>
            <a:r>
              <a:rPr lang="fr-FR" dirty="0" err="1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céfotaxime</a:t>
            </a:r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ou </a:t>
            </a:r>
            <a:r>
              <a:rPr lang="fr-FR" dirty="0" err="1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ceftriaxone</a:t>
            </a:r>
            <a:endParaRPr lang="fr-FR" dirty="0">
              <a:solidFill>
                <a:schemeClr val="tx1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Résistants aux céphalosporines : </a:t>
            </a:r>
            <a:r>
              <a:rPr lang="fr-FR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daptomycine</a:t>
            </a:r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dirty="0">
              <a:solidFill>
                <a:schemeClr val="tx1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3600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56B09F5-1963-FCC0-C152-EDA78D04C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275" y="-50800"/>
            <a:ext cx="8040688" cy="1031528"/>
          </a:xfrm>
        </p:spPr>
        <p:txBody>
          <a:bodyPr/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Entérocoques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0F1B641D-4FE0-0907-55B3-1F6DC2B25F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340768"/>
            <a:ext cx="8040688" cy="4824536"/>
          </a:xfrm>
        </p:spPr>
        <p:txBody>
          <a:bodyPr/>
          <a:lstStyle/>
          <a:p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Sensibles à l’amoxicilline :</a:t>
            </a:r>
          </a:p>
          <a:p>
            <a:pPr lvl="1">
              <a:buFont typeface="Wingdings" pitchFamily="2" charset="2"/>
              <a:buChar char="ü"/>
            </a:pPr>
            <a:r>
              <a:rPr lang="fr-FR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Amoxicilline IV à forte posologie, en monothérapie</a:t>
            </a:r>
          </a:p>
          <a:p>
            <a:pPr lvl="1">
              <a:buFont typeface="Wingdings" pitchFamily="2" charset="2"/>
              <a:buChar char="ü"/>
            </a:pPr>
            <a:r>
              <a:rPr lang="fr-FR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En cas d’allergie : vancomycine ou </a:t>
            </a:r>
            <a:r>
              <a:rPr lang="fr-FR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teicoplanine</a:t>
            </a:r>
            <a:endParaRPr lang="fr-FR" sz="2400" dirty="0">
              <a:solidFill>
                <a:schemeClr val="tx1"/>
              </a:solidFill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fr-FR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Relais oral : amoxicilline, ou </a:t>
            </a:r>
            <a:r>
              <a:rPr lang="fr-FR" sz="2400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si </a:t>
            </a:r>
            <a:r>
              <a:rPr lang="fr-FR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allergie </a:t>
            </a:r>
            <a:r>
              <a:rPr lang="fr-FR" sz="2400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:</a:t>
            </a:r>
            <a:r>
              <a:rPr lang="fr-FR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oxazolidinone</a:t>
            </a:r>
            <a:r>
              <a:rPr lang="fr-FR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(linézolide, tédizolide)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Résistants à l’amoxicilline :</a:t>
            </a:r>
          </a:p>
          <a:p>
            <a:pPr lvl="1">
              <a:buFont typeface="Wingdings" pitchFamily="2" charset="2"/>
              <a:buChar char="ü"/>
            </a:pPr>
            <a:r>
              <a:rPr lang="fr-FR" sz="2400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Vancomycine ou </a:t>
            </a:r>
            <a:r>
              <a:rPr lang="fr-FR" sz="2400" dirty="0" err="1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teicoplanine</a:t>
            </a:r>
            <a:endParaRPr lang="fr-FR" sz="2400" dirty="0">
              <a:solidFill>
                <a:schemeClr val="tx1"/>
              </a:solidFill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fr-FR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Relais oral : </a:t>
            </a:r>
            <a:r>
              <a:rPr lang="fr-FR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oxazolidinone</a:t>
            </a:r>
            <a:r>
              <a:rPr lang="fr-FR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(linézolide, tédizolide)</a:t>
            </a:r>
          </a:p>
          <a:p>
            <a:pPr marL="400050">
              <a:buFont typeface="Arial"/>
              <a:buChar char="•"/>
            </a:pPr>
            <a:r>
              <a:rPr lang="fr-FR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Avis spécialisé obligatoire</a:t>
            </a:r>
            <a:r>
              <a:rPr lang="fr-FR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cas de contre indication à l’amoxicilline ou aux </a:t>
            </a:r>
            <a:r>
              <a:rPr lang="fr-FR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oxazolidinones</a:t>
            </a:r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69ED01E-51B3-67F3-1558-8887FBEA1E5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1824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56E2D72-C716-484B-0065-584464991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Enterobacterales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0AE2188D-5BE9-00B0-31F6-ECAEF7B134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656" y="1556794"/>
            <a:ext cx="8040688" cy="4320479"/>
          </a:xfrm>
        </p:spPr>
        <p:txBody>
          <a:bodyPr/>
          <a:lstStyle/>
          <a:p>
            <a:pPr marL="0" lvl="0" indent="0">
              <a:buNone/>
            </a:pPr>
            <a:endParaRPr lang="fr-FR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lvl="0">
              <a:buFont typeface="Wingdings" charset="2"/>
              <a:buChar char="ü"/>
            </a:pPr>
            <a:r>
              <a:rPr lang="fr-FR" sz="2800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</a:t>
            </a:r>
            <a:r>
              <a:rPr lang="fr-FR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éphalosporine de 3</a:t>
            </a:r>
            <a:r>
              <a:rPr lang="fr-FR" sz="2800" baseline="30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ème</a:t>
            </a:r>
            <a:r>
              <a:rPr lang="fr-FR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génération IV </a:t>
            </a:r>
          </a:p>
          <a:p>
            <a:pPr lvl="0">
              <a:buFont typeface="Wingdings" pitchFamily="2" charset="2"/>
              <a:buChar char="ü"/>
            </a:pPr>
            <a:r>
              <a:rPr lang="fr-FR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En cas d’</a:t>
            </a:r>
            <a:r>
              <a:rPr lang="fr-FR" sz="28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enterobacterale</a:t>
            </a:r>
            <a:r>
              <a:rPr lang="fr-FR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du groupe 3 ou 4 : céfépime IV</a:t>
            </a:r>
          </a:p>
          <a:p>
            <a:pPr lvl="0">
              <a:buFont typeface="Wingdings" pitchFamily="2" charset="2"/>
              <a:buChar char="ü"/>
            </a:pPr>
            <a:r>
              <a:rPr lang="fr-FR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Relais oral : </a:t>
            </a:r>
            <a:r>
              <a:rPr lang="fr-FR" sz="28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lévofloxacine</a:t>
            </a:r>
            <a:r>
              <a:rPr lang="fr-FR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, si résistance ou contre indication avis spécialisé</a:t>
            </a:r>
          </a:p>
          <a:p>
            <a:pPr lvl="0">
              <a:buFont typeface="Wingdings" pitchFamily="2" charset="2"/>
              <a:buChar char="ü"/>
            </a:pPr>
            <a:r>
              <a:rPr lang="fr-FR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 BLSE ou carbapénémase : </a:t>
            </a:r>
            <a:r>
              <a:rPr lang="fr-FR" sz="2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avis spécialisé</a:t>
            </a:r>
            <a:endParaRPr lang="fr-FR" sz="280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28B3E1-B302-ECD3-4DE9-9ACD2D98377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/>
              <a:t>Synthèse</a:t>
            </a:r>
            <a:r>
              <a:rPr lang="en-US" dirty="0"/>
              <a:t> </a:t>
            </a:r>
            <a:r>
              <a:rPr lang="en-US" dirty="0" err="1"/>
              <a:t>réalisée</a:t>
            </a:r>
            <a:r>
              <a:rPr lang="en-US" dirty="0"/>
              <a:t> par la  SPILF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7465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2B438F5-EC7C-DEAC-71E8-A977A1209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i="1" dirty="0">
                <a:latin typeface="Arial" panose="020B0604020202020204" pitchFamily="34" charset="0"/>
                <a:cs typeface="Arial" panose="020B0604020202020204" pitchFamily="34" charset="0"/>
              </a:rPr>
              <a:t>Pseudomonas aeruginosa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57BBBC07-F2E8-13B7-2646-76A2C14EE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628800"/>
            <a:ext cx="8040688" cy="4464496"/>
          </a:xfrm>
        </p:spPr>
        <p:txBody>
          <a:bodyPr/>
          <a:lstStyle/>
          <a:p>
            <a:pPr marL="342900" lvl="0" indent="-342900">
              <a:buFont typeface="Symbol" pitchFamily="2" charset="2"/>
              <a:buChar char=""/>
            </a:pPr>
            <a:r>
              <a:rPr lang="fr-FR" dirty="0" err="1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</a:t>
            </a:r>
            <a:r>
              <a:rPr lang="fr-FR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eftazidime</a:t>
            </a:r>
            <a:r>
              <a:rPr lang="fr-FR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ou </a:t>
            </a:r>
            <a:r>
              <a:rPr lang="fr-FR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céfépime</a:t>
            </a:r>
            <a:r>
              <a:rPr lang="fr-FR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en monothérapie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fr-FR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Relais oral </a:t>
            </a:r>
          </a:p>
          <a:p>
            <a:pPr lvl="1">
              <a:buFont typeface="Wingdings" pitchFamily="2" charset="2"/>
              <a:buChar char="ü"/>
            </a:pPr>
            <a:r>
              <a:rPr lang="fr-FR" sz="2400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ciprofloxacine en première intention</a:t>
            </a:r>
          </a:p>
          <a:p>
            <a:pPr lvl="1">
              <a:buFont typeface="Wingdings" pitchFamily="2" charset="2"/>
              <a:buChar char="ü"/>
            </a:pPr>
            <a:r>
              <a:rPr lang="fr-FR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seulement si le contrôle de l’infection est assuré</a:t>
            </a:r>
          </a:p>
          <a:p>
            <a:pPr lvl="1">
              <a:buFont typeface="Wingdings" pitchFamily="2" charset="2"/>
              <a:buChar char="ü"/>
            </a:pPr>
            <a:r>
              <a:rPr lang="fr-FR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après un minimum de 14 jours de traitement par </a:t>
            </a:r>
            <a:r>
              <a:rPr lang="fr-FR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bêta-lactamine</a:t>
            </a:r>
            <a:r>
              <a:rPr lang="fr-FR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IV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fr-FR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Il est recommandé de prendre un avis auprès du </a:t>
            </a:r>
            <a:r>
              <a:rPr lang="fr-FR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CRIOAc</a:t>
            </a:r>
            <a:r>
              <a:rPr lang="fr-FR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, en cas de résistance de </a:t>
            </a:r>
            <a:r>
              <a:rPr lang="fr-FR" i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P. </a:t>
            </a:r>
            <a:r>
              <a:rPr lang="fr-FR" i="1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aeruginosa</a:t>
            </a:r>
            <a:r>
              <a:rPr lang="fr-FR" i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  <a:endParaRPr lang="fr-FR" dirty="0">
              <a:solidFill>
                <a:schemeClr val="tx1"/>
              </a:solidFill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AA690F5-7599-D18D-799A-732E65AAAEE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2988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/>
              <a:t>Synthèse</a:t>
            </a:r>
            <a:r>
              <a:rPr lang="en-US" dirty="0"/>
              <a:t> </a:t>
            </a:r>
            <a:r>
              <a:rPr lang="en-US" dirty="0" err="1"/>
              <a:t>réalisée</a:t>
            </a:r>
            <a:r>
              <a:rPr lang="en-US" dirty="0"/>
              <a:t> par la  SPILF</a:t>
            </a:r>
          </a:p>
          <a:p>
            <a:endParaRPr lang="en-US" dirty="0"/>
          </a:p>
        </p:txBody>
      </p:sp>
      <p:sp>
        <p:nvSpPr>
          <p:cNvPr id="4" name="ZoneTexte 3"/>
          <p:cNvSpPr txBox="1"/>
          <p:nvPr/>
        </p:nvSpPr>
        <p:spPr>
          <a:xfrm>
            <a:off x="3995936" y="908720"/>
            <a:ext cx="20622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Arthrite</a:t>
            </a:r>
          </a:p>
          <a:p>
            <a:r>
              <a:rPr lang="fr-FR" sz="2000" dirty="0" err="1">
                <a:solidFill>
                  <a:schemeClr val="tx1"/>
                </a:solidFill>
              </a:rPr>
              <a:t>qSOFA</a:t>
            </a:r>
            <a:r>
              <a:rPr lang="fr-FR" sz="2000" dirty="0">
                <a:solidFill>
                  <a:schemeClr val="tx1"/>
                </a:solidFill>
              </a:rPr>
              <a:t> = ou </a:t>
            </a:r>
            <a:r>
              <a:rPr lang="fr-FR" sz="2000" dirty="0">
                <a:ln w="0"/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&gt; </a:t>
            </a:r>
            <a:r>
              <a:rPr lang="fr-FR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444208" y="2420888"/>
            <a:ext cx="27259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000000"/>
                </a:solidFill>
              </a:rPr>
              <a:t>Ponction articulaire</a:t>
            </a:r>
          </a:p>
          <a:p>
            <a:r>
              <a:rPr lang="fr-FR" sz="2000" dirty="0">
                <a:solidFill>
                  <a:srgbClr val="000000"/>
                </a:solidFill>
              </a:rPr>
              <a:t>puis hémocultures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683568" y="2564904"/>
            <a:ext cx="277226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000000"/>
                </a:solidFill>
              </a:rPr>
              <a:t>Hémocultures</a:t>
            </a:r>
          </a:p>
          <a:p>
            <a:r>
              <a:rPr lang="fr-FR" sz="2000" dirty="0">
                <a:solidFill>
                  <a:srgbClr val="000000"/>
                </a:solidFill>
              </a:rPr>
              <a:t>Puis</a:t>
            </a:r>
          </a:p>
          <a:p>
            <a:r>
              <a:rPr lang="fr-FR" sz="2000" dirty="0" err="1">
                <a:solidFill>
                  <a:srgbClr val="000000"/>
                </a:solidFill>
              </a:rPr>
              <a:t>Céfazoline</a:t>
            </a:r>
            <a:r>
              <a:rPr lang="fr-FR" sz="2000" dirty="0">
                <a:solidFill>
                  <a:srgbClr val="000000"/>
                </a:solidFill>
              </a:rPr>
              <a:t>+ </a:t>
            </a:r>
            <a:r>
              <a:rPr lang="fr-FR" sz="2000" dirty="0" err="1">
                <a:solidFill>
                  <a:srgbClr val="000000"/>
                </a:solidFill>
              </a:rPr>
              <a:t>amikacine</a:t>
            </a:r>
            <a:endParaRPr lang="fr-FR" sz="2000" dirty="0">
              <a:solidFill>
                <a:srgbClr val="00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876256" y="3861048"/>
            <a:ext cx="19797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000000"/>
                </a:solidFill>
              </a:rPr>
              <a:t>Aspect purulent</a:t>
            </a:r>
          </a:p>
          <a:p>
            <a:r>
              <a:rPr lang="fr-FR" sz="2000" dirty="0">
                <a:solidFill>
                  <a:srgbClr val="000000"/>
                </a:solidFill>
              </a:rPr>
              <a:t> du liquide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6300192" y="5373216"/>
            <a:ext cx="25787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000000"/>
                </a:solidFill>
              </a:rPr>
              <a:t>Attendre la culture</a:t>
            </a:r>
          </a:p>
          <a:p>
            <a:r>
              <a:rPr lang="fr-FR" sz="2000" dirty="0">
                <a:solidFill>
                  <a:srgbClr val="000000"/>
                </a:solidFill>
              </a:rPr>
              <a:t>pour l’antibiothérapie 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3707904" y="3501008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000000"/>
                </a:solidFill>
              </a:rPr>
              <a:t>Examen direct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971600" y="4941168"/>
            <a:ext cx="31217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000000"/>
                </a:solidFill>
              </a:rPr>
              <a:t>Débuter l’antibiothérapie</a:t>
            </a:r>
          </a:p>
          <a:p>
            <a:r>
              <a:rPr lang="fr-FR" sz="2000" dirty="0">
                <a:solidFill>
                  <a:srgbClr val="000000"/>
                </a:solidFill>
              </a:rPr>
              <a:t>adaptée à l’examen direct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5292080" y="4581128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000000"/>
                </a:solidFill>
              </a:rPr>
              <a:t>Cristaux ?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4211960" y="5445224"/>
            <a:ext cx="16325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000000"/>
                </a:solidFill>
              </a:rPr>
              <a:t>Avis référent</a:t>
            </a:r>
          </a:p>
          <a:p>
            <a:r>
              <a:rPr lang="fr-FR" sz="2000" dirty="0">
                <a:solidFill>
                  <a:srgbClr val="000000"/>
                </a:solidFill>
              </a:rPr>
              <a:t>2°ponction</a:t>
            </a:r>
          </a:p>
        </p:txBody>
      </p:sp>
      <p:cxnSp>
        <p:nvCxnSpPr>
          <p:cNvPr id="17" name="Connecteur droit avec flèche 16"/>
          <p:cNvCxnSpPr>
            <a:cxnSpLocks/>
          </p:cNvCxnSpPr>
          <p:nvPr/>
        </p:nvCxnSpPr>
        <p:spPr bwMode="auto">
          <a:xfrm>
            <a:off x="5617988" y="1592796"/>
            <a:ext cx="1258268" cy="68407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Connecteur droit avec flèche 18"/>
          <p:cNvCxnSpPr/>
          <p:nvPr/>
        </p:nvCxnSpPr>
        <p:spPr bwMode="auto">
          <a:xfrm flipH="1">
            <a:off x="2483768" y="1556792"/>
            <a:ext cx="1296144" cy="10081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ZoneTexte 19"/>
          <p:cNvSpPr txBox="1"/>
          <p:nvPr/>
        </p:nvSpPr>
        <p:spPr>
          <a:xfrm>
            <a:off x="6228184" y="1628800"/>
            <a:ext cx="608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000000"/>
                </a:solidFill>
              </a:rPr>
              <a:t>Non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2627784" y="1628800"/>
            <a:ext cx="5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000000"/>
                </a:solidFill>
              </a:rPr>
              <a:t>Oui</a:t>
            </a:r>
          </a:p>
        </p:txBody>
      </p:sp>
      <p:cxnSp>
        <p:nvCxnSpPr>
          <p:cNvPr id="23" name="Connecteur droit avec flèche 22"/>
          <p:cNvCxnSpPr/>
          <p:nvPr/>
        </p:nvCxnSpPr>
        <p:spPr bwMode="auto">
          <a:xfrm>
            <a:off x="7524328" y="3212976"/>
            <a:ext cx="0" cy="64807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Connecteur droit avec flèche 28"/>
          <p:cNvCxnSpPr/>
          <p:nvPr/>
        </p:nvCxnSpPr>
        <p:spPr bwMode="auto">
          <a:xfrm flipH="1" flipV="1">
            <a:off x="5724128" y="3789040"/>
            <a:ext cx="1008112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Connecteur droit avec flèche 31"/>
          <p:cNvCxnSpPr/>
          <p:nvPr/>
        </p:nvCxnSpPr>
        <p:spPr bwMode="auto">
          <a:xfrm flipH="1">
            <a:off x="2987824" y="3933056"/>
            <a:ext cx="864096" cy="93610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Connecteur droit avec flèche 34"/>
          <p:cNvCxnSpPr>
            <a:endCxn id="14" idx="0"/>
          </p:cNvCxnSpPr>
          <p:nvPr/>
        </p:nvCxnSpPr>
        <p:spPr bwMode="auto">
          <a:xfrm>
            <a:off x="5364088" y="4005064"/>
            <a:ext cx="539698" cy="5760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Connecteur droit avec flèche 36"/>
          <p:cNvCxnSpPr>
            <a:endCxn id="15" idx="0"/>
          </p:cNvCxnSpPr>
          <p:nvPr/>
        </p:nvCxnSpPr>
        <p:spPr bwMode="auto">
          <a:xfrm flipH="1">
            <a:off x="5028237" y="4941168"/>
            <a:ext cx="383415" cy="5040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Connecteur droit avec flèche 39"/>
          <p:cNvCxnSpPr/>
          <p:nvPr/>
        </p:nvCxnSpPr>
        <p:spPr bwMode="auto">
          <a:xfrm>
            <a:off x="6300192" y="5013176"/>
            <a:ext cx="432048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ZoneTexte 40"/>
          <p:cNvSpPr txBox="1"/>
          <p:nvPr/>
        </p:nvSpPr>
        <p:spPr>
          <a:xfrm>
            <a:off x="6228184" y="3501008"/>
            <a:ext cx="5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000000"/>
                </a:solidFill>
              </a:rPr>
              <a:t>Oui</a:t>
            </a:r>
          </a:p>
        </p:txBody>
      </p:sp>
      <p:cxnSp>
        <p:nvCxnSpPr>
          <p:cNvPr id="45" name="Connecteur droit avec flèche 44"/>
          <p:cNvCxnSpPr/>
          <p:nvPr/>
        </p:nvCxnSpPr>
        <p:spPr bwMode="auto">
          <a:xfrm>
            <a:off x="7668344" y="4725144"/>
            <a:ext cx="0" cy="64807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ZoneTexte 46"/>
          <p:cNvSpPr txBox="1"/>
          <p:nvPr/>
        </p:nvSpPr>
        <p:spPr>
          <a:xfrm>
            <a:off x="7812360" y="4797152"/>
            <a:ext cx="608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000000"/>
                </a:solidFill>
              </a:rPr>
              <a:t>Non</a:t>
            </a:r>
          </a:p>
        </p:txBody>
      </p:sp>
      <p:sp>
        <p:nvSpPr>
          <p:cNvPr id="48" name="ZoneTexte 47"/>
          <p:cNvSpPr txBox="1"/>
          <p:nvPr/>
        </p:nvSpPr>
        <p:spPr>
          <a:xfrm>
            <a:off x="2627784" y="400506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0000"/>
                </a:solidFill>
              </a:rPr>
              <a:t>positif</a:t>
            </a:r>
          </a:p>
        </p:txBody>
      </p:sp>
      <p:sp>
        <p:nvSpPr>
          <p:cNvPr id="49" name="ZoneTexte 48"/>
          <p:cNvSpPr txBox="1"/>
          <p:nvPr/>
        </p:nvSpPr>
        <p:spPr>
          <a:xfrm>
            <a:off x="4572000" y="4077072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000000"/>
                </a:solidFill>
              </a:rPr>
              <a:t>négatif</a:t>
            </a:r>
          </a:p>
        </p:txBody>
      </p:sp>
      <p:sp>
        <p:nvSpPr>
          <p:cNvPr id="51" name="ZoneTexte 50"/>
          <p:cNvSpPr txBox="1"/>
          <p:nvPr/>
        </p:nvSpPr>
        <p:spPr>
          <a:xfrm>
            <a:off x="6444208" y="4797152"/>
            <a:ext cx="5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000000"/>
                </a:solidFill>
              </a:rPr>
              <a:t>Oui</a:t>
            </a:r>
          </a:p>
        </p:txBody>
      </p:sp>
      <p:sp>
        <p:nvSpPr>
          <p:cNvPr id="52" name="ZoneTexte 51"/>
          <p:cNvSpPr txBox="1"/>
          <p:nvPr/>
        </p:nvSpPr>
        <p:spPr>
          <a:xfrm>
            <a:off x="4572000" y="4797152"/>
            <a:ext cx="608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000000"/>
                </a:solidFill>
              </a:rPr>
              <a:t>Non</a:t>
            </a:r>
          </a:p>
        </p:txBody>
      </p:sp>
    </p:spTree>
    <p:extLst>
      <p:ext uri="{BB962C8B-B14F-4D97-AF65-F5344CB8AC3E}">
        <p14:creationId xmlns:p14="http://schemas.microsoft.com/office/powerpoint/2010/main" val="18942950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9E500F7-D65D-75D2-4BE4-E5726D7B0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i="1" dirty="0" err="1">
                <a:latin typeface="Arial" panose="020B0604020202020204" pitchFamily="34" charset="0"/>
                <a:cs typeface="Arial" panose="020B0604020202020204" pitchFamily="34" charset="0"/>
              </a:rPr>
              <a:t>Neisseria</a:t>
            </a:r>
            <a:r>
              <a:rPr lang="fr-FR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i="1" dirty="0" err="1">
                <a:latin typeface="Arial" panose="020B0604020202020204" pitchFamily="34" charset="0"/>
                <a:cs typeface="Arial" panose="020B0604020202020204" pitchFamily="34" charset="0"/>
              </a:rPr>
              <a:t>spp</a:t>
            </a:r>
            <a:endParaRPr lang="fr-FR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A9A6F3E6-F169-26DF-C7F0-9264989D84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2060848"/>
            <a:ext cx="8040688" cy="3434680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fr-FR" sz="2800" dirty="0" err="1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</a:t>
            </a:r>
            <a:r>
              <a:rPr lang="fr-FR" sz="28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éfotaxime</a:t>
            </a:r>
            <a:r>
              <a:rPr lang="fr-FR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ou </a:t>
            </a:r>
            <a:r>
              <a:rPr lang="fr-FR" sz="28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ceftriaxone</a:t>
            </a:r>
            <a:r>
              <a:rPr lang="fr-FR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IV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Relais oral </a:t>
            </a:r>
          </a:p>
          <a:p>
            <a:pPr lvl="1">
              <a:buFont typeface="Wingdings" pitchFamily="2" charset="2"/>
              <a:buChar char="ü"/>
            </a:pPr>
            <a:r>
              <a:rPr lang="fr-FR" sz="2800" i="1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N. </a:t>
            </a:r>
            <a:r>
              <a:rPr lang="fr-FR" sz="2800" i="1" dirty="0" err="1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gonorrheae</a:t>
            </a:r>
            <a:r>
              <a:rPr lang="fr-FR" sz="2800" i="1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fr-FR" sz="2800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: </a:t>
            </a:r>
            <a:r>
              <a:rPr lang="fr-FR" sz="2800" dirty="0" err="1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lévofloxacine</a:t>
            </a:r>
            <a:r>
              <a:rPr lang="fr-FR" sz="2800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ou ciprofloxacine</a:t>
            </a:r>
          </a:p>
          <a:p>
            <a:pPr lvl="1">
              <a:buFont typeface="Wingdings" pitchFamily="2" charset="2"/>
              <a:buChar char="ü"/>
            </a:pPr>
            <a:r>
              <a:rPr lang="fr-FR" sz="2800" i="1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N. meningitidis </a:t>
            </a:r>
            <a:r>
              <a:rPr lang="fr-FR" sz="2800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: amoxicilline ou ciprofloxacine</a:t>
            </a:r>
            <a:endParaRPr lang="fr-FR" sz="2800" dirty="0">
              <a:solidFill>
                <a:schemeClr val="tx1"/>
              </a:solidFill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fr-FR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Durée de traitement : 7 jours</a:t>
            </a:r>
            <a:r>
              <a:rPr lang="fr-FR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BC2AAA30-448A-C882-F3B9-150825328F5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3020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8A41617-2FB5-6FBE-AA75-45664A65E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i="1" dirty="0">
                <a:latin typeface="Arial" panose="020B0604020202020204" pitchFamily="34" charset="0"/>
                <a:cs typeface="Arial" panose="020B0604020202020204" pitchFamily="34" charset="0"/>
              </a:rPr>
              <a:t>Pasteurella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3D93ECBD-CA4E-7FF2-5788-2118BD5D99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596" y="1785926"/>
            <a:ext cx="8451881" cy="4307370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Amoxicilline/acide clavulanique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Amoxicilline </a:t>
            </a:r>
            <a:r>
              <a:rPr lang="fr-FR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ou doxycycline sont possibles a</a:t>
            </a:r>
            <a:r>
              <a:rPr lang="fr-FR" sz="2800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près réception de l’antibiogramme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</a:t>
            </a:r>
            <a:r>
              <a:rPr lang="fr-FR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urée de traitement : 6 semaines </a:t>
            </a:r>
            <a:r>
              <a:rPr lang="fr-FR" sz="2800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                                 sauf si a</a:t>
            </a:r>
            <a:r>
              <a:rPr lang="fr-FR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rthrite des petites articulations : 2 semaines en l’absence d’ostéolyse et</a:t>
            </a:r>
            <a:r>
              <a:rPr lang="fr-FR" sz="2800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fr-FR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après lavage chirurgical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33A8A5ED-ABA1-7B16-5835-2682A47CA5F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/>
              <a:t>Synthèse</a:t>
            </a:r>
            <a:r>
              <a:rPr lang="en-US" dirty="0"/>
              <a:t> </a:t>
            </a:r>
            <a:r>
              <a:rPr lang="en-US" dirty="0" err="1"/>
              <a:t>réalisée</a:t>
            </a:r>
            <a:r>
              <a:rPr lang="en-US" dirty="0"/>
              <a:t> par la  SPILF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812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5127E1D-04F3-A6C6-9CF2-2DCB04AEE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Bactéries rares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31068BCC-0311-440B-2F89-46A1C78B37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275" y="1471639"/>
            <a:ext cx="8040688" cy="4757712"/>
          </a:xfrm>
        </p:spPr>
        <p:txBody>
          <a:bodyPr/>
          <a:lstStyle/>
          <a:p>
            <a:r>
              <a:rPr lang="fr-FR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Ureaplasma</a:t>
            </a:r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fr-FR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Mycoplasma</a:t>
            </a:r>
            <a:endParaRPr lang="fr-FR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Coxiella</a:t>
            </a:r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Erysipelothrix</a:t>
            </a:r>
            <a:r>
              <a:rPr lang="fr-FR" sz="1800" i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Francisella</a:t>
            </a:r>
            <a:endParaRPr lang="fr-FR" i="1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Brucella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Cutibacterium</a:t>
            </a:r>
            <a:r>
              <a:rPr lang="fr-FR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acnes</a:t>
            </a:r>
            <a:endParaRPr lang="fr-FR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Listeria</a:t>
            </a:r>
          </a:p>
          <a:p>
            <a:pPr marL="0" indent="0">
              <a:buNone/>
            </a:pPr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Traitements disponibles dans le texte de la mise au poin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64EDB966-4146-E699-5394-AA9171B545E7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251520" y="6273536"/>
            <a:ext cx="4838700" cy="457200"/>
          </a:xfrm>
        </p:spPr>
        <p:txBody>
          <a:bodyPr/>
          <a:lstStyle/>
          <a:p>
            <a:r>
              <a:rPr lang="en-US" dirty="0" err="1"/>
              <a:t>Synthèse</a:t>
            </a:r>
            <a:r>
              <a:rPr lang="en-US" dirty="0"/>
              <a:t> </a:t>
            </a:r>
            <a:r>
              <a:rPr lang="en-US" dirty="0" err="1"/>
              <a:t>réalisée</a:t>
            </a:r>
            <a:r>
              <a:rPr lang="en-US" dirty="0"/>
              <a:t> par la  SPILF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4087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F2A236E-0718-5857-7487-A646A606B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Arthrite main et poignet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1BA3FFED-9260-6BA0-38CC-D66B5B054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556792"/>
            <a:ext cx="8040688" cy="4464496"/>
          </a:xfrm>
        </p:spPr>
        <p:txBody>
          <a:bodyPr/>
          <a:lstStyle/>
          <a:p>
            <a:pPr marL="342900" lvl="0" indent="-342900">
              <a:buFont typeface="Symbol" pitchFamily="2" charset="2"/>
              <a:buChar char=""/>
            </a:pPr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Lavage articulaire chirurgical en urgence avec prélèvements microbiologiques. </a:t>
            </a:r>
          </a:p>
          <a:p>
            <a:pPr>
              <a:buFont typeface="Symbol" pitchFamily="2" charset="2"/>
              <a:buChar char=""/>
            </a:pPr>
            <a:r>
              <a:rPr lang="fr-FR" sz="2000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</a:t>
            </a:r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ntibiothérapie probabiliste post-</a:t>
            </a:r>
            <a:r>
              <a:rPr lang="fr-FR" sz="2000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opératoire : amoxicilline/ acide clavulanique IV, oral d’emblée pour les moins graves et si  chirurgie précoce</a:t>
            </a:r>
          </a:p>
          <a:p>
            <a:pPr>
              <a:buFont typeface="Symbol" pitchFamily="2" charset="2"/>
              <a:buChar char=""/>
            </a:pPr>
            <a:r>
              <a:rPr lang="fr-FR" sz="2000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Si </a:t>
            </a:r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allergie : cotrimoxazole, ou </a:t>
            </a:r>
            <a:r>
              <a:rPr lang="fr-FR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lévofloxacine</a:t>
            </a:r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ou doxycycline 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fr-FR" sz="2000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Si a</a:t>
            </a:r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tteinte grave avec extension vers les parties molles et/ou risque fonctionnel : </a:t>
            </a:r>
            <a:r>
              <a:rPr lang="fr-FR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pipéracilline</a:t>
            </a:r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/</a:t>
            </a:r>
            <a:r>
              <a:rPr lang="fr-FR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tazobactam</a:t>
            </a:r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+/- amikacine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fr-FR" sz="2000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</a:t>
            </a:r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urée d’antibiothérapie</a:t>
            </a:r>
            <a:r>
              <a:rPr lang="fr-FR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: 2 semaines si lavage chirurgical, sauf en cas d’ostéolyse (traitement 4 semaines)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D5E7D34C-B051-8674-EB8F-3C2EF1AA31F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1385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51C4848-CCE0-A01C-B1EF-7E3850700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Arthrites pelviennes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D3A5B5FD-FE27-B3D6-D67C-74F7451AFC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700807"/>
            <a:ext cx="8040688" cy="4528543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Antibiothérapie probabiliste</a:t>
            </a:r>
          </a:p>
          <a:p>
            <a:pPr lvl="1">
              <a:buFont typeface="Wingdings" pitchFamily="2" charset="2"/>
              <a:buChar char="ü"/>
            </a:pPr>
            <a:r>
              <a:rPr lang="fr-FR" sz="2400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ceftriaxone/</a:t>
            </a:r>
            <a:r>
              <a:rPr lang="fr-FR" sz="2400" dirty="0" err="1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céfotaxime</a:t>
            </a:r>
            <a:r>
              <a:rPr lang="fr-FR" sz="2400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+ clindamycine si arthrite primaire</a:t>
            </a:r>
          </a:p>
          <a:p>
            <a:pPr lvl="1">
              <a:buFont typeface="Wingdings" pitchFamily="2" charset="2"/>
              <a:buChar char="ü"/>
            </a:pPr>
            <a:endParaRPr lang="fr-FR" sz="2400" dirty="0">
              <a:solidFill>
                <a:schemeClr val="tx1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fr-FR" sz="2400" dirty="0" err="1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pipéracilline</a:t>
            </a:r>
            <a:r>
              <a:rPr lang="fr-FR" sz="2400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/</a:t>
            </a:r>
            <a:r>
              <a:rPr lang="fr-FR" sz="2400" dirty="0" err="1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tazobactam</a:t>
            </a:r>
            <a:r>
              <a:rPr lang="fr-FR" sz="2400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+ clindamycine ou </a:t>
            </a:r>
            <a:r>
              <a:rPr lang="fr-FR" sz="2400" dirty="0" err="1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oxazolidinone</a:t>
            </a:r>
            <a:r>
              <a:rPr lang="fr-FR" sz="2400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(</a:t>
            </a:r>
            <a:r>
              <a:rPr lang="fr-FR" sz="2400" dirty="0" err="1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linézolide</a:t>
            </a:r>
            <a:r>
              <a:rPr lang="fr-FR" sz="2400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fr-FR" sz="2400" dirty="0" err="1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tédizolide</a:t>
            </a:r>
            <a:r>
              <a:rPr lang="fr-FR" sz="2400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) si arthrite secondaire </a:t>
            </a:r>
            <a:endParaRPr lang="fr-FR" dirty="0">
              <a:solidFill>
                <a:schemeClr val="tx1"/>
              </a:solidFill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Un curetage chirurgical doit être discuté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La durée doit être discutée en fonction de l’évolution et d’une éventuelle chirurgie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4F82DA11-D1F7-58A0-2109-1AF8B66458B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006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oneTexte 4"/>
          <p:cNvSpPr txBox="1">
            <a:spLocks noChangeArrowheads="1"/>
          </p:cNvSpPr>
          <p:nvPr/>
        </p:nvSpPr>
        <p:spPr bwMode="auto">
          <a:xfrm>
            <a:off x="467544" y="285730"/>
            <a:ext cx="727280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2800" b="1" dirty="0">
                <a:solidFill>
                  <a:srgbClr val="0000FF"/>
                </a:solidFill>
                <a:cs typeface="Arial" charset="0"/>
              </a:rPr>
              <a:t>      </a:t>
            </a:r>
            <a:r>
              <a:rPr lang="fr-FR" sz="2800" b="1" dirty="0">
                <a:solidFill>
                  <a:schemeClr val="accent2"/>
                </a:solidFill>
                <a:cs typeface="Arial" charset="0"/>
              </a:rPr>
              <a:t>   </a:t>
            </a:r>
            <a:r>
              <a:rPr lang="fr-FR" sz="3200" b="1" dirty="0">
                <a:solidFill>
                  <a:srgbClr val="206E87"/>
                </a:solidFill>
                <a:cs typeface="Arial" charset="0"/>
              </a:rPr>
              <a:t>Les points-clé </a:t>
            </a:r>
            <a:endParaRPr lang="fr-FR" sz="2800" b="1" dirty="0">
              <a:solidFill>
                <a:srgbClr val="206E87"/>
              </a:solidFill>
              <a:cs typeface="Arial" charset="0"/>
            </a:endParaRPr>
          </a:p>
        </p:txBody>
      </p:sp>
      <p:sp>
        <p:nvSpPr>
          <p:cNvPr id="36867" name="Rectangle 5"/>
          <p:cNvSpPr>
            <a:spLocks noChangeArrowheads="1"/>
          </p:cNvSpPr>
          <p:nvPr/>
        </p:nvSpPr>
        <p:spPr bwMode="auto">
          <a:xfrm>
            <a:off x="323528" y="1484784"/>
            <a:ext cx="8715436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</a:t>
            </a:r>
            <a:r>
              <a:rPr lang="fr-FR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rélèvements bactériologiques avant initiation de l’antibiothérapie, ou après une fenêtre sans antibiothérapie (idéalement de 14 jours), sauf si urgence thérapeutique (sepsis </a:t>
            </a:r>
            <a:r>
              <a:rPr lang="fr-FR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ou </a:t>
            </a:r>
            <a:r>
              <a:rPr lang="fr-FR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choc septique)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fr-FR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ntibiothérapie probabiliste, adaptée secondairement aux résultats bactériologiques, à la tolérance des antibiotiques et à l’évolution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Choix d’antibiotiques avec bonne diffusion </a:t>
            </a:r>
            <a:r>
              <a:rPr lang="fr-FR" sz="20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ostéo-articulaire</a:t>
            </a:r>
            <a:r>
              <a:rPr lang="fr-FR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et à une posologie optimisée selon les paramètres PK/PD</a:t>
            </a:r>
          </a:p>
          <a:p>
            <a:r>
              <a:rPr lang="fr-F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0</a:t>
            </a:r>
            <a:r>
              <a:rPr lang="fr-FR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fr-FR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Recherche systématique d’une </a:t>
            </a:r>
            <a:r>
              <a:rPr lang="fr-FR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endocardite infectieuse en cas d’arthrite à </a:t>
            </a:r>
            <a:r>
              <a:rPr lang="fr-FR" sz="2000" i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S. aureus</a:t>
            </a:r>
            <a:r>
              <a:rPr lang="fr-FR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à streptocoque ou à entérocoque, même si hémocultures négatives</a:t>
            </a:r>
            <a:r>
              <a:rPr lang="fr-FR" sz="2000" dirty="0">
                <a:effectLst/>
              </a:rPr>
              <a:t> </a:t>
            </a:r>
            <a:endParaRPr lang="fr-FR" sz="20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Espace réservé du pied de page 1"/>
          <p:cNvSpPr>
            <a:spLocks noGrp="1"/>
          </p:cNvSpPr>
          <p:nvPr>
            <p:ph type="ftr" idx="11"/>
          </p:nvPr>
        </p:nvSpPr>
        <p:spPr>
          <a:xfrm>
            <a:off x="214282" y="6400800"/>
            <a:ext cx="4838700" cy="457200"/>
          </a:xfrm>
        </p:spPr>
        <p:txBody>
          <a:bodyPr/>
          <a:lstStyle/>
          <a:p>
            <a:r>
              <a:rPr lang="en-US" dirty="0" err="1"/>
              <a:t>Synthèse</a:t>
            </a:r>
            <a:r>
              <a:rPr lang="en-US" dirty="0"/>
              <a:t> </a:t>
            </a:r>
            <a:r>
              <a:rPr lang="en-US" dirty="0" err="1"/>
              <a:t>réalisée</a:t>
            </a:r>
            <a:r>
              <a:rPr lang="en-US" dirty="0"/>
              <a:t> par la  SPILF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3101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DE0D15DB-95FC-3EB9-46BE-748D8B4C1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Arthrite et endocardite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0C8D7F60-9E00-E3DE-C726-E828C83695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275" y="2075462"/>
            <a:ext cx="8040688" cy="4089841"/>
          </a:xfrm>
        </p:spPr>
        <p:txBody>
          <a:bodyPr/>
          <a:lstStyle/>
          <a:p>
            <a:r>
              <a:rPr lang="fr-FR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Une endocardite doit être recherchée devant toute arthrite à bactérie à Gram positif (sauf inoculation)</a:t>
            </a:r>
          </a:p>
          <a:p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fr-FR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rthrite septique dans le cadre d’une endocardite : choix des molécules selon les recommandations pour l’endocardite </a:t>
            </a:r>
          </a:p>
          <a:p>
            <a:r>
              <a:rPr lang="fr-FR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Quelle que soit la durée du traitement d’une endocardite associée, la durée du traitement de l’arthrite </a:t>
            </a:r>
            <a:r>
              <a:rPr lang="fr-FR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n’est pas </a:t>
            </a:r>
            <a:r>
              <a:rPr lang="fr-FR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modifiée (</a:t>
            </a:r>
            <a:r>
              <a:rPr lang="fr-FR" i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S. aureus</a:t>
            </a:r>
            <a:r>
              <a:rPr lang="fr-FR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6 semaines, autres pyogènes 4 à 6 semaines) </a:t>
            </a:r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20FDBBAC-D210-C98E-DE5C-1084DB22E98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4180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87853"/>
              </p:ext>
            </p:extLst>
          </p:nvPr>
        </p:nvGraphicFramePr>
        <p:xfrm>
          <a:off x="107506" y="548266"/>
          <a:ext cx="8856983" cy="62695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8074">
                  <a:extLst>
                    <a:ext uri="{9D8B030D-6E8A-4147-A177-3AD203B41FA5}">
                      <a16:colId xmlns:a16="http://schemas.microsoft.com/office/drawing/2014/main" xmlns="" val="3121588147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2447972496"/>
                    </a:ext>
                  </a:extLst>
                </a:gridCol>
                <a:gridCol w="4667407">
                  <a:extLst>
                    <a:ext uri="{9D8B030D-6E8A-4147-A177-3AD203B41FA5}">
                      <a16:colId xmlns:a16="http://schemas.microsoft.com/office/drawing/2014/main" xmlns="" val="3495196457"/>
                    </a:ext>
                  </a:extLst>
                </a:gridCol>
                <a:gridCol w="1699334">
                  <a:extLst>
                    <a:ext uri="{9D8B030D-6E8A-4147-A177-3AD203B41FA5}">
                      <a16:colId xmlns:a16="http://schemas.microsoft.com/office/drawing/2014/main" xmlns="" val="1443022246"/>
                    </a:ext>
                  </a:extLst>
                </a:gridCol>
              </a:tblGrid>
              <a:tr h="27082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Times New Roman"/>
                          <a:cs typeface="Calibri"/>
                        </a:rPr>
                        <a:t>Modalités d'administration des antibiotiques dans le cadre d'une </a:t>
                      </a: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Times New Roman"/>
                          <a:cs typeface="Calibri"/>
                        </a:rPr>
                        <a:t>arthrite </a:t>
                      </a: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Times New Roman"/>
                          <a:cs typeface="Calibri"/>
                        </a:rPr>
                        <a:t>chez l'adulte : posologies, voies d'administration, rythme, particularités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0159581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Antibiotique</a:t>
                      </a:r>
                      <a:endParaRPr lang="fr-FR" sz="12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Adaptations : 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fonction rénale, poids, modalité de perfusion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Posologie totale journalière de référence pour une fonction rénale normale (clairance entre 60 et 90 ml/min) et un IMC normal (entre 18 et 30 kg/ m²)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Suivi thérapeutique pharmacologique recommandé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38216197"/>
                  </a:ext>
                </a:extLst>
              </a:tr>
              <a:tr h="838200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Amoxicilline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Streptococcus </a:t>
                      </a:r>
                      <a:r>
                        <a:rPr lang="fr-FR" sz="1100" b="1" i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spp</a:t>
                      </a:r>
                      <a:r>
                        <a:rPr lang="fr-FR" sz="1100" b="1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anaérobies</a:t>
                      </a:r>
                      <a:r>
                        <a:rPr lang="fr-FR" sz="1100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: 100 mg/kg/j en administration continue (stabilité jusqu’à 12h) après dose de charge de 2g sur 1h) ou discontinue en 6 administrations (perfusions de 30 à 60 min toutes les 4 h)                           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100 mg/kg/j en 3 à 4 prises de 2 à 3g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systématique si ≥ 12g/j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systématique si ≥ 9g/j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39762141"/>
                  </a:ext>
                </a:extLst>
              </a:tr>
              <a:tr h="83820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i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Enterococcus</a:t>
                      </a:r>
                      <a:r>
                        <a:rPr lang="fr-FR" sz="1100" b="1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100" b="1" i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spp</a:t>
                      </a:r>
                      <a:r>
                        <a:rPr lang="fr-FR" sz="1100" b="1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200 mg/kg/j en administration continue (stabilité jusqu’à 12h) après dose de charge de 2g sur 1h) ou discontinue en 6 administrations (perfusions de 30 à 60 min toutes les 4 h)                           </a:t>
                      </a:r>
                      <a:b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200 mg/kg/j en 3 à 4 prises de 2 à 3g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39294227"/>
                  </a:ext>
                </a:extLst>
              </a:tr>
              <a:tr h="5363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Cloxacilline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 oxacilline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150 mg/kg/j en administration continue (stabilité jusqu’à 12h) après dose de charge de 2g sur 1h ou discontinue en 6 administrations (perfusions de 30 à 60 min toutes les 4 h)</a:t>
                      </a:r>
                      <a:endParaRPr lang="fr-FR" sz="12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34310" algn="l"/>
                        </a:tabLst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Systématique si ≥ 12g/j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2901663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Céfazoline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100 mg/kg/j en administration continue (stabilité jusqu’à 12h) après dose de charge de 2g sur 1h ou discontinue en 3 administrations (perfusions de 60 min toutes les 8 h)</a:t>
                      </a:r>
                      <a:endParaRPr lang="fr-FR" sz="12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Systématique si ≥ 6g/j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07682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Ceftriaxone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35 mg/kg/j en 1-2 perfusion de 2g maximum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26141305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Cefotaxime</a:t>
                      </a:r>
                      <a:endParaRPr lang="fr-FR" sz="12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IV:</a:t>
                      </a: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100mg/kg/j en administration continue (stabilité jusqu’à 12h) après dose de charge de 2g sur 30 min ou discontinue en 3 à 4 perfusions de 2g prolongées de 4h</a:t>
                      </a:r>
                      <a:endParaRPr lang="fr-FR" sz="12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25435766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Ceftazidime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100mg/kg/j en administration continue (stabilité jusqu’à 8h) après dose de charge de 2g sur 30 min ou discontinue en 3 à 4 perfusions de 2 g prolongées de 4h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Systématique si </a:t>
                      </a:r>
                      <a:r>
                        <a:rPr lang="fr-FR" sz="1100" i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P.aeruginosa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01728778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Céfépime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80 mg/kg/j en administration continue (stabilité jusqu’à 8h) après dose de charge de 2g sur 30 min ou discontinue en 3 à 4 perfusions de 2 g prolongées de 4h sans dépasser 8g/ j</a:t>
                      </a:r>
                      <a:endParaRPr lang="fr-FR" sz="12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Systématique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97484620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Aztreonam</a:t>
                      </a:r>
                      <a:endParaRPr lang="fr-FR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6g/j en administration continue (stabilité jusqu’à 24h) ou discontinue en perfusions prolongées de 4h de 2 g toutes les 8 h 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Systématique si </a:t>
                      </a:r>
                      <a:r>
                        <a:rPr lang="fr-FR" sz="1100" i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P.aeruginosa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53310834"/>
                  </a:ext>
                </a:extLst>
              </a:tr>
            </a:tbl>
          </a:graphicData>
        </a:graphic>
      </p:graphicFrame>
      <p:sp>
        <p:nvSpPr>
          <p:cNvPr id="54" name="ZoneTexte 4">
            <a:extLst>
              <a:ext uri="{FF2B5EF4-FFF2-40B4-BE49-F238E27FC236}">
                <a16:creationId xmlns:a16="http://schemas.microsoft.com/office/drawing/2014/main" xmlns="" id="{9DA9411F-E1C7-49E1-ABBA-0957CCD417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-31558"/>
            <a:ext cx="867645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sz="3200" b="1" dirty="0">
                <a:solidFill>
                  <a:srgbClr val="206E87"/>
                </a:solidFill>
                <a:cs typeface="Arial" charset="0"/>
              </a:rPr>
              <a:t>Posologies recommandées (1)</a:t>
            </a:r>
          </a:p>
        </p:txBody>
      </p:sp>
      <p:pic>
        <p:nvPicPr>
          <p:cNvPr id="62" name="Image 2"/>
          <p:cNvPicPr>
            <a:picLocks noChangeAspect="1" noChangeArrowheads="1"/>
          </p:cNvPicPr>
          <p:nvPr/>
        </p:nvPicPr>
        <p:blipFill>
          <a:blip r:embed="rId3"/>
          <a:srcRect l="20442" t="49081" r="75136" b="40578"/>
          <a:stretch>
            <a:fillRect/>
          </a:stretch>
        </p:blipFill>
        <p:spPr bwMode="auto">
          <a:xfrm>
            <a:off x="2145175" y="2238074"/>
            <a:ext cx="419100" cy="479425"/>
          </a:xfrm>
          <a:prstGeom prst="rect">
            <a:avLst/>
          </a:prstGeom>
          <a:noFill/>
        </p:spPr>
      </p:pic>
      <p:pic>
        <p:nvPicPr>
          <p:cNvPr id="63" name="Picture 6"/>
          <p:cNvPicPr>
            <a:picLocks noChangeAspect="1" noChangeArrowheads="1"/>
          </p:cNvPicPr>
          <p:nvPr/>
        </p:nvPicPr>
        <p:blipFill>
          <a:blip r:embed="rId3"/>
          <a:srcRect l="20200" t="28308" r="74576" b="63805"/>
          <a:stretch>
            <a:fillRect/>
          </a:stretch>
        </p:blipFill>
        <p:spPr bwMode="auto">
          <a:xfrm>
            <a:off x="1645111" y="2238074"/>
            <a:ext cx="449263" cy="419100"/>
          </a:xfrm>
          <a:prstGeom prst="rect">
            <a:avLst/>
          </a:prstGeom>
          <a:noFill/>
        </p:spPr>
      </p:pic>
      <p:pic>
        <p:nvPicPr>
          <p:cNvPr id="64" name="Picture 4"/>
          <p:cNvPicPr>
            <a:picLocks noChangeAspect="1" noChangeArrowheads="1"/>
          </p:cNvPicPr>
          <p:nvPr/>
        </p:nvPicPr>
        <p:blipFill>
          <a:blip r:embed="rId3"/>
          <a:srcRect l="20241" t="38548" r="75136" b="53227"/>
          <a:stretch>
            <a:fillRect/>
          </a:stretch>
        </p:blipFill>
        <p:spPr bwMode="auto">
          <a:xfrm>
            <a:off x="1216481" y="2238074"/>
            <a:ext cx="381000" cy="419100"/>
          </a:xfrm>
          <a:prstGeom prst="rect">
            <a:avLst/>
          </a:prstGeom>
          <a:noFill/>
        </p:spPr>
      </p:pic>
      <p:pic>
        <p:nvPicPr>
          <p:cNvPr id="65" name="Image 2"/>
          <p:cNvPicPr>
            <a:picLocks noChangeAspect="1" noChangeArrowheads="1"/>
          </p:cNvPicPr>
          <p:nvPr/>
        </p:nvPicPr>
        <p:blipFill>
          <a:blip r:embed="rId3"/>
          <a:srcRect l="20442" t="49081" r="75136" b="40578"/>
          <a:stretch>
            <a:fillRect/>
          </a:stretch>
        </p:blipFill>
        <p:spPr bwMode="auto">
          <a:xfrm>
            <a:off x="2139661" y="3001241"/>
            <a:ext cx="419100" cy="517338"/>
          </a:xfrm>
          <a:prstGeom prst="rect">
            <a:avLst/>
          </a:prstGeom>
          <a:noFill/>
        </p:spPr>
      </p:pic>
      <p:pic>
        <p:nvPicPr>
          <p:cNvPr id="66" name="Picture 6"/>
          <p:cNvPicPr>
            <a:picLocks noChangeAspect="1" noChangeArrowheads="1"/>
          </p:cNvPicPr>
          <p:nvPr/>
        </p:nvPicPr>
        <p:blipFill>
          <a:blip r:embed="rId3"/>
          <a:srcRect l="20200" t="28308" r="74576" b="63805"/>
          <a:stretch>
            <a:fillRect/>
          </a:stretch>
        </p:blipFill>
        <p:spPr bwMode="auto">
          <a:xfrm>
            <a:off x="1638576" y="3099479"/>
            <a:ext cx="449263" cy="419100"/>
          </a:xfrm>
          <a:prstGeom prst="rect">
            <a:avLst/>
          </a:prstGeom>
          <a:noFill/>
        </p:spPr>
      </p:pic>
      <p:pic>
        <p:nvPicPr>
          <p:cNvPr id="67" name="Picture 4"/>
          <p:cNvPicPr>
            <a:picLocks noChangeAspect="1" noChangeArrowheads="1"/>
          </p:cNvPicPr>
          <p:nvPr/>
        </p:nvPicPr>
        <p:blipFill>
          <a:blip r:embed="rId3"/>
          <a:srcRect l="20241" t="38548" r="75136" b="53227"/>
          <a:stretch>
            <a:fillRect/>
          </a:stretch>
        </p:blipFill>
        <p:spPr bwMode="auto">
          <a:xfrm>
            <a:off x="1187624" y="3068960"/>
            <a:ext cx="381000" cy="419100"/>
          </a:xfrm>
          <a:prstGeom prst="rect">
            <a:avLst/>
          </a:prstGeom>
          <a:noFill/>
        </p:spPr>
      </p:pic>
      <p:pic>
        <p:nvPicPr>
          <p:cNvPr id="68" name="Image 2"/>
          <p:cNvPicPr>
            <a:picLocks noChangeAspect="1" noChangeArrowheads="1"/>
          </p:cNvPicPr>
          <p:nvPr/>
        </p:nvPicPr>
        <p:blipFill>
          <a:blip r:embed="rId3"/>
          <a:srcRect l="20442" t="49081" r="75136" b="40578"/>
          <a:stretch>
            <a:fillRect/>
          </a:stretch>
        </p:blipFill>
        <p:spPr bwMode="auto">
          <a:xfrm>
            <a:off x="2123728" y="3541255"/>
            <a:ext cx="419100" cy="479425"/>
          </a:xfrm>
          <a:prstGeom prst="rect">
            <a:avLst/>
          </a:prstGeom>
          <a:noFill/>
        </p:spPr>
      </p:pic>
      <p:pic>
        <p:nvPicPr>
          <p:cNvPr id="69" name="Picture 6"/>
          <p:cNvPicPr>
            <a:picLocks noChangeAspect="1" noChangeArrowheads="1"/>
          </p:cNvPicPr>
          <p:nvPr/>
        </p:nvPicPr>
        <p:blipFill>
          <a:blip r:embed="rId3"/>
          <a:srcRect l="20200" t="28308" r="74576" b="63805"/>
          <a:stretch>
            <a:fillRect/>
          </a:stretch>
        </p:blipFill>
        <p:spPr bwMode="auto">
          <a:xfrm>
            <a:off x="1691680" y="3573016"/>
            <a:ext cx="449263" cy="419100"/>
          </a:xfrm>
          <a:prstGeom prst="rect">
            <a:avLst/>
          </a:prstGeom>
          <a:noFill/>
        </p:spPr>
      </p:pic>
      <p:pic>
        <p:nvPicPr>
          <p:cNvPr id="70" name="Picture 4"/>
          <p:cNvPicPr>
            <a:picLocks noChangeAspect="1" noChangeArrowheads="1"/>
          </p:cNvPicPr>
          <p:nvPr/>
        </p:nvPicPr>
        <p:blipFill>
          <a:blip r:embed="rId3"/>
          <a:srcRect l="20241" t="38548" r="75136" b="53227"/>
          <a:stretch>
            <a:fillRect/>
          </a:stretch>
        </p:blipFill>
        <p:spPr bwMode="auto">
          <a:xfrm>
            <a:off x="1259632" y="3573016"/>
            <a:ext cx="381000" cy="419100"/>
          </a:xfrm>
          <a:prstGeom prst="rect">
            <a:avLst/>
          </a:prstGeom>
          <a:noFill/>
        </p:spPr>
      </p:pic>
      <p:pic>
        <p:nvPicPr>
          <p:cNvPr id="72" name="Picture 6"/>
          <p:cNvPicPr>
            <a:picLocks noChangeAspect="1" noChangeArrowheads="1"/>
          </p:cNvPicPr>
          <p:nvPr/>
        </p:nvPicPr>
        <p:blipFill>
          <a:blip r:embed="rId3"/>
          <a:srcRect l="20200" t="28308" r="74576" b="63805"/>
          <a:stretch>
            <a:fillRect/>
          </a:stretch>
        </p:blipFill>
        <p:spPr bwMode="auto">
          <a:xfrm>
            <a:off x="1806587" y="4046553"/>
            <a:ext cx="449263" cy="419100"/>
          </a:xfrm>
          <a:prstGeom prst="rect">
            <a:avLst/>
          </a:prstGeom>
          <a:noFill/>
        </p:spPr>
      </p:pic>
      <p:pic>
        <p:nvPicPr>
          <p:cNvPr id="73" name="Picture 4"/>
          <p:cNvPicPr>
            <a:picLocks noChangeAspect="1" noChangeArrowheads="1"/>
          </p:cNvPicPr>
          <p:nvPr/>
        </p:nvPicPr>
        <p:blipFill>
          <a:blip r:embed="rId3"/>
          <a:srcRect l="20241" t="38548" r="75136" b="53227"/>
          <a:stretch>
            <a:fillRect/>
          </a:stretch>
        </p:blipFill>
        <p:spPr bwMode="auto">
          <a:xfrm>
            <a:off x="1259632" y="4098403"/>
            <a:ext cx="381000" cy="349768"/>
          </a:xfrm>
          <a:prstGeom prst="rect">
            <a:avLst/>
          </a:prstGeom>
          <a:noFill/>
        </p:spPr>
      </p:pic>
      <p:pic>
        <p:nvPicPr>
          <p:cNvPr id="74" name="Image 2"/>
          <p:cNvPicPr>
            <a:picLocks noChangeAspect="1" noChangeArrowheads="1"/>
          </p:cNvPicPr>
          <p:nvPr/>
        </p:nvPicPr>
        <p:blipFill>
          <a:blip r:embed="rId3"/>
          <a:srcRect l="20442" t="49081" r="75136" b="40578"/>
          <a:stretch>
            <a:fillRect/>
          </a:stretch>
        </p:blipFill>
        <p:spPr bwMode="auto">
          <a:xfrm>
            <a:off x="2108648" y="4515008"/>
            <a:ext cx="419100" cy="430449"/>
          </a:xfrm>
          <a:prstGeom prst="rect">
            <a:avLst/>
          </a:prstGeom>
          <a:noFill/>
        </p:spPr>
      </p:pic>
      <p:pic>
        <p:nvPicPr>
          <p:cNvPr id="75" name="Picture 6"/>
          <p:cNvPicPr>
            <a:picLocks noChangeAspect="1" noChangeArrowheads="1"/>
          </p:cNvPicPr>
          <p:nvPr/>
        </p:nvPicPr>
        <p:blipFill>
          <a:blip r:embed="rId3"/>
          <a:srcRect l="20200" t="28308" r="74576" b="63805"/>
          <a:stretch>
            <a:fillRect/>
          </a:stretch>
        </p:blipFill>
        <p:spPr bwMode="auto">
          <a:xfrm>
            <a:off x="1673871" y="4539639"/>
            <a:ext cx="449263" cy="419100"/>
          </a:xfrm>
          <a:prstGeom prst="rect">
            <a:avLst/>
          </a:prstGeom>
          <a:noFill/>
        </p:spPr>
      </p:pic>
      <p:pic>
        <p:nvPicPr>
          <p:cNvPr id="76" name="Picture 4"/>
          <p:cNvPicPr>
            <a:picLocks noChangeAspect="1" noChangeArrowheads="1"/>
          </p:cNvPicPr>
          <p:nvPr/>
        </p:nvPicPr>
        <p:blipFill>
          <a:blip r:embed="rId3"/>
          <a:srcRect l="20241" t="38548" r="75136" b="53227"/>
          <a:stretch>
            <a:fillRect/>
          </a:stretch>
        </p:blipFill>
        <p:spPr bwMode="auto">
          <a:xfrm>
            <a:off x="1187624" y="4517829"/>
            <a:ext cx="381000" cy="419100"/>
          </a:xfrm>
          <a:prstGeom prst="rect">
            <a:avLst/>
          </a:prstGeom>
          <a:noFill/>
        </p:spPr>
      </p:pic>
      <p:pic>
        <p:nvPicPr>
          <p:cNvPr id="77" name="Image 2"/>
          <p:cNvPicPr>
            <a:picLocks noChangeAspect="1" noChangeArrowheads="1"/>
          </p:cNvPicPr>
          <p:nvPr/>
        </p:nvPicPr>
        <p:blipFill>
          <a:blip r:embed="rId3"/>
          <a:srcRect l="20442" t="49081" r="75136" b="40578"/>
          <a:stretch>
            <a:fillRect/>
          </a:stretch>
        </p:blipFill>
        <p:spPr bwMode="auto">
          <a:xfrm>
            <a:off x="2123728" y="5013177"/>
            <a:ext cx="419100" cy="399368"/>
          </a:xfrm>
          <a:prstGeom prst="rect">
            <a:avLst/>
          </a:prstGeom>
          <a:noFill/>
        </p:spPr>
      </p:pic>
      <p:pic>
        <p:nvPicPr>
          <p:cNvPr id="78" name="Picture 6"/>
          <p:cNvPicPr>
            <a:picLocks noChangeAspect="1" noChangeArrowheads="1"/>
          </p:cNvPicPr>
          <p:nvPr/>
        </p:nvPicPr>
        <p:blipFill>
          <a:blip r:embed="rId3"/>
          <a:srcRect l="20200" t="28308" r="74576" b="63805"/>
          <a:stretch>
            <a:fillRect/>
          </a:stretch>
        </p:blipFill>
        <p:spPr bwMode="auto">
          <a:xfrm>
            <a:off x="1626568" y="5013176"/>
            <a:ext cx="449263" cy="419100"/>
          </a:xfrm>
          <a:prstGeom prst="rect">
            <a:avLst/>
          </a:prstGeom>
          <a:noFill/>
        </p:spPr>
      </p:pic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3"/>
          <a:srcRect l="20241" t="38548" r="75136" b="53227"/>
          <a:stretch>
            <a:fillRect/>
          </a:stretch>
        </p:blipFill>
        <p:spPr bwMode="auto">
          <a:xfrm>
            <a:off x="1173366" y="5002232"/>
            <a:ext cx="381000" cy="419100"/>
          </a:xfrm>
          <a:prstGeom prst="rect">
            <a:avLst/>
          </a:prstGeom>
          <a:noFill/>
        </p:spPr>
      </p:pic>
      <p:pic>
        <p:nvPicPr>
          <p:cNvPr id="80" name="Image 2"/>
          <p:cNvPicPr>
            <a:picLocks noChangeAspect="1" noChangeArrowheads="1"/>
          </p:cNvPicPr>
          <p:nvPr/>
        </p:nvPicPr>
        <p:blipFill>
          <a:blip r:embed="rId3"/>
          <a:srcRect l="20442" t="49081" r="75136" b="40578"/>
          <a:stretch>
            <a:fillRect/>
          </a:stretch>
        </p:blipFill>
        <p:spPr bwMode="auto">
          <a:xfrm>
            <a:off x="2123728" y="5525281"/>
            <a:ext cx="419100" cy="399368"/>
          </a:xfrm>
          <a:prstGeom prst="rect">
            <a:avLst/>
          </a:prstGeom>
          <a:noFill/>
        </p:spPr>
      </p:pic>
      <p:pic>
        <p:nvPicPr>
          <p:cNvPr id="81" name="Picture 6"/>
          <p:cNvPicPr>
            <a:picLocks noChangeAspect="1" noChangeArrowheads="1"/>
          </p:cNvPicPr>
          <p:nvPr/>
        </p:nvPicPr>
        <p:blipFill>
          <a:blip r:embed="rId3"/>
          <a:srcRect l="20200" t="28308" r="74576" b="63805"/>
          <a:stretch>
            <a:fillRect/>
          </a:stretch>
        </p:blipFill>
        <p:spPr bwMode="auto">
          <a:xfrm>
            <a:off x="1691680" y="5517232"/>
            <a:ext cx="449263" cy="419100"/>
          </a:xfrm>
          <a:prstGeom prst="rect">
            <a:avLst/>
          </a:prstGeom>
          <a:noFill/>
        </p:spPr>
      </p:pic>
      <p:pic>
        <p:nvPicPr>
          <p:cNvPr id="82" name="Picture 4"/>
          <p:cNvPicPr>
            <a:picLocks noChangeAspect="1" noChangeArrowheads="1"/>
          </p:cNvPicPr>
          <p:nvPr/>
        </p:nvPicPr>
        <p:blipFill>
          <a:blip r:embed="rId3"/>
          <a:srcRect l="20241" t="38548" r="75136" b="53227"/>
          <a:stretch>
            <a:fillRect/>
          </a:stretch>
        </p:blipFill>
        <p:spPr bwMode="auto">
          <a:xfrm>
            <a:off x="1173366" y="5486635"/>
            <a:ext cx="381000" cy="419100"/>
          </a:xfrm>
          <a:prstGeom prst="rect">
            <a:avLst/>
          </a:prstGeom>
          <a:noFill/>
        </p:spPr>
      </p:pic>
      <p:pic>
        <p:nvPicPr>
          <p:cNvPr id="83" name="Image 2"/>
          <p:cNvPicPr>
            <a:picLocks noChangeAspect="1" noChangeArrowheads="1"/>
          </p:cNvPicPr>
          <p:nvPr/>
        </p:nvPicPr>
        <p:blipFill>
          <a:blip r:embed="rId3"/>
          <a:srcRect l="20442" t="49081" r="75136" b="40578"/>
          <a:stretch>
            <a:fillRect/>
          </a:stretch>
        </p:blipFill>
        <p:spPr bwMode="auto">
          <a:xfrm>
            <a:off x="2123728" y="6093296"/>
            <a:ext cx="419100" cy="479425"/>
          </a:xfrm>
          <a:prstGeom prst="rect">
            <a:avLst/>
          </a:prstGeom>
          <a:noFill/>
        </p:spPr>
      </p:pic>
      <p:pic>
        <p:nvPicPr>
          <p:cNvPr id="84" name="Picture 6"/>
          <p:cNvPicPr>
            <a:picLocks noChangeAspect="1" noChangeArrowheads="1"/>
          </p:cNvPicPr>
          <p:nvPr/>
        </p:nvPicPr>
        <p:blipFill>
          <a:blip r:embed="rId3"/>
          <a:srcRect l="20200" t="28308" r="74576" b="63805"/>
          <a:stretch>
            <a:fillRect/>
          </a:stretch>
        </p:blipFill>
        <p:spPr bwMode="auto">
          <a:xfrm>
            <a:off x="1671179" y="6117468"/>
            <a:ext cx="360040" cy="335868"/>
          </a:xfrm>
          <a:prstGeom prst="rect">
            <a:avLst/>
          </a:prstGeom>
          <a:noFill/>
        </p:spPr>
      </p:pic>
      <p:pic>
        <p:nvPicPr>
          <p:cNvPr id="85" name="Picture 4"/>
          <p:cNvPicPr>
            <a:picLocks noChangeAspect="1" noChangeArrowheads="1"/>
          </p:cNvPicPr>
          <p:nvPr/>
        </p:nvPicPr>
        <p:blipFill>
          <a:blip r:embed="rId3"/>
          <a:srcRect l="20241" t="38548" r="75136" b="53227"/>
          <a:stretch>
            <a:fillRect/>
          </a:stretch>
        </p:blipFill>
        <p:spPr bwMode="auto">
          <a:xfrm>
            <a:off x="1187624" y="6093296"/>
            <a:ext cx="381000" cy="419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906460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1365849"/>
              </p:ext>
            </p:extLst>
          </p:nvPr>
        </p:nvGraphicFramePr>
        <p:xfrm>
          <a:off x="107506" y="1052736"/>
          <a:ext cx="8856983" cy="51884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8074">
                  <a:extLst>
                    <a:ext uri="{9D8B030D-6E8A-4147-A177-3AD203B41FA5}">
                      <a16:colId xmlns:a16="http://schemas.microsoft.com/office/drawing/2014/main" xmlns="" val="3121588147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2447972496"/>
                    </a:ext>
                  </a:extLst>
                </a:gridCol>
                <a:gridCol w="4667407">
                  <a:extLst>
                    <a:ext uri="{9D8B030D-6E8A-4147-A177-3AD203B41FA5}">
                      <a16:colId xmlns:a16="http://schemas.microsoft.com/office/drawing/2014/main" xmlns="" val="3495196457"/>
                    </a:ext>
                  </a:extLst>
                </a:gridCol>
                <a:gridCol w="1699334">
                  <a:extLst>
                    <a:ext uri="{9D8B030D-6E8A-4147-A177-3AD203B41FA5}">
                      <a16:colId xmlns:a16="http://schemas.microsoft.com/office/drawing/2014/main" xmlns="" val="1443022246"/>
                    </a:ext>
                  </a:extLst>
                </a:gridCol>
              </a:tblGrid>
              <a:tr h="27082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Times New Roman"/>
                          <a:cs typeface="Calibri"/>
                        </a:rPr>
                        <a:t>Modalités d'administration des antibiotiques dans le cadre d'une </a:t>
                      </a:r>
                      <a:r>
                        <a:rPr kumimoji="0" lang="fr-FR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Times New Roman"/>
                          <a:cs typeface="Calibri"/>
                        </a:rPr>
                        <a:t>arthrite </a:t>
                      </a: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Times New Roman"/>
                          <a:cs typeface="Calibri"/>
                        </a:rPr>
                        <a:t>chez l'adulte : posologies, voies d'administration, rythme, particularités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0159581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Antibiotique</a:t>
                      </a:r>
                      <a:endParaRPr lang="fr-FR" sz="12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Adaptations : 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fonction rénale, poids, modalité de perfusion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Posologie totale journalière de référence pour une fonction rénale normale (clairance entre 60 et 90 ml/min) et un IMC normal (entre 18 et 30 kg/ m²)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Suivi thérapeutique pharmacologique recommandé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38216197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Piperacilline-tazobactam</a:t>
                      </a:r>
                      <a:endParaRPr lang="fr-FR" sz="12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 Administration discontinue en perfusions prolongées : [4 g pipéracilline + 0,5 g tazobactam] toutes les 6 h en perfusions de 3 h</a:t>
                      </a:r>
                      <a:endParaRPr lang="fr-FR" sz="12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OU perfusion continue avec une posologie ≥ 12g/j</a:t>
                      </a:r>
                      <a:endParaRPr lang="fr-FR" sz="12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39762141"/>
                  </a:ext>
                </a:extLst>
              </a:tr>
              <a:tr h="335280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Levofloxacine</a:t>
                      </a:r>
                      <a:endParaRPr lang="fr-FR" sz="12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</a:t>
                      </a:r>
                      <a:endParaRPr lang="fr-FR" sz="12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Staphylococcus </a:t>
                      </a:r>
                      <a:r>
                        <a:rPr lang="fr-FR" sz="1100" b="1" i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spp</a:t>
                      </a:r>
                      <a:r>
                        <a:rPr lang="fr-FR" sz="1100" b="1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 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ou</a:t>
                      </a: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PO: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750 mg/j en une seule administration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fr-F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29016631"/>
                  </a:ext>
                </a:extLst>
              </a:tr>
              <a:tr h="33528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i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Enterobacterales</a:t>
                      </a:r>
                      <a:r>
                        <a:rPr lang="fr-FR" sz="1100" b="1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fr-FR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IV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ou</a:t>
                      </a: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PO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: 500 mg/j en une seule administration</a:t>
                      </a:r>
                      <a:endParaRPr lang="fr-FR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0142415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Ciprofloxacine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Pseudomonas </a:t>
                      </a:r>
                      <a:r>
                        <a:rPr lang="en-US" sz="1100" b="1" i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spp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400 mg/ 8h                                                                                                              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750 mg/ 12 h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Ciprofloxacine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076823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Vancomycine</a:t>
                      </a:r>
                      <a:endParaRPr lang="fr-FR" sz="12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Administration continue : dose de charge de 30 mg/kg en perfusion de 2 h, puis dose d’entretien de 30 mg/kg/j (stabilité jusqu’à 24 h)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Systématique : AUC/CMI entre 400- 600 ou concentration plasmatique au plateau : 25- 30 mg/L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26141305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Teicoplanine</a:t>
                      </a:r>
                      <a:endParaRPr lang="fr-FR" sz="12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IV: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Dose de charge de 12 mg/kg toutes les 12 h les 3 à 5 premières injections iv, puis dose d’entretien de 12 mg/kg par voie iv ou intramusculaire toutes les 24 h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Systématique: concentration plasmatique: 20 et 30 mg/L.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25435766"/>
                  </a:ext>
                </a:extLst>
              </a:tr>
              <a:tr h="335280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Daptomycine</a:t>
                      </a:r>
                      <a:endParaRPr lang="fr-FR" sz="12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Staphylococcus </a:t>
                      </a:r>
                      <a:r>
                        <a:rPr lang="fr-FR" sz="1100" b="1" i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spp</a:t>
                      </a:r>
                      <a:r>
                        <a:rPr lang="fr-FR" sz="1100" b="1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10 mg/kg en perfusions de 30 min en dose unique journalière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fr-F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01728778"/>
                  </a:ext>
                </a:extLst>
              </a:tr>
              <a:tr h="35347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i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Enterococcus</a:t>
                      </a:r>
                      <a:r>
                        <a:rPr lang="fr-FR" sz="1100" b="1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100" b="1" i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spp</a:t>
                      </a:r>
                      <a:r>
                        <a:rPr lang="fr-FR" sz="1100" b="1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fr-FR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IV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: 12 mg/kg en perfusions de 30 min en dose unique journalière</a:t>
                      </a:r>
                      <a:endParaRPr lang="fr-FR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8204372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Linézolide</a:t>
                      </a:r>
                      <a:endParaRPr lang="fr-FR" sz="12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 ou PO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600 mg/ 12 h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Utile pour évaluer la toxicité hématologique.</a:t>
                      </a:r>
                      <a:endParaRPr lang="fr-FR" sz="12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974846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Tédizolide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 ou PO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200 mg/ 24 h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53310834"/>
                  </a:ext>
                </a:extLst>
              </a:tr>
            </a:tbl>
          </a:graphicData>
        </a:graphic>
      </p:graphicFrame>
      <p:sp>
        <p:nvSpPr>
          <p:cNvPr id="54" name="ZoneTexte 4">
            <a:extLst>
              <a:ext uri="{FF2B5EF4-FFF2-40B4-BE49-F238E27FC236}">
                <a16:creationId xmlns:a16="http://schemas.microsoft.com/office/drawing/2014/main" xmlns="" id="{9DA9411F-E1C7-49E1-ABBA-0957CCD417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177507"/>
            <a:ext cx="867645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sz="3200" b="1" dirty="0">
                <a:solidFill>
                  <a:srgbClr val="206E87"/>
                </a:solidFill>
                <a:cs typeface="Arial" charset="0"/>
              </a:rPr>
              <a:t>Posologies recommandées (2)</a:t>
            </a:r>
          </a:p>
        </p:txBody>
      </p:sp>
      <p:pic>
        <p:nvPicPr>
          <p:cNvPr id="63" name="Picture 6"/>
          <p:cNvPicPr>
            <a:picLocks noChangeAspect="1" noChangeArrowheads="1"/>
          </p:cNvPicPr>
          <p:nvPr/>
        </p:nvPicPr>
        <p:blipFill>
          <a:blip r:embed="rId2"/>
          <a:srcRect l="20200" t="28308" r="74576" b="63805"/>
          <a:stretch>
            <a:fillRect/>
          </a:stretch>
        </p:blipFill>
        <p:spPr bwMode="auto">
          <a:xfrm>
            <a:off x="1546990" y="2445045"/>
            <a:ext cx="449263" cy="419100"/>
          </a:xfrm>
          <a:prstGeom prst="rect">
            <a:avLst/>
          </a:prstGeom>
          <a:noFill/>
        </p:spPr>
      </p:pic>
      <p:pic>
        <p:nvPicPr>
          <p:cNvPr id="65" name="Image 2"/>
          <p:cNvPicPr>
            <a:picLocks noChangeAspect="1" noChangeArrowheads="1"/>
          </p:cNvPicPr>
          <p:nvPr/>
        </p:nvPicPr>
        <p:blipFill>
          <a:blip r:embed="rId2"/>
          <a:srcRect l="20442" t="49081" r="75136" b="40578"/>
          <a:stretch>
            <a:fillRect/>
          </a:stretch>
        </p:blipFill>
        <p:spPr bwMode="auto">
          <a:xfrm>
            <a:off x="2097859" y="3641232"/>
            <a:ext cx="419100" cy="479425"/>
          </a:xfrm>
          <a:prstGeom prst="rect">
            <a:avLst/>
          </a:prstGeom>
          <a:noFill/>
        </p:spPr>
      </p:pic>
      <p:pic>
        <p:nvPicPr>
          <p:cNvPr id="66" name="Picture 6"/>
          <p:cNvPicPr>
            <a:picLocks noChangeAspect="1" noChangeArrowheads="1"/>
          </p:cNvPicPr>
          <p:nvPr/>
        </p:nvPicPr>
        <p:blipFill>
          <a:blip r:embed="rId2"/>
          <a:srcRect l="20200" t="28308" r="74576" b="63805"/>
          <a:stretch>
            <a:fillRect/>
          </a:stretch>
        </p:blipFill>
        <p:spPr bwMode="auto">
          <a:xfrm>
            <a:off x="1597794" y="3652143"/>
            <a:ext cx="449263" cy="419100"/>
          </a:xfrm>
          <a:prstGeom prst="rect">
            <a:avLst/>
          </a:prstGeom>
          <a:noFill/>
        </p:spPr>
      </p:pic>
      <p:pic>
        <p:nvPicPr>
          <p:cNvPr id="67" name="Picture 4"/>
          <p:cNvPicPr>
            <a:picLocks noChangeAspect="1" noChangeArrowheads="1"/>
          </p:cNvPicPr>
          <p:nvPr/>
        </p:nvPicPr>
        <p:blipFill>
          <a:blip r:embed="rId2"/>
          <a:srcRect l="20241" t="38548" r="75136" b="53227"/>
          <a:stretch>
            <a:fillRect/>
          </a:stretch>
        </p:blipFill>
        <p:spPr bwMode="auto">
          <a:xfrm>
            <a:off x="1123259" y="3647703"/>
            <a:ext cx="381000" cy="419100"/>
          </a:xfrm>
          <a:prstGeom prst="rect">
            <a:avLst/>
          </a:prstGeom>
          <a:noFill/>
        </p:spPr>
      </p:pic>
      <p:pic>
        <p:nvPicPr>
          <p:cNvPr id="27" name="Image 2"/>
          <p:cNvPicPr>
            <a:picLocks noChangeAspect="1" noChangeArrowheads="1"/>
          </p:cNvPicPr>
          <p:nvPr/>
        </p:nvPicPr>
        <p:blipFill>
          <a:blip r:embed="rId2"/>
          <a:srcRect l="20442" t="49081" r="75136" b="40578"/>
          <a:stretch>
            <a:fillRect/>
          </a:stretch>
        </p:blipFill>
        <p:spPr bwMode="auto">
          <a:xfrm>
            <a:off x="2047055" y="1840737"/>
            <a:ext cx="419100" cy="479425"/>
          </a:xfrm>
          <a:prstGeom prst="rect">
            <a:avLst/>
          </a:prstGeom>
          <a:noFill/>
        </p:spPr>
      </p:pic>
      <p:pic>
        <p:nvPicPr>
          <p:cNvPr id="28" name="Picture 6"/>
          <p:cNvPicPr>
            <a:picLocks noChangeAspect="1" noChangeArrowheads="1"/>
          </p:cNvPicPr>
          <p:nvPr/>
        </p:nvPicPr>
        <p:blipFill>
          <a:blip r:embed="rId2"/>
          <a:srcRect l="20200" t="28308" r="74576" b="63805"/>
          <a:stretch>
            <a:fillRect/>
          </a:stretch>
        </p:blipFill>
        <p:spPr bwMode="auto">
          <a:xfrm>
            <a:off x="1546991" y="1840735"/>
            <a:ext cx="449263" cy="419100"/>
          </a:xfrm>
          <a:prstGeom prst="rect">
            <a:avLst/>
          </a:prstGeom>
          <a:noFill/>
        </p:spPr>
      </p:pic>
      <p:pic>
        <p:nvPicPr>
          <p:cNvPr id="29" name="Picture 6"/>
          <p:cNvPicPr>
            <a:picLocks noChangeAspect="1" noChangeArrowheads="1"/>
          </p:cNvPicPr>
          <p:nvPr/>
        </p:nvPicPr>
        <p:blipFill>
          <a:blip r:embed="rId2"/>
          <a:srcRect l="20200" t="28308" r="74576" b="63805"/>
          <a:stretch>
            <a:fillRect/>
          </a:stretch>
        </p:blipFill>
        <p:spPr bwMode="auto">
          <a:xfrm>
            <a:off x="1573103" y="3056526"/>
            <a:ext cx="449263" cy="419100"/>
          </a:xfrm>
          <a:prstGeom prst="rect">
            <a:avLst/>
          </a:prstGeom>
          <a:noFill/>
        </p:spPr>
      </p:pic>
      <p:pic>
        <p:nvPicPr>
          <p:cNvPr id="30" name="Picture 4"/>
          <p:cNvPicPr>
            <a:picLocks noChangeAspect="1" noChangeArrowheads="1"/>
          </p:cNvPicPr>
          <p:nvPr/>
        </p:nvPicPr>
        <p:blipFill>
          <a:blip r:embed="rId2"/>
          <a:srcRect l="20241" t="38548" r="75136" b="53227"/>
          <a:stretch>
            <a:fillRect/>
          </a:stretch>
        </p:blipFill>
        <p:spPr bwMode="auto">
          <a:xfrm>
            <a:off x="1144473" y="3056526"/>
            <a:ext cx="381000" cy="419100"/>
          </a:xfrm>
          <a:prstGeom prst="rect">
            <a:avLst/>
          </a:prstGeom>
          <a:noFill/>
        </p:spPr>
      </p:pic>
      <p:pic>
        <p:nvPicPr>
          <p:cNvPr id="31" name="Picture 6"/>
          <p:cNvPicPr>
            <a:picLocks noChangeAspect="1" noChangeArrowheads="1"/>
          </p:cNvPicPr>
          <p:nvPr/>
        </p:nvPicPr>
        <p:blipFill>
          <a:blip r:embed="rId2"/>
          <a:srcRect l="20200" t="28308" r="74576" b="63805"/>
          <a:stretch>
            <a:fillRect/>
          </a:stretch>
        </p:blipFill>
        <p:spPr bwMode="auto">
          <a:xfrm>
            <a:off x="1525475" y="5387571"/>
            <a:ext cx="449263" cy="419100"/>
          </a:xfrm>
          <a:prstGeom prst="rect">
            <a:avLst/>
          </a:prstGeom>
          <a:noFill/>
        </p:spPr>
      </p:pic>
      <p:pic>
        <p:nvPicPr>
          <p:cNvPr id="32" name="Picture 6"/>
          <p:cNvPicPr>
            <a:picLocks noChangeAspect="1" noChangeArrowheads="1"/>
          </p:cNvPicPr>
          <p:nvPr/>
        </p:nvPicPr>
        <p:blipFill>
          <a:blip r:embed="rId2"/>
          <a:srcRect l="20200" t="28308" r="74576" b="63805"/>
          <a:stretch>
            <a:fillRect/>
          </a:stretch>
        </p:blipFill>
        <p:spPr bwMode="auto">
          <a:xfrm>
            <a:off x="1576279" y="4813779"/>
            <a:ext cx="449263" cy="419100"/>
          </a:xfrm>
          <a:prstGeom prst="rect">
            <a:avLst/>
          </a:prstGeom>
          <a:noFill/>
        </p:spPr>
      </p:pic>
      <p:pic>
        <p:nvPicPr>
          <p:cNvPr id="33" name="Picture 4"/>
          <p:cNvPicPr>
            <a:picLocks noChangeAspect="1" noChangeArrowheads="1"/>
          </p:cNvPicPr>
          <p:nvPr/>
        </p:nvPicPr>
        <p:blipFill>
          <a:blip r:embed="rId2"/>
          <a:srcRect l="20241" t="38548" r="75136" b="53227"/>
          <a:stretch>
            <a:fillRect/>
          </a:stretch>
        </p:blipFill>
        <p:spPr bwMode="auto">
          <a:xfrm>
            <a:off x="1144473" y="4802866"/>
            <a:ext cx="381000" cy="419100"/>
          </a:xfrm>
          <a:prstGeom prst="rect">
            <a:avLst/>
          </a:prstGeom>
          <a:noFill/>
        </p:spPr>
      </p:pic>
      <p:pic>
        <p:nvPicPr>
          <p:cNvPr id="34" name="Picture 6"/>
          <p:cNvPicPr>
            <a:picLocks noChangeAspect="1" noChangeArrowheads="1"/>
          </p:cNvPicPr>
          <p:nvPr/>
        </p:nvPicPr>
        <p:blipFill>
          <a:blip r:embed="rId2"/>
          <a:srcRect l="20200" t="28308" r="74576" b="63805"/>
          <a:stretch>
            <a:fillRect/>
          </a:stretch>
        </p:blipFill>
        <p:spPr bwMode="auto">
          <a:xfrm>
            <a:off x="1543267" y="4243322"/>
            <a:ext cx="449263" cy="419100"/>
          </a:xfrm>
          <a:prstGeom prst="rect">
            <a:avLst/>
          </a:prstGeom>
          <a:noFill/>
        </p:spPr>
      </p:pic>
      <p:pic>
        <p:nvPicPr>
          <p:cNvPr id="35" name="Picture 4"/>
          <p:cNvPicPr>
            <a:picLocks noChangeAspect="1" noChangeArrowheads="1"/>
          </p:cNvPicPr>
          <p:nvPr/>
        </p:nvPicPr>
        <p:blipFill>
          <a:blip r:embed="rId2"/>
          <a:srcRect l="20241" t="38548" r="75136" b="53227"/>
          <a:stretch>
            <a:fillRect/>
          </a:stretch>
        </p:blipFill>
        <p:spPr bwMode="auto">
          <a:xfrm>
            <a:off x="1111461" y="4232409"/>
            <a:ext cx="381000" cy="419100"/>
          </a:xfrm>
          <a:prstGeom prst="rect">
            <a:avLst/>
          </a:prstGeom>
          <a:noFill/>
        </p:spPr>
      </p:pic>
      <p:sp>
        <p:nvSpPr>
          <p:cNvPr id="17" name="Espace réservé du pied de page 1">
            <a:extLst>
              <a:ext uri="{FF2B5EF4-FFF2-40B4-BE49-F238E27FC236}">
                <a16:creationId xmlns:a16="http://schemas.microsoft.com/office/drawing/2014/main" xmlns="" id="{6EC403A5-4D28-4365-9FE0-8E5FB5609A25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251520" y="6350175"/>
            <a:ext cx="4838700" cy="457200"/>
          </a:xfrm>
        </p:spPr>
        <p:txBody>
          <a:bodyPr/>
          <a:lstStyle/>
          <a:p>
            <a:r>
              <a:rPr lang="en-US" dirty="0" err="1"/>
              <a:t>Synthèse</a:t>
            </a:r>
            <a:r>
              <a:rPr lang="en-US" dirty="0"/>
              <a:t> </a:t>
            </a:r>
            <a:r>
              <a:rPr lang="en-US" dirty="0" err="1"/>
              <a:t>réalisée</a:t>
            </a:r>
            <a:r>
              <a:rPr lang="en-US" dirty="0"/>
              <a:t> par la  SPILF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7993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ZoneTexte 4">
            <a:extLst>
              <a:ext uri="{FF2B5EF4-FFF2-40B4-BE49-F238E27FC236}">
                <a16:creationId xmlns:a16="http://schemas.microsoft.com/office/drawing/2014/main" xmlns="" id="{9DA9411F-E1C7-49E1-ABBA-0957CCD417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47" y="79250"/>
            <a:ext cx="867645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sz="3200" b="1" dirty="0">
                <a:solidFill>
                  <a:srgbClr val="206E87"/>
                </a:solidFill>
                <a:cs typeface="Arial" charset="0"/>
              </a:rPr>
              <a:t>Posologies recommandées (3)</a:t>
            </a:r>
          </a:p>
        </p:txBody>
      </p:sp>
      <p:graphicFrame>
        <p:nvGraphicFramePr>
          <p:cNvPr id="49" name="Tableau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354506"/>
              </p:ext>
            </p:extLst>
          </p:nvPr>
        </p:nvGraphicFramePr>
        <p:xfrm>
          <a:off x="214282" y="1117247"/>
          <a:ext cx="8745038" cy="5438876"/>
        </p:xfrm>
        <a:graphic>
          <a:graphicData uri="http://schemas.openxmlformats.org/drawingml/2006/table">
            <a:tbl>
              <a:tblPr/>
              <a:tblGrid>
                <a:gridCol w="92869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2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76535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5842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79388"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Modalités d'administration des antibiotiques dans le cadre d'une </a:t>
                      </a:r>
                      <a:r>
                        <a:rPr lang="fr-FR" sz="11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arthrite </a:t>
                      </a:r>
                      <a:r>
                        <a:rPr lang="fr-FR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chez l'adulte : posologies, voies d'administration, rythme, particularités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07" marR="42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175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Antibiotique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07" marR="42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Adaptations : 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fonction rénale, poids, modalité de perfusion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07" marR="42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Posologie totale journalière de référence pour une fonction rénale normale (clairance entre 60 et 90 ml/min) et un IMC normal (entre 18 et 30 kg/ m²)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07" marR="42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Particularités/ remarques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07" marR="42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297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Clindamycine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36" marR="3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1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9236" marR="3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IV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ou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PO 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:                                                                                                                                                                                  - </a:t>
                      </a: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poids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&lt;70 kg : 600mg/ 8h                                                                                                   -</a:t>
                      </a:r>
                      <a:r>
                        <a:rPr lang="en-US" sz="1100" baseline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poids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&gt; 70kg : 900 mg/ 8h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36" marR="3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latin typeface="Calibri"/>
                        <a:cs typeface="Times New Roman"/>
                      </a:endParaRPr>
                    </a:p>
                  </a:txBody>
                  <a:tcPr marL="39236" marR="3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1533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Rifampicine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36" marR="3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9236" marR="3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IV ou PO 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: 10 mg/kg/j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36" marR="3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alibri"/>
                        <a:cs typeface="Times New Roman"/>
                      </a:endParaRPr>
                    </a:p>
                  </a:txBody>
                  <a:tcPr marL="39236" marR="3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5778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Cotrimoxazole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36" marR="3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9236" marR="3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1" i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Staphylococcus </a:t>
                      </a:r>
                      <a:r>
                        <a:rPr lang="fr-FR" sz="1100" b="1" i="1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spp</a:t>
                      </a:r>
                      <a:endParaRPr lang="en-US" sz="11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IV ou PO 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: [320 mg triméthoprime + 1600 mg </a:t>
                      </a:r>
                      <a:r>
                        <a:rPr lang="fr-FR" sz="11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sulfaméthoxazole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]/ 12h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36" marR="3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alibri"/>
                        <a:cs typeface="Times New Roman"/>
                      </a:endParaRPr>
                    </a:p>
                  </a:txBody>
                  <a:tcPr marL="39236" marR="3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9212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Gentamicine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36" marR="3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L="39236" marR="3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IV 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: 5 mg/kg en perfusions de 30 min en dose unique journalière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36" marR="3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Le STP doit guider l’adaptation des posologies.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36" marR="3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46960">
                <a:tc gridSpan="4">
                  <a:txBody>
                    <a:bodyPr/>
                    <a:lstStyle/>
                    <a:p>
                      <a:r>
                        <a:rPr lang="fr-FR" sz="11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IMC : indice de masse corporelle ; PO</a:t>
                      </a:r>
                      <a:r>
                        <a:rPr lang="fr-FR" sz="1100" kern="1200" baseline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:</a:t>
                      </a:r>
                      <a:r>
                        <a:rPr lang="fr-FR" sz="11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per os; IV:</a:t>
                      </a:r>
                      <a:r>
                        <a:rPr lang="fr-FR" sz="1100" kern="1200" baseline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fr-FR" sz="11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Intra-veineux</a:t>
                      </a:r>
                      <a:r>
                        <a:rPr lang="fr-FR" sz="11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 ; STP</a:t>
                      </a:r>
                      <a:r>
                        <a:rPr lang="fr-FR" sz="1100" kern="1200" baseline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:</a:t>
                      </a:r>
                      <a:r>
                        <a:rPr lang="fr-FR" sz="11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suivi thérapeutique pharmacologique</a:t>
                      </a:r>
                    </a:p>
                    <a:p>
                      <a:endParaRPr lang="en-US" sz="1100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r>
                        <a:rPr lang="fr-FR" sz="11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                 = molécule s’adaptant à la fonction rénale, utilisation de l’outil « GPR » </a:t>
                      </a: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Calibri"/>
                        </a:rPr>
                        <a:t>recommandé :http://sitegpr.com/fr/ et le </a:t>
                      </a:r>
                      <a:r>
                        <a:rPr lang="fr-FR" sz="11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STP est recommandé.</a:t>
                      </a:r>
                    </a:p>
                    <a:p>
                      <a:endParaRPr lang="fr-FR" sz="1100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endParaRPr lang="en-US" sz="1100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               = molécule s’adaptant au poids, utilisation </a:t>
                      </a: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Calibri"/>
                        </a:rPr>
                        <a:t>de l’outil </a:t>
                      </a: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Calibri"/>
                          <a:hlinkClick r:id="rId2" tooltip="http://abxbmi.com/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abxbmi.com</a:t>
                      </a: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Calibri"/>
                        </a:rPr>
                        <a:t> (</a:t>
                      </a: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Calibri"/>
                          <a:hlinkClick r:id="rId2" tooltip="http://abxbmi.com/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http://abxbmi.com</a:t>
                      </a: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Calibri"/>
                        </a:rPr>
                        <a:t>) </a:t>
                      </a:r>
                      <a:r>
                        <a:rPr lang="fr-FR" sz="11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et le STP est recommandé.</a:t>
                      </a:r>
                    </a:p>
                    <a:p>
                      <a:endParaRPr lang="fr-FR" sz="1100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r>
                        <a:rPr lang="fr-FR" sz="1100" kern="1200" baseline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                 </a:t>
                      </a:r>
                    </a:p>
                    <a:p>
                      <a:r>
                        <a:rPr lang="fr-FR" sz="11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                 = molécules dont les modalités de perfusion peuvent être adaptées/ modifiées/ optimisée, utilisation des outils suivants recommandée : </a:t>
                      </a:r>
                    </a:p>
                    <a:p>
                      <a:r>
                        <a:rPr lang="fr-FR" sz="1100" kern="1200" baseline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                 </a:t>
                      </a:r>
                    </a:p>
                    <a:p>
                      <a:r>
                        <a:rPr lang="fr-FR" sz="1100" kern="1200" baseline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L</a:t>
                      </a:r>
                      <a:r>
                        <a:rPr lang="fr-FR" sz="11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onguet P et al. 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Preparing and administering injectable antibiotics: How to avoid playing God. Med Mal Infect. 2016 (PMID: 27112521); </a:t>
                      </a:r>
                    </a:p>
                    <a:p>
                      <a:r>
                        <a:rPr lang="en-US" sz="1100" u="none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                  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https://www.sfm-microbiologie.org/wp-content/uploads/2022/05/CASFM2022_V1.0.pdf? (p172 à 183) ; </a:t>
                      </a:r>
                    </a:p>
                    <a:p>
                      <a:r>
                        <a:rPr lang="en-US" sz="1100" kern="12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Diamantis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S et al. Home intravenous </a:t>
                      </a: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antibiotherapy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and the proper use of elastomeric pumps: Systematic review of the literature and proposals for improved use. Infect </a:t>
                      </a: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Dis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Now. 2021 (PMID: 33576336).</a:t>
                      </a:r>
                    </a:p>
                  </a:txBody>
                  <a:tcPr marL="39236" marR="3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05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9236" marR="3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latin typeface="Calibri"/>
                        <a:cs typeface="Times New Roman"/>
                      </a:endParaRPr>
                    </a:p>
                  </a:txBody>
                  <a:tcPr marL="39236" marR="3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36" marR="3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pic>
        <p:nvPicPr>
          <p:cNvPr id="51" name="Picture 11"/>
          <p:cNvPicPr>
            <a:picLocks noChangeAspect="1" noChangeArrowheads="1"/>
          </p:cNvPicPr>
          <p:nvPr/>
        </p:nvPicPr>
        <p:blipFill>
          <a:blip r:embed="rId3"/>
          <a:srcRect l="20241" t="38548" r="75136" b="53227"/>
          <a:stretch>
            <a:fillRect/>
          </a:stretch>
        </p:blipFill>
        <p:spPr bwMode="auto">
          <a:xfrm>
            <a:off x="1180472" y="2761315"/>
            <a:ext cx="381000" cy="419100"/>
          </a:xfrm>
          <a:prstGeom prst="rect">
            <a:avLst/>
          </a:prstGeom>
          <a:noFill/>
        </p:spPr>
      </p:pic>
      <p:pic>
        <p:nvPicPr>
          <p:cNvPr id="52" name="Picture 9"/>
          <p:cNvPicPr>
            <a:picLocks noChangeAspect="1" noChangeArrowheads="1"/>
          </p:cNvPicPr>
          <p:nvPr/>
        </p:nvPicPr>
        <p:blipFill>
          <a:blip r:embed="rId3"/>
          <a:srcRect l="20241" t="38548" r="75136" b="53227"/>
          <a:stretch>
            <a:fillRect/>
          </a:stretch>
        </p:blipFill>
        <p:spPr bwMode="auto">
          <a:xfrm>
            <a:off x="1180472" y="2185754"/>
            <a:ext cx="381000" cy="419100"/>
          </a:xfrm>
          <a:prstGeom prst="rect">
            <a:avLst/>
          </a:prstGeom>
          <a:noFill/>
        </p:spPr>
      </p:pic>
      <p:pic>
        <p:nvPicPr>
          <p:cNvPr id="53" name="Picture 17"/>
          <p:cNvPicPr>
            <a:picLocks noChangeAspect="1" noChangeArrowheads="1"/>
          </p:cNvPicPr>
          <p:nvPr/>
        </p:nvPicPr>
        <p:blipFill>
          <a:blip r:embed="rId3"/>
          <a:srcRect l="20200" t="28308" r="74576" b="63805"/>
          <a:stretch>
            <a:fillRect/>
          </a:stretch>
        </p:blipFill>
        <p:spPr bwMode="auto">
          <a:xfrm>
            <a:off x="1533039" y="2780834"/>
            <a:ext cx="449263" cy="419100"/>
          </a:xfrm>
          <a:prstGeom prst="rect">
            <a:avLst/>
          </a:prstGeom>
          <a:noFill/>
        </p:spPr>
      </p:pic>
      <p:pic>
        <p:nvPicPr>
          <p:cNvPr id="54" name="Picture 16"/>
          <p:cNvPicPr>
            <a:picLocks noChangeAspect="1" noChangeArrowheads="1"/>
          </p:cNvPicPr>
          <p:nvPr/>
        </p:nvPicPr>
        <p:blipFill>
          <a:blip r:embed="rId3"/>
          <a:srcRect l="20241" t="38548" r="75136" b="53227"/>
          <a:stretch>
            <a:fillRect/>
          </a:stretch>
        </p:blipFill>
        <p:spPr bwMode="auto">
          <a:xfrm>
            <a:off x="1180472" y="3735597"/>
            <a:ext cx="381000" cy="419100"/>
          </a:xfrm>
          <a:prstGeom prst="rect">
            <a:avLst/>
          </a:prstGeom>
          <a:noFill/>
        </p:spPr>
      </p:pic>
      <p:pic>
        <p:nvPicPr>
          <p:cNvPr id="55" name="Picture 15"/>
          <p:cNvPicPr>
            <a:picLocks noChangeAspect="1" noChangeArrowheads="1"/>
          </p:cNvPicPr>
          <p:nvPr/>
        </p:nvPicPr>
        <p:blipFill>
          <a:blip r:embed="rId3"/>
          <a:srcRect l="20200" t="28308" r="74576" b="63805"/>
          <a:stretch>
            <a:fillRect/>
          </a:stretch>
        </p:blipFill>
        <p:spPr bwMode="auto">
          <a:xfrm>
            <a:off x="1530049" y="3770975"/>
            <a:ext cx="449263" cy="419100"/>
          </a:xfrm>
          <a:prstGeom prst="rect">
            <a:avLst/>
          </a:prstGeom>
          <a:noFill/>
        </p:spPr>
      </p:pic>
      <p:pic>
        <p:nvPicPr>
          <p:cNvPr id="57" name="Picture 15"/>
          <p:cNvPicPr>
            <a:picLocks noChangeAspect="1" noChangeArrowheads="1"/>
          </p:cNvPicPr>
          <p:nvPr/>
        </p:nvPicPr>
        <p:blipFill>
          <a:blip r:embed="rId3"/>
          <a:srcRect l="20200" t="28308" r="74576" b="63805"/>
          <a:stretch>
            <a:fillRect/>
          </a:stretch>
        </p:blipFill>
        <p:spPr bwMode="auto">
          <a:xfrm>
            <a:off x="214284" y="4429133"/>
            <a:ext cx="449263" cy="419100"/>
          </a:xfrm>
          <a:prstGeom prst="rect">
            <a:avLst/>
          </a:prstGeom>
          <a:noFill/>
        </p:spPr>
      </p:pic>
      <p:pic>
        <p:nvPicPr>
          <p:cNvPr id="58" name="Picture 11"/>
          <p:cNvPicPr>
            <a:picLocks noChangeAspect="1" noChangeArrowheads="1"/>
          </p:cNvPicPr>
          <p:nvPr/>
        </p:nvPicPr>
        <p:blipFill>
          <a:blip r:embed="rId3"/>
          <a:srcRect l="20241" t="38548" r="75136" b="53227"/>
          <a:stretch>
            <a:fillRect/>
          </a:stretch>
        </p:blipFill>
        <p:spPr bwMode="auto">
          <a:xfrm>
            <a:off x="214282" y="4857761"/>
            <a:ext cx="381000" cy="419100"/>
          </a:xfrm>
          <a:prstGeom prst="rect">
            <a:avLst/>
          </a:prstGeom>
          <a:noFill/>
        </p:spPr>
      </p:pic>
      <p:pic>
        <p:nvPicPr>
          <p:cNvPr id="59" name="Image 2"/>
          <p:cNvPicPr>
            <a:picLocks noChangeAspect="1" noChangeArrowheads="1"/>
          </p:cNvPicPr>
          <p:nvPr/>
        </p:nvPicPr>
        <p:blipFill>
          <a:blip r:embed="rId3"/>
          <a:srcRect l="20442" t="49081" r="75136" b="40578"/>
          <a:stretch>
            <a:fillRect/>
          </a:stretch>
        </p:blipFill>
        <p:spPr bwMode="auto">
          <a:xfrm>
            <a:off x="214282" y="5286389"/>
            <a:ext cx="419100" cy="479425"/>
          </a:xfrm>
          <a:prstGeom prst="rect">
            <a:avLst/>
          </a:prstGeom>
          <a:noFill/>
        </p:spPr>
      </p:pic>
      <p:pic>
        <p:nvPicPr>
          <p:cNvPr id="12" name="Picture 16"/>
          <p:cNvPicPr>
            <a:picLocks noChangeAspect="1" noChangeArrowheads="1"/>
          </p:cNvPicPr>
          <p:nvPr/>
        </p:nvPicPr>
        <p:blipFill>
          <a:blip r:embed="rId3"/>
          <a:srcRect l="20241" t="38548" r="75136" b="53227"/>
          <a:stretch>
            <a:fillRect/>
          </a:stretch>
        </p:blipFill>
        <p:spPr bwMode="auto">
          <a:xfrm>
            <a:off x="1180472" y="3266146"/>
            <a:ext cx="381000" cy="419100"/>
          </a:xfrm>
          <a:prstGeom prst="rect">
            <a:avLst/>
          </a:prstGeom>
          <a:noFill/>
        </p:spPr>
      </p:pic>
      <p:pic>
        <p:nvPicPr>
          <p:cNvPr id="13" name="Picture 15"/>
          <p:cNvPicPr>
            <a:picLocks noChangeAspect="1" noChangeArrowheads="1"/>
          </p:cNvPicPr>
          <p:nvPr/>
        </p:nvPicPr>
        <p:blipFill>
          <a:blip r:embed="rId3"/>
          <a:srcRect l="20200" t="28308" r="74576" b="63805"/>
          <a:stretch>
            <a:fillRect/>
          </a:stretch>
        </p:blipFill>
        <p:spPr bwMode="auto">
          <a:xfrm>
            <a:off x="1523978" y="3266146"/>
            <a:ext cx="449263" cy="419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100796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F9D81F2-EE80-8235-6D8C-00F64C496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60648"/>
            <a:ext cx="6984776" cy="989783"/>
          </a:xfrm>
        </p:spPr>
        <p:txBody>
          <a:bodyPr/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Pour en savoir plus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1EA47B4E-542F-1195-475E-75E6CC6D0C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412776"/>
            <a:ext cx="8040688" cy="4824536"/>
          </a:xfrm>
        </p:spPr>
        <p:txBody>
          <a:bodyPr/>
          <a:lstStyle/>
          <a:p>
            <a:r>
              <a:rPr lang="fr-F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bactéries ne figurant pas dans le diaporama nécessitent, en cas d’arthrite, un avis spécialisé</a:t>
            </a:r>
          </a:p>
          <a:p>
            <a:r>
              <a:rPr lang="fr-F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mise au point globale est accessible dans </a:t>
            </a:r>
            <a:r>
              <a:rPr lang="fr-FR" sz="2000" dirty="0" err="1">
                <a:solidFill>
                  <a:schemeClr val="tx1"/>
                </a:solidFill>
                <a:latin typeface="Arial"/>
                <a:cs typeface="Arial"/>
              </a:rPr>
              <a:t>Infectious</a:t>
            </a:r>
            <a:r>
              <a:rPr lang="fr-FR" sz="20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fr-FR" sz="2000" dirty="0" err="1">
                <a:solidFill>
                  <a:schemeClr val="tx1"/>
                </a:solidFill>
                <a:latin typeface="Arial"/>
                <a:cs typeface="Arial"/>
              </a:rPr>
              <a:t>Diseases</a:t>
            </a:r>
            <a:r>
              <a:rPr lang="fr-FR" sz="20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fr-FR" sz="2000" dirty="0" err="1">
                <a:solidFill>
                  <a:schemeClr val="tx1"/>
                </a:solidFill>
                <a:latin typeface="Arial"/>
                <a:cs typeface="Arial"/>
              </a:rPr>
              <a:t>Now</a:t>
            </a:r>
            <a:r>
              <a:rPr lang="fr-FR" sz="2000" dirty="0">
                <a:solidFill>
                  <a:schemeClr val="tx1"/>
                </a:solidFill>
                <a:latin typeface="Arial"/>
                <a:cs typeface="Arial"/>
              </a:rPr>
              <a:t> 53 (2023) 104694</a:t>
            </a:r>
            <a:endParaRPr lang="fr-FR" sz="2000" dirty="0">
              <a:solidFill>
                <a:schemeClr val="tx1"/>
              </a:solidFill>
              <a:highlight>
                <a:srgbClr val="FFFF00"/>
              </a:highlight>
              <a:latin typeface="Arial"/>
              <a:cs typeface="Arial"/>
            </a:endParaRPr>
          </a:p>
          <a:p>
            <a:r>
              <a:rPr lang="fr-F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recommandation rhumatologie est accessible </a:t>
            </a:r>
            <a:r>
              <a:rPr lang="fr-FR" sz="2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</a:t>
            </a:r>
            <a:r>
              <a:rPr lang="fr-F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US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Couderc</a:t>
            </a:r>
            <a:r>
              <a:rPr 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M, Bart G, </a:t>
            </a:r>
            <a:r>
              <a:rPr lang="en-US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Coiffier</a:t>
            </a:r>
            <a:r>
              <a:rPr 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G, Godot S, </a:t>
            </a:r>
            <a:r>
              <a:rPr lang="en-US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Seror</a:t>
            </a:r>
            <a:r>
              <a:rPr 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R, Jean-Marc </a:t>
            </a:r>
            <a:r>
              <a:rPr lang="en-US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Ziza</a:t>
            </a:r>
            <a:r>
              <a:rPr 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JM et al. 2020 French </a:t>
            </a:r>
            <a:r>
              <a:rPr lang="en-US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recommandations</a:t>
            </a:r>
            <a:r>
              <a:rPr 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on the management of septic arthritis in an adult native joint. Joint Bone Spine 2020; 87: 538-547</a:t>
            </a:r>
            <a:endParaRPr lang="fr-FR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Outil d’aide à la prescription chez l’obèse : </a:t>
            </a:r>
            <a:r>
              <a:rPr lang="fr-F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https://abxbmi.com/</a:t>
            </a:r>
            <a:endParaRPr lang="fr-FR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Outil d’aide à la prescription chez l’insuffisant rénal : </a:t>
            </a:r>
            <a:r>
              <a:rPr lang="fr-FR" sz="20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http://sitegpr.com/fr/</a:t>
            </a:r>
            <a:r>
              <a:rPr lang="fr-FR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E7D98E5-59E5-E7FB-7372-8BC57943D0A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487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4"/>
          <p:cNvSpPr txBox="1">
            <a:spLocks noChangeArrowheads="1"/>
          </p:cNvSpPr>
          <p:nvPr/>
        </p:nvSpPr>
        <p:spPr bwMode="auto">
          <a:xfrm>
            <a:off x="-180528" y="332658"/>
            <a:ext cx="784887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sz="2800" b="1" dirty="0">
                <a:solidFill>
                  <a:srgbClr val="0000FF"/>
                </a:solidFill>
                <a:cs typeface="Arial" charset="0"/>
              </a:rPr>
              <a:t>      </a:t>
            </a:r>
            <a:r>
              <a:rPr lang="fr-FR" sz="2800" b="1" dirty="0">
                <a:solidFill>
                  <a:schemeClr val="accent2"/>
                </a:solidFill>
                <a:cs typeface="Arial" charset="0"/>
              </a:rPr>
              <a:t>   </a:t>
            </a:r>
            <a:r>
              <a:rPr lang="fr-FR" sz="3200" b="1" dirty="0">
                <a:solidFill>
                  <a:srgbClr val="206E87"/>
                </a:solidFill>
                <a:cs typeface="Arial" charset="0"/>
              </a:rPr>
              <a:t>Durées du traitement antibiotique</a:t>
            </a:r>
            <a:endParaRPr lang="fr-FR" sz="2800" b="1" dirty="0">
              <a:solidFill>
                <a:srgbClr val="206E87"/>
              </a:solidFill>
              <a:cs typeface="Arial" charset="0"/>
            </a:endParaRPr>
          </a:p>
        </p:txBody>
      </p:sp>
      <p:sp>
        <p:nvSpPr>
          <p:cNvPr id="5" name="Espace réservé du pied de page 1"/>
          <p:cNvSpPr>
            <a:spLocks noGrp="1"/>
          </p:cNvSpPr>
          <p:nvPr>
            <p:ph type="ftr" idx="11"/>
          </p:nvPr>
        </p:nvSpPr>
        <p:spPr>
          <a:xfrm>
            <a:off x="214282" y="6400800"/>
            <a:ext cx="4838700" cy="457200"/>
          </a:xfrm>
        </p:spPr>
        <p:txBody>
          <a:bodyPr/>
          <a:lstStyle/>
          <a:p>
            <a:r>
              <a:rPr lang="en-US" dirty="0" err="1"/>
              <a:t>Synthèse</a:t>
            </a:r>
            <a:r>
              <a:rPr lang="en-US" dirty="0"/>
              <a:t> </a:t>
            </a:r>
            <a:r>
              <a:rPr lang="en-US" dirty="0" err="1"/>
              <a:t>réalisée</a:t>
            </a:r>
            <a:r>
              <a:rPr lang="en-US" dirty="0"/>
              <a:t> par la  SPILF</a:t>
            </a:r>
          </a:p>
          <a:p>
            <a:endParaRPr lang="en-US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4C569F09-2CC9-A4F2-F1FA-B7C53450CBA6}"/>
              </a:ext>
            </a:extLst>
          </p:cNvPr>
          <p:cNvSpPr txBox="1"/>
          <p:nvPr/>
        </p:nvSpPr>
        <p:spPr>
          <a:xfrm>
            <a:off x="827584" y="1412776"/>
            <a:ext cx="777686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buFont typeface="Symbol" pitchFamily="2" charset="2"/>
              <a:buChar char=""/>
            </a:pPr>
            <a:r>
              <a:rPr lang="fr-FR" sz="2400" i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S. aureus </a:t>
            </a:r>
            <a:r>
              <a:rPr lang="fr-FR" sz="24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: </a:t>
            </a:r>
            <a:r>
              <a:rPr lang="fr-FR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6 semaines</a:t>
            </a:r>
          </a:p>
          <a:p>
            <a:pPr marL="342900" lvl="0" indent="-342900">
              <a:buFont typeface="Symbol" pitchFamily="2" charset="2"/>
              <a:buChar char=""/>
            </a:pPr>
            <a:endParaRPr lang="fr-FR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fr-FR" sz="2400" i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Streptococcus </a:t>
            </a:r>
            <a:r>
              <a:rPr lang="fr-FR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spp</a:t>
            </a:r>
            <a:r>
              <a:rPr lang="fr-FR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: 4 semaines</a:t>
            </a:r>
          </a:p>
          <a:p>
            <a:pPr marL="342900" lvl="0" indent="-342900">
              <a:buFont typeface="Symbol" pitchFamily="2" charset="2"/>
              <a:buChar char=""/>
            </a:pPr>
            <a:endParaRPr lang="fr-FR" sz="2400" dirty="0">
              <a:solidFill>
                <a:schemeClr val="tx1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342900" indent="-342900">
              <a:buFont typeface="Symbol" pitchFamily="2" charset="2"/>
              <a:buChar char=""/>
            </a:pPr>
            <a:r>
              <a:rPr lang="fr-FR" sz="2400" i="1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Neisseria gonorrhoeae </a:t>
            </a:r>
            <a:r>
              <a:rPr lang="fr-FR" sz="2400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: 7 jours</a:t>
            </a:r>
          </a:p>
          <a:p>
            <a:endParaRPr lang="fr-FR" sz="2400" dirty="0">
              <a:solidFill>
                <a:schemeClr val="tx1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342900" indent="-342900">
              <a:buFont typeface="Symbol" pitchFamily="2" charset="2"/>
              <a:buChar char=""/>
            </a:pPr>
            <a:r>
              <a:rPr lang="fr-FR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Enterobacterales : 6 semaines </a:t>
            </a:r>
            <a:endParaRPr lang="fr-FR" sz="2400" dirty="0">
              <a:solidFill>
                <a:srgbClr val="FF0000"/>
              </a:solidFill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lvl="0"/>
            <a:endParaRPr lang="fr-FR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fr-FR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Arthrites précoces (&lt; 4 semaines) des petites articulations de la main, par inoculation directe, après un lavage chirurgical adéquat, en l’absence d’ostéolyse, quelque soit la bactérie : 14 jours</a:t>
            </a:r>
            <a:endParaRPr lang="fr-FR" sz="1800" dirty="0">
              <a:effectLst/>
              <a:latin typeface="Times New Roman" panose="020206030504050203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810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/>
              <a:t>Synthèse</a:t>
            </a:r>
            <a:r>
              <a:rPr lang="en-US" dirty="0"/>
              <a:t> </a:t>
            </a:r>
            <a:r>
              <a:rPr lang="en-US" dirty="0" err="1"/>
              <a:t>réalisée</a:t>
            </a:r>
            <a:r>
              <a:rPr lang="en-US" dirty="0"/>
              <a:t> par la  SPILF</a:t>
            </a:r>
          </a:p>
          <a:p>
            <a:endParaRPr lang="en-US" dirty="0"/>
          </a:p>
        </p:txBody>
      </p:sp>
      <p:sp>
        <p:nvSpPr>
          <p:cNvPr id="4" name="ZoneTexte 4"/>
          <p:cNvSpPr txBox="1">
            <a:spLocks noChangeArrowheads="1"/>
          </p:cNvSpPr>
          <p:nvPr/>
        </p:nvSpPr>
        <p:spPr bwMode="auto">
          <a:xfrm>
            <a:off x="611560" y="188640"/>
            <a:ext cx="727280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sz="2800" b="1" dirty="0">
                <a:solidFill>
                  <a:srgbClr val="0000FF"/>
                </a:solidFill>
                <a:cs typeface="Arial" charset="0"/>
              </a:rPr>
              <a:t>      </a:t>
            </a:r>
            <a:r>
              <a:rPr lang="fr-FR" sz="2800" b="1" dirty="0">
                <a:solidFill>
                  <a:schemeClr val="accent2"/>
                </a:solidFill>
                <a:cs typeface="Arial" charset="0"/>
              </a:rPr>
              <a:t>   </a:t>
            </a:r>
            <a:r>
              <a:rPr lang="fr-FR" sz="3200" b="1" dirty="0">
                <a:solidFill>
                  <a:srgbClr val="206E87"/>
                </a:solidFill>
                <a:cs typeface="Arial" charset="0"/>
              </a:rPr>
              <a:t>Antibiothérapie probabiliste</a:t>
            </a:r>
          </a:p>
          <a:p>
            <a:pPr algn="ctr" eaLnBrk="1" hangingPunct="1"/>
            <a:r>
              <a:rPr lang="fr-FR" sz="3200" b="1" dirty="0">
                <a:solidFill>
                  <a:srgbClr val="206E87"/>
                </a:solidFill>
                <a:cs typeface="Arial" charset="0"/>
              </a:rPr>
              <a:t>Quand la débuter :</a:t>
            </a:r>
            <a:endParaRPr lang="fr-FR" sz="2800" b="1" dirty="0">
              <a:solidFill>
                <a:srgbClr val="206E87"/>
              </a:solidFill>
              <a:cs typeface="Arial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B8B345A3-F9BF-1776-8C03-F7383AEAA516}"/>
              </a:ext>
            </a:extLst>
          </p:cNvPr>
          <p:cNvSpPr txBox="1"/>
          <p:nvPr/>
        </p:nvSpPr>
        <p:spPr>
          <a:xfrm>
            <a:off x="395536" y="2276872"/>
            <a:ext cx="856895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buFont typeface="Arial"/>
              <a:buChar char="•"/>
            </a:pP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ea typeface="Cambria" panose="02040503050406030204" pitchFamily="18" charset="0"/>
              </a:rPr>
              <a:t>Liquide articulaire purulent (avec examen direct négatif ou indisponible) + anamnèse compatible avec le diagnostic d’arthrite septique</a:t>
            </a:r>
          </a:p>
          <a:p>
            <a:pPr marL="342900" lvl="0" indent="-342900">
              <a:buFont typeface="Arial" panose="020B0604020202020204" pitchFamily="34" charset="0"/>
              <a:buChar char="-"/>
            </a:pPr>
            <a:endParaRPr lang="fr-FR" sz="2400" dirty="0">
              <a:solidFill>
                <a:srgbClr val="000000"/>
              </a:solidFill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342900" lvl="0" indent="-342900">
              <a:buFont typeface="Arial"/>
              <a:buChar char="•"/>
            </a:pPr>
            <a:r>
              <a:rPr lang="fr-FR" sz="2400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E</a:t>
            </a:r>
            <a:r>
              <a:rPr lang="fr-FR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xamen direct positif et/ou culture du liquide articulaire et/ou hémoculture po</a:t>
            </a:r>
            <a:r>
              <a:rPr lang="fr-F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sitive</a:t>
            </a:r>
            <a:endParaRPr lang="fr-FR" sz="24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342900" indent="-342900">
              <a:buFont typeface="Arial"/>
              <a:buChar char="•"/>
            </a:pPr>
            <a:endParaRPr lang="fr-FR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buFont typeface="Arial"/>
              <a:buChar char="•"/>
            </a:pP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S</a:t>
            </a:r>
            <a:r>
              <a:rPr lang="fr-F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epsis ou choc septique</a:t>
            </a:r>
            <a:endParaRPr lang="fr-FR" sz="24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endParaRPr lang="fr-FR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552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0712316-3164-B9F6-2192-CA29912F3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277" y="116632"/>
            <a:ext cx="7335093" cy="1872208"/>
          </a:xfrm>
        </p:spPr>
        <p:txBody>
          <a:bodyPr/>
          <a:lstStyle/>
          <a:p>
            <a:r>
              <a:rPr lang="fr-FR" sz="3200" b="1" dirty="0">
                <a:solidFill>
                  <a:srgbClr val="206E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Quelle antibiothérapie probabiliste en l’absence d’orientation microbiologique ? 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A2D7CACA-6EFF-0E27-C049-73EB1E684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275" y="2348880"/>
            <a:ext cx="8040688" cy="3744417"/>
          </a:xfrm>
        </p:spPr>
        <p:txBody>
          <a:bodyPr/>
          <a:lstStyle/>
          <a:p>
            <a:r>
              <a:rPr lang="fr-FR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</a:t>
            </a:r>
            <a:r>
              <a:rPr lang="fr-FR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éfazoline</a:t>
            </a:r>
            <a:r>
              <a:rPr lang="fr-F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ou </a:t>
            </a:r>
            <a:r>
              <a:rPr lang="fr-FR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pénicilline M (cloxacilline, oxacilline)</a:t>
            </a:r>
          </a:p>
          <a:p>
            <a:pPr marL="0" indent="0">
              <a:buNone/>
            </a:pPr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r>
              <a:rPr lang="fr-FR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+/- élargissement du spectre si l’anamnèse suggère une bactérie particulière</a:t>
            </a:r>
          </a:p>
          <a:p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En cas d’allergie grave</a:t>
            </a:r>
            <a:r>
              <a:rPr lang="fr-FR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aux béta-lactamines : daptomycine ou à défaut un glycopeptide (vancomycine ou </a:t>
            </a:r>
            <a:r>
              <a:rPr lang="fr-FR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teicoplanine</a:t>
            </a:r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)</a:t>
            </a:r>
            <a:endParaRPr lang="fr-FR" sz="240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fr-FR" dirty="0">
                <a:solidFill>
                  <a:srgbClr val="00000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Si s</a:t>
            </a:r>
            <a:r>
              <a:rPr lang="fr-F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epsis ou choc septique </a:t>
            </a:r>
            <a:r>
              <a:rPr lang="fr-FR" dirty="0">
                <a:solidFill>
                  <a:srgbClr val="00000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: ajout amikacine pendant 24-48h dans tous les cas</a:t>
            </a:r>
            <a:endParaRPr lang="fr-FR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A353B30B-1652-B651-74B5-321D77E8C47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/>
              <a:t>Synthèse</a:t>
            </a:r>
            <a:r>
              <a:rPr lang="en-US" dirty="0"/>
              <a:t> </a:t>
            </a:r>
            <a:r>
              <a:rPr lang="en-US" dirty="0" err="1"/>
              <a:t>réalisée</a:t>
            </a:r>
            <a:r>
              <a:rPr lang="en-US" dirty="0"/>
              <a:t> par la  SPILF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535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6533171-E6EA-1783-F904-3735F7B2B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275" y="260649"/>
            <a:ext cx="8040688" cy="1182391"/>
          </a:xfrm>
        </p:spPr>
        <p:txBody>
          <a:bodyPr/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SAMS : traitement initial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DFDC3213-CEE0-2CAF-8674-B38B541229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772816"/>
            <a:ext cx="8040688" cy="4032448"/>
          </a:xfrm>
        </p:spPr>
        <p:txBody>
          <a:bodyPr/>
          <a:lstStyle/>
          <a:p>
            <a:pPr marL="342900" lvl="0" indent="-342900">
              <a:buFont typeface="Symbol" pitchFamily="2" charset="2"/>
              <a:buChar char=""/>
            </a:pPr>
            <a:r>
              <a:rPr lang="fr-FR" dirty="0" err="1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</a:t>
            </a:r>
            <a:r>
              <a:rPr lang="fr-FR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éfazoline</a:t>
            </a:r>
            <a:r>
              <a:rPr lang="fr-FR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I.V, ou pénicilline M en I.V (</a:t>
            </a:r>
            <a:r>
              <a:rPr lang="fr-FR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cloxacilline</a:t>
            </a:r>
            <a:r>
              <a:rPr lang="fr-FR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, oxacilline)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fr-FR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L’association avec un aminoside </a:t>
            </a:r>
            <a:r>
              <a:rPr lang="fr-FR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n’est pas recommandée</a:t>
            </a:r>
            <a:r>
              <a:rPr lang="fr-FR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en l’absence de choc septique</a:t>
            </a:r>
            <a:r>
              <a:rPr lang="fr-FR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ou sepsis</a:t>
            </a:r>
            <a:endParaRPr lang="fr-FR" dirty="0">
              <a:solidFill>
                <a:schemeClr val="tx1"/>
              </a:solidFill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fr-FR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En cas d’allergie grave aux béta-lactamines : daptomycine ou à défaut un glycopeptide (vancomycine ou </a:t>
            </a:r>
            <a:r>
              <a:rPr lang="fr-FR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teicoplanine</a:t>
            </a:r>
            <a:r>
              <a:rPr lang="fr-FR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85852EED-38A0-180F-4CA2-3BF9CB3A0BF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27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879006E6-2494-27A7-B5DB-DEC06315B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275" y="404665"/>
            <a:ext cx="8040688" cy="1038375"/>
          </a:xfrm>
        </p:spPr>
        <p:txBody>
          <a:bodyPr/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SAMS : relais oral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58F7FFF6-9BAC-BA6D-89E7-2BA578D65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447" y="1880755"/>
            <a:ext cx="8040688" cy="4212541"/>
          </a:xfrm>
        </p:spPr>
        <p:txBody>
          <a:bodyPr/>
          <a:lstStyle/>
          <a:p>
            <a:pPr lvl="0">
              <a:buFont typeface="Arial"/>
              <a:buChar char="•"/>
            </a:pPr>
            <a:r>
              <a:rPr lang="fr-FR" sz="2000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</a:t>
            </a:r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lindamycine en monothérapie, en cas de sensibilité sans phénotype </a:t>
            </a:r>
            <a:r>
              <a:rPr lang="fr-FR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MLSb</a:t>
            </a:r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inductible (souche sensible à la clindamycine et à l’érythromycine)</a:t>
            </a:r>
          </a:p>
          <a:p>
            <a:pPr marL="0" lvl="0" indent="0">
              <a:buNone/>
            </a:pPr>
            <a:r>
              <a:rPr lang="fr-FR" sz="2000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		OU</a:t>
            </a:r>
            <a:endParaRPr lang="fr-FR" sz="2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>
              <a:buFont typeface="Arial"/>
              <a:buChar char="•"/>
            </a:pPr>
            <a:r>
              <a:rPr lang="fr-FR" sz="2000" dirty="0" err="1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Lé</a:t>
            </a:r>
            <a:r>
              <a:rPr lang="fr-FR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vofloxacine</a:t>
            </a:r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fr-FR" sz="2000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+ </a:t>
            </a:r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rifampicine (</a:t>
            </a:r>
            <a:r>
              <a:rPr lang="fr-FR" sz="2000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la lévofloxacine et la rifampicine sont à utiliser </a:t>
            </a:r>
            <a:r>
              <a:rPr lang="fr-FR" sz="2000" b="1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obligatoirement</a:t>
            </a:r>
            <a:r>
              <a:rPr lang="fr-FR" sz="2000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en association) ou </a:t>
            </a:r>
            <a:r>
              <a:rPr lang="fr-FR" sz="2000" dirty="0" err="1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lévofloxacine</a:t>
            </a:r>
            <a:r>
              <a:rPr lang="fr-FR" sz="2000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+ clindamycine</a:t>
            </a:r>
          </a:p>
          <a:p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Alternative : doxycycline, </a:t>
            </a:r>
            <a:r>
              <a:rPr lang="fr-FR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oxazolidinone</a:t>
            </a:r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(linézolide, tédizolide)</a:t>
            </a:r>
            <a:r>
              <a:rPr lang="fr-FR" sz="2000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ou </a:t>
            </a:r>
            <a:r>
              <a:rPr lang="fr-FR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cotrimoxazole</a:t>
            </a:r>
            <a:r>
              <a:rPr lang="fr-FR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sont possibles en monothérapie</a:t>
            </a:r>
            <a:endParaRPr lang="fr-FR" sz="2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56E7584A-BD5A-70DA-7A58-7162AE7F141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425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836054D-D34A-296D-FCC0-416DABF58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SARM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88E58E88-652D-076C-580D-A6DFF85BAC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700808"/>
            <a:ext cx="8040688" cy="4392488"/>
          </a:xfrm>
        </p:spPr>
        <p:txBody>
          <a:bodyPr/>
          <a:lstStyle/>
          <a:p>
            <a:pPr lvl="0">
              <a:buFont typeface="Symbol" pitchFamily="2" charset="2"/>
              <a:buChar char=""/>
            </a:pPr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Le traitement initial est IV :</a:t>
            </a:r>
          </a:p>
          <a:p>
            <a:pPr lvl="1">
              <a:buFont typeface="Wingdings" charset="2"/>
              <a:buChar char="ü"/>
            </a:pPr>
            <a:r>
              <a:rPr lang="fr-FR" sz="2400" dirty="0" err="1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Daptomycine</a:t>
            </a:r>
            <a:r>
              <a:rPr lang="fr-FR" sz="2400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en monothérapie, ou à défaut vancomycine ou </a:t>
            </a:r>
            <a:r>
              <a:rPr lang="fr-FR" sz="2400" dirty="0" err="1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teicoplanine</a:t>
            </a:r>
            <a:endParaRPr lang="fr-FR" sz="2400" dirty="0">
              <a:solidFill>
                <a:schemeClr val="tx1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lvl="1">
              <a:buFont typeface="Wingdings" charset="2"/>
              <a:buChar char="ü"/>
            </a:pPr>
            <a:endParaRPr lang="fr-FR" sz="2400" dirty="0">
              <a:solidFill>
                <a:schemeClr val="tx1"/>
              </a:solidFill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lvl="1">
              <a:buFont typeface="Wingdings" charset="2"/>
              <a:buChar char="ü"/>
            </a:pPr>
            <a:r>
              <a:rPr lang="fr-FR" sz="2400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Sur avis d’expert </a:t>
            </a:r>
            <a:r>
              <a:rPr lang="fr-FR" sz="2400" dirty="0" err="1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dalbavancine</a:t>
            </a:r>
            <a:r>
              <a:rPr lang="fr-FR" sz="2400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fr-FR" sz="2400" dirty="0" err="1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ceftaroline</a:t>
            </a:r>
            <a:r>
              <a:rPr lang="fr-FR" sz="2400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ou </a:t>
            </a:r>
            <a:r>
              <a:rPr lang="fr-FR" sz="2400" dirty="0" err="1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ceftobiprole</a:t>
            </a:r>
            <a:r>
              <a:rPr lang="fr-FR" sz="2400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sont possibles </a:t>
            </a:r>
          </a:p>
          <a:p>
            <a:pPr lvl="1">
              <a:buFont typeface="Wingdings" charset="2"/>
              <a:buChar char="ü"/>
            </a:pPr>
            <a:endParaRPr lang="fr-FR" dirty="0">
              <a:solidFill>
                <a:schemeClr val="tx1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R</a:t>
            </a:r>
            <a:r>
              <a:rPr lang="fr-FR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elais oral selon le profil de sensibilité. Une monothérapie doit être privilégiée. Les mêmes propositions que pour le SAMS s’appliquent.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D827843-CB67-ED22-6F2D-BB4AD2D4829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239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2F39297-B628-9664-6B4F-ADF077F6E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275" y="-50800"/>
            <a:ext cx="8040688" cy="1031528"/>
          </a:xfrm>
        </p:spPr>
        <p:txBody>
          <a:bodyPr/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Streptocoques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314BA699-7FB6-88AA-0BE5-9316D692A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259" y="1340768"/>
            <a:ext cx="8640960" cy="4680520"/>
          </a:xfrm>
        </p:spPr>
        <p:txBody>
          <a:bodyPr/>
          <a:lstStyle/>
          <a:p>
            <a:pPr marL="0" indent="0">
              <a:buNone/>
            </a:pPr>
            <a:r>
              <a:rPr lang="fr-F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Sensibles à la pénicilline G</a:t>
            </a:r>
          </a:p>
          <a:p>
            <a:pPr lvl="0">
              <a:buFont typeface="Arial"/>
              <a:buChar char="•"/>
            </a:pPr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Traitement initial: a</a:t>
            </a:r>
            <a:r>
              <a:rPr lang="fr-FR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moxicilline IV.</a:t>
            </a:r>
          </a:p>
          <a:p>
            <a:pPr lvl="1">
              <a:buFont typeface="Wingdings" charset="2"/>
              <a:buChar char="ü"/>
            </a:pPr>
            <a:r>
              <a:rPr lang="fr-FR" sz="2400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Si </a:t>
            </a:r>
            <a:r>
              <a:rPr lang="fr-FR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allergie non grave, à l’amoxicilline: </a:t>
            </a:r>
            <a:r>
              <a:rPr lang="fr-FR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céfazoline</a:t>
            </a:r>
            <a:r>
              <a:rPr lang="fr-FR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ou ceftriaxone ou </a:t>
            </a:r>
            <a:r>
              <a:rPr lang="fr-FR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céfotaxime</a:t>
            </a:r>
            <a:endParaRPr lang="fr-FR" sz="2400" dirty="0">
              <a:solidFill>
                <a:schemeClr val="tx1"/>
              </a:solidFill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lvl="1">
              <a:buFont typeface="Wingdings" charset="2"/>
              <a:buChar char="ü"/>
            </a:pPr>
            <a:r>
              <a:rPr lang="fr-FR" sz="2400" dirty="0">
                <a:solidFill>
                  <a:schemeClr val="tx1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Si </a:t>
            </a:r>
            <a:r>
              <a:rPr lang="fr-FR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allergie </a:t>
            </a:r>
            <a:r>
              <a:rPr lang="fr-FR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grave </a:t>
            </a:r>
            <a:r>
              <a:rPr lang="fr-FR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aux </a:t>
            </a:r>
            <a:r>
              <a:rPr lang="fr-FR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bêta-lactamines</a:t>
            </a:r>
            <a:r>
              <a:rPr lang="fr-FR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 : </a:t>
            </a:r>
            <a:r>
              <a:rPr lang="fr-FR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daptomycine</a:t>
            </a:r>
            <a:endParaRPr lang="fr-FR" sz="2400" dirty="0">
              <a:solidFill>
                <a:schemeClr val="tx1"/>
              </a:solidFill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lvl="0">
              <a:buFont typeface="Arial"/>
              <a:buChar char="•"/>
            </a:pPr>
            <a:r>
              <a:rPr lang="fr-FR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Relais oral : amoxicilline. </a:t>
            </a:r>
          </a:p>
          <a:p>
            <a:pPr lvl="1">
              <a:buFont typeface="Wingdings" charset="2"/>
              <a:buChar char="ü"/>
            </a:pPr>
            <a:r>
              <a:rPr lang="fr-FR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Si allergie, clindamycine (si pas de phénotype </a:t>
            </a:r>
            <a:r>
              <a:rPr lang="fr-FR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MLSb</a:t>
            </a:r>
            <a:r>
              <a:rPr lang="fr-FR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inductible = souche sensible à l’érythromycine)</a:t>
            </a:r>
          </a:p>
          <a:p>
            <a:pPr lvl="1">
              <a:buFont typeface="Wingdings" charset="2"/>
              <a:buChar char="ü"/>
            </a:pPr>
            <a:r>
              <a:rPr lang="fr-FR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Si résistance à la clindamycine : </a:t>
            </a:r>
            <a:r>
              <a:rPr lang="fr-FR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oxazolidinone</a:t>
            </a:r>
            <a:r>
              <a:rPr lang="fr-FR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(linézolide, </a:t>
            </a:r>
            <a:r>
              <a:rPr lang="fr-FR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tédizolide</a:t>
            </a:r>
            <a:r>
              <a:rPr lang="fr-FR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48AC569C-C83D-D3D7-8E93-A8AA8BE9F29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/>
              <a:t>Synthèse</a:t>
            </a:r>
            <a:r>
              <a:rPr lang="en-US" dirty="0"/>
              <a:t> </a:t>
            </a:r>
            <a:r>
              <a:rPr lang="en-US" dirty="0" err="1"/>
              <a:t>réalisée</a:t>
            </a:r>
            <a:r>
              <a:rPr lang="en-US" dirty="0"/>
              <a:t> par la  SPILF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125717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ews Gothic MT"/>
        <a:ea typeface="ＭＳ Ｐゴシック"/>
        <a:cs typeface=""/>
      </a:majorFont>
      <a:minorFont>
        <a:latin typeface="News Gothic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1754</Words>
  <Application>Microsoft Macintosh PowerPoint</Application>
  <PresentationFormat>Présentation à l'écran (4:3)</PresentationFormat>
  <Paragraphs>275</Paragraphs>
  <Slides>24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5" baseType="lpstr">
      <vt:lpstr>2_Office Theme</vt:lpstr>
      <vt:lpstr>             Mise au point sur le traitement anti-infectieux des arthrites bactériennes de l’adulte   SPILF 2023  Mise au point complémentaire aux recommandations de la Société Française de Rhumatologie </vt:lpstr>
      <vt:lpstr>Présentation PowerPoint</vt:lpstr>
      <vt:lpstr>Présentation PowerPoint</vt:lpstr>
      <vt:lpstr>Présentation PowerPoint</vt:lpstr>
      <vt:lpstr>Quelle antibiothérapie probabiliste en l’absence d’orientation microbiologique ? </vt:lpstr>
      <vt:lpstr>SAMS : traitement initial</vt:lpstr>
      <vt:lpstr>SAMS : relais oral</vt:lpstr>
      <vt:lpstr>SARM</vt:lpstr>
      <vt:lpstr>Streptocoques </vt:lpstr>
      <vt:lpstr>Streptocoques</vt:lpstr>
      <vt:lpstr>Entérocoques</vt:lpstr>
      <vt:lpstr>Enterobacterales</vt:lpstr>
      <vt:lpstr>Pseudomonas aeruginosa</vt:lpstr>
      <vt:lpstr>Présentation PowerPoint</vt:lpstr>
      <vt:lpstr>Neisseria spp</vt:lpstr>
      <vt:lpstr>Pasteurella</vt:lpstr>
      <vt:lpstr>Bactéries rares</vt:lpstr>
      <vt:lpstr>Arthrite main et poignet</vt:lpstr>
      <vt:lpstr>Arthrites pelviennes</vt:lpstr>
      <vt:lpstr>Arthrite et endocardite</vt:lpstr>
      <vt:lpstr>Présentation PowerPoint</vt:lpstr>
      <vt:lpstr>Présentation PowerPoint</vt:lpstr>
      <vt:lpstr>Présentation PowerPoint</vt:lpstr>
      <vt:lpstr>Pour en savoir plus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ESCMID Guideline for the diagnosis and management of Candida Diseases 2012: Non neutropenic adult patients</dc:title>
  <dc:creator>Benoit Guery</dc:creator>
  <cp:lastModifiedBy>MacBook Air</cp:lastModifiedBy>
  <cp:revision>708</cp:revision>
  <cp:lastPrinted>1601-01-01T00:00:00Z</cp:lastPrinted>
  <dcterms:created xsi:type="dcterms:W3CDTF">2017-04-07T09:12:46Z</dcterms:created>
  <dcterms:modified xsi:type="dcterms:W3CDTF">2024-03-23T21:10:09Z</dcterms:modified>
</cp:coreProperties>
</file>