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49" r:id="rId2"/>
  </p:sldMasterIdLst>
  <p:notesMasterIdLst>
    <p:notesMasterId r:id="rId43"/>
  </p:notesMasterIdLst>
  <p:handoutMasterIdLst>
    <p:handoutMasterId r:id="rId44"/>
  </p:handoutMasterIdLst>
  <p:sldIdLst>
    <p:sldId id="257" r:id="rId3"/>
    <p:sldId id="579" r:id="rId4"/>
    <p:sldId id="585" r:id="rId5"/>
    <p:sldId id="586" r:id="rId6"/>
    <p:sldId id="626" r:id="rId7"/>
    <p:sldId id="590" r:id="rId8"/>
    <p:sldId id="591" r:id="rId9"/>
    <p:sldId id="592" r:id="rId10"/>
    <p:sldId id="593" r:id="rId11"/>
    <p:sldId id="594" r:id="rId12"/>
    <p:sldId id="595" r:id="rId13"/>
    <p:sldId id="597" r:id="rId14"/>
    <p:sldId id="598" r:id="rId15"/>
    <p:sldId id="599" r:id="rId16"/>
    <p:sldId id="625" r:id="rId17"/>
    <p:sldId id="600" r:id="rId18"/>
    <p:sldId id="601" r:id="rId19"/>
    <p:sldId id="603" r:id="rId20"/>
    <p:sldId id="604" r:id="rId21"/>
    <p:sldId id="605" r:id="rId22"/>
    <p:sldId id="606" r:id="rId23"/>
    <p:sldId id="607" r:id="rId24"/>
    <p:sldId id="608" r:id="rId25"/>
    <p:sldId id="609" r:id="rId26"/>
    <p:sldId id="610" r:id="rId27"/>
    <p:sldId id="611" r:id="rId28"/>
    <p:sldId id="612" r:id="rId29"/>
    <p:sldId id="613" r:id="rId30"/>
    <p:sldId id="614" r:id="rId31"/>
    <p:sldId id="615" r:id="rId32"/>
    <p:sldId id="616" r:id="rId33"/>
    <p:sldId id="617" r:id="rId34"/>
    <p:sldId id="618" r:id="rId35"/>
    <p:sldId id="619" r:id="rId36"/>
    <p:sldId id="620" r:id="rId37"/>
    <p:sldId id="621" r:id="rId38"/>
    <p:sldId id="622" r:id="rId39"/>
    <p:sldId id="623" r:id="rId40"/>
    <p:sldId id="624" r:id="rId41"/>
    <p:sldId id="627" r:id="rId42"/>
  </p:sldIdLst>
  <p:sldSz cx="9144000" cy="6858000" type="screen4x3"/>
  <p:notesSz cx="6858000" cy="9144000"/>
  <p:defaultTextStyle>
    <a:defPPr>
      <a:defRPr lang="en-GB"/>
    </a:defPPr>
    <a:lvl1pPr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742674" indent="-28564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1142576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599605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2056637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218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19921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624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Selton" initials="CS" lastIdx="30" clrIdx="0"/>
  <p:cmAuthor id="2" name="BONNET Eric" initials="BE" lastIdx="1" clrIdx="1"/>
  <p:cmAuthor id="3" name="Sylvain" initials="S" lastIdx="2" clrIdx="2"/>
  <p:cmAuthor id="4" name="BERNARD CASTAN" initials="" lastIdx="2" clrIdx="3"/>
  <p:cmAuthor id="5" name="Rémy Gauzit" initials="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CEB"/>
    <a:srgbClr val="424242"/>
    <a:srgbClr val="2C7C9F"/>
    <a:srgbClr val="74B3C4"/>
    <a:srgbClr val="DBECF3"/>
    <a:srgbClr val="66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86" autoAdjust="0"/>
    <p:restoredTop sz="94966" autoAdjust="0"/>
  </p:normalViewPr>
  <p:slideViewPr>
    <p:cSldViewPr>
      <p:cViewPr varScale="1">
        <p:scale>
          <a:sx n="121" d="100"/>
          <a:sy n="121" d="100"/>
        </p:scale>
        <p:origin x="1408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44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1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852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B8A98A-D98B-4F15-832B-94AE7AFC6B6D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853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854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31206B-1D26-42C7-B32B-FCE6153787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425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</p:spPr>
      </p:sp>
      <p:sp>
        <p:nvSpPr>
          <p:cNvPr id="10488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06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674" indent="-28564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2576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599605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6637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18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1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24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7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78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04877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A78D-B913-4C5D-96AD-B6296D34E140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78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8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643DE-7926-41F2-A5BE-F8861B37D89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94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9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DFE8-7CA3-42A0-A5D8-4D8A79521168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79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9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D5C5-56ED-4889-9EE1-793C1D951D9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70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7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EBF-6218-4B3C-A443-A303A3572A6A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77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7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767A-15DD-4C03-95CC-7AB54C5D5AA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029" indent="0" algn="ctr">
              <a:buNone/>
            </a:lvl2pPr>
            <a:lvl3pPr marL="914059" indent="0" algn="ctr">
              <a:buNone/>
            </a:lvl3pPr>
            <a:lvl4pPr marL="1371090" indent="0" algn="ctr">
              <a:buNone/>
            </a:lvl4pPr>
            <a:lvl5pPr marL="1828120" indent="0" algn="ctr">
              <a:buNone/>
            </a:lvl5pPr>
            <a:lvl6pPr marL="2285151" indent="0" algn="ctr">
              <a:buNone/>
            </a:lvl6pPr>
            <a:lvl7pPr marL="2742181" indent="0" algn="ctr">
              <a:buNone/>
            </a:lvl7pPr>
            <a:lvl8pPr marL="3199211" indent="0" algn="ctr">
              <a:buNone/>
            </a:lvl8pPr>
            <a:lvl9pPr marL="3656241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104858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58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58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42F6FFD9-7142-474F-AD77-0502B18F347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>
          <a:xfrm>
            <a:off x="549275" y="137398"/>
            <a:ext cx="8040688" cy="93610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>
          <a:xfrm>
            <a:off x="549275" y="1268761"/>
            <a:ext cx="8040688" cy="46732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591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592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C7C3D655-8021-4EAC-BD55-E7A10A9A1F6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9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40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29" indent="0">
              <a:buNone/>
              <a:defRPr sz="1800"/>
            </a:lvl2pPr>
            <a:lvl3pPr marL="914059" indent="0">
              <a:buNone/>
              <a:defRPr sz="1600"/>
            </a:lvl3pPr>
            <a:lvl4pPr marL="1371090" indent="0">
              <a:buNone/>
              <a:defRPr sz="1400"/>
            </a:lvl4pPr>
            <a:lvl5pPr marL="1828120" indent="0">
              <a:buNone/>
              <a:defRPr sz="1400"/>
            </a:lvl5pPr>
            <a:lvl6pPr marL="2285151" indent="0">
              <a:buNone/>
              <a:defRPr sz="1400"/>
            </a:lvl6pPr>
            <a:lvl7pPr marL="2742181" indent="0">
              <a:buNone/>
              <a:defRPr sz="1400"/>
            </a:lvl7pPr>
            <a:lvl8pPr marL="3199211" indent="0">
              <a:buNone/>
              <a:defRPr sz="1400"/>
            </a:lvl8pPr>
            <a:lvl9pPr marL="365624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41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42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43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F1DDBFA9-528D-4173-AF06-0137C2F50C9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05" name="Content Placeholder 2"/>
          <p:cNvSpPr>
            <a:spLocks noGrp="1"/>
          </p:cNvSpPr>
          <p:nvPr>
            <p:ph sz="half" idx="1"/>
          </p:nvPr>
        </p:nvSpPr>
        <p:spPr>
          <a:xfrm>
            <a:off x="549278" y="1600203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06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3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0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0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0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91A516D7-CD86-4EE6-934A-07664D1A4C4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2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2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2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2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2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2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2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C5E5F5B5-72DE-4B6F-A441-FB219A3C47E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1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1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1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BFA855A6-13A9-4C14-9737-18E02B13C71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653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654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B5A1FD75-A237-443F-A54A-2AF66F85D4E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0" name="Titl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11" name="Content Placeholder 2"/>
          <p:cNvSpPr>
            <a:spLocks noGrp="1"/>
          </p:cNvSpPr>
          <p:nvPr>
            <p:ph idx="1"/>
          </p:nvPr>
        </p:nvSpPr>
        <p:spPr>
          <a:xfrm>
            <a:off x="3575052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1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1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F96460C4-3C30-416F-A182-00414182C61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5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5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DC52-D453-4A3A-B19D-5EFED54C32B9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75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5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C3E2-19DF-4E88-B47F-8DDE9FA3A67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3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29" indent="0">
              <a:buNone/>
              <a:defRPr sz="2800"/>
            </a:lvl2pPr>
            <a:lvl3pPr marL="914059" indent="0">
              <a:buNone/>
              <a:defRPr sz="2400"/>
            </a:lvl3pPr>
            <a:lvl4pPr marL="1371090" indent="0">
              <a:buNone/>
              <a:defRPr sz="2000"/>
            </a:lvl4pPr>
            <a:lvl5pPr marL="1828120" indent="0">
              <a:buNone/>
              <a:defRPr sz="2000"/>
            </a:lvl5pPr>
            <a:lvl6pPr marL="2285151" indent="0">
              <a:buNone/>
              <a:defRPr sz="2000"/>
            </a:lvl6pPr>
            <a:lvl7pPr marL="2742181" indent="0">
              <a:buNone/>
              <a:defRPr sz="2000"/>
            </a:lvl7pPr>
            <a:lvl8pPr marL="3199211" indent="0">
              <a:buNone/>
              <a:defRPr sz="2000"/>
            </a:lvl8pPr>
            <a:lvl9pPr marL="3656241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104883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3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3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3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E4BE3652-3289-4D10-9E27-D075E1EB3BD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2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30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31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32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AF73607F-1AB6-49CB-8D1B-4CCF23C48B9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4" name="Vertical Title 1"/>
          <p:cNvSpPr>
            <a:spLocks noGrp="1"/>
          </p:cNvSpPr>
          <p:nvPr>
            <p:ph type="title" orient="vert"/>
          </p:nvPr>
        </p:nvSpPr>
        <p:spPr>
          <a:xfrm>
            <a:off x="6580191" y="-50797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4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8" y="-50797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4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4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4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6C072E1E-38DA-4EAB-AFAE-293893847EB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8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89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1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9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2444-8FE4-4458-B7C8-805600567131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79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9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F4B9F-D631-47DC-96F3-E9CD63022A1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47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48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4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CF39-6C02-43CD-8EAA-3E1FCCCF964A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75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5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F34E-2398-4D41-9EB6-BD35490572E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58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59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60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61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6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F859-15CF-42D3-927B-10E238AF0267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76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10A8-75FF-4667-92EE-975B0C4355B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6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37F8-61C3-4B1C-AF4E-986498792F24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76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6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649B-28F1-48B7-B8CF-883EEE0070F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D62A-D5BA-4195-9ECD-C9EC48AC3B61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77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7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90F0-2A18-441E-B63F-71DB2A8B837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Titr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99" name="Espace réservé du contenu 2"/>
          <p:cNvSpPr>
            <a:spLocks noGrp="1"/>
          </p:cNvSpPr>
          <p:nvPr>
            <p:ph idx="1"/>
          </p:nvPr>
        </p:nvSpPr>
        <p:spPr>
          <a:xfrm>
            <a:off x="3575052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800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80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F6CA-572D-426C-AFE8-8DC3B1E3B608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80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0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8CBB-0B79-4A66-A092-8513CD2CDD9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8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29" indent="0">
              <a:buNone/>
              <a:defRPr sz="2800"/>
            </a:lvl2pPr>
            <a:lvl3pPr marL="914059" indent="0">
              <a:buNone/>
              <a:defRPr sz="2400"/>
            </a:lvl3pPr>
            <a:lvl4pPr marL="1371090" indent="0">
              <a:buNone/>
              <a:defRPr sz="2000"/>
            </a:lvl4pPr>
            <a:lvl5pPr marL="1828120" indent="0">
              <a:buNone/>
              <a:defRPr sz="2000"/>
            </a:lvl5pPr>
            <a:lvl6pPr marL="2285151" indent="0">
              <a:buNone/>
              <a:defRPr sz="2000"/>
            </a:lvl6pPr>
            <a:lvl7pPr marL="2742181" indent="0">
              <a:buNone/>
              <a:defRPr sz="2000"/>
            </a:lvl7pPr>
            <a:lvl8pPr marL="3199211" indent="0">
              <a:buNone/>
              <a:defRPr sz="2000"/>
            </a:lvl8pPr>
            <a:lvl9pPr marL="3656241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104878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8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E82A-2D15-4354-9858-96DE8968921E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78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8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096F-E36E-4F62-A7AE-66175E00F14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48742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4874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03F687D2-13A6-4254-9E62-27E921EBC6B4}" type="datetimeFigureOut">
              <a:rPr lang="fr-FR" altLang="fr-FR"/>
              <a:pPr/>
              <a:t>26/03/2021</a:t>
            </a:fld>
            <a:endParaRPr lang="fr-FR" altLang="fr-FR"/>
          </a:p>
        </p:txBody>
      </p:sp>
      <p:sp>
        <p:nvSpPr>
          <p:cNvPr id="104874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74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4FEB454-3883-4E08-8233-3FA1E3D54D9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02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029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059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090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120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772" indent="-342772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674" indent="-28564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2576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599605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6637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3666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96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28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57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9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</p:spPr>
        <p:txBody>
          <a:bodyPr vert="horz" wrap="square" lIns="89966" tIns="46782" rIns="89966" bIns="4678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texte-titre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3"/>
            <a:ext cx="8040688" cy="4341813"/>
          </a:xfrm>
          <a:prstGeom prst="rect">
            <a:avLst/>
          </a:prstGeom>
          <a:noFill/>
          <a:ln>
            <a:noFill/>
          </a:ln>
        </p:spPr>
        <p:txBody>
          <a:bodyPr vert="horz" wrap="square" lIns="89966" tIns="46782" rIns="89966" bIns="46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plan de texte</a:t>
            </a:r>
          </a:p>
          <a:p>
            <a:pPr lvl="1"/>
            <a:r>
              <a:rPr lang="en-GB" altLang="fr-FR"/>
              <a:t>Second niveau de plan</a:t>
            </a:r>
          </a:p>
          <a:p>
            <a:pPr lvl="2"/>
            <a:r>
              <a:rPr lang="en-GB" altLang="fr-FR"/>
              <a:t>Troisième niveau de plan</a:t>
            </a:r>
          </a:p>
          <a:p>
            <a:pPr lvl="3"/>
            <a:r>
              <a:rPr lang="en-GB" altLang="fr-FR"/>
              <a:t>Quatrième niveau de plan</a:t>
            </a:r>
          </a:p>
          <a:p>
            <a:pPr lvl="4"/>
            <a:r>
              <a:rPr lang="en-GB" altLang="fr-FR"/>
              <a:t>Cinquième niveau de plan</a:t>
            </a:r>
          </a:p>
          <a:p>
            <a:pPr lvl="4"/>
            <a:r>
              <a:rPr lang="en-GB" altLang="fr-FR"/>
              <a:t>Sixième niveau de plan</a:t>
            </a:r>
          </a:p>
          <a:p>
            <a:pPr lvl="4"/>
            <a:r>
              <a:rPr lang="en-GB" altLang="fr-FR"/>
              <a:t>Septième niveau de plan</a:t>
            </a:r>
          </a:p>
          <a:p>
            <a:pPr lvl="4"/>
            <a:r>
              <a:rPr lang="en-GB" altLang="fr-FR"/>
              <a:t>Huitième niveau de plan</a:t>
            </a:r>
          </a:p>
          <a:p>
            <a:pPr lvl="4"/>
            <a:r>
              <a:rPr lang="en-GB" altLang="fr-FR"/>
              <a:t>Neuvième niveau de plan</a:t>
            </a:r>
          </a:p>
        </p:txBody>
      </p:sp>
      <p:sp>
        <p:nvSpPr>
          <p:cNvPr id="104857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631" algn="l"/>
                <a:tab pos="1447262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57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58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AF14A139-FD86-42D5-8258-D29AE5B54D0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dt="0"/>
  <p:txStyles>
    <p:titleStyle>
      <a:lvl1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3666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0696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7728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4757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772" indent="-342772" algn="l" defTabSz="449096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674" indent="-28564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257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599605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6637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366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069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7728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4757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science/journal/26669919/51/2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8222208" cy="1467646"/>
          </a:xfrm>
        </p:spPr>
        <p:txBody>
          <a:bodyPr/>
          <a:lstStyle/>
          <a:p>
            <a:pPr algn="l"/>
            <a:r>
              <a:rPr lang="fr-FR" sz="2800" b="1" dirty="0"/>
              <a:t>Recommandations de la SPILF pour des durées optimisées des traitements antibiotiques</a:t>
            </a:r>
            <a:endParaRPr lang="fr-FR" altLang="fr-FR" sz="28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043608" y="4221088"/>
            <a:ext cx="7272338" cy="1368152"/>
          </a:xfrm>
        </p:spPr>
        <p:txBody>
          <a:bodyPr/>
          <a:lstStyle/>
          <a:p>
            <a:r>
              <a:rPr lang="fr-FR" altLang="fr-FR" dirty="0">
                <a:solidFill>
                  <a:srgbClr val="898989"/>
                </a:solidFill>
              </a:rPr>
              <a:t>Diaporama réalisé par le groupe recommandations de la SPILF, à la suite de la publication de la recommandation(1)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ORL: Particularités pédiatriques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272338" cy="2667000"/>
          </a:xfrm>
        </p:spPr>
        <p:txBody>
          <a:bodyPr/>
          <a:lstStyle/>
          <a:p>
            <a:pPr algn="l">
              <a:buFont typeface="Arial"/>
              <a:buChar char="•"/>
            </a:pPr>
            <a:r>
              <a:rPr lang="fr-FR" sz="1800" b="1" dirty="0"/>
              <a:t> Otite congestive ou otite séreuse :</a:t>
            </a:r>
            <a:r>
              <a:rPr lang="fr-FR" sz="1800" dirty="0"/>
              <a:t> pas d’antibiothérapie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Otite moyenne aigüe purulente</a:t>
            </a:r>
            <a:r>
              <a:rPr lang="fr-FR" sz="1800" dirty="0"/>
              <a:t> :</a:t>
            </a:r>
          </a:p>
          <a:p>
            <a:pPr marL="285750" lvl="0" indent="-285750" algn="l">
              <a:buFont typeface="Wingdings" pitchFamily="2" charset="2"/>
              <a:buChar char="Ø"/>
            </a:pPr>
            <a:r>
              <a:rPr lang="fr-FR" sz="1800" dirty="0"/>
              <a:t> &gt; 2 ans : 5 jours (10 jours si otorrhée ou otites récidivantes) </a:t>
            </a:r>
          </a:p>
          <a:p>
            <a:pPr marL="285750" lvl="0" indent="-285750" algn="l">
              <a:buFont typeface="Wingdings" pitchFamily="2" charset="2"/>
              <a:buChar char="Ø"/>
            </a:pPr>
            <a:r>
              <a:rPr lang="fr-FR" sz="1800" dirty="0"/>
              <a:t> &lt; 2 ans : 10 jours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Sinusite :</a:t>
            </a:r>
            <a:r>
              <a:rPr lang="fr-FR" sz="1800" dirty="0"/>
              <a:t>  10 jours</a:t>
            </a:r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Pied diabétique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11560" y="1876190"/>
            <a:ext cx="8280920" cy="4217105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sz="1800" dirty="0"/>
              <a:t> </a:t>
            </a:r>
            <a:r>
              <a:rPr lang="fr-FR" dirty="0"/>
              <a:t>Ostéite sans amputation :  6 semaines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Ostéite avec amputation jugée complète, sans argument pour une infection de la peau et des tissus mous : 48 h post opératoire  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Ostéite avec amputation jugée complète, mais avec une infection de la peau et des tissus mous : 7 jours post opératoire  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Infection de la peau et des tissus mous sans ostéite : voir chapitre spécifique</a:t>
            </a:r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Arthrites et </a:t>
            </a:r>
            <a:r>
              <a:rPr lang="fr-FR" sz="3600" dirty="0" err="1"/>
              <a:t>spondylodiscites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2518048"/>
            <a:ext cx="8280920" cy="3024336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sz="1800" b="1" dirty="0"/>
              <a:t> Arthrites natives: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600" dirty="0"/>
              <a:t> </a:t>
            </a:r>
            <a:r>
              <a:rPr lang="fr-FR" sz="1800" dirty="0"/>
              <a:t>	</a:t>
            </a:r>
            <a:r>
              <a:rPr lang="fr-FR" sz="1800" i="1" dirty="0"/>
              <a:t>S. aureus </a:t>
            </a:r>
            <a:r>
              <a:rPr lang="fr-FR" sz="1800" b="1" dirty="0"/>
              <a:t>:  </a:t>
            </a:r>
            <a:r>
              <a:rPr lang="fr-FR" sz="1800" dirty="0"/>
              <a:t>6 semaines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i="1" dirty="0"/>
              <a:t> 	Streptococcus </a:t>
            </a:r>
            <a:r>
              <a:rPr lang="fr-FR" sz="1800" i="1" dirty="0" err="1"/>
              <a:t>spp</a:t>
            </a:r>
            <a:r>
              <a:rPr lang="fr-FR" sz="1800" dirty="0"/>
              <a:t> : 4 semaines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i="1" dirty="0"/>
              <a:t> 	N. </a:t>
            </a:r>
            <a:r>
              <a:rPr lang="fr-FR" sz="1800" i="1" dirty="0" err="1"/>
              <a:t>gonorrhoeae</a:t>
            </a:r>
            <a:r>
              <a:rPr lang="fr-FR" sz="1800" i="1" dirty="0"/>
              <a:t> </a:t>
            </a:r>
            <a:r>
              <a:rPr lang="fr-FR" sz="1800" dirty="0"/>
              <a:t>: 7 jours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 	Arthrite septique évoluant depuis moins de 4 semaines par inoculation directe des petites articulations de la main après un lavage chirurgical adéquat : 14 jours.</a:t>
            </a:r>
          </a:p>
          <a:p>
            <a:pPr algn="l">
              <a:buFont typeface="Arial"/>
              <a:buChar char="•"/>
            </a:pPr>
            <a:r>
              <a:rPr lang="fr-FR" sz="1800" dirty="0"/>
              <a:t> </a:t>
            </a:r>
            <a:r>
              <a:rPr lang="fr-FR" sz="1800" b="1" dirty="0" err="1"/>
              <a:t>Spondylodiscites</a:t>
            </a:r>
            <a:r>
              <a:rPr lang="fr-FR" sz="1800" b="1" dirty="0"/>
              <a:t> sans matériel</a:t>
            </a:r>
            <a:r>
              <a:rPr lang="fr-FR" sz="1800" dirty="0"/>
              <a:t>: 6 semaines </a:t>
            </a:r>
          </a:p>
          <a:p>
            <a:pPr lvl="0" algn="l">
              <a:buFont typeface="Arial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79336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Cystites 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352928" cy="3960440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sz="1800" dirty="0"/>
              <a:t> Cystite </a:t>
            </a:r>
            <a:r>
              <a:rPr lang="fr-FR" sz="1800" b="1" dirty="0"/>
              <a:t>simple</a:t>
            </a:r>
            <a:r>
              <a:rPr lang="fr-FR" sz="1800" dirty="0"/>
              <a:t>:  </a:t>
            </a:r>
          </a:p>
          <a:p>
            <a:pPr marL="1199809" lvl="2" indent="-285750" algn="l">
              <a:buFont typeface="Wingdings" pitchFamily="2" charset="2"/>
              <a:buChar char="Ø"/>
            </a:pPr>
            <a:r>
              <a:rPr lang="fr-FR" sz="1800" dirty="0"/>
              <a:t> </a:t>
            </a:r>
            <a:r>
              <a:rPr lang="fr-FR" dirty="0" err="1"/>
              <a:t>Fosfomycine</a:t>
            </a:r>
            <a:r>
              <a:rPr lang="fr-FR" dirty="0"/>
              <a:t> </a:t>
            </a:r>
            <a:r>
              <a:rPr lang="fr-FR" dirty="0" err="1"/>
              <a:t>trométamol</a:t>
            </a:r>
            <a:r>
              <a:rPr lang="fr-FR" dirty="0"/>
              <a:t> : 1 jour (dose unique) </a:t>
            </a:r>
          </a:p>
          <a:p>
            <a:pPr marL="1199809" lvl="2" indent="-285750" algn="l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Pivmécillinam</a:t>
            </a:r>
            <a:r>
              <a:rPr lang="fr-FR" dirty="0"/>
              <a:t> : 3 jours </a:t>
            </a:r>
          </a:p>
          <a:p>
            <a:pPr marL="1199809" lvl="2" indent="-285750" algn="l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Nitrofurantoïne</a:t>
            </a:r>
            <a:r>
              <a:rPr lang="fr-FR" dirty="0"/>
              <a:t> : 3 jours</a:t>
            </a:r>
          </a:p>
          <a:p>
            <a:pPr lvl="0" algn="l">
              <a:buFont typeface="Arial"/>
              <a:buChar char="•"/>
            </a:pPr>
            <a:r>
              <a:rPr lang="fr-FR" sz="2000" dirty="0"/>
              <a:t> Cystite aiguë sur </a:t>
            </a:r>
            <a:r>
              <a:rPr lang="fr-FR" sz="2000" b="1" dirty="0"/>
              <a:t>sonde urinaire</a:t>
            </a:r>
            <a:r>
              <a:rPr lang="fr-FR" sz="2000" dirty="0"/>
              <a:t> : 3 jours </a:t>
            </a:r>
          </a:p>
          <a:p>
            <a:pPr lvl="0" algn="l">
              <a:buFont typeface="Arial"/>
              <a:buChar char="•"/>
            </a:pPr>
            <a:r>
              <a:rPr lang="fr-FR" sz="2000" dirty="0"/>
              <a:t> Cystite aiguë à </a:t>
            </a:r>
            <a:r>
              <a:rPr lang="fr-FR" sz="2000" b="1" dirty="0"/>
              <a:t>risque de complications ou associée aux soins</a:t>
            </a:r>
            <a:r>
              <a:rPr lang="fr-FR" sz="2000" dirty="0"/>
              <a:t>:</a:t>
            </a:r>
          </a:p>
          <a:p>
            <a:pPr marL="1199809" lvl="2" indent="-285750" algn="l">
              <a:buFont typeface="Wingdings" pitchFamily="2" charset="2"/>
              <a:buChar char="Ø"/>
            </a:pPr>
            <a:r>
              <a:rPr lang="fr-FR" sz="1800" dirty="0"/>
              <a:t> </a:t>
            </a:r>
            <a:r>
              <a:rPr lang="fr-FR" dirty="0" err="1"/>
              <a:t>Triméthoprime/Sulfaméthoxazole</a:t>
            </a:r>
            <a:r>
              <a:rPr lang="fr-FR" dirty="0"/>
              <a:t>: 5 jours</a:t>
            </a:r>
          </a:p>
          <a:p>
            <a:pPr marL="1199809" lvl="2" indent="-285750" algn="l">
              <a:buFont typeface="Wingdings" pitchFamily="2" charset="2"/>
              <a:buChar char="Ø"/>
            </a:pPr>
            <a:r>
              <a:rPr lang="fr-FR" dirty="0"/>
              <a:t>  Autre molécule (à l’exception des </a:t>
            </a:r>
            <a:r>
              <a:rPr lang="fr-FR" dirty="0" err="1"/>
              <a:t>fluoroquinolones</a:t>
            </a:r>
            <a:r>
              <a:rPr lang="fr-FR" dirty="0"/>
              <a:t> qui sont contre-indiquées dans ce cas) : 7 jours</a:t>
            </a:r>
          </a:p>
          <a:p>
            <a:pPr lvl="0" algn="l">
              <a:buFont typeface="Arial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Pyélonéphrites 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8208912" cy="2514600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sz="1800" dirty="0"/>
              <a:t> </a:t>
            </a:r>
            <a:r>
              <a:rPr lang="fr-FR" sz="2000" dirty="0"/>
              <a:t>Pyélonéphrite aiguë </a:t>
            </a:r>
            <a:r>
              <a:rPr lang="fr-FR" sz="2000" b="1" dirty="0"/>
              <a:t>non compliquée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dirty="0"/>
              <a:t> </a:t>
            </a:r>
            <a:r>
              <a:rPr lang="fr-FR" sz="2000" dirty="0" err="1"/>
              <a:t>Fluoroquinolone</a:t>
            </a:r>
            <a:r>
              <a:rPr lang="fr-FR" sz="2000" dirty="0"/>
              <a:t> ou </a:t>
            </a:r>
            <a:r>
              <a:rPr lang="fr-FR" sz="2000" dirty="0" err="1"/>
              <a:t>béta-lactamine</a:t>
            </a:r>
            <a:r>
              <a:rPr lang="fr-FR" sz="2000" dirty="0"/>
              <a:t> injectable : 7 jours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dirty="0"/>
              <a:t> Autre antibiotique : 10 jours</a:t>
            </a:r>
          </a:p>
          <a:p>
            <a:pPr lvl="0" algn="l">
              <a:buFont typeface="Arial"/>
              <a:buChar char="•"/>
            </a:pPr>
            <a:r>
              <a:rPr lang="fr-FR" sz="2000" dirty="0"/>
              <a:t> Pyélonéphrite aiguë </a:t>
            </a:r>
            <a:r>
              <a:rPr lang="fr-FR" sz="2000" b="1" dirty="0"/>
              <a:t>à risque de complication et/ou associée aux soins</a:t>
            </a:r>
            <a:r>
              <a:rPr lang="fr-FR" sz="2000" dirty="0"/>
              <a:t> :</a:t>
            </a:r>
            <a:r>
              <a:rPr lang="fr-FR" sz="2000" b="1" dirty="0"/>
              <a:t> </a:t>
            </a:r>
            <a:r>
              <a:rPr lang="fr-FR" sz="2000" dirty="0"/>
              <a:t>10 jours </a:t>
            </a:r>
          </a:p>
          <a:p>
            <a:pPr algn="l"/>
            <a:endParaRPr lang="fr-FR" sz="1800" b="1" dirty="0"/>
          </a:p>
          <a:p>
            <a:pPr lvl="0"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IU masculine 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67544" y="2776848"/>
            <a:ext cx="7272338" cy="1304304"/>
          </a:xfrm>
        </p:spPr>
        <p:txBody>
          <a:bodyPr/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dirty="0"/>
              <a:t>Prostatite : 14 jours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dirty="0"/>
              <a:t>Cystite (« </a:t>
            </a:r>
            <a:r>
              <a:rPr lang="fr-FR" dirty="0" err="1"/>
              <a:t>cystitis-like</a:t>
            </a:r>
            <a:r>
              <a:rPr lang="fr-FR" dirty="0"/>
              <a:t> ») : 7 jours</a:t>
            </a:r>
          </a:p>
          <a:p>
            <a:pPr lvl="0" algn="l">
              <a:buFont typeface="Arial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495843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7488832" cy="654956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Infections urinaires de l’enfant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68014" y="2323728"/>
            <a:ext cx="7272338" cy="2304256"/>
          </a:xfrm>
        </p:spPr>
        <p:txBody>
          <a:bodyPr/>
          <a:lstStyle/>
          <a:p>
            <a:pPr lvl="0" algn="l"/>
            <a:endParaRPr lang="fr-FR" sz="1800" b="1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dirty="0"/>
              <a:t>Cystites de la petite fille: 5 jours 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dirty="0"/>
              <a:t>Pyélonéphrites (filles et garçons): 10 jours, quelles que soient les molécules prescrites </a:t>
            </a:r>
            <a:endParaRPr lang="fr-FR" b="1" dirty="0"/>
          </a:p>
          <a:p>
            <a:pPr algn="l">
              <a:buFont typeface="Arial"/>
              <a:buChar char="•"/>
            </a:pPr>
            <a:endParaRPr lang="fr-FR" sz="1800" b="1" dirty="0"/>
          </a:p>
          <a:p>
            <a:pPr lvl="0"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Infections sexuellement transmissibles 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51520" y="1419660"/>
            <a:ext cx="8712968" cy="4817652"/>
          </a:xfrm>
        </p:spPr>
        <p:txBody>
          <a:bodyPr/>
          <a:lstStyle/>
          <a:p>
            <a:pPr algn="l"/>
            <a:endParaRPr lang="fr-FR" sz="1800" dirty="0"/>
          </a:p>
          <a:p>
            <a:pPr algn="l">
              <a:buFont typeface="Arial"/>
              <a:buChar char="•"/>
            </a:pPr>
            <a:r>
              <a:rPr lang="fr-FR" sz="2000" b="1" dirty="0"/>
              <a:t>   Urétrites ou cervicites :</a:t>
            </a:r>
            <a:endParaRPr lang="fr-FR" sz="2000" dirty="0"/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dirty="0" err="1"/>
              <a:t>Ceftriaxone</a:t>
            </a:r>
            <a:r>
              <a:rPr lang="fr-FR" sz="2000" dirty="0"/>
              <a:t> IM 500 mg une dose + </a:t>
            </a:r>
            <a:r>
              <a:rPr lang="fr-FR" sz="2000" dirty="0" err="1"/>
              <a:t>Doxycycline</a:t>
            </a:r>
            <a:r>
              <a:rPr lang="fr-FR" sz="2000" dirty="0"/>
              <a:t> 100 mg x2/jour pendant 7 jours (1</a:t>
            </a:r>
            <a:r>
              <a:rPr lang="fr-FR" sz="2000" baseline="30000" dirty="0"/>
              <a:t>er</a:t>
            </a:r>
            <a:r>
              <a:rPr lang="fr-FR" sz="2000" dirty="0"/>
              <a:t> choix) </a:t>
            </a:r>
          </a:p>
          <a:p>
            <a:pPr algn="l"/>
            <a:r>
              <a:rPr lang="fr-FR" sz="2000" dirty="0"/>
              <a:t>OU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dirty="0" err="1"/>
              <a:t>Ceftriaxone</a:t>
            </a:r>
            <a:r>
              <a:rPr lang="fr-FR" sz="2000" dirty="0"/>
              <a:t> IM 500 mg une dose + Azithromycine 1g dose unique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/>
              <a:t>Syphilis précoce :</a:t>
            </a:r>
            <a:endParaRPr lang="fr-FR" sz="2000" dirty="0"/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b="1" dirty="0"/>
              <a:t> </a:t>
            </a:r>
            <a:r>
              <a:rPr lang="fr-FR" sz="2000" dirty="0"/>
              <a:t>Si </a:t>
            </a:r>
            <a:r>
              <a:rPr lang="fr-FR" sz="2000" dirty="0" err="1"/>
              <a:t>benzathine</a:t>
            </a:r>
            <a:r>
              <a:rPr lang="fr-FR" sz="2000" dirty="0"/>
              <a:t> </a:t>
            </a:r>
            <a:r>
              <a:rPr lang="fr-FR" sz="2000" dirty="0" err="1"/>
              <a:t>benzyl</a:t>
            </a:r>
            <a:r>
              <a:rPr lang="fr-FR" sz="2000" dirty="0"/>
              <a:t> pénicilline : 2,4 MUI en IM dose unique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dirty="0"/>
              <a:t> Si allergie : </a:t>
            </a:r>
            <a:r>
              <a:rPr lang="fr-FR" sz="2000" dirty="0" err="1"/>
              <a:t>doxycycline</a:t>
            </a:r>
            <a:r>
              <a:rPr lang="fr-FR" sz="2000" dirty="0"/>
              <a:t> : 200 mg/jour pendant 14 jours</a:t>
            </a:r>
          </a:p>
          <a:p>
            <a:pPr algn="l">
              <a:buFont typeface="Arial"/>
              <a:buChar char="•"/>
            </a:pPr>
            <a:endParaRPr lang="fr-FR" sz="1800" b="1" dirty="0"/>
          </a:p>
          <a:p>
            <a:pPr lvl="0"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Infections génitales hautes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64372" y="1988840"/>
            <a:ext cx="8151440" cy="3552800"/>
          </a:xfrm>
        </p:spPr>
        <p:txBody>
          <a:bodyPr/>
          <a:lstStyle/>
          <a:p>
            <a:pPr algn="l"/>
            <a:endParaRPr lang="fr-FR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 </a:t>
            </a:r>
            <a:r>
              <a:rPr lang="fr-FR" b="1" dirty="0"/>
              <a:t>IGH non compliquées</a:t>
            </a:r>
            <a:r>
              <a:rPr lang="fr-FR" dirty="0"/>
              <a:t> : </a:t>
            </a:r>
            <a:r>
              <a:rPr lang="fr-FR" dirty="0" err="1"/>
              <a:t>ceftriaxone</a:t>
            </a:r>
            <a:r>
              <a:rPr lang="fr-FR" dirty="0"/>
              <a:t> une injection unique + </a:t>
            </a:r>
            <a:r>
              <a:rPr lang="fr-FR" dirty="0" err="1"/>
              <a:t>doxycycline</a:t>
            </a:r>
            <a:r>
              <a:rPr lang="fr-FR" dirty="0"/>
              <a:t> </a:t>
            </a:r>
            <a:r>
              <a:rPr lang="fr-FR" b="1" dirty="0"/>
              <a:t>ET</a:t>
            </a:r>
            <a:r>
              <a:rPr lang="fr-FR" dirty="0"/>
              <a:t> métronidazole pendant 10 jours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/>
              <a:t>IGH compliquées</a:t>
            </a:r>
            <a:r>
              <a:rPr lang="fr-FR" dirty="0"/>
              <a:t> : </a:t>
            </a:r>
            <a:r>
              <a:rPr lang="fr-FR" dirty="0" err="1"/>
              <a:t>ceftriaxone</a:t>
            </a:r>
            <a:r>
              <a:rPr lang="fr-FR" dirty="0"/>
              <a:t> (maximum 7 jours) à arrêter en fonction de l’amélioration clinique + </a:t>
            </a:r>
            <a:r>
              <a:rPr lang="fr-FR" dirty="0" err="1"/>
              <a:t>doxycycline</a:t>
            </a:r>
            <a:r>
              <a:rPr lang="fr-FR" dirty="0"/>
              <a:t> </a:t>
            </a:r>
            <a:r>
              <a:rPr lang="fr-FR" b="1" dirty="0"/>
              <a:t>ET</a:t>
            </a:r>
            <a:r>
              <a:rPr lang="fr-FR" dirty="0"/>
              <a:t> métronidazole 14 jours </a:t>
            </a:r>
          </a:p>
          <a:p>
            <a:pPr algn="l"/>
            <a:endParaRPr lang="fr-FR" sz="1800" b="1" dirty="0"/>
          </a:p>
          <a:p>
            <a:pPr lvl="0"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928181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200" dirty="0"/>
              <a:t>Bactériémies/</a:t>
            </a:r>
            <a:r>
              <a:rPr lang="fr-FR" sz="3200" dirty="0" err="1"/>
              <a:t>candidémies</a:t>
            </a:r>
            <a:r>
              <a:rPr lang="fr-FR" sz="3200" dirty="0"/>
              <a:t> sur cathéters veineux centraux (1)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95536" y="1711346"/>
            <a:ext cx="8280920" cy="4165926"/>
          </a:xfrm>
        </p:spPr>
        <p:txBody>
          <a:bodyPr/>
          <a:lstStyle/>
          <a:p>
            <a:pPr algn="l"/>
            <a:r>
              <a:rPr lang="fr-FR" b="1" dirty="0"/>
              <a:t>Après ablation du cathéter et première hémoculture négative </a:t>
            </a:r>
            <a:endParaRPr lang="fr-FR" sz="2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/>
              <a:t>Staphylocoque à </a:t>
            </a:r>
            <a:r>
              <a:rPr lang="fr-FR" sz="1800" dirty="0" err="1"/>
              <a:t>coagulase</a:t>
            </a:r>
            <a:r>
              <a:rPr lang="fr-FR" sz="1800" dirty="0"/>
              <a:t> négative : 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1800" dirty="0"/>
              <a:t>3 jours si apyrexie et absence de matériel </a:t>
            </a:r>
            <a:r>
              <a:rPr lang="fr-FR" sz="1800" dirty="0" err="1"/>
              <a:t>endovasculaire</a:t>
            </a:r>
            <a:r>
              <a:rPr lang="fr-FR" sz="1800" dirty="0"/>
              <a:t> 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1800" dirty="0"/>
              <a:t>La seule ablation du cathéter peut suffire en fonction de l’évolution clinique (sur avis spécialisé) 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Streptocoque, entérocoque, et bacilles à Gram négatif : 7 jours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i="1" dirty="0"/>
              <a:t>Staphylococcus aureus</a:t>
            </a:r>
            <a:r>
              <a:rPr lang="fr-FR" sz="1800" dirty="0"/>
              <a:t> : 14 jours (thrombophlébite septique : 21 jours)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i="1" dirty="0"/>
              <a:t>Candida </a:t>
            </a:r>
            <a:r>
              <a:rPr lang="fr-FR" sz="1800" i="1" dirty="0" err="1"/>
              <a:t>spp</a:t>
            </a:r>
            <a:r>
              <a:rPr lang="fr-FR" sz="1800" dirty="0"/>
              <a:t> : 14 jours</a:t>
            </a:r>
          </a:p>
          <a:p>
            <a:pPr algn="l"/>
            <a:r>
              <a:rPr lang="fr-FR" dirty="0"/>
              <a:t> </a:t>
            </a:r>
            <a:endParaRPr lang="fr-FR" sz="2000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42692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7010400" cy="1233723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Méthodologie 1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23528" y="2485256"/>
            <a:ext cx="8820472" cy="3248000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dirty="0"/>
              <a:t> Une seule durée de traitement (pas de fourchettes)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Les molécules ne sont mentionnées que si elles s’accompagnent d’une durée particulière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Seules les situations courantes ont été retenues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Les durées recommandées ne concernent que des patients avec une évolution favorable</a:t>
            </a:r>
          </a:p>
          <a:p>
            <a:pPr algn="l"/>
            <a:endParaRPr lang="en-US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</a:t>
            </a:r>
            <a:r>
              <a:rPr lang="en-US" altLang="fr-FR" sz="1800"/>
              <a:t>le 10 mars </a:t>
            </a:r>
            <a:r>
              <a:rPr lang="en-US" altLang="fr-FR" sz="1800" dirty="0"/>
              <a:t>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51447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200" dirty="0"/>
              <a:t>Bactériémies/</a:t>
            </a:r>
            <a:r>
              <a:rPr lang="fr-FR" sz="3200" dirty="0" err="1"/>
              <a:t>candidémies</a:t>
            </a:r>
            <a:r>
              <a:rPr lang="fr-FR" sz="3200" dirty="0"/>
              <a:t> sur cathéters veineux centraux (2)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67544" y="2181927"/>
            <a:ext cx="7272338" cy="3157814"/>
          </a:xfrm>
        </p:spPr>
        <p:txBody>
          <a:bodyPr/>
          <a:lstStyle/>
          <a:p>
            <a:pPr algn="l"/>
            <a:r>
              <a:rPr lang="fr-FR" b="1" dirty="0"/>
              <a:t>Cathéter laissé en place associé à un verrou antibiotique :</a:t>
            </a:r>
            <a:endParaRPr lang="fr-FR" sz="2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Streptocoque, entérocoque, staphylocoque à </a:t>
            </a:r>
            <a:r>
              <a:rPr lang="fr-FR" dirty="0" err="1"/>
              <a:t>coagulase</a:t>
            </a:r>
            <a:r>
              <a:rPr lang="fr-FR" dirty="0"/>
              <a:t> négative et bacilles à Gram négatif : 10 jours de traitement systémique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Durée du verrou associé : 10 jours  </a:t>
            </a:r>
            <a:endParaRPr lang="fr-FR" sz="4400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096079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200" dirty="0"/>
              <a:t>Bactériémies non compliquées sans porte d’entrée retrouvée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67544" y="2639127"/>
            <a:ext cx="7272338" cy="2327193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Bacilles à Gram négatif (dont entérobactéries et BGN non fermentant), streptocoques, entérocoques : 7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/>
              <a:t>Staphylococcus aureus</a:t>
            </a:r>
            <a:r>
              <a:rPr lang="fr-FR" dirty="0"/>
              <a:t> et </a:t>
            </a:r>
            <a:r>
              <a:rPr lang="fr-FR" i="1" dirty="0"/>
              <a:t>Staphylococcus lugdunensis </a:t>
            </a:r>
            <a:r>
              <a:rPr lang="fr-FR" dirty="0"/>
              <a:t>: 14 jours</a:t>
            </a:r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281219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200" dirty="0"/>
              <a:t>Neutropénie fébrile (1)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38321" y="1869977"/>
            <a:ext cx="8496944" cy="3744415"/>
          </a:xfrm>
        </p:spPr>
        <p:txBody>
          <a:bodyPr/>
          <a:lstStyle/>
          <a:p>
            <a:pPr algn="l"/>
            <a:r>
              <a:rPr lang="fr-FR" b="1" dirty="0"/>
              <a:t>Sans documentation clinique ou microbiologique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Hospitalisation: 3 jours minimum avec arrêt de l’antibiothérapie si absence de signes de gravité </a:t>
            </a:r>
            <a:r>
              <a:rPr lang="fr-FR" b="1" dirty="0"/>
              <a:t>ET</a:t>
            </a:r>
            <a:r>
              <a:rPr lang="fr-FR" dirty="0"/>
              <a:t> patient stable </a:t>
            </a:r>
            <a:r>
              <a:rPr lang="fr-FR" b="1" dirty="0"/>
              <a:t>ET</a:t>
            </a:r>
            <a:r>
              <a:rPr lang="fr-FR" dirty="0"/>
              <a:t> apyrexie depuis 48 heures </a:t>
            </a:r>
            <a:r>
              <a:rPr lang="fr-FR" b="1" dirty="0"/>
              <a:t>ET</a:t>
            </a:r>
            <a:r>
              <a:rPr lang="fr-FR" dirty="0"/>
              <a:t> surveillance hospitalière de 24-48h (si la neutropénie persiste)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Ambulatoire : Arrêt de l’antibiothérapie à la correction de la neutropénie (PNN &gt; 500/mm</a:t>
            </a:r>
            <a:r>
              <a:rPr lang="fr-FR" baseline="30000" dirty="0"/>
              <a:t>3</a:t>
            </a:r>
            <a:r>
              <a:rPr lang="fr-FR" dirty="0"/>
              <a:t>)</a:t>
            </a:r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662537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200" dirty="0"/>
              <a:t>Neutropénie fébrile (2)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1875536"/>
            <a:ext cx="7272338" cy="3816423"/>
          </a:xfrm>
        </p:spPr>
        <p:txBody>
          <a:bodyPr/>
          <a:lstStyle/>
          <a:p>
            <a:pPr algn="l"/>
            <a:r>
              <a:rPr lang="fr-FR" b="1" dirty="0"/>
              <a:t>Neutropénie fébrile avec foyer clinique et/ou documentation microbiologique*</a:t>
            </a:r>
            <a:endParaRPr lang="fr-FR" dirty="0"/>
          </a:p>
          <a:p>
            <a:pPr marL="342900" lvl="0" indent="-342900" algn="l">
              <a:buFont typeface="Wingdings" pitchFamily="2" charset="2"/>
              <a:buChar char="Ø"/>
            </a:pPr>
            <a:r>
              <a:rPr lang="fr-FR" dirty="0"/>
              <a:t>7 jours minimum avec arrêt si apyrexie de plus de 4 jours </a:t>
            </a:r>
            <a:r>
              <a:rPr lang="fr-FR" b="1" dirty="0"/>
              <a:t>ET</a:t>
            </a:r>
            <a:r>
              <a:rPr lang="fr-FR" dirty="0"/>
              <a:t> résolution des signes cliniques d’infection </a:t>
            </a:r>
            <a:r>
              <a:rPr lang="fr-FR" b="1" dirty="0"/>
              <a:t>ET</a:t>
            </a:r>
            <a:r>
              <a:rPr lang="fr-FR" dirty="0"/>
              <a:t> éradication microbiologique</a:t>
            </a:r>
          </a:p>
          <a:p>
            <a:pPr algn="l"/>
            <a:r>
              <a:rPr lang="fr-FR" dirty="0"/>
              <a:t> </a:t>
            </a:r>
          </a:p>
          <a:p>
            <a:pPr algn="l"/>
            <a:r>
              <a:rPr lang="fr-FR" i="1" dirty="0"/>
              <a:t>* Durée à adapter au pathogène isolé et au foyer éventuel</a:t>
            </a:r>
            <a:endParaRPr lang="fr-FR" dirty="0"/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833381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200" dirty="0"/>
              <a:t>Endocardites infectieuses (1)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496944" cy="4104456"/>
          </a:xfrm>
        </p:spPr>
        <p:txBody>
          <a:bodyPr/>
          <a:lstStyle/>
          <a:p>
            <a:pPr algn="l"/>
            <a:r>
              <a:rPr lang="fr-FR" b="1" dirty="0"/>
              <a:t>Endocardites à streptocoques </a:t>
            </a:r>
            <a:r>
              <a:rPr lang="fr-FR" dirty="0"/>
              <a:t>(</a:t>
            </a:r>
            <a:r>
              <a:rPr lang="fr-FR" sz="2000" dirty="0"/>
              <a:t>CMI </a:t>
            </a:r>
            <a:r>
              <a:rPr lang="fr-FR" sz="2000" dirty="0" err="1"/>
              <a:t>Péni</a:t>
            </a:r>
            <a:r>
              <a:rPr lang="fr-FR" sz="2000" dirty="0"/>
              <a:t> G </a:t>
            </a:r>
            <a:r>
              <a:rPr lang="fr-FR" sz="2000" u="sng" dirty="0"/>
              <a:t>&lt;</a:t>
            </a:r>
            <a:r>
              <a:rPr lang="fr-FR" sz="2000" dirty="0"/>
              <a:t> 0,125mg/l)</a:t>
            </a:r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dirty="0"/>
              <a:t>Valve native :</a:t>
            </a:r>
            <a:endParaRPr lang="fr-FR" sz="2000" dirty="0"/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fr-FR" sz="2400" b="1" u="sng" dirty="0"/>
              <a:t>2 semaines</a:t>
            </a:r>
            <a:r>
              <a:rPr lang="fr-FR" sz="2400" dirty="0"/>
              <a:t> si [pénicilline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] + gentamicine</a:t>
            </a:r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fr-FR" sz="2400" b="1" u="sng" dirty="0"/>
              <a:t>4 semaines</a:t>
            </a:r>
            <a:r>
              <a:rPr lang="fr-FR" sz="2400" dirty="0"/>
              <a:t> si 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 ou vancomycine (en cas d’allergie aux béta-</a:t>
            </a:r>
            <a:r>
              <a:rPr lang="fr-FR" sz="2400" dirty="0" err="1"/>
              <a:t>lactamines</a:t>
            </a:r>
            <a:r>
              <a:rPr lang="fr-FR" sz="2400" dirty="0"/>
              <a:t>) seules.</a:t>
            </a:r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dirty="0"/>
              <a:t>Valve prothétique : </a:t>
            </a:r>
            <a:r>
              <a:rPr lang="fr-FR" sz="2400" b="1" u="sng" dirty="0"/>
              <a:t>6 semaines</a:t>
            </a:r>
            <a:r>
              <a:rPr lang="fr-FR" sz="2400" dirty="0"/>
              <a:t> si 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 ou vancomycine (en cas d’allergie aux béta-</a:t>
            </a:r>
            <a:r>
              <a:rPr lang="fr-FR" sz="2400" dirty="0" err="1"/>
              <a:t>lactamines</a:t>
            </a:r>
            <a:r>
              <a:rPr lang="fr-FR" sz="2400" dirty="0"/>
              <a:t>) seules</a:t>
            </a:r>
            <a:endParaRPr lang="fr-FR" sz="2000" dirty="0"/>
          </a:p>
          <a:p>
            <a:pPr algn="l"/>
            <a:r>
              <a:rPr lang="fr-FR" dirty="0"/>
              <a:t> </a:t>
            </a:r>
            <a:endParaRPr lang="fr-FR" sz="2000" dirty="0"/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640656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200" dirty="0"/>
              <a:t>Endocardites infectieuses (2)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92908" y="1869976"/>
            <a:ext cx="8771580" cy="3888432"/>
          </a:xfrm>
        </p:spPr>
        <p:txBody>
          <a:bodyPr/>
          <a:lstStyle/>
          <a:p>
            <a:pPr lvl="0" algn="l"/>
            <a:r>
              <a:rPr lang="fr-FR" b="1" dirty="0"/>
              <a:t>Endocardites à streptocoques (</a:t>
            </a:r>
            <a:r>
              <a:rPr lang="fr-FR" dirty="0"/>
              <a:t>CMI </a:t>
            </a:r>
            <a:r>
              <a:rPr lang="fr-FR" dirty="0" err="1"/>
              <a:t>Péni</a:t>
            </a:r>
            <a:r>
              <a:rPr lang="fr-FR" dirty="0"/>
              <a:t> G &gt; 0,125 mg/l)</a:t>
            </a:r>
            <a:endParaRPr lang="fr-FR" sz="2000" dirty="0"/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dirty="0"/>
              <a:t>Valve native : </a:t>
            </a:r>
            <a:r>
              <a:rPr lang="fr-FR" sz="2400" b="1" u="sng" dirty="0"/>
              <a:t>4 semaines</a:t>
            </a:r>
            <a:r>
              <a:rPr lang="fr-FR" sz="2400" dirty="0"/>
              <a:t> [(pénicilline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 ou vancomycine) + gentamicine] pendant </a:t>
            </a:r>
            <a:r>
              <a:rPr lang="fr-FR" sz="2400" b="1" dirty="0"/>
              <a:t>2 semaines</a:t>
            </a:r>
            <a:r>
              <a:rPr lang="fr-FR" sz="2400" dirty="0"/>
              <a:t> puis [pénicilline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] pendant </a:t>
            </a:r>
            <a:r>
              <a:rPr lang="fr-FR" sz="2400" b="1" dirty="0"/>
              <a:t>2 semaines</a:t>
            </a:r>
            <a:endParaRPr lang="fr-FR" sz="2000" dirty="0"/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dirty="0"/>
              <a:t>Valve prothétique : </a:t>
            </a:r>
            <a:r>
              <a:rPr lang="fr-FR" sz="2400" b="1" u="sng" dirty="0"/>
              <a:t>6 semaines</a:t>
            </a:r>
            <a:r>
              <a:rPr lang="fr-FR" sz="2400" dirty="0"/>
              <a:t> [(pénicilline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 ou vancomycine) + gentamicine] pendant </a:t>
            </a:r>
            <a:r>
              <a:rPr lang="fr-FR" sz="2400" b="1" dirty="0"/>
              <a:t>2 semaines</a:t>
            </a:r>
            <a:r>
              <a:rPr lang="fr-FR" sz="2400" dirty="0"/>
              <a:t> puis [pénicilline G ou amoxicilline</a:t>
            </a:r>
            <a:r>
              <a:rPr lang="fr-FR" sz="2400" b="1" dirty="0"/>
              <a:t> </a:t>
            </a:r>
            <a:r>
              <a:rPr lang="fr-FR" sz="2400" dirty="0"/>
              <a:t>ou </a:t>
            </a:r>
            <a:r>
              <a:rPr lang="fr-FR" sz="2400" dirty="0" err="1"/>
              <a:t>ceftriaxone</a:t>
            </a:r>
            <a:r>
              <a:rPr lang="fr-FR" sz="2400" dirty="0"/>
              <a:t>] pendant </a:t>
            </a:r>
            <a:r>
              <a:rPr lang="fr-FR" sz="2400" b="1" dirty="0"/>
              <a:t>4 semaines</a:t>
            </a:r>
            <a:r>
              <a:rPr lang="fr-FR" sz="2400" dirty="0"/>
              <a:t>.</a:t>
            </a:r>
            <a:endParaRPr lang="fr-FR" sz="2000" dirty="0"/>
          </a:p>
          <a:p>
            <a:pPr algn="l"/>
            <a:r>
              <a:rPr lang="fr-FR" dirty="0"/>
              <a:t> </a:t>
            </a:r>
            <a:endParaRPr lang="fr-FR" sz="2000" dirty="0"/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441055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200" dirty="0"/>
              <a:t>Endocardites infectieuses (3)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79239" y="1521927"/>
            <a:ext cx="8568952" cy="4536504"/>
          </a:xfrm>
        </p:spPr>
        <p:txBody>
          <a:bodyPr/>
          <a:lstStyle/>
          <a:p>
            <a:pPr algn="l"/>
            <a:r>
              <a:rPr lang="fr-FR" b="1" dirty="0"/>
              <a:t>Endocardites à entérocoques: </a:t>
            </a:r>
            <a:r>
              <a:rPr lang="fr-FR" i="1" dirty="0"/>
              <a:t>E. </a:t>
            </a:r>
            <a:r>
              <a:rPr lang="fr-FR" i="1" dirty="0" err="1"/>
              <a:t>faecalis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000" u="sng" dirty="0"/>
              <a:t>Valve native 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2000" b="1" u="sng" dirty="0"/>
              <a:t>4 semaines</a:t>
            </a:r>
            <a:r>
              <a:rPr lang="fr-FR" sz="2000" dirty="0"/>
              <a:t> : amoxicilline + gentamicine  pendant </a:t>
            </a:r>
            <a:r>
              <a:rPr lang="fr-FR" sz="2000" b="1" dirty="0"/>
              <a:t>2 semaines</a:t>
            </a:r>
            <a:r>
              <a:rPr lang="fr-FR" sz="2000" dirty="0"/>
              <a:t>, puis </a:t>
            </a:r>
            <a:r>
              <a:rPr lang="fr-FR" sz="2000" b="1" dirty="0"/>
              <a:t>2 semaines </a:t>
            </a:r>
            <a:r>
              <a:rPr lang="fr-FR" sz="2000" dirty="0"/>
              <a:t>amoxicilline seule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2000" b="1" u="sng" dirty="0"/>
              <a:t>6 semaines</a:t>
            </a:r>
            <a:r>
              <a:rPr lang="fr-FR" sz="2000" dirty="0"/>
              <a:t> : amoxicilline + </a:t>
            </a:r>
            <a:r>
              <a:rPr lang="fr-FR" sz="2000" dirty="0" err="1"/>
              <a:t>ceftriaxone</a:t>
            </a:r>
            <a:r>
              <a:rPr lang="fr-FR" sz="2000" dirty="0"/>
              <a:t> ou vancomycine + gentamicine (en cas d’allergie aux béta-</a:t>
            </a:r>
            <a:r>
              <a:rPr lang="fr-FR" sz="2000" dirty="0" err="1"/>
              <a:t>lactamines</a:t>
            </a:r>
            <a:r>
              <a:rPr lang="fr-FR" sz="20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200" u="sng" dirty="0"/>
              <a:t>Valve prothétique </a:t>
            </a:r>
            <a:r>
              <a:rPr lang="fr-FR" sz="2200" dirty="0"/>
              <a:t>: 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2000" dirty="0"/>
              <a:t> amoxicilline + gentamicine  pendant </a:t>
            </a:r>
            <a:r>
              <a:rPr lang="fr-FR" sz="2000" b="1" dirty="0"/>
              <a:t>2 semaines</a:t>
            </a:r>
            <a:r>
              <a:rPr lang="fr-FR" sz="2000" dirty="0"/>
              <a:t>, puis </a:t>
            </a:r>
            <a:r>
              <a:rPr lang="fr-FR" sz="2000" b="1" dirty="0"/>
              <a:t>4 semaines </a:t>
            </a:r>
            <a:r>
              <a:rPr lang="fr-FR" sz="2000" dirty="0"/>
              <a:t>amoxicilline seule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2000" dirty="0"/>
              <a:t> amoxicilline + </a:t>
            </a:r>
            <a:r>
              <a:rPr lang="fr-FR" sz="2000" dirty="0" err="1"/>
              <a:t>ceftriaxone</a:t>
            </a:r>
            <a:r>
              <a:rPr lang="fr-FR" sz="2000" dirty="0"/>
              <a:t> ou vancomycine + gentamicine (en cas d’allergie aux béta-</a:t>
            </a:r>
            <a:r>
              <a:rPr lang="fr-FR" sz="2000" dirty="0" err="1"/>
              <a:t>lactamines</a:t>
            </a:r>
            <a:r>
              <a:rPr lang="fr-FR" sz="2000" dirty="0"/>
              <a:t>) pendant </a:t>
            </a:r>
            <a:r>
              <a:rPr lang="fr-FR" sz="2000" b="1" dirty="0"/>
              <a:t>6 semaines</a:t>
            </a:r>
            <a:endParaRPr lang="fr-FR" sz="2000" dirty="0"/>
          </a:p>
          <a:p>
            <a:pPr algn="l"/>
            <a:r>
              <a:rPr lang="fr-FR" dirty="0"/>
              <a:t> </a:t>
            </a:r>
            <a:endParaRPr lang="fr-FR" sz="2000" dirty="0"/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751109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200" dirty="0"/>
              <a:t>Endocardites infectieuses (4)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66638" y="2420888"/>
            <a:ext cx="7272338" cy="2016224"/>
          </a:xfrm>
        </p:spPr>
        <p:txBody>
          <a:bodyPr/>
          <a:lstStyle/>
          <a:p>
            <a:pPr algn="l"/>
            <a:r>
              <a:rPr lang="fr-FR" b="1" dirty="0"/>
              <a:t>Endocardites à entérocoques: </a:t>
            </a:r>
            <a:r>
              <a:rPr lang="fr-FR" sz="2000" i="1" dirty="0"/>
              <a:t>E. </a:t>
            </a:r>
            <a:r>
              <a:rPr lang="fr-FR" sz="2000" i="1" dirty="0" err="1"/>
              <a:t>faecium</a:t>
            </a:r>
            <a:r>
              <a:rPr lang="fr-FR" sz="2000" dirty="0"/>
              <a:t> et autres espèces d’entérocoques</a:t>
            </a:r>
            <a:endParaRPr lang="fr-FR" sz="1800" dirty="0"/>
          </a:p>
          <a:p>
            <a:pPr lvl="0" algn="l"/>
            <a:r>
              <a:rPr lang="fr-FR" sz="1800" dirty="0"/>
              <a:t>Mêmes schémas thérapeutiques </a:t>
            </a:r>
            <a:r>
              <a:rPr lang="fr-FR" sz="1800" u="sng" dirty="0"/>
              <a:t>à l’exclusion </a:t>
            </a:r>
            <a:r>
              <a:rPr lang="fr-FR" sz="1800" dirty="0"/>
              <a:t>de l’association amoxicilline + </a:t>
            </a:r>
            <a:r>
              <a:rPr lang="fr-FR" sz="1800" dirty="0" err="1"/>
              <a:t>ceftriaxone</a:t>
            </a:r>
            <a:r>
              <a:rPr lang="fr-FR" sz="1800" dirty="0"/>
              <a:t> (qui ne doit pas être utilisée)</a:t>
            </a:r>
          </a:p>
          <a:p>
            <a:pPr algn="l"/>
            <a:r>
              <a:rPr lang="fr-FR" dirty="0"/>
              <a:t> </a:t>
            </a:r>
            <a:endParaRPr lang="fr-FR" sz="2000" dirty="0"/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643045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200" dirty="0"/>
              <a:t>Endocardites infectieuses (4)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08552" y="1988840"/>
            <a:ext cx="8555556" cy="3456384"/>
          </a:xfrm>
        </p:spPr>
        <p:txBody>
          <a:bodyPr/>
          <a:lstStyle/>
          <a:p>
            <a:pPr algn="l"/>
            <a:r>
              <a:rPr lang="fr-FR" b="1" dirty="0"/>
              <a:t>Endocardites du cœur gauche à staphylocoques</a:t>
            </a:r>
            <a:endParaRPr lang="fr-FR" sz="2000" dirty="0"/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u="sng" dirty="0"/>
              <a:t>Valve native </a:t>
            </a:r>
            <a:r>
              <a:rPr lang="fr-FR" sz="2400" dirty="0"/>
              <a:t>: </a:t>
            </a:r>
            <a:r>
              <a:rPr lang="fr-FR" sz="2400" b="1" u="sng" dirty="0"/>
              <a:t>4 semaines </a:t>
            </a:r>
            <a:r>
              <a:rPr lang="fr-FR" sz="2400" dirty="0"/>
              <a:t>monothérapie, quel que soit l’antibiotique utilisé </a:t>
            </a:r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u="sng" dirty="0"/>
              <a:t>Valve prothétique </a:t>
            </a:r>
            <a:r>
              <a:rPr lang="fr-FR" sz="2400" dirty="0"/>
              <a:t>: </a:t>
            </a:r>
            <a:r>
              <a:rPr lang="fr-FR" sz="2400" b="1" u="sng" dirty="0"/>
              <a:t>6 semaines</a:t>
            </a:r>
            <a:r>
              <a:rPr lang="fr-FR" sz="2400" dirty="0"/>
              <a:t> avec</a:t>
            </a:r>
            <a:endParaRPr lang="fr-FR" sz="2000" dirty="0"/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fr-FR" b="1" dirty="0"/>
              <a:t>2 semaines</a:t>
            </a:r>
            <a:r>
              <a:rPr lang="fr-FR" dirty="0"/>
              <a:t> de triple antibiothérapie: béta-</a:t>
            </a:r>
            <a:r>
              <a:rPr lang="fr-FR" dirty="0" err="1"/>
              <a:t>lactamine</a:t>
            </a:r>
            <a:r>
              <a:rPr lang="fr-FR" dirty="0"/>
              <a:t> anti-staphylococcique, gentamicine et rifampicine OU </a:t>
            </a:r>
            <a:r>
              <a:rPr lang="fr-FR" dirty="0" err="1"/>
              <a:t>daptomycine</a:t>
            </a:r>
            <a:r>
              <a:rPr lang="fr-FR" dirty="0"/>
              <a:t> (ou vancomycine), gentamicine, rifampicine</a:t>
            </a:r>
            <a:endParaRPr lang="fr-FR" sz="2000" dirty="0"/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fr-FR" b="1" dirty="0"/>
              <a:t>PUIS 4 semaines</a:t>
            </a:r>
            <a:r>
              <a:rPr lang="fr-FR" dirty="0"/>
              <a:t> de bithérapie (arrêt de la gentamicine).</a:t>
            </a:r>
            <a:endParaRPr lang="fr-FR" sz="1800" dirty="0"/>
          </a:p>
          <a:p>
            <a:pPr algn="l"/>
            <a:endParaRPr lang="fr-FR" sz="2000" dirty="0"/>
          </a:p>
          <a:p>
            <a:pPr algn="l"/>
            <a:endParaRPr lang="fr-FR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305243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2029354"/>
          </a:xfrm>
        </p:spPr>
        <p:txBody>
          <a:bodyPr/>
          <a:lstStyle/>
          <a:p>
            <a:pPr algn="l"/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r>
              <a:rPr lang="fr-FR" sz="3200" b="1" dirty="0"/>
              <a:t>Infections de dispositif électronique cardiaque implantable</a:t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92908" y="1700808"/>
            <a:ext cx="8758184" cy="4464496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Infection précoce superficielle : </a:t>
            </a:r>
            <a:r>
              <a:rPr lang="fr-FR" sz="2000" b="1" dirty="0"/>
              <a:t>7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Infection du boitier sans bactériémie, après ablation de tout le matériel : </a:t>
            </a:r>
            <a:r>
              <a:rPr lang="fr-FR" sz="2000" b="1" u="sng" dirty="0"/>
              <a:t>7 jours</a:t>
            </a:r>
            <a:endParaRPr lang="fr-FR" sz="2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Bactériémie sans endocardite, ni infection de sonde  : </a:t>
            </a:r>
            <a:r>
              <a:rPr lang="fr-FR" sz="2000" b="1" u="sng" dirty="0"/>
              <a:t>2 semaines</a:t>
            </a:r>
            <a:r>
              <a:rPr lang="fr-FR" sz="2000" dirty="0"/>
              <a:t> pour les </a:t>
            </a:r>
            <a:r>
              <a:rPr lang="fr-FR" sz="2000" dirty="0" err="1"/>
              <a:t>cocci</a:t>
            </a:r>
            <a:r>
              <a:rPr lang="fr-FR" sz="2000" dirty="0"/>
              <a:t> à Gram + et </a:t>
            </a:r>
            <a:r>
              <a:rPr lang="fr-FR" sz="2000" b="1" u="sng" dirty="0"/>
              <a:t>1 semaine</a:t>
            </a:r>
            <a:r>
              <a:rPr lang="fr-FR" sz="2000" dirty="0"/>
              <a:t> pour les BGN (y compris les non </a:t>
            </a:r>
            <a:r>
              <a:rPr lang="fr-FR" sz="2000" dirty="0" err="1"/>
              <a:t>fermentants</a:t>
            </a:r>
            <a:r>
              <a:rPr lang="fr-FR" sz="2000" dirty="0"/>
              <a:t>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Infection de sonde, après ablation de tout le matériel : </a:t>
            </a:r>
            <a:r>
              <a:rPr lang="fr-FR" sz="2000" b="1" u="sng" dirty="0"/>
              <a:t>2 semaines</a:t>
            </a:r>
            <a:r>
              <a:rPr lang="fr-FR" sz="2000" dirty="0"/>
              <a:t>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2000" dirty="0"/>
              <a:t>Infection de sonde avec ablation de matériel impossible : </a:t>
            </a:r>
            <a:r>
              <a:rPr lang="fr-FR" sz="2000" b="1" u="sng" dirty="0"/>
              <a:t>6 semaines</a:t>
            </a:r>
            <a:r>
              <a:rPr lang="fr-FR" sz="2000" dirty="0"/>
              <a:t> (dont les </a:t>
            </a:r>
            <a:r>
              <a:rPr lang="fr-FR" sz="2000" b="1" dirty="0"/>
              <a:t>2 premières</a:t>
            </a:r>
            <a:r>
              <a:rPr lang="fr-FR" sz="2000" dirty="0"/>
              <a:t> avec de la gentamicine), puis antibiothérapie suppressive à discuter.</a:t>
            </a:r>
          </a:p>
          <a:p>
            <a:pPr algn="l"/>
            <a:endParaRPr lang="fr-FR" sz="2000" dirty="0"/>
          </a:p>
          <a:p>
            <a:pPr algn="l"/>
            <a:endParaRPr lang="fr-FR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53759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6336704" cy="776523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Méthodologie 2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292976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 </a:t>
            </a:r>
            <a:r>
              <a:rPr lang="fr-FR" dirty="0"/>
              <a:t>Base: propositions 2017 (2)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Revue de la littérature publiée sur le sujet depuis 2015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Si thèmes non abordés en 2017, revue de la littérature étendue à l’ensemble des données disponibles.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Synthèse par le groupe recommandation de la SPILF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Si question en suspend, vote en assemblée au cours du congrès national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3074857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r>
              <a:rPr lang="fr-FR" sz="3200" b="1" dirty="0"/>
              <a:t>Infections de peau et tissus mous</a:t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555556" cy="4608512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Furoncle simple : </a:t>
            </a:r>
            <a:r>
              <a:rPr lang="fr-FR" sz="1800" dirty="0"/>
              <a:t>pas d’antibiothérapie locale ou générale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Furoncle compliqué</a:t>
            </a:r>
            <a:r>
              <a:rPr lang="fr-FR" sz="1800" dirty="0"/>
              <a:t> (anthrax ou multiplications des lésions ou </a:t>
            </a:r>
            <a:r>
              <a:rPr lang="fr-FR" sz="1800" dirty="0" err="1"/>
              <a:t>dermo</a:t>
            </a:r>
            <a:r>
              <a:rPr lang="fr-FR" sz="1800" dirty="0"/>
              <a:t>-hypodermite péri-lésionnelle ou signes systémiques) : 5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Furonculose :</a:t>
            </a:r>
            <a:r>
              <a:rPr lang="fr-FR" sz="1800" dirty="0"/>
              <a:t> 7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Impétigo simple : </a:t>
            </a:r>
            <a:r>
              <a:rPr lang="fr-FR" sz="1800" dirty="0"/>
              <a:t>pas d’antibiothérapie par voie générale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Impétigo grave</a:t>
            </a:r>
            <a:r>
              <a:rPr lang="fr-FR" sz="1800" dirty="0"/>
              <a:t> (Ecthyma ou &gt; 6 lésions ou surface cutanée atteinte &gt;2% de la surface corporelle totale ou extension rapide des lésions) : 7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 err="1"/>
              <a:t>Dermohypodermite</a:t>
            </a:r>
            <a:r>
              <a:rPr lang="fr-FR" sz="1800" b="1" dirty="0"/>
              <a:t> bactérienne non nécrosante </a:t>
            </a:r>
            <a:r>
              <a:rPr lang="fr-FR" sz="1800" dirty="0"/>
              <a:t>(« cellulite », « érysipèle », sur morsure, rouget du porc) : 7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Morsures animales</a:t>
            </a:r>
            <a:r>
              <a:rPr lang="fr-FR" sz="1800" dirty="0"/>
              <a:t> : 5 jours</a:t>
            </a:r>
          </a:p>
          <a:p>
            <a:pPr algn="l"/>
            <a:endParaRPr lang="fr-FR" sz="2000" dirty="0"/>
          </a:p>
          <a:p>
            <a:pPr algn="l"/>
            <a:endParaRPr lang="fr-FR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4299493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237266"/>
          </a:xfrm>
        </p:spPr>
        <p:txBody>
          <a:bodyPr/>
          <a:lstStyle/>
          <a:p>
            <a:pPr algn="l"/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r>
              <a:rPr lang="fr-FR" sz="3200" b="1" dirty="0"/>
              <a:t>Infections digestives (1)</a:t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92908" y="1556792"/>
            <a:ext cx="8758184" cy="4608512"/>
          </a:xfrm>
        </p:spPr>
        <p:txBody>
          <a:bodyPr/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Infection de liquide d’ascite</a:t>
            </a:r>
            <a:r>
              <a:rPr lang="fr-FR" sz="1800" dirty="0"/>
              <a:t> : 5 jours si </a:t>
            </a:r>
            <a:r>
              <a:rPr lang="fr-FR" sz="1800" dirty="0" err="1"/>
              <a:t>cefotaxime</a:t>
            </a:r>
            <a:endParaRPr lang="fr-FR" sz="18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Infection à </a:t>
            </a:r>
            <a:r>
              <a:rPr lang="fr-FR" sz="1800" b="1" i="1" dirty="0" err="1"/>
              <a:t>Clostridioides</a:t>
            </a:r>
            <a:r>
              <a:rPr lang="fr-FR" sz="1800" b="1" i="1" dirty="0"/>
              <a:t> difficile</a:t>
            </a:r>
            <a:r>
              <a:rPr lang="fr-FR" sz="1800" dirty="0"/>
              <a:t> : 10 jours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Abcès hépatique non amibien</a:t>
            </a:r>
            <a:r>
              <a:rPr lang="fr-FR" sz="1800" dirty="0"/>
              <a:t> : 28 jours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 err="1"/>
              <a:t>Diverticulite</a:t>
            </a:r>
            <a:r>
              <a:rPr lang="fr-FR" sz="1800" dirty="0"/>
              <a:t> simple sans réponse au traitement symptomatique : 7 jours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Diarrhée aiguë du voyageur</a:t>
            </a:r>
            <a:r>
              <a:rPr lang="fr-FR" sz="1800" dirty="0"/>
              <a:t> :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Sans fièvre ni syndrome dysentérique : dose unique (</a:t>
            </a:r>
            <a:r>
              <a:rPr lang="fr-FR" sz="1800" dirty="0" err="1"/>
              <a:t>fluoroquinolone</a:t>
            </a:r>
            <a:r>
              <a:rPr lang="fr-FR" sz="1800" dirty="0"/>
              <a:t> ou azithromycine)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 Fièvre ou syndrome dysentérique : 3 jours (</a:t>
            </a:r>
            <a:r>
              <a:rPr lang="fr-FR" sz="1800" dirty="0" err="1"/>
              <a:t>fluoroquinolone</a:t>
            </a:r>
            <a:r>
              <a:rPr lang="fr-FR" sz="1800" dirty="0"/>
              <a:t> ou azithromycine)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Fièvre typhoïde, sans complications</a:t>
            </a:r>
            <a:r>
              <a:rPr lang="fr-FR" sz="1800" dirty="0"/>
              <a:t> : 7 jours (</a:t>
            </a:r>
            <a:r>
              <a:rPr lang="fr-FR" sz="1800" dirty="0" err="1"/>
              <a:t>fluoroquinolones</a:t>
            </a:r>
            <a:r>
              <a:rPr lang="fr-FR" sz="1800" dirty="0"/>
              <a:t>) OU 5 jours (azithromycine)</a:t>
            </a:r>
          </a:p>
          <a:p>
            <a:pPr algn="l"/>
            <a:r>
              <a:rPr lang="fr-FR" sz="1800" dirty="0"/>
              <a:t>    </a:t>
            </a:r>
            <a:endParaRPr lang="fr-FR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40351695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r>
              <a:rPr lang="fr-FR" sz="3200" b="1" dirty="0"/>
              <a:t>Infections digestives (2)</a:t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32094" y="1556792"/>
            <a:ext cx="8843588" cy="4680520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Perforation digestive</a:t>
            </a:r>
            <a:r>
              <a:rPr lang="fr-FR" dirty="0"/>
              <a:t> (opérée dans les 24 heures) : ≤ 24  heures</a:t>
            </a:r>
            <a:endParaRPr lang="fr-FR" sz="1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Péritonite localisée</a:t>
            </a:r>
            <a:r>
              <a:rPr lang="fr-FR" dirty="0"/>
              <a:t> : 3 jours*</a:t>
            </a:r>
            <a:endParaRPr lang="fr-FR" sz="1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Péritonite généralisée </a:t>
            </a:r>
            <a:r>
              <a:rPr lang="fr-FR" dirty="0"/>
              <a:t>(en dehors des péritonites postopératoires) : 4 jours* </a:t>
            </a:r>
            <a:endParaRPr lang="fr-FR" sz="1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Péritonite postopératoire</a:t>
            </a:r>
            <a:r>
              <a:rPr lang="fr-FR" dirty="0"/>
              <a:t> : 8 jours*.</a:t>
            </a:r>
            <a:endParaRPr lang="fr-FR" sz="1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L’isolement peropératoire d’un </a:t>
            </a:r>
            <a:r>
              <a:rPr lang="fr-FR" i="1" dirty="0"/>
              <a:t>Candida </a:t>
            </a:r>
            <a:r>
              <a:rPr lang="fr-FR" i="1" dirty="0" err="1"/>
              <a:t>sp</a:t>
            </a:r>
            <a:r>
              <a:rPr lang="fr-FR" dirty="0"/>
              <a:t>, ne doit pas faire prolonger la durée de traitement d’une péritonite </a:t>
            </a:r>
            <a:endParaRPr lang="fr-FR" sz="1800" dirty="0"/>
          </a:p>
          <a:p>
            <a:pPr algn="l"/>
            <a:r>
              <a:rPr lang="fr-FR" sz="1600" dirty="0"/>
              <a:t>* si la source est contrôlée </a:t>
            </a:r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9970207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r>
              <a:rPr lang="fr-FR" sz="3200" b="1" dirty="0"/>
              <a:t>Infections digestives (3)</a:t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80920" cy="3888432"/>
          </a:xfrm>
        </p:spPr>
        <p:txBody>
          <a:bodyPr/>
          <a:lstStyle/>
          <a:p>
            <a:pPr lvl="0" algn="l"/>
            <a:r>
              <a:rPr lang="fr-FR" b="1" dirty="0"/>
              <a:t>Cholécystite</a:t>
            </a:r>
            <a:endParaRPr lang="fr-F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Cholécystectomie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400" dirty="0"/>
              <a:t>non compliquée : ≤ 24 heures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400" dirty="0"/>
              <a:t>vésicule perforée : 3 jours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400" dirty="0"/>
              <a:t>Grade III (dysfonctionnement d’organe) : 3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   Drainage percutané : 7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   Non opérée ou non drainée :  7 jours </a:t>
            </a:r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690319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r>
              <a:rPr lang="fr-FR" sz="3200" b="1" dirty="0"/>
              <a:t>Infections digestives (4)</a:t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59532" y="2686958"/>
            <a:ext cx="8424936" cy="2783160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Angiocholite avec drainage efficace</a:t>
            </a:r>
            <a:r>
              <a:rPr lang="fr-FR" dirty="0"/>
              <a:t> : </a:t>
            </a:r>
          </a:p>
          <a:p>
            <a:pPr lvl="0" algn="l"/>
            <a:r>
              <a:rPr lang="fr-FR" dirty="0"/>
              <a:t>3 jours post-drainage (même si bactériémie associée)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Appendicite</a:t>
            </a:r>
            <a:endParaRPr lang="fr-FR" dirty="0"/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dirty="0"/>
              <a:t>opérée, non perforée : ≤ 24 heures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dirty="0"/>
              <a:t>traitement non chirurgical : 7 jours </a:t>
            </a:r>
            <a:endParaRPr lang="fr-FR" sz="1600" dirty="0"/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5231974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r>
              <a:rPr lang="fr-FR" sz="3200" b="1" dirty="0"/>
              <a:t>Infections digestives (5)</a:t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280920" cy="4104456"/>
          </a:xfrm>
        </p:spPr>
        <p:txBody>
          <a:bodyPr/>
          <a:lstStyle/>
          <a:p>
            <a:pPr algn="l"/>
            <a:r>
              <a:rPr lang="fr-FR" b="1" dirty="0"/>
              <a:t>Diarrhées bactériennes en pédiatrie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 err="1"/>
              <a:t>Shigelle</a:t>
            </a:r>
            <a:r>
              <a:rPr lang="fr-FR" dirty="0"/>
              <a:t> : azithromycine :3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 err="1"/>
              <a:t>Campylobacter</a:t>
            </a:r>
            <a:r>
              <a:rPr lang="fr-FR" dirty="0"/>
              <a:t> : azithromycine :3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/>
              <a:t>C. difficile</a:t>
            </a:r>
            <a:r>
              <a:rPr lang="fr-FR" dirty="0"/>
              <a:t> : 10 jours</a:t>
            </a:r>
            <a:r>
              <a:rPr lang="fr-FR" b="1" dirty="0"/>
              <a:t> </a:t>
            </a:r>
            <a:r>
              <a:rPr lang="fr-FR" dirty="0"/>
              <a:t>(pas de traitement si &lt;2ans)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Yersinia : </a:t>
            </a:r>
            <a:r>
              <a:rPr lang="fr-FR" dirty="0" err="1"/>
              <a:t>cotrimoxazole</a:t>
            </a:r>
            <a:r>
              <a:rPr lang="fr-FR" dirty="0"/>
              <a:t> ou C3G : 5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Salmonelles si traitement nécessaire : </a:t>
            </a:r>
            <a:r>
              <a:rPr lang="fr-FR" dirty="0" err="1"/>
              <a:t>ceftriaxone</a:t>
            </a:r>
            <a:r>
              <a:rPr lang="fr-FR" dirty="0"/>
              <a:t> 3 jours, ciprofloxacine 5 jours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761661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r>
              <a:rPr lang="fr-FR" sz="3200" b="1" dirty="0"/>
              <a:t>Infections neurologiques centrales (1)</a:t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1900217"/>
            <a:ext cx="8424936" cy="3617015"/>
          </a:xfrm>
        </p:spPr>
        <p:txBody>
          <a:bodyPr/>
          <a:lstStyle/>
          <a:p>
            <a:pPr algn="l"/>
            <a:r>
              <a:rPr lang="fr-FR" b="1" dirty="0"/>
              <a:t>Méningites bactériennes 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/>
              <a:t>Streptococcus </a:t>
            </a:r>
            <a:r>
              <a:rPr lang="fr-FR" i="1" dirty="0" err="1"/>
              <a:t>pneumoniae</a:t>
            </a:r>
            <a:r>
              <a:rPr lang="fr-FR" dirty="0"/>
              <a:t> (quelle que soit la CMI de l’amoxicilline) et streptocoque du groupe B : 10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 err="1"/>
              <a:t>Neisseria</a:t>
            </a:r>
            <a:r>
              <a:rPr lang="fr-FR" i="1" dirty="0"/>
              <a:t> </a:t>
            </a:r>
            <a:r>
              <a:rPr lang="fr-FR" i="1" dirty="0" err="1"/>
              <a:t>meningitidis</a:t>
            </a:r>
            <a:r>
              <a:rPr lang="fr-FR" dirty="0"/>
              <a:t> (quelle que soit la CMI de l’amoxicilline) : 5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/>
              <a:t>Listeria </a:t>
            </a:r>
            <a:r>
              <a:rPr lang="fr-FR" i="1" dirty="0" err="1"/>
              <a:t>monocytogenes</a:t>
            </a:r>
            <a:r>
              <a:rPr lang="fr-FR" i="1" dirty="0"/>
              <a:t> :</a:t>
            </a:r>
            <a:r>
              <a:rPr lang="fr-FR" dirty="0"/>
              <a:t> 21 jours</a:t>
            </a:r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6031582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r>
              <a:rPr lang="fr-FR" sz="3200" b="1" dirty="0"/>
              <a:t>Infections neurologiques centrales (2)</a:t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8280920" cy="3112959"/>
          </a:xfrm>
        </p:spPr>
        <p:txBody>
          <a:bodyPr/>
          <a:lstStyle/>
          <a:p>
            <a:pPr algn="l"/>
            <a:r>
              <a:rPr lang="fr-FR" b="1" dirty="0"/>
              <a:t>Encéphalites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HSV et VZV : 14 jours si immunocompétent, 21 jours si immunodéprimé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Listeria : 21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 err="1"/>
              <a:t>Mycobacterium</a:t>
            </a:r>
            <a:r>
              <a:rPr lang="fr-FR" i="1" dirty="0"/>
              <a:t> </a:t>
            </a:r>
            <a:r>
              <a:rPr lang="fr-FR" i="1" dirty="0" err="1"/>
              <a:t>tuberculosis</a:t>
            </a:r>
            <a:r>
              <a:rPr lang="fr-FR" dirty="0"/>
              <a:t> : 12 mois</a:t>
            </a:r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434463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r>
              <a:rPr lang="fr-FR" sz="3200" b="1" dirty="0"/>
              <a:t>Infections neurologiques centrales (3)</a:t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272338" cy="3112959"/>
          </a:xfrm>
        </p:spPr>
        <p:txBody>
          <a:bodyPr/>
          <a:lstStyle/>
          <a:p>
            <a:pPr algn="l"/>
            <a:r>
              <a:rPr lang="fr-FR" b="1" dirty="0"/>
              <a:t>Abcès cérébraux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En l’absence de drainage : 6 semaines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Si drainage chirurgical : 3 ou 6 semaines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Ces durées sont à reconsidérer en cas d’immunodépression, sans qu’il soit possible de proposer une durée standardisée</a:t>
            </a:r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6503515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79512" y="40136"/>
            <a:ext cx="6336704" cy="1669314"/>
          </a:xfrm>
        </p:spPr>
        <p:txBody>
          <a:bodyPr/>
          <a:lstStyle/>
          <a:p>
            <a:pPr algn="l"/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br>
              <a:rPr lang="fr-FR" sz="3600" dirty="0"/>
            </a:br>
            <a:r>
              <a:rPr lang="fr-FR" sz="3200" b="1" dirty="0"/>
              <a:t>Infections neurologiques centrales (4)</a:t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8136904" cy="3816424"/>
          </a:xfrm>
        </p:spPr>
        <p:txBody>
          <a:bodyPr/>
          <a:lstStyle/>
          <a:p>
            <a:pPr lvl="1" algn="l"/>
            <a:r>
              <a:rPr lang="fr-FR" sz="2400" b="1" dirty="0"/>
              <a:t>Particularités pédiatriques</a:t>
            </a:r>
          </a:p>
          <a:p>
            <a:pPr marL="742779" lvl="1" indent="-285750" algn="l">
              <a:buFont typeface="Arial" panose="020B0604020202020204" pitchFamily="34" charset="0"/>
              <a:buChar char="•"/>
            </a:pPr>
            <a:r>
              <a:rPr lang="fr-FR" sz="2000" b="1" dirty="0"/>
              <a:t>Méningites</a:t>
            </a:r>
          </a:p>
          <a:p>
            <a:pPr algn="l"/>
            <a:r>
              <a:rPr lang="fr-FR" sz="2000" dirty="0"/>
              <a:t>Durées identiques et rajouter : </a:t>
            </a:r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fr-FR" dirty="0"/>
              <a:t>Streptocoque du groupe B </a:t>
            </a:r>
            <a:r>
              <a:rPr lang="fr-FR" i="1" dirty="0"/>
              <a:t>(S. </a:t>
            </a:r>
            <a:r>
              <a:rPr lang="fr-FR" i="1" dirty="0" err="1"/>
              <a:t>agalactiae</a:t>
            </a:r>
            <a:r>
              <a:rPr lang="fr-FR" b="1" i="1" dirty="0"/>
              <a:t>)</a:t>
            </a:r>
            <a:r>
              <a:rPr lang="fr-FR" b="1" dirty="0"/>
              <a:t> </a:t>
            </a:r>
            <a:r>
              <a:rPr lang="fr-FR" dirty="0"/>
              <a:t>: 14 jours</a:t>
            </a:r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it-IT" i="1" dirty="0" err="1"/>
              <a:t>H.influenzae</a:t>
            </a:r>
            <a:r>
              <a:rPr lang="it-IT" dirty="0"/>
              <a:t> : 7 </a:t>
            </a:r>
            <a:r>
              <a:rPr lang="it-IT" dirty="0" err="1"/>
              <a:t>jours</a:t>
            </a:r>
            <a:r>
              <a:rPr lang="it-IT" dirty="0"/>
              <a:t> </a:t>
            </a:r>
            <a:endParaRPr lang="fr-FR" dirty="0"/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it-IT" i="1" dirty="0"/>
              <a:t>E. coli</a:t>
            </a:r>
            <a:r>
              <a:rPr lang="it-IT" dirty="0"/>
              <a:t> : 21 </a:t>
            </a:r>
            <a:r>
              <a:rPr lang="it-IT" dirty="0" err="1"/>
              <a:t>jours</a:t>
            </a:r>
            <a:r>
              <a:rPr lang="it-IT" dirty="0"/>
              <a:t> </a:t>
            </a:r>
            <a:endParaRPr lang="fr-FR" dirty="0"/>
          </a:p>
          <a:p>
            <a:pPr lvl="1" algn="l"/>
            <a:endParaRPr lang="fr-FR" sz="2000" b="1" dirty="0"/>
          </a:p>
          <a:p>
            <a:pPr marL="742779" lvl="1" indent="-285750" algn="l">
              <a:buFont typeface="Arial" panose="020B0604020202020204" pitchFamily="34" charset="0"/>
              <a:buChar char="•"/>
            </a:pPr>
            <a:r>
              <a:rPr lang="fr-FR" sz="2000" b="1" dirty="0"/>
              <a:t>Encéphalites </a:t>
            </a:r>
            <a:r>
              <a:rPr lang="fr-FR" sz="2000" dirty="0"/>
              <a:t>herpétiques néonatales: 3 semaines </a:t>
            </a:r>
            <a:r>
              <a:rPr lang="fr-FR" sz="2000" dirty="0" err="1"/>
              <a:t>intra-veineux</a:t>
            </a:r>
            <a:r>
              <a:rPr lang="fr-FR" sz="2000" dirty="0"/>
              <a:t> puis relais oral pour 6 mois.</a:t>
            </a:r>
          </a:p>
          <a:p>
            <a:pPr marL="742779" lvl="1" indent="-285750" algn="l">
              <a:buFont typeface="Arial" panose="020B0604020202020204" pitchFamily="34" charset="0"/>
              <a:buChar char="•"/>
            </a:pPr>
            <a:endParaRPr lang="fr-FR" sz="1800" b="1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       </a:t>
            </a:r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72671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Pneumonie aiguë communautaire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2492031"/>
            <a:ext cx="8278688" cy="3379440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sz="1800" dirty="0"/>
              <a:t> </a:t>
            </a:r>
            <a:r>
              <a:rPr lang="fr-FR" dirty="0"/>
              <a:t>Si amélioration clinique au moment de la réévaluation à J+3 (apyrexie, amélioration des signes vitaux) : 5 jours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Si pas d’amélioration à J3 :  7 jours maximum</a:t>
            </a:r>
          </a:p>
          <a:p>
            <a:pPr algn="l">
              <a:buFont typeface="Arial"/>
              <a:buChar char="•"/>
            </a:pPr>
            <a:r>
              <a:rPr lang="fr-FR" b="1" dirty="0"/>
              <a:t> PAC hospitalisée en réanimation</a:t>
            </a:r>
            <a:r>
              <a:rPr lang="fr-FR" dirty="0"/>
              <a:t> : 7 jours, si amélioration clinique </a:t>
            </a:r>
          </a:p>
          <a:p>
            <a:pPr algn="l">
              <a:buFont typeface="Arial"/>
              <a:buChar char="•"/>
            </a:pPr>
            <a:r>
              <a:rPr lang="fr-FR" b="1" dirty="0"/>
              <a:t> Légionellose</a:t>
            </a:r>
            <a:r>
              <a:rPr lang="fr-FR" dirty="0"/>
              <a:t> : 14 jours  (si </a:t>
            </a:r>
            <a:r>
              <a:rPr lang="fr-FR" dirty="0" err="1"/>
              <a:t>azithromycine</a:t>
            </a:r>
            <a:r>
              <a:rPr lang="fr-FR" dirty="0"/>
              <a:t>: 5 jours)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B893CB-4571-4E4D-9885-A2BD1ED56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EBEE05-66BB-6A41-AF8A-52F7E7C91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02" y="1484784"/>
            <a:ext cx="8892479" cy="4104456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1) </a:t>
            </a:r>
            <a:r>
              <a:rPr lang="fr-FR" sz="2000" dirty="0" err="1"/>
              <a:t>Gauzit</a:t>
            </a:r>
            <a:r>
              <a:rPr lang="fr-FR" sz="2000" dirty="0"/>
              <a:t> R. et al. </a:t>
            </a:r>
            <a:r>
              <a:rPr lang="fr-FR" sz="2000" dirty="0" err="1"/>
              <a:t>Anti-infectious</a:t>
            </a:r>
            <a:r>
              <a:rPr lang="fr-FR" sz="2000" dirty="0"/>
              <a:t> </a:t>
            </a:r>
            <a:r>
              <a:rPr lang="fr-FR" sz="2000" dirty="0" err="1"/>
              <a:t>treatment</a:t>
            </a:r>
            <a:r>
              <a:rPr lang="fr-FR" sz="2000" dirty="0"/>
              <a:t> duration: The SPILF and GPIP French guidelines and </a:t>
            </a:r>
            <a:r>
              <a:rPr lang="fr-FR" sz="2000" dirty="0" err="1"/>
              <a:t>recommendations</a:t>
            </a:r>
            <a:r>
              <a:rPr lang="fr-FR" sz="2000" dirty="0"/>
              <a:t> (</a:t>
            </a:r>
            <a:r>
              <a:rPr lang="fr-FR" sz="2000" i="1" dirty="0"/>
              <a:t>Durées des traitements anti-infectieux. Recommandations françaises SPILF et GPIP</a:t>
            </a:r>
            <a:r>
              <a:rPr lang="fr-FR" sz="2000" dirty="0"/>
              <a:t>). Infect. Dis. </a:t>
            </a:r>
            <a:r>
              <a:rPr lang="fr-FR" sz="2000" dirty="0" err="1"/>
              <a:t>Now</a:t>
            </a:r>
            <a:r>
              <a:rPr lang="fr-FR" sz="2000" dirty="0"/>
              <a:t>. </a:t>
            </a:r>
            <a:r>
              <a:rPr lang="fr-FR" sz="2000" dirty="0">
                <a:solidFill>
                  <a:schemeClr val="bg2"/>
                </a:solidFill>
              </a:rPr>
              <a:t>2021, </a:t>
            </a:r>
            <a:r>
              <a:rPr lang="fr-FR" sz="2000" dirty="0">
                <a:solidFill>
                  <a:schemeClr val="bg2"/>
                </a:solidFill>
                <a:hlinkClick r:id="rId2" tooltip="Go to table of contents for this volume/issu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51</a:t>
            </a:r>
            <a:r>
              <a:rPr lang="fr-FR" sz="2000" dirty="0">
                <a:solidFill>
                  <a:schemeClr val="bg2"/>
                </a:solidFill>
              </a:rPr>
              <a:t>: 114-139</a:t>
            </a:r>
          </a:p>
          <a:p>
            <a:pPr marL="0" indent="0">
              <a:buNone/>
            </a:pPr>
            <a:r>
              <a:rPr lang="fr-FR" sz="2000" dirty="0"/>
              <a:t>2) </a:t>
            </a:r>
            <a:r>
              <a:rPr lang="fr-FR" sz="2000" dirty="0" err="1"/>
              <a:t>Wintenberger</a:t>
            </a:r>
            <a:r>
              <a:rPr lang="fr-FR" sz="2000" dirty="0"/>
              <a:t> C. et al. </a:t>
            </a:r>
            <a:r>
              <a:rPr lang="fr-FR" sz="2000" dirty="0" err="1"/>
              <a:t>Proposal</a:t>
            </a:r>
            <a:r>
              <a:rPr lang="fr-FR" sz="2000" dirty="0"/>
              <a:t> for </a:t>
            </a:r>
            <a:r>
              <a:rPr lang="fr-FR" sz="2000" dirty="0" err="1"/>
              <a:t>shorter</a:t>
            </a:r>
            <a:r>
              <a:rPr lang="fr-FR" sz="2000" dirty="0"/>
              <a:t> </a:t>
            </a:r>
            <a:r>
              <a:rPr lang="fr-FR" sz="2000" dirty="0" err="1"/>
              <a:t>antibiotic</a:t>
            </a:r>
            <a:r>
              <a:rPr lang="fr-FR" sz="2000" dirty="0"/>
              <a:t> </a:t>
            </a:r>
            <a:r>
              <a:rPr lang="fr-FR" sz="2000" dirty="0" err="1"/>
              <a:t>therapies</a:t>
            </a:r>
            <a:r>
              <a:rPr lang="fr-FR" sz="2000" dirty="0"/>
              <a:t> (</a:t>
            </a:r>
            <a:r>
              <a:rPr lang="fr-FR" sz="2000" i="1" dirty="0"/>
              <a:t>Propositions pour des antibiothérapies plus courtes)</a:t>
            </a:r>
            <a:r>
              <a:rPr lang="fr-FR" sz="2000" dirty="0"/>
              <a:t>. Med. Mal. Infect. 2017; 47: 92–141</a:t>
            </a:r>
          </a:p>
          <a:p>
            <a:pPr marL="0" indent="0">
              <a:buNone/>
            </a:pPr>
            <a:r>
              <a:rPr lang="fr-FR" sz="2000" dirty="0"/>
              <a:t>3) Dinh A. et al. </a:t>
            </a:r>
            <a:r>
              <a:rPr lang="fr-FR" sz="2000" dirty="0" err="1"/>
              <a:t>Discontinuing</a:t>
            </a:r>
            <a:r>
              <a:rPr lang="fr-FR" sz="2000" dirty="0"/>
              <a:t> </a:t>
            </a:r>
            <a:r>
              <a:rPr lang="el-GR" sz="2000" dirty="0"/>
              <a:t>β-</a:t>
            </a:r>
            <a:r>
              <a:rPr lang="fr-FR" sz="2000" dirty="0" err="1"/>
              <a:t>lactam</a:t>
            </a:r>
            <a:r>
              <a:rPr lang="fr-FR" sz="2000" dirty="0"/>
              <a:t> </a:t>
            </a:r>
            <a:r>
              <a:rPr lang="fr-FR" sz="2000" dirty="0" err="1"/>
              <a:t>treatment</a:t>
            </a:r>
            <a:r>
              <a:rPr lang="fr-FR" sz="2000" dirty="0"/>
              <a:t> </a:t>
            </a:r>
            <a:r>
              <a:rPr lang="fr-FR" sz="2000" dirty="0" err="1"/>
              <a:t>after</a:t>
            </a:r>
            <a:r>
              <a:rPr lang="fr-FR" sz="2000" dirty="0"/>
              <a:t> 3 </a:t>
            </a:r>
            <a:r>
              <a:rPr lang="fr-FR" sz="2000" dirty="0" err="1"/>
              <a:t>days</a:t>
            </a:r>
            <a:r>
              <a:rPr lang="fr-FR" sz="2000" dirty="0"/>
              <a:t> for patients </a:t>
            </a:r>
            <a:r>
              <a:rPr lang="fr-FR" sz="2000" dirty="0" err="1"/>
              <a:t>with</a:t>
            </a:r>
            <a:r>
              <a:rPr lang="fr-FR" sz="2000" dirty="0"/>
              <a:t> </a:t>
            </a:r>
            <a:r>
              <a:rPr lang="fr-FR" sz="2000" dirty="0" err="1"/>
              <a:t>community-acquired</a:t>
            </a:r>
            <a:r>
              <a:rPr lang="fr-FR" sz="2000" dirty="0"/>
              <a:t> </a:t>
            </a:r>
            <a:r>
              <a:rPr lang="fr-FR" sz="2000" dirty="0" err="1"/>
              <a:t>pneumonia</a:t>
            </a:r>
            <a:r>
              <a:rPr lang="fr-FR" sz="2000" dirty="0"/>
              <a:t> in non-</a:t>
            </a:r>
            <a:r>
              <a:rPr lang="fr-FR" sz="2000" dirty="0" err="1"/>
              <a:t>critical</a:t>
            </a:r>
            <a:r>
              <a:rPr lang="fr-FR" sz="2000" dirty="0"/>
              <a:t> care </a:t>
            </a:r>
            <a:r>
              <a:rPr lang="fr-FR" sz="2000" dirty="0" err="1"/>
              <a:t>wards</a:t>
            </a:r>
            <a:r>
              <a:rPr lang="fr-FR" sz="2000" dirty="0"/>
              <a:t> (PTC): a double-</a:t>
            </a:r>
            <a:r>
              <a:rPr lang="fr-FR" sz="2000" dirty="0" err="1"/>
              <a:t>blind</a:t>
            </a:r>
            <a:r>
              <a:rPr lang="fr-FR" sz="2000" dirty="0"/>
              <a:t>, </a:t>
            </a:r>
            <a:r>
              <a:rPr lang="fr-FR" sz="2000" dirty="0" err="1"/>
              <a:t>randomised</a:t>
            </a:r>
            <a:r>
              <a:rPr lang="fr-FR" sz="2000" dirty="0"/>
              <a:t>, </a:t>
            </a:r>
            <a:r>
              <a:rPr lang="fr-FR" sz="2000" dirty="0" err="1"/>
              <a:t>placebocontrolled</a:t>
            </a:r>
            <a:r>
              <a:rPr lang="fr-FR" sz="2000" dirty="0"/>
              <a:t>, non-</a:t>
            </a:r>
            <a:r>
              <a:rPr lang="fr-FR" sz="2000" dirty="0" err="1"/>
              <a:t>inferiority</a:t>
            </a:r>
            <a:r>
              <a:rPr lang="fr-FR" sz="2000" dirty="0"/>
              <a:t> trial. Lancet 2021; 397: 1195–203</a:t>
            </a:r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25EE44C-EF72-264D-A2DF-0D2A84D61819}"/>
              </a:ext>
            </a:extLst>
          </p:cNvPr>
          <p:cNvSpPr txBox="1"/>
          <p:nvPr/>
        </p:nvSpPr>
        <p:spPr>
          <a:xfrm>
            <a:off x="263793" y="6238491"/>
            <a:ext cx="5147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fr-FR" dirty="0" err="1"/>
              <a:t>Synthèse</a:t>
            </a:r>
            <a:r>
              <a:rPr lang="en-US" altLang="fr-FR" dirty="0"/>
              <a:t> </a:t>
            </a:r>
            <a:r>
              <a:rPr lang="en-US" altLang="fr-FR" dirty="0" err="1"/>
              <a:t>réalisée</a:t>
            </a:r>
            <a:r>
              <a:rPr lang="en-US" altLang="fr-FR" dirty="0"/>
              <a:t> le 10 mars 2021 par la  SPILF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419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Pneumonie aiguë communautaire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11560" y="2667000"/>
            <a:ext cx="7272338" cy="2083296"/>
          </a:xfrm>
        </p:spPr>
        <p:txBody>
          <a:bodyPr/>
          <a:lstStyle/>
          <a:p>
            <a:pPr lvl="0" algn="l"/>
            <a:r>
              <a:rPr lang="fr-FR" sz="1800" b="1" dirty="0"/>
              <a:t>C</a:t>
            </a:r>
            <a:r>
              <a:rPr lang="fr-FR" b="1" dirty="0"/>
              <a:t>ommentaires de la SPILF</a:t>
            </a:r>
          </a:p>
          <a:p>
            <a:pPr lvl="0" algn="l"/>
            <a:r>
              <a:rPr lang="fr-FR" dirty="0"/>
              <a:t>Etude publiée </a:t>
            </a:r>
            <a:r>
              <a:rPr lang="fr-FR" b="1" dirty="0"/>
              <a:t>depuis</a:t>
            </a:r>
            <a:r>
              <a:rPr lang="fr-FR" dirty="0"/>
              <a:t> la finalisation de la recommandation (3): 3 jours sont suffisants en cas d’évolution favorable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114708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7488832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Autres infections respiratoires basses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15516" y="1700808"/>
            <a:ext cx="8712968" cy="4347471"/>
          </a:xfrm>
        </p:spPr>
        <p:txBody>
          <a:bodyPr/>
          <a:lstStyle/>
          <a:p>
            <a:pPr algn="l">
              <a:buFont typeface="Arial"/>
              <a:buChar char="•"/>
            </a:pPr>
            <a:r>
              <a:rPr lang="fr-FR" sz="1800" dirty="0"/>
              <a:t> </a:t>
            </a:r>
            <a:r>
              <a:rPr lang="fr-FR" sz="1800" b="1" dirty="0"/>
              <a:t>Exacerbation aigue de BPCO</a:t>
            </a:r>
            <a:r>
              <a:rPr lang="fr-FR" sz="1800" dirty="0"/>
              <a:t>: 5 jours</a:t>
            </a:r>
          </a:p>
          <a:p>
            <a:pPr lvl="0" algn="l">
              <a:buFont typeface="Arial"/>
              <a:buChar char="•"/>
            </a:pPr>
            <a:r>
              <a:rPr lang="fr-FR" sz="1800" b="1" dirty="0"/>
              <a:t> Pleurésie para pneumonique non compliquée (que la plèvre soit ponctionnée ou pas) </a:t>
            </a:r>
            <a:r>
              <a:rPr lang="fr-FR" sz="1800" dirty="0"/>
              <a:t>: idem pneumonie </a:t>
            </a:r>
          </a:p>
          <a:p>
            <a:pPr lvl="0" algn="l">
              <a:buFont typeface="Arial"/>
              <a:buChar char="•"/>
            </a:pPr>
            <a:r>
              <a:rPr lang="fr-FR" sz="1800" b="1" dirty="0"/>
              <a:t> Pleurésie purulente</a:t>
            </a:r>
            <a:r>
              <a:rPr lang="fr-FR" sz="1800" dirty="0"/>
              <a:t> :</a:t>
            </a:r>
            <a:r>
              <a:rPr lang="fr-FR" sz="1800" b="1" dirty="0"/>
              <a:t> </a:t>
            </a:r>
            <a:r>
              <a:rPr lang="fr-FR" sz="1800" dirty="0"/>
              <a:t>15 jours</a:t>
            </a:r>
            <a:r>
              <a:rPr lang="fr-FR" sz="1800" b="1" dirty="0"/>
              <a:t> </a:t>
            </a:r>
            <a:r>
              <a:rPr lang="fr-FR" sz="1800" dirty="0"/>
              <a:t>après la dernière évacuation pleurale si évolution favorable</a:t>
            </a:r>
          </a:p>
          <a:p>
            <a:pPr algn="l">
              <a:buFont typeface="Arial"/>
              <a:buChar char="•"/>
            </a:pPr>
            <a:r>
              <a:rPr lang="fr-FR" sz="1800" dirty="0"/>
              <a:t> Si nouveau drainage ou ré intervention chirurgicale et décision d’antibiothérapie: durée 15 jours, à partir de la date de chirurgie ou drainage.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Pneumonies associées aux soins ou sous ventilation: </a:t>
            </a:r>
            <a:r>
              <a:rPr lang="fr-FR" sz="1800" dirty="0"/>
              <a:t>: 7 jours (y compris pour les BGN non-fermentant), à l’exclusion des immunodéprimés et des situations nécessitant un traitement prolongé (empyème, pneumonie nécrosante ou abcédée).</a:t>
            </a:r>
          </a:p>
          <a:p>
            <a:pPr lvl="0" algn="l">
              <a:buFont typeface="Arial"/>
              <a:buChar char="•"/>
            </a:pPr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Coqueluche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774632" cy="22098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 3 jours si azithromycine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7 jours si </a:t>
            </a:r>
            <a:r>
              <a:rPr lang="fr-FR" dirty="0" err="1"/>
              <a:t>clarithromycine</a:t>
            </a:r>
            <a:endParaRPr lang="fr-F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14 jours si macrolides classiques (</a:t>
            </a:r>
            <a:r>
              <a:rPr lang="fr-FR" dirty="0" err="1"/>
              <a:t>rovamycine</a:t>
            </a:r>
            <a:r>
              <a:rPr lang="fr-FR" dirty="0"/>
              <a:t>, </a:t>
            </a:r>
            <a:r>
              <a:rPr lang="fr-FR" dirty="0" err="1"/>
              <a:t>erythromycine</a:t>
            </a:r>
            <a:r>
              <a:rPr lang="fr-FR" dirty="0"/>
              <a:t>…)</a:t>
            </a:r>
          </a:p>
          <a:p>
            <a:pPr lvl="0" algn="l">
              <a:buFont typeface="Arial"/>
              <a:buChar char="•"/>
            </a:pPr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ORL et bronchite aiguës (1)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28464" y="2204864"/>
            <a:ext cx="8287072" cy="3540224"/>
          </a:xfrm>
        </p:spPr>
        <p:txBody>
          <a:bodyPr/>
          <a:lstStyle/>
          <a:p>
            <a:pPr algn="l">
              <a:buFont typeface="Arial"/>
              <a:buChar char="•"/>
            </a:pPr>
            <a:r>
              <a:rPr lang="fr-FR" sz="1800" b="1" dirty="0"/>
              <a:t> Bronchite aiguë : </a:t>
            </a:r>
            <a:r>
              <a:rPr lang="fr-FR" sz="1800" dirty="0"/>
              <a:t>pas de traitement antibiotique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Rhinopharyngite : </a:t>
            </a:r>
            <a:r>
              <a:rPr lang="fr-FR" sz="1800" dirty="0"/>
              <a:t>pas de traitement antibiotique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Angine aiguë à streptocoque : </a:t>
            </a:r>
            <a:endParaRPr lang="fr-FR" sz="1800" dirty="0"/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Si amoxicilline : 6 jours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Si allergie non grave aux pénicillines (rash cutané) :    </a:t>
            </a:r>
            <a:r>
              <a:rPr lang="fr-FR" sz="1800" dirty="0" err="1"/>
              <a:t>cefpodoxime</a:t>
            </a:r>
            <a:r>
              <a:rPr lang="fr-FR" sz="1800" dirty="0"/>
              <a:t> </a:t>
            </a:r>
            <a:r>
              <a:rPr lang="fr-FR" sz="1800" dirty="0" err="1"/>
              <a:t>proxetil</a:t>
            </a:r>
            <a:r>
              <a:rPr lang="fr-FR" sz="1800" dirty="0"/>
              <a:t> 5 jours ou  </a:t>
            </a:r>
            <a:r>
              <a:rPr lang="fr-FR" sz="1800" dirty="0" err="1"/>
              <a:t>cefuroxime</a:t>
            </a:r>
            <a:r>
              <a:rPr lang="fr-FR" sz="1800" dirty="0"/>
              <a:t> </a:t>
            </a:r>
            <a:r>
              <a:rPr lang="fr-FR" sz="1800" dirty="0" err="1"/>
              <a:t>axetil</a:t>
            </a:r>
            <a:r>
              <a:rPr lang="fr-FR" sz="1800" dirty="0"/>
              <a:t> 4 jours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Si allergie grave aux </a:t>
            </a:r>
            <a:r>
              <a:rPr lang="fr-FR" sz="1800" dirty="0" err="1"/>
              <a:t>ß-lactamines</a:t>
            </a:r>
            <a:r>
              <a:rPr lang="fr-FR" sz="1800" dirty="0"/>
              <a:t> (urticaire, choc anaphylactique, œdème de Quincke, bronchospasme): </a:t>
            </a:r>
            <a:r>
              <a:rPr lang="fr-FR" sz="1800" dirty="0" err="1"/>
              <a:t>clarithromycine</a:t>
            </a:r>
            <a:r>
              <a:rPr lang="fr-FR" sz="1800" dirty="0"/>
              <a:t> 5 jours ou azithromycine 3 jours</a:t>
            </a:r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br>
              <a:rPr lang="fr-FR" sz="3600" dirty="0"/>
            </a:br>
            <a:r>
              <a:rPr lang="fr-FR" sz="3600" dirty="0"/>
              <a:t>ORL et bronchite aiguës (2)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2484736"/>
            <a:ext cx="8352928" cy="3168352"/>
          </a:xfrm>
        </p:spPr>
        <p:txBody>
          <a:bodyPr/>
          <a:lstStyle/>
          <a:p>
            <a:pPr algn="l">
              <a:buFont typeface="Arial"/>
              <a:buChar char="•"/>
            </a:pPr>
            <a:r>
              <a:rPr lang="fr-FR" sz="1800" b="1" dirty="0"/>
              <a:t> Otite moyenne aiguë purulente</a:t>
            </a:r>
            <a:r>
              <a:rPr lang="fr-FR" sz="1800" dirty="0"/>
              <a:t> : 5 jours 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Sinusite </a:t>
            </a:r>
            <a:r>
              <a:rPr lang="fr-FR" sz="1800" dirty="0"/>
              <a:t>(choix de la molécule dépendant du site maxillaire, frontal, ethmoïdal, sphénoïdal)</a:t>
            </a:r>
          </a:p>
          <a:p>
            <a:pPr marL="285750" lvl="0" indent="-285750" algn="l">
              <a:buFont typeface="Wingdings" pitchFamily="2" charset="2"/>
              <a:buChar char="Ø"/>
            </a:pPr>
            <a:r>
              <a:rPr lang="fr-FR" sz="1800" dirty="0"/>
              <a:t> Si </a:t>
            </a:r>
            <a:r>
              <a:rPr lang="fr-FR" sz="1800" dirty="0" err="1"/>
              <a:t>amoxicilline</a:t>
            </a:r>
            <a:r>
              <a:rPr lang="fr-FR" sz="1800" dirty="0"/>
              <a:t> : 7 jours</a:t>
            </a:r>
          </a:p>
          <a:p>
            <a:pPr marL="285750" lvl="0" indent="-285750" algn="l">
              <a:buFont typeface="Wingdings" pitchFamily="2" charset="2"/>
              <a:buChar char="Ø"/>
            </a:pPr>
            <a:r>
              <a:rPr lang="fr-FR" sz="1800" dirty="0"/>
              <a:t> Si </a:t>
            </a:r>
            <a:r>
              <a:rPr lang="fr-FR" sz="1800" dirty="0" err="1"/>
              <a:t>fluoroquinolones</a:t>
            </a:r>
            <a:r>
              <a:rPr lang="fr-FR" sz="1800" dirty="0"/>
              <a:t> à activité anti-</a:t>
            </a:r>
            <a:r>
              <a:rPr lang="fr-FR" sz="1800" dirty="0" err="1"/>
              <a:t>pneumococcique</a:t>
            </a:r>
            <a:r>
              <a:rPr lang="fr-FR" sz="1800" dirty="0"/>
              <a:t> ou C3G injectables : 5 jours</a:t>
            </a:r>
          </a:p>
          <a:p>
            <a:pPr marL="285750" lvl="0" indent="-285750" algn="l">
              <a:buFont typeface="Wingdings" pitchFamily="2" charset="2"/>
              <a:buChar char="Ø"/>
            </a:pPr>
            <a:r>
              <a:rPr lang="fr-FR" sz="1800" dirty="0"/>
              <a:t> Si pristinamycine: 4 jours</a:t>
            </a:r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9492</TotalTime>
  <Words>2824</Words>
  <Application>Microsoft Macintosh PowerPoint</Application>
  <PresentationFormat>Affichage à l'écran (4:3)</PresentationFormat>
  <Paragraphs>337</Paragraphs>
  <Slides>40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40</vt:i4>
      </vt:variant>
    </vt:vector>
  </HeadingPairs>
  <TitlesOfParts>
    <vt:vector size="47" baseType="lpstr">
      <vt:lpstr>Arial</vt:lpstr>
      <vt:lpstr>Calibri</vt:lpstr>
      <vt:lpstr>News Gothic MT</vt:lpstr>
      <vt:lpstr>Times New Roman</vt:lpstr>
      <vt:lpstr>Wingdings</vt:lpstr>
      <vt:lpstr>Conception personnalisée</vt:lpstr>
      <vt:lpstr>2_Office Theme</vt:lpstr>
      <vt:lpstr>Recommandations de la SPILF pour des durées optimisées des traitements antibiotiques</vt:lpstr>
      <vt:lpstr> Méthodologie 1</vt:lpstr>
      <vt:lpstr> Méthodologie 2</vt:lpstr>
      <vt:lpstr> Pneumonie aiguë communautaire</vt:lpstr>
      <vt:lpstr> Pneumonie aiguë communautaire</vt:lpstr>
      <vt:lpstr> Autres infections respiratoires basses</vt:lpstr>
      <vt:lpstr> Coqueluche</vt:lpstr>
      <vt:lpstr> ORL et bronchite aiguës (1)</vt:lpstr>
      <vt:lpstr> ORL et bronchite aiguës (2)</vt:lpstr>
      <vt:lpstr> ORL: Particularités pédiatriques</vt:lpstr>
      <vt:lpstr> Pied diabétique</vt:lpstr>
      <vt:lpstr> Arthrites et spondylodiscites</vt:lpstr>
      <vt:lpstr> Cystites </vt:lpstr>
      <vt:lpstr> Pyélonéphrites </vt:lpstr>
      <vt:lpstr> IU masculine </vt:lpstr>
      <vt:lpstr> Infections urinaires de l’enfant</vt:lpstr>
      <vt:lpstr> Infections sexuellement transmissibles </vt:lpstr>
      <vt:lpstr> Infections génitales hautes</vt:lpstr>
      <vt:lpstr> Bactériémies/candidémies sur cathéters veineux centraux (1)</vt:lpstr>
      <vt:lpstr> Bactériémies/candidémies sur cathéters veineux centraux (2)</vt:lpstr>
      <vt:lpstr> Bactériémies non compliquées sans porte d’entrée retrouvée</vt:lpstr>
      <vt:lpstr> Neutropénie fébrile (1)</vt:lpstr>
      <vt:lpstr> Neutropénie fébrile (2)</vt:lpstr>
      <vt:lpstr> Endocardites infectieuses (1)</vt:lpstr>
      <vt:lpstr> Endocardites infectieuses (2)</vt:lpstr>
      <vt:lpstr> Endocardites infectieuses (3)</vt:lpstr>
      <vt:lpstr> Endocardites infectieuses (4)</vt:lpstr>
      <vt:lpstr> Endocardites infectieuses (4)</vt:lpstr>
      <vt:lpstr>        Infections de dispositif électronique cardiaque implantable </vt:lpstr>
      <vt:lpstr>        Infections de peau et tissus mous </vt:lpstr>
      <vt:lpstr>        Infections digestives (1) </vt:lpstr>
      <vt:lpstr>        Infections digestives (2) </vt:lpstr>
      <vt:lpstr>        Infections digestives (3) </vt:lpstr>
      <vt:lpstr>        Infections digestives (4) </vt:lpstr>
      <vt:lpstr>        Infections digestives (5) </vt:lpstr>
      <vt:lpstr>        Infections neurologiques centrales (1) </vt:lpstr>
      <vt:lpstr>        Infections neurologiques centrales (2) </vt:lpstr>
      <vt:lpstr>        Infections neurologiques centrales (3) </vt:lpstr>
      <vt:lpstr>        Infections neurologiques centrales (4) </vt:lpstr>
      <vt:lpstr>Références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Jean Paul Stahl</cp:lastModifiedBy>
  <cp:revision>174</cp:revision>
  <dcterms:created xsi:type="dcterms:W3CDTF">2021-02-22T14:28:08Z</dcterms:created>
  <dcterms:modified xsi:type="dcterms:W3CDTF">2021-03-26T07:59:29Z</dcterms:modified>
</cp:coreProperties>
</file>