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3"/>
  </p:notesMasterIdLst>
  <p:sldIdLst>
    <p:sldId id="344" r:id="rId2"/>
    <p:sldId id="957" r:id="rId3"/>
    <p:sldId id="977" r:id="rId4"/>
    <p:sldId id="959" r:id="rId5"/>
    <p:sldId id="662" r:id="rId6"/>
    <p:sldId id="663" r:id="rId7"/>
    <p:sldId id="665" r:id="rId8"/>
    <p:sldId id="667" r:id="rId9"/>
    <p:sldId id="678" r:id="rId10"/>
    <p:sldId id="671" r:id="rId11"/>
    <p:sldId id="673" r:id="rId12"/>
    <p:sldId id="675" r:id="rId13"/>
    <p:sldId id="979" r:id="rId14"/>
    <p:sldId id="961" r:id="rId15"/>
    <p:sldId id="963" r:id="rId16"/>
    <p:sldId id="975" r:id="rId17"/>
    <p:sldId id="676" r:id="rId18"/>
    <p:sldId id="670" r:id="rId19"/>
    <p:sldId id="980" r:id="rId20"/>
    <p:sldId id="674" r:id="rId21"/>
    <p:sldId id="669" r:id="rId22"/>
  </p:sldIdLst>
  <p:sldSz cx="12192000" cy="6858000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  <p:cmAuthor id="2" name="Lesprit, Philippe" initials="LP" lastIdx="4" clrIdx="2">
    <p:extLst>
      <p:ext uri="{19B8F6BF-5375-455C-9EA6-DF929625EA0E}">
        <p15:presenceInfo xmlns:p15="http://schemas.microsoft.com/office/powerpoint/2012/main" userId="Lesprit, Philipp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6E87"/>
    <a:srgbClr val="FFFFFF"/>
    <a:srgbClr val="0E6E54"/>
    <a:srgbClr val="C7CCCC"/>
    <a:srgbClr val="C7CACB"/>
    <a:srgbClr val="E7F6EF"/>
    <a:srgbClr val="C6CBCB"/>
    <a:srgbClr val="C6CACA"/>
    <a:srgbClr val="B2BEC2"/>
    <a:srgbClr val="16B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33" autoAdjust="0"/>
    <p:restoredTop sz="94474" autoAdjust="0"/>
  </p:normalViewPr>
  <p:slideViewPr>
    <p:cSldViewPr>
      <p:cViewPr varScale="1">
        <p:scale>
          <a:sx n="123" d="100"/>
          <a:sy n="123" d="100"/>
        </p:scale>
        <p:origin x="376" y="19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-271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11-20T14:27:24.755" idx="1">
    <p:pos x="5094" y="2324"/>
    <p:text>C'est dans le position statetement mais ça repose sur quoi ? Vraiment utile la baisse de la CRP et des GB ? En pratique on ne se sert pas de ces 2 valeurs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11-20T15:01:05.428" idx="4">
    <p:pos x="4060" y="1327"/>
    <p:text>Ces propositions me posent problème, qui fait amox + RFP ou moxiflo sur un Strepto ?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Pas de </a:t>
            </a:r>
            <a:r>
              <a:rPr lang="fr-FR" dirty="0" err="1"/>
              <a:t>modif</a:t>
            </a:r>
            <a:r>
              <a:rPr lang="fr-FR" dirty="0"/>
              <a:t> substantielle/ESC 2023 sauf orientations </a:t>
            </a:r>
            <a:r>
              <a:rPr lang="fr-FR" dirty="0" err="1"/>
              <a:t>céfazo</a:t>
            </a:r>
            <a:r>
              <a:rPr lang="fr-FR" dirty="0"/>
              <a:t> vs pénicillines M, abandon de la </a:t>
            </a:r>
            <a:r>
              <a:rPr lang="fr-FR" dirty="0" err="1"/>
              <a:t>vanco</a:t>
            </a:r>
            <a:r>
              <a:rPr lang="fr-FR" dirty="0"/>
              <a:t> et choix des compagnons de la </a:t>
            </a:r>
            <a:r>
              <a:rPr lang="fr-FR" dirty="0" err="1"/>
              <a:t>dapto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365C6-D18D-8E42-AC7A-A6E2C07D5DBD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318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492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73587" y="-50800"/>
            <a:ext cx="2679700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2370" y="-50800"/>
            <a:ext cx="7838017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2367" y="1600201"/>
            <a:ext cx="525780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259917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0417" y="0"/>
            <a:ext cx="14986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32367" y="-50800"/>
            <a:ext cx="10720917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2367" y="1600201"/>
            <a:ext cx="10720917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7505703" y="6275390"/>
            <a:ext cx="2842684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53484" y="6229351"/>
            <a:ext cx="6451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10530417" y="6137276"/>
            <a:ext cx="1318683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2182658" y="1196752"/>
            <a:ext cx="7826684" cy="3672408"/>
          </a:xfrm>
          <a:ln w="12700"/>
        </p:spPr>
        <p:txBody>
          <a:bodyPr/>
          <a:lstStyle/>
          <a:p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b="1" dirty="0" err="1"/>
              <a:t>Antibiothérapie</a:t>
            </a:r>
            <a:r>
              <a:rPr lang="en-US" sz="3200" b="1" dirty="0"/>
              <a:t> curative et </a:t>
            </a:r>
            <a:r>
              <a:rPr lang="en-US" sz="3200" b="1" dirty="0" err="1"/>
              <a:t>antibioprophylaxie</a:t>
            </a:r>
            <a:r>
              <a:rPr lang="en-US" sz="3200" b="1" dirty="0"/>
              <a:t> de </a:t>
            </a:r>
            <a:r>
              <a:rPr lang="en-US" sz="3200" b="1" dirty="0" err="1"/>
              <a:t>l’endocardite</a:t>
            </a:r>
            <a:r>
              <a:rPr lang="en-US" sz="3200" b="1" dirty="0"/>
              <a:t> </a:t>
            </a:r>
            <a:r>
              <a:rPr lang="en-US" sz="3200" b="1" dirty="0" err="1"/>
              <a:t>infectieuse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2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en-US" sz="2400" dirty="0" err="1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Prise</a:t>
            </a:r>
            <a:r>
              <a:rPr lang="en-US" sz="24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de position SPILF/AEPEI</a:t>
            </a:r>
            <a:br>
              <a:rPr lang="fr-FR" sz="24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r>
              <a:rPr lang="fr-FR" sz="24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d’après l’analyse de la recommandation </a:t>
            </a:r>
            <a:r>
              <a:rPr lang="en-US" sz="2400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ESC 2023 </a:t>
            </a:r>
            <a:br>
              <a:rPr lang="en-US" sz="2400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</a:br>
            <a:endParaRPr lang="fr-FR" sz="2400" b="1" dirty="0"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2895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Jeu de diapositives réalisées par le comité des référentiels de la SPILF le 12/11/2025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BF6D7331-6E18-AD6B-C064-482C3EEEE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2478" y="1628800"/>
            <a:ext cx="7776864" cy="3024336"/>
          </a:xfrm>
          <a:prstGeom prst="rect">
            <a:avLst/>
          </a:prstGeom>
          <a:noFill/>
          <a:ln w="19050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endParaRPr lang="fr-FR"/>
          </a:p>
        </p:txBody>
      </p:sp>
      <p:pic>
        <p:nvPicPr>
          <p:cNvPr id="3" name="Image 1">
            <a:extLst>
              <a:ext uri="{FF2B5EF4-FFF2-40B4-BE49-F238E27FC236}">
                <a16:creationId xmlns:a16="http://schemas.microsoft.com/office/drawing/2014/main" id="{33A982B4-0618-1E98-4CDD-90AE59B367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6333" cy="944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Zoom de diapositive 4">
                <a:extLst>
                  <a:ext uri="{FF2B5EF4-FFF2-40B4-BE49-F238E27FC236}">
                    <a16:creationId xmlns:a16="http://schemas.microsoft.com/office/drawing/2014/main" id="{9D8FF71A-B0C6-FEC1-6121-C4B036F6664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55466215"/>
                  </p:ext>
                </p:extLst>
              </p:nvPr>
            </p:nvGraphicFramePr>
            <p:xfrm>
              <a:off x="-4822371" y="4052207"/>
              <a:ext cx="2286000" cy="1714500"/>
            </p:xfrm>
            <a:graphic>
              <a:graphicData uri="http://schemas.microsoft.com/office/powerpoint/2016/slidezoom">
                <pslz:sldZm>
                  <pslz:sldZmObj sldId="344" cId="0">
                    <pslz:zmPr id="{F7C034AA-C0EB-4D7A-A985-60D7749BC522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Zoom de diapositive 4">
                <a:extLst>
                  <a:ext uri="{FF2B5EF4-FFF2-40B4-BE49-F238E27FC236}">
                    <a16:creationId xmlns:a16="http://schemas.microsoft.com/office/drawing/2014/main" id="{9D8FF71A-B0C6-FEC1-6121-C4B036F6664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4822371" y="405220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223AB-7CAD-60FB-8BEB-EC780316E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113" y="-171400"/>
            <a:ext cx="8040688" cy="1493839"/>
          </a:xfrm>
        </p:spPr>
        <p:txBody>
          <a:bodyPr/>
          <a:lstStyle/>
          <a:p>
            <a:r>
              <a:rPr lang="fr-FR" sz="3600" b="1"/>
              <a:t>Antibiothérapie des EI à entérocoques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3E3054-A6DB-C042-0359-09F63E82F36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07E054B2-C26C-B0C3-6AB2-4DA4234728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890694"/>
              </p:ext>
            </p:extLst>
          </p:nvPr>
        </p:nvGraphicFramePr>
        <p:xfrm>
          <a:off x="2075657" y="1556793"/>
          <a:ext cx="8040687" cy="4094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55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7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68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i="1" kern="0">
                          <a:effectLst/>
                        </a:rPr>
                        <a:t>Enterococcus faecalis</a:t>
                      </a:r>
                      <a:endParaRPr lang="fr-FR" sz="1600" i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r>
                        <a:rPr lang="en-US" sz="1600" kern="100" err="1">
                          <a:effectLst/>
                        </a:rPr>
                        <a:t>Schéma</a:t>
                      </a:r>
                      <a:r>
                        <a:rPr lang="en-US" sz="1600" kern="100">
                          <a:effectLst/>
                        </a:rPr>
                        <a:t> </a:t>
                      </a:r>
                      <a:r>
                        <a:rPr lang="en-US" sz="1600" kern="100" err="1">
                          <a:effectLst/>
                        </a:rPr>
                        <a:t>d’antibiothérapie</a:t>
                      </a:r>
                      <a:r>
                        <a:rPr lang="en-US" sz="1600" kern="100">
                          <a:effectLst/>
                        </a:rPr>
                        <a:t> par </a:t>
                      </a:r>
                      <a:r>
                        <a:rPr lang="en-US" sz="1600" kern="100" err="1">
                          <a:effectLst/>
                        </a:rPr>
                        <a:t>voie</a:t>
                      </a:r>
                      <a:r>
                        <a:rPr lang="en-US" sz="1600" kern="100">
                          <a:effectLst/>
                        </a:rPr>
                        <a:t> IV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</a:rPr>
                        <a:t>Durée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>
                          <a:effectLst/>
                        </a:rPr>
                        <a:t>Sans </a:t>
                      </a:r>
                      <a:r>
                        <a:rPr lang="en-US" sz="1600" kern="0" err="1">
                          <a:effectLst/>
                        </a:rPr>
                        <a:t>allergie</a:t>
                      </a:r>
                      <a:r>
                        <a:rPr lang="en-US" sz="1600" kern="0">
                          <a:effectLst/>
                        </a:rPr>
                        <a:t> aux </a:t>
                      </a:r>
                      <a:r>
                        <a:rPr lang="en-US" sz="1600" kern="0" err="1">
                          <a:effectLst/>
                        </a:rPr>
                        <a:t>béta-lactamines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</a:rPr>
                        <a:t>Amoxicilline + ceftriaxone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</a:rPr>
                        <a:t>6S/6S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36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err="1">
                          <a:effectLst/>
                        </a:rPr>
                        <a:t>Allergie</a:t>
                      </a:r>
                      <a:r>
                        <a:rPr lang="en-US" sz="1600" kern="0">
                          <a:effectLst/>
                        </a:rPr>
                        <a:t> aux </a:t>
                      </a:r>
                      <a:r>
                        <a:rPr lang="en-US" sz="1600" kern="0" err="1">
                          <a:effectLst/>
                        </a:rPr>
                        <a:t>pénicillines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err="1">
                          <a:effectLst/>
                        </a:rPr>
                        <a:t>Daptomycine</a:t>
                      </a:r>
                      <a:r>
                        <a:rPr lang="en-US" sz="1600" kern="10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600" kern="0">
                          <a:effectLst/>
                        </a:rPr>
                        <a:t>*+/- </a:t>
                      </a:r>
                      <a:r>
                        <a:rPr lang="fr-FR" sz="1600" kern="0" err="1">
                          <a:effectLst/>
                        </a:rPr>
                        <a:t>Ceftaroline</a:t>
                      </a:r>
                      <a:endParaRPr lang="fr-FR" sz="16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</a:rPr>
                        <a:t>Vancomycine + gentamicine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</a:rPr>
                        <a:t>                                                 6S</a:t>
                      </a:r>
                      <a:endParaRPr lang="fr-FR" sz="1600" kern="1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</a:rPr>
                        <a:t>6S /2S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35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i="1" kern="0">
                          <a:effectLst/>
                        </a:rPr>
                        <a:t>Enterococcus faecium </a:t>
                      </a:r>
                      <a:r>
                        <a:rPr lang="fr-FR" sz="1600" i="0" kern="0">
                          <a:effectLst/>
                        </a:rPr>
                        <a:t>sans haut niveau de résistance aux aminosides</a:t>
                      </a:r>
                      <a:endParaRPr lang="fr-FR" sz="1600" i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68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kern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Quelle que </a:t>
                      </a:r>
                      <a:r>
                        <a:rPr lang="en-US" sz="1600" kern="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soit</a:t>
                      </a:r>
                      <a:r>
                        <a:rPr lang="en-US" sz="1600" kern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kern="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sensibil</a:t>
                      </a:r>
                      <a:r>
                        <a:rPr lang="en-US" sz="1600" kern="0" dirty="0" err="1">
                          <a:effectLst/>
                          <a:highlight>
                            <a:srgbClr val="FFFF00"/>
                          </a:highlight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kern="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té</a:t>
                      </a:r>
                      <a:r>
                        <a:rPr lang="en-US" sz="1600" kern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à </a:t>
                      </a:r>
                      <a:r>
                        <a:rPr lang="en-US" sz="1600" kern="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l’amoxicilline</a:t>
                      </a:r>
                      <a:endParaRPr lang="fr-FR" sz="1600" kern="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>
                          <a:effectLst/>
                        </a:rPr>
                        <a:t>Vancomycine + gentamicine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600" kern="0" dirty="0">
                          <a:effectLst/>
                        </a:rPr>
                        <a:t>6S/2S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7" marR="5143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E78DBD16-EAAC-CD91-91CC-60AA030CC3FE}"/>
              </a:ext>
            </a:extLst>
          </p:cNvPr>
          <p:cNvSpPr txBox="1"/>
          <p:nvPr/>
        </p:nvSpPr>
        <p:spPr>
          <a:xfrm>
            <a:off x="5087889" y="5740291"/>
            <a:ext cx="24783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kern="0">
                <a:solidFill>
                  <a:schemeClr val="tx1"/>
                </a:solidFill>
                <a:latin typeface="+mj-lt"/>
              </a:rPr>
              <a:t>*</a:t>
            </a:r>
            <a:r>
              <a:rPr lang="fr-FR" sz="1600" kern="100">
                <a:solidFill>
                  <a:schemeClr val="tx1"/>
                </a:solidFill>
                <a:latin typeface="+mj-lt"/>
              </a:rPr>
              <a:t> </a:t>
            </a:r>
            <a:r>
              <a:rPr lang="en-US" sz="1600" kern="10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Si CMI </a:t>
            </a:r>
            <a:r>
              <a:rPr lang="fr-FR" sz="2000">
                <a:solidFill>
                  <a:schemeClr val="tx1"/>
                </a:solidFill>
              </a:rPr>
              <a:t> </a:t>
            </a:r>
            <a:r>
              <a:rPr lang="fr-FR" sz="2000" kern="100">
                <a:solidFill>
                  <a:schemeClr val="tx1"/>
                </a:solidFill>
                <a:ea typeface="Calibri" panose="020F0502020204030204" pitchFamily="34" charset="0"/>
                <a:sym typeface="Symbol" pitchFamily="2" charset="2"/>
              </a:rPr>
              <a:t></a:t>
            </a:r>
            <a:r>
              <a:rPr lang="en-US" sz="2000" kern="100">
                <a:solidFill>
                  <a:schemeClr val="tx1"/>
                </a:solidFill>
                <a:ea typeface="Calibri" panose="020F0502020204030204" pitchFamily="34" charset="0"/>
              </a:rPr>
              <a:t> </a:t>
            </a:r>
            <a:r>
              <a:rPr lang="en-US" sz="1600" kern="10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2 mg/l</a:t>
            </a:r>
            <a:r>
              <a:rPr lang="fr-FR" sz="1600" kern="0">
                <a:solidFill>
                  <a:schemeClr val="tx1"/>
                </a:solidFill>
                <a:latin typeface="+mj-lt"/>
              </a:rPr>
              <a:t> </a:t>
            </a:r>
            <a:endParaRPr lang="fr-FR" sz="160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55163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4B0D74-0E1D-56E2-706D-CA726C4D2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-626465"/>
            <a:ext cx="10720917" cy="1493839"/>
          </a:xfrm>
        </p:spPr>
        <p:txBody>
          <a:bodyPr/>
          <a:lstStyle/>
          <a:p>
            <a:r>
              <a:rPr lang="fr-FR" sz="3600" b="1" dirty="0"/>
              <a:t>Antibiothérapie des EI à entérocoques</a:t>
            </a:r>
            <a:endParaRPr lang="fr-FR" sz="3600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94A8C5-389F-C13C-FC56-DB6DC2749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9496" y="1628800"/>
            <a:ext cx="8856984" cy="4341813"/>
          </a:xfrm>
        </p:spPr>
        <p:txBody>
          <a:bodyPr/>
          <a:lstStyle/>
          <a:p>
            <a:r>
              <a:rPr lang="fr-FR" b="1" dirty="0"/>
              <a:t>Posologie des antibiotiques par voie IV :</a:t>
            </a:r>
          </a:p>
          <a:p>
            <a:pPr lvl="1"/>
            <a:r>
              <a:rPr lang="fr-FR" dirty="0"/>
              <a:t>Amoxicilline :  200 mg/kg/j en 6 </a:t>
            </a:r>
            <a:r>
              <a:rPr lang="fr-FR" dirty="0" err="1"/>
              <a:t>inj</a:t>
            </a:r>
            <a:r>
              <a:rPr lang="fr-FR" dirty="0"/>
              <a:t>/j (perf de 30 - 60 min/4h) ou perfusion continue après dose de charge de 2g sans dépasser 12g/j</a:t>
            </a:r>
            <a:endParaRPr lang="fr-FR" sz="2000" dirty="0"/>
          </a:p>
          <a:p>
            <a:pPr lvl="1"/>
            <a:r>
              <a:rPr lang="fr-FR" dirty="0"/>
              <a:t>Ceftriaxone : 2 g/12h (perf de 30 min)</a:t>
            </a:r>
          </a:p>
          <a:p>
            <a:pPr lvl="1"/>
            <a:r>
              <a:rPr lang="fr-FR" dirty="0"/>
              <a:t>Gentamicine : 3 mg/kg/j en 1 </a:t>
            </a:r>
            <a:r>
              <a:rPr lang="fr-FR" dirty="0" err="1"/>
              <a:t>inj</a:t>
            </a:r>
            <a:r>
              <a:rPr lang="fr-FR" dirty="0"/>
              <a:t>/j (perf de 30 min) </a:t>
            </a:r>
          </a:p>
          <a:p>
            <a:pPr lvl="1"/>
            <a:r>
              <a:rPr lang="fr-FR" dirty="0" err="1"/>
              <a:t>Daptomycine</a:t>
            </a:r>
            <a:r>
              <a:rPr lang="fr-FR" dirty="0"/>
              <a:t> : 12 mg/kg/j en 1 </a:t>
            </a:r>
            <a:r>
              <a:rPr lang="fr-FR" dirty="0" err="1"/>
              <a:t>inj</a:t>
            </a:r>
            <a:r>
              <a:rPr lang="fr-FR" dirty="0"/>
              <a:t> (perf de 30 min)</a:t>
            </a:r>
          </a:p>
          <a:p>
            <a:pPr lvl="1"/>
            <a:r>
              <a:rPr lang="fr-FR" dirty="0"/>
              <a:t>Vancomycine : 30 mg/kg/j perf continue après dose de charge de 20-30 mg/kg en 1 perf de 1-2h (objectif de </a:t>
            </a:r>
            <a:r>
              <a:rPr lang="fr-FR" dirty="0" err="1"/>
              <a:t>vancocinémie</a:t>
            </a:r>
            <a:r>
              <a:rPr lang="fr-FR" dirty="0"/>
              <a:t> à 20 – 25 mg/l)</a:t>
            </a:r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22AB5AF-87B6-8923-F279-2EBCB61E823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789113" y="6356095"/>
            <a:ext cx="4838700" cy="330456"/>
          </a:xfrm>
        </p:spPr>
        <p:txBody>
          <a:bodyPr/>
          <a:lstStyle/>
          <a:p>
            <a:endParaRPr lang="en-US" dirty="0"/>
          </a:p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07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DE20F8-56F0-C095-F1C6-37BBF6BA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-180977"/>
            <a:ext cx="8774361" cy="1493839"/>
          </a:xfrm>
        </p:spPr>
        <p:txBody>
          <a:bodyPr/>
          <a:lstStyle/>
          <a:p>
            <a:r>
              <a:rPr lang="fr-FR" sz="3600" b="1" dirty="0"/>
              <a:t>Conditions d’emploi de l’amoxicilline à haute dose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5A2E32-4CCF-AC62-09F7-2526A3126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1772817"/>
            <a:ext cx="10225136" cy="4341813"/>
          </a:xfrm>
        </p:spPr>
        <p:txBody>
          <a:bodyPr/>
          <a:lstStyle/>
          <a:p>
            <a:r>
              <a:rPr lang="fr-FR" sz="2000" dirty="0">
                <a:solidFill>
                  <a:schemeClr val="tx1"/>
                </a:solidFill>
              </a:rPr>
              <a:t>Dose maximum de 200 mg/kg/j sans dépasser 12 g/j</a:t>
            </a:r>
          </a:p>
          <a:p>
            <a:r>
              <a:rPr lang="fr-FR" sz="2000" dirty="0">
                <a:solidFill>
                  <a:schemeClr val="tx1"/>
                </a:solidFill>
              </a:rPr>
              <a:t>2 g maximum par perfusion dans volume de 100ml minimum sur 20 min, idéalement sur 1h ou en perfusion continue </a:t>
            </a:r>
          </a:p>
          <a:p>
            <a:r>
              <a:rPr lang="fr-FR" sz="2000" dirty="0">
                <a:solidFill>
                  <a:schemeClr val="tx1"/>
                </a:solidFill>
              </a:rPr>
              <a:t>Assurer bon niveau d’hydratation du patient </a:t>
            </a:r>
          </a:p>
          <a:p>
            <a:r>
              <a:rPr lang="fr-FR" sz="2000" dirty="0">
                <a:solidFill>
                  <a:schemeClr val="tx1"/>
                </a:solidFill>
              </a:rPr>
              <a:t>Alcaliniser les urines (pH urinaire  à la BU cible &gt; 7)</a:t>
            </a:r>
          </a:p>
          <a:p>
            <a:r>
              <a:rPr lang="fr-FR" sz="2000" dirty="0">
                <a:solidFill>
                  <a:schemeClr val="tx1"/>
                </a:solidFill>
              </a:rPr>
              <a:t>Surveiller la fonction rénale et la diurèse</a:t>
            </a:r>
          </a:p>
          <a:p>
            <a:r>
              <a:rPr lang="fr-FR" sz="2000" dirty="0">
                <a:solidFill>
                  <a:schemeClr val="tx1"/>
                </a:solidFill>
              </a:rPr>
              <a:t>Dépistage si possible de la </a:t>
            </a:r>
            <a:r>
              <a:rPr lang="fr-FR" sz="2000" dirty="0" err="1">
                <a:solidFill>
                  <a:schemeClr val="tx1"/>
                </a:solidFill>
              </a:rPr>
              <a:t>cristallurie</a:t>
            </a:r>
            <a:r>
              <a:rPr lang="fr-FR" sz="2000" dirty="0">
                <a:solidFill>
                  <a:schemeClr val="tx1"/>
                </a:solidFill>
              </a:rPr>
              <a:t> qui prédit la survenue d’une insuffisance rénale aigue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3D8780-9B76-82F7-7130-40FD22EF7E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659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582248-3F45-715A-2210-69E4AF4F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76672"/>
            <a:ext cx="9271942" cy="617504"/>
          </a:xfrm>
        </p:spPr>
        <p:txBody>
          <a:bodyPr>
            <a:noAutofit/>
          </a:bodyPr>
          <a:lstStyle/>
          <a:p>
            <a:r>
              <a:rPr lang="fr-FR" sz="3200" b="1" dirty="0"/>
              <a:t>Antibiothérapie des EI staphylococciques </a:t>
            </a:r>
            <a:br>
              <a:rPr lang="fr-FR" sz="3200" b="1" dirty="0"/>
            </a:br>
            <a:r>
              <a:rPr lang="fr-FR" sz="3200" b="1" dirty="0"/>
              <a:t>sur valves natives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40DD56E7-6F56-34F9-5F5D-E37530575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35876"/>
              </p:ext>
            </p:extLst>
          </p:nvPr>
        </p:nvGraphicFramePr>
        <p:xfrm>
          <a:off x="911424" y="1412776"/>
          <a:ext cx="10945216" cy="5135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5970">
                  <a:extLst>
                    <a:ext uri="{9D8B030D-6E8A-4147-A177-3AD203B41FA5}">
                      <a16:colId xmlns:a16="http://schemas.microsoft.com/office/drawing/2014/main" val="2821373858"/>
                    </a:ext>
                  </a:extLst>
                </a:gridCol>
                <a:gridCol w="2248592">
                  <a:extLst>
                    <a:ext uri="{9D8B030D-6E8A-4147-A177-3AD203B41FA5}">
                      <a16:colId xmlns:a16="http://schemas.microsoft.com/office/drawing/2014/main" val="578786111"/>
                    </a:ext>
                  </a:extLst>
                </a:gridCol>
                <a:gridCol w="5070654">
                  <a:extLst>
                    <a:ext uri="{9D8B030D-6E8A-4147-A177-3AD203B41FA5}">
                      <a16:colId xmlns:a16="http://schemas.microsoft.com/office/drawing/2014/main" val="2249868752"/>
                    </a:ext>
                  </a:extLst>
                </a:gridCol>
              </a:tblGrid>
              <a:tr h="401081">
                <a:tc>
                  <a:txBody>
                    <a:bodyPr/>
                    <a:lstStyle/>
                    <a:p>
                      <a:r>
                        <a:rPr lang="fr-FR" dirty="0"/>
                        <a:t>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Molécule(s)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447854"/>
                  </a:ext>
                </a:extLst>
              </a:tr>
              <a:tr h="401081">
                <a:tc gridSpan="3"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rgbClr val="C00000"/>
                          </a:solidFill>
                        </a:rPr>
                        <a:t>Staphylocoque Sensible à la Méticilline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1511949"/>
                  </a:ext>
                </a:extLst>
              </a:tr>
              <a:tr h="401081">
                <a:tc>
                  <a:txBody>
                    <a:bodyPr/>
                    <a:lstStyle/>
                    <a:p>
                      <a:r>
                        <a:rPr lang="fr-FR"/>
                        <a:t>1</a:t>
                      </a:r>
                      <a:r>
                        <a:rPr lang="fr-FR" baseline="30000"/>
                        <a:t>ere</a:t>
                      </a:r>
                      <a:r>
                        <a:rPr lang="fr-FR"/>
                        <a:t> </a:t>
                      </a:r>
                      <a:r>
                        <a:rPr lang="fr-FR" dirty="0"/>
                        <a:t>intention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Céfazoline</a:t>
                      </a:r>
                      <a:endParaRPr lang="fr-FR" b="1" dirty="0"/>
                    </a:p>
                    <a:p>
                      <a:r>
                        <a:rPr lang="fr-FR" dirty="0"/>
                        <a:t>Ou</a:t>
                      </a:r>
                    </a:p>
                    <a:p>
                      <a:r>
                        <a:rPr lang="fr-FR" b="1" dirty="0"/>
                        <a:t>(Cl)oxacilline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Céfazoline</a:t>
                      </a:r>
                      <a:r>
                        <a:rPr lang="fr-FR" dirty="0"/>
                        <a:t> à privilégier si infection méningée (diffusion)</a:t>
                      </a:r>
                      <a:endParaRPr lang="fr-FR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20209"/>
                  </a:ext>
                </a:extLst>
              </a:tr>
              <a:tr h="401081">
                <a:tc>
                  <a:txBody>
                    <a:bodyPr/>
                    <a:lstStyle/>
                    <a:p>
                      <a:r>
                        <a:rPr lang="fr-FR" dirty="0"/>
                        <a:t>Allergie non grave aux pénicillines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Céfazoline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177240"/>
                  </a:ext>
                </a:extLst>
              </a:tr>
              <a:tr h="543932">
                <a:tc>
                  <a:txBody>
                    <a:bodyPr/>
                    <a:lstStyle/>
                    <a:p>
                      <a:r>
                        <a:rPr lang="fr-FR" dirty="0"/>
                        <a:t>CI aux </a:t>
                      </a:r>
                      <a:r>
                        <a:rPr lang="fr-FR" dirty="0" err="1"/>
                        <a:t>bêta-lactamines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Daptomycine</a:t>
                      </a:r>
                      <a:r>
                        <a:rPr lang="fr-FR" b="1" dirty="0"/>
                        <a:t> </a:t>
                      </a:r>
                    </a:p>
                    <a:p>
                      <a:r>
                        <a:rPr lang="fr-FR" b="1" dirty="0"/>
                        <a:t>+ Fosfomycine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Association tant que la bactériémie persiste et maximum 7j après la 1</a:t>
                      </a:r>
                      <a:r>
                        <a:rPr lang="fr-FR" baseline="30000" dirty="0"/>
                        <a:t>ere</a:t>
                      </a:r>
                      <a:r>
                        <a:rPr lang="fr-FR" dirty="0"/>
                        <a:t> hémoculture négative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316603"/>
                  </a:ext>
                </a:extLst>
              </a:tr>
              <a:tr h="40108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</a:rPr>
                        <a:t>Staphylocoque Résistant à la Méticilline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440381"/>
                  </a:ext>
                </a:extLst>
              </a:tr>
              <a:tr h="98896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err="1"/>
                        <a:t>Daptomycine</a:t>
                      </a:r>
                      <a:endParaRPr lang="fr-FR" b="1" dirty="0"/>
                    </a:p>
                    <a:p>
                      <a:r>
                        <a:rPr lang="fr-FR" b="1" dirty="0"/>
                        <a:t>+</a:t>
                      </a:r>
                    </a:p>
                    <a:p>
                      <a:endParaRPr lang="fr-FR" b="1" dirty="0"/>
                    </a:p>
                    <a:p>
                      <a:r>
                        <a:rPr lang="fr-FR" b="1" dirty="0" err="1"/>
                        <a:t>Ceftaroline</a:t>
                      </a:r>
                      <a:endParaRPr lang="fr-FR" b="1" dirty="0"/>
                    </a:p>
                    <a:p>
                      <a:r>
                        <a:rPr lang="fr-FR" b="1" dirty="0"/>
                        <a:t>Ou Fosfomycine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Association tant que la bactériémie persiste et maximum 7j après la 1</a:t>
                      </a:r>
                      <a:r>
                        <a:rPr lang="fr-FR" baseline="30000" dirty="0"/>
                        <a:t>ere </a:t>
                      </a:r>
                      <a:r>
                        <a:rPr lang="fr-FR" dirty="0"/>
                        <a:t>hémoculture négative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620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179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582248-3F45-715A-2210-69E4AF4F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620688"/>
            <a:ext cx="10081120" cy="617504"/>
          </a:xfrm>
        </p:spPr>
        <p:txBody>
          <a:bodyPr>
            <a:noAutofit/>
          </a:bodyPr>
          <a:lstStyle/>
          <a:p>
            <a:r>
              <a:rPr lang="fr-FR" sz="2800" b="1" dirty="0"/>
              <a:t>Antibiothérapie des EI staphylococciques </a:t>
            </a:r>
            <a:br>
              <a:rPr lang="fr-FR" sz="2800" b="1" dirty="0"/>
            </a:br>
            <a:r>
              <a:rPr lang="fr-FR" sz="2800" b="1" dirty="0"/>
              <a:t>(valves natives)</a:t>
            </a: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88ADBF-A851-3107-E706-AC37C770E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396" y="1556792"/>
            <a:ext cx="10873208" cy="5085184"/>
          </a:xfrm>
        </p:spPr>
        <p:txBody>
          <a:bodyPr>
            <a:normAutofit/>
          </a:bodyPr>
          <a:lstStyle/>
          <a:p>
            <a:r>
              <a:rPr lang="fr-FR" sz="3100" dirty="0">
                <a:solidFill>
                  <a:srgbClr val="0080B1"/>
                </a:solidFill>
              </a:rPr>
              <a:t>Durée:</a:t>
            </a:r>
          </a:p>
          <a:p>
            <a:pPr lvl="1"/>
            <a:r>
              <a:rPr lang="fr-FR" sz="2600" dirty="0"/>
              <a:t>EI cœur gauche : </a:t>
            </a:r>
          </a:p>
          <a:p>
            <a:pPr lvl="2"/>
            <a:r>
              <a:rPr lang="fr-FR" sz="2400" dirty="0"/>
              <a:t>4 semaines si hémocultures négatives à J3 et apyrexie dès les premiers jours de traitement</a:t>
            </a:r>
          </a:p>
          <a:p>
            <a:pPr lvl="2"/>
            <a:r>
              <a:rPr lang="fr-FR" sz="2400" dirty="0"/>
              <a:t>6 semaines sinon</a:t>
            </a:r>
          </a:p>
          <a:p>
            <a:pPr lvl="1"/>
            <a:r>
              <a:rPr lang="fr-FR" sz="2600" dirty="0"/>
              <a:t>EI cœur droit :</a:t>
            </a:r>
          </a:p>
          <a:p>
            <a:pPr lvl="2"/>
            <a:r>
              <a:rPr lang="fr-FR" sz="2400" dirty="0"/>
              <a:t> 2 semaines si hémocultures négatives à J3 et apyrexie dès les premiers jours de traitement </a:t>
            </a:r>
          </a:p>
          <a:p>
            <a:pPr lvl="2"/>
            <a:r>
              <a:rPr lang="fr-FR" sz="2400" dirty="0"/>
              <a:t>4 semaines sinon</a:t>
            </a:r>
          </a:p>
        </p:txBody>
      </p:sp>
    </p:spTree>
    <p:extLst>
      <p:ext uri="{BB962C8B-B14F-4D97-AF65-F5344CB8AC3E}">
        <p14:creationId xmlns:p14="http://schemas.microsoft.com/office/powerpoint/2010/main" val="4725544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9A8095-F478-D84E-2C02-97E843EC7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344" y="812869"/>
            <a:ext cx="7886700" cy="617504"/>
          </a:xfrm>
        </p:spPr>
        <p:txBody>
          <a:bodyPr>
            <a:noAutofit/>
          </a:bodyPr>
          <a:lstStyle/>
          <a:p>
            <a:r>
              <a:rPr lang="fr-FR" sz="2800" b="1" dirty="0"/>
              <a:t>Antibiothérapie des EI staphylococciques </a:t>
            </a:r>
            <a:br>
              <a:rPr lang="fr-FR" sz="2800" b="1" dirty="0"/>
            </a:br>
            <a:r>
              <a:rPr lang="fr-FR" sz="2800" b="1" dirty="0"/>
              <a:t>sur valves prothétiques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C441AD4-51BD-CFE3-EF22-5180C84882B0}"/>
              </a:ext>
            </a:extLst>
          </p:cNvPr>
          <p:cNvSpPr txBox="1"/>
          <p:nvPr/>
        </p:nvSpPr>
        <p:spPr>
          <a:xfrm>
            <a:off x="605139" y="3677636"/>
            <a:ext cx="93578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Staphylocoque résistant à la méticilline ou allergie grave aux Béta-Lactamines si staphylocoque sensible à la méticilline</a:t>
            </a:r>
          </a:p>
          <a:p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Flèche vers la droite 6">
            <a:extLst>
              <a:ext uri="{FF2B5EF4-FFF2-40B4-BE49-F238E27FC236}">
                <a16:creationId xmlns:a16="http://schemas.microsoft.com/office/drawing/2014/main" id="{62258110-8A4C-613A-232A-6365CF6BED9D}"/>
              </a:ext>
            </a:extLst>
          </p:cNvPr>
          <p:cNvSpPr/>
          <p:nvPr/>
        </p:nvSpPr>
        <p:spPr bwMode="auto">
          <a:xfrm>
            <a:off x="2841842" y="2924219"/>
            <a:ext cx="1557077" cy="504056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Gentamicine</a:t>
            </a:r>
          </a:p>
        </p:txBody>
      </p:sp>
      <p:sp>
        <p:nvSpPr>
          <p:cNvPr id="8" name="Flèche vers la droite 7">
            <a:extLst>
              <a:ext uri="{FF2B5EF4-FFF2-40B4-BE49-F238E27FC236}">
                <a16:creationId xmlns:a16="http://schemas.microsoft.com/office/drawing/2014/main" id="{FEED248A-5BB8-1C7D-8631-67509B32D235}"/>
              </a:ext>
            </a:extLst>
          </p:cNvPr>
          <p:cNvSpPr/>
          <p:nvPr/>
        </p:nvSpPr>
        <p:spPr bwMode="auto">
          <a:xfrm>
            <a:off x="4428172" y="2935513"/>
            <a:ext cx="5547059" cy="504056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Rifampicine</a:t>
            </a:r>
          </a:p>
        </p:txBody>
      </p:sp>
      <p:sp>
        <p:nvSpPr>
          <p:cNvPr id="9" name="Flèche vers la droite 8">
            <a:extLst>
              <a:ext uri="{FF2B5EF4-FFF2-40B4-BE49-F238E27FC236}">
                <a16:creationId xmlns:a16="http://schemas.microsoft.com/office/drawing/2014/main" id="{EB869890-C8C9-A1B2-7A2D-D7DB996F2108}"/>
              </a:ext>
            </a:extLst>
          </p:cNvPr>
          <p:cNvSpPr/>
          <p:nvPr/>
        </p:nvSpPr>
        <p:spPr bwMode="auto">
          <a:xfrm>
            <a:off x="2834062" y="2590995"/>
            <a:ext cx="3816424" cy="504056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Céfazoline</a:t>
            </a:r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 cl)oxacilline</a:t>
            </a:r>
            <a:endParaRPr lang="fr-FR" sz="1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504E59A3-3553-0190-377C-AFB077C89F4F}"/>
              </a:ext>
            </a:extLst>
          </p:cNvPr>
          <p:cNvCxnSpPr>
            <a:cxnSpLocks/>
          </p:cNvCxnSpPr>
          <p:nvPr/>
        </p:nvCxnSpPr>
        <p:spPr bwMode="auto">
          <a:xfrm>
            <a:off x="4402345" y="2935513"/>
            <a:ext cx="0" cy="50405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733EEF48-D56E-6092-AE8B-8FE51C9B42BF}"/>
              </a:ext>
            </a:extLst>
          </p:cNvPr>
          <p:cNvSpPr txBox="1"/>
          <p:nvPr/>
        </p:nvSpPr>
        <p:spPr>
          <a:xfrm>
            <a:off x="4362216" y="3361783"/>
            <a:ext cx="1843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Hémocultures stériles</a:t>
            </a:r>
          </a:p>
        </p:txBody>
      </p:sp>
      <p:sp>
        <p:nvSpPr>
          <p:cNvPr id="12" name="Flèche vers la droite 11">
            <a:extLst>
              <a:ext uri="{FF2B5EF4-FFF2-40B4-BE49-F238E27FC236}">
                <a16:creationId xmlns:a16="http://schemas.microsoft.com/office/drawing/2014/main" id="{9EC3AAB6-C425-037C-867F-B536783AB9AF}"/>
              </a:ext>
            </a:extLst>
          </p:cNvPr>
          <p:cNvSpPr/>
          <p:nvPr/>
        </p:nvSpPr>
        <p:spPr bwMode="auto">
          <a:xfrm>
            <a:off x="6603791" y="2590995"/>
            <a:ext cx="3368012" cy="504056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Relais oral possible 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1B43D5E-4C17-C1B3-3680-98C71CA8C93D}"/>
              </a:ext>
            </a:extLst>
          </p:cNvPr>
          <p:cNvCxnSpPr>
            <a:cxnSpLocks/>
          </p:cNvCxnSpPr>
          <p:nvPr/>
        </p:nvCxnSpPr>
        <p:spPr bwMode="auto">
          <a:xfrm>
            <a:off x="9977193" y="2584910"/>
            <a:ext cx="0" cy="88565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E35F23BF-EA60-1C8F-BF8E-C44670967EC8}"/>
              </a:ext>
            </a:extLst>
          </p:cNvPr>
          <p:cNvSpPr txBox="1"/>
          <p:nvPr/>
        </p:nvSpPr>
        <p:spPr>
          <a:xfrm>
            <a:off x="627509" y="2214918"/>
            <a:ext cx="5159099" cy="369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Staphylocoque sensible à la méticilline </a:t>
            </a:r>
          </a:p>
        </p:txBody>
      </p:sp>
      <p:sp>
        <p:nvSpPr>
          <p:cNvPr id="29" name="Flèche vers la droite 28">
            <a:extLst>
              <a:ext uri="{FF2B5EF4-FFF2-40B4-BE49-F238E27FC236}">
                <a16:creationId xmlns:a16="http://schemas.microsoft.com/office/drawing/2014/main" id="{46C735F6-1477-E9EC-E2B8-798F14275959}"/>
              </a:ext>
            </a:extLst>
          </p:cNvPr>
          <p:cNvSpPr/>
          <p:nvPr/>
        </p:nvSpPr>
        <p:spPr bwMode="auto">
          <a:xfrm>
            <a:off x="2834062" y="4551307"/>
            <a:ext cx="1512168" cy="504056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Gentamicine</a:t>
            </a:r>
          </a:p>
        </p:txBody>
      </p:sp>
      <p:sp>
        <p:nvSpPr>
          <p:cNvPr id="30" name="Flèche vers la droite 29">
            <a:extLst>
              <a:ext uri="{FF2B5EF4-FFF2-40B4-BE49-F238E27FC236}">
                <a16:creationId xmlns:a16="http://schemas.microsoft.com/office/drawing/2014/main" id="{8F891099-A18A-022D-51E0-2EFE2B35D151}"/>
              </a:ext>
            </a:extLst>
          </p:cNvPr>
          <p:cNvSpPr/>
          <p:nvPr/>
        </p:nvSpPr>
        <p:spPr bwMode="auto">
          <a:xfrm>
            <a:off x="4360970" y="4524203"/>
            <a:ext cx="5688632" cy="504056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Rifampicine</a:t>
            </a:r>
          </a:p>
        </p:txBody>
      </p:sp>
      <p:sp>
        <p:nvSpPr>
          <p:cNvPr id="31" name="Flèche vers la droite 30">
            <a:extLst>
              <a:ext uri="{FF2B5EF4-FFF2-40B4-BE49-F238E27FC236}">
                <a16:creationId xmlns:a16="http://schemas.microsoft.com/office/drawing/2014/main" id="{F74031CD-2730-4A1C-4739-312BB72DFE84}"/>
              </a:ext>
            </a:extLst>
          </p:cNvPr>
          <p:cNvSpPr/>
          <p:nvPr/>
        </p:nvSpPr>
        <p:spPr bwMode="auto">
          <a:xfrm>
            <a:off x="2834062" y="4207695"/>
            <a:ext cx="3816424" cy="504056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Daptomycine</a:t>
            </a:r>
            <a:endParaRPr lang="fr-F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8BDD99B2-C6F0-E107-6EDB-9BA3FF69BA20}"/>
              </a:ext>
            </a:extLst>
          </p:cNvPr>
          <p:cNvCxnSpPr>
            <a:cxnSpLocks/>
          </p:cNvCxnSpPr>
          <p:nvPr/>
        </p:nvCxnSpPr>
        <p:spPr bwMode="auto">
          <a:xfrm>
            <a:off x="4334521" y="4565842"/>
            <a:ext cx="0" cy="504056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Flèche vers la droite 32">
            <a:extLst>
              <a:ext uri="{FF2B5EF4-FFF2-40B4-BE49-F238E27FC236}">
                <a16:creationId xmlns:a16="http://schemas.microsoft.com/office/drawing/2014/main" id="{D5293812-6439-1CB7-89A0-330C661E01A0}"/>
              </a:ext>
            </a:extLst>
          </p:cNvPr>
          <p:cNvSpPr/>
          <p:nvPr/>
        </p:nvSpPr>
        <p:spPr bwMode="auto">
          <a:xfrm>
            <a:off x="6655141" y="4192273"/>
            <a:ext cx="3368012" cy="504056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/>
            <a:r>
              <a:rPr 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Relais oral possible</a:t>
            </a:r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44EFDC42-466B-57AB-1F6A-02839CDDFBFD}"/>
              </a:ext>
            </a:extLst>
          </p:cNvPr>
          <p:cNvCxnSpPr>
            <a:cxnSpLocks/>
          </p:cNvCxnSpPr>
          <p:nvPr/>
        </p:nvCxnSpPr>
        <p:spPr bwMode="auto">
          <a:xfrm>
            <a:off x="10023153" y="4123013"/>
            <a:ext cx="0" cy="88565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D0428DF8-F0AE-328B-409E-11822713109E}"/>
              </a:ext>
            </a:extLst>
          </p:cNvPr>
          <p:cNvSpPr txBox="1"/>
          <p:nvPr/>
        </p:nvSpPr>
        <p:spPr>
          <a:xfrm>
            <a:off x="9886950" y="2206241"/>
            <a:ext cx="1872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6 semaines *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F5EC8E2-9A60-C454-A3C2-C2AB28BCD2D5}"/>
              </a:ext>
            </a:extLst>
          </p:cNvPr>
          <p:cNvSpPr txBox="1"/>
          <p:nvPr/>
        </p:nvSpPr>
        <p:spPr>
          <a:xfrm>
            <a:off x="4324843" y="4940284"/>
            <a:ext cx="1843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Hémocultures stériles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153EF4E-C7A0-4883-8085-F3600C232D0A}"/>
              </a:ext>
            </a:extLst>
          </p:cNvPr>
          <p:cNvSpPr txBox="1"/>
          <p:nvPr/>
        </p:nvSpPr>
        <p:spPr>
          <a:xfrm>
            <a:off x="9963005" y="3742305"/>
            <a:ext cx="1623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6 semaines *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CFDADCD-D94B-3394-270B-0204B743CD29}"/>
              </a:ext>
            </a:extLst>
          </p:cNvPr>
          <p:cNvSpPr txBox="1"/>
          <p:nvPr/>
        </p:nvSpPr>
        <p:spPr>
          <a:xfrm>
            <a:off x="2270995" y="5567640"/>
            <a:ext cx="9465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* </a:t>
            </a:r>
            <a:r>
              <a:rPr lang="fr-FR" dirty="0">
                <a:solidFill>
                  <a:schemeClr val="accent4"/>
                </a:solidFill>
              </a:rPr>
              <a:t>Durée de 6 semaines / 1</a:t>
            </a:r>
            <a:r>
              <a:rPr lang="fr-FR" baseline="30000" dirty="0">
                <a:solidFill>
                  <a:schemeClr val="accent4"/>
                </a:solidFill>
              </a:rPr>
              <a:t>ère</a:t>
            </a:r>
            <a:r>
              <a:rPr lang="fr-FR" dirty="0">
                <a:solidFill>
                  <a:schemeClr val="accent4"/>
                </a:solidFill>
              </a:rPr>
              <a:t> hémoculture négative ou du jour de la chirurgie</a:t>
            </a:r>
          </a:p>
          <a:p>
            <a:r>
              <a:rPr lang="fr-FR" dirty="0">
                <a:solidFill>
                  <a:schemeClr val="accent4"/>
                </a:solidFill>
              </a:rPr>
              <a:t> si les cultures de valve sont positives 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BA8FB9D7-C8B8-F8E7-8C45-39C9739B70DC}"/>
              </a:ext>
            </a:extLst>
          </p:cNvPr>
          <p:cNvSpPr/>
          <p:nvPr/>
        </p:nvSpPr>
        <p:spPr bwMode="auto">
          <a:xfrm>
            <a:off x="417558" y="5008670"/>
            <a:ext cx="594181" cy="416245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1493AB94-D1C4-1FF8-3D31-A332BADECB45}"/>
              </a:ext>
            </a:extLst>
          </p:cNvPr>
          <p:cNvSpPr/>
          <p:nvPr/>
        </p:nvSpPr>
        <p:spPr bwMode="auto">
          <a:xfrm>
            <a:off x="455353" y="5416374"/>
            <a:ext cx="594181" cy="416245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fr-FR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2" charset="-128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EF02D54-E508-D33E-894F-8F50534AB4B4}"/>
              </a:ext>
            </a:extLst>
          </p:cNvPr>
          <p:cNvSpPr txBox="1"/>
          <p:nvPr/>
        </p:nvSpPr>
        <p:spPr>
          <a:xfrm>
            <a:off x="1055440" y="5034662"/>
            <a:ext cx="435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IV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C59101D-D8E5-5B18-323A-3459B1C2D848}"/>
              </a:ext>
            </a:extLst>
          </p:cNvPr>
          <p:cNvSpPr txBox="1"/>
          <p:nvPr/>
        </p:nvSpPr>
        <p:spPr>
          <a:xfrm>
            <a:off x="1075834" y="5455219"/>
            <a:ext cx="4775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tx1"/>
                </a:solidFill>
              </a:rPr>
              <a:t>PO</a:t>
            </a:r>
          </a:p>
        </p:txBody>
      </p:sp>
    </p:spTree>
    <p:extLst>
      <p:ext uri="{BB962C8B-B14F-4D97-AF65-F5344CB8AC3E}">
        <p14:creationId xmlns:p14="http://schemas.microsoft.com/office/powerpoint/2010/main" val="225809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  <p:bldP spid="11" grpId="0"/>
      <p:bldP spid="12" grpId="0" animBg="1"/>
      <p:bldP spid="28" grpId="0"/>
      <p:bldP spid="29" grpId="0" animBg="1"/>
      <p:bldP spid="30" grpId="0" animBg="1"/>
      <p:bldP spid="31" grpId="0" animBg="1"/>
      <p:bldP spid="33" grpId="0" animBg="1"/>
      <p:bldP spid="35" grpId="0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2501A100-AB5C-6117-ADFA-8377F7B69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84" y="44624"/>
            <a:ext cx="10135004" cy="1152129"/>
          </a:xfrm>
        </p:spPr>
        <p:txBody>
          <a:bodyPr/>
          <a:lstStyle/>
          <a:p>
            <a:pPr algn="l"/>
            <a:r>
              <a:rPr lang="fr-FR" sz="3200" b="1" dirty="0"/>
              <a:t>Posologie des antibiotiques IV dans</a:t>
            </a:r>
            <a:br>
              <a:rPr lang="fr-FR" sz="3200" b="1" dirty="0"/>
            </a:br>
            <a:r>
              <a:rPr lang="fr-FR" sz="3200" b="1" dirty="0"/>
              <a:t>les EI staphylococciques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F1BF14AF-CB2A-69FE-3A7C-EA22ADF28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1340768"/>
            <a:ext cx="10657184" cy="3412976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fr-FR" sz="2000" dirty="0"/>
              <a:t>(Cl)oxacilline : 150 à 200 mg/kg/j en perf continue après dose de charge de 2g (perf de 1h) ou en 6 </a:t>
            </a:r>
            <a:r>
              <a:rPr lang="fr-FR" sz="2000" dirty="0" err="1"/>
              <a:t>inj</a:t>
            </a:r>
            <a:r>
              <a:rPr lang="fr-FR" sz="2000" dirty="0"/>
              <a:t> (perf de 30-60min espacées de 4 h) </a:t>
            </a:r>
          </a:p>
          <a:p>
            <a:pPr>
              <a:spcBef>
                <a:spcPts val="800"/>
              </a:spcBef>
            </a:pPr>
            <a:r>
              <a:rPr lang="fr-FR" sz="2000" dirty="0" err="1"/>
              <a:t>Céfazoline</a:t>
            </a:r>
            <a:r>
              <a:rPr lang="fr-FR" sz="2000" dirty="0"/>
              <a:t> : 100mg/kg/j IV en 3 </a:t>
            </a:r>
            <a:r>
              <a:rPr lang="fr-FR" sz="2000" dirty="0" err="1"/>
              <a:t>inj</a:t>
            </a:r>
            <a:r>
              <a:rPr lang="fr-FR" sz="2000" dirty="0"/>
              <a:t>  (perf de 1h) espacées de 8h ou perf continue après dose de charge de 2g perf de 1h (Adaptation des posologies par mesure des concentrations sériques si dose ≥6g/j)</a:t>
            </a:r>
          </a:p>
          <a:p>
            <a:pPr>
              <a:spcBef>
                <a:spcPts val="800"/>
              </a:spcBef>
            </a:pPr>
            <a:r>
              <a:rPr lang="fr-FR" sz="2000" dirty="0" err="1"/>
              <a:t>Ceftaroline</a:t>
            </a:r>
            <a:r>
              <a:rPr lang="fr-FR" sz="2000" dirty="0"/>
              <a:t> : 600mg/8h (perf de 2h)</a:t>
            </a:r>
          </a:p>
          <a:p>
            <a:pPr>
              <a:spcBef>
                <a:spcPts val="800"/>
              </a:spcBef>
            </a:pPr>
            <a:r>
              <a:rPr lang="fr-FR" sz="2000" dirty="0" err="1"/>
              <a:t>Daptomycine</a:t>
            </a:r>
            <a:r>
              <a:rPr lang="fr-FR" sz="2000" dirty="0"/>
              <a:t> : 12 mg/kg/j en 1 </a:t>
            </a:r>
            <a:r>
              <a:rPr lang="fr-FR" sz="2000" dirty="0" err="1"/>
              <a:t>inj</a:t>
            </a:r>
            <a:r>
              <a:rPr lang="fr-FR" sz="2000" dirty="0"/>
              <a:t> (perf de 30 min)</a:t>
            </a:r>
          </a:p>
          <a:p>
            <a:pPr>
              <a:spcBef>
                <a:spcPts val="800"/>
              </a:spcBef>
            </a:pPr>
            <a:r>
              <a:rPr lang="fr-FR" sz="2000" dirty="0"/>
              <a:t>Vancomycine : 30 mg/kg/j IV perf continue après dose de charge de 20-30 mg/kg en 1 perf de 1-2h (objectif de </a:t>
            </a:r>
            <a:r>
              <a:rPr lang="fr-FR" sz="2000" dirty="0" err="1"/>
              <a:t>vancocinémie</a:t>
            </a:r>
            <a:r>
              <a:rPr lang="fr-FR" sz="2000" dirty="0"/>
              <a:t> à 20 – 25 mg/l)</a:t>
            </a:r>
          </a:p>
          <a:p>
            <a:pPr>
              <a:spcBef>
                <a:spcPts val="800"/>
              </a:spcBef>
            </a:pPr>
            <a:r>
              <a:rPr lang="fr-FR" sz="2000" dirty="0"/>
              <a:t>Fosfomycine : 2g/6h perf de 30min-4h</a:t>
            </a:r>
          </a:p>
          <a:p>
            <a:pPr>
              <a:spcBef>
                <a:spcPts val="800"/>
              </a:spcBef>
            </a:pPr>
            <a:r>
              <a:rPr lang="fr-FR" sz="2000" dirty="0"/>
              <a:t>Gentamicine : 3 mg/kg/j en IV en 1 </a:t>
            </a:r>
            <a:r>
              <a:rPr lang="fr-FR" sz="2000" dirty="0" err="1"/>
              <a:t>inj</a:t>
            </a:r>
            <a:r>
              <a:rPr lang="fr-FR" sz="2000" dirty="0"/>
              <a:t>/j (perf de 30 min) (surveillance fonction rénale et concentration plasmatique résiduelle)</a:t>
            </a:r>
          </a:p>
          <a:p>
            <a:pPr>
              <a:spcBef>
                <a:spcPts val="800"/>
              </a:spcBef>
            </a:pPr>
            <a:r>
              <a:rPr lang="fr-FR" sz="2000" dirty="0"/>
              <a:t>Rifampicine : 900 mg/j en 1 dose/24h (600 mg si poids &lt; 70kg)</a:t>
            </a:r>
          </a:p>
          <a:p>
            <a:endParaRPr lang="fr-FR" sz="2000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EFC269E-CBFF-F3ED-4E40-89B4E8457AF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412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0990D2-F089-9073-A22E-F774B827D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/>
              <a:t>Antibiothérapie des EI : relai per os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A4845E-37DC-9021-6096-5DF20E409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>
                <a:solidFill>
                  <a:srgbClr val="206E87"/>
                </a:solidFill>
              </a:rPr>
              <a:t>Relai oral chez patient stable :</a:t>
            </a:r>
          </a:p>
          <a:p>
            <a:pPr lvl="1"/>
            <a:r>
              <a:rPr lang="fr-FR" dirty="0"/>
              <a:t>Après au moins 10j d’antibiothérapie par voie IV</a:t>
            </a:r>
          </a:p>
          <a:p>
            <a:pPr lvl="1"/>
            <a:r>
              <a:rPr lang="fr-FR" dirty="0"/>
              <a:t>Après au moins 7j après une chirurgie valvulaire</a:t>
            </a:r>
          </a:p>
          <a:p>
            <a:r>
              <a:rPr lang="fr-FR" b="1" dirty="0">
                <a:solidFill>
                  <a:srgbClr val="206E87"/>
                </a:solidFill>
              </a:rPr>
              <a:t>EI à streptocoques :</a:t>
            </a:r>
          </a:p>
          <a:p>
            <a:pPr lvl="1"/>
            <a:r>
              <a:rPr lang="fr-FR" dirty="0"/>
              <a:t>Apyrexie depuis au moins 2 jours</a:t>
            </a:r>
          </a:p>
          <a:p>
            <a:pPr lvl="1"/>
            <a:r>
              <a:rPr lang="fr-FR" dirty="0"/>
              <a:t>CRP &lt; 25% de la valeur maximale ou &lt; 20 mg/l</a:t>
            </a:r>
          </a:p>
          <a:p>
            <a:pPr lvl="1"/>
            <a:r>
              <a:rPr lang="fr-FR" dirty="0"/>
              <a:t>Leucocytes  &lt; 15000/mm3</a:t>
            </a:r>
          </a:p>
          <a:p>
            <a:pPr lvl="1"/>
            <a:r>
              <a:rPr lang="fr-FR" dirty="0"/>
              <a:t>ETO récente sans critère d’indication de chirurgie (notamment abcès)</a:t>
            </a:r>
          </a:p>
          <a:p>
            <a:pPr lvl="1"/>
            <a:r>
              <a:rPr lang="fr-FR" dirty="0"/>
              <a:t>Aucun facteur de risque de sous dosage (IMC &lt;40kg/m2 et pas de malabsorption digestive)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802A54-5DB9-63C8-C2BD-42543412C5D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41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888EF-17A2-43E7-3DED-52BEC2136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575471"/>
            <a:ext cx="8532440" cy="1618915"/>
          </a:xfrm>
        </p:spPr>
        <p:txBody>
          <a:bodyPr/>
          <a:lstStyle/>
          <a:p>
            <a:r>
              <a:rPr lang="fr-FR" sz="3600" b="1" dirty="0"/>
              <a:t>Antibiothérapie des EI : relai per os 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C83959-B1FA-528C-67D1-742DCC27A5D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789114" y="6165306"/>
            <a:ext cx="2434679" cy="360039"/>
          </a:xfrm>
        </p:spPr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5FE9E58-C462-9F6C-5637-B10526BF5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849870"/>
              </p:ext>
            </p:extLst>
          </p:nvPr>
        </p:nvGraphicFramePr>
        <p:xfrm>
          <a:off x="1560576" y="1883609"/>
          <a:ext cx="9070846" cy="34415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9526">
                  <a:extLst>
                    <a:ext uri="{9D8B030D-6E8A-4147-A177-3AD203B41FA5}">
                      <a16:colId xmlns:a16="http://schemas.microsoft.com/office/drawing/2014/main" val="2672289302"/>
                    </a:ext>
                  </a:extLst>
                </a:gridCol>
                <a:gridCol w="3385240">
                  <a:extLst>
                    <a:ext uri="{9D8B030D-6E8A-4147-A177-3AD203B41FA5}">
                      <a16:colId xmlns:a16="http://schemas.microsoft.com/office/drawing/2014/main" val="589683643"/>
                    </a:ext>
                  </a:extLst>
                </a:gridCol>
                <a:gridCol w="3416080">
                  <a:extLst>
                    <a:ext uri="{9D8B030D-6E8A-4147-A177-3AD203B41FA5}">
                      <a16:colId xmlns:a16="http://schemas.microsoft.com/office/drawing/2014/main" val="126842091"/>
                    </a:ext>
                  </a:extLst>
                </a:gridCol>
              </a:tblGrid>
              <a:tr h="340903">
                <a:tc>
                  <a:txBody>
                    <a:bodyPr/>
                    <a:lstStyle/>
                    <a:p>
                      <a:pPr algn="ctr"/>
                      <a:r>
                        <a:rPr lang="en-GB" sz="1600" kern="100">
                          <a:effectLst/>
                        </a:rPr>
                        <a:t> 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kern="100" dirty="0" err="1">
                          <a:effectLst/>
                        </a:rPr>
                        <a:t>Relai</a:t>
                      </a:r>
                      <a:r>
                        <a:rPr lang="en-GB" sz="1600" kern="100" dirty="0">
                          <a:effectLst/>
                        </a:rPr>
                        <a:t> oral de 1ère </a:t>
                      </a:r>
                      <a:r>
                        <a:rPr lang="en-GB" sz="1600" kern="100" dirty="0" err="1">
                          <a:effectLst/>
                        </a:rPr>
                        <a:t>ligne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Relai oral en alternative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9809804"/>
                  </a:ext>
                </a:extLst>
              </a:tr>
              <a:tr h="1022704">
                <a:tc>
                  <a:txBody>
                    <a:bodyPr/>
                    <a:lstStyle/>
                    <a:p>
                      <a:pPr algn="l"/>
                      <a:r>
                        <a:rPr lang="fr-FR" sz="1600" i="1" kern="100">
                          <a:effectLst/>
                        </a:rPr>
                        <a:t>Streptococcus </a:t>
                      </a:r>
                      <a:r>
                        <a:rPr lang="fr-FR" sz="1600" i="1" kern="100" err="1">
                          <a:effectLst/>
                        </a:rPr>
                        <a:t>spp</a:t>
                      </a:r>
                      <a:r>
                        <a:rPr lang="fr-FR" sz="1600" i="1" kern="100">
                          <a:effectLst/>
                        </a:rPr>
                        <a:t>.</a:t>
                      </a:r>
                      <a:endParaRPr lang="fr-FR" sz="1600" i="1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kern="100" err="1">
                          <a:effectLst/>
                        </a:rPr>
                        <a:t>Amoxicilline</a:t>
                      </a:r>
                      <a:r>
                        <a:rPr lang="en-GB" sz="1600" kern="100">
                          <a:effectLst/>
                        </a:rPr>
                        <a:t> + </a:t>
                      </a:r>
                      <a:r>
                        <a:rPr lang="en-GB" sz="1600" kern="100" err="1">
                          <a:effectLst/>
                        </a:rPr>
                        <a:t>rifampicine</a:t>
                      </a:r>
                      <a:endParaRPr lang="fr-FR" sz="1600" kern="100">
                        <a:effectLst/>
                      </a:endParaRPr>
                    </a:p>
                    <a:p>
                      <a:pPr algn="l"/>
                      <a:r>
                        <a:rPr lang="en-GB" sz="1600" kern="100" err="1">
                          <a:effectLst/>
                        </a:rPr>
                        <a:t>ou</a:t>
                      </a:r>
                      <a:endParaRPr lang="fr-FR" sz="1600" kern="100">
                        <a:effectLst/>
                      </a:endParaRPr>
                    </a:p>
                    <a:p>
                      <a:pPr algn="l"/>
                      <a:r>
                        <a:rPr lang="en-GB" sz="1600" kern="100" err="1">
                          <a:effectLst/>
                        </a:rPr>
                        <a:t>Amoxicilline</a:t>
                      </a:r>
                      <a:r>
                        <a:rPr lang="en-GB" sz="1600" kern="100">
                          <a:effectLst/>
                        </a:rPr>
                        <a:t> + </a:t>
                      </a:r>
                      <a:r>
                        <a:rPr lang="en-GB" sz="1600" kern="100" err="1">
                          <a:effectLst/>
                        </a:rPr>
                        <a:t>moxifloxacine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i="1" kern="100" dirty="0" err="1">
                          <a:effectLst/>
                        </a:rPr>
                        <a:t>Attente</a:t>
                      </a:r>
                      <a:r>
                        <a:rPr lang="en-GB" sz="1600" i="1" kern="100" dirty="0">
                          <a:effectLst/>
                        </a:rPr>
                        <a:t>  des </a:t>
                      </a:r>
                      <a:r>
                        <a:rPr lang="en-GB" sz="1600" i="1" kern="100" dirty="0" err="1">
                          <a:effectLst/>
                        </a:rPr>
                        <a:t>résultats</a:t>
                      </a:r>
                      <a:r>
                        <a:rPr lang="en-GB" sz="1600" i="1" kern="100" dirty="0">
                          <a:effectLst/>
                        </a:rPr>
                        <a:t> de </a:t>
                      </a:r>
                      <a:r>
                        <a:rPr lang="en-GB" sz="1600" i="1" kern="100" dirty="0" err="1">
                          <a:effectLst/>
                        </a:rPr>
                        <a:t>l’essai</a:t>
                      </a:r>
                      <a:r>
                        <a:rPr lang="en-GB" sz="1600" i="1" kern="100" dirty="0">
                          <a:effectLst/>
                        </a:rPr>
                        <a:t> RODEO </a:t>
                      </a:r>
                      <a:endParaRPr lang="fr-FR" sz="1600" i="1" kern="100" dirty="0">
                        <a:effectLst/>
                      </a:endParaRPr>
                    </a:p>
                    <a:p>
                      <a:pPr algn="l"/>
                      <a:r>
                        <a:rPr lang="en-GB" sz="1600" kern="100" dirty="0" err="1">
                          <a:effectLst/>
                        </a:rPr>
                        <a:t>Amoxicilline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1694334"/>
                  </a:ext>
                </a:extLst>
              </a:tr>
              <a:tr h="761661">
                <a:tc>
                  <a:txBody>
                    <a:bodyPr/>
                    <a:lstStyle/>
                    <a:p>
                      <a:pPr algn="l"/>
                      <a:r>
                        <a:rPr lang="fr-FR" sz="1600" i="1" kern="100">
                          <a:effectLst/>
                        </a:rPr>
                        <a:t>Enterococcus faecalis</a:t>
                      </a:r>
                      <a:endParaRPr lang="fr-FR" sz="1600" i="1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kern="100">
                          <a:effectLst/>
                        </a:rPr>
                        <a:t>Amoxicilline + </a:t>
                      </a:r>
                      <a:r>
                        <a:rPr lang="fr-FR" sz="1600" kern="100" err="1">
                          <a:effectLst/>
                        </a:rPr>
                        <a:t>moxifloxacine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kern="100" dirty="0" err="1">
                          <a:effectLst/>
                        </a:rPr>
                        <a:t>Attente</a:t>
                      </a:r>
                      <a:r>
                        <a:rPr lang="en-GB" sz="1600" i="1" kern="100" dirty="0">
                          <a:effectLst/>
                        </a:rPr>
                        <a:t>  des </a:t>
                      </a:r>
                      <a:r>
                        <a:rPr lang="en-GB" sz="1600" i="1" kern="100" dirty="0" err="1">
                          <a:effectLst/>
                        </a:rPr>
                        <a:t>résultats</a:t>
                      </a:r>
                      <a:r>
                        <a:rPr lang="en-GB" sz="1600" i="1" kern="100" dirty="0">
                          <a:effectLst/>
                        </a:rPr>
                        <a:t> de </a:t>
                      </a:r>
                      <a:r>
                        <a:rPr lang="en-GB" sz="1600" i="1" kern="100" dirty="0" err="1">
                          <a:effectLst/>
                        </a:rPr>
                        <a:t>l’essai</a:t>
                      </a:r>
                      <a:r>
                        <a:rPr lang="en-GB" sz="1600" i="1" kern="100" dirty="0">
                          <a:effectLst/>
                        </a:rPr>
                        <a:t> RODEO </a:t>
                      </a:r>
                      <a:endParaRPr lang="fr-FR" sz="1600" i="1" kern="100" dirty="0">
                        <a:effectLst/>
                      </a:endParaRPr>
                    </a:p>
                    <a:p>
                      <a:pPr algn="l"/>
                      <a:r>
                        <a:rPr lang="en-GB" sz="1600" kern="100" dirty="0" err="1">
                          <a:effectLst/>
                        </a:rPr>
                        <a:t>Amoxicilline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90761148"/>
                  </a:ext>
                </a:extLst>
              </a:tr>
              <a:tr h="761661">
                <a:tc>
                  <a:txBody>
                    <a:bodyPr/>
                    <a:lstStyle/>
                    <a:p>
                      <a:pPr algn="l"/>
                      <a:r>
                        <a:rPr lang="fr-FR" sz="1600" i="1" kern="100">
                          <a:effectLst/>
                        </a:rPr>
                        <a:t>Staphylococcus </a:t>
                      </a:r>
                      <a:r>
                        <a:rPr lang="fr-FR" sz="1600" i="1" kern="100" err="1">
                          <a:effectLst/>
                        </a:rPr>
                        <a:t>spp</a:t>
                      </a:r>
                      <a:r>
                        <a:rPr lang="fr-FR" sz="1600" i="1" kern="100">
                          <a:effectLst/>
                        </a:rPr>
                        <a:t>.</a:t>
                      </a:r>
                      <a:endParaRPr lang="fr-FR" sz="1600" i="1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kern="100" dirty="0" err="1">
                          <a:effectLst/>
                        </a:rPr>
                        <a:t>Rifampicine</a:t>
                      </a:r>
                      <a:r>
                        <a:rPr lang="en-GB" sz="1600" kern="100" dirty="0">
                          <a:effectLst/>
                        </a:rPr>
                        <a:t> + </a:t>
                      </a:r>
                      <a:r>
                        <a:rPr lang="en-GB" sz="1600" kern="100" dirty="0" err="1">
                          <a:effectLst/>
                        </a:rPr>
                        <a:t>lévofloxacine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i="1" kern="100" dirty="0" err="1">
                          <a:effectLst/>
                        </a:rPr>
                        <a:t>Attente</a:t>
                      </a:r>
                      <a:r>
                        <a:rPr lang="en-GB" sz="1600" i="1" kern="100" dirty="0">
                          <a:effectLst/>
                        </a:rPr>
                        <a:t>  des </a:t>
                      </a:r>
                      <a:r>
                        <a:rPr lang="en-GB" sz="1600" i="1" kern="100" dirty="0" err="1">
                          <a:effectLst/>
                        </a:rPr>
                        <a:t>résultats</a:t>
                      </a:r>
                      <a:r>
                        <a:rPr lang="en-GB" sz="1600" i="1" kern="100" dirty="0">
                          <a:effectLst/>
                        </a:rPr>
                        <a:t> de </a:t>
                      </a:r>
                      <a:r>
                        <a:rPr lang="en-GB" sz="1600" i="1" kern="100" dirty="0" err="1">
                          <a:effectLst/>
                        </a:rPr>
                        <a:t>l’essai</a:t>
                      </a:r>
                      <a:r>
                        <a:rPr lang="en-GB" sz="1600" i="1" kern="100" dirty="0">
                          <a:effectLst/>
                        </a:rPr>
                        <a:t> RODEO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none" kern="100" dirty="0">
                          <a:effectLst/>
                        </a:rPr>
                        <a:t>Cotrimoxazole</a:t>
                      </a:r>
                      <a:endParaRPr lang="fr-FR" sz="1600" i="1" kern="100" dirty="0">
                        <a:effectLst/>
                      </a:endParaRPr>
                    </a:p>
                    <a:p>
                      <a:pPr algn="l"/>
                      <a:endParaRPr lang="fr-FR" sz="1600" u="none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0049555"/>
                  </a:ext>
                </a:extLst>
              </a:tr>
              <a:tr h="340903">
                <a:tc>
                  <a:txBody>
                    <a:bodyPr/>
                    <a:lstStyle/>
                    <a:p>
                      <a:pPr algn="l"/>
                      <a:r>
                        <a:rPr lang="fr-FR" sz="1600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BGN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kern="100">
                          <a:effectLst/>
                        </a:rPr>
                        <a:t>Ciprofloxacine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600" kern="100" dirty="0">
                          <a:effectLst/>
                        </a:rPr>
                        <a:t> 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5431141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A6F34406-41DA-CAF5-3812-B23F52142F4C}"/>
              </a:ext>
            </a:extLst>
          </p:cNvPr>
          <p:cNvSpPr txBox="1"/>
          <p:nvPr/>
        </p:nvSpPr>
        <p:spPr>
          <a:xfrm>
            <a:off x="2517616" y="5445224"/>
            <a:ext cx="715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tx1"/>
                </a:solidFill>
              </a:rPr>
              <a:t>Avis d’expert en cas d’allergie avec contre indication aux pénicillines</a:t>
            </a:r>
          </a:p>
        </p:txBody>
      </p:sp>
    </p:spTree>
    <p:extLst>
      <p:ext uri="{BB962C8B-B14F-4D97-AF65-F5344CB8AC3E}">
        <p14:creationId xmlns:p14="http://schemas.microsoft.com/office/powerpoint/2010/main" val="36669029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1E4A2-01F4-D2A4-A4FF-702C887CB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303A13-019F-C49A-2518-8BB0E4FA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4720" y="-459432"/>
            <a:ext cx="10720917" cy="1493839"/>
          </a:xfrm>
        </p:spPr>
        <p:txBody>
          <a:bodyPr/>
          <a:lstStyle/>
          <a:p>
            <a:r>
              <a:rPr lang="fr-FR" sz="3600" b="1" dirty="0"/>
              <a:t>Antibiothérapie des EI : relai per os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BA35AB-12F8-6BA9-606B-343E0B2DD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366" y="1988841"/>
            <a:ext cx="10476202" cy="4341813"/>
          </a:xfrm>
        </p:spPr>
        <p:txBody>
          <a:bodyPr/>
          <a:lstStyle/>
          <a:p>
            <a:r>
              <a:rPr lang="fr-FR" b="1" dirty="0">
                <a:solidFill>
                  <a:srgbClr val="206E87"/>
                </a:solidFill>
              </a:rPr>
              <a:t>EI à </a:t>
            </a:r>
            <a:r>
              <a:rPr lang="fr-FR" b="1" i="1" dirty="0">
                <a:solidFill>
                  <a:srgbClr val="206E87"/>
                </a:solidFill>
              </a:rPr>
              <a:t>E. faecalis </a:t>
            </a:r>
            <a:r>
              <a:rPr lang="fr-FR" b="1" dirty="0">
                <a:solidFill>
                  <a:srgbClr val="206E87"/>
                </a:solidFill>
              </a:rPr>
              <a:t>:</a:t>
            </a:r>
          </a:p>
          <a:p>
            <a:pPr lvl="1"/>
            <a:r>
              <a:rPr lang="fr-FR" b="1" dirty="0">
                <a:solidFill>
                  <a:schemeClr val="tx1"/>
                </a:solidFill>
              </a:rPr>
              <a:t>Amoxicilline + </a:t>
            </a:r>
            <a:r>
              <a:rPr lang="fr-FR" b="1" dirty="0" err="1">
                <a:solidFill>
                  <a:schemeClr val="tx1"/>
                </a:solidFill>
              </a:rPr>
              <a:t>Moxifloxacine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(étude POET)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Amoxicilline seule, à valider (attente des résultats de l’étude RODEO)</a:t>
            </a:r>
          </a:p>
          <a:p>
            <a:r>
              <a:rPr lang="fr-FR" b="1" dirty="0">
                <a:solidFill>
                  <a:srgbClr val="206E87"/>
                </a:solidFill>
              </a:rPr>
              <a:t>EI à staphylocoque sensible aux fluoroquinolones:</a:t>
            </a:r>
            <a:endParaRPr lang="fr-FR" dirty="0">
              <a:solidFill>
                <a:schemeClr val="tx1"/>
              </a:solidFill>
            </a:endParaRPr>
          </a:p>
          <a:p>
            <a:pPr lvl="1"/>
            <a:r>
              <a:rPr lang="fr-FR" b="1" dirty="0" err="1">
                <a:solidFill>
                  <a:schemeClr val="tx1"/>
                </a:solidFill>
              </a:rPr>
              <a:t>Lévofloxacine</a:t>
            </a:r>
            <a:r>
              <a:rPr lang="fr-FR" b="1" dirty="0">
                <a:solidFill>
                  <a:schemeClr val="tx1"/>
                </a:solidFill>
              </a:rPr>
              <a:t> + rifampicine</a:t>
            </a:r>
          </a:p>
          <a:p>
            <a:r>
              <a:rPr lang="fr-FR" b="1" dirty="0">
                <a:solidFill>
                  <a:srgbClr val="206E87"/>
                </a:solidFill>
              </a:rPr>
              <a:t>EI à HACEK, </a:t>
            </a:r>
            <a:r>
              <a:rPr lang="fr-FR" b="1" dirty="0" err="1">
                <a:solidFill>
                  <a:srgbClr val="206E87"/>
                </a:solidFill>
              </a:rPr>
              <a:t>enterobacterale</a:t>
            </a:r>
            <a:r>
              <a:rPr lang="fr-FR" b="1" dirty="0">
                <a:solidFill>
                  <a:srgbClr val="206E87"/>
                </a:solidFill>
              </a:rPr>
              <a:t> et </a:t>
            </a:r>
            <a:r>
              <a:rPr lang="fr-FR" b="1" i="1" dirty="0">
                <a:solidFill>
                  <a:srgbClr val="206E87"/>
                </a:solidFill>
              </a:rPr>
              <a:t>Pseudomonas </a:t>
            </a:r>
            <a:r>
              <a:rPr lang="fr-FR" b="1" i="1" dirty="0" err="1">
                <a:solidFill>
                  <a:srgbClr val="206E87"/>
                </a:solidFill>
              </a:rPr>
              <a:t>aeruginosa</a:t>
            </a:r>
            <a:r>
              <a:rPr lang="fr-FR" b="1" dirty="0">
                <a:solidFill>
                  <a:srgbClr val="206E87"/>
                </a:solidFill>
              </a:rPr>
              <a:t> :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Relai par </a:t>
            </a:r>
            <a:r>
              <a:rPr lang="fr-FR" b="1" dirty="0">
                <a:solidFill>
                  <a:schemeClr val="tx1"/>
                </a:solidFill>
              </a:rPr>
              <a:t>fluoroquinolone </a:t>
            </a:r>
            <a:r>
              <a:rPr lang="fr-FR" dirty="0">
                <a:solidFill>
                  <a:schemeClr val="tx1"/>
                </a:solidFill>
              </a:rPr>
              <a:t>(ciprofloxacine) possible.</a:t>
            </a:r>
          </a:p>
          <a:p>
            <a:pPr lvl="1"/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r-FR" b="1" dirty="0">
              <a:solidFill>
                <a:srgbClr val="206E87"/>
              </a:solidFill>
            </a:endParaRPr>
          </a:p>
          <a:p>
            <a:endParaRPr lang="fr-FR" b="1" dirty="0">
              <a:solidFill>
                <a:srgbClr val="206E87"/>
              </a:solidFill>
            </a:endParaRPr>
          </a:p>
          <a:p>
            <a:pPr lvl="1"/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A4D97AE-7D68-A21C-C69C-721C8AC1072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44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A3F3BC-55CB-3250-2CAB-9160C73B3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007" y="188641"/>
            <a:ext cx="8040688" cy="1493839"/>
          </a:xfrm>
        </p:spPr>
        <p:txBody>
          <a:bodyPr/>
          <a:lstStyle/>
          <a:p>
            <a:r>
              <a:rPr lang="fr-FR" b="1" dirty="0"/>
              <a:t>Antibioprophylaxie de l’EI: indications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8300BC-3418-FCF8-29FE-0D9FACEF0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916833"/>
            <a:ext cx="11233248" cy="4752526"/>
          </a:xfrm>
        </p:spPr>
        <p:txBody>
          <a:bodyPr>
            <a:normAutofit lnSpcReduction="10000"/>
          </a:bodyPr>
          <a:lstStyle/>
          <a:p>
            <a:r>
              <a:rPr lang="fr-FR" sz="3300" b="1" dirty="0"/>
              <a:t>Uniquement si haut risque d’EI :</a:t>
            </a:r>
            <a:endParaRPr lang="fr-FR" sz="3300" dirty="0"/>
          </a:p>
          <a:p>
            <a:pPr lvl="1"/>
            <a:r>
              <a:rPr lang="fr-FR" sz="2800" dirty="0">
                <a:solidFill>
                  <a:schemeClr val="tx1"/>
                </a:solidFill>
              </a:rPr>
              <a:t>ATCD d’EI</a:t>
            </a:r>
          </a:p>
          <a:p>
            <a:pPr lvl="1"/>
            <a:r>
              <a:rPr lang="fr-FR" sz="2800" dirty="0">
                <a:solidFill>
                  <a:schemeClr val="tx1"/>
                </a:solidFill>
              </a:rPr>
              <a:t>Prothèses valvulaires  ou </a:t>
            </a:r>
            <a:r>
              <a:rPr lang="fr-FR" sz="2800" dirty="0">
                <a:solidFill>
                  <a:srgbClr val="000000"/>
                </a:solidFill>
                <a:latin typeface="+mj-lt"/>
              </a:rPr>
              <a:t>dispositif prothétique implanté par voie chirurgicale ou per/transcutanée (TAVI, clip valvulaire...).</a:t>
            </a:r>
            <a:endParaRPr lang="fr-FR" sz="2800" dirty="0">
              <a:solidFill>
                <a:schemeClr val="tx1"/>
              </a:solidFill>
            </a:endParaRPr>
          </a:p>
          <a:p>
            <a:pPr lvl="1"/>
            <a:r>
              <a:rPr lang="fr-FR" sz="2800" dirty="0">
                <a:solidFill>
                  <a:srgbClr val="000000"/>
                </a:solidFill>
                <a:latin typeface="+mj-lt"/>
              </a:rPr>
              <a:t>Cardiopathies congénitales cyanogènes complexes non opérées</a:t>
            </a:r>
          </a:p>
          <a:p>
            <a:pPr lvl="1"/>
            <a:r>
              <a:rPr lang="fr-FR" sz="2800" dirty="0">
                <a:solidFill>
                  <a:srgbClr val="000000"/>
                </a:solidFill>
                <a:latin typeface="+mj-lt"/>
              </a:rPr>
              <a:t>Cardiopathies congénitales complexes traitées avec matériel prothétique jusqu'à six mois après la réparation, ou à vie si existence d’un shunt résiduel</a:t>
            </a:r>
          </a:p>
          <a:p>
            <a:pPr lvl="1"/>
            <a:r>
              <a:rPr lang="fr-FR" sz="2800" dirty="0">
                <a:solidFill>
                  <a:schemeClr val="tx1"/>
                </a:solidFill>
              </a:rPr>
              <a:t>Assistance ventriculaire</a:t>
            </a:r>
          </a:p>
        </p:txBody>
      </p:sp>
    </p:spTree>
    <p:extLst>
      <p:ext uri="{BB962C8B-B14F-4D97-AF65-F5344CB8AC3E}">
        <p14:creationId xmlns:p14="http://schemas.microsoft.com/office/powerpoint/2010/main" val="3788104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CBBE81-B46F-B5B7-92B0-A212DE1AD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536" y="26955"/>
            <a:ext cx="8040688" cy="1493839"/>
          </a:xfrm>
        </p:spPr>
        <p:txBody>
          <a:bodyPr/>
          <a:lstStyle/>
          <a:p>
            <a:r>
              <a:rPr lang="fr-FR" sz="3600" b="1" dirty="0"/>
              <a:t>Antibiothérapie des EI : relai per os </a:t>
            </a:r>
            <a:endParaRPr lang="fr-FR" sz="3600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B2EC5A8-CA4D-1C22-C0D8-79585AB838E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8F05060-8475-7753-F11E-382F7950BD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011940"/>
              </p:ext>
            </p:extLst>
          </p:nvPr>
        </p:nvGraphicFramePr>
        <p:xfrm>
          <a:off x="1757172" y="1916833"/>
          <a:ext cx="8677656" cy="3520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914">
                  <a:extLst>
                    <a:ext uri="{9D8B030D-6E8A-4147-A177-3AD203B41FA5}">
                      <a16:colId xmlns:a16="http://schemas.microsoft.com/office/drawing/2014/main" val="3417374134"/>
                    </a:ext>
                  </a:extLst>
                </a:gridCol>
                <a:gridCol w="2892871">
                  <a:extLst>
                    <a:ext uri="{9D8B030D-6E8A-4147-A177-3AD203B41FA5}">
                      <a16:colId xmlns:a16="http://schemas.microsoft.com/office/drawing/2014/main" val="1851216317"/>
                    </a:ext>
                  </a:extLst>
                </a:gridCol>
                <a:gridCol w="2892871">
                  <a:extLst>
                    <a:ext uri="{9D8B030D-6E8A-4147-A177-3AD203B41FA5}">
                      <a16:colId xmlns:a16="http://schemas.microsoft.com/office/drawing/2014/main" val="3460355718"/>
                    </a:ext>
                  </a:extLst>
                </a:gridCol>
              </a:tblGrid>
              <a:tr h="5037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Antibiotique oral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Dosage si patient </a:t>
                      </a:r>
                      <a:r>
                        <a:rPr lang="fr-FR" sz="1600" kern="100">
                          <a:effectLst/>
                        </a:rPr>
                        <a:t>≤ 70kg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Dosage si patient </a:t>
                      </a:r>
                      <a:r>
                        <a:rPr lang="fr-FR" sz="1600" kern="100">
                          <a:effectLst/>
                        </a:rPr>
                        <a:t>&gt; 70kg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4479057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Amoxicilline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1.5g x 3 /jour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2g x 3 / 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0549618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Rifampicine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600mg 1 fois /jour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900mg 1 fois/ 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6583361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err="1">
                          <a:effectLst/>
                        </a:rPr>
                        <a:t>Moxifloxacine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400mg 1 fois / 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400mg 1 fois/jour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9828060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 err="1">
                          <a:effectLst/>
                        </a:rPr>
                        <a:t>Lévofloxacine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 dirty="0">
                          <a:effectLst/>
                        </a:rPr>
                        <a:t>500mg 1 fois /jour</a:t>
                      </a:r>
                      <a:endParaRPr lang="fr-FR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100" dirty="0">
                          <a:effectLst/>
                        </a:rPr>
                        <a:t>750mg 1 fois/ jour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3131196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u="none" kern="0">
                          <a:effectLst/>
                        </a:rPr>
                        <a:t>Cotrimoxazole</a:t>
                      </a:r>
                      <a:endParaRPr lang="fr-FR" sz="1600" u="none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u="none" kern="0" dirty="0">
                          <a:effectLst/>
                        </a:rPr>
                        <a:t>320/1600 mg  x 3 /jour</a:t>
                      </a:r>
                      <a:endParaRPr lang="fr-FR" sz="1600" u="none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u="none" kern="0" dirty="0">
                          <a:effectLst/>
                        </a:rPr>
                        <a:t>320/1600 mg x 3 / jour</a:t>
                      </a:r>
                      <a:endParaRPr lang="fr-FR" sz="1600" u="none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62971609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kern="0">
                          <a:effectLst/>
                        </a:rPr>
                        <a:t>Ciprofloxacine</a:t>
                      </a:r>
                      <a:endParaRPr lang="fr-FR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u="none" kern="0" dirty="0">
                          <a:effectLst/>
                        </a:rPr>
                        <a:t>750 mg x 2 / jour</a:t>
                      </a:r>
                      <a:endParaRPr lang="fr-FR" sz="1600" u="none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600" u="none" kern="0" dirty="0">
                          <a:effectLst/>
                        </a:rPr>
                        <a:t>750 mg  x 2/jour</a:t>
                      </a:r>
                      <a:endParaRPr lang="fr-FR" sz="1600" u="none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2791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395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0990D2-F089-9073-A22E-F774B827D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484" y="-387424"/>
            <a:ext cx="9577065" cy="1493839"/>
          </a:xfrm>
        </p:spPr>
        <p:txBody>
          <a:bodyPr/>
          <a:lstStyle/>
          <a:p>
            <a:pPr algn="l"/>
            <a:r>
              <a:rPr lang="fr-FR" sz="3200" b="1" dirty="0"/>
              <a:t> </a:t>
            </a:r>
            <a:r>
              <a:rPr lang="fr-FR" sz="3600" b="1" dirty="0"/>
              <a:t>CAT en cas d’EI à hémocultures négatives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CC11C98-6F15-EE23-EBC7-D1F1BBDB0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278" y="1734958"/>
            <a:ext cx="10441160" cy="4493096"/>
          </a:xfrm>
        </p:spPr>
        <p:txBody>
          <a:bodyPr/>
          <a:lstStyle/>
          <a:p>
            <a:r>
              <a:rPr lang="fr-FR" b="1" dirty="0"/>
              <a:t>Investigations :</a:t>
            </a:r>
          </a:p>
          <a:p>
            <a:pPr lvl="1"/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incubation prolongée d'au moins 14 jours pour les hémocultures</a:t>
            </a:r>
          </a:p>
          <a:p>
            <a:pPr lvl="1"/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tests sérologiques pour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Coxiella</a:t>
            </a:r>
            <a:r>
              <a:rPr lang="fr-FR" sz="2000" i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burnetii</a:t>
            </a:r>
            <a:r>
              <a:rPr lang="fr-FR" sz="2000" i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et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Bartonella</a:t>
            </a:r>
            <a:r>
              <a:rPr lang="fr-FR" sz="2000" i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spp</a:t>
            </a:r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PCR salivaire, fécale et sanguine pour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Tropheryma</a:t>
            </a:r>
            <a:r>
              <a:rPr lang="fr-FR" sz="2000" i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2000" i="1" dirty="0" err="1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whipplei</a:t>
            </a:r>
            <a:endParaRPr lang="fr-FR" sz="2000" i="1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fr-F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en cas de chirurgie valvulaire,</a:t>
            </a:r>
            <a:r>
              <a:rPr lang="fr-FR" sz="2000" kern="1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examens complémentaires sur la valve : PCR ARN 16S, PCR spécifique ou séquençage de nouvelle génération.</a:t>
            </a:r>
            <a:endParaRPr lang="fr-FR" sz="2000" dirty="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fr-FR" b="1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Antibiothérapie :</a:t>
            </a:r>
          </a:p>
          <a:p>
            <a:pPr lvl="1"/>
            <a:r>
              <a:rPr lang="fr-FR" sz="2000" dirty="0">
                <a:latin typeface="News Gothic MT" panose="020B0503020103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similaire à celle recommandée avant identification microbiologique (</a:t>
            </a:r>
            <a:r>
              <a:rPr lang="fr-FR" sz="2000" dirty="0" err="1">
                <a:latin typeface="News Gothic MT" panose="020B0503020103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cf</a:t>
            </a:r>
            <a:r>
              <a:rPr lang="fr-FR" sz="2000" dirty="0">
                <a:latin typeface="News Gothic MT" panose="020B0503020103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antibiothérapie empirique)</a:t>
            </a:r>
          </a:p>
          <a:p>
            <a:pPr lvl="1"/>
            <a:r>
              <a:rPr lang="fr-FR" sz="2000" kern="100" dirty="0">
                <a:latin typeface="News Gothic MT" panose="020B0503020103020203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ajout de doxycycline à discuter, en attendant les résultats des tests pour les infections à bactéries intracellulaires.</a:t>
            </a:r>
          </a:p>
          <a:p>
            <a:pPr marL="457200" lvl="1" indent="0">
              <a:buNone/>
            </a:pPr>
            <a:endParaRPr lang="fr-FR" sz="20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802A54-5DB9-63C8-C2BD-42543412C5D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4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A3F3BC-55CB-3250-2CAB-9160C73B3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2" y="188641"/>
            <a:ext cx="8231223" cy="1493839"/>
          </a:xfrm>
        </p:spPr>
        <p:txBody>
          <a:bodyPr/>
          <a:lstStyle/>
          <a:p>
            <a:r>
              <a:rPr lang="fr-FR" b="1" dirty="0"/>
              <a:t>Antibioprophylaxie de l’EI: indications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8300BC-3418-FCF8-29FE-0D9FACEF0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952625"/>
            <a:ext cx="10873208" cy="4356695"/>
          </a:xfrm>
        </p:spPr>
        <p:txBody>
          <a:bodyPr>
            <a:normAutofit/>
          </a:bodyPr>
          <a:lstStyle/>
          <a:p>
            <a:r>
              <a:rPr lang="fr-FR" sz="3100" b="1" dirty="0"/>
              <a:t>Procédures bucco-dentaires à risque </a:t>
            </a:r>
            <a:r>
              <a:rPr lang="fr-FR" sz="3100" dirty="0"/>
              <a:t>(cf. recommandations HAS 2024 pour le détail)</a:t>
            </a:r>
          </a:p>
          <a:p>
            <a:pPr lvl="1"/>
            <a:r>
              <a:rPr lang="fr-FR" sz="1400" dirty="0" err="1">
                <a:solidFill>
                  <a:srgbClr val="FF0000"/>
                </a:solidFill>
              </a:rPr>
              <a:t>www.has-sante.fr</a:t>
            </a:r>
            <a:r>
              <a:rPr lang="fr-FR" sz="1400" dirty="0">
                <a:solidFill>
                  <a:srgbClr val="FF0000"/>
                </a:solidFill>
              </a:rPr>
              <a:t>/</a:t>
            </a:r>
            <a:r>
              <a:rPr lang="fr-FR" sz="1400" dirty="0" err="1">
                <a:solidFill>
                  <a:srgbClr val="FF0000"/>
                </a:solidFill>
              </a:rPr>
              <a:t>upload</a:t>
            </a:r>
            <a:r>
              <a:rPr lang="fr-FR" sz="1400" dirty="0">
                <a:solidFill>
                  <a:srgbClr val="FF0000"/>
                </a:solidFill>
              </a:rPr>
              <a:t>/docs/application/</a:t>
            </a:r>
            <a:r>
              <a:rPr lang="fr-FR" sz="1400" dirty="0" err="1">
                <a:solidFill>
                  <a:srgbClr val="FF0000"/>
                </a:solidFill>
              </a:rPr>
              <a:t>pdf</a:t>
            </a:r>
            <a:r>
              <a:rPr lang="fr-FR" sz="1400" dirty="0">
                <a:solidFill>
                  <a:srgbClr val="FF0000"/>
                </a:solidFill>
              </a:rPr>
              <a:t>/2024-04/_</a:t>
            </a:r>
            <a:r>
              <a:rPr lang="fr-FR" sz="1400" dirty="0" err="1">
                <a:solidFill>
                  <a:srgbClr val="FF0000"/>
                </a:solidFill>
              </a:rPr>
              <a:t>reco_pec_dentaire_am_mel.pdf</a:t>
            </a:r>
            <a:endParaRPr lang="fr-FR" sz="14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sz="3100" b="1" dirty="0"/>
              <a:t>Procédures autres que bucco-dentaires: aucune indication </a:t>
            </a:r>
            <a:r>
              <a:rPr lang="fr-FR" sz="3100" dirty="0"/>
              <a:t>(contrairement aux recommandations ESC 2023) </a:t>
            </a:r>
          </a:p>
        </p:txBody>
      </p:sp>
    </p:spTree>
    <p:extLst>
      <p:ext uri="{BB962C8B-B14F-4D97-AF65-F5344CB8AC3E}">
        <p14:creationId xmlns:p14="http://schemas.microsoft.com/office/powerpoint/2010/main" val="1187943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F33243-21CA-DBA3-04FB-07E562DFE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768965"/>
            <a:ext cx="7658100" cy="617504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Antibioprophylaxie de l’EI: modalités</a:t>
            </a:r>
            <a:endParaRPr lang="fr-FR" dirty="0">
              <a:solidFill>
                <a:schemeClr val="tx1"/>
              </a:solidFill>
            </a:endParaRP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3A69438F-86A0-B265-4BC5-AED4DB45A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35780"/>
              </p:ext>
            </p:extLst>
          </p:nvPr>
        </p:nvGraphicFramePr>
        <p:xfrm>
          <a:off x="1376874" y="1962006"/>
          <a:ext cx="9173097" cy="2713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5371">
                  <a:extLst>
                    <a:ext uri="{9D8B030D-6E8A-4147-A177-3AD203B41FA5}">
                      <a16:colId xmlns:a16="http://schemas.microsoft.com/office/drawing/2014/main" val="317425421"/>
                    </a:ext>
                  </a:extLst>
                </a:gridCol>
                <a:gridCol w="2430817">
                  <a:extLst>
                    <a:ext uri="{9D8B030D-6E8A-4147-A177-3AD203B41FA5}">
                      <a16:colId xmlns:a16="http://schemas.microsoft.com/office/drawing/2014/main" val="3133318537"/>
                    </a:ext>
                  </a:extLst>
                </a:gridCol>
                <a:gridCol w="1693261">
                  <a:extLst>
                    <a:ext uri="{9D8B030D-6E8A-4147-A177-3AD203B41FA5}">
                      <a16:colId xmlns:a16="http://schemas.microsoft.com/office/drawing/2014/main" val="891946589"/>
                    </a:ext>
                  </a:extLst>
                </a:gridCol>
                <a:gridCol w="1703648">
                  <a:extLst>
                    <a:ext uri="{9D8B030D-6E8A-4147-A177-3AD203B41FA5}">
                      <a16:colId xmlns:a16="http://schemas.microsoft.com/office/drawing/2014/main" val="2222454029"/>
                    </a:ext>
                  </a:extLst>
                </a:gridCol>
              </a:tblGrid>
              <a:tr h="370583">
                <a:tc>
                  <a:txBody>
                    <a:bodyPr/>
                    <a:lstStyle/>
                    <a:p>
                      <a:r>
                        <a:rPr lang="fr-FR" dirty="0"/>
                        <a:t>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Molécule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Adultes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Enfants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705085"/>
                  </a:ext>
                </a:extLst>
              </a:tr>
              <a:tr h="404744">
                <a:tc>
                  <a:txBody>
                    <a:bodyPr/>
                    <a:lstStyle/>
                    <a:p>
                      <a:r>
                        <a:rPr lang="fr-FR" dirty="0"/>
                        <a:t>Pas d’allergie à la pénicilline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Amoxicilline</a:t>
                      </a:r>
                    </a:p>
                    <a:p>
                      <a:r>
                        <a:rPr lang="fr-FR" dirty="0"/>
                        <a:t>IV ou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50 mg/kg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729005"/>
                  </a:ext>
                </a:extLst>
              </a:tr>
              <a:tr h="311341">
                <a:tc rowSpan="2">
                  <a:txBody>
                    <a:bodyPr/>
                    <a:lstStyle/>
                    <a:p>
                      <a:r>
                        <a:rPr lang="fr-FR" dirty="0"/>
                        <a:t>Allergie à la pénicilline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Azithromycine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500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 mg/kg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558058"/>
                  </a:ext>
                </a:extLst>
              </a:tr>
              <a:tr h="668375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ou</a:t>
                      </a:r>
                    </a:p>
                    <a:p>
                      <a:r>
                        <a:rPr lang="fr-FR" dirty="0"/>
                        <a:t>Pristinamycine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1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CI &lt; 6 ans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dirty="0"/>
                        <a:t>25 mg/kg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042649"/>
                  </a:ext>
                </a:extLst>
              </a:tr>
              <a:tr h="668375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ou</a:t>
                      </a:r>
                    </a:p>
                    <a:p>
                      <a:r>
                        <a:rPr lang="fr-FR" dirty="0" err="1"/>
                        <a:t>Céfazoline</a:t>
                      </a:r>
                      <a:r>
                        <a:rPr lang="fr-FR" dirty="0"/>
                        <a:t> IV*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1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dirty="0"/>
                        <a:t>50 mg/kg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620611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4C88F5E4-8EA8-683C-CDCB-E51266E64676}"/>
              </a:ext>
            </a:extLst>
          </p:cNvPr>
          <p:cNvSpPr txBox="1"/>
          <p:nvPr/>
        </p:nvSpPr>
        <p:spPr>
          <a:xfrm>
            <a:off x="1376874" y="1080465"/>
            <a:ext cx="592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>
                <a:solidFill>
                  <a:srgbClr val="FF0000"/>
                </a:solidFill>
              </a:rPr>
              <a:t>Dans l’heure précédant le geste en prise unique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91FB606-CA35-8AB1-1B20-25038E4AA25B}"/>
              </a:ext>
            </a:extLst>
          </p:cNvPr>
          <p:cNvSpPr txBox="1"/>
          <p:nvPr/>
        </p:nvSpPr>
        <p:spPr>
          <a:xfrm>
            <a:off x="1677865" y="4814093"/>
            <a:ext cx="883627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1D1D1D"/>
                </a:solidFill>
                <a:latin typeface="Arial" panose="020B0604020202020204" pitchFamily="34" charset="0"/>
              </a:rPr>
              <a:t>L’amoxicilline est le traitement dont l’efficacité est la mieux démontrée dans cette indication (grade A).</a:t>
            </a:r>
          </a:p>
          <a:p>
            <a:endParaRPr lang="fr-FR" sz="1400" b="1" dirty="0">
              <a:solidFill>
                <a:srgbClr val="1D1D1D"/>
              </a:solidFill>
              <a:latin typeface="Arial" panose="020B0604020202020204" pitchFamily="34" charset="0"/>
            </a:endParaRPr>
          </a:p>
          <a:p>
            <a:r>
              <a:rPr lang="fr-FR" sz="1400" b="1" dirty="0">
                <a:solidFill>
                  <a:srgbClr val="1D1D1D"/>
                </a:solidFill>
                <a:latin typeface="Arial" panose="020B0604020202020204" pitchFamily="34" charset="0"/>
              </a:rPr>
              <a:t>En cas de doute sur une </a:t>
            </a:r>
            <a:r>
              <a:rPr lang="fr-FR" sz="1400" b="1" dirty="0">
                <a:solidFill>
                  <a:srgbClr val="C00000"/>
                </a:solidFill>
                <a:latin typeface="Arial" panose="020B0604020202020204" pitchFamily="34" charset="0"/>
              </a:rPr>
              <a:t>allergie à l’amoxicilline, il est utile de faire des tests pour la confirmer </a:t>
            </a:r>
            <a:r>
              <a:rPr lang="fr-FR" sz="1400" b="1" dirty="0">
                <a:solidFill>
                  <a:srgbClr val="1D1D1D"/>
                </a:solidFill>
                <a:latin typeface="Arial" panose="020B0604020202020204" pitchFamily="34" charset="0"/>
              </a:rPr>
              <a:t>afin de</a:t>
            </a:r>
          </a:p>
          <a:p>
            <a:r>
              <a:rPr lang="fr-FR" sz="1400" b="1" dirty="0">
                <a:solidFill>
                  <a:srgbClr val="1D1D1D"/>
                </a:solidFill>
                <a:latin typeface="Arial" panose="020B0604020202020204" pitchFamily="34" charset="0"/>
              </a:rPr>
              <a:t>ne pas inutilement priver un patient de ce traitement de référence. </a:t>
            </a:r>
          </a:p>
          <a:p>
            <a:endParaRPr lang="fr-FR" sz="1400" b="1" dirty="0">
              <a:solidFill>
                <a:srgbClr val="1D1D1D"/>
              </a:solidFill>
              <a:latin typeface="Arial" panose="020B0604020202020204" pitchFamily="34" charset="0"/>
            </a:endParaRPr>
          </a:p>
          <a:p>
            <a:r>
              <a:rPr lang="fr-FR" sz="1400" b="1" dirty="0">
                <a:solidFill>
                  <a:srgbClr val="1D1D1D"/>
                </a:solidFill>
                <a:latin typeface="Arial" panose="020B0604020202020204" pitchFamily="34" charset="0"/>
              </a:rPr>
              <a:t>* Si allergie aux céphalosporines ou CI à toutes les béta-lactamines : vancomycine (15 mg/kg, 2g max)</a:t>
            </a:r>
          </a:p>
          <a:p>
            <a:endParaRPr lang="fr-FR" sz="1400" b="1" dirty="0">
              <a:solidFill>
                <a:srgbClr val="1D1D1D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DF0407-2B09-C468-CB13-3C17FAE762BC}"/>
              </a:ext>
            </a:extLst>
          </p:cNvPr>
          <p:cNvSpPr/>
          <p:nvPr/>
        </p:nvSpPr>
        <p:spPr bwMode="auto">
          <a:xfrm>
            <a:off x="2491448" y="5908070"/>
            <a:ext cx="223662" cy="21647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fr-FR" sz="1000" dirty="0">
                <a:solidFill>
                  <a:schemeClr val="tx1"/>
                </a:solidFill>
                <a:ea typeface="ＭＳ Ｐゴシック" pitchFamily="32" charset="-128"/>
              </a:rPr>
              <a:t>*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E4D5545-E0DB-F9C7-C4B7-ECE6ABBC2120}"/>
              </a:ext>
            </a:extLst>
          </p:cNvPr>
          <p:cNvSpPr txBox="1"/>
          <p:nvPr/>
        </p:nvSpPr>
        <p:spPr>
          <a:xfrm>
            <a:off x="1524000" y="651335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</p:txBody>
      </p:sp>
    </p:spTree>
    <p:extLst>
      <p:ext uri="{BB962C8B-B14F-4D97-AF65-F5344CB8AC3E}">
        <p14:creationId xmlns:p14="http://schemas.microsoft.com/office/powerpoint/2010/main" val="305011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itre 1">
            <a:extLst>
              <a:ext uri="{FF2B5EF4-FFF2-40B4-BE49-F238E27FC236}">
                <a16:creationId xmlns:a16="http://schemas.microsoft.com/office/drawing/2014/main" id="{3D6A9253-CBA5-0DEA-9FA5-B3175E54E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9456" y="836712"/>
            <a:ext cx="9018160" cy="617504"/>
          </a:xfrm>
        </p:spPr>
        <p:txBody>
          <a:bodyPr>
            <a:normAutofit fontScale="90000"/>
          </a:bodyPr>
          <a:lstStyle/>
          <a:p>
            <a:r>
              <a:rPr lang="fr-FR" altLang="fr-FR" b="1" dirty="0">
                <a:solidFill>
                  <a:srgbClr val="206E87"/>
                </a:solidFill>
              </a:rPr>
              <a:t>Traitement probabiliste: </a:t>
            </a:r>
            <a:br>
              <a:rPr lang="fr-FR" altLang="fr-FR" b="1" dirty="0">
                <a:solidFill>
                  <a:srgbClr val="206E87"/>
                </a:solidFill>
              </a:rPr>
            </a:br>
            <a:r>
              <a:rPr lang="fr-FR" altLang="fr-FR" b="1" dirty="0">
                <a:solidFill>
                  <a:srgbClr val="206E87"/>
                </a:solidFill>
              </a:rPr>
              <a:t> indications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3E7C34-BD51-BCAB-D20E-323A1F897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424" y="2132857"/>
            <a:ext cx="10513168" cy="43418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fr-FR" sz="2200" dirty="0">
                <a:solidFill>
                  <a:schemeClr val="tx2">
                    <a:lumMod val="95000"/>
                    <a:lumOff val="5000"/>
                  </a:schemeClr>
                </a:solidFill>
              </a:rPr>
              <a:t>Apparition aiguë avec progression rapide des symptômes au cours de la dernière semaine </a:t>
            </a:r>
            <a:r>
              <a:rPr lang="en-US" sz="14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	</a:t>
            </a:r>
          </a:p>
          <a:p>
            <a:pPr>
              <a:defRPr/>
            </a:pPr>
            <a:r>
              <a:rPr lang="en-US" sz="2200" kern="1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Végétation</a:t>
            </a:r>
            <a:r>
              <a:rPr lang="en-US" sz="2200" kern="1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&gt;10 mm			</a:t>
            </a:r>
            <a:endParaRPr lang="fr-FR" sz="2200" kern="100" dirty="0">
              <a:solidFill>
                <a:schemeClr val="tx2">
                  <a:lumMod val="95000"/>
                  <a:lumOff val="5000"/>
                </a:schemeClr>
              </a:solidFill>
              <a:ea typeface="Calibri" panose="020F0502020204030204" pitchFamily="34" charset="0"/>
            </a:endParaRPr>
          </a:p>
          <a:p>
            <a:pPr>
              <a:defRPr/>
            </a:pPr>
            <a:r>
              <a:rPr lang="en-US" sz="2200" kern="1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Sepsis</a:t>
            </a:r>
          </a:p>
          <a:p>
            <a:pPr>
              <a:defRPr/>
            </a:pP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Chirurgie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indiquée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en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urgence</a:t>
            </a:r>
          </a:p>
          <a:p>
            <a:pPr>
              <a:lnSpc>
                <a:spcPct val="100000"/>
              </a:lnSpc>
              <a:defRPr/>
            </a:pP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Dans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toutes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les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autres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situations, le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traitement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antibiotique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peut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être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différé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jusqu’à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ce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que les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résultats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des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hémocultures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soient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disponibles</a:t>
            </a:r>
            <a:r>
              <a:rPr lang="en-US" sz="2200" dirty="0">
                <a:solidFill>
                  <a:schemeClr val="tx2">
                    <a:lumMod val="95000"/>
                    <a:lumOff val="5000"/>
                  </a:schemeClr>
                </a:solidFill>
                <a:ea typeface="Calibri" panose="020F050202020403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re 1">
            <a:extLst>
              <a:ext uri="{FF2B5EF4-FFF2-40B4-BE49-F238E27FC236}">
                <a16:creationId xmlns:a16="http://schemas.microsoft.com/office/drawing/2014/main" id="{2A30FD53-D05B-E851-4982-B6C5522D5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4864" y="692696"/>
            <a:ext cx="7886700" cy="617504"/>
          </a:xfrm>
        </p:spPr>
        <p:txBody>
          <a:bodyPr/>
          <a:lstStyle/>
          <a:p>
            <a:r>
              <a:rPr lang="fr-FR" altLang="fr-FR" b="1" dirty="0"/>
              <a:t>Traitement probabiliste </a:t>
            </a:r>
            <a:r>
              <a:rPr lang="fr-FR" altLang="fr-FR" dirty="0"/>
              <a:t>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40DEE6F-7E3E-B2C9-7CFC-1F0DCF49DD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3372" y="2132856"/>
            <a:ext cx="11305256" cy="3462486"/>
          </a:xfrm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defRPr/>
            </a:pPr>
            <a:r>
              <a:rPr lang="en-US" altLang="fr-FR" sz="2200" b="1" dirty="0">
                <a:solidFill>
                  <a:srgbClr val="206E87"/>
                </a:solidFill>
              </a:rPr>
              <a:t>EI </a:t>
            </a:r>
            <a:r>
              <a:rPr lang="en-US" altLang="fr-FR" sz="2200" b="1" dirty="0" err="1">
                <a:solidFill>
                  <a:srgbClr val="206E87"/>
                </a:solidFill>
              </a:rPr>
              <a:t>valvulaire</a:t>
            </a:r>
            <a:r>
              <a:rPr lang="en-US" altLang="fr-FR" sz="2200" b="1" dirty="0">
                <a:solidFill>
                  <a:srgbClr val="206E87"/>
                </a:solidFill>
              </a:rPr>
              <a:t> native et EI </a:t>
            </a:r>
            <a:r>
              <a:rPr lang="en-US" altLang="fr-FR" sz="2200" b="1" dirty="0" err="1">
                <a:solidFill>
                  <a:srgbClr val="206E87"/>
                </a:solidFill>
              </a:rPr>
              <a:t>valvulaire</a:t>
            </a:r>
            <a:r>
              <a:rPr lang="en-US" altLang="fr-FR" sz="2200" b="1" dirty="0">
                <a:solidFill>
                  <a:srgbClr val="206E87"/>
                </a:solidFill>
              </a:rPr>
              <a:t> </a:t>
            </a:r>
            <a:r>
              <a:rPr lang="en-US" altLang="fr-FR" sz="2200" b="1" dirty="0" err="1">
                <a:solidFill>
                  <a:srgbClr val="206E87"/>
                </a:solidFill>
              </a:rPr>
              <a:t>prothétique</a:t>
            </a:r>
            <a:r>
              <a:rPr lang="en-US" altLang="fr-FR" sz="2200" b="1" dirty="0">
                <a:solidFill>
                  <a:srgbClr val="206E87"/>
                </a:solidFill>
              </a:rPr>
              <a:t> de </a:t>
            </a:r>
            <a:r>
              <a:rPr lang="en-US" altLang="fr-FR" sz="2200" b="1" dirty="0" err="1">
                <a:solidFill>
                  <a:srgbClr val="206E87"/>
                </a:solidFill>
              </a:rPr>
              <a:t>survenue</a:t>
            </a:r>
            <a:r>
              <a:rPr lang="en-US" altLang="fr-FR" sz="2200" b="1" dirty="0">
                <a:solidFill>
                  <a:srgbClr val="206E87"/>
                </a:solidFill>
              </a:rPr>
              <a:t> tardive (&gt; 1 an après </a:t>
            </a:r>
            <a:r>
              <a:rPr lang="en-US" altLang="fr-FR" sz="2200" b="1" dirty="0" err="1">
                <a:solidFill>
                  <a:srgbClr val="206E87"/>
                </a:solidFill>
              </a:rPr>
              <a:t>chirurgie</a:t>
            </a:r>
            <a:r>
              <a:rPr lang="en-US" altLang="fr-FR" sz="2200" b="1" dirty="0">
                <a:solidFill>
                  <a:srgbClr val="206E87"/>
                </a:solidFill>
              </a:rPr>
              <a:t>) :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defRPr/>
            </a:pPr>
            <a:endParaRPr lang="en-US" altLang="fr-FR" sz="2200" b="1" dirty="0">
              <a:solidFill>
                <a:srgbClr val="0070C0"/>
              </a:solidFill>
            </a:endParaRPr>
          </a:p>
          <a:p>
            <a:pPr marL="457200" lvl="1" indent="0">
              <a:spcBef>
                <a:spcPct val="0"/>
              </a:spcBef>
              <a:buClrTx/>
              <a:buNone/>
              <a:defRPr/>
            </a:pPr>
            <a:r>
              <a:rPr lang="en-US" altLang="fr-FR" b="1" dirty="0" err="1">
                <a:solidFill>
                  <a:srgbClr val="002060"/>
                </a:solidFill>
              </a:rPr>
              <a:t>Cibles</a:t>
            </a:r>
            <a:r>
              <a:rPr lang="en-US" altLang="fr-FR" b="1" dirty="0">
                <a:solidFill>
                  <a:srgbClr val="002060"/>
                </a:solidFill>
              </a:rPr>
              <a:t> : </a:t>
            </a:r>
            <a:r>
              <a:rPr lang="en-US" altLang="fr-FR" b="1" dirty="0" err="1">
                <a:solidFill>
                  <a:srgbClr val="002060"/>
                </a:solidFill>
              </a:rPr>
              <a:t>Staphylocoque</a:t>
            </a:r>
            <a:r>
              <a:rPr lang="en-US" altLang="fr-FR" b="1" dirty="0">
                <a:solidFill>
                  <a:srgbClr val="002060"/>
                </a:solidFill>
              </a:rPr>
              <a:t> </a:t>
            </a:r>
            <a:r>
              <a:rPr lang="en-US" altLang="fr-FR" b="1" dirty="0" err="1">
                <a:solidFill>
                  <a:srgbClr val="002060"/>
                </a:solidFill>
              </a:rPr>
              <a:t>méti</a:t>
            </a:r>
            <a:r>
              <a:rPr lang="en-US" altLang="fr-FR" b="1" dirty="0">
                <a:solidFill>
                  <a:srgbClr val="002060"/>
                </a:solidFill>
              </a:rPr>
              <a:t> S, </a:t>
            </a:r>
            <a:r>
              <a:rPr lang="en-US" altLang="fr-FR" b="1" dirty="0" err="1">
                <a:solidFill>
                  <a:srgbClr val="002060"/>
                </a:solidFill>
              </a:rPr>
              <a:t>streptocoque</a:t>
            </a:r>
            <a:r>
              <a:rPr lang="en-US" altLang="fr-FR" b="1" dirty="0">
                <a:solidFill>
                  <a:srgbClr val="002060"/>
                </a:solidFill>
              </a:rPr>
              <a:t>, </a:t>
            </a:r>
            <a:r>
              <a:rPr lang="en-US" altLang="fr-FR" b="1" dirty="0" err="1">
                <a:solidFill>
                  <a:srgbClr val="002060"/>
                </a:solidFill>
              </a:rPr>
              <a:t>entérocoque</a:t>
            </a:r>
            <a:r>
              <a:rPr lang="en-US" altLang="fr-FR" b="1" dirty="0">
                <a:solidFill>
                  <a:srgbClr val="002060"/>
                </a:solidFill>
              </a:rPr>
              <a:t> </a:t>
            </a:r>
            <a:r>
              <a:rPr lang="en-US" altLang="fr-FR" b="1" dirty="0">
                <a:solidFill>
                  <a:srgbClr val="0070C0"/>
                </a:solidFill>
              </a:rPr>
              <a:t>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  <a:defRPr/>
            </a:pPr>
            <a:r>
              <a:rPr lang="en-US" altLang="fr-FR" dirty="0" err="1">
                <a:solidFill>
                  <a:srgbClr val="002060"/>
                </a:solidFill>
              </a:rPr>
              <a:t>Amoxicilline</a:t>
            </a:r>
            <a:r>
              <a:rPr lang="en-US" altLang="fr-FR" dirty="0">
                <a:solidFill>
                  <a:srgbClr val="002060"/>
                </a:solidFill>
              </a:rPr>
              <a:t> IV (200 mg/kg/jour) + </a:t>
            </a:r>
            <a:r>
              <a:rPr lang="en-US" altLang="fr-FR" dirty="0" err="1">
                <a:solidFill>
                  <a:srgbClr val="002060"/>
                </a:solidFill>
              </a:rPr>
              <a:t>céfazoline</a:t>
            </a:r>
            <a:r>
              <a:rPr lang="en-US" altLang="fr-FR" dirty="0">
                <a:solidFill>
                  <a:srgbClr val="002060"/>
                </a:solidFill>
              </a:rPr>
              <a:t> IV (100 mg/kg/jour) </a:t>
            </a:r>
          </a:p>
          <a:p>
            <a:pPr marL="358775" lvl="1" indent="0">
              <a:spcBef>
                <a:spcPct val="0"/>
              </a:spcBef>
              <a:buClrTx/>
              <a:buSzTx/>
              <a:buNone/>
              <a:defRPr/>
            </a:pPr>
            <a:r>
              <a:rPr lang="en-US" altLang="fr-FR" dirty="0">
                <a:solidFill>
                  <a:srgbClr val="002060"/>
                </a:solidFill>
              </a:rPr>
              <a:t>	+ (</a:t>
            </a:r>
            <a:r>
              <a:rPr lang="en-US" altLang="fr-FR" dirty="0" err="1">
                <a:solidFill>
                  <a:srgbClr val="002060"/>
                </a:solidFill>
              </a:rPr>
              <a:t>gentamicine</a:t>
            </a:r>
            <a:r>
              <a:rPr lang="en-US" altLang="fr-FR" dirty="0">
                <a:solidFill>
                  <a:srgbClr val="002060"/>
                </a:solidFill>
              </a:rPr>
              <a:t> IV (5 mg/kg/jour) </a:t>
            </a:r>
            <a:r>
              <a:rPr lang="en-US" altLang="fr-FR" dirty="0" err="1">
                <a:solidFill>
                  <a:srgbClr val="002060"/>
                </a:solidFill>
              </a:rPr>
              <a:t>uniquement</a:t>
            </a:r>
            <a:r>
              <a:rPr lang="en-US" altLang="fr-FR" dirty="0">
                <a:solidFill>
                  <a:srgbClr val="002060"/>
                </a:solidFill>
              </a:rPr>
              <a:t> chez les patients </a:t>
            </a:r>
            <a:r>
              <a:rPr lang="en-US" altLang="fr-FR" dirty="0" err="1">
                <a:solidFill>
                  <a:srgbClr val="002060"/>
                </a:solidFill>
              </a:rPr>
              <a:t>en</a:t>
            </a:r>
            <a:r>
              <a:rPr lang="en-US" altLang="fr-FR" dirty="0">
                <a:solidFill>
                  <a:srgbClr val="002060"/>
                </a:solidFill>
              </a:rPr>
              <a:t> sepsis) </a:t>
            </a:r>
          </a:p>
          <a:p>
            <a:pPr lvl="1">
              <a:spcBef>
                <a:spcPct val="0"/>
              </a:spcBef>
              <a:buClrTx/>
              <a:buSzTx/>
              <a:defRPr/>
            </a:pPr>
            <a:endParaRPr lang="en-US" altLang="fr-FR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  <a:defRPr/>
            </a:pPr>
            <a:r>
              <a:rPr lang="en-US" altLang="fr-FR" dirty="0">
                <a:solidFill>
                  <a:srgbClr val="206E87"/>
                </a:solidFill>
              </a:rPr>
              <a:t>Si </a:t>
            </a:r>
            <a:r>
              <a:rPr lang="en-US" altLang="fr-FR" dirty="0" err="1">
                <a:solidFill>
                  <a:srgbClr val="206E87"/>
                </a:solidFill>
              </a:rPr>
              <a:t>allergie</a:t>
            </a:r>
            <a:r>
              <a:rPr lang="en-US" altLang="fr-FR" dirty="0">
                <a:solidFill>
                  <a:srgbClr val="206E87"/>
                </a:solidFill>
              </a:rPr>
              <a:t> avec CI aux </a:t>
            </a:r>
            <a:r>
              <a:rPr lang="en-US" altLang="fr-FR" dirty="0" err="1">
                <a:solidFill>
                  <a:srgbClr val="206E87"/>
                </a:solidFill>
              </a:rPr>
              <a:t>béta-lactamines</a:t>
            </a:r>
            <a:r>
              <a:rPr lang="en-US" altLang="fr-FR" dirty="0">
                <a:solidFill>
                  <a:srgbClr val="206E87"/>
                </a:solidFill>
              </a:rPr>
              <a:t> :</a:t>
            </a:r>
          </a:p>
          <a:p>
            <a:pPr marL="685800" lvl="2" indent="0">
              <a:spcBef>
                <a:spcPct val="0"/>
              </a:spcBef>
              <a:buNone/>
              <a:defRPr/>
            </a:pPr>
            <a:r>
              <a:rPr lang="en-US" altLang="fr-FR" sz="2200" dirty="0" err="1">
                <a:solidFill>
                  <a:srgbClr val="002060"/>
                </a:solidFill>
              </a:rPr>
              <a:t>Vancomycine</a:t>
            </a:r>
            <a:r>
              <a:rPr lang="en-US" altLang="fr-FR" sz="2200" dirty="0">
                <a:solidFill>
                  <a:srgbClr val="002060"/>
                </a:solidFill>
              </a:rPr>
              <a:t> IV </a:t>
            </a:r>
            <a:r>
              <a:rPr lang="en-US" altLang="fr-FR" dirty="0">
                <a:solidFill>
                  <a:srgbClr val="002060"/>
                </a:solidFill>
              </a:rPr>
              <a:t>(30 mg/kg/jour, perfusion continue après dose de char</a:t>
            </a:r>
            <a:r>
              <a:rPr lang="en-US" altLang="fr-FR" dirty="0"/>
              <a:t>ge)</a:t>
            </a:r>
          </a:p>
          <a:p>
            <a:pPr marL="0" indent="0">
              <a:spcBef>
                <a:spcPct val="0"/>
              </a:spcBef>
              <a:buClrTx/>
              <a:buNone/>
              <a:defRPr/>
            </a:pPr>
            <a:br>
              <a:rPr lang="en-US" altLang="fr-FR" sz="135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altLang="fr-FR" sz="135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24BB1D3-799B-2D11-D1CD-F11481F6EF7B}"/>
              </a:ext>
            </a:extLst>
          </p:cNvPr>
          <p:cNvSpPr txBox="1"/>
          <p:nvPr/>
        </p:nvSpPr>
        <p:spPr>
          <a:xfrm>
            <a:off x="767408" y="2276873"/>
            <a:ext cx="10873207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200" b="1" dirty="0">
                <a:solidFill>
                  <a:srgbClr val="206E87"/>
                </a:solidFill>
                <a:latin typeface="+mj-lt"/>
                <a:cs typeface="Arial" panose="020B0604020202020204" pitchFamily="34" charset="0"/>
              </a:rPr>
              <a:t>En cas d’EI valvulaire prothétique de survenue précoce (apparition des symptômes &lt; 1 an après chirurgie) :</a:t>
            </a:r>
          </a:p>
          <a:p>
            <a:pPr>
              <a:defRPr/>
            </a:pPr>
            <a:endParaRPr lang="fr-FR" sz="22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2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Cibles : Staphylocoque dont </a:t>
            </a:r>
            <a:r>
              <a:rPr lang="fr-FR" sz="2200" b="1" dirty="0" err="1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Méti</a:t>
            </a:r>
            <a:r>
              <a:rPr lang="fr-FR" sz="2200" b="1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 R, entérocoque, BGN  </a:t>
            </a:r>
          </a:p>
          <a:p>
            <a:pPr>
              <a:defRPr/>
            </a:pPr>
            <a:r>
              <a:rPr 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- </a:t>
            </a:r>
            <a:r>
              <a:rPr lang="fr-FR" sz="2200" dirty="0" err="1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Daptomycine</a:t>
            </a:r>
            <a:r>
              <a:rPr 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 IV (12 mg/kg/jour) ou </a:t>
            </a:r>
            <a:r>
              <a:rPr lang="en-US" altLang="fr-FR" sz="2200" dirty="0" err="1">
                <a:solidFill>
                  <a:schemeClr val="tx1"/>
                </a:solidFill>
                <a:latin typeface="+mj-lt"/>
              </a:rPr>
              <a:t>Vancomycine</a:t>
            </a:r>
            <a:r>
              <a:rPr lang="en-US" altLang="fr-FR" sz="2200" dirty="0">
                <a:solidFill>
                  <a:schemeClr val="tx1"/>
                </a:solidFill>
                <a:latin typeface="+mj-lt"/>
              </a:rPr>
              <a:t> IV </a:t>
            </a:r>
            <a:r>
              <a:rPr lang="en-US" altLang="fr-FR" sz="2200" dirty="0">
                <a:solidFill>
                  <a:srgbClr val="002060"/>
                </a:solidFill>
                <a:latin typeface="+mj-lt"/>
              </a:rPr>
              <a:t>(30 mg/kg/jour, perfusion continue après dose de </a:t>
            </a:r>
            <a:r>
              <a:rPr lang="en-US" altLang="fr-FR" sz="2200" dirty="0">
                <a:solidFill>
                  <a:schemeClr val="tx1"/>
                </a:solidFill>
                <a:latin typeface="+mj-lt"/>
              </a:rPr>
              <a:t>charge) </a:t>
            </a:r>
            <a:endParaRPr lang="fr-FR" sz="22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>
              <a:defRPr/>
            </a:pPr>
            <a:r>
              <a:rPr 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+ céfépime IV (2g IV/8h) </a:t>
            </a:r>
          </a:p>
          <a:p>
            <a:pPr>
              <a:defRPr/>
            </a:pPr>
            <a:r>
              <a:rPr 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+ (gentamicine IV (5 mg/kg/jour)</a:t>
            </a:r>
            <a:r>
              <a:rPr lang="en-US" altLang="fr-FR" sz="3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en-US" altLang="fr-FR" sz="2200" dirty="0" err="1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uniquement</a:t>
            </a:r>
            <a:r>
              <a:rPr lang="en-US" alt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 chez les patients </a:t>
            </a:r>
            <a:r>
              <a:rPr lang="en-US" altLang="fr-FR" sz="2200" dirty="0" err="1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en</a:t>
            </a:r>
            <a:r>
              <a:rPr lang="en-US" altLang="fr-FR" sz="2200" dirty="0">
                <a:solidFill>
                  <a:schemeClr val="accent4">
                    <a:lumMod val="95000"/>
                    <a:lumOff val="5000"/>
                  </a:schemeClr>
                </a:solidFill>
                <a:latin typeface="+mj-lt"/>
                <a:cs typeface="Arial" panose="020B0604020202020204" pitchFamily="34" charset="0"/>
              </a:rPr>
              <a:t> sepsis) </a:t>
            </a:r>
            <a:endParaRPr lang="fr-FR" sz="2200" dirty="0">
              <a:solidFill>
                <a:schemeClr val="accent4">
                  <a:lumMod val="95000"/>
                  <a:lumOff val="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8066" name="Titre 5">
            <a:extLst>
              <a:ext uri="{FF2B5EF4-FFF2-40B4-BE49-F238E27FC236}">
                <a16:creationId xmlns:a16="http://schemas.microsoft.com/office/drawing/2014/main" id="{76BF1810-AC5F-59F1-2E2D-19D363A17B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59496" y="404664"/>
            <a:ext cx="7886700" cy="617504"/>
          </a:xfrm>
        </p:spPr>
        <p:txBody>
          <a:bodyPr/>
          <a:lstStyle/>
          <a:p>
            <a:r>
              <a:rPr lang="fr-FR" altLang="fr-FR" b="1" dirty="0"/>
              <a:t>Traitement probabiliste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9B4CB-64D3-CC0F-B691-E8CDDCC3D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-575471"/>
            <a:ext cx="8040688" cy="1493839"/>
          </a:xfrm>
        </p:spPr>
        <p:txBody>
          <a:bodyPr/>
          <a:lstStyle/>
          <a:p>
            <a:r>
              <a:rPr lang="fr-FR" sz="3600" b="1" dirty="0"/>
              <a:t>Antibiothérapie EI à streptocoque</a:t>
            </a:r>
            <a:endParaRPr lang="fr-FR" sz="36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BF18B5-42C7-A87F-03F3-6B607D949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88" y="2130705"/>
            <a:ext cx="11017223" cy="4341813"/>
          </a:xfrm>
        </p:spPr>
        <p:txBody>
          <a:bodyPr/>
          <a:lstStyle/>
          <a:p>
            <a:r>
              <a:rPr lang="fr-FR" dirty="0"/>
              <a:t>Les choix thérapeutiques sont basés sur les résultats des </a:t>
            </a:r>
            <a:r>
              <a:rPr lang="fr-FR" b="1" dirty="0"/>
              <a:t>CMI de l’amoxicilline et des C3G </a:t>
            </a:r>
          </a:p>
          <a:p>
            <a:r>
              <a:rPr lang="fr-FR" dirty="0"/>
              <a:t>La durée de l’antibiothérapie est de 4 semaines pour les EI sur valve native et de 6 semaines sur les EI sur valve prothétique</a:t>
            </a:r>
          </a:p>
          <a:p>
            <a:r>
              <a:rPr lang="fr-FR" dirty="0"/>
              <a:t>La durée de gentamicine si indiquée est de 15j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58F7E26-D31C-EA6C-D8FB-2E54B65974C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Synthèse</a:t>
            </a:r>
            <a:r>
              <a:rPr lang="en-US" dirty="0"/>
              <a:t> </a:t>
            </a:r>
            <a:r>
              <a:rPr lang="en-US" dirty="0" err="1"/>
              <a:t>réalisée</a:t>
            </a:r>
            <a:r>
              <a:rPr lang="en-US" dirty="0"/>
              <a:t> par la  SPILF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50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505CE5-C662-7757-BCBB-4EAF6330D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135" y="-603767"/>
            <a:ext cx="8770491" cy="1493839"/>
          </a:xfrm>
        </p:spPr>
        <p:txBody>
          <a:bodyPr/>
          <a:lstStyle/>
          <a:p>
            <a:r>
              <a:rPr lang="fr-FR" sz="3600" b="1"/>
              <a:t>Antibiothérapie EI à streptocoque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C31E3E2-612E-B752-4CE1-1B9A385F16D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err="1"/>
              <a:t>Synthèse</a:t>
            </a:r>
            <a:r>
              <a:rPr lang="en-US"/>
              <a:t> </a:t>
            </a:r>
            <a:r>
              <a:rPr lang="en-US" err="1"/>
              <a:t>réalisée</a:t>
            </a:r>
            <a:r>
              <a:rPr lang="en-US"/>
              <a:t> par la  SPILF</a:t>
            </a:r>
          </a:p>
          <a:p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C79B9EB-8F2C-97F5-682B-E610C778D04D}"/>
              </a:ext>
            </a:extLst>
          </p:cNvPr>
          <p:cNvSpPr txBox="1"/>
          <p:nvPr/>
        </p:nvSpPr>
        <p:spPr>
          <a:xfrm>
            <a:off x="1629624" y="2829767"/>
            <a:ext cx="2207136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EI à streptocoque</a:t>
            </a:r>
          </a:p>
          <a:p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sans allergie</a:t>
            </a:r>
          </a:p>
          <a:p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aux </a:t>
            </a:r>
            <a:r>
              <a:rPr lang="fr-FR" sz="1400" dirty="0">
                <a:solidFill>
                  <a:schemeClr val="tx1"/>
                </a:solidFill>
                <a:latin typeface="Symbol" panose="05050102010706020507" pitchFamily="18" charset="2"/>
              </a:rPr>
              <a:t>b-</a:t>
            </a:r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lactamines</a:t>
            </a:r>
            <a:r>
              <a:rPr lang="fr-FR" dirty="0"/>
              <a:t>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741A048-1D9D-773A-4E02-D45FCE2F3AA2}"/>
              </a:ext>
            </a:extLst>
          </p:cNvPr>
          <p:cNvSpPr txBox="1"/>
          <p:nvPr/>
        </p:nvSpPr>
        <p:spPr>
          <a:xfrm>
            <a:off x="3801240" y="1631206"/>
            <a:ext cx="24231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CMI amoxicilline ≤ 0.5 mg/l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EF9828A-CB93-FDCD-9CBB-11B2BE0647A6}"/>
              </a:ext>
            </a:extLst>
          </p:cNvPr>
          <p:cNvSpPr txBox="1"/>
          <p:nvPr/>
        </p:nvSpPr>
        <p:spPr>
          <a:xfrm>
            <a:off x="3836760" y="3078418"/>
            <a:ext cx="31432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0.5 mg/L &lt; CMI </a:t>
            </a:r>
            <a:r>
              <a:rPr lang="fr-FR" sz="1400" err="1">
                <a:solidFill>
                  <a:schemeClr val="tx1"/>
                </a:solidFill>
                <a:latin typeface="Aptos" panose="020B0004020202020204" pitchFamily="34" charset="0"/>
              </a:rPr>
              <a:t>amox</a:t>
            </a:r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≤ 2 mg/l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751905B-0365-D13E-0AB7-51C535110AF7}"/>
              </a:ext>
            </a:extLst>
          </p:cNvPr>
          <p:cNvSpPr txBox="1"/>
          <p:nvPr/>
        </p:nvSpPr>
        <p:spPr>
          <a:xfrm>
            <a:off x="3836760" y="4725728"/>
            <a:ext cx="22071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Aptos" panose="020B0004020202020204" pitchFamily="34" charset="0"/>
              </a:rPr>
              <a:t>CMI amoxicilline &gt; 2 mg/l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ED1050-C11E-7F87-C2E1-AA6365EE7988}"/>
              </a:ext>
            </a:extLst>
          </p:cNvPr>
          <p:cNvSpPr txBox="1"/>
          <p:nvPr/>
        </p:nvSpPr>
        <p:spPr>
          <a:xfrm>
            <a:off x="6466191" y="2141929"/>
            <a:ext cx="21602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Alternative possible si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CMI C3G ≤ 0.5 mg/l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01B176E-7797-96A0-73D5-34A9B44C80BC}"/>
              </a:ext>
            </a:extLst>
          </p:cNvPr>
          <p:cNvSpPr txBox="1"/>
          <p:nvPr/>
        </p:nvSpPr>
        <p:spPr>
          <a:xfrm>
            <a:off x="6486408" y="3068195"/>
            <a:ext cx="1872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CMI C3G ≤ 0.5 mg/l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5D3D23E-DDD8-88D0-9CE1-54ACF3796C1D}"/>
              </a:ext>
            </a:extLst>
          </p:cNvPr>
          <p:cNvSpPr txBox="1"/>
          <p:nvPr/>
        </p:nvSpPr>
        <p:spPr>
          <a:xfrm>
            <a:off x="6521824" y="3973916"/>
            <a:ext cx="1872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CMI C3G &gt; 0.5 mg/l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03FCECD6-1F58-C6A6-40B9-736FDAC19846}"/>
              </a:ext>
            </a:extLst>
          </p:cNvPr>
          <p:cNvSpPr txBox="1"/>
          <p:nvPr/>
        </p:nvSpPr>
        <p:spPr>
          <a:xfrm>
            <a:off x="6521823" y="4720584"/>
            <a:ext cx="17551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CMI C3G ≤ 0.5 mg/l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155CE2F-6807-3548-352A-032936BF3B9B}"/>
              </a:ext>
            </a:extLst>
          </p:cNvPr>
          <p:cNvSpPr txBox="1"/>
          <p:nvPr/>
        </p:nvSpPr>
        <p:spPr>
          <a:xfrm>
            <a:off x="6537416" y="5508307"/>
            <a:ext cx="18723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CMI C3G &gt; 0.5 mg/l</a:t>
            </a:r>
            <a:endParaRPr lang="fr-FR" sz="140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8AAD0A8-FD8D-7798-BE17-66F0DE14179C}"/>
              </a:ext>
            </a:extLst>
          </p:cNvPr>
          <p:cNvSpPr txBox="1"/>
          <p:nvPr/>
        </p:nvSpPr>
        <p:spPr>
          <a:xfrm>
            <a:off x="8817405" y="1529270"/>
            <a:ext cx="15716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Amoxicilline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100 mg/kg/j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206781E-7F4E-E426-E45F-52C503EDCD7D}"/>
              </a:ext>
            </a:extLst>
          </p:cNvPr>
          <p:cNvSpPr txBox="1"/>
          <p:nvPr/>
        </p:nvSpPr>
        <p:spPr>
          <a:xfrm>
            <a:off x="8838661" y="2303479"/>
            <a:ext cx="14945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Ceftriaxone 2g /j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92831FC-7672-FBDE-6ACC-C4AA019886E2}"/>
              </a:ext>
            </a:extLst>
          </p:cNvPr>
          <p:cNvSpPr txBox="1"/>
          <p:nvPr/>
        </p:nvSpPr>
        <p:spPr>
          <a:xfrm>
            <a:off x="8817726" y="3081315"/>
            <a:ext cx="14428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Ceftriaxone 2g /j</a:t>
            </a: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20A83086-A838-4ADD-0249-FDC6EA4551B6}"/>
              </a:ext>
            </a:extLst>
          </p:cNvPr>
          <p:cNvCxnSpPr>
            <a:cxnSpLocks/>
          </p:cNvCxnSpPr>
          <p:nvPr/>
        </p:nvCxnSpPr>
        <p:spPr>
          <a:xfrm flipV="1">
            <a:off x="6096000" y="1742153"/>
            <a:ext cx="2721404" cy="8344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D9741618-CC9E-81CF-0159-4BC35903EE19}"/>
              </a:ext>
            </a:extLst>
          </p:cNvPr>
          <p:cNvCxnSpPr/>
          <p:nvPr/>
        </p:nvCxnSpPr>
        <p:spPr>
          <a:xfrm flipV="1">
            <a:off x="3271664" y="1734015"/>
            <a:ext cx="565096" cy="1529069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3A78D827-AA67-3DB2-1446-4FC5443D1B65}"/>
              </a:ext>
            </a:extLst>
          </p:cNvPr>
          <p:cNvCxnSpPr>
            <a:cxnSpLocks/>
          </p:cNvCxnSpPr>
          <p:nvPr/>
        </p:nvCxnSpPr>
        <p:spPr>
          <a:xfrm flipV="1">
            <a:off x="3271664" y="3232305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B38D9977-77F1-3E53-C7EC-2C5FA82BEC32}"/>
              </a:ext>
            </a:extLst>
          </p:cNvPr>
          <p:cNvCxnSpPr>
            <a:cxnSpLocks/>
          </p:cNvCxnSpPr>
          <p:nvPr/>
        </p:nvCxnSpPr>
        <p:spPr>
          <a:xfrm>
            <a:off x="3293271" y="3245834"/>
            <a:ext cx="565096" cy="1690086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C6C4519B-C4DF-A621-5080-00C5251A8A33}"/>
              </a:ext>
            </a:extLst>
          </p:cNvPr>
          <p:cNvCxnSpPr>
            <a:cxnSpLocks/>
          </p:cNvCxnSpPr>
          <p:nvPr/>
        </p:nvCxnSpPr>
        <p:spPr>
          <a:xfrm flipV="1">
            <a:off x="8265328" y="3232305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5AA03782-22D7-330A-6048-0243204151B8}"/>
              </a:ext>
            </a:extLst>
          </p:cNvPr>
          <p:cNvCxnSpPr>
            <a:cxnSpLocks/>
          </p:cNvCxnSpPr>
          <p:nvPr/>
        </p:nvCxnSpPr>
        <p:spPr>
          <a:xfrm flipV="1">
            <a:off x="8263540" y="2441221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50D643F0-4338-B19B-7F21-B0CEE06CE730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6241233" y="3222083"/>
            <a:ext cx="245175" cy="40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AAC48526-BF61-0582-C089-15B2CF4757EF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6043896" y="4877182"/>
            <a:ext cx="421000" cy="2434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D5DCC100-CBA6-5C0B-5116-CB983CFBFD7C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6043896" y="4879616"/>
            <a:ext cx="421000" cy="738900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D2BF140E-05B3-B560-5553-BCE81C628C6C}"/>
              </a:ext>
            </a:extLst>
          </p:cNvPr>
          <p:cNvCxnSpPr>
            <a:cxnSpLocks/>
          </p:cNvCxnSpPr>
          <p:nvPr/>
        </p:nvCxnSpPr>
        <p:spPr>
          <a:xfrm>
            <a:off x="6241233" y="3229877"/>
            <a:ext cx="315877" cy="861001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ZoneTexte 61">
            <a:extLst>
              <a:ext uri="{FF2B5EF4-FFF2-40B4-BE49-F238E27FC236}">
                <a16:creationId xmlns:a16="http://schemas.microsoft.com/office/drawing/2014/main" id="{6518F79A-1FE1-0D82-0908-00BBC9CBB9AA}"/>
              </a:ext>
            </a:extLst>
          </p:cNvPr>
          <p:cNvSpPr txBox="1"/>
          <p:nvPr/>
        </p:nvSpPr>
        <p:spPr>
          <a:xfrm>
            <a:off x="8832332" y="4720584"/>
            <a:ext cx="14428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Ceftriaxone 2g /j</a:t>
            </a:r>
          </a:p>
        </p:txBody>
      </p: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74687D89-8E27-C103-B1BB-3CF71083D41E}"/>
              </a:ext>
            </a:extLst>
          </p:cNvPr>
          <p:cNvCxnSpPr>
            <a:cxnSpLocks/>
          </p:cNvCxnSpPr>
          <p:nvPr/>
        </p:nvCxnSpPr>
        <p:spPr>
          <a:xfrm flipV="1">
            <a:off x="8273565" y="4874471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>
            <a:extLst>
              <a:ext uri="{FF2B5EF4-FFF2-40B4-BE49-F238E27FC236}">
                <a16:creationId xmlns:a16="http://schemas.microsoft.com/office/drawing/2014/main" id="{2956DE9A-FB1E-0ECD-F549-C040CCE4BA17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6096001" y="1750497"/>
            <a:ext cx="370191" cy="65304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11945482-118C-61E1-39EC-45029054074A}"/>
              </a:ext>
            </a:extLst>
          </p:cNvPr>
          <p:cNvCxnSpPr>
            <a:cxnSpLocks/>
          </p:cNvCxnSpPr>
          <p:nvPr/>
        </p:nvCxnSpPr>
        <p:spPr>
          <a:xfrm flipV="1">
            <a:off x="8274156" y="5646804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ZoneTexte 72">
            <a:extLst>
              <a:ext uri="{FF2B5EF4-FFF2-40B4-BE49-F238E27FC236}">
                <a16:creationId xmlns:a16="http://schemas.microsoft.com/office/drawing/2014/main" id="{C95023BA-44F6-DEAA-E1BC-EFB789F011E6}"/>
              </a:ext>
            </a:extLst>
          </p:cNvPr>
          <p:cNvSpPr txBox="1"/>
          <p:nvPr/>
        </p:nvSpPr>
        <p:spPr>
          <a:xfrm>
            <a:off x="8858123" y="5400584"/>
            <a:ext cx="14428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Vancomycine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30 mg/kg/j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45F102F4-67EF-5B7F-9678-213B5E56D4C8}"/>
              </a:ext>
            </a:extLst>
          </p:cNvPr>
          <p:cNvSpPr txBox="1"/>
          <p:nvPr/>
        </p:nvSpPr>
        <p:spPr>
          <a:xfrm>
            <a:off x="8873279" y="3650854"/>
            <a:ext cx="158652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Amoxicilline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200 mg/kg/j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+ Gentamicine</a:t>
            </a:r>
          </a:p>
          <a:p>
            <a:r>
              <a:rPr lang="fr-FR" sz="1400">
                <a:solidFill>
                  <a:schemeClr val="tx1"/>
                </a:solidFill>
                <a:latin typeface="Aptos" panose="020B0004020202020204" pitchFamily="34" charset="0"/>
              </a:rPr>
              <a:t> 3 mg/kg/j</a:t>
            </a:r>
          </a:p>
        </p:txBody>
      </p: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51036A49-5D88-1ECA-2A63-4CFD469F6DED}"/>
              </a:ext>
            </a:extLst>
          </p:cNvPr>
          <p:cNvCxnSpPr>
            <a:cxnSpLocks/>
          </p:cNvCxnSpPr>
          <p:nvPr/>
        </p:nvCxnSpPr>
        <p:spPr>
          <a:xfrm flipV="1">
            <a:off x="8253971" y="4112360"/>
            <a:ext cx="565096" cy="3572"/>
          </a:xfrm>
          <a:prstGeom prst="straightConnector1">
            <a:avLst/>
          </a:prstGeom>
          <a:ln>
            <a:solidFill>
              <a:srgbClr val="0E6E5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387473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9442</TotalTime>
  <Words>1926</Words>
  <Application>Microsoft Macintosh PowerPoint</Application>
  <PresentationFormat>Grand écran</PresentationFormat>
  <Paragraphs>282</Paragraphs>
  <Slides>21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Aptos</vt:lpstr>
      <vt:lpstr>Arial</vt:lpstr>
      <vt:lpstr>Calibri</vt:lpstr>
      <vt:lpstr>News Gothic MT</vt:lpstr>
      <vt:lpstr>Symbol</vt:lpstr>
      <vt:lpstr>Times New Roman</vt:lpstr>
      <vt:lpstr>2_Office Theme</vt:lpstr>
      <vt:lpstr>    Antibiothérapie curative et antibioprophylaxie de l’endocardite infectieuse  Prise de position SPILF/AEPEI d’après l’analyse de la recommandation ESC 2023  </vt:lpstr>
      <vt:lpstr>Antibioprophylaxie de l’EI: indications</vt:lpstr>
      <vt:lpstr>Antibioprophylaxie de l’EI: indications</vt:lpstr>
      <vt:lpstr>Antibioprophylaxie de l’EI: modalités</vt:lpstr>
      <vt:lpstr>Traitement probabiliste:   indications</vt:lpstr>
      <vt:lpstr>Traitement probabiliste  </vt:lpstr>
      <vt:lpstr>Traitement probabiliste  </vt:lpstr>
      <vt:lpstr>Antibiothérapie EI à streptocoque</vt:lpstr>
      <vt:lpstr>Antibiothérapie EI à streptocoque</vt:lpstr>
      <vt:lpstr>Antibiothérapie des EI à entérocoques</vt:lpstr>
      <vt:lpstr>Antibiothérapie des EI à entérocoques</vt:lpstr>
      <vt:lpstr>Conditions d’emploi de l’amoxicilline à haute dose</vt:lpstr>
      <vt:lpstr>Antibiothérapie des EI staphylococciques  sur valves natives</vt:lpstr>
      <vt:lpstr>Antibiothérapie des EI staphylococciques  (valves natives)</vt:lpstr>
      <vt:lpstr>Antibiothérapie des EI staphylococciques  sur valves prothétiques</vt:lpstr>
      <vt:lpstr>Posologie des antibiotiques IV dans les EI staphylococciques</vt:lpstr>
      <vt:lpstr>Antibiothérapie des EI : relai per os</vt:lpstr>
      <vt:lpstr>Antibiothérapie des EI : relai per os </vt:lpstr>
      <vt:lpstr>Antibiothérapie des EI : relai per os</vt:lpstr>
      <vt:lpstr>Antibiothérapie des EI : relai per os </vt:lpstr>
      <vt:lpstr> CAT en cas d’EI à hémocultures négatives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christophe strady</cp:lastModifiedBy>
  <cp:revision>823</cp:revision>
  <cp:lastPrinted>1601-01-01T00:00:00Z</cp:lastPrinted>
  <dcterms:created xsi:type="dcterms:W3CDTF">2017-04-07T09:12:46Z</dcterms:created>
  <dcterms:modified xsi:type="dcterms:W3CDTF">2025-12-17T06:03:24Z</dcterms:modified>
</cp:coreProperties>
</file>