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57" r:id="rId3"/>
    <p:sldId id="259" r:id="rId4"/>
    <p:sldId id="260" r:id="rId5"/>
    <p:sldId id="335" r:id="rId6"/>
    <p:sldId id="334" r:id="rId7"/>
    <p:sldId id="342" r:id="rId8"/>
    <p:sldId id="388" r:id="rId9"/>
    <p:sldId id="265" r:id="rId10"/>
    <p:sldId id="391" r:id="rId11"/>
    <p:sldId id="392" r:id="rId12"/>
    <p:sldId id="354" r:id="rId13"/>
    <p:sldId id="394" r:id="rId14"/>
    <p:sldId id="355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7"/>
    <p:restoredTop sz="94713"/>
  </p:normalViewPr>
  <p:slideViewPr>
    <p:cSldViewPr>
      <p:cViewPr varScale="1">
        <p:scale>
          <a:sx n="108" d="100"/>
          <a:sy n="108" d="100"/>
        </p:scale>
        <p:origin x="14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4BDF3-D006-4D29-9D26-C5456425B1EC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15A0A-D632-47D6-87AE-9BC1AE3B4A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3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31BC88-A154-8E49-97CE-C09BD3E55CC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94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4E39-C028-45ED-A258-C81062003E34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32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B9DB-809E-4D93-A77E-17814EC74E25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7891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3CFC-3B51-47C0-9D72-74088C98F993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82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6F16-2FE3-4D98-BA61-7E5662907892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50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303A-28CE-4790-8724-A355DF6784F2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9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2E40-6F9C-4D89-913F-AC6A49FC81B7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2341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B26-257A-4C99-A70F-B39B0B8202F7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48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319-6332-473B-80FD-961B01B1334E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14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4AC-C696-43CA-8E6C-48EDBD8B603E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38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C806-E176-4644-9664-879794B7F165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72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3714-01C4-4EC1-8721-DBE35759F3ED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32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EFF1-8977-42F8-B9B7-43C6DBAAB5F1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3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ECFB102-5D4F-43F6-A3BA-B8489C61C991}" type="datetime1">
              <a:rPr lang="en-US" smtClean="0">
                <a:solidFill>
                  <a:prstClr val="white"/>
                </a:solidFill>
              </a:rPr>
              <a:pPr/>
              <a:t>5/12/21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‹N°›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112913"/>
          </a:xfrm>
        </p:spPr>
        <p:txBody>
          <a:bodyPr>
            <a:noAutofit/>
          </a:bodyPr>
          <a:lstStyle/>
          <a:p>
            <a:br>
              <a:rPr lang="fr-FR" sz="2800" dirty="0"/>
            </a:br>
            <a:br>
              <a:rPr lang="fr-FR" sz="2800" dirty="0"/>
            </a:br>
            <a:r>
              <a:rPr lang="fr-FR" sz="2800" dirty="0"/>
              <a:t>Traitement de l’infection à </a:t>
            </a:r>
            <a:r>
              <a:rPr lang="fr-FR" sz="2800" i="1" dirty="0"/>
              <a:t>H. </a:t>
            </a:r>
            <a:r>
              <a:rPr lang="fr-FR" sz="2800" i="1" dirty="0" err="1"/>
              <a:t>pylori</a:t>
            </a:r>
            <a:r>
              <a:rPr lang="fr-FR" sz="2800" i="1" dirty="0"/>
              <a:t> </a:t>
            </a:r>
            <a:r>
              <a:rPr lang="fr-FR" sz="2800" dirty="0"/>
              <a:t>chez l’adulte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2921" y="3422837"/>
            <a:ext cx="6498159" cy="916641"/>
          </a:xfrm>
        </p:spPr>
        <p:txBody>
          <a:bodyPr>
            <a:normAutofit/>
          </a:bodyPr>
          <a:lstStyle/>
          <a:p>
            <a:endParaRPr lang="fr-FR" sz="1600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20279" y="5077704"/>
            <a:ext cx="6400800" cy="1357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Tx/>
            </a:pPr>
            <a:r>
              <a:rPr lang="fr-FR" dirty="0">
                <a:solidFill>
                  <a:srgbClr val="898989"/>
                </a:solidFill>
                <a:ea typeface="ＭＳ Ｐゴシック" charset="0"/>
              </a:rPr>
              <a:t>Jeu de diapositives réalisé par le comité des référentiels de la SPILF à partir des recommandations HAS 2017</a:t>
            </a:r>
          </a:p>
          <a:p>
            <a:pPr>
              <a:lnSpc>
                <a:spcPct val="90000"/>
              </a:lnSpc>
              <a:buClrTx/>
            </a:pPr>
            <a:endParaRPr lang="fr-FR" dirty="0">
              <a:solidFill>
                <a:srgbClr val="898989"/>
              </a:solidFill>
              <a:ea typeface="ＭＳ Ｐゴシック" charset="0"/>
            </a:endParaRPr>
          </a:p>
          <a:p>
            <a:pPr>
              <a:lnSpc>
                <a:spcPct val="90000"/>
              </a:lnSpc>
              <a:buClrTx/>
            </a:pPr>
            <a:r>
              <a:rPr lang="fr-FR" dirty="0">
                <a:solidFill>
                  <a:srgbClr val="898989"/>
                </a:solidFill>
                <a:ea typeface="ＭＳ Ｐゴシック" charset="0"/>
              </a:rPr>
              <a:t>21 avril 2021</a:t>
            </a:r>
            <a:endParaRPr lang="fr-FR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pic>
        <p:nvPicPr>
          <p:cNvPr id="8" name="Image 7" descr="Logo_HA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9" y="260648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4246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271631"/>
            <a:ext cx="5904656" cy="6335389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71600" y="44624"/>
            <a:ext cx="6768752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70C0"/>
                </a:solidFill>
              </a:rPr>
              <a:t>Algorithme de traitement en fonction de l’antibiogramme: Traitement guidé</a:t>
            </a:r>
          </a:p>
          <a:p>
            <a:pPr algn="ctr"/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55776" y="6422354"/>
            <a:ext cx="33265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Recours à un avis spécialisé</a:t>
            </a:r>
          </a:p>
        </p:txBody>
      </p:sp>
      <p:sp>
        <p:nvSpPr>
          <p:cNvPr id="8" name="Flèche vers le bas 7"/>
          <p:cNvSpPr/>
          <p:nvPr/>
        </p:nvSpPr>
        <p:spPr>
          <a:xfrm>
            <a:off x="4003028" y="6275668"/>
            <a:ext cx="216024" cy="24967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339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342638"/>
            <a:ext cx="5760640" cy="6454535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47664" y="142583"/>
            <a:ext cx="5796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70C0"/>
                </a:solidFill>
              </a:rPr>
              <a:t>Algorithme de traitement probabiliste</a:t>
            </a:r>
          </a:p>
        </p:txBody>
      </p:sp>
    </p:spTree>
    <p:extLst>
      <p:ext uri="{BB962C8B-B14F-4D97-AF65-F5344CB8AC3E}">
        <p14:creationId xmlns:p14="http://schemas.microsoft.com/office/powerpoint/2010/main" val="306477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520" y="1124744"/>
            <a:ext cx="8640960" cy="483209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endParaRPr lang="fr-FR" sz="2000" b="1" dirty="0"/>
          </a:p>
          <a:p>
            <a:pPr marL="342900" indent="-342900" algn="just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</a:rPr>
              <a:t>IPP: 1 dose matin et soir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50000"/>
            </a:pPr>
            <a:endParaRPr lang="fr-FR" sz="2400" dirty="0">
              <a:solidFill>
                <a:srgbClr val="000000"/>
              </a:solidFill>
            </a:endParaRPr>
          </a:p>
          <a:p>
            <a:pPr marL="342900" indent="-34290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</a:rPr>
              <a:t>Amoxicilline: 1g matin et soir  	 </a:t>
            </a:r>
            <a:r>
              <a:rPr lang="fr-FR" dirty="0" err="1">
                <a:solidFill>
                  <a:srgbClr val="FF0000"/>
                </a:solidFill>
              </a:rPr>
              <a:t>Cf</a:t>
            </a:r>
            <a:r>
              <a:rPr lang="fr-FR" dirty="0">
                <a:solidFill>
                  <a:srgbClr val="FF0000"/>
                </a:solidFill>
              </a:rPr>
              <a:t> diapositive suivante </a:t>
            </a:r>
            <a:r>
              <a:rPr lang="fr-FR" dirty="0">
                <a:solidFill>
                  <a:srgbClr val="000000"/>
                </a:solidFill>
              </a:rPr>
              <a:t>	</a:t>
            </a:r>
            <a:endParaRPr lang="fr-FR" b="1" dirty="0">
              <a:solidFill>
                <a:srgbClr val="000000"/>
              </a:solidFill>
            </a:endParaRPr>
          </a:p>
          <a:p>
            <a:pPr algn="just"/>
            <a:endParaRPr lang="fr-FR" sz="2400" dirty="0">
              <a:solidFill>
                <a:srgbClr val="000000"/>
              </a:solidFill>
            </a:endParaRPr>
          </a:p>
          <a:p>
            <a:pPr marL="342900" indent="-342900" algn="just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</a:rPr>
              <a:t> </a:t>
            </a:r>
            <a:r>
              <a:rPr lang="fr-FR" sz="2400" dirty="0" err="1">
                <a:solidFill>
                  <a:srgbClr val="000000"/>
                </a:solidFill>
              </a:rPr>
              <a:t>Clarithromycine</a:t>
            </a:r>
            <a:r>
              <a:rPr lang="fr-FR" sz="2400" dirty="0">
                <a:solidFill>
                  <a:srgbClr val="000000"/>
                </a:solidFill>
              </a:rPr>
              <a:t> : 500 mg matin et soir</a:t>
            </a:r>
          </a:p>
          <a:p>
            <a:pPr algn="just"/>
            <a:r>
              <a:rPr lang="fr-FR" sz="2400" dirty="0">
                <a:solidFill>
                  <a:srgbClr val="000000"/>
                </a:solidFill>
              </a:rPr>
              <a:t> 	</a:t>
            </a:r>
          </a:p>
          <a:p>
            <a:pPr marL="342900" indent="-342900" algn="just">
              <a:buClr>
                <a:srgbClr val="0070C0"/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400" dirty="0" err="1">
                <a:solidFill>
                  <a:srgbClr val="000000"/>
                </a:solidFill>
              </a:rPr>
              <a:t>Lévofloxacine</a:t>
            </a:r>
            <a:r>
              <a:rPr lang="fr-FR" sz="2400" dirty="0">
                <a:solidFill>
                  <a:srgbClr val="000000"/>
                </a:solidFill>
              </a:rPr>
              <a:t> : 500 mg  matin (M et S pour le GEFH)</a:t>
            </a:r>
          </a:p>
          <a:p>
            <a:pPr algn="just"/>
            <a:r>
              <a:rPr lang="fr-FR" sz="2400" dirty="0">
                <a:solidFill>
                  <a:srgbClr val="000000"/>
                </a:solidFill>
              </a:rPr>
              <a:t>	</a:t>
            </a:r>
          </a:p>
          <a:p>
            <a:pPr marL="342900" indent="-342900" algn="just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</a:rPr>
              <a:t> Métronidazole : 500 mg matin et soir </a:t>
            </a:r>
          </a:p>
          <a:p>
            <a:pPr algn="just"/>
            <a:r>
              <a:rPr lang="fr-FR" sz="2400" dirty="0">
                <a:solidFill>
                  <a:srgbClr val="000000"/>
                </a:solidFill>
              </a:rPr>
              <a:t>	</a:t>
            </a:r>
          </a:p>
          <a:p>
            <a:pPr marL="342900" indent="-342900" algn="just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</a:rPr>
              <a:t> </a:t>
            </a:r>
            <a:r>
              <a:rPr lang="fr-FR" sz="2400" dirty="0" err="1">
                <a:solidFill>
                  <a:srgbClr val="000000"/>
                </a:solidFill>
              </a:rPr>
              <a:t>Pylera</a:t>
            </a:r>
            <a:r>
              <a:rPr lang="fr-FR" sz="2400" dirty="0">
                <a:solidFill>
                  <a:srgbClr val="000000"/>
                </a:solidFill>
              </a:rPr>
              <a:t>® : 3 g</a:t>
            </a:r>
            <a:r>
              <a:rPr lang="fr-FR" sz="2400" dirty="0"/>
              <a:t>élules 4 fois/jour associé à </a:t>
            </a:r>
            <a:r>
              <a:rPr lang="fr-FR" sz="2400" dirty="0" err="1"/>
              <a:t>oméprazole</a:t>
            </a:r>
            <a:r>
              <a:rPr lang="fr-FR" sz="2400" dirty="0"/>
              <a:t> 20mgx2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404C91-2654-DD49-B893-7D3A7C563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01144"/>
          </a:xfrm>
        </p:spPr>
        <p:txBody>
          <a:bodyPr/>
          <a:lstStyle/>
          <a:p>
            <a:r>
              <a:rPr lang="fr-FR" sz="3200" dirty="0"/>
              <a:t>Posologie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4" name="Explosion : 8 points 3">
            <a:extLst>
              <a:ext uri="{FF2B5EF4-FFF2-40B4-BE49-F238E27FC236}">
                <a16:creationId xmlns:a16="http://schemas.microsoft.com/office/drawing/2014/main" id="{88763328-D95D-4AFF-AB1E-91D1B184D67E}"/>
              </a:ext>
            </a:extLst>
          </p:cNvPr>
          <p:cNvSpPr/>
          <p:nvPr/>
        </p:nvSpPr>
        <p:spPr>
          <a:xfrm>
            <a:off x="4860032" y="2060848"/>
            <a:ext cx="1008112" cy="801942"/>
          </a:xfrm>
          <a:prstGeom prst="irregularSeal1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372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C0220-ABDE-4AA6-A09B-0A6D41FBB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06" y="-531440"/>
            <a:ext cx="8042276" cy="1336956"/>
          </a:xfrm>
        </p:spPr>
        <p:txBody>
          <a:bodyPr/>
          <a:lstStyle/>
          <a:p>
            <a:r>
              <a:rPr lang="fr-FR" sz="3600" dirty="0"/>
              <a:t>Commentaire de la SPILF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B62A23-9AB0-4098-AFAF-E97F4128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80" y="908720"/>
            <a:ext cx="8737640" cy="566006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600" b="1" dirty="0">
                <a:solidFill>
                  <a:srgbClr val="FF0000"/>
                </a:solidFill>
              </a:rPr>
              <a:t>Posologie de l’amoxicilline proposée par la SPILF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600" b="1" dirty="0">
                <a:solidFill>
                  <a:srgbClr val="FF0000"/>
                </a:solidFill>
              </a:rPr>
              <a:t> 50 mg/kg/j en 3 à 4 prises par jour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200" dirty="0"/>
              <a:t>Rationnel: </a:t>
            </a:r>
          </a:p>
          <a:p>
            <a:pPr>
              <a:spcBef>
                <a:spcPts val="0"/>
              </a:spcBef>
            </a:pPr>
            <a:r>
              <a:rPr lang="fr-FR" sz="2200" dirty="0"/>
              <a:t>Les posologies d’amoxicilline ont été définit historiquement  en deux prises quotidiennes, dans un objectif de simplification (prise simultanée avec l’IPP et la </a:t>
            </a:r>
            <a:r>
              <a:rPr lang="fr-FR" sz="2200" dirty="0" err="1"/>
              <a:t>clarithromycine</a:t>
            </a:r>
            <a:r>
              <a:rPr lang="fr-FR" sz="2200" dirty="0"/>
              <a:t>). </a:t>
            </a:r>
          </a:p>
          <a:p>
            <a:pPr marL="0" indent="0">
              <a:spcBef>
                <a:spcPts val="0"/>
              </a:spcBef>
              <a:buNone/>
            </a:pPr>
            <a:endParaRPr lang="fr-FR" sz="2200" dirty="0"/>
          </a:p>
          <a:p>
            <a:pPr>
              <a:spcBef>
                <a:spcPts val="0"/>
              </a:spcBef>
            </a:pPr>
            <a:r>
              <a:rPr lang="fr-FR" sz="2200" dirty="0"/>
              <a:t>L’émergence des résistances aux macrolides et aux FQ justifie d’optimiser la prescription de l’amoxicilline, qui reste la seule molécule systématiquement active.</a:t>
            </a:r>
          </a:p>
          <a:p>
            <a:pPr marL="0" indent="0">
              <a:spcBef>
                <a:spcPts val="0"/>
              </a:spcBef>
              <a:buNone/>
            </a:pPr>
            <a:endParaRPr lang="fr-FR" sz="2200" dirty="0"/>
          </a:p>
          <a:p>
            <a:pPr>
              <a:spcBef>
                <a:spcPts val="0"/>
              </a:spcBef>
            </a:pPr>
            <a:r>
              <a:rPr lang="fr-FR" sz="2200" dirty="0"/>
              <a:t>Les études PK/PD de l’amoxicilline par voie orale montrent  la nécessité de fractionner les doses et d’adapter la posologie au poids du patient.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4CB664-3DE8-4812-A339-6C720405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498601D-F828-F448-BC76-072FF8F21F34}"/>
              </a:ext>
            </a:extLst>
          </p:cNvPr>
          <p:cNvSpPr txBox="1"/>
          <p:nvPr/>
        </p:nvSpPr>
        <p:spPr>
          <a:xfrm>
            <a:off x="203180" y="6146140"/>
            <a:ext cx="8685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212121"/>
                </a:solidFill>
                <a:latin typeface="+mj-lt"/>
              </a:rPr>
              <a:t>Zhu YJ et al</a:t>
            </a:r>
            <a:r>
              <a:rPr lang="fr-FR" sz="1400" dirty="0">
                <a:latin typeface="+mj-lt"/>
              </a:rPr>
              <a:t>. </a:t>
            </a:r>
            <a:r>
              <a:rPr lang="fr-FR" sz="1400" dirty="0" err="1">
                <a:latin typeface="+mj-lt"/>
              </a:rPr>
              <a:t>Therap</a:t>
            </a:r>
            <a:r>
              <a:rPr lang="fr-FR" sz="1400" dirty="0">
                <a:latin typeface="+mj-lt"/>
              </a:rPr>
              <a:t> </a:t>
            </a:r>
            <a:r>
              <a:rPr lang="fr-FR" sz="1400" dirty="0" err="1">
                <a:latin typeface="+mj-lt"/>
              </a:rPr>
              <a:t>Adv</a:t>
            </a:r>
            <a:r>
              <a:rPr lang="fr-FR" sz="1400" dirty="0">
                <a:latin typeface="+mj-lt"/>
              </a:rPr>
              <a:t> </a:t>
            </a:r>
            <a:r>
              <a:rPr lang="fr-FR" sz="1400" dirty="0" err="1">
                <a:latin typeface="+mj-lt"/>
              </a:rPr>
              <a:t>Gastroenterol</a:t>
            </a:r>
            <a:r>
              <a:rPr lang="fr-FR" sz="1400" dirty="0">
                <a:latin typeface="+mj-lt"/>
              </a:rPr>
              <a:t> ; 13: 1756284820937115. </a:t>
            </a:r>
            <a:r>
              <a:rPr lang="fr-FR" sz="1400" dirty="0" err="1">
                <a:latin typeface="+mj-lt"/>
              </a:rPr>
              <a:t>doi</a:t>
            </a:r>
            <a:r>
              <a:rPr lang="fr-FR" sz="1400" dirty="0">
                <a:latin typeface="+mj-lt"/>
              </a:rPr>
              <a:t>: 10.1177/1756284820937115</a:t>
            </a:r>
          </a:p>
          <a:p>
            <a:r>
              <a:rPr lang="fr-FR" sz="1400" dirty="0">
                <a:solidFill>
                  <a:srgbClr val="212121"/>
                </a:solidFill>
                <a:latin typeface="+mj-lt"/>
              </a:rPr>
              <a:t>Gao CP et </a:t>
            </a:r>
            <a:r>
              <a:rPr lang="fr-FR" sz="1400" dirty="0">
                <a:latin typeface="+mj-lt"/>
              </a:rPr>
              <a:t>al . Helicobacter 2020 </a:t>
            </a:r>
            <a:r>
              <a:rPr lang="fr-FR" sz="1400" dirty="0">
                <a:solidFill>
                  <a:srgbClr val="212121"/>
                </a:solidFill>
                <a:latin typeface="+mj-lt"/>
              </a:rPr>
              <a:t>: e12692. </a:t>
            </a:r>
            <a:r>
              <a:rPr lang="fr-FR" sz="1400" dirty="0" err="1">
                <a:solidFill>
                  <a:srgbClr val="212121"/>
                </a:solidFill>
                <a:latin typeface="+mj-lt"/>
              </a:rPr>
              <a:t>doi</a:t>
            </a:r>
            <a:r>
              <a:rPr lang="fr-FR" sz="1400" dirty="0">
                <a:solidFill>
                  <a:srgbClr val="212121"/>
                </a:solidFill>
                <a:latin typeface="+mj-lt"/>
              </a:rPr>
              <a:t>: 10.1111/hel.12692</a:t>
            </a:r>
            <a:endParaRPr lang="fr-F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9890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67543" y="1268760"/>
            <a:ext cx="8208913" cy="415498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fr-FR" sz="2400" dirty="0"/>
          </a:p>
          <a:p>
            <a:pPr algn="just"/>
            <a:r>
              <a:rPr lang="fr-FR" sz="2400" dirty="0">
                <a:solidFill>
                  <a:schemeClr val="tx2"/>
                </a:solidFill>
              </a:rPr>
              <a:t>Un contrôle de l’éradication doit être réalisé systématiquement après chaque ligne de traitement.  </a:t>
            </a:r>
          </a:p>
          <a:p>
            <a:pPr algn="just"/>
            <a:endParaRPr lang="fr-FR" sz="2400" dirty="0"/>
          </a:p>
          <a:p>
            <a:pPr algn="just"/>
            <a:r>
              <a:rPr lang="fr-FR" sz="2400" dirty="0"/>
              <a:t>Le test respiratoire à l’urée marquée est une méthode performante pour contrôler l’efficacité de l’éradication  à condition d’être réalisée 4 à 6 semaines après la fin du traitement.</a:t>
            </a:r>
          </a:p>
          <a:p>
            <a:pPr algn="just"/>
            <a:endParaRPr lang="fr-FR" sz="2400" dirty="0"/>
          </a:p>
          <a:p>
            <a:pPr algn="just"/>
            <a:r>
              <a:rPr lang="fr-FR" sz="2400" dirty="0"/>
              <a:t>La recherche d’antigène fécal est une alternative au test respiratoire mais ce test n’est pas remboursé.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B65B647-2A04-9E4B-8584-69286A1E5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042276" cy="844268"/>
          </a:xfrm>
        </p:spPr>
        <p:txBody>
          <a:bodyPr/>
          <a:lstStyle/>
          <a:p>
            <a:r>
              <a:rPr lang="fr-FR" sz="3200" dirty="0"/>
              <a:t>Contrôle de l’éradication</a:t>
            </a:r>
          </a:p>
        </p:txBody>
      </p:sp>
    </p:spTree>
    <p:extLst>
      <p:ext uri="{BB962C8B-B14F-4D97-AF65-F5344CB8AC3E}">
        <p14:creationId xmlns:p14="http://schemas.microsoft.com/office/powerpoint/2010/main" val="2917378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06823"/>
          </a:xfrm>
        </p:spPr>
        <p:txBody>
          <a:bodyPr/>
          <a:lstStyle/>
          <a:p>
            <a:r>
              <a:rPr lang="fr-FR" sz="3200" dirty="0"/>
              <a:t>Généralités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2032" y="1257300"/>
            <a:ext cx="8186432" cy="5052020"/>
          </a:xfrm>
        </p:spPr>
        <p:txBody>
          <a:bodyPr>
            <a:normAutofit/>
          </a:bodyPr>
          <a:lstStyle/>
          <a:p>
            <a:r>
              <a:rPr lang="fr-FR" sz="2400" dirty="0"/>
              <a:t>Prévalence de l’infection: En France, la prévalence varie de 15 à 30%, &lt; 20% chez les moins de 30 ans, et environ 50% après l’âge de 50- 60 ans . </a:t>
            </a:r>
          </a:p>
          <a:p>
            <a:r>
              <a:rPr lang="fr-FR" sz="2400" dirty="0">
                <a:solidFill>
                  <a:schemeClr val="tx1"/>
                </a:solidFill>
              </a:rPr>
              <a:t>Forte prévalence de la résistance aux antibiotiques en France : clarithromycine 20,9%, lévofloxacine 17,6%, métronidazole 58,6%  </a:t>
            </a:r>
          </a:p>
          <a:p>
            <a:r>
              <a:rPr lang="fr-FR" sz="2400" dirty="0"/>
              <a:t>L’infection est asymptomatique </a:t>
            </a:r>
            <a:r>
              <a:rPr lang="fr-FR" dirty="0">
                <a:solidFill>
                  <a:schemeClr val="tx1"/>
                </a:solidFill>
              </a:rPr>
              <a:t>dans </a:t>
            </a:r>
            <a:r>
              <a:rPr lang="fr-FR" sz="2400" dirty="0">
                <a:solidFill>
                  <a:schemeClr val="tx1"/>
                </a:solidFill>
              </a:rPr>
              <a:t>85% des cas. </a:t>
            </a:r>
          </a:p>
          <a:p>
            <a:r>
              <a:rPr lang="fr-FR" dirty="0">
                <a:solidFill>
                  <a:schemeClr val="tx1"/>
                </a:solidFill>
              </a:rPr>
              <a:t>Les risques associés à la chronicité de l’infection sont: L’ulcère </a:t>
            </a:r>
            <a:r>
              <a:rPr lang="fr-FR" dirty="0" err="1">
                <a:solidFill>
                  <a:schemeClr val="tx1"/>
                </a:solidFill>
              </a:rPr>
              <a:t>gastro-duodénal</a:t>
            </a:r>
            <a:r>
              <a:rPr lang="fr-FR" dirty="0">
                <a:solidFill>
                  <a:schemeClr val="tx1"/>
                </a:solidFill>
              </a:rPr>
              <a:t>, le cancer et le lymphome du MALT (bactérie classée oncogène). </a:t>
            </a:r>
            <a:endParaRPr lang="fr-FR" sz="2400" dirty="0">
              <a:solidFill>
                <a:schemeClr val="tx1"/>
              </a:solidFill>
            </a:endParaRP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39232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sz="3200" dirty="0"/>
              <a:t>Cancer et </a:t>
            </a:r>
            <a:r>
              <a:rPr lang="fr-FR" sz="3200" i="1" dirty="0" err="1"/>
              <a:t>Helicobacter</a:t>
            </a:r>
            <a:r>
              <a:rPr lang="fr-FR" sz="3200" i="1" dirty="0"/>
              <a:t> </a:t>
            </a:r>
            <a:r>
              <a:rPr lang="fr-FR" sz="3200" i="1" dirty="0" err="1"/>
              <a:t>pylori</a:t>
            </a:r>
            <a:r>
              <a:rPr lang="fr-FR" sz="3200" i="1" dirty="0"/>
              <a:t> </a:t>
            </a:r>
            <a:r>
              <a:rPr lang="fr-FR" sz="3200" dirty="0"/>
              <a:t>(</a:t>
            </a:r>
            <a:r>
              <a:rPr lang="fr-FR" sz="3200" i="1" dirty="0" err="1"/>
              <a:t>Hp</a:t>
            </a:r>
            <a:r>
              <a:rPr lang="fr-FR" sz="3200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112568"/>
          </a:xfrm>
        </p:spPr>
        <p:txBody>
          <a:bodyPr>
            <a:normAutofit/>
          </a:bodyPr>
          <a:lstStyle/>
          <a:p>
            <a:pPr lvl="1"/>
            <a:r>
              <a:rPr lang="fr-FR" sz="2000" dirty="0"/>
              <a:t>En France cancer gastrique : 6560 cas en 2018, espérance de </a:t>
            </a:r>
            <a:r>
              <a:rPr lang="fr-FR" sz="2000" dirty="0">
                <a:solidFill>
                  <a:schemeClr val="tx1"/>
                </a:solidFill>
              </a:rPr>
              <a:t>survi</a:t>
            </a:r>
            <a:r>
              <a:rPr lang="fr-FR" sz="2000" dirty="0"/>
              <a:t>e à 5 ans de 20%</a:t>
            </a:r>
          </a:p>
          <a:p>
            <a:pPr marL="349250" lvl="1" indent="0">
              <a:buNone/>
            </a:pPr>
            <a:endParaRPr lang="fr-FR" sz="2000" dirty="0"/>
          </a:p>
          <a:p>
            <a:pPr lvl="2">
              <a:buFont typeface="Wingdings" charset="2"/>
              <a:buChar char="ü"/>
            </a:pPr>
            <a:r>
              <a:rPr lang="fr-FR" sz="1800" dirty="0"/>
              <a:t>Une infection à </a:t>
            </a:r>
            <a:r>
              <a:rPr lang="fr-FR" sz="1800" dirty="0" err="1"/>
              <a:t>Hp</a:t>
            </a:r>
            <a:r>
              <a:rPr lang="fr-FR" sz="1800" dirty="0"/>
              <a:t> est identifiée comme facteur de risque dans 80% des cas.</a:t>
            </a:r>
          </a:p>
          <a:p>
            <a:pPr lvl="2">
              <a:buFont typeface="Wingdings" charset="2"/>
              <a:buChar char="ü"/>
            </a:pPr>
            <a:r>
              <a:rPr lang="fr-FR" sz="1800" dirty="0"/>
              <a:t>L’éradication de </a:t>
            </a:r>
            <a:r>
              <a:rPr lang="fr-FR" sz="1800" dirty="0" err="1"/>
              <a:t>Hp</a:t>
            </a:r>
            <a:r>
              <a:rPr lang="fr-FR" sz="1800" dirty="0"/>
              <a:t> avant l’atrophie et la métaplasie intestinale prévient l’évolution vers le cancer.</a:t>
            </a:r>
          </a:p>
          <a:p>
            <a:pPr marL="685800" lvl="2" indent="0">
              <a:buNone/>
            </a:pPr>
            <a:endParaRPr lang="fr-FR" sz="1800" dirty="0"/>
          </a:p>
          <a:p>
            <a:pPr lvl="1"/>
            <a:r>
              <a:rPr lang="fr-FR" sz="2000" dirty="0"/>
              <a:t>2/3 des lymphomes de MALT gastriques sont liés à une infection à </a:t>
            </a:r>
            <a:r>
              <a:rPr lang="fr-FR" sz="2000" dirty="0" err="1"/>
              <a:t>Hp</a:t>
            </a:r>
            <a:r>
              <a:rPr lang="fr-FR" sz="2000" dirty="0"/>
              <a:t>. </a:t>
            </a:r>
          </a:p>
          <a:p>
            <a:pPr marL="349250" lvl="1" indent="0">
              <a:buNone/>
            </a:pPr>
            <a:endParaRPr lang="fr-FR" sz="2000" dirty="0"/>
          </a:p>
          <a:p>
            <a:pPr lvl="2">
              <a:buFont typeface="Wingdings" charset="2"/>
              <a:buChar char="ü"/>
            </a:pPr>
            <a:r>
              <a:rPr lang="fr-FR" sz="1800" dirty="0"/>
              <a:t>L’éradication de </a:t>
            </a:r>
            <a:r>
              <a:rPr lang="fr-FR" sz="1800" dirty="0" err="1"/>
              <a:t>Hp</a:t>
            </a:r>
            <a:r>
              <a:rPr lang="fr-FR" sz="1800" dirty="0"/>
              <a:t> permet la régression du lymphome dans 60 à 90% des cas</a:t>
            </a:r>
          </a:p>
          <a:p>
            <a:pPr lvl="1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16872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sz="3200" dirty="0"/>
              <a:t>Ulcère </a:t>
            </a:r>
            <a:r>
              <a:rPr lang="fr-FR" sz="3200" dirty="0" err="1"/>
              <a:t>gastro-duodenal</a:t>
            </a:r>
            <a:r>
              <a:rPr lang="fr-FR" sz="3200" dirty="0"/>
              <a:t> et </a:t>
            </a:r>
            <a:r>
              <a:rPr lang="fr-FR" sz="3200" i="1" dirty="0" err="1"/>
              <a:t>Hp</a:t>
            </a:r>
            <a:endParaRPr lang="fr-FR" sz="32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112568"/>
          </a:xfrm>
        </p:spPr>
        <p:txBody>
          <a:bodyPr>
            <a:normAutofit/>
          </a:bodyPr>
          <a:lstStyle/>
          <a:p>
            <a:pPr marL="349250" lvl="1" indent="0">
              <a:buNone/>
            </a:pPr>
            <a:endParaRPr lang="fr-FR" sz="2000" dirty="0"/>
          </a:p>
          <a:p>
            <a:pPr lvl="1">
              <a:buFont typeface="Wingdings 2" pitchFamily="2" charset="2"/>
              <a:buChar char=""/>
            </a:pPr>
            <a:r>
              <a:rPr lang="fr-FR" sz="2000" dirty="0"/>
              <a:t>En France : 90 000 cas/an. </a:t>
            </a:r>
          </a:p>
          <a:p>
            <a:pPr lvl="1"/>
            <a:endParaRPr lang="fr-FR" sz="2000" dirty="0"/>
          </a:p>
          <a:p>
            <a:pPr lvl="1"/>
            <a:r>
              <a:rPr lang="fr-FR" sz="2000" dirty="0"/>
              <a:t>10% des personnes infectées développeront un ulcère </a:t>
            </a:r>
          </a:p>
          <a:p>
            <a:pPr marL="349250" lvl="1" indent="0">
              <a:buNone/>
            </a:pPr>
            <a:endParaRPr lang="fr-FR" sz="2000" dirty="0"/>
          </a:p>
          <a:p>
            <a:pPr lvl="1"/>
            <a:r>
              <a:rPr lang="fr-FR" sz="2000" dirty="0"/>
              <a:t>95% des ulcères duodénaux et 70% des ulcères gastriques sont associés à une infection </a:t>
            </a:r>
            <a:r>
              <a:rPr lang="fr-FR" sz="2000" dirty="0">
                <a:solidFill>
                  <a:schemeClr val="tx1"/>
                </a:solidFill>
              </a:rPr>
              <a:t>par</a:t>
            </a:r>
            <a:r>
              <a:rPr lang="fr-FR" sz="2000" dirty="0"/>
              <a:t> </a:t>
            </a:r>
            <a:r>
              <a:rPr lang="fr-FR" sz="2000" dirty="0" err="1"/>
              <a:t>Hp</a:t>
            </a:r>
            <a:endParaRPr lang="fr-FR" sz="2000" dirty="0"/>
          </a:p>
          <a:p>
            <a:pPr lvl="1"/>
            <a:endParaRPr lang="fr-FR" sz="2000" dirty="0"/>
          </a:p>
          <a:p>
            <a:pPr lvl="1"/>
            <a:r>
              <a:rPr lang="fr-FR" sz="2000" dirty="0"/>
              <a:t>60 % des ulcères récidivent en l’absence d’éradication de </a:t>
            </a:r>
            <a:r>
              <a:rPr lang="fr-FR" sz="2000" dirty="0" err="1"/>
              <a:t>Hp</a:t>
            </a:r>
            <a:r>
              <a:rPr lang="fr-F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2599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1052736"/>
            <a:ext cx="8424936" cy="532453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Ulcère gastrique ou duodénal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Lymphome gastrique de type MALT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Patient ayant eu une gastrectomie partielle pour cancer (ou un traitement par endoscopie de lésions cancéreuses gastriques)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Patient avec lésions </a:t>
            </a:r>
            <a:r>
              <a:rPr lang="fr-FR" sz="2000" dirty="0" err="1"/>
              <a:t>prénéoplasiques</a:t>
            </a:r>
            <a:r>
              <a:rPr lang="fr-FR" sz="2000" dirty="0"/>
              <a:t> gastriques (atrophie sévère et/ou métaplasie intestinale, dysplasie)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Personne ayant un syndrome de prédisposition aux cancers digestifs (HNPCC/Lynch)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Patient devant subir une chirurgie </a:t>
            </a:r>
            <a:r>
              <a:rPr lang="fr-FR" sz="2000" dirty="0" err="1"/>
              <a:t>bariatrique</a:t>
            </a:r>
            <a:r>
              <a:rPr lang="fr-FR" sz="2000" dirty="0"/>
              <a:t> isolant une partie de l’estomac</a:t>
            </a:r>
          </a:p>
          <a:p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260648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accent1"/>
                </a:solidFill>
              </a:rPr>
              <a:t>Situations justifiant la recherche d’une infection à </a:t>
            </a:r>
            <a:r>
              <a:rPr lang="fr-FR" sz="2400" i="1" dirty="0" err="1">
                <a:solidFill>
                  <a:schemeClr val="accent1"/>
                </a:solidFill>
              </a:rPr>
              <a:t>Hp</a:t>
            </a:r>
            <a:endParaRPr lang="fr-FR" sz="2400" dirty="0">
              <a:solidFill>
                <a:schemeClr val="accent1"/>
              </a:solidFill>
            </a:endParaRPr>
          </a:p>
          <a:p>
            <a:pPr algn="ctr"/>
            <a:endParaRPr lang="fr-FR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59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9532" y="1236785"/>
            <a:ext cx="8424936" cy="501675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42900" lvl="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prstClr val="black"/>
                </a:solidFill>
              </a:rPr>
              <a:t>Dyspepsie chronique avec gastroscopie normale</a:t>
            </a:r>
          </a:p>
          <a:p>
            <a:pPr lvl="0"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>
              <a:solidFill>
                <a:prstClr val="black"/>
              </a:solidFill>
            </a:endParaRPr>
          </a:p>
          <a:p>
            <a:pPr marL="342900" lvl="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Avant prise d’anti-inflammatoires non stéroïdiens (AINS) ou d’aspirine à faible dose si antécédent d’ulcère</a:t>
            </a:r>
          </a:p>
          <a:p>
            <a:pPr lvl="0"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>
              <a:solidFill>
                <a:prstClr val="black"/>
              </a:solidFill>
            </a:endParaRPr>
          </a:p>
          <a:p>
            <a:pPr marL="342900" lvl="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Traitement continu programmé par IPP de plus de 3 ans</a:t>
            </a:r>
          </a:p>
          <a:p>
            <a:pPr lvl="0">
              <a:buClr>
                <a:schemeClr val="accent1">
                  <a:lumMod val="75000"/>
                </a:schemeClr>
              </a:buClr>
              <a:buSzPct val="120000"/>
            </a:pPr>
            <a:r>
              <a:rPr lang="fr-FR" sz="2000" dirty="0">
                <a:solidFill>
                  <a:srgbClr val="FF0000"/>
                </a:solidFill>
              </a:rPr>
              <a:t> </a:t>
            </a:r>
          </a:p>
          <a:p>
            <a:pPr marL="342900" lvl="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Personne apparentée au premier degré à un patient ayant eu un cancer de l’estomac</a:t>
            </a:r>
          </a:p>
          <a:p>
            <a:pPr lvl="0"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/>
          </a:p>
          <a:p>
            <a:pPr marL="342900" lvl="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Anémie ferriprive sans cause retrouvée ou résistante à un traitement oral par fer</a:t>
            </a:r>
          </a:p>
          <a:p>
            <a:pPr lvl="0"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/>
          </a:p>
          <a:p>
            <a:pPr marL="342900" lvl="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Carence en vitamine B12 sans cause retrouvée</a:t>
            </a:r>
          </a:p>
          <a:p>
            <a:pPr lvl="0"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/>
          </a:p>
          <a:p>
            <a:pPr marL="342900" lvl="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Purpura thrombopénique immunologique de l’adulte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40466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accent1"/>
                </a:solidFill>
              </a:rPr>
              <a:t>Situations justifiant la recherche d’une infection à </a:t>
            </a:r>
            <a:r>
              <a:rPr lang="fr-FR" sz="2400" i="1" dirty="0" err="1">
                <a:solidFill>
                  <a:schemeClr val="accent1"/>
                </a:solidFill>
              </a:rPr>
              <a:t>Hp</a:t>
            </a:r>
            <a:endParaRPr lang="fr-FR" sz="2400" i="1" dirty="0">
              <a:solidFill>
                <a:schemeClr val="accent1"/>
              </a:solidFill>
            </a:endParaRPr>
          </a:p>
          <a:p>
            <a:pPr algn="ctr"/>
            <a:endParaRPr lang="fr-FR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760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1628800"/>
            <a:ext cx="8596366" cy="409342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Lors de la gastroscopie, la réalisation de biopsies (7 au total) doit être  systématique pour:</a:t>
            </a:r>
            <a:endParaRPr lang="fr-FR" sz="2400" dirty="0"/>
          </a:p>
          <a:p>
            <a:endParaRPr lang="fr-FR" sz="2000" b="1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L’examen histologique afin de détecter </a:t>
            </a:r>
            <a:r>
              <a:rPr lang="fr-FR" sz="2000" dirty="0" err="1"/>
              <a:t>Hp</a:t>
            </a:r>
            <a:r>
              <a:rPr lang="fr-FR" sz="2000" dirty="0"/>
              <a:t> et des lésions </a:t>
            </a:r>
            <a:r>
              <a:rPr lang="fr-FR" sz="2000" dirty="0" err="1"/>
              <a:t>prénéoplasiques</a:t>
            </a:r>
            <a:r>
              <a:rPr lang="fr-FR" sz="2000" dirty="0"/>
              <a:t> :</a:t>
            </a:r>
          </a:p>
          <a:p>
            <a:pPr algn="ctr">
              <a:buClr>
                <a:schemeClr val="accent1">
                  <a:lumMod val="75000"/>
                </a:schemeClr>
              </a:buClr>
              <a:buSzPct val="120000"/>
            </a:pPr>
            <a:r>
              <a:rPr lang="fr-FR" sz="2000" dirty="0"/>
              <a:t>5 biopsies  :  2 dans l’antre, 1 dans l’angle, 2 dans le fundus.</a:t>
            </a:r>
          </a:p>
          <a:p>
            <a:endParaRPr lang="fr-FR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L’examen bactériologique :</a:t>
            </a:r>
          </a:p>
          <a:p>
            <a:pPr algn="ctr">
              <a:buClr>
                <a:schemeClr val="accent1">
                  <a:lumMod val="75000"/>
                </a:schemeClr>
              </a:buClr>
              <a:buSzPct val="120000"/>
            </a:pPr>
            <a:r>
              <a:rPr lang="fr-FR" sz="2000" dirty="0"/>
              <a:t>2 biopsies en milieu de transport spécifique</a:t>
            </a:r>
          </a:p>
          <a:p>
            <a:pPr algn="ctr">
              <a:buClr>
                <a:schemeClr val="accent1">
                  <a:lumMod val="75000"/>
                </a:schemeClr>
              </a:buClr>
              <a:buSzPct val="120000"/>
            </a:pPr>
            <a:endParaRPr lang="fr-FR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/>
              <a:t>PCR (sensibilité à la </a:t>
            </a:r>
            <a:r>
              <a:rPr lang="fr-FR" sz="2000" dirty="0" err="1"/>
              <a:t>clarithromycine</a:t>
            </a:r>
            <a:r>
              <a:rPr lang="fr-FR" sz="2000" dirty="0"/>
              <a:t>) et/ou culture avec antibiogramme</a:t>
            </a:r>
          </a:p>
          <a:p>
            <a:pPr>
              <a:buFont typeface="Arial" pitchFamily="34" charset="0"/>
              <a:buChar char="•"/>
            </a:pP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211080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2">
                    <a:lumMod val="50000"/>
                  </a:schemeClr>
                </a:solidFill>
              </a:rPr>
              <a:t>Diagnostic de l’infection</a:t>
            </a:r>
          </a:p>
          <a:p>
            <a:pPr algn="ctr"/>
            <a:r>
              <a:rPr lang="fr-FR" sz="3200" b="1" dirty="0">
                <a:solidFill>
                  <a:schemeClr val="bg2">
                    <a:lumMod val="50000"/>
                  </a:schemeClr>
                </a:solidFill>
              </a:rPr>
              <a:t> Gastroscopie</a:t>
            </a:r>
          </a:p>
        </p:txBody>
      </p:sp>
    </p:spTree>
    <p:extLst>
      <p:ext uri="{BB962C8B-B14F-4D97-AF65-F5344CB8AC3E}">
        <p14:creationId xmlns:p14="http://schemas.microsoft.com/office/powerpoint/2010/main" val="2726594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1560" y="2060848"/>
            <a:ext cx="8064896" cy="258532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42900" indent="-3429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r-FR" altLang="fr-FR" sz="20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Test respiratoire à l'urée marquée au </a:t>
            </a:r>
            <a:r>
              <a:rPr lang="fr-FR" altLang="fr-FR" sz="2000" baseline="300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13</a:t>
            </a:r>
            <a:r>
              <a:rPr lang="fr-FR" altLang="fr-FR" sz="20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C (non remboursé pour le diagnostic)</a:t>
            </a:r>
          </a:p>
          <a:p>
            <a:pPr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fr-FR" altLang="fr-FR" sz="2000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342900" indent="-3429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Sérologie</a:t>
            </a:r>
          </a:p>
          <a:p>
            <a:pPr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fr-FR" sz="2000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342900" indent="-3429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Recherche d’Ag dans les selles (non remboursé)</a:t>
            </a:r>
          </a:p>
          <a:p>
            <a:pPr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fr-FR" sz="2000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342900" indent="-3429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r-FR" sz="20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PCR dans les selles couplée à la détection de la résistance à la </a:t>
            </a:r>
            <a:r>
              <a:rPr lang="fr-FR" sz="2000" dirty="0" err="1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clarithromycine</a:t>
            </a:r>
            <a:r>
              <a:rPr lang="fr-FR" sz="2000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 (non remboursé)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211080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2">
                    <a:lumMod val="50000"/>
                  </a:schemeClr>
                </a:solidFill>
              </a:rPr>
              <a:t>Diagnostic de l’infection</a:t>
            </a:r>
          </a:p>
          <a:p>
            <a:pPr algn="ctr"/>
            <a:r>
              <a:rPr lang="fr-FR" sz="3200" b="1" dirty="0">
                <a:solidFill>
                  <a:schemeClr val="bg2">
                    <a:lumMod val="50000"/>
                  </a:schemeClr>
                </a:solidFill>
              </a:rPr>
              <a:t> Techniques non invasives</a:t>
            </a:r>
          </a:p>
        </p:txBody>
      </p:sp>
    </p:spTree>
    <p:extLst>
      <p:ext uri="{BB962C8B-B14F-4D97-AF65-F5344CB8AC3E}">
        <p14:creationId xmlns:p14="http://schemas.microsoft.com/office/powerpoint/2010/main" val="2639296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-15345"/>
            <a:ext cx="8595892" cy="687334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403648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7742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825</Words>
  <Application>Microsoft Macintosh PowerPoint</Application>
  <PresentationFormat>Affichage à l'écran (4:3)</PresentationFormat>
  <Paragraphs>112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News Gothic MT</vt:lpstr>
      <vt:lpstr>Wingdings</vt:lpstr>
      <vt:lpstr>Wingdings 2</vt:lpstr>
      <vt:lpstr>Brise</vt:lpstr>
      <vt:lpstr>  Traitement de l’infection à H. pylori chez l’adulte</vt:lpstr>
      <vt:lpstr>Généralités</vt:lpstr>
      <vt:lpstr>Cancer et Helicobacter pylori (Hp)</vt:lpstr>
      <vt:lpstr>Ulcère gastro-duodenal et Hp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Posologie</vt:lpstr>
      <vt:lpstr>Commentaire de la SPILF</vt:lpstr>
      <vt:lpstr>Contrôle de l’éradication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Prise en charge des infections cutanées bactériennes courantes</dc:title>
  <dc:creator>BONNET Eric</dc:creator>
  <cp:lastModifiedBy>Remy Gauzit</cp:lastModifiedBy>
  <cp:revision>101</cp:revision>
  <dcterms:created xsi:type="dcterms:W3CDTF">2019-02-15T18:18:41Z</dcterms:created>
  <dcterms:modified xsi:type="dcterms:W3CDTF">2021-05-12T11:53:40Z</dcterms:modified>
</cp:coreProperties>
</file>