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348" r:id="rId2"/>
    <p:sldId id="349" r:id="rId3"/>
    <p:sldId id="396" r:id="rId4"/>
    <p:sldId id="398" r:id="rId5"/>
    <p:sldId id="397" r:id="rId6"/>
    <p:sldId id="399" r:id="rId7"/>
    <p:sldId id="400" r:id="rId8"/>
    <p:sldId id="403" r:id="rId9"/>
    <p:sldId id="405" r:id="rId10"/>
    <p:sldId id="406" r:id="rId11"/>
    <p:sldId id="407" r:id="rId12"/>
    <p:sldId id="40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59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84E427A-3D55-4303-BF80-6455036E1DE7}" styleName="Style à thème 1 - Accentuation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636" autoAdjust="0"/>
    <p:restoredTop sz="94649" autoAdjust="0"/>
  </p:normalViewPr>
  <p:slideViewPr>
    <p:cSldViewPr snapToGrid="0" snapToObjects="1">
      <p:cViewPr varScale="1">
        <p:scale>
          <a:sx n="103" d="100"/>
          <a:sy n="103" d="100"/>
        </p:scale>
        <p:origin x="-80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7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772305-A848-A041-975A-6B0F49729DE1}" type="datetimeFigureOut">
              <a:rPr lang="fr-FR" smtClean="0"/>
              <a:pPr/>
              <a:t>03/01/2019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B1AD7-0B65-3945-86A0-0EB9EC909C47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90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2A73C5BA-2073-3A4B-9530-370B151C21D2}" type="slidenum">
              <a:rPr lang="fr-FR" sz="1200">
                <a:latin typeface="Calibri" charset="0"/>
              </a:rPr>
              <a:pPr eaLnBrk="1" hangingPunct="1"/>
              <a:t>1</a:t>
            </a:fld>
            <a:endParaRPr lang="fr-FR" sz="1200">
              <a:latin typeface="Calibri" charset="0"/>
            </a:endParaRPr>
          </a:p>
        </p:txBody>
      </p:sp>
      <p:sp>
        <p:nvSpPr>
          <p:cNvPr id="1945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endParaRPr lang="fr-FR">
              <a:latin typeface="Calibri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2FB1AD7-0B65-3945-86A0-0EB9EC909C47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995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lipArtAndTx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 txBox="1">
            <a:spLocks noChangeArrowheads="1"/>
          </p:cNvSpPr>
          <p:nvPr userDrawn="1"/>
        </p:nvSpPr>
        <p:spPr>
          <a:xfrm>
            <a:off x="3540125" y="6245225"/>
            <a:ext cx="2133600" cy="476250"/>
          </a:xfrm>
          <a:prstGeom prst="rect">
            <a:avLst/>
          </a:prstGeom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MS PGothic" charset="0"/>
                <a:cs typeface="MS PGothic" charset="0"/>
              </a:defRPr>
            </a:lvl9pPr>
          </a:lstStyle>
          <a:p>
            <a:pPr algn="ctr" eaLnBrk="1" hangingPunct="1">
              <a:defRPr/>
            </a:pPr>
            <a:fld id="{A3B66858-702C-8D4E-AAA0-E0AC10CC492C}" type="slidenum">
              <a:rPr lang="fr-FR" sz="1600" b="1" smtClean="0">
                <a:latin typeface="Arial Narrow" charset="0"/>
                <a:cs typeface="Arial" charset="0"/>
              </a:rPr>
              <a:pPr algn="ctr" eaLnBrk="1" hangingPunct="1">
                <a:defRPr/>
              </a:pPr>
              <a:t>‹N°›</a:t>
            </a:fld>
            <a:endParaRPr lang="fr-FR" sz="1600" b="1">
              <a:latin typeface="Arial Narrow" charset="0"/>
              <a:cs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85800" y="1641475"/>
            <a:ext cx="3818467" cy="4454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39734" y="1641475"/>
            <a:ext cx="3818467" cy="4454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FFFFFF"/>
                </a:solidFill>
                <a:ea typeface="MS PGothic" pitchFamily="34" charset="-128"/>
                <a:cs typeface="MS PGothic" pitchFamily="34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B728ACD-823F-1044-95A2-8A2795E54000}" type="slidenum">
              <a:rPr lang="en-US"/>
              <a:pPr>
                <a:defRPr/>
              </a:pPr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113533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 avec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fr-FR"/>
              <a:t>Cliquez et modifiez le titre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Faire glisser l'image vers l'espace réservé ou cliquer sur l'icône pour l'ajouter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/>
          <a:lstStyle/>
          <a:p>
            <a:fld id="{7F5CE407-6216-4202-80E4-A30DC2F709B2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fr-FR"/>
              <a:t>Cliquez et modifiez le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B01F9CA3-105E-4857-9057-6DB6197DA786}" type="datetimeFigureOut">
              <a:rPr lang="en-US" smtClean="0"/>
              <a:pPr/>
              <a:t>1/3/2019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Synthèse</a:t>
            </a:r>
            <a:r>
              <a:rPr lang="en-US" dirty="0"/>
              <a:t> </a:t>
            </a:r>
            <a:r>
              <a:rPr lang="en-US" dirty="0" err="1"/>
              <a:t>réalisée</a:t>
            </a:r>
            <a:r>
              <a:rPr lang="en-US" dirty="0"/>
              <a:t> par la  SPILF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7897906" y="0"/>
            <a:ext cx="1123235" cy="104110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Espace réservé du numéro de diapositive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356350"/>
            <a:ext cx="2133600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/>
            <a:fld id="{375340E4-6400-8547-97FD-C775F996F9E4}" type="slidenum">
              <a:rPr lang="fr-FR" sz="1400">
                <a:solidFill>
                  <a:srgbClr val="898989"/>
                </a:solidFill>
                <a:latin typeface="Calibri" charset="0"/>
              </a:rPr>
              <a:pPr algn="l" eaLnBrk="1" hangingPunct="1"/>
              <a:t>1</a:t>
            </a:fld>
            <a:endParaRPr lang="fr-FR" sz="1400">
              <a:solidFill>
                <a:srgbClr val="898989"/>
              </a:solidFill>
              <a:latin typeface="Calibri" charset="0"/>
            </a:endParaRPr>
          </a:p>
        </p:txBody>
      </p:sp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322921" y="1321349"/>
            <a:ext cx="6498158" cy="1724867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rgbClr val="002060"/>
                </a:solidFill>
                <a:latin typeface="Calibri" charset="0"/>
                <a:ea typeface="ＭＳ Ｐゴシック" charset="0"/>
                <a:cs typeface="ＭＳ Ｐゴシック" charset="0"/>
              </a:rPr>
              <a:t>Conduite à tenir devant un ou plusieurs cas d’infection invasive à méningocoque (IIM)</a:t>
            </a:r>
            <a:endParaRPr lang="fr-FR" sz="3200" dirty="0"/>
          </a:p>
        </p:txBody>
      </p:sp>
      <p:sp>
        <p:nvSpPr>
          <p:cNvPr id="7" name="Sous-titre 2"/>
          <p:cNvSpPr>
            <a:spLocks noGrp="1"/>
          </p:cNvSpPr>
          <p:nvPr>
            <p:ph type="subTitle" idx="1"/>
          </p:nvPr>
        </p:nvSpPr>
        <p:spPr>
          <a:xfrm>
            <a:off x="1322921" y="3420602"/>
            <a:ext cx="6498159" cy="916641"/>
          </a:xfrm>
        </p:spPr>
        <p:txBody>
          <a:bodyPr>
            <a:normAutofit/>
          </a:bodyPr>
          <a:lstStyle/>
          <a:p>
            <a:r>
              <a:rPr lang="fr-FR" dirty="0">
                <a:latin typeface="Calibri" panose="020F0502020204030204" pitchFamily="34" charset="0"/>
              </a:rPr>
              <a:t>Diapositives adaptées à partir de l’instruction de la DGOS du 27 juillet 2018 relative à la prophylaxie des infections invasives à méningocoque 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105799" y="6490158"/>
            <a:ext cx="61521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alibri" panose="020F0502020204030204" pitchFamily="34" charset="0"/>
              </a:rPr>
              <a:t>Synthèse validée par le groupe recommandation </a:t>
            </a:r>
            <a:r>
              <a:rPr lang="fr-FR" sz="1400" dirty="0" smtClean="0">
                <a:latin typeface="Calibri" panose="020F0502020204030204" pitchFamily="34" charset="0"/>
              </a:rPr>
              <a:t>de </a:t>
            </a:r>
            <a:r>
              <a:rPr lang="fr-FR" sz="1400" dirty="0">
                <a:latin typeface="Calibri" panose="020F0502020204030204" pitchFamily="34" charset="0"/>
              </a:rPr>
              <a:t>la SPILF le 14 novembre 2018</a:t>
            </a:r>
          </a:p>
        </p:txBody>
      </p:sp>
    </p:spTree>
    <p:extLst>
      <p:ext uri="{BB962C8B-B14F-4D97-AF65-F5344CB8AC3E}">
        <p14:creationId xmlns:p14="http://schemas.microsoft.com/office/powerpoint/2010/main" val="31788788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409295"/>
            <a:ext cx="8763934" cy="627530"/>
          </a:xfrm>
        </p:spPr>
        <p:txBody>
          <a:bodyPr/>
          <a:lstStyle/>
          <a:p>
            <a:r>
              <a:rPr lang="fr-FR" sz="2800" dirty="0">
                <a:latin typeface="Calibri" panose="020F0502020204030204" pitchFamily="34" charset="0"/>
              </a:rPr>
              <a:t>IIM de </a:t>
            </a:r>
            <a:r>
              <a:rPr lang="fr-FR" sz="2800" dirty="0" err="1">
                <a:latin typeface="Calibri" panose="020F0502020204030204" pitchFamily="34" charset="0"/>
              </a:rPr>
              <a:t>sérogroupe</a:t>
            </a:r>
            <a:r>
              <a:rPr lang="fr-FR" sz="2800" dirty="0">
                <a:latin typeface="Calibri" panose="020F0502020204030204" pitchFamily="34" charset="0"/>
              </a:rPr>
              <a:t> A, Y ou W: </a:t>
            </a:r>
            <a:br>
              <a:rPr lang="fr-FR" sz="2800" dirty="0">
                <a:latin typeface="Calibri" panose="020F0502020204030204" pitchFamily="34" charset="0"/>
              </a:rPr>
            </a:br>
            <a:r>
              <a:rPr lang="fr-FR" sz="2800" dirty="0">
                <a:latin typeface="Calibri" panose="020F0502020204030204" pitchFamily="34" charset="0"/>
              </a:rPr>
              <a:t>schémas de vaccination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="" xmlns:a16="http://schemas.microsoft.com/office/drawing/2014/main" id="{D03D6C32-7F26-E647-B649-1C59293AC8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3567242"/>
              </p:ext>
            </p:extLst>
          </p:nvPr>
        </p:nvGraphicFramePr>
        <p:xfrm>
          <a:off x="208616" y="1343024"/>
          <a:ext cx="8763934" cy="45462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372">
                  <a:extLst>
                    <a:ext uri="{9D8B030D-6E8A-4147-A177-3AD203B41FA5}">
                      <a16:colId xmlns="" xmlns:a16="http://schemas.microsoft.com/office/drawing/2014/main" val="2580697633"/>
                    </a:ext>
                  </a:extLst>
                </a:gridCol>
                <a:gridCol w="6786562">
                  <a:extLst>
                    <a:ext uri="{9D8B030D-6E8A-4147-A177-3AD203B41FA5}">
                      <a16:colId xmlns="" xmlns:a16="http://schemas.microsoft.com/office/drawing/2014/main" val="3404238598"/>
                    </a:ext>
                  </a:extLst>
                </a:gridCol>
              </a:tblGrid>
              <a:tr h="433677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6865947"/>
                  </a:ext>
                </a:extLst>
              </a:tr>
              <a:tr h="66995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semaines à 4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puis vaccin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antiméningocoque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selon le calendrier en vigueur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3068435"/>
                  </a:ext>
                </a:extLst>
              </a:tr>
              <a:tr h="66995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non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®,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1 mois plus tard et rappel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à 12 mois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®, rappel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à 12 mois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16283615"/>
                  </a:ext>
                </a:extLst>
              </a:tr>
              <a:tr h="66995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à 11 mois révolus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non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®,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1 mois plus tard et rappel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au cours de la 2</a:t>
                      </a:r>
                      <a:r>
                        <a:rPr lang="fr-FR" sz="18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ème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année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®, rappel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à 12 mois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10824989"/>
                  </a:ext>
                </a:extLst>
              </a:tr>
              <a:tr h="79089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non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contre le méningocoque C 1 dose: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31101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4075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366432"/>
            <a:ext cx="8763934" cy="627530"/>
          </a:xfrm>
        </p:spPr>
        <p:txBody>
          <a:bodyPr/>
          <a:lstStyle/>
          <a:p>
            <a:r>
              <a:rPr lang="fr-FR" sz="2800" dirty="0">
                <a:latin typeface="Calibri" panose="020F0502020204030204" pitchFamily="34" charset="0"/>
              </a:rPr>
              <a:t>IIM de </a:t>
            </a:r>
            <a:r>
              <a:rPr lang="fr-FR" sz="2800" dirty="0" err="1">
                <a:latin typeface="Calibri" panose="020F0502020204030204" pitchFamily="34" charset="0"/>
              </a:rPr>
              <a:t>sérogroupe</a:t>
            </a:r>
            <a:r>
              <a:rPr lang="fr-FR" sz="2800" dirty="0">
                <a:latin typeface="Calibri" panose="020F0502020204030204" pitchFamily="34" charset="0"/>
              </a:rPr>
              <a:t> A, Y ou W: </a:t>
            </a:r>
            <a:br>
              <a:rPr lang="fr-FR" sz="2800" dirty="0">
                <a:latin typeface="Calibri" panose="020F0502020204030204" pitchFamily="34" charset="0"/>
              </a:rPr>
            </a:br>
            <a:r>
              <a:rPr lang="fr-FR" sz="2800" dirty="0">
                <a:latin typeface="Calibri" panose="020F0502020204030204" pitchFamily="34" charset="0"/>
              </a:rPr>
              <a:t>schémas de vaccination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="" xmlns:a16="http://schemas.microsoft.com/office/drawing/2014/main" id="{D03D6C32-7F26-E647-B649-1C59293AC8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3372391"/>
              </p:ext>
            </p:extLst>
          </p:nvPr>
        </p:nvGraphicFramePr>
        <p:xfrm>
          <a:off x="208616" y="1328737"/>
          <a:ext cx="8763934" cy="49142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7372">
                  <a:extLst>
                    <a:ext uri="{9D8B030D-6E8A-4147-A177-3AD203B41FA5}">
                      <a16:colId xmlns="" xmlns:a16="http://schemas.microsoft.com/office/drawing/2014/main" val="2580697633"/>
                    </a:ext>
                  </a:extLst>
                </a:gridCol>
                <a:gridCol w="6786562">
                  <a:extLst>
                    <a:ext uri="{9D8B030D-6E8A-4147-A177-3AD203B41FA5}">
                      <a16:colId xmlns="" xmlns:a16="http://schemas.microsoft.com/office/drawing/2014/main" val="3404238598"/>
                    </a:ext>
                  </a:extLst>
                </a:gridCol>
              </a:tblGrid>
              <a:tr h="433677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6865947"/>
                  </a:ext>
                </a:extLst>
              </a:tr>
              <a:tr h="957076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Après 12 mois révolus et chez l’adulte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non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(ou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Menveo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après 2 ans)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quadrivalent conjugué depuis moins de 5 ans: pas de rappel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quadrivalent conjugué depuis 5 ans ou plus: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(ou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Menveo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après 2 ans)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non conjugué depuis moins de 3 ans: pas de rappel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non conjugué depuis 3 ans ou plus: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(ou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Menveo</a:t>
                      </a:r>
                      <a:r>
                        <a:rPr lang="fr-FR" sz="180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après 2 ans)</a:t>
                      </a:r>
                      <a:endParaRPr lang="fr-F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non conjugué AC depuis moins de 3 ans: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- Si contact avec IIM A: pas de vaccin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    - Si contact avec IIM Y ou W: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(ou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Menveo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    après 2 ans)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endParaRPr lang="fr-FR" sz="18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5820829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7902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80682"/>
            <a:ext cx="8042276" cy="627530"/>
          </a:xfrm>
        </p:spPr>
        <p:txBody>
          <a:bodyPr/>
          <a:lstStyle/>
          <a:p>
            <a:r>
              <a:rPr lang="fr-FR" sz="3600" dirty="0">
                <a:latin typeface="Calibri" panose="020F0502020204030204" pitchFamily="34" charset="0"/>
              </a:rPr>
              <a:t>Survenue de cas liés d’IIM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325157" y="1045265"/>
            <a:ext cx="8648513" cy="5095557"/>
          </a:xfrm>
        </p:spPr>
        <p:txBody>
          <a:bodyPr>
            <a:noAutofit/>
          </a:bodyPr>
          <a:lstStyle/>
          <a:p>
            <a:r>
              <a:rPr lang="fr-FR" dirty="0">
                <a:latin typeface="Calibri" panose="020F0502020204030204" pitchFamily="34" charset="0"/>
              </a:rPr>
              <a:t>Les cas liés sont définis par la survenue de 2 cas ou plus parmi des personnes présentant un lien épidémiologique (contacts proches ou présence dans une même collectivité ou un même groupe social)</a:t>
            </a:r>
            <a:endParaRPr lang="fr-FR" sz="2400" dirty="0">
              <a:latin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</a:rPr>
              <a:t>A l’issue des investigations, seront retenues comme situations</a:t>
            </a:r>
          </a:p>
          <a:p>
            <a:pPr marL="349250" lvl="1" indent="0">
              <a:buNone/>
            </a:pPr>
            <a:r>
              <a:rPr lang="fr-FR" sz="2000" b="1" dirty="0">
                <a:latin typeface="Calibri" panose="020F0502020204030204" pitchFamily="34" charset="0"/>
              </a:rPr>
              <a:t>1. Grappe de cas</a:t>
            </a:r>
            <a:r>
              <a:rPr lang="fr-FR" sz="2000" dirty="0">
                <a:latin typeface="Calibri" panose="020F0502020204030204" pitchFamily="34" charset="0"/>
              </a:rPr>
              <a:t>: survenue de 2 cas ou plus rattachables à des souches identiques, anormalement rapprochées dans le temps, dans une même collectivité ou groupe social</a:t>
            </a:r>
          </a:p>
          <a:p>
            <a:pPr marL="349250" lvl="1" indent="0">
              <a:buNone/>
            </a:pPr>
            <a:r>
              <a:rPr lang="fr-FR" sz="2000" b="1" dirty="0">
                <a:latin typeface="Calibri" panose="020F0502020204030204" pitchFamily="34" charset="0"/>
              </a:rPr>
              <a:t>2. Epidémie</a:t>
            </a:r>
            <a:r>
              <a:rPr lang="fr-FR" sz="2000" dirty="0">
                <a:latin typeface="Calibri" panose="020F0502020204030204" pitchFamily="34" charset="0"/>
              </a:rPr>
              <a:t>: survenue dans une même communauté dans un délai ≤ 3 mois d’au moins 3 cas sans contact direct entre eux, rattachables à des souches identiques ET un taux d’attaque primaire ≥ 10 cas/100 000</a:t>
            </a:r>
          </a:p>
          <a:p>
            <a:pPr marL="349250" lvl="1" indent="0">
              <a:buNone/>
            </a:pPr>
            <a:r>
              <a:rPr lang="fr-FR" sz="2000" b="1" dirty="0">
                <a:latin typeface="Calibri" panose="020F0502020204030204" pitchFamily="34" charset="0"/>
              </a:rPr>
              <a:t>3. </a:t>
            </a:r>
            <a:r>
              <a:rPr lang="fr-FR" sz="2000" b="1" dirty="0" err="1">
                <a:latin typeface="Calibri" panose="020F0502020204030204" pitchFamily="34" charset="0"/>
              </a:rPr>
              <a:t>Hyperendémie</a:t>
            </a:r>
            <a:r>
              <a:rPr lang="fr-FR" sz="2000" dirty="0">
                <a:latin typeface="Calibri" panose="020F0502020204030204" pitchFamily="34" charset="0"/>
              </a:rPr>
              <a:t>: augmentation durable de l’incidence pour un </a:t>
            </a:r>
            <a:r>
              <a:rPr lang="fr-FR" sz="2000" dirty="0" err="1">
                <a:latin typeface="Calibri" panose="020F0502020204030204" pitchFamily="34" charset="0"/>
              </a:rPr>
              <a:t>sérogroupe</a:t>
            </a:r>
            <a:r>
              <a:rPr lang="fr-FR" sz="2000" dirty="0">
                <a:latin typeface="Calibri" panose="020F0502020204030204" pitchFamily="34" charset="0"/>
              </a:rPr>
              <a:t> donné par rapport à l’incidence habituellement observée dans un secteur géographique</a:t>
            </a:r>
            <a:endParaRPr lang="fr-FR" dirty="0">
              <a:latin typeface="Calibri" panose="020F0502020204030204" pitchFamily="34" charset="0"/>
            </a:endParaRPr>
          </a:p>
          <a:p>
            <a:endParaRPr lang="fr-FR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04898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80682"/>
            <a:ext cx="8042276" cy="627530"/>
          </a:xfrm>
        </p:spPr>
        <p:txBody>
          <a:bodyPr/>
          <a:lstStyle/>
          <a:p>
            <a:r>
              <a:rPr lang="fr-FR" sz="3600" dirty="0">
                <a:latin typeface="Calibri" panose="020F0502020204030204" pitchFamily="34" charset="0"/>
              </a:rPr>
              <a:t>Infection à méningocoque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208615" y="1045265"/>
            <a:ext cx="8935385" cy="5584135"/>
          </a:xfrm>
        </p:spPr>
        <p:txBody>
          <a:bodyPr>
            <a:noAutofit/>
          </a:bodyPr>
          <a:lstStyle/>
          <a:p>
            <a:r>
              <a:rPr lang="fr-FR" i="1" dirty="0" err="1">
                <a:latin typeface="Calibri" panose="020F0502020204030204" pitchFamily="34" charset="0"/>
              </a:rPr>
              <a:t>Neisseria</a:t>
            </a:r>
            <a:r>
              <a:rPr lang="fr-FR" i="1" dirty="0">
                <a:latin typeface="Calibri" panose="020F0502020204030204" pitchFamily="34" charset="0"/>
              </a:rPr>
              <a:t> </a:t>
            </a:r>
            <a:r>
              <a:rPr lang="fr-FR" i="1" dirty="0" err="1">
                <a:latin typeface="Calibri" panose="020F0502020204030204" pitchFamily="34" charset="0"/>
              </a:rPr>
              <a:t>meningitidis</a:t>
            </a:r>
            <a:endParaRPr lang="fr-FR" i="1" dirty="0">
              <a:latin typeface="Calibri" panose="020F0502020204030204" pitchFamily="34" charset="0"/>
            </a:endParaRPr>
          </a:p>
          <a:p>
            <a:pPr marL="349250" lvl="1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  <a:r>
              <a:rPr lang="fr-FR" sz="2400" dirty="0">
                <a:latin typeface="Calibri" panose="020F0502020204030204" pitchFamily="34" charset="0"/>
              </a:rPr>
              <a:t>- Bactérie strictement humaine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Bactérie fragile qui ne survit pas dans le milieu extérieur</a:t>
            </a:r>
          </a:p>
          <a:p>
            <a:pPr marL="349250" lvl="1" indent="0">
              <a:buNone/>
            </a:pPr>
            <a:r>
              <a:rPr lang="fr-FR" dirty="0">
                <a:latin typeface="Calibri" panose="020F0502020204030204" pitchFamily="34" charset="0"/>
              </a:rPr>
              <a:t>	- </a:t>
            </a:r>
            <a:r>
              <a:rPr lang="fr-FR" sz="2400" dirty="0" err="1">
                <a:latin typeface="Calibri" panose="020F0502020204030204" pitchFamily="34" charset="0"/>
              </a:rPr>
              <a:t>Sérogroupes</a:t>
            </a:r>
            <a:r>
              <a:rPr lang="fr-FR" sz="2400" dirty="0">
                <a:latin typeface="Calibri" panose="020F0502020204030204" pitchFamily="34" charset="0"/>
              </a:rPr>
              <a:t> les plus répandus dans les IIM : </a:t>
            </a:r>
            <a:r>
              <a:rPr lang="fr-FR" sz="2400" dirty="0" smtClean="0">
                <a:latin typeface="Calibri" panose="020F0502020204030204" pitchFamily="34" charset="0"/>
              </a:rPr>
              <a:t>B(62%) et C(23%)</a:t>
            </a:r>
          </a:p>
          <a:p>
            <a:r>
              <a:rPr lang="fr-FR" dirty="0" smtClean="0">
                <a:latin typeface="Calibri" panose="020F0502020204030204" pitchFamily="34" charset="0"/>
              </a:rPr>
              <a:t>Transmission</a:t>
            </a:r>
          </a:p>
          <a:p>
            <a:pPr marL="349250" lvl="1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  <a:r>
              <a:rPr lang="fr-FR" sz="2400" dirty="0">
                <a:latin typeface="Calibri" panose="020F0502020204030204" pitchFamily="34" charset="0"/>
              </a:rPr>
              <a:t>- par les sécrétions rhinopharyngées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risque de transmission fonction de la nature/durée de 	l’exposition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un patient est contagieux de 10 jours </a:t>
            </a:r>
            <a:r>
              <a:rPr lang="fr-FR" sz="2400" dirty="0">
                <a:solidFill>
                  <a:srgbClr val="595959"/>
                </a:solidFill>
                <a:latin typeface="Calibri" panose="020F0502020204030204" pitchFamily="34" charset="0"/>
              </a:rPr>
              <a:t>avant le début de 	l’hospitalisation </a:t>
            </a:r>
            <a:r>
              <a:rPr lang="fr-FR" sz="2400" dirty="0" smtClean="0">
                <a:latin typeface="Calibri" panose="020F0502020204030204" pitchFamily="34" charset="0"/>
              </a:rPr>
              <a:t>jusqu’à </a:t>
            </a:r>
            <a:r>
              <a:rPr lang="fr-FR" sz="2400" dirty="0">
                <a:latin typeface="Calibri" panose="020F0502020204030204" pitchFamily="34" charset="0"/>
              </a:rPr>
              <a:t>la 1</a:t>
            </a:r>
            <a:r>
              <a:rPr lang="fr-FR" sz="2400" baseline="30000" dirty="0">
                <a:latin typeface="Calibri" panose="020F0502020204030204" pitchFamily="34" charset="0"/>
              </a:rPr>
              <a:t>ère</a:t>
            </a:r>
            <a:r>
              <a:rPr lang="fr-FR" sz="2400" dirty="0">
                <a:latin typeface="Calibri" panose="020F0502020204030204" pitchFamily="34" charset="0"/>
              </a:rPr>
              <a:t> administration 	parentérale </a:t>
            </a:r>
            <a:r>
              <a:rPr lang="fr-FR" sz="2400" dirty="0" smtClean="0">
                <a:latin typeface="Calibri" panose="020F0502020204030204" pitchFamily="34" charset="0"/>
              </a:rPr>
              <a:t>de </a:t>
            </a:r>
            <a:r>
              <a:rPr lang="fr-FR" sz="2400" dirty="0" err="1" smtClean="0">
                <a:latin typeface="Calibri" panose="020F0502020204030204" pitchFamily="34" charset="0"/>
              </a:rPr>
              <a:t>ceftriaxone</a:t>
            </a:r>
            <a:r>
              <a:rPr lang="fr-FR" sz="2400" dirty="0" smtClean="0">
                <a:latin typeface="Calibri" panose="020F0502020204030204" pitchFamily="34" charset="0"/>
              </a:rPr>
              <a:t> ou jusqu’à 24h après 	l’administration d’un antibiotique actif sur le portage 	</a:t>
            </a:r>
            <a:r>
              <a:rPr lang="fr-FR" sz="2400" dirty="0" err="1" smtClean="0">
                <a:latin typeface="Calibri" panose="020F0502020204030204" pitchFamily="34" charset="0"/>
              </a:rPr>
              <a:t>nasopharyngé</a:t>
            </a:r>
            <a:endParaRPr lang="fr-FR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0188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80682"/>
            <a:ext cx="8042276" cy="627530"/>
          </a:xfrm>
        </p:spPr>
        <p:txBody>
          <a:bodyPr/>
          <a:lstStyle/>
          <a:p>
            <a:r>
              <a:rPr lang="fr-FR" sz="3600" dirty="0">
                <a:latin typeface="Calibri" panose="020F0502020204030204" pitchFamily="34" charset="0"/>
              </a:rPr>
              <a:t>Infection invasive à méningocoque (IIM)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325157" y="1500759"/>
            <a:ext cx="8648513" cy="5003691"/>
          </a:xfrm>
        </p:spPr>
        <p:txBody>
          <a:bodyPr>
            <a:noAutofit/>
          </a:bodyPr>
          <a:lstStyle/>
          <a:p>
            <a:r>
              <a:rPr lang="fr-FR" dirty="0">
                <a:latin typeface="Calibri" panose="020F0502020204030204" pitchFamily="34" charset="0"/>
              </a:rPr>
              <a:t>Définition</a:t>
            </a:r>
          </a:p>
          <a:p>
            <a:pPr marL="349250" lvl="1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  <a:r>
              <a:rPr lang="fr-FR" sz="2400" dirty="0">
                <a:latin typeface="Calibri" panose="020F0502020204030204" pitchFamily="34" charset="0"/>
              </a:rPr>
              <a:t>1. Isolement bactériologique de méningocoque ou PCR + à partir d’un site normalement stérile (sang, LCS, liquide articulaire, liquide pleural, liquide péritonéal, liquide péricardique, liquide de la chambre antérieure de l’œil) ou à partir d’une biopsie cutanée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2. Présence de diplocoques Gram - à l’examen microscopique du LCS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3. LCS évocateur de méningite bactérienne purulente (à l’exclusion de l’isolement d’une autre bactérie) ET présence d’un purpura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4. Présence d’un </a:t>
            </a:r>
            <a:r>
              <a:rPr lang="fr-FR" sz="2400" i="1" dirty="0">
                <a:latin typeface="Calibri" panose="020F0502020204030204" pitchFamily="34" charset="0"/>
              </a:rPr>
              <a:t>purpura </a:t>
            </a:r>
            <a:r>
              <a:rPr lang="fr-FR" sz="2400" i="1" dirty="0" err="1">
                <a:latin typeface="Calibri" panose="020F0502020204030204" pitchFamily="34" charset="0"/>
              </a:rPr>
              <a:t>fulminans</a:t>
            </a:r>
            <a:endParaRPr lang="fr-FR" i="1" dirty="0"/>
          </a:p>
        </p:txBody>
      </p:sp>
      <p:sp>
        <p:nvSpPr>
          <p:cNvPr id="2" name="ZoneTexte 1"/>
          <p:cNvSpPr txBox="1"/>
          <p:nvPr/>
        </p:nvSpPr>
        <p:spPr>
          <a:xfrm>
            <a:off x="1652928" y="728368"/>
            <a:ext cx="63337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Incidence annuelle </a:t>
            </a:r>
            <a:r>
              <a:rPr lang="fr-FR" sz="2000" dirty="0">
                <a:solidFill>
                  <a:srgbClr val="595959"/>
                </a:solidFill>
                <a:latin typeface="Calibri" panose="020F0502020204030204" pitchFamily="34" charset="0"/>
              </a:rPr>
              <a:t>0,65 à 0,95 cas</a:t>
            </a:r>
            <a:r>
              <a:rPr lang="fr-FR" sz="2000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</a:rPr>
              <a:t>/100 000 habitants</a:t>
            </a:r>
          </a:p>
        </p:txBody>
      </p:sp>
    </p:spTree>
    <p:extLst>
      <p:ext uri="{BB962C8B-B14F-4D97-AF65-F5344CB8AC3E}">
        <p14:creationId xmlns:p14="http://schemas.microsoft.com/office/powerpoint/2010/main" val="2270777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80682"/>
            <a:ext cx="8042276" cy="627530"/>
          </a:xfrm>
        </p:spPr>
        <p:txBody>
          <a:bodyPr/>
          <a:lstStyle/>
          <a:p>
            <a:r>
              <a:rPr lang="fr-FR" sz="3600" dirty="0">
                <a:latin typeface="Calibri" panose="020F0502020204030204" pitchFamily="34" charset="0"/>
              </a:rPr>
              <a:t>Infection invasive à méningocoque (IIM)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325157" y="1728343"/>
            <a:ext cx="8648513" cy="4358707"/>
          </a:xfrm>
        </p:spPr>
        <p:txBody>
          <a:bodyPr>
            <a:noAutofit/>
          </a:bodyPr>
          <a:lstStyle/>
          <a:p>
            <a:r>
              <a:rPr lang="fr-FR" dirty="0">
                <a:latin typeface="Calibri" panose="020F0502020204030204" pitchFamily="34" charset="0"/>
              </a:rPr>
              <a:t>Déclaration obligatoire de tout cas d’IIM sans délai à l’ARS (signalement et notification) pour mise en œuvre des mesures prophylactiques autour du cas index</a:t>
            </a:r>
          </a:p>
          <a:p>
            <a:r>
              <a:rPr lang="fr-FR" dirty="0">
                <a:latin typeface="Calibri" panose="020F0502020204030204" pitchFamily="34" charset="0"/>
              </a:rPr>
              <a:t>Diagnostic microbiologique</a:t>
            </a:r>
          </a:p>
          <a:p>
            <a:pPr marL="349250" lvl="1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  <a:r>
              <a:rPr lang="fr-FR" sz="2400" dirty="0">
                <a:latin typeface="Calibri" panose="020F0502020204030204" pitchFamily="34" charset="0"/>
              </a:rPr>
              <a:t>- Mise en culture indispensable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Tout matériel + doit être envoyé au CNR pour </a:t>
            </a:r>
            <a:r>
              <a:rPr lang="fr-FR" sz="2400" dirty="0" err="1">
                <a:latin typeface="Calibri" panose="020F0502020204030204" pitchFamily="34" charset="0"/>
              </a:rPr>
              <a:t>génotypage</a:t>
            </a:r>
            <a:r>
              <a:rPr lang="fr-FR" sz="2400" dirty="0">
                <a:latin typeface="Calibri" panose="020F0502020204030204" pitchFamily="34" charset="0"/>
              </a:rPr>
              <a:t> 	complet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Antibiogramme par E-test (pénicilline, céphalosporine 	injectable, chloramphénicol, rifampicine, ciprofloxacine) 	</a:t>
            </a:r>
            <a:endParaRPr lang="fr-FR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7064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67510" y="80682"/>
            <a:ext cx="8042276" cy="627530"/>
          </a:xfrm>
        </p:spPr>
        <p:txBody>
          <a:bodyPr/>
          <a:lstStyle/>
          <a:p>
            <a:r>
              <a:rPr lang="fr-FR" sz="3600" dirty="0">
                <a:latin typeface="Calibri" panose="020F0502020204030204" pitchFamily="34" charset="0"/>
              </a:rPr>
              <a:t>Antibioprophylaxie autour d’un cas d’IIM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325157" y="1045265"/>
            <a:ext cx="8648513" cy="5095557"/>
          </a:xfrm>
        </p:spPr>
        <p:txBody>
          <a:bodyPr>
            <a:noAutofit/>
          </a:bodyPr>
          <a:lstStyle/>
          <a:p>
            <a:r>
              <a:rPr lang="fr-FR" dirty="0">
                <a:latin typeface="Calibri" panose="020F0502020204030204" pitchFamily="34" charset="0"/>
              </a:rPr>
              <a:t>Sujet contact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Personne ayant été exposée directement aux sécrétions rhino-pharyngées du cas dans les 10 jours précédant le début </a:t>
            </a:r>
            <a:r>
              <a:rPr lang="fr-FR" sz="2400" dirty="0">
                <a:solidFill>
                  <a:srgbClr val="595959"/>
                </a:solidFill>
                <a:latin typeface="Calibri" panose="020F0502020204030204" pitchFamily="34" charset="0"/>
              </a:rPr>
              <a:t>de l’hospitalisation(personnes </a:t>
            </a:r>
            <a:r>
              <a:rPr lang="fr-FR" sz="2400" dirty="0">
                <a:latin typeface="Calibri" panose="020F0502020204030204" pitchFamily="34" charset="0"/>
              </a:rPr>
              <a:t>qui vivent/sont gardées sous le même toit que la cas index pendant sa période de contagiosité)</a:t>
            </a:r>
          </a:p>
          <a:p>
            <a:r>
              <a:rPr lang="fr-FR" dirty="0">
                <a:latin typeface="Calibri" panose="020F0502020204030204" pitchFamily="34" charset="0"/>
              </a:rPr>
              <a:t>Autres circonstances, évaluation du risque dépend de :</a:t>
            </a:r>
          </a:p>
          <a:p>
            <a:pPr marL="349250" lvl="1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  <a:r>
              <a:rPr lang="fr-FR" sz="2400" dirty="0">
                <a:latin typeface="Calibri" panose="020F0502020204030204" pitchFamily="34" charset="0"/>
              </a:rPr>
              <a:t>- la proximité : distance &lt; </a:t>
            </a:r>
            <a:r>
              <a:rPr lang="fr-FR" sz="2400" dirty="0" smtClean="0">
                <a:latin typeface="Calibri" panose="020F0502020204030204" pitchFamily="34" charset="0"/>
              </a:rPr>
              <a:t>1 m</a:t>
            </a:r>
            <a:endParaRPr lang="fr-FR" sz="2400" dirty="0">
              <a:latin typeface="Calibri" panose="020F0502020204030204" pitchFamily="34" charset="0"/>
            </a:endParaRP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le type de contact : face à face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la durée</a:t>
            </a:r>
            <a:r>
              <a:rPr lang="fr-FR" sz="2400" dirty="0">
                <a:solidFill>
                  <a:srgbClr val="595959"/>
                </a:solidFill>
                <a:latin typeface="Calibri" panose="020F0502020204030204" pitchFamily="34" charset="0"/>
              </a:rPr>
              <a:t> </a:t>
            </a:r>
            <a:r>
              <a:rPr lang="fr-FR" sz="2400" dirty="0" smtClean="0">
                <a:solidFill>
                  <a:srgbClr val="595959"/>
                </a:solidFill>
                <a:latin typeface="Calibri" panose="020F0502020204030204" pitchFamily="34" charset="0"/>
              </a:rPr>
              <a:t>&gt; 1 heure</a:t>
            </a:r>
            <a:endParaRPr lang="fr-FR" sz="2400" dirty="0">
              <a:solidFill>
                <a:srgbClr val="595959"/>
              </a:solidFill>
              <a:latin typeface="Calibri" panose="020F0502020204030204" pitchFamily="34" charset="0"/>
            </a:endParaRP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contact « bouche à bouche » : la durée importe peu</a:t>
            </a:r>
            <a:endParaRPr lang="fr-FR" dirty="0">
              <a:latin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</a:rPr>
              <a:t>Pour le personnel soignant : sont considérés comme contact les personnes ayant réalisé le bouche à bouche, une intubation ou une aspiration </a:t>
            </a:r>
            <a:r>
              <a:rPr lang="fr-FR" dirty="0" err="1">
                <a:latin typeface="Calibri" panose="020F0502020204030204" pitchFamily="34" charset="0"/>
              </a:rPr>
              <a:t>endo</a:t>
            </a:r>
            <a:r>
              <a:rPr lang="fr-FR" dirty="0">
                <a:latin typeface="Calibri" panose="020F0502020204030204" pitchFamily="34" charset="0"/>
              </a:rPr>
              <a:t>-trachéale sans masque</a:t>
            </a:r>
          </a:p>
          <a:p>
            <a:endParaRPr lang="fr-FR" dirty="0">
              <a:latin typeface="Calibri" panose="020F0502020204030204" pitchFamily="34" charset="0"/>
            </a:endParaRPr>
          </a:p>
          <a:p>
            <a:pPr marL="349250" lvl="1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  <a:endParaRPr lang="fr-FR" sz="2400" dirty="0">
              <a:latin typeface="Calibri" panose="020F0502020204030204" pitchFamily="34" charset="0"/>
            </a:endParaRPr>
          </a:p>
          <a:p>
            <a:pPr marL="349250" lvl="1" indent="0">
              <a:buNone/>
            </a:pPr>
            <a:endParaRPr lang="fr-FR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59437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107826" y="80682"/>
            <a:ext cx="8042276" cy="627530"/>
          </a:xfrm>
        </p:spPr>
        <p:txBody>
          <a:bodyPr/>
          <a:lstStyle/>
          <a:p>
            <a:r>
              <a:rPr lang="fr-FR" sz="3600" dirty="0">
                <a:latin typeface="Calibri" panose="020F0502020204030204" pitchFamily="34" charset="0"/>
              </a:rPr>
              <a:t>Antibioprophylaxie autour d’un cas d’IIM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325157" y="1206514"/>
            <a:ext cx="8648513" cy="4094456"/>
          </a:xfrm>
        </p:spPr>
        <p:txBody>
          <a:bodyPr>
            <a:noAutofit/>
          </a:bodyPr>
          <a:lstStyle/>
          <a:p>
            <a:r>
              <a:rPr lang="fr-FR" dirty="0">
                <a:latin typeface="Calibri" panose="020F0502020204030204" pitchFamily="34" charset="0"/>
              </a:rPr>
              <a:t>Schéma</a:t>
            </a:r>
          </a:p>
          <a:p>
            <a:pPr marL="349250" lvl="1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  <a:r>
              <a:rPr lang="fr-FR" sz="2400" dirty="0">
                <a:latin typeface="Calibri" panose="020F0502020204030204" pitchFamily="34" charset="0"/>
              </a:rPr>
              <a:t>- Rifampicine PO 48h (600 mgx2/j chez l’adulte, 10 mg/kg </a:t>
            </a:r>
            <a:r>
              <a:rPr lang="fr-FR" sz="2400" smtClean="0">
                <a:latin typeface="Calibri" panose="020F0502020204030204" pitchFamily="34" charset="0"/>
              </a:rPr>
              <a:t>	</a:t>
            </a:r>
            <a:r>
              <a:rPr lang="fr-FR" sz="2400" smtClean="0">
                <a:latin typeface="Calibri" panose="020F0502020204030204" pitchFamily="34" charset="0"/>
              </a:rPr>
              <a:t>x2/j</a:t>
            </a:r>
            <a:r>
              <a:rPr lang="fr-FR" sz="2400" dirty="0">
                <a:latin typeface="Calibri" panose="020F0502020204030204" pitchFamily="34" charset="0"/>
              </a:rPr>
              <a:t> </a:t>
            </a:r>
            <a:r>
              <a:rPr lang="fr-FR" sz="2400" smtClean="0">
                <a:latin typeface="Calibri" panose="020F0502020204030204" pitchFamily="34" charset="0"/>
              </a:rPr>
              <a:t>pour </a:t>
            </a:r>
            <a:r>
              <a:rPr lang="fr-FR" sz="2400" dirty="0">
                <a:latin typeface="Calibri" panose="020F0502020204030204" pitchFamily="34" charset="0"/>
              </a:rPr>
              <a:t>l’enfant) 	</a:t>
            </a:r>
          </a:p>
          <a:p>
            <a:pPr marL="349250" lvl="1" indent="0">
              <a:buNone/>
            </a:pPr>
            <a:r>
              <a:rPr lang="fr-FR" sz="2400" dirty="0">
                <a:latin typeface="Calibri" panose="020F0502020204030204" pitchFamily="34" charset="0"/>
              </a:rPr>
              <a:t>	- en cas de contre-indication, de résistance documentée ou 	d’infections répétées dans une même communauté, 	</a:t>
            </a:r>
            <a:r>
              <a:rPr lang="fr-FR" sz="2400" dirty="0" err="1">
                <a:latin typeface="Calibri" panose="020F0502020204030204" pitchFamily="34" charset="0"/>
              </a:rPr>
              <a:t>ceftriaxone</a:t>
            </a:r>
            <a:r>
              <a:rPr lang="fr-FR" sz="2400" dirty="0">
                <a:latin typeface="Calibri" panose="020F0502020204030204" pitchFamily="34" charset="0"/>
              </a:rPr>
              <a:t> IV dose unique </a:t>
            </a:r>
            <a:r>
              <a:rPr lang="fr-FR" sz="2400" dirty="0">
                <a:solidFill>
                  <a:srgbClr val="595959"/>
                </a:solidFill>
                <a:latin typeface="Calibri" panose="020F0502020204030204" pitchFamily="34" charset="0"/>
              </a:rPr>
              <a:t>(250 mg chez l’adulte et 125 mg 	chez l’enfant)</a:t>
            </a:r>
            <a:r>
              <a:rPr lang="fr-FR" sz="2400" dirty="0">
                <a:solidFill>
                  <a:schemeClr val="tx2">
                    <a:lumMod val="50000"/>
                    <a:lumOff val="50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fr-FR" sz="2400" dirty="0">
                <a:latin typeface="Calibri" panose="020F0502020204030204" pitchFamily="34" charset="0"/>
              </a:rPr>
              <a:t>ou ciprofloxacine PO dose unique (500 mg 	chez l’adulte, 20 mg/kg chez l’enfant)</a:t>
            </a:r>
          </a:p>
          <a:p>
            <a:r>
              <a:rPr lang="fr-FR" dirty="0">
                <a:latin typeface="Calibri" panose="020F0502020204030204" pitchFamily="34" charset="0"/>
              </a:rPr>
              <a:t>A débuter dans les plus brefs délais, si possible dans les 24 à 48h après le diagnostic</a:t>
            </a:r>
          </a:p>
          <a:p>
            <a:r>
              <a:rPr lang="fr-FR" dirty="0">
                <a:latin typeface="Calibri" panose="020F0502020204030204" pitchFamily="34" charset="0"/>
              </a:rPr>
              <a:t>Inutile au delà de 10 jours après le dernier contact avec le cas index pendant sa période de contagiosité</a:t>
            </a:r>
            <a:endParaRPr lang="fr-FR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3175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80682"/>
            <a:ext cx="8042276" cy="627530"/>
          </a:xfrm>
        </p:spPr>
        <p:txBody>
          <a:bodyPr/>
          <a:lstStyle/>
          <a:p>
            <a:r>
              <a:rPr lang="fr-FR" sz="3600" dirty="0">
                <a:latin typeface="Calibri" panose="020F0502020204030204" pitchFamily="34" charset="0"/>
              </a:rPr>
              <a:t>Vaccination autour d’un cas d’IIM</a:t>
            </a:r>
          </a:p>
        </p:txBody>
      </p:sp>
      <p:sp>
        <p:nvSpPr>
          <p:cNvPr id="20482" name="Espace réservé du contenu 2"/>
          <p:cNvSpPr>
            <a:spLocks noGrp="1"/>
          </p:cNvSpPr>
          <p:nvPr>
            <p:ph idx="1"/>
          </p:nvPr>
        </p:nvSpPr>
        <p:spPr>
          <a:xfrm>
            <a:off x="325157" y="1045265"/>
            <a:ext cx="8648513" cy="5095557"/>
          </a:xfrm>
        </p:spPr>
        <p:txBody>
          <a:bodyPr>
            <a:noAutofit/>
          </a:bodyPr>
          <a:lstStyle/>
          <a:p>
            <a:r>
              <a:rPr lang="fr-FR" dirty="0">
                <a:latin typeface="Calibri" panose="020F0502020204030204" pitchFamily="34" charset="0"/>
              </a:rPr>
              <a:t>Vaccination uniquement proposée aux sujets contacts qui se retrouvent de façon régulière et répétée dans l’entourage proche du cas</a:t>
            </a:r>
            <a:endParaRPr lang="fr-FR" sz="2400" dirty="0">
              <a:latin typeface="Calibri" panose="020F0502020204030204" pitchFamily="34" charset="0"/>
            </a:endParaRPr>
          </a:p>
          <a:p>
            <a:r>
              <a:rPr lang="fr-FR" dirty="0">
                <a:latin typeface="Calibri" panose="020F0502020204030204" pitchFamily="34" charset="0"/>
              </a:rPr>
              <a:t>A réaliser dans un délai de 10 jours après le dernier contact avec le cas index dans sa période de contagiosité</a:t>
            </a:r>
          </a:p>
          <a:p>
            <a:r>
              <a:rPr lang="fr-FR" b="1" dirty="0">
                <a:latin typeface="Calibri" panose="020F0502020204030204" pitchFamily="34" charset="0"/>
              </a:rPr>
              <a:t>Complète l’antibioprophylaxie </a:t>
            </a:r>
            <a:r>
              <a:rPr lang="fr-FR" dirty="0">
                <a:latin typeface="Calibri" panose="020F0502020204030204" pitchFamily="34" charset="0"/>
              </a:rPr>
              <a:t>lorsque la souche responsable du cas est d’un </a:t>
            </a:r>
            <a:r>
              <a:rPr lang="fr-FR" dirty="0" err="1">
                <a:latin typeface="Calibri" panose="020F0502020204030204" pitchFamily="34" charset="0"/>
              </a:rPr>
              <a:t>sérogroupe</a:t>
            </a:r>
            <a:r>
              <a:rPr lang="fr-FR" dirty="0">
                <a:latin typeface="Calibri" panose="020F0502020204030204" pitchFamily="34" charset="0"/>
              </a:rPr>
              <a:t> A, C, W ou Y, </a:t>
            </a:r>
          </a:p>
          <a:p>
            <a:r>
              <a:rPr lang="fr-FR" dirty="0">
                <a:latin typeface="Calibri" panose="020F0502020204030204" pitchFamily="34" charset="0"/>
              </a:rPr>
              <a:t>Pas de vaccination pour une IIM du </a:t>
            </a:r>
            <a:r>
              <a:rPr lang="fr-FR" dirty="0" err="1">
                <a:latin typeface="Calibri" panose="020F0502020204030204" pitchFamily="34" charset="0"/>
              </a:rPr>
              <a:t>sérogroupe</a:t>
            </a:r>
            <a:r>
              <a:rPr lang="fr-FR" dirty="0">
                <a:latin typeface="Calibri" panose="020F0502020204030204" pitchFamily="34" charset="0"/>
              </a:rPr>
              <a:t> B sauf indication particulière des autorités de santé</a:t>
            </a:r>
          </a:p>
          <a:p>
            <a:r>
              <a:rPr lang="fr-FR" dirty="0">
                <a:latin typeface="Calibri" panose="020F0502020204030204" pitchFamily="34" charset="0"/>
              </a:rPr>
              <a:t>La survenue d’une IIM chez un sujet antérieurement vacciné contre le </a:t>
            </a:r>
            <a:r>
              <a:rPr lang="fr-FR" dirty="0" err="1">
                <a:latin typeface="Calibri" panose="020F0502020204030204" pitchFamily="34" charset="0"/>
              </a:rPr>
              <a:t>sérogroupe</a:t>
            </a:r>
            <a:r>
              <a:rPr lang="fr-FR" dirty="0">
                <a:latin typeface="Calibri" panose="020F0502020204030204" pitchFamily="34" charset="0"/>
              </a:rPr>
              <a:t> en cause doit être signalée et explorée</a:t>
            </a:r>
          </a:p>
          <a:p>
            <a:endParaRPr lang="fr-FR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fr-FR" dirty="0">
                <a:latin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20824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0"/>
            <a:ext cx="8763934" cy="627530"/>
          </a:xfrm>
        </p:spPr>
        <p:txBody>
          <a:bodyPr/>
          <a:lstStyle/>
          <a:p>
            <a:r>
              <a:rPr lang="fr-FR" sz="2800" dirty="0">
                <a:latin typeface="Calibri" panose="020F0502020204030204" pitchFamily="34" charset="0"/>
              </a:rPr>
              <a:t>IIM de </a:t>
            </a:r>
            <a:r>
              <a:rPr lang="fr-FR" sz="2800" dirty="0" err="1">
                <a:latin typeface="Calibri" panose="020F0502020204030204" pitchFamily="34" charset="0"/>
              </a:rPr>
              <a:t>sérogroupe</a:t>
            </a:r>
            <a:r>
              <a:rPr lang="fr-FR" sz="2800" dirty="0">
                <a:latin typeface="Calibri" panose="020F0502020204030204" pitchFamily="34" charset="0"/>
              </a:rPr>
              <a:t> C: schémas de vaccination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="" xmlns:a16="http://schemas.microsoft.com/office/drawing/2014/main" id="{D03D6C32-7F26-E647-B649-1C59293AC8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254770"/>
              </p:ext>
            </p:extLst>
          </p:nvPr>
        </p:nvGraphicFramePr>
        <p:xfrm>
          <a:off x="208616" y="842962"/>
          <a:ext cx="8763934" cy="59007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312">
                  <a:extLst>
                    <a:ext uri="{9D8B030D-6E8A-4147-A177-3AD203B41FA5}">
                      <a16:colId xmlns="" xmlns:a16="http://schemas.microsoft.com/office/drawing/2014/main" val="2580697633"/>
                    </a:ext>
                  </a:extLst>
                </a:gridCol>
                <a:gridCol w="6863622">
                  <a:extLst>
                    <a:ext uri="{9D8B030D-6E8A-4147-A177-3AD203B41FA5}">
                      <a16:colId xmlns="" xmlns:a16="http://schemas.microsoft.com/office/drawing/2014/main" val="3404238598"/>
                    </a:ext>
                  </a:extLst>
                </a:gridCol>
              </a:tblGrid>
              <a:tr h="41433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6865947"/>
                  </a:ext>
                </a:extLst>
              </a:tr>
              <a:tr h="357187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 à 7 semaines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Nimenrix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puis vaccin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antiméningocoque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selon le calendrier en vigueur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3068435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 à 3 mois révolus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ou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Menjugate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®, 2</a:t>
                      </a:r>
                      <a:r>
                        <a:rPr lang="fr-FR" sz="18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ème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dose à 2 mois puis rappel à 12 mois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916283615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ou 2 doses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Menjugate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à 2 mois d’intervalle, rappel à 12 mois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610824989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non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ou 2 doses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Menjugate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à 2 mois d’intervalle, rappel au cours de la 2</a:t>
                      </a:r>
                      <a:r>
                        <a:rPr lang="fr-FR" sz="1800" baseline="300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ème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année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vacciné, pas de vaccination, rappel à 12 mois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4273110101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6-11 mois révolus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non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ou 2 doses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Menjugate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à 2 mois d’intervalle, rappel à 12 mois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vacciné, pas de vaccination, rappel à 12 mois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758208299"/>
                  </a:ext>
                </a:extLst>
              </a:tr>
              <a:tr h="614363">
                <a:tc>
                  <a:txBody>
                    <a:bodyPr/>
                    <a:lstStyle/>
                    <a:p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 mois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non vacciné contre le méningocoque C: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ou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Menjugate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depuis moins de 6 mois: pas de vaccination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depuis plus de 6 mois: 1 dose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Neisvac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 ou de </a:t>
                      </a:r>
                      <a:r>
                        <a:rPr lang="fr-FR" sz="1800"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Menjugate</a:t>
                      </a:r>
                      <a:r>
                        <a:rPr lang="fr-FR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®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195526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81223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208616" y="80682"/>
            <a:ext cx="8763934" cy="627530"/>
          </a:xfrm>
        </p:spPr>
        <p:txBody>
          <a:bodyPr/>
          <a:lstStyle/>
          <a:p>
            <a:r>
              <a:rPr lang="fr-FR" sz="2800" dirty="0">
                <a:latin typeface="Calibri" panose="020F0502020204030204" pitchFamily="34" charset="0"/>
              </a:rPr>
              <a:t>IIM de </a:t>
            </a:r>
            <a:r>
              <a:rPr lang="fr-FR" sz="2800" dirty="0" err="1">
                <a:latin typeface="Calibri" panose="020F0502020204030204" pitchFamily="34" charset="0"/>
              </a:rPr>
              <a:t>sérogroupe</a:t>
            </a:r>
            <a:r>
              <a:rPr lang="fr-FR" sz="2800" dirty="0">
                <a:latin typeface="Calibri" panose="020F0502020204030204" pitchFamily="34" charset="0"/>
              </a:rPr>
              <a:t> C: schémas de vaccination 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="" xmlns:a16="http://schemas.microsoft.com/office/drawing/2014/main" id="{D03D6C32-7F26-E647-B649-1C59293AC8F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927324"/>
              </p:ext>
            </p:extLst>
          </p:nvPr>
        </p:nvGraphicFramePr>
        <p:xfrm>
          <a:off x="208616" y="1314450"/>
          <a:ext cx="8763934" cy="29746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0312">
                  <a:extLst>
                    <a:ext uri="{9D8B030D-6E8A-4147-A177-3AD203B41FA5}">
                      <a16:colId xmlns="" xmlns:a16="http://schemas.microsoft.com/office/drawing/2014/main" val="2580697633"/>
                    </a:ext>
                  </a:extLst>
                </a:gridCol>
                <a:gridCol w="6863622">
                  <a:extLst>
                    <a:ext uri="{9D8B030D-6E8A-4147-A177-3AD203B41FA5}">
                      <a16:colId xmlns="" xmlns:a16="http://schemas.microsoft.com/office/drawing/2014/main" val="3404238598"/>
                    </a:ext>
                  </a:extLst>
                </a:gridCol>
              </a:tblGrid>
              <a:tr h="41433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Age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Schéma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36865947"/>
                  </a:ext>
                </a:extLst>
              </a:tr>
              <a:tr h="357187">
                <a:tc>
                  <a:txBody>
                    <a:bodyPr/>
                    <a:lstStyle/>
                    <a:p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Après 12 mois et chez l’adulte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conjugué depuis moins de 5 ans: pas de rappel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conjugué depuis 5 ans ou plus: rappel conjugué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non conjugué contenant la valence C depuis moins de 3 ans: pas de rappel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vacciné par un vaccin non conjugué contenant la valence C depuis 3 ans ou plus: rappel de vaccin conjugué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 non vacciné: 1 dose de vaccin conjugué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77306843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472174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is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Brise.thmx</Template>
  <TotalTime>4008</TotalTime>
  <Words>1035</Words>
  <Application>Microsoft Office PowerPoint</Application>
  <PresentationFormat>Affichage à l'écran (4:3)</PresentationFormat>
  <Paragraphs>118</Paragraphs>
  <Slides>12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Brise</vt:lpstr>
      <vt:lpstr>Conduite à tenir devant un ou plusieurs cas d’infection invasive à méningocoque (IIM)</vt:lpstr>
      <vt:lpstr>Infection à méningocoque</vt:lpstr>
      <vt:lpstr>Infection invasive à méningocoque (IIM)</vt:lpstr>
      <vt:lpstr>Infection invasive à méningocoque (IIM)</vt:lpstr>
      <vt:lpstr>Antibioprophylaxie autour d’un cas d’IIM</vt:lpstr>
      <vt:lpstr>Antibioprophylaxie autour d’un cas d’IIM</vt:lpstr>
      <vt:lpstr>Vaccination autour d’un cas d’IIM</vt:lpstr>
      <vt:lpstr>IIM de sérogroupe C: schémas de vaccination </vt:lpstr>
      <vt:lpstr>IIM de sérogroupe C: schémas de vaccination </vt:lpstr>
      <vt:lpstr>IIM de sérogroupe A, Y ou W:  schémas de vaccination </vt:lpstr>
      <vt:lpstr>IIM de sérogroupe A, Y ou W:  schémas de vaccination </vt:lpstr>
      <vt:lpstr>Survenue de cas liés d’IIM</vt:lpstr>
    </vt:vector>
  </TitlesOfParts>
  <Company>ARREPI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VUOTTO Fanny</cp:lastModifiedBy>
  <cp:revision>163</cp:revision>
  <dcterms:created xsi:type="dcterms:W3CDTF">2015-01-20T22:13:37Z</dcterms:created>
  <dcterms:modified xsi:type="dcterms:W3CDTF">2019-01-03T10:12:59Z</dcterms:modified>
</cp:coreProperties>
</file>