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49" r:id="rId2"/>
  </p:sldMasterIdLst>
  <p:notesMasterIdLst>
    <p:notesMasterId r:id="rId19"/>
  </p:notesMasterIdLst>
  <p:handoutMasterIdLst>
    <p:handoutMasterId r:id="rId20"/>
  </p:handoutMasterIdLst>
  <p:sldIdLst>
    <p:sldId id="257" r:id="rId3"/>
    <p:sldId id="262" r:id="rId4"/>
    <p:sldId id="263" r:id="rId5"/>
    <p:sldId id="267" r:id="rId6"/>
    <p:sldId id="271" r:id="rId7"/>
    <p:sldId id="273" r:id="rId8"/>
    <p:sldId id="323" r:id="rId9"/>
    <p:sldId id="556" r:id="rId10"/>
    <p:sldId id="562" r:id="rId11"/>
    <p:sldId id="563" r:id="rId12"/>
    <p:sldId id="557" r:id="rId13"/>
    <p:sldId id="570" r:id="rId14"/>
    <p:sldId id="571" r:id="rId15"/>
    <p:sldId id="566" r:id="rId16"/>
    <p:sldId id="567" r:id="rId17"/>
    <p:sldId id="568" r:id="rId18"/>
  </p:sldIdLst>
  <p:sldSz cx="9144000" cy="6858000" type="screen4x3"/>
  <p:notesSz cx="6858000" cy="9144000"/>
  <p:defaultTextStyle>
    <a:defPPr>
      <a:defRPr lang="en-GB"/>
    </a:defPPr>
    <a:lvl1pPr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742674" indent="-28564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1142576" indent="-22851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599605" indent="-22851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2056637" indent="-22851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515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218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19921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624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Selton" initials="CS" lastIdx="30" clrIdx="0"/>
  <p:cmAuthor id="2" name="BONNET Eric" initials="BE" lastIdx="1" clrIdx="1"/>
  <p:cmAuthor id="3" name="Sylvain" initials="S" lastIdx="2" clrIdx="2">
    <p:extLst/>
  </p:cmAuthor>
  <p:cmAuthor id="4" name="BERNARD CASTAN" initials="" lastIdx="2" clrIdx="3"/>
  <p:cmAuthor id="5" name="Rémy Gauzit" initials="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DCEB"/>
    <a:srgbClr val="424242"/>
    <a:srgbClr val="2C7C9F"/>
    <a:srgbClr val="74B3C4"/>
    <a:srgbClr val="DBECF3"/>
    <a:srgbClr val="66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61" autoAdjust="0"/>
    <p:restoredTop sz="94982" autoAdjust="0"/>
  </p:normalViewPr>
  <p:slideViewPr>
    <p:cSldViewPr>
      <p:cViewPr>
        <p:scale>
          <a:sx n="77" d="100"/>
          <a:sy n="77" d="100"/>
        </p:scale>
        <p:origin x="-942" y="-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36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1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852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B8A98A-D98B-4F15-832B-94AE7AFC6B6D}" type="datetimeFigureOut">
              <a:rPr lang="fr-FR" altLang="fr-FR"/>
              <a:pPr/>
              <a:t>16/09/2019</a:t>
            </a:fld>
            <a:endParaRPr lang="fr-FR" altLang="fr-FR"/>
          </a:p>
        </p:txBody>
      </p:sp>
      <p:sp>
        <p:nvSpPr>
          <p:cNvPr id="1048853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854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31206B-1D26-42C7-B32B-FCE61537875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4425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</p:spPr>
      </p:sp>
      <p:sp>
        <p:nvSpPr>
          <p:cNvPr id="10488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80614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ＭＳ Ｐゴシック" charset="0"/>
      </a:defRPr>
    </a:lvl1pPr>
    <a:lvl2pPr marL="742674" indent="-28564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2pPr>
    <a:lvl3pPr marL="1142576" indent="-22851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3pPr>
    <a:lvl4pPr marL="1599605" indent="-22851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4pPr>
    <a:lvl5pPr marL="2056637" indent="-22851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5pPr>
    <a:lvl6pPr marL="228515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18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21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24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1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788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 supprime et remplacer par un texte</a:t>
            </a:r>
          </a:p>
        </p:txBody>
      </p:sp>
    </p:spTree>
    <p:extLst>
      <p:ext uri="{BB962C8B-B14F-4D97-AF65-F5344CB8AC3E}">
        <p14:creationId xmlns:p14="http://schemas.microsoft.com/office/powerpoint/2010/main" val="926268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1800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3709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2208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7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78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04877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A78D-B913-4C5D-96AD-B6296D34E140}" type="datetimeFigureOut">
              <a:rPr lang="fr-FR" altLang="fr-FR"/>
              <a:pPr/>
              <a:t>16/09/2019</a:t>
            </a:fld>
            <a:endParaRPr lang="fr-FR" altLang="fr-FR"/>
          </a:p>
        </p:txBody>
      </p:sp>
      <p:sp>
        <p:nvSpPr>
          <p:cNvPr id="104878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8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643DE-7926-41F2-A5BE-F8861B37D898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94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9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DFE8-7CA3-42A0-A5D8-4D8A79521168}" type="datetimeFigureOut">
              <a:rPr lang="fr-FR" altLang="fr-FR"/>
              <a:pPr/>
              <a:t>16/09/2019</a:t>
            </a:fld>
            <a:endParaRPr lang="fr-FR" altLang="fr-FR"/>
          </a:p>
        </p:txBody>
      </p:sp>
      <p:sp>
        <p:nvSpPr>
          <p:cNvPr id="104879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9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D5C5-56ED-4889-9EE1-793C1D951D9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9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70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71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7EBF-6218-4B3C-A443-A303A3572A6A}" type="datetimeFigureOut">
              <a:rPr lang="fr-FR" altLang="fr-FR"/>
              <a:pPr/>
              <a:t>16/09/2019</a:t>
            </a:fld>
            <a:endParaRPr lang="fr-FR" altLang="fr-FR"/>
          </a:p>
        </p:txBody>
      </p:sp>
      <p:sp>
        <p:nvSpPr>
          <p:cNvPr id="1048772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7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767A-15DD-4C03-95CC-7AB54C5D5AA4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029" indent="0" algn="ctr">
              <a:buNone/>
            </a:lvl2pPr>
            <a:lvl3pPr marL="914059" indent="0" algn="ctr">
              <a:buNone/>
            </a:lvl3pPr>
            <a:lvl4pPr marL="1371090" indent="0" algn="ctr">
              <a:buNone/>
            </a:lvl4pPr>
            <a:lvl5pPr marL="1828120" indent="0" algn="ctr">
              <a:buNone/>
            </a:lvl5pPr>
            <a:lvl6pPr marL="2285151" indent="0" algn="ctr">
              <a:buNone/>
            </a:lvl6pPr>
            <a:lvl7pPr marL="2742181" indent="0" algn="ctr">
              <a:buNone/>
            </a:lvl7pPr>
            <a:lvl8pPr marL="3199211" indent="0" algn="ctr">
              <a:buNone/>
            </a:lvl8pPr>
            <a:lvl9pPr marL="3656241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104858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584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585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42F6FFD9-7142-474F-AD77-0502B18F347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>
          <a:xfrm>
            <a:off x="549275" y="137398"/>
            <a:ext cx="8040688" cy="936104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1048590" name="Content Placeholder 2"/>
          <p:cNvSpPr>
            <a:spLocks noGrp="1"/>
          </p:cNvSpPr>
          <p:nvPr>
            <p:ph idx="1"/>
          </p:nvPr>
        </p:nvSpPr>
        <p:spPr>
          <a:xfrm>
            <a:off x="549275" y="1268761"/>
            <a:ext cx="8040688" cy="46732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591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592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C7C3D655-8021-4EAC-BD55-E7A10A9A1F6C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9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40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29" indent="0">
              <a:buNone/>
              <a:defRPr sz="1800"/>
            </a:lvl2pPr>
            <a:lvl3pPr marL="914059" indent="0">
              <a:buNone/>
              <a:defRPr sz="1600"/>
            </a:lvl3pPr>
            <a:lvl4pPr marL="1371090" indent="0">
              <a:buNone/>
              <a:defRPr sz="1400"/>
            </a:lvl4pPr>
            <a:lvl5pPr marL="1828120" indent="0">
              <a:buNone/>
              <a:defRPr sz="1400"/>
            </a:lvl5pPr>
            <a:lvl6pPr marL="2285151" indent="0">
              <a:buNone/>
              <a:defRPr sz="1400"/>
            </a:lvl6pPr>
            <a:lvl7pPr marL="2742181" indent="0">
              <a:buNone/>
              <a:defRPr sz="1400"/>
            </a:lvl7pPr>
            <a:lvl8pPr marL="3199211" indent="0">
              <a:buNone/>
              <a:defRPr sz="1400"/>
            </a:lvl8pPr>
            <a:lvl9pPr marL="365624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41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42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43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F1DDBFA9-528D-4173-AF06-0137C2F50C9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05" name="Content Placeholder 2"/>
          <p:cNvSpPr>
            <a:spLocks noGrp="1"/>
          </p:cNvSpPr>
          <p:nvPr>
            <p:ph sz="half" idx="1"/>
          </p:nvPr>
        </p:nvSpPr>
        <p:spPr>
          <a:xfrm>
            <a:off x="549278" y="1600203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06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3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0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08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09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91A516D7-CD86-4EE6-934A-07664D1A4C48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2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2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2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24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2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26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27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C5E5F5B5-72DE-4B6F-A441-FB219A3C47E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1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18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19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BFA855A6-13A9-4C14-9737-18E02B13C71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653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654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B5A1FD75-A237-443F-A54A-2AF66F85D4EA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0" name="Title 1"/>
          <p:cNvSpPr>
            <a:spLocks noGrp="1"/>
          </p:cNvSpPr>
          <p:nvPr>
            <p:ph type="title"/>
          </p:nvPr>
        </p:nvSpPr>
        <p:spPr>
          <a:xfrm>
            <a:off x="457203" y="273051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11" name="Content Placeholder 2"/>
          <p:cNvSpPr>
            <a:spLocks noGrp="1"/>
          </p:cNvSpPr>
          <p:nvPr>
            <p:ph idx="1"/>
          </p:nvPr>
        </p:nvSpPr>
        <p:spPr>
          <a:xfrm>
            <a:off x="3575052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1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14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15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F96460C4-3C30-416F-A182-00414182C61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5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5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8DC52-D453-4A3A-B19D-5EFED54C32B9}" type="datetimeFigureOut">
              <a:rPr lang="fr-FR" altLang="fr-FR"/>
              <a:pPr/>
              <a:t>16/09/2019</a:t>
            </a:fld>
            <a:endParaRPr lang="fr-FR" altLang="fr-FR"/>
          </a:p>
        </p:txBody>
      </p:sp>
      <p:sp>
        <p:nvSpPr>
          <p:cNvPr id="104875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5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C3E2-19DF-4E88-B47F-8DDE9FA3A67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3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3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29" indent="0">
              <a:buNone/>
              <a:defRPr sz="2800"/>
            </a:lvl2pPr>
            <a:lvl3pPr marL="914059" indent="0">
              <a:buNone/>
              <a:defRPr sz="2400"/>
            </a:lvl3pPr>
            <a:lvl4pPr marL="1371090" indent="0">
              <a:buNone/>
              <a:defRPr sz="2000"/>
            </a:lvl4pPr>
            <a:lvl5pPr marL="1828120" indent="0">
              <a:buNone/>
              <a:defRPr sz="2000"/>
            </a:lvl5pPr>
            <a:lvl6pPr marL="2285151" indent="0">
              <a:buNone/>
              <a:defRPr sz="2000"/>
            </a:lvl6pPr>
            <a:lvl7pPr marL="2742181" indent="0">
              <a:buNone/>
              <a:defRPr sz="2000"/>
            </a:lvl7pPr>
            <a:lvl8pPr marL="3199211" indent="0">
              <a:buNone/>
              <a:defRPr sz="2000"/>
            </a:lvl8pPr>
            <a:lvl9pPr marL="3656241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1048835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36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37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38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E4BE3652-3289-4D10-9E27-D075E1EB3BD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2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30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31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32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AF73607F-1AB6-49CB-8D1B-4CCF23C48B9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4" name="Vertical Title 1"/>
          <p:cNvSpPr>
            <a:spLocks noGrp="1"/>
          </p:cNvSpPr>
          <p:nvPr>
            <p:ph type="title" orient="vert"/>
          </p:nvPr>
        </p:nvSpPr>
        <p:spPr>
          <a:xfrm>
            <a:off x="6580191" y="-50797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4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8" y="-50797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46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47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48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6C072E1E-38DA-4EAB-AFAE-293893847EB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8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1048789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0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1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1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2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2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90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02444-8FE4-4458-B7C8-805600567131}" type="datetimeFigureOut">
              <a:rPr lang="fr-FR" altLang="fr-FR"/>
              <a:pPr/>
              <a:t>16/09/2019</a:t>
            </a:fld>
            <a:endParaRPr lang="fr-FR" altLang="fr-FR"/>
          </a:p>
        </p:txBody>
      </p:sp>
      <p:sp>
        <p:nvSpPr>
          <p:cNvPr id="1048791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9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F4B9F-D631-47DC-96F3-E9CD63022A1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47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48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4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CF39-6C02-43CD-8EAA-3E1FCCCF964A}" type="datetimeFigureOut">
              <a:rPr lang="fr-FR" altLang="fr-FR"/>
              <a:pPr/>
              <a:t>16/09/2019</a:t>
            </a:fld>
            <a:endParaRPr lang="fr-FR" altLang="fr-FR"/>
          </a:p>
        </p:txBody>
      </p:sp>
      <p:sp>
        <p:nvSpPr>
          <p:cNvPr id="104875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5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F34E-2398-4D41-9EB6-BD35490572E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58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59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60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61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6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F859-15CF-42D3-927B-10E238AF0267}" type="datetimeFigureOut">
              <a:rPr lang="fr-FR" altLang="fr-FR"/>
              <a:pPr/>
              <a:t>16/09/2019</a:t>
            </a:fld>
            <a:endParaRPr lang="fr-FR" altLang="fr-FR"/>
          </a:p>
        </p:txBody>
      </p:sp>
      <p:sp>
        <p:nvSpPr>
          <p:cNvPr id="104876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6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10A8-75FF-4667-92EE-975B0C4355B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6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37F8-61C3-4B1C-AF4E-986498792F24}" type="datetimeFigureOut">
              <a:rPr lang="fr-FR" altLang="fr-FR"/>
              <a:pPr/>
              <a:t>16/09/2019</a:t>
            </a:fld>
            <a:endParaRPr lang="fr-FR" altLang="fr-FR"/>
          </a:p>
        </p:txBody>
      </p:sp>
      <p:sp>
        <p:nvSpPr>
          <p:cNvPr id="104876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6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649B-28F1-48B7-B8CF-883EEE0070F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ED62A-D5BA-4195-9ECD-C9EC48AC3B61}" type="datetimeFigureOut">
              <a:rPr lang="fr-FR" altLang="fr-FR"/>
              <a:pPr/>
              <a:t>16/09/2019</a:t>
            </a:fld>
            <a:endParaRPr lang="fr-FR" altLang="fr-FR"/>
          </a:p>
        </p:txBody>
      </p:sp>
      <p:sp>
        <p:nvSpPr>
          <p:cNvPr id="104877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7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90F0-2A18-441E-B63F-71DB2A8B837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Titre 1"/>
          <p:cNvSpPr>
            <a:spLocks noGrp="1"/>
          </p:cNvSpPr>
          <p:nvPr>
            <p:ph type="title"/>
          </p:nvPr>
        </p:nvSpPr>
        <p:spPr>
          <a:xfrm>
            <a:off x="457203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1048799" name="Espace réservé du contenu 2"/>
          <p:cNvSpPr>
            <a:spLocks noGrp="1"/>
          </p:cNvSpPr>
          <p:nvPr>
            <p:ph idx="1"/>
          </p:nvPr>
        </p:nvSpPr>
        <p:spPr>
          <a:xfrm>
            <a:off x="3575052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800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801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F6CA-572D-426C-AFE8-8DC3B1E3B608}" type="datetimeFigureOut">
              <a:rPr lang="fr-FR" altLang="fr-FR"/>
              <a:pPr/>
              <a:t>16/09/2019</a:t>
            </a:fld>
            <a:endParaRPr lang="fr-FR" altLang="fr-FR"/>
          </a:p>
        </p:txBody>
      </p:sp>
      <p:sp>
        <p:nvSpPr>
          <p:cNvPr id="1048802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0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8CBB-0B79-4A66-A092-8513CD2CDD9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104878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29" indent="0">
              <a:buNone/>
              <a:defRPr sz="2800"/>
            </a:lvl2pPr>
            <a:lvl3pPr marL="914059" indent="0">
              <a:buNone/>
              <a:defRPr sz="2400"/>
            </a:lvl3pPr>
            <a:lvl4pPr marL="1371090" indent="0">
              <a:buNone/>
              <a:defRPr sz="2000"/>
            </a:lvl4pPr>
            <a:lvl5pPr marL="1828120" indent="0">
              <a:buNone/>
              <a:defRPr sz="2000"/>
            </a:lvl5pPr>
            <a:lvl6pPr marL="2285151" indent="0">
              <a:buNone/>
              <a:defRPr sz="2000"/>
            </a:lvl6pPr>
            <a:lvl7pPr marL="2742181" indent="0">
              <a:buNone/>
              <a:defRPr sz="2000"/>
            </a:lvl7pPr>
            <a:lvl8pPr marL="3199211" indent="0">
              <a:buNone/>
              <a:defRPr sz="2000"/>
            </a:lvl8pPr>
            <a:lvl9pPr marL="3656241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104878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8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E82A-2D15-4354-9858-96DE8968921E}" type="datetimeFigureOut">
              <a:rPr lang="fr-FR" altLang="fr-FR"/>
              <a:pPr/>
              <a:t>16/09/2019</a:t>
            </a:fld>
            <a:endParaRPr lang="fr-FR" altLang="fr-FR"/>
          </a:p>
        </p:txBody>
      </p:sp>
      <p:sp>
        <p:nvSpPr>
          <p:cNvPr id="104878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8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3096F-E36E-4F62-A7AE-66175E00F14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48742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48743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03F687D2-13A6-4254-9E62-27E921EBC6B4}" type="datetimeFigureOut">
              <a:rPr lang="fr-FR" altLang="fr-FR"/>
              <a:pPr/>
              <a:t>16/09/2019</a:t>
            </a:fld>
            <a:endParaRPr lang="fr-FR" altLang="fr-FR"/>
          </a:p>
        </p:txBody>
      </p:sp>
      <p:sp>
        <p:nvSpPr>
          <p:cNvPr id="104874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74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4FEB454-3883-4E08-8233-3FA1E3D54D9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5702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029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059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090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120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772" indent="-342772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674" indent="-28564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2576" indent="-22851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599605" indent="-22851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6637" indent="-22851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3666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696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28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757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29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59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90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20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5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8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1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4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5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</p:spPr>
        <p:txBody>
          <a:bodyPr vert="horz" wrap="square" lIns="89966" tIns="46782" rIns="89966" bIns="4678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texte-titre</a:t>
            </a:r>
          </a:p>
        </p:txBody>
      </p:sp>
      <p:sp>
        <p:nvSpPr>
          <p:cNvPr id="10485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3"/>
            <a:ext cx="8040688" cy="4341813"/>
          </a:xfrm>
          <a:prstGeom prst="rect">
            <a:avLst/>
          </a:prstGeom>
          <a:noFill/>
          <a:ln>
            <a:noFill/>
          </a:ln>
        </p:spPr>
        <p:txBody>
          <a:bodyPr vert="horz" wrap="square" lIns="89966" tIns="46782" rIns="89966" bIns="46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plan de texte</a:t>
            </a:r>
          </a:p>
          <a:p>
            <a:pPr lvl="1"/>
            <a:r>
              <a:rPr lang="en-GB" altLang="fr-FR"/>
              <a:t>Second niveau de plan</a:t>
            </a:r>
          </a:p>
          <a:p>
            <a:pPr lvl="2"/>
            <a:r>
              <a:rPr lang="en-GB" altLang="fr-FR"/>
              <a:t>Troisième niveau de plan</a:t>
            </a:r>
          </a:p>
          <a:p>
            <a:pPr lvl="3"/>
            <a:r>
              <a:rPr lang="en-GB" altLang="fr-FR"/>
              <a:t>Quatrième niveau de plan</a:t>
            </a:r>
          </a:p>
          <a:p>
            <a:pPr lvl="4"/>
            <a:r>
              <a:rPr lang="en-GB" altLang="fr-FR"/>
              <a:t>Cinquième niveau de plan</a:t>
            </a:r>
          </a:p>
          <a:p>
            <a:pPr lvl="4"/>
            <a:r>
              <a:rPr lang="en-GB" altLang="fr-FR"/>
              <a:t>Sixième niveau de plan</a:t>
            </a:r>
          </a:p>
          <a:p>
            <a:pPr lvl="4"/>
            <a:r>
              <a:rPr lang="en-GB" altLang="fr-FR"/>
              <a:t>Septième niveau de plan</a:t>
            </a:r>
          </a:p>
          <a:p>
            <a:pPr lvl="4"/>
            <a:r>
              <a:rPr lang="en-GB" altLang="fr-FR"/>
              <a:t>Huitième niveau de plan</a:t>
            </a:r>
          </a:p>
          <a:p>
            <a:pPr lvl="4"/>
            <a:r>
              <a:rPr lang="en-GB" altLang="fr-FR"/>
              <a:t>Neuvième niveau de plan</a:t>
            </a:r>
          </a:p>
        </p:txBody>
      </p:sp>
      <p:sp>
        <p:nvSpPr>
          <p:cNvPr id="1048578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966" tIns="46782" rIns="89966" bIns="4678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631" algn="l"/>
                <a:tab pos="1447262" algn="l"/>
              </a:tabLst>
              <a:defRPr sz="1200">
                <a:solidFill>
                  <a:srgbClr val="FFFFFF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57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29350"/>
            <a:ext cx="48387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966" tIns="46782" rIns="89966" bIns="46782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58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966" tIns="46782" rIns="89966" bIns="4678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AF14A139-FD86-42D5-8258-D29AE5B54D03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dt="0"/>
  <p:txStyles>
    <p:titleStyle>
      <a:lvl1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3666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0696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7728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4757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772" indent="-342772" algn="l" defTabSz="449096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674" indent="-28564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2576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599605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6637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3666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0696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7728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4757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29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59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90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20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5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8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1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4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496615" y="1367268"/>
            <a:ext cx="8222208" cy="2016125"/>
          </a:xfrm>
        </p:spPr>
        <p:txBody>
          <a:bodyPr/>
          <a:lstStyle/>
          <a:p>
            <a:r>
              <a:rPr lang="fr-FR" altLang="fr-FR" sz="4000" dirty="0"/>
              <a:t>Prise en charge </a:t>
            </a:r>
            <a:r>
              <a:rPr lang="fr-FR" altLang="fr-FR" sz="4000" dirty="0" err="1"/>
              <a:t>infectiologique</a:t>
            </a:r>
            <a:r>
              <a:rPr lang="fr-FR" altLang="fr-FR" sz="4000" dirty="0"/>
              <a:t> des infections de dispositif électronique cardiaque implantable  (DECI)</a:t>
            </a:r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1115616" y="3645027"/>
            <a:ext cx="7272338" cy="1584175"/>
          </a:xfrm>
        </p:spPr>
        <p:txBody>
          <a:bodyPr/>
          <a:lstStyle/>
          <a:p>
            <a:r>
              <a:rPr lang="fr-FR" altLang="fr-FR" dirty="0">
                <a:solidFill>
                  <a:srgbClr val="898989"/>
                </a:solidFill>
              </a:rPr>
              <a:t>Synthèse et prise de position commune </a:t>
            </a:r>
            <a:br>
              <a:rPr lang="fr-FR" altLang="fr-FR" dirty="0">
                <a:solidFill>
                  <a:srgbClr val="898989"/>
                </a:solidFill>
              </a:rPr>
            </a:br>
            <a:r>
              <a:rPr lang="fr-FR" altLang="fr-FR" dirty="0">
                <a:solidFill>
                  <a:srgbClr val="898989"/>
                </a:solidFill>
              </a:rPr>
              <a:t>de la SPILF et de la SFC à propos du Consensus 2017 de la </a:t>
            </a:r>
            <a:r>
              <a:rPr lang="fr-FR" altLang="fr-FR" dirty="0" err="1">
                <a:solidFill>
                  <a:srgbClr val="898989"/>
                </a:solidFill>
              </a:rPr>
              <a:t>Heart</a:t>
            </a:r>
            <a:r>
              <a:rPr lang="fr-FR" altLang="fr-FR" dirty="0">
                <a:solidFill>
                  <a:srgbClr val="898989"/>
                </a:solidFill>
              </a:rPr>
              <a:t> </a:t>
            </a:r>
            <a:r>
              <a:rPr lang="fr-FR" altLang="fr-FR" dirty="0" err="1">
                <a:solidFill>
                  <a:srgbClr val="898989"/>
                </a:solidFill>
              </a:rPr>
              <a:t>Rythm</a:t>
            </a:r>
            <a:r>
              <a:rPr lang="fr-FR" altLang="fr-FR" dirty="0">
                <a:solidFill>
                  <a:srgbClr val="898989"/>
                </a:solidFill>
              </a:rPr>
              <a:t> Society (HRS) 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539552" y="5229200"/>
            <a:ext cx="8424936" cy="923308"/>
          </a:xfrm>
          <a:prstGeom prst="rect">
            <a:avLst/>
          </a:prstGeom>
          <a:noFill/>
        </p:spPr>
        <p:txBody>
          <a:bodyPr wrap="square" lIns="91418" tIns="45709" rIns="91418" bIns="45709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2017 HRS expert consensus </a:t>
            </a:r>
            <a:r>
              <a:rPr lang="fr-FR" dirty="0" err="1">
                <a:solidFill>
                  <a:schemeClr val="tx1"/>
                </a:solidFill>
              </a:rPr>
              <a:t>statement</a:t>
            </a:r>
            <a:r>
              <a:rPr lang="fr-FR" dirty="0">
                <a:solidFill>
                  <a:schemeClr val="tx1"/>
                </a:solidFill>
              </a:rPr>
              <a:t> on </a:t>
            </a:r>
            <a:r>
              <a:rPr lang="fr-FR" dirty="0" err="1">
                <a:solidFill>
                  <a:schemeClr val="tx1"/>
                </a:solidFill>
              </a:rPr>
              <a:t>cardiovascular</a:t>
            </a:r>
            <a:r>
              <a:rPr lang="fr-FR" dirty="0">
                <a:solidFill>
                  <a:schemeClr val="tx1"/>
                </a:solidFill>
              </a:rPr>
              <a:t> implantable </a:t>
            </a:r>
            <a:r>
              <a:rPr lang="fr-FR" dirty="0" err="1">
                <a:solidFill>
                  <a:schemeClr val="tx1"/>
                </a:solidFill>
              </a:rPr>
              <a:t>electronic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device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lead</a:t>
            </a:r>
            <a:r>
              <a:rPr lang="fr-FR" dirty="0">
                <a:solidFill>
                  <a:schemeClr val="tx1"/>
                </a:solidFill>
              </a:rPr>
              <a:t> management and extraction. Chapitre 8, p 519-527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doi.org/10.1016/</a:t>
            </a:r>
            <a:r>
              <a:rPr lang="fr-FR" dirty="0" err="1">
                <a:solidFill>
                  <a:schemeClr val="tx1"/>
                </a:solidFill>
              </a:rPr>
              <a:t>j.hrthm</a:t>
            </a:r>
            <a:r>
              <a:rPr lang="fr-FR" dirty="0">
                <a:solidFill>
                  <a:schemeClr val="tx1"/>
                </a:solidFill>
              </a:rPr>
              <a:t>.2017.09.001</a:t>
            </a:r>
          </a:p>
        </p:txBody>
      </p:sp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</a:t>
            </a:r>
            <a:r>
              <a:rPr lang="en-US" altLang="fr-FR" sz="1800" dirty="0" smtClean="0"/>
              <a:t>le 4 </a:t>
            </a:r>
            <a:r>
              <a:rPr lang="en-US" altLang="fr-FR" sz="1800" dirty="0" err="1" smtClean="0"/>
              <a:t>septembre</a:t>
            </a:r>
            <a:r>
              <a:rPr lang="en-US" altLang="fr-FR" sz="1800" dirty="0" smtClean="0"/>
              <a:t> 2019 par </a:t>
            </a:r>
            <a:r>
              <a:rPr lang="en-US" altLang="fr-FR" sz="1800" dirty="0"/>
              <a:t>la  </a:t>
            </a:r>
            <a:r>
              <a:rPr lang="en-US" altLang="fr-FR" sz="1800" dirty="0" smtClean="0"/>
              <a:t>SPILF</a:t>
            </a:r>
            <a:endParaRPr lang="en-US" alt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82" name="ZoneTexte 1"/>
          <p:cNvSpPr txBox="1">
            <a:spLocks noChangeArrowheads="1"/>
          </p:cNvSpPr>
          <p:nvPr/>
        </p:nvSpPr>
        <p:spPr bwMode="auto">
          <a:xfrm>
            <a:off x="10038160" y="2707481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altLang="fr-FR" sz="1350">
              <a:solidFill>
                <a:prstClr val="black"/>
              </a:solidFill>
              <a:latin typeface="News Gothic MT"/>
              <a:ea typeface="+mn-ea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67544" y="371081"/>
            <a:ext cx="7355426" cy="493957"/>
          </a:xfrm>
          <a:prstGeom prst="rect">
            <a:avLst/>
          </a:prstGeom>
        </p:spPr>
        <p:txBody>
          <a:bodyPr/>
          <a:lstStyle/>
          <a:p>
            <a:pPr marL="0" lvl="1"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2C7C9F"/>
                </a:solidFill>
                <a:latin typeface="+mj-lt"/>
              </a:rPr>
              <a:t>Antibiothérapie </a:t>
            </a:r>
            <a:r>
              <a:rPr lang="fr-FR" sz="3600" dirty="0" smtClean="0">
                <a:solidFill>
                  <a:srgbClr val="2C7C9F"/>
                </a:solidFill>
                <a:latin typeface="+mj-lt"/>
              </a:rPr>
              <a:t>documentée sur antibiogramme </a:t>
            </a:r>
            <a:endParaRPr lang="fr-FR" sz="3600" dirty="0">
              <a:solidFill>
                <a:srgbClr val="2C7C9F"/>
              </a:solidFill>
              <a:latin typeface="+mj-lt"/>
            </a:endParaRP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xmlns="" id="{B0A270C7-BB7F-40EE-A128-8CA211AD04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322221"/>
              </p:ext>
            </p:extLst>
          </p:nvPr>
        </p:nvGraphicFramePr>
        <p:xfrm>
          <a:off x="683568" y="2132856"/>
          <a:ext cx="7920880" cy="3794368"/>
        </p:xfrm>
        <a:graphic>
          <a:graphicData uri="http://schemas.openxmlformats.org/drawingml/2006/table">
            <a:tbl>
              <a:tblPr firstRow="1" bandRow="1"/>
              <a:tblGrid>
                <a:gridCol w="1131592">
                  <a:extLst>
                    <a:ext uri="{9D8B030D-6E8A-4147-A177-3AD203B41FA5}">
                      <a16:colId xmlns:a16="http://schemas.microsoft.com/office/drawing/2014/main" xmlns="" val="211778823"/>
                    </a:ext>
                  </a:extLst>
                </a:gridCol>
                <a:gridCol w="2118760">
                  <a:extLst>
                    <a:ext uri="{9D8B030D-6E8A-4147-A177-3AD203B41FA5}">
                      <a16:colId xmlns:a16="http://schemas.microsoft.com/office/drawing/2014/main" xmlns="" val="2031872316"/>
                    </a:ext>
                  </a:extLst>
                </a:gridCol>
                <a:gridCol w="1934224">
                  <a:extLst>
                    <a:ext uri="{9D8B030D-6E8A-4147-A177-3AD203B41FA5}">
                      <a16:colId xmlns:a16="http://schemas.microsoft.com/office/drawing/2014/main" xmlns="" val="3889422677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00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Antibiotique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C9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Dosage et voie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C9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9pPr>
                    </a:lstStyle>
                    <a:p>
                      <a:pPr algn="ctr"/>
                      <a:r>
                        <a:rPr kumimoji="0" 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Durée </a:t>
                      </a:r>
                    </a:p>
                    <a:p>
                      <a:pPr algn="ctr"/>
                      <a:r>
                        <a:rPr kumimoji="0" 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(semaines)</a:t>
                      </a:r>
                      <a:endParaRPr kumimoji="0" lang="fr-FR" altLang="fr-F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C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alt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Commentaires</a:t>
                      </a:r>
                      <a:endParaRPr kumimoji="0" lang="fr-F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C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4786094"/>
                  </a:ext>
                </a:extLst>
              </a:tr>
              <a:tr h="216024">
                <a:tc grid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Bactériémie sans endocardite </a:t>
                      </a:r>
                      <a:r>
                        <a:rPr kumimoji="0" lang="fr-FR" altLang="fr-FR" sz="12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après ablation complète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9856883"/>
                  </a:ext>
                </a:extLst>
              </a:tr>
              <a:tr h="216024">
                <a:tc grid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Staphylocoque sensible à méticilline </a:t>
                      </a:r>
                      <a:r>
                        <a:rPr lang="fr-FR" sz="11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1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>
                        <a:lumMod val="9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1606148"/>
                  </a:ext>
                </a:extLst>
              </a:tr>
              <a:tr h="64807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(cl)Oxacilline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ou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Céfazoline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r>
                        <a:rPr lang="fr-FR" sz="1100" dirty="0"/>
                        <a:t>150 mg/kg/j en</a:t>
                      </a:r>
                      <a:r>
                        <a:rPr lang="fr-FR" sz="1100" baseline="0" dirty="0"/>
                        <a:t> 4 à 6 perfusions par jour</a:t>
                      </a:r>
                    </a:p>
                    <a:p>
                      <a:r>
                        <a:rPr lang="fr-FR" sz="1100" baseline="0" dirty="0"/>
                        <a:t>100mg/kg </a:t>
                      </a:r>
                      <a:r>
                        <a:rPr kumimoji="0" lang="fr-FR" alt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en perfusion continue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algn="ctr"/>
                      <a:r>
                        <a:rPr kumimoji="0" lang="fr-FR" alt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</a:t>
                      </a:r>
                      <a:endParaRPr kumimoji="0" lang="fr-FR" alt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2353593"/>
                  </a:ext>
                </a:extLst>
              </a:tr>
              <a:tr h="216024">
                <a:tc grid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Staphylocoque spp. sensible à la méticilline et allergie à la pénicilline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>
                        <a:lumMod val="9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0283263"/>
                  </a:ext>
                </a:extLst>
              </a:tr>
              <a:tr h="50405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Céfazoline</a:t>
                      </a:r>
                    </a:p>
                    <a:p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aseline="0" dirty="0"/>
                        <a:t>100mg/kg </a:t>
                      </a:r>
                      <a:r>
                        <a:rPr kumimoji="0" lang="fr-FR" alt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en perfusion continue</a:t>
                      </a:r>
                    </a:p>
                    <a:p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algn="ctr"/>
                      <a:r>
                        <a:rPr lang="fr-FR" sz="1100" dirty="0" smtClean="0"/>
                        <a:t>2</a:t>
                      </a:r>
                      <a:endParaRPr lang="fr-FR" sz="11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0883099"/>
                  </a:ext>
                </a:extLst>
              </a:tr>
              <a:tr h="360040">
                <a:tc grid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Allergie à la pénicilline avec réaction anaphylactique ou allergie aux céphalosporines </a:t>
                      </a:r>
                      <a:r>
                        <a:rPr kumimoji="0" lang="fr-FR" alt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ou staphylocoque résistant à la méticilline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>
                        <a:lumMod val="9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8623989"/>
                  </a:ext>
                </a:extLst>
              </a:tr>
              <a:tr h="79208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Daptomycine</a:t>
                      </a:r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10 </a:t>
                      </a:r>
                      <a:r>
                        <a:rPr kumimoji="0" lang="fr-FR" alt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mg/kg/j, IV, une fois par jour</a:t>
                      </a:r>
                      <a:endParaRPr lang="fr-FR" sz="11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algn="ctr"/>
                      <a:r>
                        <a:rPr lang="fr-FR" altLang="fr-FR" sz="1100" dirty="0" smtClean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2</a:t>
                      </a:r>
                      <a:endParaRPr lang="fr-FR" altLang="fr-FR" sz="1100" dirty="0">
                        <a:solidFill>
                          <a:srgbClr val="000000"/>
                        </a:solidFill>
                        <a:ea typeface="ＭＳ Ｐゴシック" pitchFamily="34" charset="-12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dirty="0" smtClean="0">
                          <a:solidFill>
                            <a:schemeClr val="dk1"/>
                          </a:solidFill>
                          <a:ea typeface="+mn-ea"/>
                        </a:rPr>
                        <a:t>Second choix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dirty="0" err="1" smtClean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Vancomycine</a:t>
                      </a:r>
                      <a:r>
                        <a:rPr lang="fr-FR" altLang="fr-FR" sz="1100" dirty="0" smtClean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 </a:t>
                      </a:r>
                      <a:r>
                        <a:rPr lang="fr-FR" altLang="fr-FR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ＭＳ Ｐゴシック" pitchFamily="34" charset="-128"/>
                          <a:cs typeface="+mn-cs"/>
                        </a:rPr>
                        <a:t>40 mg/kg/j IV, en perfusion continue après dose de charge de 30mg/kg IVL sur 2h00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833845"/>
                  </a:ext>
                </a:extLst>
              </a:tr>
            </a:tbl>
          </a:graphicData>
        </a:graphic>
      </p:graphicFrame>
      <p:pic>
        <p:nvPicPr>
          <p:cNvPr id="5" name="Picture 5" descr="SPILF">
            <a:extLst>
              <a:ext uri="{FF2B5EF4-FFF2-40B4-BE49-F238E27FC236}">
                <a16:creationId xmlns:a16="http://schemas.microsoft.com/office/drawing/2014/main" xmlns="" id="{6D9DF04E-63F6-4B38-8E59-98F18E10D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82" name="ZoneTexte 1"/>
          <p:cNvSpPr txBox="1">
            <a:spLocks noChangeArrowheads="1"/>
          </p:cNvSpPr>
          <p:nvPr/>
        </p:nvSpPr>
        <p:spPr bwMode="auto">
          <a:xfrm>
            <a:off x="10038160" y="2707481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altLang="fr-FR" sz="1350">
              <a:solidFill>
                <a:prstClr val="black"/>
              </a:solidFill>
              <a:latin typeface="News Gothic MT"/>
              <a:ea typeface="+mn-ea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827584" y="371081"/>
            <a:ext cx="6705745" cy="1185711"/>
          </a:xfrm>
          <a:prstGeom prst="rect">
            <a:avLst/>
          </a:prstGeom>
        </p:spPr>
        <p:txBody>
          <a:bodyPr/>
          <a:lstStyle/>
          <a:p>
            <a:pPr marL="0" lvl="1"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2C7C9F"/>
                </a:solidFill>
                <a:latin typeface="+mj-lt"/>
              </a:rPr>
              <a:t>Antibiothérapie </a:t>
            </a:r>
            <a:r>
              <a:rPr lang="fr-FR" sz="3600" dirty="0" smtClean="0">
                <a:solidFill>
                  <a:srgbClr val="2C7C9F"/>
                </a:solidFill>
                <a:latin typeface="+mj-lt"/>
              </a:rPr>
              <a:t>documentée </a:t>
            </a:r>
          </a:p>
          <a:p>
            <a:pPr marL="0" lvl="1"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rgbClr val="2C7C9F"/>
                </a:solidFill>
                <a:latin typeface="+mj-lt"/>
              </a:rPr>
              <a:t>sur antibiogramme</a:t>
            </a:r>
            <a:endParaRPr lang="fr-FR" sz="3600" dirty="0">
              <a:solidFill>
                <a:srgbClr val="2C7C9F"/>
              </a:solidFill>
              <a:latin typeface="+mj-lt"/>
            </a:endParaRP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xmlns="" id="{A82AA230-DF45-42BF-8CCF-9113E4AFC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301502"/>
              </p:ext>
            </p:extLst>
          </p:nvPr>
        </p:nvGraphicFramePr>
        <p:xfrm>
          <a:off x="617981" y="1772816"/>
          <a:ext cx="7908038" cy="4160520"/>
        </p:xfrm>
        <a:graphic>
          <a:graphicData uri="http://schemas.openxmlformats.org/drawingml/2006/table">
            <a:tbl>
              <a:tblPr firstRow="1" bandRow="1"/>
              <a:tblGrid>
                <a:gridCol w="1237478">
                  <a:extLst>
                    <a:ext uri="{9D8B030D-6E8A-4147-A177-3AD203B41FA5}">
                      <a16:colId xmlns:a16="http://schemas.microsoft.com/office/drawing/2014/main" xmlns="" val="211778823"/>
                    </a:ext>
                  </a:extLst>
                </a:gridCol>
                <a:gridCol w="2788549">
                  <a:extLst>
                    <a:ext uri="{9D8B030D-6E8A-4147-A177-3AD203B41FA5}">
                      <a16:colId xmlns:a16="http://schemas.microsoft.com/office/drawing/2014/main" xmlns="" val="2031872316"/>
                    </a:ext>
                  </a:extLst>
                </a:gridCol>
                <a:gridCol w="936104"/>
                <a:gridCol w="2945907"/>
              </a:tblGrid>
              <a:tr h="28597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Antibiotique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C9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Dosage et voie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C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Durée </a:t>
                      </a:r>
                    </a:p>
                    <a:p>
                      <a:pPr algn="ctr"/>
                      <a:r>
                        <a:rPr kumimoji="0" lang="fr-FR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(semaines)</a:t>
                      </a:r>
                      <a:endParaRPr kumimoji="0" lang="fr-FR" altLang="fr-FR" sz="105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C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altLang="fr-FR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Commentaires</a:t>
                      </a:r>
                      <a:endParaRPr lang="fr-FR" sz="14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C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4786094"/>
                  </a:ext>
                </a:extLst>
              </a:tr>
              <a:tr h="171584">
                <a:tc grid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Bactériémie sans </a:t>
                      </a:r>
                      <a:r>
                        <a:rPr kumimoji="0" lang="fr-FR" altLang="fr-FR" sz="12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endocardite,  après ablation complète  du matériel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9856883"/>
                  </a:ext>
                </a:extLst>
              </a:tr>
              <a:tr h="171584">
                <a:tc grid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5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Streptococcus spp</a:t>
                      </a:r>
                      <a:endParaRPr lang="fr-FR" sz="105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>
                        <a:lumMod val="9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1606148"/>
                  </a:ext>
                </a:extLst>
              </a:tr>
              <a:tr h="28597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1050" dirty="0" err="1"/>
                        <a:t>A</a:t>
                      </a:r>
                      <a:r>
                        <a:rPr lang="fr-FR" sz="1050" dirty="0" err="1" smtClean="0"/>
                        <a:t>moxicilline</a:t>
                      </a:r>
                      <a:endParaRPr kumimoji="0" lang="fr-FR" altLang="fr-F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r>
                        <a:rPr lang="fr-FR" sz="1050" dirty="0"/>
                        <a:t>100 mg/kg/j en 4 perfusion par jour</a:t>
                      </a:r>
                      <a:endParaRPr kumimoji="0" lang="fr-FR" altLang="fr-F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aseline="0" dirty="0"/>
                        <a:t>2</a:t>
                      </a:r>
                      <a:endParaRPr kumimoji="0" lang="fr-FR" altLang="fr-F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fr-F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si poids&gt; 100kg: </a:t>
                      </a:r>
                    </a:p>
                    <a:p>
                      <a:pPr marL="0" algn="l" defTabSz="914400" rtl="0" eaLnBrk="1" latinLnBrk="0" hangingPunct="1"/>
                      <a:r>
                        <a:rPr kumimoji="0" lang="fr-F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Clindamycine </a:t>
                      </a:r>
                      <a:r>
                        <a:rPr kumimoji="0" lang="fr-F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600 mgx4/j 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2353593"/>
                  </a:ext>
                </a:extLst>
              </a:tr>
              <a:tr h="171584">
                <a:tc grid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indent="0" algn="l" defTabSz="9142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5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Streptococcus spp et a</a:t>
                      </a:r>
                      <a:r>
                        <a:rPr kumimoji="0" lang="fr-FR" altLang="fr-FR" sz="105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llergie vraie à la pénicilline sans réaction anaphylactique 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>
                        <a:lumMod val="9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0283263"/>
                  </a:ext>
                </a:extLst>
              </a:tr>
              <a:tr h="40036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1050" dirty="0"/>
                        <a:t>Ceftriaxone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ou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5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Cefotaxime</a:t>
                      </a:r>
                      <a:endParaRPr kumimoji="0" lang="fr-F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aseline="0" dirty="0"/>
                        <a:t>2g/j IV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100 mg/kg/j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2</a:t>
                      </a:r>
                      <a:endParaRPr kumimoji="0" lang="fr-F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0883099"/>
                  </a:ext>
                </a:extLst>
              </a:tr>
              <a:tr h="171584">
                <a:tc grid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5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Streptococcus spp  et a</a:t>
                      </a:r>
                      <a:r>
                        <a:rPr kumimoji="0" lang="fr-FR" altLang="fr-FR" sz="105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llergie à la pénicilline avec réaction anaphylactique ou allergie aux céphalosporines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>
                        <a:lumMod val="9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8623989"/>
                  </a:ext>
                </a:extLst>
              </a:tr>
              <a:tr h="28597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Vancomycine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50" kern="1200" dirty="0">
                          <a:solidFill>
                            <a:srgbClr val="000000"/>
                          </a:solidFill>
                          <a:latin typeface="+mn-lt"/>
                          <a:ea typeface="ＭＳ Ｐゴシック" pitchFamily="34" charset="-128"/>
                          <a:cs typeface="+mn-cs"/>
                        </a:rPr>
                        <a:t>40 mg/kg/j IV, en perfusion </a:t>
                      </a:r>
                      <a:r>
                        <a:rPr lang="fr-FR" altLang="fr-FR" sz="1050" kern="1200" dirty="0" smtClean="0">
                          <a:solidFill>
                            <a:srgbClr val="000000"/>
                          </a:solidFill>
                          <a:latin typeface="+mn-lt"/>
                          <a:ea typeface="ＭＳ Ｐゴシック" pitchFamily="34" charset="-128"/>
                          <a:cs typeface="+mn-cs"/>
                        </a:rPr>
                        <a:t>continue </a:t>
                      </a:r>
                      <a:r>
                        <a:rPr lang="fr-FR" altLang="fr-FR" sz="1050" kern="1200" dirty="0" smtClean="0">
                          <a:solidFill>
                            <a:srgbClr val="000000"/>
                          </a:solidFill>
                          <a:latin typeface="News Gothic MT"/>
                          <a:ea typeface="ＭＳ Ｐゴシック" pitchFamily="34" charset="-128"/>
                          <a:cs typeface="+mn-cs"/>
                        </a:rPr>
                        <a:t>après dose de charge de 30mg/kg IVL sur 2h00</a:t>
                      </a:r>
                      <a:endParaRPr lang="fr-FR" sz="105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2</a:t>
                      </a:r>
                      <a:endParaRPr lang="fr-FR" altLang="fr-FR" sz="1050" dirty="0">
                        <a:solidFill>
                          <a:srgbClr val="000000"/>
                        </a:solidFill>
                        <a:ea typeface="ＭＳ Ｐゴシック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Adapter la posologie aux dosages (concentration à l’équilibre = 15-20 mg/l)</a:t>
                      </a:r>
                      <a:endParaRPr kumimoji="0" lang="fr-F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833845"/>
                  </a:ext>
                </a:extLst>
              </a:tr>
              <a:tr h="195156">
                <a:tc grid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5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Enterococcus spp.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>
                        <a:lumMod val="9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3556234"/>
                  </a:ext>
                </a:extLst>
              </a:tr>
              <a:tr h="28597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05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moxicilline</a:t>
                      </a:r>
                      <a:endParaRPr kumimoji="0" lang="fr-F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 mg/kg/j en 6 </a:t>
                      </a:r>
                      <a:r>
                        <a:rPr lang="fr-FR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injections </a:t>
                      </a:r>
                      <a:r>
                        <a:rPr lang="fr-FR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 en perfusion continue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483768"/>
                  </a:ext>
                </a:extLst>
              </a:tr>
              <a:tr h="240603">
                <a:tc grid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indent="0" algn="l" defTabSz="9142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Enterococcus spp. </a:t>
                      </a:r>
                      <a:r>
                        <a:rPr lang="fr-FR" sz="1050" dirty="0"/>
                        <a:t>Résistant</a:t>
                      </a:r>
                      <a:r>
                        <a:rPr lang="fr-FR" sz="1050" baseline="0" dirty="0"/>
                        <a:t> à l’amoxicilline ou </a:t>
                      </a:r>
                      <a:r>
                        <a:rPr lang="fr-FR" sz="105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allergique</a:t>
                      </a:r>
                      <a:endParaRPr kumimoji="0" lang="fr-F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>
                        <a:lumMod val="9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3405329"/>
                  </a:ext>
                </a:extLst>
              </a:tr>
              <a:tr h="28597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Vancomycine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50" kern="1200" dirty="0">
                          <a:solidFill>
                            <a:srgbClr val="000000"/>
                          </a:solidFill>
                          <a:latin typeface="+mn-lt"/>
                          <a:ea typeface="ＭＳ Ｐゴシック" pitchFamily="34" charset="-128"/>
                          <a:cs typeface="+mn-cs"/>
                        </a:rPr>
                        <a:t>40 mg/kg/j IV, en perfusion </a:t>
                      </a:r>
                      <a:r>
                        <a:rPr lang="fr-FR" altLang="fr-FR" sz="1050" kern="1200" dirty="0" smtClean="0">
                          <a:solidFill>
                            <a:srgbClr val="000000"/>
                          </a:solidFill>
                          <a:latin typeface="+mn-lt"/>
                          <a:ea typeface="ＭＳ Ｐゴシック" pitchFamily="34" charset="-128"/>
                          <a:cs typeface="+mn-cs"/>
                        </a:rPr>
                        <a:t>continue </a:t>
                      </a:r>
                      <a:r>
                        <a:rPr lang="fr-FR" altLang="fr-FR" sz="1050" kern="1200" dirty="0" smtClean="0">
                          <a:solidFill>
                            <a:srgbClr val="000000"/>
                          </a:solidFill>
                          <a:latin typeface="News Gothic MT"/>
                          <a:ea typeface="ＭＳ Ｐゴシック" pitchFamily="34" charset="-128"/>
                          <a:cs typeface="+mn-cs"/>
                        </a:rPr>
                        <a:t>après dose de charge de 30mg/kg IVL sur 2h00</a:t>
                      </a:r>
                      <a:endParaRPr lang="fr-FR" sz="105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2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Adapter la posologie aux dosages (concentration à l’équilibre = 15-20 mg/l)</a:t>
                      </a:r>
                      <a:endParaRPr kumimoji="0" lang="fr-FR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840697"/>
                  </a:ext>
                </a:extLst>
              </a:tr>
            </a:tbl>
          </a:graphicData>
        </a:graphic>
      </p:graphicFrame>
      <p:pic>
        <p:nvPicPr>
          <p:cNvPr id="5" name="Picture 5" descr="SPILF">
            <a:extLst>
              <a:ext uri="{FF2B5EF4-FFF2-40B4-BE49-F238E27FC236}">
                <a16:creationId xmlns:a16="http://schemas.microsoft.com/office/drawing/2014/main" xmlns="" id="{5C5AD5D4-57BA-47AD-854D-8241990C5D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idx="4294967295"/>
          </p:nvPr>
        </p:nvSpPr>
        <p:spPr bwMode="auto">
          <a:xfrm>
            <a:off x="265113" y="7943850"/>
            <a:ext cx="48387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989" tIns="46794" rIns="89989" bIns="46794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08" rtl="0"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 sz="1200" kern="1200">
                <a:solidFill>
                  <a:srgbClr val="FFFFFF"/>
                </a:solidFill>
                <a:latin typeface="News Gothic MT" charset="0"/>
                <a:ea typeface="ＭＳ Ｐゴシック" pitchFamily="34" charset="-128"/>
                <a:cs typeface="+mn-cs"/>
              </a:defRPr>
            </a:lvl1pPr>
            <a:lvl2pPr marL="742858" indent="-285715" algn="l" defTabSz="449208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1142859" indent="-228572" algn="l" defTabSz="449208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600002" indent="-228572" algn="l" defTabSz="449208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2057145" indent="-228572" algn="l" defTabSz="449208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5717" algn="l" defTabSz="914286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2860" algn="l" defTabSz="914286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003" algn="l" defTabSz="914286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147" algn="l" defTabSz="914286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r>
              <a:rPr lang="en-US" altLang="fr-FR"/>
              <a:t>Synthèse réalisée par la  SPILF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734070"/>
              </p:ext>
            </p:extLst>
          </p:nvPr>
        </p:nvGraphicFramePr>
        <p:xfrm>
          <a:off x="248031" y="1556792"/>
          <a:ext cx="8714053" cy="4238612"/>
        </p:xfrm>
        <a:graphic>
          <a:graphicData uri="http://schemas.openxmlformats.org/drawingml/2006/table">
            <a:tbl>
              <a:tblPr/>
              <a:tblGrid>
                <a:gridCol w="15841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83808"/>
                <a:gridCol w="689453"/>
                <a:gridCol w="8112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97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651436"/>
              </a:tblGrid>
              <a:tr h="288032">
                <a:tc rowSpan="2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Antibiotique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68570" marR="68570" marT="34575" marB="34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7C9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Dosage et </a:t>
                      </a:r>
                      <a:r>
                        <a:rPr kumimoji="0" lang="fr-FR" alt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voie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8570" marR="68570" marT="34575" marB="34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7C9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Durée (semaines)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68570" marR="68570" marT="34575" marB="34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7C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68570" marR="68570" marT="34575" marB="34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7C9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fr-FR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Commentaires</a:t>
                      </a:r>
                      <a:endParaRPr lang="fr-FR" sz="1000" dirty="0"/>
                    </a:p>
                  </a:txBody>
                  <a:tcPr marL="68570" marR="68570" marT="34575" marB="34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7C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alt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Avec ablation</a:t>
                      </a:r>
                      <a:endParaRPr lang="fr-FR" sz="1000" dirty="0"/>
                    </a:p>
                  </a:txBody>
                  <a:tcPr marL="68570" marR="68570" marT="34575" marB="34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7C9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bg1"/>
                          </a:solidFill>
                        </a:rPr>
                        <a:t>Sans</a:t>
                      </a: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bg1"/>
                          </a:solidFill>
                        </a:rPr>
                        <a:t>ablation</a:t>
                      </a:r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0" marR="68570" marT="34575" marB="34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7C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979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Infection de sonde</a:t>
                      </a: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68570" marR="68570" marT="34575" marB="3457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9797">
                <a:tc gridSpan="6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Staphylocoque sensible à méticilline </a:t>
                      </a:r>
                    </a:p>
                  </a:txBody>
                  <a:tcPr marL="68570" marR="68570" marT="34575" marB="3457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DC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90008">
                <a:tc>
                  <a:txBody>
                    <a:bodyPr/>
                    <a:lstStyle>
                      <a:lvl1pPr marL="228600" indent="-228600"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(Cl)</a:t>
                      </a:r>
                      <a:r>
                        <a:rPr kumimoji="0" lang="fr-FR" altLang="fr-FR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oxacilline</a:t>
                      </a:r>
                      <a:r>
                        <a:rPr kumimoji="0" lang="fr-FR" alt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ou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Cefazoline</a:t>
                      </a: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Avec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Rifampicine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Et</a:t>
                      </a: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Gentamicine</a:t>
                      </a:r>
                    </a:p>
                  </a:txBody>
                  <a:tcPr marL="68570" marR="68570" marT="34575" marB="34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CF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150"/>
                        <a:tabLst/>
                      </a:pPr>
                      <a:r>
                        <a:rPr kumimoji="0" lang="fr-FR" alt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mg/kg/j, IV, en 6 injections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150"/>
                        <a:tabLst/>
                      </a:pP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80-100 mg/kg/j en perfusion continue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10 mg/kg/j, IV ou PO en 1 ou 2 </a:t>
                      </a:r>
                      <a:r>
                        <a:rPr kumimoji="0" lang="fr-FR" alt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fois</a:t>
                      </a: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 </a:t>
                      </a:r>
                      <a:r>
                        <a:rPr kumimoji="0" lang="fr-FR" alt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mg/kg/j, IV  en 1 injection</a:t>
                      </a:r>
                    </a:p>
                  </a:txBody>
                  <a:tcPr marL="68570" marR="68570" marT="34575" marB="34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</a:t>
                      </a: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</a:t>
                      </a: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68570" marR="68570" marT="34575" marB="34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</a:t>
                      </a:r>
                      <a:endParaRPr lang="fr-FR" sz="1000" dirty="0"/>
                    </a:p>
                  </a:txBody>
                  <a:tcPr marL="68570" marR="68570" marT="34575" marB="34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C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Il est possible de démarrer la rifampicine sans délai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En 1 injection/j (réduction toxicité rénale)</a:t>
                      </a:r>
                    </a:p>
                  </a:txBody>
                  <a:tcPr marL="68570" marR="68570" marT="34575" marB="34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9797">
                <a:tc gridSpan="6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Allergie vraie à la pénicilline avec réaction anaphylactique ou allergie aux céphalosporines </a:t>
                      </a:r>
                      <a:r>
                        <a:rPr kumimoji="0" lang="fr-FR" alt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fr-FR" altLang="fr-FR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ou staphylocoque résistant à la méticilline</a:t>
                      </a:r>
                    </a:p>
                  </a:txBody>
                  <a:tcPr marL="68570" marR="68570" marT="34575" marB="3457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DC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Daptomycine</a:t>
                      </a:r>
                      <a:endParaRPr kumimoji="0" lang="fr-FR" alt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ou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Vancomycine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Avec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Rifampicine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fr-FR" alt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Et</a:t>
                      </a:r>
                      <a:r>
                        <a:rPr kumimoji="0" lang="fr-FR" alt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Gentamicine</a:t>
                      </a:r>
                    </a:p>
                  </a:txBody>
                  <a:tcPr marL="68570" marR="68570" marT="34575" marB="3457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D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10 mg/kg/j , IV, une fois par jour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+mn-cs"/>
                        </a:rPr>
                        <a:t>40 mg/kg/j IV, en perfusion continue après dose de charge de 30mg/kg IVL sur 2h00</a:t>
                      </a:r>
                      <a:endParaRPr lang="fr-FR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10 mg/kg/j, IV ou PO en 1 ou 2 fois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3 mg/kg/j, IV  en 1 injection</a:t>
                      </a:r>
                    </a:p>
                  </a:txBody>
                  <a:tcPr marL="68570" marR="68570" marT="34575" marB="3457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DC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2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r>
                        <a:rPr lang="fr-FR" sz="1000" dirty="0" smtClean="0"/>
                        <a:t>2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/>
                    </a:p>
                  </a:txBody>
                  <a:tcPr marL="68570" marR="68570" marT="34575" marB="3457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DC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6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r>
                        <a:rPr lang="fr-FR" sz="1000" dirty="0" smtClean="0"/>
                        <a:t>6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r>
                        <a:rPr lang="fr-FR" sz="1000" dirty="0" smtClean="0"/>
                        <a:t>6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r>
                        <a:rPr lang="fr-FR" sz="1000" dirty="0" smtClean="0"/>
                        <a:t>2</a:t>
                      </a:r>
                      <a:endParaRPr lang="fr-FR" sz="1000" dirty="0"/>
                    </a:p>
                  </a:txBody>
                  <a:tcPr marL="68570" marR="68570" marT="34575" marB="3457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DCE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0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0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0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0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0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0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Il est possible de démarrer la rifampicine sans délai</a:t>
                      </a:r>
                    </a:p>
                    <a:p>
                      <a:pPr marL="0" marR="0" lvl="0" indent="0" algn="l" defTabSz="9140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En 1 injection/j (réduction toxicité rénale</a:t>
                      </a:r>
                    </a:p>
                    <a:p>
                      <a:endParaRPr lang="fr-FR" sz="1000" dirty="0"/>
                    </a:p>
                  </a:txBody>
                  <a:tcPr marL="68570" marR="68570" marT="34575" marB="34575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DC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5" descr="SPILF">
            <a:extLst>
              <a:ext uri="{FF2B5EF4-FFF2-40B4-BE49-F238E27FC236}">
                <a16:creationId xmlns:a16="http://schemas.microsoft.com/office/drawing/2014/main" xmlns="" id="{D01200BA-EDD5-42E0-979B-2B14D450B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549275" y="137398"/>
            <a:ext cx="8040688" cy="1275378"/>
          </a:xfrm>
        </p:spPr>
        <p:txBody>
          <a:bodyPr/>
          <a:lstStyle/>
          <a:p>
            <a:pPr lvl="1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/>
              <a:t>Antibiothérapie documentée 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sur </a:t>
            </a:r>
            <a:r>
              <a:rPr lang="fr-FR" sz="3600" dirty="0"/>
              <a:t>antibiogramme</a:t>
            </a:r>
          </a:p>
        </p:txBody>
      </p:sp>
    </p:spTree>
    <p:extLst>
      <p:ext uri="{BB962C8B-B14F-4D97-AF65-F5344CB8AC3E}">
        <p14:creationId xmlns:p14="http://schemas.microsoft.com/office/powerpoint/2010/main" val="2922736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6CCFF58-B8F8-449C-AFDB-1675B1CD1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476672"/>
            <a:ext cx="6696590" cy="720080"/>
          </a:xfrm>
        </p:spPr>
        <p:txBody>
          <a:bodyPr/>
          <a:lstStyle/>
          <a:p>
            <a:r>
              <a:rPr lang="fr-FR" sz="3600" dirty="0"/>
              <a:t>Antibiothérapie suppressive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E92A506-01F9-408E-82FF-6E0CE8BD3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72816"/>
            <a:ext cx="8231831" cy="3672408"/>
          </a:xfrm>
        </p:spPr>
        <p:txBody>
          <a:bodyPr/>
          <a:lstStyle/>
          <a:p>
            <a:pPr marL="342772" lvl="1" indent="-342772">
              <a:spcBef>
                <a:spcPts val="2000"/>
              </a:spcBef>
              <a:buFont typeface="Times New Roman" pitchFamily="18" charset="0"/>
              <a:buChar char="•"/>
            </a:pPr>
            <a:r>
              <a:rPr lang="fr-FR" dirty="0" smtClean="0"/>
              <a:t>Indication : infection </a:t>
            </a:r>
            <a:r>
              <a:rPr lang="fr-FR" dirty="0"/>
              <a:t>de DECI </a:t>
            </a:r>
            <a:r>
              <a:rPr lang="fr-FR" dirty="0" smtClean="0"/>
              <a:t>documentée </a:t>
            </a:r>
            <a:r>
              <a:rPr lang="fr-FR" dirty="0"/>
              <a:t>en l’absence </a:t>
            </a:r>
            <a:r>
              <a:rPr lang="fr-FR" dirty="0" smtClean="0"/>
              <a:t>d’extraction complète, devant le risque élevé de rechute</a:t>
            </a:r>
          </a:p>
          <a:p>
            <a:pPr marL="342772" lvl="1" indent="-342772">
              <a:spcBef>
                <a:spcPts val="2000"/>
              </a:spcBef>
              <a:buFont typeface="Arial" pitchFamily="34" charset="0"/>
              <a:buChar char="•"/>
            </a:pPr>
            <a:r>
              <a:rPr lang="fr-FR" dirty="0" smtClean="0"/>
              <a:t>Décision prise après concertation multidisciplinaire</a:t>
            </a:r>
          </a:p>
          <a:p>
            <a:r>
              <a:rPr lang="fr-FR" sz="2200" dirty="0" smtClean="0"/>
              <a:t>Modalités</a:t>
            </a:r>
            <a:r>
              <a:rPr lang="fr-FR" sz="2200" dirty="0"/>
              <a:t>:</a:t>
            </a:r>
          </a:p>
          <a:p>
            <a:pPr lvl="1">
              <a:buFont typeface="Courier New"/>
              <a:buChar char="o"/>
            </a:pPr>
            <a:r>
              <a:rPr lang="fr-FR" dirty="0"/>
              <a:t>a</a:t>
            </a:r>
            <a:r>
              <a:rPr lang="fr-FR" dirty="0" smtClean="0"/>
              <a:t>près </a:t>
            </a:r>
            <a:r>
              <a:rPr lang="fr-FR" dirty="0"/>
              <a:t>6 semaines d’antibiothérapie </a:t>
            </a:r>
            <a:r>
              <a:rPr lang="fr-FR" dirty="0" smtClean="0"/>
              <a:t>curative</a:t>
            </a:r>
          </a:p>
          <a:p>
            <a:pPr lvl="1">
              <a:buFont typeface="Courier New"/>
              <a:buChar char="o"/>
            </a:pPr>
            <a:r>
              <a:rPr lang="fr-FR" dirty="0"/>
              <a:t>m</a:t>
            </a:r>
            <a:r>
              <a:rPr lang="fr-FR" dirty="0" smtClean="0"/>
              <a:t>onothérapie </a:t>
            </a:r>
            <a:r>
              <a:rPr lang="fr-FR" dirty="0"/>
              <a:t>PO bien toléré: C1G, </a:t>
            </a:r>
            <a:r>
              <a:rPr lang="fr-FR" dirty="0" err="1"/>
              <a:t>c</a:t>
            </a:r>
            <a:r>
              <a:rPr lang="fr-FR" dirty="0" err="1" smtClean="0"/>
              <a:t>otrimoxazole</a:t>
            </a:r>
            <a:r>
              <a:rPr lang="fr-FR" dirty="0"/>
              <a:t>, </a:t>
            </a:r>
            <a:r>
              <a:rPr lang="fr-FR" dirty="0" err="1" smtClean="0"/>
              <a:t>doxycycline</a:t>
            </a:r>
            <a:endParaRPr lang="fr-FR" dirty="0" smtClean="0"/>
          </a:p>
          <a:p>
            <a:pPr lvl="1">
              <a:buFont typeface="Courier New"/>
              <a:buChar char="o"/>
            </a:pPr>
            <a:r>
              <a:rPr lang="fr-FR" dirty="0"/>
              <a:t>s</a:t>
            </a:r>
            <a:r>
              <a:rPr lang="fr-FR" dirty="0" smtClean="0"/>
              <a:t>uivi </a:t>
            </a:r>
            <a:r>
              <a:rPr lang="fr-FR" dirty="0"/>
              <a:t>à M2 et M3 puis </a:t>
            </a:r>
            <a:r>
              <a:rPr lang="fr-FR" dirty="0" smtClean="0"/>
              <a:t>tous </a:t>
            </a:r>
            <a:r>
              <a:rPr lang="fr-FR" dirty="0"/>
              <a:t>les 6 mois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FEAFFBB0-2BD1-47C7-9A12-356E3E8EECEB}"/>
              </a:ext>
            </a:extLst>
          </p:cNvPr>
          <p:cNvSpPr>
            <a:spLocks noGrp="1"/>
          </p:cNvSpPr>
          <p:nvPr>
            <p:ph type="ftr" idx="4294967295"/>
          </p:nvPr>
        </p:nvSpPr>
        <p:spPr bwMode="auto">
          <a:xfrm>
            <a:off x="265113" y="7943850"/>
            <a:ext cx="48387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989" tIns="46794" rIns="89989" bIns="46794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08" rtl="0"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 sz="1200" kern="1200">
                <a:solidFill>
                  <a:srgbClr val="FFFFFF"/>
                </a:solidFill>
                <a:latin typeface="News Gothic MT" charset="0"/>
                <a:ea typeface="ＭＳ Ｐゴシック" pitchFamily="34" charset="-128"/>
                <a:cs typeface="+mn-cs"/>
              </a:defRPr>
            </a:lvl1pPr>
            <a:lvl2pPr marL="742858" indent="-285715" algn="l" defTabSz="449208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1142859" indent="-228572" algn="l" defTabSz="449208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600002" indent="-228572" algn="l" defTabSz="449208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2057145" indent="-228572" algn="l" defTabSz="449208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5717" algn="l" defTabSz="914286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2860" algn="l" defTabSz="914286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003" algn="l" defTabSz="914286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147" algn="l" defTabSz="914286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r>
              <a:rPr lang="en-US" altLang="fr-FR"/>
              <a:t>Synthèse réalisée par la  SPILF</a:t>
            </a:r>
          </a:p>
        </p:txBody>
      </p:sp>
      <p:pic>
        <p:nvPicPr>
          <p:cNvPr id="5" name="Picture 5" descr="SPILF">
            <a:extLst>
              <a:ext uri="{FF2B5EF4-FFF2-40B4-BE49-F238E27FC236}">
                <a16:creationId xmlns:a16="http://schemas.microsoft.com/office/drawing/2014/main" xmlns="" id="{F2949076-CA11-45C1-A652-7E1B5256D5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181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6" name="Titre 1"/>
          <p:cNvSpPr>
            <a:spLocks noGrp="1"/>
          </p:cNvSpPr>
          <p:nvPr>
            <p:ph type="title"/>
          </p:nvPr>
        </p:nvSpPr>
        <p:spPr>
          <a:xfrm>
            <a:off x="1547664" y="338627"/>
            <a:ext cx="6030516" cy="642101"/>
          </a:xfrm>
        </p:spPr>
        <p:txBody>
          <a:bodyPr/>
          <a:lstStyle/>
          <a:p>
            <a:r>
              <a:rPr lang="fr-FR" sz="4000" dirty="0"/>
              <a:t>Extraction de matériel </a:t>
            </a:r>
          </a:p>
        </p:txBody>
      </p:sp>
      <p:sp>
        <p:nvSpPr>
          <p:cNvPr id="1048707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173416" cy="547260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r-FR" sz="2000" dirty="0" smtClean="0"/>
              <a:t>Extraction </a:t>
            </a:r>
            <a:r>
              <a:rPr lang="fr-FR" sz="2000" dirty="0"/>
              <a:t>complète </a:t>
            </a:r>
            <a:r>
              <a:rPr lang="fr-FR" sz="2000" dirty="0" smtClean="0"/>
              <a:t>(boitier et sondes) si infection </a:t>
            </a:r>
            <a:r>
              <a:rPr lang="fr-FR" sz="2000" dirty="0"/>
              <a:t>de DECI </a:t>
            </a:r>
            <a:r>
              <a:rPr lang="fr-FR" sz="2000" dirty="0" smtClean="0"/>
              <a:t>certaine.	</a:t>
            </a:r>
            <a:endParaRPr lang="fr-FR" sz="2000" dirty="0"/>
          </a:p>
          <a:p>
            <a:pPr marL="399902" lvl="1" indent="0">
              <a:spcBef>
                <a:spcPts val="0"/>
              </a:spcBef>
              <a:buNone/>
            </a:pPr>
            <a:r>
              <a:rPr lang="fr-FR" sz="2000" dirty="0" smtClean="0"/>
              <a:t>A réaliser </a:t>
            </a:r>
            <a:r>
              <a:rPr lang="fr-FR" sz="2000" dirty="0"/>
              <a:t>le plus précocement </a:t>
            </a:r>
            <a:r>
              <a:rPr lang="fr-FR" sz="2000" dirty="0" smtClean="0"/>
              <a:t>possible :</a:t>
            </a:r>
            <a:endParaRPr lang="fr-FR" sz="2000" dirty="0"/>
          </a:p>
          <a:p>
            <a:pPr lvl="1">
              <a:spcBef>
                <a:spcPts val="0"/>
              </a:spcBef>
              <a:buFont typeface="Courier New"/>
              <a:buChar char="o"/>
            </a:pPr>
            <a:r>
              <a:rPr lang="fr-FR" sz="2000" dirty="0">
                <a:cs typeface="ＭＳ Ｐゴシック" charset="0"/>
              </a:rPr>
              <a:t>i</a:t>
            </a:r>
            <a:r>
              <a:rPr lang="fr-FR" sz="2000" dirty="0" smtClean="0">
                <a:cs typeface="ＭＳ Ｐゴシック" charset="0"/>
              </a:rPr>
              <a:t>déalement </a:t>
            </a:r>
            <a:r>
              <a:rPr lang="fr-FR" sz="2000" dirty="0">
                <a:cs typeface="ＭＳ Ｐゴシック" charset="0"/>
              </a:rPr>
              <a:t>dans les 3 jours suivant le </a:t>
            </a:r>
            <a:r>
              <a:rPr lang="fr-FR" sz="2000" dirty="0" smtClean="0">
                <a:cs typeface="ＭＳ Ｐゴシック" charset="0"/>
              </a:rPr>
              <a:t>diagnostic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fr-FR" sz="2000" dirty="0" smtClean="0">
                <a:cs typeface="ＭＳ Ｐゴシック" charset="0"/>
              </a:rPr>
              <a:t>indépendamment </a:t>
            </a:r>
            <a:r>
              <a:rPr lang="fr-FR" sz="2000" dirty="0">
                <a:cs typeface="ＭＳ Ｐゴシック" charset="0"/>
              </a:rPr>
              <a:t>de la durée du traitement antibiotique </a:t>
            </a:r>
            <a:r>
              <a:rPr lang="fr-FR" sz="2000" dirty="0" smtClean="0">
                <a:cs typeface="ＭＳ Ｐゴシック" charset="0"/>
              </a:rPr>
              <a:t>préalable</a:t>
            </a:r>
          </a:p>
          <a:p>
            <a:pPr>
              <a:spcBef>
                <a:spcPts val="0"/>
              </a:spcBef>
            </a:pPr>
            <a:r>
              <a:rPr lang="fr-FR" sz="2000" dirty="0" smtClean="0"/>
              <a:t>Extraction percutanée :</a:t>
            </a:r>
          </a:p>
          <a:p>
            <a:pPr lvl="1">
              <a:spcBef>
                <a:spcPts val="0"/>
              </a:spcBef>
              <a:buFont typeface="Courier New"/>
              <a:buChar char="o"/>
            </a:pPr>
            <a:r>
              <a:rPr lang="fr-FR" sz="2000" dirty="0" smtClean="0"/>
              <a:t>si végétations &lt; 2 cm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fr-FR" sz="2000" dirty="0" smtClean="0"/>
              <a:t>à discuter au cas par cas si végétations &gt; 2 cm</a:t>
            </a:r>
          </a:p>
          <a:p>
            <a:pPr marL="342772" lvl="1" indent="-342772">
              <a:spcBef>
                <a:spcPts val="0"/>
              </a:spcBef>
              <a:buFont typeface="Times New Roman" pitchFamily="18" charset="0"/>
              <a:buChar char="•"/>
            </a:pPr>
            <a:r>
              <a:rPr lang="fr-FR" sz="2000" dirty="0" smtClean="0"/>
              <a:t>Extraction à discuter en RCP si :</a:t>
            </a:r>
          </a:p>
          <a:p>
            <a:pPr marL="742802" lvl="2" indent="-342900">
              <a:spcBef>
                <a:spcPts val="0"/>
              </a:spcBef>
              <a:buFont typeface="Courier New"/>
              <a:buChar char="o"/>
            </a:pPr>
            <a:r>
              <a:rPr lang="fr-FR" dirty="0" smtClean="0"/>
              <a:t>endocardite </a:t>
            </a:r>
            <a:r>
              <a:rPr lang="fr-FR" dirty="0"/>
              <a:t>valvulaire sans implication identifiée des sondes </a:t>
            </a:r>
            <a:r>
              <a:rPr lang="fr-FR" dirty="0" smtClean="0"/>
              <a:t>et/ou </a:t>
            </a:r>
            <a:r>
              <a:rPr lang="fr-FR" dirty="0"/>
              <a:t>du </a:t>
            </a:r>
            <a:r>
              <a:rPr lang="fr-FR" dirty="0" smtClean="0"/>
              <a:t>boitier</a:t>
            </a:r>
          </a:p>
          <a:p>
            <a:pPr marL="742802" lvl="2" indent="-342900">
              <a:spcBef>
                <a:spcPts val="0"/>
              </a:spcBef>
              <a:buFont typeface="Courier New"/>
              <a:buChar char="o"/>
            </a:pPr>
            <a:r>
              <a:rPr lang="fr-FR" dirty="0" smtClean="0"/>
              <a:t>isolement </a:t>
            </a:r>
            <a:r>
              <a:rPr lang="fr-FR" dirty="0"/>
              <a:t>d’une bactérie à fort pouvoir pathogène sur les DECI </a:t>
            </a:r>
            <a:r>
              <a:rPr lang="fr-FR" dirty="0" smtClean="0"/>
              <a:t>(staphylocoques </a:t>
            </a:r>
            <a:r>
              <a:rPr lang="fr-FR" dirty="0"/>
              <a:t>&gt;&gt; </a:t>
            </a:r>
            <a:r>
              <a:rPr lang="fr-FR" dirty="0" smtClean="0"/>
              <a:t>streptocoques &gt;</a:t>
            </a:r>
            <a:r>
              <a:rPr lang="fr-FR" dirty="0"/>
              <a:t>&gt; BGN)</a:t>
            </a:r>
          </a:p>
          <a:p>
            <a:pPr marL="342772" lvl="1" indent="-342772">
              <a:spcBef>
                <a:spcPts val="0"/>
              </a:spcBef>
              <a:buFont typeface="Times New Roman" pitchFamily="18" charset="0"/>
              <a:buChar char="•"/>
            </a:pPr>
            <a:endParaRPr lang="fr-FR" sz="2000" dirty="0"/>
          </a:p>
          <a:p>
            <a:pPr>
              <a:spcBef>
                <a:spcPts val="0"/>
              </a:spcBef>
            </a:pPr>
            <a:endParaRPr lang="fr-FR" sz="2600" dirty="0" smtClean="0"/>
          </a:p>
          <a:p>
            <a:pPr>
              <a:spcBef>
                <a:spcPts val="0"/>
              </a:spcBef>
            </a:pPr>
            <a:endParaRPr lang="fr-FR" sz="2600" dirty="0" smtClean="0"/>
          </a:p>
          <a:p>
            <a:pPr lvl="1">
              <a:spcBef>
                <a:spcPts val="0"/>
              </a:spcBef>
            </a:pPr>
            <a:endParaRPr lang="fr-FR" sz="2400" dirty="0">
              <a:cs typeface="ＭＳ Ｐゴシック" charset="0"/>
            </a:endParaRPr>
          </a:p>
          <a:p>
            <a:pPr marL="342857" lvl="1" indent="0">
              <a:spcBef>
                <a:spcPts val="0"/>
              </a:spcBef>
              <a:buNone/>
            </a:pPr>
            <a:endParaRPr lang="fr-FR" sz="2400" dirty="0"/>
          </a:p>
        </p:txBody>
      </p:sp>
      <p:pic>
        <p:nvPicPr>
          <p:cNvPr id="4" name="Picture 5" descr="SPILF">
            <a:extLst>
              <a:ext uri="{FF2B5EF4-FFF2-40B4-BE49-F238E27FC236}">
                <a16:creationId xmlns:a16="http://schemas.microsoft.com/office/drawing/2014/main" xmlns="" id="{1506FD9C-F8B1-4794-B7ED-ADE33D69B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Espace réservé du contenu 3"/>
          <p:cNvSpPr>
            <a:spLocks noGrp="1"/>
          </p:cNvSpPr>
          <p:nvPr>
            <p:ph idx="1"/>
          </p:nvPr>
        </p:nvSpPr>
        <p:spPr>
          <a:xfrm>
            <a:off x="323528" y="1988840"/>
            <a:ext cx="8568952" cy="4032448"/>
          </a:xfrm>
        </p:spPr>
        <p:txBody>
          <a:bodyPr>
            <a:normAutofit fontScale="95833"/>
          </a:bodyPr>
          <a:lstStyle/>
          <a:p>
            <a:pPr>
              <a:buNone/>
            </a:pPr>
            <a:r>
              <a:rPr lang="fr-FR" sz="2500" dirty="0" smtClean="0"/>
              <a:t>	Extraction complète du matériel si </a:t>
            </a:r>
            <a:r>
              <a:rPr lang="fr-FR" sz="2500" dirty="0"/>
              <a:t>p</a:t>
            </a:r>
            <a:r>
              <a:rPr lang="fr-FR" sz="2500" dirty="0" smtClean="0"/>
              <a:t>ersistance </a:t>
            </a:r>
            <a:r>
              <a:rPr lang="fr-FR" sz="2500" dirty="0"/>
              <a:t>ou récidive de </a:t>
            </a:r>
            <a:r>
              <a:rPr lang="fr-FR" sz="2500" dirty="0" smtClean="0"/>
              <a:t>la bactériémie, malgré un traitement approprié, en l’absence d’autre source d’infection </a:t>
            </a:r>
            <a:endParaRPr lang="fr-FR" sz="2500" dirty="0"/>
          </a:p>
          <a:p>
            <a:pPr marL="457029" lvl="1" indent="0">
              <a:buNone/>
            </a:pPr>
            <a:endParaRPr lang="fr-FR" sz="2500" dirty="0"/>
          </a:p>
          <a:p>
            <a:pPr marL="457029" lvl="1" indent="0">
              <a:buNone/>
            </a:pPr>
            <a:r>
              <a:rPr lang="fr-FR" sz="2400" dirty="0" smtClean="0"/>
              <a:t>Extraction </a:t>
            </a:r>
            <a:r>
              <a:rPr lang="fr-FR" sz="2400" dirty="0"/>
              <a:t>à discuter en RCP </a:t>
            </a:r>
            <a:r>
              <a:rPr lang="fr-FR" sz="2400" dirty="0" smtClean="0"/>
              <a:t>si bactériémie à </a:t>
            </a:r>
            <a:r>
              <a:rPr lang="fr-FR" sz="2500" dirty="0"/>
              <a:t>s</a:t>
            </a:r>
            <a:r>
              <a:rPr lang="fr-FR" sz="2500" dirty="0" smtClean="0"/>
              <a:t>taphylocoque</a:t>
            </a:r>
            <a:r>
              <a:rPr lang="fr-FR" sz="2400" dirty="0" smtClean="0"/>
              <a:t> </a:t>
            </a:r>
            <a:r>
              <a:rPr lang="fr-FR" sz="2400" dirty="0"/>
              <a:t>en l’absence d’autre source </a:t>
            </a:r>
            <a:r>
              <a:rPr lang="fr-FR" sz="2400" dirty="0" smtClean="0"/>
              <a:t>potentielle d’infection.</a:t>
            </a:r>
            <a:endParaRPr lang="fr-FR" sz="2400" dirty="0"/>
          </a:p>
          <a:p>
            <a:pPr lvl="1"/>
            <a:endParaRPr lang="fr-FR" sz="25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755576" y="476672"/>
            <a:ext cx="7182644" cy="1080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0141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>
              <a:defRPr/>
            </a:pPr>
            <a:r>
              <a:rPr lang="fr-FR" sz="3200" dirty="0" smtClean="0">
                <a:solidFill>
                  <a:srgbClr val="2C7C9F"/>
                </a:solidFill>
                <a:latin typeface="News Gothic MT"/>
                <a:cs typeface="News Gothic MT"/>
              </a:rPr>
              <a:t>Bactériémie sans </a:t>
            </a:r>
            <a:r>
              <a:rPr lang="fr-FR" sz="3200" dirty="0">
                <a:solidFill>
                  <a:srgbClr val="2C7C9F"/>
                </a:solidFill>
                <a:latin typeface="News Gothic MT"/>
                <a:cs typeface="News Gothic MT"/>
              </a:rPr>
              <a:t>signe évident d’infection du </a:t>
            </a:r>
            <a:r>
              <a:rPr lang="fr-FR" sz="3200" dirty="0" smtClean="0">
                <a:solidFill>
                  <a:srgbClr val="2C7C9F"/>
                </a:solidFill>
                <a:latin typeface="News Gothic MT"/>
                <a:cs typeface="News Gothic MT"/>
              </a:rPr>
              <a:t>DECI</a:t>
            </a:r>
            <a:endParaRPr lang="fr-FR" sz="3200" dirty="0">
              <a:solidFill>
                <a:srgbClr val="2C7C9F"/>
              </a:solidFill>
              <a:latin typeface="News Gothic MT"/>
              <a:cs typeface="News Gothic MT"/>
            </a:endParaRPr>
          </a:p>
        </p:txBody>
      </p:sp>
      <p:pic>
        <p:nvPicPr>
          <p:cNvPr id="5" name="Picture 5" descr="SPILF">
            <a:extLst>
              <a:ext uri="{FF2B5EF4-FFF2-40B4-BE49-F238E27FC236}">
                <a16:creationId xmlns:a16="http://schemas.microsoft.com/office/drawing/2014/main" xmlns="" id="{3E02150F-1F07-4EF3-9ABE-03203230F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9" name="Titr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40688" cy="689001"/>
          </a:xfrm>
        </p:spPr>
        <p:txBody>
          <a:bodyPr/>
          <a:lstStyle/>
          <a:p>
            <a:r>
              <a:rPr lang="fr-FR" sz="3200" dirty="0"/>
              <a:t>Réimplantation  </a:t>
            </a:r>
          </a:p>
        </p:txBody>
      </p:sp>
      <p:sp>
        <p:nvSpPr>
          <p:cNvPr id="1048720" name="Espace réservé du contenu 2"/>
          <p:cNvSpPr>
            <a:spLocks noGrp="1"/>
          </p:cNvSpPr>
          <p:nvPr>
            <p:ph idx="1"/>
          </p:nvPr>
        </p:nvSpPr>
        <p:spPr>
          <a:xfrm>
            <a:off x="611560" y="1772816"/>
            <a:ext cx="8040688" cy="3744416"/>
          </a:xfrm>
        </p:spPr>
        <p:txBody>
          <a:bodyPr>
            <a:noAutofit/>
          </a:bodyPr>
          <a:lstStyle/>
          <a:p>
            <a:r>
              <a:rPr lang="en-US" dirty="0" err="1" smtClean="0"/>
              <a:t>L’évaluation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l'indication</a:t>
            </a:r>
            <a:r>
              <a:rPr lang="en-US" dirty="0"/>
              <a:t> de </a:t>
            </a:r>
            <a:r>
              <a:rPr lang="en-US" dirty="0" err="1"/>
              <a:t>réimplantation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 smtClean="0"/>
              <a:t>impérative</a:t>
            </a:r>
            <a:r>
              <a:rPr lang="en-US" dirty="0" smtClean="0"/>
              <a:t> (30 % de non indication)</a:t>
            </a:r>
            <a:endParaRPr lang="en-US" dirty="0"/>
          </a:p>
          <a:p>
            <a:r>
              <a:rPr lang="fr-FR" dirty="0" smtClean="0"/>
              <a:t>Réimplantation possible :</a:t>
            </a:r>
          </a:p>
          <a:p>
            <a:pPr lvl="1">
              <a:buFont typeface="Courier New"/>
              <a:buChar char="o"/>
            </a:pPr>
            <a:r>
              <a:rPr lang="fr-FR" sz="2400" dirty="0"/>
              <a:t>a</a:t>
            </a:r>
            <a:r>
              <a:rPr lang="fr-FR" sz="2400" dirty="0" smtClean="0"/>
              <a:t>u </a:t>
            </a:r>
            <a:r>
              <a:rPr lang="fr-FR" sz="2400" dirty="0"/>
              <a:t>plus </a:t>
            </a:r>
            <a:r>
              <a:rPr lang="fr-FR" sz="2400" dirty="0" smtClean="0"/>
              <a:t>tôt </a:t>
            </a:r>
            <a:r>
              <a:rPr lang="fr-FR" sz="2400" dirty="0" smtClean="0">
                <a:cs typeface="ＭＳ Ｐゴシック" charset="0"/>
              </a:rPr>
              <a:t>72 heures après la première hémoculture négative</a:t>
            </a:r>
            <a:endParaRPr lang="fr-FR" sz="2400" dirty="0">
              <a:cs typeface="ＭＳ Ｐゴシック" charset="0"/>
            </a:endParaRPr>
          </a:p>
          <a:p>
            <a:pPr lvl="1">
              <a:buFont typeface="Courier New"/>
              <a:buChar char="o"/>
            </a:pPr>
            <a:r>
              <a:rPr lang="fr-FR" sz="2400" dirty="0">
                <a:cs typeface="ＭＳ Ｐゴシック" charset="0"/>
              </a:rPr>
              <a:t>p</a:t>
            </a:r>
            <a:r>
              <a:rPr lang="fr-FR" sz="2400" dirty="0" smtClean="0">
                <a:cs typeface="ＭＳ Ｐゴシック" charset="0"/>
              </a:rPr>
              <a:t>lus </a:t>
            </a:r>
            <a:r>
              <a:rPr lang="fr-FR" sz="2400" dirty="0">
                <a:cs typeface="ＭＳ Ｐゴシック" charset="0"/>
              </a:rPr>
              <a:t>tardivement si présence d’une autre source d’infection </a:t>
            </a:r>
            <a:r>
              <a:rPr lang="fr-FR" sz="2400">
                <a:cs typeface="ＭＳ Ｐゴシック" charset="0"/>
              </a:rPr>
              <a:t>non </a:t>
            </a:r>
            <a:r>
              <a:rPr lang="fr-FR" sz="2400" smtClean="0">
                <a:cs typeface="ＭＳ Ｐゴシック" charset="0"/>
              </a:rPr>
              <a:t>traitée</a:t>
            </a:r>
            <a:r>
              <a:rPr lang="fr-FR" sz="2400" dirty="0" smtClean="0">
                <a:cs typeface="ＭＳ Ｐゴシック" charset="0"/>
              </a:rPr>
              <a:t>.</a:t>
            </a:r>
            <a:endParaRPr lang="fr-FR" sz="2400" dirty="0">
              <a:cs typeface="ＭＳ Ｐゴシック" charset="0"/>
            </a:endParaRPr>
          </a:p>
        </p:txBody>
      </p:sp>
      <p:pic>
        <p:nvPicPr>
          <p:cNvPr id="5" name="Picture 5" descr="SPILF">
            <a:extLst>
              <a:ext uri="{FF2B5EF4-FFF2-40B4-BE49-F238E27FC236}">
                <a16:creationId xmlns:a16="http://schemas.microsoft.com/office/drawing/2014/main" xmlns="" id="{1506FD9C-F8B1-4794-B7ED-ADE33D69B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re 1"/>
          <p:cNvSpPr>
            <a:spLocks noGrp="1"/>
          </p:cNvSpPr>
          <p:nvPr>
            <p:ph type="title"/>
          </p:nvPr>
        </p:nvSpPr>
        <p:spPr>
          <a:xfrm>
            <a:off x="19298" y="260648"/>
            <a:ext cx="8388425" cy="699315"/>
          </a:xfrm>
        </p:spPr>
        <p:txBody>
          <a:bodyPr>
            <a:noAutofit/>
          </a:bodyPr>
          <a:lstStyle/>
          <a:p>
            <a:r>
              <a:rPr lang="fr-FR" sz="3600" dirty="0"/>
              <a:t>Entités cliniques</a:t>
            </a:r>
          </a:p>
        </p:txBody>
      </p:sp>
      <p:sp>
        <p:nvSpPr>
          <p:cNvPr id="1048608" name="Espace réservé du contenu 2"/>
          <p:cNvSpPr>
            <a:spLocks noGrp="1"/>
          </p:cNvSpPr>
          <p:nvPr>
            <p:ph idx="1"/>
          </p:nvPr>
        </p:nvSpPr>
        <p:spPr>
          <a:xfrm>
            <a:off x="6325" y="1196752"/>
            <a:ext cx="8856984" cy="5112567"/>
          </a:xfrm>
        </p:spPr>
        <p:txBody>
          <a:bodyPr>
            <a:noAutofit/>
          </a:bodyPr>
          <a:lstStyle/>
          <a:p>
            <a:pPr lvl="1">
              <a:spcAft>
                <a:spcPts val="1200"/>
              </a:spcAft>
              <a:buFont typeface="Arial"/>
              <a:buChar char="•"/>
            </a:pPr>
            <a:r>
              <a:rPr lang="fr-FR" sz="2000" b="1" dirty="0"/>
              <a:t>Extériorisation du matériel </a:t>
            </a:r>
            <a:r>
              <a:rPr lang="fr-FR" sz="2000" dirty="0"/>
              <a:t>: effraction cutanée avec exposition à la vue du boitier et/ou des sondes, sans signes </a:t>
            </a:r>
            <a:r>
              <a:rPr lang="fr-FR" sz="2000" dirty="0" smtClean="0"/>
              <a:t>d’inflammation</a:t>
            </a:r>
            <a:endParaRPr lang="fr-FR" sz="2000" b="1" dirty="0" smtClean="0"/>
          </a:p>
          <a:p>
            <a:pPr lvl="1">
              <a:buFont typeface="Arial"/>
              <a:buChar char="•"/>
            </a:pPr>
            <a:r>
              <a:rPr lang="fr-FR" sz="2000" b="1" dirty="0" smtClean="0"/>
              <a:t>Infection </a:t>
            </a:r>
            <a:r>
              <a:rPr lang="fr-FR" sz="2000" b="1" dirty="0"/>
              <a:t>du site d’implantation = </a:t>
            </a:r>
            <a:r>
              <a:rPr lang="en-US" sz="2000" b="1" dirty="0" err="1"/>
              <a:t>s</a:t>
            </a:r>
            <a:r>
              <a:rPr lang="en-US" sz="2000" b="1" dirty="0" err="1" smtClean="0"/>
              <a:t>ignes</a:t>
            </a:r>
            <a:r>
              <a:rPr lang="en-US" sz="2000" b="1" dirty="0" smtClean="0"/>
              <a:t> </a:t>
            </a:r>
            <a:r>
              <a:rPr lang="en-US" sz="2000" b="1" dirty="0" err="1"/>
              <a:t>locaux</a:t>
            </a:r>
            <a:r>
              <a:rPr lang="en-US" sz="2000" b="1" dirty="0"/>
              <a:t> </a:t>
            </a:r>
            <a:r>
              <a:rPr lang="en-US" sz="2000" b="1" dirty="0" err="1"/>
              <a:t>d’inflammation</a:t>
            </a:r>
            <a:r>
              <a:rPr lang="en-US" sz="2000" b="1" dirty="0"/>
              <a:t> </a:t>
            </a:r>
          </a:p>
          <a:p>
            <a:pPr lvl="2">
              <a:buFont typeface="Courier New"/>
              <a:buChar char="o"/>
            </a:pPr>
            <a:r>
              <a:rPr lang="fr-FR" sz="1800" b="1" dirty="0"/>
              <a:t>superficielle</a:t>
            </a:r>
            <a:r>
              <a:rPr lang="fr-FR" sz="1800" dirty="0"/>
              <a:t> : dans les 30 jours suivant l’implantation, sans fièvre et sans autres signes généraux, limitée à la peau et au tissu sous-cutané de la zone d’incision et n’atteignant pas le fascia et/ou les muscles </a:t>
            </a:r>
            <a:endParaRPr lang="fr-FR" sz="1800" dirty="0" smtClean="0"/>
          </a:p>
          <a:p>
            <a:pPr lvl="2">
              <a:spcAft>
                <a:spcPts val="1200"/>
              </a:spcAft>
              <a:buFont typeface="Courier New"/>
              <a:buChar char="o"/>
            </a:pPr>
            <a:r>
              <a:rPr lang="en-US" sz="1800" b="1" dirty="0" err="1" smtClean="0"/>
              <a:t>profonde</a:t>
            </a:r>
            <a:r>
              <a:rPr lang="en-US" sz="1800" dirty="0" smtClean="0"/>
              <a:t> </a:t>
            </a:r>
            <a:r>
              <a:rPr lang="en-US" sz="1800" dirty="0"/>
              <a:t>: </a:t>
            </a:r>
            <a:r>
              <a:rPr lang="en-US" sz="1800" dirty="0" err="1"/>
              <a:t>toute</a:t>
            </a:r>
            <a:r>
              <a:rPr lang="en-US" sz="1800" dirty="0"/>
              <a:t> collection au contact du </a:t>
            </a:r>
            <a:r>
              <a:rPr lang="en-US" sz="1800" dirty="0" err="1"/>
              <a:t>matériel</a:t>
            </a:r>
            <a:r>
              <a:rPr lang="en-US" sz="1800" dirty="0"/>
              <a:t> avec </a:t>
            </a:r>
            <a:r>
              <a:rPr lang="en-US" sz="1800" dirty="0" err="1"/>
              <a:t>ou</a:t>
            </a:r>
            <a:r>
              <a:rPr lang="en-US" sz="1800" dirty="0"/>
              <a:t> sans </a:t>
            </a:r>
            <a:r>
              <a:rPr lang="en-US" sz="1800" dirty="0" err="1" smtClean="0"/>
              <a:t>fièvre</a:t>
            </a:r>
            <a:r>
              <a:rPr lang="en-US" sz="1800" dirty="0" smtClean="0"/>
              <a:t> </a:t>
            </a:r>
            <a:endParaRPr lang="en-US" dirty="0"/>
          </a:p>
          <a:p>
            <a:pPr lvl="1">
              <a:spcAft>
                <a:spcPts val="1200"/>
              </a:spcAft>
              <a:buFont typeface="Arial"/>
              <a:buChar char="•"/>
            </a:pPr>
            <a:r>
              <a:rPr lang="fr-FR" sz="2000" b="1" dirty="0" smtClean="0"/>
              <a:t>Infection </a:t>
            </a:r>
            <a:r>
              <a:rPr lang="fr-FR" sz="2000" b="1" dirty="0"/>
              <a:t>de sonde(s) = endocardite sur sonde(s) : </a:t>
            </a:r>
            <a:r>
              <a:rPr lang="fr-FR" sz="2000" dirty="0"/>
              <a:t>végétation visualisée par échocardiographie et/ou hyperfixation sur le trajet d’une sonde (Pet scan/ scintigraphie aux leucocytes marqués)</a:t>
            </a:r>
          </a:p>
          <a:p>
            <a:pPr lvl="1">
              <a:buFont typeface="Arial"/>
              <a:buChar char="•"/>
            </a:pPr>
            <a:r>
              <a:rPr lang="fr-FR" sz="2000" b="1" dirty="0"/>
              <a:t>Endocardite</a:t>
            </a:r>
            <a:r>
              <a:rPr lang="fr-FR" sz="2000" dirty="0"/>
              <a:t> définie selon les guidelines de l’ESC 2015 </a:t>
            </a:r>
          </a:p>
          <a:p>
            <a:endParaRPr lang="fr-FR" sz="2000" dirty="0"/>
          </a:p>
          <a:p>
            <a:endParaRPr lang="fr-FR" sz="2000" dirty="0"/>
          </a:p>
        </p:txBody>
      </p:sp>
      <p:pic>
        <p:nvPicPr>
          <p:cNvPr id="5" name="Picture 5" descr="SPIL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re 1"/>
          <p:cNvSpPr>
            <a:spLocks noGrp="1"/>
          </p:cNvSpPr>
          <p:nvPr>
            <p:ph type="title"/>
          </p:nvPr>
        </p:nvSpPr>
        <p:spPr>
          <a:xfrm>
            <a:off x="611560" y="235708"/>
            <a:ext cx="7560841" cy="764704"/>
          </a:xfrm>
        </p:spPr>
        <p:txBody>
          <a:bodyPr/>
          <a:lstStyle/>
          <a:p>
            <a:r>
              <a:rPr lang="fr-FR" sz="3600" dirty="0"/>
              <a:t>Epidémiologie microbienne </a:t>
            </a:r>
          </a:p>
        </p:txBody>
      </p:sp>
      <p:sp>
        <p:nvSpPr>
          <p:cNvPr id="104861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112568"/>
          </a:xfrm>
        </p:spPr>
        <p:txBody>
          <a:bodyPr/>
          <a:lstStyle/>
          <a:p>
            <a:r>
              <a:rPr lang="fr-FR" b="1" dirty="0"/>
              <a:t>Staphylocoques</a:t>
            </a:r>
            <a:r>
              <a:rPr lang="fr-FR" dirty="0" smtClean="0"/>
              <a:t>:</a:t>
            </a:r>
            <a:endParaRPr lang="fr-FR" dirty="0"/>
          </a:p>
          <a:p>
            <a:pPr lvl="1"/>
            <a:r>
              <a:rPr lang="fr-FR" sz="2400" dirty="0"/>
              <a:t> </a:t>
            </a:r>
            <a:r>
              <a:rPr lang="en-US" sz="2400" dirty="0"/>
              <a:t>60 à 80% des </a:t>
            </a:r>
            <a:r>
              <a:rPr lang="en-US" sz="2400" dirty="0" err="1"/>
              <a:t>cas</a:t>
            </a:r>
            <a:r>
              <a:rPr lang="en-US" sz="2400" dirty="0"/>
              <a:t>, </a:t>
            </a:r>
            <a:r>
              <a:rPr lang="en-US" sz="2400" dirty="0" err="1"/>
              <a:t>quel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soit</a:t>
            </a:r>
            <a:r>
              <a:rPr lang="en-US" sz="2400" dirty="0"/>
              <a:t> le </a:t>
            </a:r>
            <a:r>
              <a:rPr lang="en-US" sz="2400" dirty="0" err="1"/>
              <a:t>délai</a:t>
            </a:r>
            <a:r>
              <a:rPr lang="en-US" sz="2400" dirty="0"/>
              <a:t> de </a:t>
            </a:r>
            <a:r>
              <a:rPr lang="en-US" sz="2400" dirty="0" err="1"/>
              <a:t>survenue</a:t>
            </a:r>
            <a:endParaRPr lang="en-US" sz="2400" dirty="0"/>
          </a:p>
          <a:p>
            <a:pPr lvl="1"/>
            <a:r>
              <a:rPr lang="fr-FR" sz="2400" dirty="0"/>
              <a:t>Staphylocoques à </a:t>
            </a:r>
            <a:r>
              <a:rPr lang="fr-FR" sz="2400" dirty="0" err="1"/>
              <a:t>coagulase</a:t>
            </a:r>
            <a:r>
              <a:rPr lang="fr-FR" sz="2400" dirty="0"/>
              <a:t>-</a:t>
            </a:r>
            <a:r>
              <a:rPr lang="fr-FR" sz="2400" dirty="0" smtClean="0"/>
              <a:t>négative : </a:t>
            </a:r>
            <a:r>
              <a:rPr lang="fr-FR" sz="2400" dirty="0"/>
              <a:t>les plus fréquents dans les infections de loge</a:t>
            </a:r>
          </a:p>
          <a:p>
            <a:pPr lvl="1"/>
            <a:r>
              <a:rPr lang="fr-FR" sz="2400" dirty="0"/>
              <a:t>Culture </a:t>
            </a:r>
            <a:r>
              <a:rPr lang="fr-FR" sz="2400" dirty="0" err="1"/>
              <a:t>polymicrobienne</a:t>
            </a:r>
            <a:r>
              <a:rPr lang="fr-FR" sz="2400" dirty="0"/>
              <a:t> dans 13% </a:t>
            </a:r>
            <a:r>
              <a:rPr lang="fr-FR" sz="2400" dirty="0" smtClean="0"/>
              <a:t>des </a:t>
            </a:r>
            <a:r>
              <a:rPr lang="fr-FR" sz="2400" dirty="0"/>
              <a:t>cas </a:t>
            </a:r>
          </a:p>
          <a:p>
            <a:pPr lvl="1"/>
            <a:endParaRPr lang="fr-F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sz="1600" i="1" dirty="0" smtClean="0"/>
              <a:t>				</a:t>
            </a:r>
            <a:endParaRPr lang="fr-FR" sz="1600" i="1" dirty="0"/>
          </a:p>
        </p:txBody>
      </p:sp>
      <p:pic>
        <p:nvPicPr>
          <p:cNvPr id="6" name="Picture 5" descr="SPIL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77073"/>
            <a:ext cx="3096344" cy="25202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 bwMode="auto">
          <a:xfrm>
            <a:off x="1259632" y="4869160"/>
            <a:ext cx="4608512" cy="158417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424242"/>
                </a:solidFill>
              </a:rPr>
              <a:t>Bactéries isolées de culture de la partie </a:t>
            </a:r>
            <a:r>
              <a:rPr lang="fr-FR" b="1" dirty="0" smtClean="0">
                <a:solidFill>
                  <a:srgbClr val="424242"/>
                </a:solidFill>
              </a:rPr>
              <a:t>distale </a:t>
            </a:r>
            <a:r>
              <a:rPr lang="fr-FR" b="1" dirty="0">
                <a:solidFill>
                  <a:srgbClr val="424242"/>
                </a:solidFill>
              </a:rPr>
              <a:t>des sondes (123 souches</a:t>
            </a:r>
            <a:r>
              <a:rPr lang="fr-FR" b="1" dirty="0" smtClean="0">
                <a:solidFill>
                  <a:srgbClr val="424242"/>
                </a:solidFill>
              </a:rPr>
              <a:t>)</a:t>
            </a:r>
          </a:p>
          <a:p>
            <a:r>
              <a:rPr lang="fr-FR" i="1" dirty="0" smtClean="0">
                <a:solidFill>
                  <a:schemeClr val="bg2"/>
                </a:solidFill>
              </a:rPr>
              <a:t>Eric </a:t>
            </a:r>
            <a:r>
              <a:rPr lang="fr-FR" i="1" dirty="0">
                <a:solidFill>
                  <a:schemeClr val="bg2"/>
                </a:solidFill>
              </a:rPr>
              <a:t>Bonnet et al</a:t>
            </a:r>
            <a:r>
              <a:rPr lang="fr-FR" i="1" dirty="0" smtClean="0">
                <a:solidFill>
                  <a:schemeClr val="bg2"/>
                </a:solidFill>
              </a:rPr>
              <a:t>.</a:t>
            </a:r>
            <a:r>
              <a:rPr lang="fr-FR" i="1" dirty="0">
                <a:solidFill>
                  <a:schemeClr val="bg2"/>
                </a:solidFill>
              </a:rPr>
              <a:t> ENDO 06</a:t>
            </a:r>
          </a:p>
          <a:p>
            <a:r>
              <a:rPr lang="fr-FR" i="1" dirty="0">
                <a:solidFill>
                  <a:schemeClr val="bg2"/>
                </a:solidFill>
              </a:rPr>
              <a:t>Journées Nationales d’Infectiologie. </a:t>
            </a:r>
            <a:endParaRPr lang="fr-FR" i="1" dirty="0" smtClean="0">
              <a:solidFill>
                <a:schemeClr val="bg2"/>
              </a:solidFill>
            </a:endParaRPr>
          </a:p>
          <a:p>
            <a:r>
              <a:rPr lang="fr-FR" i="1" dirty="0" smtClean="0">
                <a:solidFill>
                  <a:schemeClr val="bg2"/>
                </a:solidFill>
              </a:rPr>
              <a:t>Lyon</a:t>
            </a:r>
            <a:r>
              <a:rPr lang="fr-FR" i="1" dirty="0">
                <a:solidFill>
                  <a:schemeClr val="bg2"/>
                </a:solidFill>
              </a:rPr>
              <a:t>. 2019</a:t>
            </a:r>
            <a:r>
              <a:rPr lang="fr-FR" i="1" dirty="0" smtClean="0">
                <a:solidFill>
                  <a:schemeClr val="bg2"/>
                </a:solidFill>
              </a:rPr>
              <a:t>.</a:t>
            </a:r>
            <a:endParaRPr lang="fr-FR" i="1" dirty="0">
              <a:solidFill>
                <a:schemeClr val="bg2"/>
              </a:solidFill>
            </a:endParaRPr>
          </a:p>
          <a:p>
            <a:pPr marL="0" indent="0" algn="r">
              <a:buNone/>
            </a:pPr>
            <a:endParaRPr lang="fr-FR" i="1" dirty="0" smtClean="0">
              <a:solidFill>
                <a:srgbClr val="424242"/>
              </a:solidFill>
            </a:endParaRPr>
          </a:p>
          <a:p>
            <a:pPr marL="0" indent="0" algn="r">
              <a:buNone/>
            </a:pPr>
            <a:r>
              <a:rPr lang="fr-FR" i="1" dirty="0" smtClean="0">
                <a:solidFill>
                  <a:srgbClr val="424242"/>
                </a:solidFill>
              </a:rPr>
              <a:t> </a:t>
            </a:r>
            <a:endParaRPr lang="fr-FR" i="1" dirty="0">
              <a:solidFill>
                <a:srgbClr val="42424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re 1"/>
          <p:cNvSpPr>
            <a:spLocks noGrp="1"/>
          </p:cNvSpPr>
          <p:nvPr>
            <p:ph type="title"/>
          </p:nvPr>
        </p:nvSpPr>
        <p:spPr>
          <a:xfrm>
            <a:off x="323528" y="258021"/>
            <a:ext cx="7992888" cy="720078"/>
          </a:xfrm>
        </p:spPr>
        <p:txBody>
          <a:bodyPr/>
          <a:lstStyle/>
          <a:p>
            <a:r>
              <a:rPr lang="fr-FR" sz="3600" dirty="0"/>
              <a:t>Facteurs de risque spécifiques  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1196752"/>
            <a:ext cx="8040688" cy="468171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1" kern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Liés</a:t>
            </a:r>
            <a:r>
              <a:rPr lang="en-US" b="1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à la </a:t>
            </a:r>
            <a:r>
              <a:rPr lang="en-US" b="1" kern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procédure</a:t>
            </a:r>
            <a:r>
              <a:rPr lang="en-US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:</a:t>
            </a:r>
            <a:endParaRPr lang="en-US" b="1" kern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kern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Réintervention</a:t>
            </a:r>
            <a:r>
              <a:rPr lang="en-US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sur</a:t>
            </a:r>
            <a:r>
              <a:rPr lang="en-US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le site </a:t>
            </a:r>
            <a:r>
              <a:rPr lang="en-US" kern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d’implantation</a:t>
            </a:r>
            <a:r>
              <a:rPr lang="en-US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du </a:t>
            </a:r>
            <a:r>
              <a:rPr lang="en-US" kern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boitier</a:t>
            </a:r>
            <a:r>
              <a:rPr lang="en-US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n-US" kern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changement</a:t>
            </a:r>
            <a:r>
              <a:rPr lang="en-US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US" kern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générateur</a:t>
            </a:r>
            <a:r>
              <a:rPr lang="en-US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rajout d’une sonde, révision du site d’implantation)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Hématome de la loge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Durée longue de procédure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kern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Défibrillateur</a:t>
            </a:r>
            <a:r>
              <a:rPr lang="en-US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n-US" i="1" kern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vs</a:t>
            </a:r>
            <a:r>
              <a:rPr lang="en-US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stimulateur</a:t>
            </a:r>
            <a:r>
              <a:rPr lang="en-US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fr-FR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Absence d’antibioprophylaxie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fr-FR" b="1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Liés à </a:t>
            </a:r>
            <a:r>
              <a:rPr lang="fr-FR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l’hôte :</a:t>
            </a:r>
            <a:endParaRPr lang="fr-FR" b="1" kern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Anticoagulation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ATCD d’infection de </a:t>
            </a:r>
            <a:r>
              <a:rPr lang="fr-FR" kern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DECI</a:t>
            </a:r>
            <a:endParaRPr lang="fr-FR" kern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FR" dirty="0"/>
          </a:p>
        </p:txBody>
      </p:sp>
      <p:pic>
        <p:nvPicPr>
          <p:cNvPr id="4" name="Picture 5" descr="SPIL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re 1"/>
          <p:cNvSpPr>
            <a:spLocks noGrp="1"/>
          </p:cNvSpPr>
          <p:nvPr>
            <p:ph type="title"/>
          </p:nvPr>
        </p:nvSpPr>
        <p:spPr>
          <a:xfrm>
            <a:off x="539552" y="309109"/>
            <a:ext cx="7488832" cy="606326"/>
          </a:xfrm>
        </p:spPr>
        <p:txBody>
          <a:bodyPr/>
          <a:lstStyle/>
          <a:p>
            <a:r>
              <a:rPr lang="fr-FR" sz="4000" dirty="0"/>
              <a:t>Diagnostic microbiologique</a:t>
            </a:r>
          </a:p>
        </p:txBody>
      </p:sp>
      <p:sp>
        <p:nvSpPr>
          <p:cNvPr id="1048639" name="Espace réservé du contenu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400601"/>
          </a:xfrm>
        </p:spPr>
        <p:txBody>
          <a:bodyPr>
            <a:normAutofit fontScale="98333" lnSpcReduction="10000"/>
          </a:bodyPr>
          <a:lstStyle/>
          <a:p>
            <a:r>
              <a:rPr lang="en-US" dirty="0" err="1"/>
              <a:t>Hémocultures</a:t>
            </a:r>
            <a:r>
              <a:rPr lang="en-US" dirty="0"/>
              <a:t>: 2 </a:t>
            </a:r>
            <a:r>
              <a:rPr lang="en-US" dirty="0" err="1"/>
              <a:t>paires</a:t>
            </a:r>
            <a:r>
              <a:rPr lang="en-US" dirty="0"/>
              <a:t> au minimum, </a:t>
            </a:r>
            <a:r>
              <a:rPr lang="en-US" dirty="0" err="1"/>
              <a:t>prélevées</a:t>
            </a:r>
            <a:r>
              <a:rPr lang="en-US" dirty="0"/>
              <a:t> à des temps </a:t>
            </a:r>
            <a:r>
              <a:rPr lang="en-US" dirty="0" err="1"/>
              <a:t>différents</a:t>
            </a:r>
            <a:r>
              <a:rPr lang="en-US" dirty="0"/>
              <a:t>, </a:t>
            </a:r>
            <a:r>
              <a:rPr lang="en-US" dirty="0" err="1"/>
              <a:t>avant</a:t>
            </a:r>
            <a:r>
              <a:rPr lang="en-US" dirty="0"/>
              <a:t> de </a:t>
            </a:r>
            <a:r>
              <a:rPr lang="en-US" dirty="0" err="1"/>
              <a:t>débuter</a:t>
            </a:r>
            <a:r>
              <a:rPr lang="en-US" dirty="0"/>
              <a:t> </a:t>
            </a:r>
            <a:r>
              <a:rPr lang="en-US" dirty="0" err="1" smtClean="0"/>
              <a:t>l’antibiothérapie</a:t>
            </a:r>
            <a:r>
              <a:rPr lang="en-US" dirty="0" smtClean="0"/>
              <a:t> </a:t>
            </a:r>
            <a:endParaRPr lang="en-US" dirty="0"/>
          </a:p>
          <a:p>
            <a:r>
              <a:rPr lang="fr-FR" dirty="0" smtClean="0"/>
              <a:t>Lors de l’extraction : réaliser systématiquement </a:t>
            </a:r>
            <a:r>
              <a:rPr lang="fr-FR" dirty="0"/>
              <a:t>un prélèvement </a:t>
            </a:r>
            <a:r>
              <a:rPr lang="fr-FR" dirty="0" smtClean="0"/>
              <a:t>de:</a:t>
            </a:r>
            <a:endParaRPr lang="fr-FR" dirty="0"/>
          </a:p>
          <a:p>
            <a:pPr lvl="1">
              <a:buFont typeface="Courier New"/>
              <a:buChar char="o"/>
            </a:pPr>
            <a:r>
              <a:rPr lang="fr-FR" dirty="0"/>
              <a:t>pus prélevé dans la </a:t>
            </a:r>
            <a:r>
              <a:rPr lang="fr-FR" dirty="0" smtClean="0"/>
              <a:t>poche</a:t>
            </a:r>
          </a:p>
          <a:p>
            <a:pPr lvl="1">
              <a:buFont typeface="Courier New"/>
              <a:buChar char="o"/>
            </a:pPr>
            <a:r>
              <a:rPr lang="fr-FR" dirty="0" smtClean="0"/>
              <a:t>tissu </a:t>
            </a:r>
            <a:r>
              <a:rPr lang="fr-FR" dirty="0"/>
              <a:t>à la </a:t>
            </a:r>
            <a:r>
              <a:rPr lang="fr-FR" dirty="0" smtClean="0"/>
              <a:t>curette</a:t>
            </a:r>
          </a:p>
          <a:p>
            <a:pPr lvl="1">
              <a:buFont typeface="Courier New"/>
              <a:buChar char="o"/>
            </a:pPr>
            <a:r>
              <a:rPr lang="fr-FR" dirty="0" smtClean="0"/>
              <a:t>la </a:t>
            </a:r>
            <a:r>
              <a:rPr lang="fr-FR" dirty="0"/>
              <a:t>portion distale des </a:t>
            </a:r>
            <a:r>
              <a:rPr lang="fr-FR" dirty="0" smtClean="0"/>
              <a:t>sondes</a:t>
            </a:r>
          </a:p>
          <a:p>
            <a:pPr lvl="1">
              <a:buFont typeface="Courier New"/>
              <a:buChar char="o"/>
            </a:pPr>
            <a:r>
              <a:rPr lang="fr-FR" dirty="0" smtClean="0"/>
              <a:t>connecteur</a:t>
            </a:r>
            <a:endParaRPr lang="fr-FR" dirty="0"/>
          </a:p>
          <a:p>
            <a:r>
              <a:rPr lang="fr-FR" dirty="0" smtClean="0"/>
              <a:t>Il </a:t>
            </a:r>
            <a:r>
              <a:rPr lang="fr-FR" dirty="0"/>
              <a:t>est fortement recommandé de ne pas faire de prélèvement par écouvillon</a:t>
            </a:r>
          </a:p>
          <a:p>
            <a:r>
              <a:rPr lang="fr-FR" dirty="0"/>
              <a:t>Une concertation entre cliniciens et microbiologistes est indispensable</a:t>
            </a:r>
            <a:endParaRPr lang="en-US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Picture 5" descr="SPIL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re 1"/>
          <p:cNvSpPr>
            <a:spLocks noGrp="1"/>
          </p:cNvSpPr>
          <p:nvPr>
            <p:ph type="title"/>
          </p:nvPr>
        </p:nvSpPr>
        <p:spPr>
          <a:xfrm>
            <a:off x="587509" y="336797"/>
            <a:ext cx="7440875" cy="720080"/>
          </a:xfrm>
        </p:spPr>
        <p:txBody>
          <a:bodyPr/>
          <a:lstStyle/>
          <a:p>
            <a:r>
              <a:rPr lang="fr-FR" sz="4000" dirty="0"/>
              <a:t>Diagnostic par l’imagerie</a:t>
            </a:r>
          </a:p>
        </p:txBody>
      </p:sp>
      <p:sp>
        <p:nvSpPr>
          <p:cNvPr id="1048646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3"/>
            <a:ext cx="8568952" cy="4673253"/>
          </a:xfrm>
        </p:spPr>
        <p:txBody>
          <a:bodyPr/>
          <a:lstStyle/>
          <a:p>
            <a:r>
              <a:rPr lang="en-US" dirty="0" err="1"/>
              <a:t>Echographie</a:t>
            </a:r>
            <a:r>
              <a:rPr lang="en-US" dirty="0"/>
              <a:t> </a:t>
            </a:r>
            <a:r>
              <a:rPr lang="en-US" dirty="0" err="1"/>
              <a:t>transoesophagienne</a:t>
            </a:r>
            <a:r>
              <a:rPr lang="en-US" dirty="0"/>
              <a:t> (ETO) </a:t>
            </a:r>
            <a:r>
              <a:rPr lang="en-US" dirty="0" err="1"/>
              <a:t>devant</a:t>
            </a:r>
            <a:r>
              <a:rPr lang="en-US" dirty="0"/>
              <a:t> </a:t>
            </a:r>
            <a:r>
              <a:rPr lang="en-US" dirty="0" err="1" smtClean="0"/>
              <a:t>toute</a:t>
            </a:r>
            <a:r>
              <a:rPr lang="en-US" dirty="0" smtClean="0"/>
              <a:t> </a:t>
            </a:r>
            <a:r>
              <a:rPr lang="en-US" dirty="0"/>
              <a:t>suspicion </a:t>
            </a:r>
            <a:r>
              <a:rPr lang="en-US" dirty="0" err="1"/>
              <a:t>d’infection</a:t>
            </a:r>
            <a:r>
              <a:rPr lang="en-US" dirty="0"/>
              <a:t> de DECI </a:t>
            </a:r>
            <a:r>
              <a:rPr lang="en-US" dirty="0" err="1"/>
              <a:t>avant</a:t>
            </a:r>
            <a:r>
              <a:rPr lang="en-US" dirty="0"/>
              <a:t> </a:t>
            </a:r>
            <a:r>
              <a:rPr lang="en-US" dirty="0" err="1"/>
              <a:t>l’extraction</a:t>
            </a:r>
            <a:r>
              <a:rPr lang="en-US" dirty="0"/>
              <a:t> </a:t>
            </a:r>
          </a:p>
          <a:p>
            <a:r>
              <a:rPr lang="en-US" dirty="0" smtClean="0"/>
              <a:t>ETO </a:t>
            </a:r>
            <a:r>
              <a:rPr lang="en-US" dirty="0"/>
              <a:t>post extraction de </a:t>
            </a:r>
            <a:r>
              <a:rPr lang="en-US" dirty="0" smtClean="0"/>
              <a:t>materiel </a:t>
            </a:r>
            <a:r>
              <a:rPr lang="en-US" dirty="0" err="1" smtClean="0"/>
              <a:t>nécessaire</a:t>
            </a:r>
            <a:r>
              <a:rPr lang="en-US" dirty="0" smtClean="0"/>
              <a:t>, </a:t>
            </a:r>
            <a:r>
              <a:rPr lang="en-US" dirty="0" err="1"/>
              <a:t>afin</a:t>
            </a:r>
            <a:r>
              <a:rPr lang="en-US" dirty="0"/>
              <a:t> de </a:t>
            </a:r>
            <a:r>
              <a:rPr lang="en-US" dirty="0" err="1"/>
              <a:t>vérifier</a:t>
            </a:r>
            <a:r>
              <a:rPr lang="en-US" dirty="0"/>
              <a:t> </a:t>
            </a:r>
            <a:r>
              <a:rPr lang="en-US" dirty="0" err="1"/>
              <a:t>l’absence</a:t>
            </a:r>
            <a:r>
              <a:rPr lang="en-US" dirty="0"/>
              <a:t> de </a:t>
            </a:r>
            <a:r>
              <a:rPr lang="en-US" dirty="0" err="1"/>
              <a:t>végétation</a:t>
            </a:r>
            <a:r>
              <a:rPr lang="en-US" dirty="0"/>
              <a:t> </a:t>
            </a:r>
            <a:r>
              <a:rPr lang="en-US" dirty="0" err="1"/>
              <a:t>résiduelle</a:t>
            </a:r>
            <a:endParaRPr lang="en-US" dirty="0"/>
          </a:p>
          <a:p>
            <a:r>
              <a:rPr lang="en-US" dirty="0" err="1" smtClean="0"/>
              <a:t>Imagerie</a:t>
            </a:r>
            <a:r>
              <a:rPr lang="en-US" dirty="0" smtClean="0"/>
              <a:t> </a:t>
            </a:r>
            <a:r>
              <a:rPr lang="en-US" dirty="0" err="1" smtClean="0"/>
              <a:t>proposée</a:t>
            </a:r>
            <a:r>
              <a:rPr lang="en-US" dirty="0" smtClean="0"/>
              <a:t> </a:t>
            </a:r>
            <a:r>
              <a:rPr lang="en-US" dirty="0" err="1"/>
              <a:t>quand</a:t>
            </a:r>
            <a:r>
              <a:rPr lang="en-US" dirty="0"/>
              <a:t> le diagnostic </a:t>
            </a:r>
            <a:r>
              <a:rPr lang="en-US" dirty="0" err="1"/>
              <a:t>d’infection</a:t>
            </a:r>
            <a:r>
              <a:rPr lang="en-US" dirty="0"/>
              <a:t> du site </a:t>
            </a:r>
            <a:r>
              <a:rPr lang="en-US" dirty="0" err="1"/>
              <a:t>d’implantation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de </a:t>
            </a:r>
            <a:r>
              <a:rPr lang="en-US" dirty="0" smtClean="0"/>
              <a:t>la (</a:t>
            </a:r>
            <a:r>
              <a:rPr lang="en-US" dirty="0"/>
              <a:t>des) </a:t>
            </a:r>
            <a:r>
              <a:rPr lang="en-US" dirty="0" err="1"/>
              <a:t>sonde</a:t>
            </a:r>
            <a:r>
              <a:rPr lang="en-US" dirty="0"/>
              <a:t>(s) </a:t>
            </a:r>
            <a:r>
              <a:rPr lang="en-US" dirty="0" err="1"/>
              <a:t>n’a</a:t>
            </a:r>
            <a:r>
              <a:rPr lang="en-US" dirty="0"/>
              <a:t> </a:t>
            </a:r>
            <a:r>
              <a:rPr lang="en-US" dirty="0" err="1"/>
              <a:t>pu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affirmé</a:t>
            </a:r>
            <a:r>
              <a:rPr lang="en-US" dirty="0"/>
              <a:t> par </a:t>
            </a:r>
            <a:r>
              <a:rPr lang="en-US" dirty="0" err="1"/>
              <a:t>d’autres</a:t>
            </a:r>
            <a:r>
              <a:rPr lang="en-US" dirty="0"/>
              <a:t> </a:t>
            </a:r>
            <a:r>
              <a:rPr lang="en-US" dirty="0" err="1" smtClean="0"/>
              <a:t>moyens</a:t>
            </a:r>
            <a:r>
              <a:rPr lang="en-US" dirty="0" smtClean="0"/>
              <a:t> :</a:t>
            </a:r>
            <a:endParaRPr lang="en-US" dirty="0"/>
          </a:p>
          <a:p>
            <a:pPr lvl="1">
              <a:buFont typeface="Courier New"/>
              <a:buChar char="o"/>
            </a:pPr>
            <a:r>
              <a:rPr lang="en-US" dirty="0"/>
              <a:t>TEP-TDM au 18 </a:t>
            </a:r>
            <a:r>
              <a:rPr lang="en-US" dirty="0" smtClean="0"/>
              <a:t>FDG</a:t>
            </a:r>
          </a:p>
          <a:p>
            <a:pPr lvl="1">
              <a:buFont typeface="Courier New"/>
              <a:buChar char="o"/>
            </a:pPr>
            <a:r>
              <a:rPr lang="en-US" dirty="0" err="1"/>
              <a:t>s</a:t>
            </a:r>
            <a:r>
              <a:rPr lang="en-US" dirty="0" err="1" smtClean="0"/>
              <a:t>cintigraphie</a:t>
            </a:r>
            <a:r>
              <a:rPr lang="en-US" dirty="0" smtClean="0"/>
              <a:t> </a:t>
            </a:r>
            <a:r>
              <a:rPr lang="en-US" dirty="0"/>
              <a:t>aux leucocytes </a:t>
            </a:r>
            <a:r>
              <a:rPr lang="en-US" dirty="0" err="1"/>
              <a:t>marqués</a:t>
            </a:r>
            <a:r>
              <a:rPr lang="en-US" dirty="0"/>
              <a:t> (</a:t>
            </a:r>
            <a:r>
              <a:rPr lang="en-US" dirty="0" err="1" smtClean="0"/>
              <a:t>sensibilité</a:t>
            </a:r>
            <a:r>
              <a:rPr lang="en-US" dirty="0" smtClean="0"/>
              <a:t> de  </a:t>
            </a:r>
            <a:r>
              <a:rPr lang="en-US" dirty="0"/>
              <a:t>94% pour la </a:t>
            </a:r>
            <a:r>
              <a:rPr lang="en-US" dirty="0" err="1"/>
              <a:t>détection</a:t>
            </a:r>
            <a:r>
              <a:rPr lang="en-US" dirty="0"/>
              <a:t> et la </a:t>
            </a:r>
            <a:r>
              <a:rPr lang="en-US" dirty="0" err="1"/>
              <a:t>localisation</a:t>
            </a:r>
            <a:r>
              <a:rPr lang="en-US" dirty="0"/>
              <a:t> des infections de DECI)</a:t>
            </a:r>
            <a:endParaRPr lang="fr-FR" dirty="0"/>
          </a:p>
        </p:txBody>
      </p:sp>
      <p:pic>
        <p:nvPicPr>
          <p:cNvPr id="6" name="Picture 5" descr="SPIL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992888" cy="936104"/>
          </a:xfrm>
        </p:spPr>
        <p:txBody>
          <a:bodyPr/>
          <a:lstStyle/>
          <a:p>
            <a:r>
              <a:rPr lang="fr-FR" sz="4000" dirty="0"/>
              <a:t>Infection du site d’implantation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700807"/>
            <a:ext cx="8040688" cy="4241207"/>
          </a:xfrm>
        </p:spPr>
        <p:txBody>
          <a:bodyPr/>
          <a:lstStyle/>
          <a:p>
            <a:r>
              <a:rPr lang="fr-FR" dirty="0"/>
              <a:t>Infection superficielle: soins locaux et discuter antibiothérapie orale de 7 jours</a:t>
            </a:r>
          </a:p>
          <a:p>
            <a:r>
              <a:rPr lang="fr-FR" dirty="0"/>
              <a:t>Infection profonde</a:t>
            </a:r>
          </a:p>
          <a:p>
            <a:pPr lvl="1">
              <a:buFont typeface="Courier New"/>
              <a:buChar char="o"/>
            </a:pPr>
            <a:r>
              <a:rPr lang="fr-FR" dirty="0"/>
              <a:t>Hémocultures </a:t>
            </a:r>
            <a:r>
              <a:rPr lang="fr-FR" b="1" u="sng" dirty="0" smtClean="0"/>
              <a:t>ET</a:t>
            </a:r>
            <a:r>
              <a:rPr lang="fr-FR" dirty="0" smtClean="0"/>
              <a:t> ETO</a:t>
            </a:r>
          </a:p>
          <a:p>
            <a:pPr lvl="1">
              <a:buFont typeface="Courier New"/>
              <a:buChar char="o"/>
            </a:pPr>
            <a:r>
              <a:rPr lang="fr-FR" dirty="0" smtClean="0"/>
              <a:t>Puis</a:t>
            </a:r>
            <a:r>
              <a:rPr lang="fr-FR" dirty="0"/>
              <a:t>, extraction du boitier et des sondes et antibiothérapie probabiliste après prélèvements </a:t>
            </a:r>
            <a:r>
              <a:rPr lang="fr-FR" dirty="0" smtClean="0"/>
              <a:t>peropératoires</a:t>
            </a:r>
          </a:p>
          <a:p>
            <a:pPr lvl="1">
              <a:buFont typeface="Courier New"/>
              <a:buChar char="o"/>
            </a:pPr>
            <a:r>
              <a:rPr lang="fr-FR" dirty="0" smtClean="0"/>
              <a:t>Ne </a:t>
            </a:r>
            <a:r>
              <a:rPr lang="fr-FR" dirty="0"/>
              <a:t>pas différer l’antibiothérapie probabiliste en cas de </a:t>
            </a:r>
            <a:r>
              <a:rPr lang="fr-FR" dirty="0" err="1"/>
              <a:t>sepsis</a:t>
            </a:r>
            <a:r>
              <a:rPr lang="fr-FR" dirty="0"/>
              <a:t> ou de choc septique</a:t>
            </a:r>
          </a:p>
        </p:txBody>
      </p:sp>
      <p:pic>
        <p:nvPicPr>
          <p:cNvPr id="4" name="Picture 5" descr="SPIL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1762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82" name="ZoneTexte 1"/>
          <p:cNvSpPr txBox="1">
            <a:spLocks noChangeArrowheads="1"/>
          </p:cNvSpPr>
          <p:nvPr/>
        </p:nvSpPr>
        <p:spPr bwMode="auto">
          <a:xfrm>
            <a:off x="10038160" y="2707481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altLang="fr-FR" sz="1350">
              <a:solidFill>
                <a:prstClr val="black"/>
              </a:solidFill>
              <a:latin typeface="News Gothic MT"/>
              <a:ea typeface="+mn-ea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899592" y="188640"/>
            <a:ext cx="7128792" cy="514041"/>
          </a:xfrm>
          <a:prstGeom prst="rect">
            <a:avLst/>
          </a:prstGeom>
        </p:spPr>
        <p:txBody>
          <a:bodyPr/>
          <a:lstStyle/>
          <a:p>
            <a:pPr marL="0" lvl="1"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2C7C9F"/>
                </a:solidFill>
                <a:latin typeface="+mj-lt"/>
              </a:rPr>
              <a:t>Antibiothérapie probabiliste 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xmlns="" id="{B743F051-84AF-4856-A33D-A5DE80260E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493117"/>
              </p:ext>
            </p:extLst>
          </p:nvPr>
        </p:nvGraphicFramePr>
        <p:xfrm>
          <a:off x="251520" y="1412776"/>
          <a:ext cx="8640960" cy="4577749"/>
        </p:xfrm>
        <a:graphic>
          <a:graphicData uri="http://schemas.openxmlformats.org/drawingml/2006/table">
            <a:tbl>
              <a:tblPr firstRow="1" bandRow="1"/>
              <a:tblGrid>
                <a:gridCol w="1361966">
                  <a:extLst>
                    <a:ext uri="{9D8B030D-6E8A-4147-A177-3AD203B41FA5}">
                      <a16:colId xmlns:a16="http://schemas.microsoft.com/office/drawing/2014/main" xmlns="" val="211778823"/>
                    </a:ext>
                  </a:extLst>
                </a:gridCol>
                <a:gridCol w="2776317">
                  <a:extLst>
                    <a:ext uri="{9D8B030D-6E8A-4147-A177-3AD203B41FA5}">
                      <a16:colId xmlns:a16="http://schemas.microsoft.com/office/drawing/2014/main" xmlns="" val="2031872316"/>
                    </a:ext>
                  </a:extLst>
                </a:gridCol>
                <a:gridCol w="1206558">
                  <a:extLst>
                    <a:ext uri="{9D8B030D-6E8A-4147-A177-3AD203B41FA5}">
                      <a16:colId xmlns:a16="http://schemas.microsoft.com/office/drawing/2014/main" xmlns="" val="2273704235"/>
                    </a:ext>
                  </a:extLst>
                </a:gridCol>
                <a:gridCol w="3296119">
                  <a:extLst>
                    <a:ext uri="{9D8B030D-6E8A-4147-A177-3AD203B41FA5}">
                      <a16:colId xmlns:a16="http://schemas.microsoft.com/office/drawing/2014/main" xmlns="" val="3009498913"/>
                    </a:ext>
                  </a:extLst>
                </a:gridCol>
              </a:tblGrid>
              <a:tr h="4326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Antibiotique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C9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Dosage et voie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C9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9pPr>
                    </a:lstStyle>
                    <a:p>
                      <a:pPr algn="ctr"/>
                      <a:r>
                        <a:rPr kumimoji="0" 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Durée 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C9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9pPr>
                    </a:lstStyle>
                    <a:p>
                      <a:pPr algn="ctr"/>
                      <a:r>
                        <a:rPr kumimoji="0" lang="fr-FR" alt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Commentaires</a:t>
                      </a:r>
                      <a:endParaRPr lang="fr-FR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C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4786094"/>
                  </a:ext>
                </a:extLst>
              </a:tr>
              <a:tr h="274016">
                <a:tc grid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Infection précoce superficielle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9856883"/>
                  </a:ext>
                </a:extLst>
              </a:tr>
              <a:tr h="44527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Pristinamycine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kumimoji="0" lang="fr-F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1gx3/j PO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kumimoji="0" lang="fr-F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7 jours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kumimoji="0" lang="fr-F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si </a:t>
                      </a:r>
                      <a:r>
                        <a:rPr kumimoji="0" lang="fr-F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poids &gt; </a:t>
                      </a:r>
                      <a:r>
                        <a:rPr kumimoji="0" lang="fr-F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100kg:  Clindamycine </a:t>
                      </a:r>
                      <a:r>
                        <a:rPr kumimoji="0" lang="fr-F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 600 </a:t>
                      </a:r>
                      <a:r>
                        <a:rPr kumimoji="0" lang="fr-F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mgx4/j </a:t>
                      </a:r>
                      <a:r>
                        <a:rPr kumimoji="0" lang="fr-F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 PO</a:t>
                      </a:r>
                      <a:endParaRPr kumimoji="0" lang="fr-F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2353593"/>
                  </a:ext>
                </a:extLst>
              </a:tr>
              <a:tr h="274016">
                <a:tc grid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2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Suspicion d’infection de DECI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7522880"/>
                  </a:ext>
                </a:extLst>
              </a:tr>
              <a:tr h="274016">
                <a:tc grid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2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Sepsis (</a:t>
                      </a:r>
                      <a:r>
                        <a:rPr kumimoji="0" lang="fr-FR" sz="10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Quick sofa≥ 2): traitement sans délai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>
                        <a:lumMod val="9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0283263"/>
                  </a:ext>
                </a:extLst>
              </a:tr>
              <a:tr h="1644095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r>
                        <a:rPr lang="fr-FR" altLang="fr-FR" sz="1000" dirty="0" err="1">
                          <a:solidFill>
                            <a:schemeClr val="dk1"/>
                          </a:solidFill>
                          <a:ea typeface="+mn-ea"/>
                        </a:rPr>
                        <a:t>Daptomycine</a:t>
                      </a:r>
                      <a:r>
                        <a:rPr lang="fr-FR" altLang="fr-FR" sz="1000" dirty="0">
                          <a:solidFill>
                            <a:schemeClr val="dk1"/>
                          </a:solidFill>
                          <a:ea typeface="+mn-ea"/>
                        </a:rPr>
                        <a:t> </a:t>
                      </a:r>
                      <a:endParaRPr kumimoji="0" 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endParaRPr kumimoji="0" lang="fr-F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Avec</a:t>
                      </a:r>
                    </a:p>
                    <a:p>
                      <a:endParaRPr kumimoji="0" lang="fr-F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sz="1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Cefotaxime</a:t>
                      </a:r>
                      <a:endParaRPr kumimoji="0" lang="fr-F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endParaRPr kumimoji="0" lang="fr-F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Ou </a:t>
                      </a:r>
                      <a:endParaRPr kumimoji="0" lang="fr-F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endParaRPr kumimoji="0" lang="fr-F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Ceftriaxone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10 mg/kg/j, IVL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150 mg/kg/j en 4 à 6 </a:t>
                      </a:r>
                      <a:r>
                        <a:rPr kumimoji="0" lang="fr-F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perfusions </a:t>
                      </a:r>
                      <a:r>
                        <a:rPr kumimoji="0" lang="fr-F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ou en perfusion prolongée ou continue après 2 g de dose de charge</a:t>
                      </a:r>
                    </a:p>
                    <a:p>
                      <a:endParaRPr kumimoji="0" lang="fr-F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50 </a:t>
                      </a:r>
                      <a:r>
                        <a:rPr kumimoji="0" lang="fr-F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mg//kg/j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dirty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Jusqu’au résultat des cultures 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dirty="0">
                          <a:solidFill>
                            <a:schemeClr val="dk1"/>
                          </a:solidFill>
                          <a:ea typeface="+mn-ea"/>
                        </a:rPr>
                        <a:t>Second choix: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dirty="0" err="1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Vancomycine</a:t>
                      </a:r>
                      <a:r>
                        <a:rPr lang="fr-FR" altLang="fr-FR" sz="1000" dirty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 40 mg/kg/j IV, en perfusion continue </a:t>
                      </a:r>
                      <a:r>
                        <a:rPr lang="fr-FR" altLang="fr-FR" sz="1000" dirty="0" smtClean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après </a:t>
                      </a:r>
                      <a:r>
                        <a:rPr lang="fr-FR" altLang="fr-FR" sz="1000" dirty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dose de charge de 30mg/kg IVL sur 2h00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000" dirty="0">
                        <a:solidFill>
                          <a:schemeClr val="dk1"/>
                        </a:solidFill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Allergie aux </a:t>
                      </a:r>
                      <a:r>
                        <a:rPr kumimoji="0" lang="fr-FR" altLang="fr-FR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Bêtalactamines</a:t>
                      </a:r>
                      <a:r>
                        <a:rPr kumimoji="0" lang="fr-FR" alt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Aztreonam</a:t>
                      </a:r>
                      <a:r>
                        <a:rPr kumimoji="0" lang="fr-F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 100 mg/kg/j </a:t>
                      </a: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en 3 à 4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perfusions </a:t>
                      </a: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de 30’ </a:t>
                      </a:r>
                      <a:r>
                        <a:rPr lang="fr-FR" sz="1000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 en continue après dose de charge de 2 g</a:t>
                      </a: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0883099"/>
                  </a:ext>
                </a:extLst>
              </a:tr>
              <a:tr h="274016">
                <a:tc grid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2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Absence de sepsis:  traitement probabiliste initié au bloc opératoire après extraction et prélèvements </a:t>
                      </a:r>
                      <a:endParaRPr kumimoji="0" lang="fr-FR" altLang="fr-FR" sz="1000" b="1" i="1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>
                        <a:lumMod val="9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8623989"/>
                  </a:ext>
                </a:extLst>
              </a:tr>
              <a:tr h="95905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dirty="0" err="1">
                          <a:solidFill>
                            <a:schemeClr val="dk1"/>
                          </a:solidFill>
                          <a:ea typeface="+mn-ea"/>
                        </a:rPr>
                        <a:t>Daptomycine</a:t>
                      </a:r>
                      <a:endParaRPr kumimoji="0" lang="fr-F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endParaRPr kumimoji="0" lang="fr-F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10 mg/kg/j, IVL</a:t>
                      </a:r>
                      <a:endParaRPr lang="fr-FR" sz="10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dirty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Jusqu’au résultat des cultures </a:t>
                      </a:r>
                      <a:endParaRPr lang="fr-FR" sz="10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dirty="0">
                          <a:solidFill>
                            <a:schemeClr val="dk1"/>
                          </a:solidFill>
                          <a:ea typeface="+mn-ea"/>
                        </a:rPr>
                        <a:t>Second choix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dirty="0" err="1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Vancomycine</a:t>
                      </a:r>
                      <a:r>
                        <a:rPr lang="fr-FR" altLang="fr-FR" sz="1000" dirty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 </a:t>
                      </a:r>
                      <a:r>
                        <a:rPr lang="fr-FR" altLang="fr-FR" sz="1000" kern="1200" dirty="0">
                          <a:solidFill>
                            <a:srgbClr val="000000"/>
                          </a:solidFill>
                          <a:latin typeface="News Gothic MT"/>
                          <a:ea typeface="ＭＳ Ｐゴシック" pitchFamily="34" charset="-128"/>
                          <a:cs typeface="+mn-cs"/>
                        </a:rPr>
                        <a:t>40 mg/kg/j IV, en perfusion continue </a:t>
                      </a:r>
                      <a:r>
                        <a:rPr lang="fr-FR" altLang="fr-FR" sz="1000" kern="1200" dirty="0" smtClean="0">
                          <a:solidFill>
                            <a:srgbClr val="000000"/>
                          </a:solidFill>
                          <a:latin typeface="News Gothic MT"/>
                          <a:ea typeface="ＭＳ Ｐゴシック" pitchFamily="34" charset="-128"/>
                          <a:cs typeface="+mn-cs"/>
                        </a:rPr>
                        <a:t>après </a:t>
                      </a:r>
                      <a:r>
                        <a:rPr lang="fr-FR" altLang="fr-FR" sz="1000" kern="1200" dirty="0">
                          <a:solidFill>
                            <a:srgbClr val="000000"/>
                          </a:solidFill>
                          <a:latin typeface="News Gothic MT"/>
                          <a:ea typeface="ＭＳ Ｐゴシック" pitchFamily="34" charset="-128"/>
                          <a:cs typeface="+mn-cs"/>
                        </a:rPr>
                        <a:t>dose de charge de 30mg/kg IVL sur 2h00</a:t>
                      </a:r>
                      <a:endParaRPr lang="fr-FR" sz="1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833845"/>
                  </a:ext>
                </a:extLst>
              </a:tr>
            </a:tbl>
          </a:graphicData>
        </a:graphic>
      </p:graphicFrame>
      <p:pic>
        <p:nvPicPr>
          <p:cNvPr id="5" name="Picture 5" descr="SPILF">
            <a:extLst>
              <a:ext uri="{FF2B5EF4-FFF2-40B4-BE49-F238E27FC236}">
                <a16:creationId xmlns:a16="http://schemas.microsoft.com/office/drawing/2014/main" xmlns="" id="{2D9BB512-F53F-4911-8F9B-5F470C225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82" name="ZoneTexte 1"/>
          <p:cNvSpPr txBox="1">
            <a:spLocks noChangeArrowheads="1"/>
          </p:cNvSpPr>
          <p:nvPr/>
        </p:nvSpPr>
        <p:spPr bwMode="auto">
          <a:xfrm>
            <a:off x="10038160" y="2707481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altLang="fr-FR" sz="1350">
              <a:solidFill>
                <a:prstClr val="black"/>
              </a:solidFill>
              <a:latin typeface="News Gothic MT"/>
              <a:ea typeface="+mn-ea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23528" y="371081"/>
            <a:ext cx="7589452" cy="493957"/>
          </a:xfrm>
          <a:prstGeom prst="rect">
            <a:avLst/>
          </a:prstGeom>
        </p:spPr>
        <p:txBody>
          <a:bodyPr/>
          <a:lstStyle/>
          <a:p>
            <a:pPr marL="0" lvl="1"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2C7C9F"/>
                </a:solidFill>
                <a:latin typeface="+mj-lt"/>
              </a:rPr>
              <a:t>Antibiothérapie </a:t>
            </a:r>
            <a:r>
              <a:rPr lang="fr-FR" sz="3600" dirty="0" smtClean="0">
                <a:solidFill>
                  <a:srgbClr val="2C7C9F"/>
                </a:solidFill>
                <a:latin typeface="+mj-lt"/>
              </a:rPr>
              <a:t>documentée sur antibiogramme</a:t>
            </a:r>
            <a:endParaRPr lang="fr-FR" sz="3600" dirty="0">
              <a:solidFill>
                <a:srgbClr val="2C7C9F"/>
              </a:solidFill>
              <a:latin typeface="+mj-lt"/>
            </a:endParaRP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xmlns="" id="{1861E214-3F14-4480-9E33-EB9E74C84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819520"/>
              </p:ext>
            </p:extLst>
          </p:nvPr>
        </p:nvGraphicFramePr>
        <p:xfrm>
          <a:off x="611560" y="1988840"/>
          <a:ext cx="7560841" cy="4114368"/>
        </p:xfrm>
        <a:graphic>
          <a:graphicData uri="http://schemas.openxmlformats.org/drawingml/2006/table">
            <a:tbl>
              <a:tblPr firstRow="1" bandRow="1"/>
              <a:tblGrid>
                <a:gridCol w="1965424">
                  <a:extLst>
                    <a:ext uri="{9D8B030D-6E8A-4147-A177-3AD203B41FA5}">
                      <a16:colId xmlns:a16="http://schemas.microsoft.com/office/drawing/2014/main" xmlns="" val="211778823"/>
                    </a:ext>
                  </a:extLst>
                </a:gridCol>
                <a:gridCol w="4487362">
                  <a:extLst>
                    <a:ext uri="{9D8B030D-6E8A-4147-A177-3AD203B41FA5}">
                      <a16:colId xmlns:a16="http://schemas.microsoft.com/office/drawing/2014/main" xmlns="" val="2031872316"/>
                    </a:ext>
                  </a:extLst>
                </a:gridCol>
                <a:gridCol w="1108055">
                  <a:extLst>
                    <a:ext uri="{9D8B030D-6E8A-4147-A177-3AD203B41FA5}">
                      <a16:colId xmlns:a16="http://schemas.microsoft.com/office/drawing/2014/main" xmlns="" val="1133144696"/>
                    </a:ext>
                  </a:extLst>
                </a:gridCol>
              </a:tblGrid>
              <a:tr h="50405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Antibiotique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C9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Dosage 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C9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News Gothic MT"/>
                        </a:defRPr>
                      </a:lvl9pPr>
                    </a:lstStyle>
                    <a:p>
                      <a:pPr algn="ctr"/>
                      <a:endParaRPr kumimoji="0" lang="fr-F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pPr algn="ctr"/>
                      <a:r>
                        <a:rPr kumimoji="0" lang="fr-F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Durée </a:t>
                      </a:r>
                      <a:endParaRPr kumimoji="0" lang="fr-F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pPr algn="ctr"/>
                      <a:endParaRPr kumimoji="0" lang="fr-F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C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4786094"/>
                  </a:ext>
                </a:extLst>
              </a:tr>
              <a:tr h="219248">
                <a:tc gridSpan="3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Infection du </a:t>
                      </a:r>
                      <a:r>
                        <a:rPr kumimoji="0" lang="fr-FR" altLang="fr-FR" sz="12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boîtier </a:t>
                      </a:r>
                      <a:r>
                        <a:rPr kumimoji="0" lang="fr-FR" altLang="fr-FR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sans </a:t>
                      </a:r>
                      <a:r>
                        <a:rPr kumimoji="0" lang="fr-FR" altLang="fr-FR" sz="12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bactériémie : traitement oral </a:t>
                      </a:r>
                      <a:r>
                        <a:rPr kumimoji="0" lang="fr-FR" altLang="fr-FR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après ablation du matériel et documentation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9856883"/>
                  </a:ext>
                </a:extLst>
              </a:tr>
              <a:tr h="219248"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Staphylococcus spp</a:t>
                      </a:r>
                      <a:r>
                        <a:rPr lang="fr-FR" sz="11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1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>
                        <a:lumMod val="9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10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fr-FR" sz="11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 j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>
                        <a:lumMod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1606148"/>
                  </a:ext>
                </a:extLst>
              </a:tr>
              <a:tr h="49330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Pristinamycine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ou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Clindamycine 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kumimoji="0" 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1gx3/j </a:t>
                      </a:r>
                    </a:p>
                    <a:p>
                      <a:pPr marL="0" algn="l" defTabSz="914400" rtl="0" eaLnBrk="1" latinLnBrk="0" hangingPunct="1"/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1,8 g/jour en 3 prises et jusqu’à 2,4 g/jour si 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poids  </a:t>
                      </a: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kg</a:t>
                      </a:r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2353593"/>
                  </a:ext>
                </a:extLst>
              </a:tr>
              <a:tr h="219248"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r>
                        <a:rPr lang="fr-FR" sz="1100" b="1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Streptococcus spp 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>
                        <a:lumMod val="9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0283263"/>
                  </a:ext>
                </a:extLst>
              </a:tr>
              <a:tr h="35627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r>
                        <a:rPr lang="fr-FR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Amoxicilline</a:t>
                      </a:r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r>
                        <a:rPr lang="fr-F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 mg/kg/j en 3 prises par 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jour</a:t>
                      </a:r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60883099"/>
                  </a:ext>
                </a:extLst>
              </a:tr>
              <a:tr h="219248"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r>
                        <a:rPr lang="fr-FR" sz="1100" b="1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Streptococcus spp et allergie pénicilline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>
                        <a:lumMod val="9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8623989"/>
                  </a:ext>
                </a:extLst>
              </a:tr>
              <a:tr h="35627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Pristinamycine</a:t>
                      </a:r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kumimoji="0" 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1gx3/j </a:t>
                      </a:r>
                      <a:endParaRPr lang="fr-FR" sz="11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833845"/>
                  </a:ext>
                </a:extLst>
              </a:tr>
              <a:tr h="219248"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fr-FR" sz="1100" b="1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nterococcus spp</a:t>
                      </a:r>
                      <a:r>
                        <a:rPr lang="fr-FR" sz="11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>
                        <a:lumMod val="9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3556234"/>
                  </a:ext>
                </a:extLst>
              </a:tr>
              <a:tr h="35627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moxicilline</a:t>
                      </a:r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 mg/kg/j en 3 prises par 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jour</a:t>
                      </a:r>
                      <a:endParaRPr lang="fr-FR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483768"/>
                  </a:ext>
                </a:extLst>
              </a:tr>
              <a:tr h="287094"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indent="0" algn="l" defTabSz="9142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Enterococcus spp. </a:t>
                      </a:r>
                      <a:r>
                        <a:rPr lang="fr-FR" sz="11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ré</a:t>
                      </a:r>
                      <a:r>
                        <a:rPr lang="fr-FR" sz="1100" b="1" dirty="0" smtClean="0"/>
                        <a:t>sistant</a:t>
                      </a:r>
                      <a:r>
                        <a:rPr lang="fr-FR" sz="1100" b="1" baseline="0" dirty="0" smtClean="0"/>
                        <a:t> </a:t>
                      </a:r>
                      <a:r>
                        <a:rPr lang="fr-FR" sz="1100" b="1" baseline="0" dirty="0"/>
                        <a:t>à l’amoxicilline ou </a:t>
                      </a:r>
                      <a:r>
                        <a:rPr lang="fr-FR" sz="11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allergique</a:t>
                      </a:r>
                      <a:endParaRPr kumimoji="0" lang="fr-F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>
                        <a:lumMod val="9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3405329"/>
                  </a:ext>
                </a:extLst>
              </a:tr>
              <a:tr h="21602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r>
                        <a:rPr lang="fr-FR" sz="1100" dirty="0" err="1"/>
                        <a:t>Linezolide</a:t>
                      </a:r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News Gothic MT"/>
                        </a:defRPr>
                      </a:lvl9pPr>
                    </a:lstStyle>
                    <a:p>
                      <a:pPr marL="0" marR="0" indent="0" algn="l" defTabSz="9142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 mgx2/j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840697"/>
                  </a:ext>
                </a:extLst>
              </a:tr>
            </a:tbl>
          </a:graphicData>
        </a:graphic>
      </p:graphicFrame>
      <p:pic>
        <p:nvPicPr>
          <p:cNvPr id="5" name="Picture 5" descr="SPILF">
            <a:extLst>
              <a:ext uri="{FF2B5EF4-FFF2-40B4-BE49-F238E27FC236}">
                <a16:creationId xmlns:a16="http://schemas.microsoft.com/office/drawing/2014/main" xmlns="" id="{B7398FE3-3163-4BC9-8EBE-28E7A07EC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8922</TotalTime>
  <Words>1297</Words>
  <Application>Microsoft Office PowerPoint</Application>
  <PresentationFormat>Affichage à l'écran (4:3)</PresentationFormat>
  <Paragraphs>295</Paragraphs>
  <Slides>16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16</vt:i4>
      </vt:variant>
    </vt:vector>
  </HeadingPairs>
  <TitlesOfParts>
    <vt:vector size="18" baseType="lpstr">
      <vt:lpstr>Conception personnalisée</vt:lpstr>
      <vt:lpstr>2_Office Theme</vt:lpstr>
      <vt:lpstr>Prise en charge infectiologique des infections de dispositif électronique cardiaque implantable  (DECI)</vt:lpstr>
      <vt:lpstr>Entités cliniques</vt:lpstr>
      <vt:lpstr>Epidémiologie microbienne </vt:lpstr>
      <vt:lpstr>Facteurs de risque spécifiques  </vt:lpstr>
      <vt:lpstr>Diagnostic microbiologique</vt:lpstr>
      <vt:lpstr>Diagnostic par l’imagerie</vt:lpstr>
      <vt:lpstr>Infection du site d’implantation</vt:lpstr>
      <vt:lpstr>Présentation PowerPoint</vt:lpstr>
      <vt:lpstr>Présentation PowerPoint</vt:lpstr>
      <vt:lpstr>Présentation PowerPoint</vt:lpstr>
      <vt:lpstr>Présentation PowerPoint</vt:lpstr>
      <vt:lpstr>Antibiothérapie documentée  sur antibiogramme</vt:lpstr>
      <vt:lpstr>Antibiothérapie suppressive </vt:lpstr>
      <vt:lpstr>Extraction de matériel </vt:lpstr>
      <vt:lpstr>Présentation PowerPoint</vt:lpstr>
      <vt:lpstr>Réimplantation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BONNET Eric</cp:lastModifiedBy>
  <cp:revision>112</cp:revision>
  <dcterms:created xsi:type="dcterms:W3CDTF">2013-04-22T10:21:17Z</dcterms:created>
  <dcterms:modified xsi:type="dcterms:W3CDTF">2019-09-15T22:26:50Z</dcterms:modified>
</cp:coreProperties>
</file>