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48" r:id="rId1"/>
    <p:sldMasterId id="2147483649" r:id="rId2"/>
  </p:sldMasterIdLst>
  <p:notesMasterIdLst>
    <p:notesMasterId r:id="rId27"/>
  </p:notesMasterIdLst>
  <p:handoutMasterIdLst>
    <p:handoutMasterId r:id="rId28"/>
  </p:handoutMasterIdLst>
  <p:sldIdLst>
    <p:sldId id="257" r:id="rId3"/>
    <p:sldId id="589" r:id="rId4"/>
    <p:sldId id="590" r:id="rId5"/>
    <p:sldId id="591" r:id="rId6"/>
    <p:sldId id="592" r:id="rId7"/>
    <p:sldId id="588" r:id="rId8"/>
    <p:sldId id="571" r:id="rId9"/>
    <p:sldId id="574" r:id="rId10"/>
    <p:sldId id="572" r:id="rId11"/>
    <p:sldId id="593" r:id="rId12"/>
    <p:sldId id="596" r:id="rId13"/>
    <p:sldId id="575" r:id="rId14"/>
    <p:sldId id="579" r:id="rId15"/>
    <p:sldId id="597" r:id="rId16"/>
    <p:sldId id="598" r:id="rId17"/>
    <p:sldId id="576" r:id="rId18"/>
    <p:sldId id="584" r:id="rId19"/>
    <p:sldId id="580" r:id="rId20"/>
    <p:sldId id="582" r:id="rId21"/>
    <p:sldId id="599" r:id="rId22"/>
    <p:sldId id="583" r:id="rId23"/>
    <p:sldId id="586" r:id="rId24"/>
    <p:sldId id="585" r:id="rId25"/>
    <p:sldId id="587" r:id="rId26"/>
  </p:sldIdLst>
  <p:sldSz cx="9144000" cy="6858000" type="screen4x3"/>
  <p:notesSz cx="6858000" cy="9144000"/>
  <p:defaultTextStyle>
    <a:defPPr>
      <a:defRPr lang="en-GB"/>
    </a:defPPr>
    <a:lvl1pPr algn="l" defTabSz="449096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1pPr>
    <a:lvl2pPr marL="742674" indent="-285645" algn="l" defTabSz="449096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2pPr>
    <a:lvl3pPr marL="1142576" indent="-228515" algn="l" defTabSz="449096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3pPr>
    <a:lvl4pPr marL="1599605" indent="-228515" algn="l" defTabSz="449096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4pPr>
    <a:lvl5pPr marL="2056637" indent="-228515" algn="l" defTabSz="449096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5pPr>
    <a:lvl6pPr marL="2285151" algn="l" defTabSz="914059" rtl="0" eaLnBrk="1" latinLnBrk="0" hangingPunct="1"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6pPr>
    <a:lvl7pPr marL="2742181" algn="l" defTabSz="914059" rtl="0" eaLnBrk="1" latinLnBrk="0" hangingPunct="1"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7pPr>
    <a:lvl8pPr marL="3199211" algn="l" defTabSz="914059" rtl="0" eaLnBrk="1" latinLnBrk="0" hangingPunct="1"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8pPr>
    <a:lvl9pPr marL="3656241" algn="l" defTabSz="914059" rtl="0" eaLnBrk="1" latinLnBrk="0" hangingPunct="1"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ne Selton" initials="CS" lastIdx="30" clrIdx="0"/>
  <p:cmAuthor id="2" name="BONNET Eric" initials="BE" lastIdx="1" clrIdx="1"/>
  <p:cmAuthor id="3" name="Sylvain" initials="S" lastIdx="2" clrIdx="2"/>
  <p:cmAuthor id="4" name="BERNARD CASTAN" initials="" lastIdx="2" clrIdx="3"/>
  <p:cmAuthor id="5" name="Rémy Gauzit" initials="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B3C4"/>
    <a:srgbClr val="B2DCEB"/>
    <a:srgbClr val="2C7C9F"/>
    <a:srgbClr val="DBECF3"/>
    <a:srgbClr val="424242"/>
    <a:srgbClr val="66C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45" autoAdjust="0"/>
    <p:restoredTop sz="95098" autoAdjust="0"/>
  </p:normalViewPr>
  <p:slideViewPr>
    <p:cSldViewPr>
      <p:cViewPr varScale="1">
        <p:scale>
          <a:sx n="109" d="100"/>
          <a:sy n="109" d="100"/>
        </p:scale>
        <p:origin x="1280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36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1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endParaRPr lang="fr-FR"/>
          </a:p>
        </p:txBody>
      </p:sp>
      <p:sp>
        <p:nvSpPr>
          <p:cNvPr id="1048852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3B8A98A-D98B-4F15-832B-94AE7AFC6B6D}" type="datetimeFigureOut">
              <a:rPr lang="fr-FR" altLang="fr-FR"/>
              <a:pPr/>
              <a:t>10/01/2020</a:t>
            </a:fld>
            <a:endParaRPr lang="fr-FR" altLang="fr-FR"/>
          </a:p>
        </p:txBody>
      </p:sp>
      <p:sp>
        <p:nvSpPr>
          <p:cNvPr id="1048853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endParaRPr lang="fr-FR"/>
          </a:p>
        </p:txBody>
      </p:sp>
      <p:sp>
        <p:nvSpPr>
          <p:cNvPr id="1048854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431206B-1D26-42C7-B32B-FCE61537875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4425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</p:spPr>
      </p:sp>
      <p:sp>
        <p:nvSpPr>
          <p:cNvPr id="10488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806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09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pitchFamily="34" charset="-128"/>
        <a:cs typeface="ＭＳ Ｐゴシック" charset="0"/>
      </a:defRPr>
    </a:lvl1pPr>
    <a:lvl2pPr marL="742674" indent="-285645" algn="l" defTabSz="44909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pitchFamily="34" charset="-128"/>
        <a:cs typeface="+mn-cs"/>
      </a:defRPr>
    </a:lvl2pPr>
    <a:lvl3pPr marL="1142576" indent="-228515" algn="l" defTabSz="44909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pitchFamily="34" charset="-128"/>
        <a:cs typeface="+mn-cs"/>
      </a:defRPr>
    </a:lvl3pPr>
    <a:lvl4pPr marL="1599605" indent="-228515" algn="l" defTabSz="44909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pitchFamily="34" charset="-128"/>
        <a:cs typeface="+mn-cs"/>
      </a:defRPr>
    </a:lvl4pPr>
    <a:lvl5pPr marL="2056637" indent="-228515" algn="l" defTabSz="44909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pitchFamily="34" charset="-128"/>
        <a:cs typeface="+mn-cs"/>
      </a:defRPr>
    </a:lvl5pPr>
    <a:lvl6pPr marL="2285151" algn="l" defTabSz="914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81" algn="l" defTabSz="914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11" algn="l" defTabSz="914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41" algn="l" defTabSz="914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1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391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7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1048778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048779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A78D-B913-4C5D-96AD-B6296D34E140}" type="datetimeFigureOut">
              <a:rPr lang="fr-FR" altLang="fr-FR"/>
              <a:pPr/>
              <a:t>10/01/2020</a:t>
            </a:fld>
            <a:endParaRPr lang="fr-FR" altLang="fr-FR"/>
          </a:p>
        </p:txBody>
      </p:sp>
      <p:sp>
        <p:nvSpPr>
          <p:cNvPr id="1048780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781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43DE-7926-41F2-A5BE-F8861B37D898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1048794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4879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DFE8-7CA3-42A0-A5D8-4D8A79521168}" type="datetimeFigureOut">
              <a:rPr lang="fr-FR" altLang="fr-FR"/>
              <a:pPr/>
              <a:t>10/01/2020</a:t>
            </a:fld>
            <a:endParaRPr lang="fr-FR" altLang="fr-FR"/>
          </a:p>
        </p:txBody>
      </p:sp>
      <p:sp>
        <p:nvSpPr>
          <p:cNvPr id="104879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79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D5C5-56ED-4889-9EE1-793C1D951D91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9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1048770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48771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F7EBF-6218-4B3C-A443-A303A3572A6A}" type="datetimeFigureOut">
              <a:rPr lang="fr-FR" altLang="fr-FR"/>
              <a:pPr/>
              <a:t>10/01/2020</a:t>
            </a:fld>
            <a:endParaRPr lang="fr-FR" altLang="fr-FR"/>
          </a:p>
        </p:txBody>
      </p:sp>
      <p:sp>
        <p:nvSpPr>
          <p:cNvPr id="1048772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773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767A-15DD-4C03-95CC-7AB54C5D5AA4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</a:lvl1pPr>
            <a:lvl2pPr marL="457029" indent="0" algn="ctr">
              <a:buNone/>
            </a:lvl2pPr>
            <a:lvl3pPr marL="914059" indent="0" algn="ctr">
              <a:buNone/>
            </a:lvl3pPr>
            <a:lvl4pPr marL="1371090" indent="0" algn="ctr">
              <a:buNone/>
            </a:lvl4pPr>
            <a:lvl5pPr marL="1828120" indent="0" algn="ctr">
              <a:buNone/>
            </a:lvl5pPr>
            <a:lvl6pPr marL="2285151" indent="0" algn="ctr">
              <a:buNone/>
            </a:lvl6pPr>
            <a:lvl7pPr marL="2742181" indent="0" algn="ctr">
              <a:buNone/>
            </a:lvl7pPr>
            <a:lvl8pPr marL="3199211" indent="0" algn="ctr">
              <a:buNone/>
            </a:lvl8pPr>
            <a:lvl9pPr marL="3656241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1048583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584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fr-FR"/>
              <a:t>Synthèse réalisée par la  SPILF</a:t>
            </a:r>
          </a:p>
          <a:p>
            <a:endParaRPr lang="en-US" altLang="fr-FR"/>
          </a:p>
        </p:txBody>
      </p:sp>
      <p:sp>
        <p:nvSpPr>
          <p:cNvPr id="1048585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/>
          <a:p>
            <a:fld id="{42F6FFD9-7142-474F-AD77-0502B18F347E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"/>
          <p:cNvSpPr>
            <a:spLocks noGrp="1"/>
          </p:cNvSpPr>
          <p:nvPr>
            <p:ph type="title"/>
          </p:nvPr>
        </p:nvSpPr>
        <p:spPr>
          <a:xfrm>
            <a:off x="549275" y="137398"/>
            <a:ext cx="8040688" cy="93610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048590" name="Content Placeholder 2"/>
          <p:cNvSpPr>
            <a:spLocks noGrp="1"/>
          </p:cNvSpPr>
          <p:nvPr>
            <p:ph idx="1"/>
          </p:nvPr>
        </p:nvSpPr>
        <p:spPr>
          <a:xfrm>
            <a:off x="549275" y="1268761"/>
            <a:ext cx="8040688" cy="46732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048591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592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/>
          <a:p>
            <a:fld id="{C7C3D655-8021-4EAC-BD55-E7A10A9A1F6C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9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48840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29" indent="0">
              <a:buNone/>
              <a:defRPr sz="1800"/>
            </a:lvl2pPr>
            <a:lvl3pPr marL="914059" indent="0">
              <a:buNone/>
              <a:defRPr sz="1600"/>
            </a:lvl3pPr>
            <a:lvl4pPr marL="1371090" indent="0">
              <a:buNone/>
              <a:defRPr sz="1400"/>
            </a:lvl4pPr>
            <a:lvl5pPr marL="1828120" indent="0">
              <a:buNone/>
              <a:defRPr sz="1400"/>
            </a:lvl5pPr>
            <a:lvl6pPr marL="2285151" indent="0">
              <a:buNone/>
              <a:defRPr sz="1400"/>
            </a:lvl6pPr>
            <a:lvl7pPr marL="2742181" indent="0">
              <a:buNone/>
              <a:defRPr sz="1400"/>
            </a:lvl7pPr>
            <a:lvl8pPr marL="3199211" indent="0">
              <a:buNone/>
              <a:defRPr sz="1400"/>
            </a:lvl8pPr>
            <a:lvl9pPr marL="3656241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41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842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fr-FR"/>
              <a:t>Synthèse réalisée par la  SPILF</a:t>
            </a:r>
          </a:p>
          <a:p>
            <a:endParaRPr lang="en-US" altLang="fr-FR"/>
          </a:p>
        </p:txBody>
      </p:sp>
      <p:sp>
        <p:nvSpPr>
          <p:cNvPr id="1048843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/>
          <a:p>
            <a:fld id="{F1DDBFA9-528D-4173-AF06-0137C2F50C92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48805" name="Content Placeholder 2"/>
          <p:cNvSpPr>
            <a:spLocks noGrp="1"/>
          </p:cNvSpPr>
          <p:nvPr>
            <p:ph sz="half" idx="1"/>
          </p:nvPr>
        </p:nvSpPr>
        <p:spPr>
          <a:xfrm>
            <a:off x="549278" y="1600203"/>
            <a:ext cx="3943350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048806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3"/>
            <a:ext cx="3944938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048807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808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fr-FR"/>
              <a:t>Synthèse réalisée par la  SPILF</a:t>
            </a:r>
          </a:p>
          <a:p>
            <a:endParaRPr lang="en-US" altLang="fr-FR"/>
          </a:p>
        </p:txBody>
      </p:sp>
      <p:sp>
        <p:nvSpPr>
          <p:cNvPr id="1048809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/>
          <a:p>
            <a:fld id="{91A516D7-CD86-4EE6-934A-07664D1A4C48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4882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9" indent="0">
              <a:buNone/>
              <a:defRPr sz="2000" b="1"/>
            </a:lvl2pPr>
            <a:lvl3pPr marL="914059" indent="0">
              <a:buNone/>
              <a:defRPr sz="1800" b="1"/>
            </a:lvl3pPr>
            <a:lvl4pPr marL="1371090" indent="0">
              <a:buNone/>
              <a:defRPr sz="1600" b="1"/>
            </a:lvl4pPr>
            <a:lvl5pPr marL="1828120" indent="0">
              <a:buNone/>
              <a:defRPr sz="1600" b="1"/>
            </a:lvl5pPr>
            <a:lvl6pPr marL="2285151" indent="0">
              <a:buNone/>
              <a:defRPr sz="1600" b="1"/>
            </a:lvl6pPr>
            <a:lvl7pPr marL="2742181" indent="0">
              <a:buNone/>
              <a:defRPr sz="1600" b="1"/>
            </a:lvl7pPr>
            <a:lvl8pPr marL="3199211" indent="0">
              <a:buNone/>
              <a:defRPr sz="1600" b="1"/>
            </a:lvl8pPr>
            <a:lvl9pPr marL="36562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22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04882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9" indent="0">
              <a:buNone/>
              <a:defRPr sz="2000" b="1"/>
            </a:lvl2pPr>
            <a:lvl3pPr marL="914059" indent="0">
              <a:buNone/>
              <a:defRPr sz="1800" b="1"/>
            </a:lvl3pPr>
            <a:lvl4pPr marL="1371090" indent="0">
              <a:buNone/>
              <a:defRPr sz="1600" b="1"/>
            </a:lvl4pPr>
            <a:lvl5pPr marL="1828120" indent="0">
              <a:buNone/>
              <a:defRPr sz="1600" b="1"/>
            </a:lvl5pPr>
            <a:lvl6pPr marL="2285151" indent="0">
              <a:buNone/>
              <a:defRPr sz="1600" b="1"/>
            </a:lvl6pPr>
            <a:lvl7pPr marL="2742181" indent="0">
              <a:buNone/>
              <a:defRPr sz="1600" b="1"/>
            </a:lvl7pPr>
            <a:lvl8pPr marL="3199211" indent="0">
              <a:buNone/>
              <a:defRPr sz="1600" b="1"/>
            </a:lvl8pPr>
            <a:lvl9pPr marL="36562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24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048825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826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fr-FR"/>
              <a:t>Synthèse réalisée par la  SPILF</a:t>
            </a:r>
          </a:p>
          <a:p>
            <a:endParaRPr lang="en-US" altLang="fr-FR"/>
          </a:p>
        </p:txBody>
      </p:sp>
      <p:sp>
        <p:nvSpPr>
          <p:cNvPr id="1048827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/>
          <a:p>
            <a:fld id="{C5E5F5B5-72DE-4B6F-A441-FB219A3C47E7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48817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818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fr-FR"/>
              <a:t>Synthèse réalisée par la  SPILF</a:t>
            </a:r>
          </a:p>
          <a:p>
            <a:endParaRPr lang="en-US" altLang="fr-FR"/>
          </a:p>
        </p:txBody>
      </p:sp>
      <p:sp>
        <p:nvSpPr>
          <p:cNvPr id="1048819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/>
          <a:p>
            <a:fld id="{BFA855A6-13A9-4C14-9737-18E02B13C715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653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fr-FR"/>
              <a:t>Synthèse réalisée par la  SPILF</a:t>
            </a:r>
          </a:p>
          <a:p>
            <a:endParaRPr lang="en-US" altLang="fr-FR"/>
          </a:p>
        </p:txBody>
      </p:sp>
      <p:sp>
        <p:nvSpPr>
          <p:cNvPr id="1048654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/>
          <a:p>
            <a:fld id="{B5A1FD75-A237-443F-A54A-2AF66F85D4EA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0" name="Title 1"/>
          <p:cNvSpPr>
            <a:spLocks noGrp="1"/>
          </p:cNvSpPr>
          <p:nvPr>
            <p:ph type="title"/>
          </p:nvPr>
        </p:nvSpPr>
        <p:spPr>
          <a:xfrm>
            <a:off x="457203" y="273051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48811" name="Content Placeholder 2"/>
          <p:cNvSpPr>
            <a:spLocks noGrp="1"/>
          </p:cNvSpPr>
          <p:nvPr>
            <p:ph idx="1"/>
          </p:nvPr>
        </p:nvSpPr>
        <p:spPr>
          <a:xfrm>
            <a:off x="3575052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0488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29" indent="0">
              <a:buNone/>
              <a:defRPr sz="1200"/>
            </a:lvl2pPr>
            <a:lvl3pPr marL="914059" indent="0">
              <a:buNone/>
              <a:defRPr sz="1000"/>
            </a:lvl3pPr>
            <a:lvl4pPr marL="1371090" indent="0">
              <a:buNone/>
              <a:defRPr sz="900"/>
            </a:lvl4pPr>
            <a:lvl5pPr marL="1828120" indent="0">
              <a:buNone/>
              <a:defRPr sz="900"/>
            </a:lvl5pPr>
            <a:lvl6pPr marL="2285151" indent="0">
              <a:buNone/>
              <a:defRPr sz="900"/>
            </a:lvl6pPr>
            <a:lvl7pPr marL="2742181" indent="0">
              <a:buNone/>
              <a:defRPr sz="900"/>
            </a:lvl7pPr>
            <a:lvl8pPr marL="3199211" indent="0">
              <a:buNone/>
              <a:defRPr sz="900"/>
            </a:lvl8pPr>
            <a:lvl9pPr marL="36562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13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814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fr-FR"/>
              <a:t>Synthèse réalisée par la  SPILF</a:t>
            </a:r>
          </a:p>
          <a:p>
            <a:endParaRPr lang="en-US" altLang="fr-FR"/>
          </a:p>
        </p:txBody>
      </p:sp>
      <p:sp>
        <p:nvSpPr>
          <p:cNvPr id="1048815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/>
          <a:p>
            <a:fld id="{F96460C4-3C30-416F-A182-00414182C611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104875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4875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DC52-D453-4A3A-B19D-5EFED54C32B9}" type="datetimeFigureOut">
              <a:rPr lang="fr-FR" altLang="fr-FR"/>
              <a:pPr/>
              <a:t>10/01/2020</a:t>
            </a:fld>
            <a:endParaRPr lang="fr-FR" altLang="fr-FR"/>
          </a:p>
        </p:txBody>
      </p:sp>
      <p:sp>
        <p:nvSpPr>
          <p:cNvPr id="104875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75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C3E2-19DF-4E88-B47F-8DDE9FA3A672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3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48834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9" indent="0">
              <a:buNone/>
              <a:defRPr sz="2800"/>
            </a:lvl2pPr>
            <a:lvl3pPr marL="914059" indent="0">
              <a:buNone/>
              <a:defRPr sz="2400"/>
            </a:lvl3pPr>
            <a:lvl4pPr marL="1371090" indent="0">
              <a:buNone/>
              <a:defRPr sz="2000"/>
            </a:lvl4pPr>
            <a:lvl5pPr marL="1828120" indent="0">
              <a:buNone/>
              <a:defRPr sz="2000"/>
            </a:lvl5pPr>
            <a:lvl6pPr marL="2285151" indent="0">
              <a:buNone/>
              <a:defRPr sz="2000"/>
            </a:lvl6pPr>
            <a:lvl7pPr marL="2742181" indent="0">
              <a:buNone/>
              <a:defRPr sz="2000"/>
            </a:lvl7pPr>
            <a:lvl8pPr marL="3199211" indent="0">
              <a:buNone/>
              <a:defRPr sz="2000"/>
            </a:lvl8pPr>
            <a:lvl9pPr marL="3656241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1048835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29" indent="0">
              <a:buNone/>
              <a:defRPr sz="1200"/>
            </a:lvl2pPr>
            <a:lvl3pPr marL="914059" indent="0">
              <a:buNone/>
              <a:defRPr sz="1000"/>
            </a:lvl3pPr>
            <a:lvl4pPr marL="1371090" indent="0">
              <a:buNone/>
              <a:defRPr sz="900"/>
            </a:lvl4pPr>
            <a:lvl5pPr marL="1828120" indent="0">
              <a:buNone/>
              <a:defRPr sz="900"/>
            </a:lvl5pPr>
            <a:lvl6pPr marL="2285151" indent="0">
              <a:buNone/>
              <a:defRPr sz="900"/>
            </a:lvl6pPr>
            <a:lvl7pPr marL="2742181" indent="0">
              <a:buNone/>
              <a:defRPr sz="900"/>
            </a:lvl7pPr>
            <a:lvl8pPr marL="3199211" indent="0">
              <a:buNone/>
              <a:defRPr sz="900"/>
            </a:lvl8pPr>
            <a:lvl9pPr marL="36562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36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837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fr-FR"/>
              <a:t>Synthèse réalisée par la  SPILF</a:t>
            </a:r>
          </a:p>
          <a:p>
            <a:endParaRPr lang="en-US" altLang="fr-FR"/>
          </a:p>
        </p:txBody>
      </p:sp>
      <p:sp>
        <p:nvSpPr>
          <p:cNvPr id="1048838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/>
          <a:p>
            <a:fld id="{E4BE3652-3289-4D10-9E27-D075E1EB3BDD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4882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048830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831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fr-FR"/>
              <a:t>Synthèse réalisée par la  SPILF</a:t>
            </a:r>
          </a:p>
          <a:p>
            <a:endParaRPr lang="en-US" altLang="fr-FR"/>
          </a:p>
        </p:txBody>
      </p:sp>
      <p:sp>
        <p:nvSpPr>
          <p:cNvPr id="1048832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/>
          <a:p>
            <a:fld id="{AF73607F-1AB6-49CB-8D1B-4CCF23C48B9E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4" name="Vertical Title 1"/>
          <p:cNvSpPr>
            <a:spLocks noGrp="1"/>
          </p:cNvSpPr>
          <p:nvPr>
            <p:ph type="title" orient="vert"/>
          </p:nvPr>
        </p:nvSpPr>
        <p:spPr>
          <a:xfrm>
            <a:off x="6580191" y="-50797"/>
            <a:ext cx="2009775" cy="5992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4884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8" y="-50797"/>
            <a:ext cx="5878513" cy="5992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048846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847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fr-FR"/>
              <a:t>Synthèse réalisée par la  SPILF</a:t>
            </a:r>
          </a:p>
          <a:p>
            <a:endParaRPr lang="en-US" altLang="fr-FR"/>
          </a:p>
        </p:txBody>
      </p:sp>
      <p:sp>
        <p:nvSpPr>
          <p:cNvPr id="1048848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/>
          <a:p>
            <a:fld id="{6C072E1E-38DA-4EAB-AFAE-293893847EBB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8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1048789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48790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2444-8FE4-4458-B7C8-805600567131}" type="datetimeFigureOut">
              <a:rPr lang="fr-FR" altLang="fr-FR"/>
              <a:pPr/>
              <a:t>10/01/2020</a:t>
            </a:fld>
            <a:endParaRPr lang="fr-FR" altLang="fr-FR"/>
          </a:p>
        </p:txBody>
      </p:sp>
      <p:sp>
        <p:nvSpPr>
          <p:cNvPr id="1048791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792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F4B9F-D631-47DC-96F3-E9CD63022A1D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1048747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48748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48749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CF39-6C02-43CD-8EAA-3E1FCCCF964A}" type="datetimeFigureOut">
              <a:rPr lang="fr-FR" altLang="fr-FR"/>
              <a:pPr/>
              <a:t>10/01/2020</a:t>
            </a:fld>
            <a:endParaRPr lang="fr-FR" altLang="fr-FR"/>
          </a:p>
        </p:txBody>
      </p:sp>
      <p:sp>
        <p:nvSpPr>
          <p:cNvPr id="1048750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751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8F34E-2398-4D41-9EB6-BD35490572E5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1048758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9" indent="0">
              <a:buNone/>
              <a:defRPr sz="2000" b="1"/>
            </a:lvl2pPr>
            <a:lvl3pPr marL="914059" indent="0">
              <a:buNone/>
              <a:defRPr sz="1800" b="1"/>
            </a:lvl3pPr>
            <a:lvl4pPr marL="1371090" indent="0">
              <a:buNone/>
              <a:defRPr sz="1600" b="1"/>
            </a:lvl4pPr>
            <a:lvl5pPr marL="1828120" indent="0">
              <a:buNone/>
              <a:defRPr sz="1600" b="1"/>
            </a:lvl5pPr>
            <a:lvl6pPr marL="2285151" indent="0">
              <a:buNone/>
              <a:defRPr sz="1600" b="1"/>
            </a:lvl6pPr>
            <a:lvl7pPr marL="2742181" indent="0">
              <a:buNone/>
              <a:defRPr sz="1600" b="1"/>
            </a:lvl7pPr>
            <a:lvl8pPr marL="3199211" indent="0">
              <a:buNone/>
              <a:defRPr sz="1600" b="1"/>
            </a:lvl8pPr>
            <a:lvl9pPr marL="3656241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48759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48760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9" indent="0">
              <a:buNone/>
              <a:defRPr sz="2000" b="1"/>
            </a:lvl2pPr>
            <a:lvl3pPr marL="914059" indent="0">
              <a:buNone/>
              <a:defRPr sz="1800" b="1"/>
            </a:lvl3pPr>
            <a:lvl4pPr marL="1371090" indent="0">
              <a:buNone/>
              <a:defRPr sz="1600" b="1"/>
            </a:lvl4pPr>
            <a:lvl5pPr marL="1828120" indent="0">
              <a:buNone/>
              <a:defRPr sz="1600" b="1"/>
            </a:lvl5pPr>
            <a:lvl6pPr marL="2285151" indent="0">
              <a:buNone/>
              <a:defRPr sz="1600" b="1"/>
            </a:lvl6pPr>
            <a:lvl7pPr marL="2742181" indent="0">
              <a:buNone/>
              <a:defRPr sz="1600" b="1"/>
            </a:lvl7pPr>
            <a:lvl8pPr marL="3199211" indent="0">
              <a:buNone/>
              <a:defRPr sz="1600" b="1"/>
            </a:lvl8pPr>
            <a:lvl9pPr marL="3656241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48761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4876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F859-15CF-42D3-927B-10E238AF0267}" type="datetimeFigureOut">
              <a:rPr lang="fr-FR" altLang="fr-FR"/>
              <a:pPr/>
              <a:t>10/01/2020</a:t>
            </a:fld>
            <a:endParaRPr lang="fr-FR" altLang="fr-FR"/>
          </a:p>
        </p:txBody>
      </p:sp>
      <p:sp>
        <p:nvSpPr>
          <p:cNvPr id="104876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76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10A8-75FF-4667-92EE-975B0C4355BE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104876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837F8-61C3-4B1C-AF4E-986498792F24}" type="datetimeFigureOut">
              <a:rPr lang="fr-FR" altLang="fr-FR"/>
              <a:pPr/>
              <a:t>10/01/2020</a:t>
            </a:fld>
            <a:endParaRPr lang="fr-FR" altLang="fr-FR"/>
          </a:p>
        </p:txBody>
      </p:sp>
      <p:sp>
        <p:nvSpPr>
          <p:cNvPr id="104876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76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4649B-28F1-48B7-B8CF-883EEE0070F9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D62A-D5BA-4195-9ECD-C9EC48AC3B61}" type="datetimeFigureOut">
              <a:rPr lang="fr-FR" altLang="fr-FR"/>
              <a:pPr/>
              <a:t>10/01/2020</a:t>
            </a:fld>
            <a:endParaRPr lang="fr-FR" altLang="fr-FR"/>
          </a:p>
        </p:txBody>
      </p:sp>
      <p:sp>
        <p:nvSpPr>
          <p:cNvPr id="104877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77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990F0-2A18-441E-B63F-71DB2A8B8370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8" name="Titre 1"/>
          <p:cNvSpPr>
            <a:spLocks noGrp="1"/>
          </p:cNvSpPr>
          <p:nvPr>
            <p:ph type="title"/>
          </p:nvPr>
        </p:nvSpPr>
        <p:spPr>
          <a:xfrm>
            <a:off x="457203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1048799" name="Espace réservé du contenu 2"/>
          <p:cNvSpPr>
            <a:spLocks noGrp="1"/>
          </p:cNvSpPr>
          <p:nvPr>
            <p:ph idx="1"/>
          </p:nvPr>
        </p:nvSpPr>
        <p:spPr>
          <a:xfrm>
            <a:off x="3575052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48800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29" indent="0">
              <a:buNone/>
              <a:defRPr sz="1200"/>
            </a:lvl2pPr>
            <a:lvl3pPr marL="914059" indent="0">
              <a:buNone/>
              <a:defRPr sz="1000"/>
            </a:lvl3pPr>
            <a:lvl4pPr marL="1371090" indent="0">
              <a:buNone/>
              <a:defRPr sz="900"/>
            </a:lvl4pPr>
            <a:lvl5pPr marL="1828120" indent="0">
              <a:buNone/>
              <a:defRPr sz="900"/>
            </a:lvl5pPr>
            <a:lvl6pPr marL="2285151" indent="0">
              <a:buNone/>
              <a:defRPr sz="900"/>
            </a:lvl6pPr>
            <a:lvl7pPr marL="2742181" indent="0">
              <a:buNone/>
              <a:defRPr sz="900"/>
            </a:lvl7pPr>
            <a:lvl8pPr marL="3199211" indent="0">
              <a:buNone/>
              <a:defRPr sz="900"/>
            </a:lvl8pPr>
            <a:lvl9pPr marL="3656241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48801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6F6CA-572D-426C-AFE8-8DC3B1E3B608}" type="datetimeFigureOut">
              <a:rPr lang="fr-FR" altLang="fr-FR"/>
              <a:pPr/>
              <a:t>10/01/2020</a:t>
            </a:fld>
            <a:endParaRPr lang="fr-FR" altLang="fr-FR"/>
          </a:p>
        </p:txBody>
      </p:sp>
      <p:sp>
        <p:nvSpPr>
          <p:cNvPr id="1048802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803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8CBB-0B79-4A66-A092-8513CD2CDD99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104878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29" indent="0">
              <a:buNone/>
              <a:defRPr sz="2800"/>
            </a:lvl2pPr>
            <a:lvl3pPr marL="914059" indent="0">
              <a:buNone/>
              <a:defRPr sz="2400"/>
            </a:lvl3pPr>
            <a:lvl4pPr marL="1371090" indent="0">
              <a:buNone/>
              <a:defRPr sz="2000"/>
            </a:lvl4pPr>
            <a:lvl5pPr marL="1828120" indent="0">
              <a:buNone/>
              <a:defRPr sz="2000"/>
            </a:lvl5pPr>
            <a:lvl6pPr marL="2285151" indent="0">
              <a:buNone/>
              <a:defRPr sz="2000"/>
            </a:lvl6pPr>
            <a:lvl7pPr marL="2742181" indent="0">
              <a:buNone/>
              <a:defRPr sz="2000"/>
            </a:lvl7pPr>
            <a:lvl8pPr marL="3199211" indent="0">
              <a:buNone/>
              <a:defRPr sz="2000"/>
            </a:lvl8pPr>
            <a:lvl9pPr marL="3656241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104878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29" indent="0">
              <a:buNone/>
              <a:defRPr sz="1200"/>
            </a:lvl2pPr>
            <a:lvl3pPr marL="914059" indent="0">
              <a:buNone/>
              <a:defRPr sz="1000"/>
            </a:lvl3pPr>
            <a:lvl4pPr marL="1371090" indent="0">
              <a:buNone/>
              <a:defRPr sz="900"/>
            </a:lvl4pPr>
            <a:lvl5pPr marL="1828120" indent="0">
              <a:buNone/>
              <a:defRPr sz="900"/>
            </a:lvl5pPr>
            <a:lvl6pPr marL="2285151" indent="0">
              <a:buNone/>
              <a:defRPr sz="900"/>
            </a:lvl6pPr>
            <a:lvl7pPr marL="2742181" indent="0">
              <a:buNone/>
              <a:defRPr sz="900"/>
            </a:lvl7pPr>
            <a:lvl8pPr marL="3199211" indent="0">
              <a:buNone/>
              <a:defRPr sz="900"/>
            </a:lvl8pPr>
            <a:lvl9pPr marL="3656241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4878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E82A-2D15-4354-9858-96DE8968921E}" type="datetimeFigureOut">
              <a:rPr lang="fr-FR" altLang="fr-FR"/>
              <a:pPr/>
              <a:t>10/01/2020</a:t>
            </a:fld>
            <a:endParaRPr lang="fr-FR" altLang="fr-FR"/>
          </a:p>
        </p:txBody>
      </p:sp>
      <p:sp>
        <p:nvSpPr>
          <p:cNvPr id="104878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878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096F-E36E-4F62-A7AE-66175E00F149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4874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4874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03F687D2-13A6-4254-9E62-27E921EBC6B4}" type="datetimeFigureOut">
              <a:rPr lang="fr-FR" altLang="fr-FR"/>
              <a:pPr/>
              <a:t>10/01/2020</a:t>
            </a:fld>
            <a:endParaRPr lang="fr-FR" altLang="fr-FR"/>
          </a:p>
        </p:txBody>
      </p:sp>
      <p:sp>
        <p:nvSpPr>
          <p:cNvPr id="104874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endParaRPr lang="fr-FR"/>
          </a:p>
        </p:txBody>
      </p:sp>
      <p:sp>
        <p:nvSpPr>
          <p:cNvPr id="104874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4FEB454-3883-4E08-8233-3FA1E3D54D97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02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02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02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02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02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029" algn="ctr" defTabSz="45702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059" algn="ctr" defTabSz="45702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090" algn="ctr" defTabSz="45702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120" algn="ctr" defTabSz="45702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772" indent="-342772" algn="l" defTabSz="45702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674" indent="-285645" algn="l" defTabSz="45702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576" indent="-228515" algn="l" defTabSz="45702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99605" indent="-228515" algn="l" defTabSz="45702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6637" indent="-228515" algn="l" defTabSz="45702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3666" indent="-228515" algn="l" defTabSz="45702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96" indent="-228515" algn="l" defTabSz="45702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28" indent="-228515" algn="l" defTabSz="45702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57" indent="-228515" algn="l" defTabSz="45702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9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59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0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0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51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81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1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1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97813" y="0"/>
            <a:ext cx="1123950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-50800"/>
            <a:ext cx="8040688" cy="1493838"/>
          </a:xfrm>
          <a:prstGeom prst="rect">
            <a:avLst/>
          </a:prstGeom>
          <a:noFill/>
          <a:ln>
            <a:noFill/>
          </a:ln>
        </p:spPr>
        <p:txBody>
          <a:bodyPr vert="horz" wrap="square" lIns="89966" tIns="46782" rIns="89966" bIns="4678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10485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3"/>
            <a:ext cx="8040688" cy="4341813"/>
          </a:xfrm>
          <a:prstGeom prst="rect">
            <a:avLst/>
          </a:prstGeom>
          <a:noFill/>
          <a:ln>
            <a:noFill/>
          </a:ln>
        </p:spPr>
        <p:txBody>
          <a:bodyPr vert="horz" wrap="square" lIns="89966" tIns="46782" rIns="89966" bIns="46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  <a:p>
            <a:pPr lvl="4"/>
            <a:r>
              <a:rPr lang="en-GB" altLang="fr-FR"/>
              <a:t>Huitième niveau de plan</a:t>
            </a:r>
          </a:p>
          <a:p>
            <a:pPr lvl="4"/>
            <a:r>
              <a:rPr lang="en-GB" altLang="fr-FR"/>
              <a:t>Neuvième niveau de plan</a:t>
            </a:r>
          </a:p>
        </p:txBody>
      </p:sp>
      <p:sp>
        <p:nvSpPr>
          <p:cNvPr id="104857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629275" y="6275388"/>
            <a:ext cx="2132013" cy="363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966" tIns="46782" rIns="89966" bIns="46782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723631" algn="l"/>
                <a:tab pos="1447262" algn="l"/>
              </a:tabLst>
              <a:defRPr sz="1200">
                <a:solidFill>
                  <a:srgbClr val="FFFFFF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1pPr>
          </a:lstStyle>
          <a:p>
            <a:endParaRPr lang="fr-FR"/>
          </a:p>
        </p:txBody>
      </p:sp>
      <p:sp>
        <p:nvSpPr>
          <p:cNvPr id="104857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265113" y="6229350"/>
            <a:ext cx="48387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966" tIns="46782" rIns="89966" bIns="46782" numCol="1" anchor="ctr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 sz="1200">
                <a:solidFill>
                  <a:srgbClr val="FFFFFF"/>
                </a:solidFill>
                <a:latin typeface="News Gothic MT" charset="0"/>
              </a:defRPr>
            </a:lvl1pPr>
          </a:lstStyle>
          <a:p>
            <a:r>
              <a:rPr lang="en-US" altLang="fr-FR"/>
              <a:t>Synthèse réalisée par la  SPILF</a:t>
            </a:r>
          </a:p>
          <a:p>
            <a:endParaRPr lang="en-US" altLang="fr-FR"/>
          </a:p>
        </p:txBody>
      </p:sp>
      <p:sp>
        <p:nvSpPr>
          <p:cNvPr id="104858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897813" y="6137275"/>
            <a:ext cx="989012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966" tIns="46782" rIns="89966" bIns="46782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3600">
                <a:solidFill>
                  <a:srgbClr val="FFFFFF"/>
                </a:solidFill>
                <a:latin typeface="News Gothic MT" charset="0"/>
              </a:defRPr>
            </a:lvl1pPr>
          </a:lstStyle>
          <a:p>
            <a:fld id="{AF14A139-FD86-42D5-8258-D29AE5B54D03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dt="0"/>
  <p:txStyles>
    <p:titleStyle>
      <a:lvl1pPr algn="ctr" defTabSz="44909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2C7C9F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4909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2pPr>
      <a:lvl3pPr algn="ctr" defTabSz="44909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3pPr>
      <a:lvl4pPr algn="ctr" defTabSz="44909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4pPr>
      <a:lvl5pPr algn="ctr" defTabSz="44909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5pPr>
      <a:lvl6pPr marL="2513666" indent="-228515" algn="ctr" defTabSz="44909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6pPr>
      <a:lvl7pPr marL="2970696" indent="-228515" algn="ctr" defTabSz="44909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7pPr>
      <a:lvl8pPr marL="3427728" indent="-228515" algn="ctr" defTabSz="44909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8pPr>
      <a:lvl9pPr marL="3884757" indent="-228515" algn="ctr" defTabSz="44909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9pPr>
    </p:titleStyle>
    <p:bodyStyle>
      <a:lvl1pPr marL="342772" indent="-342772" algn="l" defTabSz="449096" rtl="0" eaLnBrk="0" fontAlgn="base" hangingPunct="0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595959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674" indent="-285645" algn="l" defTabSz="449096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200">
          <a:solidFill>
            <a:srgbClr val="595959"/>
          </a:solidFill>
          <a:latin typeface="+mn-lt"/>
          <a:ea typeface="ＭＳ Ｐゴシック" pitchFamily="34" charset="-128"/>
        </a:defRPr>
      </a:lvl2pPr>
      <a:lvl3pPr marL="1142576" indent="-228515" algn="l" defTabSz="449096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595959"/>
          </a:solidFill>
          <a:latin typeface="+mn-lt"/>
          <a:ea typeface="ＭＳ Ｐゴシック" pitchFamily="34" charset="-128"/>
        </a:defRPr>
      </a:lvl3pPr>
      <a:lvl4pPr marL="1599605" indent="-228515" algn="l" defTabSz="449096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595959"/>
          </a:solidFill>
          <a:latin typeface="+mn-lt"/>
          <a:ea typeface="ＭＳ Ｐゴシック" pitchFamily="34" charset="-128"/>
        </a:defRPr>
      </a:lvl4pPr>
      <a:lvl5pPr marL="2056637" indent="-228515" algn="l" defTabSz="449096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595959"/>
          </a:solidFill>
          <a:latin typeface="+mn-lt"/>
          <a:ea typeface="ＭＳ Ｐゴシック" pitchFamily="34" charset="-128"/>
        </a:defRPr>
      </a:lvl5pPr>
      <a:lvl6pPr marL="2513666" indent="-228515" algn="l" defTabSz="449096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0696" indent="-228515" algn="l" defTabSz="449096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7728" indent="-228515" algn="l" defTabSz="449096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4757" indent="-228515" algn="l" defTabSz="449096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9" algn="l" defTabSz="914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59" algn="l" defTabSz="914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0" algn="l" defTabSz="914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0" algn="l" defTabSz="914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51" algn="l" defTabSz="914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81" algn="l" defTabSz="914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1" algn="l" defTabSz="914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1" algn="l" defTabSz="914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5" descr="SPIL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16632"/>
            <a:ext cx="925512" cy="8588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75F0DB70-63D2-304D-9E13-8697EA6186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2236787"/>
            <a:ext cx="8350696" cy="1470025"/>
          </a:xfrm>
        </p:spPr>
        <p:txBody>
          <a:bodyPr/>
          <a:lstStyle/>
          <a:p>
            <a:r>
              <a:rPr lang="fr-FR" b="1" dirty="0"/>
              <a:t>Prise en charge des Infections Génitales Hautes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7FC523B8-1690-D74C-9AAE-1E206475A2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1600" dirty="0"/>
              <a:t>A partir des Recommandations pour la Pratique Clinique élaborées par le Collège National des Gynécologues et Obstétriciens Français (CNGOF) en collaboration avec la Société de Pathologie Infectieuse de Langue Française (SPILF)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22A749C-640A-B34D-BBD6-6C3E660630D9}"/>
              </a:ext>
            </a:extLst>
          </p:cNvPr>
          <p:cNvSpPr txBox="1"/>
          <p:nvPr/>
        </p:nvSpPr>
        <p:spPr>
          <a:xfrm>
            <a:off x="395536" y="6309320"/>
            <a:ext cx="844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Diaporama réalisé par le groupe Recommandations de la SPILF le 8 janvier 2020</a:t>
            </a:r>
          </a:p>
        </p:txBody>
      </p:sp>
      <p:pic>
        <p:nvPicPr>
          <p:cNvPr id="4" name="Image 3" descr="Une image contenant horloge&#10;&#10;Description générée automatiquement">
            <a:extLst>
              <a:ext uri="{FF2B5EF4-FFF2-40B4-BE49-F238E27FC236}">
                <a16:creationId xmlns:a16="http://schemas.microsoft.com/office/drawing/2014/main" id="{C41AC41F-C566-4046-B12D-2C9E30682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1282700" cy="6604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PILF">
            <a:extLst>
              <a:ext uri="{FF2B5EF4-FFF2-40B4-BE49-F238E27FC236}">
                <a16:creationId xmlns:a16="http://schemas.microsoft.com/office/drawing/2014/main" id="{B30229D9-CF88-B84C-9509-84DB595BF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16632"/>
            <a:ext cx="925512" cy="8588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E06A42D6-CE41-524F-B834-6AEB28584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6295"/>
            <a:ext cx="9144000" cy="627306"/>
          </a:xfrm>
        </p:spPr>
        <p:txBody>
          <a:bodyPr/>
          <a:lstStyle/>
          <a:p>
            <a:r>
              <a:rPr lang="fr-FR" sz="2400" b="1" dirty="0"/>
              <a:t>Antibiothérapie des IGH intermédiaires: </a:t>
            </a:r>
            <a:br>
              <a:rPr lang="fr-FR" sz="2400" b="1" dirty="0"/>
            </a:br>
            <a:r>
              <a:rPr lang="fr-FR" sz="2400" b="1" dirty="0"/>
              <a:t>(voir diapo suivante)</a:t>
            </a:r>
          </a:p>
        </p:txBody>
      </p:sp>
      <p:graphicFrame>
        <p:nvGraphicFramePr>
          <p:cNvPr id="7" name="Espace réservé du contenu 3">
            <a:extLst>
              <a:ext uri="{FF2B5EF4-FFF2-40B4-BE49-F238E27FC236}">
                <a16:creationId xmlns:a16="http://schemas.microsoft.com/office/drawing/2014/main" id="{FEC47A35-8617-EE40-868A-BDF4226A4E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92926"/>
              </p:ext>
            </p:extLst>
          </p:nvPr>
        </p:nvGraphicFramePr>
        <p:xfrm>
          <a:off x="323528" y="889844"/>
          <a:ext cx="8496944" cy="5307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62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7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7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0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C7C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</a:rPr>
                        <a:t>Antibiotiques</a:t>
                      </a:r>
                    </a:p>
                  </a:txBody>
                  <a:tcPr>
                    <a:solidFill>
                      <a:srgbClr val="2C7C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</a:rPr>
                        <a:t>Posologie</a:t>
                      </a:r>
                    </a:p>
                  </a:txBody>
                  <a:tcPr>
                    <a:solidFill>
                      <a:srgbClr val="2C7C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</a:rPr>
                        <a:t>Voie</a:t>
                      </a:r>
                    </a:p>
                  </a:txBody>
                  <a:tcPr>
                    <a:solidFill>
                      <a:srgbClr val="2C7C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1200">
                <a:tc>
                  <a:txBody>
                    <a:bodyPr/>
                    <a:lstStyle/>
                    <a:p>
                      <a:r>
                        <a:rPr lang="fr-FR" sz="1800" b="1" dirty="0"/>
                        <a:t>Induction</a:t>
                      </a:r>
                      <a:r>
                        <a:rPr lang="fr-FR" sz="1800" b="1" baseline="0" dirty="0"/>
                        <a:t> en h</a:t>
                      </a:r>
                      <a:r>
                        <a:rPr lang="fr-FR" sz="1800" b="1" dirty="0"/>
                        <a:t>ospitalisation:</a:t>
                      </a:r>
                    </a:p>
                    <a:p>
                      <a:r>
                        <a:rPr lang="fr-FR" sz="1800" b="0" dirty="0"/>
                        <a:t>1ère intention</a:t>
                      </a:r>
                    </a:p>
                  </a:txBody>
                  <a:tcPr marL="137160" marR="137160" marT="137160" marB="0">
                    <a:lnB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Ceftriaxone</a:t>
                      </a:r>
                    </a:p>
                    <a:p>
                      <a:r>
                        <a:rPr lang="fr-FR" sz="1800" dirty="0"/>
                        <a:t>+Doxycycline*</a:t>
                      </a:r>
                    </a:p>
                    <a:p>
                      <a:r>
                        <a:rPr lang="fr-FR" sz="1800" dirty="0"/>
                        <a:t>+Métronidazole*</a:t>
                      </a:r>
                    </a:p>
                  </a:txBody>
                  <a:tcPr marB="0">
                    <a:lnB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1 à 2 g /j</a:t>
                      </a:r>
                    </a:p>
                    <a:p>
                      <a:r>
                        <a:rPr lang="fr-FR" sz="1800" dirty="0"/>
                        <a:t>100</a:t>
                      </a:r>
                      <a:r>
                        <a:rPr lang="fr-FR" sz="1800" baseline="0" dirty="0"/>
                        <a:t> mg x 2/j</a:t>
                      </a:r>
                    </a:p>
                    <a:p>
                      <a:r>
                        <a:rPr lang="fr-FR" sz="1800" baseline="0" dirty="0"/>
                        <a:t>500 mg x 3/j </a:t>
                      </a:r>
                      <a:endParaRPr lang="fr-FR" sz="1800" dirty="0"/>
                    </a:p>
                  </a:txBody>
                  <a:tcPr marB="0">
                    <a:lnB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IV</a:t>
                      </a:r>
                    </a:p>
                    <a:p>
                      <a:r>
                        <a:rPr lang="fr-FR" sz="1800" dirty="0"/>
                        <a:t>IV, PO</a:t>
                      </a:r>
                    </a:p>
                    <a:p>
                      <a:r>
                        <a:rPr lang="fr-FR" sz="1800" dirty="0"/>
                        <a:t>IV, PO</a:t>
                      </a:r>
                    </a:p>
                  </a:txBody>
                  <a:tcPr marB="0">
                    <a:lnB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000">
                <a:tc rowSpan="2">
                  <a:txBody>
                    <a:bodyPr/>
                    <a:lstStyle/>
                    <a:p>
                      <a:r>
                        <a:rPr lang="fr-FR" sz="1800" b="1" dirty="0"/>
                        <a:t>Induction en hospitalisation:</a:t>
                      </a:r>
                    </a:p>
                    <a:p>
                      <a:r>
                        <a:rPr lang="fr-FR" sz="1800" b="0" dirty="0"/>
                        <a:t>alternatives</a:t>
                      </a:r>
                    </a:p>
                  </a:txBody>
                  <a:tcPr marL="137160" marR="137160" marT="137160" marB="137160">
                    <a:lnT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Céfoxitine</a:t>
                      </a:r>
                    </a:p>
                    <a:p>
                      <a:r>
                        <a:rPr lang="fr-FR" sz="1800" dirty="0"/>
                        <a:t>+Doxycycline</a:t>
                      </a:r>
                    </a:p>
                  </a:txBody>
                  <a:tcPr>
                    <a:lnT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2 g x4/j</a:t>
                      </a:r>
                    </a:p>
                    <a:p>
                      <a:r>
                        <a:rPr lang="fr-FR" sz="1800" dirty="0"/>
                        <a:t>100 mg x 2/j </a:t>
                      </a:r>
                    </a:p>
                  </a:txBody>
                  <a:tcPr>
                    <a:lnT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IV</a:t>
                      </a:r>
                    </a:p>
                    <a:p>
                      <a:r>
                        <a:rPr lang="fr-FR" sz="1800" dirty="0"/>
                        <a:t>IV, </a:t>
                      </a:r>
                      <a:r>
                        <a:rPr lang="fr-FR" sz="1800" baseline="0" dirty="0"/>
                        <a:t>PO</a:t>
                      </a:r>
                      <a:endParaRPr lang="fr-FR" sz="1800" dirty="0"/>
                    </a:p>
                  </a:txBody>
                  <a:tcPr>
                    <a:lnT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96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Clindamycine</a:t>
                      </a:r>
                    </a:p>
                    <a:p>
                      <a:r>
                        <a:rPr lang="fr-FR" sz="1800" dirty="0"/>
                        <a:t>+Gentamicine </a:t>
                      </a:r>
                    </a:p>
                  </a:txBody>
                  <a:tcPr>
                    <a:lnT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600 mg x 4/j </a:t>
                      </a:r>
                    </a:p>
                    <a:p>
                      <a:r>
                        <a:rPr lang="fr-FR" sz="1800" dirty="0"/>
                        <a:t>5 mg/kg</a:t>
                      </a:r>
                      <a:r>
                        <a:rPr lang="fr-FR" sz="1800" baseline="0" dirty="0"/>
                        <a:t> x 1/j</a:t>
                      </a:r>
                      <a:endParaRPr lang="fr-FR" sz="1800" dirty="0"/>
                    </a:p>
                  </a:txBody>
                  <a:tcPr>
                    <a:lnT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IV</a:t>
                      </a:r>
                    </a:p>
                    <a:p>
                      <a:r>
                        <a:rPr lang="fr-FR" sz="1800" dirty="0"/>
                        <a:t>IV</a:t>
                      </a:r>
                    </a:p>
                  </a:txBody>
                  <a:tcPr>
                    <a:lnT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endParaRPr lang="fr-FR" sz="1800" dirty="0"/>
                    </a:p>
                    <a:p>
                      <a:endParaRPr lang="fr-FR" sz="1800" dirty="0"/>
                    </a:p>
                    <a:p>
                      <a:endParaRPr lang="fr-FR" sz="1800" dirty="0"/>
                    </a:p>
                    <a:p>
                      <a:r>
                        <a:rPr lang="fr-FR" sz="1800" b="1" dirty="0"/>
                        <a:t>Relais oral</a:t>
                      </a:r>
                    </a:p>
                  </a:txBody>
                  <a:tcPr marL="137160" marR="137160" marT="137160" marB="137160">
                    <a:lnT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Doxycycline</a:t>
                      </a:r>
                    </a:p>
                    <a:p>
                      <a:r>
                        <a:rPr lang="fr-FR" sz="1800" dirty="0"/>
                        <a:t>+Métronidazole</a:t>
                      </a:r>
                    </a:p>
                  </a:txBody>
                  <a:tcPr>
                    <a:lnT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100 mg x 2/j</a:t>
                      </a:r>
                    </a:p>
                    <a:p>
                      <a:r>
                        <a:rPr lang="fr-FR" sz="1800" dirty="0"/>
                        <a:t>500 mg x 3/j</a:t>
                      </a:r>
                    </a:p>
                  </a:txBody>
                  <a:tcPr>
                    <a:lnT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PO</a:t>
                      </a:r>
                    </a:p>
                    <a:p>
                      <a:r>
                        <a:rPr lang="fr-FR" sz="1800" dirty="0"/>
                        <a:t>PO</a:t>
                      </a:r>
                    </a:p>
                  </a:txBody>
                  <a:tcPr>
                    <a:lnT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910">
                <a:tc vMerge="1"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Clindamycine </a:t>
                      </a:r>
                    </a:p>
                  </a:txBody>
                  <a:tcPr>
                    <a:lnT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600 mg x 3 /j</a:t>
                      </a:r>
                    </a:p>
                  </a:txBody>
                  <a:tcPr>
                    <a:lnT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PO</a:t>
                      </a:r>
                    </a:p>
                  </a:txBody>
                  <a:tcPr>
                    <a:lnT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91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Ofloxacine</a:t>
                      </a:r>
                    </a:p>
                    <a:p>
                      <a:r>
                        <a:rPr lang="fr-FR" sz="1800" dirty="0"/>
                        <a:t>+Métronidazole</a:t>
                      </a:r>
                    </a:p>
                  </a:txBody>
                  <a:tcPr>
                    <a:lnT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200 mg x 3/j</a:t>
                      </a:r>
                    </a:p>
                    <a:p>
                      <a:r>
                        <a:rPr lang="fr-FR" sz="1800" dirty="0"/>
                        <a:t>500 mg x</a:t>
                      </a:r>
                      <a:r>
                        <a:rPr lang="fr-FR" sz="1800" baseline="0" dirty="0"/>
                        <a:t> 3/j</a:t>
                      </a:r>
                      <a:endParaRPr lang="fr-FR" sz="1800" dirty="0"/>
                    </a:p>
                  </a:txBody>
                  <a:tcPr>
                    <a:lnT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PO</a:t>
                      </a:r>
                    </a:p>
                    <a:p>
                      <a:r>
                        <a:rPr lang="fr-FR" sz="1800" dirty="0"/>
                        <a:t>PO</a:t>
                      </a:r>
                    </a:p>
                  </a:txBody>
                  <a:tcPr>
                    <a:lnT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91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Lévofloxacine</a:t>
                      </a:r>
                    </a:p>
                    <a:p>
                      <a:r>
                        <a:rPr lang="fr-FR" sz="1800" dirty="0"/>
                        <a:t>+Métronidazole</a:t>
                      </a:r>
                    </a:p>
                  </a:txBody>
                  <a:tcPr>
                    <a:lnT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500 mg x 1/j</a:t>
                      </a:r>
                    </a:p>
                    <a:p>
                      <a:r>
                        <a:rPr lang="fr-FR" sz="1800" dirty="0"/>
                        <a:t>500</a:t>
                      </a:r>
                      <a:r>
                        <a:rPr lang="fr-FR" sz="1800" baseline="0" dirty="0"/>
                        <a:t> mg x 3/j</a:t>
                      </a:r>
                    </a:p>
                  </a:txBody>
                  <a:tcPr>
                    <a:lnT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PO</a:t>
                      </a:r>
                    </a:p>
                    <a:p>
                      <a:r>
                        <a:rPr lang="fr-FR" sz="1800" dirty="0"/>
                        <a:t>PO</a:t>
                      </a:r>
                    </a:p>
                  </a:txBody>
                  <a:tcPr>
                    <a:lnT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91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Moxifloxacine</a:t>
                      </a:r>
                    </a:p>
                  </a:txBody>
                  <a:tcPr>
                    <a:lnT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400 mg x 1/j</a:t>
                      </a:r>
                    </a:p>
                  </a:txBody>
                  <a:tcPr>
                    <a:lnT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PO</a:t>
                      </a:r>
                    </a:p>
                  </a:txBody>
                  <a:tcPr>
                    <a:lnT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B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DF61C2A0-460A-244E-AFF7-25F70C18C61A}"/>
              </a:ext>
            </a:extLst>
          </p:cNvPr>
          <p:cNvSpPr txBox="1"/>
          <p:nvPr/>
        </p:nvSpPr>
        <p:spPr>
          <a:xfrm>
            <a:off x="323528" y="6269682"/>
            <a:ext cx="4421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tx1"/>
                </a:solidFill>
              </a:rPr>
              <a:t>* la biodisponibilité orale autorise la voie orale</a:t>
            </a:r>
          </a:p>
        </p:txBody>
      </p:sp>
    </p:spTree>
    <p:extLst>
      <p:ext uri="{BB962C8B-B14F-4D97-AF65-F5344CB8AC3E}">
        <p14:creationId xmlns:p14="http://schemas.microsoft.com/office/powerpoint/2010/main" val="3595159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5B51BD-7FC1-7249-B7FA-9692503F3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/>
              <a:t>Position de la SPILF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950941-0BDD-F24D-AE8C-D1EFA2989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La place de la clindamycine doit être limitée:</a:t>
            </a:r>
          </a:p>
          <a:p>
            <a:pPr lvl="1"/>
            <a:r>
              <a:rPr lang="fr-FR" dirty="0"/>
              <a:t>en raison de l’évolution des résistances </a:t>
            </a:r>
          </a:p>
          <a:p>
            <a:pPr lvl="1"/>
            <a:r>
              <a:rPr lang="fr-FR" dirty="0"/>
              <a:t>de sa très faible activité sur les bacilles à Gram négatif</a:t>
            </a:r>
          </a:p>
          <a:p>
            <a:pPr lvl="1"/>
            <a:r>
              <a:rPr lang="fr-FR" dirty="0"/>
              <a:t>et de la toxicité de l’association aux aminosides</a:t>
            </a:r>
          </a:p>
          <a:p>
            <a:r>
              <a:rPr lang="fr-FR" dirty="0"/>
              <a:t>Pour le traitement d’induction, en cas d’allergie vraie à la pénicilline avec réaction anaphylactique ou d’allergie aux céphalosporines, l’alternative proposée est:</a:t>
            </a:r>
          </a:p>
          <a:p>
            <a:pPr lvl="1"/>
            <a:r>
              <a:rPr lang="fr-FR" dirty="0"/>
              <a:t> fluoroquinolone + métronidazole</a:t>
            </a:r>
          </a:p>
        </p:txBody>
      </p:sp>
      <p:pic>
        <p:nvPicPr>
          <p:cNvPr id="4" name="Picture 5" descr="SPILF">
            <a:extLst>
              <a:ext uri="{FF2B5EF4-FFF2-40B4-BE49-F238E27FC236}">
                <a16:creationId xmlns:a16="http://schemas.microsoft.com/office/drawing/2014/main" id="{9E7159CB-8E56-BE4A-9727-30FB16269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16632"/>
            <a:ext cx="925512" cy="858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8464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B48A12-2D4F-3B42-BE06-D8FCD7B7E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137398"/>
            <a:ext cx="8040688" cy="627306"/>
          </a:xfrm>
        </p:spPr>
        <p:txBody>
          <a:bodyPr/>
          <a:lstStyle/>
          <a:p>
            <a:r>
              <a:rPr lang="fr-FR" sz="3200" b="1" dirty="0"/>
              <a:t>Suivi d’une IGH non compliquée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B5C167-7ECB-D148-96CF-88510E6E0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99" y="975469"/>
            <a:ext cx="8892987" cy="4673254"/>
          </a:xfrm>
        </p:spPr>
        <p:txBody>
          <a:bodyPr/>
          <a:lstStyle/>
          <a:p>
            <a:r>
              <a:rPr lang="fr-FR" dirty="0"/>
              <a:t>En traitement externe, la patiente doit être revue entre J3 et J5 afin de vérifier l’évolution clinique, la tolérance et l’observance du traitement et les résultats microbiologiques. </a:t>
            </a:r>
          </a:p>
          <a:p>
            <a:r>
              <a:rPr lang="fr-FR" dirty="0"/>
              <a:t>La détection de </a:t>
            </a:r>
            <a:r>
              <a:rPr lang="fr-FR" i="1" dirty="0"/>
              <a:t>N. gonorrhoeae </a:t>
            </a:r>
            <a:r>
              <a:rPr lang="fr-FR" dirty="0"/>
              <a:t>ou de </a:t>
            </a:r>
            <a:r>
              <a:rPr lang="fr-FR" i="1" dirty="0"/>
              <a:t>M. genitalium </a:t>
            </a:r>
            <a:r>
              <a:rPr lang="fr-FR" dirty="0"/>
              <a:t>nécessite de vérifier la cohérence du traitement initial. </a:t>
            </a:r>
          </a:p>
          <a:p>
            <a:pPr lvl="1"/>
            <a:r>
              <a:rPr lang="fr-FR" dirty="0"/>
              <a:t>Si </a:t>
            </a:r>
            <a:r>
              <a:rPr lang="fr-FR" i="1" dirty="0"/>
              <a:t>N. gonorrhoeae </a:t>
            </a:r>
            <a:r>
              <a:rPr lang="fr-FR" dirty="0"/>
              <a:t>résistant aux fluoroquinolones et traitement sans ceftriaxone: recours à la ceftriaxone. </a:t>
            </a:r>
          </a:p>
          <a:p>
            <a:pPr lvl="1"/>
            <a:r>
              <a:rPr lang="fr-FR" dirty="0"/>
              <a:t>Si </a:t>
            </a:r>
            <a:r>
              <a:rPr lang="fr-FR" i="1" dirty="0"/>
              <a:t>M. genitalium</a:t>
            </a:r>
            <a:r>
              <a:rPr lang="fr-FR" dirty="0"/>
              <a:t>, traitement par azithromycine (J1 500 mg, puis 250 mg/j jusqu’à J5) ou moxifloxacine.</a:t>
            </a:r>
          </a:p>
          <a:p>
            <a:r>
              <a:rPr lang="fr-FR" dirty="0"/>
              <a:t>Un examen microbiologique par TAAN sur prélèvement vaginal à la recherche d’IST est recommandé 3 à 6 mois après une IGH</a:t>
            </a:r>
          </a:p>
        </p:txBody>
      </p:sp>
      <p:pic>
        <p:nvPicPr>
          <p:cNvPr id="4" name="Picture 5" descr="SPILF">
            <a:extLst>
              <a:ext uri="{FF2B5EF4-FFF2-40B4-BE49-F238E27FC236}">
                <a16:creationId xmlns:a16="http://schemas.microsoft.com/office/drawing/2014/main" id="{B5DACB17-7301-7D4A-9D64-E73B7C7AE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16632"/>
            <a:ext cx="925512" cy="858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3884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PILF">
            <a:extLst>
              <a:ext uri="{FF2B5EF4-FFF2-40B4-BE49-F238E27FC236}">
                <a16:creationId xmlns:a16="http://schemas.microsoft.com/office/drawing/2014/main" id="{AE98F91F-B82E-9B43-95E6-6AA7F248D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16632"/>
            <a:ext cx="925512" cy="8588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125C31A-F62A-EE44-A307-C08253B6C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656" y="-20119"/>
            <a:ext cx="8040688" cy="784823"/>
          </a:xfrm>
        </p:spPr>
        <p:txBody>
          <a:bodyPr/>
          <a:lstStyle/>
          <a:p>
            <a:r>
              <a:rPr lang="fr-FR" sz="3600" b="1" dirty="0"/>
              <a:t>Traitement des IGH compliquées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10DB50-3144-C449-90C2-23493D328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920" y="1112220"/>
            <a:ext cx="8856984" cy="4673254"/>
          </a:xfrm>
        </p:spPr>
        <p:txBody>
          <a:bodyPr/>
          <a:lstStyle/>
          <a:p>
            <a:r>
              <a:rPr lang="fr-FR" sz="2200" dirty="0"/>
              <a:t>Tout ATO ≥ 3 à 4 cm doit être drainé (ponction guidée par imagerie ou cœlioscopie) </a:t>
            </a:r>
          </a:p>
          <a:p>
            <a:r>
              <a:rPr lang="fr-FR" sz="2200" dirty="0"/>
              <a:t>Les IGH compliquées graves sont: la rupture d’abcès, la péritonite généralisée et le choc septique.</a:t>
            </a:r>
          </a:p>
          <a:p>
            <a:r>
              <a:rPr lang="fr-FR" sz="2200" u="sng" dirty="0"/>
              <a:t>En cas de forme grave</a:t>
            </a:r>
            <a:r>
              <a:rPr lang="fr-FR" sz="2200" dirty="0"/>
              <a:t>, chirurgie en urgence après instauration d’une antibiothérapie (un aminoside doit être associé au schéma thérapeutique en cas de choc septique).</a:t>
            </a:r>
          </a:p>
          <a:p>
            <a:r>
              <a:rPr lang="fr-FR" sz="2200" dirty="0"/>
              <a:t>En cas de mise en évidence d’une bactérie non incluse dans le spectre de l’antibiothérapie initiale, une adaptation doit être discutée.</a:t>
            </a:r>
          </a:p>
          <a:p>
            <a:r>
              <a:rPr lang="fr-FR" sz="2200" dirty="0"/>
              <a:t>La durée totale de l’antibiothérapie est de 14 j.</a:t>
            </a:r>
          </a:p>
        </p:txBody>
      </p:sp>
    </p:spTree>
    <p:extLst>
      <p:ext uri="{BB962C8B-B14F-4D97-AF65-F5344CB8AC3E}">
        <p14:creationId xmlns:p14="http://schemas.microsoft.com/office/powerpoint/2010/main" val="4274120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PILF">
            <a:extLst>
              <a:ext uri="{FF2B5EF4-FFF2-40B4-BE49-F238E27FC236}">
                <a16:creationId xmlns:a16="http://schemas.microsoft.com/office/drawing/2014/main" id="{B30229D9-CF88-B84C-9509-84DB595BF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16632"/>
            <a:ext cx="925512" cy="8588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E06A42D6-CE41-524F-B834-6AEB28584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6295"/>
            <a:ext cx="9144000" cy="627306"/>
          </a:xfrm>
        </p:spPr>
        <p:txBody>
          <a:bodyPr/>
          <a:lstStyle/>
          <a:p>
            <a:r>
              <a:rPr lang="fr-FR" sz="2400" b="1" dirty="0"/>
              <a:t>Antibiothérapie des IGH compliquées: </a:t>
            </a:r>
            <a:br>
              <a:rPr lang="fr-FR" sz="2400" b="1" dirty="0"/>
            </a:br>
            <a:r>
              <a:rPr lang="fr-FR" sz="2400" b="1" dirty="0"/>
              <a:t>(voir diapo suivante)</a:t>
            </a:r>
            <a:endParaRPr lang="fr-FR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Espace réservé du contenu 3">
            <a:extLst>
              <a:ext uri="{FF2B5EF4-FFF2-40B4-BE49-F238E27FC236}">
                <a16:creationId xmlns:a16="http://schemas.microsoft.com/office/drawing/2014/main" id="{FEC47A35-8617-EE40-868A-BDF4226A4E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2647109"/>
              </p:ext>
            </p:extLst>
          </p:nvPr>
        </p:nvGraphicFramePr>
        <p:xfrm>
          <a:off x="323528" y="889844"/>
          <a:ext cx="8496944" cy="5307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62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7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7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0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C7C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</a:rPr>
                        <a:t>Antibiotiques</a:t>
                      </a:r>
                    </a:p>
                  </a:txBody>
                  <a:tcPr>
                    <a:solidFill>
                      <a:srgbClr val="2C7C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</a:rPr>
                        <a:t>Posologie</a:t>
                      </a:r>
                    </a:p>
                  </a:txBody>
                  <a:tcPr>
                    <a:solidFill>
                      <a:srgbClr val="2C7C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</a:rPr>
                        <a:t>Voie</a:t>
                      </a:r>
                    </a:p>
                  </a:txBody>
                  <a:tcPr>
                    <a:solidFill>
                      <a:srgbClr val="2C7C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1200">
                <a:tc>
                  <a:txBody>
                    <a:bodyPr/>
                    <a:lstStyle/>
                    <a:p>
                      <a:r>
                        <a:rPr lang="fr-FR" sz="1800" b="1" dirty="0"/>
                        <a:t>Induction</a:t>
                      </a:r>
                      <a:r>
                        <a:rPr lang="fr-FR" sz="1800" b="1" baseline="0" dirty="0"/>
                        <a:t> en h</a:t>
                      </a:r>
                      <a:r>
                        <a:rPr lang="fr-FR" sz="1800" b="1" dirty="0"/>
                        <a:t>ospitalisation:</a:t>
                      </a:r>
                    </a:p>
                    <a:p>
                      <a:r>
                        <a:rPr lang="fr-FR" sz="1800" b="0" dirty="0"/>
                        <a:t>1ère intention</a:t>
                      </a:r>
                    </a:p>
                  </a:txBody>
                  <a:tcPr marL="137160" marR="137160" marT="137160" marB="0">
                    <a:lnB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Ceftriaxone**</a:t>
                      </a:r>
                    </a:p>
                    <a:p>
                      <a:r>
                        <a:rPr lang="fr-FR" sz="1800" dirty="0"/>
                        <a:t>+Doxycycline***</a:t>
                      </a:r>
                    </a:p>
                    <a:p>
                      <a:r>
                        <a:rPr lang="fr-FR" sz="1800" dirty="0"/>
                        <a:t>+Métronidazole***</a:t>
                      </a:r>
                    </a:p>
                  </a:txBody>
                  <a:tcPr marB="0">
                    <a:lnB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1 à 2 g /j</a:t>
                      </a:r>
                    </a:p>
                    <a:p>
                      <a:r>
                        <a:rPr lang="fr-FR" sz="1800" dirty="0"/>
                        <a:t>100</a:t>
                      </a:r>
                      <a:r>
                        <a:rPr lang="fr-FR" sz="1800" baseline="0" dirty="0"/>
                        <a:t> mg x 2/j</a:t>
                      </a:r>
                    </a:p>
                    <a:p>
                      <a:r>
                        <a:rPr lang="fr-FR" sz="1800" baseline="0" dirty="0"/>
                        <a:t>500 mg x 3/j </a:t>
                      </a:r>
                      <a:endParaRPr lang="fr-FR" sz="1800" dirty="0"/>
                    </a:p>
                  </a:txBody>
                  <a:tcPr marB="0">
                    <a:lnB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IV</a:t>
                      </a:r>
                    </a:p>
                    <a:p>
                      <a:r>
                        <a:rPr lang="fr-FR" sz="1800" dirty="0"/>
                        <a:t>IV, PO</a:t>
                      </a:r>
                    </a:p>
                    <a:p>
                      <a:r>
                        <a:rPr lang="fr-FR" sz="1800" dirty="0"/>
                        <a:t>IV, PO</a:t>
                      </a:r>
                    </a:p>
                  </a:txBody>
                  <a:tcPr marB="0">
                    <a:lnB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000">
                <a:tc rowSpan="2">
                  <a:txBody>
                    <a:bodyPr/>
                    <a:lstStyle/>
                    <a:p>
                      <a:r>
                        <a:rPr lang="fr-FR" sz="1800" b="1" dirty="0"/>
                        <a:t>Induction en hospitalisation:</a:t>
                      </a:r>
                    </a:p>
                    <a:p>
                      <a:r>
                        <a:rPr lang="fr-FR" sz="1800" b="0" dirty="0"/>
                        <a:t>alternatives</a:t>
                      </a:r>
                    </a:p>
                  </a:txBody>
                  <a:tcPr marL="137160" marR="137160" marT="137160" marB="137160">
                    <a:lnT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Céfoxitine</a:t>
                      </a:r>
                    </a:p>
                    <a:p>
                      <a:r>
                        <a:rPr lang="fr-FR" sz="1800" dirty="0"/>
                        <a:t>+Doxycycline</a:t>
                      </a:r>
                    </a:p>
                  </a:txBody>
                  <a:tcPr>
                    <a:lnT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2 g x4/j</a:t>
                      </a:r>
                    </a:p>
                    <a:p>
                      <a:r>
                        <a:rPr lang="fr-FR" sz="1800" dirty="0"/>
                        <a:t>100 mg x 2/j </a:t>
                      </a:r>
                    </a:p>
                  </a:txBody>
                  <a:tcPr>
                    <a:lnT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IV</a:t>
                      </a:r>
                    </a:p>
                    <a:p>
                      <a:r>
                        <a:rPr lang="fr-FR" sz="1800" dirty="0"/>
                        <a:t>IV, </a:t>
                      </a:r>
                      <a:r>
                        <a:rPr lang="fr-FR" sz="1800" baseline="0" dirty="0"/>
                        <a:t>PO</a:t>
                      </a:r>
                      <a:endParaRPr lang="fr-FR" sz="1800" dirty="0"/>
                    </a:p>
                  </a:txBody>
                  <a:tcPr>
                    <a:lnT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96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Clindamycine</a:t>
                      </a:r>
                    </a:p>
                    <a:p>
                      <a:r>
                        <a:rPr lang="fr-FR" sz="1800" dirty="0"/>
                        <a:t>+Gentamicine*</a:t>
                      </a:r>
                    </a:p>
                  </a:txBody>
                  <a:tcPr>
                    <a:lnT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600 mg x 4/j </a:t>
                      </a:r>
                    </a:p>
                    <a:p>
                      <a:r>
                        <a:rPr lang="fr-FR" sz="1800" dirty="0"/>
                        <a:t>5 mg/kg</a:t>
                      </a:r>
                      <a:r>
                        <a:rPr lang="fr-FR" sz="1800" baseline="0" dirty="0"/>
                        <a:t> x 1/j</a:t>
                      </a:r>
                      <a:endParaRPr lang="fr-FR" sz="1800" dirty="0"/>
                    </a:p>
                  </a:txBody>
                  <a:tcPr>
                    <a:lnT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IV</a:t>
                      </a:r>
                    </a:p>
                    <a:p>
                      <a:r>
                        <a:rPr lang="fr-FR" sz="1800" dirty="0"/>
                        <a:t>IV</a:t>
                      </a:r>
                    </a:p>
                  </a:txBody>
                  <a:tcPr>
                    <a:lnT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endParaRPr lang="fr-FR" sz="1800" dirty="0"/>
                    </a:p>
                    <a:p>
                      <a:endParaRPr lang="fr-FR" sz="1800" dirty="0"/>
                    </a:p>
                    <a:p>
                      <a:endParaRPr lang="fr-FR" sz="1800" dirty="0"/>
                    </a:p>
                    <a:p>
                      <a:r>
                        <a:rPr lang="fr-FR" sz="1800" b="1" dirty="0"/>
                        <a:t>Relais oral</a:t>
                      </a:r>
                    </a:p>
                  </a:txBody>
                  <a:tcPr marL="137160" marR="137160" marT="137160" marB="137160">
                    <a:lnT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Doxycycline</a:t>
                      </a:r>
                    </a:p>
                    <a:p>
                      <a:r>
                        <a:rPr lang="fr-FR" sz="1800" dirty="0"/>
                        <a:t>+Métronidazole</a:t>
                      </a:r>
                    </a:p>
                  </a:txBody>
                  <a:tcPr>
                    <a:lnT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100 mg x 2/j</a:t>
                      </a:r>
                    </a:p>
                    <a:p>
                      <a:r>
                        <a:rPr lang="fr-FR" sz="1800" dirty="0"/>
                        <a:t>500 mg x 3/j</a:t>
                      </a:r>
                    </a:p>
                  </a:txBody>
                  <a:tcPr>
                    <a:lnT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PO</a:t>
                      </a:r>
                    </a:p>
                    <a:p>
                      <a:r>
                        <a:rPr lang="fr-FR" sz="1800" dirty="0"/>
                        <a:t>PO</a:t>
                      </a:r>
                    </a:p>
                  </a:txBody>
                  <a:tcPr>
                    <a:lnT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910">
                <a:tc vMerge="1"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Clindamycine </a:t>
                      </a:r>
                    </a:p>
                  </a:txBody>
                  <a:tcPr>
                    <a:lnT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600 mg x 3 /j</a:t>
                      </a:r>
                    </a:p>
                  </a:txBody>
                  <a:tcPr>
                    <a:lnT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PO</a:t>
                      </a:r>
                    </a:p>
                  </a:txBody>
                  <a:tcPr>
                    <a:lnT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91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Ofloxacine</a:t>
                      </a:r>
                    </a:p>
                    <a:p>
                      <a:r>
                        <a:rPr lang="fr-FR" sz="1800" dirty="0"/>
                        <a:t>+Métronidazole</a:t>
                      </a:r>
                    </a:p>
                  </a:txBody>
                  <a:tcPr>
                    <a:lnT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200 mg x 3/j</a:t>
                      </a:r>
                    </a:p>
                    <a:p>
                      <a:r>
                        <a:rPr lang="fr-FR" sz="1800" dirty="0"/>
                        <a:t>500 mg x</a:t>
                      </a:r>
                      <a:r>
                        <a:rPr lang="fr-FR" sz="1800" baseline="0" dirty="0"/>
                        <a:t> 3/j</a:t>
                      </a:r>
                      <a:endParaRPr lang="fr-FR" sz="1800" dirty="0"/>
                    </a:p>
                  </a:txBody>
                  <a:tcPr>
                    <a:lnT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PO</a:t>
                      </a:r>
                    </a:p>
                    <a:p>
                      <a:r>
                        <a:rPr lang="fr-FR" sz="1800" dirty="0"/>
                        <a:t>PO</a:t>
                      </a:r>
                    </a:p>
                  </a:txBody>
                  <a:tcPr>
                    <a:lnT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91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Lévofloxacine</a:t>
                      </a:r>
                    </a:p>
                    <a:p>
                      <a:r>
                        <a:rPr lang="fr-FR" sz="1800" dirty="0"/>
                        <a:t>+Métronidazole</a:t>
                      </a:r>
                    </a:p>
                  </a:txBody>
                  <a:tcPr>
                    <a:lnT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500 mg x 1/j</a:t>
                      </a:r>
                    </a:p>
                    <a:p>
                      <a:r>
                        <a:rPr lang="fr-FR" sz="1800" dirty="0"/>
                        <a:t>500</a:t>
                      </a:r>
                      <a:r>
                        <a:rPr lang="fr-FR" sz="1800" baseline="0" dirty="0"/>
                        <a:t> mg x 3/j</a:t>
                      </a:r>
                    </a:p>
                  </a:txBody>
                  <a:tcPr>
                    <a:lnT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PO</a:t>
                      </a:r>
                    </a:p>
                    <a:p>
                      <a:r>
                        <a:rPr lang="fr-FR" sz="1800" dirty="0"/>
                        <a:t>PO</a:t>
                      </a:r>
                    </a:p>
                  </a:txBody>
                  <a:tcPr>
                    <a:lnT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91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Moxifloxacine</a:t>
                      </a:r>
                    </a:p>
                  </a:txBody>
                  <a:tcPr>
                    <a:lnT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400 mg x 1/j</a:t>
                      </a:r>
                    </a:p>
                  </a:txBody>
                  <a:tcPr>
                    <a:lnT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PO</a:t>
                      </a:r>
                    </a:p>
                  </a:txBody>
                  <a:tcPr>
                    <a:lnT w="1270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B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693D20F8-8E5A-2645-B8A8-8E43988865F6}"/>
              </a:ext>
            </a:extLst>
          </p:cNvPr>
          <p:cNvSpPr txBox="1"/>
          <p:nvPr/>
        </p:nvSpPr>
        <p:spPr>
          <a:xfrm>
            <a:off x="9184" y="6193423"/>
            <a:ext cx="925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tx1"/>
                </a:solidFill>
              </a:rPr>
              <a:t>* Formes graves: gentamicine 5 mg/kg x 1/j adaptée à fonction rénale et durée ≤ 5 j.  </a:t>
            </a:r>
          </a:p>
          <a:p>
            <a:r>
              <a:rPr lang="fr-FR" sz="1600" dirty="0">
                <a:solidFill>
                  <a:schemeClr val="tx1"/>
                </a:solidFill>
              </a:rPr>
              <a:t> ** 2 g si sepsis ou signe de gravité et/ou P&gt; 80 kg;  *** la biodisponibilité orale autorise la voie orale</a:t>
            </a:r>
          </a:p>
        </p:txBody>
      </p:sp>
    </p:spTree>
    <p:extLst>
      <p:ext uri="{BB962C8B-B14F-4D97-AF65-F5344CB8AC3E}">
        <p14:creationId xmlns:p14="http://schemas.microsoft.com/office/powerpoint/2010/main" val="514482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5B51BD-7FC1-7249-B7FA-9692503F3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137398"/>
            <a:ext cx="8040688" cy="699314"/>
          </a:xfrm>
        </p:spPr>
        <p:txBody>
          <a:bodyPr/>
          <a:lstStyle/>
          <a:p>
            <a:r>
              <a:rPr lang="fr-FR" sz="3600" b="1" dirty="0"/>
              <a:t>Position de la SPILF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950941-0BDD-F24D-AE8C-D1EFA2989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52231"/>
            <a:ext cx="9025904" cy="4673254"/>
          </a:xfrm>
        </p:spPr>
        <p:txBody>
          <a:bodyPr/>
          <a:lstStyle/>
          <a:p>
            <a:endParaRPr lang="fr-FR" dirty="0"/>
          </a:p>
          <a:p>
            <a:r>
              <a:rPr lang="fr-FR" dirty="0"/>
              <a:t>La gentamicine n’est indiquée qu’en cas de choc septique à une posologie de 5 à 7 mg/kg/j pour une durée maximale de 3 j.</a:t>
            </a:r>
          </a:p>
          <a:p>
            <a:r>
              <a:rPr lang="fr-FR" dirty="0"/>
              <a:t>La place de la clindamycine doit être limitée:</a:t>
            </a:r>
          </a:p>
          <a:p>
            <a:pPr lvl="1"/>
            <a:r>
              <a:rPr lang="fr-FR" dirty="0"/>
              <a:t>en raison de l’évolution des résistances </a:t>
            </a:r>
          </a:p>
          <a:p>
            <a:pPr lvl="1"/>
            <a:r>
              <a:rPr lang="fr-FR" dirty="0"/>
              <a:t>de sa très faible activité sur les bacilles à Gram négatif</a:t>
            </a:r>
          </a:p>
          <a:p>
            <a:pPr lvl="1"/>
            <a:r>
              <a:rPr lang="fr-FR" dirty="0"/>
              <a:t>et de la toxicité de l’association aux aminosides</a:t>
            </a:r>
          </a:p>
          <a:p>
            <a:r>
              <a:rPr lang="fr-FR" dirty="0"/>
              <a:t>Pour le traitement d’induction, en cas d’allergie vraie à la pénicilline avec réaction anaphylactique ou d’allergie aux céphalosporines, l’alternative proposée est:</a:t>
            </a:r>
          </a:p>
          <a:p>
            <a:pPr lvl="1"/>
            <a:r>
              <a:rPr lang="fr-FR" dirty="0"/>
              <a:t> fluoroquinolone + métronidazole</a:t>
            </a:r>
          </a:p>
        </p:txBody>
      </p:sp>
      <p:pic>
        <p:nvPicPr>
          <p:cNvPr id="4" name="Picture 5" descr="SPILF">
            <a:extLst>
              <a:ext uri="{FF2B5EF4-FFF2-40B4-BE49-F238E27FC236}">
                <a16:creationId xmlns:a16="http://schemas.microsoft.com/office/drawing/2014/main" id="{9E7159CB-8E56-BE4A-9727-30FB16269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16632"/>
            <a:ext cx="925512" cy="858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8095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PILF">
            <a:extLst>
              <a:ext uri="{FF2B5EF4-FFF2-40B4-BE49-F238E27FC236}">
                <a16:creationId xmlns:a16="http://schemas.microsoft.com/office/drawing/2014/main" id="{1B688F2F-383B-4042-AAA8-09126C7E5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16632"/>
            <a:ext cx="925512" cy="8588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AFF66A3-FD78-6D48-9812-CEA1AAE6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/>
              <a:t>IGH et dispositif intra-utérin (DIU)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47E13E-7D82-6B40-9389-F46BD2553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656" y="1700808"/>
            <a:ext cx="8040688" cy="3168351"/>
          </a:xfrm>
        </p:spPr>
        <p:txBody>
          <a:bodyPr/>
          <a:lstStyle/>
          <a:p>
            <a:r>
              <a:rPr lang="fr-FR" dirty="0"/>
              <a:t>En cas d’IGH non compliquée sur DIU, le retrait du DIU ne s’impose pas de façon systématique.</a:t>
            </a:r>
          </a:p>
          <a:p>
            <a:r>
              <a:rPr lang="fr-FR" dirty="0"/>
              <a:t>Le retrait doit être discuté:</a:t>
            </a:r>
          </a:p>
          <a:p>
            <a:pPr lvl="1"/>
            <a:r>
              <a:rPr lang="fr-FR" dirty="0"/>
              <a:t>Dans les formes compliquées,</a:t>
            </a:r>
          </a:p>
          <a:p>
            <a:pPr lvl="1"/>
            <a:r>
              <a:rPr lang="fr-FR" dirty="0"/>
              <a:t>Ou en cas d’évolution défavorable au-delà de 3 jours suivant le début de l’antibiothérapie.</a:t>
            </a:r>
          </a:p>
        </p:txBody>
      </p:sp>
    </p:spTree>
    <p:extLst>
      <p:ext uri="{BB962C8B-B14F-4D97-AF65-F5344CB8AC3E}">
        <p14:creationId xmlns:p14="http://schemas.microsoft.com/office/powerpoint/2010/main" val="257495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C67F1EE-323C-204A-B8CA-EF7870C99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des IGH du post-partum- </a:t>
            </a:r>
            <a:r>
              <a:rPr lang="fr-FR" sz="2800" dirty="0"/>
              <a:t>hors ISO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6418D2D-123A-E84D-B5EF-3FB05DEE84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Picture 5" descr="SPILF">
            <a:extLst>
              <a:ext uri="{FF2B5EF4-FFF2-40B4-BE49-F238E27FC236}">
                <a16:creationId xmlns:a16="http://schemas.microsoft.com/office/drawing/2014/main" id="{BD6EE459-AC7B-E44A-96A8-464E1EB7A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16632"/>
            <a:ext cx="925512" cy="858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7939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353032-A350-E04F-9BF7-2BD819F82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404664"/>
            <a:ext cx="8040688" cy="627306"/>
          </a:xfrm>
        </p:spPr>
        <p:txBody>
          <a:bodyPr/>
          <a:lstStyle/>
          <a:p>
            <a:r>
              <a:rPr lang="fr-FR" sz="3600" b="1" dirty="0"/>
              <a:t>IGH du post-partum: diagnostic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AF6530-C792-CB4A-BF13-2ECFC33BB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69" y="2232199"/>
            <a:ext cx="8040688" cy="1859069"/>
          </a:xfrm>
        </p:spPr>
        <p:txBody>
          <a:bodyPr/>
          <a:lstStyle/>
          <a:p>
            <a:pPr lvl="1"/>
            <a:r>
              <a:rPr lang="fr-FR" dirty="0"/>
              <a:t>Signes d’appel: douleurs abdomino-pelviennes, fièvre et/ou lochies fétides</a:t>
            </a:r>
          </a:p>
          <a:p>
            <a:pPr lvl="1"/>
            <a:r>
              <a:rPr lang="fr-FR" dirty="0"/>
              <a:t>Douleur utérine provoquée et température ≥ 38°C</a:t>
            </a:r>
          </a:p>
        </p:txBody>
      </p:sp>
      <p:pic>
        <p:nvPicPr>
          <p:cNvPr id="4" name="Picture 5" descr="SPILF">
            <a:extLst>
              <a:ext uri="{FF2B5EF4-FFF2-40B4-BE49-F238E27FC236}">
                <a16:creationId xmlns:a16="http://schemas.microsoft.com/office/drawing/2014/main" id="{1850D84B-4C5C-8746-9FEF-E99696625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16632"/>
            <a:ext cx="925512" cy="858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9949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PILF">
            <a:extLst>
              <a:ext uri="{FF2B5EF4-FFF2-40B4-BE49-F238E27FC236}">
                <a16:creationId xmlns:a16="http://schemas.microsoft.com/office/drawing/2014/main" id="{A900D115-AC05-4241-A64B-CCFB6F781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16632"/>
            <a:ext cx="925512" cy="8588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59EB2F2-E48D-3548-A709-7C35032A4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80" y="366031"/>
            <a:ext cx="8040688" cy="936104"/>
          </a:xfrm>
        </p:spPr>
        <p:txBody>
          <a:bodyPr/>
          <a:lstStyle/>
          <a:p>
            <a:r>
              <a:rPr lang="fr-FR" sz="3600" b="1" dirty="0"/>
              <a:t>IGH du post-partum: traitement (1)</a:t>
            </a:r>
            <a:br>
              <a:rPr lang="fr-FR" sz="3600" b="1" dirty="0"/>
            </a:br>
            <a:r>
              <a:rPr lang="fr-FR" sz="3600" b="1" dirty="0"/>
              <a:t>voir diapo suivante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4D2C57-5566-DD4B-9872-739ACD55B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23" y="1628800"/>
            <a:ext cx="8928992" cy="4673254"/>
          </a:xfrm>
        </p:spPr>
        <p:txBody>
          <a:bodyPr/>
          <a:lstStyle/>
          <a:p>
            <a:pPr marL="342772" lvl="1" indent="-342772">
              <a:spcBef>
                <a:spcPts val="2000"/>
              </a:spcBef>
              <a:buFont typeface="Times New Roman" pitchFamily="18" charset="0"/>
              <a:buChar char="•"/>
            </a:pPr>
            <a:r>
              <a:rPr lang="fr-FR" dirty="0"/>
              <a:t>En 1ère intention: </a:t>
            </a:r>
          </a:p>
          <a:p>
            <a:pPr marL="742674" lvl="2" indent="-342772">
              <a:spcBef>
                <a:spcPts val="2000"/>
              </a:spcBef>
            </a:pPr>
            <a:r>
              <a:rPr lang="fr-FR" sz="2200" dirty="0"/>
              <a:t>amoxicilline-acide clavulanique 3 à 6 g/j selon le poids, IV ou PO, jusqu’à 48 h de l’apyrexie et de la disparition des douleurs provoquées.</a:t>
            </a:r>
          </a:p>
          <a:p>
            <a:pPr marL="342772" lvl="1" indent="-342772">
              <a:spcBef>
                <a:spcPts val="2000"/>
              </a:spcBef>
              <a:buFont typeface="Times New Roman" pitchFamily="18" charset="0"/>
              <a:buChar char="•"/>
            </a:pPr>
            <a:r>
              <a:rPr lang="fr-FR" dirty="0"/>
              <a:t>En cas d’allergie vraie à la pénicilline avec réaction anaphylactique :</a:t>
            </a:r>
          </a:p>
          <a:p>
            <a:pPr marL="742674" lvl="2" indent="-342772">
              <a:spcBef>
                <a:spcPts val="2000"/>
              </a:spcBef>
            </a:pPr>
            <a:r>
              <a:rPr lang="fr-FR" sz="2200" dirty="0"/>
              <a:t>Clindamycine 600 mg x 3/ j IV associée à gentamicine 5 mg/kg x 1 /j IV .</a:t>
            </a:r>
          </a:p>
          <a:p>
            <a:pPr marL="399902" lvl="2" indent="0">
              <a:spcBef>
                <a:spcPts val="2000"/>
              </a:spcBef>
              <a:buNone/>
            </a:pPr>
            <a:r>
              <a:rPr lang="fr-FR" sz="2200" dirty="0"/>
              <a:t>.</a:t>
            </a:r>
          </a:p>
          <a:p>
            <a:pPr marL="342772" lvl="1" indent="-342772">
              <a:spcBef>
                <a:spcPts val="2000"/>
              </a:spcBef>
              <a:buFont typeface="Times New Roman" pitchFamily="18" charset="0"/>
              <a:buChar char="•"/>
            </a:pPr>
            <a:endParaRPr lang="fr-FR" dirty="0"/>
          </a:p>
          <a:p>
            <a:pPr marL="342772" lvl="1" indent="-342772">
              <a:spcBef>
                <a:spcPts val="2000"/>
              </a:spcBef>
              <a:buFont typeface="Times New Roman" pitchFamily="18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5134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PIL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2"/>
            <a:ext cx="925512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7A0723-4519-FA4F-A7FD-FB7B942DC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IGH regroupent les endométrites, salpingites, collections purulentes et pelvipéritonites d’origine génitale.</a:t>
            </a:r>
          </a:p>
          <a:p>
            <a:r>
              <a:rPr lang="fr-FR" dirty="0"/>
              <a:t>Classification:</a:t>
            </a:r>
          </a:p>
          <a:p>
            <a:pPr lvl="1"/>
            <a:r>
              <a:rPr lang="fr-FR" dirty="0"/>
              <a:t>IGH non compliquées</a:t>
            </a:r>
          </a:p>
          <a:p>
            <a:pPr lvl="2"/>
            <a:r>
              <a:rPr lang="fr-FR" dirty="0"/>
              <a:t>simples: compatibles avec une prise en charge en externe</a:t>
            </a:r>
          </a:p>
          <a:p>
            <a:pPr lvl="2"/>
            <a:r>
              <a:rPr lang="fr-FR" dirty="0"/>
              <a:t>intermédiaires: nécessitant une hospitalisation pour incertitude diagnostique, hyperalgie, difficulté de prise orale du traitement, échec d’un traitement antérieur, détresse psycho-sociale</a:t>
            </a:r>
          </a:p>
          <a:p>
            <a:pPr lvl="1"/>
            <a:r>
              <a:rPr lang="fr-FR" dirty="0"/>
              <a:t>IGH compliquées: abcès tuboovarien (ATO) ou pelvipéritonite nécessitant une intervention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E426F9F7-4F68-9244-9E9B-DFB64F1E0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dirty="0"/>
              <a:t>Définitions</a:t>
            </a:r>
          </a:p>
        </p:txBody>
      </p:sp>
    </p:spTree>
    <p:extLst>
      <p:ext uri="{BB962C8B-B14F-4D97-AF65-F5344CB8AC3E}">
        <p14:creationId xmlns:p14="http://schemas.microsoft.com/office/powerpoint/2010/main" val="1586546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5B51BD-7FC1-7249-B7FA-9692503F3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137398"/>
            <a:ext cx="8040688" cy="699314"/>
          </a:xfrm>
        </p:spPr>
        <p:txBody>
          <a:bodyPr/>
          <a:lstStyle/>
          <a:p>
            <a:r>
              <a:rPr lang="fr-FR" sz="3600" b="1" dirty="0"/>
              <a:t>Position de la SPILF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950941-0BDD-F24D-AE8C-D1EFA2989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52231"/>
            <a:ext cx="9025904" cy="4673254"/>
          </a:xfrm>
        </p:spPr>
        <p:txBody>
          <a:bodyPr/>
          <a:lstStyle/>
          <a:p>
            <a:endParaRPr lang="fr-FR" dirty="0"/>
          </a:p>
          <a:p>
            <a:r>
              <a:rPr lang="fr-FR" dirty="0"/>
              <a:t>La place de la clindamycine doit être limitée:</a:t>
            </a:r>
          </a:p>
          <a:p>
            <a:pPr lvl="1"/>
            <a:r>
              <a:rPr lang="fr-FR" dirty="0"/>
              <a:t>en raison de la prévalence des résistances (streptocoques, anaérobies)</a:t>
            </a:r>
          </a:p>
          <a:p>
            <a:pPr lvl="1"/>
            <a:r>
              <a:rPr lang="fr-FR" dirty="0"/>
              <a:t>de sa très faible activité sur les bacilles à Gram négatif</a:t>
            </a:r>
          </a:p>
          <a:p>
            <a:pPr lvl="1"/>
            <a:r>
              <a:rPr lang="fr-FR" dirty="0"/>
              <a:t>et de la toxicité de l’association aux aminosides</a:t>
            </a:r>
          </a:p>
          <a:p>
            <a:pPr lvl="1"/>
            <a:r>
              <a:rPr lang="fr-FR" dirty="0"/>
              <a:t>elle est déconseillée en cas d’allaitement</a:t>
            </a:r>
          </a:p>
          <a:p>
            <a:r>
              <a:rPr lang="fr-FR" dirty="0"/>
              <a:t>En cas d’allergie vraie à la pénicilline avec réaction anaphylactique ou d’allergie aux céphalosporines, l’alternative proposée est:</a:t>
            </a:r>
          </a:p>
          <a:p>
            <a:pPr lvl="1"/>
            <a:r>
              <a:rPr lang="fr-FR" dirty="0"/>
              <a:t> lévofloxacine + métronidazole (y compris allaitement - CRAT)</a:t>
            </a:r>
          </a:p>
        </p:txBody>
      </p:sp>
      <p:pic>
        <p:nvPicPr>
          <p:cNvPr id="4" name="Picture 5" descr="SPILF">
            <a:extLst>
              <a:ext uri="{FF2B5EF4-FFF2-40B4-BE49-F238E27FC236}">
                <a16:creationId xmlns:a16="http://schemas.microsoft.com/office/drawing/2014/main" id="{9E7159CB-8E56-BE4A-9727-30FB16269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16632"/>
            <a:ext cx="925512" cy="858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7016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PILF">
            <a:extLst>
              <a:ext uri="{FF2B5EF4-FFF2-40B4-BE49-F238E27FC236}">
                <a16:creationId xmlns:a16="http://schemas.microsoft.com/office/drawing/2014/main" id="{82988C45-3979-4A49-A6A2-858A1D5C6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16632"/>
            <a:ext cx="925512" cy="8588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59EB2F2-E48D-3548-A709-7C35032A4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/>
              <a:t>IGH du post-partum: traitement (2)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4D2C57-5566-DD4B-9872-739ACD55B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23" y="1772816"/>
            <a:ext cx="8928992" cy="3240360"/>
          </a:xfrm>
        </p:spPr>
        <p:txBody>
          <a:bodyPr/>
          <a:lstStyle/>
          <a:p>
            <a:pPr marL="342772" lvl="1" indent="-342772">
              <a:spcBef>
                <a:spcPts val="2000"/>
              </a:spcBef>
              <a:buFont typeface="Times New Roman" pitchFamily="18" charset="0"/>
              <a:buChar char="•"/>
            </a:pPr>
            <a:r>
              <a:rPr lang="fr-FR" dirty="0"/>
              <a:t>En cas de fièvre persistante sous antibiothérapie adaptée, réaliser une TDM ou une IRM avec injection de produit de contraste à la recherche d’une thrombophlébite ou d’un abcès profond. </a:t>
            </a:r>
          </a:p>
          <a:p>
            <a:pPr marL="342772" lvl="1" indent="-342772">
              <a:spcBef>
                <a:spcPts val="2000"/>
              </a:spcBef>
              <a:buFont typeface="Times New Roman" pitchFamily="18" charset="0"/>
              <a:buChar char="•"/>
            </a:pPr>
            <a:r>
              <a:rPr lang="fr-FR" dirty="0"/>
              <a:t>En cas de thrombophlébite pelvienne, une anticoagulation par héparine doit être prescrite; la durée de l’anticoagulation est habituellement de 6 semaines.  </a:t>
            </a:r>
          </a:p>
          <a:p>
            <a:pPr marL="342772" lvl="1" indent="-342772">
              <a:spcBef>
                <a:spcPts val="2000"/>
              </a:spcBef>
              <a:buFont typeface="Times New Roman" pitchFamily="18" charset="0"/>
              <a:buChar char="•"/>
            </a:pPr>
            <a:endParaRPr lang="fr-FR" dirty="0"/>
          </a:p>
          <a:p>
            <a:pPr marL="342772" lvl="1" indent="-342772">
              <a:spcBef>
                <a:spcPts val="2000"/>
              </a:spcBef>
              <a:buFont typeface="Times New Roman" pitchFamily="18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9240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C2CD2B3-40CA-C848-9092-7FE4538A9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Prevention</a:t>
            </a:r>
            <a:r>
              <a:rPr lang="fr-FR" dirty="0"/>
              <a:t> des </a:t>
            </a:r>
            <a:r>
              <a:rPr lang="fr-FR" dirty="0" err="1"/>
              <a:t>igh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31FF0E6-BE1A-0D44-93E0-089FB8D659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Picture 5" descr="SPILF">
            <a:extLst>
              <a:ext uri="{FF2B5EF4-FFF2-40B4-BE49-F238E27FC236}">
                <a16:creationId xmlns:a16="http://schemas.microsoft.com/office/drawing/2014/main" id="{8AF7DBAC-7465-1340-8D2E-0A1C32F4A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16632"/>
            <a:ext cx="925512" cy="858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0224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4E973E-A749-7E43-9F65-457D91097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/>
              <a:t>Prévention des IGH (1)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F8E4B5-F3F6-2A4A-8552-1B5ADF963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200" dirty="0"/>
              <a:t>Césarienne:</a:t>
            </a:r>
          </a:p>
          <a:p>
            <a:pPr lvl="1"/>
            <a:r>
              <a:rPr lang="fr-FR" dirty="0"/>
              <a:t>Antibioprophylaxie, 30 mn avant incision, par céfazoline 2 g IV ou céfuroxime 1,5 g IV; dose à doubler si P&gt; 100 kg ou IMC avant grossesse &gt; 35 kg/m</a:t>
            </a:r>
            <a:r>
              <a:rPr lang="fr-FR" baseline="30000" dirty="0"/>
              <a:t>2</a:t>
            </a:r>
            <a:r>
              <a:rPr lang="fr-FR" dirty="0"/>
              <a:t>.</a:t>
            </a:r>
          </a:p>
          <a:p>
            <a:pPr lvl="1"/>
            <a:r>
              <a:rPr lang="fr-FR" dirty="0"/>
              <a:t>En cas d’allergie vraie aux pénicillines avec réaction anaphylactique ou d’allergie aux céphalosporines : clindamycine 900 mg sur 1 h avec surveillance continue de l’ECG maternel</a:t>
            </a:r>
          </a:p>
          <a:p>
            <a:r>
              <a:rPr lang="fr-FR" sz="2200" dirty="0"/>
              <a:t>Hystérosalpingographie:</a:t>
            </a:r>
          </a:p>
          <a:p>
            <a:pPr lvl="1"/>
            <a:r>
              <a:rPr lang="fr-FR" dirty="0"/>
              <a:t>Pas d’antibioprophylaxie systématique,</a:t>
            </a:r>
          </a:p>
          <a:p>
            <a:pPr lvl="1"/>
            <a:r>
              <a:rPr lang="fr-FR" dirty="0"/>
              <a:t>Dépistage des infections à </a:t>
            </a:r>
            <a:r>
              <a:rPr lang="fr-FR" i="1" dirty="0"/>
              <a:t>C. trachomatis </a:t>
            </a:r>
            <a:r>
              <a:rPr lang="fr-FR" dirty="0"/>
              <a:t>et </a:t>
            </a:r>
            <a:r>
              <a:rPr lang="fr-FR" i="1" dirty="0"/>
              <a:t>N. gonorrhoeae</a:t>
            </a:r>
            <a:r>
              <a:rPr lang="fr-FR" dirty="0"/>
              <a:t> chez les femmes à risque d’IST.</a:t>
            </a:r>
          </a:p>
          <a:p>
            <a:endParaRPr lang="fr-FR" sz="2200" dirty="0"/>
          </a:p>
        </p:txBody>
      </p:sp>
      <p:pic>
        <p:nvPicPr>
          <p:cNvPr id="4" name="Picture 5" descr="SPILF">
            <a:extLst>
              <a:ext uri="{FF2B5EF4-FFF2-40B4-BE49-F238E27FC236}">
                <a16:creationId xmlns:a16="http://schemas.microsoft.com/office/drawing/2014/main" id="{1B491CDE-05BE-BA42-B866-94E44C6B0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16632"/>
            <a:ext cx="925512" cy="858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1500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C3C647-7B98-C642-9CED-0D03A6D73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137399"/>
            <a:ext cx="8040688" cy="627306"/>
          </a:xfrm>
        </p:spPr>
        <p:txBody>
          <a:bodyPr/>
          <a:lstStyle/>
          <a:p>
            <a:r>
              <a:rPr lang="fr-FR" sz="3600" b="1" dirty="0"/>
              <a:t>Prévention des IGH (2)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14FFBA-9CBE-034C-98C8-E83F9C1C1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71" y="975469"/>
            <a:ext cx="9036496" cy="4673254"/>
          </a:xfrm>
        </p:spPr>
        <p:txBody>
          <a:bodyPr/>
          <a:lstStyle/>
          <a:p>
            <a:r>
              <a:rPr lang="fr-FR" dirty="0"/>
              <a:t>Hystéroscopie diagnostique ou opératoire: pas d’antibioprophylaxie.</a:t>
            </a:r>
          </a:p>
          <a:p>
            <a:r>
              <a:rPr lang="fr-FR" dirty="0"/>
              <a:t>Pose de DIU: </a:t>
            </a:r>
          </a:p>
          <a:p>
            <a:pPr lvl="1"/>
            <a:r>
              <a:rPr lang="fr-FR" dirty="0"/>
              <a:t>Pas d’antibioprophylaxie, </a:t>
            </a:r>
          </a:p>
          <a:p>
            <a:pPr lvl="1"/>
            <a:r>
              <a:rPr lang="fr-FR" dirty="0"/>
              <a:t>Dépistage des infections à </a:t>
            </a:r>
            <a:r>
              <a:rPr lang="fr-FR" i="1" dirty="0"/>
              <a:t>C. trachomatis </a:t>
            </a:r>
            <a:r>
              <a:rPr lang="fr-FR" dirty="0"/>
              <a:t>et </a:t>
            </a:r>
            <a:r>
              <a:rPr lang="fr-FR" i="1" dirty="0"/>
              <a:t>N. gonorrhoeae </a:t>
            </a:r>
            <a:r>
              <a:rPr lang="fr-FR" dirty="0"/>
              <a:t>en cas de risque d’IST.</a:t>
            </a:r>
          </a:p>
          <a:p>
            <a:r>
              <a:rPr lang="fr-FR" dirty="0"/>
              <a:t>Délivrance artificielle: pas d’antibioprophylaxie; asepsie chirurgicale.</a:t>
            </a:r>
          </a:p>
          <a:p>
            <a:r>
              <a:rPr lang="fr-FR" dirty="0"/>
              <a:t>IVG: </a:t>
            </a:r>
          </a:p>
          <a:p>
            <a:pPr lvl="1"/>
            <a:r>
              <a:rPr lang="fr-FR" dirty="0"/>
              <a:t>Pas d’antibioprophylaxie pour les IVG médicamenteuses</a:t>
            </a:r>
          </a:p>
          <a:p>
            <a:pPr lvl="1"/>
            <a:r>
              <a:rPr lang="fr-FR" dirty="0"/>
              <a:t>Pour les IVG chirurgicales, pas de consensus; position de la SPILF et la SFAR:  pas d’antibioprophylaxie</a:t>
            </a:r>
          </a:p>
          <a:p>
            <a:pPr lvl="1"/>
            <a:r>
              <a:rPr lang="fr-FR" dirty="0"/>
              <a:t>Dépistage des infections à </a:t>
            </a:r>
            <a:r>
              <a:rPr lang="fr-FR" i="1" dirty="0"/>
              <a:t>C. trachomatis </a:t>
            </a:r>
            <a:r>
              <a:rPr lang="fr-FR" dirty="0"/>
              <a:t>et </a:t>
            </a:r>
            <a:r>
              <a:rPr lang="fr-FR" i="1" dirty="0"/>
              <a:t>N. gonorrhoeae.</a:t>
            </a:r>
          </a:p>
        </p:txBody>
      </p:sp>
      <p:pic>
        <p:nvPicPr>
          <p:cNvPr id="4" name="Picture 5" descr="SPILF">
            <a:extLst>
              <a:ext uri="{FF2B5EF4-FFF2-40B4-BE49-F238E27FC236}">
                <a16:creationId xmlns:a16="http://schemas.microsoft.com/office/drawing/2014/main" id="{E24B8C9A-38F9-6540-8FD1-401CE52BF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16632"/>
            <a:ext cx="925512" cy="858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7072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PIL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2"/>
            <a:ext cx="925512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48B2F3B6-6F5C-BE49-BB60-21EE5D1AB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137398"/>
            <a:ext cx="8040688" cy="778587"/>
          </a:xfrm>
        </p:spPr>
        <p:txBody>
          <a:bodyPr/>
          <a:lstStyle/>
          <a:p>
            <a:r>
              <a:rPr lang="fr-FR" sz="3200" b="1" dirty="0"/>
              <a:t>Diagnostic clinique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4A1C476C-C158-2046-B041-98768A287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268761"/>
            <a:ext cx="8640960" cy="4673254"/>
          </a:xfrm>
        </p:spPr>
        <p:txBody>
          <a:bodyPr/>
          <a:lstStyle/>
          <a:p>
            <a:r>
              <a:rPr lang="fr-FR" dirty="0"/>
              <a:t>Circonstances favorisantes:</a:t>
            </a:r>
          </a:p>
          <a:p>
            <a:pPr lvl="1"/>
            <a:r>
              <a:rPr lang="fr-FR" dirty="0"/>
              <a:t>facteurs de risque d’infection sexuellement transmissible (IST): </a:t>
            </a:r>
          </a:p>
          <a:p>
            <a:pPr lvl="2"/>
            <a:r>
              <a:rPr lang="fr-FR" dirty="0"/>
              <a:t>≤ 25 ans, antécédent IST, nb partenaires ≥ 2 dans l’année, changement partenaire récent ou diagnostiqué avec IST</a:t>
            </a:r>
          </a:p>
          <a:p>
            <a:pPr lvl="1"/>
            <a:r>
              <a:rPr lang="fr-FR" dirty="0"/>
              <a:t>manœuvres endo-utérines, post-abortum, post-partum</a:t>
            </a:r>
          </a:p>
          <a:p>
            <a:r>
              <a:rPr lang="fr-FR" dirty="0"/>
              <a:t>Diagnostic positif: douleur annexielle provoquée ou douleur à la mobilisation utérine</a:t>
            </a:r>
          </a:p>
          <a:p>
            <a:r>
              <a:rPr lang="fr-FR" dirty="0"/>
              <a:t>Fièvre, leucorrhées, métrorragies renforcent la probabilité diagnostique. </a:t>
            </a:r>
          </a:p>
          <a:p>
            <a:r>
              <a:rPr lang="fr-FR" dirty="0"/>
              <a:t>L’association à un syndrome rectal doit faire évoquer un abcès du Douglas</a:t>
            </a:r>
          </a:p>
        </p:txBody>
      </p:sp>
    </p:spTree>
    <p:extLst>
      <p:ext uri="{BB962C8B-B14F-4D97-AF65-F5344CB8AC3E}">
        <p14:creationId xmlns:p14="http://schemas.microsoft.com/office/powerpoint/2010/main" val="2693701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D08C08-B881-484E-A870-E20DC8B6E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092373"/>
            <a:ext cx="8496944" cy="4673254"/>
          </a:xfrm>
        </p:spPr>
        <p:txBody>
          <a:bodyPr/>
          <a:lstStyle/>
          <a:p>
            <a:r>
              <a:rPr lang="fr-FR" dirty="0"/>
              <a:t>En cas de suspicion d’IGH, NFS et CRP sont conseillées:</a:t>
            </a:r>
          </a:p>
          <a:p>
            <a:pPr lvl="1"/>
            <a:r>
              <a:rPr lang="fr-FR" dirty="0"/>
              <a:t>L’absence d’hyperleucocytose ou une CRP normale ne permettent pas d’éliminer le diagnostic d’IGH</a:t>
            </a:r>
          </a:p>
          <a:p>
            <a:pPr lvl="1"/>
            <a:r>
              <a:rPr lang="fr-FR" dirty="0"/>
              <a:t>Une hyperleucocytose associée à une élévation de la CRP doit faire évoquer une forme compliquée ou un diagnostic différentiel (ex: appendicite aiguë)</a:t>
            </a:r>
          </a:p>
          <a:p>
            <a:r>
              <a:rPr lang="fr-FR" dirty="0"/>
              <a:t>L’échographie pelvienne:</a:t>
            </a:r>
          </a:p>
          <a:p>
            <a:pPr lvl="1"/>
            <a:r>
              <a:rPr lang="fr-FR" dirty="0"/>
              <a:t>Est recommandée pour rechercher une IGH compliquée ou un diagnostic différentiel.</a:t>
            </a:r>
          </a:p>
          <a:p>
            <a:pPr lvl="1"/>
            <a:r>
              <a:rPr lang="fr-FR" dirty="0"/>
              <a:t>Sa normalité n’élimine pas le diagnostic d’IGH non compliquée</a:t>
            </a:r>
          </a:p>
          <a:p>
            <a:pPr lvl="1"/>
            <a:r>
              <a:rPr lang="fr-FR" dirty="0"/>
              <a:t>Elle ne doit pas retarder l’antibiothérapie.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114C740-AB40-A743-898A-68DB9A82E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137398"/>
            <a:ext cx="8040688" cy="778587"/>
          </a:xfrm>
        </p:spPr>
        <p:txBody>
          <a:bodyPr/>
          <a:lstStyle/>
          <a:p>
            <a:r>
              <a:rPr lang="fr-FR" sz="3200" b="1" dirty="0"/>
              <a:t>Diagnostic paraclinique (1) </a:t>
            </a:r>
          </a:p>
        </p:txBody>
      </p:sp>
    </p:spTree>
    <p:extLst>
      <p:ext uri="{BB962C8B-B14F-4D97-AF65-F5344CB8AC3E}">
        <p14:creationId xmlns:p14="http://schemas.microsoft.com/office/powerpoint/2010/main" val="499137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D08C08-B881-484E-A870-E20DC8B6E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70960"/>
            <a:ext cx="8496944" cy="2840683"/>
          </a:xfrm>
        </p:spPr>
        <p:txBody>
          <a:bodyPr/>
          <a:lstStyle/>
          <a:p>
            <a:r>
              <a:rPr lang="fr-FR" dirty="0"/>
              <a:t>La TDM ou l’IRM ne sont indiquées que pour le diagnostic différentiel.</a:t>
            </a:r>
          </a:p>
          <a:p>
            <a:r>
              <a:rPr lang="fr-FR" dirty="0"/>
              <a:t>La cœlioscopie n’est pas recommandée pour le diagnostic d’IGH.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114C740-AB40-A743-898A-68DB9A82E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137398"/>
            <a:ext cx="8040688" cy="778587"/>
          </a:xfrm>
        </p:spPr>
        <p:txBody>
          <a:bodyPr/>
          <a:lstStyle/>
          <a:p>
            <a:r>
              <a:rPr lang="fr-FR" sz="3200" b="1" dirty="0"/>
              <a:t>Diagnostic paraclinique (2) </a:t>
            </a:r>
          </a:p>
        </p:txBody>
      </p:sp>
    </p:spTree>
    <p:extLst>
      <p:ext uri="{BB962C8B-B14F-4D97-AF65-F5344CB8AC3E}">
        <p14:creationId xmlns:p14="http://schemas.microsoft.com/office/powerpoint/2010/main" val="1808916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2B671F-9C4B-6B41-A71F-89AB00651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137398"/>
            <a:ext cx="8040688" cy="699314"/>
          </a:xfrm>
        </p:spPr>
        <p:txBody>
          <a:bodyPr/>
          <a:lstStyle/>
          <a:p>
            <a:r>
              <a:rPr lang="fr-FR" sz="3600" b="1" dirty="0"/>
              <a:t>Bactéries impliquées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89E0C3-60B9-B94C-8D01-F3E8224FC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5" y="1700808"/>
            <a:ext cx="8271197" cy="3744415"/>
          </a:xfrm>
        </p:spPr>
        <p:txBody>
          <a:bodyPr/>
          <a:lstStyle/>
          <a:p>
            <a:r>
              <a:rPr lang="fr-FR" sz="2200" u="sng" dirty="0"/>
              <a:t>Agents des IST : </a:t>
            </a:r>
            <a:r>
              <a:rPr lang="fr-FR" sz="2200" i="1" dirty="0"/>
              <a:t>Chlamydia trachomatis</a:t>
            </a:r>
            <a:r>
              <a:rPr lang="fr-FR" sz="2200" dirty="0"/>
              <a:t>, </a:t>
            </a:r>
            <a:r>
              <a:rPr lang="fr-FR" sz="2200" i="1" dirty="0"/>
              <a:t>Neisseria gonorrhoeae</a:t>
            </a:r>
            <a:r>
              <a:rPr lang="fr-FR" sz="2200" dirty="0"/>
              <a:t>, </a:t>
            </a:r>
            <a:r>
              <a:rPr lang="fr-FR" sz="2200" i="1" dirty="0"/>
              <a:t>Mycoplasma genitalium</a:t>
            </a:r>
            <a:endParaRPr lang="fr-FR" sz="2200" dirty="0"/>
          </a:p>
          <a:p>
            <a:r>
              <a:rPr lang="fr-FR" sz="2200" dirty="0"/>
              <a:t>Bactéries de la </a:t>
            </a:r>
            <a:r>
              <a:rPr lang="fr-FR" sz="2200" u="sng" dirty="0" err="1"/>
              <a:t>dysbiose</a:t>
            </a:r>
            <a:r>
              <a:rPr lang="fr-FR" sz="2200" u="sng" dirty="0"/>
              <a:t> vaginale </a:t>
            </a:r>
            <a:r>
              <a:rPr lang="fr-FR" sz="2200" dirty="0"/>
              <a:t>ou </a:t>
            </a:r>
            <a:r>
              <a:rPr lang="fr-FR" sz="2200" dirty="0" err="1"/>
              <a:t>vaginose</a:t>
            </a:r>
            <a:r>
              <a:rPr lang="fr-FR" sz="2200" dirty="0"/>
              <a:t> bactérienne: </a:t>
            </a:r>
            <a:r>
              <a:rPr lang="fr-FR" sz="2200" i="1" dirty="0" err="1"/>
              <a:t>Gardnerella</a:t>
            </a:r>
            <a:r>
              <a:rPr lang="fr-FR" sz="2200" i="1" dirty="0"/>
              <a:t> </a:t>
            </a:r>
            <a:r>
              <a:rPr lang="fr-FR" sz="2200" i="1" dirty="0" err="1"/>
              <a:t>vaginalis</a:t>
            </a:r>
            <a:r>
              <a:rPr lang="fr-FR" sz="2200" dirty="0"/>
              <a:t>, </a:t>
            </a:r>
            <a:r>
              <a:rPr lang="fr-FR" sz="2200" i="1" dirty="0" err="1"/>
              <a:t>Atopobium</a:t>
            </a:r>
            <a:r>
              <a:rPr lang="fr-FR" sz="2200" i="1" dirty="0"/>
              <a:t> spp</a:t>
            </a:r>
            <a:r>
              <a:rPr lang="fr-FR" sz="2200" dirty="0"/>
              <a:t>, </a:t>
            </a:r>
            <a:r>
              <a:rPr lang="fr-FR" sz="2200" i="1" dirty="0" err="1"/>
              <a:t>Sneathia</a:t>
            </a:r>
            <a:r>
              <a:rPr lang="fr-FR" sz="2200" i="1" dirty="0"/>
              <a:t> spp</a:t>
            </a:r>
            <a:r>
              <a:rPr lang="fr-FR" sz="2200" dirty="0"/>
              <a:t>, anaérobies (</a:t>
            </a:r>
            <a:r>
              <a:rPr lang="fr-FR" sz="2200" i="1" dirty="0" err="1"/>
              <a:t>Prevotella</a:t>
            </a:r>
            <a:r>
              <a:rPr lang="fr-FR" sz="2200" i="1" dirty="0"/>
              <a:t> spp</a:t>
            </a:r>
            <a:r>
              <a:rPr lang="fr-FR" sz="2200" dirty="0"/>
              <a:t>,…)</a:t>
            </a:r>
          </a:p>
          <a:p>
            <a:r>
              <a:rPr lang="fr-FR" sz="2200" dirty="0"/>
              <a:t>Bactéries </a:t>
            </a:r>
            <a:r>
              <a:rPr lang="fr-FR" sz="2200" u="sng" dirty="0"/>
              <a:t>de la flore vaginale: </a:t>
            </a:r>
            <a:r>
              <a:rPr lang="fr-FR" sz="2200" dirty="0"/>
              <a:t>entérobactéries, </a:t>
            </a:r>
            <a:r>
              <a:rPr lang="fr-FR" sz="2200" i="1" dirty="0"/>
              <a:t>Haemophilus spp</a:t>
            </a:r>
            <a:r>
              <a:rPr lang="fr-FR" sz="2200" dirty="0"/>
              <a:t>, streptocoques, staphylocoques …</a:t>
            </a:r>
          </a:p>
        </p:txBody>
      </p:sp>
      <p:pic>
        <p:nvPicPr>
          <p:cNvPr id="4" name="Picture 5" descr="SPILF">
            <a:extLst>
              <a:ext uri="{FF2B5EF4-FFF2-40B4-BE49-F238E27FC236}">
                <a16:creationId xmlns:a16="http://schemas.microsoft.com/office/drawing/2014/main" id="{775DDA70-975A-854F-9365-95A76A5A3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16632"/>
            <a:ext cx="925512" cy="858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4015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257A260-6C8B-1940-A7E0-F16F12F0E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52750"/>
            <a:ext cx="4824536" cy="6049227"/>
          </a:xfrm>
          <a:prstGeom prst="rect">
            <a:avLst/>
          </a:prstGeom>
        </p:spPr>
      </p:pic>
      <p:sp>
        <p:nvSpPr>
          <p:cNvPr id="5" name="Titre 3">
            <a:extLst>
              <a:ext uri="{FF2B5EF4-FFF2-40B4-BE49-F238E27FC236}">
                <a16:creationId xmlns:a16="http://schemas.microsoft.com/office/drawing/2014/main" id="{76FC11FA-2D81-DC4C-A45B-2992D5331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137399"/>
            <a:ext cx="8040688" cy="555298"/>
          </a:xfrm>
        </p:spPr>
        <p:txBody>
          <a:bodyPr/>
          <a:lstStyle/>
          <a:p>
            <a:r>
              <a:rPr lang="fr-FR" sz="3200" b="1" dirty="0"/>
              <a:t>Diagnostic microbiologique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58F7299-D4D9-4747-8EC0-5B5528DB976D}"/>
              </a:ext>
            </a:extLst>
          </p:cNvPr>
          <p:cNvSpPr txBox="1"/>
          <p:nvPr/>
        </p:nvSpPr>
        <p:spPr>
          <a:xfrm>
            <a:off x="5138887" y="2779779"/>
            <a:ext cx="400622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La négativité des prélèvements</a:t>
            </a:r>
          </a:p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n’exclut pas le diagnostic d’IGH</a:t>
            </a:r>
          </a:p>
          <a:p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La sérologie </a:t>
            </a:r>
            <a:r>
              <a:rPr lang="fr-F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C. trachomatis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n’a</a:t>
            </a:r>
          </a:p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pas d’intérêt dans le diagnostic d’IGH</a:t>
            </a:r>
          </a:p>
          <a:p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Le prélèvement sans spéculum </a:t>
            </a:r>
          </a:p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n’est validé que pour le diagnostic </a:t>
            </a:r>
          </a:p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 IST. </a:t>
            </a:r>
          </a:p>
          <a:p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 descr="SPILF">
            <a:extLst>
              <a:ext uri="{FF2B5EF4-FFF2-40B4-BE49-F238E27FC236}">
                <a16:creationId xmlns:a16="http://schemas.microsoft.com/office/drawing/2014/main" id="{73839E02-B1E4-8042-92B2-967AD1AA0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16632"/>
            <a:ext cx="925512" cy="858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8619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CBE6FC-0DF8-E846-8C5E-3609522C1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137398"/>
            <a:ext cx="8040688" cy="627306"/>
          </a:xfrm>
        </p:spPr>
        <p:txBody>
          <a:bodyPr/>
          <a:lstStyle/>
          <a:p>
            <a:r>
              <a:rPr lang="fr-FR" sz="3200" b="1" dirty="0"/>
              <a:t>Traitement des IGH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51411E-6C7A-AF4E-BFFC-67265C610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189" y="1983582"/>
            <a:ext cx="8757622" cy="3096344"/>
          </a:xfrm>
        </p:spPr>
        <p:txBody>
          <a:bodyPr/>
          <a:lstStyle/>
          <a:p>
            <a:r>
              <a:rPr lang="fr-FR" dirty="0"/>
              <a:t>Le traitement antibiotique doit être débuté dès lors que le diagnostic est probable et après réalisation des prélèvements microbiologiques.</a:t>
            </a:r>
          </a:p>
          <a:p>
            <a:r>
              <a:rPr lang="fr-FR" dirty="0"/>
              <a:t>Le retard thérapeutique est associé à une augmentation des risques de grossesse extra-utérine et d’infertilité tubaire.</a:t>
            </a:r>
          </a:p>
          <a:p>
            <a:pPr marL="457029" lvl="1" indent="0">
              <a:buNone/>
            </a:pPr>
            <a:endParaRPr lang="fr-FR" dirty="0"/>
          </a:p>
        </p:txBody>
      </p:sp>
      <p:pic>
        <p:nvPicPr>
          <p:cNvPr id="4" name="Picture 5" descr="SPILF">
            <a:extLst>
              <a:ext uri="{FF2B5EF4-FFF2-40B4-BE49-F238E27FC236}">
                <a16:creationId xmlns:a16="http://schemas.microsoft.com/office/drawing/2014/main" id="{5C0D6EFC-938F-114C-B56F-E754D49F4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16632"/>
            <a:ext cx="925512" cy="858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9103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SPILF">
            <a:extLst>
              <a:ext uri="{FF2B5EF4-FFF2-40B4-BE49-F238E27FC236}">
                <a16:creationId xmlns:a16="http://schemas.microsoft.com/office/drawing/2014/main" id="{C602403B-C687-F144-9215-FCF259ACB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16632"/>
            <a:ext cx="925512" cy="8588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41DC2D9-BB2B-4042-A3E5-DD1177BF6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5388"/>
            <a:ext cx="9144000" cy="556350"/>
          </a:xfrm>
        </p:spPr>
        <p:txBody>
          <a:bodyPr/>
          <a:lstStyle/>
          <a:p>
            <a:r>
              <a:rPr lang="fr-FR" sz="2800" b="1" dirty="0"/>
              <a:t>Traitement des IGH non compliquées simples</a:t>
            </a:r>
          </a:p>
        </p:txBody>
      </p:sp>
      <p:graphicFrame>
        <p:nvGraphicFramePr>
          <p:cNvPr id="7" name="Espace réservé du contenu 3">
            <a:extLst>
              <a:ext uri="{FF2B5EF4-FFF2-40B4-BE49-F238E27FC236}">
                <a16:creationId xmlns:a16="http://schemas.microsoft.com/office/drawing/2014/main" id="{9BE31C71-8C4D-0D4B-8251-D1B772176C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3199850"/>
              </p:ext>
            </p:extLst>
          </p:nvPr>
        </p:nvGraphicFramePr>
        <p:xfrm>
          <a:off x="490128" y="836712"/>
          <a:ext cx="8229600" cy="41220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0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3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2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6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</a:rPr>
                        <a:t>Antibiotiques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</a:rPr>
                        <a:t>Posologie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</a:rPr>
                        <a:t>Voie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</a:rPr>
                        <a:t>Durée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C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8000">
                <a:tc>
                  <a:txBody>
                    <a:bodyPr/>
                    <a:lstStyle/>
                    <a:p>
                      <a:r>
                        <a:rPr lang="fr-FR" sz="1800" b="1" dirty="0"/>
                        <a:t>Externe 1</a:t>
                      </a:r>
                      <a:r>
                        <a:rPr lang="fr-FR" sz="1800" b="1" baseline="30000" dirty="0"/>
                        <a:t>ère</a:t>
                      </a:r>
                      <a:r>
                        <a:rPr lang="fr-FR" sz="1800" b="1" dirty="0"/>
                        <a:t> intention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Ceftriaxone</a:t>
                      </a:r>
                    </a:p>
                    <a:p>
                      <a:r>
                        <a:rPr lang="fr-FR" sz="1800" dirty="0"/>
                        <a:t>+ Doxycycline</a:t>
                      </a:r>
                    </a:p>
                    <a:p>
                      <a:r>
                        <a:rPr lang="fr-FR" sz="1800" dirty="0"/>
                        <a:t>+ Métronidazole</a:t>
                      </a:r>
                    </a:p>
                  </a:txBody>
                  <a:tcPr marL="137160" marR="137160" marT="137160" marB="13716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1 g</a:t>
                      </a:r>
                    </a:p>
                    <a:p>
                      <a:r>
                        <a:rPr lang="fr-FR" sz="1800" dirty="0"/>
                        <a:t>100</a:t>
                      </a:r>
                      <a:r>
                        <a:rPr lang="fr-FR" sz="1800" baseline="0" dirty="0"/>
                        <a:t> mg x 2/j</a:t>
                      </a:r>
                    </a:p>
                    <a:p>
                      <a:r>
                        <a:rPr lang="fr-FR" sz="1800" baseline="0" dirty="0"/>
                        <a:t>500 mg x 2/j</a:t>
                      </a:r>
                      <a:endParaRPr lang="fr-FR" sz="1800" dirty="0"/>
                    </a:p>
                  </a:txBody>
                  <a:tcPr marL="137160" marR="137160" marT="137160" marB="13716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IM/IV</a:t>
                      </a:r>
                    </a:p>
                    <a:p>
                      <a:r>
                        <a:rPr lang="fr-FR" sz="1800" dirty="0"/>
                        <a:t>PO</a:t>
                      </a:r>
                    </a:p>
                    <a:p>
                      <a:r>
                        <a:rPr lang="fr-FR" sz="1800" dirty="0"/>
                        <a:t>PO</a:t>
                      </a:r>
                    </a:p>
                  </a:txBody>
                  <a:tcPr marL="137160" marR="137160" marT="137160" marB="13716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1 fois</a:t>
                      </a:r>
                    </a:p>
                    <a:p>
                      <a:r>
                        <a:rPr lang="fr-FR" sz="1800" dirty="0"/>
                        <a:t>10 j</a:t>
                      </a:r>
                    </a:p>
                    <a:p>
                      <a:r>
                        <a:rPr lang="fr-FR" sz="1800" dirty="0"/>
                        <a:t>10 j</a:t>
                      </a:r>
                    </a:p>
                  </a:txBody>
                  <a:tcPr marL="137160" marR="137160" marT="137160" marB="13716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endParaRPr lang="fr-FR" sz="1800" dirty="0"/>
                    </a:p>
                    <a:p>
                      <a:endParaRPr lang="fr-FR" sz="1800" dirty="0"/>
                    </a:p>
                    <a:p>
                      <a:endParaRPr lang="fr-FR" sz="1800" dirty="0"/>
                    </a:p>
                    <a:p>
                      <a:r>
                        <a:rPr lang="fr-FR" sz="1800" b="1" dirty="0"/>
                        <a:t>Externe alternatives</a:t>
                      </a:r>
                    </a:p>
                  </a:txBody>
                  <a:tcPr>
                    <a:lnT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Ofloxacine</a:t>
                      </a:r>
                    </a:p>
                    <a:p>
                      <a:r>
                        <a:rPr lang="fr-FR" sz="1800" dirty="0"/>
                        <a:t>+ Métronidazole</a:t>
                      </a:r>
                    </a:p>
                    <a:p>
                      <a:r>
                        <a:rPr lang="fr-FR" sz="1800" dirty="0"/>
                        <a:t>+/-Ceftriaxone*</a:t>
                      </a:r>
                    </a:p>
                  </a:txBody>
                  <a:tcPr>
                    <a:lnT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200 mg x 2/j</a:t>
                      </a:r>
                    </a:p>
                    <a:p>
                      <a:r>
                        <a:rPr lang="fr-FR" sz="1800" dirty="0"/>
                        <a:t>500</a:t>
                      </a:r>
                      <a:r>
                        <a:rPr lang="fr-FR" sz="1800" baseline="0" dirty="0"/>
                        <a:t> mg x 2/j</a:t>
                      </a:r>
                    </a:p>
                    <a:p>
                      <a:r>
                        <a:rPr lang="fr-FR" sz="1800" baseline="0" dirty="0"/>
                        <a:t>1 g</a:t>
                      </a:r>
                      <a:endParaRPr lang="fr-FR" sz="1800" dirty="0"/>
                    </a:p>
                  </a:txBody>
                  <a:tcPr>
                    <a:lnT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PO</a:t>
                      </a:r>
                    </a:p>
                    <a:p>
                      <a:r>
                        <a:rPr lang="fr-FR" sz="1800" dirty="0"/>
                        <a:t>PO</a:t>
                      </a:r>
                    </a:p>
                    <a:p>
                      <a:r>
                        <a:rPr lang="fr-FR" sz="1800" dirty="0"/>
                        <a:t>IM/IV</a:t>
                      </a:r>
                    </a:p>
                  </a:txBody>
                  <a:tcPr>
                    <a:lnT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10 j</a:t>
                      </a:r>
                    </a:p>
                    <a:p>
                      <a:r>
                        <a:rPr lang="fr-FR" sz="1800" dirty="0"/>
                        <a:t>10</a:t>
                      </a:r>
                      <a:r>
                        <a:rPr lang="fr-FR" sz="1800" baseline="0" dirty="0"/>
                        <a:t> j</a:t>
                      </a:r>
                    </a:p>
                    <a:p>
                      <a:r>
                        <a:rPr lang="fr-FR" sz="1800" baseline="0" dirty="0"/>
                        <a:t>1 fois</a:t>
                      </a:r>
                      <a:endParaRPr lang="fr-FR" sz="1800" dirty="0"/>
                    </a:p>
                  </a:txBody>
                  <a:tcPr>
                    <a:lnT w="19050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000">
                <a:tc vMerge="1"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Lévofloxacine</a:t>
                      </a:r>
                    </a:p>
                    <a:p>
                      <a:r>
                        <a:rPr lang="fr-FR" sz="1800" dirty="0"/>
                        <a:t>+ Métronidazole</a:t>
                      </a:r>
                    </a:p>
                    <a:p>
                      <a:r>
                        <a:rPr lang="fr-FR" sz="1800" dirty="0"/>
                        <a:t>+/-Ceftriaxone*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500 mg x 1/j</a:t>
                      </a:r>
                    </a:p>
                    <a:p>
                      <a:r>
                        <a:rPr lang="fr-FR" sz="1800" dirty="0"/>
                        <a:t>500</a:t>
                      </a:r>
                      <a:r>
                        <a:rPr lang="fr-FR" sz="1800" baseline="0" dirty="0"/>
                        <a:t> mg x 2/j</a:t>
                      </a:r>
                    </a:p>
                    <a:p>
                      <a:r>
                        <a:rPr lang="fr-FR" sz="1800" baseline="0" dirty="0"/>
                        <a:t>1 g</a:t>
                      </a:r>
                      <a:endParaRPr lang="fr-FR" sz="18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PO</a:t>
                      </a:r>
                    </a:p>
                    <a:p>
                      <a:r>
                        <a:rPr lang="fr-FR" sz="1800" dirty="0"/>
                        <a:t>PO</a:t>
                      </a:r>
                    </a:p>
                    <a:p>
                      <a:r>
                        <a:rPr lang="fr-FR" sz="1800" dirty="0"/>
                        <a:t>IM/IV</a:t>
                      </a:r>
                    </a:p>
                  </a:txBody>
                  <a:tcPr>
                    <a:lnT w="9525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10 j</a:t>
                      </a:r>
                    </a:p>
                    <a:p>
                      <a:r>
                        <a:rPr lang="fr-FR" sz="1800" dirty="0"/>
                        <a:t>10</a:t>
                      </a:r>
                      <a:r>
                        <a:rPr lang="fr-FR" sz="1800" baseline="0" dirty="0"/>
                        <a:t> j</a:t>
                      </a:r>
                    </a:p>
                    <a:p>
                      <a:r>
                        <a:rPr lang="fr-FR" sz="1800" baseline="0" dirty="0"/>
                        <a:t>1 fois</a:t>
                      </a:r>
                      <a:endParaRPr lang="fr-FR" sz="1800" dirty="0"/>
                    </a:p>
                  </a:txBody>
                  <a:tcPr>
                    <a:lnT w="9525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4400">
                <a:tc vMerge="1"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Moxifloxacine **</a:t>
                      </a:r>
                    </a:p>
                    <a:p>
                      <a:r>
                        <a:rPr lang="fr-FR" sz="1800" dirty="0"/>
                        <a:t>+/- Ceftriaxone*</a:t>
                      </a:r>
                    </a:p>
                  </a:txBody>
                  <a:tcPr marL="137160" marR="137160" marT="137160" marB="137160">
                    <a:lnT w="9525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400 mg x 1/j</a:t>
                      </a:r>
                    </a:p>
                    <a:p>
                      <a:r>
                        <a:rPr lang="fr-FR" sz="1800" dirty="0"/>
                        <a:t>1 g</a:t>
                      </a:r>
                    </a:p>
                  </a:txBody>
                  <a:tcPr marL="137160" marR="137160" marT="137160" marB="137160">
                    <a:lnT w="9525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PO</a:t>
                      </a:r>
                    </a:p>
                    <a:p>
                      <a:r>
                        <a:rPr lang="fr-FR" sz="1800" dirty="0"/>
                        <a:t>IM/IV</a:t>
                      </a:r>
                    </a:p>
                  </a:txBody>
                  <a:tcPr marL="137160" marR="137160" marT="137160" marB="137160">
                    <a:lnT w="9525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10 j</a:t>
                      </a:r>
                    </a:p>
                    <a:p>
                      <a:r>
                        <a:rPr lang="fr-FR" sz="1800" dirty="0"/>
                        <a:t>1 fois</a:t>
                      </a:r>
                    </a:p>
                  </a:txBody>
                  <a:tcPr marL="137160" marR="137160" marT="137160" marB="137160">
                    <a:lnT w="9525" cap="flat" cmpd="sng" algn="ctr">
                      <a:solidFill>
                        <a:srgbClr val="2C7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AD5EAEE7-2F7D-0D4A-9F77-8BBD013F79EB}"/>
              </a:ext>
            </a:extLst>
          </p:cNvPr>
          <p:cNvSpPr txBox="1"/>
          <p:nvPr/>
        </p:nvSpPr>
        <p:spPr>
          <a:xfrm>
            <a:off x="455571" y="4999928"/>
            <a:ext cx="85940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tx1"/>
                </a:solidFill>
              </a:rPr>
              <a:t>*Ceftriaxone si </a:t>
            </a:r>
            <a:r>
              <a:rPr lang="fr-FR" sz="1400" i="1" dirty="0">
                <a:solidFill>
                  <a:schemeClr val="tx1"/>
                </a:solidFill>
              </a:rPr>
              <a:t>N. gonorrhoeae </a:t>
            </a:r>
            <a:r>
              <a:rPr lang="fr-FR" sz="1400" dirty="0">
                <a:solidFill>
                  <a:schemeClr val="tx1"/>
                </a:solidFill>
              </a:rPr>
              <a:t>résistant aux fluoroquinolones.</a:t>
            </a:r>
          </a:p>
          <a:p>
            <a:r>
              <a:rPr lang="fr-FR" sz="1400" dirty="0">
                <a:solidFill>
                  <a:schemeClr val="tx1"/>
                </a:solidFill>
              </a:rPr>
              <a:t>**Utilisation nécessitant de vérifier l’ECG (conditions pro-</a:t>
            </a:r>
            <a:r>
              <a:rPr lang="fr-FR" sz="1400" dirty="0" err="1">
                <a:solidFill>
                  <a:schemeClr val="tx1"/>
                </a:solidFill>
              </a:rPr>
              <a:t>arythmogènes</a:t>
            </a:r>
            <a:r>
              <a:rPr lang="fr-FR" sz="1400" dirty="0">
                <a:solidFill>
                  <a:schemeClr val="tx1"/>
                </a:solidFill>
              </a:rPr>
              <a:t>) et l’absence de médicaments </a:t>
            </a:r>
          </a:p>
          <a:p>
            <a:r>
              <a:rPr lang="fr-FR" sz="1400" dirty="0">
                <a:solidFill>
                  <a:schemeClr val="tx1"/>
                </a:solidFill>
              </a:rPr>
              <a:t>allongeant le QT.</a:t>
            </a:r>
          </a:p>
        </p:txBody>
      </p:sp>
    </p:spTree>
    <p:extLst>
      <p:ext uri="{BB962C8B-B14F-4D97-AF65-F5344CB8AC3E}">
        <p14:creationId xmlns:p14="http://schemas.microsoft.com/office/powerpoint/2010/main" val="4004064813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News Gothic MT"/>
        <a:ea typeface="ＭＳ Ｐゴシック"/>
        <a:cs typeface=""/>
      </a:majorFont>
      <a:minorFont>
        <a:latin typeface="News Gothic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10827</TotalTime>
  <Words>1853</Words>
  <Application>Microsoft Macintosh PowerPoint</Application>
  <PresentationFormat>Affichage à l'écran (4:3)</PresentationFormat>
  <Paragraphs>294</Paragraphs>
  <Slides>24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Arial</vt:lpstr>
      <vt:lpstr>Calibri</vt:lpstr>
      <vt:lpstr>News Gothic MT</vt:lpstr>
      <vt:lpstr>Times New Roman</vt:lpstr>
      <vt:lpstr>Conception personnalisée</vt:lpstr>
      <vt:lpstr>2_Office Theme</vt:lpstr>
      <vt:lpstr>Prise en charge des Infections Génitales Hautes</vt:lpstr>
      <vt:lpstr>Définitions</vt:lpstr>
      <vt:lpstr>Diagnostic clinique</vt:lpstr>
      <vt:lpstr>Diagnostic paraclinique (1) </vt:lpstr>
      <vt:lpstr>Diagnostic paraclinique (2) </vt:lpstr>
      <vt:lpstr>Bactéries impliquées</vt:lpstr>
      <vt:lpstr>Diagnostic microbiologique</vt:lpstr>
      <vt:lpstr>Traitement des IGH</vt:lpstr>
      <vt:lpstr>Traitement des IGH non compliquées simples</vt:lpstr>
      <vt:lpstr>Antibiothérapie des IGH intermédiaires:  (voir diapo suivante)</vt:lpstr>
      <vt:lpstr>Position de la SPILF</vt:lpstr>
      <vt:lpstr>Suivi d’une IGH non compliquée</vt:lpstr>
      <vt:lpstr>Traitement des IGH compliquées</vt:lpstr>
      <vt:lpstr>Antibiothérapie des IGH compliquées:  (voir diapo suivante)</vt:lpstr>
      <vt:lpstr>Position de la SPILF</vt:lpstr>
      <vt:lpstr>IGH et dispositif intra-utérin (DIU)</vt:lpstr>
      <vt:lpstr>Cas des IGH du post-partum- hors ISO</vt:lpstr>
      <vt:lpstr>IGH du post-partum: diagnostic </vt:lpstr>
      <vt:lpstr>IGH du post-partum: traitement (1) voir diapo suivante</vt:lpstr>
      <vt:lpstr>Position de la SPILF</vt:lpstr>
      <vt:lpstr>IGH du post-partum: traitement (2)</vt:lpstr>
      <vt:lpstr>Prevention des igh</vt:lpstr>
      <vt:lpstr>Prévention des IGH (1)</vt:lpstr>
      <vt:lpstr>Prévention des IGH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ESCMID Guideline for the diagnosis and management of Candida Diseases 2012: Non neutropenic adult patients</dc:title>
  <dc:creator>Benoit Guery</dc:creator>
  <cp:lastModifiedBy>Remy Gauzit</cp:lastModifiedBy>
  <cp:revision>181</cp:revision>
  <dcterms:created xsi:type="dcterms:W3CDTF">2013-04-22T10:21:17Z</dcterms:created>
  <dcterms:modified xsi:type="dcterms:W3CDTF">2020-01-10T11:11:20Z</dcterms:modified>
</cp:coreProperties>
</file>