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8" r:id="rId2"/>
    <p:sldId id="329" r:id="rId3"/>
    <p:sldId id="330" r:id="rId4"/>
    <p:sldId id="325" r:id="rId5"/>
    <p:sldId id="322" r:id="rId6"/>
    <p:sldId id="323" r:id="rId7"/>
    <p:sldId id="324" r:id="rId8"/>
    <p:sldId id="328" r:id="rId9"/>
    <p:sldId id="30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713" autoAdjust="0"/>
  </p:normalViewPr>
  <p:slideViewPr>
    <p:cSldViewPr snapToGrid="0" snapToObjects="1">
      <p:cViewPr varScale="1">
        <p:scale>
          <a:sx n="87" d="100"/>
          <a:sy n="87" d="100"/>
        </p:scale>
        <p:origin x="-6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BEE56-73E0-0B47-AA99-FC8DFFA60AC2}" type="datetimeFigureOut">
              <a:rPr lang="fr-FR" smtClean="0"/>
              <a:t>12/05/21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D222F-F3DE-F743-9BED-CDD83F9A30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85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Synthèse</a:t>
            </a:r>
            <a:r>
              <a:rPr lang="en-US" dirty="0"/>
              <a:t> </a:t>
            </a:r>
            <a:r>
              <a:rPr lang="en-US" dirty="0" err="1"/>
              <a:t>réalisée</a:t>
            </a:r>
            <a:r>
              <a:rPr lang="en-US" dirty="0"/>
              <a:t> par la  SPILF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12/05/21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12/05/21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12/05/21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12/05/21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12/05/21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Synthèse</a:t>
            </a:r>
            <a:r>
              <a:rPr lang="en-US" dirty="0"/>
              <a:t> </a:t>
            </a:r>
            <a:r>
              <a:rPr lang="en-US" dirty="0" err="1"/>
              <a:t>réalisée</a:t>
            </a:r>
            <a:r>
              <a:rPr lang="en-US" dirty="0"/>
              <a:t> par la  SPILF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897906" y="0"/>
            <a:ext cx="1123235" cy="1041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4695" y="1372330"/>
            <a:ext cx="8458874" cy="2803058"/>
          </a:xfrm>
        </p:spPr>
        <p:txBody>
          <a:bodyPr>
            <a:normAutofit/>
          </a:bodyPr>
          <a:lstStyle/>
          <a:p>
            <a:r>
              <a:rPr lang="fr-FR" sz="3200" dirty="0" smtClean="0"/>
              <a:t>Prévention</a:t>
            </a:r>
            <a:r>
              <a:rPr lang="fr-FR" sz="3200" dirty="0"/>
              <a:t>, diagnostic </a:t>
            </a:r>
            <a:r>
              <a:rPr lang="fr-FR" sz="3200" dirty="0" smtClean="0"/>
              <a:t>et </a:t>
            </a:r>
            <a:br>
              <a:rPr lang="fr-FR" sz="3200" dirty="0" smtClean="0"/>
            </a:br>
            <a:r>
              <a:rPr lang="fr-FR" sz="3200" dirty="0" smtClean="0"/>
              <a:t>traitement </a:t>
            </a:r>
            <a:r>
              <a:rPr lang="fr-FR" sz="3200" dirty="0"/>
              <a:t>des infections sur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matériel </a:t>
            </a:r>
            <a:r>
              <a:rPr lang="fr-FR" sz="3200" dirty="0" err="1"/>
              <a:t>endo</a:t>
            </a:r>
            <a:r>
              <a:rPr lang="fr-FR" sz="3200" dirty="0"/>
              <a:t>-urétéral de l’adulte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2800" dirty="0"/>
              <a:t/>
            </a:r>
            <a:br>
              <a:rPr lang="fr-FR" sz="2800" dirty="0"/>
            </a:br>
            <a:endParaRPr lang="fr-FR" sz="2000" dirty="0">
              <a:latin typeface="News Gothic M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08A4E00A-FA08-5C40-B899-1311772D471B}"/>
              </a:ext>
            </a:extLst>
          </p:cNvPr>
          <p:cNvSpPr txBox="1"/>
          <p:nvPr/>
        </p:nvSpPr>
        <p:spPr>
          <a:xfrm>
            <a:off x="0" y="6118921"/>
            <a:ext cx="900714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Tx/>
            </a:pPr>
            <a:r>
              <a:rPr lang="fr-FR" dirty="0">
                <a:solidFill>
                  <a:srgbClr val="898989"/>
                </a:solidFill>
                <a:ea typeface="ＭＳ Ｐゴシック" charset="0"/>
              </a:rPr>
              <a:t> Diapositives validées par le comité des référentiels de la </a:t>
            </a:r>
            <a:r>
              <a:rPr lang="fr-FR" dirty="0">
                <a:solidFill>
                  <a:srgbClr val="898989"/>
                </a:solidFill>
                <a:highlight>
                  <a:srgbClr val="FFFF00"/>
                </a:highlight>
                <a:ea typeface="ＭＳ Ｐゴシック" charset="0"/>
              </a:rPr>
              <a:t>SPILF le 12 mai  2021</a:t>
            </a:r>
            <a:endParaRPr lang="fr-FR" dirty="0">
              <a:highlight>
                <a:srgbClr val="FFFF00"/>
              </a:highlight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5" y="157058"/>
            <a:ext cx="2301875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12376" y="4715559"/>
            <a:ext cx="5313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Recommandations de bonne pratique</a:t>
            </a:r>
            <a:br>
              <a:rPr lang="fr-FR" dirty="0"/>
            </a:br>
            <a:r>
              <a:rPr lang="fr-FR" dirty="0"/>
              <a:t>Comité d’infectiologie de l’AFU</a:t>
            </a:r>
            <a:br>
              <a:rPr lang="fr-FR" dirty="0"/>
            </a:br>
            <a:r>
              <a:rPr lang="fr-FR" dirty="0"/>
              <a:t>Juin 2020</a:t>
            </a:r>
          </a:p>
        </p:txBody>
      </p:sp>
    </p:spTree>
    <p:extLst>
      <p:ext uri="{BB962C8B-B14F-4D97-AF65-F5344CB8AC3E}">
        <p14:creationId xmlns:p14="http://schemas.microsoft.com/office/powerpoint/2010/main" val="2741405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33361"/>
          </a:xfrm>
        </p:spPr>
        <p:txBody>
          <a:bodyPr/>
          <a:lstStyle/>
          <a:p>
            <a:r>
              <a:rPr lang="fr-FR" dirty="0"/>
              <a:t>Sociétés partenaires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9971" r="99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9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2821" y="2146089"/>
            <a:ext cx="5795518" cy="3797511"/>
          </a:xfrm>
        </p:spPr>
        <p:txBody>
          <a:bodyPr/>
          <a:lstStyle/>
          <a:p>
            <a:r>
              <a:rPr lang="fr-FR" dirty="0">
                <a:solidFill>
                  <a:srgbClr val="005FB0"/>
                </a:solidFill>
                <a:cs typeface="Arial"/>
              </a:rPr>
              <a:t>M</a:t>
            </a:r>
            <a:r>
              <a:rPr lang="fr-FR" dirty="0">
                <a:solidFill>
                  <a:srgbClr val="005FB0"/>
                </a:solidFill>
                <a:latin typeface="+mj-lt"/>
                <a:cs typeface="Arial"/>
              </a:rPr>
              <a:t>atériel </a:t>
            </a:r>
            <a:r>
              <a:rPr lang="fr-FR" dirty="0" err="1" smtClean="0">
                <a:solidFill>
                  <a:srgbClr val="005FB0"/>
                </a:solidFill>
                <a:latin typeface="+mj-lt"/>
                <a:cs typeface="Arial"/>
              </a:rPr>
              <a:t>endo</a:t>
            </a:r>
            <a:r>
              <a:rPr lang="fr-FR" dirty="0">
                <a:solidFill>
                  <a:srgbClr val="005FB0"/>
                </a:solidFill>
                <a:latin typeface="+mj-lt"/>
                <a:cs typeface="Arial"/>
              </a:rPr>
              <a:t>-</a:t>
            </a:r>
            <a:r>
              <a:rPr lang="fr-FR" dirty="0" smtClean="0">
                <a:solidFill>
                  <a:srgbClr val="005FB0"/>
                </a:solidFill>
                <a:latin typeface="+mj-lt"/>
                <a:cs typeface="Arial"/>
              </a:rPr>
              <a:t>urétéral</a:t>
            </a:r>
            <a:endParaRPr lang="fr-FR" dirty="0">
              <a:solidFill>
                <a:srgbClr val="005FB0"/>
              </a:solidFill>
              <a:cs typeface="Arial"/>
            </a:endParaRPr>
          </a:p>
          <a:p>
            <a:pPr lvl="1"/>
            <a:r>
              <a:rPr lang="fr-FR" dirty="0">
                <a:solidFill>
                  <a:srgbClr val="005FB0"/>
                </a:solidFill>
                <a:cs typeface="Arial"/>
              </a:rPr>
              <a:t>Sonde JJ</a:t>
            </a:r>
          </a:p>
          <a:p>
            <a:pPr lvl="1"/>
            <a:r>
              <a:rPr lang="fr-FR" dirty="0">
                <a:solidFill>
                  <a:srgbClr val="005FB0"/>
                </a:solidFill>
                <a:cs typeface="Arial"/>
              </a:rPr>
              <a:t>Sonde urétérale</a:t>
            </a:r>
          </a:p>
          <a:p>
            <a:pPr lvl="1"/>
            <a:r>
              <a:rPr lang="fr-FR" dirty="0">
                <a:solidFill>
                  <a:srgbClr val="005FB0"/>
                </a:solidFill>
                <a:cs typeface="Arial"/>
              </a:rPr>
              <a:t>Sonde de </a:t>
            </a:r>
            <a:r>
              <a:rPr lang="fr-FR" dirty="0" err="1" smtClean="0">
                <a:solidFill>
                  <a:srgbClr val="005FB0"/>
                </a:solidFill>
                <a:cs typeface="Arial"/>
              </a:rPr>
              <a:t>néphrostomie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327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353754" cy="1089563"/>
          </a:xfrm>
        </p:spPr>
        <p:txBody>
          <a:bodyPr/>
          <a:lstStyle/>
          <a:p>
            <a:r>
              <a:rPr lang="fr-FR" sz="4400" dirty="0">
                <a:solidFill>
                  <a:srgbClr val="005FB0"/>
                </a:solidFill>
                <a:cs typeface="Arial"/>
              </a:rPr>
              <a:t>Prévention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445327"/>
            <a:ext cx="8042276" cy="5051341"/>
          </a:xfrm>
        </p:spPr>
        <p:txBody>
          <a:bodyPr>
            <a:normAutofit lnSpcReduction="10000"/>
          </a:bodyPr>
          <a:lstStyle/>
          <a:p>
            <a:pPr marL="349250" lvl="1" indent="0" algn="just">
              <a:spcBef>
                <a:spcPts val="0"/>
              </a:spcBef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En présence de matériel </a:t>
            </a:r>
            <a:r>
              <a:rPr lang="fr-FR" dirty="0" err="1" smtClean="0">
                <a:solidFill>
                  <a:schemeClr val="tx1"/>
                </a:solidFill>
              </a:rPr>
              <a:t>endo</a:t>
            </a:r>
            <a:r>
              <a:rPr lang="fr-FR" dirty="0">
                <a:solidFill>
                  <a:schemeClr val="tx1"/>
                </a:solidFill>
              </a:rPr>
              <a:t>-</a:t>
            </a:r>
            <a:r>
              <a:rPr lang="fr-FR" dirty="0" smtClean="0">
                <a:solidFill>
                  <a:schemeClr val="tx1"/>
                </a:solidFill>
              </a:rPr>
              <a:t>urétéral</a:t>
            </a:r>
            <a:r>
              <a:rPr lang="fr-FR" dirty="0">
                <a:solidFill>
                  <a:schemeClr val="tx1"/>
                </a:solidFill>
              </a:rPr>
              <a:t>, il est recommandé:</a:t>
            </a:r>
          </a:p>
          <a:p>
            <a:pPr lvl="1" algn="just">
              <a:spcBef>
                <a:spcPts val="0"/>
              </a:spcBef>
              <a:buFont typeface="Wingdings" charset="2"/>
              <a:buChar char="ü"/>
            </a:pPr>
            <a:r>
              <a:rPr lang="fr-FR" sz="2400" dirty="0">
                <a:solidFill>
                  <a:schemeClr val="tx1"/>
                </a:solidFill>
              </a:rPr>
              <a:t>de ne pas rechercher ni traiter une colonisation </a:t>
            </a:r>
          </a:p>
          <a:p>
            <a:pPr lvl="1" algn="just">
              <a:spcBef>
                <a:spcPts val="0"/>
              </a:spcBef>
              <a:buFont typeface="Wingdings" charset="2"/>
              <a:buChar char="ü"/>
            </a:pPr>
            <a:r>
              <a:rPr lang="fr-FR" sz="2400" dirty="0">
                <a:solidFill>
                  <a:schemeClr val="tx1"/>
                </a:solidFill>
              </a:rPr>
              <a:t>sauf en cas de grossesse ou avant une chirurgie de l’appareil génito-urinaire</a:t>
            </a:r>
          </a:p>
          <a:p>
            <a:pPr algn="just">
              <a:spcBef>
                <a:spcPts val="0"/>
              </a:spcBef>
            </a:pPr>
            <a:endParaRPr lang="fr-FR" dirty="0">
              <a:solidFill>
                <a:schemeClr val="tx1"/>
              </a:solidFill>
            </a:endParaRPr>
          </a:p>
          <a:p>
            <a:pPr marL="349250" lvl="1" indent="-349250" algn="just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fr-FR" sz="2400" dirty="0">
                <a:solidFill>
                  <a:schemeClr val="tx1"/>
                </a:solidFill>
              </a:rPr>
              <a:t>En cas de pose ou de changement de matériel </a:t>
            </a:r>
            <a:r>
              <a:rPr lang="fr-FR" sz="2400" dirty="0" err="1">
                <a:solidFill>
                  <a:schemeClr val="tx1"/>
                </a:solidFill>
              </a:rPr>
              <a:t>endo</a:t>
            </a:r>
            <a:r>
              <a:rPr lang="fr-FR" sz="2400" dirty="0">
                <a:solidFill>
                  <a:schemeClr val="tx1"/>
                </a:solidFill>
              </a:rPr>
              <a:t>-urétéral, il est recommandé </a:t>
            </a:r>
          </a:p>
          <a:p>
            <a:pPr marL="631825" lvl="2" indent="-349250" algn="just">
              <a:spcBef>
                <a:spcPts val="0"/>
              </a:spcBef>
              <a:buFont typeface="Wingdings" charset="2"/>
              <a:buChar char="ü"/>
            </a:pPr>
            <a:r>
              <a:rPr lang="fr-FR" sz="2400" dirty="0">
                <a:solidFill>
                  <a:schemeClr val="tx1"/>
                </a:solidFill>
              </a:rPr>
              <a:t>de faire un ECBU dans les 10 jours précédents et de réaliser un antibiogramme pour chaque bactérie isolée en cas d’ECBU </a:t>
            </a:r>
            <a:r>
              <a:rPr lang="fr-FR" sz="2400" dirty="0" err="1">
                <a:solidFill>
                  <a:schemeClr val="tx1"/>
                </a:solidFill>
              </a:rPr>
              <a:t>polymicrobien</a:t>
            </a:r>
            <a:r>
              <a:rPr lang="fr-FR" sz="2400" dirty="0">
                <a:solidFill>
                  <a:schemeClr val="tx1"/>
                </a:solidFill>
              </a:rPr>
              <a:t> ou de </a:t>
            </a:r>
            <a:r>
              <a:rPr lang="fr-FR" sz="2400" dirty="0" err="1">
                <a:solidFill>
                  <a:schemeClr val="tx1"/>
                </a:solidFill>
              </a:rPr>
              <a:t>recontrôler</a:t>
            </a:r>
            <a:r>
              <a:rPr lang="fr-FR" sz="2400" dirty="0">
                <a:solidFill>
                  <a:schemeClr val="tx1"/>
                </a:solidFill>
              </a:rPr>
              <a:t> l’ECBU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/>
                </a:solidFill>
              </a:rPr>
              <a:t>de traiter 48 heures avant et jusqu’à 24 heures après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316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364639" cy="1074964"/>
          </a:xfrm>
        </p:spPr>
        <p:txBody>
          <a:bodyPr/>
          <a:lstStyle/>
          <a:p>
            <a:r>
              <a:rPr lang="fr-FR" sz="2000" b="1" cap="all" dirty="0">
                <a:solidFill>
                  <a:srgbClr val="005FB0"/>
                </a:solidFill>
                <a:latin typeface="Arial"/>
                <a:cs typeface="Arial"/>
              </a:rPr>
              <a:t/>
            </a:r>
            <a:br>
              <a:rPr lang="fr-FR" sz="2000" b="1" cap="all" dirty="0">
                <a:solidFill>
                  <a:srgbClr val="005FB0"/>
                </a:solidFill>
                <a:latin typeface="Arial"/>
                <a:cs typeface="Arial"/>
              </a:rPr>
            </a:br>
            <a:r>
              <a:rPr lang="fr-FR" sz="2000" b="1" cap="all" dirty="0">
                <a:solidFill>
                  <a:srgbClr val="005FB0"/>
                </a:solidFill>
                <a:latin typeface="Arial"/>
                <a:cs typeface="Arial"/>
              </a:rPr>
              <a:t/>
            </a:r>
            <a:br>
              <a:rPr lang="fr-FR" sz="2000" b="1" cap="all" dirty="0">
                <a:solidFill>
                  <a:srgbClr val="005FB0"/>
                </a:solidFill>
                <a:latin typeface="Arial"/>
                <a:cs typeface="Arial"/>
              </a:rPr>
            </a:br>
            <a:r>
              <a:rPr lang="fr-FR" sz="2000" b="1" cap="all" dirty="0">
                <a:solidFill>
                  <a:srgbClr val="005FB0"/>
                </a:solidFill>
                <a:latin typeface="Arial"/>
                <a:cs typeface="Arial"/>
              </a:rPr>
              <a:t/>
            </a:r>
            <a:br>
              <a:rPr lang="fr-FR" sz="2000" b="1" cap="all" dirty="0">
                <a:solidFill>
                  <a:srgbClr val="005FB0"/>
                </a:solidFill>
                <a:latin typeface="Arial"/>
                <a:cs typeface="Arial"/>
              </a:rPr>
            </a:br>
            <a:r>
              <a:rPr lang="fr-FR" sz="2000" b="1" cap="all" dirty="0">
                <a:solidFill>
                  <a:srgbClr val="005FB0"/>
                </a:solidFill>
                <a:latin typeface="Arial"/>
                <a:cs typeface="Arial"/>
              </a:rPr>
              <a:t/>
            </a:r>
            <a:br>
              <a:rPr lang="fr-FR" sz="2000" b="1" cap="all" dirty="0">
                <a:solidFill>
                  <a:srgbClr val="005FB0"/>
                </a:solidFill>
                <a:latin typeface="Arial"/>
                <a:cs typeface="Arial"/>
              </a:rPr>
            </a:br>
            <a:r>
              <a:rPr lang="fr-FR" sz="4400" cap="all" dirty="0">
                <a:solidFill>
                  <a:srgbClr val="005FB0"/>
                </a:solidFill>
                <a:cs typeface="Arial"/>
              </a:rPr>
              <a:t> </a:t>
            </a:r>
            <a:r>
              <a:rPr lang="fr-FR" sz="4400" dirty="0">
                <a:solidFill>
                  <a:srgbClr val="005FB0"/>
                </a:solidFill>
                <a:cs typeface="Arial"/>
              </a:rPr>
              <a:t>Prévention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2102293"/>
            <a:ext cx="8042276" cy="384130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Il n’est pas recommandé de faire un ECBU avant ablation d’une sonde de </a:t>
            </a:r>
            <a:r>
              <a:rPr lang="fr-FR" dirty="0" err="1">
                <a:solidFill>
                  <a:schemeClr val="tx1"/>
                </a:solidFill>
              </a:rPr>
              <a:t>néphrostomie</a:t>
            </a:r>
            <a:r>
              <a:rPr lang="fr-FR" dirty="0">
                <a:solidFill>
                  <a:schemeClr val="tx1"/>
                </a:solidFill>
              </a:rPr>
              <a:t> ou d’un matériel urétéral en l’absence de symptômes</a:t>
            </a:r>
          </a:p>
          <a:p>
            <a:pPr marL="349250" lvl="1" indent="0" algn="just">
              <a:spcBef>
                <a:spcPts val="0"/>
              </a:spcBef>
              <a:buNone/>
            </a:pPr>
            <a:endParaRPr lang="fr-FR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Il est recommandé </a:t>
            </a:r>
          </a:p>
          <a:p>
            <a:pPr lvl="1" algn="just">
              <a:spcBef>
                <a:spcPts val="0"/>
              </a:spcBef>
              <a:buFont typeface="Wingdings" charset="2"/>
              <a:buChar char="ü"/>
            </a:pPr>
            <a:r>
              <a:rPr lang="fr-FR" sz="2400" dirty="0">
                <a:solidFill>
                  <a:schemeClr val="tx1"/>
                </a:solidFill>
              </a:rPr>
              <a:t>de laisser le matériel </a:t>
            </a:r>
            <a:r>
              <a:rPr lang="fr-FR" sz="2400" dirty="0" err="1">
                <a:solidFill>
                  <a:schemeClr val="tx1"/>
                </a:solidFill>
              </a:rPr>
              <a:t>endo</a:t>
            </a:r>
            <a:r>
              <a:rPr lang="fr-FR" sz="2400" dirty="0">
                <a:solidFill>
                  <a:schemeClr val="tx1"/>
                </a:solidFill>
              </a:rPr>
              <a:t>-</a:t>
            </a:r>
            <a:r>
              <a:rPr lang="fr-FR" sz="2400" dirty="0" smtClean="0">
                <a:solidFill>
                  <a:schemeClr val="tx1"/>
                </a:solidFill>
              </a:rPr>
              <a:t>urétéral </a:t>
            </a:r>
            <a:r>
              <a:rPr lang="fr-FR" sz="2400" dirty="0">
                <a:solidFill>
                  <a:schemeClr val="tx1"/>
                </a:solidFill>
              </a:rPr>
              <a:t>le moins longtemps possible</a:t>
            </a:r>
          </a:p>
          <a:p>
            <a:pPr lvl="1" algn="just">
              <a:spcBef>
                <a:spcPts val="0"/>
              </a:spcBef>
              <a:buFont typeface="Wingdings" charset="2"/>
              <a:buChar char="ü"/>
            </a:pPr>
            <a:r>
              <a:rPr lang="fr-FR" sz="2400" dirty="0">
                <a:solidFill>
                  <a:schemeClr val="tx1"/>
                </a:solidFill>
              </a:rPr>
              <a:t>de ne pas prolonger un traitement antibiotique</a:t>
            </a:r>
            <a:endParaRPr lang="fr-FR" sz="2400" dirty="0"/>
          </a:p>
          <a:p>
            <a:pPr lvl="1" algn="just">
              <a:spcBef>
                <a:spcPts val="0"/>
              </a:spcBef>
            </a:pPr>
            <a:endParaRPr lang="fr-FR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3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179582" cy="1111624"/>
          </a:xfrm>
        </p:spPr>
        <p:txBody>
          <a:bodyPr/>
          <a:lstStyle/>
          <a:p>
            <a:r>
              <a:rPr lang="fr-FR" sz="4400" dirty="0">
                <a:solidFill>
                  <a:srgbClr val="005FB0"/>
                </a:solidFill>
                <a:cs typeface="Arial"/>
              </a:rPr>
              <a:t>Diagnostic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79427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Il est recommandé de :</a:t>
            </a:r>
          </a:p>
          <a:p>
            <a:pPr marL="631825" lvl="2" indent="-34925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réaliser un ECBU devant une suspicion d’infection sur matériel </a:t>
            </a:r>
            <a:r>
              <a:rPr lang="fr-FR" dirty="0" err="1">
                <a:solidFill>
                  <a:schemeClr val="tx1"/>
                </a:solidFill>
              </a:rPr>
              <a:t>endo</a:t>
            </a:r>
            <a:r>
              <a:rPr lang="fr-FR" dirty="0">
                <a:solidFill>
                  <a:schemeClr val="tx1"/>
                </a:solidFill>
              </a:rPr>
              <a:t>-urétéral</a:t>
            </a:r>
          </a:p>
          <a:p>
            <a:pPr marL="631825" lvl="2" indent="-34925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ne pas utiliser la bandelette urinaire </a:t>
            </a:r>
          </a:p>
          <a:p>
            <a:pPr marL="631825" lvl="2" indent="-34925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ne pas tenir compte de la </a:t>
            </a:r>
            <a:r>
              <a:rPr lang="fr-FR" dirty="0" err="1">
                <a:solidFill>
                  <a:schemeClr val="tx1"/>
                </a:solidFill>
              </a:rPr>
              <a:t>leucocyturie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pPr marL="631825" lvl="2" indent="-34925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ne pas envoyer les sondes au laboratoire</a:t>
            </a:r>
          </a:p>
          <a:p>
            <a:pPr marL="631825" lvl="2" indent="-34925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d</a:t>
            </a:r>
            <a:r>
              <a:rPr lang="fr-FR" dirty="0" smtClean="0">
                <a:solidFill>
                  <a:schemeClr val="tx1"/>
                </a:solidFill>
              </a:rPr>
              <a:t>e privilégier </a:t>
            </a:r>
            <a:r>
              <a:rPr lang="fr-FR" dirty="0">
                <a:solidFill>
                  <a:schemeClr val="tx1"/>
                </a:solidFill>
              </a:rPr>
              <a:t>les signes cliniques </a:t>
            </a:r>
            <a:r>
              <a:rPr lang="fr-FR" dirty="0" smtClean="0">
                <a:solidFill>
                  <a:schemeClr val="tx1"/>
                </a:solidFill>
              </a:rPr>
              <a:t>aux seuils </a:t>
            </a:r>
            <a:r>
              <a:rPr lang="fr-FR" dirty="0">
                <a:solidFill>
                  <a:schemeClr val="tx1"/>
                </a:solidFill>
              </a:rPr>
              <a:t>de bactériurie pour la décision thérapeutique</a:t>
            </a:r>
          </a:p>
          <a:p>
            <a:pPr algn="just">
              <a:spcBef>
                <a:spcPts val="0"/>
              </a:spcBef>
            </a:pPr>
            <a:endParaRPr lang="fr-FR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L’intérêt de la CRP et de la </a:t>
            </a:r>
            <a:r>
              <a:rPr lang="fr-FR" dirty="0" err="1">
                <a:solidFill>
                  <a:schemeClr val="tx1"/>
                </a:solidFill>
              </a:rPr>
              <a:t>procalcitonine</a:t>
            </a:r>
            <a:r>
              <a:rPr lang="fr-FR" dirty="0">
                <a:solidFill>
                  <a:schemeClr val="tx1"/>
                </a:solidFill>
              </a:rPr>
              <a:t> n’est pas démontré</a:t>
            </a:r>
          </a:p>
        </p:txBody>
      </p:sp>
    </p:spTree>
    <p:extLst>
      <p:ext uri="{BB962C8B-B14F-4D97-AF65-F5344CB8AC3E}">
        <p14:creationId xmlns:p14="http://schemas.microsoft.com/office/powerpoint/2010/main" val="414876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375525" cy="1016567"/>
          </a:xfrm>
        </p:spPr>
        <p:txBody>
          <a:bodyPr/>
          <a:lstStyle/>
          <a:p>
            <a:r>
              <a:rPr lang="fr-FR" sz="4400" dirty="0">
                <a:solidFill>
                  <a:srgbClr val="005FB0"/>
                </a:solidFill>
                <a:cs typeface="Arial"/>
              </a:rPr>
              <a:t>Traitement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9646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Il est recommandé de changer </a:t>
            </a:r>
            <a:r>
              <a:rPr lang="fr-FR" b="1" dirty="0">
                <a:solidFill>
                  <a:schemeClr val="tx1"/>
                </a:solidFill>
              </a:rPr>
              <a:t>en urgence </a:t>
            </a:r>
            <a:r>
              <a:rPr lang="fr-FR" dirty="0">
                <a:solidFill>
                  <a:schemeClr val="tx1"/>
                </a:solidFill>
              </a:rPr>
              <a:t>le matériel en cas :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de </a:t>
            </a:r>
            <a:r>
              <a:rPr lang="fr-FR" dirty="0" err="1">
                <a:solidFill>
                  <a:schemeClr val="tx1"/>
                </a:solidFill>
              </a:rPr>
              <a:t>sepsis</a:t>
            </a:r>
            <a:r>
              <a:rPr lang="fr-FR" dirty="0">
                <a:solidFill>
                  <a:schemeClr val="tx1"/>
                </a:solidFill>
              </a:rPr>
              <a:t> (quick SOFA ≥ 2) ou de choc septique</a:t>
            </a:r>
          </a:p>
          <a:p>
            <a:pPr marL="34925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chemeClr val="tx1"/>
                </a:solidFill>
              </a:rPr>
              <a:t>     ET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d’une dilatation du haut appareil urinaire</a:t>
            </a:r>
          </a:p>
          <a:p>
            <a:pPr marL="34925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chemeClr val="tx1"/>
                </a:solidFill>
              </a:rPr>
              <a:t>	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Il n’est pas recommandé de changer systématiquement un matériel </a:t>
            </a:r>
            <a:r>
              <a:rPr lang="fr-FR" dirty="0" err="1">
                <a:solidFill>
                  <a:schemeClr val="tx1"/>
                </a:solidFill>
              </a:rPr>
              <a:t>endo</a:t>
            </a:r>
            <a:r>
              <a:rPr lang="fr-FR" dirty="0">
                <a:solidFill>
                  <a:schemeClr val="tx1"/>
                </a:solidFill>
              </a:rPr>
              <a:t>-urétéral en cas d’infection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fr-FR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Situations </a:t>
            </a:r>
            <a:r>
              <a:rPr lang="fr-FR" b="1" dirty="0">
                <a:solidFill>
                  <a:schemeClr val="tx1"/>
                </a:solidFill>
              </a:rPr>
              <a:t>non urgentes </a:t>
            </a:r>
            <a:r>
              <a:rPr lang="fr-FR" dirty="0">
                <a:solidFill>
                  <a:schemeClr val="tx1"/>
                </a:solidFill>
              </a:rPr>
              <a:t>pouvant conduire à un changement du matériel (délai optimal non défini)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apparition ou majoration d’une dilatation du haut appareil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non amélioration clinique après 72 heures d’antibiothérapie bien conduite,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1"/>
                </a:solidFill>
              </a:rPr>
              <a:t>rechute ou récidive de l’infection sur matériel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fr-FR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5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419068" cy="826776"/>
          </a:xfrm>
        </p:spPr>
        <p:txBody>
          <a:bodyPr/>
          <a:lstStyle/>
          <a:p>
            <a:r>
              <a:rPr lang="fr-FR" sz="4400" dirty="0">
                <a:solidFill>
                  <a:srgbClr val="005FB0"/>
                </a:solidFill>
                <a:cs typeface="Arial"/>
              </a:rPr>
              <a:t>Traitement probabiliste</a:t>
            </a:r>
            <a:endParaRPr lang="fr-FR" sz="4400" b="1" cap="all" dirty="0">
              <a:solidFill>
                <a:srgbClr val="005FB0"/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4375" y="1230086"/>
            <a:ext cx="8788167" cy="5159827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0"/>
              </a:spcBef>
            </a:pPr>
            <a:endParaRPr lang="fr-FR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dirty="0">
                <a:solidFill>
                  <a:schemeClr val="tx1"/>
                </a:solidFill>
              </a:rPr>
              <a:t>Ab</a:t>
            </a:r>
            <a:r>
              <a:rPr lang="fr-FR" sz="2600" dirty="0">
                <a:solidFill>
                  <a:schemeClr val="tx1"/>
                </a:solidFill>
              </a:rPr>
              <a:t>sence de facteurs de risque d’EBLSE: </a:t>
            </a:r>
            <a:r>
              <a:rPr lang="fr-FR" sz="2600" dirty="0" err="1">
                <a:solidFill>
                  <a:schemeClr val="tx1"/>
                </a:solidFill>
              </a:rPr>
              <a:t>pipéracilline-tazobactam</a:t>
            </a:r>
            <a:endParaRPr lang="fr-FR" sz="2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26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sz="2600" dirty="0">
                <a:solidFill>
                  <a:schemeClr val="tx1"/>
                </a:solidFill>
              </a:rPr>
              <a:t>Présence de facteurs de risque d’EBLSE* :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sz="2600" dirty="0">
                <a:solidFill>
                  <a:schemeClr val="tx1"/>
                </a:solidFill>
              </a:rPr>
              <a:t>Patient non grave : </a:t>
            </a:r>
            <a:r>
              <a:rPr lang="fr-FR" sz="2600" dirty="0" err="1">
                <a:solidFill>
                  <a:schemeClr val="tx1"/>
                </a:solidFill>
              </a:rPr>
              <a:t>pipéracilline-tazobactam</a:t>
            </a:r>
            <a:endParaRPr lang="fr-FR" sz="2600" dirty="0">
              <a:solidFill>
                <a:schemeClr val="tx1"/>
              </a:solidFill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sz="2600" dirty="0">
                <a:solidFill>
                  <a:schemeClr val="tx1"/>
                </a:solidFill>
              </a:rPr>
              <a:t>Patient avec signes de gravité : </a:t>
            </a:r>
            <a:r>
              <a:rPr lang="fr-FR" sz="2600" dirty="0" err="1">
                <a:solidFill>
                  <a:schemeClr val="tx1"/>
                </a:solidFill>
              </a:rPr>
              <a:t>carbapénème</a:t>
            </a:r>
            <a:endParaRPr lang="fr-FR" sz="2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fr-FR" sz="26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SzPct val="170000"/>
              <a:buFont typeface="Arial"/>
              <a:buChar char="•"/>
            </a:pPr>
            <a:r>
              <a:rPr lang="fr-FR" sz="2600" dirty="0">
                <a:solidFill>
                  <a:schemeClr val="tx1"/>
                </a:solidFill>
              </a:rPr>
              <a:t>Si choc septique : </a:t>
            </a:r>
            <a:r>
              <a:rPr lang="fr-FR" sz="2600" dirty="0" err="1">
                <a:solidFill>
                  <a:schemeClr val="tx1"/>
                </a:solidFill>
              </a:rPr>
              <a:t>amikacine</a:t>
            </a:r>
            <a:r>
              <a:rPr lang="fr-FR" sz="2600" dirty="0">
                <a:solidFill>
                  <a:schemeClr val="tx1"/>
                </a:solidFill>
              </a:rPr>
              <a:t> en association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endParaRPr lang="fr-FR" sz="26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SzPct val="170000"/>
              <a:buFont typeface="Arial"/>
              <a:buChar char="•"/>
            </a:pPr>
            <a:r>
              <a:rPr lang="fr-FR" sz="2600" dirty="0">
                <a:solidFill>
                  <a:schemeClr val="tx1"/>
                </a:solidFill>
              </a:rPr>
              <a:t>Prise en compte des résultats d’un ECBU de moins de 3 </a:t>
            </a:r>
            <a:r>
              <a:rPr lang="fr-FR" sz="2600" dirty="0" smtClean="0">
                <a:solidFill>
                  <a:schemeClr val="tx1"/>
                </a:solidFill>
              </a:rPr>
              <a:t>mois, avec BLSE: choix </a:t>
            </a:r>
            <a:r>
              <a:rPr lang="fr-FR" sz="2600" dirty="0">
                <a:solidFill>
                  <a:schemeClr val="tx1"/>
                </a:solidFill>
              </a:rPr>
              <a:t>de la </a:t>
            </a:r>
            <a:r>
              <a:rPr lang="fr-FR" sz="2600" dirty="0" err="1" smtClean="0">
                <a:solidFill>
                  <a:schemeClr val="tx1"/>
                </a:solidFill>
              </a:rPr>
              <a:t>bétalactamine</a:t>
            </a:r>
            <a:r>
              <a:rPr lang="fr-FR" sz="2600" dirty="0" smtClean="0">
                <a:solidFill>
                  <a:schemeClr val="tx1"/>
                </a:solidFill>
              </a:rPr>
              <a:t> selon antibiogramme, en l’absence de signes de gravité</a:t>
            </a:r>
            <a:endParaRPr lang="fr-FR" sz="2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ct val="170000"/>
              <a:buNone/>
            </a:pPr>
            <a:endParaRPr lang="fr-FR" sz="2600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SzPct val="170000"/>
              <a:buFont typeface="Arial"/>
              <a:buChar char="•"/>
            </a:pPr>
            <a:r>
              <a:rPr lang="fr-FR" sz="2600" dirty="0">
                <a:solidFill>
                  <a:schemeClr val="tx1"/>
                </a:solidFill>
              </a:rPr>
              <a:t>Il est recommandé de traiter 5 jours en cas d’évolution rapidement favorable et 10 jours dans les autres </a:t>
            </a:r>
            <a:r>
              <a:rPr lang="fr-FR" sz="2600" dirty="0" smtClean="0">
                <a:solidFill>
                  <a:schemeClr val="tx1"/>
                </a:solidFill>
              </a:rPr>
              <a:t>situations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ct val="170000"/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fr-FR" dirty="0">
                <a:solidFill>
                  <a:schemeClr val="tx1"/>
                </a:solidFill>
              </a:rPr>
              <a:t>* </a:t>
            </a:r>
            <a:r>
              <a:rPr lang="fr-FR" dirty="0" err="1">
                <a:solidFill>
                  <a:schemeClr val="tx1"/>
                </a:solidFill>
              </a:rPr>
              <a:t>Cf</a:t>
            </a:r>
            <a:r>
              <a:rPr lang="fr-FR" dirty="0">
                <a:solidFill>
                  <a:schemeClr val="tx1"/>
                </a:solidFill>
              </a:rPr>
              <a:t> diapositive suivante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831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re 1">
            <a:extLst>
              <a:ext uri="{FF2B5EF4-FFF2-40B4-BE49-F238E27FC236}">
                <a16:creationId xmlns="" xmlns:a16="http://schemas.microsoft.com/office/drawing/2014/main" id="{09299687-3AF6-E448-8ADB-468CA455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850" y="455613"/>
            <a:ext cx="8915400" cy="719137"/>
          </a:xfrm>
        </p:spPr>
        <p:txBody>
          <a:bodyPr/>
          <a:lstStyle/>
          <a:p>
            <a:r>
              <a:rPr lang="fr-FR" altLang="fr-FR" sz="3200" dirty="0"/>
              <a:t>Facteurs de risque d’infection à </a:t>
            </a:r>
            <a:br>
              <a:rPr lang="fr-FR" altLang="fr-FR" sz="3200" dirty="0"/>
            </a:br>
            <a:r>
              <a:rPr lang="fr-FR" altLang="fr-FR" sz="3200" dirty="0" smtClean="0"/>
              <a:t>EBLSE</a:t>
            </a:r>
            <a:endParaRPr lang="fr-FR" altLang="fr-FR" sz="3200" dirty="0"/>
          </a:p>
        </p:txBody>
      </p:sp>
      <p:sp>
        <p:nvSpPr>
          <p:cNvPr id="10242" name="Espace réservé du contenu 2">
            <a:extLst>
              <a:ext uri="{FF2B5EF4-FFF2-40B4-BE49-F238E27FC236}">
                <a16:creationId xmlns="" xmlns:a16="http://schemas.microsoft.com/office/drawing/2014/main" id="{579394E0-2410-CA4E-AAB8-219303E49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2262950"/>
            <a:ext cx="8042275" cy="3430759"/>
          </a:xfrm>
        </p:spPr>
        <p:txBody>
          <a:bodyPr>
            <a:normAutofit lnSpcReduction="10000"/>
          </a:bodyPr>
          <a:lstStyle/>
          <a:p>
            <a:pPr marL="0" indent="0">
              <a:buFont typeface="Wingdings 2" pitchFamily="2" charset="2"/>
              <a:buNone/>
            </a:pPr>
            <a:r>
              <a:rPr lang="fr-FR" altLang="fr-FR" sz="2000" dirty="0">
                <a:cs typeface="Arial" panose="020B0604020202020204" pitchFamily="34" charset="0"/>
              </a:rPr>
              <a:t>Il est recommandé de prendre en compte les facteurs de risque </a:t>
            </a:r>
            <a:r>
              <a:rPr lang="fr-FR" altLang="fr-FR" sz="2000" dirty="0" smtClean="0">
                <a:cs typeface="Arial" panose="020B0604020202020204" pitchFamily="34" charset="0"/>
              </a:rPr>
              <a:t>suivants</a:t>
            </a:r>
            <a:r>
              <a:rPr lang="fr-FR" altLang="fr-FR" sz="2000" dirty="0">
                <a:cs typeface="Arial" panose="020B0604020202020204" pitchFamily="34" charset="0"/>
              </a:rPr>
              <a:t> :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fr-FR" altLang="fr-FR" sz="2000" dirty="0">
                <a:cs typeface="Arial" panose="020B0604020202020204" pitchFamily="34" charset="0"/>
              </a:rPr>
              <a:t> </a:t>
            </a:r>
            <a:r>
              <a:rPr lang="fr-FR" altLang="fr-FR" sz="2000" dirty="0" smtClean="0">
                <a:cs typeface="Arial" panose="020B0604020202020204" pitchFamily="34" charset="0"/>
              </a:rPr>
              <a:t>exposition </a:t>
            </a:r>
            <a:r>
              <a:rPr lang="fr-FR" altLang="fr-FR" sz="2000" dirty="0">
                <a:cs typeface="Arial" panose="020B0604020202020204" pitchFamily="34" charset="0"/>
              </a:rPr>
              <a:t>à un antibiotique (amoxicilline-acide clavulanique, C2G, C3G, </a:t>
            </a:r>
            <a:r>
              <a:rPr lang="fr-FR" altLang="fr-FR" sz="2000" dirty="0" err="1">
                <a:cs typeface="Arial" panose="020B0604020202020204" pitchFamily="34" charset="0"/>
              </a:rPr>
              <a:t>fluoroquinolones</a:t>
            </a:r>
            <a:r>
              <a:rPr lang="fr-FR" altLang="fr-FR" sz="2000" dirty="0">
                <a:cs typeface="Arial" panose="020B0604020202020204" pitchFamily="34" charset="0"/>
              </a:rPr>
              <a:t>) dans les 3 mois précédents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fr-FR" altLang="fr-FR" sz="2000" dirty="0" smtClean="0">
                <a:cs typeface="Arial" panose="020B0604020202020204" pitchFamily="34" charset="0"/>
              </a:rPr>
              <a:t> antécédent </a:t>
            </a:r>
            <a:r>
              <a:rPr lang="fr-FR" altLang="fr-FR" sz="2000" dirty="0">
                <a:cs typeface="Arial" panose="020B0604020202020204" pitchFamily="34" charset="0"/>
              </a:rPr>
              <a:t>de colonisation ou d’infection à entérobactérie résistante aux C3G dans les 3 </a:t>
            </a:r>
            <a:r>
              <a:rPr lang="fr-FR" altLang="fr-FR" sz="2000" dirty="0" smtClean="0">
                <a:cs typeface="Arial" panose="020B0604020202020204" pitchFamily="34" charset="0"/>
              </a:rPr>
              <a:t>mois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fr-FR" altLang="fr-FR" sz="2000" dirty="0" smtClean="0">
                <a:cs typeface="Arial" panose="020B0604020202020204" pitchFamily="34" charset="0"/>
              </a:rPr>
              <a:t> antécédent d’une autre infection liée aux soins</a:t>
            </a:r>
            <a:endParaRPr lang="fr-FR" altLang="fr-FR" sz="2000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fr-FR" altLang="fr-FR" sz="2000" dirty="0" smtClean="0">
                <a:cs typeface="Arial" panose="020B0604020202020204" pitchFamily="34" charset="0"/>
              </a:rPr>
              <a:t> </a:t>
            </a:r>
            <a:r>
              <a:rPr lang="fr-FR" altLang="fr-FR" sz="2000" dirty="0">
                <a:cs typeface="Arial" panose="020B0604020202020204" pitchFamily="34" charset="0"/>
              </a:rPr>
              <a:t>voyage à l’étranger dans les 3 mois </a:t>
            </a:r>
          </a:p>
          <a:p>
            <a:pPr marL="0" indent="0">
              <a:buNone/>
            </a:pPr>
            <a:endParaRPr lang="fr-FR" altLang="fr-FR" dirty="0"/>
          </a:p>
        </p:txBody>
      </p:sp>
      <p:sp>
        <p:nvSpPr>
          <p:cNvPr id="10243" name="Espace réservé du numéro de diapositive 3">
            <a:extLst>
              <a:ext uri="{FF2B5EF4-FFF2-40B4-BE49-F238E27FC236}">
                <a16:creationId xmlns="" xmlns:a16="http://schemas.microsoft.com/office/drawing/2014/main" id="{F226008E-0520-8043-BB0E-A0BDD82CEE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49BE8AF-9669-A043-A731-6886D69C488A}" type="slidenum">
              <a:rPr lang="fr-FR" altLang="fr-FR" sz="1600">
                <a:solidFill>
                  <a:schemeClr val="bg1"/>
                </a:solidFill>
                <a:latin typeface="News Gothic MT" panose="020B0503020103020203" pitchFamily="34" charset="0"/>
              </a:rPr>
              <a:pPr/>
              <a:t>9</a:t>
            </a:fld>
            <a:endParaRPr lang="fr-FR" altLang="fr-FR" sz="1600">
              <a:solidFill>
                <a:schemeClr val="bg1"/>
              </a:solidFill>
              <a:latin typeface="News Gothic MT" panose="020B0503020103020203" pitchFamily="34" charset="0"/>
            </a:endParaRPr>
          </a:p>
        </p:txBody>
      </p:sp>
      <p:pic>
        <p:nvPicPr>
          <p:cNvPr id="10244" name="Image 4" descr="Résultat de recherche d'images pour &quot;spilf&quot;">
            <a:extLst>
              <a:ext uri="{FF2B5EF4-FFF2-40B4-BE49-F238E27FC236}">
                <a16:creationId xmlns="" xmlns:a16="http://schemas.microsoft.com/office/drawing/2014/main" id="{3B8AA838-05A5-6E4A-ADE2-AE2F621DB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127000"/>
            <a:ext cx="11287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3768</TotalTime>
  <Words>373</Words>
  <Application>Microsoft Macintosh PowerPoint</Application>
  <PresentationFormat>Présentation à l'écran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Brise</vt:lpstr>
      <vt:lpstr>Prévention, diagnostic et  traitement des infections sur  matériel endo-urétéral de l’adulte  </vt:lpstr>
      <vt:lpstr>Sociétés partenaires</vt:lpstr>
      <vt:lpstr>Définition</vt:lpstr>
      <vt:lpstr>Prévention</vt:lpstr>
      <vt:lpstr>     Prévention</vt:lpstr>
      <vt:lpstr>Diagnostic</vt:lpstr>
      <vt:lpstr>Traitement</vt:lpstr>
      <vt:lpstr>Traitement probabiliste</vt:lpstr>
      <vt:lpstr>Facteurs de risque d’infection à  EBLSE</vt:lpstr>
    </vt:vector>
  </TitlesOfParts>
  <Company>ARREPI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ESCMID Guideline for the diagnosis and management of Candida Diseases 2012: Non neutropenic adult patients</dc:title>
  <dc:creator>Benoit Guery</dc:creator>
  <cp:lastModifiedBy>MacBook Air</cp:lastModifiedBy>
  <cp:revision>102</cp:revision>
  <dcterms:created xsi:type="dcterms:W3CDTF">2013-04-22T14:21:17Z</dcterms:created>
  <dcterms:modified xsi:type="dcterms:W3CDTF">2021-05-12T16:38:20Z</dcterms:modified>
</cp:coreProperties>
</file>