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4" r:id="rId2"/>
    <p:sldMasterId id="2147483728" r:id="rId3"/>
    <p:sldMasterId id="2147483742" r:id="rId4"/>
    <p:sldMasterId id="2147483756" r:id="rId5"/>
    <p:sldMasterId id="2147483770" r:id="rId6"/>
    <p:sldMasterId id="2147483840" r:id="rId7"/>
  </p:sldMasterIdLst>
  <p:notesMasterIdLst>
    <p:notesMasterId r:id="rId22"/>
  </p:notesMasterIdLst>
  <p:sldIdLst>
    <p:sldId id="534" r:id="rId8"/>
    <p:sldId id="535" r:id="rId9"/>
    <p:sldId id="532" r:id="rId10"/>
    <p:sldId id="536" r:id="rId11"/>
    <p:sldId id="510" r:id="rId12"/>
    <p:sldId id="538" r:id="rId13"/>
    <p:sldId id="530" r:id="rId14"/>
    <p:sldId id="539" r:id="rId15"/>
    <p:sldId id="514" r:id="rId16"/>
    <p:sldId id="516" r:id="rId17"/>
    <p:sldId id="518" r:id="rId18"/>
    <p:sldId id="519" r:id="rId19"/>
    <p:sldId id="540" r:id="rId20"/>
    <p:sldId id="541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4FF1AE0-5EAC-41B0-8D60-A31E48CA1B17}">
          <p14:sldIdLst>
            <p14:sldId id="534"/>
            <p14:sldId id="535"/>
            <p14:sldId id="532"/>
            <p14:sldId id="536"/>
            <p14:sldId id="510"/>
            <p14:sldId id="538"/>
            <p14:sldId id="530"/>
            <p14:sldId id="539"/>
            <p14:sldId id="514"/>
            <p14:sldId id="516"/>
            <p14:sldId id="518"/>
            <p14:sldId id="519"/>
            <p14:sldId id="540"/>
            <p14:sldId id="54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9375" autoAdjust="0"/>
  </p:normalViewPr>
  <p:slideViewPr>
    <p:cSldViewPr>
      <p:cViewPr varScale="1">
        <p:scale>
          <a:sx n="84" d="100"/>
          <a:sy n="84" d="100"/>
        </p:scale>
        <p:origin x="-4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9AB0E-0300-4B86-B507-0B8281EF1B2D}" type="datetimeFigureOut">
              <a:rPr lang="fr-FR" smtClean="0"/>
              <a:t>28/05/2019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47FCA-B796-4FCB-8F64-9854ACDCFB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Groupe</a:t>
            </a:r>
            <a:r>
              <a:rPr lang="fr-FR" baseline="0" dirty="0" smtClean="0"/>
              <a:t> d’experts français: ….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25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Faire un</a:t>
            </a:r>
            <a:r>
              <a:rPr lang="fr-FR" baseline="0" dirty="0" smtClean="0"/>
              <a:t> tableau pour les diapos 7 et 8 : signes communs, signes évocateurs selon la localisation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74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Faire un</a:t>
            </a:r>
            <a:r>
              <a:rPr lang="fr-FR" baseline="0" dirty="0" smtClean="0"/>
              <a:t> tableau pour les diapos 7 et 8 : signes communs, signes évocateurs selon la localisation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7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11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9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2015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7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3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49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40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38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08496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645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174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2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38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316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17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385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291749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174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88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40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058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430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637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83496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587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58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2709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1804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5769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578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020108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1388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291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8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353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9941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952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55278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797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438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108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5855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887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839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642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123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2179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8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030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57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175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065853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679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8103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0782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09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8790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357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023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267211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117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702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462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3168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65695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27374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6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0479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5477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4643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402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552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169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8376485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77772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4991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62830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3" indent="0" algn="ctr">
              <a:buNone/>
              <a:defRPr/>
            </a:lvl2pPr>
            <a:lvl3pPr marL="914286" indent="0" algn="ctr">
              <a:buNone/>
              <a:defRPr/>
            </a:lvl3pPr>
            <a:lvl4pPr marL="1371430" indent="0" algn="ctr">
              <a:buNone/>
              <a:defRPr/>
            </a:lvl4pPr>
            <a:lvl5pPr marL="1828574" indent="0" algn="ctr">
              <a:buNone/>
              <a:defRPr/>
            </a:lvl5pPr>
            <a:lvl6pPr marL="2285717" indent="0" algn="ctr">
              <a:buNone/>
              <a:defRPr/>
            </a:lvl6pPr>
            <a:lvl7pPr marL="2742860" indent="0" algn="ctr">
              <a:buNone/>
              <a:defRPr/>
            </a:lvl7pPr>
            <a:lvl8pPr marL="3200003" indent="0" algn="ctr">
              <a:buNone/>
              <a:defRPr/>
            </a:lvl8pPr>
            <a:lvl9pPr marL="365714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F6FFD9-7142-474F-AD77-0502B18F347E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26214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8694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7C3D655-8021-4EAC-BD55-E7A10A9A1F6C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1661353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3" indent="0">
              <a:buNone/>
              <a:defRPr sz="1800"/>
            </a:lvl2pPr>
            <a:lvl3pPr marL="914286" indent="0">
              <a:buNone/>
              <a:defRPr sz="1600"/>
            </a:lvl3pPr>
            <a:lvl4pPr marL="1371430" indent="0">
              <a:buNone/>
              <a:defRPr sz="1400"/>
            </a:lvl4pPr>
            <a:lvl5pPr marL="1828574" indent="0">
              <a:buNone/>
              <a:defRPr sz="1400"/>
            </a:lvl5pPr>
            <a:lvl6pPr marL="2285717" indent="0">
              <a:buNone/>
              <a:defRPr sz="1400"/>
            </a:lvl6pPr>
            <a:lvl7pPr marL="2742860" indent="0">
              <a:buNone/>
              <a:defRPr sz="1400"/>
            </a:lvl7pPr>
            <a:lvl8pPr marL="3200003" indent="0">
              <a:buNone/>
              <a:defRPr sz="1400"/>
            </a:lvl8pPr>
            <a:lvl9pPr marL="365714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1DDBFA9-528D-4173-AF06-0137C2F50C92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8994114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6" y="1600201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1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1A516D7-CD86-4EE6-934A-07664D1A4C48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9135043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6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0" indent="0">
              <a:buNone/>
              <a:defRPr sz="1600" b="1"/>
            </a:lvl7pPr>
            <a:lvl8pPr marL="3200003" indent="0">
              <a:buNone/>
              <a:defRPr sz="1600" b="1"/>
            </a:lvl8pPr>
            <a:lvl9pPr marL="365714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6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0" indent="0">
              <a:buNone/>
              <a:defRPr sz="1600" b="1"/>
            </a:lvl7pPr>
            <a:lvl8pPr marL="3200003" indent="0">
              <a:buNone/>
              <a:defRPr sz="1600" b="1"/>
            </a:lvl8pPr>
            <a:lvl9pPr marL="365714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E5F5B5-72DE-4B6F-A441-FB219A3C47E7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3164810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FA855A6-13A9-4C14-9737-18E02B13C715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958067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A1FD75-A237-443F-A54A-2AF66F85D4EA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7871037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3" indent="0">
              <a:buNone/>
              <a:defRPr sz="1200"/>
            </a:lvl2pPr>
            <a:lvl3pPr marL="914286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0" indent="0">
              <a:buNone/>
              <a:defRPr sz="900"/>
            </a:lvl7pPr>
            <a:lvl8pPr marL="3200003" indent="0">
              <a:buNone/>
              <a:defRPr sz="900"/>
            </a:lvl8pPr>
            <a:lvl9pPr marL="365714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96460C4-3C30-416F-A182-00414182C611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0261953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3" indent="0">
              <a:buNone/>
              <a:defRPr sz="2800"/>
            </a:lvl2pPr>
            <a:lvl3pPr marL="914286" indent="0">
              <a:buNone/>
              <a:defRPr sz="2400"/>
            </a:lvl3pPr>
            <a:lvl4pPr marL="1371430" indent="0">
              <a:buNone/>
              <a:defRPr sz="2000"/>
            </a:lvl4pPr>
            <a:lvl5pPr marL="1828574" indent="0">
              <a:buNone/>
              <a:defRPr sz="2000"/>
            </a:lvl5pPr>
            <a:lvl6pPr marL="2285717" indent="0">
              <a:buNone/>
              <a:defRPr sz="2000"/>
            </a:lvl6pPr>
            <a:lvl7pPr marL="2742860" indent="0">
              <a:buNone/>
              <a:defRPr sz="2000"/>
            </a:lvl7pPr>
            <a:lvl8pPr marL="3200003" indent="0">
              <a:buNone/>
              <a:defRPr sz="2000"/>
            </a:lvl8pPr>
            <a:lvl9pPr marL="3657147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3" indent="0">
              <a:buNone/>
              <a:defRPr sz="1200"/>
            </a:lvl2pPr>
            <a:lvl3pPr marL="914286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0" indent="0">
              <a:buNone/>
              <a:defRPr sz="900"/>
            </a:lvl7pPr>
            <a:lvl8pPr marL="3200003" indent="0">
              <a:buNone/>
              <a:defRPr sz="900"/>
            </a:lvl8pPr>
            <a:lvl9pPr marL="365714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4BE3652-3289-4D10-9E27-D075E1EB3BDD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5540413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73607F-1AB6-49CB-8D1B-4CCF23C48B9E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7139050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9" y="-50799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6" y="-50799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072E1E-38DA-4EAB-AFAE-293893847EBB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62549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0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5.xml"/><Relationship Id="rId14" Type="http://schemas.openxmlformats.org/officeDocument/2006/relationships/theme" Target="../theme/theme5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4.xml"/><Relationship Id="rId3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7.xml"/><Relationship Id="rId6" Type="http://schemas.openxmlformats.org/officeDocument/2006/relationships/slideLayout" Target="../slideLayouts/slideLayout58.xml"/><Relationship Id="rId7" Type="http://schemas.openxmlformats.org/officeDocument/2006/relationships/slideLayout" Target="../slideLayouts/slideLayout59.xml"/><Relationship Id="rId8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78.xml"/><Relationship Id="rId14" Type="http://schemas.openxmlformats.org/officeDocument/2006/relationships/theme" Target="../theme/theme6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9.xml"/><Relationship Id="rId5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2.xml"/><Relationship Id="rId8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9.xml"/><Relationship Id="rId12" Type="http://schemas.openxmlformats.org/officeDocument/2006/relationships/theme" Target="../theme/theme7.xml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79.xml"/><Relationship Id="rId2" Type="http://schemas.openxmlformats.org/officeDocument/2006/relationships/slideLayout" Target="../slideLayouts/slideLayout80.xml"/><Relationship Id="rId3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6.xml"/><Relationship Id="rId9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9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9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52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90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2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9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989" tIns="46794" rIns="89989" bIns="467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1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989" tIns="46794" rIns="89989" bIns="46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989" tIns="46794" rIns="89989" bIns="4679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810" algn="l"/>
                <a:tab pos="144762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989" tIns="46794" rIns="89989" bIns="46794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altLang="fr-FR">
                <a:ea typeface="ＭＳ Ｐゴシック"/>
              </a:rPr>
              <a:t>Synthèse réalisée par la  SPILF</a:t>
            </a:r>
          </a:p>
          <a:p>
            <a:endParaRPr lang="en-US" altLang="fr-FR">
              <a:ea typeface="ＭＳ Ｐゴシック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989" tIns="46794" rIns="89989" bIns="4679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F14A139-FD86-42D5-8258-D29AE5B54D03}" type="slidenum">
              <a:rPr lang="fr-FR" altLang="fr-FR">
                <a:ea typeface="ＭＳ Ｐゴシック"/>
              </a:rPr>
              <a:pPr/>
              <a:t>‹#›</a:t>
            </a:fld>
            <a:endParaRPr lang="fr-FR" altLang="fr-FR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8578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288" indent="-228572"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432" indent="-228572"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8576" indent="-228572"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5719" indent="-228572" algn="ctr" defTabSz="44920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858" indent="-342858" algn="l" defTabSz="449208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858" indent="-285715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2859" indent="-228572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002" indent="-228572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145" indent="-228572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288" indent="-228572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432" indent="-228572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8576" indent="-228572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5719" indent="-228572" algn="l" defTabSz="449208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7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1019943"/>
            <a:ext cx="7920880" cy="2985121"/>
          </a:xfrm>
        </p:spPr>
        <p:txBody>
          <a:bodyPr/>
          <a:lstStyle/>
          <a:p>
            <a:r>
              <a:rPr lang="fr-FR" sz="3600" dirty="0" smtClean="0"/>
              <a:t>Classification, données épidémiologiques et</a:t>
            </a:r>
            <a:br>
              <a:rPr lang="fr-FR" sz="3600" dirty="0" smtClean="0"/>
            </a:br>
            <a:r>
              <a:rPr lang="fr-FR" sz="3600" dirty="0" smtClean="0"/>
              <a:t> diagnostiques des infections </a:t>
            </a:r>
            <a:br>
              <a:rPr lang="fr-FR" sz="3600" dirty="0" smtClean="0"/>
            </a:br>
            <a:r>
              <a:rPr lang="fr-FR" sz="3600" dirty="0" smtClean="0"/>
              <a:t>sur prothèse vasculaire (IPV)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1115616" y="515719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Mise au point réalisée par le comité des référentiels de la SPILF</a:t>
            </a:r>
          </a:p>
          <a:p>
            <a:pPr algn="ctr"/>
            <a:r>
              <a:rPr lang="fr-FR" dirty="0"/>
              <a:t>l</a:t>
            </a:r>
            <a:r>
              <a:rPr lang="fr-FR" dirty="0" smtClean="0"/>
              <a:t>e 22 mai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54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fr-FR" dirty="0"/>
              <a:t>Examens microbiologiques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544616"/>
          </a:xfrm>
        </p:spPr>
        <p:txBody>
          <a:bodyPr>
            <a:normAutofit fontScale="92500"/>
          </a:bodyPr>
          <a:lstStyle/>
          <a:p>
            <a:r>
              <a:rPr lang="fr-FR" dirty="0"/>
              <a:t>Hémocultures </a:t>
            </a:r>
            <a:r>
              <a:rPr lang="fr-FR" dirty="0" smtClean="0"/>
              <a:t>systématiques (de 2 à 3 paires maximum) </a:t>
            </a:r>
            <a:r>
              <a:rPr lang="fr-FR" dirty="0"/>
              <a:t>: </a:t>
            </a:r>
            <a:r>
              <a:rPr lang="fr-FR" dirty="0" smtClean="0"/>
              <a:t>positives dans </a:t>
            </a:r>
            <a:r>
              <a:rPr lang="fr-FR" dirty="0"/>
              <a:t>1/3 des </a:t>
            </a:r>
            <a:r>
              <a:rPr lang="fr-FR" dirty="0" smtClean="0"/>
              <a:t>cas</a:t>
            </a:r>
            <a:endParaRPr lang="fr-FR" dirty="0"/>
          </a:p>
          <a:p>
            <a:r>
              <a:rPr lang="fr-FR" dirty="0" smtClean="0"/>
              <a:t>Ponction </a:t>
            </a:r>
            <a:r>
              <a:rPr lang="fr-FR" dirty="0"/>
              <a:t>(radioguidée </a:t>
            </a:r>
            <a:r>
              <a:rPr lang="fr-FR" dirty="0" smtClean="0"/>
              <a:t>si nécessaire) </a:t>
            </a:r>
            <a:r>
              <a:rPr lang="fr-FR" dirty="0"/>
              <a:t>d’une collection liquidienne péri-prothétique</a:t>
            </a:r>
          </a:p>
          <a:p>
            <a:r>
              <a:rPr lang="fr-FR" dirty="0"/>
              <a:t>Prélèvements peropératoires</a:t>
            </a:r>
          </a:p>
          <a:p>
            <a:pPr lvl="1"/>
            <a:r>
              <a:rPr lang="fr-FR" dirty="0" smtClean="0"/>
              <a:t>Au </a:t>
            </a:r>
            <a:r>
              <a:rPr lang="fr-FR" dirty="0"/>
              <a:t>moins 3 prélèvements tissulaires au contact de la prothèse</a:t>
            </a:r>
          </a:p>
          <a:p>
            <a:pPr lvl="1"/>
            <a:r>
              <a:rPr lang="fr-FR" dirty="0"/>
              <a:t>Au moins 3 sections de matériel (selon la taille de la prothèse)</a:t>
            </a:r>
          </a:p>
          <a:p>
            <a:pPr lvl="1">
              <a:spcAft>
                <a:spcPts val="1200"/>
              </a:spcAft>
            </a:pPr>
            <a:r>
              <a:rPr lang="fr-FR" dirty="0"/>
              <a:t>Proscrire le recueil par écouvillon</a:t>
            </a:r>
          </a:p>
          <a:p>
            <a:pPr>
              <a:spcBef>
                <a:spcPts val="0"/>
              </a:spcBef>
            </a:pPr>
            <a:r>
              <a:rPr lang="fr-FR" b="1" dirty="0" smtClean="0"/>
              <a:t>Il n’est pas recommandé </a:t>
            </a:r>
            <a:r>
              <a:rPr lang="fr-FR" dirty="0" smtClean="0"/>
              <a:t>d’effectuer : </a:t>
            </a:r>
          </a:p>
          <a:p>
            <a:pPr lvl="1">
              <a:spcBef>
                <a:spcPts val="0"/>
              </a:spcBef>
            </a:pP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b="1" dirty="0" smtClean="0"/>
              <a:t>prélèvements </a:t>
            </a:r>
            <a:r>
              <a:rPr lang="fr-FR" b="1" dirty="0"/>
              <a:t>superficiels </a:t>
            </a:r>
            <a:r>
              <a:rPr lang="fr-FR" b="1" dirty="0" smtClean="0"/>
              <a:t>de </a:t>
            </a:r>
            <a:r>
              <a:rPr lang="fr-FR" b="1" dirty="0"/>
              <a:t>cicatrice </a:t>
            </a:r>
            <a:r>
              <a:rPr lang="fr-FR" dirty="0"/>
              <a:t>(même si celle-ci est désunie</a:t>
            </a:r>
            <a:r>
              <a:rPr lang="fr-FR" dirty="0" smtClean="0"/>
              <a:t>), des </a:t>
            </a:r>
            <a:r>
              <a:rPr lang="fr-FR" b="1" dirty="0" smtClean="0"/>
              <a:t>orifices </a:t>
            </a:r>
            <a:r>
              <a:rPr lang="fr-FR" dirty="0"/>
              <a:t>ou </a:t>
            </a:r>
            <a:r>
              <a:rPr lang="fr-FR" dirty="0" smtClean="0"/>
              <a:t>des </a:t>
            </a:r>
            <a:r>
              <a:rPr lang="fr-FR" b="1" dirty="0" smtClean="0"/>
              <a:t>trajets </a:t>
            </a:r>
            <a:r>
              <a:rPr lang="fr-FR" b="1" dirty="0"/>
              <a:t>de </a:t>
            </a:r>
            <a:r>
              <a:rPr lang="fr-FR" b="1" dirty="0" smtClean="0"/>
              <a:t>fistules</a:t>
            </a:r>
          </a:p>
          <a:p>
            <a:pPr lvl="1">
              <a:spcBef>
                <a:spcPts val="0"/>
              </a:spcBef>
            </a:pPr>
            <a:r>
              <a:rPr lang="fr-FR" dirty="0" smtClean="0"/>
              <a:t>des prélèvements </a:t>
            </a:r>
            <a:r>
              <a:rPr lang="fr-FR" dirty="0"/>
              <a:t>à </a:t>
            </a:r>
            <a:r>
              <a:rPr lang="fr-FR" dirty="0" smtClean="0"/>
              <a:t>partir </a:t>
            </a:r>
            <a:r>
              <a:rPr lang="fr-FR" b="1" dirty="0"/>
              <a:t>des liquides de drainage </a:t>
            </a:r>
          </a:p>
          <a:p>
            <a:pPr marL="349250" lvl="1" indent="0">
              <a:spcBef>
                <a:spcPts val="0"/>
              </a:spcBef>
              <a:buNone/>
            </a:pPr>
            <a:r>
              <a:rPr lang="fr-FR" b="1" dirty="0" smtClean="0"/>
              <a:t>(</a:t>
            </a:r>
            <a:r>
              <a:rPr lang="fr-FR" dirty="0" smtClean="0"/>
              <a:t>en </a:t>
            </a:r>
            <a:r>
              <a:rPr lang="fr-FR" dirty="0"/>
              <a:t>raison de la contamination par la flore </a:t>
            </a:r>
            <a:r>
              <a:rPr lang="fr-FR" dirty="0" smtClean="0"/>
              <a:t>commensale) </a:t>
            </a:r>
            <a:endParaRPr lang="fr-FR" dirty="0"/>
          </a:p>
          <a:p>
            <a:pPr lvl="1">
              <a:spcBef>
                <a:spcPts val="0"/>
              </a:spcBef>
            </a:pPr>
            <a:endParaRPr lang="fr-FR" b="1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009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>
            <a:noAutofit/>
          </a:bodyPr>
          <a:lstStyle/>
          <a:p>
            <a:r>
              <a:rPr lang="fr-FR" sz="3600" dirty="0"/>
              <a:t>Imagerie conventionnelle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424936" cy="5112568"/>
          </a:xfrm>
        </p:spPr>
        <p:txBody>
          <a:bodyPr>
            <a:normAutofit/>
          </a:bodyPr>
          <a:lstStyle/>
          <a:p>
            <a:r>
              <a:rPr lang="fr-FR" dirty="0" smtClean="0"/>
              <a:t>Echographie</a:t>
            </a:r>
            <a:r>
              <a:rPr lang="fr-FR" dirty="0"/>
              <a:t>/</a:t>
            </a:r>
            <a:r>
              <a:rPr lang="fr-FR" dirty="0" smtClean="0"/>
              <a:t>écho-doppler (+++ IPV extra-cavitaires)</a:t>
            </a:r>
            <a:endParaRPr lang="fr-FR" dirty="0"/>
          </a:p>
          <a:p>
            <a:r>
              <a:rPr lang="fr-FR" dirty="0" smtClean="0"/>
              <a:t>(</a:t>
            </a:r>
            <a:r>
              <a:rPr lang="fr-FR" dirty="0" err="1"/>
              <a:t>Angio</a:t>
            </a:r>
            <a:r>
              <a:rPr lang="fr-FR" dirty="0"/>
              <a:t>-)Scanner</a:t>
            </a:r>
          </a:p>
          <a:p>
            <a:pPr lvl="1"/>
            <a:r>
              <a:rPr lang="fr-FR" dirty="0"/>
              <a:t>I</a:t>
            </a:r>
            <a:r>
              <a:rPr lang="fr-FR" dirty="0" smtClean="0"/>
              <a:t>ndiqué </a:t>
            </a:r>
            <a:r>
              <a:rPr lang="fr-FR" dirty="0"/>
              <a:t>en première intention du fait de son accessibilité</a:t>
            </a:r>
          </a:p>
          <a:p>
            <a:pPr lvl="1"/>
            <a:r>
              <a:rPr lang="fr-FR" dirty="0" smtClean="0"/>
              <a:t>Performances faibles </a:t>
            </a:r>
            <a:r>
              <a:rPr lang="fr-FR" dirty="0"/>
              <a:t>en cas d’infection précoce, débutante </a:t>
            </a:r>
            <a:r>
              <a:rPr lang="fr-FR" dirty="0" smtClean="0"/>
              <a:t>ou </a:t>
            </a:r>
            <a:r>
              <a:rPr lang="fr-FR" dirty="0"/>
              <a:t>chronique </a:t>
            </a:r>
            <a:r>
              <a:rPr lang="fr-FR" dirty="0" smtClean="0"/>
              <a:t>pauci-symptomatique </a:t>
            </a:r>
            <a:endParaRPr lang="fr-FR" dirty="0"/>
          </a:p>
          <a:p>
            <a:pPr lvl="1"/>
            <a:r>
              <a:rPr lang="fr-FR" dirty="0" smtClean="0"/>
              <a:t>Performances inférieures </a:t>
            </a:r>
            <a:r>
              <a:rPr lang="fr-FR" dirty="0"/>
              <a:t>à </a:t>
            </a:r>
            <a:r>
              <a:rPr lang="fr-FR" dirty="0" smtClean="0"/>
              <a:t>celles </a:t>
            </a:r>
            <a:r>
              <a:rPr lang="fr-FR" dirty="0"/>
              <a:t>de l’imagerie </a:t>
            </a:r>
            <a:r>
              <a:rPr lang="fr-FR" dirty="0" smtClean="0"/>
              <a:t>nucléaire</a:t>
            </a:r>
          </a:p>
          <a:p>
            <a:r>
              <a:rPr lang="fr-FR" dirty="0" smtClean="0"/>
              <a:t>IRM</a:t>
            </a:r>
            <a:endParaRPr lang="fr-FR" dirty="0"/>
          </a:p>
          <a:p>
            <a:pPr lvl="1"/>
            <a:r>
              <a:rPr lang="fr-FR" dirty="0"/>
              <a:t>Faible spécificité avant le 6</a:t>
            </a:r>
            <a:r>
              <a:rPr lang="fr-FR" baseline="30000" dirty="0"/>
              <a:t>ème</a:t>
            </a:r>
            <a:r>
              <a:rPr lang="fr-FR" dirty="0"/>
              <a:t> mois post-opératoire</a:t>
            </a:r>
          </a:p>
          <a:p>
            <a:pPr lvl="1"/>
            <a:r>
              <a:rPr lang="fr-FR" dirty="0" smtClean="0"/>
              <a:t>Plus-value </a:t>
            </a:r>
            <a:r>
              <a:rPr lang="fr-FR" dirty="0"/>
              <a:t>diagnostique par rapport au scanner </a:t>
            </a:r>
            <a:r>
              <a:rPr lang="fr-FR" dirty="0" smtClean="0"/>
              <a:t>: pas </a:t>
            </a:r>
            <a:r>
              <a:rPr lang="fr-FR" dirty="0"/>
              <a:t>d’étude </a:t>
            </a:r>
            <a:r>
              <a:rPr lang="fr-FR" dirty="0" smtClean="0"/>
              <a:t>comparative</a:t>
            </a:r>
            <a:endParaRPr lang="fr-FR" dirty="0"/>
          </a:p>
          <a:p>
            <a:pPr lvl="2"/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0181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Autofit/>
          </a:bodyPr>
          <a:lstStyle/>
          <a:p>
            <a:r>
              <a:rPr lang="fr-FR" sz="3600" dirty="0"/>
              <a:t>Imagerie </a:t>
            </a:r>
            <a:r>
              <a:rPr lang="fr-FR" sz="3600" dirty="0" smtClean="0"/>
              <a:t>nucléaire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904656"/>
          </a:xfrm>
        </p:spPr>
        <p:txBody>
          <a:bodyPr>
            <a:normAutofit/>
          </a:bodyPr>
          <a:lstStyle/>
          <a:p>
            <a:r>
              <a:rPr lang="fr-FR" dirty="0"/>
              <a:t>18F-FDG-PET/</a:t>
            </a:r>
            <a:r>
              <a:rPr lang="fr-FR" dirty="0" smtClean="0"/>
              <a:t>CT </a:t>
            </a:r>
            <a:endParaRPr lang="fr-FR" dirty="0"/>
          </a:p>
          <a:p>
            <a:pPr lvl="1"/>
            <a:r>
              <a:rPr lang="fr-FR" dirty="0"/>
              <a:t>Sensibilité = 95%, spécificité = 80%</a:t>
            </a:r>
          </a:p>
          <a:p>
            <a:pPr lvl="1"/>
            <a:r>
              <a:rPr lang="fr-FR" dirty="0" err="1" smtClean="0"/>
              <a:t>Hypermétabolisme</a:t>
            </a:r>
            <a:r>
              <a:rPr lang="fr-FR" dirty="0" smtClean="0"/>
              <a:t> </a:t>
            </a:r>
            <a:r>
              <a:rPr lang="fr-FR" dirty="0"/>
              <a:t>péri-prothétique </a:t>
            </a:r>
            <a:r>
              <a:rPr lang="fr-FR" b="1" dirty="0"/>
              <a:t>homogène et diffus non </a:t>
            </a:r>
            <a:r>
              <a:rPr lang="fr-FR" b="1" dirty="0" smtClean="0"/>
              <a:t>spécifique </a:t>
            </a:r>
            <a:r>
              <a:rPr lang="fr-FR" dirty="0" smtClean="0"/>
              <a:t>(constant dans les 3 premiers mois et pouvant </a:t>
            </a:r>
            <a:r>
              <a:rPr lang="fr-FR" dirty="0"/>
              <a:t>persister </a:t>
            </a:r>
            <a:r>
              <a:rPr lang="fr-FR" dirty="0" smtClean="0"/>
              <a:t>des années </a:t>
            </a:r>
            <a:r>
              <a:rPr lang="fr-FR" dirty="0"/>
              <a:t>après la pose de la prothèse)</a:t>
            </a:r>
          </a:p>
          <a:p>
            <a:r>
              <a:rPr lang="fr-FR" dirty="0" smtClean="0"/>
              <a:t>Scintigraphie </a:t>
            </a:r>
            <a:r>
              <a:rPr lang="fr-FR" dirty="0"/>
              <a:t>aux leucocytes marqués au </a:t>
            </a:r>
            <a:r>
              <a:rPr lang="fr-FR" dirty="0" smtClean="0"/>
              <a:t>Technétium </a:t>
            </a:r>
            <a:r>
              <a:rPr lang="fr-FR" dirty="0"/>
              <a:t>99/SPECT-CT </a:t>
            </a:r>
          </a:p>
          <a:p>
            <a:pPr lvl="1"/>
            <a:r>
              <a:rPr lang="fr-FR" dirty="0"/>
              <a:t>Sensibilité = 99%, spécificité = 82%</a:t>
            </a:r>
          </a:p>
          <a:p>
            <a:pPr lvl="1"/>
            <a:r>
              <a:rPr lang="fr-FR" dirty="0" smtClean="0"/>
              <a:t>Examen </a:t>
            </a:r>
            <a:r>
              <a:rPr lang="fr-FR" dirty="0"/>
              <a:t>fonctionnel de référence</a:t>
            </a:r>
          </a:p>
          <a:p>
            <a:pPr lvl="1"/>
            <a:r>
              <a:rPr lang="fr-FR" dirty="0"/>
              <a:t>Moins sensible en cas d’infection chronique </a:t>
            </a:r>
            <a:r>
              <a:rPr lang="fr-FR" dirty="0" smtClean="0"/>
              <a:t>pauci-symptomatique </a:t>
            </a:r>
            <a:r>
              <a:rPr lang="fr-FR" dirty="0"/>
              <a:t>et moins spécifique en période post opératoire </a:t>
            </a:r>
          </a:p>
        </p:txBody>
      </p:sp>
    </p:spTree>
    <p:extLst>
      <p:ext uri="{BB962C8B-B14F-4D97-AF65-F5344CB8AC3E}">
        <p14:creationId xmlns:p14="http://schemas.microsoft.com/office/powerpoint/2010/main" val="237975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032448" cy="585120"/>
          </a:xfrm>
          <a:noFill/>
          <a:effectLst/>
        </p:spPr>
        <p:txBody>
          <a:bodyPr/>
          <a:lstStyle/>
          <a:p>
            <a:r>
              <a:rPr lang="fr-FR" sz="2800" dirty="0" smtClean="0"/>
              <a:t>IPV supra-inguinale</a:t>
            </a:r>
            <a:endParaRPr lang="fr-FR" sz="28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55776" y="908720"/>
            <a:ext cx="3600400" cy="720080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Suspicion clinique et /ou biologique IPV </a:t>
            </a:r>
            <a:r>
              <a:rPr lang="fr-FR" sz="1400" dirty="0" smtClean="0">
                <a:solidFill>
                  <a:srgbClr val="000000"/>
                </a:solidFill>
              </a:rPr>
              <a:t>supra-inguinale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98379" y="1772816"/>
            <a:ext cx="792088" cy="288032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TDM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627784" y="2204864"/>
            <a:ext cx="3528392" cy="1944216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50" dirty="0">
              <a:solidFill>
                <a:srgbClr val="000000"/>
              </a:solidFill>
            </a:endParaRPr>
          </a:p>
          <a:p>
            <a:pPr algn="ctr"/>
            <a:endParaRPr lang="fr-FR" sz="1050" dirty="0">
              <a:solidFill>
                <a:srgbClr val="000000"/>
              </a:solidFill>
            </a:endParaRPr>
          </a:p>
          <a:p>
            <a:pPr algn="ctr"/>
            <a:endParaRPr lang="fr-FR" sz="1050" dirty="0">
              <a:solidFill>
                <a:srgbClr val="000000"/>
              </a:solidFill>
            </a:endParaRPr>
          </a:p>
          <a:p>
            <a:pPr algn="ctr"/>
            <a:endParaRPr lang="fr-FR" sz="1050" dirty="0">
              <a:solidFill>
                <a:srgbClr val="000000"/>
              </a:solidFill>
            </a:endParaRPr>
          </a:p>
          <a:p>
            <a:pPr algn="ctr"/>
            <a:endParaRPr lang="fr-FR" sz="1050" dirty="0">
              <a:solidFill>
                <a:srgbClr val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fr-FR" sz="1100" dirty="0">
                <a:solidFill>
                  <a:srgbClr val="000000"/>
                </a:solidFill>
              </a:rPr>
              <a:t>Signe évocateurs d’IPV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>
                <a:solidFill>
                  <a:srgbClr val="000000"/>
                </a:solidFill>
              </a:rPr>
              <a:t>Présence de </a:t>
            </a:r>
            <a:r>
              <a:rPr lang="fr-FR" sz="1100" dirty="0" smtClean="0">
                <a:solidFill>
                  <a:srgbClr val="000000"/>
                </a:solidFill>
              </a:rPr>
              <a:t>gaz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Fistule </a:t>
            </a:r>
            <a:r>
              <a:rPr lang="fr-FR" sz="1100" dirty="0" err="1" smtClean="0">
                <a:solidFill>
                  <a:srgbClr val="000000"/>
                </a:solidFill>
              </a:rPr>
              <a:t>prothéto</a:t>
            </a:r>
            <a:r>
              <a:rPr lang="fr-FR" sz="1100" dirty="0">
                <a:solidFill>
                  <a:srgbClr val="000000"/>
                </a:solidFill>
              </a:rPr>
              <a:t>-</a:t>
            </a:r>
            <a:r>
              <a:rPr lang="fr-FR" sz="1100" dirty="0" smtClean="0">
                <a:solidFill>
                  <a:srgbClr val="000000"/>
                </a:solidFill>
              </a:rPr>
              <a:t>entérique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Infiltration </a:t>
            </a:r>
            <a:r>
              <a:rPr lang="fr-FR" sz="1100" dirty="0" err="1" smtClean="0">
                <a:solidFill>
                  <a:srgbClr val="000000"/>
                </a:solidFill>
              </a:rPr>
              <a:t>periprothétique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Collection </a:t>
            </a:r>
            <a:r>
              <a:rPr lang="fr-FR" sz="1100" dirty="0">
                <a:solidFill>
                  <a:srgbClr val="000000"/>
                </a:solidFill>
              </a:rPr>
              <a:t>liquidienne </a:t>
            </a:r>
            <a:r>
              <a:rPr lang="fr-FR" sz="1100" dirty="0" err="1" smtClean="0">
                <a:solidFill>
                  <a:srgbClr val="000000"/>
                </a:solidFill>
              </a:rPr>
              <a:t>periprothétique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Épaississement </a:t>
            </a:r>
            <a:r>
              <a:rPr lang="fr-FR" sz="1100" dirty="0">
                <a:solidFill>
                  <a:srgbClr val="000000"/>
                </a:solidFill>
              </a:rPr>
              <a:t>tissulaire </a:t>
            </a:r>
            <a:r>
              <a:rPr lang="fr-FR" sz="1100" dirty="0" err="1" smtClean="0">
                <a:solidFill>
                  <a:srgbClr val="000000"/>
                </a:solidFill>
              </a:rPr>
              <a:t>endoprothétique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Pseudo</a:t>
            </a:r>
            <a:r>
              <a:rPr lang="fr-FR" sz="1100" dirty="0">
                <a:solidFill>
                  <a:srgbClr val="000000"/>
                </a:solidFill>
              </a:rPr>
              <a:t>-anévrisme </a:t>
            </a:r>
            <a:r>
              <a:rPr lang="fr-FR" sz="1100" dirty="0" smtClean="0">
                <a:solidFill>
                  <a:srgbClr val="000000"/>
                </a:solidFill>
              </a:rPr>
              <a:t>anastomotique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Thrombose </a:t>
            </a:r>
            <a:r>
              <a:rPr lang="fr-FR" sz="1100" dirty="0">
                <a:solidFill>
                  <a:srgbClr val="000000"/>
                </a:solidFill>
              </a:rPr>
              <a:t>de </a:t>
            </a:r>
            <a:r>
              <a:rPr lang="fr-FR" sz="1100" dirty="0" smtClean="0">
                <a:solidFill>
                  <a:srgbClr val="000000"/>
                </a:solidFill>
              </a:rPr>
              <a:t>prothèse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 err="1" smtClean="0">
                <a:solidFill>
                  <a:srgbClr val="000000"/>
                </a:solidFill>
              </a:rPr>
              <a:t>Urétéro</a:t>
            </a:r>
            <a:r>
              <a:rPr lang="fr-FR" sz="1100" dirty="0" smtClean="0">
                <a:solidFill>
                  <a:srgbClr val="000000"/>
                </a:solidFill>
              </a:rPr>
              <a:t> </a:t>
            </a:r>
            <a:r>
              <a:rPr lang="fr-FR" sz="1100" dirty="0">
                <a:solidFill>
                  <a:srgbClr val="000000"/>
                </a:solidFill>
              </a:rPr>
              <a:t>hydronéphrose</a:t>
            </a:r>
          </a:p>
          <a:p>
            <a:pPr algn="ctr">
              <a:buFont typeface="Arial" pitchFamily="34" charset="0"/>
              <a:buChar char="•"/>
            </a:pPr>
            <a:endParaRPr lang="fr-FR" sz="1050" dirty="0">
              <a:solidFill>
                <a:srgbClr val="00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sz="1050" dirty="0">
              <a:solidFill>
                <a:srgbClr val="00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sz="1050" dirty="0">
              <a:solidFill>
                <a:srgbClr val="00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sz="1050" dirty="0">
              <a:solidFill>
                <a:srgbClr val="000000"/>
              </a:solidFill>
            </a:endParaRPr>
          </a:p>
          <a:p>
            <a:pPr algn="ctr"/>
            <a:endParaRPr lang="fr-FR" sz="1050" dirty="0">
              <a:solidFill>
                <a:srgbClr val="0000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406091" y="4127814"/>
            <a:ext cx="864096" cy="360040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oui</a:t>
            </a:r>
          </a:p>
        </p:txBody>
      </p:sp>
      <p:sp>
        <p:nvSpPr>
          <p:cNvPr id="12" name="Ellipse 11"/>
          <p:cNvSpPr/>
          <p:nvPr/>
        </p:nvSpPr>
        <p:spPr>
          <a:xfrm>
            <a:off x="6230627" y="4149080"/>
            <a:ext cx="864096" cy="288032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non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572000" y="4565362"/>
            <a:ext cx="1442603" cy="375806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</a:rPr>
              <a:t>SLM/SPECT-CT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7382755" y="4551652"/>
            <a:ext cx="1296144" cy="360040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rgbClr val="000000"/>
                </a:solidFill>
              </a:rPr>
              <a:t>TEP/TDM </a:t>
            </a:r>
            <a:r>
              <a:rPr lang="fr-FR" sz="1100" dirty="0" smtClean="0">
                <a:solidFill>
                  <a:srgbClr val="000000"/>
                </a:solidFill>
              </a:rPr>
              <a:t>au </a:t>
            </a:r>
            <a:r>
              <a:rPr lang="fr-FR" sz="1100" dirty="0">
                <a:solidFill>
                  <a:srgbClr val="000000"/>
                </a:solidFill>
              </a:rPr>
              <a:t>18F FDG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051838" y="4869160"/>
            <a:ext cx="1584176" cy="576064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Diagnostic IPV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067944" y="5013176"/>
            <a:ext cx="2431872" cy="504056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rgbClr val="000000"/>
                </a:solidFill>
              </a:rPr>
              <a:t>Signes évocateurs d’IPV: foyer </a:t>
            </a:r>
            <a:r>
              <a:rPr lang="fr-FR" sz="1100" dirty="0" err="1" smtClean="0">
                <a:solidFill>
                  <a:srgbClr val="000000"/>
                </a:solidFill>
              </a:rPr>
              <a:t>hyperfixant</a:t>
            </a:r>
            <a:r>
              <a:rPr lang="fr-FR" sz="1100" dirty="0" smtClean="0">
                <a:solidFill>
                  <a:srgbClr val="000000"/>
                </a:solidFill>
              </a:rPr>
              <a:t> </a:t>
            </a:r>
            <a:r>
              <a:rPr lang="fr-FR" sz="1100" dirty="0">
                <a:solidFill>
                  <a:srgbClr val="000000"/>
                </a:solidFill>
              </a:rPr>
              <a:t>sur trajet de fistule 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6734683" y="5085184"/>
            <a:ext cx="2304256" cy="432048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rgbClr val="000000"/>
                </a:solidFill>
              </a:rPr>
              <a:t>Signes évocateur d’IPV: foyer </a:t>
            </a:r>
            <a:r>
              <a:rPr lang="fr-FR" sz="1100" dirty="0" err="1">
                <a:solidFill>
                  <a:srgbClr val="000000"/>
                </a:solidFill>
              </a:rPr>
              <a:t>hypermétabolique</a:t>
            </a:r>
            <a:r>
              <a:rPr lang="fr-FR" sz="1100" dirty="0">
                <a:solidFill>
                  <a:srgbClr val="000000"/>
                </a:solidFill>
              </a:rPr>
              <a:t> intense</a:t>
            </a:r>
          </a:p>
        </p:txBody>
      </p:sp>
      <p:sp>
        <p:nvSpPr>
          <p:cNvPr id="18" name="Ellipse 17"/>
          <p:cNvSpPr/>
          <p:nvPr/>
        </p:nvSpPr>
        <p:spPr>
          <a:xfrm>
            <a:off x="5248627" y="5797054"/>
            <a:ext cx="864096" cy="317508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oui</a:t>
            </a:r>
          </a:p>
        </p:txBody>
      </p:sp>
      <p:sp>
        <p:nvSpPr>
          <p:cNvPr id="20" name="Ellipse 19"/>
          <p:cNvSpPr/>
          <p:nvPr/>
        </p:nvSpPr>
        <p:spPr>
          <a:xfrm>
            <a:off x="7094723" y="5805264"/>
            <a:ext cx="864096" cy="288032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non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508967" y="6237312"/>
            <a:ext cx="2088232" cy="216024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IRM ou surveillance</a:t>
            </a:r>
          </a:p>
        </p:txBody>
      </p:sp>
      <p:cxnSp>
        <p:nvCxnSpPr>
          <p:cNvPr id="23" name="Connecteur droit avec flèche 22"/>
          <p:cNvCxnSpPr>
            <a:stCxn id="4" idx="2"/>
            <a:endCxn id="9" idx="0"/>
          </p:cNvCxnSpPr>
          <p:nvPr/>
        </p:nvCxnSpPr>
        <p:spPr>
          <a:xfrm>
            <a:off x="4355976" y="1628800"/>
            <a:ext cx="38447" cy="1440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9" idx="2"/>
            <a:endCxn id="10" idx="0"/>
          </p:cNvCxnSpPr>
          <p:nvPr/>
        </p:nvCxnSpPr>
        <p:spPr>
          <a:xfrm flipH="1">
            <a:off x="4391980" y="2060848"/>
            <a:ext cx="2443" cy="1440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endCxn id="12" idx="2"/>
          </p:cNvCxnSpPr>
          <p:nvPr/>
        </p:nvCxnSpPr>
        <p:spPr>
          <a:xfrm>
            <a:off x="4430427" y="4293096"/>
            <a:ext cx="180020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endCxn id="11" idx="6"/>
          </p:cNvCxnSpPr>
          <p:nvPr/>
        </p:nvCxnSpPr>
        <p:spPr>
          <a:xfrm flipH="1">
            <a:off x="2270187" y="4293096"/>
            <a:ext cx="2160240" cy="147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4427984" y="4149080"/>
            <a:ext cx="14736" cy="14401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11" idx="4"/>
            <a:endCxn id="15" idx="0"/>
          </p:cNvCxnSpPr>
          <p:nvPr/>
        </p:nvCxnSpPr>
        <p:spPr>
          <a:xfrm>
            <a:off x="1838139" y="4487854"/>
            <a:ext cx="5787" cy="38130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endCxn id="14" idx="1"/>
          </p:cNvCxnSpPr>
          <p:nvPr/>
        </p:nvCxnSpPr>
        <p:spPr>
          <a:xfrm>
            <a:off x="6662675" y="4725144"/>
            <a:ext cx="720080" cy="652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662675" y="4365104"/>
            <a:ext cx="0" cy="36004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>
            <a:off x="6014603" y="4725144"/>
            <a:ext cx="648072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13" idx="2"/>
            <a:endCxn id="16" idx="0"/>
          </p:cNvCxnSpPr>
          <p:nvPr/>
        </p:nvCxnSpPr>
        <p:spPr>
          <a:xfrm flipH="1">
            <a:off x="5283880" y="4941168"/>
            <a:ext cx="9422" cy="7200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8100392" y="4941168"/>
            <a:ext cx="0" cy="1440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16" idx="2"/>
          </p:cNvCxnSpPr>
          <p:nvPr/>
        </p:nvCxnSpPr>
        <p:spPr>
          <a:xfrm>
            <a:off x="5283880" y="5517232"/>
            <a:ext cx="82652" cy="14401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5364088" y="5661248"/>
            <a:ext cx="266429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stCxn id="17" idx="2"/>
          </p:cNvCxnSpPr>
          <p:nvPr/>
        </p:nvCxnSpPr>
        <p:spPr>
          <a:xfrm>
            <a:off x="7886811" y="5517232"/>
            <a:ext cx="144016" cy="14401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6806691" y="5661248"/>
            <a:ext cx="0" cy="28803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endCxn id="18" idx="6"/>
          </p:cNvCxnSpPr>
          <p:nvPr/>
        </p:nvCxnSpPr>
        <p:spPr>
          <a:xfrm flipH="1">
            <a:off x="6112723" y="5949280"/>
            <a:ext cx="693968" cy="652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endCxn id="20" idx="2"/>
          </p:cNvCxnSpPr>
          <p:nvPr/>
        </p:nvCxnSpPr>
        <p:spPr>
          <a:xfrm>
            <a:off x="6806691" y="5949280"/>
            <a:ext cx="288032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20" idx="4"/>
            <a:endCxn id="21" idx="0"/>
          </p:cNvCxnSpPr>
          <p:nvPr/>
        </p:nvCxnSpPr>
        <p:spPr>
          <a:xfrm>
            <a:off x="7526771" y="6093296"/>
            <a:ext cx="26312" cy="1440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stCxn id="18" idx="2"/>
          </p:cNvCxnSpPr>
          <p:nvPr/>
        </p:nvCxnSpPr>
        <p:spPr>
          <a:xfrm flipH="1" flipV="1">
            <a:off x="1838139" y="5949280"/>
            <a:ext cx="3410488" cy="652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>
            <a:endCxn id="15" idx="2"/>
          </p:cNvCxnSpPr>
          <p:nvPr/>
        </p:nvCxnSpPr>
        <p:spPr>
          <a:xfrm flipV="1">
            <a:off x="1838139" y="5445224"/>
            <a:ext cx="5787" cy="5040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275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8056" y="0"/>
            <a:ext cx="4096000" cy="585120"/>
          </a:xfrm>
          <a:noFill/>
          <a:effectLst/>
        </p:spPr>
        <p:txBody>
          <a:bodyPr/>
          <a:lstStyle/>
          <a:p>
            <a:r>
              <a:rPr lang="fr-FR" sz="2800" dirty="0" smtClean="0"/>
              <a:t>IPV infra</a:t>
            </a:r>
            <a:r>
              <a:rPr lang="fr-FR" sz="2800" smtClean="0"/>
              <a:t>-inguinale</a:t>
            </a:r>
            <a:endParaRPr lang="fr-FR" sz="28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987824" y="692696"/>
            <a:ext cx="2805869" cy="720080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Suspicion clinique et /ou biologique IPV </a:t>
            </a:r>
            <a:r>
              <a:rPr lang="fr-FR" sz="1400" dirty="0" smtClean="0">
                <a:solidFill>
                  <a:srgbClr val="000000"/>
                </a:solidFill>
              </a:rPr>
              <a:t>infra-inguinale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563888" y="1628800"/>
            <a:ext cx="1800199" cy="288032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Echographie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771800" y="2132856"/>
            <a:ext cx="3331192" cy="1008112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50" dirty="0">
              <a:solidFill>
                <a:srgbClr val="000000"/>
              </a:solidFill>
            </a:endParaRPr>
          </a:p>
          <a:p>
            <a:pPr algn="ctr">
              <a:spcAft>
                <a:spcPts val="600"/>
              </a:spcAft>
            </a:pPr>
            <a:endParaRPr lang="fr-FR" sz="1100" dirty="0" smtClean="0">
              <a:solidFill>
                <a:srgbClr val="000000"/>
              </a:solidFill>
            </a:endParaRPr>
          </a:p>
          <a:p>
            <a:pPr algn="ctr">
              <a:spcAft>
                <a:spcPts val="600"/>
              </a:spcAft>
            </a:pPr>
            <a:endParaRPr lang="fr-FR" sz="1100" dirty="0">
              <a:solidFill>
                <a:srgbClr val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fr-FR" sz="1100" dirty="0" smtClean="0">
                <a:solidFill>
                  <a:srgbClr val="000000"/>
                </a:solidFill>
              </a:rPr>
              <a:t>Signe </a:t>
            </a:r>
            <a:r>
              <a:rPr lang="fr-FR" sz="1100" dirty="0">
                <a:solidFill>
                  <a:srgbClr val="000000"/>
                </a:solidFill>
              </a:rPr>
              <a:t>évocateurs d’IPV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Collection </a:t>
            </a:r>
            <a:r>
              <a:rPr lang="fr-FR" sz="1100" dirty="0">
                <a:solidFill>
                  <a:srgbClr val="000000"/>
                </a:solidFill>
              </a:rPr>
              <a:t>liquidienne </a:t>
            </a:r>
            <a:r>
              <a:rPr lang="fr-FR" sz="1100" dirty="0" err="1" smtClean="0">
                <a:solidFill>
                  <a:srgbClr val="000000"/>
                </a:solidFill>
              </a:rPr>
              <a:t>periprothétique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Épaississement </a:t>
            </a:r>
            <a:r>
              <a:rPr lang="fr-FR" sz="1100" dirty="0">
                <a:solidFill>
                  <a:srgbClr val="000000"/>
                </a:solidFill>
              </a:rPr>
              <a:t>tissulaire </a:t>
            </a:r>
            <a:r>
              <a:rPr lang="fr-FR" sz="1100" dirty="0" err="1" smtClean="0">
                <a:solidFill>
                  <a:srgbClr val="000000"/>
                </a:solidFill>
              </a:rPr>
              <a:t>endoprothétique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Pseudo</a:t>
            </a:r>
            <a:r>
              <a:rPr lang="fr-FR" sz="1100" dirty="0">
                <a:solidFill>
                  <a:srgbClr val="000000"/>
                </a:solidFill>
              </a:rPr>
              <a:t>-</a:t>
            </a:r>
            <a:r>
              <a:rPr lang="fr-FR" sz="1100">
                <a:solidFill>
                  <a:srgbClr val="000000"/>
                </a:solidFill>
              </a:rPr>
              <a:t>anévrisme </a:t>
            </a:r>
            <a:r>
              <a:rPr lang="fr-FR" sz="1100" smtClean="0">
                <a:solidFill>
                  <a:srgbClr val="000000"/>
                </a:solidFill>
              </a:rPr>
              <a:t>anastomotique</a:t>
            </a:r>
            <a:endParaRPr lang="fr-FR" sz="1100" dirty="0" smtClean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Thrombose </a:t>
            </a:r>
            <a:r>
              <a:rPr lang="fr-FR" sz="1100" dirty="0">
                <a:solidFill>
                  <a:srgbClr val="000000"/>
                </a:solidFill>
              </a:rPr>
              <a:t>de </a:t>
            </a:r>
            <a:r>
              <a:rPr lang="fr-FR" sz="1100" dirty="0" smtClean="0">
                <a:solidFill>
                  <a:srgbClr val="000000"/>
                </a:solidFill>
              </a:rPr>
              <a:t>prothèse</a:t>
            </a:r>
            <a:endParaRPr lang="fr-FR" sz="1050" dirty="0">
              <a:solidFill>
                <a:srgbClr val="00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sz="1050" dirty="0">
              <a:solidFill>
                <a:srgbClr val="00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sz="1050" dirty="0">
              <a:solidFill>
                <a:srgbClr val="00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sz="1050" dirty="0">
              <a:solidFill>
                <a:srgbClr val="000000"/>
              </a:solidFill>
            </a:endParaRPr>
          </a:p>
          <a:p>
            <a:pPr algn="ctr"/>
            <a:endParaRPr lang="fr-FR" sz="1050" dirty="0">
              <a:solidFill>
                <a:srgbClr val="0000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331640" y="3284984"/>
            <a:ext cx="864096" cy="360040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oui</a:t>
            </a:r>
          </a:p>
        </p:txBody>
      </p:sp>
      <p:sp>
        <p:nvSpPr>
          <p:cNvPr id="12" name="Ellipse 11"/>
          <p:cNvSpPr/>
          <p:nvPr/>
        </p:nvSpPr>
        <p:spPr>
          <a:xfrm>
            <a:off x="6300192" y="3284984"/>
            <a:ext cx="864096" cy="288032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non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012160" y="3861048"/>
            <a:ext cx="1442603" cy="375806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TDM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971600" y="4509120"/>
            <a:ext cx="1584176" cy="576064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Diagnostic IPV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5020448" y="4509120"/>
            <a:ext cx="3367976" cy="1008112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100" dirty="0">
                <a:solidFill>
                  <a:srgbClr val="000000"/>
                </a:solidFill>
              </a:rPr>
              <a:t>Signes évocateurs </a:t>
            </a:r>
            <a:r>
              <a:rPr lang="fr-FR" sz="1100" dirty="0" smtClean="0">
                <a:solidFill>
                  <a:srgbClr val="000000"/>
                </a:solidFill>
              </a:rPr>
              <a:t>d’IPV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Infiltration ou collection </a:t>
            </a:r>
            <a:r>
              <a:rPr lang="fr-FR" sz="1100" dirty="0" err="1" smtClean="0">
                <a:solidFill>
                  <a:srgbClr val="000000"/>
                </a:solidFill>
              </a:rPr>
              <a:t>périprothétique</a:t>
            </a:r>
            <a:endParaRPr lang="fr-FR" sz="1100" dirty="0" smtClean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Bulles d’air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Pseudo-anévrysme</a:t>
            </a:r>
          </a:p>
          <a:p>
            <a:pPr marL="171450" indent="-171450">
              <a:buFont typeface="Arial"/>
              <a:buChar char="•"/>
            </a:pPr>
            <a:r>
              <a:rPr lang="fr-FR" sz="1100" dirty="0" smtClean="0">
                <a:solidFill>
                  <a:srgbClr val="000000"/>
                </a:solidFill>
              </a:rPr>
              <a:t>Thrombose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987824" y="5949280"/>
            <a:ext cx="864096" cy="317508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oui</a:t>
            </a:r>
          </a:p>
        </p:txBody>
      </p:sp>
      <p:sp>
        <p:nvSpPr>
          <p:cNvPr id="20" name="Ellipse 19"/>
          <p:cNvSpPr/>
          <p:nvPr/>
        </p:nvSpPr>
        <p:spPr>
          <a:xfrm>
            <a:off x="6876256" y="5589240"/>
            <a:ext cx="864096" cy="288032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non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084168" y="6165304"/>
            <a:ext cx="2513031" cy="620688"/>
          </a:xfrm>
          <a:prstGeom prst="round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Discuter SLM/SPECT-CT</a:t>
            </a:r>
          </a:p>
          <a:p>
            <a:pPr algn="ctr"/>
            <a:r>
              <a:rPr lang="fr-FR" sz="1400" dirty="0">
                <a:solidFill>
                  <a:srgbClr val="000000"/>
                </a:solidFill>
              </a:rPr>
              <a:t>o</a:t>
            </a:r>
            <a:r>
              <a:rPr lang="fr-FR" sz="1400" dirty="0" smtClean="0">
                <a:solidFill>
                  <a:srgbClr val="000000"/>
                </a:solidFill>
              </a:rPr>
              <a:t>u TEP</a:t>
            </a:r>
            <a:r>
              <a:rPr lang="fr-FR" sz="1400" dirty="0">
                <a:solidFill>
                  <a:srgbClr val="000000"/>
                </a:solidFill>
              </a:rPr>
              <a:t>/TDM au 18F </a:t>
            </a:r>
            <a:r>
              <a:rPr lang="fr-FR" sz="1400" dirty="0" smtClean="0">
                <a:solidFill>
                  <a:srgbClr val="000000"/>
                </a:solidFill>
              </a:rPr>
              <a:t>FDG</a:t>
            </a:r>
            <a:endParaRPr lang="fr-FR" sz="1400" dirty="0">
              <a:solidFill>
                <a:srgbClr val="000000"/>
              </a:solidFill>
            </a:endParaRPr>
          </a:p>
        </p:txBody>
      </p:sp>
      <p:cxnSp>
        <p:nvCxnSpPr>
          <p:cNvPr id="27" name="Connecteur droit avec flèche 26"/>
          <p:cNvCxnSpPr/>
          <p:nvPr/>
        </p:nvCxnSpPr>
        <p:spPr>
          <a:xfrm>
            <a:off x="4427984" y="3429000"/>
            <a:ext cx="180020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2267744" y="3429000"/>
            <a:ext cx="2160240" cy="147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4427984" y="3140968"/>
            <a:ext cx="0" cy="28803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11" idx="4"/>
          </p:cNvCxnSpPr>
          <p:nvPr/>
        </p:nvCxnSpPr>
        <p:spPr>
          <a:xfrm>
            <a:off x="1763688" y="3645024"/>
            <a:ext cx="0" cy="86409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12" idx="4"/>
          </p:cNvCxnSpPr>
          <p:nvPr/>
        </p:nvCxnSpPr>
        <p:spPr>
          <a:xfrm>
            <a:off x="6732240" y="3573016"/>
            <a:ext cx="0" cy="2880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6012160" y="5517232"/>
            <a:ext cx="0" cy="21602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3851920" y="5733256"/>
            <a:ext cx="2134128" cy="36004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endCxn id="20" idx="2"/>
          </p:cNvCxnSpPr>
          <p:nvPr/>
        </p:nvCxnSpPr>
        <p:spPr>
          <a:xfrm>
            <a:off x="6012160" y="5733256"/>
            <a:ext cx="864096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stCxn id="18" idx="2"/>
          </p:cNvCxnSpPr>
          <p:nvPr/>
        </p:nvCxnSpPr>
        <p:spPr>
          <a:xfrm flipH="1" flipV="1">
            <a:off x="1763688" y="6093296"/>
            <a:ext cx="1224136" cy="1473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V="1">
            <a:off x="1763688" y="5085184"/>
            <a:ext cx="5787" cy="10081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4427984" y="1412776"/>
            <a:ext cx="0" cy="21602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>
            <a:off x="4427984" y="1916832"/>
            <a:ext cx="0" cy="21602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>
            <a:off x="6732240" y="4221088"/>
            <a:ext cx="0" cy="2880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/>
          <p:nvPr/>
        </p:nvCxnSpPr>
        <p:spPr>
          <a:xfrm>
            <a:off x="7308304" y="5877272"/>
            <a:ext cx="0" cy="2880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130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Titre 1"/>
          <p:cNvSpPr>
            <a:spLocks noGrp="1"/>
          </p:cNvSpPr>
          <p:nvPr>
            <p:ph type="title"/>
          </p:nvPr>
        </p:nvSpPr>
        <p:spPr>
          <a:xfrm>
            <a:off x="468314" y="17463"/>
            <a:ext cx="8040687" cy="1107281"/>
          </a:xfrm>
        </p:spPr>
        <p:txBody>
          <a:bodyPr/>
          <a:lstStyle/>
          <a:p>
            <a:r>
              <a:rPr lang="fr-FR" altLang="fr-FR" sz="3600" dirty="0"/>
              <a:t>Références</a:t>
            </a:r>
          </a:p>
        </p:txBody>
      </p:sp>
      <p:sp>
        <p:nvSpPr>
          <p:cNvPr id="152578" name="Espace réservé du contenu 2"/>
          <p:cNvSpPr>
            <a:spLocks noGrp="1"/>
          </p:cNvSpPr>
          <p:nvPr>
            <p:ph idx="1"/>
          </p:nvPr>
        </p:nvSpPr>
        <p:spPr>
          <a:xfrm>
            <a:off x="251520" y="1596603"/>
            <a:ext cx="8640959" cy="4784725"/>
          </a:xfrm>
        </p:spPr>
        <p:txBody>
          <a:bodyPr>
            <a:noAutofit/>
          </a:bodyPr>
          <a:lstStyle/>
          <a:p>
            <a:pPr lvl="1">
              <a:spcAft>
                <a:spcPts val="1800"/>
              </a:spcAft>
            </a:pPr>
            <a:r>
              <a:rPr lang="fr-FR" sz="2000" dirty="0"/>
              <a:t>M. </a:t>
            </a:r>
            <a:r>
              <a:rPr lang="fr-FR" sz="2000" dirty="0" err="1"/>
              <a:t>Revest</a:t>
            </a:r>
            <a:r>
              <a:rPr lang="fr-FR" sz="2000" dirty="0"/>
              <a:t>, F. </a:t>
            </a:r>
            <a:r>
              <a:rPr lang="fr-FR" sz="2000" dirty="0" err="1"/>
              <a:t>Camou</a:t>
            </a:r>
            <a:r>
              <a:rPr lang="fr-FR" sz="2000" dirty="0"/>
              <a:t>, E. </a:t>
            </a:r>
            <a:r>
              <a:rPr lang="fr-FR" sz="2000" dirty="0" err="1"/>
              <a:t>Senneville</a:t>
            </a:r>
            <a:r>
              <a:rPr lang="fr-FR" sz="2000" dirty="0"/>
              <a:t>, J. </a:t>
            </a:r>
            <a:r>
              <a:rPr lang="fr-FR" sz="2000" dirty="0" err="1"/>
              <a:t>Caillon</a:t>
            </a:r>
            <a:r>
              <a:rPr lang="fr-FR" sz="2000" dirty="0"/>
              <a:t>, Frédéric Laurent, Brigitte Calvet, P. </a:t>
            </a:r>
            <a:r>
              <a:rPr lang="fr-FR" sz="2000" dirty="0" err="1"/>
              <a:t>Feugier</a:t>
            </a:r>
            <a:r>
              <a:rPr lang="fr-FR" sz="2000" dirty="0"/>
              <a:t>, M. </a:t>
            </a:r>
            <a:r>
              <a:rPr lang="fr-FR" sz="2000" dirty="0" err="1"/>
              <a:t>Batt</a:t>
            </a:r>
            <a:r>
              <a:rPr lang="fr-FR" sz="2000" dirty="0"/>
              <a:t>, C </a:t>
            </a:r>
            <a:r>
              <a:rPr lang="fr-FR" sz="2000" dirty="0" err="1"/>
              <a:t>Chidiac</a:t>
            </a:r>
            <a:r>
              <a:rPr lang="fr-FR" sz="2000" dirty="0"/>
              <a:t>, pour le Groupe de Réflexion sur les Infections de Prothèses vasculaires (GRIP</a:t>
            </a:r>
            <a:r>
              <a:rPr lang="fr-FR" sz="2000" dirty="0" smtClean="0"/>
              <a:t>). </a:t>
            </a:r>
            <a:r>
              <a:rPr lang="en-US" sz="2000" dirty="0" smtClean="0">
                <a:solidFill>
                  <a:schemeClr val="tx1"/>
                </a:solidFill>
                <a:latin typeface="News Gothic MT"/>
                <a:cs typeface="News Gothic MT"/>
              </a:rPr>
              <a:t>Medical </a:t>
            </a:r>
            <a:r>
              <a:rPr lang="en-US" sz="2000" dirty="0">
                <a:solidFill>
                  <a:schemeClr val="tx1"/>
                </a:solidFill>
                <a:latin typeface="News Gothic MT"/>
                <a:cs typeface="News Gothic MT"/>
              </a:rPr>
              <a:t>treatment of prosthetic vascular graft infections: Review of the literature and proposals of a Working Group. </a:t>
            </a:r>
            <a:r>
              <a:rPr lang="fr-FR" sz="2000" dirty="0" err="1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Intern</a:t>
            </a:r>
            <a:r>
              <a:rPr lang="fr-FR" sz="2000" dirty="0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 J </a:t>
            </a:r>
            <a:r>
              <a:rPr lang="fr-FR" sz="2000" dirty="0" err="1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Antimicrob</a:t>
            </a:r>
            <a:r>
              <a:rPr lang="fr-FR" sz="2000" dirty="0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 Agents </a:t>
            </a:r>
            <a:r>
              <a:rPr lang="fr-FR" sz="2000" dirty="0" smtClean="0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2015 ; 46 : 254-265</a:t>
            </a:r>
          </a:p>
          <a:p>
            <a:pPr lvl="1">
              <a:spcAft>
                <a:spcPts val="1800"/>
              </a:spcAft>
            </a:pPr>
            <a:r>
              <a:rPr lang="fr-FR" sz="2000" dirty="0" smtClean="0">
                <a:solidFill>
                  <a:srgbClr val="000000"/>
                </a:solidFill>
              </a:rPr>
              <a:t>Wilson WR, </a:t>
            </a:r>
            <a:r>
              <a:rPr lang="fr-FR" sz="2000" dirty="0" err="1" smtClean="0">
                <a:solidFill>
                  <a:srgbClr val="000000"/>
                </a:solidFill>
              </a:rPr>
              <a:t>Bower</a:t>
            </a:r>
            <a:r>
              <a:rPr lang="fr-FR" sz="2000" dirty="0" smtClean="0">
                <a:solidFill>
                  <a:srgbClr val="000000"/>
                </a:solidFill>
              </a:rPr>
              <a:t> TC, </a:t>
            </a:r>
            <a:r>
              <a:rPr lang="fr-FR" sz="2000" dirty="0" err="1" smtClean="0">
                <a:solidFill>
                  <a:srgbClr val="000000"/>
                </a:solidFill>
              </a:rPr>
              <a:t>Creager</a:t>
            </a:r>
            <a:r>
              <a:rPr lang="fr-FR" sz="2000" dirty="0" smtClean="0">
                <a:solidFill>
                  <a:srgbClr val="000000"/>
                </a:solidFill>
              </a:rPr>
              <a:t> MA, Amin-</a:t>
            </a:r>
            <a:r>
              <a:rPr lang="fr-FR" sz="2000" dirty="0" err="1" smtClean="0">
                <a:solidFill>
                  <a:srgbClr val="000000"/>
                </a:solidFill>
              </a:rPr>
              <a:t>Hanjani</a:t>
            </a:r>
            <a:r>
              <a:rPr lang="fr-FR" sz="2000" dirty="0" smtClean="0">
                <a:solidFill>
                  <a:srgbClr val="000000"/>
                </a:solidFill>
              </a:rPr>
              <a:t> S, </a:t>
            </a:r>
            <a:r>
              <a:rPr lang="fr-FR" sz="2000" dirty="0" err="1" smtClean="0">
                <a:solidFill>
                  <a:srgbClr val="000000"/>
                </a:solidFill>
              </a:rPr>
              <a:t>O'Gara</a:t>
            </a:r>
            <a:r>
              <a:rPr lang="fr-FR" sz="2000" dirty="0" smtClean="0">
                <a:solidFill>
                  <a:srgbClr val="000000"/>
                </a:solidFill>
              </a:rPr>
              <a:t> PT, </a:t>
            </a:r>
            <a:r>
              <a:rPr lang="fr-FR" sz="2000" dirty="0" err="1" smtClean="0">
                <a:solidFill>
                  <a:srgbClr val="000000"/>
                </a:solidFill>
              </a:rPr>
              <a:t>Lockhart</a:t>
            </a:r>
            <a:r>
              <a:rPr lang="fr-FR" sz="2000" dirty="0" smtClean="0">
                <a:solidFill>
                  <a:srgbClr val="000000"/>
                </a:solidFill>
              </a:rPr>
              <a:t> PB et al. </a:t>
            </a:r>
            <a:r>
              <a:rPr lang="fr-FR" sz="2000" dirty="0" err="1" smtClean="0">
                <a:solidFill>
                  <a:srgbClr val="000000"/>
                </a:solidFill>
              </a:rPr>
              <a:t>Vascular</a:t>
            </a:r>
            <a:r>
              <a:rPr lang="fr-FR" sz="2000" dirty="0" smtClean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Graft</a:t>
            </a:r>
            <a:r>
              <a:rPr lang="fr-FR" sz="2000" dirty="0">
                <a:solidFill>
                  <a:srgbClr val="000000"/>
                </a:solidFill>
              </a:rPr>
              <a:t> Infections, </a:t>
            </a:r>
            <a:r>
              <a:rPr lang="fr-FR" sz="2000" dirty="0" err="1">
                <a:solidFill>
                  <a:srgbClr val="000000"/>
                </a:solidFill>
              </a:rPr>
              <a:t>Mycotic</a:t>
            </a:r>
            <a:r>
              <a:rPr lang="fr-FR" sz="2000" dirty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Aneurysms</a:t>
            </a:r>
            <a:r>
              <a:rPr lang="fr-FR" sz="2000" dirty="0">
                <a:solidFill>
                  <a:srgbClr val="000000"/>
                </a:solidFill>
              </a:rPr>
              <a:t>, and </a:t>
            </a:r>
            <a:r>
              <a:rPr lang="fr-FR" sz="2000" dirty="0" err="1">
                <a:solidFill>
                  <a:srgbClr val="000000"/>
                </a:solidFill>
              </a:rPr>
              <a:t>Endovascular</a:t>
            </a:r>
            <a:r>
              <a:rPr lang="fr-FR" sz="2000" dirty="0">
                <a:solidFill>
                  <a:srgbClr val="000000"/>
                </a:solidFill>
              </a:rPr>
              <a:t> Infections: A </a:t>
            </a:r>
            <a:r>
              <a:rPr lang="fr-FR" sz="2000" dirty="0" err="1">
                <a:solidFill>
                  <a:srgbClr val="000000"/>
                </a:solidFill>
              </a:rPr>
              <a:t>Scientific</a:t>
            </a:r>
            <a:r>
              <a:rPr lang="fr-FR" sz="2000" dirty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Statement</a:t>
            </a:r>
            <a:r>
              <a:rPr lang="fr-FR" sz="2000" dirty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From</a:t>
            </a:r>
            <a:r>
              <a:rPr lang="fr-FR" sz="2000" dirty="0">
                <a:solidFill>
                  <a:srgbClr val="000000"/>
                </a:solidFill>
              </a:rPr>
              <a:t> the American </a:t>
            </a:r>
            <a:r>
              <a:rPr lang="fr-FR" sz="2000" dirty="0" err="1">
                <a:solidFill>
                  <a:srgbClr val="000000"/>
                </a:solidFill>
              </a:rPr>
              <a:t>Heart</a:t>
            </a:r>
            <a:r>
              <a:rPr lang="fr-FR" sz="2000" dirty="0">
                <a:solidFill>
                  <a:srgbClr val="000000"/>
                </a:solidFill>
              </a:rPr>
              <a:t> Association</a:t>
            </a:r>
            <a:r>
              <a:rPr lang="fr-FR" sz="2000" b="1" dirty="0" smtClean="0"/>
              <a:t>.</a:t>
            </a:r>
            <a:r>
              <a:rPr lang="en-US" sz="2000" dirty="0"/>
              <a:t> </a:t>
            </a:r>
            <a:r>
              <a:rPr lang="en-US" sz="2000" dirty="0" smtClean="0"/>
              <a:t>Circulation </a:t>
            </a:r>
            <a:r>
              <a:rPr lang="en-US" sz="2000" dirty="0"/>
              <a:t>2016 ;</a:t>
            </a:r>
            <a:r>
              <a:rPr lang="en-US" sz="2000" dirty="0" smtClean="0"/>
              <a:t>15;134 : e412</a:t>
            </a:r>
            <a:r>
              <a:rPr lang="en-US" sz="2000" dirty="0"/>
              <a:t>-e460</a:t>
            </a:r>
            <a:endParaRPr lang="fr-FR" sz="2000" b="1" dirty="0"/>
          </a:p>
          <a:p>
            <a:pPr lvl="1">
              <a:spcAft>
                <a:spcPts val="1800"/>
              </a:spcAft>
            </a:pPr>
            <a:endParaRPr lang="fr-FR" dirty="0">
              <a:solidFill>
                <a:srgbClr val="000000"/>
              </a:solidFill>
              <a:latin typeface="News Gothic MT"/>
              <a:ea typeface="ＭＳ Ｐゴシック"/>
              <a:cs typeface="News Gothic MT"/>
              <a:sym typeface="Helvetica Light"/>
            </a:endParaRPr>
          </a:p>
          <a:p>
            <a:pPr lvl="1">
              <a:spcAft>
                <a:spcPts val="1800"/>
              </a:spcAft>
            </a:pPr>
            <a:endParaRPr lang="fr-FR" altLang="fr-FR" dirty="0">
              <a:solidFill>
                <a:srgbClr val="000000"/>
              </a:solidFill>
            </a:endParaRPr>
          </a:p>
          <a:p>
            <a:pPr>
              <a:buFont typeface="Times New Roman" pitchFamily="18" charset="0"/>
              <a:buNone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257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smtClean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MAP</a:t>
            </a:r>
            <a:r>
              <a:rPr kumimoji="0" lang="en-US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 </a:t>
            </a:r>
            <a:r>
              <a:rPr kumimoji="0" lang="en-US" alt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réalisée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 par la  SPILF</a:t>
            </a:r>
          </a:p>
        </p:txBody>
      </p:sp>
      <p:pic>
        <p:nvPicPr>
          <p:cNvPr id="152580" name="Image 3" descr="Capture d’écran 2017-05-17 à 15.15.06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984" r="44398" b="-3255"/>
          <a:stretch/>
        </p:blipFill>
        <p:spPr bwMode="auto">
          <a:xfrm>
            <a:off x="7442201" y="0"/>
            <a:ext cx="946224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30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449108"/>
              </p:ext>
            </p:extLst>
          </p:nvPr>
        </p:nvGraphicFramePr>
        <p:xfrm>
          <a:off x="138126" y="76029"/>
          <a:ext cx="8898369" cy="5947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482"/>
                <a:gridCol w="2232248"/>
                <a:gridCol w="936104"/>
                <a:gridCol w="1858411"/>
                <a:gridCol w="517853"/>
                <a:gridCol w="2448271"/>
              </a:tblGrid>
              <a:tr h="32966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Szilagyi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Samson*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Bunt</a:t>
                      </a:r>
                      <a:r>
                        <a:rPr lang="fr-FR" sz="1600" dirty="0" smtClean="0"/>
                        <a:t>**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46029"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 1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Infection limitée</a:t>
                      </a:r>
                      <a:r>
                        <a:rPr lang="fr-FR" sz="1300" baseline="0" dirty="0" smtClean="0"/>
                        <a:t> au derme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</a:t>
                      </a:r>
                      <a:r>
                        <a:rPr lang="fr-FR" sz="1300" baseline="0" dirty="0" smtClean="0"/>
                        <a:t> 1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Infection</a:t>
                      </a:r>
                      <a:r>
                        <a:rPr lang="fr-FR" sz="1300" baseline="0" dirty="0" smtClean="0"/>
                        <a:t> limitée  au derme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P0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Infection</a:t>
                      </a:r>
                      <a:r>
                        <a:rPr lang="fr-FR" sz="1300" baseline="0" dirty="0" smtClean="0"/>
                        <a:t>s profondes, </a:t>
                      </a:r>
                      <a:r>
                        <a:rPr lang="fr-FR" sz="1300" dirty="0" smtClean="0"/>
                        <a:t>« intra-cavitaires » (aorte abdominale et thoracique ), incluant les </a:t>
                      </a:r>
                      <a:r>
                        <a:rPr lang="fr-FR" sz="1300" dirty="0" err="1" smtClean="0"/>
                        <a:t>stents</a:t>
                      </a:r>
                      <a:r>
                        <a:rPr lang="fr-FR" sz="1300" dirty="0" smtClean="0"/>
                        <a:t> </a:t>
                      </a:r>
                      <a:endParaRPr lang="fr-FR" sz="1300" dirty="0"/>
                    </a:p>
                  </a:txBody>
                  <a:tcPr/>
                </a:tc>
              </a:tr>
              <a:tr h="1048429"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 2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Infection étendue au tissu </a:t>
                      </a:r>
                      <a:r>
                        <a:rPr lang="fr-FR" sz="1300" baseline="0" dirty="0" smtClean="0"/>
                        <a:t>sous-cutané</a:t>
                      </a:r>
                      <a:r>
                        <a:rPr lang="fr-FR" sz="1300" dirty="0" smtClean="0"/>
                        <a:t> MAIS</a:t>
                      </a:r>
                      <a:r>
                        <a:rPr lang="fr-FR" sz="1300" baseline="0" dirty="0" smtClean="0"/>
                        <a:t> n’envahissant  pas l’implant artériel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 2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Infection du tissu </a:t>
                      </a:r>
                      <a:r>
                        <a:rPr lang="fr-FR" sz="1300" baseline="0" dirty="0" smtClean="0"/>
                        <a:t>sous-cutané</a:t>
                      </a:r>
                      <a:r>
                        <a:rPr lang="fr-FR" sz="1300" dirty="0" smtClean="0"/>
                        <a:t> </a:t>
                      </a:r>
                      <a:r>
                        <a:rPr lang="fr-FR" sz="1300" baseline="0" dirty="0" smtClean="0"/>
                        <a:t>SANS contact direct  avec l’implant artériel</a:t>
                      </a:r>
                      <a:endParaRPr lang="fr-FR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P1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Infections superficielles,</a:t>
                      </a:r>
                      <a:r>
                        <a:rPr lang="fr-FR" sz="1300" baseline="0" dirty="0" smtClean="0"/>
                        <a:t> </a:t>
                      </a:r>
                      <a:r>
                        <a:rPr lang="fr-FR" sz="1300" dirty="0" smtClean="0"/>
                        <a:t>« extra-cavitaires »,</a:t>
                      </a:r>
                      <a:r>
                        <a:rPr lang="fr-FR" sz="1300" baseline="0" dirty="0" smtClean="0"/>
                        <a:t> incluant les </a:t>
                      </a:r>
                      <a:r>
                        <a:rPr lang="fr-FR" sz="1300" dirty="0" err="1" smtClean="0"/>
                        <a:t>stents</a:t>
                      </a:r>
                      <a:r>
                        <a:rPr lang="fr-FR" sz="1300" dirty="0" smtClean="0"/>
                        <a:t> et les fistules artério-veineuses prothétiques</a:t>
                      </a:r>
                    </a:p>
                  </a:txBody>
                  <a:tcPr/>
                </a:tc>
              </a:tr>
              <a:tr h="1237555"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 3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Infection impliquant</a:t>
                      </a:r>
                      <a:r>
                        <a:rPr lang="fr-FR" sz="1300" baseline="0" dirty="0" smtClean="0"/>
                        <a:t> l’implant artériel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 3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Infection concernant</a:t>
                      </a:r>
                      <a:r>
                        <a:rPr lang="fr-FR" sz="1300" baseline="0" dirty="0" smtClean="0"/>
                        <a:t> la greffe artérielle MAIS PAS une anastomose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P2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Infections superficielles touchant les portions « extra-cavitaires » des prothèses intra-cavitaires de l’aorte abdominale et thoracique</a:t>
                      </a:r>
                    </a:p>
                  </a:txBody>
                  <a:tcPr/>
                </a:tc>
              </a:tr>
              <a:tr h="1121630">
                <a:tc>
                  <a:txBody>
                    <a:bodyPr/>
                    <a:lstStyle/>
                    <a:p>
                      <a:pPr algn="l"/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 4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Infectio</a:t>
                      </a:r>
                      <a:r>
                        <a:rPr lang="fr-FR" sz="1300" baseline="0" dirty="0" smtClean="0"/>
                        <a:t>n entourant une anastomose exposée SANS bactériémie ou saignement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P3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300" dirty="0" err="1" smtClean="0"/>
                        <a:t>Infections</a:t>
                      </a:r>
                      <a:r>
                        <a:rPr lang="nl-NL" sz="1300" dirty="0" smtClean="0"/>
                        <a:t> de </a:t>
                      </a:r>
                      <a:r>
                        <a:rPr lang="nl-NL" sz="1300" dirty="0" err="1" smtClean="0"/>
                        <a:t>patchs</a:t>
                      </a:r>
                      <a:r>
                        <a:rPr lang="nl-NL" sz="1300" dirty="0" smtClean="0"/>
                        <a:t> </a:t>
                      </a:r>
                      <a:r>
                        <a:rPr lang="nl-NL" sz="1300" dirty="0" err="1" smtClean="0"/>
                        <a:t>d’angioplastie</a:t>
                      </a:r>
                      <a:endParaRPr lang="fr-FR" sz="1300" dirty="0" smtClean="0"/>
                    </a:p>
                    <a:p>
                      <a:pPr algn="l"/>
                      <a:endParaRPr lang="fr-FR" sz="1300" dirty="0"/>
                    </a:p>
                  </a:txBody>
                  <a:tcPr/>
                </a:tc>
              </a:tr>
              <a:tr h="1046029">
                <a:tc>
                  <a:txBody>
                    <a:bodyPr/>
                    <a:lstStyle/>
                    <a:p>
                      <a:pPr algn="l"/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Groupe 5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300" dirty="0" smtClean="0"/>
                        <a:t>Infection concernant une anastomose greffon-artère</a:t>
                      </a:r>
                      <a:r>
                        <a:rPr lang="fr-FR" sz="1300" baseline="0" dirty="0" smtClean="0"/>
                        <a:t> AVEC bactériémie ou saignement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79512" y="5805264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/>
              <a:t>*</a:t>
            </a:r>
            <a:r>
              <a:rPr lang="fr-FR" sz="1600" dirty="0" smtClean="0"/>
              <a:t>Classification utilisée par l’AHA (American </a:t>
            </a:r>
            <a:r>
              <a:rPr lang="fr-FR" sz="1600" dirty="0" err="1" smtClean="0"/>
              <a:t>Heart</a:t>
            </a:r>
            <a:r>
              <a:rPr lang="fr-FR" sz="1600" dirty="0" smtClean="0"/>
              <a:t> Association)</a:t>
            </a:r>
          </a:p>
          <a:p>
            <a:r>
              <a:rPr lang="fr-FR" sz="1600" dirty="0" smtClean="0"/>
              <a:t>**Classification</a:t>
            </a:r>
            <a:r>
              <a:rPr lang="fr-FR" dirty="0"/>
              <a:t> </a:t>
            </a:r>
            <a:r>
              <a:rPr lang="fr-FR" dirty="0" smtClean="0"/>
              <a:t>utilisée par l’</a:t>
            </a:r>
            <a:r>
              <a:rPr lang="fr-FR" i="1" dirty="0" err="1" smtClean="0"/>
              <a:t>European</a:t>
            </a:r>
            <a:r>
              <a:rPr lang="fr-FR" i="1" dirty="0" smtClean="0"/>
              <a:t> Society of </a:t>
            </a:r>
            <a:r>
              <a:rPr lang="fr-FR" i="1" dirty="0" err="1" smtClean="0"/>
              <a:t>Vascular</a:t>
            </a:r>
            <a:r>
              <a:rPr lang="fr-FR" i="1" dirty="0" smtClean="0"/>
              <a:t> </a:t>
            </a:r>
            <a:r>
              <a:rPr lang="fr-FR" i="1" dirty="0" err="1" smtClean="0"/>
              <a:t>Surgery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442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45160"/>
          </a:xfrm>
        </p:spPr>
        <p:txBody>
          <a:bodyPr/>
          <a:lstStyle/>
          <a:p>
            <a:r>
              <a:rPr lang="fr-FR" sz="3600" dirty="0" smtClean="0"/>
              <a:t>En pratique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042276" cy="460283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Classifications données à titre d’information mais peu utiles à la prise en charge thérapeutique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Terminologie « extra et intra –cavitaire » remplacée respectivement par « infra et supra inguinale ».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Infections superficielles : hors cadre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Localisations (supra ou infra-inguinales) : pas d’incidence sur l’indication ni le choix de l’antibiothérapie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Infections impliquant l’anastomose : urgence chirurgicale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4132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8374" y="-99392"/>
            <a:ext cx="7846034" cy="1143000"/>
          </a:xfrm>
        </p:spPr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000" dirty="0" smtClean="0"/>
              <a:t>Données épidémiologiques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15740"/>
            <a:ext cx="8494106" cy="2749364"/>
          </a:xfrm>
        </p:spPr>
        <p:txBody>
          <a:bodyPr>
            <a:normAutofit/>
          </a:bodyPr>
          <a:lstStyle/>
          <a:p>
            <a:r>
              <a:rPr lang="fr-FR" dirty="0" smtClean="0"/>
              <a:t>Incidence variable selon le site </a:t>
            </a:r>
          </a:p>
          <a:p>
            <a:pPr lvl="1"/>
            <a:r>
              <a:rPr lang="fr-FR" dirty="0" smtClean="0"/>
              <a:t>1% pour les prothèses </a:t>
            </a:r>
            <a:r>
              <a:rPr lang="fr-FR" dirty="0" err="1" smtClean="0"/>
              <a:t>aorto-bifémorales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1,5% pour les prothèses aortiques thoraciques</a:t>
            </a:r>
          </a:p>
          <a:p>
            <a:pPr lvl="1"/>
            <a:r>
              <a:rPr lang="fr-FR" dirty="0" smtClean="0"/>
              <a:t>5% pour les prothèses périphériques</a:t>
            </a:r>
          </a:p>
          <a:p>
            <a:pPr marL="349250" lvl="1" indent="0">
              <a:buNone/>
            </a:pPr>
            <a:endParaRPr lang="fr-FR" dirty="0" smtClean="0"/>
          </a:p>
          <a:p>
            <a:pPr marL="349250" lvl="1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680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4920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fr-FR" dirty="0" smtClean="0">
                <a:ea typeface="ＭＳ Ｐゴシック" pitchFamily="34" charset="-128"/>
              </a:rPr>
              <a:t>MAP </a:t>
            </a:r>
            <a:r>
              <a:rPr lang="en-US" altLang="fr-FR" dirty="0" err="1" smtClean="0">
                <a:ea typeface="ＭＳ Ｐゴシック" pitchFamily="34" charset="-128"/>
              </a:rPr>
              <a:t>réalisée</a:t>
            </a:r>
            <a:r>
              <a:rPr lang="en-US" altLang="fr-FR" dirty="0" smtClean="0">
                <a:ea typeface="ＭＳ Ｐゴシック" pitchFamily="34" charset="-128"/>
              </a:rPr>
              <a:t> </a:t>
            </a:r>
            <a:r>
              <a:rPr lang="en-US" altLang="fr-FR" dirty="0">
                <a:ea typeface="ＭＳ Ｐゴシック" pitchFamily="34" charset="-128"/>
              </a:rPr>
              <a:t>par la  SPILF</a:t>
            </a:r>
          </a:p>
          <a:p>
            <a:pPr defTabSz="44920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fr-FR" dirty="0"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47650"/>
            <a:ext cx="8766175" cy="588963"/>
          </a:xfrm>
        </p:spPr>
        <p:txBody>
          <a:bodyPr/>
          <a:lstStyle/>
          <a:p>
            <a:pPr lvl="1" algn="ctr"/>
            <a:r>
              <a:rPr lang="fr-FR" sz="2800" b="1" dirty="0">
                <a:latin typeface="+mj-lt"/>
              </a:rPr>
              <a:t> </a:t>
            </a:r>
            <a:br>
              <a:rPr lang="fr-FR" sz="2800" b="1" dirty="0">
                <a:latin typeface="+mj-lt"/>
              </a:rPr>
            </a:br>
            <a:r>
              <a:rPr lang="fr-FR" sz="3600" dirty="0">
                <a:solidFill>
                  <a:srgbClr val="2C7C9F"/>
                </a:solidFill>
                <a:latin typeface="+mj-lt"/>
              </a:rPr>
              <a:t>Epidémiologie microbienne</a:t>
            </a:r>
            <a:r>
              <a:rPr lang="fr-FR" sz="4000" dirty="0">
                <a:latin typeface="+mj-lt"/>
              </a:rPr>
              <a:t>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539552" y="1049164"/>
            <a:ext cx="8497068" cy="57642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FR" dirty="0" err="1" smtClean="0"/>
              <a:t>Polymicrobien</a:t>
            </a:r>
            <a:r>
              <a:rPr lang="fr-FR" dirty="0" smtClean="0"/>
              <a:t>  : 20 à 30 %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i="1" dirty="0" smtClean="0"/>
              <a:t>Staphylococcus aureus </a:t>
            </a:r>
            <a:r>
              <a:rPr lang="fr-FR" sz="2000" dirty="0" smtClean="0"/>
              <a:t>: 20-53 %</a:t>
            </a:r>
            <a:endParaRPr lang="fr-FR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dirty="0" err="1" smtClean="0"/>
              <a:t>Entérobactérales</a:t>
            </a:r>
            <a:r>
              <a:rPr lang="fr-FR" sz="2000" dirty="0" smtClean="0"/>
              <a:t> : </a:t>
            </a:r>
            <a:r>
              <a:rPr lang="fr-FR" sz="2000" dirty="0"/>
              <a:t>14-</a:t>
            </a:r>
            <a:r>
              <a:rPr lang="fr-FR" sz="2000" dirty="0" smtClean="0"/>
              <a:t>41 %</a:t>
            </a:r>
            <a:endParaRPr lang="fr-FR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i="1" dirty="0" smtClean="0"/>
              <a:t>Staphylococcus</a:t>
            </a:r>
            <a:r>
              <a:rPr lang="fr-FR" sz="2000" dirty="0" smtClean="0"/>
              <a:t> </a:t>
            </a:r>
            <a:r>
              <a:rPr lang="fr-FR" sz="2000" dirty="0"/>
              <a:t>à </a:t>
            </a:r>
            <a:r>
              <a:rPr lang="fr-FR" sz="2000" dirty="0" err="1"/>
              <a:t>coagulase</a:t>
            </a:r>
            <a:r>
              <a:rPr lang="fr-FR" sz="2000" dirty="0"/>
              <a:t> </a:t>
            </a:r>
            <a:r>
              <a:rPr lang="fr-FR" sz="2000" dirty="0" smtClean="0"/>
              <a:t>négative : 10-18 %</a:t>
            </a:r>
            <a:endParaRPr lang="fr-FR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i="1" dirty="0" smtClean="0"/>
              <a:t>Pseudomonas </a:t>
            </a:r>
            <a:r>
              <a:rPr lang="fr-FR" sz="2000" i="1" dirty="0" err="1" smtClean="0"/>
              <a:t>aeruginosa</a:t>
            </a:r>
            <a:endParaRPr lang="fr-FR" sz="2000" i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i="1" dirty="0" smtClean="0"/>
              <a:t>Streptococcus </a:t>
            </a:r>
            <a:r>
              <a:rPr lang="fr-FR" sz="2000" i="1" dirty="0" err="1"/>
              <a:t>sp</a:t>
            </a:r>
            <a:r>
              <a:rPr lang="fr-FR" sz="2000" i="1" dirty="0"/>
              <a:t>.                        </a:t>
            </a:r>
            <a:r>
              <a:rPr lang="fr-FR" sz="2000" dirty="0"/>
              <a:t>10-</a:t>
            </a:r>
            <a:r>
              <a:rPr lang="fr-FR" sz="2000" dirty="0" smtClean="0"/>
              <a:t>15 %</a:t>
            </a:r>
            <a:endParaRPr lang="fr-FR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i="1" dirty="0" err="1" smtClean="0"/>
              <a:t>Enterococcus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sp</a:t>
            </a:r>
            <a:r>
              <a:rPr lang="fr-FR" sz="2000" i="1" dirty="0" smtClean="0"/>
              <a:t>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dirty="0" smtClean="0"/>
              <a:t>Anaérobies : 5 à 10 %</a:t>
            </a:r>
            <a:endParaRPr lang="fr-FR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000" dirty="0" smtClean="0"/>
              <a:t>Levures :</a:t>
            </a:r>
            <a:r>
              <a:rPr lang="fr-FR" sz="2000" dirty="0"/>
              <a:t>1-</a:t>
            </a:r>
            <a:r>
              <a:rPr lang="fr-FR" sz="2000" dirty="0" smtClean="0"/>
              <a:t>2 %</a:t>
            </a:r>
            <a:endParaRPr lang="fr-FR" sz="2000" dirty="0"/>
          </a:p>
          <a:p>
            <a:r>
              <a:rPr lang="fr-FR" dirty="0"/>
              <a:t>Selon le site:</a:t>
            </a:r>
          </a:p>
          <a:p>
            <a:pPr lvl="1"/>
            <a:r>
              <a:rPr lang="fr-FR" sz="2000" dirty="0" smtClean="0"/>
              <a:t>IPV </a:t>
            </a:r>
            <a:r>
              <a:rPr lang="fr-FR" sz="2000" dirty="0"/>
              <a:t>extra cavitaire: prédominance d’infections </a:t>
            </a:r>
            <a:r>
              <a:rPr lang="fr-FR" sz="2000" dirty="0" smtClean="0"/>
              <a:t>staphylococciques </a:t>
            </a:r>
          </a:p>
          <a:p>
            <a:pPr lvl="1"/>
            <a:r>
              <a:rPr lang="fr-FR" sz="2000" dirty="0" smtClean="0"/>
              <a:t>IPV </a:t>
            </a:r>
            <a:r>
              <a:rPr lang="fr-FR" sz="2000" dirty="0"/>
              <a:t>intra </a:t>
            </a:r>
            <a:r>
              <a:rPr lang="fr-FR" sz="2000" dirty="0" smtClean="0"/>
              <a:t>cavitaire: </a:t>
            </a:r>
            <a:r>
              <a:rPr lang="fr-FR" sz="2000" dirty="0"/>
              <a:t>prédominance </a:t>
            </a:r>
            <a:r>
              <a:rPr lang="fr-FR" sz="2000" dirty="0" smtClean="0"/>
              <a:t>d’infections </a:t>
            </a:r>
            <a:r>
              <a:rPr lang="fr-FR" sz="2000" dirty="0"/>
              <a:t>à BGN</a:t>
            </a:r>
            <a:endParaRPr lang="fr-FR" sz="2200" dirty="0"/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xmlns="" id="{79BC1012-AC2E-41AB-8BF1-BD856FB1CDED}"/>
              </a:ext>
            </a:extLst>
          </p:cNvPr>
          <p:cNvSpPr/>
          <p:nvPr/>
        </p:nvSpPr>
        <p:spPr bwMode="auto">
          <a:xfrm>
            <a:off x="4283968" y="2780928"/>
            <a:ext cx="387797" cy="79208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fr-FR">
              <a:solidFill>
                <a:srgbClr val="FFFFFF"/>
              </a:solidFill>
              <a:latin typeface="Arial" charset="0"/>
              <a:ea typeface="ＭＳ Ｐゴシック" pitchFamily="3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52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263085" cy="1449216"/>
          </a:xfrm>
        </p:spPr>
        <p:txBody>
          <a:bodyPr/>
          <a:lstStyle/>
          <a:p>
            <a:r>
              <a:rPr lang="fr-FR" sz="2800" dirty="0"/>
              <a:t>Signes </a:t>
            </a:r>
            <a:r>
              <a:rPr lang="fr-FR" sz="2800" dirty="0" smtClean="0"/>
              <a:t>cliniques</a:t>
            </a:r>
            <a:br>
              <a:rPr lang="fr-FR" sz="2800" dirty="0" smtClean="0"/>
            </a:br>
            <a:r>
              <a:rPr lang="fr-FR" sz="2800" dirty="0" smtClean="0"/>
              <a:t>(parfois frustres donc peu sensibles)</a:t>
            </a:r>
            <a:br>
              <a:rPr lang="fr-FR" sz="2800" dirty="0" smtClean="0"/>
            </a:br>
            <a:r>
              <a:rPr lang="fr-FR" sz="2800" dirty="0" smtClean="0">
                <a:solidFill>
                  <a:srgbClr val="2C7C9F"/>
                </a:solidFill>
              </a:rPr>
              <a:t>IPV infra-inguinales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132856"/>
            <a:ext cx="8424936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2200" dirty="0" smtClean="0"/>
              <a:t>Fièvre inconstante </a:t>
            </a:r>
            <a:r>
              <a:rPr lang="fr-FR" sz="2200" dirty="0"/>
              <a:t>(plus fréquente </a:t>
            </a:r>
            <a:r>
              <a:rPr lang="fr-FR" sz="2200" dirty="0" smtClean="0"/>
              <a:t>si infection précoce)</a:t>
            </a:r>
            <a:endParaRPr lang="fr-FR" sz="2200" u="sng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FR" sz="2200" dirty="0" smtClean="0"/>
              <a:t>Signes </a:t>
            </a:r>
            <a:r>
              <a:rPr lang="fr-FR" sz="2200" dirty="0"/>
              <a:t>locaux +++ (plus marqués </a:t>
            </a:r>
            <a:r>
              <a:rPr lang="fr-FR" sz="2200" dirty="0" smtClean="0"/>
              <a:t>si infection </a:t>
            </a:r>
            <a:r>
              <a:rPr lang="fr-FR" sz="2200" dirty="0"/>
              <a:t>précoce, région inguinale +++</a:t>
            </a:r>
            <a:r>
              <a:rPr lang="fr-FR" sz="2200" dirty="0" smtClean="0"/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dirty="0" smtClean="0"/>
              <a:t>Retard </a:t>
            </a:r>
            <a:r>
              <a:rPr lang="fr-FR" dirty="0"/>
              <a:t>de </a:t>
            </a:r>
            <a:r>
              <a:rPr lang="fr-FR" dirty="0" smtClean="0"/>
              <a:t>cicatrisation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dirty="0" smtClean="0"/>
              <a:t>Cicatrice </a:t>
            </a:r>
            <a:r>
              <a:rPr lang="fr-FR" dirty="0"/>
              <a:t>douloureuse et </a:t>
            </a:r>
            <a:r>
              <a:rPr lang="fr-FR" dirty="0" smtClean="0"/>
              <a:t>érythémateuse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dirty="0" err="1" smtClean="0"/>
              <a:t>Dermo</a:t>
            </a:r>
            <a:r>
              <a:rPr lang="fr-FR" dirty="0"/>
              <a:t>-hypodermite </a:t>
            </a:r>
            <a:r>
              <a:rPr lang="fr-FR" dirty="0" smtClean="0"/>
              <a:t>péri-cicatricielle</a:t>
            </a:r>
            <a:endParaRPr lang="fr-FR" dirty="0"/>
          </a:p>
          <a:p>
            <a:pPr lvl="1">
              <a:spcBef>
                <a:spcPts val="0"/>
              </a:spcBef>
            </a:pPr>
            <a:r>
              <a:rPr lang="fr-FR" dirty="0" smtClean="0"/>
              <a:t>Fistule </a:t>
            </a:r>
            <a:r>
              <a:rPr lang="fr-FR" dirty="0"/>
              <a:t>cutanée </a:t>
            </a:r>
            <a:r>
              <a:rPr lang="fr-FR" dirty="0">
                <a:sym typeface="Wingdings" pitchFamily="2" charset="2"/>
              </a:rPr>
              <a:t>(</a:t>
            </a:r>
            <a:r>
              <a:rPr lang="fr-FR" dirty="0" smtClean="0">
                <a:sym typeface="Wingdings" pitchFamily="2" charset="2"/>
              </a:rPr>
              <a:t>écoulement</a:t>
            </a:r>
            <a:r>
              <a:rPr lang="fr-FR" dirty="0">
                <a:sym typeface="Wingdings" pitchFamily="2" charset="2"/>
              </a:rPr>
              <a:t>, purulent ou </a:t>
            </a:r>
            <a:r>
              <a:rPr lang="fr-FR" dirty="0" smtClean="0">
                <a:sym typeface="Wingdings" pitchFamily="2" charset="2"/>
              </a:rPr>
              <a:t>non purulent)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fr-FR" dirty="0">
                <a:sym typeface="Wingdings" pitchFamily="2" charset="2"/>
              </a:rPr>
              <a:t>F</a:t>
            </a:r>
            <a:r>
              <a:rPr lang="fr-FR" dirty="0" smtClean="0">
                <a:sym typeface="Wingdings" pitchFamily="2" charset="2"/>
              </a:rPr>
              <a:t>aux </a:t>
            </a:r>
            <a:r>
              <a:rPr lang="fr-FR" dirty="0">
                <a:sym typeface="Wingdings" pitchFamily="2" charset="2"/>
              </a:rPr>
              <a:t>anévrisme (masse pulsatile)</a:t>
            </a:r>
          </a:p>
          <a:p>
            <a:pPr>
              <a:spcBef>
                <a:spcPts val="0"/>
              </a:spcBef>
            </a:pPr>
            <a:r>
              <a:rPr lang="fr-FR" dirty="0">
                <a:sym typeface="Wingdings" pitchFamily="2" charset="2"/>
              </a:rPr>
              <a:t>Signes à </a:t>
            </a:r>
            <a:r>
              <a:rPr lang="fr-FR" dirty="0" smtClean="0">
                <a:sym typeface="Wingdings" pitchFamily="2" charset="2"/>
              </a:rPr>
              <a:t>distance</a:t>
            </a:r>
          </a:p>
          <a:p>
            <a:pPr lvl="1">
              <a:spcBef>
                <a:spcPts val="0"/>
              </a:spcBef>
            </a:pPr>
            <a:r>
              <a:rPr lang="fr-FR" dirty="0">
                <a:sym typeface="Wingdings" pitchFamily="2" charset="2"/>
              </a:rPr>
              <a:t>I</a:t>
            </a:r>
            <a:r>
              <a:rPr lang="fr-FR" dirty="0" smtClean="0">
                <a:sym typeface="Wingdings" pitchFamily="2" charset="2"/>
              </a:rPr>
              <a:t>schémie </a:t>
            </a:r>
            <a:r>
              <a:rPr lang="fr-FR" dirty="0">
                <a:sym typeface="Wingdings" pitchFamily="2" charset="2"/>
              </a:rPr>
              <a:t>distale (par occlusion de la prothèse</a:t>
            </a:r>
            <a:r>
              <a:rPr lang="fr-FR" dirty="0" smtClean="0">
                <a:sym typeface="Wingdings" pitchFamily="2" charset="2"/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fr-FR" dirty="0" smtClean="0">
                <a:sym typeface="Wingdings" pitchFamily="2" charset="2"/>
              </a:rPr>
              <a:t>Emboles </a:t>
            </a:r>
            <a:r>
              <a:rPr lang="fr-FR" dirty="0">
                <a:sym typeface="Wingdings" pitchFamily="2" charset="2"/>
              </a:rPr>
              <a:t>septiques périphériques</a:t>
            </a:r>
          </a:p>
          <a:p>
            <a:pPr lvl="2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020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128792" cy="945160"/>
          </a:xfrm>
        </p:spPr>
        <p:txBody>
          <a:bodyPr/>
          <a:lstStyle/>
          <a:p>
            <a:r>
              <a:rPr lang="fr-FR" sz="2800" dirty="0"/>
              <a:t>Signes </a:t>
            </a:r>
            <a:r>
              <a:rPr lang="fr-FR" sz="2800" dirty="0" smtClean="0"/>
              <a:t>cliniques </a:t>
            </a:r>
            <a:br>
              <a:rPr lang="fr-FR" sz="2800" dirty="0" smtClean="0"/>
            </a:br>
            <a:r>
              <a:rPr lang="fr-FR" sz="2800" dirty="0" smtClean="0"/>
              <a:t>(parfois frustres donc peu sensibles)</a:t>
            </a:r>
            <a:br>
              <a:rPr lang="fr-FR" sz="2800" dirty="0" smtClean="0"/>
            </a:br>
            <a:r>
              <a:rPr lang="fr-FR" sz="2800" dirty="0">
                <a:solidFill>
                  <a:srgbClr val="2C7C9F"/>
                </a:solidFill>
              </a:rPr>
              <a:t>IPV </a:t>
            </a:r>
            <a:r>
              <a:rPr lang="fr-FR" sz="2800" dirty="0" smtClean="0">
                <a:solidFill>
                  <a:srgbClr val="2C7C9F"/>
                </a:solidFill>
              </a:rPr>
              <a:t>supra-inguinales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525963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dirty="0" smtClean="0"/>
              <a:t>Fièvre fréquente</a:t>
            </a:r>
            <a:endParaRPr lang="fr-FR" sz="2200" dirty="0"/>
          </a:p>
          <a:p>
            <a:pPr lvl="1">
              <a:spcBef>
                <a:spcPts val="0"/>
              </a:spcBef>
            </a:pPr>
            <a:r>
              <a:rPr lang="fr-FR" dirty="0"/>
              <a:t>Signes locaux et régionaux</a:t>
            </a:r>
          </a:p>
          <a:p>
            <a:pPr lvl="2">
              <a:spcBef>
                <a:spcPts val="0"/>
              </a:spcBef>
            </a:pPr>
            <a:r>
              <a:rPr lang="fr-FR" sz="2200" dirty="0"/>
              <a:t>Hémorragie digestive (en cas de fistule entre prothèse et intestin)</a:t>
            </a:r>
          </a:p>
          <a:p>
            <a:pPr lvl="2">
              <a:spcBef>
                <a:spcPts val="0"/>
              </a:spcBef>
            </a:pPr>
            <a:r>
              <a:rPr lang="fr-FR" sz="2200" dirty="0"/>
              <a:t>Douleurs intra-abdominales</a:t>
            </a:r>
          </a:p>
          <a:p>
            <a:pPr lvl="2">
              <a:spcBef>
                <a:spcPts val="0"/>
              </a:spcBef>
            </a:pPr>
            <a:r>
              <a:rPr lang="fr-FR" sz="2200" dirty="0"/>
              <a:t>F</a:t>
            </a:r>
            <a:r>
              <a:rPr lang="fr-FR" sz="2200" dirty="0" smtClean="0"/>
              <a:t>aux </a:t>
            </a:r>
            <a:r>
              <a:rPr lang="fr-FR" sz="2200" dirty="0"/>
              <a:t>anévrismes anastomotiques ou anévrismes </a:t>
            </a:r>
            <a:r>
              <a:rPr lang="fr-FR" sz="2200" dirty="0" err="1"/>
              <a:t>mycotiques</a:t>
            </a:r>
            <a:endParaRPr lang="fr-FR" sz="2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fr-FR" sz="2200" dirty="0" err="1"/>
              <a:t>S</a:t>
            </a:r>
            <a:r>
              <a:rPr lang="fr-FR" sz="2200" dirty="0" err="1" smtClean="0"/>
              <a:t>pondylodiscite</a:t>
            </a:r>
            <a:r>
              <a:rPr lang="fr-FR" sz="2200" dirty="0" smtClean="0"/>
              <a:t> </a:t>
            </a:r>
            <a:r>
              <a:rPr lang="fr-FR" sz="2200" dirty="0"/>
              <a:t>de </a:t>
            </a:r>
            <a:r>
              <a:rPr lang="fr-FR" sz="2200" dirty="0" smtClean="0"/>
              <a:t>contiguïté</a:t>
            </a:r>
            <a:endParaRPr lang="fr-FR" sz="2200" dirty="0"/>
          </a:p>
          <a:p>
            <a:pPr lvl="1">
              <a:spcBef>
                <a:spcPts val="0"/>
              </a:spcBef>
            </a:pPr>
            <a:r>
              <a:rPr lang="fr-FR" dirty="0">
                <a:sym typeface="Wingdings" pitchFamily="2" charset="2"/>
              </a:rPr>
              <a:t>Signes à distance</a:t>
            </a:r>
          </a:p>
          <a:p>
            <a:pPr lvl="2">
              <a:spcBef>
                <a:spcPts val="0"/>
              </a:spcBef>
            </a:pPr>
            <a:r>
              <a:rPr lang="fr-FR" sz="2200" dirty="0"/>
              <a:t>I</a:t>
            </a:r>
            <a:r>
              <a:rPr lang="fr-FR" sz="2200" dirty="0" smtClean="0"/>
              <a:t>schémie </a:t>
            </a:r>
            <a:r>
              <a:rPr lang="fr-FR" sz="2200" dirty="0"/>
              <a:t>aigue de membre (secondaire à un ou des embole(s)) </a:t>
            </a:r>
          </a:p>
          <a:p>
            <a:pPr lvl="2">
              <a:spcBef>
                <a:spcPts val="0"/>
              </a:spcBef>
            </a:pPr>
            <a:r>
              <a:rPr lang="fr-FR" sz="2200" dirty="0">
                <a:sym typeface="Wingdings" pitchFamily="2" charset="2"/>
              </a:rPr>
              <a:t>L</a:t>
            </a:r>
            <a:r>
              <a:rPr lang="fr-FR" sz="2200" dirty="0" smtClean="0">
                <a:sym typeface="Wingdings" pitchFamily="2" charset="2"/>
              </a:rPr>
              <a:t>ocalisations </a:t>
            </a:r>
            <a:r>
              <a:rPr lang="fr-FR" sz="2200" dirty="0">
                <a:sym typeface="Wingdings" pitchFamily="2" charset="2"/>
              </a:rPr>
              <a:t>septiques secondaires</a:t>
            </a:r>
          </a:p>
          <a:p>
            <a:pPr marL="0" indent="0">
              <a:spcAft>
                <a:spcPts val="1200"/>
              </a:spcAft>
              <a:buNone/>
            </a:pPr>
            <a:endParaRPr lang="fr-FR" sz="3000" dirty="0">
              <a:solidFill>
                <a:srgbClr val="2C7C9F"/>
              </a:solidFill>
            </a:endParaRPr>
          </a:p>
          <a:p>
            <a:pPr marL="685800" lvl="2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1964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323600"/>
            <a:ext cx="7263085" cy="801144"/>
          </a:xfrm>
        </p:spPr>
        <p:txBody>
          <a:bodyPr/>
          <a:lstStyle/>
          <a:p>
            <a:r>
              <a:rPr lang="fr-FR" sz="3600" dirty="0"/>
              <a:t>Examens biologiques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608512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NFS (hyperleucocytose dans 25% des cas)</a:t>
            </a:r>
          </a:p>
          <a:p>
            <a:r>
              <a:rPr lang="fr-FR" dirty="0">
                <a:solidFill>
                  <a:srgbClr val="000000"/>
                </a:solidFill>
              </a:rPr>
              <a:t>CRP 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Intérêt diagnostique (toujours élevée en cas </a:t>
            </a:r>
            <a:r>
              <a:rPr lang="fr-FR" dirty="0" smtClean="0">
                <a:solidFill>
                  <a:srgbClr val="000000"/>
                </a:solidFill>
              </a:rPr>
              <a:t>d’IPV, mais parfois à un niveau faible ou modéré.)</a:t>
            </a:r>
            <a:endParaRPr lang="fr-FR" dirty="0">
              <a:solidFill>
                <a:srgbClr val="000000"/>
              </a:solidFill>
            </a:endParaRPr>
          </a:p>
          <a:p>
            <a:pPr lvl="1"/>
            <a:r>
              <a:rPr lang="fr-FR" dirty="0">
                <a:solidFill>
                  <a:srgbClr val="000000"/>
                </a:solidFill>
              </a:rPr>
              <a:t>Intérêt pronostique : la persistance d’une CRP élevée </a:t>
            </a:r>
            <a:r>
              <a:rPr lang="fr-FR" dirty="0" smtClean="0">
                <a:solidFill>
                  <a:srgbClr val="000000"/>
                </a:solidFill>
              </a:rPr>
              <a:t>doit </a:t>
            </a:r>
            <a:r>
              <a:rPr lang="fr-FR" dirty="0">
                <a:solidFill>
                  <a:srgbClr val="000000"/>
                </a:solidFill>
              </a:rPr>
              <a:t>faire évoquer un échec </a:t>
            </a:r>
            <a:r>
              <a:rPr lang="fr-FR" dirty="0" smtClean="0">
                <a:solidFill>
                  <a:srgbClr val="000000"/>
                </a:solidFill>
              </a:rPr>
              <a:t>du traitement</a:t>
            </a:r>
            <a:endParaRPr lang="fr-FR" dirty="0">
              <a:solidFill>
                <a:srgbClr val="000000"/>
              </a:solidFill>
            </a:endParaRPr>
          </a:p>
          <a:p>
            <a:r>
              <a:rPr lang="fr-FR" dirty="0">
                <a:solidFill>
                  <a:srgbClr val="000000"/>
                </a:solidFill>
              </a:rPr>
              <a:t>Le dosage </a:t>
            </a:r>
            <a:r>
              <a:rPr lang="fr-FR" dirty="0" smtClean="0">
                <a:solidFill>
                  <a:srgbClr val="000000"/>
                </a:solidFill>
              </a:rPr>
              <a:t>des autres </a:t>
            </a:r>
            <a:r>
              <a:rPr lang="fr-FR" dirty="0" err="1" smtClean="0">
                <a:solidFill>
                  <a:srgbClr val="000000"/>
                </a:solidFill>
              </a:rPr>
              <a:t>biomarqueurs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>
                <a:solidFill>
                  <a:srgbClr val="000000"/>
                </a:solidFill>
              </a:rPr>
              <a:t>(</a:t>
            </a:r>
            <a:r>
              <a:rPr lang="fr-FR" dirty="0" err="1">
                <a:solidFill>
                  <a:srgbClr val="000000"/>
                </a:solidFill>
              </a:rPr>
              <a:t>procalcitonine</a:t>
            </a:r>
            <a:r>
              <a:rPr lang="fr-FR" dirty="0">
                <a:solidFill>
                  <a:srgbClr val="000000"/>
                </a:solidFill>
              </a:rPr>
              <a:t>, fibrinogène, VS,…) </a:t>
            </a:r>
            <a:r>
              <a:rPr lang="fr-FR" dirty="0" smtClean="0">
                <a:solidFill>
                  <a:srgbClr val="000000"/>
                </a:solidFill>
              </a:rPr>
              <a:t>n’est pas recommandé </a:t>
            </a:r>
            <a:endParaRPr lang="fr-FR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60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4_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6_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7_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7985</TotalTime>
  <Words>928</Words>
  <Application>Microsoft Macintosh PowerPoint</Application>
  <PresentationFormat>Présentation à l'écran (4:3)</PresentationFormat>
  <Paragraphs>190</Paragraphs>
  <Slides>14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Brise</vt:lpstr>
      <vt:lpstr>3_Brise</vt:lpstr>
      <vt:lpstr>4_Brise</vt:lpstr>
      <vt:lpstr>5_Brise</vt:lpstr>
      <vt:lpstr>6_Brise</vt:lpstr>
      <vt:lpstr>7_Brise</vt:lpstr>
      <vt:lpstr>2_Office Theme</vt:lpstr>
      <vt:lpstr>Classification, données épidémiologiques et  diagnostiques des infections  sur prothèse vasculaire (IPV)</vt:lpstr>
      <vt:lpstr>Références</vt:lpstr>
      <vt:lpstr>Présentation PowerPoint</vt:lpstr>
      <vt:lpstr>En pratique </vt:lpstr>
      <vt:lpstr>   Données épidémiologiques</vt:lpstr>
      <vt:lpstr>  Epidémiologie microbienne </vt:lpstr>
      <vt:lpstr>Signes cliniques (parfois frustres donc peu sensibles) IPV infra-inguinales</vt:lpstr>
      <vt:lpstr>Signes cliniques  (parfois frustres donc peu sensibles) IPV supra-inguinales </vt:lpstr>
      <vt:lpstr>Examens biologiques</vt:lpstr>
      <vt:lpstr>Examens microbiologiques</vt:lpstr>
      <vt:lpstr>Imagerie conventionnelle</vt:lpstr>
      <vt:lpstr>Imagerie nucléaire</vt:lpstr>
      <vt:lpstr>IPV supra-inguinale</vt:lpstr>
      <vt:lpstr>IPV infra-inguinale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 de prothèse vasculaire Questions pour les experts</dc:title>
  <dc:creator>BONNET Eric</dc:creator>
  <cp:lastModifiedBy>BERNARD CASTAN</cp:lastModifiedBy>
  <cp:revision>247</cp:revision>
  <dcterms:created xsi:type="dcterms:W3CDTF">2018-11-04T00:09:57Z</dcterms:created>
  <dcterms:modified xsi:type="dcterms:W3CDTF">2019-05-28T17:53:46Z</dcterms:modified>
</cp:coreProperties>
</file>