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20"/>
  </p:notesMasterIdLst>
  <p:sldIdLst>
    <p:sldId id="544" r:id="rId2"/>
    <p:sldId id="573" r:id="rId3"/>
    <p:sldId id="483" r:id="rId4"/>
    <p:sldId id="571" r:id="rId5"/>
    <p:sldId id="517" r:id="rId6"/>
    <p:sldId id="548" r:id="rId7"/>
    <p:sldId id="497" r:id="rId8"/>
    <p:sldId id="556" r:id="rId9"/>
    <p:sldId id="551" r:id="rId10"/>
    <p:sldId id="443" r:id="rId11"/>
    <p:sldId id="552" r:id="rId12"/>
    <p:sldId id="498" r:id="rId13"/>
    <p:sldId id="499" r:id="rId14"/>
    <p:sldId id="570" r:id="rId15"/>
    <p:sldId id="567" r:id="rId16"/>
    <p:sldId id="572" r:id="rId17"/>
    <p:sldId id="565" r:id="rId18"/>
    <p:sldId id="566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4FF1AE0-5EAC-41B0-8D60-A31E48CA1B17}">
          <p14:sldIdLst>
            <p14:sldId id="544"/>
            <p14:sldId id="573"/>
            <p14:sldId id="483"/>
            <p14:sldId id="571"/>
            <p14:sldId id="517"/>
            <p14:sldId id="548"/>
            <p14:sldId id="497"/>
            <p14:sldId id="556"/>
            <p14:sldId id="551"/>
            <p14:sldId id="443"/>
            <p14:sldId id="552"/>
            <p14:sldId id="498"/>
            <p14:sldId id="499"/>
            <p14:sldId id="570"/>
            <p14:sldId id="567"/>
            <p14:sldId id="572"/>
            <p14:sldId id="565"/>
            <p14:sldId id="56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78D"/>
    <a:srgbClr val="5EA8CE"/>
    <a:srgbClr val="008080"/>
    <a:srgbClr val="CDD7DF"/>
    <a:srgbClr val="AEB0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4" autoAdjust="0"/>
    <p:restoredTop sz="94000" autoAdjust="0"/>
  </p:normalViewPr>
  <p:slideViewPr>
    <p:cSldViewPr>
      <p:cViewPr varScale="1">
        <p:scale>
          <a:sx n="84" d="100"/>
          <a:sy n="84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9AB0E-0300-4B86-B507-0B8281EF1B2D}" type="datetimeFigureOut">
              <a:rPr lang="fr-FR" smtClean="0"/>
              <a:pPr/>
              <a:t>28/05/2019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47FCA-B796-4FCB-8F64-9854ACDCFB8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50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548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Est</a:t>
            </a:r>
            <a:r>
              <a:rPr lang="fr-FR" baseline="0" dirty="0"/>
              <a:t> il possible de </a:t>
            </a:r>
            <a:r>
              <a:rPr lang="fr-FR" baseline="0" dirty="0" err="1"/>
              <a:t>désecalader</a:t>
            </a:r>
            <a:r>
              <a:rPr lang="fr-FR" baseline="0" dirty="0"/>
              <a:t> avant J5 ? </a:t>
            </a:r>
          </a:p>
          <a:p>
            <a:r>
              <a:rPr lang="fr-FR" baseline="0" dirty="0" err="1"/>
              <a:t>Arret</a:t>
            </a:r>
            <a:r>
              <a:rPr lang="fr-FR" baseline="0" dirty="0"/>
              <a:t> de l’anti BGN à J3 si </a:t>
            </a:r>
            <a:r>
              <a:rPr lang="fr-FR" baseline="0" dirty="0" err="1"/>
              <a:t>nég</a:t>
            </a:r>
            <a:r>
              <a:rPr lang="fr-FR" baseline="0" dirty="0"/>
              <a:t> ?</a:t>
            </a:r>
          </a:p>
          <a:p>
            <a:r>
              <a:rPr lang="fr-FR" baseline="0" dirty="0"/>
              <a:t>Remarque: tout les IPV ont des aminosides jusqu’à antibiogramme J3 post op.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47FCA-B796-4FCB-8F64-9854ACDCFB87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709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20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</a:pPr>
            <a:endParaRPr sz="32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31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8376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777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49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r-F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62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Synthèse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réalisée</a:t>
            </a:r>
            <a:r>
              <a:rPr lang="en-US" dirty="0">
                <a:solidFill>
                  <a:prstClr val="white"/>
                </a:solidFill>
              </a:rPr>
              <a:t> par la  SPILF</a:t>
            </a:r>
          </a:p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65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273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46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5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54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4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1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>
                <a:solidFill>
                  <a:prstClr val="white"/>
                </a:solidFill>
              </a:rPr>
              <a:pPr/>
              <a:t>28/05/2019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>
                <a:solidFill>
                  <a:prstClr val="white"/>
                </a:solidFill>
              </a:rPr>
              <a:t>Synthèse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réalisée</a:t>
            </a:r>
            <a:r>
              <a:rPr lang="en-US" dirty="0">
                <a:solidFill>
                  <a:prstClr val="white"/>
                </a:solidFill>
              </a:rPr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9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Titre 1"/>
          <p:cNvSpPr>
            <a:spLocks noGrp="1"/>
          </p:cNvSpPr>
          <p:nvPr>
            <p:ph type="ctrTitle"/>
          </p:nvPr>
        </p:nvSpPr>
        <p:spPr>
          <a:xfrm>
            <a:off x="1331640" y="2492896"/>
            <a:ext cx="6480720" cy="1297214"/>
          </a:xfrm>
        </p:spPr>
        <p:txBody>
          <a:bodyPr/>
          <a:lstStyle/>
          <a:p>
            <a:r>
              <a:rPr lang="fr-FR" altLang="fr-FR" sz="3600" dirty="0" smtClean="0"/>
              <a:t>Antibiothérapie des infections</a:t>
            </a:r>
            <a:r>
              <a:rPr lang="fr-FR" altLang="fr-FR" sz="3600" dirty="0"/>
              <a:t> </a:t>
            </a:r>
            <a:r>
              <a:rPr lang="fr-FR" altLang="fr-FR" sz="3600" dirty="0" smtClean="0"/>
              <a:t>de prothèses vasculaires </a:t>
            </a:r>
            <a:r>
              <a:rPr lang="fr-FR" altLang="fr-FR" sz="3600" dirty="0"/>
              <a:t>(IPV)</a:t>
            </a:r>
          </a:p>
        </p:txBody>
      </p:sp>
      <p:sp>
        <p:nvSpPr>
          <p:cNvPr id="15155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5113" y="6229350"/>
            <a:ext cx="639445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288" indent="-228572" defTabSz="449208" eaLnBrk="0" fontAlgn="base" hangingPunct="0">
              <a:spcBef>
                <a:spcPct val="0"/>
              </a:spcBef>
              <a:spcAft>
                <a:spcPct val="0"/>
              </a:spcAft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432" indent="-228572" defTabSz="449208" eaLnBrk="0" fontAlgn="base" hangingPunct="0">
              <a:spcBef>
                <a:spcPct val="0"/>
              </a:spcBef>
              <a:spcAft>
                <a:spcPct val="0"/>
              </a:spcAft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576" indent="-228572" defTabSz="449208" eaLnBrk="0" fontAlgn="base" hangingPunct="0">
              <a:spcBef>
                <a:spcPct val="0"/>
              </a:spcBef>
              <a:spcAft>
                <a:spcPct val="0"/>
              </a:spcAft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719" indent="-228572" defTabSz="449208" eaLnBrk="0" fontAlgn="base" hangingPunct="0">
              <a:spcBef>
                <a:spcPct val="0"/>
              </a:spcBef>
              <a:spcAft>
                <a:spcPct val="0"/>
              </a:spcAft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449208" rtl="0" eaLnBrk="1" fontAlgn="base" latinLnBrk="0" hangingPunct="1">
              <a:lnSpc>
                <a:spcPct val="90000"/>
              </a:lnSpc>
              <a:spcBef>
                <a:spcPts val="300"/>
              </a:spcBef>
              <a:spcAft>
                <a:spcPct val="0"/>
              </a:spcAft>
              <a:buClrTx/>
              <a:buSzPct val="110000"/>
              <a:buFontTx/>
              <a:buNone/>
              <a:tabLst>
                <a:tab pos="723810" algn="l"/>
                <a:tab pos="1447620" algn="l"/>
                <a:tab pos="2171431" algn="l"/>
                <a:tab pos="2895242" algn="l"/>
                <a:tab pos="3619052" algn="l"/>
                <a:tab pos="4342862" algn="l"/>
              </a:tabLst>
              <a:defRPr/>
            </a:pPr>
            <a:r>
              <a:rPr lang="fr-FR" altLang="fr-FR" sz="1200" dirty="0">
                <a:solidFill>
                  <a:srgbClr val="FFFFFF"/>
                </a:solidFill>
              </a:rPr>
              <a:t>C</a:t>
            </a:r>
            <a:r>
              <a:rPr kumimoji="0" lang="fr-FR" alt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t>omité</a:t>
            </a: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t> des référentiels de la SPILF</a:t>
            </a: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ews Gothic MT" charset="0"/>
              <a:ea typeface="ＭＳ Ｐゴシック" pitchFamily="34" charset="-128"/>
              <a:cs typeface="+mn-c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8352F791-0A70-4DD1-8C6B-E465BA608374}"/>
              </a:ext>
            </a:extLst>
          </p:cNvPr>
          <p:cNvSpPr txBox="1"/>
          <p:nvPr/>
        </p:nvSpPr>
        <p:spPr>
          <a:xfrm>
            <a:off x="935596" y="494116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Mise au point réalisée par le comité des référentiels de la SPILF</a:t>
            </a:r>
          </a:p>
          <a:p>
            <a:pPr algn="ctr"/>
            <a:r>
              <a:rPr lang="fr-FR" dirty="0"/>
              <a:t>le 22 mai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6CCFF58-B8F8-449C-AFDB-1675B1CD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0648"/>
            <a:ext cx="8040688" cy="688642"/>
          </a:xfrm>
        </p:spPr>
        <p:txBody>
          <a:bodyPr/>
          <a:lstStyle/>
          <a:p>
            <a:r>
              <a:rPr lang="fr-FR" sz="2800" dirty="0"/>
              <a:t>Antibiothérapie </a:t>
            </a:r>
            <a:r>
              <a:rPr lang="fr-FR" sz="2800" dirty="0" smtClean="0"/>
              <a:t>probabiliste</a:t>
            </a:r>
            <a:r>
              <a:rPr lang="fr-FR" sz="2800" dirty="0"/>
              <a:t> </a:t>
            </a:r>
            <a:r>
              <a:rPr lang="fr-FR" sz="2800" dirty="0" smtClean="0"/>
              <a:t>per </a:t>
            </a:r>
            <a:r>
              <a:rPr lang="fr-FR" sz="2800" dirty="0"/>
              <a:t>opératoire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E92A506-01F9-408E-82FF-6E0CE8BD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196752"/>
            <a:ext cx="8042276" cy="44210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28678D"/>
              </a:buClr>
            </a:pPr>
            <a:r>
              <a:rPr lang="fr-FR" dirty="0" smtClean="0"/>
              <a:t>Indication : </a:t>
            </a:r>
            <a:r>
              <a:rPr lang="fr-FR" dirty="0"/>
              <a:t>IPV non </a:t>
            </a:r>
            <a:r>
              <a:rPr lang="fr-FR" dirty="0" smtClean="0"/>
              <a:t>documentée </a:t>
            </a:r>
            <a:r>
              <a:rPr lang="fr-FR" dirty="0"/>
              <a:t>en l’absence de </a:t>
            </a:r>
            <a:r>
              <a:rPr lang="fr-FR" dirty="0" err="1" smtClean="0"/>
              <a:t>sepsis</a:t>
            </a:r>
            <a:r>
              <a:rPr lang="fr-FR" dirty="0" smtClean="0"/>
              <a:t> *</a:t>
            </a:r>
            <a:endParaRPr lang="fr-FR" dirty="0"/>
          </a:p>
          <a:p>
            <a:pPr>
              <a:spcBef>
                <a:spcPts val="0"/>
              </a:spcBef>
              <a:buClr>
                <a:srgbClr val="28678D"/>
              </a:buClr>
            </a:pPr>
            <a:r>
              <a:rPr lang="fr-FR" dirty="0" smtClean="0"/>
              <a:t>Principes : </a:t>
            </a:r>
            <a:endParaRPr lang="fr-FR" dirty="0"/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sz="2400" dirty="0"/>
              <a:t>Antibiothérapie large spectre couvrant les BGN dont </a:t>
            </a:r>
            <a:r>
              <a:rPr lang="fr-FR" sz="2400" i="1" dirty="0" smtClean="0"/>
              <a:t>Pseudomonas</a:t>
            </a:r>
            <a:r>
              <a:rPr lang="fr-FR" sz="2400" dirty="0" smtClean="0"/>
              <a:t>, SARM </a:t>
            </a:r>
            <a:r>
              <a:rPr lang="fr-FR" sz="2400" dirty="0"/>
              <a:t>et </a:t>
            </a:r>
            <a:r>
              <a:rPr lang="fr-FR" sz="2400" dirty="0" smtClean="0"/>
              <a:t>anaérobies</a:t>
            </a:r>
            <a:endParaRPr lang="fr-FR" sz="2400" dirty="0"/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sz="2400" dirty="0"/>
              <a:t>Début de l’antibiothérapie en per opératoire </a:t>
            </a:r>
            <a:r>
              <a:rPr lang="fr-FR" sz="2400" dirty="0" smtClean="0"/>
              <a:t>une fois les </a:t>
            </a:r>
            <a:r>
              <a:rPr lang="fr-FR" sz="2400" dirty="0"/>
              <a:t>prélèvements multiples </a:t>
            </a:r>
            <a:r>
              <a:rPr lang="fr-FR" sz="2400" dirty="0" smtClean="0"/>
              <a:t>réalisés</a:t>
            </a:r>
            <a:endParaRPr lang="fr-FR" sz="2400" dirty="0"/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sz="2400" dirty="0"/>
              <a:t>Poursuite </a:t>
            </a:r>
            <a:r>
              <a:rPr lang="fr-FR" sz="2400" dirty="0" smtClean="0"/>
              <a:t>jusqu’aux </a:t>
            </a:r>
            <a:r>
              <a:rPr lang="fr-FR" sz="2400" dirty="0"/>
              <a:t>résultats </a:t>
            </a:r>
            <a:r>
              <a:rPr lang="fr-FR" sz="2400" dirty="0" smtClean="0"/>
              <a:t>définitifs </a:t>
            </a:r>
            <a:r>
              <a:rPr lang="fr-FR" sz="2400" dirty="0"/>
              <a:t>des </a:t>
            </a:r>
            <a:r>
              <a:rPr lang="fr-FR" sz="2400" dirty="0" smtClean="0"/>
              <a:t>cultures avant adaptation.</a:t>
            </a:r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sz="2400" dirty="0" smtClean="0"/>
              <a:t>Antibiotiques identiques aux prescriptions probabilistes pré opératoires, sans aminoside (dont l’indication est l’existence d’un </a:t>
            </a:r>
            <a:r>
              <a:rPr lang="fr-FR" sz="2400" dirty="0" err="1" smtClean="0"/>
              <a:t>sepsis</a:t>
            </a:r>
            <a:r>
              <a:rPr lang="fr-FR" sz="2400" dirty="0" smtClean="0"/>
              <a:t> *)</a:t>
            </a:r>
            <a:endParaRPr lang="fr-FR" sz="2400" dirty="0"/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="" xmlns:a16="http://schemas.microsoft.com/office/drawing/2014/main" id="{CF3FD406-99C6-45FB-88FC-54E11C4AEEAE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83568" y="6093296"/>
            <a:ext cx="303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 Selon nouvelle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définition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290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4C37EDA2-E6DC-4414-99D7-55E7113875B6}"/>
              </a:ext>
            </a:extLst>
          </p:cNvPr>
          <p:cNvSpPr/>
          <p:nvPr/>
        </p:nvSpPr>
        <p:spPr>
          <a:xfrm>
            <a:off x="107504" y="2564904"/>
            <a:ext cx="849694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Antibiothérapie documentée </a:t>
            </a:r>
            <a:b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 post opératoire </a:t>
            </a:r>
          </a:p>
        </p:txBody>
      </p:sp>
    </p:spTree>
    <p:extLst>
      <p:ext uri="{BB962C8B-B14F-4D97-AF65-F5344CB8AC3E}">
        <p14:creationId xmlns:p14="http://schemas.microsoft.com/office/powerpoint/2010/main" val="2903619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6CCFF58-B8F8-449C-AFDB-1675B1CD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899" y="215739"/>
            <a:ext cx="8496943" cy="1175544"/>
          </a:xfrm>
        </p:spPr>
        <p:txBody>
          <a:bodyPr/>
          <a:lstStyle/>
          <a:p>
            <a:r>
              <a:rPr lang="fr-FR" sz="3600" dirty="0"/>
              <a:t>Antibiothérapie documentée </a:t>
            </a:r>
            <a:br>
              <a:rPr lang="fr-FR" sz="3600" dirty="0"/>
            </a:br>
            <a:r>
              <a:rPr lang="fr-FR" sz="3600" dirty="0"/>
              <a:t>en post opératoire </a:t>
            </a:r>
            <a:endParaRPr lang="fr-FR" sz="28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E92A506-01F9-408E-82FF-6E0CE8BD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656" y="1667346"/>
            <a:ext cx="8040688" cy="4896544"/>
          </a:xfrm>
        </p:spPr>
        <p:txBody>
          <a:bodyPr/>
          <a:lstStyle/>
          <a:p>
            <a:pPr>
              <a:buClr>
                <a:srgbClr val="28678D"/>
              </a:buClr>
            </a:pPr>
            <a:r>
              <a:rPr lang="fr-FR" dirty="0" smtClean="0"/>
              <a:t>Indication : </a:t>
            </a:r>
            <a:r>
              <a:rPr lang="fr-FR" dirty="0"/>
              <a:t>IPV documentée en post </a:t>
            </a:r>
            <a:r>
              <a:rPr lang="fr-FR" dirty="0" smtClean="0"/>
              <a:t>opératoire après résultats définitifs </a:t>
            </a:r>
            <a:r>
              <a:rPr lang="fr-FR" dirty="0"/>
              <a:t>des cultures (entre J5-J7) </a:t>
            </a:r>
          </a:p>
          <a:p>
            <a:pPr>
              <a:buClr>
                <a:srgbClr val="28678D"/>
              </a:buClr>
            </a:pPr>
            <a:r>
              <a:rPr lang="fr-FR" dirty="0" smtClean="0"/>
              <a:t>Principes : </a:t>
            </a:r>
            <a:endParaRPr lang="fr-FR" dirty="0"/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sz="2400" dirty="0"/>
              <a:t>Adaptation aux résultats microbiologiques</a:t>
            </a:r>
            <a:endParaRPr lang="fr-FR" sz="2400" strike="sngStrike" dirty="0"/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sz="2400" dirty="0"/>
              <a:t>Optimisation PK/PD </a:t>
            </a:r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sz="2400" dirty="0"/>
              <a:t>Usage si possible des molécules actives dans le </a:t>
            </a:r>
            <a:r>
              <a:rPr lang="fr-FR" sz="2400" dirty="0" err="1"/>
              <a:t>biofilm</a:t>
            </a:r>
            <a:r>
              <a:rPr lang="fr-FR" sz="2400" dirty="0"/>
              <a:t> :</a:t>
            </a:r>
          </a:p>
          <a:p>
            <a:pPr lvl="2">
              <a:buFont typeface="Courier New"/>
              <a:buChar char="o"/>
            </a:pPr>
            <a:r>
              <a:rPr lang="fr-FR" sz="2400" dirty="0"/>
              <a:t>Rifampicine pour les staphylocoques</a:t>
            </a:r>
          </a:p>
          <a:p>
            <a:pPr lvl="2">
              <a:buFont typeface="Courier New"/>
              <a:buChar char="o"/>
            </a:pPr>
            <a:r>
              <a:rPr lang="fr-FR" sz="2400" dirty="0"/>
              <a:t>Fluoroquinolone pour les BGN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="" xmlns:a16="http://schemas.microsoft.com/office/drawing/2014/main" id="{C70F541E-047E-4A08-A850-3B0D0EEA84BD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896165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6CCFF58-B8F8-449C-AFDB-1675B1CD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3" cy="1175544"/>
          </a:xfrm>
        </p:spPr>
        <p:txBody>
          <a:bodyPr/>
          <a:lstStyle/>
          <a:p>
            <a:r>
              <a:rPr lang="fr-FR" sz="3600" dirty="0"/>
              <a:t>Antibiothérapie </a:t>
            </a:r>
            <a:r>
              <a:rPr lang="fr-FR" sz="3600" dirty="0" smtClean="0"/>
              <a:t>documentée 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>en </a:t>
            </a:r>
            <a:r>
              <a:rPr lang="fr-FR" sz="3600" dirty="0"/>
              <a:t>post opératoire </a:t>
            </a:r>
            <a:endParaRPr lang="fr-FR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E92A506-01F9-408E-82FF-6E0CE8BD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968552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fr-FR" dirty="0" smtClean="0"/>
              <a:t>Deux situations différentes en fonction de la chirurgie</a:t>
            </a:r>
          </a:p>
          <a:p>
            <a:pPr lvl="1">
              <a:buClr>
                <a:srgbClr val="28678D"/>
              </a:buClr>
            </a:pPr>
            <a:r>
              <a:rPr lang="fr-FR" sz="2400" dirty="0" smtClean="0">
                <a:cs typeface="ＭＳ Ｐゴシック" charset="0"/>
              </a:rPr>
              <a:t>Intervention </a:t>
            </a:r>
            <a:r>
              <a:rPr lang="fr-FR" sz="2400" dirty="0">
                <a:cs typeface="ＭＳ Ｐゴシック" charset="0"/>
              </a:rPr>
              <a:t>chirurgicale </a:t>
            </a:r>
            <a:r>
              <a:rPr lang="fr-FR" sz="2400" dirty="0" smtClean="0">
                <a:cs typeface="ＭＳ Ｐゴシック" charset="0"/>
              </a:rPr>
              <a:t>optimale : </a:t>
            </a:r>
            <a:endParaRPr lang="fr-FR" sz="2400" dirty="0">
              <a:cs typeface="ＭＳ Ｐゴシック" charset="0"/>
            </a:endParaRPr>
          </a:p>
          <a:p>
            <a:pPr marL="457143" lvl="1" indent="0">
              <a:buClr>
                <a:srgbClr val="28678D"/>
              </a:buClr>
              <a:buNone/>
            </a:pPr>
            <a:r>
              <a:rPr lang="fr-FR" sz="2400" dirty="0" smtClean="0">
                <a:cs typeface="ＭＳ Ｐゴシック" charset="0"/>
              </a:rPr>
              <a:t>Ablation </a:t>
            </a:r>
            <a:r>
              <a:rPr lang="fr-FR" sz="2400" dirty="0">
                <a:cs typeface="ＭＳ Ｐゴシック" charset="0"/>
              </a:rPr>
              <a:t>des implants infectés, excision d’un abcès</a:t>
            </a:r>
          </a:p>
          <a:p>
            <a:pPr marL="1657187" lvl="3" indent="-342900">
              <a:buClr>
                <a:srgbClr val="28678D"/>
              </a:buClr>
              <a:buFont typeface="Wingdings" panose="05000000000000000000" pitchFamily="2" charset="2"/>
              <a:buChar char="§"/>
            </a:pPr>
            <a:r>
              <a:rPr lang="fr-FR" sz="2400" dirty="0">
                <a:cs typeface="ＭＳ Ｐゴシック" charset="0"/>
              </a:rPr>
              <a:t>Relais précoce par voie orale possible </a:t>
            </a:r>
          </a:p>
          <a:p>
            <a:pPr marL="1657187" lvl="3" indent="-342900">
              <a:spcAft>
                <a:spcPts val="1200"/>
              </a:spcAft>
              <a:buClr>
                <a:srgbClr val="28678D"/>
              </a:buClr>
              <a:buFont typeface="Wingdings" panose="05000000000000000000" pitchFamily="2" charset="2"/>
              <a:buChar char="§"/>
            </a:pPr>
            <a:r>
              <a:rPr lang="fr-FR" sz="2400" dirty="0">
                <a:cs typeface="ＭＳ Ｐゴシック" charset="0"/>
              </a:rPr>
              <a:t>Durée de traitement court         </a:t>
            </a:r>
            <a:endParaRPr lang="fr-FR" sz="2400" dirty="0"/>
          </a:p>
          <a:p>
            <a:pPr lvl="1">
              <a:buClr>
                <a:srgbClr val="28678D"/>
              </a:buClr>
            </a:pPr>
            <a:r>
              <a:rPr lang="fr-FR" sz="2400" dirty="0">
                <a:cs typeface="ＭＳ Ｐゴシック" charset="0"/>
              </a:rPr>
              <a:t>Intervention chirurgicale non </a:t>
            </a:r>
            <a:r>
              <a:rPr lang="fr-FR" sz="2400" dirty="0" smtClean="0">
                <a:cs typeface="ＭＳ Ｐゴシック" charset="0"/>
              </a:rPr>
              <a:t>optimale :</a:t>
            </a:r>
            <a:endParaRPr lang="fr-FR" sz="2400" dirty="0">
              <a:cs typeface="ＭＳ Ｐゴシック" charset="0"/>
            </a:endParaRPr>
          </a:p>
          <a:p>
            <a:pPr marL="457143" lvl="1" indent="0">
              <a:buClr>
                <a:srgbClr val="28678D"/>
              </a:buClr>
              <a:buNone/>
            </a:pPr>
            <a:r>
              <a:rPr lang="fr-FR" sz="2400" dirty="0">
                <a:cs typeface="ＭＳ Ｐゴシック" charset="0"/>
              </a:rPr>
              <a:t>Rétention des implants infectés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fr-FR" sz="2400" dirty="0">
                <a:cs typeface="ＭＳ Ｐゴシック" charset="0"/>
              </a:rPr>
              <a:t>Durée de traitement </a:t>
            </a:r>
            <a:r>
              <a:rPr lang="fr-FR" sz="2400" dirty="0" smtClean="0">
                <a:cs typeface="ＭＳ Ｐゴシック" charset="0"/>
              </a:rPr>
              <a:t>prolongée</a:t>
            </a:r>
            <a:endParaRPr lang="fr-FR" sz="2400" dirty="0">
              <a:cs typeface="ＭＳ Ｐゴシック" charset="0"/>
            </a:endParaRPr>
          </a:p>
          <a:p>
            <a:pPr lvl="4">
              <a:buFont typeface="Wingdings" panose="05000000000000000000" pitchFamily="2" charset="2"/>
              <a:buChar char="§"/>
            </a:pPr>
            <a:r>
              <a:rPr lang="fr-FR" sz="2400" dirty="0">
                <a:cs typeface="ＭＳ Ｐゴシック" charset="0"/>
              </a:rPr>
              <a:t>Antibiothérapie suppressive à discuter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5" name="Flèche : droite 4">
            <a:extLst>
              <a:ext uri="{FF2B5EF4-FFF2-40B4-BE49-F238E27FC236}">
                <a16:creationId xmlns="" xmlns:a16="http://schemas.microsoft.com/office/drawing/2014/main" id="{0234813B-C168-4AFA-8A9B-5E0A23231F8F}"/>
              </a:ext>
            </a:extLst>
          </p:cNvPr>
          <p:cNvSpPr/>
          <p:nvPr/>
        </p:nvSpPr>
        <p:spPr bwMode="auto">
          <a:xfrm>
            <a:off x="899592" y="3284984"/>
            <a:ext cx="576064" cy="288032"/>
          </a:xfrm>
          <a:prstGeom prst="rightArrow">
            <a:avLst/>
          </a:prstGeom>
          <a:solidFill>
            <a:srgbClr val="5EA8CE"/>
          </a:solidFill>
          <a:ln w="9525" cap="flat" cmpd="sng" algn="ctr">
            <a:solidFill>
              <a:srgbClr val="5EA8CE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6" name="Flèche : droite 5">
            <a:extLst>
              <a:ext uri="{FF2B5EF4-FFF2-40B4-BE49-F238E27FC236}">
                <a16:creationId xmlns="" xmlns:a16="http://schemas.microsoft.com/office/drawing/2014/main" id="{D2EC1466-0F55-49FD-AA95-0F8B2E7BB74E}"/>
              </a:ext>
            </a:extLst>
          </p:cNvPr>
          <p:cNvSpPr/>
          <p:nvPr/>
        </p:nvSpPr>
        <p:spPr bwMode="auto">
          <a:xfrm>
            <a:off x="971600" y="5157192"/>
            <a:ext cx="576064" cy="288032"/>
          </a:xfrm>
          <a:prstGeom prst="rightArrow">
            <a:avLst/>
          </a:prstGeom>
          <a:solidFill>
            <a:srgbClr val="5EA8CE"/>
          </a:solidFill>
          <a:ln w="9525" cap="flat" cmpd="sng" algn="ctr">
            <a:solidFill>
              <a:srgbClr val="5EA8CE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32" charset="-128"/>
            </a:endParaRPr>
          </a:p>
        </p:txBody>
      </p:sp>
      <p:sp>
        <p:nvSpPr>
          <p:cNvPr id="7" name="Espace réservé du pied de page 3">
            <a:extLst>
              <a:ext uri="{FF2B5EF4-FFF2-40B4-BE49-F238E27FC236}">
                <a16:creationId xmlns="" xmlns:a16="http://schemas.microsoft.com/office/drawing/2014/main" id="{C93659B3-0EE5-4950-B22A-B19462079DB4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970899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331640" y="1772816"/>
            <a:ext cx="6498158" cy="1724867"/>
          </a:xfrm>
        </p:spPr>
        <p:txBody>
          <a:bodyPr/>
          <a:lstStyle/>
          <a:p>
            <a:r>
              <a:rPr lang="fr-FR" sz="4000" dirty="0" smtClean="0"/>
              <a:t>Cas particulier : </a:t>
            </a:r>
            <a:br>
              <a:rPr lang="fr-FR" sz="4000" dirty="0" smtClean="0"/>
            </a:br>
            <a:r>
              <a:rPr lang="fr-FR" sz="4000" dirty="0" smtClean="0"/>
              <a:t>infection à </a:t>
            </a:r>
            <a:r>
              <a:rPr lang="fr-FR" sz="4000" i="1" dirty="0" smtClean="0"/>
              <a:t>Candida </a:t>
            </a:r>
            <a:r>
              <a:rPr lang="fr-FR" sz="4000" i="1" dirty="0" err="1" smtClean="0"/>
              <a:t>spp</a:t>
            </a:r>
            <a:endParaRPr lang="fr-FR" sz="4000" i="1" dirty="0"/>
          </a:p>
        </p:txBody>
      </p:sp>
    </p:spTree>
    <p:extLst>
      <p:ext uri="{BB962C8B-B14F-4D97-AF65-F5344CB8AC3E}">
        <p14:creationId xmlns:p14="http://schemas.microsoft.com/office/powerpoint/2010/main" val="3513373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6CCFF58-B8F8-449C-AFDB-1675B1CD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32656"/>
            <a:ext cx="7599734" cy="901826"/>
          </a:xfrm>
        </p:spPr>
        <p:txBody>
          <a:bodyPr/>
          <a:lstStyle/>
          <a:p>
            <a:r>
              <a:rPr lang="fr-FR" sz="4100" dirty="0" smtClean="0"/>
              <a:t>Principes thérapeutiques</a:t>
            </a:r>
            <a:endParaRPr lang="fr-FR" sz="4100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E92A506-01F9-408E-82FF-6E0CE8BD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44824"/>
            <a:ext cx="8042276" cy="3412975"/>
          </a:xfrm>
        </p:spPr>
        <p:txBody>
          <a:bodyPr/>
          <a:lstStyle/>
          <a:p>
            <a:pPr>
              <a:buClr>
                <a:srgbClr val="28678D"/>
              </a:buClr>
            </a:pPr>
            <a:r>
              <a:rPr lang="fr-FR" dirty="0" err="1"/>
              <a:t>Echinocandines</a:t>
            </a:r>
            <a:r>
              <a:rPr lang="fr-FR" dirty="0"/>
              <a:t> </a:t>
            </a:r>
            <a:r>
              <a:rPr lang="fr-FR" dirty="0" smtClean="0"/>
              <a:t>I.V. indiquées </a:t>
            </a:r>
            <a:r>
              <a:rPr lang="fr-FR" dirty="0"/>
              <a:t>en première intention pendant 10 jours </a:t>
            </a:r>
            <a:endParaRPr lang="fr-FR" dirty="0" smtClean="0"/>
          </a:p>
          <a:p>
            <a:pPr>
              <a:buClr>
                <a:srgbClr val="28678D"/>
              </a:buClr>
            </a:pPr>
            <a:r>
              <a:rPr lang="fr-FR" dirty="0" smtClean="0"/>
              <a:t>Relais </a:t>
            </a:r>
            <a:r>
              <a:rPr lang="fr-FR" dirty="0"/>
              <a:t>PO </a:t>
            </a:r>
            <a:r>
              <a:rPr lang="fr-FR" dirty="0" smtClean="0"/>
              <a:t>par </a:t>
            </a:r>
            <a:r>
              <a:rPr lang="fr-FR" dirty="0" err="1"/>
              <a:t>fluconazole</a:t>
            </a:r>
            <a:r>
              <a:rPr lang="fr-FR" dirty="0"/>
              <a:t> 800 mg dose de charge puis 400-800 mg/j </a:t>
            </a:r>
            <a:r>
              <a:rPr lang="fr-FR" dirty="0" smtClean="0"/>
              <a:t>si :</a:t>
            </a:r>
            <a:endParaRPr lang="fr-FR" dirty="0"/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dirty="0"/>
              <a:t>Souche sensible selon l’</a:t>
            </a:r>
            <a:r>
              <a:rPr lang="fr-FR" dirty="0" err="1"/>
              <a:t>antifongigramme</a:t>
            </a:r>
            <a:endParaRPr lang="fr-FR" dirty="0"/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dirty="0"/>
              <a:t>Hémoculture négative depuis plus de 10 jours</a:t>
            </a:r>
          </a:p>
          <a:p>
            <a:pPr lvl="1">
              <a:buClr>
                <a:srgbClr val="5EA8CE"/>
              </a:buClr>
              <a:buFont typeface="Wingdings" charset="2"/>
              <a:buChar char="Ø"/>
            </a:pPr>
            <a:r>
              <a:rPr lang="fr-FR" dirty="0"/>
              <a:t>Etat clinique </a:t>
            </a:r>
            <a:r>
              <a:rPr lang="fr-FR" dirty="0" smtClean="0"/>
              <a:t>stabilisé</a:t>
            </a:r>
          </a:p>
          <a:p>
            <a:pPr marL="349250" lvl="1" indent="0">
              <a:buNone/>
            </a:pPr>
            <a:endParaRPr lang="fr-FR" dirty="0" smtClean="0"/>
          </a:p>
          <a:p>
            <a:pPr marL="349250" lvl="1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="" xmlns:a16="http://schemas.microsoft.com/office/drawing/2014/main" id="{C14092EF-DCAF-410C-AC9F-7603C84A6840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97212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6CCFF58-B8F8-449C-AFDB-1675B1CD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1913"/>
            <a:ext cx="8040688" cy="881286"/>
          </a:xfrm>
        </p:spPr>
        <p:txBody>
          <a:bodyPr/>
          <a:lstStyle/>
          <a:p>
            <a:r>
              <a:rPr lang="fr-FR" sz="4100" dirty="0"/>
              <a:t>Durée de traitement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="" xmlns:a16="http://schemas.microsoft.com/office/drawing/2014/main" id="{08371250-1F96-458C-B0B7-A08EDF64A6E2}"/>
              </a:ext>
            </a:extLst>
          </p:cNvPr>
          <p:cNvSpPr/>
          <p:nvPr/>
        </p:nvSpPr>
        <p:spPr>
          <a:xfrm>
            <a:off x="3623792" y="1298480"/>
            <a:ext cx="2304256" cy="787226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Reprise chirurgicale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="" xmlns:a16="http://schemas.microsoft.com/office/drawing/2014/main" id="{8F955C2A-28B6-44B1-8982-3C87379264AA}"/>
              </a:ext>
            </a:extLst>
          </p:cNvPr>
          <p:cNvCxnSpPr>
            <a:cxnSpLocks/>
            <a:stCxn id="5" idx="2"/>
            <a:endCxn id="19" idx="0"/>
          </p:cNvCxnSpPr>
          <p:nvPr/>
        </p:nvCxnSpPr>
        <p:spPr>
          <a:xfrm>
            <a:off x="4775920" y="2085706"/>
            <a:ext cx="2469790" cy="376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 : coins arrondis 6">
            <a:extLst>
              <a:ext uri="{FF2B5EF4-FFF2-40B4-BE49-F238E27FC236}">
                <a16:creationId xmlns="" xmlns:a16="http://schemas.microsoft.com/office/drawing/2014/main" id="{4A2C3711-4995-4295-BF25-C7E0D37F4379}"/>
              </a:ext>
            </a:extLst>
          </p:cNvPr>
          <p:cNvSpPr/>
          <p:nvPr/>
        </p:nvSpPr>
        <p:spPr>
          <a:xfrm>
            <a:off x="1583834" y="2462512"/>
            <a:ext cx="2016224" cy="881286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Ablation des implants infectés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="" xmlns:a16="http://schemas.microsoft.com/office/drawing/2014/main" id="{16C846CB-3F4B-45FF-81F4-78967895C0B5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flipH="1">
            <a:off x="2591946" y="2085706"/>
            <a:ext cx="2183974" cy="376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 : coins arrondis 8">
            <a:extLst>
              <a:ext uri="{FF2B5EF4-FFF2-40B4-BE49-F238E27FC236}">
                <a16:creationId xmlns="" xmlns:a16="http://schemas.microsoft.com/office/drawing/2014/main" id="{CC4F775E-0880-48DF-9B30-BB02510ECC69}"/>
              </a:ext>
            </a:extLst>
          </p:cNvPr>
          <p:cNvSpPr/>
          <p:nvPr/>
        </p:nvSpPr>
        <p:spPr>
          <a:xfrm>
            <a:off x="247965" y="4005064"/>
            <a:ext cx="1296144" cy="78693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rgbClr val="000000"/>
                </a:solidFill>
              </a:rPr>
              <a:t>Non</a:t>
            </a:r>
          </a:p>
          <a:p>
            <a:pPr algn="ctr"/>
            <a:r>
              <a:rPr lang="fr-FR" sz="1600" dirty="0">
                <a:solidFill>
                  <a:srgbClr val="000000"/>
                </a:solidFill>
              </a:rPr>
              <a:t>remplacés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="" xmlns:a16="http://schemas.microsoft.com/office/drawing/2014/main" id="{56C021FC-6943-46DB-89E0-DED158592DDC}"/>
              </a:ext>
            </a:extLst>
          </p:cNvPr>
          <p:cNvSpPr/>
          <p:nvPr/>
        </p:nvSpPr>
        <p:spPr>
          <a:xfrm>
            <a:off x="1775740" y="4005064"/>
            <a:ext cx="1665763" cy="778894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rgbClr val="000000"/>
                </a:solidFill>
              </a:rPr>
              <a:t>Remplacés par autogreffe veineuse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="" xmlns:a16="http://schemas.microsoft.com/office/drawing/2014/main" id="{D84154E9-72AE-4A06-A225-BEEC76F7C0AB}"/>
              </a:ext>
            </a:extLst>
          </p:cNvPr>
          <p:cNvSpPr/>
          <p:nvPr/>
        </p:nvSpPr>
        <p:spPr>
          <a:xfrm>
            <a:off x="3609838" y="4013100"/>
            <a:ext cx="1659825" cy="778894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rgbClr val="000000"/>
                </a:solidFill>
              </a:rPr>
              <a:t>Remplacés par matériel inerte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="" xmlns:a16="http://schemas.microsoft.com/office/drawing/2014/main" id="{98E88BF1-86D0-4DDD-8628-2BAFBD59007B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896037" y="3343798"/>
            <a:ext cx="1695909" cy="661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="" xmlns:a16="http://schemas.microsoft.com/office/drawing/2014/main" id="{039178E4-8C82-4871-9DB0-D969776AB158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2591946" y="3343798"/>
            <a:ext cx="16676" cy="661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="" xmlns:a16="http://schemas.microsoft.com/office/drawing/2014/main" id="{5E42D712-519D-4891-9DC3-6524ED908873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2591946" y="3343798"/>
            <a:ext cx="1847805" cy="669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="" xmlns:a16="http://schemas.microsoft.com/office/drawing/2014/main" id="{C9FEB007-B6C7-45CF-B2F7-B42C7AC41D25}"/>
              </a:ext>
            </a:extLst>
          </p:cNvPr>
          <p:cNvCxnSpPr>
            <a:cxnSpLocks/>
          </p:cNvCxnSpPr>
          <p:nvPr/>
        </p:nvCxnSpPr>
        <p:spPr>
          <a:xfrm>
            <a:off x="7245710" y="3379802"/>
            <a:ext cx="5937" cy="1682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="" xmlns:a16="http://schemas.microsoft.com/office/drawing/2014/main" id="{379CA3EA-1AFE-4E35-A18C-55D63E6A9154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4439751" y="4791994"/>
            <a:ext cx="0" cy="367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="" xmlns:a16="http://schemas.microsoft.com/office/drawing/2014/main" id="{95A37676-1850-42AF-A1A2-27E2F7C64D20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2608622" y="4783958"/>
            <a:ext cx="0" cy="375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="" xmlns:a16="http://schemas.microsoft.com/office/drawing/2014/main" id="{DBA361F1-2C79-443F-9728-B6995574532B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896037" y="4791994"/>
            <a:ext cx="0" cy="370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 : coins arrondis 18">
            <a:extLst>
              <a:ext uri="{FF2B5EF4-FFF2-40B4-BE49-F238E27FC236}">
                <a16:creationId xmlns="" xmlns:a16="http://schemas.microsoft.com/office/drawing/2014/main" id="{C1FF056A-0352-48FB-A2B1-78FCB94E9F25}"/>
              </a:ext>
            </a:extLst>
          </p:cNvPr>
          <p:cNvSpPr/>
          <p:nvPr/>
        </p:nvSpPr>
        <p:spPr>
          <a:xfrm>
            <a:off x="6273602" y="2462512"/>
            <a:ext cx="1944216" cy="91729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0000"/>
                </a:solidFill>
              </a:rPr>
              <a:t>Rétention des implants infectés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FC48BFEE-914F-4806-ACA4-68C1CE5D34F2}"/>
              </a:ext>
            </a:extLst>
          </p:cNvPr>
          <p:cNvSpPr txBox="1"/>
          <p:nvPr/>
        </p:nvSpPr>
        <p:spPr>
          <a:xfrm>
            <a:off x="265113" y="5167349"/>
            <a:ext cx="8681560" cy="400110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fr-FR" sz="2000" b="1" dirty="0"/>
              <a:t>     2 s                4 s                   </a:t>
            </a:r>
            <a:r>
              <a:rPr lang="fr-FR" sz="2000" b="1" dirty="0" smtClean="0"/>
              <a:t>6 </a:t>
            </a:r>
            <a:r>
              <a:rPr lang="fr-FR" sz="2000" b="1" dirty="0"/>
              <a:t>s                                </a:t>
            </a:r>
            <a:r>
              <a:rPr lang="fr-FR" sz="2000" b="1" dirty="0" smtClean="0"/>
              <a:t>12 </a:t>
            </a:r>
            <a:r>
              <a:rPr lang="fr-FR" sz="2000" b="1" dirty="0"/>
              <a:t>s</a:t>
            </a:r>
          </a:p>
        </p:txBody>
      </p:sp>
      <p:sp>
        <p:nvSpPr>
          <p:cNvPr id="21" name="Espace réservé du pied de page 3">
            <a:extLst>
              <a:ext uri="{FF2B5EF4-FFF2-40B4-BE49-F238E27FC236}">
                <a16:creationId xmlns="" xmlns:a16="http://schemas.microsoft.com/office/drawing/2014/main" id="{591C9450-1B0D-4A62-8C17-30A7E105E366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507103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772400" cy="1362075"/>
          </a:xfrm>
        </p:spPr>
        <p:txBody>
          <a:bodyPr/>
          <a:lstStyle/>
          <a:p>
            <a:pPr lvl="0"/>
            <a:r>
              <a:rPr lang="fr-FR" sz="4100" dirty="0"/>
              <a:t>Antibiothérapie suppressive</a:t>
            </a:r>
            <a:r>
              <a:rPr lang="fr-FR" kern="1200" cap="none" dirty="0">
                <a:solidFill>
                  <a:srgbClr val="00B0F0"/>
                </a:solidFill>
                <a:ea typeface="ＭＳ Ｐゴシック"/>
              </a:rPr>
              <a:t/>
            </a:r>
            <a:br>
              <a:rPr lang="fr-FR" kern="1200" cap="none" dirty="0">
                <a:solidFill>
                  <a:srgbClr val="00B0F0"/>
                </a:solidFill>
                <a:ea typeface="ＭＳ Ｐゴシック"/>
              </a:rPr>
            </a:br>
            <a:endParaRPr lang="fr-FR" kern="1200" cap="none" dirty="0">
              <a:solidFill>
                <a:srgbClr val="00B0F0"/>
              </a:solidFill>
              <a:ea typeface="ＭＳ Ｐゴシック"/>
            </a:endParaRPr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="" xmlns:a16="http://schemas.microsoft.com/office/drawing/2014/main" id="{3D92D745-F89F-4E35-B208-6779F1C2FCAD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263415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6CCFF58-B8F8-449C-AFDB-1675B1CD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03" y="404664"/>
            <a:ext cx="8040688" cy="527472"/>
          </a:xfrm>
        </p:spPr>
        <p:txBody>
          <a:bodyPr/>
          <a:lstStyle/>
          <a:p>
            <a:r>
              <a:rPr lang="fr-FR" sz="4100" dirty="0"/>
              <a:t>Antibiothérapie suppressive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E92A506-01F9-408E-82FF-6E0CE8BD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12776"/>
            <a:ext cx="7848872" cy="424847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Clr>
                <a:srgbClr val="28678D"/>
              </a:buClr>
            </a:pPr>
            <a:r>
              <a:rPr lang="fr-FR" sz="2200" dirty="0" smtClean="0"/>
              <a:t>Indications : </a:t>
            </a:r>
            <a:r>
              <a:rPr lang="fr-FR" sz="2200" dirty="0"/>
              <a:t>IPV documentée microbiologiquement et incurable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5EA8CE"/>
              </a:buClr>
              <a:buFont typeface="Wingdings" charset="2"/>
              <a:buChar char="Ø"/>
            </a:pPr>
            <a:r>
              <a:rPr lang="fr-FR" dirty="0"/>
              <a:t>e</a:t>
            </a:r>
            <a:r>
              <a:rPr lang="fr-FR" dirty="0" smtClean="0"/>
              <a:t>n </a:t>
            </a:r>
            <a:r>
              <a:rPr lang="fr-FR" dirty="0"/>
              <a:t>l’absence de chirurgie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5EA8CE"/>
              </a:buClr>
              <a:buFont typeface="Wingdings" charset="2"/>
              <a:buChar char="Ø"/>
            </a:pPr>
            <a:r>
              <a:rPr lang="fr-FR" dirty="0"/>
              <a:t>c</a:t>
            </a:r>
            <a:r>
              <a:rPr lang="fr-FR" dirty="0" smtClean="0"/>
              <a:t>hirurgie non-optimale : pas d’ablation complète du matériel</a:t>
            </a:r>
            <a:endParaRPr lang="fr-FR" dirty="0"/>
          </a:p>
          <a:p>
            <a:pPr>
              <a:spcBef>
                <a:spcPts val="0"/>
              </a:spcBef>
              <a:buClr>
                <a:srgbClr val="28678D"/>
              </a:buClr>
            </a:pPr>
            <a:r>
              <a:rPr lang="fr-FR" sz="2200" dirty="0"/>
              <a:t>Modalités: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5EA8CE"/>
              </a:buClr>
              <a:buFont typeface="Wingdings" charset="2"/>
              <a:buChar char="Ø"/>
            </a:pPr>
            <a:r>
              <a:rPr lang="fr-FR" dirty="0" smtClean="0"/>
              <a:t>Après </a:t>
            </a:r>
            <a:r>
              <a:rPr lang="fr-FR" dirty="0"/>
              <a:t>diminution </a:t>
            </a:r>
            <a:r>
              <a:rPr lang="fr-FR" dirty="0" smtClean="0"/>
              <a:t>maximale </a:t>
            </a:r>
            <a:r>
              <a:rPr lang="fr-FR" dirty="0"/>
              <a:t>de l’inoculum par </a:t>
            </a:r>
            <a:r>
              <a:rPr lang="fr-FR" dirty="0" smtClean="0"/>
              <a:t>lavage/drainage</a:t>
            </a:r>
            <a:endParaRPr lang="fr-FR" dirty="0"/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5EA8CE"/>
              </a:buClr>
              <a:buFont typeface="Wingdings" charset="2"/>
              <a:buChar char="Ø"/>
            </a:pPr>
            <a:r>
              <a:rPr lang="fr-FR" dirty="0" smtClean="0"/>
              <a:t>Après </a:t>
            </a:r>
            <a:r>
              <a:rPr lang="fr-FR" dirty="0"/>
              <a:t>6 semaines </a:t>
            </a:r>
            <a:r>
              <a:rPr lang="fr-FR" dirty="0" smtClean="0"/>
              <a:t>d’antibiothérapie curative</a:t>
            </a:r>
            <a:endParaRPr lang="fr-FR" dirty="0"/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5EA8CE"/>
              </a:buClr>
              <a:buFont typeface="Wingdings" charset="2"/>
              <a:buChar char="Ø"/>
            </a:pPr>
            <a:r>
              <a:rPr lang="fr-FR" dirty="0"/>
              <a:t>Monothérapie PO </a:t>
            </a:r>
            <a:r>
              <a:rPr lang="fr-FR" dirty="0" smtClean="0"/>
              <a:t>: </a:t>
            </a:r>
            <a:r>
              <a:rPr lang="fr-FR" dirty="0"/>
              <a:t>C1G, Cotrimoxazole, </a:t>
            </a:r>
            <a:r>
              <a:rPr lang="fr-FR" dirty="0" err="1" smtClean="0"/>
              <a:t>doxycycline</a:t>
            </a:r>
            <a:endParaRPr lang="fr-FR" dirty="0"/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5EA8CE"/>
              </a:buClr>
              <a:buFont typeface="Wingdings" charset="2"/>
              <a:buChar char="Ø"/>
            </a:pPr>
            <a:r>
              <a:rPr lang="fr-FR" dirty="0"/>
              <a:t>Décision </a:t>
            </a:r>
            <a:r>
              <a:rPr lang="fr-FR" dirty="0" smtClean="0"/>
              <a:t>après une discussion multidisciplinaire</a:t>
            </a:r>
            <a:endParaRPr lang="fr-FR" dirty="0"/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5EA8CE"/>
              </a:buClr>
              <a:buFont typeface="Wingdings" charset="2"/>
              <a:buChar char="Ø"/>
            </a:pPr>
            <a:r>
              <a:rPr lang="fr-FR" dirty="0"/>
              <a:t>Suivi </a:t>
            </a:r>
            <a:r>
              <a:rPr lang="fr-FR" dirty="0" smtClean="0"/>
              <a:t>du patient à </a:t>
            </a:r>
            <a:r>
              <a:rPr lang="fr-FR" dirty="0"/>
              <a:t>M2 et M3 puis </a:t>
            </a:r>
            <a:r>
              <a:rPr lang="fr-FR" dirty="0" smtClean="0"/>
              <a:t>tous </a:t>
            </a:r>
            <a:r>
              <a:rPr lang="fr-FR" dirty="0"/>
              <a:t>les 6 mois</a:t>
            </a:r>
          </a:p>
          <a:p>
            <a:pPr>
              <a:buClr>
                <a:srgbClr val="5EA8CE"/>
              </a:buClr>
              <a:buFont typeface="Wingdings" charset="2"/>
              <a:buChar char="Ø"/>
            </a:pPr>
            <a:endParaRPr lang="fr-FR" sz="2200" dirty="0"/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="" xmlns:a16="http://schemas.microsoft.com/office/drawing/2014/main" id="{6A190169-2DB6-41A8-99D5-5A0BAB998B06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87724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Titre 1"/>
          <p:cNvSpPr>
            <a:spLocks noGrp="1"/>
          </p:cNvSpPr>
          <p:nvPr>
            <p:ph type="title"/>
          </p:nvPr>
        </p:nvSpPr>
        <p:spPr>
          <a:xfrm>
            <a:off x="468314" y="17463"/>
            <a:ext cx="8040687" cy="1107281"/>
          </a:xfrm>
        </p:spPr>
        <p:txBody>
          <a:bodyPr/>
          <a:lstStyle/>
          <a:p>
            <a:r>
              <a:rPr lang="fr-FR" altLang="fr-FR" sz="3600" dirty="0"/>
              <a:t>Références</a:t>
            </a:r>
          </a:p>
        </p:txBody>
      </p:sp>
      <p:sp>
        <p:nvSpPr>
          <p:cNvPr id="152578" name="Espace réservé du contenu 2"/>
          <p:cNvSpPr>
            <a:spLocks noGrp="1"/>
          </p:cNvSpPr>
          <p:nvPr>
            <p:ph idx="1"/>
          </p:nvPr>
        </p:nvSpPr>
        <p:spPr>
          <a:xfrm>
            <a:off x="251520" y="1596603"/>
            <a:ext cx="8640959" cy="4784725"/>
          </a:xfrm>
        </p:spPr>
        <p:txBody>
          <a:bodyPr>
            <a:noAutofit/>
          </a:bodyPr>
          <a:lstStyle/>
          <a:p>
            <a:pPr lvl="1">
              <a:spcAft>
                <a:spcPts val="1800"/>
              </a:spcAft>
            </a:pPr>
            <a:r>
              <a:rPr lang="fr-FR" sz="2000" dirty="0"/>
              <a:t>M. </a:t>
            </a:r>
            <a:r>
              <a:rPr lang="fr-FR" sz="2000" dirty="0" err="1"/>
              <a:t>Revest</a:t>
            </a:r>
            <a:r>
              <a:rPr lang="fr-FR" sz="2000" dirty="0"/>
              <a:t>, F. </a:t>
            </a:r>
            <a:r>
              <a:rPr lang="fr-FR" sz="2000" dirty="0" err="1"/>
              <a:t>Camou</a:t>
            </a:r>
            <a:r>
              <a:rPr lang="fr-FR" sz="2000" dirty="0"/>
              <a:t>, E. </a:t>
            </a:r>
            <a:r>
              <a:rPr lang="fr-FR" sz="2000" dirty="0" err="1"/>
              <a:t>Senneville</a:t>
            </a:r>
            <a:r>
              <a:rPr lang="fr-FR" sz="2000" dirty="0"/>
              <a:t>, J. </a:t>
            </a:r>
            <a:r>
              <a:rPr lang="fr-FR" sz="2000" dirty="0" err="1"/>
              <a:t>Caillon</a:t>
            </a:r>
            <a:r>
              <a:rPr lang="fr-FR" sz="2000" dirty="0"/>
              <a:t>, Frédéric Laurent, Brigitte Calvet, P. </a:t>
            </a:r>
            <a:r>
              <a:rPr lang="fr-FR" sz="2000" dirty="0" err="1"/>
              <a:t>Feugier</a:t>
            </a:r>
            <a:r>
              <a:rPr lang="fr-FR" sz="2000" dirty="0"/>
              <a:t>, M. </a:t>
            </a:r>
            <a:r>
              <a:rPr lang="fr-FR" sz="2000" dirty="0" err="1"/>
              <a:t>Batt</a:t>
            </a:r>
            <a:r>
              <a:rPr lang="fr-FR" sz="2000" dirty="0"/>
              <a:t>, C </a:t>
            </a:r>
            <a:r>
              <a:rPr lang="fr-FR" sz="2000" dirty="0" err="1"/>
              <a:t>Chidiac</a:t>
            </a:r>
            <a:r>
              <a:rPr lang="fr-FR" sz="2000" dirty="0"/>
              <a:t>, pour le Groupe de Réflexion sur les Infections de Prothèses vasculaires (GRIP</a:t>
            </a:r>
            <a:r>
              <a:rPr lang="fr-FR" sz="2000" dirty="0" smtClean="0"/>
              <a:t>). </a:t>
            </a:r>
            <a:r>
              <a:rPr lang="en-US" sz="2000" dirty="0" smtClean="0">
                <a:solidFill>
                  <a:schemeClr val="tx1"/>
                </a:solidFill>
                <a:latin typeface="News Gothic MT"/>
                <a:cs typeface="News Gothic MT"/>
              </a:rPr>
              <a:t>Medical </a:t>
            </a:r>
            <a:r>
              <a:rPr lang="en-US" sz="2000" dirty="0">
                <a:solidFill>
                  <a:schemeClr val="tx1"/>
                </a:solidFill>
                <a:latin typeface="News Gothic MT"/>
                <a:cs typeface="News Gothic MT"/>
              </a:rPr>
              <a:t>treatment of prosthetic vascular graft infections: Review of the literature and proposals of a Working Group. </a:t>
            </a:r>
            <a:r>
              <a:rPr lang="fr-FR" sz="2000" dirty="0" err="1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Intern</a:t>
            </a:r>
            <a:r>
              <a:rPr lang="fr-FR" sz="2000" dirty="0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 J </a:t>
            </a:r>
            <a:r>
              <a:rPr lang="fr-FR" sz="2000" dirty="0" err="1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Antimicrob</a:t>
            </a:r>
            <a:r>
              <a:rPr lang="fr-FR" sz="2000" dirty="0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 Agents </a:t>
            </a:r>
            <a:r>
              <a:rPr lang="fr-FR" sz="2000" dirty="0" smtClean="0">
                <a:solidFill>
                  <a:schemeClr val="tx1"/>
                </a:solidFill>
                <a:latin typeface="News Gothic MT"/>
                <a:ea typeface="ＭＳ Ｐゴシック"/>
                <a:cs typeface="News Gothic MT"/>
                <a:sym typeface="Helvetica Light"/>
              </a:rPr>
              <a:t>2015 ; 46 : 254-265</a:t>
            </a:r>
          </a:p>
          <a:p>
            <a:pPr lvl="1">
              <a:spcAft>
                <a:spcPts val="1800"/>
              </a:spcAft>
            </a:pPr>
            <a:r>
              <a:rPr lang="fr-FR" sz="2000" dirty="0" smtClean="0">
                <a:solidFill>
                  <a:srgbClr val="000000"/>
                </a:solidFill>
              </a:rPr>
              <a:t>Wilson WR, </a:t>
            </a:r>
            <a:r>
              <a:rPr lang="fr-FR" sz="2000" dirty="0" err="1" smtClean="0">
                <a:solidFill>
                  <a:srgbClr val="000000"/>
                </a:solidFill>
              </a:rPr>
              <a:t>Bower</a:t>
            </a:r>
            <a:r>
              <a:rPr lang="fr-FR" sz="2000" dirty="0" smtClean="0">
                <a:solidFill>
                  <a:srgbClr val="000000"/>
                </a:solidFill>
              </a:rPr>
              <a:t> TC, </a:t>
            </a:r>
            <a:r>
              <a:rPr lang="fr-FR" sz="2000" dirty="0" err="1" smtClean="0">
                <a:solidFill>
                  <a:srgbClr val="000000"/>
                </a:solidFill>
              </a:rPr>
              <a:t>Creager</a:t>
            </a:r>
            <a:r>
              <a:rPr lang="fr-FR" sz="2000" dirty="0" smtClean="0">
                <a:solidFill>
                  <a:srgbClr val="000000"/>
                </a:solidFill>
              </a:rPr>
              <a:t> MA, Amin-</a:t>
            </a:r>
            <a:r>
              <a:rPr lang="fr-FR" sz="2000" dirty="0" err="1" smtClean="0">
                <a:solidFill>
                  <a:srgbClr val="000000"/>
                </a:solidFill>
              </a:rPr>
              <a:t>Hanjani</a:t>
            </a:r>
            <a:r>
              <a:rPr lang="fr-FR" sz="2000" dirty="0" smtClean="0">
                <a:solidFill>
                  <a:srgbClr val="000000"/>
                </a:solidFill>
              </a:rPr>
              <a:t> S, </a:t>
            </a:r>
            <a:r>
              <a:rPr lang="fr-FR" sz="2000" dirty="0" err="1" smtClean="0">
                <a:solidFill>
                  <a:srgbClr val="000000"/>
                </a:solidFill>
              </a:rPr>
              <a:t>O'Gara</a:t>
            </a:r>
            <a:r>
              <a:rPr lang="fr-FR" sz="2000" dirty="0" smtClean="0">
                <a:solidFill>
                  <a:srgbClr val="000000"/>
                </a:solidFill>
              </a:rPr>
              <a:t> PT, </a:t>
            </a:r>
            <a:r>
              <a:rPr lang="fr-FR" sz="2000" dirty="0" err="1" smtClean="0">
                <a:solidFill>
                  <a:srgbClr val="000000"/>
                </a:solidFill>
              </a:rPr>
              <a:t>Lockhart</a:t>
            </a:r>
            <a:r>
              <a:rPr lang="fr-FR" sz="2000" dirty="0" smtClean="0">
                <a:solidFill>
                  <a:srgbClr val="000000"/>
                </a:solidFill>
              </a:rPr>
              <a:t> PB et al. </a:t>
            </a:r>
            <a:r>
              <a:rPr lang="fr-FR" sz="2000" dirty="0" err="1" smtClean="0">
                <a:solidFill>
                  <a:srgbClr val="000000"/>
                </a:solidFill>
              </a:rPr>
              <a:t>Vascular</a:t>
            </a:r>
            <a:r>
              <a:rPr lang="fr-FR" sz="2000" dirty="0" smtClean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00"/>
                </a:solidFill>
              </a:rPr>
              <a:t>Graft</a:t>
            </a:r>
            <a:r>
              <a:rPr lang="fr-FR" sz="2000" dirty="0">
                <a:solidFill>
                  <a:srgbClr val="000000"/>
                </a:solidFill>
              </a:rPr>
              <a:t> Infections, </a:t>
            </a:r>
            <a:r>
              <a:rPr lang="fr-FR" sz="2000" dirty="0" err="1">
                <a:solidFill>
                  <a:srgbClr val="000000"/>
                </a:solidFill>
              </a:rPr>
              <a:t>Mycotic</a:t>
            </a:r>
            <a:r>
              <a:rPr lang="fr-FR" sz="2000" dirty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00"/>
                </a:solidFill>
              </a:rPr>
              <a:t>Aneurysms</a:t>
            </a:r>
            <a:r>
              <a:rPr lang="fr-FR" sz="2000" dirty="0">
                <a:solidFill>
                  <a:srgbClr val="000000"/>
                </a:solidFill>
              </a:rPr>
              <a:t>, and </a:t>
            </a:r>
            <a:r>
              <a:rPr lang="fr-FR" sz="2000" dirty="0" err="1">
                <a:solidFill>
                  <a:srgbClr val="000000"/>
                </a:solidFill>
              </a:rPr>
              <a:t>Endovascular</a:t>
            </a:r>
            <a:r>
              <a:rPr lang="fr-FR" sz="2000" dirty="0">
                <a:solidFill>
                  <a:srgbClr val="000000"/>
                </a:solidFill>
              </a:rPr>
              <a:t> Infections: A </a:t>
            </a:r>
            <a:r>
              <a:rPr lang="fr-FR" sz="2000" dirty="0" err="1">
                <a:solidFill>
                  <a:srgbClr val="000000"/>
                </a:solidFill>
              </a:rPr>
              <a:t>Scientific</a:t>
            </a:r>
            <a:r>
              <a:rPr lang="fr-FR" sz="2000" dirty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00"/>
                </a:solidFill>
              </a:rPr>
              <a:t>Statement</a:t>
            </a:r>
            <a:r>
              <a:rPr lang="fr-FR" sz="2000" dirty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00"/>
                </a:solidFill>
              </a:rPr>
              <a:t>From</a:t>
            </a:r>
            <a:r>
              <a:rPr lang="fr-FR" sz="2000" dirty="0">
                <a:solidFill>
                  <a:srgbClr val="000000"/>
                </a:solidFill>
              </a:rPr>
              <a:t> the American </a:t>
            </a:r>
            <a:r>
              <a:rPr lang="fr-FR" sz="2000" dirty="0" err="1">
                <a:solidFill>
                  <a:srgbClr val="000000"/>
                </a:solidFill>
              </a:rPr>
              <a:t>Heart</a:t>
            </a:r>
            <a:r>
              <a:rPr lang="fr-FR" sz="2000" dirty="0">
                <a:solidFill>
                  <a:srgbClr val="000000"/>
                </a:solidFill>
              </a:rPr>
              <a:t> Association</a:t>
            </a:r>
            <a:r>
              <a:rPr lang="fr-FR" sz="2000" b="1" dirty="0" smtClean="0"/>
              <a:t>.</a:t>
            </a:r>
            <a:r>
              <a:rPr lang="en-US" sz="2000" dirty="0"/>
              <a:t> </a:t>
            </a:r>
            <a:r>
              <a:rPr lang="en-US" sz="2000" dirty="0" smtClean="0"/>
              <a:t>Circulation </a:t>
            </a:r>
            <a:r>
              <a:rPr lang="en-US" sz="2000" dirty="0"/>
              <a:t>2016 ;</a:t>
            </a:r>
            <a:r>
              <a:rPr lang="en-US" sz="2000" dirty="0" smtClean="0"/>
              <a:t>15;134 : e412</a:t>
            </a:r>
            <a:r>
              <a:rPr lang="en-US" sz="2000" dirty="0"/>
              <a:t>-e460</a:t>
            </a:r>
            <a:endParaRPr lang="fr-FR" sz="2000" b="1" dirty="0"/>
          </a:p>
          <a:p>
            <a:pPr lvl="1">
              <a:spcAft>
                <a:spcPts val="1800"/>
              </a:spcAft>
            </a:pPr>
            <a:endParaRPr lang="fr-FR" dirty="0">
              <a:solidFill>
                <a:srgbClr val="000000"/>
              </a:solidFill>
              <a:latin typeface="News Gothic MT"/>
              <a:ea typeface="ＭＳ Ｐゴシック"/>
              <a:cs typeface="News Gothic MT"/>
              <a:sym typeface="Helvetica Light"/>
            </a:endParaRPr>
          </a:p>
          <a:p>
            <a:pPr lvl="1">
              <a:spcAft>
                <a:spcPts val="1800"/>
              </a:spcAft>
            </a:pPr>
            <a:endParaRPr lang="fr-FR" altLang="fr-FR" dirty="0">
              <a:solidFill>
                <a:srgbClr val="000000"/>
              </a:solidFill>
            </a:endParaRPr>
          </a:p>
          <a:p>
            <a:pPr>
              <a:buFont typeface="Times New Roman" pitchFamily="18" charset="0"/>
              <a:buNone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52579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492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fr-FR" dirty="0" smtClean="0">
                <a:solidFill>
                  <a:srgbClr val="FFFFFF"/>
                </a:solidFill>
                <a:latin typeface="News Gothic MT" charset="0"/>
                <a:ea typeface="ＭＳ Ｐゴシック" pitchFamily="34" charset="-128"/>
              </a:rPr>
              <a:t>MAP</a:t>
            </a:r>
            <a:r>
              <a:rPr kumimoji="0" lang="en-US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 </a:t>
            </a:r>
            <a:r>
              <a:rPr kumimoji="0" lang="en-US" alt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réalisée</a:t>
            </a:r>
            <a:r>
              <a: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ews Gothic MT" charset="0"/>
                <a:ea typeface="ＭＳ Ｐゴシック" pitchFamily="34" charset="-128"/>
                <a:cs typeface="+mn-cs"/>
              </a:rPr>
              <a:t> par la  SPILF</a:t>
            </a:r>
          </a:p>
        </p:txBody>
      </p:sp>
      <p:pic>
        <p:nvPicPr>
          <p:cNvPr id="152580" name="Image 3" descr="Capture d’écran 2017-05-17 à 15.15.06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984" r="44398" b="-3255"/>
          <a:stretch/>
        </p:blipFill>
        <p:spPr bwMode="auto">
          <a:xfrm>
            <a:off x="7442201" y="0"/>
            <a:ext cx="946224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288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04856" cy="864096"/>
          </a:xfrm>
        </p:spPr>
        <p:txBody>
          <a:bodyPr/>
          <a:lstStyle/>
          <a:p>
            <a:pPr lvl="1" algn="ctr"/>
            <a:r>
              <a:rPr lang="fr-FR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fr-FR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400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Généralités </a:t>
            </a:r>
            <a:r>
              <a:rPr lang="fr-FR" sz="3600" dirty="0"/>
              <a:t>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430844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28678D"/>
              </a:buClr>
              <a:buFont typeface="Wingdings 2" charset="2"/>
              <a:buChar char=""/>
            </a:pPr>
            <a:r>
              <a:rPr lang="fr-FR" dirty="0"/>
              <a:t>Prise en charge par une équipe multidisciplinaire</a:t>
            </a:r>
          </a:p>
          <a:p>
            <a:pPr>
              <a:buClr>
                <a:srgbClr val="28678D"/>
              </a:buClr>
              <a:buFont typeface="Wingdings 2" charset="2"/>
              <a:buChar char=""/>
            </a:pPr>
            <a:r>
              <a:rPr lang="fr-FR" dirty="0" smtClean="0"/>
              <a:t>Indications chirurgicales </a:t>
            </a:r>
            <a:r>
              <a:rPr lang="fr-FR" dirty="0"/>
              <a:t>selon la classification de Samson</a:t>
            </a:r>
          </a:p>
          <a:p>
            <a:pPr>
              <a:buClr>
                <a:srgbClr val="28678D"/>
              </a:buClr>
              <a:buFont typeface="Wingdings 2" charset="2"/>
              <a:buChar char=""/>
            </a:pPr>
            <a:r>
              <a:rPr lang="fr-FR" dirty="0"/>
              <a:t>Faible niveau de preuve </a:t>
            </a:r>
            <a:r>
              <a:rPr lang="fr-FR" dirty="0" smtClean="0"/>
              <a:t>en </a:t>
            </a:r>
            <a:r>
              <a:rPr lang="fr-FR" dirty="0"/>
              <a:t>l’absence d’essai randomisé contrôlé</a:t>
            </a:r>
          </a:p>
          <a:p>
            <a:pPr>
              <a:buClr>
                <a:srgbClr val="28678D"/>
              </a:buClr>
              <a:buFont typeface="Wingdings 2" charset="2"/>
              <a:buChar char=""/>
            </a:pPr>
            <a:r>
              <a:rPr lang="fr-FR" dirty="0"/>
              <a:t>Antibiothérapie </a:t>
            </a:r>
            <a:r>
              <a:rPr lang="fr-FR" dirty="0" smtClean="0"/>
              <a:t>extrapolée </a:t>
            </a:r>
            <a:r>
              <a:rPr lang="fr-FR" dirty="0"/>
              <a:t>de la prise en charge des endocardites sur valves prothétiques et des infections </a:t>
            </a:r>
            <a:r>
              <a:rPr lang="fr-FR" dirty="0" err="1" smtClean="0"/>
              <a:t>osteo</a:t>
            </a:r>
            <a:r>
              <a:rPr lang="fr-FR" dirty="0" smtClean="0"/>
              <a:t>-articulaires </a:t>
            </a:r>
            <a:r>
              <a:rPr lang="fr-FR" dirty="0"/>
              <a:t>sur matériel</a:t>
            </a:r>
          </a:p>
          <a:p>
            <a:pPr>
              <a:buClr>
                <a:srgbClr val="28678D"/>
              </a:buClr>
              <a:buFont typeface="Wingdings 2" charset="2"/>
              <a:buChar char=""/>
            </a:pPr>
            <a:r>
              <a:rPr lang="fr-FR" dirty="0"/>
              <a:t>Ne pas débuter d’antibiothérapie en l’absence de sepsis ou de documentation fiable</a:t>
            </a:r>
          </a:p>
          <a:p>
            <a:pPr>
              <a:buClr>
                <a:srgbClr val="28678D"/>
              </a:buClr>
              <a:buFont typeface="Wingdings 2" charset="2"/>
              <a:buChar char=""/>
            </a:pPr>
            <a:r>
              <a:rPr lang="fr-FR" dirty="0"/>
              <a:t>Réaliser au minimum 2 </a:t>
            </a:r>
            <a:r>
              <a:rPr lang="fr-FR" dirty="0" smtClean="0"/>
              <a:t>paires d’hémocultures </a:t>
            </a:r>
            <a:r>
              <a:rPr lang="fr-FR" dirty="0"/>
              <a:t>avant le début de l’antibiothérapie</a:t>
            </a:r>
          </a:p>
          <a:p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lvl="1"/>
            <a:endParaRPr lang="fr-FR" dirty="0"/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="" xmlns:a16="http://schemas.microsoft.com/office/drawing/2014/main" id="{244E7739-F9FB-41B5-8D84-A3DA042973BC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44336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="" xmlns:a16="http://schemas.microsoft.com/office/drawing/2014/main" id="{F3C9F003-966A-4250-9D68-652955F8B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4581" y="-56334"/>
            <a:ext cx="6186892" cy="717304"/>
          </a:xfrm>
        </p:spPr>
        <p:txBody>
          <a:bodyPr/>
          <a:lstStyle/>
          <a:p>
            <a:r>
              <a:rPr lang="fr-FR" sz="3600" dirty="0"/>
              <a:t>Antibiothérapie des IPV</a:t>
            </a:r>
          </a:p>
        </p:txBody>
      </p:sp>
      <p:sp>
        <p:nvSpPr>
          <p:cNvPr id="6" name="Rectangle à coins arrondis 7">
            <a:extLst>
              <a:ext uri="{FF2B5EF4-FFF2-40B4-BE49-F238E27FC236}">
                <a16:creationId xmlns="" xmlns:a16="http://schemas.microsoft.com/office/drawing/2014/main" id="{A8F98BB8-AE6D-44D5-9620-0D19419DE194}"/>
              </a:ext>
            </a:extLst>
          </p:cNvPr>
          <p:cNvSpPr/>
          <p:nvPr/>
        </p:nvSpPr>
        <p:spPr>
          <a:xfrm>
            <a:off x="6372200" y="2996952"/>
            <a:ext cx="2420156" cy="517336"/>
          </a:xfrm>
          <a:prstGeom prst="round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Antibiothérapie probabiliste en per opératoire</a:t>
            </a:r>
          </a:p>
        </p:txBody>
      </p:sp>
      <p:sp>
        <p:nvSpPr>
          <p:cNvPr id="7" name="Rectangle à coins arrondis 8">
            <a:extLst>
              <a:ext uri="{FF2B5EF4-FFF2-40B4-BE49-F238E27FC236}">
                <a16:creationId xmlns="" xmlns:a16="http://schemas.microsoft.com/office/drawing/2014/main" id="{473DE42F-9647-48D2-A16E-B10BCBCD5390}"/>
              </a:ext>
            </a:extLst>
          </p:cNvPr>
          <p:cNvSpPr/>
          <p:nvPr/>
        </p:nvSpPr>
        <p:spPr>
          <a:xfrm>
            <a:off x="4644008" y="1772816"/>
            <a:ext cx="2232247" cy="52955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Antibiothérapie documenté en pré opératoire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4C051727-F4A8-44D3-B2B6-AFE4813DD820}"/>
              </a:ext>
            </a:extLst>
          </p:cNvPr>
          <p:cNvSpPr txBox="1"/>
          <p:nvPr/>
        </p:nvSpPr>
        <p:spPr>
          <a:xfrm>
            <a:off x="5004048" y="836712"/>
            <a:ext cx="576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non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="" xmlns:a16="http://schemas.microsoft.com/office/drawing/2014/main" id="{5CA36D5F-195D-4851-98CA-CB4CA0E1E97F}"/>
              </a:ext>
            </a:extLst>
          </p:cNvPr>
          <p:cNvCxnSpPr>
            <a:cxnSpLocks/>
            <a:stCxn id="18" idx="6"/>
            <a:endCxn id="6" idx="1"/>
          </p:cNvCxnSpPr>
          <p:nvPr/>
        </p:nvCxnSpPr>
        <p:spPr>
          <a:xfrm flipV="1">
            <a:off x="2915816" y="3255620"/>
            <a:ext cx="3456384" cy="232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24">
            <a:extLst>
              <a:ext uri="{FF2B5EF4-FFF2-40B4-BE49-F238E27FC236}">
                <a16:creationId xmlns="" xmlns:a16="http://schemas.microsoft.com/office/drawing/2014/main" id="{0664CB3D-9528-474C-BE6D-EA271F1FD5D3}"/>
              </a:ext>
            </a:extLst>
          </p:cNvPr>
          <p:cNvSpPr/>
          <p:nvPr/>
        </p:nvSpPr>
        <p:spPr>
          <a:xfrm>
            <a:off x="3203848" y="3717032"/>
            <a:ext cx="5187090" cy="552431"/>
          </a:xfrm>
          <a:prstGeom prst="round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Antibiothérapie IV </a:t>
            </a:r>
            <a:r>
              <a:rPr lang="fr-FR" sz="1200" b="1" dirty="0" smtClean="0">
                <a:solidFill>
                  <a:schemeClr val="tx1"/>
                </a:solidFill>
              </a:rPr>
              <a:t>adaptée </a:t>
            </a:r>
            <a:r>
              <a:rPr lang="fr-FR" sz="1200" b="1" dirty="0">
                <a:solidFill>
                  <a:schemeClr val="tx1"/>
                </a:solidFill>
              </a:rPr>
              <a:t>selon </a:t>
            </a:r>
            <a:r>
              <a:rPr lang="fr-FR" sz="1200" b="1" dirty="0" smtClean="0">
                <a:solidFill>
                  <a:schemeClr val="tx1"/>
                </a:solidFill>
              </a:rPr>
              <a:t>les résultats des </a:t>
            </a:r>
            <a:r>
              <a:rPr lang="fr-FR" sz="1200" b="1" dirty="0">
                <a:solidFill>
                  <a:schemeClr val="tx1"/>
                </a:solidFill>
              </a:rPr>
              <a:t>prélèvements per </a:t>
            </a:r>
            <a:r>
              <a:rPr lang="fr-FR" sz="1200" b="1" dirty="0" smtClean="0">
                <a:solidFill>
                  <a:schemeClr val="tx1"/>
                </a:solidFill>
              </a:rPr>
              <a:t>opératoires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D5C22E82-B84E-469B-8F89-FDD6F0B2688F}"/>
              </a:ext>
            </a:extLst>
          </p:cNvPr>
          <p:cNvSpPr txBox="1"/>
          <p:nvPr/>
        </p:nvSpPr>
        <p:spPr>
          <a:xfrm>
            <a:off x="6084168" y="1412776"/>
            <a:ext cx="586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oui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0BB77B95-F816-4563-9CBF-54BD08F2B6E9}"/>
              </a:ext>
            </a:extLst>
          </p:cNvPr>
          <p:cNvSpPr txBox="1"/>
          <p:nvPr/>
        </p:nvSpPr>
        <p:spPr>
          <a:xfrm>
            <a:off x="7524328" y="1916832"/>
            <a:ext cx="547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non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="" xmlns:a16="http://schemas.microsoft.com/office/drawing/2014/main" id="{414EA0DC-BB97-4D4F-B761-5659877FF683}"/>
              </a:ext>
            </a:extLst>
          </p:cNvPr>
          <p:cNvCxnSpPr>
            <a:cxnSpLocks/>
          </p:cNvCxnSpPr>
          <p:nvPr/>
        </p:nvCxnSpPr>
        <p:spPr>
          <a:xfrm>
            <a:off x="8820472" y="3284984"/>
            <a:ext cx="3235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FD5FED32-C83E-48AE-9497-06DE789E9635}"/>
              </a:ext>
            </a:extLst>
          </p:cNvPr>
          <p:cNvSpPr/>
          <p:nvPr/>
        </p:nvSpPr>
        <p:spPr>
          <a:xfrm>
            <a:off x="6372200" y="908720"/>
            <a:ext cx="2339076" cy="6156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Documentation pré opératoire (ponction, </a:t>
            </a:r>
            <a:r>
              <a:rPr lang="fr-FR" sz="1200" dirty="0" err="1">
                <a:solidFill>
                  <a:schemeClr val="tx1"/>
                </a:solidFill>
              </a:rPr>
              <a:t>hémoc</a:t>
            </a:r>
            <a:r>
              <a:rPr lang="fr-FR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6CBD6E72-9F98-413F-8064-654874071837}"/>
              </a:ext>
            </a:extLst>
          </p:cNvPr>
          <p:cNvSpPr/>
          <p:nvPr/>
        </p:nvSpPr>
        <p:spPr>
          <a:xfrm>
            <a:off x="3203848" y="692696"/>
            <a:ext cx="1584176" cy="3614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Sepsis ?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13327370-F346-4F13-A072-6A347F265820}"/>
              </a:ext>
            </a:extLst>
          </p:cNvPr>
          <p:cNvSpPr/>
          <p:nvPr/>
        </p:nvSpPr>
        <p:spPr>
          <a:xfrm>
            <a:off x="1403648" y="4581128"/>
            <a:ext cx="1637099" cy="5674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Relais par voie orale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="" xmlns:a16="http://schemas.microsoft.com/office/drawing/2014/main" id="{D9130E8E-CB51-4181-B726-2371247B294E}"/>
              </a:ext>
            </a:extLst>
          </p:cNvPr>
          <p:cNvSpPr/>
          <p:nvPr/>
        </p:nvSpPr>
        <p:spPr>
          <a:xfrm>
            <a:off x="1259632" y="3717032"/>
            <a:ext cx="1818305" cy="5524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Désescalade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="" xmlns:a16="http://schemas.microsoft.com/office/drawing/2014/main" id="{99037405-DDF6-484D-884E-BB122FFA71D1}"/>
              </a:ext>
            </a:extLst>
          </p:cNvPr>
          <p:cNvSpPr/>
          <p:nvPr/>
        </p:nvSpPr>
        <p:spPr>
          <a:xfrm>
            <a:off x="1187624" y="2924944"/>
            <a:ext cx="1728192" cy="707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Reprise chirurgicale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="" xmlns:a16="http://schemas.microsoft.com/office/drawing/2014/main" id="{090E2863-F8C1-4292-9658-1C6EF5E9009F}"/>
              </a:ext>
            </a:extLst>
          </p:cNvPr>
          <p:cNvCxnSpPr>
            <a:cxnSpLocks/>
            <a:stCxn id="14" idx="4"/>
            <a:endCxn id="6" idx="0"/>
          </p:cNvCxnSpPr>
          <p:nvPr/>
        </p:nvCxnSpPr>
        <p:spPr>
          <a:xfrm>
            <a:off x="7541738" y="1524335"/>
            <a:ext cx="40540" cy="1472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63131E0F-0430-4409-AF89-3C056C3D853C}"/>
              </a:ext>
            </a:extLst>
          </p:cNvPr>
          <p:cNvSpPr txBox="1"/>
          <p:nvPr/>
        </p:nvSpPr>
        <p:spPr>
          <a:xfrm>
            <a:off x="3419872" y="148478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oui 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="" xmlns:a16="http://schemas.microsoft.com/office/drawing/2014/main" id="{52CD09F5-D181-442A-ADEB-BA5A5390ED85}"/>
              </a:ext>
            </a:extLst>
          </p:cNvPr>
          <p:cNvCxnSpPr>
            <a:cxnSpLocks/>
            <a:stCxn id="17" idx="6"/>
            <a:endCxn id="10" idx="1"/>
          </p:cNvCxnSpPr>
          <p:nvPr/>
        </p:nvCxnSpPr>
        <p:spPr>
          <a:xfrm>
            <a:off x="3077937" y="3993248"/>
            <a:ext cx="1259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="" xmlns:a16="http://schemas.microsoft.com/office/drawing/2014/main" id="{DA52D657-64B8-4CCF-9852-93D37CBB8583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8390938" y="3993248"/>
            <a:ext cx="5607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8A7B2B32-83A4-4339-9A9B-7326D886D508}"/>
              </a:ext>
            </a:extLst>
          </p:cNvPr>
          <p:cNvSpPr/>
          <p:nvPr/>
        </p:nvSpPr>
        <p:spPr>
          <a:xfrm>
            <a:off x="4283968" y="4509120"/>
            <a:ext cx="2996861" cy="6608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Traitement chirurgicale optimal ?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="" xmlns:a16="http://schemas.microsoft.com/office/drawing/2014/main" id="{9FBB681A-0741-43F9-866A-6728CE8650FA}"/>
              </a:ext>
            </a:extLst>
          </p:cNvPr>
          <p:cNvCxnSpPr>
            <a:cxnSpLocks/>
            <a:stCxn id="10" idx="2"/>
            <a:endCxn id="26" idx="0"/>
          </p:cNvCxnSpPr>
          <p:nvPr/>
        </p:nvCxnSpPr>
        <p:spPr>
          <a:xfrm flipH="1">
            <a:off x="5782399" y="4269463"/>
            <a:ext cx="14994" cy="239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à coins arrondis 24">
            <a:extLst>
              <a:ext uri="{FF2B5EF4-FFF2-40B4-BE49-F238E27FC236}">
                <a16:creationId xmlns="" xmlns:a16="http://schemas.microsoft.com/office/drawing/2014/main" id="{7EBA4AB0-477D-4B48-96B4-8F67F4672F9F}"/>
              </a:ext>
            </a:extLst>
          </p:cNvPr>
          <p:cNvSpPr/>
          <p:nvPr/>
        </p:nvSpPr>
        <p:spPr>
          <a:xfrm>
            <a:off x="2699792" y="5373216"/>
            <a:ext cx="2718712" cy="552431"/>
          </a:xfrm>
          <a:prstGeom prst="round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Antibiothérapie </a:t>
            </a:r>
            <a:r>
              <a:rPr lang="fr-FR" sz="1200" b="1" dirty="0" smtClean="0">
                <a:solidFill>
                  <a:schemeClr val="tx1"/>
                </a:solidFill>
              </a:rPr>
              <a:t>documentée </a:t>
            </a:r>
            <a:r>
              <a:rPr lang="fr-FR" sz="1200" b="1" dirty="0">
                <a:solidFill>
                  <a:schemeClr val="tx1"/>
                </a:solidFill>
              </a:rPr>
              <a:t>avec traitement </a:t>
            </a:r>
            <a:r>
              <a:rPr lang="fr-FR" sz="1200" b="1" dirty="0" smtClean="0">
                <a:solidFill>
                  <a:schemeClr val="tx1"/>
                </a:solidFill>
              </a:rPr>
              <a:t>chirurgical </a:t>
            </a:r>
            <a:r>
              <a:rPr lang="fr-FR" sz="1200" b="1" dirty="0">
                <a:solidFill>
                  <a:schemeClr val="tx1"/>
                </a:solidFill>
              </a:rPr>
              <a:t>optimal</a:t>
            </a:r>
          </a:p>
        </p:txBody>
      </p:sp>
      <p:sp>
        <p:nvSpPr>
          <p:cNvPr id="29" name="Rectangle à coins arrondis 24">
            <a:extLst>
              <a:ext uri="{FF2B5EF4-FFF2-40B4-BE49-F238E27FC236}">
                <a16:creationId xmlns="" xmlns:a16="http://schemas.microsoft.com/office/drawing/2014/main" id="{3F6C153B-9B3E-42C9-AD82-E1C2E69C7E96}"/>
              </a:ext>
            </a:extLst>
          </p:cNvPr>
          <p:cNvSpPr/>
          <p:nvPr/>
        </p:nvSpPr>
        <p:spPr>
          <a:xfrm>
            <a:off x="6156176" y="5373216"/>
            <a:ext cx="2819585" cy="552431"/>
          </a:xfrm>
          <a:prstGeom prst="round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Antibiothérapie </a:t>
            </a:r>
            <a:r>
              <a:rPr lang="fr-FR" sz="1200" b="1" dirty="0" smtClean="0">
                <a:solidFill>
                  <a:schemeClr val="tx1"/>
                </a:solidFill>
              </a:rPr>
              <a:t>documentée </a:t>
            </a:r>
            <a:r>
              <a:rPr lang="fr-FR" sz="1200" b="1" dirty="0">
                <a:solidFill>
                  <a:schemeClr val="tx1"/>
                </a:solidFill>
              </a:rPr>
              <a:t>sans traitement </a:t>
            </a:r>
            <a:r>
              <a:rPr lang="fr-FR" sz="1200" b="1" dirty="0" smtClean="0">
                <a:solidFill>
                  <a:schemeClr val="tx1"/>
                </a:solidFill>
              </a:rPr>
              <a:t>chirurgical </a:t>
            </a:r>
            <a:r>
              <a:rPr lang="fr-FR" sz="1200" b="1" dirty="0">
                <a:solidFill>
                  <a:schemeClr val="tx1"/>
                </a:solidFill>
              </a:rPr>
              <a:t>optimal</a:t>
            </a: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="" xmlns:a16="http://schemas.microsoft.com/office/drawing/2014/main" id="{E8D2261D-4792-4A3A-9B82-003694447DF3}"/>
              </a:ext>
            </a:extLst>
          </p:cNvPr>
          <p:cNvCxnSpPr>
            <a:cxnSpLocks/>
            <a:stCxn id="26" idx="4"/>
          </p:cNvCxnSpPr>
          <p:nvPr/>
        </p:nvCxnSpPr>
        <p:spPr>
          <a:xfrm flipH="1">
            <a:off x="3851920" y="5170016"/>
            <a:ext cx="1930479" cy="20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="" xmlns:a16="http://schemas.microsoft.com/office/drawing/2014/main" id="{62EDF52F-D37C-4D31-86AF-E05644C3F030}"/>
              </a:ext>
            </a:extLst>
          </p:cNvPr>
          <p:cNvCxnSpPr>
            <a:cxnSpLocks/>
            <a:stCxn id="26" idx="4"/>
            <a:endCxn id="29" idx="0"/>
          </p:cNvCxnSpPr>
          <p:nvPr/>
        </p:nvCxnSpPr>
        <p:spPr>
          <a:xfrm>
            <a:off x="5782399" y="5170016"/>
            <a:ext cx="1783570" cy="20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="" xmlns:a16="http://schemas.microsoft.com/office/drawing/2014/main" id="{1D08A8C6-0F06-492B-B0E1-31FD1299A83C}"/>
              </a:ext>
            </a:extLst>
          </p:cNvPr>
          <p:cNvCxnSpPr>
            <a:cxnSpLocks/>
          </p:cNvCxnSpPr>
          <p:nvPr/>
        </p:nvCxnSpPr>
        <p:spPr>
          <a:xfrm>
            <a:off x="7596336" y="3284984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="" xmlns:a16="http://schemas.microsoft.com/office/drawing/2014/main" id="{9DAA3771-EA25-426F-B57E-A420AEA8C348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5760132" y="2302366"/>
            <a:ext cx="37261" cy="141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="" xmlns:a16="http://schemas.microsoft.com/office/drawing/2014/main" id="{07C0B217-074B-4E93-B18A-D2A53FA0A1A1}"/>
              </a:ext>
            </a:extLst>
          </p:cNvPr>
          <p:cNvCxnSpPr>
            <a:cxnSpLocks/>
            <a:stCxn id="49" idx="2"/>
          </p:cNvCxnSpPr>
          <p:nvPr/>
        </p:nvCxnSpPr>
        <p:spPr>
          <a:xfrm>
            <a:off x="3923928" y="2892887"/>
            <a:ext cx="0" cy="824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="" xmlns:a16="http://schemas.microsoft.com/office/drawing/2014/main" id="{1B6C3A75-493E-4572-B7AA-01929241BD75}"/>
              </a:ext>
            </a:extLst>
          </p:cNvPr>
          <p:cNvCxnSpPr>
            <a:cxnSpLocks/>
            <a:stCxn id="29" idx="2"/>
            <a:endCxn id="36" idx="0"/>
          </p:cNvCxnSpPr>
          <p:nvPr/>
        </p:nvCxnSpPr>
        <p:spPr>
          <a:xfrm>
            <a:off x="7565969" y="5925647"/>
            <a:ext cx="10020" cy="217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à coins arrondis 24">
            <a:extLst>
              <a:ext uri="{FF2B5EF4-FFF2-40B4-BE49-F238E27FC236}">
                <a16:creationId xmlns="" xmlns:a16="http://schemas.microsoft.com/office/drawing/2014/main" id="{4A7560CC-6D83-4631-AF2B-DD1175CDA8FE}"/>
              </a:ext>
            </a:extLst>
          </p:cNvPr>
          <p:cNvSpPr/>
          <p:nvPr/>
        </p:nvSpPr>
        <p:spPr>
          <a:xfrm>
            <a:off x="6331506" y="6143294"/>
            <a:ext cx="2488966" cy="34640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Antibiothérapie suppressive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0397D0E4-0C9C-4BF7-B1D5-EAEE062F498F}"/>
              </a:ext>
            </a:extLst>
          </p:cNvPr>
          <p:cNvSpPr/>
          <p:nvPr/>
        </p:nvSpPr>
        <p:spPr>
          <a:xfrm>
            <a:off x="251520" y="3717032"/>
            <a:ext cx="954587" cy="523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J5-J14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1600161B-9ADB-44CA-91A6-E63AF5F3DC60}"/>
              </a:ext>
            </a:extLst>
          </p:cNvPr>
          <p:cNvSpPr/>
          <p:nvPr/>
        </p:nvSpPr>
        <p:spPr>
          <a:xfrm>
            <a:off x="292335" y="4587019"/>
            <a:ext cx="1091170" cy="523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J10-J14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1F1CD4A9-25A7-48D5-8157-8C94113E75E6}"/>
              </a:ext>
            </a:extLst>
          </p:cNvPr>
          <p:cNvSpPr/>
          <p:nvPr/>
        </p:nvSpPr>
        <p:spPr>
          <a:xfrm>
            <a:off x="292335" y="5347434"/>
            <a:ext cx="1111602" cy="523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J14-S6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0AEFEE51-FDB8-4C06-8685-8366D631D2EC}"/>
              </a:ext>
            </a:extLst>
          </p:cNvPr>
          <p:cNvSpPr/>
          <p:nvPr/>
        </p:nvSpPr>
        <p:spPr>
          <a:xfrm>
            <a:off x="251520" y="3005896"/>
            <a:ext cx="550071" cy="523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</a:t>
            </a:r>
            <a:r>
              <a:rPr lang="fr-FR" dirty="0" smtClean="0">
                <a:solidFill>
                  <a:schemeClr val="tx1"/>
                </a:solidFill>
              </a:rPr>
              <a:t>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1" name="Flèche : bas 40">
            <a:extLst>
              <a:ext uri="{FF2B5EF4-FFF2-40B4-BE49-F238E27FC236}">
                <a16:creationId xmlns="" xmlns:a16="http://schemas.microsoft.com/office/drawing/2014/main" id="{B063D069-9514-4FD9-9E19-5D197078A98A}"/>
              </a:ext>
            </a:extLst>
          </p:cNvPr>
          <p:cNvSpPr/>
          <p:nvPr/>
        </p:nvSpPr>
        <p:spPr>
          <a:xfrm>
            <a:off x="26266" y="1506422"/>
            <a:ext cx="210793" cy="51631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9">
            <a:extLst>
              <a:ext uri="{FF2B5EF4-FFF2-40B4-BE49-F238E27FC236}">
                <a16:creationId xmlns="" xmlns:a16="http://schemas.microsoft.com/office/drawing/2014/main" id="{8BF1D6B8-096B-49A6-85E4-5B064FF2E93A}"/>
              </a:ext>
            </a:extLst>
          </p:cNvPr>
          <p:cNvSpPr/>
          <p:nvPr/>
        </p:nvSpPr>
        <p:spPr>
          <a:xfrm>
            <a:off x="2771800" y="2420888"/>
            <a:ext cx="2304256" cy="471999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Antibiothérapie probabiliste pré opératoire</a:t>
            </a:r>
          </a:p>
        </p:txBody>
      </p:sp>
      <p:cxnSp>
        <p:nvCxnSpPr>
          <p:cNvPr id="78" name="Connecteur droit avec flèche 77">
            <a:extLst>
              <a:ext uri="{FF2B5EF4-FFF2-40B4-BE49-F238E27FC236}">
                <a16:creationId xmlns="" xmlns:a16="http://schemas.microsoft.com/office/drawing/2014/main" id="{090E2863-F8C1-4292-9658-1C6EF5E9009F}"/>
              </a:ext>
            </a:extLst>
          </p:cNvPr>
          <p:cNvCxnSpPr>
            <a:cxnSpLocks/>
            <a:stCxn id="15" idx="4"/>
            <a:endCxn id="14" idx="2"/>
          </p:cNvCxnSpPr>
          <p:nvPr/>
        </p:nvCxnSpPr>
        <p:spPr>
          <a:xfrm>
            <a:off x="3995936" y="1054153"/>
            <a:ext cx="2376264" cy="162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>
            <a:extLst>
              <a:ext uri="{FF2B5EF4-FFF2-40B4-BE49-F238E27FC236}">
                <a16:creationId xmlns="" xmlns:a16="http://schemas.microsoft.com/office/drawing/2014/main" id="{090E2863-F8C1-4292-9658-1C6EF5E9009F}"/>
              </a:ext>
            </a:extLst>
          </p:cNvPr>
          <p:cNvCxnSpPr>
            <a:cxnSpLocks/>
            <a:stCxn id="14" idx="4"/>
            <a:endCxn id="7" idx="0"/>
          </p:cNvCxnSpPr>
          <p:nvPr/>
        </p:nvCxnSpPr>
        <p:spPr>
          <a:xfrm flipH="1">
            <a:off x="5760132" y="1524335"/>
            <a:ext cx="1781606" cy="248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>
            <a:extLst>
              <a:ext uri="{FF2B5EF4-FFF2-40B4-BE49-F238E27FC236}">
                <a16:creationId xmlns="" xmlns:a16="http://schemas.microsoft.com/office/drawing/2014/main" id="{090E2863-F8C1-4292-9658-1C6EF5E9009F}"/>
              </a:ext>
            </a:extLst>
          </p:cNvPr>
          <p:cNvCxnSpPr>
            <a:cxnSpLocks/>
            <a:stCxn id="15" idx="4"/>
            <a:endCxn id="49" idx="0"/>
          </p:cNvCxnSpPr>
          <p:nvPr/>
        </p:nvCxnSpPr>
        <p:spPr>
          <a:xfrm flipH="1">
            <a:off x="3923928" y="1054153"/>
            <a:ext cx="72008" cy="1366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/>
          <p:cNvCxnSpPr>
            <a:stCxn id="40" idx="3"/>
            <a:endCxn id="18" idx="2"/>
          </p:cNvCxnSpPr>
          <p:nvPr/>
        </p:nvCxnSpPr>
        <p:spPr bwMode="auto">
          <a:xfrm>
            <a:off x="801591" y="3267631"/>
            <a:ext cx="386033" cy="111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ZoneTexte 42">
            <a:extLst>
              <a:ext uri="{FF2B5EF4-FFF2-40B4-BE49-F238E27FC236}">
                <a16:creationId xmlns="" xmlns:a16="http://schemas.microsoft.com/office/drawing/2014/main" id="{B8D0FB8D-4BD2-4D78-A9E7-B8B96826EDC5}"/>
              </a:ext>
            </a:extLst>
          </p:cNvPr>
          <p:cNvSpPr txBox="1"/>
          <p:nvPr/>
        </p:nvSpPr>
        <p:spPr>
          <a:xfrm rot="16200000">
            <a:off x="-23675" y="1668282"/>
            <a:ext cx="1434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Période pré opératoire</a:t>
            </a:r>
          </a:p>
        </p:txBody>
      </p:sp>
      <p:sp>
        <p:nvSpPr>
          <p:cNvPr id="46" name="Espace réservé du pied de page 3">
            <a:extLst>
              <a:ext uri="{FF2B5EF4-FFF2-40B4-BE49-F238E27FC236}">
                <a16:creationId xmlns="" xmlns:a16="http://schemas.microsoft.com/office/drawing/2014/main" id="{D3A1E497-2A06-4868-B746-237447B8C834}"/>
              </a:ext>
            </a:extLst>
          </p:cNvPr>
          <p:cNvSpPr txBox="1">
            <a:spLocks/>
          </p:cNvSpPr>
          <p:nvPr/>
        </p:nvSpPr>
        <p:spPr>
          <a:xfrm>
            <a:off x="231830" y="6463197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45967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359764"/>
            <a:ext cx="8040688" cy="750342"/>
          </a:xfrm>
        </p:spPr>
        <p:txBody>
          <a:bodyPr/>
          <a:lstStyle/>
          <a:p>
            <a:r>
              <a:rPr lang="fr-FR" sz="3600" dirty="0"/>
              <a:t>Période </a:t>
            </a:r>
            <a:r>
              <a:rPr lang="fr-FR" sz="3600" dirty="0" err="1"/>
              <a:t>pré-opératoire</a:t>
            </a:r>
            <a:endParaRPr lang="fr-FR" sz="3600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="" xmlns:a16="http://schemas.microsoft.com/office/drawing/2014/main" id="{BC109943-A920-4644-929D-1967EBB3C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28678D"/>
              </a:buClr>
            </a:pPr>
            <a:r>
              <a:rPr lang="fr-FR" dirty="0" smtClean="0"/>
              <a:t>La </a:t>
            </a:r>
            <a:r>
              <a:rPr lang="fr-FR" dirty="0"/>
              <a:t>prise en charge chirurgicale doit être la plus précoce possible après le diagnostic d’infection de prothèse vasculaire</a:t>
            </a:r>
            <a:endParaRPr lang="fr-FR" dirty="0" smtClean="0"/>
          </a:p>
          <a:p>
            <a:pPr>
              <a:buClr>
                <a:srgbClr val="28678D"/>
              </a:buClr>
            </a:pPr>
            <a:r>
              <a:rPr lang="fr-FR" dirty="0" smtClean="0"/>
              <a:t>Si </a:t>
            </a:r>
            <a:r>
              <a:rPr lang="fr-FR" dirty="0" err="1" smtClean="0"/>
              <a:t>sepsis</a:t>
            </a:r>
            <a:r>
              <a:rPr lang="fr-FR" dirty="0" smtClean="0"/>
              <a:t> </a:t>
            </a:r>
            <a:r>
              <a:rPr lang="fr-FR" dirty="0"/>
              <a:t>*: ATB </a:t>
            </a:r>
            <a:r>
              <a:rPr lang="fr-FR" dirty="0" smtClean="0"/>
              <a:t>probabiliste débutée </a:t>
            </a:r>
            <a:r>
              <a:rPr lang="fr-FR" dirty="0"/>
              <a:t>en urgence </a:t>
            </a:r>
            <a:r>
              <a:rPr lang="fr-FR" b="1" dirty="0"/>
              <a:t>ET </a:t>
            </a:r>
            <a:r>
              <a:rPr lang="fr-FR" dirty="0"/>
              <a:t>intervention chirurgicale au plus tard dans les 48 </a:t>
            </a:r>
            <a:r>
              <a:rPr lang="fr-FR" dirty="0" smtClean="0"/>
              <a:t>heures</a:t>
            </a:r>
          </a:p>
          <a:p>
            <a:pPr>
              <a:buClr>
                <a:srgbClr val="28678D"/>
              </a:buClr>
            </a:pPr>
            <a:r>
              <a:rPr lang="fr-FR" dirty="0"/>
              <a:t>Absence de </a:t>
            </a:r>
            <a:r>
              <a:rPr lang="fr-FR" dirty="0" err="1"/>
              <a:t>sepsis</a:t>
            </a:r>
            <a:r>
              <a:rPr lang="fr-FR" dirty="0"/>
              <a:t> </a:t>
            </a:r>
            <a:r>
              <a:rPr lang="fr-FR" b="1" dirty="0" smtClean="0"/>
              <a:t>ET </a:t>
            </a:r>
            <a:r>
              <a:rPr lang="fr-FR" dirty="0" smtClean="0"/>
              <a:t>documentation microbiologique pré opératoire : ATB </a:t>
            </a:r>
            <a:r>
              <a:rPr lang="fr-FR" dirty="0"/>
              <a:t>adaptée</a:t>
            </a:r>
            <a:r>
              <a:rPr lang="fr-FR" b="1" dirty="0"/>
              <a:t> ET </a:t>
            </a:r>
            <a:r>
              <a:rPr lang="fr-FR" dirty="0"/>
              <a:t>intervention chirurgicale au plus tard dans les </a:t>
            </a:r>
            <a:r>
              <a:rPr lang="fr-FR" dirty="0" smtClean="0"/>
              <a:t>7 jours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* Selon </a:t>
            </a:r>
            <a:r>
              <a:rPr lang="fr-FR" dirty="0"/>
              <a:t>nouvelle définition</a:t>
            </a:r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="" xmlns:a16="http://schemas.microsoft.com/office/drawing/2014/main" id="{728B1C2B-AE3B-4767-9EB1-C60CB84C666F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DC3FBBBA-83D7-4625-B958-C9C53D970156}"/>
              </a:ext>
            </a:extLst>
          </p:cNvPr>
          <p:cNvSpPr txBox="1">
            <a:spLocks/>
          </p:cNvSpPr>
          <p:nvPr/>
        </p:nvSpPr>
        <p:spPr>
          <a:xfrm>
            <a:off x="188386" y="2564904"/>
            <a:ext cx="8767227" cy="588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Antibiothérapie probabiliste</a:t>
            </a:r>
            <a:b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pré opératoire </a:t>
            </a:r>
            <a:r>
              <a:rPr lang="fr-FR" sz="2800" b="1" kern="0" dirty="0">
                <a:solidFill>
                  <a:sysClr val="windowText" lastClr="000000"/>
                </a:solidFill>
                <a:latin typeface="+mj-lt"/>
              </a:rPr>
              <a:t> </a:t>
            </a:r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="" xmlns:a16="http://schemas.microsoft.com/office/drawing/2014/main" id="{1F33210A-1C3A-4364-9214-E9D5A3D0E403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03943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E09C536-004A-4A08-AE27-8B514FED5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113" y="1412777"/>
            <a:ext cx="8795657" cy="4392488"/>
          </a:xfrm>
        </p:spPr>
        <p:txBody>
          <a:bodyPr>
            <a:normAutofit/>
          </a:bodyPr>
          <a:lstStyle/>
          <a:p>
            <a:pPr lvl="1"/>
            <a:r>
              <a:rPr lang="fr-FR" sz="2400" dirty="0"/>
              <a:t>Indication : IPV non documentée </a:t>
            </a:r>
            <a:r>
              <a:rPr lang="fr-FR" sz="2400" b="1" dirty="0" smtClean="0"/>
              <a:t>ET</a:t>
            </a:r>
            <a:r>
              <a:rPr lang="fr-FR" sz="2400" dirty="0" smtClean="0"/>
              <a:t> existence d’un </a:t>
            </a:r>
            <a:r>
              <a:rPr lang="fr-FR" sz="2400" dirty="0" err="1" smtClean="0"/>
              <a:t>sepsis</a:t>
            </a:r>
            <a:r>
              <a:rPr lang="fr-FR" sz="2400" dirty="0" smtClean="0"/>
              <a:t> *</a:t>
            </a:r>
          </a:p>
          <a:p>
            <a:pPr lvl="1"/>
            <a:r>
              <a:rPr lang="fr-FR" sz="2400" dirty="0" smtClean="0"/>
              <a:t>Spectre incluant systématiquement :</a:t>
            </a:r>
            <a:endParaRPr lang="fr-FR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/>
              <a:t>BGN </a:t>
            </a:r>
            <a:r>
              <a:rPr lang="fr-FR" sz="2400" dirty="0" smtClean="0"/>
              <a:t>(dont </a:t>
            </a:r>
            <a:r>
              <a:rPr lang="fr-FR" sz="2400" dirty="0"/>
              <a:t>BLSE </a:t>
            </a:r>
            <a:r>
              <a:rPr lang="fr-FR" sz="2400" dirty="0" smtClean="0"/>
              <a:t>si antécédents de </a:t>
            </a:r>
            <a:r>
              <a:rPr lang="fr-FR" sz="2400" dirty="0"/>
              <a:t>colonisation ou </a:t>
            </a:r>
            <a:r>
              <a:rPr lang="fr-FR" sz="2400" dirty="0" smtClean="0"/>
              <a:t>infection)</a:t>
            </a:r>
            <a:endParaRPr lang="fr-FR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i="1" dirty="0"/>
              <a:t>Pseudomonas </a:t>
            </a:r>
            <a:r>
              <a:rPr lang="fr-FR" sz="2400" i="1" dirty="0" err="1"/>
              <a:t>aeruginosa</a:t>
            </a:r>
            <a:endParaRPr lang="fr-FR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i="1" dirty="0" err="1"/>
              <a:t>Staphyloccocus</a:t>
            </a:r>
            <a:r>
              <a:rPr lang="fr-FR" sz="2400" i="1" dirty="0"/>
              <a:t> </a:t>
            </a:r>
            <a:r>
              <a:rPr lang="fr-FR" sz="2400" i="1" dirty="0" smtClean="0"/>
              <a:t>(</a:t>
            </a:r>
            <a:r>
              <a:rPr lang="fr-FR" sz="2400" dirty="0" smtClean="0"/>
              <a:t>dont SARM) </a:t>
            </a:r>
            <a:endParaRPr lang="fr-FR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2400" dirty="0"/>
              <a:t>Anaérobies stricts</a:t>
            </a:r>
          </a:p>
          <a:p>
            <a:pPr lvl="1"/>
            <a:r>
              <a:rPr lang="fr-FR" sz="2400" dirty="0"/>
              <a:t>L’intervention chirurgicale doit être réalisée </a:t>
            </a:r>
            <a:r>
              <a:rPr lang="fr-FR" sz="2400" dirty="0" smtClean="0"/>
              <a:t>le plus vite possible et au mieux dans </a:t>
            </a:r>
            <a:r>
              <a:rPr lang="fr-FR" sz="2400" dirty="0"/>
              <a:t>les </a:t>
            </a:r>
            <a:r>
              <a:rPr lang="fr-FR" sz="2400" dirty="0" smtClean="0"/>
              <a:t>48 h</a:t>
            </a:r>
            <a:endParaRPr lang="fr-FR" sz="2400" dirty="0"/>
          </a:p>
        </p:txBody>
      </p:sp>
      <p:sp>
        <p:nvSpPr>
          <p:cNvPr id="5" name="Titre 1">
            <a:extLst>
              <a:ext uri="{FF2B5EF4-FFF2-40B4-BE49-F238E27FC236}">
                <a16:creationId xmlns="" xmlns:a16="http://schemas.microsoft.com/office/drawing/2014/main" id="{2F22C3CC-E681-4984-9127-4B77A7191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332656"/>
            <a:ext cx="8767227" cy="588738"/>
          </a:xfrm>
        </p:spPr>
        <p:txBody>
          <a:bodyPr/>
          <a:lstStyle/>
          <a:p>
            <a:pPr lvl="1" algn="ctr"/>
            <a:r>
              <a:rPr lang="fr-FR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Antibiothérapie </a:t>
            </a:r>
            <a:r>
              <a:rPr lang="fr-FR" sz="280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probabiliste</a:t>
            </a:r>
            <a:r>
              <a:rPr lang="fr-FR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280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pré </a:t>
            </a:r>
            <a:r>
              <a:rPr lang="fr-FR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opératoire </a:t>
            </a:r>
            <a:r>
              <a:rPr lang="fr-FR" sz="2800" b="1" dirty="0">
                <a:latin typeface="+mj-lt"/>
              </a:rPr>
              <a:t> </a:t>
            </a:r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="" xmlns:a16="http://schemas.microsoft.com/office/drawing/2014/main" id="{E388DEE7-4AC2-487B-B93F-8EE61CBD44D9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55576" y="5949280"/>
            <a:ext cx="3037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 Selon nouvelle 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définition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3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82" name="ZoneTexte 1"/>
          <p:cNvSpPr txBox="1">
            <a:spLocks noChangeArrowheads="1"/>
          </p:cNvSpPr>
          <p:nvPr/>
        </p:nvSpPr>
        <p:spPr bwMode="auto">
          <a:xfrm>
            <a:off x="10336213" y="24669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fr-FR" alt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95536" y="322119"/>
            <a:ext cx="7695000" cy="658609"/>
          </a:xfrm>
          <a:prstGeom prst="rect">
            <a:avLst/>
          </a:prstGeom>
        </p:spPr>
        <p:txBody>
          <a:bodyPr/>
          <a:lstStyle/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Antibiothérapie probabiliste pré opératoire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="" xmlns:a16="http://schemas.microsoft.com/office/drawing/2014/main" id="{01BFCA21-8EA3-478E-9814-072011A04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021297"/>
              </p:ext>
            </p:extLst>
          </p:nvPr>
        </p:nvGraphicFramePr>
        <p:xfrm>
          <a:off x="179512" y="1213233"/>
          <a:ext cx="8763894" cy="5263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211778823"/>
                    </a:ext>
                  </a:extLst>
                </a:gridCol>
                <a:gridCol w="3816424">
                  <a:extLst>
                    <a:ext uri="{9D8B030D-6E8A-4147-A177-3AD203B41FA5}">
                      <a16:colId xmlns="" xmlns:a16="http://schemas.microsoft.com/office/drawing/2014/main" val="2031872316"/>
                    </a:ext>
                  </a:extLst>
                </a:gridCol>
                <a:gridCol w="3075262">
                  <a:extLst>
                    <a:ext uri="{9D8B030D-6E8A-4147-A177-3AD203B41FA5}">
                      <a16:colId xmlns="" xmlns:a16="http://schemas.microsoft.com/office/drawing/2014/main" val="2599675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Antibiotique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Dosage et voie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Commentaires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964786094"/>
                  </a:ext>
                </a:extLst>
              </a:tr>
              <a:tr h="488267">
                <a:tc gridSpan="3">
                  <a:txBody>
                    <a:bodyPr/>
                    <a:lstStyle/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Sepsis avec ou sans colonisation ni infection à BGN résistant </a:t>
                      </a:r>
                      <a:r>
                        <a:rPr kumimoji="0" lang="fr-FR" altLang="fr-FR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aux </a:t>
                      </a:r>
                      <a:r>
                        <a:rPr kumimoji="0" lang="fr-FR" altLang="fr-FR" sz="11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C3G connues dans les 3 mois</a:t>
                      </a:r>
                    </a:p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OU</a:t>
                      </a:r>
                    </a:p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Choc Septique sans colonisation ni infection à BGN résistant </a:t>
                      </a:r>
                      <a:r>
                        <a:rPr kumimoji="0" lang="fr-FR" altLang="fr-FR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aux </a:t>
                      </a:r>
                      <a:r>
                        <a:rPr kumimoji="0" lang="fr-FR" altLang="fr-FR" sz="11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C3G connues dans les 3 mois</a:t>
                      </a:r>
                      <a:endParaRPr lang="fr-FR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028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altLang="fr-F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Pipéracilline-tazobactam</a:t>
                      </a:r>
                      <a:endParaRPr kumimoji="0" lang="fr-FR" altLang="fr-F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alt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Ou</a:t>
                      </a:r>
                    </a:p>
                    <a:p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Cefepime</a:t>
                      </a: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 plus </a:t>
                      </a:r>
                    </a:p>
                    <a:p>
                      <a:endParaRPr kumimoji="0" lang="fr-F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Métronidazole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AVEC </a:t>
                      </a:r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Daptomycine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ET</a:t>
                      </a:r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Amikacine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200 mg/kg/j en perfusion prolongée ou continue après 4 g de dose de charge. Maximum16g/j</a:t>
                      </a: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2gx3</a:t>
                      </a: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/j en perfusion prolongée ou continue après </a:t>
                      </a:r>
                      <a:r>
                        <a:rPr kumimoji="0" lang="fr-F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2 g </a:t>
                      </a: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de dose de charge</a:t>
                      </a:r>
                    </a:p>
                    <a:p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500mgx3/j IV ou PO</a:t>
                      </a: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 mg/kg/j, IV une </a:t>
                      </a:r>
                      <a:r>
                        <a:rPr kumimoji="0" lang="fr-F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fois par </a:t>
                      </a: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jour</a:t>
                      </a: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30 </a:t>
                      </a:r>
                      <a:r>
                        <a:rPr lang="fr-FR" sz="1100" dirty="0"/>
                        <a:t>mg/kg/j en 1 perfusion IVL 30’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  <a:p>
                      <a:endParaRPr lang="fr-FR" sz="1100" dirty="0"/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Si </a:t>
                      </a: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allergie </a:t>
                      </a:r>
                      <a:r>
                        <a:rPr kumimoji="0" lang="fr-F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pénicilline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Second choix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V</a:t>
                      </a:r>
                      <a:r>
                        <a:rPr lang="fr-FR" altLang="fr-FR" sz="11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ancomycine </a:t>
                      </a:r>
                      <a:r>
                        <a:rPr lang="fr-FR" altLang="fr-FR" sz="11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40 mg/kg/j IV, en perfusion continue </a:t>
                      </a:r>
                      <a:r>
                        <a:rPr lang="fr-FR" altLang="fr-FR" sz="11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après </a:t>
                      </a:r>
                      <a:r>
                        <a:rPr lang="fr-FR" altLang="fr-FR" sz="11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dose de charge de 30mg/kg </a:t>
                      </a:r>
                      <a:r>
                        <a:rPr lang="fr-FR" altLang="fr-FR" sz="11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en 120mn</a:t>
                      </a:r>
                      <a:endParaRPr lang="fr-FR" altLang="fr-FR" sz="1100" dirty="0">
                        <a:solidFill>
                          <a:srgbClr val="000000"/>
                        </a:solidFill>
                        <a:ea typeface="ＭＳ Ｐゴシック" pitchFamily="34" charset="-128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0883099"/>
                  </a:ext>
                </a:extLst>
              </a:tr>
              <a:tr h="259928">
                <a:tc gridSpan="3">
                  <a:txBody>
                    <a:bodyPr/>
                    <a:lstStyle/>
                    <a:p>
                      <a:pPr marL="0" marR="0" lvl="0" indent="0" algn="l" defTabSz="9142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Choc septique ET colonisation connue ou antécédent d’infection BGN résistant </a:t>
                      </a:r>
                      <a:r>
                        <a:rPr kumimoji="0" lang="fr-FR" altLang="fr-FR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aux </a:t>
                      </a:r>
                      <a:r>
                        <a:rPr kumimoji="0" lang="fr-FR" altLang="fr-FR" sz="11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C3G  </a:t>
                      </a:r>
                      <a:r>
                        <a:rPr kumimoji="0" lang="fr-FR" altLang="fr-FR" sz="11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connu dans </a:t>
                      </a:r>
                      <a:r>
                        <a:rPr kumimoji="0" lang="fr-FR" altLang="fr-FR" sz="11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les 3 mois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8623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Méropénème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AVEC</a:t>
                      </a:r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altLang="fr-FR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Daptomycine</a:t>
                      </a:r>
                      <a:endParaRPr kumimoji="0" lang="fr-FR" alt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endParaRPr kumimoji="0" lang="fr-FR" alt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ET</a:t>
                      </a:r>
                      <a:endParaRPr kumimoji="0" 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alt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Amikacine</a:t>
                      </a:r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100 mg/kg/j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en 3 à 4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perfusions de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4h00</a:t>
                      </a:r>
                    </a:p>
                    <a:p>
                      <a:pPr marL="0" algn="l" defTabSz="914400" rtl="0" eaLnBrk="1" latinLnBrk="0" hangingPunct="1"/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 </a:t>
                      </a:r>
                      <a:endParaRPr kumimoji="0" lang="fr-FR" alt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fr-FR" alt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10 mg/kg/j, IV, une fois par jour</a:t>
                      </a:r>
                    </a:p>
                    <a:p>
                      <a:pPr marL="0" algn="l" defTabSz="914400" rtl="0" eaLnBrk="1" latinLnBrk="0" hangingPunct="1"/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30 mg/kg/j en 1 perfusion IVL 30’</a:t>
                      </a:r>
                      <a:endParaRPr lang="fr-FR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Si allergie Bêtalactamine : avis d’expert</a:t>
                      </a:r>
                    </a:p>
                    <a:p>
                      <a:endParaRPr lang="fr-FR" sz="1100" dirty="0"/>
                    </a:p>
                    <a:p>
                      <a:endParaRPr lang="fr-FR" sz="1100" dirty="0"/>
                    </a:p>
                    <a:p>
                      <a:endParaRPr kumimoji="0" lang="fr-F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  <a:cs typeface="+mn-cs"/>
                      </a:endParaRPr>
                    </a:p>
                    <a:p>
                      <a:r>
                        <a:rPr kumimoji="0" lang="fr-F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  <a:cs typeface="+mn-cs"/>
                        </a:rPr>
                        <a:t>Second choix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1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V</a:t>
                      </a:r>
                      <a:r>
                        <a:rPr lang="fr-FR" altLang="fr-FR" sz="11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ancomycine </a:t>
                      </a:r>
                      <a:r>
                        <a:rPr lang="fr-FR" altLang="fr-FR" sz="11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40 mg/kg/j IV, en perfusion continue </a:t>
                      </a:r>
                      <a:r>
                        <a:rPr lang="fr-FR" altLang="fr-FR" sz="11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après </a:t>
                      </a:r>
                      <a:r>
                        <a:rPr lang="fr-FR" altLang="fr-FR" sz="1100" dirty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dose de charge de 30mg/kg </a:t>
                      </a:r>
                      <a:r>
                        <a:rPr lang="fr-FR" altLang="fr-FR" sz="110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en</a:t>
                      </a:r>
                      <a:r>
                        <a:rPr lang="fr-FR" altLang="fr-FR" sz="1100" baseline="0" dirty="0" smtClean="0">
                          <a:solidFill>
                            <a:srgbClr val="000000"/>
                          </a:solidFill>
                          <a:ea typeface="ＭＳ Ｐゴシック" pitchFamily="34" charset="-128"/>
                        </a:rPr>
                        <a:t> 120 mn</a:t>
                      </a:r>
                      <a:endParaRPr lang="fr-FR" sz="11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8338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="" xmlns:a16="http://schemas.microsoft.com/office/drawing/2014/main" id="{DC3FBBBA-83D7-4625-B958-C9C53D970156}"/>
              </a:ext>
            </a:extLst>
          </p:cNvPr>
          <p:cNvSpPr txBox="1">
            <a:spLocks/>
          </p:cNvSpPr>
          <p:nvPr/>
        </p:nvSpPr>
        <p:spPr>
          <a:xfrm>
            <a:off x="188386" y="2564904"/>
            <a:ext cx="8767227" cy="588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Antibiothérapie probabiliste</a:t>
            </a:r>
            <a:b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fr-FR" sz="4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per opératoire </a:t>
            </a:r>
            <a:r>
              <a:rPr lang="fr-FR" sz="2800" b="1" kern="0" dirty="0">
                <a:solidFill>
                  <a:sysClr val="windowText" lastClr="000000"/>
                </a:solidFill>
                <a:latin typeface="+mj-lt"/>
              </a:rPr>
              <a:t> </a:t>
            </a:r>
          </a:p>
        </p:txBody>
      </p:sp>
      <p:sp>
        <p:nvSpPr>
          <p:cNvPr id="5" name="Espace réservé du pied de page 3">
            <a:extLst>
              <a:ext uri="{FF2B5EF4-FFF2-40B4-BE49-F238E27FC236}">
                <a16:creationId xmlns="" xmlns:a16="http://schemas.microsoft.com/office/drawing/2014/main" id="{1F33210A-1C3A-4364-9214-E9D5A3D0E403}"/>
              </a:ext>
            </a:extLst>
          </p:cNvPr>
          <p:cNvSpPr txBox="1">
            <a:spLocks/>
          </p:cNvSpPr>
          <p:nvPr/>
        </p:nvSpPr>
        <p:spPr>
          <a:xfrm>
            <a:off x="179512" y="6381328"/>
            <a:ext cx="243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fr-FR" dirty="0"/>
              <a:t>MAP </a:t>
            </a:r>
            <a:r>
              <a:rPr lang="en-US" altLang="fr-FR" dirty="0" err="1"/>
              <a:t>réalisée</a:t>
            </a:r>
            <a:r>
              <a:rPr lang="en-US" altLang="fr-FR" dirty="0"/>
              <a:t> par la  SPILF</a:t>
            </a:r>
          </a:p>
        </p:txBody>
      </p:sp>
    </p:spTree>
    <p:extLst>
      <p:ext uri="{BB962C8B-B14F-4D97-AF65-F5344CB8AC3E}">
        <p14:creationId xmlns:p14="http://schemas.microsoft.com/office/powerpoint/2010/main" val="810555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7_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9457</TotalTime>
  <Words>970</Words>
  <Application>Microsoft Macintosh PowerPoint</Application>
  <PresentationFormat>Présentation à l'écran (4:3)</PresentationFormat>
  <Paragraphs>202</Paragraphs>
  <Slides>18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7_Brise</vt:lpstr>
      <vt:lpstr>Antibiothérapie des infections de prothèses vasculaires (IPV)</vt:lpstr>
      <vt:lpstr>Références</vt:lpstr>
      <vt:lpstr>  Généralités  </vt:lpstr>
      <vt:lpstr>Antibiothérapie des IPV</vt:lpstr>
      <vt:lpstr>Période pré-opératoire</vt:lpstr>
      <vt:lpstr>Présentation PowerPoint</vt:lpstr>
      <vt:lpstr>Antibiothérapie probabiliste pré opératoire  </vt:lpstr>
      <vt:lpstr>Présentation PowerPoint</vt:lpstr>
      <vt:lpstr>Présentation PowerPoint</vt:lpstr>
      <vt:lpstr>Antibiothérapie probabiliste per opératoire </vt:lpstr>
      <vt:lpstr>Présentation PowerPoint</vt:lpstr>
      <vt:lpstr>Antibiothérapie documentée  en post opératoire </vt:lpstr>
      <vt:lpstr>Antibiothérapie documentée  en post opératoire </vt:lpstr>
      <vt:lpstr>Cas particulier :  infection à Candida spp</vt:lpstr>
      <vt:lpstr>Principes thérapeutiques</vt:lpstr>
      <vt:lpstr>Durée de traitement</vt:lpstr>
      <vt:lpstr>Antibiothérapie suppressive </vt:lpstr>
      <vt:lpstr>Antibiothérapie suppressive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Infections de prothèse vasculaire Questions pour les experts</dc:title>
  <dc:creator>BONNET Eric</dc:creator>
  <cp:lastModifiedBy>BERNARD CASTAN</cp:lastModifiedBy>
  <cp:revision>291</cp:revision>
  <dcterms:created xsi:type="dcterms:W3CDTF">2018-11-04T00:09:57Z</dcterms:created>
  <dcterms:modified xsi:type="dcterms:W3CDTF">2019-05-28T17:54:10Z</dcterms:modified>
</cp:coreProperties>
</file>