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2">
  <p:sldMasterIdLst>
    <p:sldMasterId id="2147483648" r:id="rId1"/>
    <p:sldMasterId id="2147483649" r:id="rId2"/>
  </p:sldMasterIdLst>
  <p:notesMasterIdLst>
    <p:notesMasterId r:id="rId10"/>
  </p:notesMasterIdLst>
  <p:handoutMasterIdLst>
    <p:handoutMasterId r:id="rId11"/>
  </p:handoutMasterIdLst>
  <p:sldIdLst>
    <p:sldId id="257" r:id="rId3"/>
    <p:sldId id="591" r:id="rId4"/>
    <p:sldId id="592" r:id="rId5"/>
    <p:sldId id="593" r:id="rId6"/>
    <p:sldId id="594" r:id="rId7"/>
    <p:sldId id="596" r:id="rId8"/>
    <p:sldId id="595" r:id="rId9"/>
  </p:sldIdLst>
  <p:sldSz cx="9144000" cy="6858000" type="screen4x3"/>
  <p:notesSz cx="6858000" cy="9144000"/>
  <p:defaultTextStyle>
    <a:defPPr>
      <a:defRPr lang="en-GB"/>
    </a:defPPr>
    <a:lvl1pPr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1pPr>
    <a:lvl2pPr marL="742674" indent="-28564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2pPr>
    <a:lvl3pPr marL="1142576" indent="-22851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3pPr>
    <a:lvl4pPr marL="1599605" indent="-22851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4pPr>
    <a:lvl5pPr marL="2056637" indent="-228515" algn="l" defTabSz="449096" rtl="0" eaLnBrk="0" fontAlgn="base" hangingPunct="0">
      <a:spcBef>
        <a:spcPct val="0"/>
      </a:spcBef>
      <a:spcAft>
        <a:spcPct val="0"/>
      </a:spcAft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5pPr>
    <a:lvl6pPr marL="228515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6pPr>
    <a:lvl7pPr marL="274218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7pPr>
    <a:lvl8pPr marL="319921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8pPr>
    <a:lvl9pPr marL="3656241" algn="l" defTabSz="914059" rtl="0" eaLnBrk="1" latinLnBrk="0" hangingPunct="1">
      <a:defRPr kern="1200">
        <a:solidFill>
          <a:schemeClr val="bg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Selton" initials="CS" lastIdx="30" clrIdx="0"/>
  <p:cmAuthor id="2" name="BONNET Eric" initials="BE" lastIdx="1" clrIdx="1"/>
  <p:cmAuthor id="3" name="Sylvain" initials="S" lastIdx="2" clrIdx="2"/>
  <p:cmAuthor id="4" name="BERNARD CASTAN" initials="" lastIdx="2" clrIdx="3"/>
  <p:cmAuthor id="5" name="Rémy Gauzit" initials="" lastIdx="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4B3C4"/>
    <a:srgbClr val="B2DCEB"/>
    <a:srgbClr val="2C7C9F"/>
    <a:srgbClr val="DBECF3"/>
    <a:srgbClr val="424242"/>
    <a:srgbClr val="66CC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Style clair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Style moyen 3 - Accentuation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6D9F66E-5EB9-4882-86FB-DCBF35E3C3E4}" styleName="Style moyen 4 - Accentuation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AF606853-7671-496A-8E4F-DF71F8EC918B}" styleName="Style foncé 1 - Accentuation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E25E649-3F16-4E02-A733-19D2CDBF48F0}" styleName="Style moyen 3 - Accentuation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tyle moyen 2 - Accentuation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Style moyen 3 - Accentuation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Style moyen 4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22838BEF-8BB2-4498-84A7-C5851F593DF1}" styleName="Style moyen 4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8A107856-5554-42FB-B03E-39F5DBC370BA}" styleName="Style moyen 4 - Accentuation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56" autoAdjust="0"/>
    <p:restoredTop sz="95018" autoAdjust="0"/>
  </p:normalViewPr>
  <p:slideViewPr>
    <p:cSldViewPr>
      <p:cViewPr varScale="1">
        <p:scale>
          <a:sx n="107" d="100"/>
          <a:sy n="107" d="100"/>
        </p:scale>
        <p:origin x="135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50" d="100"/>
        <a:sy n="150" d="100"/>
      </p:scale>
      <p:origin x="0" y="36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51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852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B8A98A-D98B-4F15-832B-94AE7AFC6B6D}" type="datetimeFigureOut">
              <a:rPr lang="fr-FR" altLang="fr-FR"/>
              <a:pPr/>
              <a:t>20/11/2020</a:t>
            </a:fld>
            <a:endParaRPr lang="fr-FR" altLang="fr-FR"/>
          </a:p>
        </p:txBody>
      </p:sp>
      <p:sp>
        <p:nvSpPr>
          <p:cNvPr id="1048853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854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431206B-1D26-42C7-B32B-FCE615378753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54425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9" name="Rectangle 1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</p:spPr>
      </p:sp>
      <p:sp>
        <p:nvSpPr>
          <p:cNvPr id="10488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/>
          </a:p>
        </p:txBody>
      </p:sp>
    </p:spTree>
    <p:extLst>
      <p:ext uri="{BB962C8B-B14F-4D97-AF65-F5344CB8AC3E}">
        <p14:creationId xmlns:p14="http://schemas.microsoft.com/office/powerpoint/2010/main" val="9806144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ＭＳ Ｐゴシック" charset="0"/>
      </a:defRPr>
    </a:lvl1pPr>
    <a:lvl2pPr marL="742674" indent="-28564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2pPr>
    <a:lvl3pPr marL="1142576" indent="-22851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3pPr>
    <a:lvl4pPr marL="1599605" indent="-22851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4pPr>
    <a:lvl5pPr marL="2056637" indent="-228515" algn="l" defTabSz="449096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ＭＳ Ｐゴシック" pitchFamily="34" charset="-128"/>
        <a:cs typeface="+mn-cs"/>
      </a:defRPr>
    </a:lvl5pPr>
    <a:lvl6pPr marL="228515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18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21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241" algn="l" defTabSz="9140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1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080827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1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32671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1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995334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1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984320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1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581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1048611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1183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7" name="Titr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78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1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1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1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2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62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04877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CFA78D-B913-4C5D-96AD-B6296D34E140}" type="datetimeFigureOut">
              <a:rPr lang="fr-FR" altLang="fr-FR"/>
              <a:pPr/>
              <a:t>20/11/2020</a:t>
            </a:fld>
            <a:endParaRPr lang="fr-FR" altLang="fr-FR"/>
          </a:p>
        </p:txBody>
      </p:sp>
      <p:sp>
        <p:nvSpPr>
          <p:cNvPr id="104878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8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2643DE-7926-41F2-A5BE-F8861B37D89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3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94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9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0DFE8-7CA3-42A0-A5D8-4D8A79521168}" type="datetimeFigureOut">
              <a:rPr lang="fr-FR" altLang="fr-FR"/>
              <a:pPr/>
              <a:t>20/11/2020</a:t>
            </a:fld>
            <a:endParaRPr lang="fr-FR" altLang="fr-FR"/>
          </a:p>
        </p:txBody>
      </p:sp>
      <p:sp>
        <p:nvSpPr>
          <p:cNvPr id="104879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9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2D5C5-56ED-4889-9EE1-793C1D951D9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9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70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71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F7EBF-6218-4B3C-A443-A303A3572A6A}" type="datetimeFigureOut">
              <a:rPr lang="fr-FR" altLang="fr-FR"/>
              <a:pPr/>
              <a:t>20/11/2020</a:t>
            </a:fld>
            <a:endParaRPr lang="fr-FR" altLang="fr-FR"/>
          </a:p>
        </p:txBody>
      </p:sp>
      <p:sp>
        <p:nvSpPr>
          <p:cNvPr id="1048772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7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54767A-15DD-4C03-95CC-7AB54C5D5AA4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</a:lvl1pPr>
            <a:lvl2pPr marL="457029" indent="0" algn="ctr">
              <a:buNone/>
            </a:lvl2pPr>
            <a:lvl3pPr marL="914059" indent="0" algn="ctr">
              <a:buNone/>
            </a:lvl3pPr>
            <a:lvl4pPr marL="1371090" indent="0" algn="ctr">
              <a:buNone/>
            </a:lvl4pPr>
            <a:lvl5pPr marL="1828120" indent="0" algn="ctr">
              <a:buNone/>
            </a:lvl5pPr>
            <a:lvl6pPr marL="2285151" indent="0" algn="ctr">
              <a:buNone/>
            </a:lvl6pPr>
            <a:lvl7pPr marL="2742181" indent="0" algn="ctr">
              <a:buNone/>
            </a:lvl7pPr>
            <a:lvl8pPr marL="3199211" indent="0" algn="ctr">
              <a:buNone/>
            </a:lvl8pPr>
            <a:lvl9pPr marL="3656241" indent="0" algn="ctr">
              <a:buNone/>
            </a:lvl9pPr>
          </a:lstStyle>
          <a:p>
            <a:r>
              <a:rPr lang="en-US"/>
              <a:t>Click to edit Master subtitle style</a:t>
            </a:r>
            <a:endParaRPr lang="ru-RU"/>
          </a:p>
        </p:txBody>
      </p:sp>
      <p:sp>
        <p:nvSpPr>
          <p:cNvPr id="104858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584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585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42F6FFD9-7142-474F-AD77-0502B18F347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Title 1"/>
          <p:cNvSpPr>
            <a:spLocks noGrp="1"/>
          </p:cNvSpPr>
          <p:nvPr>
            <p:ph type="title"/>
          </p:nvPr>
        </p:nvSpPr>
        <p:spPr>
          <a:xfrm>
            <a:off x="549275" y="137398"/>
            <a:ext cx="8040688" cy="936104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1048590" name="Content Placeholder 2"/>
          <p:cNvSpPr>
            <a:spLocks noGrp="1"/>
          </p:cNvSpPr>
          <p:nvPr>
            <p:ph idx="1"/>
          </p:nvPr>
        </p:nvSpPr>
        <p:spPr>
          <a:xfrm>
            <a:off x="549275" y="1268761"/>
            <a:ext cx="8040688" cy="467325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591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592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C7C3D655-8021-4EAC-BD55-E7A10A9A1F6C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9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40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029" indent="0">
              <a:buNone/>
              <a:defRPr sz="1800"/>
            </a:lvl2pPr>
            <a:lvl3pPr marL="914059" indent="0">
              <a:buNone/>
              <a:defRPr sz="1600"/>
            </a:lvl3pPr>
            <a:lvl4pPr marL="1371090" indent="0">
              <a:buNone/>
              <a:defRPr sz="1400"/>
            </a:lvl4pPr>
            <a:lvl5pPr marL="1828120" indent="0">
              <a:buNone/>
              <a:defRPr sz="1400"/>
            </a:lvl5pPr>
            <a:lvl6pPr marL="2285151" indent="0">
              <a:buNone/>
              <a:defRPr sz="1400"/>
            </a:lvl6pPr>
            <a:lvl7pPr marL="2742181" indent="0">
              <a:buNone/>
              <a:defRPr sz="1400"/>
            </a:lvl7pPr>
            <a:lvl8pPr marL="3199211" indent="0">
              <a:buNone/>
              <a:defRPr sz="1400"/>
            </a:lvl8pPr>
            <a:lvl9pPr marL="3656241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41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42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43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F1DDBFA9-528D-4173-AF06-0137C2F50C9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0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05" name="Content Placeholder 2"/>
          <p:cNvSpPr>
            <a:spLocks noGrp="1"/>
          </p:cNvSpPr>
          <p:nvPr>
            <p:ph sz="half" idx="1"/>
          </p:nvPr>
        </p:nvSpPr>
        <p:spPr>
          <a:xfrm>
            <a:off x="549278" y="1600203"/>
            <a:ext cx="3943350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06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0203"/>
            <a:ext cx="3944938" cy="4341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0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08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09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91A516D7-CD86-4EE6-934A-07664D1A4C48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2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2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2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2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25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26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27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C5E5F5B5-72DE-4B6F-A441-FB219A3C47E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17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18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19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BFA855A6-13A9-4C14-9737-18E02B13C71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2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653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654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B5A1FD75-A237-443F-A54A-2AF66F85D4EA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10" name="Title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11" name="Content Placeholder 2"/>
          <p:cNvSpPr>
            <a:spLocks noGrp="1"/>
          </p:cNvSpPr>
          <p:nvPr>
            <p:ph idx="1"/>
          </p:nvPr>
        </p:nvSpPr>
        <p:spPr>
          <a:xfrm>
            <a:off x="3575052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12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13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14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15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F96460C4-3C30-416F-A182-00414182C611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5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5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8DC52-D453-4A3A-B19D-5EFED54C32B9}" type="datetimeFigureOut">
              <a:rPr lang="fr-FR" altLang="fr-FR"/>
              <a:pPr/>
              <a:t>20/11/2020</a:t>
            </a:fld>
            <a:endParaRPr lang="fr-FR" altLang="fr-FR"/>
          </a:p>
        </p:txBody>
      </p:sp>
      <p:sp>
        <p:nvSpPr>
          <p:cNvPr id="104875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5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DC3E2-19DF-4E88-B47F-8DDE9FA3A672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33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3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029" indent="0">
              <a:buNone/>
              <a:defRPr sz="2800"/>
            </a:lvl2pPr>
            <a:lvl3pPr marL="914059" indent="0">
              <a:buNone/>
              <a:defRPr sz="2400"/>
            </a:lvl3pPr>
            <a:lvl4pPr marL="1371090" indent="0">
              <a:buNone/>
              <a:defRPr sz="2000"/>
            </a:lvl4pPr>
            <a:lvl5pPr marL="1828120" indent="0">
              <a:buNone/>
              <a:defRPr sz="2000"/>
            </a:lvl5pPr>
            <a:lvl6pPr marL="2285151" indent="0">
              <a:buNone/>
              <a:defRPr sz="2000"/>
            </a:lvl6pPr>
            <a:lvl7pPr marL="2742181" indent="0">
              <a:buNone/>
              <a:defRPr sz="2000"/>
            </a:lvl7pPr>
            <a:lvl8pPr marL="3199211" indent="0">
              <a:buNone/>
              <a:defRPr sz="2000"/>
            </a:lvl8pPr>
            <a:lvl9pPr marL="3656241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1048835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48836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37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38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E4BE3652-3289-4D10-9E27-D075E1EB3BD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2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2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30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31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32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AF73607F-1AB6-49CB-8D1B-4CCF23C48B9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844" name="Vertical Title 1"/>
          <p:cNvSpPr>
            <a:spLocks noGrp="1"/>
          </p:cNvSpPr>
          <p:nvPr>
            <p:ph type="title" orient="vert"/>
          </p:nvPr>
        </p:nvSpPr>
        <p:spPr>
          <a:xfrm>
            <a:off x="6580191" y="-50797"/>
            <a:ext cx="2009775" cy="59928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ru-RU"/>
          </a:p>
        </p:txBody>
      </p:sp>
      <p:sp>
        <p:nvSpPr>
          <p:cNvPr id="1048845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49278" y="-50797"/>
            <a:ext cx="5878513" cy="59928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1048846" name="Rectangle 4"/>
          <p:cNvSpPr>
            <a:spLocks noGrp="1" noChangeArrowheads="1"/>
          </p:cNvSpPr>
          <p:nvPr>
            <p:ph type="dt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47" name="Rectangle 5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848" name="Rectangle 6"/>
          <p:cNvSpPr>
            <a:spLocks noGrp="1" noChangeArrowheads="1"/>
          </p:cNvSpPr>
          <p:nvPr>
            <p:ph type="sldNum" idx="12"/>
          </p:nvPr>
        </p:nvSpPr>
        <p:spPr/>
        <p:txBody>
          <a:bodyPr/>
          <a:lstStyle/>
          <a:p>
            <a:fld id="{6C072E1E-38DA-4EAB-AFAE-293893847EBB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8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1048789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0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05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09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1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15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1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9921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62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90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702444-8FE4-4458-B7C8-805600567131}" type="datetimeFigureOut">
              <a:rPr lang="fr-FR" altLang="fr-FR"/>
              <a:pPr/>
              <a:t>20/11/2020</a:t>
            </a:fld>
            <a:endParaRPr lang="fr-FR" altLang="fr-FR"/>
          </a:p>
        </p:txBody>
      </p:sp>
      <p:sp>
        <p:nvSpPr>
          <p:cNvPr id="1048791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92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BF4B9F-D631-47DC-96F3-E9CD63022A1D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6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47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48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49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BCF39-6C02-43CD-8EAA-3E1FCCCF964A}" type="datetimeFigureOut">
              <a:rPr lang="fr-FR" altLang="fr-FR"/>
              <a:pPr/>
              <a:t>20/11/2020</a:t>
            </a:fld>
            <a:endParaRPr lang="fr-FR" altLang="fr-FR"/>
          </a:p>
        </p:txBody>
      </p:sp>
      <p:sp>
        <p:nvSpPr>
          <p:cNvPr id="1048750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51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18F34E-2398-4D41-9EB6-BD35490572E5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58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59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60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029" indent="0">
              <a:buNone/>
              <a:defRPr sz="2000" b="1"/>
            </a:lvl2pPr>
            <a:lvl3pPr marL="914059" indent="0">
              <a:buNone/>
              <a:defRPr sz="1800" b="1"/>
            </a:lvl3pPr>
            <a:lvl4pPr marL="1371090" indent="0">
              <a:buNone/>
              <a:defRPr sz="1600" b="1"/>
            </a:lvl4pPr>
            <a:lvl5pPr marL="1828120" indent="0">
              <a:buNone/>
              <a:defRPr sz="1600" b="1"/>
            </a:lvl5pPr>
            <a:lvl6pPr marL="2285151" indent="0">
              <a:buNone/>
              <a:defRPr sz="1600" b="1"/>
            </a:lvl6pPr>
            <a:lvl7pPr marL="2742181" indent="0">
              <a:buNone/>
              <a:defRPr sz="1600" b="1"/>
            </a:lvl7pPr>
            <a:lvl8pPr marL="3199211" indent="0">
              <a:buNone/>
              <a:defRPr sz="1600" b="1"/>
            </a:lvl8pPr>
            <a:lvl9pPr marL="3656241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61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76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8F859-15CF-42D3-927B-10E238AF0267}" type="datetimeFigureOut">
              <a:rPr lang="fr-FR" altLang="fr-FR"/>
              <a:pPr/>
              <a:t>20/11/2020</a:t>
            </a:fld>
            <a:endParaRPr lang="fr-FR" altLang="fr-FR"/>
          </a:p>
        </p:txBody>
      </p:sp>
      <p:sp>
        <p:nvSpPr>
          <p:cNvPr id="104876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6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F010A8-75FF-4667-92EE-975B0C4355BE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5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1048766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837F8-61C3-4B1C-AF4E-986498792F24}" type="datetimeFigureOut">
              <a:rPr lang="fr-FR" altLang="fr-FR"/>
              <a:pPr/>
              <a:t>20/11/2020</a:t>
            </a:fld>
            <a:endParaRPr lang="fr-FR" altLang="fr-FR"/>
          </a:p>
        </p:txBody>
      </p:sp>
      <p:sp>
        <p:nvSpPr>
          <p:cNvPr id="1048767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68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4649B-28F1-48B7-B8CF-883EEE0070F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D62A-D5BA-4195-9ECD-C9EC48AC3B61}" type="datetimeFigureOut">
              <a:rPr lang="fr-FR" altLang="fr-FR"/>
              <a:pPr/>
              <a:t>20/11/2020</a:t>
            </a:fld>
            <a:endParaRPr lang="fr-FR" altLang="fr-FR"/>
          </a:p>
        </p:txBody>
      </p:sp>
      <p:sp>
        <p:nvSpPr>
          <p:cNvPr id="104877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7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C990F0-2A18-441E-B63F-71DB2A8B8370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98" name="Titre 1"/>
          <p:cNvSpPr>
            <a:spLocks noGrp="1"/>
          </p:cNvSpPr>
          <p:nvPr>
            <p:ph type="title"/>
          </p:nvPr>
        </p:nvSpPr>
        <p:spPr>
          <a:xfrm>
            <a:off x="457203" y="27305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1048799" name="Espace réservé du contenu 2"/>
          <p:cNvSpPr>
            <a:spLocks noGrp="1"/>
          </p:cNvSpPr>
          <p:nvPr>
            <p:ph idx="1"/>
          </p:nvPr>
        </p:nvSpPr>
        <p:spPr>
          <a:xfrm>
            <a:off x="3575052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048800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3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801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A6F6CA-572D-426C-AFE8-8DC3B1E3B608}" type="datetimeFigureOut">
              <a:rPr lang="fr-FR" altLang="fr-FR"/>
              <a:pPr/>
              <a:t>20/11/2020</a:t>
            </a:fld>
            <a:endParaRPr lang="fr-FR" altLang="fr-FR"/>
          </a:p>
        </p:txBody>
      </p:sp>
      <p:sp>
        <p:nvSpPr>
          <p:cNvPr id="1048802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803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08CBB-0B79-4A66-A092-8513CD2CDD9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104878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029" indent="0">
              <a:buNone/>
              <a:defRPr sz="2800"/>
            </a:lvl2pPr>
            <a:lvl3pPr marL="914059" indent="0">
              <a:buNone/>
              <a:defRPr sz="2400"/>
            </a:lvl3pPr>
            <a:lvl4pPr marL="1371090" indent="0">
              <a:buNone/>
              <a:defRPr sz="2000"/>
            </a:lvl4pPr>
            <a:lvl5pPr marL="1828120" indent="0">
              <a:buNone/>
              <a:defRPr sz="2000"/>
            </a:lvl5pPr>
            <a:lvl6pPr marL="2285151" indent="0">
              <a:buNone/>
              <a:defRPr sz="2000"/>
            </a:lvl6pPr>
            <a:lvl7pPr marL="2742181" indent="0">
              <a:buNone/>
              <a:defRPr sz="2000"/>
            </a:lvl7pPr>
            <a:lvl8pPr marL="3199211" indent="0">
              <a:buNone/>
              <a:defRPr sz="2000"/>
            </a:lvl8pPr>
            <a:lvl9pPr marL="3656241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104878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029" indent="0">
              <a:buNone/>
              <a:defRPr sz="1200"/>
            </a:lvl2pPr>
            <a:lvl3pPr marL="914059" indent="0">
              <a:buNone/>
              <a:defRPr sz="1000"/>
            </a:lvl3pPr>
            <a:lvl4pPr marL="1371090" indent="0">
              <a:buNone/>
              <a:defRPr sz="900"/>
            </a:lvl4pPr>
            <a:lvl5pPr marL="1828120" indent="0">
              <a:buNone/>
              <a:defRPr sz="900"/>
            </a:lvl5pPr>
            <a:lvl6pPr marL="2285151" indent="0">
              <a:buNone/>
              <a:defRPr sz="900"/>
            </a:lvl6pPr>
            <a:lvl7pPr marL="2742181" indent="0">
              <a:buNone/>
              <a:defRPr sz="900"/>
            </a:lvl7pPr>
            <a:lvl8pPr marL="3199211" indent="0">
              <a:buNone/>
              <a:defRPr sz="900"/>
            </a:lvl8pPr>
            <a:lvl9pPr marL="3656241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4878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20E82A-2D15-4354-9858-96DE8968921E}" type="datetimeFigureOut">
              <a:rPr lang="fr-FR" altLang="fr-FR"/>
              <a:pPr/>
              <a:t>20/11/2020</a:t>
            </a:fld>
            <a:endParaRPr lang="fr-FR" altLang="fr-FR"/>
          </a:p>
        </p:txBody>
      </p:sp>
      <p:sp>
        <p:nvSpPr>
          <p:cNvPr id="104878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104878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F3096F-E36E-4F62-A7AE-66175E00F149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1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et modifiez le titre</a:t>
            </a:r>
          </a:p>
        </p:txBody>
      </p:sp>
      <p:sp>
        <p:nvSpPr>
          <p:cNvPr id="1048742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2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1048743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</a:defRPr>
            </a:lvl1pPr>
          </a:lstStyle>
          <a:p>
            <a:fld id="{03F687D2-13A6-4254-9E62-27E921EBC6B4}" type="datetimeFigureOut">
              <a:rPr lang="fr-FR" altLang="fr-FR"/>
              <a:pPr/>
              <a:t>20/11/2020</a:t>
            </a:fld>
            <a:endParaRPr lang="fr-FR" altLang="fr-FR"/>
          </a:p>
        </p:txBody>
      </p:sp>
      <p:sp>
        <p:nvSpPr>
          <p:cNvPr id="1048744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745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wrap="square" lIns="91407" tIns="45704" rIns="91407" bIns="45704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4FEB454-3883-4E08-8233-3FA1E3D54D97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ctr" defTabSz="45702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02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029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059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090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120" algn="ctr" defTabSz="45702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772" indent="-342772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674" indent="-28564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2576" indent="-22851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599605" indent="-22851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6637" indent="-228515" algn="l" defTabSz="457029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3666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0696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28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757" indent="-228515" algn="l" defTabSz="45702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9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59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90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20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5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8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1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41" algn="l" defTabSz="45702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2" name="Picture 1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7897813" y="0"/>
            <a:ext cx="1123950" cy="1041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57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9275" y="-50800"/>
            <a:ext cx="8040688" cy="1493838"/>
          </a:xfrm>
          <a:prstGeom prst="rect">
            <a:avLst/>
          </a:prstGeom>
          <a:noFill/>
          <a:ln>
            <a:noFill/>
          </a:ln>
        </p:spPr>
        <p:txBody>
          <a:bodyPr vert="horz" wrap="square" lIns="89966" tIns="46782" rIns="89966" bIns="46782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texte-titre</a:t>
            </a:r>
          </a:p>
        </p:txBody>
      </p:sp>
      <p:sp>
        <p:nvSpPr>
          <p:cNvPr id="104857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49275" y="1600203"/>
            <a:ext cx="8040688" cy="4341813"/>
          </a:xfrm>
          <a:prstGeom prst="rect">
            <a:avLst/>
          </a:prstGeom>
          <a:noFill/>
          <a:ln>
            <a:noFill/>
          </a:ln>
        </p:spPr>
        <p:txBody>
          <a:bodyPr vert="horz" wrap="square" lIns="89966" tIns="46782" rIns="89966" bIns="467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fr-FR"/>
              <a:t>Cliquez pour éditer le format du plan de texte</a:t>
            </a:r>
          </a:p>
          <a:p>
            <a:pPr lvl="1"/>
            <a:r>
              <a:rPr lang="en-GB" altLang="fr-FR"/>
              <a:t>Second niveau de plan</a:t>
            </a:r>
          </a:p>
          <a:p>
            <a:pPr lvl="2"/>
            <a:r>
              <a:rPr lang="en-GB" altLang="fr-FR"/>
              <a:t>Troisième niveau de plan</a:t>
            </a:r>
          </a:p>
          <a:p>
            <a:pPr lvl="3"/>
            <a:r>
              <a:rPr lang="en-GB" altLang="fr-FR"/>
              <a:t>Quatrième niveau de plan</a:t>
            </a:r>
          </a:p>
          <a:p>
            <a:pPr lvl="4"/>
            <a:r>
              <a:rPr lang="en-GB" altLang="fr-FR"/>
              <a:t>Cinquième niveau de plan</a:t>
            </a:r>
          </a:p>
          <a:p>
            <a:pPr lvl="4"/>
            <a:r>
              <a:rPr lang="en-GB" altLang="fr-FR"/>
              <a:t>Sixième niveau de plan</a:t>
            </a:r>
          </a:p>
          <a:p>
            <a:pPr lvl="4"/>
            <a:r>
              <a:rPr lang="en-GB" altLang="fr-FR"/>
              <a:t>Septième niveau de plan</a:t>
            </a:r>
          </a:p>
          <a:p>
            <a:pPr lvl="4"/>
            <a:r>
              <a:rPr lang="en-GB" altLang="fr-FR"/>
              <a:t>Huitième niveau de plan</a:t>
            </a:r>
          </a:p>
          <a:p>
            <a:pPr lvl="4"/>
            <a:r>
              <a:rPr lang="en-GB" altLang="fr-FR"/>
              <a:t>Neuvième niveau de plan</a:t>
            </a:r>
          </a:p>
        </p:txBody>
      </p:sp>
      <p:sp>
        <p:nvSpPr>
          <p:cNvPr id="1048578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5629275" y="6275388"/>
            <a:ext cx="2132013" cy="363537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966" tIns="46782" rIns="89966" bIns="4678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tabLst>
                <a:tab pos="723631" algn="l"/>
                <a:tab pos="1447262" algn="l"/>
              </a:tabLst>
              <a:defRPr sz="1200">
                <a:solidFill>
                  <a:srgbClr val="FFFFFF"/>
                </a:solidFill>
                <a:latin typeface="News Gothic MT" charset="0"/>
                <a:ea typeface="ＭＳ Ｐゴシック" charset="0"/>
                <a:cs typeface="ＭＳ Ｐゴシック" charset="0"/>
              </a:defRPr>
            </a:lvl1pPr>
          </a:lstStyle>
          <a:p>
            <a:endParaRPr lang="fr-FR"/>
          </a:p>
        </p:txBody>
      </p:sp>
      <p:sp>
        <p:nvSpPr>
          <p:cNvPr id="1048579" name="Rectangle 5"/>
          <p:cNvSpPr>
            <a:spLocks noGrp="1" noChangeArrowheads="1"/>
          </p:cNvSpPr>
          <p:nvPr>
            <p:ph type="ftr"/>
          </p:nvPr>
        </p:nvSpPr>
        <p:spPr bwMode="auto">
          <a:xfrm>
            <a:off x="265113" y="6229350"/>
            <a:ext cx="48387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966" tIns="46782" rIns="89966" bIns="46782" numCol="1" anchor="ctr" anchorCtr="0" compatLnSpc="1">
            <a:prstTxWarp prst="textNoShape">
              <a:avLst/>
            </a:prstTxWarp>
          </a:bodyPr>
          <a:lstStyle>
            <a:lvl1pPr eaLnBrk="1" hangingPunct="1">
              <a:buSzPct val="100000"/>
              <a:defRPr sz="12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r>
              <a:rPr lang="en-US" altLang="fr-FR"/>
              <a:t>Synthèse réalisée par la  SPILF</a:t>
            </a:r>
          </a:p>
          <a:p>
            <a:endParaRPr lang="en-US" altLang="fr-FR"/>
          </a:p>
        </p:txBody>
      </p:sp>
      <p:sp>
        <p:nvSpPr>
          <p:cNvPr id="1048580" name="Rectangle 6"/>
          <p:cNvSpPr>
            <a:spLocks noGrp="1" noChangeArrowheads="1"/>
          </p:cNvSpPr>
          <p:nvPr>
            <p:ph type="sldNum"/>
          </p:nvPr>
        </p:nvSpPr>
        <p:spPr bwMode="auto">
          <a:xfrm>
            <a:off x="7897813" y="6137275"/>
            <a:ext cx="989012" cy="6413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89966" tIns="46782" rIns="89966" bIns="46782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buSzPct val="100000"/>
              <a:defRPr sz="3600">
                <a:solidFill>
                  <a:srgbClr val="FFFFFF"/>
                </a:solidFill>
                <a:latin typeface="News Gothic MT" charset="0"/>
              </a:defRPr>
            </a:lvl1pPr>
          </a:lstStyle>
          <a:p>
            <a:fld id="{AF14A139-FD86-42D5-8258-D29AE5B54D03}" type="slidenum">
              <a:rPr lang="fr-FR" altLang="fr-FR"/>
              <a:pPr/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hf sldNum="0" hdr="0" dt="0"/>
  <p:txStyles>
    <p:titleStyle>
      <a:lvl1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+mj-lt"/>
          <a:ea typeface="ＭＳ Ｐゴシック" pitchFamily="34" charset="-128"/>
          <a:cs typeface="ＭＳ Ｐゴシック" charset="0"/>
        </a:defRPr>
      </a:lvl1pPr>
      <a:lvl2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2pPr>
      <a:lvl3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3pPr>
      <a:lvl4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4pPr>
      <a:lvl5pPr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600">
          <a:solidFill>
            <a:srgbClr val="2C7C9F"/>
          </a:solidFill>
          <a:latin typeface="News Gothic MT" charset="0"/>
          <a:ea typeface="ＭＳ Ｐゴシック" pitchFamily="34" charset="-128"/>
          <a:cs typeface="ＭＳ Ｐゴシック" charset="0"/>
        </a:defRPr>
      </a:lvl5pPr>
      <a:lvl6pPr marL="2513666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6pPr>
      <a:lvl7pPr marL="2970696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7pPr>
      <a:lvl8pPr marL="3427728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8pPr>
      <a:lvl9pPr marL="3884757" indent="-228515" algn="ctr" defTabSz="449096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600">
          <a:solidFill>
            <a:srgbClr val="2C7C9F"/>
          </a:solidFill>
          <a:latin typeface="News Gothic MT" charset="0"/>
          <a:ea typeface="ＭＳ Ｐゴシック" pitchFamily="32" charset="-128"/>
        </a:defRPr>
      </a:lvl9pPr>
    </p:titleStyle>
    <p:bodyStyle>
      <a:lvl1pPr marL="342772" indent="-342772" algn="l" defTabSz="449096" rtl="0" eaLnBrk="0" fontAlgn="base" hangingPunct="0">
        <a:spcBef>
          <a:spcPts val="20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595959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2674" indent="-28564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200">
          <a:solidFill>
            <a:srgbClr val="595959"/>
          </a:solidFill>
          <a:latin typeface="+mn-lt"/>
          <a:ea typeface="ＭＳ Ｐゴシック" pitchFamily="34" charset="-128"/>
        </a:defRPr>
      </a:lvl2pPr>
      <a:lvl3pPr marL="1142576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595959"/>
          </a:solidFill>
          <a:latin typeface="+mn-lt"/>
          <a:ea typeface="ＭＳ Ｐゴシック" pitchFamily="34" charset="-128"/>
        </a:defRPr>
      </a:lvl3pPr>
      <a:lvl4pPr marL="1599605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595959"/>
          </a:solidFill>
          <a:latin typeface="+mn-lt"/>
          <a:ea typeface="ＭＳ Ｐゴシック" pitchFamily="34" charset="-128"/>
        </a:defRPr>
      </a:lvl4pPr>
      <a:lvl5pPr marL="2056637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595959"/>
          </a:solidFill>
          <a:latin typeface="+mn-lt"/>
          <a:ea typeface="ＭＳ Ｐゴシック" pitchFamily="34" charset="-128"/>
        </a:defRPr>
      </a:lvl5pPr>
      <a:lvl6pPr marL="2513666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6pPr>
      <a:lvl7pPr marL="2970696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7pPr>
      <a:lvl8pPr marL="3427728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8pPr>
      <a:lvl9pPr marL="3884757" indent="-228515" algn="l" defTabSz="449096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595959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029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059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090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20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15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18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21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241" algn="l" defTabSz="9140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hyperlink" Target="https://www.sciencedirect.com/science/article/abs/pii/S1878776220300698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3" name="Picture 5" descr="SPIL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00392" y="116632"/>
            <a:ext cx="925512" cy="858837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Titre 2">
            <a:extLst>
              <a:ext uri="{FF2B5EF4-FFF2-40B4-BE49-F238E27FC236}">
                <a16:creationId xmlns="" xmlns:a16="http://schemas.microsoft.com/office/drawing/2014/main" id="{75F0DB70-63D2-304D-9E13-8697EA6186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5536" y="2236787"/>
            <a:ext cx="8350696" cy="1470025"/>
          </a:xfrm>
        </p:spPr>
        <p:txBody>
          <a:bodyPr/>
          <a:lstStyle/>
          <a:p>
            <a:r>
              <a:rPr lang="fr-FR" b="1" dirty="0">
                <a:solidFill>
                  <a:schemeClr val="tx1"/>
                </a:solidFill>
              </a:rPr>
              <a:t>Infections urinaires et sclérose en </a:t>
            </a:r>
            <a:r>
              <a:rPr lang="fr-FR" b="1" dirty="0" smtClean="0">
                <a:solidFill>
                  <a:schemeClr val="tx1"/>
                </a:solidFill>
              </a:rPr>
              <a:t>plaques</a:t>
            </a:r>
            <a:endParaRPr lang="fr-FR" b="1" dirty="0">
              <a:solidFill>
                <a:schemeClr val="tx1"/>
              </a:solidFill>
            </a:endParaRPr>
          </a:p>
        </p:txBody>
      </p:sp>
      <p:sp>
        <p:nvSpPr>
          <p:cNvPr id="5" name="Sous-titre 4">
            <a:extLst>
              <a:ext uri="{FF2B5EF4-FFF2-40B4-BE49-F238E27FC236}">
                <a16:creationId xmlns="" xmlns:a16="http://schemas.microsoft.com/office/drawing/2014/main" id="{7FC523B8-1690-D74C-9AAE-1E206475A2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03648" y="4005064"/>
            <a:ext cx="6296744" cy="694928"/>
          </a:xfrm>
        </p:spPr>
        <p:txBody>
          <a:bodyPr/>
          <a:lstStyle/>
          <a:p>
            <a:r>
              <a:rPr lang="fr-FR" sz="1600" dirty="0"/>
              <a:t>Recommandations de la Société Francophone de la Sclérose en Plaques - Septembre 2020 </a:t>
            </a:r>
            <a:r>
              <a:rPr lang="fr-FR" sz="1600" dirty="0" err="1"/>
              <a:t>endorsées</a:t>
            </a:r>
            <a:r>
              <a:rPr lang="fr-FR" sz="1600" dirty="0"/>
              <a:t> par la SPILF</a:t>
            </a:r>
          </a:p>
          <a:p>
            <a:endParaRPr lang="fr-FR" sz="1600" dirty="0"/>
          </a:p>
        </p:txBody>
      </p:sp>
      <p:sp>
        <p:nvSpPr>
          <p:cNvPr id="6" name="ZoneTexte 5">
            <a:extLst>
              <a:ext uri="{FF2B5EF4-FFF2-40B4-BE49-F238E27FC236}">
                <a16:creationId xmlns="" xmlns:a16="http://schemas.microsoft.com/office/drawing/2014/main" id="{C22A749C-640A-B34D-BBD6-6C3E660630D9}"/>
              </a:ext>
            </a:extLst>
          </p:cNvPr>
          <p:cNvSpPr txBox="1"/>
          <p:nvPr/>
        </p:nvSpPr>
        <p:spPr>
          <a:xfrm>
            <a:off x="120902" y="6309320"/>
            <a:ext cx="89050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Diaporama réalisé par le groupe Recommandations de la SPILF le 18 novembre 2020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1" y="443584"/>
            <a:ext cx="2875696" cy="321119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5848B091-6E23-D84A-8725-F91C22D4D0CD}"/>
              </a:ext>
            </a:extLst>
          </p:cNvPr>
          <p:cNvSpPr/>
          <p:nvPr/>
        </p:nvSpPr>
        <p:spPr>
          <a:xfrm>
            <a:off x="1259632" y="4624898"/>
            <a:ext cx="72008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600" i="1" dirty="0">
                <a:solidFill>
                  <a:schemeClr val="accent4">
                    <a:lumMod val="50000"/>
                    <a:lumOff val="50000"/>
                  </a:schemeClr>
                </a:solidFill>
                <a:latin typeface="+mj-lt"/>
                <a:hlinkClick r:id="rId4"/>
              </a:rPr>
              <a:t>https://</a:t>
            </a:r>
            <a:r>
              <a:rPr lang="fr-FR" sz="1600" i="1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+mj-lt"/>
                <a:hlinkClick r:id="rId4"/>
              </a:rPr>
              <a:t>www.sciencedirect.com/science/article/abs/pii/S1878776220300698</a:t>
            </a:r>
            <a:endParaRPr lang="fr-FR" sz="1600" i="1" dirty="0" smtClean="0">
              <a:solidFill>
                <a:schemeClr val="accent4">
                  <a:lumMod val="50000"/>
                  <a:lumOff val="50000"/>
                </a:schemeClr>
              </a:solidFill>
              <a:latin typeface="+mj-lt"/>
            </a:endParaRPr>
          </a:p>
          <a:p>
            <a:r>
              <a:rPr lang="fr-FR" sz="1400" i="1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+mj-lt"/>
              </a:rPr>
              <a:t>Téléchargement de l’application SFSEP disponible sur </a:t>
            </a:r>
            <a:r>
              <a:rPr lang="fr-FR" sz="1400" i="1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+mj-lt"/>
              </a:rPr>
              <a:t>App </a:t>
            </a:r>
            <a:r>
              <a:rPr lang="fr-FR" sz="1400" i="1" dirty="0" smtClean="0">
                <a:solidFill>
                  <a:schemeClr val="accent4">
                    <a:lumMod val="50000"/>
                    <a:lumOff val="50000"/>
                  </a:schemeClr>
                </a:solidFill>
                <a:latin typeface="+mj-lt"/>
              </a:rPr>
              <a:t>et Google store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SPIL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38600" y="51219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B7A0723-4519-FA4F-A7FD-FB7B942DC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3" y="1484784"/>
            <a:ext cx="8964487" cy="5651903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	</a:t>
            </a:r>
            <a:r>
              <a:rPr lang="fr-FR" sz="2000" dirty="0"/>
              <a:t>Troubles vésico-sphinctériens chez 50-90% des patients avec un délai d’apparition ~ 6 ans. </a:t>
            </a:r>
          </a:p>
          <a:p>
            <a:pPr lvl="0"/>
            <a:r>
              <a:rPr lang="fr-FR" sz="2000" dirty="0"/>
              <a:t>Complications urologiques les plus fréquentes : IU 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fr-FR" sz="2000" dirty="0"/>
              <a:t>		</a:t>
            </a:r>
            <a:r>
              <a:rPr lang="fr-FR" sz="1800" dirty="0"/>
              <a:t>- </a:t>
            </a:r>
            <a:r>
              <a:rPr lang="fr-FR" sz="1600" dirty="0"/>
              <a:t>30% cystites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fr-FR" sz="1600" dirty="0"/>
              <a:t>		- 8% de pyélonéphrites et infections urinaires masculines fébriles.</a:t>
            </a:r>
          </a:p>
          <a:p>
            <a:pPr lvl="0"/>
            <a:r>
              <a:rPr lang="fr-FR" sz="2000" dirty="0"/>
              <a:t>Facteurs de risque spécifiques d’IU :</a:t>
            </a:r>
          </a:p>
          <a:p>
            <a:pPr marL="396000" lvl="1" indent="0">
              <a:buNone/>
            </a:pPr>
            <a:r>
              <a:rPr lang="fr-FR" sz="1800" dirty="0"/>
              <a:t>	</a:t>
            </a:r>
            <a:r>
              <a:rPr lang="fr-FR" sz="1600" dirty="0"/>
              <a:t>	- troubles de la vidange urinaire (résidu post-mictionnel &gt; 120cc),</a:t>
            </a:r>
          </a:p>
          <a:p>
            <a:pPr marL="396000" lvl="1" indent="0">
              <a:buNone/>
            </a:pPr>
            <a:r>
              <a:rPr lang="fr-FR" sz="1600" dirty="0"/>
              <a:t>	        - pressions de remplissage vésical élevées,</a:t>
            </a:r>
          </a:p>
          <a:p>
            <a:pPr marL="396000" lvl="1" indent="0">
              <a:buNone/>
            </a:pPr>
            <a:r>
              <a:rPr lang="fr-FR" sz="1600" dirty="0"/>
              <a:t>		- durée de maladie &gt; 15 ans,</a:t>
            </a:r>
          </a:p>
          <a:p>
            <a:pPr marL="396000" lvl="1" indent="0">
              <a:buNone/>
            </a:pPr>
            <a:r>
              <a:rPr lang="fr-FR" sz="1600" dirty="0"/>
              <a:t>		- </a:t>
            </a:r>
            <a:r>
              <a:rPr lang="fr-FR" sz="1600" dirty="0" err="1"/>
              <a:t>Expanded</a:t>
            </a:r>
            <a:r>
              <a:rPr lang="fr-FR" sz="1600" dirty="0"/>
              <a:t> </a:t>
            </a:r>
            <a:r>
              <a:rPr lang="fr-FR" sz="1600" dirty="0" err="1"/>
              <a:t>Disability</a:t>
            </a:r>
            <a:r>
              <a:rPr lang="fr-FR" sz="1600" dirty="0"/>
              <a:t> </a:t>
            </a:r>
            <a:r>
              <a:rPr lang="fr-FR" sz="1600" dirty="0" err="1"/>
              <a:t>Status</a:t>
            </a:r>
            <a:r>
              <a:rPr lang="fr-FR" sz="1600" dirty="0"/>
              <a:t> </a:t>
            </a:r>
            <a:r>
              <a:rPr lang="fr-FR" sz="1600" dirty="0" err="1"/>
              <a:t>Scale</a:t>
            </a:r>
            <a:r>
              <a:rPr lang="fr-FR" sz="1600" dirty="0"/>
              <a:t> (EDSS) </a:t>
            </a:r>
            <a:r>
              <a:rPr lang="fr-FR" sz="1600" dirty="0" smtClean="0"/>
              <a:t>élevé,</a:t>
            </a:r>
            <a:endParaRPr lang="fr-FR" sz="1600" dirty="0"/>
          </a:p>
          <a:p>
            <a:pPr marL="396000" lvl="1" indent="0">
              <a:buNone/>
            </a:pPr>
            <a:r>
              <a:rPr lang="fr-FR" sz="1600" dirty="0"/>
              <a:t>		- antécédent de lithiases urinaires,</a:t>
            </a:r>
          </a:p>
          <a:p>
            <a:pPr marL="396000" lvl="1" indent="0">
              <a:buNone/>
            </a:pPr>
            <a:r>
              <a:rPr lang="fr-FR" sz="1600" dirty="0"/>
              <a:t>		- antécédent de sondage vésical à demeure.</a:t>
            </a:r>
          </a:p>
          <a:p>
            <a:pPr marL="0" indent="0">
              <a:buNone/>
            </a:pPr>
            <a:r>
              <a:rPr lang="fr-FR" dirty="0"/>
              <a:t>		</a:t>
            </a:r>
          </a:p>
        </p:txBody>
      </p:sp>
      <p:sp>
        <p:nvSpPr>
          <p:cNvPr id="6" name="Titre 5">
            <a:extLst>
              <a:ext uri="{FF2B5EF4-FFF2-40B4-BE49-F238E27FC236}">
                <a16:creationId xmlns="" xmlns:a16="http://schemas.microsoft.com/office/drawing/2014/main" id="{E426F9F7-4F68-9244-9E9B-DFB64F1E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0668" y="-69889"/>
            <a:ext cx="8040688" cy="936104"/>
          </a:xfrm>
        </p:spPr>
        <p:txBody>
          <a:bodyPr/>
          <a:lstStyle/>
          <a:p>
            <a:r>
              <a:rPr lang="fr-FR" sz="3200" b="1" dirty="0"/>
              <a:t>Epidémiologie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C4C8C081-5808-B147-8162-6E61F3C1529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9" y="0"/>
            <a:ext cx="3293275" cy="36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0471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SPIL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B7A0723-4519-FA4F-A7FD-FB7B942DC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3" y="1844278"/>
            <a:ext cx="8964487" cy="5651903"/>
          </a:xfrm>
        </p:spPr>
        <p:txBody>
          <a:bodyPr>
            <a:normAutofit/>
          </a:bodyPr>
          <a:lstStyle/>
          <a:p>
            <a:pPr lvl="0"/>
            <a:r>
              <a:rPr lang="fr-FR" sz="2000" dirty="0"/>
              <a:t>Les IU ne sont pas associées à un risque accru de survenue </a:t>
            </a:r>
          </a:p>
          <a:p>
            <a:pPr lvl="1"/>
            <a:r>
              <a:rPr lang="fr-FR" sz="1800" dirty="0"/>
              <a:t>d’une </a:t>
            </a:r>
            <a:r>
              <a:rPr lang="fr-FR" sz="1800" b="1" dirty="0"/>
              <a:t>poussée</a:t>
            </a:r>
            <a:r>
              <a:rPr lang="fr-FR" sz="1800" dirty="0"/>
              <a:t> de SEP</a:t>
            </a:r>
          </a:p>
          <a:p>
            <a:pPr lvl="1"/>
            <a:r>
              <a:rPr lang="fr-FR" sz="1800" dirty="0"/>
              <a:t>d’une </a:t>
            </a:r>
            <a:r>
              <a:rPr lang="fr-FR" sz="1800" b="1" dirty="0"/>
              <a:t>aggravation prolongée </a:t>
            </a:r>
            <a:r>
              <a:rPr lang="fr-FR" sz="1800" dirty="0"/>
              <a:t>de l’incapacité.</a:t>
            </a:r>
          </a:p>
          <a:p>
            <a:pPr marL="457029" lvl="1" indent="0">
              <a:buNone/>
            </a:pPr>
            <a:endParaRPr lang="fr-FR" sz="1800" dirty="0"/>
          </a:p>
          <a:p>
            <a:pPr lvl="0"/>
            <a:r>
              <a:rPr lang="fr-FR" sz="2000" dirty="0"/>
              <a:t>Les </a:t>
            </a:r>
            <a:r>
              <a:rPr lang="fr-FR" sz="2000" u="sng" dirty="0"/>
              <a:t>IU non fébriles</a:t>
            </a:r>
            <a:r>
              <a:rPr lang="fr-FR" sz="2000" dirty="0"/>
              <a:t> ne sont pas associées à un risque accru de survenue d’une </a:t>
            </a:r>
            <a:r>
              <a:rPr lang="fr-FR" sz="2000" b="1" dirty="0"/>
              <a:t>aggravation transitoire</a:t>
            </a:r>
            <a:r>
              <a:rPr lang="fr-FR" sz="2000" dirty="0"/>
              <a:t> de l’incapacité. </a:t>
            </a:r>
          </a:p>
          <a:p>
            <a:pPr marL="0" lvl="0" indent="0">
              <a:buNone/>
            </a:pPr>
            <a:endParaRPr lang="fr-FR" sz="1800" dirty="0"/>
          </a:p>
          <a:p>
            <a:pPr lvl="0"/>
            <a:r>
              <a:rPr lang="fr-FR" sz="2000" dirty="0"/>
              <a:t>Les </a:t>
            </a:r>
            <a:r>
              <a:rPr lang="fr-FR" sz="2000" u="sng" dirty="0"/>
              <a:t>IU fébriles </a:t>
            </a:r>
            <a:r>
              <a:rPr lang="fr-FR" sz="2000" dirty="0"/>
              <a:t>sont associées à un risque accru </a:t>
            </a:r>
            <a:r>
              <a:rPr lang="fr-FR" sz="2000" b="1" dirty="0"/>
              <a:t>d’aggravation transitoire</a:t>
            </a:r>
            <a:r>
              <a:rPr lang="fr-FR" sz="2000" dirty="0"/>
              <a:t> de l’incapacité.</a:t>
            </a:r>
          </a:p>
          <a:p>
            <a:pPr marL="0" indent="0">
              <a:buNone/>
            </a:pPr>
            <a:r>
              <a:rPr lang="fr-FR" dirty="0"/>
              <a:t>		</a:t>
            </a:r>
          </a:p>
        </p:txBody>
      </p:sp>
      <p:sp>
        <p:nvSpPr>
          <p:cNvPr id="6" name="Titre 5">
            <a:extLst>
              <a:ext uri="{FF2B5EF4-FFF2-40B4-BE49-F238E27FC236}">
                <a16:creationId xmlns="" xmlns:a16="http://schemas.microsoft.com/office/drawing/2014/main" id="{E426F9F7-4F68-9244-9E9B-DFB64F1E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89" y="548408"/>
            <a:ext cx="8040688" cy="936104"/>
          </a:xfrm>
        </p:spPr>
        <p:txBody>
          <a:bodyPr/>
          <a:lstStyle/>
          <a:p>
            <a:r>
              <a:rPr lang="fr-FR" sz="2000" b="1" dirty="0"/>
              <a:t>Les IU sont-elles associées à un risque accru de déclenchement de poussée ou d’aggravation transitoire ou prolongée de l’incapacité ?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="" xmlns:a16="http://schemas.microsoft.com/office/drawing/2014/main" id="{B7ADDDBB-1B57-F64A-92B3-09D4C8549C4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9" y="0"/>
            <a:ext cx="3293275" cy="36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3950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SPIL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B7A0723-4519-FA4F-A7FD-FB7B942DC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606" y="1412776"/>
            <a:ext cx="8964487" cy="5651903"/>
          </a:xfrm>
        </p:spPr>
        <p:txBody>
          <a:bodyPr>
            <a:normAutofit/>
          </a:bodyPr>
          <a:lstStyle/>
          <a:p>
            <a:pPr lvl="0"/>
            <a:r>
              <a:rPr lang="fr-FR" sz="2000" dirty="0"/>
              <a:t>Aucune augmentation du risque infectieux urinaire n’a été établie pour les molécules suivantes : </a:t>
            </a:r>
            <a:endParaRPr lang="fr-FR" sz="1800" dirty="0"/>
          </a:p>
          <a:p>
            <a:pPr marL="0" indent="0">
              <a:buNone/>
            </a:pPr>
            <a:r>
              <a:rPr lang="fr-FR" dirty="0"/>
              <a:t>		</a:t>
            </a:r>
          </a:p>
        </p:txBody>
      </p:sp>
      <p:sp>
        <p:nvSpPr>
          <p:cNvPr id="6" name="Titre 5">
            <a:extLst>
              <a:ext uri="{FF2B5EF4-FFF2-40B4-BE49-F238E27FC236}">
                <a16:creationId xmlns="" xmlns:a16="http://schemas.microsoft.com/office/drawing/2014/main" id="{E426F9F7-4F68-9244-9E9B-DFB64F1E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589" y="295741"/>
            <a:ext cx="8040688" cy="936104"/>
          </a:xfrm>
        </p:spPr>
        <p:txBody>
          <a:bodyPr/>
          <a:lstStyle/>
          <a:p>
            <a:r>
              <a:rPr lang="fr-FR" sz="2000" b="1" dirty="0"/>
              <a:t>Le risque infectieux urinaire est-il accru par les traitements de la SEP ?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323751"/>
              </p:ext>
            </p:extLst>
          </p:nvPr>
        </p:nvGraphicFramePr>
        <p:xfrm>
          <a:off x="611560" y="2276872"/>
          <a:ext cx="3096344" cy="365760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30963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marL="0" marR="0" lvl="0" indent="0" algn="l" defTabSz="9140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Interféron bêta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marL="0" marR="0" lvl="0" indent="0" algn="l" defTabSz="9140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Acétate de </a:t>
                      </a:r>
                      <a:r>
                        <a:rPr lang="fr-FR" sz="1400" dirty="0" err="1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glatiramer</a:t>
                      </a:r>
                      <a:endParaRPr lang="fr-FR" sz="140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Tériflunomide</a:t>
                      </a:r>
                      <a:endParaRPr lang="fr-FR" sz="140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Diméthylfumarate</a:t>
                      </a:r>
                      <a:endParaRPr lang="fr-FR" sz="140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Fingolimod</a:t>
                      </a:r>
                      <a:endParaRPr lang="fr-FR" sz="140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Cladribine</a:t>
                      </a:r>
                      <a:endParaRPr lang="fr-FR" sz="140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Natalizumab</a:t>
                      </a:r>
                      <a:endParaRPr lang="fr-FR" sz="140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Mycophénolate</a:t>
                      </a:r>
                      <a:r>
                        <a:rPr lang="fr-FR" sz="140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 </a:t>
                      </a:r>
                      <a:r>
                        <a:rPr lang="fr-FR" sz="1400" dirty="0" err="1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mofétil</a:t>
                      </a:r>
                      <a:endParaRPr lang="fr-FR" sz="140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Azathioprine</a:t>
                      </a:r>
                      <a:endParaRPr lang="fr-FR" sz="140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Echanges plasmatiques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Méthylprednisolone</a:t>
                      </a:r>
                      <a:endParaRPr lang="fr-FR" sz="140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Fampridine</a:t>
                      </a:r>
                      <a:endParaRPr lang="fr-FR" sz="140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</a:tbl>
          </a:graphicData>
        </a:graphic>
      </p:graphicFrame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2C972CFB-C3ED-9744-B73F-BC2F9DDCC202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9" y="0"/>
            <a:ext cx="3293275" cy="36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5621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SPIL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B7A0723-4519-FA4F-A7FD-FB7B942DC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606" y="1412776"/>
            <a:ext cx="8964487" cy="5651903"/>
          </a:xfrm>
        </p:spPr>
        <p:txBody>
          <a:bodyPr>
            <a:normAutofit/>
          </a:bodyPr>
          <a:lstStyle/>
          <a:p>
            <a:pPr lvl="0"/>
            <a:r>
              <a:rPr lang="fr-FR" dirty="0"/>
              <a:t>	</a:t>
            </a:r>
            <a:r>
              <a:rPr lang="fr-FR" sz="2000" dirty="0"/>
              <a:t>Une augmentation du risque infectieux urinaire a été identifié avec les molécules suivantes : </a:t>
            </a:r>
            <a:endParaRPr lang="fr-FR" sz="1800" dirty="0"/>
          </a:p>
          <a:p>
            <a:pPr marL="0" indent="0">
              <a:buNone/>
            </a:pPr>
            <a:r>
              <a:rPr lang="fr-FR" dirty="0"/>
              <a:t>		</a:t>
            </a:r>
          </a:p>
        </p:txBody>
      </p:sp>
      <p:sp>
        <p:nvSpPr>
          <p:cNvPr id="6" name="Titre 5">
            <a:extLst>
              <a:ext uri="{FF2B5EF4-FFF2-40B4-BE49-F238E27FC236}">
                <a16:creationId xmlns="" xmlns:a16="http://schemas.microsoft.com/office/drawing/2014/main" id="{E426F9F7-4F68-9244-9E9B-DFB64F1E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606" y="296652"/>
            <a:ext cx="8040688" cy="936104"/>
          </a:xfrm>
        </p:spPr>
        <p:txBody>
          <a:bodyPr/>
          <a:lstStyle/>
          <a:p>
            <a:r>
              <a:rPr lang="fr-FR" sz="2000" b="1" dirty="0"/>
              <a:t>Le risque infectieux urinaire est-il accru par les traitements de la SEP ?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5880825"/>
              </p:ext>
            </p:extLst>
          </p:nvPr>
        </p:nvGraphicFramePr>
        <p:xfrm>
          <a:off x="971600" y="2708920"/>
          <a:ext cx="7056784" cy="2042160"/>
        </p:xfrm>
        <a:graphic>
          <a:graphicData uri="http://schemas.openxmlformats.org/drawingml/2006/table">
            <a:tbl>
              <a:tblPr firstRow="1" bandRow="1">
                <a:tableStyleId>{8A107856-5554-42FB-B03E-39F5DBC370BA}</a:tableStyleId>
              </a:tblPr>
              <a:tblGrid>
                <a:gridCol w="259228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644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0033">
                <a:tc>
                  <a:txBody>
                    <a:bodyPr/>
                    <a:lstStyle/>
                    <a:p>
                      <a:pPr marL="0" marR="0" lvl="0" indent="0" algn="l" defTabSz="9140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14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0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Commentaires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marL="0" marR="0" lvl="0" indent="0" algn="l" defTabSz="9140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 err="1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Mitoxantrone</a:t>
                      </a:r>
                      <a:endParaRPr lang="fr-FR" sz="1400" b="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0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b="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Etudes anciennes avec EDSS élevée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pPr marL="0" marR="0" lvl="0" indent="0" algn="l" defTabSz="9140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 err="1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Alemtuzumab</a:t>
                      </a:r>
                      <a:endParaRPr lang="fr-FR" sz="140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059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40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Dans les 2 années qui suivent l’introduction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Ocrelizumab</a:t>
                      </a:r>
                      <a:endParaRPr lang="fr-FR" sz="140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Si </a:t>
                      </a:r>
                      <a:r>
                        <a:rPr lang="fr-FR" sz="1400" dirty="0" err="1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hypogammaglobulinémie</a:t>
                      </a:r>
                      <a:r>
                        <a:rPr lang="fr-FR" sz="140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 associée par extension à l’effet de classe des anti-CD20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Cyclophosphamide</a:t>
                      </a:r>
                      <a:endParaRPr lang="fr-FR" sz="140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400" dirty="0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Données très hétérogènes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300033">
                <a:tc>
                  <a:txBody>
                    <a:bodyPr/>
                    <a:lstStyle/>
                    <a:p>
                      <a:r>
                        <a:rPr lang="fr-FR" sz="1400" dirty="0" err="1">
                          <a:solidFill>
                            <a:schemeClr val="accent4">
                              <a:lumMod val="65000"/>
                              <a:lumOff val="35000"/>
                            </a:schemeClr>
                          </a:solidFill>
                        </a:rPr>
                        <a:t>Rituximab</a:t>
                      </a:r>
                      <a:endParaRPr lang="fr-FR" sz="140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r-FR" sz="1400" dirty="0">
                        <a:solidFill>
                          <a:schemeClr val="accent4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048D62A6-2E99-0948-B3A2-BAE07AE72D3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9" y="0"/>
            <a:ext cx="3293275" cy="36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69588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SPIL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B7A0723-4519-FA4F-A7FD-FB7B942DC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489468"/>
            <a:ext cx="8496944" cy="5651903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fr-FR" sz="2000" dirty="0"/>
              <a:t>Il est recommandé de ne pas dépister ni traiter systématiquement une bactériurie asymptomatique (colonisation urinaire) à l’exception des situations recommandées dans la population générale : grossesse et chirurgie au contact de l’urine.</a:t>
            </a:r>
          </a:p>
          <a:p>
            <a:pPr lvl="0"/>
            <a:r>
              <a:rPr lang="fr-FR" sz="2000" dirty="0"/>
              <a:t>Il est recommandé de ne pas dépister ni traiter systématiquement une bactériurie asymptomatique (colonisation urinaire) avant un traitement immunosuppresseur. </a:t>
            </a:r>
          </a:p>
          <a:p>
            <a:pPr marL="0" lvl="0" indent="0">
              <a:buNone/>
            </a:pPr>
            <a:r>
              <a:rPr lang="fr-FR" sz="2000" dirty="0"/>
              <a:t>	Le traitement est à discuter au cas par cas en cas 	d’</a:t>
            </a:r>
            <a:r>
              <a:rPr lang="fr-FR" sz="2000" dirty="0" err="1"/>
              <a:t>hypogammaglobulinémie</a:t>
            </a:r>
            <a:r>
              <a:rPr lang="fr-FR" sz="2000" dirty="0"/>
              <a:t>.</a:t>
            </a:r>
          </a:p>
          <a:p>
            <a:pPr lvl="0"/>
            <a:r>
              <a:rPr lang="fr-FR" sz="2000" dirty="0"/>
              <a:t>Il est recommandé de dépister et traiter une bactériurie asymptomatique avant bilan urodynamique uniquement en présence de facteurs de risque connus d’IU :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fr-FR" sz="2000" dirty="0"/>
              <a:t>	</a:t>
            </a:r>
            <a:r>
              <a:rPr lang="fr-FR" sz="1900" dirty="0"/>
              <a:t>- IU récidivantes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fr-FR" sz="1900" dirty="0"/>
              <a:t>	- reflux vésico-urétéral</a:t>
            </a:r>
          </a:p>
          <a:p>
            <a:pPr marL="0" lvl="0" indent="0">
              <a:spcBef>
                <a:spcPts val="600"/>
              </a:spcBef>
              <a:buNone/>
            </a:pPr>
            <a:r>
              <a:rPr lang="fr-FR" sz="1900" dirty="0"/>
              <a:t>	- pression intra-</a:t>
            </a:r>
            <a:r>
              <a:rPr lang="fr-FR" sz="1900" dirty="0" err="1"/>
              <a:t>détrusorienne</a:t>
            </a:r>
            <a:r>
              <a:rPr lang="fr-FR" sz="1900" dirty="0"/>
              <a:t> &gt; 40cm d’eau.</a:t>
            </a:r>
          </a:p>
          <a:p>
            <a:pPr lvl="0">
              <a:buFontTx/>
              <a:buChar char="-"/>
            </a:pPr>
            <a:endParaRPr lang="fr-FR" sz="1800" dirty="0"/>
          </a:p>
          <a:p>
            <a:pPr marL="0" indent="0">
              <a:buNone/>
            </a:pPr>
            <a:r>
              <a:rPr lang="fr-FR" dirty="0"/>
              <a:t>		</a:t>
            </a:r>
          </a:p>
        </p:txBody>
      </p:sp>
      <p:sp>
        <p:nvSpPr>
          <p:cNvPr id="6" name="Titre 5">
            <a:extLst>
              <a:ext uri="{FF2B5EF4-FFF2-40B4-BE49-F238E27FC236}">
                <a16:creationId xmlns="" xmlns:a16="http://schemas.microsoft.com/office/drawing/2014/main" id="{E426F9F7-4F68-9244-9E9B-DFB64F1E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649689"/>
            <a:ext cx="8040688" cy="648072"/>
          </a:xfrm>
        </p:spPr>
        <p:txBody>
          <a:bodyPr/>
          <a:lstStyle/>
          <a:p>
            <a:r>
              <a:rPr lang="fr-FR" sz="2400" b="1" dirty="0"/>
              <a:t>Faut-il traiter une bactériurie asymptomatique ?</a:t>
            </a:r>
            <a:br>
              <a:rPr lang="fr-FR" sz="2400" b="1" dirty="0"/>
            </a:br>
            <a:endParaRPr lang="fr-FR" sz="2400" b="1" dirty="0"/>
          </a:p>
        </p:txBody>
      </p:sp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E00AA057-28CC-0541-ADFD-3893E8ECBE5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9" y="0"/>
            <a:ext cx="3293275" cy="36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7167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5" descr="SPIL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88642"/>
            <a:ext cx="925512" cy="858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Espace réservé du contenu 2">
            <a:extLst>
              <a:ext uri="{FF2B5EF4-FFF2-40B4-BE49-F238E27FC236}">
                <a16:creationId xmlns="" xmlns:a16="http://schemas.microsoft.com/office/drawing/2014/main" id="{DB7A0723-4519-FA4F-A7FD-FB7B942DC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606" y="1398202"/>
            <a:ext cx="8964487" cy="5651903"/>
          </a:xfrm>
        </p:spPr>
        <p:txBody>
          <a:bodyPr>
            <a:normAutofit lnSpcReduction="10000"/>
          </a:bodyPr>
          <a:lstStyle/>
          <a:p>
            <a:pPr lvl="0"/>
            <a:r>
              <a:rPr lang="fr-FR" dirty="0"/>
              <a:t>	</a:t>
            </a:r>
            <a:r>
              <a:rPr lang="fr-FR" sz="2000" dirty="0"/>
              <a:t>Il est recommandé de traiter un patient présentant des symptômes, en présence d’une vessie neurologique ou non et quel que soit le mode mictionnel (miction volontaire/sondage).</a:t>
            </a:r>
          </a:p>
          <a:p>
            <a:pPr lvl="0"/>
            <a:r>
              <a:rPr lang="fr-FR" sz="2000" dirty="0"/>
              <a:t> Le traitement des IU suivra les recommandations de la population 	générale.</a:t>
            </a:r>
          </a:p>
          <a:p>
            <a:pPr lvl="0"/>
            <a:r>
              <a:rPr lang="fr-FR" sz="2000" dirty="0"/>
              <a:t>Prévention des IU à répétition :</a:t>
            </a:r>
          </a:p>
          <a:p>
            <a:pPr marL="0" lvl="0" indent="0">
              <a:buNone/>
            </a:pPr>
            <a:r>
              <a:rPr lang="fr-FR" sz="2000" dirty="0"/>
              <a:t>	- Il est recommandé de proposer un bilan en neuro-urologie,</a:t>
            </a:r>
          </a:p>
          <a:p>
            <a:pPr marL="0" lvl="0" indent="0">
              <a:buNone/>
            </a:pPr>
            <a:r>
              <a:rPr lang="fr-FR" sz="2000" dirty="0"/>
              <a:t>	- Par analogie avec les blessés médullaires, un </a:t>
            </a:r>
            <a:r>
              <a:rPr lang="fr-FR" sz="2000" dirty="0" err="1"/>
              <a:t>antibiocycle</a:t>
            </a:r>
            <a:r>
              <a:rPr lang="fr-FR" sz="2000" dirty="0"/>
              <a:t> 	hebdomadaire alterné peut être discuté sur avis spécialisé, </a:t>
            </a:r>
          </a:p>
          <a:p>
            <a:pPr marL="0" lvl="0" indent="0">
              <a:buNone/>
            </a:pPr>
            <a:r>
              <a:rPr lang="fr-FR" sz="2000" dirty="0"/>
              <a:t>	- Le bénéfice des médecines alternatives complémentaires  	(acidification des urines, </a:t>
            </a:r>
            <a:r>
              <a:rPr lang="fr-FR" sz="2000" dirty="0" err="1"/>
              <a:t>cranberries</a:t>
            </a:r>
            <a:r>
              <a:rPr lang="fr-FR" sz="2000" dirty="0"/>
              <a:t>, </a:t>
            </a:r>
            <a:r>
              <a:rPr lang="fr-FR" sz="2000" dirty="0" err="1"/>
              <a:t>méthénamine</a:t>
            </a:r>
            <a:r>
              <a:rPr lang="fr-FR" sz="2000" dirty="0"/>
              <a:t>, D-mannose) n’a 	pas été établi,</a:t>
            </a:r>
          </a:p>
          <a:p>
            <a:pPr marL="0" lvl="0" indent="0">
              <a:buNone/>
            </a:pPr>
            <a:r>
              <a:rPr lang="fr-FR" sz="2000" dirty="0"/>
              <a:t>	</a:t>
            </a:r>
            <a:r>
              <a:rPr lang="fr-FR" dirty="0"/>
              <a:t>		</a:t>
            </a:r>
          </a:p>
        </p:txBody>
      </p:sp>
      <p:sp>
        <p:nvSpPr>
          <p:cNvPr id="6" name="Titre 5">
            <a:extLst>
              <a:ext uri="{FF2B5EF4-FFF2-40B4-BE49-F238E27FC236}">
                <a16:creationId xmlns="" xmlns:a16="http://schemas.microsoft.com/office/drawing/2014/main" id="{E426F9F7-4F68-9244-9E9B-DFB64F1E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8606" y="468093"/>
            <a:ext cx="8040688" cy="936104"/>
          </a:xfrm>
        </p:spPr>
        <p:txBody>
          <a:bodyPr/>
          <a:lstStyle/>
          <a:p>
            <a:r>
              <a:rPr lang="fr-FR" sz="2400" b="1" dirty="0"/>
              <a:t>Faut-il traiter une bactériurie symptomatique ?</a:t>
            </a:r>
            <a:br>
              <a:rPr lang="fr-FR" sz="2400" b="1" dirty="0"/>
            </a:br>
            <a:endParaRPr lang="fr-FR" sz="2400" b="1" dirty="0"/>
          </a:p>
        </p:txBody>
      </p:sp>
      <p:pic>
        <p:nvPicPr>
          <p:cNvPr id="7" name="Image 6">
            <a:extLst>
              <a:ext uri="{FF2B5EF4-FFF2-40B4-BE49-F238E27FC236}">
                <a16:creationId xmlns="" xmlns:a16="http://schemas.microsoft.com/office/drawing/2014/main" id="{76AE12C2-57FD-524C-B1B2-9128F5E485F1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89" y="0"/>
            <a:ext cx="3293275" cy="367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648990"/>
      </p:ext>
    </p:extLst>
  </p:cSld>
  <p:clrMapOvr>
    <a:masterClrMapping/>
  </p:clrMapOvr>
</p:sld>
</file>

<file path=ppt/theme/theme1.xml><?xml version="1.0" encoding="utf-8"?>
<a:theme xmlns:a="http://schemas.openxmlformats.org/drawingml/2006/main" name="Conception personnalisé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News Gothic MT"/>
        <a:ea typeface="ＭＳ Ｐゴシック"/>
        <a:cs typeface=""/>
      </a:majorFont>
      <a:minorFont>
        <a:latin typeface="News Gothic MT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pitchFamily="32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11019</TotalTime>
  <Words>284</Words>
  <Application>Microsoft Office PowerPoint</Application>
  <PresentationFormat>Affichage à l'écran (4:3)</PresentationFormat>
  <Paragraphs>73</Paragraphs>
  <Slides>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7</vt:i4>
      </vt:variant>
    </vt:vector>
  </HeadingPairs>
  <TitlesOfParts>
    <vt:vector size="14" baseType="lpstr">
      <vt:lpstr>ＭＳ Ｐゴシック</vt:lpstr>
      <vt:lpstr>Arial</vt:lpstr>
      <vt:lpstr>Calibri</vt:lpstr>
      <vt:lpstr>News Gothic MT</vt:lpstr>
      <vt:lpstr>Times New Roman</vt:lpstr>
      <vt:lpstr>Conception personnalisée</vt:lpstr>
      <vt:lpstr>2_Office Theme</vt:lpstr>
      <vt:lpstr>Infections urinaires et sclérose en plaques</vt:lpstr>
      <vt:lpstr>Epidémiologie</vt:lpstr>
      <vt:lpstr>Les IU sont-elles associées à un risque accru de déclenchement de poussée ou d’aggravation transitoire ou prolongée de l’incapacité ?</vt:lpstr>
      <vt:lpstr>Le risque infectieux urinaire est-il accru par les traitements de la SEP ?</vt:lpstr>
      <vt:lpstr>Le risque infectieux urinaire est-il accru par les traitements de la SEP ?</vt:lpstr>
      <vt:lpstr>Faut-il traiter une bactériurie asymptomatique ? </vt:lpstr>
      <vt:lpstr>Faut-il traiter une bactériurie symptomatique ?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ESCMID Guideline for the diagnosis and management of Candida Diseases 2012: Non neutropenic adult patients</dc:title>
  <dc:creator>Benoit Guery</dc:creator>
  <cp:lastModifiedBy>VUOTTO Fanny</cp:lastModifiedBy>
  <cp:revision>201</cp:revision>
  <dcterms:created xsi:type="dcterms:W3CDTF">2013-04-22T10:21:17Z</dcterms:created>
  <dcterms:modified xsi:type="dcterms:W3CDTF">2020-11-20T08:54:19Z</dcterms:modified>
</cp:coreProperties>
</file>