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</p:sldMasterIdLst>
  <p:notesMasterIdLst>
    <p:notesMasterId r:id="rId10"/>
  </p:notesMasterIdLst>
  <p:handoutMasterIdLst>
    <p:handoutMasterId r:id="rId11"/>
  </p:handoutMasterIdLst>
  <p:sldIdLst>
    <p:sldId id="257" r:id="rId3"/>
    <p:sldId id="591" r:id="rId4"/>
    <p:sldId id="592" r:id="rId5"/>
    <p:sldId id="593" r:id="rId6"/>
    <p:sldId id="594" r:id="rId7"/>
    <p:sldId id="596" r:id="rId8"/>
    <p:sldId id="595" r:id="rId9"/>
  </p:sldIdLst>
  <p:sldSz cx="9144000" cy="6858000" type="screen4x3"/>
  <p:notesSz cx="6858000" cy="9144000"/>
  <p:defaultTextStyle>
    <a:defPPr>
      <a:defRPr lang="en-GB"/>
    </a:defPPr>
    <a:lvl1pPr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674" indent="-28564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218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19921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624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Selton" initials="CS" lastIdx="30" clrIdx="0"/>
  <p:cmAuthor id="2" name="BONNET Eric" initials="BE" lastIdx="1" clrIdx="1"/>
  <p:cmAuthor id="3" name="Sylvain" initials="S" lastIdx="2" clrIdx="2"/>
  <p:cmAuthor id="4" name="BERNARD CASTAN" initials="" lastIdx="2" clrIdx="3"/>
  <p:cmAuthor id="5" name="Rémy Gauzit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3C4"/>
    <a:srgbClr val="B2DCEB"/>
    <a:srgbClr val="2C7C9F"/>
    <a:srgbClr val="DBECF3"/>
    <a:srgbClr val="424242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6" autoAdjust="0"/>
    <p:restoredTop sz="95018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6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1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2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8A98A-D98B-4F15-832B-94AE7AFC6B6D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853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4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31206B-1D26-42C7-B32B-FCE6153787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</p:spPr>
      </p:sp>
      <p:sp>
        <p:nvSpPr>
          <p:cNvPr id="10488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06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674" indent="-28564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8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1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4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08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67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953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32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8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18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04877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78D-B913-4C5D-96AD-B6296D34E140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8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43DE-7926-41F2-A5BE-F8861B37D89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94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9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DFE8-7CA3-42A0-A5D8-4D8A79521168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9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5C5-56ED-4889-9EE1-793C1D951D9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0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7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7EBF-6218-4B3C-A443-A303A3572A6A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7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767A-15DD-4C03-95CC-7AB54C5D5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029" indent="0" algn="ctr">
              <a:buNone/>
            </a:lvl2pPr>
            <a:lvl3pPr marL="914059" indent="0" algn="ctr">
              <a:buNone/>
            </a:lvl3pPr>
            <a:lvl4pPr marL="1371090" indent="0" algn="ctr">
              <a:buNone/>
            </a:lvl4pPr>
            <a:lvl5pPr marL="1828120" indent="0" algn="ctr">
              <a:buNone/>
            </a:lvl5pPr>
            <a:lvl6pPr marL="2285151" indent="0" algn="ctr">
              <a:buNone/>
            </a:lvl6pPr>
            <a:lvl7pPr marL="2742181" indent="0" algn="ctr">
              <a:buNone/>
            </a:lvl7pPr>
            <a:lvl8pPr marL="3199211" indent="0" algn="ctr">
              <a:buNone/>
            </a:lvl8pPr>
            <a:lvl9pPr marL="3656241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42F6FFD9-7142-474F-AD77-0502B18F3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49275" y="137398"/>
            <a:ext cx="8040688" cy="93610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49275" y="1268761"/>
            <a:ext cx="8040688" cy="4673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59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9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7C3D655-8021-4EAC-BD55-E7A10A9A1F6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29" indent="0">
              <a:buNone/>
              <a:defRPr sz="1800"/>
            </a:lvl2pPr>
            <a:lvl3pPr marL="914059" indent="0">
              <a:buNone/>
              <a:defRPr sz="1600"/>
            </a:lvl3pPr>
            <a:lvl4pPr marL="1371090" indent="0">
              <a:buNone/>
              <a:defRPr sz="1400"/>
            </a:lvl4pPr>
            <a:lvl5pPr marL="1828120" indent="0">
              <a:buNone/>
              <a:defRPr sz="1400"/>
            </a:lvl5pPr>
            <a:lvl6pPr marL="2285151" indent="0">
              <a:buNone/>
              <a:defRPr sz="1400"/>
            </a:lvl6pPr>
            <a:lvl7pPr marL="2742181" indent="0">
              <a:buNone/>
              <a:defRPr sz="1400"/>
            </a:lvl7pPr>
            <a:lvl8pPr marL="3199211" indent="0">
              <a:buNone/>
              <a:defRPr sz="1400"/>
            </a:lvl8pPr>
            <a:lvl9pPr marL="365624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4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2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3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1DDBFA9-528D-4173-AF06-0137C2F50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05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600203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6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3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0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91A516D7-CD86-4EE6-934A-07664D1A4C4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2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2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5E5F5B5-72DE-4B6F-A441-FB219A3C47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FA855A6-13A9-4C14-9737-18E02B13C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65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5A1FD75-A237-443F-A54A-2AF66F85D4E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96460C4-3C30-416F-A182-00414182C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5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DC52-D453-4A3A-B19D-5EFED54C32B9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5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C3E2-19DF-4E88-B47F-8DDE9FA3A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3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104883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3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E4BE3652-3289-4D10-9E27-D075E1EB3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30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1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AF73607F-1AB6-49CB-8D1B-4CCF23C48B9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Vertical Title 1"/>
          <p:cNvSpPr>
            <a:spLocks noGrp="1"/>
          </p:cNvSpPr>
          <p:nvPr>
            <p:ph type="title" orient="vert"/>
          </p:nvPr>
        </p:nvSpPr>
        <p:spPr>
          <a:xfrm>
            <a:off x="6580191" y="-50797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8" y="-50797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4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6C072E1E-38DA-4EAB-AFAE-293893847E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9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9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2444-8FE4-4458-B7C8-805600567131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9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4B9F-D631-47DC-96F3-E9CD6302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CF39-6C02-43CD-8EAA-3E1FCCCF964A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5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34E-2398-4D41-9EB6-BD35490572E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8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59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0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6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859-15CF-42D3-927B-10E238AF0267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6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10A8-75FF-4667-92EE-975B0C4355B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6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37F8-61C3-4B1C-AF4E-986498792F24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6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649B-28F1-48B7-B8CF-883EEE0070F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D62A-D5BA-4195-9ECD-C9EC48AC3B61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7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90F0-2A18-441E-B63F-71DB2A8B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r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99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800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80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F6CA-572D-426C-AFE8-8DC3B1E3B608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80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8CBB-0B79-4A66-A092-8513CD2CDD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104878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8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E82A-2D15-4354-9858-96DE8968921E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8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096F-E36E-4F62-A7AE-66175E00F1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4874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4874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F687D2-13A6-4254-9E62-27E921EBC6B4}" type="datetimeFigureOut">
              <a:rPr lang="fr-FR" altLang="fr-FR"/>
              <a:pPr/>
              <a:t>20/11/2020</a:t>
            </a:fld>
            <a:endParaRPr lang="fr-FR" altLang="fr-FR"/>
          </a:p>
        </p:txBody>
      </p:sp>
      <p:sp>
        <p:nvSpPr>
          <p:cNvPr id="104874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74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FEB454-3883-4E08-8233-3FA1E3D54D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02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02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05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09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12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772" indent="-342772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674" indent="-28564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576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605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637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6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8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7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3"/>
            <a:ext cx="8040688" cy="4341813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631" algn="l"/>
                <a:tab pos="1447262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366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069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7728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4757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772" indent="-342772" algn="l" defTabSz="449096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674" indent="-28564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257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599605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663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366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069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7728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475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sciencedirect.com/science/article/abs/pii/S187877622030069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16632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re 2">
            <a:extLst>
              <a:ext uri="{FF2B5EF4-FFF2-40B4-BE49-F238E27FC236}">
                <a16:creationId xmlns="" xmlns:a16="http://schemas.microsoft.com/office/drawing/2014/main" id="{75F0DB70-63D2-304D-9E13-8697EA618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2236787"/>
            <a:ext cx="8350696" cy="1470025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Infections urinaires et sclérose en </a:t>
            </a:r>
            <a:r>
              <a:rPr lang="fr-FR" b="1" dirty="0" smtClean="0">
                <a:solidFill>
                  <a:schemeClr val="tx1"/>
                </a:solidFill>
              </a:rPr>
              <a:t>plaques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="" xmlns:a16="http://schemas.microsoft.com/office/drawing/2014/main" id="{7FC523B8-1690-D74C-9AAE-1E206475A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296744" cy="694928"/>
          </a:xfrm>
        </p:spPr>
        <p:txBody>
          <a:bodyPr/>
          <a:lstStyle/>
          <a:p>
            <a:r>
              <a:rPr lang="fr-FR" sz="1600" dirty="0"/>
              <a:t>Recommandations de la Société Francophone de la Sclérose en Plaques - Septembre 2020 </a:t>
            </a:r>
            <a:r>
              <a:rPr lang="fr-FR" sz="1600" dirty="0" err="1"/>
              <a:t>endorsées</a:t>
            </a:r>
            <a:r>
              <a:rPr lang="fr-FR" sz="1600" dirty="0"/>
              <a:t> par la SPILF</a:t>
            </a:r>
          </a:p>
          <a:p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22A749C-640A-B34D-BBD6-6C3E660630D9}"/>
              </a:ext>
            </a:extLst>
          </p:cNvPr>
          <p:cNvSpPr txBox="1"/>
          <p:nvPr/>
        </p:nvSpPr>
        <p:spPr>
          <a:xfrm>
            <a:off x="120902" y="6309320"/>
            <a:ext cx="890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Diaporama réalisé par le groupe Recommandations de la SPILF le 18 novembre 2020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43584"/>
            <a:ext cx="2875696" cy="32111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48B091-6E23-D84A-8725-F91C22D4D0CD}"/>
              </a:ext>
            </a:extLst>
          </p:cNvPr>
          <p:cNvSpPr/>
          <p:nvPr/>
        </p:nvSpPr>
        <p:spPr>
          <a:xfrm>
            <a:off x="1259632" y="4624898"/>
            <a:ext cx="7200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i="1" dirty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  <a:hlinkClick r:id="rId4"/>
              </a:rPr>
              <a:t>https://</a:t>
            </a:r>
            <a:r>
              <a:rPr lang="fr-FR" sz="1600" i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  <a:hlinkClick r:id="rId4"/>
              </a:rPr>
              <a:t>www.sciencedirect.com/science/article/abs/pii/S1878776220300698</a:t>
            </a:r>
            <a:endParaRPr lang="fr-FR" sz="1600" i="1" dirty="0" smtClean="0">
              <a:solidFill>
                <a:schemeClr val="accent4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fr-FR" sz="1400" i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</a:rPr>
              <a:t>Téléchargement de l’application SFSEP disponible sur </a:t>
            </a:r>
            <a:r>
              <a:rPr lang="fr-FR" sz="1400" i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</a:rPr>
              <a:t>App </a:t>
            </a:r>
            <a:r>
              <a:rPr lang="fr-FR" sz="1400" i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</a:rPr>
              <a:t>et Google store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600" y="51219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7A0723-4519-FA4F-A7FD-FB7B942D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1484784"/>
            <a:ext cx="8964487" cy="5651903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	</a:t>
            </a:r>
            <a:r>
              <a:rPr lang="fr-FR" sz="2000" dirty="0"/>
              <a:t>Troubles vésico-sphinctériens chez 50-90% des patients avec un délai d’apparition ~ 6 ans. </a:t>
            </a:r>
          </a:p>
          <a:p>
            <a:pPr lvl="0"/>
            <a:r>
              <a:rPr lang="fr-FR" sz="2000" dirty="0"/>
              <a:t>Complications urologiques les plus fréquentes : IU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fr-FR" sz="2000" dirty="0"/>
              <a:t>		</a:t>
            </a:r>
            <a:r>
              <a:rPr lang="fr-FR" sz="1800" dirty="0"/>
              <a:t>- </a:t>
            </a:r>
            <a:r>
              <a:rPr lang="fr-FR" sz="1600" dirty="0"/>
              <a:t>30% cystites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 dirty="0"/>
              <a:t>		- 8% de pyélonéphrites et infections urinaires masculines fébriles.</a:t>
            </a:r>
          </a:p>
          <a:p>
            <a:pPr lvl="0"/>
            <a:r>
              <a:rPr lang="fr-FR" sz="2000" dirty="0"/>
              <a:t>Facteurs de risque spécifiques d’IU :</a:t>
            </a:r>
          </a:p>
          <a:p>
            <a:pPr marL="396000" lvl="1" indent="0">
              <a:buNone/>
            </a:pPr>
            <a:r>
              <a:rPr lang="fr-FR" sz="1800" dirty="0"/>
              <a:t>	</a:t>
            </a:r>
            <a:r>
              <a:rPr lang="fr-FR" sz="1600" dirty="0"/>
              <a:t>	- troubles de la vidange urinaire (résidu post-mictionnel &gt; 120cc),</a:t>
            </a:r>
          </a:p>
          <a:p>
            <a:pPr marL="396000" lvl="1" indent="0">
              <a:buNone/>
            </a:pPr>
            <a:r>
              <a:rPr lang="fr-FR" sz="1600" dirty="0"/>
              <a:t>	        - pressions de remplissage vésical élevées,</a:t>
            </a:r>
          </a:p>
          <a:p>
            <a:pPr marL="396000" lvl="1" indent="0">
              <a:buNone/>
            </a:pPr>
            <a:r>
              <a:rPr lang="fr-FR" sz="1600" dirty="0"/>
              <a:t>		- durée de maladie &gt; 15 ans,</a:t>
            </a:r>
          </a:p>
          <a:p>
            <a:pPr marL="396000" lvl="1" indent="0">
              <a:buNone/>
            </a:pPr>
            <a:r>
              <a:rPr lang="fr-FR" sz="1600" dirty="0"/>
              <a:t>		- </a:t>
            </a:r>
            <a:r>
              <a:rPr lang="fr-FR" sz="1600" dirty="0" err="1"/>
              <a:t>Expanded</a:t>
            </a:r>
            <a:r>
              <a:rPr lang="fr-FR" sz="1600" dirty="0"/>
              <a:t> </a:t>
            </a:r>
            <a:r>
              <a:rPr lang="fr-FR" sz="1600" dirty="0" err="1"/>
              <a:t>Disability</a:t>
            </a:r>
            <a:r>
              <a:rPr lang="fr-FR" sz="1600" dirty="0"/>
              <a:t> </a:t>
            </a:r>
            <a:r>
              <a:rPr lang="fr-FR" sz="1600" dirty="0" err="1"/>
              <a:t>Status</a:t>
            </a:r>
            <a:r>
              <a:rPr lang="fr-FR" sz="1600" dirty="0"/>
              <a:t> </a:t>
            </a:r>
            <a:r>
              <a:rPr lang="fr-FR" sz="1600" dirty="0" err="1"/>
              <a:t>Scale</a:t>
            </a:r>
            <a:r>
              <a:rPr lang="fr-FR" sz="1600" dirty="0"/>
              <a:t> (EDSS) </a:t>
            </a:r>
            <a:r>
              <a:rPr lang="fr-FR" sz="1600" dirty="0" smtClean="0"/>
              <a:t>élevé,</a:t>
            </a:r>
            <a:endParaRPr lang="fr-FR" sz="1600" dirty="0"/>
          </a:p>
          <a:p>
            <a:pPr marL="396000" lvl="1" indent="0">
              <a:buNone/>
            </a:pPr>
            <a:r>
              <a:rPr lang="fr-FR" sz="1600" dirty="0"/>
              <a:t>		- antécédent de lithiases urinaires,</a:t>
            </a:r>
          </a:p>
          <a:p>
            <a:pPr marL="396000" lvl="1" indent="0">
              <a:buNone/>
            </a:pPr>
            <a:r>
              <a:rPr lang="fr-FR" sz="1600" dirty="0"/>
              <a:t>		- antécédent de sondage vésical à demeure.</a:t>
            </a:r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  <p:sp>
        <p:nvSpPr>
          <p:cNvPr id="6" name="Titre 5">
            <a:extLst>
              <a:ext uri="{FF2B5EF4-FFF2-40B4-BE49-F238E27FC236}">
                <a16:creationId xmlns="" xmlns:a16="http://schemas.microsoft.com/office/drawing/2014/main" id="{E426F9F7-4F68-9244-9E9B-DFB64F1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68" y="-69889"/>
            <a:ext cx="8040688" cy="936104"/>
          </a:xfrm>
        </p:spPr>
        <p:txBody>
          <a:bodyPr/>
          <a:lstStyle/>
          <a:p>
            <a:r>
              <a:rPr lang="fr-FR" sz="3200" b="1" dirty="0"/>
              <a:t>Epidémiologie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C4C8C081-5808-B147-8162-6E61F3C152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0"/>
            <a:ext cx="3293275" cy="3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4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7A0723-4519-FA4F-A7FD-FB7B942D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1844278"/>
            <a:ext cx="8964487" cy="5651903"/>
          </a:xfrm>
        </p:spPr>
        <p:txBody>
          <a:bodyPr>
            <a:normAutofit/>
          </a:bodyPr>
          <a:lstStyle/>
          <a:p>
            <a:pPr lvl="0"/>
            <a:r>
              <a:rPr lang="fr-FR" sz="2000" dirty="0"/>
              <a:t>Les IU ne sont pas associées à un risque accru de survenue </a:t>
            </a:r>
          </a:p>
          <a:p>
            <a:pPr lvl="1"/>
            <a:r>
              <a:rPr lang="fr-FR" sz="1800" dirty="0"/>
              <a:t>d’une </a:t>
            </a:r>
            <a:r>
              <a:rPr lang="fr-FR" sz="1800" b="1" dirty="0"/>
              <a:t>poussée</a:t>
            </a:r>
            <a:r>
              <a:rPr lang="fr-FR" sz="1800" dirty="0"/>
              <a:t> de SEP</a:t>
            </a:r>
          </a:p>
          <a:p>
            <a:pPr lvl="1"/>
            <a:r>
              <a:rPr lang="fr-FR" sz="1800" dirty="0"/>
              <a:t>d’une </a:t>
            </a:r>
            <a:r>
              <a:rPr lang="fr-FR" sz="1800" b="1" dirty="0"/>
              <a:t>aggravation prolongée </a:t>
            </a:r>
            <a:r>
              <a:rPr lang="fr-FR" sz="1800" dirty="0"/>
              <a:t>de l’incapacité.</a:t>
            </a:r>
          </a:p>
          <a:p>
            <a:pPr marL="457029" lvl="1" indent="0">
              <a:buNone/>
            </a:pPr>
            <a:endParaRPr lang="fr-FR" sz="1800" dirty="0"/>
          </a:p>
          <a:p>
            <a:pPr lvl="0"/>
            <a:r>
              <a:rPr lang="fr-FR" sz="2000" dirty="0"/>
              <a:t>Les </a:t>
            </a:r>
            <a:r>
              <a:rPr lang="fr-FR" sz="2000" u="sng" dirty="0"/>
              <a:t>IU non fébriles</a:t>
            </a:r>
            <a:r>
              <a:rPr lang="fr-FR" sz="2000" dirty="0"/>
              <a:t> ne sont pas associées à un risque accru de survenue d’une </a:t>
            </a:r>
            <a:r>
              <a:rPr lang="fr-FR" sz="2000" b="1" dirty="0"/>
              <a:t>aggravation transitoire</a:t>
            </a:r>
            <a:r>
              <a:rPr lang="fr-FR" sz="2000" dirty="0"/>
              <a:t> de l’incapacité. </a:t>
            </a:r>
          </a:p>
          <a:p>
            <a:pPr marL="0" lvl="0" indent="0">
              <a:buNone/>
            </a:pPr>
            <a:endParaRPr lang="fr-FR" sz="1800" dirty="0"/>
          </a:p>
          <a:p>
            <a:pPr lvl="0"/>
            <a:r>
              <a:rPr lang="fr-FR" sz="2000" dirty="0"/>
              <a:t>Les </a:t>
            </a:r>
            <a:r>
              <a:rPr lang="fr-FR" sz="2000" u="sng" dirty="0"/>
              <a:t>IU fébriles </a:t>
            </a:r>
            <a:r>
              <a:rPr lang="fr-FR" sz="2000" dirty="0"/>
              <a:t>sont associées à un risque accru </a:t>
            </a:r>
            <a:r>
              <a:rPr lang="fr-FR" sz="2000" b="1" dirty="0"/>
              <a:t>d’aggravation transitoire</a:t>
            </a:r>
            <a:r>
              <a:rPr lang="fr-FR" sz="2000" dirty="0"/>
              <a:t> de l’incapacité.</a:t>
            </a:r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  <p:sp>
        <p:nvSpPr>
          <p:cNvPr id="6" name="Titre 5">
            <a:extLst>
              <a:ext uri="{FF2B5EF4-FFF2-40B4-BE49-F238E27FC236}">
                <a16:creationId xmlns="" xmlns:a16="http://schemas.microsoft.com/office/drawing/2014/main" id="{E426F9F7-4F68-9244-9E9B-DFB64F1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9" y="548408"/>
            <a:ext cx="8040688" cy="936104"/>
          </a:xfrm>
        </p:spPr>
        <p:txBody>
          <a:bodyPr/>
          <a:lstStyle/>
          <a:p>
            <a:r>
              <a:rPr lang="fr-FR" sz="2000" b="1" dirty="0"/>
              <a:t>Les IU sont-elles associées à un risque accru de déclenchement de poussée ou d’aggravation transitoire ou prolongée de l’incapacité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B7ADDDBB-1B57-F64A-92B3-09D4C8549C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0"/>
            <a:ext cx="3293275" cy="3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5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7A0723-4519-FA4F-A7FD-FB7B942D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06" y="1412776"/>
            <a:ext cx="8964487" cy="5651903"/>
          </a:xfrm>
        </p:spPr>
        <p:txBody>
          <a:bodyPr>
            <a:normAutofit/>
          </a:bodyPr>
          <a:lstStyle/>
          <a:p>
            <a:pPr lvl="0"/>
            <a:r>
              <a:rPr lang="fr-FR" sz="2000" dirty="0"/>
              <a:t>Aucune augmentation du risque infectieux urinaire n’a été établie pour les molécules suivantes : </a:t>
            </a:r>
            <a:endParaRPr lang="fr-FR" sz="1800" dirty="0"/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  <p:sp>
        <p:nvSpPr>
          <p:cNvPr id="6" name="Titre 5">
            <a:extLst>
              <a:ext uri="{FF2B5EF4-FFF2-40B4-BE49-F238E27FC236}">
                <a16:creationId xmlns="" xmlns:a16="http://schemas.microsoft.com/office/drawing/2014/main" id="{E426F9F7-4F68-9244-9E9B-DFB64F1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9" y="295741"/>
            <a:ext cx="8040688" cy="936104"/>
          </a:xfrm>
        </p:spPr>
        <p:txBody>
          <a:bodyPr/>
          <a:lstStyle/>
          <a:p>
            <a:r>
              <a:rPr lang="fr-FR" sz="2000" b="1" dirty="0"/>
              <a:t>Le risque infectieux urinaire est-il accru par les traitements de la SEP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23751"/>
              </p:ext>
            </p:extLst>
          </p:nvPr>
        </p:nvGraphicFramePr>
        <p:xfrm>
          <a:off x="611560" y="2276872"/>
          <a:ext cx="3096344" cy="3657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96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Interféron bêta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Acétate de </a:t>
                      </a:r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glatiramer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Tériflunomide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Diméthylfumarate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Fingolimod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Cladribine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Natalizumab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Mycophénolate</a:t>
                      </a:r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mofétil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Azathioprine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Echanges plasmatiques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Méthylprednisolone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Fampridine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2C972CFB-C3ED-9744-B73F-BC2F9DDCC2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0"/>
            <a:ext cx="3293275" cy="3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6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7A0723-4519-FA4F-A7FD-FB7B942D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06" y="1412776"/>
            <a:ext cx="8964487" cy="5651903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	</a:t>
            </a:r>
            <a:r>
              <a:rPr lang="fr-FR" sz="2000" dirty="0"/>
              <a:t>Une augmentation du risque infectieux urinaire a été identifié avec les molécules suivantes : </a:t>
            </a:r>
            <a:endParaRPr lang="fr-FR" sz="1800" dirty="0"/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  <p:sp>
        <p:nvSpPr>
          <p:cNvPr id="6" name="Titre 5">
            <a:extLst>
              <a:ext uri="{FF2B5EF4-FFF2-40B4-BE49-F238E27FC236}">
                <a16:creationId xmlns="" xmlns:a16="http://schemas.microsoft.com/office/drawing/2014/main" id="{E426F9F7-4F68-9244-9E9B-DFB64F1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06" y="296652"/>
            <a:ext cx="8040688" cy="936104"/>
          </a:xfrm>
        </p:spPr>
        <p:txBody>
          <a:bodyPr/>
          <a:lstStyle/>
          <a:p>
            <a:r>
              <a:rPr lang="fr-FR" sz="2000" b="1" dirty="0"/>
              <a:t>Le risque infectieux urinaire est-il accru par les traitements de la SEP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80825"/>
              </p:ext>
            </p:extLst>
          </p:nvPr>
        </p:nvGraphicFramePr>
        <p:xfrm>
          <a:off x="971600" y="2708920"/>
          <a:ext cx="7056784" cy="2042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Commentaires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Mitoxantrone</a:t>
                      </a:r>
                      <a:endParaRPr lang="fr-FR" sz="1400" b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Etudes anciennes avec EDSS élevée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Alemtuzumab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Dans les 2 années qui suivent l’introduction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Ocrelizumab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Si </a:t>
                      </a:r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hypogammaglobulinémie</a:t>
                      </a:r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 associée par extension à l’effet de classe des anti-CD20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Cyclophosphamide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Données très hétérogènes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</a:rPr>
                        <a:t>Rituximab</a:t>
                      </a:r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048D62A6-2E99-0948-B3A2-BAE07AE72D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0"/>
            <a:ext cx="3293275" cy="3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5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7A0723-4519-FA4F-A7FD-FB7B942D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9468"/>
            <a:ext cx="8496944" cy="56519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sz="2000" dirty="0"/>
              <a:t>Il est recommandé de ne pas dépister ni traiter systématiquement une bactériurie asymptomatique (colonisation urinaire) à l’exception des situations recommandées dans la population générale : grossesse et chirurgie au contact de l’urine.</a:t>
            </a:r>
          </a:p>
          <a:p>
            <a:pPr lvl="0"/>
            <a:r>
              <a:rPr lang="fr-FR" sz="2000" dirty="0"/>
              <a:t>Il est recommandé de ne pas dépister ni traiter systématiquement une bactériurie asymptomatique (colonisation urinaire) avant un traitement immunosuppresseur. </a:t>
            </a:r>
          </a:p>
          <a:p>
            <a:pPr marL="0" lvl="0" indent="0">
              <a:buNone/>
            </a:pPr>
            <a:r>
              <a:rPr lang="fr-FR" sz="2000" dirty="0"/>
              <a:t>	Le traitement est à discuter au cas par cas en cas 	d’</a:t>
            </a:r>
            <a:r>
              <a:rPr lang="fr-FR" sz="2000" dirty="0" err="1"/>
              <a:t>hypogammaglobulinémie</a:t>
            </a:r>
            <a:r>
              <a:rPr lang="fr-FR" sz="2000" dirty="0"/>
              <a:t>.</a:t>
            </a:r>
          </a:p>
          <a:p>
            <a:pPr lvl="0"/>
            <a:r>
              <a:rPr lang="fr-FR" sz="2000" dirty="0"/>
              <a:t>Il est recommandé de dépister et traiter une bactériurie asymptomatique avant bilan urodynamique uniquement en présence de facteurs de risque connus d’IU :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fr-FR" sz="2000" dirty="0"/>
              <a:t>	</a:t>
            </a:r>
            <a:r>
              <a:rPr lang="fr-FR" sz="1900" dirty="0"/>
              <a:t>- IU récidivantes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fr-FR" sz="1900" dirty="0"/>
              <a:t>	- reflux vésico-urétéral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fr-FR" sz="1900" dirty="0"/>
              <a:t>	- pression intra-</a:t>
            </a:r>
            <a:r>
              <a:rPr lang="fr-FR" sz="1900" dirty="0" err="1"/>
              <a:t>détrusorienne</a:t>
            </a:r>
            <a:r>
              <a:rPr lang="fr-FR" sz="1900" dirty="0"/>
              <a:t> &gt; 40cm d’eau.</a:t>
            </a:r>
          </a:p>
          <a:p>
            <a:pPr lvl="0">
              <a:buFontTx/>
              <a:buChar char="-"/>
            </a:pPr>
            <a:endParaRPr lang="fr-FR" sz="1800" dirty="0"/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  <p:sp>
        <p:nvSpPr>
          <p:cNvPr id="6" name="Titre 5">
            <a:extLst>
              <a:ext uri="{FF2B5EF4-FFF2-40B4-BE49-F238E27FC236}">
                <a16:creationId xmlns="" xmlns:a16="http://schemas.microsoft.com/office/drawing/2014/main" id="{E426F9F7-4F68-9244-9E9B-DFB64F1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9689"/>
            <a:ext cx="8040688" cy="648072"/>
          </a:xfrm>
        </p:spPr>
        <p:txBody>
          <a:bodyPr/>
          <a:lstStyle/>
          <a:p>
            <a:r>
              <a:rPr lang="fr-FR" sz="2400" b="1" dirty="0"/>
              <a:t>Faut-il traiter une bactériurie asymptomatique ?</a:t>
            </a:r>
            <a:br>
              <a:rPr lang="fr-FR" sz="2400" b="1" dirty="0"/>
            </a:br>
            <a:endParaRPr lang="fr-FR" sz="2400" b="1" dirty="0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00AA057-28CC-0541-ADFD-3893E8ECBE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0"/>
            <a:ext cx="3293275" cy="3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6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7A0723-4519-FA4F-A7FD-FB7B942D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06" y="1398202"/>
            <a:ext cx="8964487" cy="5651903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	</a:t>
            </a:r>
            <a:r>
              <a:rPr lang="fr-FR" sz="2000" dirty="0"/>
              <a:t>Il est recommandé de traiter un patient présentant des symptômes, en présence d’une vessie neurologique ou non et quel que soit le mode mictionnel (miction volontaire/sondage).</a:t>
            </a:r>
          </a:p>
          <a:p>
            <a:pPr lvl="0"/>
            <a:r>
              <a:rPr lang="fr-FR" sz="2000" dirty="0"/>
              <a:t> Le traitement des IU suivra les recommandations de la population 	générale.</a:t>
            </a:r>
          </a:p>
          <a:p>
            <a:pPr lvl="0"/>
            <a:r>
              <a:rPr lang="fr-FR" sz="2000" dirty="0"/>
              <a:t>Prévention des IU à répétition :</a:t>
            </a:r>
          </a:p>
          <a:p>
            <a:pPr marL="0" lvl="0" indent="0">
              <a:buNone/>
            </a:pPr>
            <a:r>
              <a:rPr lang="fr-FR" sz="2000" dirty="0"/>
              <a:t>	- Il est recommandé de proposer un bilan en neuro-urologie,</a:t>
            </a:r>
          </a:p>
          <a:p>
            <a:pPr marL="0" lvl="0" indent="0">
              <a:buNone/>
            </a:pPr>
            <a:r>
              <a:rPr lang="fr-FR" sz="2000" dirty="0"/>
              <a:t>	- Par analogie avec les blessés médullaires, un </a:t>
            </a:r>
            <a:r>
              <a:rPr lang="fr-FR" sz="2000" dirty="0" err="1"/>
              <a:t>antibiocycle</a:t>
            </a:r>
            <a:r>
              <a:rPr lang="fr-FR" sz="2000" dirty="0"/>
              <a:t> 	hebdomadaire alterné peut être discuté sur avis spécialisé, </a:t>
            </a:r>
          </a:p>
          <a:p>
            <a:pPr marL="0" lvl="0" indent="0">
              <a:buNone/>
            </a:pPr>
            <a:r>
              <a:rPr lang="fr-FR" sz="2000" dirty="0"/>
              <a:t>	- Le bénéfice des médecines alternatives complémentaires  	(acidification des urines, </a:t>
            </a:r>
            <a:r>
              <a:rPr lang="fr-FR" sz="2000" dirty="0" err="1"/>
              <a:t>cranberries</a:t>
            </a:r>
            <a:r>
              <a:rPr lang="fr-FR" sz="2000" dirty="0"/>
              <a:t>, </a:t>
            </a:r>
            <a:r>
              <a:rPr lang="fr-FR" sz="2000" dirty="0" err="1"/>
              <a:t>méthénamine</a:t>
            </a:r>
            <a:r>
              <a:rPr lang="fr-FR" sz="2000" dirty="0"/>
              <a:t>, D-mannose) n’a 	pas été établi,</a:t>
            </a:r>
          </a:p>
          <a:p>
            <a:pPr marL="0" lvl="0" indent="0">
              <a:buNone/>
            </a:pPr>
            <a:r>
              <a:rPr lang="fr-FR" sz="2000" dirty="0"/>
              <a:t>	</a:t>
            </a:r>
            <a:r>
              <a:rPr lang="fr-FR" dirty="0"/>
              <a:t>		</a:t>
            </a:r>
          </a:p>
        </p:txBody>
      </p:sp>
      <p:sp>
        <p:nvSpPr>
          <p:cNvPr id="6" name="Titre 5">
            <a:extLst>
              <a:ext uri="{FF2B5EF4-FFF2-40B4-BE49-F238E27FC236}">
                <a16:creationId xmlns="" xmlns:a16="http://schemas.microsoft.com/office/drawing/2014/main" id="{E426F9F7-4F68-9244-9E9B-DFB64F1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06" y="468093"/>
            <a:ext cx="8040688" cy="936104"/>
          </a:xfrm>
        </p:spPr>
        <p:txBody>
          <a:bodyPr/>
          <a:lstStyle/>
          <a:p>
            <a:r>
              <a:rPr lang="fr-FR" sz="2400" b="1" dirty="0"/>
              <a:t>Faut-il traiter une bactériurie symptomatique ?</a:t>
            </a:r>
            <a:br>
              <a:rPr lang="fr-FR" sz="2400" b="1" dirty="0"/>
            </a:br>
            <a:endParaRPr lang="fr-FR" sz="2400" b="1" dirty="0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76AE12C2-57FD-524C-B1B2-9128F5E485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0"/>
            <a:ext cx="3293275" cy="3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899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11019</TotalTime>
  <Words>284</Words>
  <Application>Microsoft Office PowerPoint</Application>
  <PresentationFormat>Affichage à l'écran (4:3)</PresentationFormat>
  <Paragraphs>73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News Gothic MT</vt:lpstr>
      <vt:lpstr>Times New Roman</vt:lpstr>
      <vt:lpstr>Conception personnalisée</vt:lpstr>
      <vt:lpstr>2_Office Theme</vt:lpstr>
      <vt:lpstr>Infections urinaires et sclérose en plaques</vt:lpstr>
      <vt:lpstr>Epidémiologie</vt:lpstr>
      <vt:lpstr>Les IU sont-elles associées à un risque accru de déclenchement de poussée ou d’aggravation transitoire ou prolongée de l’incapacité ?</vt:lpstr>
      <vt:lpstr>Le risque infectieux urinaire est-il accru par les traitements de la SEP ?</vt:lpstr>
      <vt:lpstr>Le risque infectieux urinaire est-il accru par les traitements de la SEP ?</vt:lpstr>
      <vt:lpstr>Faut-il traiter une bactériurie asymptomatique ? </vt:lpstr>
      <vt:lpstr>Faut-il traiter une bactériurie symptomatique 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VUOTTO Fanny</cp:lastModifiedBy>
  <cp:revision>201</cp:revision>
  <dcterms:created xsi:type="dcterms:W3CDTF">2013-04-22T10:21:17Z</dcterms:created>
  <dcterms:modified xsi:type="dcterms:W3CDTF">2020-11-20T08:54:19Z</dcterms:modified>
</cp:coreProperties>
</file>