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314" r:id="rId3"/>
    <p:sldId id="286" r:id="rId4"/>
    <p:sldId id="331" r:id="rId5"/>
    <p:sldId id="332" r:id="rId6"/>
    <p:sldId id="333" r:id="rId7"/>
    <p:sldId id="466" r:id="rId8"/>
    <p:sldId id="334" r:id="rId9"/>
    <p:sldId id="464" r:id="rId10"/>
    <p:sldId id="465" r:id="rId11"/>
    <p:sldId id="495" r:id="rId12"/>
    <p:sldId id="335" r:id="rId13"/>
    <p:sldId id="336" r:id="rId14"/>
    <p:sldId id="470" r:id="rId15"/>
    <p:sldId id="471" r:id="rId16"/>
    <p:sldId id="472" r:id="rId17"/>
    <p:sldId id="473" r:id="rId18"/>
    <p:sldId id="478" r:id="rId19"/>
    <p:sldId id="337" r:id="rId20"/>
    <p:sldId id="338" r:id="rId21"/>
    <p:sldId id="490" r:id="rId22"/>
    <p:sldId id="491" r:id="rId23"/>
    <p:sldId id="476" r:id="rId24"/>
    <p:sldId id="492" r:id="rId25"/>
    <p:sldId id="479" r:id="rId26"/>
    <p:sldId id="467" r:id="rId27"/>
    <p:sldId id="469" r:id="rId28"/>
    <p:sldId id="489" r:id="rId29"/>
    <p:sldId id="496" r:id="rId30"/>
    <p:sldId id="339" r:id="rId31"/>
    <p:sldId id="340" r:id="rId32"/>
    <p:sldId id="480" r:id="rId33"/>
    <p:sldId id="481" r:id="rId34"/>
    <p:sldId id="493" r:id="rId35"/>
    <p:sldId id="488" r:id="rId36"/>
    <p:sldId id="485" r:id="rId37"/>
    <p:sldId id="486" r:id="rId38"/>
    <p:sldId id="487" r:id="rId39"/>
    <p:sldId id="484" r:id="rId40"/>
    <p:sldId id="494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ivia Keita-Perse" initials="O.K-P" lastIdx="2" clrIdx="0"/>
  <p:cmAuthor id="1" name="Lesprit, Philippe" initials="LP" lastIdx="1" clrIdx="1"/>
  <p:cmAuthor id="2" name="CASERIS Marion" initials="CM" lastIdx="2" clrIdx="2"/>
  <p:cmAuthor id="3" name="LAFAURIE Matthieu" initials="LM" lastIdx="1" clrIdx="3">
    <p:extLst>
      <p:ext uri="{19B8F6BF-5375-455C-9EA6-DF929625EA0E}">
        <p15:presenceInfo xmlns:p15="http://schemas.microsoft.com/office/powerpoint/2012/main" userId="S::matthieu.lafaurie@aphp.fr::042ffb1c-905e-4a41-afdd-8626d3a1ee0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C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5287D-98C3-4620-AAE0-D70FA1C72797}" v="10" dt="2026-06-03T09:59:32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5854" autoAdjust="0"/>
    <p:restoredTop sz="92171" autoAdjust="0"/>
  </p:normalViewPr>
  <p:slideViewPr>
    <p:cSldViewPr snapToGrid="0" snapToObjects="1">
      <p:cViewPr varScale="1">
        <p:scale>
          <a:sx n="68" d="100"/>
          <a:sy n="68" d="100"/>
        </p:scale>
        <p:origin x="849" y="3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-6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7F8BA-1B5C-7A48-8114-9AC36FEF4D43}" type="datetimeFigureOut">
              <a:rPr lang="fr-FR" smtClean="0"/>
              <a:t>24/06/2026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622C7-708B-744C-8571-9641DE88B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1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622C7-708B-744C-8571-9641DE88BA3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546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b="0" i="0" kern="1200">
                <a:solidFill>
                  <a:schemeClr val="accent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>
            <a:lvl1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dirty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025481" y="1"/>
            <a:ext cx="1002707" cy="6970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600" b="0" i="0" kern="1200">
          <a:solidFill>
            <a:schemeClr val="accent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b="0" i="0" kern="1200">
          <a:solidFill>
            <a:schemeClr val="tx1">
              <a:lumMod val="65000"/>
              <a:lumOff val="35000"/>
            </a:schemeClr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rofrance.org/fileadmin/medias/scores/score-IPSS.pdf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17420-0876-8439-93CA-E31E804B7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588" y="3278844"/>
            <a:ext cx="9176823" cy="1899902"/>
          </a:xfrm>
        </p:spPr>
        <p:txBody>
          <a:bodyPr>
            <a:normAutofit fontScale="90000"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 </a:t>
            </a:r>
            <a:br>
              <a:rPr lang="fr-FR" sz="2000" dirty="0">
                <a:solidFill>
                  <a:srgbClr val="0070C0"/>
                </a:solidFill>
              </a:rPr>
            </a:br>
            <a:r>
              <a:rPr lang="fr-FR" sz="4900" dirty="0">
                <a:solidFill>
                  <a:srgbClr val="0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Infections Urinaires Masculines Aiguës Communautaires de l’Adulte </a:t>
            </a:r>
            <a:br>
              <a:rPr lang="fr-FR" sz="4900" dirty="0">
                <a:solidFill>
                  <a:srgbClr val="0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4900" dirty="0">
                <a:solidFill>
                  <a:srgbClr val="0070C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(IUMACA)</a:t>
            </a:r>
            <a:br>
              <a:rPr lang="fr-FR" sz="4900" dirty="0">
                <a:solidFill>
                  <a:srgbClr val="0070C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br>
              <a:rPr lang="fr-FR" sz="4900" dirty="0">
                <a:solidFill>
                  <a:srgbClr val="0070C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1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Mise à jour des recommandations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97C958-C4B9-5C4F-19BB-FB3E0691B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3895" y="5712405"/>
            <a:ext cx="8664212" cy="7370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 par le comité des référentiels de la SPILF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18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le …</a:t>
            </a:r>
            <a:r>
              <a:rPr lang="fr-FR" dirty="0">
                <a:solidFill>
                  <a:srgbClr val="898989"/>
                </a:solidFill>
                <a:highlight>
                  <a:srgbClr val="FFFF00"/>
                </a:highligh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20</a:t>
            </a:r>
            <a:r>
              <a:rPr lang="fr-FR" sz="1800" dirty="0">
                <a:solidFill>
                  <a:srgbClr val="898989"/>
                </a:solidFill>
                <a:highlight>
                  <a:srgbClr val="FFFF00"/>
                </a:highligh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/06/2026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highlight>
                  <a:srgbClr val="FFFF00"/>
                </a:highligh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 partir de …publication </a:t>
            </a:r>
            <a:endParaRPr lang="fr-FR" sz="1800" dirty="0">
              <a:solidFill>
                <a:srgbClr val="898989"/>
              </a:solidFill>
              <a:highlight>
                <a:srgbClr val="FFFF00"/>
              </a:highlight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181BE4-638F-4F7A-8F4F-B267E9A37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42937" y="366795"/>
            <a:ext cx="13477874" cy="88665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Cystite aiguë bactérienne 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antibiothérapie après documentation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E26B84-69D1-449D-A8F8-E0F52587D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34887"/>
            <a:ext cx="11647715" cy="484414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Poursuite du traitement probabiliste si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uropathogène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sensible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Sinon, adaptation selon antibiogramme, p</a:t>
            </a:r>
            <a:r>
              <a:rPr lang="en-US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</a:t>
            </a:r>
            <a:r>
              <a:rPr lang="en-US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ordre</a:t>
            </a:r>
            <a:r>
              <a:rPr lang="en-US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alphabétique</a:t>
            </a:r>
            <a:r>
              <a:rPr lang="en-US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0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787400" lvl="1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moxicilline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1 gx3/j</a:t>
            </a:r>
          </a:p>
          <a:p>
            <a:pPr marL="787400" lvl="1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osfomycine-trométamol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3 g/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prise</a:t>
            </a:r>
            <a:endParaRPr lang="en-US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787400" lvl="1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itrofurantoïne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100 mgx3/j </a:t>
            </a:r>
            <a:endParaRPr lang="en-US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787400" lvl="1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Pivmécillinam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400 mgx2/j </a:t>
            </a:r>
          </a:p>
          <a:p>
            <a:pPr marL="787400" lvl="1" indent="-342900" algn="just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Triméthoprime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300 mgx1/j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786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E4523-2C9A-79C3-77B6-72385932A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874059"/>
          </a:xfrm>
        </p:spPr>
        <p:txBody>
          <a:bodyPr/>
          <a:lstStyle/>
          <a:p>
            <a:pPr marL="450850" indent="-342900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Cystite</a:t>
            </a:r>
            <a:r>
              <a:rPr lang="en-US" sz="36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durée de </a:t>
            </a:r>
            <a:r>
              <a:rPr lang="en-US" sz="3600" b="1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l’antibiothérapie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810117-02F1-2398-FB8E-0351EE49D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7 </a:t>
            </a:r>
            <a:r>
              <a:rPr lang="en-US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jours</a:t>
            </a:r>
            <a:endParaRPr lang="en-US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Sauf</a:t>
            </a:r>
            <a:r>
              <a:rPr lang="en-US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fosfomycine</a:t>
            </a:r>
            <a:r>
              <a:rPr lang="en-US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-trometamol : 3 doses (J1-J3-J5) 									</a:t>
            </a:r>
            <a:b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500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CF28D-9632-4687-BAD8-D7CA32729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-82924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diagnostic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DB7FFB-42EB-4A50-865A-672233606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44" y="854527"/>
            <a:ext cx="10991273" cy="572886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Signes cliniques de cystite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+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fièvre ou manifestations systémiques d’infection </a:t>
            </a: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+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ECBU positif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oucher rectal : uniquement si doute sur diagnostic entre cystite et prostatite 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osage du PSA : non recommandé 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prise en charge ambulatoire :</a:t>
            </a:r>
          </a:p>
          <a:p>
            <a:pPr lvl="1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osage de la créatinine sérique non recommandé sauf facteurs de risque d’insuffisance rénale aiguë (insuffisance rénale chronique, antécédents urologiques, déshydratation, traitements à risque : diurétiques, IEC, AINS, aminosides…)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osage des marqueurs inflammatoires et hémocultures non recommandés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4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imagerie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135" y="914399"/>
            <a:ext cx="10723035" cy="5436395"/>
          </a:xfrm>
        </p:spPr>
        <p:txBody>
          <a:bodyPr>
            <a:noAutofit/>
          </a:bodyPr>
          <a:lstStyle/>
          <a:p>
            <a:pPr marL="0" indent="0" algn="just">
              <a:lnSpc>
                <a:spcPts val="3600"/>
              </a:lnSpc>
              <a:spcBef>
                <a:spcPts val="0"/>
              </a:spcBef>
              <a:buNone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ecommandée uniquement dans les situations suivantes :</a:t>
            </a:r>
          </a:p>
          <a:p>
            <a:pPr lvl="0" algn="just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 urgence :  </a:t>
            </a:r>
          </a:p>
          <a:p>
            <a:pPr marL="742950" lvl="1" indent="-285750" algn="just">
              <a:lnSpc>
                <a:spcPts val="36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sepsis ou choc septique : scanner abdomino-pelvien injecté</a:t>
            </a:r>
          </a:p>
          <a:p>
            <a:pPr marL="742950" lvl="1" indent="-285750" algn="just">
              <a:lnSpc>
                <a:spcPts val="36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doute sur une rétention aiguë d’urine : 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bladder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scanner ou échographie sus-pubienne, pour un drainage en urgence si rétention d’urine</a:t>
            </a:r>
          </a:p>
          <a:p>
            <a:pPr marL="457200" lvl="1" indent="0" algn="just">
              <a:lnSpc>
                <a:spcPts val="3600"/>
              </a:lnSpc>
              <a:spcBef>
                <a:spcPts val="0"/>
              </a:spcBef>
              <a:buNone/>
            </a:pP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lvl="1" indent="-342900" algn="just">
              <a:lnSpc>
                <a:spcPts val="3600"/>
              </a:lnSpc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Après 72h d’une antibiothérapie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adaptée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: </a:t>
            </a:r>
          </a:p>
          <a:p>
            <a:pPr marL="450850" lvl="1" indent="0" algn="just">
              <a:lnSpc>
                <a:spcPts val="3600"/>
              </a:lnSpc>
              <a:spcBef>
                <a:spcPts val="0"/>
              </a:spcBef>
              <a:buNone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 cas de mauvaise évolution clinique (persistance de la fièvre ou aggravation des signes urinaires)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sym typeface="Wingdings" panose="05000000000000000000" pitchFamily="2" charset="2"/>
              </a:rPr>
              <a:t>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sym typeface="Wingdings" panose="05000000000000000000" pitchFamily="2" charset="2"/>
              </a:rPr>
              <a:t>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IRM ou TDM injectée ou échographie prostatique par voie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endo-rectale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à la recherche d’un abcès prostatique </a:t>
            </a: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63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29" y="79002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antibiothérapie initiale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1" y="1244971"/>
            <a:ext cx="11656026" cy="543639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Absence de signes de gravité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raitement initié en milieu hospitalier :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ceftriaxone IV 1 g/jour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Traitement initié en ambulatoire : </a:t>
            </a:r>
          </a:p>
          <a:p>
            <a:pPr marL="1257300" lvl="3" indent="-342900" algn="just">
              <a:lnSpc>
                <a:spcPct val="110000"/>
              </a:lnSpc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eftriaxone IV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IM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SC 1 g/jour </a:t>
            </a:r>
          </a:p>
          <a:p>
            <a:pPr marL="1257300" lvl="3" indent="-342900" algn="just">
              <a:lnSpc>
                <a:spcPct val="110000"/>
              </a:lnSpc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ciprofloxacine PO 500 mgx2/jour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1196975" lvl="4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(en l’absence de prise de fluoroquinolones dans les 6 mois, nausées, vomissements, malabsorption, observance incertaine…) 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Sepsis</a:t>
            </a:r>
            <a:endParaRPr lang="fr-FR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9250" lvl="1" indent="0" algn="just">
              <a:lnSpc>
                <a:spcPct val="120000"/>
              </a:lnSpc>
              <a:buNone/>
            </a:pP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 OU ceftriaxone IV 2 g/jour </a:t>
            </a:r>
          </a:p>
          <a:p>
            <a:pPr marL="349250" lvl="1" indent="0" algn="just">
              <a:lnSpc>
                <a:spcPct val="120000"/>
              </a:lnSpc>
              <a:buNone/>
            </a:pPr>
            <a:r>
              <a:rPr lang="fr-FR" sz="2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amikacine IV 30 mg/kg, dose unique</a:t>
            </a: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90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892" y="7143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antibiothérapie initiale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55" y="1145680"/>
            <a:ext cx="11563927" cy="543639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96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Choc septique</a:t>
            </a:r>
            <a:r>
              <a:rPr lang="fr-FR" sz="96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*</a:t>
            </a:r>
            <a:endParaRPr lang="fr-FR" sz="96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as de facteurs de risque d’infection à Enterobacterales résistantes aux C3G ** : </a:t>
            </a:r>
          </a:p>
          <a:p>
            <a:pPr marL="619125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9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9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éfotaxime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</a:t>
            </a: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6 g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/jour OU ceftriaxone IV 2 g/jour</a:t>
            </a:r>
          </a:p>
          <a:p>
            <a:pPr marL="619125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96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amikacine IV 30 mg/kg, dose unique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a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 moins 1 facteur de risque d’infection à Enterobacterales résistantes aux C3G** :       								</a:t>
            </a: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       </a:t>
            </a:r>
            <a:r>
              <a:rPr lang="fr-FR" sz="9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</a:t>
            </a:r>
            <a:r>
              <a:rPr lang="fr-FR" sz="9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mipénème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</a:t>
            </a:r>
            <a:r>
              <a:rPr lang="fr-FR" sz="9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sz="9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méropénème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</a:t>
            </a:r>
            <a:r>
              <a:rPr lang="fr-FR" sz="9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6 g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/jour</a:t>
            </a:r>
          </a:p>
          <a:p>
            <a:pPr marL="349250" lvl="1" indent="0" algn="just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fr-FR" sz="9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 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sz="9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amikacine IV 30 mg/kg, dose unique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*Sepsis + défaillance hémodynamique nécessitant un vasopresseur </a:t>
            </a:r>
            <a:r>
              <a:rPr lang="fr-FR" sz="80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lactatémie &gt; 2 </a:t>
            </a:r>
            <a:r>
              <a:rPr lang="fr-FR" sz="80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mmol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/l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8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** 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Patient vivant dans un EHPAD - Infection et/ou colonisation à Enterobacterales résistant aux C3G dans les 3 mois - Voyage à l’étranger dans les 3 mois</a:t>
            </a:r>
            <a:r>
              <a:rPr lang="fr-FR" sz="8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- 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Prise de fluoroquinolones, amoxicilline-acide clavulanique ou C3G dans les 3 mois</a:t>
            </a: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95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" y="276187"/>
            <a:ext cx="11376821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antibiothérapie, relais en fonction de l’antibiogramme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29" y="1145679"/>
            <a:ext cx="10723035" cy="543639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Relais oral possible</a:t>
            </a: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par ordre préférentiel 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PO 800/160 mg  1 cpx2/jour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iprofloxacine PO 500 mgx2/jour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 OU ofloxacine PO 200 mgx2/jour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résistance ou contre-indication à l’association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ulfaméthoxazole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 aux fluoroquinolones, après retour à l’apyrexie et par ordre préférentiel :</a:t>
            </a:r>
          </a:p>
          <a:p>
            <a:pPr marL="631825" lvl="2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osfomycine-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trométamol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3 g tous les jours OU amoxicilline PO 1 gx3/jour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OU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amoxicilline-acide clavulanique PO 1 gx3/jour</a:t>
            </a:r>
          </a:p>
          <a:p>
            <a:pPr marL="3556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pas de relais oral possible :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ceftriaxone IV, IM ou SC 1 g/jour</a:t>
            </a:r>
          </a:p>
          <a:p>
            <a:pPr marL="34925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64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" y="274879"/>
            <a:ext cx="11376821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antibiothérapie, relais en fonction de l’antibiogramme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42" y="1137392"/>
            <a:ext cx="11174316" cy="543639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30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Enterobacterales résistantes aux C3G</a:t>
            </a:r>
            <a:endParaRPr lang="fr-FR" sz="30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Par hyperproduction de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céphalosporinase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 : céfépime IV 4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témocilline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6 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g/jour</a:t>
            </a:r>
            <a:endParaRPr lang="fr-FR" sz="2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production de BLSE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</a:t>
            </a:r>
          </a:p>
          <a:p>
            <a:pPr marL="1028700" lvl="2" indent="-34290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</a:t>
            </a:r>
            <a:r>
              <a:rPr lang="fr-FR" sz="2600" baseline="30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choix, par ordre alphabétique :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céfoxitine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6 g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/jour (seulement si </a:t>
            </a:r>
            <a:r>
              <a:rPr lang="fr-FR" sz="2600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E. coli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ou </a:t>
            </a:r>
            <a:r>
              <a:rPr lang="fr-FR" sz="2600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Proteus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) OU pipéracilline-tazobactam IV 12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témocilline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6 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g/jour</a:t>
            </a:r>
            <a:endParaRPr lang="fr-FR" sz="2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971550" lvl="2" indent="-28575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 défaut, par ordre alphabétique :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ertapénème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1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imipénème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méropénème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</a:t>
            </a:r>
          </a:p>
          <a:p>
            <a:pPr marL="719138" lvl="2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elais oral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par ordre de préférence : </a:t>
            </a:r>
            <a:r>
              <a:rPr lang="fr-FR" sz="2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PO 800/160 mg 1 cpx2/jour, c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iprofloxacine PO 500 mgx2/jour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 OU ofloxacine PO 200 mgx2/jour, fosfomycine-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trométamol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3 g tous les jours</a:t>
            </a:r>
          </a:p>
        </p:txBody>
      </p:sp>
    </p:spTree>
    <p:extLst>
      <p:ext uri="{BB962C8B-B14F-4D97-AF65-F5344CB8AC3E}">
        <p14:creationId xmlns:p14="http://schemas.microsoft.com/office/powerpoint/2010/main" val="93349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65" y="196662"/>
            <a:ext cx="11376821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durée de l’antibiothérapie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786" y="1561316"/>
            <a:ext cx="10723035" cy="543639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14 jours</a:t>
            </a:r>
          </a:p>
        </p:txBody>
      </p:sp>
    </p:spTree>
    <p:extLst>
      <p:ext uri="{BB962C8B-B14F-4D97-AF65-F5344CB8AC3E}">
        <p14:creationId xmlns:p14="http://schemas.microsoft.com/office/powerpoint/2010/main" val="138550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5F3B14-3B7B-402D-B2C1-15219F95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207" y="83342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diagnostic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36E801-5B33-4F66-B566-26D670945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378744"/>
            <a:ext cx="11098213" cy="520065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ts val="3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Douleurs lombaires spontanées ou à l’ébranlement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+ 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fièvre ou manifestations systémiques d’infection +/- signes de cystite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+ 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ECBU positif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ignes de cystite inconstants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prise en charge ambulatoire :</a:t>
            </a:r>
          </a:p>
          <a:p>
            <a:pPr lvl="1"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Dosage de la créatinine sérique non recommandé sauf facteurs de risque d’insuffisance rénale aiguë (insuffisance rénale chronique, antécédents urologiques, déshydratation, traitements à risque : diurétiques, IEC, AINS, aminosides…)</a:t>
            </a:r>
          </a:p>
          <a:p>
            <a:pPr lvl="1"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Dosage des marqueurs inflammatoires et hémocultures non recommandés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14838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7F4E1D-F72C-85BD-5AFE-AC638601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6" y="246551"/>
            <a:ext cx="10723035" cy="665864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Sociétés associées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0886E7-55EE-96B7-7933-996B151B3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 de Pathologie Infectieuse de Langue Française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 Française de Gériatrie et Gérontologie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Association Française d’Urologie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 Française de Médecine d’Urgence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 Française de Microbiologie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 Française de Pharmacologie et Thérapeutique</a:t>
            </a:r>
            <a:endParaRPr lang="fr-FR" sz="2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Société Nationale de Médecine Interne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Collège National des Généralistes Enseignants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2922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5FA013-4A97-4B3C-A63A-0786C7646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188538"/>
            <a:ext cx="10723035" cy="67109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imagerie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20B7D5-99A0-49D5-A275-44661B390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469" y="1047751"/>
            <a:ext cx="11451431" cy="6065043"/>
          </a:xfrm>
        </p:spPr>
        <p:txBody>
          <a:bodyPr>
            <a:normAutofit/>
          </a:bodyPr>
          <a:lstStyle/>
          <a:p>
            <a:pPr algn="just"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canner abdomino-pelvien injecté systématique dans les 48-72h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pour  rechercher une uropathie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Dans l’attente du scanner, si suspicion de rétention d’urines :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bladder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scanner ou échographie sus-pubienne en urgence pour un drainage des urines </a:t>
            </a:r>
          </a:p>
          <a:p>
            <a:pPr algn="just"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Scanner en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urgence si :</a:t>
            </a:r>
          </a:p>
          <a:p>
            <a:pPr marL="962025" lvl="2" indent="-342900"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epsis ou choc septique</a:t>
            </a:r>
          </a:p>
          <a:p>
            <a:pPr marL="962025" lvl="2" indent="-342900"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ouleurs non contrôlées</a:t>
            </a:r>
          </a:p>
          <a:p>
            <a:pPr marL="962025" lvl="2" indent="-342900"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uspicion d’obstacle des voies urinaires (calcul, tumeur…)</a:t>
            </a:r>
          </a:p>
          <a:p>
            <a:pPr marL="962025" lvl="2" indent="-342900"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résence de matériel endo-urétéral</a:t>
            </a:r>
          </a:p>
          <a:p>
            <a:pPr marL="962025" lvl="2" indent="-342900"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nsuffisance rénale aiguë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28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7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29" y="79002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antibiothérapie initiale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29" y="1063996"/>
            <a:ext cx="11386753" cy="543639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Absence de signe de gravité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raitement initié en milieu hospitalier :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ceftriaxone IV 1 g/jour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Traitement initié en ambulatoire : </a:t>
            </a:r>
          </a:p>
          <a:p>
            <a:pPr marL="1257300" lvl="3" indent="-342900" algn="just">
              <a:lnSpc>
                <a:spcPct val="110000"/>
              </a:lnSpc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eftriaxone IV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IM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SC 1 g/jour </a:t>
            </a:r>
          </a:p>
          <a:p>
            <a:pPr marL="1257300" lvl="3" indent="-342900" algn="just">
              <a:lnSpc>
                <a:spcPct val="110000"/>
              </a:lnSpc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ciprofloxacine PO 500 mgx2/jour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 (en l’absence de prise de fluoroquinolones dans les 6 mois, nausées, vomissements, malabsorption, observance incertaine…) 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 </a:t>
            </a: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Sepsis</a:t>
            </a:r>
            <a:endParaRPr lang="fr-FR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9250" lvl="1" indent="0" algn="just">
              <a:lnSpc>
                <a:spcPct val="120000"/>
              </a:lnSpc>
              <a:buNone/>
            </a:pP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 OU ceftriaxone IV 2 g/jour</a:t>
            </a:r>
          </a:p>
          <a:p>
            <a:pPr marL="349250" lvl="1" indent="0" algn="just">
              <a:lnSpc>
                <a:spcPct val="120000"/>
              </a:lnSpc>
              <a:buNone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amikacine 30 mg/kg, dose unique</a:t>
            </a: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94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892" y="7143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antibiothérapie initiale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55" y="1145680"/>
            <a:ext cx="11563927" cy="543639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96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Choc septique</a:t>
            </a:r>
            <a:r>
              <a:rPr lang="fr-FR" sz="96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*</a:t>
            </a:r>
            <a:endParaRPr lang="fr-FR" sz="96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as de facteurs de risque d’infection à Enterobacterales résistantes aux C3G ** : </a:t>
            </a:r>
          </a:p>
          <a:p>
            <a:pPr marL="619125" lvl="2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fr-FR" sz="9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9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éfotaxime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 OU ceftriaxone IV 2 g/jour</a:t>
            </a:r>
          </a:p>
          <a:p>
            <a:pPr marL="619125" lvl="2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 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amikacine IV 30 mg/kg, dose unique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a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 moins 1 facteur de risque d’infection à Enterobacterales résistantes aux C3G** :       								</a:t>
            </a: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       </a:t>
            </a:r>
            <a:r>
              <a:rPr lang="fr-FR" sz="9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</a:t>
            </a:r>
            <a:r>
              <a:rPr lang="fr-FR" sz="9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mipénème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</a:t>
            </a:r>
            <a:r>
              <a:rPr lang="fr-FR" sz="9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sz="9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méropénème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</a:t>
            </a:r>
          </a:p>
          <a:p>
            <a:pPr marL="349250" lvl="1" indent="0" algn="just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fr-FR" sz="9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  ET </a:t>
            </a:r>
            <a:r>
              <a:rPr lang="fr-FR" sz="9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amikacine IV 30 mg/kg, dose unique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*Sepsis + défaillance hémodynamique nécessitant un vasopresseur </a:t>
            </a:r>
            <a:r>
              <a:rPr lang="fr-FR" sz="80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lactatémie &gt; 2 </a:t>
            </a:r>
            <a:r>
              <a:rPr lang="fr-FR" sz="80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mmol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/l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8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** 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Patient vivant dans un EHPAD - Infection et/ou colonisation à Enterobacterales résistant aux C3G dans les 3 mois - Voyage à l’étranger dans les 3 mois</a:t>
            </a:r>
            <a:r>
              <a:rPr lang="fr-FR" sz="8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- </a:t>
            </a:r>
            <a:r>
              <a:rPr lang="fr-FR" sz="8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Prise de fluoroquinolones, amoxicilline-acide clavulanique ou C3G dans les 3 mois</a:t>
            </a: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5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85" y="301874"/>
            <a:ext cx="11491121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antibiothérapie, relais, en fonction de l’antibiogramme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29" y="1421605"/>
            <a:ext cx="10723035" cy="5436395"/>
          </a:xfrm>
        </p:spPr>
        <p:txBody>
          <a:bodyPr>
            <a:normAutofit/>
          </a:bodyPr>
          <a:lstStyle/>
          <a:p>
            <a:pPr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Relais oral possible,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par ordre préférentiel </a:t>
            </a:r>
          </a:p>
          <a:p>
            <a:pPr lvl="1" algn="just"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moxicilline 1 gx3/jour</a:t>
            </a:r>
          </a:p>
          <a:p>
            <a:pPr lvl="1" algn="just"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800/160 mg 1 cpx2/jour</a:t>
            </a:r>
          </a:p>
          <a:p>
            <a:pPr lvl="1" algn="just"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moxicilline-acide clavulanique 1 gx3/jour</a:t>
            </a:r>
          </a:p>
          <a:p>
            <a:pPr lvl="1" algn="just"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Ci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profloxacine 500 mgx2/jour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500 mg/jour OU ofloxacine 200 mgx2/jour</a:t>
            </a:r>
          </a:p>
          <a:p>
            <a:pPr lvl="1" algn="just">
              <a:spcAft>
                <a:spcPts val="8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éfixime 400 mgx2/jour</a:t>
            </a:r>
          </a:p>
          <a:p>
            <a:pPr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pas de relais oral possible :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ceftriaxone IV, IM ou SC 1 g/jour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33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046" y="315957"/>
            <a:ext cx="11376821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antibiothérapie, relais en fonction de l’antibiogramme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42" y="1206871"/>
            <a:ext cx="11174316" cy="543639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28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Enterobacterales résistantes aux C3G</a:t>
            </a:r>
            <a:endParaRPr lang="fr-FR" sz="28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hyperproduction de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céphalosporinase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 : céfépime IV 4 g/jour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témocilline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production de BLSE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</a:t>
            </a:r>
          </a:p>
          <a:p>
            <a:pPr marL="1028700" lvl="2" indent="-34290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</a:t>
            </a:r>
            <a:r>
              <a:rPr lang="fr-FR" sz="2400" baseline="30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choix, par ordre alphabétique :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céfoxitine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 (seulement si </a:t>
            </a:r>
            <a:r>
              <a:rPr lang="fr-FR" sz="2400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E. coli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ou </a:t>
            </a:r>
            <a:r>
              <a:rPr lang="fr-FR" sz="2400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Proteus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) OU pipéracilline-tazobactam IV 12 g/jour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témocilline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971550" lvl="2" indent="-28575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 défaut, par ordre alphabétique :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ertapénème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1 g/jour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imipénème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méropénème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</a:t>
            </a:r>
          </a:p>
          <a:p>
            <a:pPr marL="719138" indent="-363538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R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elais oral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par ordre de préférence :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800/160 mg 1 cpx2/jour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c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iprofloxacine PO 500 mgx2/jour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 OU ofloxacine PO 200 mgx2/jour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81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" y="100434"/>
            <a:ext cx="1153398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Pyélonéphrite aiguë, durée de l’antibiothérapie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29" y="1321171"/>
            <a:ext cx="10723035" cy="5436395"/>
          </a:xfrm>
        </p:spPr>
        <p:txBody>
          <a:bodyPr>
            <a:normAutofit/>
          </a:bodyPr>
          <a:lstStyle/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7 jours : si traitement par béta-lactamine parentérale et/ou fluoroquinolone et/ou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triméthoprime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10 jours : si autre(s) antibiotique(s) utilisé(s)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36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895" y="39291"/>
            <a:ext cx="11162508" cy="1178717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pyélonéphrite aiguë 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critères d’orientation vers l’hôpital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895" y="1140340"/>
            <a:ext cx="11637168" cy="5436395"/>
          </a:xfrm>
        </p:spPr>
        <p:txBody>
          <a:bodyPr>
            <a:noAutofit/>
          </a:bodyPr>
          <a:lstStyle/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Sepsis ou choc septique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sym typeface="Wingdings" panose="05000000000000000000" pitchFamily="2" charset="2"/>
              </a:rPr>
              <a:t> soins intensifs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Risque de sepsis</a:t>
            </a:r>
          </a:p>
          <a:p>
            <a:pPr lvl="1" algn="just">
              <a:lnSpc>
                <a:spcPts val="4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Utiliser le score clinique composé de 6 variables (1 point par variable) : </a:t>
            </a:r>
          </a:p>
          <a:p>
            <a:pPr marL="962025" lvl="2" indent="-342900" algn="just">
              <a:lnSpc>
                <a:spcPts val="4000"/>
              </a:lnSpc>
              <a:spcBef>
                <a:spcPts val="0"/>
              </a:spcBef>
              <a:buSzPct val="100000"/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ge &gt; 65 ans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962025" lvl="2" indent="-342900" algn="just">
              <a:lnSpc>
                <a:spcPts val="4000"/>
              </a:lnSpc>
              <a:spcBef>
                <a:spcPts val="0"/>
              </a:spcBef>
              <a:buSzPct val="100000"/>
              <a:buFontTx/>
              <a:buChar char="-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Température &gt; 38°C</a:t>
            </a:r>
          </a:p>
          <a:p>
            <a:pPr marL="962025" lvl="2" indent="-342900" algn="just">
              <a:lnSpc>
                <a:spcPts val="4000"/>
              </a:lnSpc>
              <a:spcBef>
                <a:spcPts val="0"/>
              </a:spcBef>
              <a:buSzPct val="100000"/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ression artérielle systolique ≤ 110 mm Hg</a:t>
            </a:r>
          </a:p>
          <a:p>
            <a:pPr marL="962025" lvl="2" indent="-342900" algn="just">
              <a:lnSpc>
                <a:spcPts val="4000"/>
              </a:lnSpc>
              <a:spcBef>
                <a:spcPts val="0"/>
              </a:spcBef>
              <a:buSzPct val="100000"/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réquence cardiaque &gt; 110/min</a:t>
            </a:r>
          </a:p>
          <a:p>
            <a:pPr marL="962025" lvl="2" indent="-342900" algn="just">
              <a:lnSpc>
                <a:spcPts val="4000"/>
              </a:lnSpc>
              <a:spcBef>
                <a:spcPts val="0"/>
              </a:spcBef>
              <a:buSzPct val="100000"/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aturation périphérique en O</a:t>
            </a:r>
            <a:r>
              <a:rPr lang="fr-FR" sz="2400" baseline="-25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≤ 95%</a:t>
            </a:r>
          </a:p>
          <a:p>
            <a:pPr marL="962025" lvl="2" indent="-342900" algn="just">
              <a:lnSpc>
                <a:spcPts val="4000"/>
              </a:lnSpc>
              <a:spcBef>
                <a:spcPts val="0"/>
              </a:spcBef>
              <a:buSzPct val="100000"/>
              <a:buFontTx/>
              <a:buChar char="-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roubles récents des fonctions supérieures </a:t>
            </a:r>
          </a:p>
          <a:p>
            <a:pPr marL="336550" lvl="1" indent="0" algn="just">
              <a:lnSpc>
                <a:spcPts val="4000"/>
              </a:lnSpc>
              <a:spcBef>
                <a:spcPts val="0"/>
              </a:spcBef>
              <a:buSzPct val="100000"/>
              <a:buNone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sym typeface="Wingdings" panose="05000000000000000000" pitchFamily="2" charset="2"/>
              </a:rPr>
              <a:t>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score clinique ≥ 3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sym typeface="Wingdings" panose="05000000000000000000" pitchFamily="2" charset="2"/>
              </a:rPr>
              <a:t>: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40 % de risque de progression vers un sepsis </a:t>
            </a:r>
          </a:p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Obstruction urinaire suspectée ou confirmée</a:t>
            </a: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30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895" y="214782"/>
            <a:ext cx="11162508" cy="1178717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aiguë, pyélonéphrite aiguë 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critères d’orientation vers l’hôpital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16" y="1828005"/>
            <a:ext cx="11637168" cy="5436395"/>
          </a:xfrm>
        </p:spPr>
        <p:txBody>
          <a:bodyPr>
            <a:normAutofit/>
          </a:bodyPr>
          <a:lstStyle/>
          <a:p>
            <a:pPr lvl="0" algn="just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Prise orale impossible avec risque de non-observance et de déshydratation (troubles de la déglutition, nausées, vomissements, confusion, agitation, contexte social, isolement)</a:t>
            </a: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0" algn="just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Déclin fonctionnel ne permettant pas le maintien à domicile </a:t>
            </a: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0" algn="just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Décompensation de comorbidité(s) nécessitant une hospitalisation </a:t>
            </a:r>
          </a:p>
          <a:p>
            <a:pPr lvl="0" algn="just">
              <a:lnSpc>
                <a:spcPct val="106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Douleur non contrôlée</a:t>
            </a:r>
          </a:p>
        </p:txBody>
      </p:sp>
    </p:spTree>
    <p:extLst>
      <p:ext uri="{BB962C8B-B14F-4D97-AF65-F5344CB8AC3E}">
        <p14:creationId xmlns:p14="http://schemas.microsoft.com/office/powerpoint/2010/main" val="396765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4331" y="494881"/>
            <a:ext cx="11987913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 et pyélonéphrite aiguë, allergie 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contre-indiquant l’utilisation de toute béta-lactamine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787" y="1603140"/>
            <a:ext cx="11217588" cy="5436395"/>
          </a:xfrm>
        </p:spPr>
        <p:txBody>
          <a:bodyPr>
            <a:noAutofit/>
          </a:bodyPr>
          <a:lstStyle/>
          <a:p>
            <a:pPr algn="just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Traitement probabiliste</a:t>
            </a:r>
          </a:p>
          <a:p>
            <a:pPr lvl="1" algn="just">
              <a:lnSpc>
                <a:spcPts val="36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Absence de sepsis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choc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septique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</a:t>
            </a:r>
          </a:p>
          <a:p>
            <a:pPr marL="619125" lvl="2" indent="0" algn="just">
              <a:lnSpc>
                <a:spcPts val="3600"/>
              </a:lnSpc>
              <a:spcBef>
                <a:spcPts val="0"/>
              </a:spcBef>
              <a:buSzPct val="100000"/>
              <a:buNone/>
            </a:pP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Ciprofloxacine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500 mgx2/jour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OU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500 mg/jour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l’absence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de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prise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de fluoroquinolone dans les 6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mois</a:t>
            </a:r>
            <a:endParaRPr lang="en-US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619125" lvl="2" indent="0" algn="just">
              <a:lnSpc>
                <a:spcPts val="3600"/>
              </a:lnSpc>
              <a:spcBef>
                <a:spcPts val="0"/>
              </a:spcBef>
              <a:buSzPct val="100000"/>
              <a:buNone/>
            </a:pP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  </a:t>
            </a:r>
            <a:r>
              <a:rPr lang="en-US" sz="2400" dirty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contre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-indication aux fluoroquinolones :</a:t>
            </a:r>
          </a:p>
          <a:p>
            <a:pPr marL="619125" lvl="2" indent="0" algn="just">
              <a:lnSpc>
                <a:spcPts val="3600"/>
              </a:lnSpc>
              <a:spcBef>
                <a:spcPts val="0"/>
              </a:spcBef>
              <a:buSzPct val="100000"/>
              <a:buNone/>
            </a:pP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   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Amikacine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30 mg/kg dose unique et avis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spécialisé</a:t>
            </a:r>
            <a:endParaRPr lang="en-US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619125" lvl="2" indent="0" algn="just">
              <a:lnSpc>
                <a:spcPts val="3600"/>
              </a:lnSpc>
              <a:spcBef>
                <a:spcPts val="0"/>
              </a:spcBef>
              <a:buSzPct val="100000"/>
              <a:buNone/>
            </a:pP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ts val="3600"/>
              </a:lnSpc>
              <a:spcBef>
                <a:spcPts val="0"/>
              </a:spcBef>
              <a:buSzPct val="100000"/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Sepsis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choc</a:t>
            </a:r>
            <a:r>
              <a:rPr lang="en-US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septique</a:t>
            </a: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719138" lvl="2" indent="0" algn="just">
              <a:lnSpc>
                <a:spcPts val="3600"/>
              </a:lnSpc>
              <a:spcBef>
                <a:spcPts val="0"/>
              </a:spcBef>
              <a:buSzPct val="100000"/>
              <a:buNone/>
            </a:pP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Ciprofloxacine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400 mgx3/jour OU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500 mgx2/jour ET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Amikacine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30 mg/kg dose unique et avis </a:t>
            </a:r>
            <a:r>
              <a:rPr lang="en-US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spécialisé</a:t>
            </a:r>
            <a:r>
              <a:rPr lang="en-US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</a:p>
          <a:p>
            <a:pPr algn="just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4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88152-BDE1-3850-7450-619D6B76C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2138AB-E41A-CACD-4418-4CDE225F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6684" y="494882"/>
            <a:ext cx="11961019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Prostatite aiguë et pyélonéphrite aiguë, allergie 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contre-indiquant l’utilisation de toute béta-lactamine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C4A853-1DD4-EA25-2B30-A7430AA33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747" y="1792266"/>
            <a:ext cx="11217588" cy="5436395"/>
          </a:xfrm>
        </p:spPr>
        <p:txBody>
          <a:bodyPr>
            <a:noAutofit/>
          </a:bodyPr>
          <a:lstStyle/>
          <a:p>
            <a:pPr algn="just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Relais oral p</a:t>
            </a:r>
            <a:r>
              <a:rPr lang="en-US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</a:t>
            </a:r>
            <a:r>
              <a:rPr lang="en-US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ordre</a:t>
            </a:r>
            <a:r>
              <a:rPr lang="en-US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de </a:t>
            </a:r>
            <a:r>
              <a:rPr lang="en-US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préférence</a:t>
            </a:r>
            <a:r>
              <a:rPr lang="en-US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</a:t>
            </a:r>
          </a:p>
          <a:p>
            <a:pPr marL="962025" lvl="2" indent="-342900" algn="just">
              <a:lnSpc>
                <a:spcPts val="3600"/>
              </a:lnSpc>
              <a:spcBef>
                <a:spcPts val="0"/>
              </a:spcBef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PO 800/160 mg 1 cpx2/jour</a:t>
            </a:r>
          </a:p>
          <a:p>
            <a:pPr marL="962025" lvl="2" indent="-342900" algn="just">
              <a:lnSpc>
                <a:spcPts val="3600"/>
              </a:lnSpc>
              <a:spcBef>
                <a:spcPts val="0"/>
              </a:spcBef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Ciprofloxacine PO 500 mgx2/jour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 OU ofloxacine PO 200 mgx2/jour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962025" lvl="2" indent="-342900" algn="just">
              <a:lnSpc>
                <a:spcPts val="3600"/>
              </a:lnSpc>
              <a:spcBef>
                <a:spcPts val="0"/>
              </a:spcBef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osfomycine-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trométamol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3 g tous les jours (uniquement si prostatite)</a:t>
            </a:r>
          </a:p>
          <a:p>
            <a:pPr marL="619125" lvl="2" indent="0" algn="just">
              <a:lnSpc>
                <a:spcPts val="3600"/>
              </a:lnSpc>
              <a:spcBef>
                <a:spcPts val="0"/>
              </a:spcBef>
              <a:buNone/>
            </a:pP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61950" lvl="1" indent="-361950" algn="just">
              <a:lnSpc>
                <a:spcPts val="3600"/>
              </a:lnSpc>
              <a:spcBef>
                <a:spcPts val="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as de relais oral possible :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vis spécialisé</a:t>
            </a:r>
          </a:p>
        </p:txBody>
      </p:sp>
    </p:spTree>
    <p:extLst>
      <p:ext uri="{BB962C8B-B14F-4D97-AF65-F5344CB8AC3E}">
        <p14:creationId xmlns:p14="http://schemas.microsoft.com/office/powerpoint/2010/main" val="214168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886DB-78B8-0439-FB7E-ED4301C7D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063" y="-452018"/>
            <a:ext cx="10723035" cy="1336956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Introduction/contexte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653059-3B24-3094-7483-2D8F5F39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428" y="1088232"/>
            <a:ext cx="11181143" cy="5426867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adre de cette recommandation : infections urinaires aiguës, communautaires, de l’homme, adulte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 sont pas traitées, les infections urinaires :</a:t>
            </a:r>
            <a:endParaRPr lang="fr-FR" sz="24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Du 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atient immunodéprimé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Du patient porteur de sonde urinaire (vésicale, urétérale ou néphrostomie)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Du patient avec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vessie neurologique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Liées aux soins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écidivantes</a:t>
            </a:r>
          </a:p>
        </p:txBody>
      </p:sp>
    </p:spTree>
    <p:extLst>
      <p:ext uri="{BB962C8B-B14F-4D97-AF65-F5344CB8AC3E}">
        <p14:creationId xmlns:p14="http://schemas.microsoft.com/office/powerpoint/2010/main" val="193716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831210-BDE8-49B8-A3D6-E282CFB11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7576"/>
            <a:ext cx="11455402" cy="806823"/>
          </a:xfrm>
        </p:spPr>
        <p:txBody>
          <a:bodyPr/>
          <a:lstStyle/>
          <a:p>
            <a: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Epididymite aiguë et orchite aiguë, diagnostic</a:t>
            </a:r>
            <a:endParaRPr lang="fr-FR" sz="3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FBCFC-45B2-4202-88EB-4991FA428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93" y="1128711"/>
            <a:ext cx="11176264" cy="5671718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Diagnostic clinique : t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uméfaction, douleur spontanée </a:t>
            </a: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à la palpation de l’épididyme ou du testicule, d’apparition aiguë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Autres signes cliniques pouvant être associés : fièvre, hydrocèle, érythème et œdème du scrotum, signes de cystite, écoulement urétral </a:t>
            </a:r>
            <a:endParaRPr lang="fr-FR" sz="60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iagnostic différentiel : torsion du cordon spermatique (urgence)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ECBU systématique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H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omme sexuellement actif, quel que soit son âge</a:t>
            </a: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PCR </a:t>
            </a:r>
            <a:r>
              <a:rPr lang="fr-FR" sz="6000" i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C. trachomatis</a:t>
            </a: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et </a:t>
            </a:r>
            <a:r>
              <a:rPr lang="fr-FR" sz="6000" i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N. gonorrhoeae</a:t>
            </a: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sur 1</a:t>
            </a:r>
            <a:r>
              <a:rPr lang="fr-FR" sz="6000" baseline="30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jet d’urine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6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</a:t>
            </a:r>
            <a:r>
              <a:rPr lang="fr-FR" sz="6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ilan d’IST en fonction des facteurs de risque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61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F74FC-E943-4270-A2CF-3003C3585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3" y="107576"/>
            <a:ext cx="11355389" cy="806823"/>
          </a:xfrm>
        </p:spPr>
        <p:txBody>
          <a:bodyPr/>
          <a:lstStyle/>
          <a:p>
            <a: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Epididymite aiguë et orchite aiguë, imagerie</a:t>
            </a:r>
            <a:endParaRPr lang="fr-FR" sz="3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E55DF-4B3B-4CCD-86EB-388FFB5D5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482" y="1437935"/>
            <a:ext cx="10723035" cy="4343400"/>
          </a:xfrm>
        </p:spPr>
        <p:txBody>
          <a:bodyPr>
            <a:normAutofit/>
          </a:bodyPr>
          <a:lstStyle/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Non </a:t>
            </a:r>
            <a:r>
              <a:rPr lang="fr-FR" dirty="0">
                <a:effectLst/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systématique</a:t>
            </a:r>
            <a:endParaRPr lang="fr-FR" dirty="0">
              <a:effectLst/>
              <a:latin typeface="Open Sans Semibold" panose="020B0706030804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Echographie scrotale recommandée si : </a:t>
            </a:r>
            <a:endParaRPr lang="fr-FR" dirty="0">
              <a:effectLst/>
              <a:latin typeface="Open Sans Semibold" panose="020B0706030804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62025" lvl="2" indent="-342900"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fr-FR" sz="2400" dirty="0">
                <a:effectLst/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oute diagnostic</a:t>
            </a:r>
            <a:endParaRPr lang="fr-FR" sz="2400" dirty="0">
              <a:latin typeface="Open Sans Semibold" panose="020B0706030804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62025" lvl="2" indent="-342900"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sz="2400" dirty="0">
                <a:effectLst/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uspicion d’abcès</a:t>
            </a:r>
            <a:endParaRPr lang="fr-FR" sz="2400" dirty="0">
              <a:latin typeface="Open Sans Semibold" panose="020B0706030804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62025" lvl="2" indent="-342900"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Persistance de la fièvre ou aggravation des signes locaux après </a:t>
            </a:r>
            <a:r>
              <a:rPr lang="fr-FR" sz="2400" dirty="0">
                <a:effectLst/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72h d’une antibiothérapie </a:t>
            </a:r>
            <a:r>
              <a:rPr lang="fr-FR" sz="2400" dirty="0">
                <a:latin typeface="Open Sans Semibold" panose="020B0706030804020204"/>
                <a:ea typeface="Calibri" panose="020F0502020204030204" pitchFamily="34" charset="0"/>
                <a:cs typeface="Calibri" panose="020F0502020204030204" pitchFamily="34" charset="0"/>
              </a:rPr>
              <a:t>adaptée</a:t>
            </a:r>
            <a:endParaRPr lang="fr-FR" sz="2400" dirty="0">
              <a:effectLst/>
              <a:latin typeface="Open Sans Semibold" panose="020B0706030804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493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F74FC-E943-4270-A2CF-3003C3585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96" y="369513"/>
            <a:ext cx="11962608" cy="806823"/>
          </a:xfrm>
        </p:spPr>
        <p:txBody>
          <a:bodyPr/>
          <a:lstStyle/>
          <a:p>
            <a: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Epididymite aiguë et orchite aiguë</a:t>
            </a:r>
            <a:b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antibiothérapie initiale</a:t>
            </a:r>
            <a:endParaRPr lang="fr-FR" sz="3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57C61852-15BB-4FC6-B423-62D3432CD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231" y="1681163"/>
            <a:ext cx="10723563" cy="4972050"/>
          </a:xfrm>
        </p:spPr>
        <p:txBody>
          <a:bodyPr>
            <a:normAutofit/>
          </a:bodyPr>
          <a:lstStyle/>
          <a:p>
            <a:pPr algn="just">
              <a:spcAft>
                <a:spcPts val="800"/>
              </a:spcAft>
              <a:buSzPct val="130000"/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raitement initié en milieu hospitalier : </a:t>
            </a: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</a:p>
          <a:p>
            <a:pPr marL="336550" lvl="1" indent="0" algn="just">
              <a:spcAft>
                <a:spcPts val="800"/>
              </a:spcAft>
              <a:buSzPct val="130000"/>
              <a:buNone/>
            </a:pP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éfotaxime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ceftriaxone IV 1 g/jour</a:t>
            </a:r>
          </a:p>
          <a:p>
            <a:pPr algn="just">
              <a:spcAft>
                <a:spcPts val="800"/>
              </a:spcAft>
              <a:buSzPct val="130000"/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Traitement initié en ambulatoire : </a:t>
            </a:r>
          </a:p>
          <a:p>
            <a:pPr marL="336550" lvl="1" indent="0" algn="just">
              <a:spcAft>
                <a:spcPts val="800"/>
              </a:spcAft>
              <a:buSzPct val="130000"/>
              <a:buNone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eftriaxone IV ou IM ou SC 1 g/jour </a:t>
            </a:r>
          </a:p>
          <a:p>
            <a:pPr marL="336550" lvl="1" indent="0" algn="just">
              <a:spcAft>
                <a:spcPts val="800"/>
              </a:spcAft>
              <a:buSzPct val="130000"/>
              <a:buNone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 ciprofloxacine PO 500 mgx2/jour OU </a:t>
            </a:r>
            <a:r>
              <a:rPr lang="fr-FR" sz="24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 500 mg/jour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(en l’absence de prise de fluoroquinolones dans les 6 mois)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Le traitement d’une éventuelle IST n’est pas abordé dans cette recommandation</a:t>
            </a: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3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F74FC-E943-4270-A2CF-3003C3585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52691" y="159462"/>
            <a:ext cx="11810208" cy="806823"/>
          </a:xfrm>
        </p:spPr>
        <p:txBody>
          <a:bodyPr/>
          <a:lstStyle/>
          <a:p>
            <a:r>
              <a:rPr lang="fr-FR" sz="32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Epididymite aiguë et orchite aiguë</a:t>
            </a:r>
            <a:br>
              <a:rPr lang="fr-FR" sz="32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2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antibiothérapie, relais en fonction de l’antibiogramme (1)</a:t>
            </a:r>
            <a:endParaRPr lang="fr-FR" sz="32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B01D1D4C-582B-4D12-9C04-FA51A3256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07" y="1116805"/>
            <a:ext cx="10723035" cy="543639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6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Relais oral possible, 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ordre préférentiel 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800/160 mg 1 cpx2/jour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iprofloxacine 500 mgx2/jour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500 mg/jour OU ofloxacine 200 mgx2/jour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résistance ou contre-indication à l’association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sz="2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ulfaméthoxazole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et aux fluoroquinolones, après retour à l’apyrexie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et p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ordre préférentiel : </a:t>
            </a:r>
          </a:p>
          <a:p>
            <a:pPr marL="622300" lvl="1" indent="-285750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moxicilline 1 gx3/jour </a:t>
            </a:r>
          </a:p>
          <a:p>
            <a:pPr marL="622300" lvl="1" indent="-285750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moxicilline-acide clavulanique 1 gx3/jour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6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Pas de relais oral possible : </a:t>
            </a:r>
            <a:r>
              <a:rPr lang="fr-FR" sz="2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céfotaxime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ceftriaxone IV, IM ou SC 1 g/jour</a:t>
            </a: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21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99979-D40D-421A-B3E2-1FF44BAF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37030" y="453835"/>
            <a:ext cx="12969689" cy="806823"/>
          </a:xfrm>
        </p:spPr>
        <p:txBody>
          <a:bodyPr/>
          <a:lstStyle/>
          <a:p>
            <a:r>
              <a:rPr lang="fr-FR" sz="35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Epididymite aiguë et orchite aiguë</a:t>
            </a:r>
            <a:br>
              <a:rPr lang="fr-FR" sz="35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5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antibiothérapie, relais en fonction de l’antibiogramme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ACC03-48DF-41DD-A94A-A109DF46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29" y="1321171"/>
            <a:ext cx="11174316" cy="543639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30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Enterobacterales résistantes aux C3G</a:t>
            </a:r>
            <a:endParaRPr lang="fr-FR" sz="30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hyperproduction de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céphalosporinase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 : céfépime IV 4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témocilline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</a:t>
            </a:r>
            <a:endParaRPr lang="fr-FR" sz="2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ar production de BLSE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: </a:t>
            </a:r>
          </a:p>
          <a:p>
            <a:pPr marL="1028700" lvl="2" indent="-34290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</a:t>
            </a:r>
            <a:r>
              <a:rPr lang="fr-FR" sz="2600" baseline="30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choix, par ordre alphabétique :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céfoxitine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 (seulement si </a:t>
            </a:r>
            <a:r>
              <a:rPr lang="fr-FR" sz="2600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E. coli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ou </a:t>
            </a:r>
            <a:r>
              <a:rPr lang="fr-FR" sz="2600" i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Proteus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) OU pipéracilline-tazobactam IV 12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témocilline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6 g/jour</a:t>
            </a:r>
            <a:endParaRPr lang="fr-FR" sz="2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971550" lvl="2" indent="-285750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 défaut, par ordre alphabétique :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ertapénème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1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imipénème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méropénème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IV 3 g/jour </a:t>
            </a:r>
          </a:p>
          <a:p>
            <a:pPr marL="719138" indent="-363538" algn="just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Relais oral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par ordre de préférence : </a:t>
            </a:r>
            <a:r>
              <a:rPr lang="fr-FR" sz="26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Sulfaméthoxazole</a:t>
            </a:r>
            <a:r>
              <a:rPr lang="fr-FR" sz="2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-triméthoprime 800/160 mg 1 cpx2/jour OU c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iprofloxacine 500 mgx2/jour OU </a:t>
            </a:r>
            <a:r>
              <a:rPr lang="fr-FR" sz="2600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lévofloxacine</a:t>
            </a:r>
            <a:r>
              <a:rPr lang="fr-FR" sz="2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500 mg/jour OU ofloxacine 200 mgx2/jour</a:t>
            </a:r>
          </a:p>
        </p:txBody>
      </p:sp>
    </p:spTree>
    <p:extLst>
      <p:ext uri="{BB962C8B-B14F-4D97-AF65-F5344CB8AC3E}">
        <p14:creationId xmlns:p14="http://schemas.microsoft.com/office/powerpoint/2010/main" val="342755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F74FC-E943-4270-A2CF-3003C3585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36" y="326932"/>
            <a:ext cx="10813256" cy="806823"/>
          </a:xfrm>
        </p:spPr>
        <p:txBody>
          <a:bodyPr/>
          <a:lstStyle/>
          <a:p>
            <a: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Epididymite aiguë et orchite aiguë</a:t>
            </a:r>
            <a:b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durée de l’antibiothérapie</a:t>
            </a:r>
            <a:endParaRPr lang="fr-FR" sz="3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B0A79D1-9B34-4224-8019-3BA0674D7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29" y="1339319"/>
            <a:ext cx="10723035" cy="543639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10 jours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85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A27087-A991-4C43-91CD-B5908910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542" y="510987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Bilan systématique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dès le 1</a:t>
            </a:r>
            <a:r>
              <a:rPr lang="fr-FR" sz="3600" baseline="30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</a:t>
            </a: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épisode d’infection urinaire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B1A3C3-3960-4AE5-B315-858CDF682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542" y="1702175"/>
            <a:ext cx="10723035" cy="5048249"/>
          </a:xfrm>
        </p:spPr>
        <p:txBody>
          <a:bodyPr>
            <a:normAutofit/>
          </a:bodyPr>
          <a:lstStyle/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nterrogatoire orienté à la recherche d'une hématurie macroscopique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 de symptômes du bas appareil urinaire (SBAU), existant avant l'infection ou apparus depuis</a:t>
            </a:r>
          </a:p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alcul du score IPSS (International Prostate </a:t>
            </a:r>
            <a:r>
              <a:rPr lang="fr-FR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Symptom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Score) (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hlinkClick r:id="rId2"/>
              </a:rPr>
              <a:t>https://www.urofrance.org/fileadmin/medias/scores/score-IPSS.pdf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)</a:t>
            </a:r>
          </a:p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Réalisation d'un calendrier mictionnel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SBAU</a:t>
            </a:r>
          </a:p>
          <a:p>
            <a:pPr algn="just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oucher rectal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à distance de l’épisode infectieux pour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estimer le volume et la consistance de la prostate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463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A27087-A991-4C43-91CD-B5908910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627451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Bilan systématique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dès le 1</a:t>
            </a:r>
            <a:r>
              <a:rPr lang="fr-FR" sz="3600" baseline="30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er</a:t>
            </a: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épisode d’infection urinaire (2)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B1A3C3-3960-4AE5-B315-858CDF682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542" y="1876425"/>
            <a:ext cx="10723035" cy="5048249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Echographie des voies urinaires avec mesure du résidu post-mictionnel (RPM)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Dosage du PSA :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on systématique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dosage nécessaire : à ré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aliser 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au moins 3 mois après l'infection en tenant compte des indications retenues par les recommandations en vigueur de l'Association Française d'Urologie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3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A27087-A991-4C43-91CD-B5908910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107576"/>
            <a:ext cx="10723035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Consultation en urologie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B1A3C3-3960-4AE5-B315-858CDF682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542" y="1266825"/>
            <a:ext cx="10723035" cy="5048249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4000"/>
              </a:lnSpc>
              <a:buNone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Recommandée si : </a:t>
            </a:r>
          </a:p>
          <a:p>
            <a:pPr lvl="1" algn="just">
              <a:lnSpc>
                <a:spcPts val="4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yélonéphrite aiguë</a:t>
            </a:r>
          </a:p>
          <a:p>
            <a:pPr lvl="1" algn="just">
              <a:lnSpc>
                <a:spcPts val="4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étention aiguë d’urine au diagnostic d’infection </a:t>
            </a:r>
          </a:p>
          <a:p>
            <a:pPr lvl="1" algn="just">
              <a:lnSpc>
                <a:spcPts val="4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H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ématurie macroscopique</a:t>
            </a:r>
          </a:p>
          <a:p>
            <a:pPr lvl="1" algn="just">
              <a:lnSpc>
                <a:spcPts val="4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Score IPSS &gt; 7</a:t>
            </a:r>
          </a:p>
          <a:p>
            <a:pPr lvl="1" algn="just">
              <a:lnSpc>
                <a:spcPts val="4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nduration au toucher rectal</a:t>
            </a:r>
          </a:p>
          <a:p>
            <a:pPr lvl="1" algn="just">
              <a:lnSpc>
                <a:spcPts val="4000"/>
              </a:lnSpc>
              <a:buSzPct val="100000"/>
              <a:buFont typeface="Courier New" panose="02070309020205020404" pitchFamily="49" charset="0"/>
              <a:buChar char="o"/>
            </a:pP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RPM &gt; 100 ml et/ou anomalie(s) urologique(s) sur le bilan d’imagerie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052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07176A3-BB59-446C-B235-4906A2BBD44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507192" y="156540"/>
            <a:ext cx="9486900" cy="60840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B39C326-D876-4956-A3FD-58324321D0D9}"/>
              </a:ext>
            </a:extLst>
          </p:cNvPr>
          <p:cNvSpPr txBox="1"/>
          <p:nvPr/>
        </p:nvSpPr>
        <p:spPr>
          <a:xfrm>
            <a:off x="4958902" y="4328028"/>
            <a:ext cx="221567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la prostate; âge&lt;40 ans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88C7220-39F7-32B2-7665-70EED0253FF6}"/>
              </a:ext>
            </a:extLst>
          </p:cNvPr>
          <p:cNvSpPr txBox="1"/>
          <p:nvPr/>
        </p:nvSpPr>
        <p:spPr>
          <a:xfrm>
            <a:off x="1352550" y="6323464"/>
            <a:ext cx="777800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RAU: rétention aiguë d’urine; RPM: résidu post mictionnel, IPSS: </a:t>
            </a:r>
            <a:r>
              <a:rPr lang="fr-FR" sz="1200" b="1" dirty="0">
                <a:effectLst/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International Prostate </a:t>
            </a:r>
            <a:r>
              <a:rPr lang="fr-FR" sz="1200" b="1" dirty="0" err="1">
                <a:effectLst/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Symptom</a:t>
            </a:r>
            <a:r>
              <a:rPr lang="fr-FR" sz="1200" b="1" dirty="0">
                <a:effectLst/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 Score</a:t>
            </a:r>
            <a:endParaRPr lang="fr-FR" sz="1200" b="1" dirty="0">
              <a:latin typeface="Arial" panose="020B0604020202020204" pitchFamily="34" charset="0"/>
              <a:ea typeface="Open Sans Semibold" panose="020B07060308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191BA7-E30D-452F-BA87-68EAAF3EDCDD}"/>
              </a:ext>
            </a:extLst>
          </p:cNvPr>
          <p:cNvSpPr/>
          <p:nvPr/>
        </p:nvSpPr>
        <p:spPr>
          <a:xfrm>
            <a:off x="2689411" y="4861112"/>
            <a:ext cx="860613" cy="2420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B5ECCBF-F0C1-4FC9-AF44-E1D9729890AC}"/>
              </a:ext>
            </a:extLst>
          </p:cNvPr>
          <p:cNvSpPr txBox="1"/>
          <p:nvPr/>
        </p:nvSpPr>
        <p:spPr>
          <a:xfrm>
            <a:off x="2091018" y="4851255"/>
            <a:ext cx="159854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fr-FR" sz="1600" b="1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urinaire</a:t>
            </a: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3A5EFED-9179-4AF4-B4DF-9963EDBDBF28}"/>
              </a:ext>
            </a:extLst>
          </p:cNvPr>
          <p:cNvSpPr txBox="1"/>
          <p:nvPr/>
        </p:nvSpPr>
        <p:spPr>
          <a:xfrm>
            <a:off x="8661653" y="4812858"/>
            <a:ext cx="168187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fr-FR" sz="1600" b="1" dirty="0">
                <a:latin typeface="Arial" panose="020B0604020202020204" pitchFamily="34" charset="0"/>
                <a:ea typeface="Open Sans Semibold" panose="020B0706030804020204" pitchFamily="34" charset="0"/>
                <a:cs typeface="Arial" panose="020B0604020202020204" pitchFamily="34" charset="0"/>
              </a:rPr>
              <a:t>urinaire</a:t>
            </a: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5904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7639D-5FA6-4AE0-9562-AA36FA166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398" y="-473163"/>
            <a:ext cx="10723035" cy="1336956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Définitions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A344E-B313-403B-B930-9245AF9F1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482" y="1065452"/>
            <a:ext cx="10828868" cy="596174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5000"/>
              </a:lnSpc>
              <a:spcAft>
                <a:spcPts val="600"/>
              </a:spcAft>
              <a:buSzPct val="120000"/>
              <a:buNone/>
            </a:pPr>
            <a:r>
              <a:rPr lang="fr-FR" sz="112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Colonisation urinaire bactérienne  </a:t>
            </a:r>
          </a:p>
          <a:p>
            <a:pPr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étection à l’ECBU d’une ou plusieurs bactéries (quelles que soient leur concentration et la leucocyturie) en l’absence de symptômes</a:t>
            </a:r>
            <a:endParaRPr lang="fr-FR" sz="96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Recherche ou traitement d’une colonisation urinaire :  non indiqués, sauf avant certains gestes urologiques 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sz="9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H</a:t>
            </a: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ématurie macroscopique ou rétention aiguë d’urine, isolées, ne sont pas des signes cliniques d’infection urinaire </a:t>
            </a:r>
          </a:p>
          <a:p>
            <a:pPr marL="336550" lvl="1" indent="0" algn="just">
              <a:lnSpc>
                <a:spcPct val="125000"/>
              </a:lnSpc>
              <a:spcAft>
                <a:spcPts val="600"/>
              </a:spcAft>
              <a:buSzPct val="100000"/>
              <a:buNone/>
            </a:pPr>
            <a:r>
              <a:rPr lang="fr-FR" sz="96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Dans ces situations il n’est pas recommandé de réaliser un ECBU ni de traiter une éventuelle colonisation urinaire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991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2969D5-8DCA-4F7E-B7DF-A3A8C23CD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67" y="88526"/>
            <a:ext cx="10723035" cy="911599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Groupe de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2C5581-D73F-4881-BA8D-E4EF9E325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221" y="1600201"/>
            <a:ext cx="11363325" cy="4343400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F. Bruyère, W.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Boutfol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Y. Caspar, V.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Cattoir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A. Dinh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M. Etienne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E. Forestier, A. Hamon, V. Jullien, M. Lafaurie, A. Lefort, P. Lesprit, F. Lemaitre, H.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Milacic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V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. Orcel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A. </a:t>
            </a:r>
            <a:r>
              <a:rPr lang="fr-FR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Putot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C. Roubaud, B</a:t>
            </a:r>
            <a:r>
              <a:rPr lang="fr-FR" sz="24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. Soudais,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M. Vallée</a:t>
            </a:r>
            <a:endParaRPr lang="fr-FR" sz="2400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526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7639D-5FA6-4AE0-9562-AA36FA166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208" y="-506093"/>
            <a:ext cx="10723035" cy="1336956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Définitions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A344E-B313-403B-B930-9245AF9F1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1089859"/>
            <a:ext cx="11406603" cy="58919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5000"/>
              </a:lnSpc>
              <a:spcAft>
                <a:spcPts val="600"/>
              </a:spcAft>
              <a:buNone/>
            </a:pPr>
            <a:r>
              <a:rPr lang="fr-FR" sz="28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Bactériurie de signification clinique indéterminée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résence d’une bactériurie associée à des signes généraux non spécifiques et 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à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l’absence de signes clinique de cystite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Dans cette situation et en l’absence de sepsis*, une surveillance clinique sans antibiothérapie est recommandée</a:t>
            </a: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ct val="125000"/>
              </a:lnSpc>
              <a:spcAft>
                <a:spcPts val="600"/>
              </a:spcAft>
              <a:buFontTx/>
              <a:buChar char="-"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 algn="just">
              <a:lnSpc>
                <a:spcPct val="125000"/>
              </a:lnSpc>
              <a:spcBef>
                <a:spcPts val="0"/>
              </a:spcBef>
              <a:buNone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</a:t>
            </a:r>
            <a:r>
              <a:rPr lang="ar-SA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Calibri" panose="020F0502020204030204" pitchFamily="34" charset="0"/>
              </a:rPr>
              <a:t>٭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Sepsis : infection avec dysfonction d’organe</a:t>
            </a:r>
          </a:p>
        </p:txBody>
      </p:sp>
    </p:spTree>
    <p:extLst>
      <p:ext uri="{BB962C8B-B14F-4D97-AF65-F5344CB8AC3E}">
        <p14:creationId xmlns:p14="http://schemas.microsoft.com/office/powerpoint/2010/main" val="130382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98A6AB-6A72-4CA9-A9DA-15FD8B74D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299" y="0"/>
            <a:ext cx="11455402" cy="792537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Bandelette urinaire, ECBU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47C02A-0EC8-48FC-9493-3949EEF09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594" y="1114425"/>
            <a:ext cx="11365705" cy="5857875"/>
          </a:xfrm>
        </p:spPr>
        <p:txBody>
          <a:bodyPr>
            <a:normAutofit/>
          </a:bodyPr>
          <a:lstStyle/>
          <a:p>
            <a:pPr marL="0" indent="0">
              <a:lnSpc>
                <a:spcPts val="3700"/>
              </a:lnSpc>
              <a:spcBef>
                <a:spcPts val="0"/>
              </a:spcBef>
              <a:buNone/>
            </a:pPr>
            <a:r>
              <a:rPr lang="fr-FR" sz="28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Bandelette urinaire </a:t>
            </a:r>
            <a:endParaRPr lang="fr-FR" sz="28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>
              <a:lnSpc>
                <a:spcPts val="3700"/>
              </a:lnSpc>
              <a:spcBef>
                <a:spcPts val="0"/>
              </a:spcBef>
              <a:buNone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Non recommandée dans la stratégie diagnostique</a:t>
            </a:r>
          </a:p>
          <a:p>
            <a:pPr marL="0" indent="0">
              <a:lnSpc>
                <a:spcPts val="3700"/>
              </a:lnSpc>
              <a:spcBef>
                <a:spcPts val="0"/>
              </a:spcBef>
              <a:buNone/>
            </a:pP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>
              <a:lnSpc>
                <a:spcPts val="3700"/>
              </a:lnSpc>
              <a:spcBef>
                <a:spcPts val="0"/>
              </a:spcBef>
              <a:buNone/>
            </a:pPr>
            <a:r>
              <a:rPr lang="fr-FR" sz="2800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ECBU</a:t>
            </a:r>
          </a:p>
          <a:p>
            <a:pPr algn="just">
              <a:lnSpc>
                <a:spcPts val="37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ecommandé pour le diagnostic de toute infection urinaire avant de débuter une antibiothérapie</a:t>
            </a:r>
          </a:p>
          <a:p>
            <a:pPr algn="just">
              <a:lnSpc>
                <a:spcPts val="37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euils de significativité : leucocyturie 30x10</a:t>
            </a:r>
            <a:r>
              <a:rPr lang="fr-FR" baseline="30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/</a:t>
            </a:r>
            <a:r>
              <a:rPr lang="fr-FR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mL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, et bactériurie </a:t>
            </a:r>
            <a:r>
              <a:rPr lang="fr-FR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monomicrobienne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≥10</a:t>
            </a:r>
            <a:r>
              <a:rPr lang="fr-FR" baseline="30000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UFC/</a:t>
            </a:r>
            <a:r>
              <a:rPr lang="fr-FR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mL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pour les principaux </a:t>
            </a:r>
            <a:r>
              <a:rPr lang="fr-FR" dirty="0" err="1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uropathogènes</a:t>
            </a: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ts val="37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La présence de signes cliniques d’infection urinaire prime sur les seuils de leucocyturie et de bactériurie </a:t>
            </a:r>
          </a:p>
        </p:txBody>
      </p:sp>
    </p:spTree>
    <p:extLst>
      <p:ext uri="{BB962C8B-B14F-4D97-AF65-F5344CB8AC3E}">
        <p14:creationId xmlns:p14="http://schemas.microsoft.com/office/powerpoint/2010/main" val="70363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EA6CFB-C408-4F26-9A8F-0153F0FA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06" y="-474128"/>
            <a:ext cx="10723035" cy="1336956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ECBU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673242-6776-4603-993E-97753492B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07" y="1257300"/>
            <a:ext cx="10723035" cy="4343400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3400"/>
              </a:lnSpc>
              <a:spcBef>
                <a:spcPts val="0"/>
              </a:spcBef>
              <a:buNone/>
            </a:pPr>
            <a:r>
              <a:rPr lang="fr-FR" b="1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Non recommandé dans les situations suivantes :</a:t>
            </a:r>
          </a:p>
          <a:p>
            <a:pPr marL="0" indent="0" algn="just">
              <a:lnSpc>
                <a:spcPts val="3400"/>
              </a:lnSpc>
              <a:spcBef>
                <a:spcPts val="0"/>
              </a:spcBef>
              <a:buNone/>
            </a:pP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Rétention aiguë d’urine isolée </a:t>
            </a:r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Signes généraux non spécifiques du sujet âgé (confusion, dépendance aiguë, altération brutale de l’état général, décompensation d’organe, chute) lorsqu’il n’ y a pas de signes d’infection urinaire associés</a:t>
            </a:r>
          </a:p>
          <a:p>
            <a:pPr algn="just">
              <a:lnSpc>
                <a:spcPts val="38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Courier New" panose="02070309020205020404" pitchFamily="49" charset="0"/>
              <a:buChar char="o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Après un traitement antibiotique curatif conduisant à la guérison clinique</a:t>
            </a:r>
            <a:endParaRPr lang="fr-FR" dirty="0"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just">
              <a:lnSpc>
                <a:spcPts val="3400"/>
              </a:lnSpc>
              <a:spcBef>
                <a:spcPts val="0"/>
              </a:spcBef>
              <a:buFontTx/>
              <a:buChar char="-"/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449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359D30-5445-48CA-A79A-973925854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82" y="104346"/>
            <a:ext cx="10723035" cy="742530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Cystite aiguë bactérienne, diagnostic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264F6A-542F-4B8C-9D14-8E579A956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482" y="1064419"/>
            <a:ext cx="10723035" cy="5536406"/>
          </a:xfrm>
        </p:spPr>
        <p:txBody>
          <a:bodyPr>
            <a:normAutofit/>
          </a:bodyPr>
          <a:lstStyle/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Diagnostic clinique : présence de signes cliniques locaux, d’apparition aigüe, et absence de fièvre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ignes locaux : brûlures urétrales per-mictionnelles, pollakiurie, urgenturie, dysurie, nycturie, douleur de l’hypogastre. L’association d’une hématurie macroscopique est possible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ECBU : seul examen complémentaire recommandé pour confirmer le diagnostic </a:t>
            </a:r>
          </a:p>
          <a:p>
            <a:pPr algn="just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rélèvement sanguin : non recommandé (pas de dosage du PSA</a:t>
            </a: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ni </a:t>
            </a: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des marqueurs de l’inflammation)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489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8608D-ACAA-4045-B6A7-0803CE79D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1032" y="373154"/>
            <a:ext cx="12134059" cy="806823"/>
          </a:xfrm>
        </p:spPr>
        <p:txBody>
          <a:bodyPr/>
          <a:lstStyle/>
          <a:p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Cystite aiguë bactérienne</a:t>
            </a:r>
            <a:b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fr-FR" sz="36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antibiothérapie initiale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ECE38E-8659-4C95-AC21-3EF93F910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16" y="1378391"/>
            <a:ext cx="11689408" cy="527279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Si bonne tolérance ou diagnostic douteux : attendre les résultats de l’ECBU pour débuter un traitement antibiotique adapté à la documentation microbiologique et l’antibiogramme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Dans le cas contraire, </a:t>
            </a:r>
            <a:r>
              <a:rPr lang="fr-FR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traitement oral probabiliste, par ordre alphabétique :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Fosfomycine-trométamol (3 g à J1-J3-J5)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Nitrofurantoïne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100 mgx3/j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2400" dirty="0" err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Pivmécillinam</a:t>
            </a:r>
            <a:r>
              <a:rPr lang="fr-FR" sz="24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400 mgx2/j</a:t>
            </a:r>
          </a:p>
          <a:p>
            <a:endParaRPr lang="fr-FR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>
              <a:buNone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08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2092</TotalTime>
  <Words>3030</Words>
  <Application>Microsoft Office PowerPoint</Application>
  <PresentationFormat>Grand écran</PresentationFormat>
  <Paragraphs>267</Paragraphs>
  <Slides>40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8" baseType="lpstr">
      <vt:lpstr>Arial</vt:lpstr>
      <vt:lpstr>Calibri</vt:lpstr>
      <vt:lpstr>Calibri Light</vt:lpstr>
      <vt:lpstr>Courier New</vt:lpstr>
      <vt:lpstr>News Gothic MT</vt:lpstr>
      <vt:lpstr>Open Sans Semibold</vt:lpstr>
      <vt:lpstr>Wingdings 2</vt:lpstr>
      <vt:lpstr>Brise</vt:lpstr>
      <vt:lpstr>  Infections Urinaires Masculines Aiguës Communautaires de l’Adulte  (IUMACA)  Mise à jour des recommandations</vt:lpstr>
      <vt:lpstr>Sociétés associées</vt:lpstr>
      <vt:lpstr>Introduction/contexte</vt:lpstr>
      <vt:lpstr>Définitions (1)</vt:lpstr>
      <vt:lpstr>Définitions (2)</vt:lpstr>
      <vt:lpstr>Bandelette urinaire, ECBU</vt:lpstr>
      <vt:lpstr>ECBU</vt:lpstr>
      <vt:lpstr>Cystite aiguë bactérienne, diagnostic</vt:lpstr>
      <vt:lpstr>Cystite aiguë bactérienne antibiothérapie initiale </vt:lpstr>
      <vt:lpstr>Cystite aiguë bactérienne  antibiothérapie après documentation</vt:lpstr>
      <vt:lpstr>Cystite, durée de l’antibiothérapie</vt:lpstr>
      <vt:lpstr>Prostatite aiguë, diagnostic</vt:lpstr>
      <vt:lpstr>Prostatite aiguë, imagerie</vt:lpstr>
      <vt:lpstr>Prostatite aiguë, antibiothérapie initiale (1)</vt:lpstr>
      <vt:lpstr>Prostatite aiguë, antibiothérapie initiale (2)</vt:lpstr>
      <vt:lpstr>Prostatite aiguë, antibiothérapie, relais en fonction de l’antibiogramme (1)</vt:lpstr>
      <vt:lpstr>Prostatite aiguë, antibiothérapie, relais en fonction de l’antibiogramme (2)</vt:lpstr>
      <vt:lpstr>Prostatite aiguë, durée de l’antibiothérapie</vt:lpstr>
      <vt:lpstr>Pyélonéphrite aiguë, diagnostic</vt:lpstr>
      <vt:lpstr>Pyélonéphrite aiguë, imagerie</vt:lpstr>
      <vt:lpstr>Pyélonéphrite aiguë, antibiothérapie initiale (1)</vt:lpstr>
      <vt:lpstr>Pyélonéphrite aiguë, antibiothérapie initiale (2)</vt:lpstr>
      <vt:lpstr>Pyélonéphrite aiguë, antibiothérapie, relais, en fonction de l’antibiogramme (1)</vt:lpstr>
      <vt:lpstr>Pyélonéphrite aiguë, antibiothérapie, relais en fonction de l’antibiogramme (2)</vt:lpstr>
      <vt:lpstr>Pyélonéphrite aiguë, durée de l’antibiothérapie</vt:lpstr>
      <vt:lpstr>Prostatite aiguë, pyélonéphrite aiguë  critères d’orientation vers l’hôpital (1)</vt:lpstr>
      <vt:lpstr>Prostatite aiguë, pyélonéphrite aiguë  critères d’orientation vers l’hôpital (2)</vt:lpstr>
      <vt:lpstr>Prostatite aiguë et pyélonéphrite aiguë, allergie  contre-indiquant l’utilisation de toute béta-lactamine</vt:lpstr>
      <vt:lpstr>Prostatite aiguë et pyélonéphrite aiguë, allergie  contre-indiquant l’utilisation de toute béta-lactamine</vt:lpstr>
      <vt:lpstr>Epididymite aiguë et orchite aiguë, diagnostic</vt:lpstr>
      <vt:lpstr>Epididymite aiguë et orchite aiguë, imagerie</vt:lpstr>
      <vt:lpstr>Epididymite aiguë et orchite aiguë antibiothérapie initiale</vt:lpstr>
      <vt:lpstr>Epididymite aiguë et orchite aiguë antibiothérapie, relais en fonction de l’antibiogramme (1)</vt:lpstr>
      <vt:lpstr>Epididymite aiguë et orchite aiguë  antibiothérapie, relais en fonction de l’antibiogramme (2)</vt:lpstr>
      <vt:lpstr>Epididymite aiguë et orchite aiguë  durée de l’antibiothérapie</vt:lpstr>
      <vt:lpstr>Bilan systématique dès le 1er épisode d’infection urinaire (1)</vt:lpstr>
      <vt:lpstr>Bilan systématique dès le 1er épisode d’infection urinaire (2) </vt:lpstr>
      <vt:lpstr>Consultation en urologie</vt:lpstr>
      <vt:lpstr>Présentation PowerPoint</vt:lpstr>
      <vt:lpstr>Groupe de travail</vt:lpstr>
    </vt:vector>
  </TitlesOfParts>
  <Manager>Aurélien Dinh</Manager>
  <Company>SPILF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 2025</dc:title>
  <dc:creator>Aurélien Dinh</dc:creator>
  <cp:lastModifiedBy>LAFAURIE Matthieu</cp:lastModifiedBy>
  <cp:revision>466</cp:revision>
  <dcterms:created xsi:type="dcterms:W3CDTF">2013-04-22T14:21:17Z</dcterms:created>
  <dcterms:modified xsi:type="dcterms:W3CDTF">2026-06-24T17:08:03Z</dcterms:modified>
</cp:coreProperties>
</file>