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16"/>
  </p:notesMasterIdLst>
  <p:sldIdLst>
    <p:sldId id="344" r:id="rId2"/>
    <p:sldId id="383" r:id="rId3"/>
    <p:sldId id="512" r:id="rId4"/>
    <p:sldId id="513" r:id="rId5"/>
    <p:sldId id="515" r:id="rId6"/>
    <p:sldId id="520" r:id="rId7"/>
    <p:sldId id="534" r:id="rId8"/>
    <p:sldId id="516" r:id="rId9"/>
    <p:sldId id="536" r:id="rId10"/>
    <p:sldId id="517" r:id="rId11"/>
    <p:sldId id="535" r:id="rId12"/>
    <p:sldId id="518" r:id="rId13"/>
    <p:sldId id="519" r:id="rId14"/>
    <p:sldId id="537" r:id="rId15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tienne canoui" initials="ec" lastIdx="24" clrIdx="0"/>
  <p:cmAuthor id="1" name="Pierre FILLATRE" initials="PF" lastIdx="8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595959"/>
    <a:srgbClr val="FFFFFF"/>
    <a:srgbClr val="C7CCCC"/>
    <a:srgbClr val="C7CACB"/>
    <a:srgbClr val="E7F6EF"/>
    <a:srgbClr val="C6CBCB"/>
    <a:srgbClr val="0E6E54"/>
    <a:srgbClr val="C6CACA"/>
    <a:srgbClr val="B2BEC2"/>
    <a:srgbClr val="16B1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Style léger 3 - Accentuation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E3FDE45-AF77-4B5C-9715-49D594BDF05E}" styleName="Style léger 1 - Accentuation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1EBBBCC-DAD2-459C-BE2E-F6DE35CF9A28}" styleName="Style foncé 2 - Accentuation 3/Accentuation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60" autoAdjust="0"/>
    <p:restoredTop sz="95714" autoAdjust="0"/>
  </p:normalViewPr>
  <p:slideViewPr>
    <p:cSldViewPr>
      <p:cViewPr varScale="1">
        <p:scale>
          <a:sx n="118" d="100"/>
          <a:sy n="118" d="100"/>
        </p:scale>
        <p:origin x="1704" y="19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695325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4338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9856878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ＭＳ Ｐゴシック" pitchFamily="34" charset="-128"/>
        <a:cs typeface="ＭＳ Ｐゴシック" charset="0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ＭＳ Ｐゴシック" pitchFamily="34" charset="-128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ＭＳ Ｐゴシック" pitchFamily="34" charset="-128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ＭＳ Ｐゴシック" pitchFamily="34" charset="-128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E789BC-9E0B-C94E-996B-461B59AA9598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0385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16108E-DB4E-A143-A24A-41A0EABCA901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1606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0190" y="-50800"/>
            <a:ext cx="2009775" cy="59928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7" y="-50800"/>
            <a:ext cx="5878513" cy="59928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459A91-FCAC-BB40-B895-BC1CB962A751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8646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9870EF-39B5-2D49-AA45-B18CE9DE3A48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7999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CB8119-C3F6-E147-93D6-A1D889298B41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9195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0"/>
            <a:ext cx="3943350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3944938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D3F1EE-67E2-F948-B1C5-461583D8E163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0556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532096-573E-384A-99FD-FA9A6B957E2D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3095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A0253B-EEA1-A74B-B1B8-9594509F4C60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9644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981896-94DB-DB49-921E-BC297BC7CBB8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8598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490127-B64F-5748-8885-3061579435AA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369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10E0E3-A166-E847-AAD5-86FF105D9B88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2680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 noChangeArrowheads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7813" y="0"/>
            <a:ext cx="1123950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9275" y="-50800"/>
            <a:ext cx="8040688" cy="14938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texte-titre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9275" y="1600200"/>
            <a:ext cx="8040688" cy="434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plan de texte</a:t>
            </a:r>
          </a:p>
          <a:p>
            <a:pPr lvl="1"/>
            <a:r>
              <a:rPr lang="en-GB"/>
              <a:t>Second niveau de plan</a:t>
            </a:r>
          </a:p>
          <a:p>
            <a:pPr lvl="2"/>
            <a:r>
              <a:rPr lang="en-GB"/>
              <a:t>Troisième niveau de plan</a:t>
            </a:r>
          </a:p>
          <a:p>
            <a:pPr lvl="3"/>
            <a:r>
              <a:rPr lang="en-GB"/>
              <a:t>Quatrième niveau de plan</a:t>
            </a:r>
          </a:p>
          <a:p>
            <a:pPr lvl="4"/>
            <a:r>
              <a:rPr lang="en-GB"/>
              <a:t>Cinquième niveau de plan</a:t>
            </a:r>
          </a:p>
          <a:p>
            <a:pPr lvl="4"/>
            <a:r>
              <a:rPr lang="en-GB"/>
              <a:t>Sixième niveau de plan</a:t>
            </a:r>
          </a:p>
          <a:p>
            <a:pPr lvl="4"/>
            <a:r>
              <a:rPr lang="en-GB"/>
              <a:t>Septième niveau de plan</a:t>
            </a:r>
          </a:p>
          <a:p>
            <a:pPr lvl="4"/>
            <a:r>
              <a:rPr lang="en-GB"/>
              <a:t>Huitième niveau de plan</a:t>
            </a:r>
          </a:p>
          <a:p>
            <a:pPr lvl="4"/>
            <a:r>
              <a:rPr lang="en-GB"/>
              <a:t>Neuvième niveau de plan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5629277" y="6275389"/>
            <a:ext cx="2132013" cy="36353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 sz="1200">
                <a:solidFill>
                  <a:srgbClr val="FFFFFF"/>
                </a:solidFill>
                <a:latin typeface="+mn-lt"/>
                <a:ea typeface="ＭＳ Ｐゴシック" pitchFamily="32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265113" y="6229351"/>
            <a:ext cx="48387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1200">
                <a:solidFill>
                  <a:srgbClr val="FFFFFF"/>
                </a:solidFill>
                <a:latin typeface="News Gothic MT" charset="0"/>
              </a:defRPr>
            </a:lvl1pPr>
          </a:lstStyle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7897813" y="6137275"/>
            <a:ext cx="989012" cy="64135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defRPr sz="3600">
                <a:solidFill>
                  <a:srgbClr val="FFFFFF"/>
                </a:solidFill>
                <a:latin typeface="News Gothic MT" charset="0"/>
              </a:defRPr>
            </a:lvl1pPr>
          </a:lstStyle>
          <a:p>
            <a:fld id="{7EAECD5D-3707-0049-9D05-3FD664DFCA5B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sldNum="0" hdr="0" dt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+mj-lt"/>
          <a:ea typeface="ＭＳ Ｐゴシック" pitchFamily="34" charset="-128"/>
          <a:cs typeface="ＭＳ Ｐゴシック" charset="0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9pPr>
    </p:titleStyle>
    <p:bodyStyle>
      <a:lvl1pPr marL="342900" indent="-342900" algn="l" defTabSz="449263" rtl="0" eaLnBrk="0" fontAlgn="base" hangingPunct="0">
        <a:spcBef>
          <a:spcPts val="20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•"/>
        <a:defRPr sz="2400">
          <a:solidFill>
            <a:srgbClr val="595959"/>
          </a:solidFill>
          <a:latin typeface="+mn-lt"/>
          <a:ea typeface="ＭＳ Ｐゴシック" pitchFamily="34" charset="-128"/>
          <a:cs typeface="ＭＳ Ｐゴシック" charset="0"/>
        </a:defRPr>
      </a:lvl1pPr>
      <a:lvl2pPr marL="742950" indent="-28575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–"/>
        <a:defRPr sz="2200">
          <a:solidFill>
            <a:srgbClr val="595959"/>
          </a:solidFill>
          <a:latin typeface="+mn-lt"/>
          <a:ea typeface="ＭＳ Ｐゴシック" pitchFamily="34" charset="-128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•"/>
        <a:defRPr sz="2000">
          <a:solidFill>
            <a:srgbClr val="595959"/>
          </a:solidFill>
          <a:latin typeface="+mn-lt"/>
          <a:ea typeface="ＭＳ Ｐゴシック" pitchFamily="34" charset="-128"/>
        </a:defRPr>
      </a:lvl3pPr>
      <a:lvl4pPr marL="16002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–"/>
        <a:defRPr sz="2000">
          <a:solidFill>
            <a:srgbClr val="595959"/>
          </a:solidFill>
          <a:latin typeface="+mn-lt"/>
          <a:ea typeface="ＭＳ Ｐゴシック" pitchFamily="34" charset="-128"/>
        </a:defRPr>
      </a:lvl4pPr>
      <a:lvl5pPr marL="20574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»"/>
        <a:defRPr sz="2000">
          <a:solidFill>
            <a:srgbClr val="595959"/>
          </a:solidFill>
          <a:latin typeface="+mn-lt"/>
          <a:ea typeface="ＭＳ Ｐゴシック" pitchFamily="34" charset="-128"/>
        </a:defRPr>
      </a:lvl5pPr>
      <a:lvl6pPr marL="25146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re 1"/>
          <p:cNvSpPr>
            <a:spLocks noGrp="1"/>
          </p:cNvSpPr>
          <p:nvPr>
            <p:ph type="ctrTitle"/>
          </p:nvPr>
        </p:nvSpPr>
        <p:spPr>
          <a:xfrm>
            <a:off x="827584" y="692696"/>
            <a:ext cx="7826684" cy="3672408"/>
          </a:xfrm>
        </p:spPr>
        <p:txBody>
          <a:bodyPr/>
          <a:lstStyle/>
          <a:p>
            <a:br>
              <a:rPr lang="fr-FR" sz="3200" noProof="0"/>
            </a:br>
            <a:r>
              <a:rPr lang="fr-FR" sz="3200" b="1" noProof="0">
                <a:latin typeface="Arial" panose="020B0604020202020204" pitchFamily="34" charset="0"/>
                <a:cs typeface="Arial" panose="020B0604020202020204" pitchFamily="34" charset="0"/>
              </a:rPr>
              <a:t>Détection, évaluation et prise en charge des séquelles après une encéphalite infectieuse chez l’adulte</a:t>
            </a:r>
            <a:br>
              <a:rPr lang="fr-FR" sz="3200" b="1" noProof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r-FR" sz="3200" b="1" noProof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</a:br>
            <a:r>
              <a:rPr lang="fr-FR" sz="2400" b="1" noProof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Recommandation SPILF</a:t>
            </a:r>
            <a:br>
              <a:rPr lang="fr-FR" sz="2400" b="1" noProof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</a:br>
            <a:endParaRPr lang="fr-FR" sz="2400" b="1" noProof="0"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BF6D7331-6E18-AD6B-C064-482C3EEEE7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9000" y="1340768"/>
            <a:ext cx="7776864" cy="3816423"/>
          </a:xfrm>
          <a:prstGeom prst="rect">
            <a:avLst/>
          </a:prstGeom>
          <a:noFill/>
          <a:ln w="9525">
            <a:solidFill>
              <a:srgbClr val="7F7F7F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1" hangingPunct="1">
              <a:buClr>
                <a:srgbClr val="000000"/>
              </a:buClr>
              <a:buSzPct val="100000"/>
              <a:buFont typeface="Times New Roman" charset="0"/>
              <a:buNone/>
            </a:pPr>
            <a:endParaRPr lang="fr-FR"/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F451919-E4C8-396D-D45D-403CC1BA75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5289004"/>
            <a:ext cx="6400800" cy="1752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300"/>
              </a:spcBef>
              <a:buClrTx/>
              <a:buSzPct val="110000"/>
            </a:pPr>
            <a:r>
              <a:rPr lang="fr-FR" dirty="0">
                <a:solidFill>
                  <a:srgbClr val="898989"/>
                </a:solidFill>
                <a:latin typeface="News Gothic MT" charset="0"/>
                <a:ea typeface="ＭＳ Ｐゴシック" charset="0"/>
              </a:rPr>
              <a:t>Jeu de diapositives réalisées par le comité des référentiels de la SPILF</a:t>
            </a:r>
          </a:p>
          <a:p>
            <a:pPr eaLnBrk="1" hangingPunct="1">
              <a:lnSpc>
                <a:spcPct val="90000"/>
              </a:lnSpc>
              <a:spcBef>
                <a:spcPts val="300"/>
              </a:spcBef>
              <a:buClrTx/>
              <a:buSzPct val="110000"/>
            </a:pPr>
            <a:r>
              <a:rPr lang="fr-FR" dirty="0">
                <a:solidFill>
                  <a:srgbClr val="898989"/>
                </a:solidFill>
                <a:latin typeface="News Gothic MT" charset="0"/>
                <a:ea typeface="ＭＳ Ｐゴシック" charset="0"/>
              </a:rPr>
              <a:t>9 juillet 2025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27F7304-550C-B63C-7B05-276F0FF8B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-37307"/>
            <a:ext cx="7776864" cy="1090044"/>
          </a:xfrm>
        </p:spPr>
        <p:txBody>
          <a:bodyPr/>
          <a:lstStyle/>
          <a:p>
            <a:r>
              <a:rPr lang="fr-FR" sz="4000" dirty="0">
                <a:latin typeface="Arial" panose="020B0604020202020204" pitchFamily="34" charset="0"/>
                <a:cs typeface="Arial" panose="020B0604020202020204" pitchFamily="34" charset="0"/>
              </a:rPr>
              <a:t>Epilepsie (1)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73B2306-EAAF-5FA3-A323-11E9731E4F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33" y="1683302"/>
            <a:ext cx="8852465" cy="440999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fr-FR" noProof="0" dirty="0">
                <a:latin typeface="Arial" panose="020B0604020202020204" pitchFamily="34" charset="0"/>
                <a:cs typeface="Arial" panose="020B0604020202020204" pitchFamily="34" charset="0"/>
              </a:rPr>
              <a:t>EEG systématique au cours du suivi : </a:t>
            </a:r>
            <a:r>
              <a:rPr lang="fr-FR" b="1" noProof="0" dirty="0">
                <a:latin typeface="Arial" panose="020B0604020202020204" pitchFamily="34" charset="0"/>
                <a:cs typeface="Arial" panose="020B0604020202020204" pitchFamily="34" charset="0"/>
              </a:rPr>
              <a:t>non recommandé</a:t>
            </a:r>
          </a:p>
          <a:p>
            <a:pPr>
              <a:buFont typeface="Arial"/>
              <a:buChar char="•"/>
            </a:pPr>
            <a:r>
              <a:rPr lang="fr-FR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</a:t>
            </a:r>
            <a:r>
              <a:rPr lang="fr-FR" noProof="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pilepsie</a:t>
            </a:r>
            <a:r>
              <a:rPr lang="fr-FR" noProof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traitée avant l’encéphalite : maintenir le traitement et adresser au neurologue référent</a:t>
            </a:r>
          </a:p>
          <a:p>
            <a:pPr>
              <a:buFont typeface="Arial"/>
              <a:buChar char="•"/>
            </a:pPr>
            <a:r>
              <a:rPr lang="fr-FR" noProof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 initiation d’un </a:t>
            </a:r>
            <a:r>
              <a:rPr lang="fr-FR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traitement antiépileptique </a:t>
            </a:r>
            <a:r>
              <a:rPr lang="fr-FR" noProof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adresser à M3 à un neurologue avec un EEG standard</a:t>
            </a:r>
          </a:p>
          <a:p>
            <a:pPr>
              <a:buFont typeface="Arial"/>
              <a:buChar char="•"/>
            </a:pPr>
            <a:r>
              <a:rPr lang="fr-FR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Seul un neurologue peut décider l’arrêt d’un traitement antiépileptique</a:t>
            </a:r>
            <a:endParaRPr lang="fr-FR" b="1" noProof="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166F105-C3E5-4C58-86C3-F5C8E86A978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Synthèse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réalisée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par la  SPILF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6653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E636DA-213E-BE78-8DD6-E05565C0A4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6AEB85-B6D9-AD4A-0F1A-F73ED0440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-37307"/>
            <a:ext cx="7776864" cy="1090044"/>
          </a:xfrm>
        </p:spPr>
        <p:txBody>
          <a:bodyPr/>
          <a:lstStyle/>
          <a:p>
            <a:r>
              <a:rPr lang="fr-FR" sz="4000" dirty="0">
                <a:latin typeface="Arial" panose="020B0604020202020204" pitchFamily="34" charset="0"/>
                <a:cs typeface="Arial" panose="020B0604020202020204" pitchFamily="34" charset="0"/>
              </a:rPr>
              <a:t>Epilepsie (2)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743DB77-F1CE-9238-ED63-DABBBF4261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33" y="1683302"/>
            <a:ext cx="8528939" cy="440999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fr-FR" noProof="0" dirty="0">
                <a:latin typeface="Arial" panose="020B0604020202020204" pitchFamily="34" charset="0"/>
                <a:cs typeface="Arial" panose="020B0604020202020204" pitchFamily="34" charset="0"/>
              </a:rPr>
              <a:t>En cas d’apparition de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symptômes évocateurs </a:t>
            </a:r>
            <a:r>
              <a:rPr lang="fr-FR" noProof="0" dirty="0">
                <a:latin typeface="Arial" panose="020B0604020202020204" pitchFamily="34" charset="0"/>
                <a:cs typeface="Arial" panose="020B0604020202020204" pitchFamily="34" charset="0"/>
              </a:rPr>
              <a:t>d’épilepsie focale ou généralisée, à distance de la phase aiguë, il est recommandé de :</a:t>
            </a:r>
          </a:p>
          <a:p>
            <a:pPr lvl="1">
              <a:buFont typeface="Wingdings" pitchFamily="2" charset="2"/>
              <a:buChar char="ü"/>
            </a:pPr>
            <a:r>
              <a:rPr lang="fr-FR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Réaliser un EEG standard (avec vidéo) dans les 24 heures</a:t>
            </a:r>
          </a:p>
          <a:p>
            <a:pPr lvl="1">
              <a:buFont typeface="Wingdings" pitchFamily="2" charset="2"/>
              <a:buChar char="ü"/>
            </a:pPr>
            <a:r>
              <a:rPr lang="fr-FR" noProof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Prescrire un traitement antiépileptique en urgence</a:t>
            </a:r>
          </a:p>
          <a:p>
            <a:pPr lvl="1">
              <a:buFont typeface="Wingdings" pitchFamily="2" charset="2"/>
              <a:buChar char="ü"/>
            </a:pPr>
            <a:r>
              <a:rPr lang="fr-FR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Informer le patient du cadre réglementaire (</a:t>
            </a:r>
            <a:r>
              <a:rPr lang="fr-FR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i.e. conduite automobile</a:t>
            </a:r>
            <a:r>
              <a:rPr lang="fr-FR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et de l’hygiène de vie</a:t>
            </a:r>
            <a:endParaRPr lang="fr-FR" noProof="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>
              <a:buFont typeface="Wingdings" pitchFamily="2" charset="2"/>
              <a:buChar char="ü"/>
            </a:pPr>
            <a:r>
              <a:rPr lang="fr-FR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Consulter un neurologue dans les 15 jours</a:t>
            </a:r>
            <a:endParaRPr lang="fr-FR" noProof="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444223F-5BFC-96A1-4231-9F8F962CB39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Synthèse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réalisée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par la  SPILF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82099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8E64D4B-2100-C182-076E-17D13A780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Place de l’aidant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D10424E-438B-DB8E-41F4-6572A5C7C68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Synthèse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réalisée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par la  SPILF</a:t>
            </a:r>
          </a:p>
          <a:p>
            <a:endParaRPr lang="en-US" dirty="0"/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E8E9985-F503-CEDB-1A7D-A03CDFFEF9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9275" y="1600200"/>
            <a:ext cx="8040688" cy="4421088"/>
          </a:xfrm>
        </p:spPr>
        <p:txBody>
          <a:bodyPr/>
          <a:lstStyle/>
          <a:p>
            <a:r>
              <a:rPr lang="fr-FR" dirty="0"/>
              <a:t>Informer et éduquer : </a:t>
            </a:r>
          </a:p>
          <a:p>
            <a:pPr lvl="1"/>
            <a:r>
              <a:rPr lang="fr-FR" dirty="0"/>
              <a:t>patient et aidants </a:t>
            </a:r>
          </a:p>
          <a:p>
            <a:pPr lvl="1"/>
            <a:r>
              <a:rPr lang="fr-FR" dirty="0"/>
              <a:t>sur les séquelles</a:t>
            </a:r>
          </a:p>
          <a:p>
            <a:pPr lvl="1"/>
            <a:r>
              <a:rPr lang="fr-FR" dirty="0"/>
              <a:t>sur leurs conséquences sur la vie quotidienne</a:t>
            </a:r>
          </a:p>
          <a:p>
            <a:r>
              <a:rPr lang="fr-FR" dirty="0"/>
              <a:t>Entretien systématique et périodique avec l’aidant pour identifier les difficultés dans la vie courante</a:t>
            </a:r>
          </a:p>
          <a:p>
            <a:r>
              <a:rPr lang="fr-FR" dirty="0"/>
              <a:t>Accompagnement en lien avec les acteurs médico-sociaux et les associations de patients</a:t>
            </a:r>
          </a:p>
        </p:txBody>
      </p:sp>
    </p:spTree>
    <p:extLst>
      <p:ext uri="{BB962C8B-B14F-4D97-AF65-F5344CB8AC3E}">
        <p14:creationId xmlns:p14="http://schemas.microsoft.com/office/powerpoint/2010/main" val="14814058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DCC24E-E9A9-FFD5-D7A4-01368A857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114" y="188640"/>
            <a:ext cx="8051302" cy="1493839"/>
          </a:xfrm>
        </p:spPr>
        <p:txBody>
          <a:bodyPr anchor="ctr"/>
          <a:lstStyle/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Réglementation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CA8B137-0821-A020-2F98-BABB305E48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656" y="1696620"/>
            <a:ext cx="8040688" cy="43418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r-FR" sz="2800" noProof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Permis de conduire : information du patient de l’</a:t>
            </a:r>
            <a:r>
              <a:rPr lang="fr-FR" sz="2800" noProof="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obligatio</a:t>
            </a:r>
            <a:r>
              <a:rPr lang="fr-FR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</a:t>
            </a:r>
            <a:r>
              <a:rPr lang="fr-FR" sz="2800" noProof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 solliciter l’avis d’un médecin agréé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Métiers aux conditions d’exercice régies par des arrêtés : avis du médecin du travail avant la reprise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2800" noProof="0" dirty="0">
                <a:latin typeface="Arial" panose="020B0604020202020204" pitchFamily="34" charset="0"/>
                <a:cs typeface="Arial" panose="020B0604020202020204" pitchFamily="34" charset="0"/>
              </a:rPr>
              <a:t>Activités sportives : informer le patient des risques de certaines activités</a:t>
            </a:r>
            <a:endParaRPr lang="fr-FR" sz="1800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502C9CA-07B2-06DD-958E-576FA07151A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Synthèse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réalisée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par la  SPILF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0580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A5F2D9-81B0-AA87-DCE0-86905A1310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8407E1-C4BA-C1AB-F586-FA8AF27380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114" y="188640"/>
            <a:ext cx="8051302" cy="1493839"/>
          </a:xfrm>
        </p:spPr>
        <p:txBody>
          <a:bodyPr anchor="ctr"/>
          <a:lstStyle/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La recommandation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8B37D9-976E-97A5-8AE5-3431C0B44B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656" y="1696620"/>
            <a:ext cx="8040688" cy="4341813"/>
          </a:xfrm>
        </p:spPr>
        <p:txBody>
          <a:bodyPr/>
          <a:lstStyle/>
          <a:p>
            <a:pPr marL="0" indent="0">
              <a:buNone/>
            </a:pPr>
            <a:br>
              <a:rPr lang="fr-FR" dirty="0"/>
            </a:br>
            <a:endParaRPr lang="fr-FR" dirty="0"/>
          </a:p>
          <a:p>
            <a:pPr marL="0" indent="0">
              <a:buNone/>
            </a:pPr>
            <a:r>
              <a:rPr lang="fr-FR" dirty="0"/>
              <a:t> </a:t>
            </a:r>
            <a:r>
              <a:rPr lang="fr-FR" dirty="0" err="1"/>
              <a:t>Detection</a:t>
            </a:r>
            <a:r>
              <a:rPr lang="fr-FR" dirty="0"/>
              <a:t>, </a:t>
            </a:r>
            <a:r>
              <a:rPr lang="fr-FR" dirty="0" err="1"/>
              <a:t>evaluation</a:t>
            </a:r>
            <a:r>
              <a:rPr lang="fr-FR" dirty="0"/>
              <a:t> and management of the </a:t>
            </a:r>
            <a:r>
              <a:rPr lang="fr-FR" dirty="0" err="1"/>
              <a:t>sequelae</a:t>
            </a:r>
            <a:r>
              <a:rPr lang="fr-FR" dirty="0"/>
              <a:t> of </a:t>
            </a:r>
            <a:r>
              <a:rPr lang="fr-FR" dirty="0" err="1"/>
              <a:t>infectious</a:t>
            </a:r>
            <a:r>
              <a:rPr lang="fr-FR" dirty="0"/>
              <a:t> </a:t>
            </a:r>
            <a:r>
              <a:rPr lang="fr-FR" dirty="0" err="1"/>
              <a:t>encephalitis</a:t>
            </a:r>
            <a:r>
              <a:rPr lang="fr-FR" dirty="0"/>
              <a:t> in </a:t>
            </a:r>
            <a:r>
              <a:rPr lang="fr-FR" dirty="0" err="1"/>
              <a:t>adults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M. Le Marechal et al. </a:t>
            </a:r>
          </a:p>
          <a:p>
            <a:pPr marL="0" indent="0">
              <a:buNone/>
            </a:pPr>
            <a:r>
              <a:rPr lang="fr-FR" dirty="0" err="1"/>
              <a:t>Infectious</a:t>
            </a:r>
            <a:r>
              <a:rPr lang="fr-FR" dirty="0"/>
              <a:t> </a:t>
            </a:r>
            <a:r>
              <a:rPr lang="fr-FR" dirty="0" err="1"/>
              <a:t>diseases</a:t>
            </a:r>
            <a:r>
              <a:rPr lang="fr-FR" dirty="0"/>
              <a:t> </a:t>
            </a:r>
            <a:r>
              <a:rPr lang="fr-FR" dirty="0" err="1"/>
              <a:t>now</a:t>
            </a:r>
            <a:r>
              <a:rPr lang="fr-FR" dirty="0"/>
              <a:t> 55 (2025) 105110 </a:t>
            </a:r>
          </a:p>
          <a:p>
            <a:pPr marL="0" indent="0">
              <a:buNone/>
            </a:pPr>
            <a:r>
              <a:rPr lang="fr-FR" dirty="0"/>
              <a:t>DOI: 10.1016/j.idnow.2025.105110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A09D937-B210-9527-792A-59F91170BCE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Synthèse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réalisée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par la  SPILF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6727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9275" y="260648"/>
            <a:ext cx="8040688" cy="936104"/>
          </a:xfrm>
        </p:spPr>
        <p:txBody>
          <a:bodyPr/>
          <a:lstStyle/>
          <a:p>
            <a:r>
              <a:rPr lang="fr-FR" sz="3600" b="1" dirty="0"/>
              <a:t>Sociétés savantes partenaires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9275" y="1600200"/>
            <a:ext cx="8040688" cy="4648200"/>
          </a:xfrm>
        </p:spPr>
        <p:txBody>
          <a:bodyPr/>
          <a:lstStyle/>
          <a:p>
            <a:r>
              <a:rPr lang="fr-FR" sz="2800" dirty="0"/>
              <a:t>Société Française de Neurologie (SFN)</a:t>
            </a:r>
          </a:p>
          <a:p>
            <a:r>
              <a:rPr lang="fr-FR" sz="2800" dirty="0"/>
              <a:t>Société Française de Médecine physique Et de Réadaptation (SOFMER)</a:t>
            </a:r>
          </a:p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err="1"/>
              <a:t>Synthèse</a:t>
            </a:r>
            <a:r>
              <a:rPr lang="en-US" dirty="0"/>
              <a:t> </a:t>
            </a:r>
            <a:r>
              <a:rPr lang="en-US" dirty="0" err="1"/>
              <a:t>réalisée</a:t>
            </a:r>
            <a:r>
              <a:rPr lang="en-US" dirty="0"/>
              <a:t> par la  SPILF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890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Terminologie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9275" y="1600200"/>
            <a:ext cx="8040688" cy="5257800"/>
          </a:xfrm>
        </p:spPr>
        <p:txBody>
          <a:bodyPr/>
          <a:lstStyle/>
          <a:p>
            <a:pPr algn="just"/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Séquelle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: symptôme survenu au cours ou après une encéphalite aiguë et persistant de manière définitive</a:t>
            </a:r>
          </a:p>
          <a:p>
            <a:pPr algn="just"/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Déficience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: perte ou diminution d’une fonction organique (</a:t>
            </a:r>
            <a:r>
              <a:rPr lang="fr-FR" i="1" dirty="0">
                <a:latin typeface="Arial" panose="020B0604020202020204" pitchFamily="34" charset="0"/>
                <a:cs typeface="Arial" panose="020B0604020202020204" pitchFamily="34" charset="0"/>
              </a:rPr>
              <a:t>hémiplégie, aphasie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…)</a:t>
            </a:r>
          </a:p>
          <a:p>
            <a:pPr algn="just"/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Limitation d’activité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: difficulté dans l’exécution d’activités (</a:t>
            </a:r>
            <a:r>
              <a:rPr lang="fr-FR" i="1" dirty="0">
                <a:latin typeface="Arial" panose="020B0604020202020204" pitchFamily="34" charset="0"/>
                <a:cs typeface="Arial" panose="020B0604020202020204" pitchFamily="34" charset="0"/>
              </a:rPr>
              <a:t>s’habiller, se déplacer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…)</a:t>
            </a:r>
          </a:p>
          <a:p>
            <a:pPr algn="just"/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Restriction de participation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: difficulté d’implication émotionnelle ou intellectuelle dans la vie quotidienne (</a:t>
            </a:r>
            <a:r>
              <a:rPr lang="fr-FR" i="1" dirty="0">
                <a:latin typeface="Arial" panose="020B0604020202020204" pitchFamily="34" charset="0"/>
                <a:cs typeface="Arial" panose="020B0604020202020204" pitchFamily="34" charset="0"/>
              </a:rPr>
              <a:t>travail, loisir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…)</a:t>
            </a:r>
          </a:p>
        </p:txBody>
      </p:sp>
    </p:spTree>
    <p:extLst>
      <p:ext uri="{BB962C8B-B14F-4D97-AF65-F5344CB8AC3E}">
        <p14:creationId xmlns:p14="http://schemas.microsoft.com/office/powerpoint/2010/main" val="893376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Sont traités dans cette recommandation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2132856"/>
            <a:ext cx="8040688" cy="3888431"/>
          </a:xfrm>
        </p:spPr>
        <p:txBody>
          <a:bodyPr/>
          <a:lstStyle/>
          <a:p>
            <a:pPr>
              <a:spcBef>
                <a:spcPts val="800"/>
              </a:spcBef>
              <a:buFont typeface="Wingdings" charset="2"/>
              <a:buChar char="ü"/>
            </a:pPr>
            <a:r>
              <a:rPr lang="fr-FR" noProof="0" dirty="0">
                <a:latin typeface="Arial" panose="020B0604020202020204" pitchFamily="34" charset="0"/>
                <a:cs typeface="Arial" panose="020B0604020202020204" pitchFamily="34" charset="0"/>
              </a:rPr>
              <a:t>Les troubles cognitifs</a:t>
            </a:r>
          </a:p>
          <a:p>
            <a:pPr>
              <a:spcBef>
                <a:spcPts val="800"/>
              </a:spcBef>
              <a:buFont typeface="Wingdings" charset="2"/>
              <a:buChar char="ü"/>
            </a:pPr>
            <a:r>
              <a:rPr lang="fr-FR" noProof="0" dirty="0">
                <a:latin typeface="Arial" panose="020B0604020202020204" pitchFamily="34" charset="0"/>
                <a:cs typeface="Arial" panose="020B0604020202020204" pitchFamily="34" charset="0"/>
              </a:rPr>
              <a:t>Les troubles comportementaux</a:t>
            </a:r>
          </a:p>
          <a:p>
            <a:pPr>
              <a:spcBef>
                <a:spcPts val="800"/>
              </a:spcBef>
              <a:buFont typeface="Wingdings" charset="2"/>
              <a:buChar char="ü"/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Le retentissement psychoaffectif</a:t>
            </a:r>
          </a:p>
          <a:p>
            <a:pPr>
              <a:spcBef>
                <a:spcPts val="800"/>
              </a:spcBef>
              <a:buFont typeface="Wingdings" charset="2"/>
              <a:buChar char="ü"/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Les crises épileptiques</a:t>
            </a:r>
          </a:p>
          <a:p>
            <a:pPr>
              <a:spcBef>
                <a:spcPts val="800"/>
              </a:spcBef>
              <a:buFont typeface="Wingdings" charset="2"/>
              <a:buChar char="ü"/>
            </a:pPr>
            <a:r>
              <a:rPr lang="fr-FR" noProof="0" dirty="0">
                <a:latin typeface="Arial" panose="020B0604020202020204" pitchFamily="34" charset="0"/>
                <a:cs typeface="Arial" panose="020B0604020202020204" pitchFamily="34" charset="0"/>
              </a:rPr>
              <a:t>Les symptômes moteurs, sensitifs et/ou sensoriels</a:t>
            </a:r>
          </a:p>
          <a:p>
            <a:pPr>
              <a:spcBef>
                <a:spcPts val="800"/>
              </a:spcBef>
              <a:buFont typeface="Wingdings" charset="2"/>
              <a:buChar char="ü"/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Le retentissement fonctionnel</a:t>
            </a:r>
          </a:p>
          <a:p>
            <a:pPr>
              <a:spcBef>
                <a:spcPts val="800"/>
              </a:spcBef>
              <a:buFont typeface="Wingdings" charset="2"/>
              <a:buChar char="ü"/>
            </a:pPr>
            <a:r>
              <a:rPr lang="fr-FR" noProof="0" dirty="0">
                <a:latin typeface="Arial" panose="020B0604020202020204" pitchFamily="34" charset="0"/>
                <a:cs typeface="Arial" panose="020B0604020202020204" pitchFamily="34" charset="0"/>
              </a:rPr>
              <a:t>La qualité de vie</a:t>
            </a:r>
          </a:p>
          <a:p>
            <a:pPr>
              <a:spcBef>
                <a:spcPts val="800"/>
              </a:spcBef>
              <a:buFont typeface="Wingdings" charset="2"/>
              <a:buChar char="ü"/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Le handicap invisible</a:t>
            </a:r>
            <a:endParaRPr lang="fr-FR" noProof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800"/>
              </a:spcBef>
              <a:buFont typeface="Wingdings" charset="2"/>
              <a:buChar char="ü"/>
            </a:pPr>
            <a:endParaRPr lang="fr-FR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Synthèse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réalisée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par la  SPILF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149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1300" y="0"/>
            <a:ext cx="8040688" cy="1493839"/>
          </a:xfrm>
        </p:spPr>
        <p:txBody>
          <a:bodyPr anchor="ctr"/>
          <a:lstStyle/>
          <a:p>
            <a:r>
              <a:rPr lang="fr-FR" sz="4000" dirty="0">
                <a:latin typeface="Arial" panose="020B0604020202020204" pitchFamily="34" charset="0"/>
                <a:cs typeface="Arial" panose="020B0604020202020204" pitchFamily="34" charset="0"/>
              </a:rPr>
              <a:t>Tests de dépistage (1)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3508" y="1519211"/>
            <a:ext cx="8856984" cy="4960591"/>
          </a:xfrm>
        </p:spPr>
        <p:txBody>
          <a:bodyPr/>
          <a:lstStyle/>
          <a:p>
            <a:pPr>
              <a:spcBef>
                <a:spcPts val="1400"/>
              </a:spcBef>
              <a:buFont typeface="Arial" panose="020B0604020202020204" pitchFamily="34" charset="0"/>
              <a:buChar char="•"/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Séquelles motrices et sensitives : examen clinique</a:t>
            </a:r>
          </a:p>
          <a:p>
            <a:pPr>
              <a:spcBef>
                <a:spcPts val="1400"/>
              </a:spcBef>
              <a:buFont typeface="Arial" panose="020B0604020202020204" pitchFamily="34" charset="0"/>
              <a:buChar char="•"/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fr-FR" noProof="0" dirty="0" err="1">
                <a:latin typeface="Arial" panose="020B0604020202020204" pitchFamily="34" charset="0"/>
                <a:cs typeface="Arial" panose="020B0604020202020204" pitchFamily="34" charset="0"/>
              </a:rPr>
              <a:t>fficience</a:t>
            </a:r>
            <a:r>
              <a:rPr lang="fr-FR" noProof="0" dirty="0">
                <a:latin typeface="Arial" panose="020B0604020202020204" pitchFamily="34" charset="0"/>
                <a:cs typeface="Arial" panose="020B0604020202020204" pitchFamily="34" charset="0"/>
              </a:rPr>
              <a:t> cognitive globale : </a:t>
            </a:r>
            <a:r>
              <a:rPr lang="fr-FR" i="1" noProof="0" dirty="0" err="1">
                <a:latin typeface="Arial" panose="020B0604020202020204" pitchFamily="34" charset="0"/>
                <a:cs typeface="Arial" panose="020B0604020202020204" pitchFamily="34" charset="0"/>
              </a:rPr>
              <a:t>Montreal</a:t>
            </a:r>
            <a:r>
              <a:rPr lang="fr-FR" i="1" noProof="0" dirty="0">
                <a:latin typeface="Arial" panose="020B0604020202020204" pitchFamily="34" charset="0"/>
                <a:cs typeface="Arial" panose="020B0604020202020204" pitchFamily="34" charset="0"/>
              </a:rPr>
              <a:t> Cognitive </a:t>
            </a:r>
            <a:r>
              <a:rPr lang="fr-FR" i="1" noProof="0" dirty="0" err="1">
                <a:latin typeface="Arial" panose="020B0604020202020204" pitchFamily="34" charset="0"/>
                <a:cs typeface="Arial" panose="020B0604020202020204" pitchFamily="34" charset="0"/>
              </a:rPr>
              <a:t>Assessment</a:t>
            </a:r>
            <a:r>
              <a:rPr lang="fr-FR" i="1" noProof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noProof="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fr-FR" noProof="0" dirty="0" err="1">
                <a:latin typeface="Arial" panose="020B0604020202020204" pitchFamily="34" charset="0"/>
                <a:cs typeface="Arial" panose="020B0604020202020204" pitchFamily="34" charset="0"/>
              </a:rPr>
              <a:t>MoCA</a:t>
            </a:r>
            <a:r>
              <a:rPr lang="fr-FR" noProof="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spcBef>
                <a:spcPts val="1400"/>
              </a:spcBef>
              <a:buFont typeface="Arial" panose="020B0604020202020204" pitchFamily="34" charset="0"/>
              <a:buChar char="•"/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fr-FR" noProof="0" dirty="0">
                <a:latin typeface="Arial" panose="020B0604020202020204" pitchFamily="34" charset="0"/>
                <a:cs typeface="Arial" panose="020B0604020202020204" pitchFamily="34" charset="0"/>
              </a:rPr>
              <a:t>tat psychoaffectif : </a:t>
            </a:r>
            <a:r>
              <a:rPr lang="fr-FR" i="1" noProof="0" dirty="0">
                <a:latin typeface="Arial" panose="020B0604020202020204" pitchFamily="34" charset="0"/>
                <a:cs typeface="Arial" panose="020B0604020202020204" pitchFamily="34" charset="0"/>
              </a:rPr>
              <a:t>Hospital </a:t>
            </a:r>
            <a:r>
              <a:rPr lang="fr-FR" i="1" noProof="0" dirty="0" err="1">
                <a:latin typeface="Arial" panose="020B0604020202020204" pitchFamily="34" charset="0"/>
                <a:cs typeface="Arial" panose="020B0604020202020204" pitchFamily="34" charset="0"/>
              </a:rPr>
              <a:t>Anxiety</a:t>
            </a:r>
            <a:r>
              <a:rPr lang="fr-FR" i="1" noProof="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fr-FR" i="1" noProof="0" dirty="0" err="1">
                <a:latin typeface="Arial" panose="020B0604020202020204" pitchFamily="34" charset="0"/>
                <a:cs typeface="Arial" panose="020B0604020202020204" pitchFamily="34" charset="0"/>
              </a:rPr>
              <a:t>depression</a:t>
            </a:r>
            <a:r>
              <a:rPr lang="fr-FR" i="1" noProof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i="1" noProof="0" dirty="0" err="1">
                <a:latin typeface="Arial" panose="020B0604020202020204" pitchFamily="34" charset="0"/>
                <a:cs typeface="Arial" panose="020B0604020202020204" pitchFamily="34" charset="0"/>
              </a:rPr>
              <a:t>scale</a:t>
            </a:r>
            <a:r>
              <a:rPr lang="fr-FR" noProof="0" dirty="0">
                <a:latin typeface="Arial" panose="020B0604020202020204" pitchFamily="34" charset="0"/>
                <a:cs typeface="Arial" panose="020B0604020202020204" pitchFamily="34" charset="0"/>
              </a:rPr>
              <a:t> (HADS)</a:t>
            </a:r>
          </a:p>
          <a:p>
            <a:pPr>
              <a:spcBef>
                <a:spcPts val="1400"/>
              </a:spcBef>
              <a:buFont typeface="Arial" panose="020B0604020202020204" pitchFamily="34" charset="0"/>
              <a:buChar char="•"/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fr-FR" noProof="0" dirty="0" err="1">
                <a:latin typeface="Arial" panose="020B0604020202020204" pitchFamily="34" charset="0"/>
                <a:cs typeface="Arial" panose="020B0604020202020204" pitchFamily="34" charset="0"/>
              </a:rPr>
              <a:t>etentissement</a:t>
            </a:r>
            <a:r>
              <a:rPr lang="fr-FR" noProof="0" dirty="0">
                <a:latin typeface="Arial" panose="020B0604020202020204" pitchFamily="34" charset="0"/>
                <a:cs typeface="Arial" panose="020B0604020202020204" pitchFamily="34" charset="0"/>
              </a:rPr>
              <a:t> fonctionnel : </a:t>
            </a:r>
            <a:r>
              <a:rPr lang="fr-FR" i="1" noProof="0" dirty="0">
                <a:latin typeface="Arial" panose="020B0604020202020204" pitchFamily="34" charset="0"/>
                <a:cs typeface="Arial" panose="020B0604020202020204" pitchFamily="34" charset="0"/>
              </a:rPr>
              <a:t>Instrumental </a:t>
            </a:r>
            <a:r>
              <a:rPr lang="fr-FR" i="1" noProof="0" dirty="0" err="1">
                <a:latin typeface="Arial" panose="020B0604020202020204" pitchFamily="34" charset="0"/>
                <a:cs typeface="Arial" panose="020B0604020202020204" pitchFamily="34" charset="0"/>
              </a:rPr>
              <a:t>Activities</a:t>
            </a:r>
            <a:r>
              <a:rPr lang="fr-FR" i="1" noProof="0" dirty="0">
                <a:latin typeface="Arial" panose="020B0604020202020204" pitchFamily="34" charset="0"/>
                <a:cs typeface="Arial" panose="020B0604020202020204" pitchFamily="34" charset="0"/>
              </a:rPr>
              <a:t> of Daily Living</a:t>
            </a:r>
            <a:r>
              <a:rPr lang="fr-FR" noProof="0" dirty="0">
                <a:latin typeface="Arial" panose="020B0604020202020204" pitchFamily="34" charset="0"/>
                <a:cs typeface="Arial" panose="020B0604020202020204" pitchFamily="34" charset="0"/>
              </a:rPr>
              <a:t> (IADL)</a:t>
            </a:r>
          </a:p>
          <a:p>
            <a:pPr>
              <a:spcBef>
                <a:spcPts val="1400"/>
              </a:spcBef>
              <a:buFont typeface="Arial" panose="020B0604020202020204" pitchFamily="34" charset="0"/>
              <a:buChar char="•"/>
            </a:pPr>
            <a:r>
              <a:rPr lang="fr-FR" noProof="0" dirty="0">
                <a:latin typeface="Arial" panose="020B0604020202020204" pitchFamily="34" charset="0"/>
                <a:cs typeface="Arial" panose="020B0604020202020204" pitchFamily="34" charset="0"/>
              </a:rPr>
              <a:t>Qualité de vie : </a:t>
            </a:r>
            <a:r>
              <a:rPr lang="fr-FR" i="1" noProof="0" dirty="0">
                <a:latin typeface="Arial" panose="020B0604020202020204" pitchFamily="34" charset="0"/>
                <a:cs typeface="Arial" panose="020B0604020202020204" pitchFamily="34" charset="0"/>
              </a:rPr>
              <a:t>Short </a:t>
            </a:r>
            <a:r>
              <a:rPr lang="fr-FR" i="1" noProof="0" dirty="0" err="1">
                <a:latin typeface="Arial" panose="020B0604020202020204" pitchFamily="34" charset="0"/>
                <a:cs typeface="Arial" panose="020B0604020202020204" pitchFamily="34" charset="0"/>
              </a:rPr>
              <a:t>form</a:t>
            </a:r>
            <a:r>
              <a:rPr lang="fr-FR" i="1" noProof="0" dirty="0">
                <a:latin typeface="Arial" panose="020B0604020202020204" pitchFamily="34" charset="0"/>
                <a:cs typeface="Arial" panose="020B0604020202020204" pitchFamily="34" charset="0"/>
              </a:rPr>
              <a:t> 12</a:t>
            </a:r>
            <a:r>
              <a:rPr lang="fr-FR" noProof="0" dirty="0">
                <a:latin typeface="Arial" panose="020B0604020202020204" pitchFamily="34" charset="0"/>
                <a:cs typeface="Arial" panose="020B0604020202020204" pitchFamily="34" charset="0"/>
              </a:rPr>
              <a:t> (SF12)</a:t>
            </a:r>
          </a:p>
          <a:p>
            <a:pPr>
              <a:spcBef>
                <a:spcPts val="1400"/>
              </a:spcBef>
              <a:buFont typeface="Arial" panose="020B0604020202020204" pitchFamily="34" charset="0"/>
              <a:buChar char="•"/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Limitations d’activités : Index de Barthel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Synthèse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réalisée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par la  SPILF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937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1E7673C-C6B2-0BEC-9212-7CB77F48F6A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Synthèse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réalisée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par la  SPILF</a:t>
            </a:r>
          </a:p>
          <a:p>
            <a:endParaRPr lang="en-US" dirty="0"/>
          </a:p>
        </p:txBody>
      </p:sp>
      <p:sp>
        <p:nvSpPr>
          <p:cNvPr id="6" name="Titre 5">
            <a:extLst>
              <a:ext uri="{FF2B5EF4-FFF2-40B4-BE49-F238E27FC236}">
                <a16:creationId xmlns:a16="http://schemas.microsoft.com/office/drawing/2014/main" id="{2F39B0CE-E5FF-B5DB-49A5-354D04A97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409" y="171449"/>
            <a:ext cx="8324850" cy="1493839"/>
          </a:xfrm>
        </p:spPr>
        <p:txBody>
          <a:bodyPr/>
          <a:lstStyle/>
          <a:p>
            <a:r>
              <a:rPr lang="fr-FR" sz="4000" dirty="0"/>
              <a:t>Liens en français pour </a:t>
            </a:r>
            <a:br>
              <a:rPr lang="fr-FR" sz="4000" dirty="0"/>
            </a:br>
            <a:r>
              <a:rPr lang="fr-FR" sz="4000" dirty="0"/>
              <a:t>les tests recommandés </a:t>
            </a:r>
          </a:p>
        </p:txBody>
      </p:sp>
      <p:sp>
        <p:nvSpPr>
          <p:cNvPr id="8" name="Espace réservé du contenu 7">
            <a:extLst>
              <a:ext uri="{FF2B5EF4-FFF2-40B4-BE49-F238E27FC236}">
                <a16:creationId xmlns:a16="http://schemas.microsoft.com/office/drawing/2014/main" id="{66DA7CD8-4D7A-7568-86B5-DBFB1896A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349" y="1844824"/>
            <a:ext cx="8346554" cy="4159589"/>
          </a:xfrm>
        </p:spPr>
        <p:txBody>
          <a:bodyPr/>
          <a:lstStyle/>
          <a:p>
            <a:pPr>
              <a:spcBef>
                <a:spcPts val="1400"/>
              </a:spcBef>
              <a:buFont typeface="Arial" panose="020B0604020202020204" pitchFamily="34" charset="0"/>
              <a:buChar char="•"/>
            </a:pPr>
            <a:r>
              <a:rPr lang="fr-FR" sz="2200" dirty="0" err="1">
                <a:latin typeface="Arial" panose="020B0604020202020204" pitchFamily="34" charset="0"/>
                <a:cs typeface="Arial" panose="020B0604020202020204" pitchFamily="34" charset="0"/>
              </a:rPr>
              <a:t>MoCA</a:t>
            </a:r>
            <a:r>
              <a:rPr lang="fr-FR" sz="2200" dirty="0">
                <a:latin typeface="Arial" panose="020B0604020202020204" pitchFamily="34" charset="0"/>
                <a:cs typeface="Arial" panose="020B0604020202020204" pitchFamily="34" charset="0"/>
              </a:rPr>
              <a:t> : https://</a:t>
            </a:r>
            <a:r>
              <a:rPr lang="fr-FR" sz="2200" dirty="0" err="1">
                <a:latin typeface="Arial" panose="020B0604020202020204" pitchFamily="34" charset="0"/>
                <a:cs typeface="Arial" panose="020B0604020202020204" pitchFamily="34" charset="0"/>
              </a:rPr>
              <a:t>mocacognition.com</a:t>
            </a:r>
            <a:r>
              <a:rPr lang="fr-FR" sz="22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fr-FR" sz="2200" dirty="0" err="1">
                <a:latin typeface="Arial" panose="020B0604020202020204" pitchFamily="34" charset="0"/>
                <a:cs typeface="Arial" panose="020B0604020202020204" pitchFamily="34" charset="0"/>
              </a:rPr>
              <a:t>fr</a:t>
            </a:r>
            <a:r>
              <a:rPr lang="fr-FR" sz="2200" dirty="0">
                <a:latin typeface="Arial" panose="020B0604020202020204" pitchFamily="34" charset="0"/>
                <a:cs typeface="Arial" panose="020B0604020202020204" pitchFamily="34" charset="0"/>
              </a:rPr>
              <a:t>/version-papier</a:t>
            </a:r>
          </a:p>
          <a:p>
            <a:pPr>
              <a:spcBef>
                <a:spcPts val="1400"/>
              </a:spcBef>
              <a:buFont typeface="Arial" panose="020B0604020202020204" pitchFamily="34" charset="0"/>
              <a:buChar char="•"/>
            </a:pPr>
            <a:r>
              <a:rPr lang="fr-FR" sz="2200" dirty="0">
                <a:latin typeface="Arial" panose="020B0604020202020204" pitchFamily="34" charset="0"/>
                <a:cs typeface="Arial" panose="020B0604020202020204" pitchFamily="34" charset="0"/>
              </a:rPr>
              <a:t>HADS :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https://</a:t>
            </a:r>
            <a:r>
              <a:rPr lang="fr-FR" sz="2000" dirty="0" err="1">
                <a:latin typeface="Arial" panose="020B0604020202020204" pitchFamily="34" charset="0"/>
                <a:cs typeface="Arial" panose="020B0604020202020204" pitchFamily="34" charset="0"/>
              </a:rPr>
              <a:t>www.has-sante.fr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fr-FR" sz="2000" dirty="0" err="1">
                <a:latin typeface="Arial" panose="020B0604020202020204" pitchFamily="34" charset="0"/>
                <a:cs typeface="Arial" panose="020B0604020202020204" pitchFamily="34" charset="0"/>
              </a:rPr>
              <a:t>upload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/docs/application/</a:t>
            </a:r>
            <a:r>
              <a:rPr lang="fr-FR" sz="2000" dirty="0" err="1">
                <a:latin typeface="Arial" panose="020B0604020202020204" pitchFamily="34" charset="0"/>
                <a:cs typeface="Arial" panose="020B0604020202020204" pitchFamily="34" charset="0"/>
              </a:rPr>
              <a:t>pdf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/2014-11/outil__</a:t>
            </a:r>
            <a:r>
              <a:rPr lang="fr-FR" sz="2000" dirty="0" err="1">
                <a:latin typeface="Arial" panose="020B0604020202020204" pitchFamily="34" charset="0"/>
                <a:cs typeface="Arial" panose="020B0604020202020204" pitchFamily="34" charset="0"/>
              </a:rPr>
              <a:t>echelle_had.pdf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spcBef>
                <a:spcPts val="1400"/>
              </a:spcBef>
              <a:buFont typeface="Arial" panose="020B0604020202020204" pitchFamily="34" charset="0"/>
              <a:buChar char="•"/>
            </a:pPr>
            <a:r>
              <a:rPr lang="fr-FR" sz="2200" dirty="0">
                <a:latin typeface="Arial" panose="020B0604020202020204" pitchFamily="34" charset="0"/>
                <a:cs typeface="Arial" panose="020B0604020202020204" pitchFamily="34" charset="0"/>
              </a:rPr>
              <a:t>IADL : https://</a:t>
            </a:r>
            <a:r>
              <a:rPr lang="fr-FR" sz="2200" dirty="0" err="1">
                <a:latin typeface="Arial" panose="020B0604020202020204" pitchFamily="34" charset="0"/>
                <a:cs typeface="Arial" panose="020B0604020202020204" pitchFamily="34" charset="0"/>
              </a:rPr>
              <a:t>plateforme.santeformapro.com</a:t>
            </a:r>
            <a:r>
              <a:rPr lang="fr-FR" sz="22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fr-FR" sz="2200" dirty="0" err="1">
                <a:latin typeface="Arial" panose="020B0604020202020204" pitchFamily="34" charset="0"/>
                <a:cs typeface="Arial" panose="020B0604020202020204" pitchFamily="34" charset="0"/>
              </a:rPr>
              <a:t>pdf</a:t>
            </a:r>
            <a:r>
              <a:rPr lang="fr-FR" sz="22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fr-FR" sz="2200" dirty="0" err="1">
                <a:latin typeface="Arial" panose="020B0604020202020204" pitchFamily="34" charset="0"/>
                <a:cs typeface="Arial" panose="020B0604020202020204" pitchFamily="34" charset="0"/>
              </a:rPr>
              <a:t>iadl.pdf</a:t>
            </a:r>
            <a:endParaRPr lang="fr-F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400"/>
              </a:spcBef>
              <a:buFont typeface="Arial" panose="020B0604020202020204" pitchFamily="34" charset="0"/>
              <a:buChar char="•"/>
            </a:pPr>
            <a:r>
              <a:rPr lang="fr-FR" sz="2200" dirty="0">
                <a:latin typeface="Arial" panose="020B0604020202020204" pitchFamily="34" charset="0"/>
                <a:cs typeface="Arial" panose="020B0604020202020204" pitchFamily="34" charset="0"/>
              </a:rPr>
              <a:t>SF12 : https://</a:t>
            </a:r>
            <a:r>
              <a:rPr lang="fr-FR" sz="2200" dirty="0" err="1">
                <a:latin typeface="Arial" panose="020B0604020202020204" pitchFamily="34" charset="0"/>
                <a:cs typeface="Arial" panose="020B0604020202020204" pitchFamily="34" charset="0"/>
              </a:rPr>
              <a:t>www.snfcp.org</a:t>
            </a:r>
            <a:r>
              <a:rPr lang="fr-FR" sz="22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fr-FR" sz="2200" dirty="0" err="1">
                <a:latin typeface="Arial" panose="020B0604020202020204" pitchFamily="34" charset="0"/>
                <a:cs typeface="Arial" panose="020B0604020202020204" pitchFamily="34" charset="0"/>
              </a:rPr>
              <a:t>wp</a:t>
            </a:r>
            <a:r>
              <a:rPr lang="fr-FR" sz="2200" dirty="0">
                <a:latin typeface="Arial" panose="020B0604020202020204" pitchFamily="34" charset="0"/>
                <a:cs typeface="Arial" panose="020B0604020202020204" pitchFamily="34" charset="0"/>
              </a:rPr>
              <a:t>-content/</a:t>
            </a:r>
            <a:r>
              <a:rPr lang="fr-FR" sz="2200" dirty="0" err="1">
                <a:latin typeface="Arial" panose="020B0604020202020204" pitchFamily="34" charset="0"/>
                <a:cs typeface="Arial" panose="020B0604020202020204" pitchFamily="34" charset="0"/>
              </a:rPr>
              <a:t>uploads</a:t>
            </a:r>
            <a:r>
              <a:rPr lang="fr-FR" sz="2200" dirty="0">
                <a:latin typeface="Arial" panose="020B0604020202020204" pitchFamily="34" charset="0"/>
                <a:cs typeface="Arial" panose="020B0604020202020204" pitchFamily="34" charset="0"/>
              </a:rPr>
              <a:t>/2017/Questionnaires-et-outils/SF12.pdf </a:t>
            </a:r>
          </a:p>
          <a:p>
            <a:pPr>
              <a:spcBef>
                <a:spcPts val="1400"/>
              </a:spcBef>
              <a:buFont typeface="Arial" panose="020B0604020202020204" pitchFamily="34" charset="0"/>
              <a:buChar char="•"/>
            </a:pPr>
            <a:r>
              <a:rPr lang="fr-FR" sz="2200" dirty="0">
                <a:latin typeface="Arial" panose="020B0604020202020204" pitchFamily="34" charset="0"/>
                <a:cs typeface="Arial" panose="020B0604020202020204" pitchFamily="34" charset="0"/>
              </a:rPr>
              <a:t>Index de Barthel : https://www.cofemer.fr/cofemer/ckeditorImage/Files/Barthel2.pdf</a:t>
            </a:r>
          </a:p>
        </p:txBody>
      </p:sp>
    </p:spTree>
    <p:extLst>
      <p:ext uri="{BB962C8B-B14F-4D97-AF65-F5344CB8AC3E}">
        <p14:creationId xmlns:p14="http://schemas.microsoft.com/office/powerpoint/2010/main" val="10097674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6AB8BD-224E-AC26-8A3E-884DD7E6BA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E31206-CD3A-B9F2-CB8C-23791824D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300" y="1"/>
            <a:ext cx="8040688" cy="1268760"/>
          </a:xfrm>
        </p:spPr>
        <p:txBody>
          <a:bodyPr anchor="ctr"/>
          <a:lstStyle/>
          <a:p>
            <a:r>
              <a:rPr lang="fr-FR" sz="4000" dirty="0">
                <a:latin typeface="Arial" panose="020B0604020202020204" pitchFamily="34" charset="0"/>
                <a:cs typeface="Arial" panose="020B0604020202020204" pitchFamily="34" charset="0"/>
              </a:rPr>
              <a:t>Tests de dépistage (2)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E209011-109F-511C-4C12-6FBEA4004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113" y="1268760"/>
            <a:ext cx="8856984" cy="4680520"/>
          </a:xfrm>
        </p:spPr>
        <p:txBody>
          <a:bodyPr/>
          <a:lstStyle/>
          <a:p>
            <a:pPr marL="0" indent="0">
              <a:buNone/>
            </a:pPr>
            <a:r>
              <a:rPr lang="fr-FR" sz="2800" noProof="0" dirty="0">
                <a:latin typeface="Arial" panose="020B0604020202020204" pitchFamily="34" charset="0"/>
                <a:cs typeface="Arial" panose="020B0604020202020204" pitchFamily="34" charset="0"/>
              </a:rPr>
              <a:t>En cas d’impossibilité de visite présentielle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2800" noProof="0" dirty="0">
                <a:latin typeface="Arial" panose="020B0604020202020204" pitchFamily="34" charset="0"/>
                <a:cs typeface="Arial" panose="020B0604020202020204" pitchFamily="34" charset="0"/>
              </a:rPr>
              <a:t>French </a:t>
            </a:r>
            <a:r>
              <a:rPr lang="fr-FR" sz="2800" noProof="0" dirty="0" err="1">
                <a:latin typeface="Arial" panose="020B0604020202020204" pitchFamily="34" charset="0"/>
                <a:cs typeface="Arial" panose="020B0604020202020204" pitchFamily="34" charset="0"/>
              </a:rPr>
              <a:t>Telephone</a:t>
            </a:r>
            <a:r>
              <a:rPr lang="fr-FR" sz="2800" noProof="0" dirty="0">
                <a:latin typeface="Arial" panose="020B0604020202020204" pitchFamily="34" charset="0"/>
                <a:cs typeface="Arial" panose="020B0604020202020204" pitchFamily="34" charset="0"/>
              </a:rPr>
              <a:t> Interview for Cognitive </a:t>
            </a:r>
            <a:r>
              <a:rPr lang="fr-FR" sz="2800" noProof="0" dirty="0" err="1">
                <a:latin typeface="Arial" panose="020B0604020202020204" pitchFamily="34" charset="0"/>
                <a:cs typeface="Arial" panose="020B0604020202020204" pitchFamily="34" charset="0"/>
              </a:rPr>
              <a:t>Status</a:t>
            </a:r>
            <a:r>
              <a:rPr lang="fr-FR" sz="2800" noProof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noProof="0" dirty="0" err="1">
                <a:latin typeface="Arial" panose="020B0604020202020204" pitchFamily="34" charset="0"/>
                <a:cs typeface="Arial" panose="020B0604020202020204" pitchFamily="34" charset="0"/>
              </a:rPr>
              <a:t>modified</a:t>
            </a:r>
            <a:r>
              <a:rPr lang="fr-FR" sz="2800" noProof="0" dirty="0">
                <a:latin typeface="Arial" panose="020B0604020202020204" pitchFamily="34" charset="0"/>
                <a:cs typeface="Arial" panose="020B0604020202020204" pitchFamily="34" charset="0"/>
              </a:rPr>
              <a:t> (F-</a:t>
            </a:r>
            <a:r>
              <a:rPr lang="fr-FR" sz="2800" noProof="0" dirty="0" err="1">
                <a:latin typeface="Arial" panose="020B0604020202020204" pitchFamily="34" charset="0"/>
                <a:cs typeface="Arial" panose="020B0604020202020204" pitchFamily="34" charset="0"/>
              </a:rPr>
              <a:t>TICSm</a:t>
            </a:r>
            <a:r>
              <a:rPr lang="fr-FR" sz="2800" noProof="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Montreal</a:t>
            </a:r>
            <a:r>
              <a:rPr lang="fr-FR" sz="2800" i="1" dirty="0">
                <a:latin typeface="Arial" panose="020B0604020202020204" pitchFamily="34" charset="0"/>
                <a:cs typeface="Arial" panose="020B0604020202020204" pitchFamily="34" charset="0"/>
              </a:rPr>
              <a:t> Cognitive </a:t>
            </a:r>
            <a:r>
              <a:rPr lang="fr-FR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Assessment</a:t>
            </a:r>
            <a:r>
              <a:rPr lang="fr-FR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MoCA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) aveugle</a:t>
            </a:r>
            <a:endParaRPr lang="fr-FR" sz="2800" noProof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Toute anomalie suspectée doit faire orienter vers un spécialiste de l’anomalie retrouvée pour une évaluation approfondie</a:t>
            </a:r>
          </a:p>
          <a:p>
            <a:pPr marL="0" indent="0">
              <a:buNone/>
            </a:pPr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fr-FR" sz="2800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0235F06-1538-4088-1383-54F806D1510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Synthèse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réalisée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par la  SPILF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6505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26C467C-5072-123C-F377-56D14EAF1B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112" y="1669604"/>
            <a:ext cx="8878887" cy="485574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Après l’hospitalisation : inutile pour poser l’indication de rééducation et la guider</a:t>
            </a:r>
            <a:endParaRPr lang="fr-FR" sz="2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r-FR" sz="2800" noProof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Recommandée uniquement si : </a:t>
            </a:r>
          </a:p>
          <a:p>
            <a:pPr lvl="1">
              <a:buFont typeface="Wingdings" pitchFamily="2" charset="2"/>
              <a:buChar char="ü"/>
            </a:pPr>
            <a:r>
              <a:rPr lang="fr-FR" sz="2800" noProof="0" dirty="0">
                <a:latin typeface="Arial" panose="020B0604020202020204" pitchFamily="34" charset="0"/>
                <a:cs typeface="Arial" panose="020B0604020202020204" pitchFamily="34" charset="0"/>
              </a:rPr>
              <a:t>Non réalisée à la phase aiguë</a:t>
            </a:r>
          </a:p>
          <a:p>
            <a:pPr lvl="1">
              <a:buFont typeface="Wingdings" pitchFamily="2" charset="2"/>
              <a:buChar char="ü"/>
            </a:pP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Aggravation neurologique</a:t>
            </a:r>
          </a:p>
          <a:p>
            <a:pPr lvl="1">
              <a:buFont typeface="Wingdings" pitchFamily="2" charset="2"/>
              <a:buChar char="ü"/>
            </a:pPr>
            <a:r>
              <a:rPr lang="fr-FR" sz="2800" noProof="0" dirty="0">
                <a:latin typeface="Arial" panose="020B0604020202020204" pitchFamily="34" charset="0"/>
                <a:cs typeface="Arial" panose="020B0604020202020204" pitchFamily="34" charset="0"/>
              </a:rPr>
              <a:t>Survenue d’une première crise 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d’épilepsie</a:t>
            </a:r>
          </a:p>
          <a:p>
            <a:pPr lvl="1">
              <a:buFont typeface="Wingdings" pitchFamily="2" charset="2"/>
              <a:buChar char="ü"/>
            </a:pPr>
            <a:r>
              <a:rPr lang="fr-FR" sz="2800" noProof="0" dirty="0">
                <a:latin typeface="Arial" panose="020B0604020202020204" pitchFamily="34" charset="0"/>
                <a:cs typeface="Arial" panose="020B0604020202020204" pitchFamily="34" charset="0"/>
              </a:rPr>
              <a:t>Apparition d’un nouveau type de crise épile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ptique</a:t>
            </a:r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9ED4F7D-54F8-35E3-9D84-9934FD91C895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265112" y="6221452"/>
            <a:ext cx="4838700" cy="457200"/>
          </a:xfrm>
        </p:spPr>
        <p:txBody>
          <a:bodyPr/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Synthèse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réalisée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par la  SPILF</a:t>
            </a:r>
          </a:p>
          <a:p>
            <a:endParaRPr lang="en-US" dirty="0"/>
          </a:p>
        </p:txBody>
      </p:sp>
      <p:sp>
        <p:nvSpPr>
          <p:cNvPr id="7" name="Titre 6">
            <a:extLst>
              <a:ext uri="{FF2B5EF4-FFF2-40B4-BE49-F238E27FC236}">
                <a16:creationId xmlns:a16="http://schemas.microsoft.com/office/drawing/2014/main" id="{1B1D07D3-BF31-BC85-F5CE-051FF8933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fr-FR" sz="4400" dirty="0"/>
              <a:t>IRM cérébrale (1)</a:t>
            </a:r>
          </a:p>
        </p:txBody>
      </p:sp>
    </p:spTree>
    <p:extLst>
      <p:ext uri="{BB962C8B-B14F-4D97-AF65-F5344CB8AC3E}">
        <p14:creationId xmlns:p14="http://schemas.microsoft.com/office/powerpoint/2010/main" val="2015394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12E41E-98CA-BB26-D616-2802C36717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0AA439F-57B1-A8CA-E8DD-C9A44822AC71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265112" y="6221452"/>
            <a:ext cx="4838700" cy="457200"/>
          </a:xfrm>
        </p:spPr>
        <p:txBody>
          <a:bodyPr/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Synthèse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réalisée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par la  SPILF</a:t>
            </a:r>
          </a:p>
          <a:p>
            <a:endParaRPr lang="en-US" dirty="0"/>
          </a:p>
        </p:txBody>
      </p:sp>
      <p:sp>
        <p:nvSpPr>
          <p:cNvPr id="7" name="Titre 6">
            <a:extLst>
              <a:ext uri="{FF2B5EF4-FFF2-40B4-BE49-F238E27FC236}">
                <a16:creationId xmlns:a16="http://schemas.microsoft.com/office/drawing/2014/main" id="{21BA6CF3-FB38-5072-CEA0-C9D5B1DBC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fr-FR" sz="4400" dirty="0"/>
              <a:t>IRM cérébrale (2)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8ED47A95-9169-BCF2-755F-E0C61EB563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600200"/>
            <a:ext cx="8496943" cy="4341813"/>
          </a:xfrm>
        </p:spPr>
        <p:txBody>
          <a:bodyPr/>
          <a:lstStyle/>
          <a:p>
            <a:pPr marL="0" indent="0">
              <a:buNone/>
            </a:pP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Si réalisée, elle doit comporter au minimum les séquences :</a:t>
            </a:r>
          </a:p>
          <a:p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3D-T1 sans et avec injection de gadolinium,</a:t>
            </a:r>
          </a:p>
          <a:p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3D-T2-FLAIR,</a:t>
            </a:r>
          </a:p>
          <a:p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T2 écho de gradient ou SWI,</a:t>
            </a:r>
          </a:p>
          <a:p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Diffusion,</a:t>
            </a:r>
          </a:p>
          <a:p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Vasculaires 3D-TOF </a:t>
            </a:r>
          </a:p>
          <a:p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9563167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News Gothic MT"/>
        <a:ea typeface="ＭＳ Ｐゴシック"/>
        <a:cs typeface=""/>
      </a:majorFont>
      <a:minorFont>
        <a:latin typeface="News Gothic MT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936</TotalTime>
  <Words>754</Words>
  <Application>Microsoft Macintosh PowerPoint</Application>
  <PresentationFormat>Affichage à l'écran (4:3)</PresentationFormat>
  <Paragraphs>93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9" baseType="lpstr">
      <vt:lpstr>Arial</vt:lpstr>
      <vt:lpstr>News Gothic MT</vt:lpstr>
      <vt:lpstr>Times New Roman</vt:lpstr>
      <vt:lpstr>Wingdings</vt:lpstr>
      <vt:lpstr>2_Office Theme</vt:lpstr>
      <vt:lpstr> Détection, évaluation et prise en charge des séquelles après une encéphalite infectieuse chez l’adulte  Recommandation SPILF </vt:lpstr>
      <vt:lpstr>Sociétés savantes partenaires</vt:lpstr>
      <vt:lpstr>Terminologie</vt:lpstr>
      <vt:lpstr>Sont traités dans cette recommandation</vt:lpstr>
      <vt:lpstr>Tests de dépistage (1)</vt:lpstr>
      <vt:lpstr>Liens en français pour  les tests recommandés </vt:lpstr>
      <vt:lpstr>Tests de dépistage (2)</vt:lpstr>
      <vt:lpstr>IRM cérébrale (1)</vt:lpstr>
      <vt:lpstr>IRM cérébrale (2)</vt:lpstr>
      <vt:lpstr>Epilepsie (1)</vt:lpstr>
      <vt:lpstr>Epilepsie (2)</vt:lpstr>
      <vt:lpstr>Place de l’aidant</vt:lpstr>
      <vt:lpstr>Réglementation</vt:lpstr>
      <vt:lpstr>La recommandation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ESCMID Guideline for the diagnosis and management of Candida Diseases 2012: Non neutropenic adult patients</dc:title>
  <dc:creator>Benoit Guery</dc:creator>
  <cp:lastModifiedBy>Jean Paul Stahl</cp:lastModifiedBy>
  <cp:revision>774</cp:revision>
  <cp:lastPrinted>1601-01-01T00:00:00Z</cp:lastPrinted>
  <dcterms:created xsi:type="dcterms:W3CDTF">2017-04-07T09:12:46Z</dcterms:created>
  <dcterms:modified xsi:type="dcterms:W3CDTF">2025-07-23T15:36:20Z</dcterms:modified>
</cp:coreProperties>
</file>